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22"/>
  </p:notesMasterIdLst>
  <p:handoutMasterIdLst>
    <p:handoutMasterId r:id="rId23"/>
  </p:handoutMasterIdLst>
  <p:sldIdLst>
    <p:sldId id="369" r:id="rId2"/>
    <p:sldId id="944" r:id="rId3"/>
    <p:sldId id="945" r:id="rId4"/>
    <p:sldId id="946" r:id="rId5"/>
    <p:sldId id="947" r:id="rId6"/>
    <p:sldId id="948" r:id="rId7"/>
    <p:sldId id="956" r:id="rId8"/>
    <p:sldId id="957" r:id="rId9"/>
    <p:sldId id="958" r:id="rId10"/>
    <p:sldId id="959" r:id="rId11"/>
    <p:sldId id="960" r:id="rId12"/>
    <p:sldId id="961" r:id="rId13"/>
    <p:sldId id="962" r:id="rId14"/>
    <p:sldId id="963" r:id="rId15"/>
    <p:sldId id="964" r:id="rId16"/>
    <p:sldId id="965" r:id="rId17"/>
    <p:sldId id="966" r:id="rId18"/>
    <p:sldId id="967" r:id="rId19"/>
    <p:sldId id="968" r:id="rId20"/>
    <p:sldId id="969" r:id="rId21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yan Oveis Gharan" initials="SOG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DCD"/>
    <a:srgbClr val="0033CC"/>
    <a:srgbClr val="FF3300"/>
    <a:srgbClr val="5DBAFF"/>
    <a:srgbClr val="FF0000"/>
    <a:srgbClr val="669900"/>
    <a:srgbClr val="FFFFCC"/>
    <a:srgbClr val="FFFF00"/>
    <a:srgbClr val="DBF7C9"/>
    <a:srgbClr val="B0E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78683" autoAdjust="0"/>
  </p:normalViewPr>
  <p:slideViewPr>
    <p:cSldViewPr snapToGrid="0">
      <p:cViewPr varScale="1">
        <p:scale>
          <a:sx n="60" d="100"/>
          <a:sy n="60" d="100"/>
        </p:scale>
        <p:origin x="860" y="44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2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5125" y="0"/>
            <a:ext cx="31337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13"/>
            <a:ext cx="3132138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5125" y="9104313"/>
            <a:ext cx="31337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anose="020B0604020202020204" pitchFamily="34" charset="0"/>
              </a:defRPr>
            </a:lvl1pPr>
          </a:lstStyle>
          <a:p>
            <a:fld id="{6182BE8A-974A-4C58-A370-5BB83AC95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58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anose="030F0702030302020204" pitchFamily="66" charset="0"/>
              </a:defRPr>
            </a:lvl1pPr>
          </a:lstStyle>
          <a:p>
            <a:fld id="{5F4EA3E9-184D-49D4-9DA7-1D63A1335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8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96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6814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0135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1502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303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52553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2774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2743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1601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08396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266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88537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2314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8363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4214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6085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9186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989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5193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13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7116C-16D2-43AA-8154-EFD1E03DF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D182E-A145-4E71-B82B-6CBFA4F3E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1374A-3996-4B34-A5C7-5AC3F76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5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A4BE-E13C-4DAF-A2CA-480D8DCFC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F29E4-DC2E-439B-B9A1-6607799F9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4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630E-02F5-4B40-81AB-8D108CC2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90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5838F-43A0-4CE2-B439-D1DC84FA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6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E7D67-9AD0-4E6A-840E-7338A5998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4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4DF4B-4E87-408C-AB54-4535C2424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16A01-18B0-42B4-BFB0-3E7FC8744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0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11271-4AF5-4BF6-89A0-2ACBC675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EB8B9454-91FB-4250-8FC9-07BC6E8FB1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5150" y="3886200"/>
            <a:ext cx="8026400" cy="236696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Theory Application of </a:t>
            </a:r>
            <a:r>
              <a:rPr lang="en-US" altLang="en-US" b="1" dirty="0" err="1">
                <a:solidFill>
                  <a:schemeClr val="tx2"/>
                </a:solidFill>
              </a:rPr>
              <a:t>Maxflow</a:t>
            </a: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Yin Tat Lee</a:t>
            </a:r>
          </a:p>
        </p:txBody>
      </p:sp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Marriage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400" dirty="0">
                    <a:solidFill>
                      <a:srgbClr val="0070C0"/>
                    </a:solidFill>
                  </a:rPr>
                  <a:t>Thm: [</a:t>
                </a:r>
                <a:r>
                  <a:rPr lang="en-US" altLang="en-US" sz="2400" dirty="0" err="1">
                    <a:solidFill>
                      <a:srgbClr val="0070C0"/>
                    </a:solidFill>
                  </a:rPr>
                  <a:t>Frobenius</a:t>
                </a:r>
                <a:r>
                  <a:rPr lang="en-US" altLang="en-US" sz="2400" dirty="0">
                    <a:solidFill>
                      <a:srgbClr val="0070C0"/>
                    </a:solidFill>
                  </a:rPr>
                  <a:t> 1917, Hall 1935]  </a:t>
                </a:r>
              </a:p>
              <a:p>
                <a:pPr marL="0" indent="0">
                  <a:buNone/>
                </a:pPr>
                <a:r>
                  <a:rPr lang="en-US" alt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/>
                  <a:t> be a bipartite graph with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| = |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altLang="en-US" sz="2400" dirty="0"/>
                  <a:t>. </a:t>
                </a:r>
              </a:p>
              <a:p>
                <a:pPr marL="0" indent="0">
                  <a:buNone/>
                </a:pPr>
                <a:r>
                  <a:rPr lang="en-US" altLang="en-US" sz="2400" dirty="0"/>
                  <a:t>Then,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en-US" sz="2400" dirty="0"/>
                  <a:t> has a perfect matching </a:t>
                </a:r>
                <a:r>
                  <a:rPr lang="en-US" altLang="en-US" sz="2400" dirty="0" err="1"/>
                  <a:t>iff</a:t>
                </a:r>
                <a:r>
                  <a:rPr lang="en-US" alt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d>
                      <m:dPr>
                        <m:begChr m:val="|"/>
                        <m:endChr m:val="|"/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altLang="en-US" sz="2400" dirty="0">
                    <a:sym typeface="Symbol" panose="05050102010706020507" pitchFamily="18" charset="2"/>
                  </a:rPr>
                  <a:t> for all subsets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𝑆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⊆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𝑋</m:t>
                    </m:r>
                  </m:oMath>
                </a14:m>
                <a:r>
                  <a:rPr lang="en-US" altLang="en-US" sz="2400" dirty="0"/>
                  <a:t>.</a:t>
                </a:r>
                <a:endParaRPr lang="en-US" altLang="en-US" sz="2400" dirty="0">
                  <a:sym typeface="Symbol" panose="05050102010706020507" pitchFamily="18" charset="2"/>
                </a:endParaRPr>
              </a:p>
              <a:p>
                <a:pPr lvl="1"/>
                <a:endParaRPr lang="en-US" altLang="en-US" sz="2400" dirty="0"/>
              </a:p>
              <a:p>
                <a:pPr marL="0" indent="0">
                  <a:buNone/>
                </a:pPr>
                <a:r>
                  <a:rPr lang="en-US" altLang="en-US" sz="24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Proof.</a:t>
                </a:r>
                <a:r>
                  <a:rPr lang="en-US" altLang="en-US" sz="2400" dirty="0">
                    <a:sym typeface="Symbol" panose="05050102010706020507" pitchFamily="18" charset="2"/>
                  </a:rPr>
                  <a:t>  </a:t>
                </a:r>
                <a:r>
                  <a:rPr lang="en-US" altLang="en-US" sz="24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</a:t>
                </a:r>
                <a:r>
                  <a:rPr lang="en-US" altLang="en-US" sz="2400" dirty="0">
                    <a:sym typeface="Symbol" panose="05050102010706020507" pitchFamily="18" charset="2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altLang="en-US" sz="2400" dirty="0">
                    <a:sym typeface="Symbol" panose="05050102010706020507" pitchFamily="18" charset="2"/>
                  </a:rPr>
                  <a:t>This was the previous observation.</a:t>
                </a:r>
              </a:p>
              <a:p>
                <a:pPr marL="0" indent="0">
                  <a:buNone/>
                </a:pPr>
                <a:r>
                  <a:rPr lang="en-US" altLang="en-US" sz="2400" dirty="0">
                    <a:sym typeface="Symbol" panose="05050102010706020507" pitchFamily="18" charset="2"/>
                  </a:rPr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sz="240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en-US" sz="240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𝑁</m:t>
                        </m:r>
                        <m:d>
                          <m:dPr>
                            <m:ctrlPr>
                              <a:rPr lang="en-US" altLang="en-US" sz="240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altLang="en-US" sz="240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𝑆</m:t>
                            </m:r>
                          </m:e>
                        </m:d>
                      </m:e>
                    </m:d>
                    <m:r>
                      <a:rPr lang="en-US" altLang="en-US" sz="24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&lt;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|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𝑆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|</m:t>
                    </m:r>
                  </m:oMath>
                </a14:m>
                <a:r>
                  <a:rPr lang="en-US" altLang="en-US" sz="2400" dirty="0">
                    <a:sym typeface="Symbol" panose="05050102010706020507" pitchFamily="18" charset="2"/>
                  </a:rPr>
                  <a:t> for some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𝑆</m:t>
                    </m:r>
                  </m:oMath>
                </a14:m>
                <a:r>
                  <a:rPr lang="en-US" altLang="en-US" sz="2400" dirty="0">
                    <a:sym typeface="Symbol" panose="05050102010706020507" pitchFamily="18" charset="2"/>
                  </a:rPr>
                  <a:t>, then there is no perfect matching.</a:t>
                </a:r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0" indent="0"/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 </a:t>
                </a: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1111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7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Marriage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Pf.</a:t>
                </a:r>
                <a:r>
                  <a:rPr lang="en-US" altLang="en-US" sz="2200" dirty="0">
                    <a:sym typeface="Symbol" panose="05050102010706020507" pitchFamily="18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∃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𝑋</m:t>
                    </m:r>
                  </m:oMath>
                </a14:m>
                <a:r>
                  <a:rPr lang="en-US" altLang="en-US" sz="2200" dirty="0">
                    <a:sym typeface="Symbol" panose="05050102010706020507" pitchFamily="18" charset="2"/>
                  </a:rPr>
                  <a:t> </a:t>
                </a:r>
                <a:r>
                  <a:rPr lang="en-US" altLang="en-US" sz="2200" dirty="0" err="1">
                    <a:sym typeface="Symbol" panose="05050102010706020507" pitchFamily="18" charset="2"/>
                  </a:rPr>
                  <a:t>s.t.</a:t>
                </a:r>
                <a:r>
                  <a:rPr lang="en-US" altLang="en-US" sz="2200" dirty="0">
                    <a:sym typeface="Symbol" panose="05050102010706020507" pitchFamily="18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22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|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𝑁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𝑆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|&lt;|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|</m:t>
                    </m:r>
                  </m:oMath>
                </a14:m>
                <a:r>
                  <a:rPr lang="en-US" altLang="en-US" sz="22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⇐</m:t>
                    </m:r>
                  </m:oMath>
                </a14:m>
                <a:r>
                  <a:rPr lang="en-US" altLang="en-US" sz="22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𝐺</m:t>
                    </m:r>
                  </m:oMath>
                </a14:m>
                <a:r>
                  <a:rPr lang="en-US" altLang="en-US" sz="2200" dirty="0">
                    <a:sym typeface="Symbol" panose="05050102010706020507" pitchFamily="18" charset="2"/>
                  </a:rPr>
                  <a:t> does not a perfect matching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Formulate as a max-flow and let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be the min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200" dirty="0"/>
                  <a:t> cut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en-US" sz="2200" dirty="0"/>
                  <a:t> has no perfect matching </a:t>
                </a:r>
                <a14:m>
                  <m:oMath xmlns:m="http://schemas.openxmlformats.org/officeDocument/2006/math">
                    <m:r>
                      <a:rPr lang="en-US" alt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&lt;|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altLang="en-US" sz="2200" dirty="0"/>
                  <a:t>. So,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𝑐𝑎𝑝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&lt;|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Then,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𝑐𝑎𝑝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+|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Since min-cut does not use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altLang="en-US" sz="2200" dirty="0"/>
                  <a:t> edges,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⊆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altLang="en-US" sz="22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𝑐𝑎𝑝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𝑐𝑎𝑝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&lt;|</m:t>
                      </m:r>
                      <m:sSub>
                        <m:sSub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412676" name="Group 412675">
            <a:extLst>
              <a:ext uri="{FF2B5EF4-FFF2-40B4-BE49-F238E27FC236}">
                <a16:creationId xmlns:a16="http://schemas.microsoft.com/office/drawing/2014/main" id="{8EC97A94-C8E5-49AA-A571-457F7FCDA1BE}"/>
              </a:ext>
            </a:extLst>
          </p:cNvPr>
          <p:cNvGrpSpPr/>
          <p:nvPr/>
        </p:nvGrpSpPr>
        <p:grpSpPr>
          <a:xfrm>
            <a:off x="1560215" y="4187236"/>
            <a:ext cx="5794906" cy="2597022"/>
            <a:chOff x="1560215" y="4187236"/>
            <a:chExt cx="5794906" cy="2597022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DA9D440-2568-442D-98C1-516BF990D251}"/>
                </a:ext>
              </a:extLst>
            </p:cNvPr>
            <p:cNvSpPr/>
            <p:nvPr/>
          </p:nvSpPr>
          <p:spPr bwMode="auto">
            <a:xfrm>
              <a:off x="1560215" y="5265174"/>
              <a:ext cx="4818462" cy="1519084"/>
            </a:xfrm>
            <a:custGeom>
              <a:avLst/>
              <a:gdLst>
                <a:gd name="connsiteX0" fmla="*/ 3114 w 4818462"/>
                <a:gd name="connsiteY0" fmla="*/ 162232 h 1519084"/>
                <a:gd name="connsiteX1" fmla="*/ 10488 w 4818462"/>
                <a:gd name="connsiteY1" fmla="*/ 302342 h 1519084"/>
                <a:gd name="connsiteX2" fmla="*/ 39985 w 4818462"/>
                <a:gd name="connsiteY2" fmla="*/ 457200 h 1519084"/>
                <a:gd name="connsiteX3" fmla="*/ 62108 w 4818462"/>
                <a:gd name="connsiteY3" fmla="*/ 516194 h 1519084"/>
                <a:gd name="connsiteX4" fmla="*/ 91604 w 4818462"/>
                <a:gd name="connsiteY4" fmla="*/ 612058 h 1519084"/>
                <a:gd name="connsiteX5" fmla="*/ 106353 w 4818462"/>
                <a:gd name="connsiteY5" fmla="*/ 671052 h 1519084"/>
                <a:gd name="connsiteX6" fmla="*/ 135850 w 4818462"/>
                <a:gd name="connsiteY6" fmla="*/ 730045 h 1519084"/>
                <a:gd name="connsiteX7" fmla="*/ 165346 w 4818462"/>
                <a:gd name="connsiteY7" fmla="*/ 781665 h 1519084"/>
                <a:gd name="connsiteX8" fmla="*/ 180095 w 4818462"/>
                <a:gd name="connsiteY8" fmla="*/ 811161 h 1519084"/>
                <a:gd name="connsiteX9" fmla="*/ 202217 w 4818462"/>
                <a:gd name="connsiteY9" fmla="*/ 833284 h 1519084"/>
                <a:gd name="connsiteX10" fmla="*/ 253837 w 4818462"/>
                <a:gd name="connsiteY10" fmla="*/ 884903 h 1519084"/>
                <a:gd name="connsiteX11" fmla="*/ 290708 w 4818462"/>
                <a:gd name="connsiteY11" fmla="*/ 951271 h 1519084"/>
                <a:gd name="connsiteX12" fmla="*/ 312830 w 4818462"/>
                <a:gd name="connsiteY12" fmla="*/ 973394 h 1519084"/>
                <a:gd name="connsiteX13" fmla="*/ 327579 w 4818462"/>
                <a:gd name="connsiteY13" fmla="*/ 995516 h 1519084"/>
                <a:gd name="connsiteX14" fmla="*/ 379198 w 4818462"/>
                <a:gd name="connsiteY14" fmla="*/ 1039761 h 1519084"/>
                <a:gd name="connsiteX15" fmla="*/ 401320 w 4818462"/>
                <a:gd name="connsiteY15" fmla="*/ 1047136 h 1519084"/>
                <a:gd name="connsiteX16" fmla="*/ 438191 w 4818462"/>
                <a:gd name="connsiteY16" fmla="*/ 1069258 h 1519084"/>
                <a:gd name="connsiteX17" fmla="*/ 452940 w 4818462"/>
                <a:gd name="connsiteY17" fmla="*/ 1084007 h 1519084"/>
                <a:gd name="connsiteX18" fmla="*/ 497185 w 4818462"/>
                <a:gd name="connsiteY18" fmla="*/ 1106129 h 1519084"/>
                <a:gd name="connsiteX19" fmla="*/ 511933 w 4818462"/>
                <a:gd name="connsiteY19" fmla="*/ 1120878 h 1519084"/>
                <a:gd name="connsiteX20" fmla="*/ 570927 w 4818462"/>
                <a:gd name="connsiteY20" fmla="*/ 1143000 h 1519084"/>
                <a:gd name="connsiteX21" fmla="*/ 622546 w 4818462"/>
                <a:gd name="connsiteY21" fmla="*/ 1179871 h 1519084"/>
                <a:gd name="connsiteX22" fmla="*/ 644669 w 4818462"/>
                <a:gd name="connsiteY22" fmla="*/ 1194620 h 1519084"/>
                <a:gd name="connsiteX23" fmla="*/ 666791 w 4818462"/>
                <a:gd name="connsiteY23" fmla="*/ 1201994 h 1519084"/>
                <a:gd name="connsiteX24" fmla="*/ 688914 w 4818462"/>
                <a:gd name="connsiteY24" fmla="*/ 1216742 h 1519084"/>
                <a:gd name="connsiteX25" fmla="*/ 740533 w 4818462"/>
                <a:gd name="connsiteY25" fmla="*/ 1224116 h 1519084"/>
                <a:gd name="connsiteX26" fmla="*/ 858520 w 4818462"/>
                <a:gd name="connsiteY26" fmla="*/ 1253613 h 1519084"/>
                <a:gd name="connsiteX27" fmla="*/ 880643 w 4818462"/>
                <a:gd name="connsiteY27" fmla="*/ 1260987 h 1519084"/>
                <a:gd name="connsiteX28" fmla="*/ 961759 w 4818462"/>
                <a:gd name="connsiteY28" fmla="*/ 1275736 h 1519084"/>
                <a:gd name="connsiteX29" fmla="*/ 983882 w 4818462"/>
                <a:gd name="connsiteY29" fmla="*/ 1283110 h 1519084"/>
                <a:gd name="connsiteX30" fmla="*/ 1042875 w 4818462"/>
                <a:gd name="connsiteY30" fmla="*/ 1297858 h 1519084"/>
                <a:gd name="connsiteX31" fmla="*/ 1087120 w 4818462"/>
                <a:gd name="connsiteY31" fmla="*/ 1319981 h 1519084"/>
                <a:gd name="connsiteX32" fmla="*/ 1123991 w 4818462"/>
                <a:gd name="connsiteY32" fmla="*/ 1356852 h 1519084"/>
                <a:gd name="connsiteX33" fmla="*/ 1146114 w 4818462"/>
                <a:gd name="connsiteY33" fmla="*/ 1371600 h 1519084"/>
                <a:gd name="connsiteX34" fmla="*/ 1175611 w 4818462"/>
                <a:gd name="connsiteY34" fmla="*/ 1378974 h 1519084"/>
                <a:gd name="connsiteX35" fmla="*/ 1300972 w 4818462"/>
                <a:gd name="connsiteY35" fmla="*/ 1393723 h 1519084"/>
                <a:gd name="connsiteX36" fmla="*/ 1323095 w 4818462"/>
                <a:gd name="connsiteY36" fmla="*/ 1401097 h 1519084"/>
                <a:gd name="connsiteX37" fmla="*/ 1374714 w 4818462"/>
                <a:gd name="connsiteY37" fmla="*/ 1415845 h 1519084"/>
                <a:gd name="connsiteX38" fmla="*/ 1396837 w 4818462"/>
                <a:gd name="connsiteY38" fmla="*/ 1430594 h 1519084"/>
                <a:gd name="connsiteX39" fmla="*/ 1699179 w 4818462"/>
                <a:gd name="connsiteY39" fmla="*/ 1437968 h 1519084"/>
                <a:gd name="connsiteX40" fmla="*/ 1795043 w 4818462"/>
                <a:gd name="connsiteY40" fmla="*/ 1460091 h 1519084"/>
                <a:gd name="connsiteX41" fmla="*/ 1817166 w 4818462"/>
                <a:gd name="connsiteY41" fmla="*/ 1474839 h 1519084"/>
                <a:gd name="connsiteX42" fmla="*/ 1854037 w 4818462"/>
                <a:gd name="connsiteY42" fmla="*/ 1482213 h 1519084"/>
                <a:gd name="connsiteX43" fmla="*/ 1876159 w 4818462"/>
                <a:gd name="connsiteY43" fmla="*/ 1496961 h 1519084"/>
                <a:gd name="connsiteX44" fmla="*/ 2008895 w 4818462"/>
                <a:gd name="connsiteY44" fmla="*/ 1519084 h 1519084"/>
                <a:gd name="connsiteX45" fmla="*/ 2163753 w 4818462"/>
                <a:gd name="connsiteY45" fmla="*/ 1504336 h 1519084"/>
                <a:gd name="connsiteX46" fmla="*/ 2252243 w 4818462"/>
                <a:gd name="connsiteY46" fmla="*/ 1489587 h 1519084"/>
                <a:gd name="connsiteX47" fmla="*/ 2289114 w 4818462"/>
                <a:gd name="connsiteY47" fmla="*/ 1482213 h 1519084"/>
                <a:gd name="connsiteX48" fmla="*/ 2517714 w 4818462"/>
                <a:gd name="connsiteY48" fmla="*/ 1467465 h 1519084"/>
                <a:gd name="connsiteX49" fmla="*/ 2569333 w 4818462"/>
                <a:gd name="connsiteY49" fmla="*/ 1460091 h 1519084"/>
                <a:gd name="connsiteX50" fmla="*/ 2591456 w 4818462"/>
                <a:gd name="connsiteY50" fmla="*/ 1445342 h 1519084"/>
                <a:gd name="connsiteX51" fmla="*/ 3269882 w 4818462"/>
                <a:gd name="connsiteY51" fmla="*/ 1452716 h 1519084"/>
                <a:gd name="connsiteX52" fmla="*/ 3476359 w 4818462"/>
                <a:gd name="connsiteY52" fmla="*/ 1460091 h 1519084"/>
                <a:gd name="connsiteX53" fmla="*/ 3513230 w 4818462"/>
                <a:gd name="connsiteY53" fmla="*/ 1474839 h 1519084"/>
                <a:gd name="connsiteX54" fmla="*/ 3550101 w 4818462"/>
                <a:gd name="connsiteY54" fmla="*/ 1482213 h 1519084"/>
                <a:gd name="connsiteX55" fmla="*/ 3653340 w 4818462"/>
                <a:gd name="connsiteY55" fmla="*/ 1496961 h 1519084"/>
                <a:gd name="connsiteX56" fmla="*/ 3889314 w 4818462"/>
                <a:gd name="connsiteY56" fmla="*/ 1511710 h 1519084"/>
                <a:gd name="connsiteX57" fmla="*/ 4626733 w 4818462"/>
                <a:gd name="connsiteY57" fmla="*/ 1504336 h 1519084"/>
                <a:gd name="connsiteX58" fmla="*/ 4656230 w 4818462"/>
                <a:gd name="connsiteY58" fmla="*/ 1489587 h 1519084"/>
                <a:gd name="connsiteX59" fmla="*/ 4700475 w 4818462"/>
                <a:gd name="connsiteY59" fmla="*/ 1482213 h 1519084"/>
                <a:gd name="connsiteX60" fmla="*/ 4737346 w 4818462"/>
                <a:gd name="connsiteY60" fmla="*/ 1445342 h 1519084"/>
                <a:gd name="connsiteX61" fmla="*/ 4744720 w 4818462"/>
                <a:gd name="connsiteY61" fmla="*/ 1423220 h 1519084"/>
                <a:gd name="connsiteX62" fmla="*/ 4774217 w 4818462"/>
                <a:gd name="connsiteY62" fmla="*/ 1408471 h 1519084"/>
                <a:gd name="connsiteX63" fmla="*/ 4781591 w 4818462"/>
                <a:gd name="connsiteY63" fmla="*/ 1386349 h 1519084"/>
                <a:gd name="connsiteX64" fmla="*/ 4796340 w 4818462"/>
                <a:gd name="connsiteY64" fmla="*/ 1364226 h 1519084"/>
                <a:gd name="connsiteX65" fmla="*/ 4803714 w 4818462"/>
                <a:gd name="connsiteY65" fmla="*/ 1319981 h 1519084"/>
                <a:gd name="connsiteX66" fmla="*/ 4818462 w 4818462"/>
                <a:gd name="connsiteY66" fmla="*/ 1275736 h 1519084"/>
                <a:gd name="connsiteX67" fmla="*/ 4803714 w 4818462"/>
                <a:gd name="connsiteY67" fmla="*/ 707923 h 1519084"/>
                <a:gd name="connsiteX68" fmla="*/ 4781591 w 4818462"/>
                <a:gd name="connsiteY68" fmla="*/ 494071 h 1519084"/>
                <a:gd name="connsiteX69" fmla="*/ 4766843 w 4818462"/>
                <a:gd name="connsiteY69" fmla="*/ 457200 h 1519084"/>
                <a:gd name="connsiteX70" fmla="*/ 4759469 w 4818462"/>
                <a:gd name="connsiteY70" fmla="*/ 427703 h 1519084"/>
                <a:gd name="connsiteX71" fmla="*/ 4729972 w 4818462"/>
                <a:gd name="connsiteY71" fmla="*/ 368710 h 1519084"/>
                <a:gd name="connsiteX72" fmla="*/ 4722598 w 4818462"/>
                <a:gd name="connsiteY72" fmla="*/ 339213 h 1519084"/>
                <a:gd name="connsiteX73" fmla="*/ 4700475 w 4818462"/>
                <a:gd name="connsiteY73" fmla="*/ 331839 h 1519084"/>
                <a:gd name="connsiteX74" fmla="*/ 4670979 w 4818462"/>
                <a:gd name="connsiteY74" fmla="*/ 317091 h 1519084"/>
                <a:gd name="connsiteX75" fmla="*/ 4641482 w 4818462"/>
                <a:gd name="connsiteY75" fmla="*/ 287594 h 1519084"/>
                <a:gd name="connsiteX76" fmla="*/ 4604611 w 4818462"/>
                <a:gd name="connsiteY76" fmla="*/ 250723 h 1519084"/>
                <a:gd name="connsiteX77" fmla="*/ 4589862 w 4818462"/>
                <a:gd name="connsiteY77" fmla="*/ 235974 h 1519084"/>
                <a:gd name="connsiteX78" fmla="*/ 4567740 w 4818462"/>
                <a:gd name="connsiteY78" fmla="*/ 228600 h 1519084"/>
                <a:gd name="connsiteX79" fmla="*/ 4552991 w 4818462"/>
                <a:gd name="connsiteY79" fmla="*/ 199103 h 1519084"/>
                <a:gd name="connsiteX80" fmla="*/ 4530869 w 4818462"/>
                <a:gd name="connsiteY80" fmla="*/ 191729 h 1519084"/>
                <a:gd name="connsiteX81" fmla="*/ 4508746 w 4818462"/>
                <a:gd name="connsiteY81" fmla="*/ 176981 h 1519084"/>
                <a:gd name="connsiteX82" fmla="*/ 3830320 w 4818462"/>
                <a:gd name="connsiteY82" fmla="*/ 176981 h 1519084"/>
                <a:gd name="connsiteX83" fmla="*/ 3793450 w 4818462"/>
                <a:gd name="connsiteY83" fmla="*/ 169607 h 1519084"/>
                <a:gd name="connsiteX84" fmla="*/ 3306753 w 4818462"/>
                <a:gd name="connsiteY84" fmla="*/ 154858 h 1519084"/>
                <a:gd name="connsiteX85" fmla="*/ 2709443 w 4818462"/>
                <a:gd name="connsiteY85" fmla="*/ 147484 h 1519084"/>
                <a:gd name="connsiteX86" fmla="*/ 2687320 w 4818462"/>
                <a:gd name="connsiteY86" fmla="*/ 162232 h 1519084"/>
                <a:gd name="connsiteX87" fmla="*/ 2606204 w 4818462"/>
                <a:gd name="connsiteY87" fmla="*/ 169607 h 1519084"/>
                <a:gd name="connsiteX88" fmla="*/ 2576708 w 4818462"/>
                <a:gd name="connsiteY88" fmla="*/ 184355 h 1519084"/>
                <a:gd name="connsiteX89" fmla="*/ 851146 w 4818462"/>
                <a:gd name="connsiteY89" fmla="*/ 176981 h 1519084"/>
                <a:gd name="connsiteX90" fmla="*/ 814275 w 4818462"/>
                <a:gd name="connsiteY90" fmla="*/ 169607 h 1519084"/>
                <a:gd name="connsiteX91" fmla="*/ 725785 w 4818462"/>
                <a:gd name="connsiteY91" fmla="*/ 154858 h 1519084"/>
                <a:gd name="connsiteX92" fmla="*/ 629920 w 4818462"/>
                <a:gd name="connsiteY92" fmla="*/ 132736 h 1519084"/>
                <a:gd name="connsiteX93" fmla="*/ 578301 w 4818462"/>
                <a:gd name="connsiteY93" fmla="*/ 110613 h 1519084"/>
                <a:gd name="connsiteX94" fmla="*/ 556179 w 4818462"/>
                <a:gd name="connsiteY94" fmla="*/ 95865 h 1519084"/>
                <a:gd name="connsiteX95" fmla="*/ 548804 w 4818462"/>
                <a:gd name="connsiteY95" fmla="*/ 73742 h 1519084"/>
                <a:gd name="connsiteX96" fmla="*/ 497185 w 4818462"/>
                <a:gd name="connsiteY96" fmla="*/ 51620 h 1519084"/>
                <a:gd name="connsiteX97" fmla="*/ 393946 w 4818462"/>
                <a:gd name="connsiteY97" fmla="*/ 22123 h 1519084"/>
                <a:gd name="connsiteX98" fmla="*/ 371824 w 4818462"/>
                <a:gd name="connsiteY98" fmla="*/ 14749 h 1519084"/>
                <a:gd name="connsiteX99" fmla="*/ 320204 w 4818462"/>
                <a:gd name="connsiteY99" fmla="*/ 0 h 1519084"/>
                <a:gd name="connsiteX100" fmla="*/ 135850 w 4818462"/>
                <a:gd name="connsiteY100" fmla="*/ 7374 h 1519084"/>
                <a:gd name="connsiteX101" fmla="*/ 113727 w 4818462"/>
                <a:gd name="connsiteY101" fmla="*/ 14749 h 1519084"/>
                <a:gd name="connsiteX102" fmla="*/ 91604 w 4818462"/>
                <a:gd name="connsiteY102" fmla="*/ 44245 h 1519084"/>
                <a:gd name="connsiteX103" fmla="*/ 62108 w 4818462"/>
                <a:gd name="connsiteY103" fmla="*/ 132736 h 1519084"/>
                <a:gd name="connsiteX104" fmla="*/ 3114 w 4818462"/>
                <a:gd name="connsiteY104" fmla="*/ 162232 h 1519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4818462" h="1519084">
                  <a:moveTo>
                    <a:pt x="3114" y="162232"/>
                  </a:moveTo>
                  <a:cubicBezTo>
                    <a:pt x="-5489" y="190500"/>
                    <a:pt x="5983" y="255792"/>
                    <a:pt x="10488" y="302342"/>
                  </a:cubicBezTo>
                  <a:cubicBezTo>
                    <a:pt x="12969" y="327983"/>
                    <a:pt x="30871" y="426211"/>
                    <a:pt x="39985" y="457200"/>
                  </a:cubicBezTo>
                  <a:cubicBezTo>
                    <a:pt x="45911" y="477349"/>
                    <a:pt x="55467" y="496270"/>
                    <a:pt x="62108" y="516194"/>
                  </a:cubicBezTo>
                  <a:cubicBezTo>
                    <a:pt x="72680" y="547911"/>
                    <a:pt x="82419" y="579911"/>
                    <a:pt x="91604" y="612058"/>
                  </a:cubicBezTo>
                  <a:cubicBezTo>
                    <a:pt x="97173" y="631548"/>
                    <a:pt x="99236" y="652073"/>
                    <a:pt x="106353" y="671052"/>
                  </a:cubicBezTo>
                  <a:cubicBezTo>
                    <a:pt x="114073" y="691638"/>
                    <a:pt x="126018" y="710381"/>
                    <a:pt x="135850" y="730045"/>
                  </a:cubicBezTo>
                  <a:cubicBezTo>
                    <a:pt x="180410" y="819165"/>
                    <a:pt x="123661" y="708717"/>
                    <a:pt x="165346" y="781665"/>
                  </a:cubicBezTo>
                  <a:cubicBezTo>
                    <a:pt x="170800" y="791209"/>
                    <a:pt x="173706" y="802216"/>
                    <a:pt x="180095" y="811161"/>
                  </a:cubicBezTo>
                  <a:cubicBezTo>
                    <a:pt x="186157" y="819647"/>
                    <a:pt x="195960" y="824941"/>
                    <a:pt x="202217" y="833284"/>
                  </a:cubicBezTo>
                  <a:cubicBezTo>
                    <a:pt x="241105" y="885136"/>
                    <a:pt x="203000" y="859485"/>
                    <a:pt x="253837" y="884903"/>
                  </a:cubicBezTo>
                  <a:cubicBezTo>
                    <a:pt x="263257" y="903744"/>
                    <a:pt x="275769" y="933344"/>
                    <a:pt x="290708" y="951271"/>
                  </a:cubicBezTo>
                  <a:cubicBezTo>
                    <a:pt x="297384" y="959282"/>
                    <a:pt x="306154" y="965383"/>
                    <a:pt x="312830" y="973394"/>
                  </a:cubicBezTo>
                  <a:cubicBezTo>
                    <a:pt x="318504" y="980202"/>
                    <a:pt x="321811" y="988787"/>
                    <a:pt x="327579" y="995516"/>
                  </a:cubicBezTo>
                  <a:cubicBezTo>
                    <a:pt x="341191" y="1011396"/>
                    <a:pt x="359624" y="1029974"/>
                    <a:pt x="379198" y="1039761"/>
                  </a:cubicBezTo>
                  <a:cubicBezTo>
                    <a:pt x="386150" y="1043237"/>
                    <a:pt x="393946" y="1044678"/>
                    <a:pt x="401320" y="1047136"/>
                  </a:cubicBezTo>
                  <a:cubicBezTo>
                    <a:pt x="438694" y="1084507"/>
                    <a:pt x="390324" y="1040537"/>
                    <a:pt x="438191" y="1069258"/>
                  </a:cubicBezTo>
                  <a:cubicBezTo>
                    <a:pt x="444153" y="1072835"/>
                    <a:pt x="447511" y="1079664"/>
                    <a:pt x="452940" y="1084007"/>
                  </a:cubicBezTo>
                  <a:cubicBezTo>
                    <a:pt x="473361" y="1100344"/>
                    <a:pt x="473819" y="1098341"/>
                    <a:pt x="497185" y="1106129"/>
                  </a:cubicBezTo>
                  <a:cubicBezTo>
                    <a:pt x="502101" y="1111045"/>
                    <a:pt x="505897" y="1117429"/>
                    <a:pt x="511933" y="1120878"/>
                  </a:cubicBezTo>
                  <a:cubicBezTo>
                    <a:pt x="524277" y="1127932"/>
                    <a:pt x="554887" y="1137654"/>
                    <a:pt x="570927" y="1143000"/>
                  </a:cubicBezTo>
                  <a:cubicBezTo>
                    <a:pt x="606963" y="1179036"/>
                    <a:pt x="577251" y="1153988"/>
                    <a:pt x="622546" y="1179871"/>
                  </a:cubicBezTo>
                  <a:cubicBezTo>
                    <a:pt x="630241" y="1184268"/>
                    <a:pt x="636742" y="1190656"/>
                    <a:pt x="644669" y="1194620"/>
                  </a:cubicBezTo>
                  <a:cubicBezTo>
                    <a:pt x="651621" y="1198096"/>
                    <a:pt x="659839" y="1198518"/>
                    <a:pt x="666791" y="1201994"/>
                  </a:cubicBezTo>
                  <a:cubicBezTo>
                    <a:pt x="674718" y="1205957"/>
                    <a:pt x="680425" y="1214195"/>
                    <a:pt x="688914" y="1216742"/>
                  </a:cubicBezTo>
                  <a:cubicBezTo>
                    <a:pt x="705562" y="1221736"/>
                    <a:pt x="723327" y="1221658"/>
                    <a:pt x="740533" y="1224116"/>
                  </a:cubicBezTo>
                  <a:cubicBezTo>
                    <a:pt x="791571" y="1258142"/>
                    <a:pt x="746549" y="1232619"/>
                    <a:pt x="858520" y="1253613"/>
                  </a:cubicBezTo>
                  <a:cubicBezTo>
                    <a:pt x="866160" y="1255045"/>
                    <a:pt x="873042" y="1259358"/>
                    <a:pt x="880643" y="1260987"/>
                  </a:cubicBezTo>
                  <a:cubicBezTo>
                    <a:pt x="907515" y="1266745"/>
                    <a:pt x="934887" y="1269978"/>
                    <a:pt x="961759" y="1275736"/>
                  </a:cubicBezTo>
                  <a:cubicBezTo>
                    <a:pt x="969360" y="1277365"/>
                    <a:pt x="976383" y="1281065"/>
                    <a:pt x="983882" y="1283110"/>
                  </a:cubicBezTo>
                  <a:cubicBezTo>
                    <a:pt x="1003437" y="1288443"/>
                    <a:pt x="1023211" y="1292942"/>
                    <a:pt x="1042875" y="1297858"/>
                  </a:cubicBezTo>
                  <a:cubicBezTo>
                    <a:pt x="1095870" y="1350853"/>
                    <a:pt x="1005576" y="1265618"/>
                    <a:pt x="1087120" y="1319981"/>
                  </a:cubicBezTo>
                  <a:cubicBezTo>
                    <a:pt x="1101582" y="1329622"/>
                    <a:pt x="1109529" y="1347211"/>
                    <a:pt x="1123991" y="1356852"/>
                  </a:cubicBezTo>
                  <a:cubicBezTo>
                    <a:pt x="1131365" y="1361768"/>
                    <a:pt x="1137968" y="1368109"/>
                    <a:pt x="1146114" y="1371600"/>
                  </a:cubicBezTo>
                  <a:cubicBezTo>
                    <a:pt x="1155430" y="1375592"/>
                    <a:pt x="1165578" y="1377541"/>
                    <a:pt x="1175611" y="1378974"/>
                  </a:cubicBezTo>
                  <a:cubicBezTo>
                    <a:pt x="1217263" y="1384924"/>
                    <a:pt x="1259185" y="1388807"/>
                    <a:pt x="1300972" y="1393723"/>
                  </a:cubicBezTo>
                  <a:cubicBezTo>
                    <a:pt x="1308346" y="1396181"/>
                    <a:pt x="1315650" y="1398863"/>
                    <a:pt x="1323095" y="1401097"/>
                  </a:cubicBezTo>
                  <a:cubicBezTo>
                    <a:pt x="1340235" y="1406239"/>
                    <a:pt x="1358099" y="1409199"/>
                    <a:pt x="1374714" y="1415845"/>
                  </a:cubicBezTo>
                  <a:cubicBezTo>
                    <a:pt x="1382943" y="1419137"/>
                    <a:pt x="1387995" y="1429991"/>
                    <a:pt x="1396837" y="1430594"/>
                  </a:cubicBezTo>
                  <a:cubicBezTo>
                    <a:pt x="1497414" y="1437452"/>
                    <a:pt x="1598398" y="1435510"/>
                    <a:pt x="1699179" y="1437968"/>
                  </a:cubicBezTo>
                  <a:cubicBezTo>
                    <a:pt x="1810374" y="1482445"/>
                    <a:pt x="1639190" y="1417585"/>
                    <a:pt x="1795043" y="1460091"/>
                  </a:cubicBezTo>
                  <a:cubicBezTo>
                    <a:pt x="1803593" y="1462423"/>
                    <a:pt x="1808868" y="1471727"/>
                    <a:pt x="1817166" y="1474839"/>
                  </a:cubicBezTo>
                  <a:cubicBezTo>
                    <a:pt x="1828902" y="1479240"/>
                    <a:pt x="1841747" y="1479755"/>
                    <a:pt x="1854037" y="1482213"/>
                  </a:cubicBezTo>
                  <a:cubicBezTo>
                    <a:pt x="1861411" y="1487129"/>
                    <a:pt x="1867930" y="1493670"/>
                    <a:pt x="1876159" y="1496961"/>
                  </a:cubicBezTo>
                  <a:cubicBezTo>
                    <a:pt x="1925148" y="1516557"/>
                    <a:pt x="1953556" y="1514053"/>
                    <a:pt x="2008895" y="1519084"/>
                  </a:cubicBezTo>
                  <a:cubicBezTo>
                    <a:pt x="2060514" y="1514168"/>
                    <a:pt x="2112277" y="1510576"/>
                    <a:pt x="2163753" y="1504336"/>
                  </a:cubicBezTo>
                  <a:cubicBezTo>
                    <a:pt x="2193439" y="1500738"/>
                    <a:pt x="2222794" y="1494784"/>
                    <a:pt x="2252243" y="1489587"/>
                  </a:cubicBezTo>
                  <a:cubicBezTo>
                    <a:pt x="2264586" y="1487409"/>
                    <a:pt x="2276624" y="1483254"/>
                    <a:pt x="2289114" y="1482213"/>
                  </a:cubicBezTo>
                  <a:cubicBezTo>
                    <a:pt x="2365209" y="1475872"/>
                    <a:pt x="2441514" y="1472381"/>
                    <a:pt x="2517714" y="1467465"/>
                  </a:cubicBezTo>
                  <a:cubicBezTo>
                    <a:pt x="2534920" y="1465007"/>
                    <a:pt x="2552685" y="1465085"/>
                    <a:pt x="2569333" y="1460091"/>
                  </a:cubicBezTo>
                  <a:cubicBezTo>
                    <a:pt x="2577822" y="1457544"/>
                    <a:pt x="2582594" y="1445435"/>
                    <a:pt x="2591456" y="1445342"/>
                  </a:cubicBezTo>
                  <a:lnTo>
                    <a:pt x="3269882" y="1452716"/>
                  </a:lnTo>
                  <a:cubicBezTo>
                    <a:pt x="3338708" y="1455174"/>
                    <a:pt x="3407772" y="1453856"/>
                    <a:pt x="3476359" y="1460091"/>
                  </a:cubicBezTo>
                  <a:cubicBezTo>
                    <a:pt x="3489542" y="1461289"/>
                    <a:pt x="3500551" y="1471035"/>
                    <a:pt x="3513230" y="1474839"/>
                  </a:cubicBezTo>
                  <a:cubicBezTo>
                    <a:pt x="3525235" y="1478440"/>
                    <a:pt x="3537721" y="1480258"/>
                    <a:pt x="3550101" y="1482213"/>
                  </a:cubicBezTo>
                  <a:cubicBezTo>
                    <a:pt x="3584438" y="1487634"/>
                    <a:pt x="3618708" y="1493950"/>
                    <a:pt x="3653340" y="1496961"/>
                  </a:cubicBezTo>
                  <a:cubicBezTo>
                    <a:pt x="3731855" y="1503788"/>
                    <a:pt x="3810656" y="1506794"/>
                    <a:pt x="3889314" y="1511710"/>
                  </a:cubicBezTo>
                  <a:lnTo>
                    <a:pt x="4626733" y="1504336"/>
                  </a:lnTo>
                  <a:cubicBezTo>
                    <a:pt x="4637721" y="1504019"/>
                    <a:pt x="4645701" y="1492746"/>
                    <a:pt x="4656230" y="1489587"/>
                  </a:cubicBezTo>
                  <a:cubicBezTo>
                    <a:pt x="4670551" y="1485291"/>
                    <a:pt x="4685727" y="1484671"/>
                    <a:pt x="4700475" y="1482213"/>
                  </a:cubicBezTo>
                  <a:cubicBezTo>
                    <a:pt x="4712765" y="1469923"/>
                    <a:pt x="4731850" y="1461831"/>
                    <a:pt x="4737346" y="1445342"/>
                  </a:cubicBezTo>
                  <a:cubicBezTo>
                    <a:pt x="4739804" y="1437968"/>
                    <a:pt x="4739224" y="1428716"/>
                    <a:pt x="4744720" y="1423220"/>
                  </a:cubicBezTo>
                  <a:cubicBezTo>
                    <a:pt x="4752493" y="1415447"/>
                    <a:pt x="4764385" y="1413387"/>
                    <a:pt x="4774217" y="1408471"/>
                  </a:cubicBezTo>
                  <a:cubicBezTo>
                    <a:pt x="4776675" y="1401097"/>
                    <a:pt x="4778115" y="1393301"/>
                    <a:pt x="4781591" y="1386349"/>
                  </a:cubicBezTo>
                  <a:cubicBezTo>
                    <a:pt x="4785555" y="1378422"/>
                    <a:pt x="4793537" y="1372634"/>
                    <a:pt x="4796340" y="1364226"/>
                  </a:cubicBezTo>
                  <a:cubicBezTo>
                    <a:pt x="4801068" y="1350042"/>
                    <a:pt x="4800088" y="1334486"/>
                    <a:pt x="4803714" y="1319981"/>
                  </a:cubicBezTo>
                  <a:cubicBezTo>
                    <a:pt x="4807484" y="1304899"/>
                    <a:pt x="4813546" y="1290484"/>
                    <a:pt x="4818462" y="1275736"/>
                  </a:cubicBezTo>
                  <a:cubicBezTo>
                    <a:pt x="4813546" y="1086465"/>
                    <a:pt x="4811061" y="897115"/>
                    <a:pt x="4803714" y="707923"/>
                  </a:cubicBezTo>
                  <a:cubicBezTo>
                    <a:pt x="4800135" y="615751"/>
                    <a:pt x="4807811" y="563989"/>
                    <a:pt x="4781591" y="494071"/>
                  </a:cubicBezTo>
                  <a:cubicBezTo>
                    <a:pt x="4776943" y="481677"/>
                    <a:pt x="4771029" y="469758"/>
                    <a:pt x="4766843" y="457200"/>
                  </a:cubicBezTo>
                  <a:cubicBezTo>
                    <a:pt x="4763638" y="447585"/>
                    <a:pt x="4762674" y="437318"/>
                    <a:pt x="4759469" y="427703"/>
                  </a:cubicBezTo>
                  <a:cubicBezTo>
                    <a:pt x="4747443" y="391625"/>
                    <a:pt x="4748036" y="395806"/>
                    <a:pt x="4729972" y="368710"/>
                  </a:cubicBezTo>
                  <a:cubicBezTo>
                    <a:pt x="4727514" y="358878"/>
                    <a:pt x="4728929" y="347127"/>
                    <a:pt x="4722598" y="339213"/>
                  </a:cubicBezTo>
                  <a:cubicBezTo>
                    <a:pt x="4717742" y="333143"/>
                    <a:pt x="4707620" y="334901"/>
                    <a:pt x="4700475" y="331839"/>
                  </a:cubicBezTo>
                  <a:cubicBezTo>
                    <a:pt x="4690371" y="327509"/>
                    <a:pt x="4680811" y="322007"/>
                    <a:pt x="4670979" y="317091"/>
                  </a:cubicBezTo>
                  <a:cubicBezTo>
                    <a:pt x="4655682" y="271206"/>
                    <a:pt x="4676441" y="313814"/>
                    <a:pt x="4641482" y="287594"/>
                  </a:cubicBezTo>
                  <a:cubicBezTo>
                    <a:pt x="4627577" y="277165"/>
                    <a:pt x="4616901" y="263013"/>
                    <a:pt x="4604611" y="250723"/>
                  </a:cubicBezTo>
                  <a:cubicBezTo>
                    <a:pt x="4599695" y="245807"/>
                    <a:pt x="4596458" y="238173"/>
                    <a:pt x="4589862" y="235974"/>
                  </a:cubicBezTo>
                  <a:lnTo>
                    <a:pt x="4567740" y="228600"/>
                  </a:lnTo>
                  <a:cubicBezTo>
                    <a:pt x="4562824" y="218768"/>
                    <a:pt x="4560764" y="206876"/>
                    <a:pt x="4552991" y="199103"/>
                  </a:cubicBezTo>
                  <a:cubicBezTo>
                    <a:pt x="4547495" y="193607"/>
                    <a:pt x="4537821" y="195205"/>
                    <a:pt x="4530869" y="191729"/>
                  </a:cubicBezTo>
                  <a:cubicBezTo>
                    <a:pt x="4522942" y="187766"/>
                    <a:pt x="4516120" y="181897"/>
                    <a:pt x="4508746" y="176981"/>
                  </a:cubicBezTo>
                  <a:cubicBezTo>
                    <a:pt x="4205408" y="190769"/>
                    <a:pt x="4302735" y="189578"/>
                    <a:pt x="3830320" y="176981"/>
                  </a:cubicBezTo>
                  <a:cubicBezTo>
                    <a:pt x="3817791" y="176647"/>
                    <a:pt x="3805972" y="170136"/>
                    <a:pt x="3793450" y="169607"/>
                  </a:cubicBezTo>
                  <a:cubicBezTo>
                    <a:pt x="3631288" y="162755"/>
                    <a:pt x="3468985" y="159774"/>
                    <a:pt x="3306753" y="154858"/>
                  </a:cubicBezTo>
                  <a:cubicBezTo>
                    <a:pt x="3126016" y="34372"/>
                    <a:pt x="3273393" y="126598"/>
                    <a:pt x="2709443" y="147484"/>
                  </a:cubicBezTo>
                  <a:cubicBezTo>
                    <a:pt x="2700586" y="147812"/>
                    <a:pt x="2695986" y="160375"/>
                    <a:pt x="2687320" y="162232"/>
                  </a:cubicBezTo>
                  <a:cubicBezTo>
                    <a:pt x="2660772" y="167921"/>
                    <a:pt x="2633243" y="167149"/>
                    <a:pt x="2606204" y="169607"/>
                  </a:cubicBezTo>
                  <a:cubicBezTo>
                    <a:pt x="2596372" y="174523"/>
                    <a:pt x="2587700" y="184309"/>
                    <a:pt x="2576708" y="184355"/>
                  </a:cubicBezTo>
                  <a:lnTo>
                    <a:pt x="851146" y="176981"/>
                  </a:lnTo>
                  <a:cubicBezTo>
                    <a:pt x="838613" y="176876"/>
                    <a:pt x="826618" y="171785"/>
                    <a:pt x="814275" y="169607"/>
                  </a:cubicBezTo>
                  <a:cubicBezTo>
                    <a:pt x="784826" y="164410"/>
                    <a:pt x="755047" y="161019"/>
                    <a:pt x="725785" y="154858"/>
                  </a:cubicBezTo>
                  <a:cubicBezTo>
                    <a:pt x="546692" y="117154"/>
                    <a:pt x="786316" y="158801"/>
                    <a:pt x="629920" y="132736"/>
                  </a:cubicBezTo>
                  <a:cubicBezTo>
                    <a:pt x="599525" y="102339"/>
                    <a:pt x="634221" y="131583"/>
                    <a:pt x="578301" y="110613"/>
                  </a:cubicBezTo>
                  <a:cubicBezTo>
                    <a:pt x="570003" y="107501"/>
                    <a:pt x="563553" y="100781"/>
                    <a:pt x="556179" y="95865"/>
                  </a:cubicBezTo>
                  <a:cubicBezTo>
                    <a:pt x="553721" y="88491"/>
                    <a:pt x="553660" y="79812"/>
                    <a:pt x="548804" y="73742"/>
                  </a:cubicBezTo>
                  <a:cubicBezTo>
                    <a:pt x="536073" y="57828"/>
                    <a:pt x="514897" y="56048"/>
                    <a:pt x="497185" y="51620"/>
                  </a:cubicBezTo>
                  <a:cubicBezTo>
                    <a:pt x="441031" y="23542"/>
                    <a:pt x="488127" y="43857"/>
                    <a:pt x="393946" y="22123"/>
                  </a:cubicBezTo>
                  <a:cubicBezTo>
                    <a:pt x="386372" y="20375"/>
                    <a:pt x="379269" y="16983"/>
                    <a:pt x="371824" y="14749"/>
                  </a:cubicBezTo>
                  <a:cubicBezTo>
                    <a:pt x="354683" y="9607"/>
                    <a:pt x="337411" y="4916"/>
                    <a:pt x="320204" y="0"/>
                  </a:cubicBezTo>
                  <a:cubicBezTo>
                    <a:pt x="258753" y="2458"/>
                    <a:pt x="197194" y="2992"/>
                    <a:pt x="135850" y="7374"/>
                  </a:cubicBezTo>
                  <a:cubicBezTo>
                    <a:pt x="128096" y="7928"/>
                    <a:pt x="119699" y="9773"/>
                    <a:pt x="113727" y="14749"/>
                  </a:cubicBezTo>
                  <a:cubicBezTo>
                    <a:pt x="104285" y="22617"/>
                    <a:pt x="98978" y="34413"/>
                    <a:pt x="91604" y="44245"/>
                  </a:cubicBezTo>
                  <a:cubicBezTo>
                    <a:pt x="88826" y="55355"/>
                    <a:pt x="77983" y="116861"/>
                    <a:pt x="62108" y="132736"/>
                  </a:cubicBezTo>
                  <a:cubicBezTo>
                    <a:pt x="28214" y="166630"/>
                    <a:pt x="11717" y="133964"/>
                    <a:pt x="3114" y="162232"/>
                  </a:cubicBezTo>
                  <a:close/>
                </a:path>
              </a:pathLst>
            </a:custGeom>
            <a:solidFill>
              <a:srgbClr val="92D05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2FE1B2E-0D2C-4C27-B3F2-C44B4D309F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45755" y="5417607"/>
              <a:ext cx="225425" cy="22383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s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249E9B6-CBD5-4063-92F6-DD578BA2A3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29696" y="5395485"/>
              <a:ext cx="225425" cy="22383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t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3BA89EF-3AAF-4F99-A677-87B60F54DFA3}"/>
                </a:ext>
              </a:extLst>
            </p:cNvPr>
            <p:cNvGrpSpPr/>
            <p:nvPr/>
          </p:nvGrpSpPr>
          <p:grpSpPr>
            <a:xfrm>
              <a:off x="2971799" y="5513226"/>
              <a:ext cx="678426" cy="1208249"/>
              <a:chOff x="2971799" y="5513226"/>
              <a:chExt cx="678426" cy="1208249"/>
            </a:xfrm>
          </p:grpSpPr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D0C1B407-8D3C-4E5C-8B6B-19A14B0705A2}"/>
                  </a:ext>
                </a:extLst>
              </p:cNvPr>
              <p:cNvSpPr/>
              <p:nvPr/>
            </p:nvSpPr>
            <p:spPr bwMode="auto">
              <a:xfrm>
                <a:off x="2971799" y="5513226"/>
                <a:ext cx="678426" cy="1208249"/>
              </a:xfrm>
              <a:prstGeom prst="roundRect">
                <a:avLst/>
              </a:prstGeom>
              <a:solidFill>
                <a:srgbClr val="FFC000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EBC2B514-7E0C-4041-9BE9-93C9EC371ADB}"/>
                      </a:ext>
                    </a:extLst>
                  </p:cNvPr>
                  <p:cNvSpPr txBox="1"/>
                  <p:nvPr/>
                </p:nvSpPr>
                <p:spPr>
                  <a:xfrm>
                    <a:off x="3044945" y="5855046"/>
                    <a:ext cx="53213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EBC2B514-7E0C-4041-9BE9-93C9EC371AD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4945" y="5855046"/>
                    <a:ext cx="532133" cy="40011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303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E42DA49-C156-43C0-A7D7-892F757BE33D}"/>
                </a:ext>
              </a:extLst>
            </p:cNvPr>
            <p:cNvGrpSpPr/>
            <p:nvPr/>
          </p:nvGrpSpPr>
          <p:grpSpPr>
            <a:xfrm>
              <a:off x="2971799" y="4209358"/>
              <a:ext cx="678426" cy="1208249"/>
              <a:chOff x="2971799" y="4209358"/>
              <a:chExt cx="678426" cy="1208249"/>
            </a:xfrm>
          </p:grpSpPr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47E40C10-981C-4921-AD0D-629ACA98E3DD}"/>
                  </a:ext>
                </a:extLst>
              </p:cNvPr>
              <p:cNvSpPr/>
              <p:nvPr/>
            </p:nvSpPr>
            <p:spPr bwMode="auto">
              <a:xfrm>
                <a:off x="2971799" y="4209358"/>
                <a:ext cx="678426" cy="1208249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1028A938-5B2B-4AE4-9F94-C476D3F547C7}"/>
                      </a:ext>
                    </a:extLst>
                  </p:cNvPr>
                  <p:cNvSpPr txBox="1"/>
                  <p:nvPr/>
                </p:nvSpPr>
                <p:spPr>
                  <a:xfrm>
                    <a:off x="3035358" y="4545473"/>
                    <a:ext cx="55130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1028A938-5B2B-4AE4-9F94-C476D3F547C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35358" y="4545473"/>
                    <a:ext cx="551305" cy="40011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46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22CF4E9-3C9F-4011-9ADD-81A7CC551BED}"/>
                </a:ext>
              </a:extLst>
            </p:cNvPr>
            <p:cNvGrpSpPr/>
            <p:nvPr/>
          </p:nvGrpSpPr>
          <p:grpSpPr>
            <a:xfrm>
              <a:off x="5493777" y="4187236"/>
              <a:ext cx="678426" cy="1208249"/>
              <a:chOff x="5493777" y="4187236"/>
              <a:chExt cx="678426" cy="1208249"/>
            </a:xfrm>
          </p:grpSpPr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83A30073-F99B-4336-B28E-01532EC24886}"/>
                  </a:ext>
                </a:extLst>
              </p:cNvPr>
              <p:cNvSpPr/>
              <p:nvPr/>
            </p:nvSpPr>
            <p:spPr bwMode="auto">
              <a:xfrm>
                <a:off x="5493777" y="4187236"/>
                <a:ext cx="678426" cy="1208249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B2902F20-B7ED-4930-8861-C495F1876B69}"/>
                      </a:ext>
                    </a:extLst>
                  </p:cNvPr>
                  <p:cNvSpPr txBox="1"/>
                  <p:nvPr/>
                </p:nvSpPr>
                <p:spPr>
                  <a:xfrm>
                    <a:off x="5578336" y="4469808"/>
                    <a:ext cx="50930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B2902F20-B7ED-4930-8861-C495F1876B6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78336" y="4469808"/>
                    <a:ext cx="509307" cy="40011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303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9A2D98B-B0DD-449C-8AA9-88BB78CDC934}"/>
                </a:ext>
              </a:extLst>
            </p:cNvPr>
            <p:cNvGrpSpPr/>
            <p:nvPr/>
          </p:nvGrpSpPr>
          <p:grpSpPr>
            <a:xfrm>
              <a:off x="5493777" y="5529526"/>
              <a:ext cx="678426" cy="1208249"/>
              <a:chOff x="5493777" y="5529526"/>
              <a:chExt cx="678426" cy="1208249"/>
            </a:xfrm>
          </p:grpSpPr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616260E7-E32A-47F8-B773-B85502499815}"/>
                  </a:ext>
                </a:extLst>
              </p:cNvPr>
              <p:cNvSpPr/>
              <p:nvPr/>
            </p:nvSpPr>
            <p:spPr bwMode="auto">
              <a:xfrm>
                <a:off x="5493777" y="5529526"/>
                <a:ext cx="678426" cy="1208249"/>
              </a:xfrm>
              <a:prstGeom prst="roundRect">
                <a:avLst/>
              </a:prstGeom>
              <a:solidFill>
                <a:srgbClr val="FFC000"/>
              </a:solidFill>
              <a:ln w="381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34037903-8A9C-4949-BD75-5DB6B4CFBA73}"/>
                      </a:ext>
                    </a:extLst>
                  </p:cNvPr>
                  <p:cNvSpPr txBox="1"/>
                  <p:nvPr/>
                </p:nvSpPr>
                <p:spPr>
                  <a:xfrm>
                    <a:off x="5578335" y="5839625"/>
                    <a:ext cx="50930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34037903-8A9C-4949-BD75-5DB6B4CFBA7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78335" y="5839625"/>
                    <a:ext cx="509307" cy="40011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303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9" name="AutoShape 32">
              <a:extLst>
                <a:ext uri="{FF2B5EF4-FFF2-40B4-BE49-F238E27FC236}">
                  <a16:creationId xmlns:a16="http://schemas.microsoft.com/office/drawing/2014/main" id="{5C34751C-75A7-44D2-B42C-81017482FEF6}"/>
                </a:ext>
              </a:extLst>
            </p:cNvPr>
            <p:cNvCxnSpPr>
              <a:cxnSpLocks noChangeShapeType="1"/>
              <a:stCxn id="5" idx="5"/>
            </p:cNvCxnSpPr>
            <p:nvPr/>
          </p:nvCxnSpPr>
          <p:spPr bwMode="auto">
            <a:xfrm>
              <a:off x="1838167" y="5608665"/>
              <a:ext cx="1332736" cy="82163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32">
              <a:extLst>
                <a:ext uri="{FF2B5EF4-FFF2-40B4-BE49-F238E27FC236}">
                  <a16:creationId xmlns:a16="http://schemas.microsoft.com/office/drawing/2014/main" id="{037E7E0A-9608-4FCA-8D65-EA0ED22FD162}"/>
                </a:ext>
              </a:extLst>
            </p:cNvPr>
            <p:cNvCxnSpPr>
              <a:cxnSpLocks noChangeShapeType="1"/>
              <a:stCxn id="5" idx="6"/>
            </p:cNvCxnSpPr>
            <p:nvPr/>
          </p:nvCxnSpPr>
          <p:spPr bwMode="auto">
            <a:xfrm>
              <a:off x="1871180" y="5529526"/>
              <a:ext cx="1299723" cy="32552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32">
              <a:extLst>
                <a:ext uri="{FF2B5EF4-FFF2-40B4-BE49-F238E27FC236}">
                  <a16:creationId xmlns:a16="http://schemas.microsoft.com/office/drawing/2014/main" id="{22B2F38D-527B-4F07-A188-EFD059F2A474}"/>
                </a:ext>
              </a:extLst>
            </p:cNvPr>
            <p:cNvCxnSpPr>
              <a:cxnSpLocks noChangeShapeType="1"/>
              <a:stCxn id="5" idx="6"/>
            </p:cNvCxnSpPr>
            <p:nvPr/>
          </p:nvCxnSpPr>
          <p:spPr bwMode="auto">
            <a:xfrm flipV="1">
              <a:off x="1871180" y="4469808"/>
              <a:ext cx="1225981" cy="10597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AutoShape 32">
              <a:extLst>
                <a:ext uri="{FF2B5EF4-FFF2-40B4-BE49-F238E27FC236}">
                  <a16:creationId xmlns:a16="http://schemas.microsoft.com/office/drawing/2014/main" id="{281A69F0-FB6F-4194-89EA-C2065006238E}"/>
                </a:ext>
              </a:extLst>
            </p:cNvPr>
            <p:cNvCxnSpPr>
              <a:cxnSpLocks noChangeShapeType="1"/>
              <a:endCxn id="6" idx="0"/>
            </p:cNvCxnSpPr>
            <p:nvPr/>
          </p:nvCxnSpPr>
          <p:spPr bwMode="auto">
            <a:xfrm>
              <a:off x="6046841" y="4469808"/>
              <a:ext cx="1195568" cy="925677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32">
              <a:extLst>
                <a:ext uri="{FF2B5EF4-FFF2-40B4-BE49-F238E27FC236}">
                  <a16:creationId xmlns:a16="http://schemas.microsoft.com/office/drawing/2014/main" id="{3D020F1B-3A0E-4060-8F29-78E7A0BE0408}"/>
                </a:ext>
              </a:extLst>
            </p:cNvPr>
            <p:cNvCxnSpPr>
              <a:cxnSpLocks noChangeShapeType="1"/>
              <a:endCxn id="6" idx="4"/>
            </p:cNvCxnSpPr>
            <p:nvPr/>
          </p:nvCxnSpPr>
          <p:spPr bwMode="auto">
            <a:xfrm flipV="1">
              <a:off x="5995219" y="5619323"/>
              <a:ext cx="1247190" cy="862594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32">
              <a:extLst>
                <a:ext uri="{FF2B5EF4-FFF2-40B4-BE49-F238E27FC236}">
                  <a16:creationId xmlns:a16="http://schemas.microsoft.com/office/drawing/2014/main" id="{19F39E42-55F9-4388-9DF7-F81F2776FBA4}"/>
                </a:ext>
              </a:extLst>
            </p:cNvPr>
            <p:cNvCxnSpPr>
              <a:cxnSpLocks noChangeShapeType="1"/>
              <a:endCxn id="6" idx="2"/>
            </p:cNvCxnSpPr>
            <p:nvPr/>
          </p:nvCxnSpPr>
          <p:spPr bwMode="auto">
            <a:xfrm flipV="1">
              <a:off x="5995219" y="5507404"/>
              <a:ext cx="1134477" cy="26432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17">
              <a:extLst>
                <a:ext uri="{FF2B5EF4-FFF2-40B4-BE49-F238E27FC236}">
                  <a16:creationId xmlns:a16="http://schemas.microsoft.com/office/drawing/2014/main" id="{287E56FD-DF2E-4AD3-BCF1-A27E4A1F6C28}"/>
                </a:ext>
              </a:extLst>
            </p:cNvPr>
            <p:cNvCxnSpPr>
              <a:cxnSpLocks noChangeShapeType="1"/>
              <a:stCxn id="5" idx="5"/>
              <a:endCxn id="18" idx="1"/>
            </p:cNvCxnSpPr>
            <p:nvPr/>
          </p:nvCxnSpPr>
          <p:spPr bwMode="auto">
            <a:xfrm>
              <a:off x="1838167" y="5608665"/>
              <a:ext cx="1206778" cy="4464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AutoShape 17">
              <a:extLst>
                <a:ext uri="{FF2B5EF4-FFF2-40B4-BE49-F238E27FC236}">
                  <a16:creationId xmlns:a16="http://schemas.microsoft.com/office/drawing/2014/main" id="{68BB5959-C462-4D8F-924C-0ABD2F556514}"/>
                </a:ext>
              </a:extLst>
            </p:cNvPr>
            <p:cNvCxnSpPr>
              <a:cxnSpLocks noChangeShapeType="1"/>
              <a:stCxn id="5" idx="6"/>
            </p:cNvCxnSpPr>
            <p:nvPr/>
          </p:nvCxnSpPr>
          <p:spPr bwMode="auto">
            <a:xfrm flipV="1">
              <a:off x="1871180" y="4945583"/>
              <a:ext cx="1225981" cy="5839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AutoShape 17">
              <a:extLst>
                <a:ext uri="{FF2B5EF4-FFF2-40B4-BE49-F238E27FC236}">
                  <a16:creationId xmlns:a16="http://schemas.microsoft.com/office/drawing/2014/main" id="{821F8FC9-3A64-4A6B-ADA5-999F48C6C603}"/>
                </a:ext>
              </a:extLst>
            </p:cNvPr>
            <p:cNvCxnSpPr>
              <a:cxnSpLocks noChangeShapeType="1"/>
              <a:endCxn id="6" idx="1"/>
            </p:cNvCxnSpPr>
            <p:nvPr/>
          </p:nvCxnSpPr>
          <p:spPr bwMode="auto">
            <a:xfrm>
              <a:off x="5973099" y="4869918"/>
              <a:ext cx="1189610" cy="5583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AutoShape 17">
              <a:extLst>
                <a:ext uri="{FF2B5EF4-FFF2-40B4-BE49-F238E27FC236}">
                  <a16:creationId xmlns:a16="http://schemas.microsoft.com/office/drawing/2014/main" id="{D1240920-9546-4CA8-9B18-F4D032074B30}"/>
                </a:ext>
              </a:extLst>
            </p:cNvPr>
            <p:cNvCxnSpPr>
              <a:cxnSpLocks noChangeShapeType="1"/>
              <a:stCxn id="24" idx="3"/>
              <a:endCxn id="6" idx="3"/>
            </p:cNvCxnSpPr>
            <p:nvPr/>
          </p:nvCxnSpPr>
          <p:spPr bwMode="auto">
            <a:xfrm flipV="1">
              <a:off x="6087642" y="5586543"/>
              <a:ext cx="1075067" cy="4531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AutoShape 17">
              <a:extLst>
                <a:ext uri="{FF2B5EF4-FFF2-40B4-BE49-F238E27FC236}">
                  <a16:creationId xmlns:a16="http://schemas.microsoft.com/office/drawing/2014/main" id="{AAC798A4-688B-4F95-B032-00B9CDAF969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77078" y="4469808"/>
              <a:ext cx="2064180" cy="14369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D1EB95B3-CB37-4008-84E0-D091F1B0510A}"/>
                    </a:ext>
                  </a:extLst>
                </p:cNvPr>
                <p:cNvSpPr txBox="1"/>
                <p:nvPr/>
              </p:nvSpPr>
              <p:spPr>
                <a:xfrm>
                  <a:off x="4254284" y="5061650"/>
                  <a:ext cx="473206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D1EB95B3-CB37-4008-84E0-D091F1B051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4284" y="5061650"/>
                  <a:ext cx="473206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2672" name="Straight Connector 412671">
              <a:extLst>
                <a:ext uri="{FF2B5EF4-FFF2-40B4-BE49-F238E27FC236}">
                  <a16:creationId xmlns:a16="http://schemas.microsoft.com/office/drawing/2014/main" id="{72E5DF56-CE91-42B9-8102-AFB954736A31}"/>
                </a:ext>
              </a:extLst>
            </p:cNvPr>
            <p:cNvCxnSpPr/>
            <p:nvPr/>
          </p:nvCxnSpPr>
          <p:spPr bwMode="auto">
            <a:xfrm flipH="1">
              <a:off x="4667865" y="4461386"/>
              <a:ext cx="324464" cy="108911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AEBC19F8-C80E-45F9-96A5-235E37EE33E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57252" y="4461386"/>
              <a:ext cx="435077" cy="108911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384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Bipartite Matching Running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/>
                  <a:t>Which max flow algorithm to use for bipartite matching?</a:t>
                </a:r>
              </a:p>
              <a:p>
                <a:pPr lvl="1"/>
                <a:r>
                  <a:rPr lang="en-US" altLang="en-US" sz="2200" dirty="0">
                    <a:sym typeface="Symbol" panose="05050102010706020507" pitchFamily="18" charset="2"/>
                  </a:rPr>
                  <a:t>Generic augmenting path: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𝑂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𝑚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𝑣𝑎𝑙</m:t>
                    </m:r>
                    <m:d>
                      <m:dPr>
                        <m:ctrlPr>
                          <a:rPr lang="en-US" altLang="en-US" sz="2200" b="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altLang="en-US" sz="22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)</m:t>
                    </m:r>
                    <m:r>
                      <a:rPr lang="en-US" altLang="en-US" sz="22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= 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𝑂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𝑚𝑛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en-US" altLang="en-US" sz="2200" dirty="0">
                    <a:sym typeface="Symbol" panose="05050102010706020507" pitchFamily="18" charset="2"/>
                  </a:rPr>
                  <a:t>.</a:t>
                </a:r>
              </a:p>
              <a:p>
                <a:pPr lvl="1"/>
                <a:r>
                  <a:rPr lang="en-US" altLang="en-US" sz="22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Shortest augmenting path: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𝑂</m:t>
                    </m:r>
                    <m:r>
                      <a:rPr lang="en-US" altLang="en-US" sz="2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en-US" altLang="en-US" sz="2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𝑚</m:t>
                    </m:r>
                    <m:rad>
                      <m:radPr>
                        <m:degHide m:val="on"/>
                        <m:ctrlPr>
                          <a:rPr lang="en-US" altLang="en-US" sz="2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altLang="en-US" sz="2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e>
                    </m:rad>
                    <m:r>
                      <a:rPr lang="en-US" altLang="en-US" sz="2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</a:rPr>
                  <a:t>.</a:t>
                </a:r>
                <a:r>
                  <a:rPr lang="en-US" altLang="en-US" sz="2200" dirty="0"/>
                  <a:t> </a:t>
                </a:r>
                <a:r>
                  <a:rPr lang="en-US" altLang="en-US" sz="1400" dirty="0"/>
                  <a:t>[Even and </a:t>
                </a:r>
                <a:r>
                  <a:rPr lang="en-US" altLang="en-US" sz="1400" dirty="0" err="1"/>
                  <a:t>Tarjan</a:t>
                </a:r>
                <a:r>
                  <a:rPr lang="en-US" altLang="en-US" sz="1400" dirty="0"/>
                  <a:t> 75, </a:t>
                </a:r>
                <a:r>
                  <a:rPr lang="en-US" altLang="en-US" sz="1400" dirty="0" err="1"/>
                  <a:t>Karzanov</a:t>
                </a:r>
                <a:r>
                  <a:rPr lang="en-US" altLang="en-US" sz="1400" dirty="0"/>
                  <a:t> 73]</a:t>
                </a:r>
                <a:endParaRPr lang="en-US" altLang="en-US" sz="1400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en-US" sz="2200" dirty="0">
                    <a:sym typeface="Symbol" panose="05050102010706020507" pitchFamily="18" charset="2"/>
                  </a:rPr>
                  <a:t>Current record: </a:t>
                </a:r>
                <a14:m>
                  <m:oMath xmlns:m="http://schemas.openxmlformats.org/officeDocument/2006/math">
                    <m:r>
                      <a:rPr lang="en-US" altLang="en-US" sz="22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𝑂</m:t>
                    </m:r>
                    <m:r>
                      <a:rPr lang="en-US" altLang="en-US" sz="22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(</m:t>
                    </m:r>
                    <m:sSup>
                      <m:sSupPr>
                        <m:ctrlPr>
                          <a:rPr lang="en-US" altLang="en-US" sz="2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en-US" sz="22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𝑚</m:t>
                        </m:r>
                      </m:e>
                      <m:sup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10/7</m:t>
                        </m:r>
                      </m:sup>
                    </m:sSup>
                    <m:func>
                      <m:funcPr>
                        <m:ctrlPr>
                          <a:rPr lang="en-US" altLang="en-US" sz="2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en-US" sz="2200" b="0" i="0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log</m:t>
                            </m:r>
                          </m:e>
                          <m:sup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𝑂</m:t>
                            </m:r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(1)</m:t>
                            </m:r>
                          </m:sup>
                        </m:sSup>
                      </m:fName>
                      <m:e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e>
                    </m:func>
                    <m:r>
                      <a:rPr lang="en-US" altLang="en-US" sz="22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[Madry 13]</a:t>
                </a:r>
              </a:p>
              <a:p>
                <a:pPr marL="800100" lvl="1" indent="-342900">
                  <a:buFont typeface="Wingdings" panose="05000000000000000000" pitchFamily="2" charset="2"/>
                  <a:buChar char="L"/>
                </a:pPr>
                <a:r>
                  <a:rPr lang="en-US" altLang="en-US" sz="22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I tried few years on improving it </a:t>
                </a: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45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Edge Disjoint Paths</a:t>
            </a:r>
            <a:endParaRPr kumimoji="0" lang="en-US" sz="3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582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Edge Disjoint Paths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/>
                  <a:t>Given a digraph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and two nodes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/>
                  <a:t> and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200" dirty="0"/>
                  <a:t>, find the max number of edge-disjoint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200" dirty="0"/>
                  <a:t> paths.</a:t>
                </a:r>
              </a:p>
              <a:p>
                <a:pPr marL="0" indent="0"/>
                <a:endParaRPr lang="en-US" altLang="en-US" sz="10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Def</a:t>
                </a:r>
                <a:r>
                  <a:rPr lang="en-US" altLang="en-US" sz="2200" dirty="0"/>
                  <a:t>.  Two paths are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edge-disjoint</a:t>
                </a:r>
                <a:r>
                  <a:rPr lang="en-US" altLang="en-US" sz="2200" dirty="0"/>
                  <a:t> if they have no edge in common.</a:t>
                </a:r>
              </a:p>
              <a:p>
                <a:pPr marL="0" indent="0"/>
                <a:endParaRPr lang="en-US" altLang="en-US" sz="10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Ex</a:t>
                </a:r>
                <a:r>
                  <a:rPr lang="en-US" altLang="en-US" sz="2200" dirty="0"/>
                  <a:t>:  communication networks.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 </a:t>
                </a: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7" name="Oval 4">
            <a:extLst>
              <a:ext uri="{FF2B5EF4-FFF2-40B4-BE49-F238E27FC236}">
                <a16:creationId xmlns:a16="http://schemas.microsoft.com/office/drawing/2014/main" id="{79138EF0-7110-4450-85FC-E16D29919A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72494" y="4869425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s</a:t>
            </a:r>
          </a:p>
        </p:txBody>
      </p:sp>
      <p:sp>
        <p:nvSpPr>
          <p:cNvPr id="28" name="Oval 7">
            <a:extLst>
              <a:ext uri="{FF2B5EF4-FFF2-40B4-BE49-F238E27FC236}">
                <a16:creationId xmlns:a16="http://schemas.microsoft.com/office/drawing/2014/main" id="{9D72B88B-B948-49A0-A21C-0CDFFD7D49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6094" y="376135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29" name="Oval 8">
            <a:extLst>
              <a:ext uri="{FF2B5EF4-FFF2-40B4-BE49-F238E27FC236}">
                <a16:creationId xmlns:a16="http://schemas.microsoft.com/office/drawing/2014/main" id="{245558EE-09BB-4520-90F4-EFC7BB8B81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6094" y="4869425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30" name="Oval 9">
            <a:extLst>
              <a:ext uri="{FF2B5EF4-FFF2-40B4-BE49-F238E27FC236}">
                <a16:creationId xmlns:a16="http://schemas.microsoft.com/office/drawing/2014/main" id="{0B55193B-B0F5-4D29-A3B1-7D86F5C196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6094" y="6088625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4</a:t>
            </a:r>
          </a:p>
        </p:txBody>
      </p:sp>
      <p:cxnSp>
        <p:nvCxnSpPr>
          <p:cNvPr id="31" name="AutoShape 12">
            <a:extLst>
              <a:ext uri="{FF2B5EF4-FFF2-40B4-BE49-F238E27FC236}">
                <a16:creationId xmlns:a16="http://schemas.microsoft.com/office/drawing/2014/main" id="{66752CD6-A006-424C-8A0F-4208D786A0CF}"/>
              </a:ext>
            </a:extLst>
          </p:cNvPr>
          <p:cNvCxnSpPr>
            <a:cxnSpLocks noChangeShapeType="1"/>
            <a:stCxn id="27" idx="7"/>
            <a:endCxn id="28" idx="2"/>
          </p:cNvCxnSpPr>
          <p:nvPr/>
        </p:nvCxnSpPr>
        <p:spPr bwMode="auto">
          <a:xfrm flipV="1">
            <a:off x="1402847" y="3896288"/>
            <a:ext cx="1903247" cy="101265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13">
            <a:extLst>
              <a:ext uri="{FF2B5EF4-FFF2-40B4-BE49-F238E27FC236}">
                <a16:creationId xmlns:a16="http://schemas.microsoft.com/office/drawing/2014/main" id="{D3DC79F2-6FB7-44C9-AE8C-BC420C605B3D}"/>
              </a:ext>
            </a:extLst>
          </p:cNvPr>
          <p:cNvCxnSpPr>
            <a:cxnSpLocks noChangeShapeType="1"/>
            <a:stCxn id="27" idx="6"/>
            <a:endCxn id="29" idx="2"/>
          </p:cNvCxnSpPr>
          <p:nvPr/>
        </p:nvCxnSpPr>
        <p:spPr bwMode="auto">
          <a:xfrm>
            <a:off x="1442369" y="5004363"/>
            <a:ext cx="1863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14">
            <a:extLst>
              <a:ext uri="{FF2B5EF4-FFF2-40B4-BE49-F238E27FC236}">
                <a16:creationId xmlns:a16="http://schemas.microsoft.com/office/drawing/2014/main" id="{C4CB24B9-CA4D-4866-9403-50D2AD34CDE5}"/>
              </a:ext>
            </a:extLst>
          </p:cNvPr>
          <p:cNvCxnSpPr>
            <a:cxnSpLocks noChangeShapeType="1"/>
            <a:stCxn id="27" idx="5"/>
            <a:endCxn id="30" idx="1"/>
          </p:cNvCxnSpPr>
          <p:nvPr/>
        </p:nvCxnSpPr>
        <p:spPr bwMode="auto">
          <a:xfrm>
            <a:off x="1402682" y="5099613"/>
            <a:ext cx="1943100" cy="1028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22">
            <a:extLst>
              <a:ext uri="{FF2B5EF4-FFF2-40B4-BE49-F238E27FC236}">
                <a16:creationId xmlns:a16="http://schemas.microsoft.com/office/drawing/2014/main" id="{AAF5EA2E-6E33-4719-BB9B-4F920E68CBB4}"/>
              </a:ext>
            </a:extLst>
          </p:cNvPr>
          <p:cNvCxnSpPr>
            <a:cxnSpLocks noChangeShapeType="1"/>
            <a:stCxn id="29" idx="4"/>
            <a:endCxn id="30" idx="0"/>
          </p:cNvCxnSpPr>
          <p:nvPr/>
        </p:nvCxnSpPr>
        <p:spPr bwMode="auto">
          <a:xfrm>
            <a:off x="3441032" y="5139300"/>
            <a:ext cx="0" cy="9493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24">
            <a:extLst>
              <a:ext uri="{FF2B5EF4-FFF2-40B4-BE49-F238E27FC236}">
                <a16:creationId xmlns:a16="http://schemas.microsoft.com/office/drawing/2014/main" id="{BAB3A6DE-2CCF-4C55-951A-EDEC869B5DF0}"/>
              </a:ext>
            </a:extLst>
          </p:cNvPr>
          <p:cNvCxnSpPr>
            <a:cxnSpLocks noChangeShapeType="1"/>
            <a:stCxn id="29" idx="6"/>
            <a:endCxn id="40" idx="1"/>
          </p:cNvCxnSpPr>
          <p:nvPr/>
        </p:nvCxnSpPr>
        <p:spPr bwMode="auto">
          <a:xfrm>
            <a:off x="3575969" y="5004363"/>
            <a:ext cx="2055813" cy="11239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25">
            <a:extLst>
              <a:ext uri="{FF2B5EF4-FFF2-40B4-BE49-F238E27FC236}">
                <a16:creationId xmlns:a16="http://schemas.microsoft.com/office/drawing/2014/main" id="{EA063205-8E35-4F73-AB7B-BCDBCBFB49D4}"/>
              </a:ext>
            </a:extLst>
          </p:cNvPr>
          <p:cNvCxnSpPr>
            <a:cxnSpLocks noChangeShapeType="1"/>
            <a:stCxn id="30" idx="6"/>
            <a:endCxn id="40" idx="2"/>
          </p:cNvCxnSpPr>
          <p:nvPr/>
        </p:nvCxnSpPr>
        <p:spPr bwMode="auto">
          <a:xfrm>
            <a:off x="3575969" y="6223563"/>
            <a:ext cx="20161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34">
            <a:extLst>
              <a:ext uri="{FF2B5EF4-FFF2-40B4-BE49-F238E27FC236}">
                <a16:creationId xmlns:a16="http://schemas.microsoft.com/office/drawing/2014/main" id="{308F6834-0CE5-4EFB-8356-58FE8A297457}"/>
              </a:ext>
            </a:extLst>
          </p:cNvPr>
          <p:cNvCxnSpPr>
            <a:cxnSpLocks noChangeShapeType="1"/>
            <a:stCxn id="28" idx="4"/>
            <a:endCxn id="29" idx="0"/>
          </p:cNvCxnSpPr>
          <p:nvPr/>
        </p:nvCxnSpPr>
        <p:spPr bwMode="auto">
          <a:xfrm>
            <a:off x="3441032" y="4031225"/>
            <a:ext cx="0" cy="83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Oval 38">
            <a:extLst>
              <a:ext uri="{FF2B5EF4-FFF2-40B4-BE49-F238E27FC236}">
                <a16:creationId xmlns:a16="http://schemas.microsoft.com/office/drawing/2014/main" id="{37C6F828-EBCA-4CFD-87E8-76F2BD87A0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2094" y="376135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5</a:t>
            </a:r>
          </a:p>
        </p:txBody>
      </p:sp>
      <p:sp>
        <p:nvSpPr>
          <p:cNvPr id="39" name="Oval 39">
            <a:extLst>
              <a:ext uri="{FF2B5EF4-FFF2-40B4-BE49-F238E27FC236}">
                <a16:creationId xmlns:a16="http://schemas.microsoft.com/office/drawing/2014/main" id="{0B7695B1-5632-4083-94D1-0584CBF452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2094" y="4869425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6</a:t>
            </a:r>
          </a:p>
        </p:txBody>
      </p:sp>
      <p:sp>
        <p:nvSpPr>
          <p:cNvPr id="40" name="Oval 40">
            <a:extLst>
              <a:ext uri="{FF2B5EF4-FFF2-40B4-BE49-F238E27FC236}">
                <a16:creationId xmlns:a16="http://schemas.microsoft.com/office/drawing/2014/main" id="{426A7567-A1B9-4CAF-BCCD-13A2773685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2094" y="6088625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7</a:t>
            </a:r>
          </a:p>
        </p:txBody>
      </p:sp>
      <p:cxnSp>
        <p:nvCxnSpPr>
          <p:cNvPr id="41" name="AutoShape 41">
            <a:extLst>
              <a:ext uri="{FF2B5EF4-FFF2-40B4-BE49-F238E27FC236}">
                <a16:creationId xmlns:a16="http://schemas.microsoft.com/office/drawing/2014/main" id="{04D6B293-4C47-471E-A4C1-45FC63E34C89}"/>
              </a:ext>
            </a:extLst>
          </p:cNvPr>
          <p:cNvCxnSpPr>
            <a:cxnSpLocks noChangeShapeType="1"/>
            <a:stCxn id="39" idx="4"/>
            <a:endCxn id="40" idx="0"/>
          </p:cNvCxnSpPr>
          <p:nvPr/>
        </p:nvCxnSpPr>
        <p:spPr bwMode="auto">
          <a:xfrm>
            <a:off x="5727032" y="5139300"/>
            <a:ext cx="0" cy="9493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42">
            <a:extLst>
              <a:ext uri="{FF2B5EF4-FFF2-40B4-BE49-F238E27FC236}">
                <a16:creationId xmlns:a16="http://schemas.microsoft.com/office/drawing/2014/main" id="{9260ADE8-5C64-406F-A00A-6EFE9641E86D}"/>
              </a:ext>
            </a:extLst>
          </p:cNvPr>
          <p:cNvCxnSpPr>
            <a:cxnSpLocks noChangeShapeType="1"/>
            <a:stCxn id="38" idx="4"/>
            <a:endCxn id="39" idx="0"/>
          </p:cNvCxnSpPr>
          <p:nvPr/>
        </p:nvCxnSpPr>
        <p:spPr bwMode="auto">
          <a:xfrm>
            <a:off x="5727032" y="4031225"/>
            <a:ext cx="0" cy="83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Oval 44">
            <a:extLst>
              <a:ext uri="{FF2B5EF4-FFF2-40B4-BE49-F238E27FC236}">
                <a16:creationId xmlns:a16="http://schemas.microsoft.com/office/drawing/2014/main" id="{539B9998-1E11-487A-ADA9-83D1CDBE15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87594" y="4869425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t</a:t>
            </a:r>
          </a:p>
        </p:txBody>
      </p:sp>
      <p:cxnSp>
        <p:nvCxnSpPr>
          <p:cNvPr id="44" name="AutoShape 45">
            <a:extLst>
              <a:ext uri="{FF2B5EF4-FFF2-40B4-BE49-F238E27FC236}">
                <a16:creationId xmlns:a16="http://schemas.microsoft.com/office/drawing/2014/main" id="{00864DC4-950A-45CA-8254-531AF1D38B01}"/>
              </a:ext>
            </a:extLst>
          </p:cNvPr>
          <p:cNvCxnSpPr>
            <a:cxnSpLocks noChangeShapeType="1"/>
            <a:stCxn id="38" idx="6"/>
            <a:endCxn id="43" idx="1"/>
          </p:cNvCxnSpPr>
          <p:nvPr/>
        </p:nvCxnSpPr>
        <p:spPr bwMode="auto">
          <a:xfrm>
            <a:off x="5861969" y="3896288"/>
            <a:ext cx="1865313" cy="1012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46">
            <a:extLst>
              <a:ext uri="{FF2B5EF4-FFF2-40B4-BE49-F238E27FC236}">
                <a16:creationId xmlns:a16="http://schemas.microsoft.com/office/drawing/2014/main" id="{F9A57989-E687-4954-8AC4-585EFEBD795C}"/>
              </a:ext>
            </a:extLst>
          </p:cNvPr>
          <p:cNvCxnSpPr>
            <a:cxnSpLocks noChangeShapeType="1"/>
            <a:stCxn id="39" idx="6"/>
            <a:endCxn id="43" idx="2"/>
          </p:cNvCxnSpPr>
          <p:nvPr/>
        </p:nvCxnSpPr>
        <p:spPr bwMode="auto">
          <a:xfrm>
            <a:off x="5861969" y="5004363"/>
            <a:ext cx="18256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47">
            <a:extLst>
              <a:ext uri="{FF2B5EF4-FFF2-40B4-BE49-F238E27FC236}">
                <a16:creationId xmlns:a16="http://schemas.microsoft.com/office/drawing/2014/main" id="{7A13EACD-E926-46C2-A5B0-43239A309BEC}"/>
              </a:ext>
            </a:extLst>
          </p:cNvPr>
          <p:cNvCxnSpPr>
            <a:cxnSpLocks noChangeShapeType="1"/>
            <a:stCxn id="40" idx="7"/>
            <a:endCxn id="43" idx="4"/>
          </p:cNvCxnSpPr>
          <p:nvPr/>
        </p:nvCxnSpPr>
        <p:spPr bwMode="auto">
          <a:xfrm flipV="1">
            <a:off x="5822282" y="5139300"/>
            <a:ext cx="2000250" cy="9890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63">
            <a:extLst>
              <a:ext uri="{FF2B5EF4-FFF2-40B4-BE49-F238E27FC236}">
                <a16:creationId xmlns:a16="http://schemas.microsoft.com/office/drawing/2014/main" id="{D7905771-4FD5-4DE7-98AA-D3B8A24463AC}"/>
              </a:ext>
            </a:extLst>
          </p:cNvPr>
          <p:cNvCxnSpPr>
            <a:cxnSpLocks noChangeShapeType="1"/>
            <a:stCxn id="39" idx="2"/>
            <a:endCxn id="28" idx="6"/>
          </p:cNvCxnSpPr>
          <p:nvPr/>
        </p:nvCxnSpPr>
        <p:spPr bwMode="auto">
          <a:xfrm flipH="1" flipV="1">
            <a:off x="3575969" y="3896288"/>
            <a:ext cx="2016125" cy="1108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64">
            <a:extLst>
              <a:ext uri="{FF2B5EF4-FFF2-40B4-BE49-F238E27FC236}">
                <a16:creationId xmlns:a16="http://schemas.microsoft.com/office/drawing/2014/main" id="{66906B98-42F3-4F37-9664-13ECB79C0540}"/>
              </a:ext>
            </a:extLst>
          </p:cNvPr>
          <p:cNvCxnSpPr>
            <a:cxnSpLocks noChangeShapeType="1"/>
            <a:stCxn id="38" idx="2"/>
            <a:endCxn id="29" idx="7"/>
          </p:cNvCxnSpPr>
          <p:nvPr/>
        </p:nvCxnSpPr>
        <p:spPr bwMode="auto">
          <a:xfrm flipH="1">
            <a:off x="3536282" y="3896288"/>
            <a:ext cx="2055812" cy="1012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12682" name="Group 412681">
            <a:extLst>
              <a:ext uri="{FF2B5EF4-FFF2-40B4-BE49-F238E27FC236}">
                <a16:creationId xmlns:a16="http://schemas.microsoft.com/office/drawing/2014/main" id="{88BF0399-E01F-4856-990A-E62057AC4EDC}"/>
              </a:ext>
            </a:extLst>
          </p:cNvPr>
          <p:cNvGrpSpPr/>
          <p:nvPr/>
        </p:nvGrpSpPr>
        <p:grpSpPr>
          <a:xfrm>
            <a:off x="1402847" y="3896288"/>
            <a:ext cx="6419685" cy="2231859"/>
            <a:chOff x="1402847" y="3896288"/>
            <a:chExt cx="6419685" cy="2231859"/>
          </a:xfrm>
        </p:grpSpPr>
        <p:cxnSp>
          <p:nvCxnSpPr>
            <p:cNvPr id="50" name="AutoShape 7">
              <a:extLst>
                <a:ext uri="{FF2B5EF4-FFF2-40B4-BE49-F238E27FC236}">
                  <a16:creationId xmlns:a16="http://schemas.microsoft.com/office/drawing/2014/main" id="{7D2E82C3-2C52-4DC1-9E53-469C2C301E5C}"/>
                </a:ext>
              </a:extLst>
            </p:cNvPr>
            <p:cNvCxnSpPr>
              <a:cxnSpLocks noChangeShapeType="1"/>
              <a:stCxn id="27" idx="7"/>
              <a:endCxn id="28" idx="2"/>
            </p:cNvCxnSpPr>
            <p:nvPr/>
          </p:nvCxnSpPr>
          <p:spPr bwMode="auto">
            <a:xfrm flipV="1">
              <a:off x="1402847" y="3896288"/>
              <a:ext cx="1903247" cy="1012659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AutoShape 11">
              <a:extLst>
                <a:ext uri="{FF2B5EF4-FFF2-40B4-BE49-F238E27FC236}">
                  <a16:creationId xmlns:a16="http://schemas.microsoft.com/office/drawing/2014/main" id="{33FB578C-2CCF-4BCB-AA7F-68770CFE4CD3}"/>
                </a:ext>
              </a:extLst>
            </p:cNvPr>
            <p:cNvCxnSpPr>
              <a:cxnSpLocks noChangeShapeType="1"/>
              <a:stCxn id="29" idx="6"/>
              <a:endCxn id="40" idx="1"/>
            </p:cNvCxnSpPr>
            <p:nvPr/>
          </p:nvCxnSpPr>
          <p:spPr bwMode="auto">
            <a:xfrm>
              <a:off x="3575969" y="5004363"/>
              <a:ext cx="2055647" cy="1123784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AutoShape 23">
              <a:extLst>
                <a:ext uri="{FF2B5EF4-FFF2-40B4-BE49-F238E27FC236}">
                  <a16:creationId xmlns:a16="http://schemas.microsoft.com/office/drawing/2014/main" id="{AADAB211-CDDB-4248-B871-5202D9657FF5}"/>
                </a:ext>
              </a:extLst>
            </p:cNvPr>
            <p:cNvCxnSpPr>
              <a:cxnSpLocks noChangeShapeType="1"/>
              <a:stCxn id="40" idx="7"/>
              <a:endCxn id="43" idx="4"/>
            </p:cNvCxnSpPr>
            <p:nvPr/>
          </p:nvCxnSpPr>
          <p:spPr bwMode="auto">
            <a:xfrm flipV="1">
              <a:off x="5822447" y="5139300"/>
              <a:ext cx="2000085" cy="988847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AutoShape 7">
              <a:extLst>
                <a:ext uri="{FF2B5EF4-FFF2-40B4-BE49-F238E27FC236}">
                  <a16:creationId xmlns:a16="http://schemas.microsoft.com/office/drawing/2014/main" id="{FE346C48-4DBF-4226-9EFA-C048E8A76B14}"/>
                </a:ext>
              </a:extLst>
            </p:cNvPr>
            <p:cNvCxnSpPr>
              <a:cxnSpLocks noChangeShapeType="1"/>
              <a:stCxn id="28" idx="4"/>
              <a:endCxn id="29" idx="0"/>
            </p:cNvCxnSpPr>
            <p:nvPr/>
          </p:nvCxnSpPr>
          <p:spPr bwMode="auto">
            <a:xfrm>
              <a:off x="3441032" y="4031225"/>
              <a:ext cx="0" cy="8382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2681" name="Group 412680">
            <a:extLst>
              <a:ext uri="{FF2B5EF4-FFF2-40B4-BE49-F238E27FC236}">
                <a16:creationId xmlns:a16="http://schemas.microsoft.com/office/drawing/2014/main" id="{3D72703E-9865-4467-8286-D599CCB06006}"/>
              </a:ext>
            </a:extLst>
          </p:cNvPr>
          <p:cNvGrpSpPr/>
          <p:nvPr/>
        </p:nvGrpSpPr>
        <p:grpSpPr>
          <a:xfrm>
            <a:off x="1442369" y="5004363"/>
            <a:ext cx="6245225" cy="1219200"/>
            <a:chOff x="1442369" y="5004363"/>
            <a:chExt cx="6245225" cy="1219200"/>
          </a:xfrm>
        </p:grpSpPr>
        <p:cxnSp>
          <p:nvCxnSpPr>
            <p:cNvPr id="62" name="AutoShape 7">
              <a:extLst>
                <a:ext uri="{FF2B5EF4-FFF2-40B4-BE49-F238E27FC236}">
                  <a16:creationId xmlns:a16="http://schemas.microsoft.com/office/drawing/2014/main" id="{DEB82D5F-69FA-493A-AC8F-785415EADB52}"/>
                </a:ext>
              </a:extLst>
            </p:cNvPr>
            <p:cNvCxnSpPr>
              <a:cxnSpLocks noChangeShapeType="1"/>
              <a:stCxn id="27" idx="6"/>
              <a:endCxn id="29" idx="2"/>
            </p:cNvCxnSpPr>
            <p:nvPr/>
          </p:nvCxnSpPr>
          <p:spPr bwMode="auto">
            <a:xfrm>
              <a:off x="1442369" y="5004363"/>
              <a:ext cx="1863725" cy="0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AutoShape 7">
              <a:extLst>
                <a:ext uri="{FF2B5EF4-FFF2-40B4-BE49-F238E27FC236}">
                  <a16:creationId xmlns:a16="http://schemas.microsoft.com/office/drawing/2014/main" id="{D154A9E6-7DA2-473C-AC52-E39274061299}"/>
                </a:ext>
              </a:extLst>
            </p:cNvPr>
            <p:cNvCxnSpPr>
              <a:cxnSpLocks noChangeShapeType="1"/>
              <a:stCxn id="29" idx="4"/>
              <a:endCxn id="30" idx="0"/>
            </p:cNvCxnSpPr>
            <p:nvPr/>
          </p:nvCxnSpPr>
          <p:spPr bwMode="auto">
            <a:xfrm>
              <a:off x="3441032" y="5139300"/>
              <a:ext cx="0" cy="949325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AutoShape 7">
              <a:extLst>
                <a:ext uri="{FF2B5EF4-FFF2-40B4-BE49-F238E27FC236}">
                  <a16:creationId xmlns:a16="http://schemas.microsoft.com/office/drawing/2014/main" id="{EDCD88BA-C7EB-4F52-BEF7-F1EF70469C19}"/>
                </a:ext>
              </a:extLst>
            </p:cNvPr>
            <p:cNvCxnSpPr>
              <a:cxnSpLocks noChangeShapeType="1"/>
              <a:stCxn id="30" idx="6"/>
              <a:endCxn id="40" idx="2"/>
            </p:cNvCxnSpPr>
            <p:nvPr/>
          </p:nvCxnSpPr>
          <p:spPr bwMode="auto">
            <a:xfrm>
              <a:off x="3575969" y="6223563"/>
              <a:ext cx="2016125" cy="0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AutoShape 7">
              <a:extLst>
                <a:ext uri="{FF2B5EF4-FFF2-40B4-BE49-F238E27FC236}">
                  <a16:creationId xmlns:a16="http://schemas.microsoft.com/office/drawing/2014/main" id="{02429E5C-8541-4915-A96F-59404180EC85}"/>
                </a:ext>
              </a:extLst>
            </p:cNvPr>
            <p:cNvCxnSpPr>
              <a:cxnSpLocks noChangeShapeType="1"/>
              <a:stCxn id="40" idx="0"/>
              <a:endCxn id="39" idx="4"/>
            </p:cNvCxnSpPr>
            <p:nvPr/>
          </p:nvCxnSpPr>
          <p:spPr bwMode="auto">
            <a:xfrm flipV="1">
              <a:off x="5727032" y="5139300"/>
              <a:ext cx="0" cy="949325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AutoShape 7">
              <a:extLst>
                <a:ext uri="{FF2B5EF4-FFF2-40B4-BE49-F238E27FC236}">
                  <a16:creationId xmlns:a16="http://schemas.microsoft.com/office/drawing/2014/main" id="{1DC6F0AF-BBA7-481B-9192-F2FD7521706B}"/>
                </a:ext>
              </a:extLst>
            </p:cNvPr>
            <p:cNvCxnSpPr>
              <a:cxnSpLocks noChangeShapeType="1"/>
              <a:stCxn id="39" idx="6"/>
              <a:endCxn id="43" idx="2"/>
            </p:cNvCxnSpPr>
            <p:nvPr/>
          </p:nvCxnSpPr>
          <p:spPr bwMode="auto">
            <a:xfrm>
              <a:off x="5861969" y="5004363"/>
              <a:ext cx="1825625" cy="0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5396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Max Flow Formulation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/>
                  <a:t>Assign a unit capacitary to every edge. Find Max flow from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/>
                  <a:t> to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200" dirty="0"/>
                  <a:t>.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altLang="en-US" sz="22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altLang="en-US" sz="2200" dirty="0" err="1">
                    <a:solidFill>
                      <a:srgbClr val="0070C0"/>
                    </a:solidFill>
                  </a:rPr>
                  <a:t>Thm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.</a:t>
                </a:r>
                <a:r>
                  <a:rPr lang="en-US" altLang="en-US" sz="2200" dirty="0"/>
                  <a:t> Max number edge-disjoint s-t paths equals max flow value.</a:t>
                </a:r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Proof.  # of disjoint path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≤</m:t>
                    </m:r>
                  </m:oMath>
                </a14:m>
                <a:r>
                  <a:rPr lang="en-US" altLang="en-US" sz="22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sz="2200" dirty="0" err="1">
                    <a:solidFill>
                      <a:srgbClr val="0070C0"/>
                    </a:solidFill>
                    <a:sym typeface="Symbol" panose="05050102010706020507" pitchFamily="18" charset="2"/>
                  </a:rPr>
                  <a:t>maxflow</a:t>
                </a:r>
                <a:r>
                  <a:rPr lang="en-US" altLang="en-US" sz="22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 value</a:t>
                </a:r>
                <a:endParaRPr lang="en-US" altLang="en-US" sz="22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altLang="en-US" sz="2200" dirty="0"/>
                  <a:t>Suppose there are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200" dirty="0"/>
                  <a:t> edge-disjoint paths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en-US" sz="2200" dirty="0"/>
                  <a:t>.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Set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)=1</m:t>
                    </m:r>
                  </m:oMath>
                </a14:m>
                <a:r>
                  <a:rPr lang="en-US" altLang="en-US" sz="2200" dirty="0"/>
                  <a:t> if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en-US" sz="2200" dirty="0"/>
                  <a:t> participates in some path</a:t>
                </a:r>
                <a:r>
                  <a:rPr lang="en-US" altLang="en-US" sz="22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𝑃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200" baseline="-25000" dirty="0"/>
                  <a:t> </a:t>
                </a:r>
                <a:r>
                  <a:rPr lang="en-US" altLang="en-US" sz="2200" dirty="0"/>
                  <a:t>;  else set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en-US" sz="2200" dirty="0"/>
                  <a:t>.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Since paths are edge-disjoint,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200" dirty="0"/>
                  <a:t> is a flow of value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200" dirty="0"/>
                  <a:t>.   ▪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 </a:t>
                </a: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 r="-889" b="-3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49" name="Group 49">
            <a:extLst>
              <a:ext uri="{FF2B5EF4-FFF2-40B4-BE49-F238E27FC236}">
                <a16:creationId xmlns:a16="http://schemas.microsoft.com/office/drawing/2014/main" id="{20F32C32-80C7-4D6D-AD24-3D8035E2727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34701"/>
            <a:ext cx="4956175" cy="1897063"/>
            <a:chOff x="576" y="2230"/>
            <a:chExt cx="4274" cy="1636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3" name="Oval 50">
              <a:extLst>
                <a:ext uri="{FF2B5EF4-FFF2-40B4-BE49-F238E27FC236}">
                  <a16:creationId xmlns:a16="http://schemas.microsoft.com/office/drawing/2014/main" id="{C4213912-9128-4A44-874F-D94094E411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kumimoji="0" lang="en-US" altLang="en-US">
                  <a:latin typeface="+mj-lt"/>
                </a:rPr>
                <a:t>s</a:t>
              </a:r>
            </a:p>
          </p:txBody>
        </p:sp>
        <p:sp>
          <p:nvSpPr>
            <p:cNvPr id="54" name="Oval 51">
              <a:extLst>
                <a:ext uri="{FF2B5EF4-FFF2-40B4-BE49-F238E27FC236}">
                  <a16:creationId xmlns:a16="http://schemas.microsoft.com/office/drawing/2014/main" id="{A6C5E91D-07C2-4575-ADEF-0049FDF624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kumimoji="0" lang="en-US" altLang="en-US">
                <a:latin typeface="+mj-lt"/>
              </a:endParaRPr>
            </a:p>
          </p:txBody>
        </p:sp>
        <p:sp>
          <p:nvSpPr>
            <p:cNvPr id="55" name="Oval 52">
              <a:extLst>
                <a:ext uri="{FF2B5EF4-FFF2-40B4-BE49-F238E27FC236}">
                  <a16:creationId xmlns:a16="http://schemas.microsoft.com/office/drawing/2014/main" id="{288B7AC4-0E71-4625-9433-F32A77EE91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kumimoji="0" lang="en-US" altLang="en-US">
                <a:latin typeface="+mj-lt"/>
              </a:endParaRPr>
            </a:p>
          </p:txBody>
        </p:sp>
        <p:sp>
          <p:nvSpPr>
            <p:cNvPr id="56" name="Oval 53">
              <a:extLst>
                <a:ext uri="{FF2B5EF4-FFF2-40B4-BE49-F238E27FC236}">
                  <a16:creationId xmlns:a16="http://schemas.microsoft.com/office/drawing/2014/main" id="{D734F134-726E-4A84-9CBD-9E3AB861A3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kumimoji="0" lang="en-US" altLang="en-US">
                <a:latin typeface="+mj-lt"/>
              </a:endParaRPr>
            </a:p>
          </p:txBody>
        </p:sp>
        <p:cxnSp>
          <p:nvCxnSpPr>
            <p:cNvPr id="57" name="AutoShape 54">
              <a:extLst>
                <a:ext uri="{FF2B5EF4-FFF2-40B4-BE49-F238E27FC236}">
                  <a16:creationId xmlns:a16="http://schemas.microsoft.com/office/drawing/2014/main" id="{C67F2DBC-437E-4006-8F9A-A44A2EEDE77B}"/>
                </a:ext>
              </a:extLst>
            </p:cNvPr>
            <p:cNvCxnSpPr>
              <a:cxnSpLocks noChangeShapeType="1"/>
              <a:stCxn id="53" idx="7"/>
              <a:endCxn id="54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58" name="AutoShape 55">
              <a:extLst>
                <a:ext uri="{FF2B5EF4-FFF2-40B4-BE49-F238E27FC236}">
                  <a16:creationId xmlns:a16="http://schemas.microsoft.com/office/drawing/2014/main" id="{4B1A8B1C-BB0E-43AF-B16F-956E898B5611}"/>
                </a:ext>
              </a:extLst>
            </p:cNvPr>
            <p:cNvCxnSpPr>
              <a:cxnSpLocks noChangeShapeType="1"/>
              <a:stCxn id="53" idx="6"/>
              <a:endCxn id="55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60" name="AutoShape 56">
              <a:extLst>
                <a:ext uri="{FF2B5EF4-FFF2-40B4-BE49-F238E27FC236}">
                  <a16:creationId xmlns:a16="http://schemas.microsoft.com/office/drawing/2014/main" id="{C92095AA-583B-4C08-975A-92F1243811BA}"/>
                </a:ext>
              </a:extLst>
            </p:cNvPr>
            <p:cNvCxnSpPr>
              <a:cxnSpLocks noChangeShapeType="1"/>
              <a:stCxn id="53" idx="5"/>
              <a:endCxn id="56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61" name="AutoShape 57">
              <a:extLst>
                <a:ext uri="{FF2B5EF4-FFF2-40B4-BE49-F238E27FC236}">
                  <a16:creationId xmlns:a16="http://schemas.microsoft.com/office/drawing/2014/main" id="{E9B6E356-6B04-4682-9610-82511C43A666}"/>
                </a:ext>
              </a:extLst>
            </p:cNvPr>
            <p:cNvCxnSpPr>
              <a:cxnSpLocks noChangeShapeType="1"/>
              <a:stCxn id="55" idx="4"/>
              <a:endCxn id="56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63" name="AutoShape 58">
              <a:extLst>
                <a:ext uri="{FF2B5EF4-FFF2-40B4-BE49-F238E27FC236}">
                  <a16:creationId xmlns:a16="http://schemas.microsoft.com/office/drawing/2014/main" id="{01BDA033-AD6A-4E29-852B-1E2BB4598767}"/>
                </a:ext>
              </a:extLst>
            </p:cNvPr>
            <p:cNvCxnSpPr>
              <a:cxnSpLocks noChangeShapeType="1"/>
              <a:stCxn id="55" idx="6"/>
              <a:endCxn id="70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64" name="AutoShape 59">
              <a:extLst>
                <a:ext uri="{FF2B5EF4-FFF2-40B4-BE49-F238E27FC236}">
                  <a16:creationId xmlns:a16="http://schemas.microsoft.com/office/drawing/2014/main" id="{913EFFB8-4331-45B6-89B0-AF0AE18CF22E}"/>
                </a:ext>
              </a:extLst>
            </p:cNvPr>
            <p:cNvCxnSpPr>
              <a:cxnSpLocks noChangeShapeType="1"/>
              <a:stCxn id="56" idx="6"/>
              <a:endCxn id="70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65" name="AutoShape 60">
              <a:extLst>
                <a:ext uri="{FF2B5EF4-FFF2-40B4-BE49-F238E27FC236}">
                  <a16:creationId xmlns:a16="http://schemas.microsoft.com/office/drawing/2014/main" id="{88BF7BC4-B6A3-4766-9BE2-ACADA2A929A7}"/>
                </a:ext>
              </a:extLst>
            </p:cNvPr>
            <p:cNvCxnSpPr>
              <a:cxnSpLocks noChangeShapeType="1"/>
              <a:stCxn id="54" idx="4"/>
              <a:endCxn id="55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sp>
          <p:nvSpPr>
            <p:cNvPr id="67" name="Oval 61">
              <a:extLst>
                <a:ext uri="{FF2B5EF4-FFF2-40B4-BE49-F238E27FC236}">
                  <a16:creationId xmlns:a16="http://schemas.microsoft.com/office/drawing/2014/main" id="{5A3C278E-2899-40B0-BEAB-6FE9CBF4D3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kumimoji="0" lang="en-US" altLang="en-US">
                <a:latin typeface="+mj-lt"/>
              </a:endParaRPr>
            </a:p>
          </p:txBody>
        </p:sp>
        <p:sp>
          <p:nvSpPr>
            <p:cNvPr id="68" name="Oval 62">
              <a:extLst>
                <a:ext uri="{FF2B5EF4-FFF2-40B4-BE49-F238E27FC236}">
                  <a16:creationId xmlns:a16="http://schemas.microsoft.com/office/drawing/2014/main" id="{FD2967D3-0265-436A-9B70-7AC36FFF0BD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kumimoji="0" lang="en-US" altLang="en-US">
                <a:latin typeface="+mj-lt"/>
              </a:endParaRPr>
            </a:p>
          </p:txBody>
        </p:sp>
        <p:sp>
          <p:nvSpPr>
            <p:cNvPr id="70" name="Oval 63">
              <a:extLst>
                <a:ext uri="{FF2B5EF4-FFF2-40B4-BE49-F238E27FC236}">
                  <a16:creationId xmlns:a16="http://schemas.microsoft.com/office/drawing/2014/main" id="{E4861605-2370-42CF-82F0-80365251C4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kumimoji="0" lang="en-US" altLang="en-US">
                <a:latin typeface="+mj-lt"/>
              </a:endParaRPr>
            </a:p>
          </p:txBody>
        </p:sp>
        <p:cxnSp>
          <p:nvCxnSpPr>
            <p:cNvPr id="71" name="AutoShape 64">
              <a:extLst>
                <a:ext uri="{FF2B5EF4-FFF2-40B4-BE49-F238E27FC236}">
                  <a16:creationId xmlns:a16="http://schemas.microsoft.com/office/drawing/2014/main" id="{281B7EEF-DA74-43A6-8781-C641EDC54797}"/>
                </a:ext>
              </a:extLst>
            </p:cNvPr>
            <p:cNvCxnSpPr>
              <a:cxnSpLocks noChangeShapeType="1"/>
              <a:stCxn id="68" idx="4"/>
              <a:endCxn id="70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xtLst/>
          </p:spPr>
        </p:cxnSp>
        <p:cxnSp>
          <p:nvCxnSpPr>
            <p:cNvPr id="73" name="AutoShape 65">
              <a:extLst>
                <a:ext uri="{FF2B5EF4-FFF2-40B4-BE49-F238E27FC236}">
                  <a16:creationId xmlns:a16="http://schemas.microsoft.com/office/drawing/2014/main" id="{89E3004D-07A8-4748-BD35-702582DC894F}"/>
                </a:ext>
              </a:extLst>
            </p:cNvPr>
            <p:cNvCxnSpPr>
              <a:cxnSpLocks noChangeShapeType="1"/>
              <a:stCxn id="67" idx="4"/>
              <a:endCxn id="68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xtLst/>
          </p:spPr>
        </p:cxnSp>
        <p:sp>
          <p:nvSpPr>
            <p:cNvPr id="74" name="Oval 66">
              <a:extLst>
                <a:ext uri="{FF2B5EF4-FFF2-40B4-BE49-F238E27FC236}">
                  <a16:creationId xmlns:a16="http://schemas.microsoft.com/office/drawing/2014/main" id="{A4001C7E-2A3F-4CA4-994A-A12A402BAF4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kumimoji="0" lang="en-US" altLang="en-US" dirty="0">
                  <a:latin typeface="+mj-lt"/>
                </a:rPr>
                <a:t>t</a:t>
              </a:r>
            </a:p>
          </p:txBody>
        </p:sp>
        <p:cxnSp>
          <p:nvCxnSpPr>
            <p:cNvPr id="76" name="AutoShape 67">
              <a:extLst>
                <a:ext uri="{FF2B5EF4-FFF2-40B4-BE49-F238E27FC236}">
                  <a16:creationId xmlns:a16="http://schemas.microsoft.com/office/drawing/2014/main" id="{F2F6F24C-FE48-4F0A-9B8F-ADBD4DD0E1F4}"/>
                </a:ext>
              </a:extLst>
            </p:cNvPr>
            <p:cNvCxnSpPr>
              <a:cxnSpLocks noChangeShapeType="1"/>
              <a:stCxn id="67" idx="6"/>
              <a:endCxn id="7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77" name="AutoShape 68">
              <a:extLst>
                <a:ext uri="{FF2B5EF4-FFF2-40B4-BE49-F238E27FC236}">
                  <a16:creationId xmlns:a16="http://schemas.microsoft.com/office/drawing/2014/main" id="{54A6DC41-AB3E-41BC-BAB0-FEA2B48B8A1A}"/>
                </a:ext>
              </a:extLst>
            </p:cNvPr>
            <p:cNvCxnSpPr>
              <a:cxnSpLocks noChangeShapeType="1"/>
              <a:stCxn id="68" idx="6"/>
              <a:endCxn id="7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78" name="AutoShape 69">
              <a:extLst>
                <a:ext uri="{FF2B5EF4-FFF2-40B4-BE49-F238E27FC236}">
                  <a16:creationId xmlns:a16="http://schemas.microsoft.com/office/drawing/2014/main" id="{F5BFEAD2-B119-4110-960E-301E29628993}"/>
                </a:ext>
              </a:extLst>
            </p:cNvPr>
            <p:cNvCxnSpPr>
              <a:cxnSpLocks noChangeShapeType="1"/>
              <a:stCxn id="70" idx="7"/>
              <a:endCxn id="7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79" name="AutoShape 70">
              <a:extLst>
                <a:ext uri="{FF2B5EF4-FFF2-40B4-BE49-F238E27FC236}">
                  <a16:creationId xmlns:a16="http://schemas.microsoft.com/office/drawing/2014/main" id="{F845C987-D43E-4307-A367-42A6E858290D}"/>
                </a:ext>
              </a:extLst>
            </p:cNvPr>
            <p:cNvCxnSpPr>
              <a:cxnSpLocks noChangeShapeType="1"/>
              <a:stCxn id="68" idx="2"/>
              <a:endCxn id="54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80" name="AutoShape 71">
              <a:extLst>
                <a:ext uri="{FF2B5EF4-FFF2-40B4-BE49-F238E27FC236}">
                  <a16:creationId xmlns:a16="http://schemas.microsoft.com/office/drawing/2014/main" id="{362AF628-7ED8-4F54-A5B2-B5D447940ADC}"/>
                </a:ext>
              </a:extLst>
            </p:cNvPr>
            <p:cNvCxnSpPr>
              <a:cxnSpLocks noChangeShapeType="1"/>
              <a:stCxn id="67" idx="2"/>
              <a:endCxn id="55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</p:grpSp>
      <p:sp>
        <p:nvSpPr>
          <p:cNvPr id="81" name="Text Box 72">
            <a:extLst>
              <a:ext uri="{FF2B5EF4-FFF2-40B4-BE49-F238E27FC236}">
                <a16:creationId xmlns:a16="http://schemas.microsoft.com/office/drawing/2014/main" id="{28180EAE-C7AC-4AD6-AB55-6A04B1795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900" y="2353801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82" name="Text Box 73">
            <a:extLst>
              <a:ext uri="{FF2B5EF4-FFF2-40B4-BE49-F238E27FC236}">
                <a16:creationId xmlns:a16="http://schemas.microsoft.com/office/drawing/2014/main" id="{396EB789-DDAB-42BC-8B25-41CDA4F3B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900" y="2709401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83" name="Text Box 74">
            <a:extLst>
              <a:ext uri="{FF2B5EF4-FFF2-40B4-BE49-F238E27FC236}">
                <a16:creationId xmlns:a16="http://schemas.microsoft.com/office/drawing/2014/main" id="{91439078-0687-4009-81C8-306EC72F9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128501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84" name="Text Box 75">
            <a:extLst>
              <a:ext uri="{FF2B5EF4-FFF2-40B4-BE49-F238E27FC236}">
                <a16:creationId xmlns:a16="http://schemas.microsoft.com/office/drawing/2014/main" id="{55213B34-5390-47BE-9CE6-575E6FE7A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5450" y="3603164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85" name="Text Box 76">
            <a:extLst>
              <a:ext uri="{FF2B5EF4-FFF2-40B4-BE49-F238E27FC236}">
                <a16:creationId xmlns:a16="http://schemas.microsoft.com/office/drawing/2014/main" id="{DCC33B69-591F-4FAE-A4FD-CEE48C3D9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3" y="3047539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86" name="Text Box 77">
            <a:extLst>
              <a:ext uri="{FF2B5EF4-FFF2-40B4-BE49-F238E27FC236}">
                <a16:creationId xmlns:a16="http://schemas.microsoft.com/office/drawing/2014/main" id="{08DC37ED-1C4A-45F5-B34F-6D95D58C3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25" y="2531601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87" name="Text Box 78">
            <a:extLst>
              <a:ext uri="{FF2B5EF4-FFF2-40B4-BE49-F238E27FC236}">
                <a16:creationId xmlns:a16="http://schemas.microsoft.com/office/drawing/2014/main" id="{43A11C8E-5475-4944-B5F1-F5CA502C6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2117264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88" name="Text Box 79">
            <a:extLst>
              <a:ext uri="{FF2B5EF4-FFF2-40B4-BE49-F238E27FC236}">
                <a16:creationId xmlns:a16="http://schemas.microsoft.com/office/drawing/2014/main" id="{033E96DA-9E5F-4066-A41A-3488C0AE2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2975" y="2274426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89" name="Text Box 80">
            <a:extLst>
              <a:ext uri="{FF2B5EF4-FFF2-40B4-BE49-F238E27FC236}">
                <a16:creationId xmlns:a16="http://schemas.microsoft.com/office/drawing/2014/main" id="{45FC7310-EA04-4426-8B85-A2C28BCF5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0275" y="2693526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90" name="Text Box 81">
            <a:extLst>
              <a:ext uri="{FF2B5EF4-FFF2-40B4-BE49-F238E27FC236}">
                <a16:creationId xmlns:a16="http://schemas.microsoft.com/office/drawing/2014/main" id="{075892F1-78B7-4B8B-9F0B-0942514EE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7575" y="3226926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91" name="Text Box 82">
            <a:extLst>
              <a:ext uri="{FF2B5EF4-FFF2-40B4-BE49-F238E27FC236}">
                <a16:creationId xmlns:a16="http://schemas.microsoft.com/office/drawing/2014/main" id="{A521F444-737E-4F27-BC3E-2028AE9A6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6325" y="2299826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92" name="Text Box 83">
            <a:extLst>
              <a:ext uri="{FF2B5EF4-FFF2-40B4-BE49-F238E27FC236}">
                <a16:creationId xmlns:a16="http://schemas.microsoft.com/office/drawing/2014/main" id="{DEBE2457-919D-4915-AAB9-CE24ED2B0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6325" y="3161839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93" name="Text Box 84">
            <a:extLst>
              <a:ext uri="{FF2B5EF4-FFF2-40B4-BE49-F238E27FC236}">
                <a16:creationId xmlns:a16="http://schemas.microsoft.com/office/drawing/2014/main" id="{A981DEFC-C3D3-4716-83A6-80D05574D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5263" y="2361739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94" name="Text Box 85">
            <a:extLst>
              <a:ext uri="{FF2B5EF4-FFF2-40B4-BE49-F238E27FC236}">
                <a16:creationId xmlns:a16="http://schemas.microsoft.com/office/drawing/2014/main" id="{A5C349F3-A591-4B76-AABD-27D50D90E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675" y="3234864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5256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Max Flow Formulation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altLang="en-US" sz="2200" dirty="0" smtClean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altLang="en-US" sz="2200" dirty="0" err="1">
                    <a:solidFill>
                      <a:srgbClr val="0070C0"/>
                    </a:solidFill>
                  </a:rPr>
                  <a:t>Thm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.</a:t>
                </a:r>
                <a:r>
                  <a:rPr lang="en-US" altLang="en-US" sz="2200" dirty="0"/>
                  <a:t> Max number edge-disjoint s-t paths equals max flow value.</a:t>
                </a:r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Pf. # of disjoint path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≥</m:t>
                    </m:r>
                  </m:oMath>
                </a14:m>
                <a:r>
                  <a:rPr lang="en-US" altLang="en-US" sz="2200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sz="2200" dirty="0" err="1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maxflow</a:t>
                </a:r>
                <a:r>
                  <a:rPr lang="en-US" altLang="en-US" sz="2200" dirty="0" smtClean="0">
                    <a:solidFill>
                      <a:srgbClr val="0070C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sz="2200" dirty="0" err="1">
                    <a:solidFill>
                      <a:srgbClr val="0070C0"/>
                    </a:solidFill>
                    <a:sym typeface="Symbol" panose="05050102010706020507" pitchFamily="18" charset="2"/>
                  </a:rPr>
                  <a:t>val</a:t>
                </a:r>
                <a:r>
                  <a:rPr lang="en-US" altLang="en-US" sz="22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sz="2200" dirty="0"/>
                  <a:t>Suppose max flow value is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Integrality theorem  </a:t>
                </a:r>
                <a:r>
                  <a:rPr lang="en-US" altLang="en-US" sz="2200" dirty="0">
                    <a:sym typeface="Symbol" panose="05050102010706020507" pitchFamily="18" charset="2"/>
                  </a:rPr>
                  <a:t>  </a:t>
                </a:r>
                <a:r>
                  <a:rPr lang="en-US" altLang="en-US" sz="2200" dirty="0"/>
                  <a:t>there exists 0-1 flow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200" dirty="0"/>
                  <a:t> of value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200" dirty="0"/>
                  <a:t>.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Consider edge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with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)=1</m:t>
                    </m:r>
                  </m:oMath>
                </a14:m>
                <a:r>
                  <a:rPr lang="en-US" altLang="en-US" sz="2200" dirty="0"/>
                  <a:t>.</a:t>
                </a:r>
              </a:p>
              <a:p>
                <a:r>
                  <a:rPr lang="en-US" altLang="en-US" sz="2200" dirty="0"/>
                  <a:t>by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conservation</a:t>
                </a:r>
                <a:r>
                  <a:rPr lang="en-US" altLang="en-US" sz="2200" dirty="0"/>
                  <a:t>, there exists an edge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with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)=1</m:t>
                    </m:r>
                  </m:oMath>
                </a14:m>
                <a:endParaRPr lang="en-US" altLang="en-US" sz="2200" dirty="0"/>
              </a:p>
              <a:p>
                <a:r>
                  <a:rPr lang="en-US" altLang="en-US" sz="2200" dirty="0"/>
                  <a:t>continue until reach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200" dirty="0"/>
                  <a:t>, always choosing a new edge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This produces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200" dirty="0"/>
                  <a:t> (not necessarily simple) edge-disjoint paths.   ▪</a:t>
                </a:r>
              </a:p>
              <a:p>
                <a:pPr marL="0" indent="0">
                  <a:buNone/>
                </a:pPr>
                <a:endParaRPr lang="en-US" altLang="en-US" sz="2200" dirty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r="-444" b="-3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49" name="Group 49">
            <a:extLst>
              <a:ext uri="{FF2B5EF4-FFF2-40B4-BE49-F238E27FC236}">
                <a16:creationId xmlns:a16="http://schemas.microsoft.com/office/drawing/2014/main" id="{20F32C32-80C7-4D6D-AD24-3D8035E2727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374264"/>
            <a:ext cx="4956175" cy="1897063"/>
            <a:chOff x="576" y="2230"/>
            <a:chExt cx="4274" cy="1636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3" name="Oval 50">
              <a:extLst>
                <a:ext uri="{FF2B5EF4-FFF2-40B4-BE49-F238E27FC236}">
                  <a16:creationId xmlns:a16="http://schemas.microsoft.com/office/drawing/2014/main" id="{C4213912-9128-4A44-874F-D94094E411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6" y="2928"/>
              <a:ext cx="170" cy="1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kumimoji="0" lang="en-US" altLang="en-US">
                  <a:latin typeface="+mj-lt"/>
                </a:rPr>
                <a:t>s</a:t>
              </a:r>
            </a:p>
          </p:txBody>
        </p:sp>
        <p:sp>
          <p:nvSpPr>
            <p:cNvPr id="54" name="Oval 51">
              <a:extLst>
                <a:ext uri="{FF2B5EF4-FFF2-40B4-BE49-F238E27FC236}">
                  <a16:creationId xmlns:a16="http://schemas.microsoft.com/office/drawing/2014/main" id="{A6C5E91D-07C2-4575-ADEF-0049FDF624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20" y="2230"/>
              <a:ext cx="170" cy="1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kumimoji="0" lang="en-US" altLang="en-US">
                <a:latin typeface="+mj-lt"/>
              </a:endParaRPr>
            </a:p>
          </p:txBody>
        </p:sp>
        <p:sp>
          <p:nvSpPr>
            <p:cNvPr id="55" name="Oval 52">
              <a:extLst>
                <a:ext uri="{FF2B5EF4-FFF2-40B4-BE49-F238E27FC236}">
                  <a16:creationId xmlns:a16="http://schemas.microsoft.com/office/drawing/2014/main" id="{288B7AC4-0E71-4625-9433-F32A77EE91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20" y="2928"/>
              <a:ext cx="170" cy="1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kumimoji="0" lang="en-US" altLang="en-US">
                <a:latin typeface="+mj-lt"/>
              </a:endParaRPr>
            </a:p>
          </p:txBody>
        </p:sp>
        <p:sp>
          <p:nvSpPr>
            <p:cNvPr id="56" name="Oval 53">
              <a:extLst>
                <a:ext uri="{FF2B5EF4-FFF2-40B4-BE49-F238E27FC236}">
                  <a16:creationId xmlns:a16="http://schemas.microsoft.com/office/drawing/2014/main" id="{D734F134-726E-4A84-9CBD-9E3AB861A3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20" y="3696"/>
              <a:ext cx="170" cy="1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kumimoji="0" lang="en-US" altLang="en-US">
                <a:latin typeface="+mj-lt"/>
              </a:endParaRPr>
            </a:p>
          </p:txBody>
        </p:sp>
        <p:cxnSp>
          <p:nvCxnSpPr>
            <p:cNvPr id="57" name="AutoShape 54">
              <a:extLst>
                <a:ext uri="{FF2B5EF4-FFF2-40B4-BE49-F238E27FC236}">
                  <a16:creationId xmlns:a16="http://schemas.microsoft.com/office/drawing/2014/main" id="{C67F2DBC-437E-4006-8F9A-A44A2EEDE77B}"/>
                </a:ext>
              </a:extLst>
            </p:cNvPr>
            <p:cNvCxnSpPr>
              <a:cxnSpLocks noChangeShapeType="1"/>
              <a:stCxn id="53" idx="7"/>
              <a:endCxn id="54" idx="3"/>
            </p:cNvCxnSpPr>
            <p:nvPr/>
          </p:nvCxnSpPr>
          <p:spPr bwMode="auto">
            <a:xfrm flipV="1">
              <a:off x="721" y="2380"/>
              <a:ext cx="1224" cy="56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58" name="AutoShape 55">
              <a:extLst>
                <a:ext uri="{FF2B5EF4-FFF2-40B4-BE49-F238E27FC236}">
                  <a16:creationId xmlns:a16="http://schemas.microsoft.com/office/drawing/2014/main" id="{4B1A8B1C-BB0E-43AF-B16F-956E898B5611}"/>
                </a:ext>
              </a:extLst>
            </p:cNvPr>
            <p:cNvCxnSpPr>
              <a:cxnSpLocks noChangeShapeType="1"/>
              <a:stCxn id="53" idx="6"/>
              <a:endCxn id="55" idx="2"/>
            </p:cNvCxnSpPr>
            <p:nvPr/>
          </p:nvCxnSpPr>
          <p:spPr bwMode="auto">
            <a:xfrm>
              <a:off x="751" y="3013"/>
              <a:ext cx="1164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60" name="AutoShape 56">
              <a:extLst>
                <a:ext uri="{FF2B5EF4-FFF2-40B4-BE49-F238E27FC236}">
                  <a16:creationId xmlns:a16="http://schemas.microsoft.com/office/drawing/2014/main" id="{C92095AA-583B-4C08-975A-92F1243811BA}"/>
                </a:ext>
              </a:extLst>
            </p:cNvPr>
            <p:cNvCxnSpPr>
              <a:cxnSpLocks noChangeShapeType="1"/>
              <a:stCxn id="53" idx="5"/>
              <a:endCxn id="56" idx="1"/>
            </p:cNvCxnSpPr>
            <p:nvPr/>
          </p:nvCxnSpPr>
          <p:spPr bwMode="auto">
            <a:xfrm>
              <a:off x="721" y="3078"/>
              <a:ext cx="1224" cy="63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61" name="AutoShape 57">
              <a:extLst>
                <a:ext uri="{FF2B5EF4-FFF2-40B4-BE49-F238E27FC236}">
                  <a16:creationId xmlns:a16="http://schemas.microsoft.com/office/drawing/2014/main" id="{E9B6E356-6B04-4682-9610-82511C43A666}"/>
                </a:ext>
              </a:extLst>
            </p:cNvPr>
            <p:cNvCxnSpPr>
              <a:cxnSpLocks noChangeShapeType="1"/>
              <a:stCxn id="55" idx="4"/>
              <a:endCxn id="56" idx="0"/>
            </p:cNvCxnSpPr>
            <p:nvPr/>
          </p:nvCxnSpPr>
          <p:spPr bwMode="auto">
            <a:xfrm>
              <a:off x="2005" y="3103"/>
              <a:ext cx="0" cy="58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63" name="AutoShape 58">
              <a:extLst>
                <a:ext uri="{FF2B5EF4-FFF2-40B4-BE49-F238E27FC236}">
                  <a16:creationId xmlns:a16="http://schemas.microsoft.com/office/drawing/2014/main" id="{01BDA033-AD6A-4E29-852B-1E2BB4598767}"/>
                </a:ext>
              </a:extLst>
            </p:cNvPr>
            <p:cNvCxnSpPr>
              <a:cxnSpLocks noChangeShapeType="1"/>
              <a:stCxn id="55" idx="6"/>
              <a:endCxn id="70" idx="1"/>
            </p:cNvCxnSpPr>
            <p:nvPr/>
          </p:nvCxnSpPr>
          <p:spPr bwMode="auto">
            <a:xfrm>
              <a:off x="2095" y="3013"/>
              <a:ext cx="1290" cy="703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64" name="AutoShape 59">
              <a:extLst>
                <a:ext uri="{FF2B5EF4-FFF2-40B4-BE49-F238E27FC236}">
                  <a16:creationId xmlns:a16="http://schemas.microsoft.com/office/drawing/2014/main" id="{913EFFB8-4331-45B6-89B0-AF0AE18CF22E}"/>
                </a:ext>
              </a:extLst>
            </p:cNvPr>
            <p:cNvCxnSpPr>
              <a:cxnSpLocks noChangeShapeType="1"/>
              <a:stCxn id="56" idx="6"/>
              <a:endCxn id="70" idx="2"/>
            </p:cNvCxnSpPr>
            <p:nvPr/>
          </p:nvCxnSpPr>
          <p:spPr bwMode="auto">
            <a:xfrm>
              <a:off x="2095" y="3781"/>
              <a:ext cx="1260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65" name="AutoShape 60">
              <a:extLst>
                <a:ext uri="{FF2B5EF4-FFF2-40B4-BE49-F238E27FC236}">
                  <a16:creationId xmlns:a16="http://schemas.microsoft.com/office/drawing/2014/main" id="{88BF7BC4-B6A3-4766-9BE2-ACADA2A929A7}"/>
                </a:ext>
              </a:extLst>
            </p:cNvPr>
            <p:cNvCxnSpPr>
              <a:cxnSpLocks noChangeShapeType="1"/>
              <a:stCxn id="54" idx="4"/>
              <a:endCxn id="55" idx="0"/>
            </p:cNvCxnSpPr>
            <p:nvPr/>
          </p:nvCxnSpPr>
          <p:spPr bwMode="auto">
            <a:xfrm>
              <a:off x="2005" y="2405"/>
              <a:ext cx="0" cy="51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sp>
          <p:nvSpPr>
            <p:cNvPr id="67" name="Oval 61">
              <a:extLst>
                <a:ext uri="{FF2B5EF4-FFF2-40B4-BE49-F238E27FC236}">
                  <a16:creationId xmlns:a16="http://schemas.microsoft.com/office/drawing/2014/main" id="{5A3C278E-2899-40B0-BEAB-6FE9CBF4D3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60" y="2230"/>
              <a:ext cx="170" cy="1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kumimoji="0" lang="en-US" altLang="en-US">
                <a:latin typeface="+mj-lt"/>
              </a:endParaRPr>
            </a:p>
          </p:txBody>
        </p:sp>
        <p:sp>
          <p:nvSpPr>
            <p:cNvPr id="68" name="Oval 62">
              <a:extLst>
                <a:ext uri="{FF2B5EF4-FFF2-40B4-BE49-F238E27FC236}">
                  <a16:creationId xmlns:a16="http://schemas.microsoft.com/office/drawing/2014/main" id="{FD2967D3-0265-436A-9B70-7AC36FFF0BD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60" y="2928"/>
              <a:ext cx="170" cy="1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kumimoji="0" lang="en-US" altLang="en-US">
                <a:latin typeface="+mj-lt"/>
              </a:endParaRPr>
            </a:p>
          </p:txBody>
        </p:sp>
        <p:sp>
          <p:nvSpPr>
            <p:cNvPr id="70" name="Oval 63">
              <a:extLst>
                <a:ext uri="{FF2B5EF4-FFF2-40B4-BE49-F238E27FC236}">
                  <a16:creationId xmlns:a16="http://schemas.microsoft.com/office/drawing/2014/main" id="{E4861605-2370-42CF-82F0-80365251C4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60" y="3696"/>
              <a:ext cx="170" cy="1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kumimoji="0" lang="en-US" altLang="en-US">
                <a:latin typeface="+mj-lt"/>
              </a:endParaRPr>
            </a:p>
          </p:txBody>
        </p:sp>
        <p:cxnSp>
          <p:nvCxnSpPr>
            <p:cNvPr id="71" name="AutoShape 64">
              <a:extLst>
                <a:ext uri="{FF2B5EF4-FFF2-40B4-BE49-F238E27FC236}">
                  <a16:creationId xmlns:a16="http://schemas.microsoft.com/office/drawing/2014/main" id="{281B7EEF-DA74-43A6-8781-C641EDC54797}"/>
                </a:ext>
              </a:extLst>
            </p:cNvPr>
            <p:cNvCxnSpPr>
              <a:cxnSpLocks noChangeShapeType="1"/>
              <a:stCxn id="68" idx="4"/>
              <a:endCxn id="70" idx="0"/>
            </p:cNvCxnSpPr>
            <p:nvPr/>
          </p:nvCxnSpPr>
          <p:spPr bwMode="auto">
            <a:xfrm>
              <a:off x="3445" y="3103"/>
              <a:ext cx="0" cy="58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xtLst/>
          </p:spPr>
        </p:cxnSp>
        <p:cxnSp>
          <p:nvCxnSpPr>
            <p:cNvPr id="73" name="AutoShape 65">
              <a:extLst>
                <a:ext uri="{FF2B5EF4-FFF2-40B4-BE49-F238E27FC236}">
                  <a16:creationId xmlns:a16="http://schemas.microsoft.com/office/drawing/2014/main" id="{89E3004D-07A8-4748-BD35-702582DC894F}"/>
                </a:ext>
              </a:extLst>
            </p:cNvPr>
            <p:cNvCxnSpPr>
              <a:cxnSpLocks noChangeShapeType="1"/>
              <a:stCxn id="67" idx="4"/>
              <a:endCxn id="68" idx="0"/>
            </p:cNvCxnSpPr>
            <p:nvPr/>
          </p:nvCxnSpPr>
          <p:spPr bwMode="auto">
            <a:xfrm>
              <a:off x="3445" y="2405"/>
              <a:ext cx="0" cy="51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triangle" w="sm" len="sm"/>
              <a:tailEnd type="none" w="sm" len="sm"/>
            </a:ln>
            <a:extLst/>
          </p:spPr>
        </p:cxnSp>
        <p:sp>
          <p:nvSpPr>
            <p:cNvPr id="74" name="Oval 66">
              <a:extLst>
                <a:ext uri="{FF2B5EF4-FFF2-40B4-BE49-F238E27FC236}">
                  <a16:creationId xmlns:a16="http://schemas.microsoft.com/office/drawing/2014/main" id="{A4001C7E-2A3F-4CA4-994A-A12A402BAF4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80" y="2928"/>
              <a:ext cx="170" cy="17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kumimoji="0" lang="en-US" altLang="en-US" dirty="0">
                  <a:latin typeface="+mj-lt"/>
                </a:rPr>
                <a:t>t</a:t>
              </a:r>
            </a:p>
          </p:txBody>
        </p:sp>
        <p:cxnSp>
          <p:nvCxnSpPr>
            <p:cNvPr id="76" name="AutoShape 67">
              <a:extLst>
                <a:ext uri="{FF2B5EF4-FFF2-40B4-BE49-F238E27FC236}">
                  <a16:creationId xmlns:a16="http://schemas.microsoft.com/office/drawing/2014/main" id="{F2F6F24C-FE48-4F0A-9B8F-ADBD4DD0E1F4}"/>
                </a:ext>
              </a:extLst>
            </p:cNvPr>
            <p:cNvCxnSpPr>
              <a:cxnSpLocks noChangeShapeType="1"/>
              <a:stCxn id="67" idx="6"/>
              <a:endCxn id="74" idx="1"/>
            </p:cNvCxnSpPr>
            <p:nvPr/>
          </p:nvCxnSpPr>
          <p:spPr bwMode="auto">
            <a:xfrm>
              <a:off x="3535" y="2315"/>
              <a:ext cx="1170" cy="633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77" name="AutoShape 68">
              <a:extLst>
                <a:ext uri="{FF2B5EF4-FFF2-40B4-BE49-F238E27FC236}">
                  <a16:creationId xmlns:a16="http://schemas.microsoft.com/office/drawing/2014/main" id="{54A6DC41-AB3E-41BC-BAB0-FEA2B48B8A1A}"/>
                </a:ext>
              </a:extLst>
            </p:cNvPr>
            <p:cNvCxnSpPr>
              <a:cxnSpLocks noChangeShapeType="1"/>
              <a:stCxn id="68" idx="6"/>
              <a:endCxn id="74" idx="2"/>
            </p:cNvCxnSpPr>
            <p:nvPr/>
          </p:nvCxnSpPr>
          <p:spPr bwMode="auto">
            <a:xfrm>
              <a:off x="3535" y="3013"/>
              <a:ext cx="1140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78" name="AutoShape 69">
              <a:extLst>
                <a:ext uri="{FF2B5EF4-FFF2-40B4-BE49-F238E27FC236}">
                  <a16:creationId xmlns:a16="http://schemas.microsoft.com/office/drawing/2014/main" id="{F5BFEAD2-B119-4110-960E-301E29628993}"/>
                </a:ext>
              </a:extLst>
            </p:cNvPr>
            <p:cNvCxnSpPr>
              <a:cxnSpLocks noChangeShapeType="1"/>
              <a:stCxn id="70" idx="7"/>
              <a:endCxn id="74" idx="4"/>
            </p:cNvCxnSpPr>
            <p:nvPr/>
          </p:nvCxnSpPr>
          <p:spPr bwMode="auto">
            <a:xfrm flipV="1">
              <a:off x="3505" y="3103"/>
              <a:ext cx="1260" cy="613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79" name="AutoShape 70">
              <a:extLst>
                <a:ext uri="{FF2B5EF4-FFF2-40B4-BE49-F238E27FC236}">
                  <a16:creationId xmlns:a16="http://schemas.microsoft.com/office/drawing/2014/main" id="{F845C987-D43E-4307-A367-42A6E858290D}"/>
                </a:ext>
              </a:extLst>
            </p:cNvPr>
            <p:cNvCxnSpPr>
              <a:cxnSpLocks noChangeShapeType="1"/>
              <a:stCxn id="68" idx="2"/>
              <a:endCxn id="54" idx="6"/>
            </p:cNvCxnSpPr>
            <p:nvPr/>
          </p:nvCxnSpPr>
          <p:spPr bwMode="auto">
            <a:xfrm flipH="1" flipV="1">
              <a:off x="2095" y="2315"/>
              <a:ext cx="1260" cy="69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  <p:cxnSp>
          <p:nvCxnSpPr>
            <p:cNvPr id="80" name="AutoShape 71">
              <a:extLst>
                <a:ext uri="{FF2B5EF4-FFF2-40B4-BE49-F238E27FC236}">
                  <a16:creationId xmlns:a16="http://schemas.microsoft.com/office/drawing/2014/main" id="{362AF628-7ED8-4F54-A5B2-B5D447940ADC}"/>
                </a:ext>
              </a:extLst>
            </p:cNvPr>
            <p:cNvCxnSpPr>
              <a:cxnSpLocks noChangeShapeType="1"/>
              <a:stCxn id="67" idx="2"/>
              <a:endCxn id="55" idx="7"/>
            </p:cNvCxnSpPr>
            <p:nvPr/>
          </p:nvCxnSpPr>
          <p:spPr bwMode="auto">
            <a:xfrm flipH="1">
              <a:off x="2065" y="2315"/>
              <a:ext cx="1290" cy="633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/>
          </p:spPr>
        </p:cxnSp>
      </p:grpSp>
      <p:sp>
        <p:nvSpPr>
          <p:cNvPr id="81" name="Text Box 72">
            <a:extLst>
              <a:ext uri="{FF2B5EF4-FFF2-40B4-BE49-F238E27FC236}">
                <a16:creationId xmlns:a16="http://schemas.microsoft.com/office/drawing/2014/main" id="{28180EAE-C7AC-4AD6-AB55-6A04B1795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900" y="179336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82" name="Text Box 73">
            <a:extLst>
              <a:ext uri="{FF2B5EF4-FFF2-40B4-BE49-F238E27FC236}">
                <a16:creationId xmlns:a16="http://schemas.microsoft.com/office/drawing/2014/main" id="{396EB789-DDAB-42BC-8B25-41CDA4F3B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900" y="214896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83" name="Text Box 74">
            <a:extLst>
              <a:ext uri="{FF2B5EF4-FFF2-40B4-BE49-F238E27FC236}">
                <a16:creationId xmlns:a16="http://schemas.microsoft.com/office/drawing/2014/main" id="{91439078-0687-4009-81C8-306EC72F9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56806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84" name="Text Box 75">
            <a:extLst>
              <a:ext uri="{FF2B5EF4-FFF2-40B4-BE49-F238E27FC236}">
                <a16:creationId xmlns:a16="http://schemas.microsoft.com/office/drawing/2014/main" id="{55213B34-5390-47BE-9CE6-575E6FE7A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5450" y="3042727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85" name="Text Box 76">
            <a:extLst>
              <a:ext uri="{FF2B5EF4-FFF2-40B4-BE49-F238E27FC236}">
                <a16:creationId xmlns:a16="http://schemas.microsoft.com/office/drawing/2014/main" id="{DCC33B69-591F-4FAE-A4FD-CEE48C3D9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3" y="2487102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86" name="Text Box 77">
            <a:extLst>
              <a:ext uri="{FF2B5EF4-FFF2-40B4-BE49-F238E27FC236}">
                <a16:creationId xmlns:a16="http://schemas.microsoft.com/office/drawing/2014/main" id="{08DC37ED-1C4A-45F5-B34F-6D95D58C3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25" y="1971164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87" name="Text Box 78">
            <a:extLst>
              <a:ext uri="{FF2B5EF4-FFF2-40B4-BE49-F238E27FC236}">
                <a16:creationId xmlns:a16="http://schemas.microsoft.com/office/drawing/2014/main" id="{43A11C8E-5475-4944-B5F1-F5CA502C6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1556827"/>
            <a:ext cx="228600" cy="182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88" name="Text Box 79">
            <a:extLst>
              <a:ext uri="{FF2B5EF4-FFF2-40B4-BE49-F238E27FC236}">
                <a16:creationId xmlns:a16="http://schemas.microsoft.com/office/drawing/2014/main" id="{033E96DA-9E5F-4066-A41A-3488C0AE2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2975" y="17139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89" name="Text Box 80">
            <a:extLst>
              <a:ext uri="{FF2B5EF4-FFF2-40B4-BE49-F238E27FC236}">
                <a16:creationId xmlns:a16="http://schemas.microsoft.com/office/drawing/2014/main" id="{45FC7310-EA04-4426-8B85-A2C28BCF5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0275" y="21330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90" name="Text Box 81">
            <a:extLst>
              <a:ext uri="{FF2B5EF4-FFF2-40B4-BE49-F238E27FC236}">
                <a16:creationId xmlns:a16="http://schemas.microsoft.com/office/drawing/2014/main" id="{075892F1-78B7-4B8B-9F0B-0942514EE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7575" y="2666489"/>
            <a:ext cx="228600" cy="18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91" name="Text Box 82">
            <a:extLst>
              <a:ext uri="{FF2B5EF4-FFF2-40B4-BE49-F238E27FC236}">
                <a16:creationId xmlns:a16="http://schemas.microsoft.com/office/drawing/2014/main" id="{A521F444-737E-4F27-BC3E-2028AE9A6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6325" y="1739389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92" name="Text Box 83">
            <a:extLst>
              <a:ext uri="{FF2B5EF4-FFF2-40B4-BE49-F238E27FC236}">
                <a16:creationId xmlns:a16="http://schemas.microsoft.com/office/drawing/2014/main" id="{DEBE2457-919D-4915-AAB9-CE24ED2B0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6325" y="2601402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93" name="Text Box 84">
            <a:extLst>
              <a:ext uri="{FF2B5EF4-FFF2-40B4-BE49-F238E27FC236}">
                <a16:creationId xmlns:a16="http://schemas.microsoft.com/office/drawing/2014/main" id="{A981DEFC-C3D3-4716-83A6-80D05574D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5263" y="1801302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94" name="Text Box 85">
            <a:extLst>
              <a:ext uri="{FF2B5EF4-FFF2-40B4-BE49-F238E27FC236}">
                <a16:creationId xmlns:a16="http://schemas.microsoft.com/office/drawing/2014/main" id="{A5C349F3-A591-4B76-AABD-27D50D90E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675" y="2674427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+mj-lt"/>
              </a:rPr>
              <a:t>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29B4F14-A444-4228-8A9A-916EE2ADD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75" y="6344390"/>
            <a:ext cx="7506350" cy="339196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>
                <a:latin typeface="+mj-lt"/>
              </a:rPr>
              <a:t>We can return to u so we can have cycles. But we can eliminate cycles if desired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CE38064-FE4C-46AD-8F55-599513D7C1D1}"/>
              </a:ext>
            </a:extLst>
          </p:cNvPr>
          <p:cNvCxnSpPr/>
          <p:nvPr/>
        </p:nvCxnSpPr>
        <p:spPr bwMode="auto">
          <a:xfrm flipV="1">
            <a:off x="3959942" y="6096961"/>
            <a:ext cx="786683" cy="165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3977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Network Connectivity</a:t>
            </a:r>
            <a:endParaRPr kumimoji="0" lang="en-US" sz="3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2118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Network Connectivity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/>
                  <a:t>Given a digraph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and two nodes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/>
                  <a:t> and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200" dirty="0"/>
                  <a:t>,  find min number of edges whose removal disconnects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200" dirty="0"/>
                  <a:t> from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/>
                  <a:t>.</a:t>
                </a:r>
              </a:p>
              <a:p>
                <a:pPr marL="0" indent="0"/>
                <a:endParaRPr lang="en-US" altLang="en-US" sz="10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Def.</a:t>
                </a:r>
                <a:r>
                  <a:rPr lang="en-US" altLang="en-US" sz="2200" dirty="0"/>
                  <a:t>  A set of edges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⊆</m:t>
                    </m:r>
                    <m:r>
                      <a:rPr lang="en-US" altLang="en-US" sz="22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𝐸</m:t>
                    </m:r>
                  </m:oMath>
                </a14:m>
                <a:r>
                  <a:rPr lang="en-US" altLang="en-US" sz="2200" dirty="0">
                    <a:sym typeface="Symbol" panose="05050102010706020507" pitchFamily="18" charset="2"/>
                  </a:rPr>
                  <a:t>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disconnects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200" dirty="0">
                    <a:solidFill>
                      <a:srgbClr val="FF0000"/>
                    </a:solidFill>
                  </a:rPr>
                  <a:t> from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en-US" sz="2200" dirty="0"/>
                  <a:t>if all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200" dirty="0"/>
                  <a:t> paths uses at least one edge in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altLang="en-US" sz="2200" dirty="0"/>
                  <a:t>.</a:t>
                </a:r>
              </a:p>
              <a:p>
                <a:pPr marL="0" indent="0">
                  <a:buNone/>
                </a:pPr>
                <a:endParaRPr lang="en-US" altLang="en-US" sz="800" dirty="0"/>
              </a:p>
              <a:p>
                <a:pPr marL="0" indent="0">
                  <a:buNone/>
                </a:pPr>
                <a:r>
                  <a:rPr lang="en-US" altLang="en-US" sz="2200" dirty="0"/>
                  <a:t>Ex: In testing network reliability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4" name="Oval 4">
            <a:extLst>
              <a:ext uri="{FF2B5EF4-FFF2-40B4-BE49-F238E27FC236}">
                <a16:creationId xmlns:a16="http://schemas.microsoft.com/office/drawing/2014/main" id="{25F2D45C-D831-4B19-9149-A298DA7727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72494" y="4869425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s</a:t>
            </a:r>
          </a:p>
        </p:txBody>
      </p:sp>
      <p:sp>
        <p:nvSpPr>
          <p:cNvPr id="45" name="Oval 7">
            <a:extLst>
              <a:ext uri="{FF2B5EF4-FFF2-40B4-BE49-F238E27FC236}">
                <a16:creationId xmlns:a16="http://schemas.microsoft.com/office/drawing/2014/main" id="{5D9C98C9-A577-4A6D-BABC-37A1C8DFC2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6094" y="376135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46" name="Oval 8">
            <a:extLst>
              <a:ext uri="{FF2B5EF4-FFF2-40B4-BE49-F238E27FC236}">
                <a16:creationId xmlns:a16="http://schemas.microsoft.com/office/drawing/2014/main" id="{5B964E2E-0B74-4359-B4B6-1F74163427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6094" y="4869425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47" name="Oval 9">
            <a:extLst>
              <a:ext uri="{FF2B5EF4-FFF2-40B4-BE49-F238E27FC236}">
                <a16:creationId xmlns:a16="http://schemas.microsoft.com/office/drawing/2014/main" id="{1001DFD9-B6B1-46DA-9FE1-7CEA0D6AFA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6094" y="6088625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4</a:t>
            </a:r>
          </a:p>
        </p:txBody>
      </p:sp>
      <p:cxnSp>
        <p:nvCxnSpPr>
          <p:cNvPr id="48" name="AutoShape 12">
            <a:extLst>
              <a:ext uri="{FF2B5EF4-FFF2-40B4-BE49-F238E27FC236}">
                <a16:creationId xmlns:a16="http://schemas.microsoft.com/office/drawing/2014/main" id="{6BC83F53-629A-4937-93ED-F84DAFB75A44}"/>
              </a:ext>
            </a:extLst>
          </p:cNvPr>
          <p:cNvCxnSpPr>
            <a:cxnSpLocks noChangeShapeType="1"/>
            <a:stCxn id="44" idx="7"/>
            <a:endCxn id="45" idx="2"/>
          </p:cNvCxnSpPr>
          <p:nvPr/>
        </p:nvCxnSpPr>
        <p:spPr bwMode="auto">
          <a:xfrm flipV="1">
            <a:off x="1402847" y="3896288"/>
            <a:ext cx="1903247" cy="101265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13">
            <a:extLst>
              <a:ext uri="{FF2B5EF4-FFF2-40B4-BE49-F238E27FC236}">
                <a16:creationId xmlns:a16="http://schemas.microsoft.com/office/drawing/2014/main" id="{9BEF2438-DAB5-42A0-998D-5563F3A616D4}"/>
              </a:ext>
            </a:extLst>
          </p:cNvPr>
          <p:cNvCxnSpPr>
            <a:cxnSpLocks noChangeShapeType="1"/>
            <a:stCxn id="44" idx="6"/>
            <a:endCxn id="46" idx="2"/>
          </p:cNvCxnSpPr>
          <p:nvPr/>
        </p:nvCxnSpPr>
        <p:spPr bwMode="auto">
          <a:xfrm>
            <a:off x="1442369" y="5004363"/>
            <a:ext cx="1863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14">
            <a:extLst>
              <a:ext uri="{FF2B5EF4-FFF2-40B4-BE49-F238E27FC236}">
                <a16:creationId xmlns:a16="http://schemas.microsoft.com/office/drawing/2014/main" id="{DF54B91C-CAC0-4381-B33B-2594925819A2}"/>
              </a:ext>
            </a:extLst>
          </p:cNvPr>
          <p:cNvCxnSpPr>
            <a:cxnSpLocks noChangeShapeType="1"/>
            <a:stCxn id="44" idx="5"/>
            <a:endCxn id="47" idx="1"/>
          </p:cNvCxnSpPr>
          <p:nvPr/>
        </p:nvCxnSpPr>
        <p:spPr bwMode="auto">
          <a:xfrm>
            <a:off x="1402682" y="5099613"/>
            <a:ext cx="1943100" cy="1028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22">
            <a:extLst>
              <a:ext uri="{FF2B5EF4-FFF2-40B4-BE49-F238E27FC236}">
                <a16:creationId xmlns:a16="http://schemas.microsoft.com/office/drawing/2014/main" id="{672D0BE6-F041-4414-A87C-F27F1BE9C346}"/>
              </a:ext>
            </a:extLst>
          </p:cNvPr>
          <p:cNvCxnSpPr>
            <a:cxnSpLocks noChangeShapeType="1"/>
            <a:stCxn id="46" idx="4"/>
            <a:endCxn id="47" idx="0"/>
          </p:cNvCxnSpPr>
          <p:nvPr/>
        </p:nvCxnSpPr>
        <p:spPr bwMode="auto">
          <a:xfrm>
            <a:off x="3441032" y="5139300"/>
            <a:ext cx="0" cy="9493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AutoShape 24">
            <a:extLst>
              <a:ext uri="{FF2B5EF4-FFF2-40B4-BE49-F238E27FC236}">
                <a16:creationId xmlns:a16="http://schemas.microsoft.com/office/drawing/2014/main" id="{D1E54B31-EFC6-4A0A-8A47-80FBFF7AD8C4}"/>
              </a:ext>
            </a:extLst>
          </p:cNvPr>
          <p:cNvCxnSpPr>
            <a:cxnSpLocks noChangeShapeType="1"/>
            <a:stCxn id="46" idx="6"/>
            <a:endCxn id="75" idx="1"/>
          </p:cNvCxnSpPr>
          <p:nvPr/>
        </p:nvCxnSpPr>
        <p:spPr bwMode="auto">
          <a:xfrm>
            <a:off x="3575969" y="5004363"/>
            <a:ext cx="2055813" cy="11239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AutoShape 25">
            <a:extLst>
              <a:ext uri="{FF2B5EF4-FFF2-40B4-BE49-F238E27FC236}">
                <a16:creationId xmlns:a16="http://schemas.microsoft.com/office/drawing/2014/main" id="{29DCADBC-6263-4CCA-AFC3-F7CB2705CD09}"/>
              </a:ext>
            </a:extLst>
          </p:cNvPr>
          <p:cNvCxnSpPr>
            <a:cxnSpLocks noChangeShapeType="1"/>
            <a:stCxn id="47" idx="6"/>
            <a:endCxn id="75" idx="2"/>
          </p:cNvCxnSpPr>
          <p:nvPr/>
        </p:nvCxnSpPr>
        <p:spPr bwMode="auto">
          <a:xfrm>
            <a:off x="3575969" y="6223563"/>
            <a:ext cx="20161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AutoShape 34">
            <a:extLst>
              <a:ext uri="{FF2B5EF4-FFF2-40B4-BE49-F238E27FC236}">
                <a16:creationId xmlns:a16="http://schemas.microsoft.com/office/drawing/2014/main" id="{DAA5E96F-A085-4E6D-BAEA-4A88498A2E70}"/>
              </a:ext>
            </a:extLst>
          </p:cNvPr>
          <p:cNvCxnSpPr>
            <a:cxnSpLocks noChangeShapeType="1"/>
            <a:stCxn id="45" idx="4"/>
            <a:endCxn id="46" idx="0"/>
          </p:cNvCxnSpPr>
          <p:nvPr/>
        </p:nvCxnSpPr>
        <p:spPr bwMode="auto">
          <a:xfrm>
            <a:off x="3441032" y="4031225"/>
            <a:ext cx="0" cy="83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Oval 38">
            <a:extLst>
              <a:ext uri="{FF2B5EF4-FFF2-40B4-BE49-F238E27FC236}">
                <a16:creationId xmlns:a16="http://schemas.microsoft.com/office/drawing/2014/main" id="{E6E29D60-D1E6-4B04-A55F-B754E7027F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2094" y="376135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5</a:t>
            </a:r>
          </a:p>
        </p:txBody>
      </p:sp>
      <p:sp>
        <p:nvSpPr>
          <p:cNvPr id="72" name="Oval 39">
            <a:extLst>
              <a:ext uri="{FF2B5EF4-FFF2-40B4-BE49-F238E27FC236}">
                <a16:creationId xmlns:a16="http://schemas.microsoft.com/office/drawing/2014/main" id="{C1C7B46E-413A-45FA-B2C2-6CA78F59DE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2094" y="4869425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6</a:t>
            </a:r>
          </a:p>
        </p:txBody>
      </p:sp>
      <p:sp>
        <p:nvSpPr>
          <p:cNvPr id="75" name="Oval 40">
            <a:extLst>
              <a:ext uri="{FF2B5EF4-FFF2-40B4-BE49-F238E27FC236}">
                <a16:creationId xmlns:a16="http://schemas.microsoft.com/office/drawing/2014/main" id="{C0D89EE0-515C-4CA4-A9C7-87C0591661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2094" y="6088625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7</a:t>
            </a:r>
          </a:p>
        </p:txBody>
      </p:sp>
      <p:cxnSp>
        <p:nvCxnSpPr>
          <p:cNvPr id="95" name="AutoShape 41">
            <a:extLst>
              <a:ext uri="{FF2B5EF4-FFF2-40B4-BE49-F238E27FC236}">
                <a16:creationId xmlns:a16="http://schemas.microsoft.com/office/drawing/2014/main" id="{841D89B5-48AC-4D2B-8660-7D596F23D0B9}"/>
              </a:ext>
            </a:extLst>
          </p:cNvPr>
          <p:cNvCxnSpPr>
            <a:cxnSpLocks noChangeShapeType="1"/>
            <a:stCxn id="72" idx="4"/>
            <a:endCxn id="75" idx="0"/>
          </p:cNvCxnSpPr>
          <p:nvPr/>
        </p:nvCxnSpPr>
        <p:spPr bwMode="auto">
          <a:xfrm>
            <a:off x="5727032" y="5139300"/>
            <a:ext cx="0" cy="9493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AutoShape 42">
            <a:extLst>
              <a:ext uri="{FF2B5EF4-FFF2-40B4-BE49-F238E27FC236}">
                <a16:creationId xmlns:a16="http://schemas.microsoft.com/office/drawing/2014/main" id="{1053BE19-6CCE-4146-9371-3147F6203089}"/>
              </a:ext>
            </a:extLst>
          </p:cNvPr>
          <p:cNvCxnSpPr>
            <a:cxnSpLocks noChangeShapeType="1"/>
            <a:stCxn id="69" idx="4"/>
            <a:endCxn id="72" idx="0"/>
          </p:cNvCxnSpPr>
          <p:nvPr/>
        </p:nvCxnSpPr>
        <p:spPr bwMode="auto">
          <a:xfrm>
            <a:off x="5727032" y="4031225"/>
            <a:ext cx="0" cy="83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Oval 44">
            <a:extLst>
              <a:ext uri="{FF2B5EF4-FFF2-40B4-BE49-F238E27FC236}">
                <a16:creationId xmlns:a16="http://schemas.microsoft.com/office/drawing/2014/main" id="{19A6A35D-913A-4625-8E3B-0724B1456C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87594" y="4869425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t</a:t>
            </a:r>
          </a:p>
        </p:txBody>
      </p:sp>
      <p:cxnSp>
        <p:nvCxnSpPr>
          <p:cNvPr id="98" name="AutoShape 45">
            <a:extLst>
              <a:ext uri="{FF2B5EF4-FFF2-40B4-BE49-F238E27FC236}">
                <a16:creationId xmlns:a16="http://schemas.microsoft.com/office/drawing/2014/main" id="{C4F5E641-C69C-46EE-99A5-2147C044F22C}"/>
              </a:ext>
            </a:extLst>
          </p:cNvPr>
          <p:cNvCxnSpPr>
            <a:cxnSpLocks noChangeShapeType="1"/>
            <a:stCxn id="69" idx="6"/>
            <a:endCxn id="97" idx="1"/>
          </p:cNvCxnSpPr>
          <p:nvPr/>
        </p:nvCxnSpPr>
        <p:spPr bwMode="auto">
          <a:xfrm>
            <a:off x="5861969" y="3896288"/>
            <a:ext cx="1865313" cy="1012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AutoShape 46">
            <a:extLst>
              <a:ext uri="{FF2B5EF4-FFF2-40B4-BE49-F238E27FC236}">
                <a16:creationId xmlns:a16="http://schemas.microsoft.com/office/drawing/2014/main" id="{8D657CF7-A148-4F83-860F-0E4C3F10F325}"/>
              </a:ext>
            </a:extLst>
          </p:cNvPr>
          <p:cNvCxnSpPr>
            <a:cxnSpLocks noChangeShapeType="1"/>
            <a:stCxn id="72" idx="6"/>
            <a:endCxn id="97" idx="2"/>
          </p:cNvCxnSpPr>
          <p:nvPr/>
        </p:nvCxnSpPr>
        <p:spPr bwMode="auto">
          <a:xfrm>
            <a:off x="5861969" y="5004363"/>
            <a:ext cx="18256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AutoShape 47">
            <a:extLst>
              <a:ext uri="{FF2B5EF4-FFF2-40B4-BE49-F238E27FC236}">
                <a16:creationId xmlns:a16="http://schemas.microsoft.com/office/drawing/2014/main" id="{CE048E8C-B78F-4061-8552-191CFE221998}"/>
              </a:ext>
            </a:extLst>
          </p:cNvPr>
          <p:cNvCxnSpPr>
            <a:cxnSpLocks noChangeShapeType="1"/>
            <a:stCxn id="75" idx="7"/>
            <a:endCxn id="97" idx="4"/>
          </p:cNvCxnSpPr>
          <p:nvPr/>
        </p:nvCxnSpPr>
        <p:spPr bwMode="auto">
          <a:xfrm flipV="1">
            <a:off x="5822282" y="5139300"/>
            <a:ext cx="2000250" cy="9890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AutoShape 63">
            <a:extLst>
              <a:ext uri="{FF2B5EF4-FFF2-40B4-BE49-F238E27FC236}">
                <a16:creationId xmlns:a16="http://schemas.microsoft.com/office/drawing/2014/main" id="{3B124FF2-0A25-4CEC-ABEA-C0ADF6C211E2}"/>
              </a:ext>
            </a:extLst>
          </p:cNvPr>
          <p:cNvCxnSpPr>
            <a:cxnSpLocks noChangeShapeType="1"/>
            <a:stCxn id="72" idx="2"/>
            <a:endCxn id="45" idx="6"/>
          </p:cNvCxnSpPr>
          <p:nvPr/>
        </p:nvCxnSpPr>
        <p:spPr bwMode="auto">
          <a:xfrm flipH="1" flipV="1">
            <a:off x="3575969" y="3896288"/>
            <a:ext cx="2016125" cy="1108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AutoShape 64">
            <a:extLst>
              <a:ext uri="{FF2B5EF4-FFF2-40B4-BE49-F238E27FC236}">
                <a16:creationId xmlns:a16="http://schemas.microsoft.com/office/drawing/2014/main" id="{6A0642CD-A256-47FC-9311-0C3DF7FA862F}"/>
              </a:ext>
            </a:extLst>
          </p:cNvPr>
          <p:cNvCxnSpPr>
            <a:cxnSpLocks noChangeShapeType="1"/>
            <a:stCxn id="69" idx="2"/>
            <a:endCxn id="46" idx="7"/>
          </p:cNvCxnSpPr>
          <p:nvPr/>
        </p:nvCxnSpPr>
        <p:spPr bwMode="auto">
          <a:xfrm flipH="1">
            <a:off x="3536282" y="3896288"/>
            <a:ext cx="2055812" cy="1012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2A842094-0C76-4FDB-8B5D-8B776822BF8C}"/>
              </a:ext>
            </a:extLst>
          </p:cNvPr>
          <p:cNvGrpSpPr/>
          <p:nvPr/>
        </p:nvGrpSpPr>
        <p:grpSpPr>
          <a:xfrm>
            <a:off x="3575969" y="5004363"/>
            <a:ext cx="2055647" cy="1219200"/>
            <a:chOff x="3575969" y="5004363"/>
            <a:chExt cx="2055647" cy="1219200"/>
          </a:xfrm>
        </p:grpSpPr>
        <p:cxnSp>
          <p:nvCxnSpPr>
            <p:cNvPr id="114" name="AutoShape 7">
              <a:extLst>
                <a:ext uri="{FF2B5EF4-FFF2-40B4-BE49-F238E27FC236}">
                  <a16:creationId xmlns:a16="http://schemas.microsoft.com/office/drawing/2014/main" id="{0496164B-982B-4FC9-8A43-429AC5345297}"/>
                </a:ext>
              </a:extLst>
            </p:cNvPr>
            <p:cNvCxnSpPr>
              <a:cxnSpLocks noChangeShapeType="1"/>
              <a:stCxn id="46" idx="6"/>
              <a:endCxn id="75" idx="1"/>
            </p:cNvCxnSpPr>
            <p:nvPr/>
          </p:nvCxnSpPr>
          <p:spPr bwMode="auto">
            <a:xfrm>
              <a:off x="3575969" y="5004363"/>
              <a:ext cx="2055647" cy="1123784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" name="AutoShape 7">
              <a:extLst>
                <a:ext uri="{FF2B5EF4-FFF2-40B4-BE49-F238E27FC236}">
                  <a16:creationId xmlns:a16="http://schemas.microsoft.com/office/drawing/2014/main" id="{B2FE994E-16A5-4720-887D-9568B07A4499}"/>
                </a:ext>
              </a:extLst>
            </p:cNvPr>
            <p:cNvCxnSpPr>
              <a:cxnSpLocks noChangeShapeType="1"/>
              <a:stCxn id="47" idx="6"/>
              <a:endCxn id="75" idx="2"/>
            </p:cNvCxnSpPr>
            <p:nvPr/>
          </p:nvCxnSpPr>
          <p:spPr bwMode="auto">
            <a:xfrm>
              <a:off x="3575969" y="6223563"/>
              <a:ext cx="2016125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0180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Network Connectivity using Min Cut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000" dirty="0" err="1">
                    <a:solidFill>
                      <a:srgbClr val="0070C0"/>
                    </a:solidFill>
                  </a:rPr>
                  <a:t>Thm</a:t>
                </a:r>
                <a:r>
                  <a:rPr lang="en-US" altLang="en-US" sz="2000" dirty="0">
                    <a:solidFill>
                      <a:srgbClr val="0070C0"/>
                    </a:solidFill>
                  </a:rPr>
                  <a:t>.  [</a:t>
                </a:r>
                <a:r>
                  <a:rPr lang="en-US" altLang="en-US" sz="2000" dirty="0" err="1">
                    <a:solidFill>
                      <a:srgbClr val="0070C0"/>
                    </a:solidFill>
                  </a:rPr>
                  <a:t>Menger</a:t>
                </a:r>
                <a:r>
                  <a:rPr lang="en-US" altLang="en-US" sz="2000" dirty="0">
                    <a:solidFill>
                      <a:srgbClr val="0070C0"/>
                    </a:solidFill>
                  </a:rPr>
                  <a:t> 1927]  </a:t>
                </a:r>
                <a:r>
                  <a:rPr lang="en-US" altLang="en-US" sz="2000" dirty="0"/>
                  <a:t>The max number of edge-disjoint s-t paths is equal to the min number of edges whose removal disconnects t from s.</a:t>
                </a:r>
              </a:p>
              <a:p>
                <a:pPr marL="0" indent="0">
                  <a:buNone/>
                </a:pPr>
                <a:endParaRPr lang="en-US" altLang="en-US" sz="20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altLang="en-US" sz="2000" dirty="0">
                    <a:solidFill>
                      <a:srgbClr val="338DCD"/>
                    </a:solidFill>
                    <a:sym typeface="Symbol" panose="05050102010706020507" pitchFamily="18" charset="2"/>
                  </a:rPr>
                  <a:t>Proof.   </a:t>
                </a:r>
              </a:p>
              <a:p>
                <a:pPr marL="0" indent="0">
                  <a:buNone/>
                </a:pPr>
                <a:r>
                  <a:rPr lang="en-US" altLang="en-US" sz="2000" dirty="0">
                    <a:sym typeface="Symbol" panose="05050102010706020507" pitchFamily="18" charset="2"/>
                  </a:rPr>
                  <a:t>Suppose the removal of </a:t>
                </a:r>
                <a14:m>
                  <m:oMath xmlns:m="http://schemas.openxmlformats.org/officeDocument/2006/math"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⊆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𝐸</m:t>
                    </m:r>
                  </m:oMath>
                </a14:m>
                <a:r>
                  <a:rPr lang="en-US" altLang="en-US" sz="2000" dirty="0">
                    <a:sym typeface="Symbol" panose="05050102010706020507" pitchFamily="18" charset="2"/>
                  </a:rPr>
                  <a:t> </a:t>
                </a:r>
                <a:r>
                  <a:rPr lang="en-US" altLang="en-US" sz="2000" dirty="0"/>
                  <a:t>disconnects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000" dirty="0"/>
                  <a:t> from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000" dirty="0"/>
                  <a:t>, and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|=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000" dirty="0"/>
                  <a:t>.</a:t>
                </a:r>
              </a:p>
              <a:p>
                <a:pPr marL="0" indent="0">
                  <a:buNone/>
                </a:pPr>
                <a:r>
                  <a:rPr lang="en-US" altLang="en-US" sz="2000" dirty="0"/>
                  <a:t>All s-t paths use at least one edge of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altLang="en-US" sz="2000" dirty="0"/>
                  <a:t>. Hence, the number of edge-disjoint paths is at most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000" dirty="0"/>
                  <a:t>.  </a:t>
                </a:r>
              </a:p>
              <a:p>
                <a:pPr marL="0" indent="0">
                  <a:buNone/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741"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31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Maximum Matching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Given an undirected graph </a:t>
                </a:r>
                <a14:m>
                  <m:oMath xmlns:m="http://schemas.openxmlformats.org/officeDocument/2006/math">
                    <m:r>
                      <a:rPr kumimoji="1" lang="en-US" altLang="en-US" sz="22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𝐺</m:t>
                    </m:r>
                    <m:r>
                      <a:rPr kumimoji="1" lang="en-US" altLang="en-US" sz="22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=(</m:t>
                    </m:r>
                    <m:r>
                      <a:rPr kumimoji="1" lang="en-US" altLang="en-US" sz="22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𝑉</m:t>
                    </m:r>
                    <m:r>
                      <a:rPr kumimoji="1" lang="en-US" altLang="en-US" sz="22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, </m:t>
                    </m:r>
                    <m:r>
                      <a:rPr kumimoji="1" lang="en-US" altLang="en-US" sz="22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𝐸</m:t>
                    </m:r>
                    <m:r>
                      <a:rPr kumimoji="1" lang="en-US" altLang="en-US" sz="22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)</m:t>
                    </m:r>
                  </m:oMath>
                </a14:m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.</a:t>
                </a: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A set </a:t>
                </a:r>
                <a14:m>
                  <m:oMath xmlns:m="http://schemas.openxmlformats.org/officeDocument/2006/math"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𝑀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⊆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𝐸</m:t>
                    </m:r>
                  </m:oMath>
                </a14:m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 is a </a:t>
                </a:r>
                <a:r>
                  <a:rPr kumimoji="1" lang="en-US" altLang="en-US" sz="2200" dirty="0">
                    <a:solidFill>
                      <a:srgbClr val="CC0000"/>
                    </a:solidFill>
                    <a:latin typeface="+mj-lt"/>
                    <a:ea typeface="MS PGothic" panose="020B0600070205080204" pitchFamily="34" charset="-128"/>
                  </a:rPr>
                  <a:t>matching</a:t>
                </a:r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 if each node appears in at most </a:t>
                </a:r>
                <a14:m>
                  <m:oMath xmlns:m="http://schemas.openxmlformats.org/officeDocument/2006/math">
                    <m:r>
                      <a:rPr kumimoji="1" lang="en-US" altLang="en-US" sz="2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1</m:t>
                    </m:r>
                  </m:oMath>
                </a14:m>
                <a:r>
                  <a:rPr kumimoji="1" lang="en-US" altLang="en-US" sz="2200" dirty="0">
                    <a:solidFill>
                      <a:srgbClr val="FF0000"/>
                    </a:solidFill>
                    <a:latin typeface="+mj-lt"/>
                    <a:ea typeface="MS PGothic" panose="020B0600070205080204" pitchFamily="34" charset="-128"/>
                  </a:rPr>
                  <a:t> </a:t>
                </a:r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edge in </a:t>
                </a:r>
                <a14:m>
                  <m:oMath xmlns:m="http://schemas.openxmlformats.org/officeDocument/2006/math">
                    <m:r>
                      <a:rPr kumimoji="1" lang="en-US" altLang="en-US" sz="22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𝑀</m:t>
                    </m:r>
                  </m:oMath>
                </a14:m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.</a:t>
                </a: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Goal: find a matching with largest cardinality.</a:t>
                </a:r>
              </a:p>
              <a:p>
                <a:pPr marL="0" indent="0">
                  <a:buNone/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cxnSp>
        <p:nvCxnSpPr>
          <p:cNvPr id="7" name="AutoShape 4">
            <a:extLst>
              <a:ext uri="{FF2B5EF4-FFF2-40B4-BE49-F238E27FC236}">
                <a16:creationId xmlns:a16="http://schemas.microsoft.com/office/drawing/2014/main" id="{C6B1A814-5CF0-47D9-B2EE-BBA061BA7FCF}"/>
              </a:ext>
            </a:extLst>
          </p:cNvPr>
          <p:cNvCxnSpPr>
            <a:cxnSpLocks noChangeShapeType="1"/>
            <a:stCxn id="10" idx="7"/>
            <a:endCxn id="9" idx="3"/>
          </p:cNvCxnSpPr>
          <p:nvPr/>
        </p:nvCxnSpPr>
        <p:spPr bwMode="auto">
          <a:xfrm flipV="1">
            <a:off x="4737100" y="4592638"/>
            <a:ext cx="168275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Oval 5">
            <a:extLst>
              <a:ext uri="{FF2B5EF4-FFF2-40B4-BE49-F238E27FC236}">
                <a16:creationId xmlns:a16="http://schemas.microsoft.com/office/drawing/2014/main" id="{44C76E6F-6B8C-49F2-AFAF-4B5FDCEA06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7200" y="40386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F5B2E43C-33DE-4805-ABA6-5CC1DBEC78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44196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id="{C61E5EDB-3B2F-4789-A10B-BC88840035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9530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11" name="Oval 8">
            <a:extLst>
              <a:ext uri="{FF2B5EF4-FFF2-40B4-BE49-F238E27FC236}">
                <a16:creationId xmlns:a16="http://schemas.microsoft.com/office/drawing/2014/main" id="{F213C3CD-5982-4939-A803-68096A2E19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1125" y="49530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12" name="Oval 9">
            <a:extLst>
              <a:ext uri="{FF2B5EF4-FFF2-40B4-BE49-F238E27FC236}">
                <a16:creationId xmlns:a16="http://schemas.microsoft.com/office/drawing/2014/main" id="{73C0A832-5685-4F94-A101-7C041C1987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16325" y="44196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cxnSp>
        <p:nvCxnSpPr>
          <p:cNvPr id="13" name="AutoShape 10">
            <a:extLst>
              <a:ext uri="{FF2B5EF4-FFF2-40B4-BE49-F238E27FC236}">
                <a16:creationId xmlns:a16="http://schemas.microsoft.com/office/drawing/2014/main" id="{F3ED0D8A-519B-41A0-95F7-99FBCCC78D60}"/>
              </a:ext>
            </a:extLst>
          </p:cNvPr>
          <p:cNvCxnSpPr>
            <a:cxnSpLocks noChangeShapeType="1"/>
            <a:stCxn id="8" idx="6"/>
            <a:endCxn id="9" idx="1"/>
          </p:cNvCxnSpPr>
          <p:nvPr/>
        </p:nvCxnSpPr>
        <p:spPr bwMode="auto">
          <a:xfrm>
            <a:off x="4468813" y="4135438"/>
            <a:ext cx="436562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1">
            <a:extLst>
              <a:ext uri="{FF2B5EF4-FFF2-40B4-BE49-F238E27FC236}">
                <a16:creationId xmlns:a16="http://schemas.microsoft.com/office/drawing/2014/main" id="{6CED3054-94EE-40AA-9992-C36CE514E9EA}"/>
              </a:ext>
            </a:extLst>
          </p:cNvPr>
          <p:cNvCxnSpPr>
            <a:cxnSpLocks noChangeShapeType="1"/>
            <a:stCxn id="11" idx="6"/>
            <a:endCxn id="10" idx="2"/>
          </p:cNvCxnSpPr>
          <p:nvPr/>
        </p:nvCxnSpPr>
        <p:spPr bwMode="auto">
          <a:xfrm>
            <a:off x="4122738" y="5049838"/>
            <a:ext cx="441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2">
            <a:extLst>
              <a:ext uri="{FF2B5EF4-FFF2-40B4-BE49-F238E27FC236}">
                <a16:creationId xmlns:a16="http://schemas.microsoft.com/office/drawing/2014/main" id="{392EEDCE-A0AE-47F7-8137-3D9D618292BB}"/>
              </a:ext>
            </a:extLst>
          </p:cNvPr>
          <p:cNvCxnSpPr>
            <a:cxnSpLocks noChangeShapeType="1"/>
            <a:stCxn id="11" idx="1"/>
            <a:endCxn id="12" idx="4"/>
          </p:cNvCxnSpPr>
          <p:nvPr/>
        </p:nvCxnSpPr>
        <p:spPr bwMode="auto">
          <a:xfrm flipH="1" flipV="1">
            <a:off x="3713163" y="4621213"/>
            <a:ext cx="236537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3">
            <a:extLst>
              <a:ext uri="{FF2B5EF4-FFF2-40B4-BE49-F238E27FC236}">
                <a16:creationId xmlns:a16="http://schemas.microsoft.com/office/drawing/2014/main" id="{771DF9E3-2503-418D-AE80-42E5E8131434}"/>
              </a:ext>
            </a:extLst>
          </p:cNvPr>
          <p:cNvCxnSpPr>
            <a:cxnSpLocks noChangeShapeType="1"/>
            <a:stCxn id="12" idx="7"/>
            <a:endCxn id="8" idx="2"/>
          </p:cNvCxnSpPr>
          <p:nvPr/>
        </p:nvCxnSpPr>
        <p:spPr bwMode="auto">
          <a:xfrm flipV="1">
            <a:off x="3781425" y="4135438"/>
            <a:ext cx="477838" cy="304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4">
            <a:extLst>
              <a:ext uri="{FF2B5EF4-FFF2-40B4-BE49-F238E27FC236}">
                <a16:creationId xmlns:a16="http://schemas.microsoft.com/office/drawing/2014/main" id="{2EB13A65-F21E-4C3E-95C0-AF867CDE0868}"/>
              </a:ext>
            </a:extLst>
          </p:cNvPr>
          <p:cNvCxnSpPr>
            <a:cxnSpLocks noChangeShapeType="1"/>
            <a:stCxn id="20" idx="7"/>
            <a:endCxn id="19" idx="3"/>
          </p:cNvCxnSpPr>
          <p:nvPr/>
        </p:nvCxnSpPr>
        <p:spPr bwMode="auto">
          <a:xfrm flipV="1">
            <a:off x="5686425" y="4440238"/>
            <a:ext cx="1158875" cy="1787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Oval 15">
            <a:extLst>
              <a:ext uri="{FF2B5EF4-FFF2-40B4-BE49-F238E27FC236}">
                <a16:creationId xmlns:a16="http://schemas.microsoft.com/office/drawing/2014/main" id="{4DBD1EB8-F8C2-4E61-8DB0-4F9CD17B38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7200" y="27432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19" name="Oval 16">
            <a:extLst>
              <a:ext uri="{FF2B5EF4-FFF2-40B4-BE49-F238E27FC236}">
                <a16:creationId xmlns:a16="http://schemas.microsoft.com/office/drawing/2014/main" id="{FC768770-8EC5-4FBE-9407-A242977F05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16725" y="42672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20" name="Oval 17">
            <a:extLst>
              <a:ext uri="{FF2B5EF4-FFF2-40B4-BE49-F238E27FC236}">
                <a16:creationId xmlns:a16="http://schemas.microsoft.com/office/drawing/2014/main" id="{F7A65EA4-0A18-44A6-9253-9EF0A73409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21325" y="6207125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21" name="Oval 18">
            <a:extLst>
              <a:ext uri="{FF2B5EF4-FFF2-40B4-BE49-F238E27FC236}">
                <a16:creationId xmlns:a16="http://schemas.microsoft.com/office/drawing/2014/main" id="{A4FE833A-1886-4514-BD09-D521AD20A1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6207125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22" name="Oval 19">
            <a:extLst>
              <a:ext uri="{FF2B5EF4-FFF2-40B4-BE49-F238E27FC236}">
                <a16:creationId xmlns:a16="http://schemas.microsoft.com/office/drawing/2014/main" id="{B32803DB-08D9-4AE1-BA7A-29485B5443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6400" y="42672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cxnSp>
        <p:nvCxnSpPr>
          <p:cNvPr id="23" name="AutoShape 20">
            <a:extLst>
              <a:ext uri="{FF2B5EF4-FFF2-40B4-BE49-F238E27FC236}">
                <a16:creationId xmlns:a16="http://schemas.microsoft.com/office/drawing/2014/main" id="{2E927318-5798-4A1B-A7E8-1582062095E1}"/>
              </a:ext>
            </a:extLst>
          </p:cNvPr>
          <p:cNvCxnSpPr>
            <a:cxnSpLocks noChangeShapeType="1"/>
            <a:stCxn id="18" idx="6"/>
            <a:endCxn id="19" idx="1"/>
          </p:cNvCxnSpPr>
          <p:nvPr/>
        </p:nvCxnSpPr>
        <p:spPr bwMode="auto">
          <a:xfrm>
            <a:off x="4468813" y="2840038"/>
            <a:ext cx="2376487" cy="1447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21">
            <a:extLst>
              <a:ext uri="{FF2B5EF4-FFF2-40B4-BE49-F238E27FC236}">
                <a16:creationId xmlns:a16="http://schemas.microsoft.com/office/drawing/2014/main" id="{AE3BD9D2-6388-41CC-9A0C-04E97C459CC6}"/>
              </a:ext>
            </a:extLst>
          </p:cNvPr>
          <p:cNvCxnSpPr>
            <a:cxnSpLocks noChangeShapeType="1"/>
            <a:stCxn id="21" idx="6"/>
            <a:endCxn id="20" idx="2"/>
          </p:cNvCxnSpPr>
          <p:nvPr/>
        </p:nvCxnSpPr>
        <p:spPr bwMode="auto">
          <a:xfrm>
            <a:off x="3097213" y="6303963"/>
            <a:ext cx="24161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22">
            <a:extLst>
              <a:ext uri="{FF2B5EF4-FFF2-40B4-BE49-F238E27FC236}">
                <a16:creationId xmlns:a16="http://schemas.microsoft.com/office/drawing/2014/main" id="{A62FD73D-BA56-4670-BDE4-2B20D3240D45}"/>
              </a:ext>
            </a:extLst>
          </p:cNvPr>
          <p:cNvCxnSpPr>
            <a:cxnSpLocks noChangeShapeType="1"/>
            <a:stCxn id="21" idx="1"/>
            <a:endCxn id="22" idx="4"/>
          </p:cNvCxnSpPr>
          <p:nvPr/>
        </p:nvCxnSpPr>
        <p:spPr bwMode="auto">
          <a:xfrm flipH="1" flipV="1">
            <a:off x="1773238" y="4468813"/>
            <a:ext cx="1150937" cy="1758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3">
            <a:extLst>
              <a:ext uri="{FF2B5EF4-FFF2-40B4-BE49-F238E27FC236}">
                <a16:creationId xmlns:a16="http://schemas.microsoft.com/office/drawing/2014/main" id="{A66396BB-A9E7-422E-A13B-08A466EE1B27}"/>
              </a:ext>
            </a:extLst>
          </p:cNvPr>
          <p:cNvCxnSpPr>
            <a:cxnSpLocks noChangeShapeType="1"/>
            <a:stCxn id="22" idx="7"/>
            <a:endCxn id="18" idx="2"/>
          </p:cNvCxnSpPr>
          <p:nvPr/>
        </p:nvCxnSpPr>
        <p:spPr bwMode="auto">
          <a:xfrm flipV="1">
            <a:off x="1841500" y="2840038"/>
            <a:ext cx="2417763" cy="1447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24">
            <a:extLst>
              <a:ext uri="{FF2B5EF4-FFF2-40B4-BE49-F238E27FC236}">
                <a16:creationId xmlns:a16="http://schemas.microsoft.com/office/drawing/2014/main" id="{BE6D3401-2961-4460-BB88-61FF56164268}"/>
              </a:ext>
            </a:extLst>
          </p:cNvPr>
          <p:cNvCxnSpPr>
            <a:cxnSpLocks noChangeShapeType="1"/>
            <a:stCxn id="30" idx="0"/>
            <a:endCxn id="29" idx="5"/>
          </p:cNvCxnSpPr>
          <p:nvPr/>
        </p:nvCxnSpPr>
        <p:spPr bwMode="auto">
          <a:xfrm flipH="1" flipV="1">
            <a:off x="5270500" y="3906838"/>
            <a:ext cx="347663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Oval 25">
            <a:extLst>
              <a:ext uri="{FF2B5EF4-FFF2-40B4-BE49-F238E27FC236}">
                <a16:creationId xmlns:a16="http://schemas.microsoft.com/office/drawing/2014/main" id="{A27F334D-26BE-46EC-8910-D1D94E6BB2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7200" y="35052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29" name="Oval 26">
            <a:extLst>
              <a:ext uri="{FF2B5EF4-FFF2-40B4-BE49-F238E27FC236}">
                <a16:creationId xmlns:a16="http://schemas.microsoft.com/office/drawing/2014/main" id="{E4D69FC4-3C43-48C4-8D3A-CF98BF95E5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0" y="37338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30" name="Oval 27">
            <a:extLst>
              <a:ext uri="{FF2B5EF4-FFF2-40B4-BE49-F238E27FC236}">
                <a16:creationId xmlns:a16="http://schemas.microsoft.com/office/drawing/2014/main" id="{B2266738-4A75-4FE8-87B7-05697841C6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21325" y="42672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31" name="Oval 28">
            <a:extLst>
              <a:ext uri="{FF2B5EF4-FFF2-40B4-BE49-F238E27FC236}">
                <a16:creationId xmlns:a16="http://schemas.microsoft.com/office/drawing/2014/main" id="{F1C0A116-3542-4C83-8CA0-50177E47CF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62600" y="49530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32" name="Oval 29">
            <a:extLst>
              <a:ext uri="{FF2B5EF4-FFF2-40B4-BE49-F238E27FC236}">
                <a16:creationId xmlns:a16="http://schemas.microsoft.com/office/drawing/2014/main" id="{C7F96421-A273-46F4-A9D3-073E80B9BC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87925" y="54864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cxnSp>
        <p:nvCxnSpPr>
          <p:cNvPr id="33" name="AutoShape 30">
            <a:extLst>
              <a:ext uri="{FF2B5EF4-FFF2-40B4-BE49-F238E27FC236}">
                <a16:creationId xmlns:a16="http://schemas.microsoft.com/office/drawing/2014/main" id="{104F3512-9AAE-48D5-BA86-EC39C7971BB1}"/>
              </a:ext>
            </a:extLst>
          </p:cNvPr>
          <p:cNvCxnSpPr>
            <a:cxnSpLocks noChangeShapeType="1"/>
            <a:stCxn id="28" idx="6"/>
            <a:endCxn id="29" idx="1"/>
          </p:cNvCxnSpPr>
          <p:nvPr/>
        </p:nvCxnSpPr>
        <p:spPr bwMode="auto">
          <a:xfrm>
            <a:off x="4468813" y="3602038"/>
            <a:ext cx="665162" cy="152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31">
            <a:extLst>
              <a:ext uri="{FF2B5EF4-FFF2-40B4-BE49-F238E27FC236}">
                <a16:creationId xmlns:a16="http://schemas.microsoft.com/office/drawing/2014/main" id="{EC146409-AA26-4005-A3FE-612A98B53EDD}"/>
              </a:ext>
            </a:extLst>
          </p:cNvPr>
          <p:cNvCxnSpPr>
            <a:cxnSpLocks noChangeShapeType="1"/>
            <a:stCxn id="31" idx="0"/>
            <a:endCxn id="30" idx="4"/>
          </p:cNvCxnSpPr>
          <p:nvPr/>
        </p:nvCxnSpPr>
        <p:spPr bwMode="auto">
          <a:xfrm flipH="1" flipV="1">
            <a:off x="5618163" y="4468813"/>
            <a:ext cx="41275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32">
            <a:extLst>
              <a:ext uri="{FF2B5EF4-FFF2-40B4-BE49-F238E27FC236}">
                <a16:creationId xmlns:a16="http://schemas.microsoft.com/office/drawing/2014/main" id="{7E3F6CF0-83ED-4160-BA00-68E0076A6BD4}"/>
              </a:ext>
            </a:extLst>
          </p:cNvPr>
          <p:cNvCxnSpPr>
            <a:cxnSpLocks noChangeShapeType="1"/>
            <a:stCxn id="31" idx="3"/>
            <a:endCxn id="32" idx="6"/>
          </p:cNvCxnSpPr>
          <p:nvPr/>
        </p:nvCxnSpPr>
        <p:spPr bwMode="auto">
          <a:xfrm flipH="1">
            <a:off x="5189538" y="5126038"/>
            <a:ext cx="401637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Oval 33">
            <a:extLst>
              <a:ext uri="{FF2B5EF4-FFF2-40B4-BE49-F238E27FC236}">
                <a16:creationId xmlns:a16="http://schemas.microsoft.com/office/drawing/2014/main" id="{9E5C5A9C-3612-443B-9574-60BEA2D37D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5200" y="3768725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37" name="Oval 34">
            <a:extLst>
              <a:ext uri="{FF2B5EF4-FFF2-40B4-BE49-F238E27FC236}">
                <a16:creationId xmlns:a16="http://schemas.microsoft.com/office/drawing/2014/main" id="{9A245A79-8638-4170-9A00-B1DC98FDDA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71800" y="42672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38" name="Oval 35">
            <a:extLst>
              <a:ext uri="{FF2B5EF4-FFF2-40B4-BE49-F238E27FC236}">
                <a16:creationId xmlns:a16="http://schemas.microsoft.com/office/drawing/2014/main" id="{F614EF4C-3F47-4CEB-A478-AD6A09C313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24200" y="4953000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39" name="Oval 36">
            <a:extLst>
              <a:ext uri="{FF2B5EF4-FFF2-40B4-BE49-F238E27FC236}">
                <a16:creationId xmlns:a16="http://schemas.microsoft.com/office/drawing/2014/main" id="{7228B1F4-3E98-4A3F-A38C-F8A5B8C2E7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81400" y="5521325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sp>
        <p:nvSpPr>
          <p:cNvPr id="40" name="Oval 37">
            <a:extLst>
              <a:ext uri="{FF2B5EF4-FFF2-40B4-BE49-F238E27FC236}">
                <a16:creationId xmlns:a16="http://schemas.microsoft.com/office/drawing/2014/main" id="{DD15BA04-62EA-4F5F-9840-AF806029F1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25925" y="5749925"/>
            <a:ext cx="193675" cy="19367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/>
            <a:endParaRPr kumimoji="0" lang="en-US" altLang="en-US" sz="1400" b="1"/>
          </a:p>
        </p:txBody>
      </p:sp>
      <p:cxnSp>
        <p:nvCxnSpPr>
          <p:cNvPr id="41" name="AutoShape 38">
            <a:extLst>
              <a:ext uri="{FF2B5EF4-FFF2-40B4-BE49-F238E27FC236}">
                <a16:creationId xmlns:a16="http://schemas.microsoft.com/office/drawing/2014/main" id="{DC762252-4ED4-4E39-A5DF-2687A8E1CFE3}"/>
              </a:ext>
            </a:extLst>
          </p:cNvPr>
          <p:cNvCxnSpPr>
            <a:cxnSpLocks noChangeShapeType="1"/>
            <a:stCxn id="28" idx="2"/>
            <a:endCxn id="36" idx="7"/>
          </p:cNvCxnSpPr>
          <p:nvPr/>
        </p:nvCxnSpPr>
        <p:spPr bwMode="auto">
          <a:xfrm flipH="1">
            <a:off x="3670300" y="3602038"/>
            <a:ext cx="588963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39">
            <a:extLst>
              <a:ext uri="{FF2B5EF4-FFF2-40B4-BE49-F238E27FC236}">
                <a16:creationId xmlns:a16="http://schemas.microsoft.com/office/drawing/2014/main" id="{7DDD15D1-3C5B-4AC5-8BC4-DE47EB6EB6CB}"/>
              </a:ext>
            </a:extLst>
          </p:cNvPr>
          <p:cNvCxnSpPr>
            <a:cxnSpLocks noChangeShapeType="1"/>
            <a:stCxn id="36" idx="3"/>
            <a:endCxn id="37" idx="7"/>
          </p:cNvCxnSpPr>
          <p:nvPr/>
        </p:nvCxnSpPr>
        <p:spPr bwMode="auto">
          <a:xfrm flipH="1">
            <a:off x="3136900" y="3941763"/>
            <a:ext cx="396875" cy="346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40">
            <a:extLst>
              <a:ext uri="{FF2B5EF4-FFF2-40B4-BE49-F238E27FC236}">
                <a16:creationId xmlns:a16="http://schemas.microsoft.com/office/drawing/2014/main" id="{C2DD5C24-ED36-46A9-B820-F7B6A0E1529F}"/>
              </a:ext>
            </a:extLst>
          </p:cNvPr>
          <p:cNvCxnSpPr>
            <a:cxnSpLocks noChangeShapeType="1"/>
            <a:stCxn id="37" idx="4"/>
            <a:endCxn id="38" idx="0"/>
          </p:cNvCxnSpPr>
          <p:nvPr/>
        </p:nvCxnSpPr>
        <p:spPr bwMode="auto">
          <a:xfrm>
            <a:off x="3068638" y="4468813"/>
            <a:ext cx="1524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41">
            <a:extLst>
              <a:ext uri="{FF2B5EF4-FFF2-40B4-BE49-F238E27FC236}">
                <a16:creationId xmlns:a16="http://schemas.microsoft.com/office/drawing/2014/main" id="{5E2F4809-4169-456F-9382-84617A427813}"/>
              </a:ext>
            </a:extLst>
          </p:cNvPr>
          <p:cNvCxnSpPr>
            <a:cxnSpLocks noChangeShapeType="1"/>
            <a:stCxn id="38" idx="5"/>
            <a:endCxn id="39" idx="1"/>
          </p:cNvCxnSpPr>
          <p:nvPr/>
        </p:nvCxnSpPr>
        <p:spPr bwMode="auto">
          <a:xfrm>
            <a:off x="3289300" y="5126038"/>
            <a:ext cx="320675" cy="415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42">
            <a:extLst>
              <a:ext uri="{FF2B5EF4-FFF2-40B4-BE49-F238E27FC236}">
                <a16:creationId xmlns:a16="http://schemas.microsoft.com/office/drawing/2014/main" id="{E7D1D8FE-CF79-4F99-ADCE-09855707D996}"/>
              </a:ext>
            </a:extLst>
          </p:cNvPr>
          <p:cNvCxnSpPr>
            <a:cxnSpLocks noChangeShapeType="1"/>
            <a:stCxn id="39" idx="5"/>
            <a:endCxn id="40" idx="2"/>
          </p:cNvCxnSpPr>
          <p:nvPr/>
        </p:nvCxnSpPr>
        <p:spPr bwMode="auto">
          <a:xfrm>
            <a:off x="3746500" y="5694363"/>
            <a:ext cx="471488" cy="152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43">
            <a:extLst>
              <a:ext uri="{FF2B5EF4-FFF2-40B4-BE49-F238E27FC236}">
                <a16:creationId xmlns:a16="http://schemas.microsoft.com/office/drawing/2014/main" id="{8D31597A-277B-4AB3-B2CE-A9EB984B3AFC}"/>
              </a:ext>
            </a:extLst>
          </p:cNvPr>
          <p:cNvCxnSpPr>
            <a:cxnSpLocks noChangeShapeType="1"/>
            <a:stCxn id="40" idx="6"/>
            <a:endCxn id="32" idx="3"/>
          </p:cNvCxnSpPr>
          <p:nvPr/>
        </p:nvCxnSpPr>
        <p:spPr bwMode="auto">
          <a:xfrm flipV="1">
            <a:off x="4427538" y="5659438"/>
            <a:ext cx="588962" cy="187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44">
            <a:extLst>
              <a:ext uri="{FF2B5EF4-FFF2-40B4-BE49-F238E27FC236}">
                <a16:creationId xmlns:a16="http://schemas.microsoft.com/office/drawing/2014/main" id="{9C68F67D-0809-4004-988F-B7F3408DF4B9}"/>
              </a:ext>
            </a:extLst>
          </p:cNvPr>
          <p:cNvCxnSpPr>
            <a:cxnSpLocks noChangeShapeType="1"/>
            <a:stCxn id="20" idx="1"/>
            <a:endCxn id="32" idx="5"/>
          </p:cNvCxnSpPr>
          <p:nvPr/>
        </p:nvCxnSpPr>
        <p:spPr bwMode="auto">
          <a:xfrm flipH="1" flipV="1">
            <a:off x="5153025" y="5659438"/>
            <a:ext cx="3968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45">
            <a:extLst>
              <a:ext uri="{FF2B5EF4-FFF2-40B4-BE49-F238E27FC236}">
                <a16:creationId xmlns:a16="http://schemas.microsoft.com/office/drawing/2014/main" id="{F92AD0DB-58DC-4719-9A51-F6DD39C05AD8}"/>
              </a:ext>
            </a:extLst>
          </p:cNvPr>
          <p:cNvCxnSpPr>
            <a:cxnSpLocks noChangeShapeType="1"/>
            <a:stCxn id="39" idx="3"/>
            <a:endCxn id="21" idx="7"/>
          </p:cNvCxnSpPr>
          <p:nvPr/>
        </p:nvCxnSpPr>
        <p:spPr bwMode="auto">
          <a:xfrm flipH="1">
            <a:off x="3060700" y="5694363"/>
            <a:ext cx="549275" cy="533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AutoShape 46">
            <a:extLst>
              <a:ext uri="{FF2B5EF4-FFF2-40B4-BE49-F238E27FC236}">
                <a16:creationId xmlns:a16="http://schemas.microsoft.com/office/drawing/2014/main" id="{9557E04B-6107-488A-BE6F-20E818C93BDE}"/>
              </a:ext>
            </a:extLst>
          </p:cNvPr>
          <p:cNvCxnSpPr>
            <a:cxnSpLocks noChangeShapeType="1"/>
            <a:stCxn id="37" idx="2"/>
            <a:endCxn id="22" idx="6"/>
          </p:cNvCxnSpPr>
          <p:nvPr/>
        </p:nvCxnSpPr>
        <p:spPr bwMode="auto">
          <a:xfrm flipH="1">
            <a:off x="1878013" y="4364038"/>
            <a:ext cx="10858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47">
            <a:extLst>
              <a:ext uri="{FF2B5EF4-FFF2-40B4-BE49-F238E27FC236}">
                <a16:creationId xmlns:a16="http://schemas.microsoft.com/office/drawing/2014/main" id="{D954A5A3-C7DE-4CF1-A049-3F5BF97F30E8}"/>
              </a:ext>
            </a:extLst>
          </p:cNvPr>
          <p:cNvCxnSpPr>
            <a:cxnSpLocks noChangeShapeType="1"/>
            <a:stCxn id="28" idx="0"/>
            <a:endCxn id="18" idx="4"/>
          </p:cNvCxnSpPr>
          <p:nvPr/>
        </p:nvCxnSpPr>
        <p:spPr bwMode="auto">
          <a:xfrm flipV="1">
            <a:off x="4364038" y="2944813"/>
            <a:ext cx="0" cy="552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48">
            <a:extLst>
              <a:ext uri="{FF2B5EF4-FFF2-40B4-BE49-F238E27FC236}">
                <a16:creationId xmlns:a16="http://schemas.microsoft.com/office/drawing/2014/main" id="{2597E2CC-D820-4EA0-A67F-30E4C3A41B03}"/>
              </a:ext>
            </a:extLst>
          </p:cNvPr>
          <p:cNvCxnSpPr>
            <a:cxnSpLocks noChangeShapeType="1"/>
            <a:stCxn id="30" idx="6"/>
            <a:endCxn id="19" idx="2"/>
          </p:cNvCxnSpPr>
          <p:nvPr/>
        </p:nvCxnSpPr>
        <p:spPr bwMode="auto">
          <a:xfrm>
            <a:off x="5722938" y="4364038"/>
            <a:ext cx="10858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49">
            <a:extLst>
              <a:ext uri="{FF2B5EF4-FFF2-40B4-BE49-F238E27FC236}">
                <a16:creationId xmlns:a16="http://schemas.microsoft.com/office/drawing/2014/main" id="{E6FCED84-6203-41D7-B116-65F516943870}"/>
              </a:ext>
            </a:extLst>
          </p:cNvPr>
          <p:cNvCxnSpPr>
            <a:cxnSpLocks noChangeShapeType="1"/>
            <a:stCxn id="10" idx="4"/>
            <a:endCxn id="40" idx="7"/>
          </p:cNvCxnSpPr>
          <p:nvPr/>
        </p:nvCxnSpPr>
        <p:spPr bwMode="auto">
          <a:xfrm flipH="1">
            <a:off x="4391025" y="5154613"/>
            <a:ext cx="277813" cy="615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50">
            <a:extLst>
              <a:ext uri="{FF2B5EF4-FFF2-40B4-BE49-F238E27FC236}">
                <a16:creationId xmlns:a16="http://schemas.microsoft.com/office/drawing/2014/main" id="{D2FB9B2E-143D-4D49-8591-8B5E5A98124A}"/>
              </a:ext>
            </a:extLst>
          </p:cNvPr>
          <p:cNvCxnSpPr>
            <a:cxnSpLocks noChangeShapeType="1"/>
            <a:stCxn id="31" idx="2"/>
            <a:endCxn id="9" idx="5"/>
          </p:cNvCxnSpPr>
          <p:nvPr/>
        </p:nvCxnSpPr>
        <p:spPr bwMode="auto">
          <a:xfrm flipH="1" flipV="1">
            <a:off x="5041900" y="4592638"/>
            <a:ext cx="512763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51">
            <a:extLst>
              <a:ext uri="{FF2B5EF4-FFF2-40B4-BE49-F238E27FC236}">
                <a16:creationId xmlns:a16="http://schemas.microsoft.com/office/drawing/2014/main" id="{B54FAF6E-B1B9-4E98-94BA-9F7560F01B0C}"/>
              </a:ext>
            </a:extLst>
          </p:cNvPr>
          <p:cNvCxnSpPr>
            <a:cxnSpLocks noChangeShapeType="1"/>
            <a:stCxn id="11" idx="2"/>
            <a:endCxn id="38" idx="6"/>
          </p:cNvCxnSpPr>
          <p:nvPr/>
        </p:nvCxnSpPr>
        <p:spPr bwMode="auto">
          <a:xfrm flipH="1">
            <a:off x="3325813" y="5049838"/>
            <a:ext cx="5873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AutoShape 52">
            <a:extLst>
              <a:ext uri="{FF2B5EF4-FFF2-40B4-BE49-F238E27FC236}">
                <a16:creationId xmlns:a16="http://schemas.microsoft.com/office/drawing/2014/main" id="{B28A9F9F-9405-4749-9117-4F8E5E8EDB4F}"/>
              </a:ext>
            </a:extLst>
          </p:cNvPr>
          <p:cNvCxnSpPr>
            <a:cxnSpLocks noChangeShapeType="1"/>
            <a:stCxn id="12" idx="0"/>
            <a:endCxn id="36" idx="4"/>
          </p:cNvCxnSpPr>
          <p:nvPr/>
        </p:nvCxnSpPr>
        <p:spPr bwMode="auto">
          <a:xfrm flipH="1" flipV="1">
            <a:off x="3602038" y="3970338"/>
            <a:ext cx="111125" cy="441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53">
            <a:extLst>
              <a:ext uri="{FF2B5EF4-FFF2-40B4-BE49-F238E27FC236}">
                <a16:creationId xmlns:a16="http://schemas.microsoft.com/office/drawing/2014/main" id="{94DDF160-AA5D-466F-8522-E074E2B9ACFD}"/>
              </a:ext>
            </a:extLst>
          </p:cNvPr>
          <p:cNvCxnSpPr>
            <a:cxnSpLocks noChangeShapeType="1"/>
            <a:stCxn id="29" idx="3"/>
            <a:endCxn id="8" idx="7"/>
          </p:cNvCxnSpPr>
          <p:nvPr/>
        </p:nvCxnSpPr>
        <p:spPr bwMode="auto">
          <a:xfrm flipH="1">
            <a:off x="4432300" y="3906838"/>
            <a:ext cx="701675" cy="152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7" name="Group 54">
            <a:extLst>
              <a:ext uri="{FF2B5EF4-FFF2-40B4-BE49-F238E27FC236}">
                <a16:creationId xmlns:a16="http://schemas.microsoft.com/office/drawing/2014/main" id="{E7D6B741-2907-43C4-B24D-F5CD36A4E43F}"/>
              </a:ext>
            </a:extLst>
          </p:cNvPr>
          <p:cNvGrpSpPr>
            <a:grpSpLocks/>
          </p:cNvGrpSpPr>
          <p:nvPr/>
        </p:nvGrpSpPr>
        <p:grpSpPr bwMode="auto">
          <a:xfrm>
            <a:off x="1765300" y="2847975"/>
            <a:ext cx="5072063" cy="3387725"/>
            <a:chOff x="1112" y="1794"/>
            <a:chExt cx="3195" cy="2134"/>
          </a:xfrm>
          <a:solidFill>
            <a:schemeClr val="bg2">
              <a:lumMod val="40000"/>
              <a:lumOff val="60000"/>
            </a:schemeClr>
          </a:solidFill>
        </p:grpSpPr>
        <p:cxnSp>
          <p:nvCxnSpPr>
            <p:cNvPr id="58" name="AutoShape 55">
              <a:extLst>
                <a:ext uri="{FF2B5EF4-FFF2-40B4-BE49-F238E27FC236}">
                  <a16:creationId xmlns:a16="http://schemas.microsoft.com/office/drawing/2014/main" id="{DAA7164F-C0D4-4CD6-9E7F-684806A33E8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10" y="2610"/>
              <a:ext cx="275" cy="192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59" name="AutoShape 56">
              <a:extLst>
                <a:ext uri="{FF2B5EF4-FFF2-40B4-BE49-F238E27FC236}">
                  <a16:creationId xmlns:a16="http://schemas.microsoft.com/office/drawing/2014/main" id="{5E0863AF-D834-4D48-B6B4-E2421ECB91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334" y="2916"/>
              <a:ext cx="149" cy="222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60" name="AutoShape 57">
              <a:extLst>
                <a:ext uri="{FF2B5EF4-FFF2-40B4-BE49-F238E27FC236}">
                  <a16:creationId xmlns:a16="http://schemas.microsoft.com/office/drawing/2014/main" id="{11D1E52A-0682-4B60-8FD6-A8CF4904F66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10" y="1794"/>
              <a:ext cx="1497" cy="912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61" name="AutoShape 58">
              <a:extLst>
                <a:ext uri="{FF2B5EF4-FFF2-40B4-BE49-F238E27FC236}">
                  <a16:creationId xmlns:a16="http://schemas.microsoft.com/office/drawing/2014/main" id="{C4AAD54E-D5CD-48FC-BB1F-41430367F72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112" y="2820"/>
              <a:ext cx="725" cy="1108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62" name="AutoShape 59">
              <a:extLst>
                <a:ext uri="{FF2B5EF4-FFF2-40B4-BE49-F238E27FC236}">
                  <a16:creationId xmlns:a16="http://schemas.microsoft.com/office/drawing/2014/main" id="{5929BAF3-6D8E-42C4-A996-E5D04AF22FB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10" y="2274"/>
              <a:ext cx="419" cy="96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63" name="AutoShape 60">
              <a:extLst>
                <a:ext uri="{FF2B5EF4-FFF2-40B4-BE49-F238E27FC236}">
                  <a16:creationId xmlns:a16="http://schemas.microsoft.com/office/drawing/2014/main" id="{3541FA71-56A3-4E55-9BEA-C2A68756F1C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3534" y="2820"/>
              <a:ext cx="26" cy="300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64" name="AutoShape 61">
              <a:extLst>
                <a:ext uri="{FF2B5EF4-FFF2-40B4-BE49-F238E27FC236}">
                  <a16:creationId xmlns:a16="http://schemas.microsoft.com/office/drawing/2014/main" id="{C14F54DE-0344-4D7E-8866-A2D76413A0A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971" y="2488"/>
              <a:ext cx="250" cy="218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65" name="AutoShape 62">
              <a:extLst>
                <a:ext uri="{FF2B5EF4-FFF2-40B4-BE49-F238E27FC236}">
                  <a16:creationId xmlns:a16="http://schemas.microsoft.com/office/drawing/2014/main" id="{29E07C31-08F1-4EA6-9D1B-B620AE3C85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67" y="3234"/>
              <a:ext cx="202" cy="262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66" name="AutoShape 63">
              <a:extLst>
                <a:ext uri="{FF2B5EF4-FFF2-40B4-BE49-F238E27FC236}">
                  <a16:creationId xmlns:a16="http://schemas.microsoft.com/office/drawing/2014/main" id="{22452C61-2588-41D2-8967-C215683792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3241" y="3570"/>
              <a:ext cx="250" cy="358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  <p:cxnSp>
          <p:nvCxnSpPr>
            <p:cNvPr id="69" name="AutoShape 64">
              <a:extLst>
                <a:ext uri="{FF2B5EF4-FFF2-40B4-BE49-F238E27FC236}">
                  <a16:creationId xmlns:a16="http://schemas.microsoft.com/office/drawing/2014/main" id="{68B10B08-E1FD-4FF5-A55A-E4BCDAEB4CA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761" y="3252"/>
              <a:ext cx="175" cy="388"/>
            </a:xfrm>
            <a:prstGeom prst="straightConnector1">
              <a:avLst/>
            </a:prstGeom>
            <a:grpFill/>
            <a:ln w="57150">
              <a:solidFill>
                <a:srgbClr val="00B050"/>
              </a:solidFill>
              <a:round/>
              <a:headEnd/>
              <a:tailEnd/>
            </a:ln>
            <a:extLst/>
          </p:spPr>
        </p:cxnSp>
      </p:grpSp>
    </p:spTree>
    <p:extLst>
      <p:ext uri="{BB962C8B-B14F-4D97-AF65-F5344CB8AC3E}">
        <p14:creationId xmlns:p14="http://schemas.microsoft.com/office/powerpoint/2010/main" val="116794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Network Connectivity using Min Cut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000" dirty="0">
                    <a:solidFill>
                      <a:srgbClr val="0070C0"/>
                    </a:solidFill>
                  </a:rPr>
                  <a:t>Thm.  [</a:t>
                </a:r>
                <a:r>
                  <a:rPr lang="en-US" altLang="en-US" sz="2000" dirty="0" err="1">
                    <a:solidFill>
                      <a:srgbClr val="0070C0"/>
                    </a:solidFill>
                  </a:rPr>
                  <a:t>Menger</a:t>
                </a:r>
                <a:r>
                  <a:rPr lang="en-US" altLang="en-US" sz="2000" dirty="0">
                    <a:solidFill>
                      <a:srgbClr val="0070C0"/>
                    </a:solidFill>
                  </a:rPr>
                  <a:t> 1927]  </a:t>
                </a:r>
                <a:r>
                  <a:rPr lang="en-US" altLang="en-US" sz="2000" dirty="0"/>
                  <a:t>The max number of edge-disjoint s-t paths is equal to the min number of edges whose removal disconnects t from s.</a:t>
                </a:r>
              </a:p>
              <a:p>
                <a:pPr marL="0" indent="0">
                  <a:buNone/>
                </a:pPr>
                <a:endParaRPr lang="en-US" altLang="en-US" sz="800" dirty="0"/>
              </a:p>
              <a:p>
                <a:pPr marL="0" indent="0">
                  <a:buNone/>
                </a:pPr>
                <a:endParaRPr lang="en-US" altLang="en-US" sz="8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altLang="en-US" sz="20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Proof. 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≥</m:t>
                    </m:r>
                  </m:oMath>
                </a14:m>
                <a:r>
                  <a:rPr lang="en-US" altLang="en-US" sz="20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altLang="en-US" sz="2000" dirty="0">
                    <a:sym typeface="Symbol" panose="05050102010706020507" pitchFamily="18" charset="2"/>
                  </a:rPr>
                  <a:t>Suppose there are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𝑘</m:t>
                    </m:r>
                  </m:oMath>
                </a14:m>
                <a:r>
                  <a:rPr lang="en-US" altLang="en-US" sz="2000" dirty="0">
                    <a:sym typeface="Symbol" panose="05050102010706020507" pitchFamily="18" charset="2"/>
                  </a:rPr>
                  <a:t> edge disjoint paths from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𝑠</m:t>
                    </m:r>
                  </m:oMath>
                </a14:m>
                <a:r>
                  <a:rPr lang="en-US" altLang="en-US" sz="2000" dirty="0">
                    <a:sym typeface="Symbol" panose="05050102010706020507" pitchFamily="18" charset="2"/>
                  </a:rPr>
                  <a:t> to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𝑡</m:t>
                    </m:r>
                  </m:oMath>
                </a14:m>
                <a:endParaRPr lang="en-US" altLang="en-US" sz="20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altLang="en-US" sz="2000" dirty="0">
                    <a:sym typeface="Symbol" panose="05050102010706020507" pitchFamily="18" charset="2"/>
                  </a:rPr>
                  <a:t>So, Max flow is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𝑘</m:t>
                    </m:r>
                  </m:oMath>
                </a14:m>
                <a:endParaRPr lang="en-US" altLang="en-US" sz="20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altLang="en-US" sz="2000" dirty="0">
                    <a:sym typeface="Symbol" panose="05050102010706020507" pitchFamily="18" charset="2"/>
                  </a:rPr>
                  <a:t>So, there is a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𝑠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𝑡</m:t>
                    </m:r>
                  </m:oMath>
                </a14:m>
                <a:r>
                  <a:rPr lang="en-US" altLang="en-US" sz="2000" dirty="0">
                    <a:sym typeface="Symbol" panose="05050102010706020507" pitchFamily="18" charset="2"/>
                  </a:rPr>
                  <a:t> cut (A,B) </a:t>
                </a:r>
                <a:r>
                  <a:rPr lang="en-US" altLang="en-US" sz="2000" dirty="0" err="1">
                    <a:sym typeface="Symbol" panose="05050102010706020507" pitchFamily="18" charset="2"/>
                  </a:rPr>
                  <a:t>s.t.</a:t>
                </a:r>
                <a:r>
                  <a:rPr lang="en-US" altLang="en-US" sz="2000" dirty="0">
                    <a:sym typeface="Symbol" panose="05050102010706020507" pitchFamily="18" charset="2"/>
                  </a:rPr>
                  <a:t>, </a:t>
                </a:r>
              </a:p>
              <a:p>
                <a:pPr marL="0" indent="0">
                  <a:buNone/>
                </a:pPr>
                <a:r>
                  <a:rPr lang="en-US" altLang="en-US" sz="2000" dirty="0">
                    <a:sym typeface="Symbol" panose="05050102010706020507" pitchFamily="18" charset="2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𝑐𝑎𝑝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𝐴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𝐵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)=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𝑘</m:t>
                    </m:r>
                  </m:oMath>
                </a14:m>
                <a:endParaRPr lang="en-US" altLang="en-US" sz="20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altLang="en-US" sz="2000" dirty="0">
                    <a:sym typeface="Symbol" panose="05050102010706020507" pitchFamily="18" charset="2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𝐹</m:t>
                    </m:r>
                  </m:oMath>
                </a14:m>
                <a:r>
                  <a:rPr lang="en-US" altLang="en-US" sz="2000" dirty="0">
                    <a:sym typeface="Symbol" panose="05050102010706020507" pitchFamily="18" charset="2"/>
                  </a:rPr>
                  <a:t> be the edges out of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𝐴</m:t>
                    </m:r>
                  </m:oMath>
                </a14:m>
                <a:r>
                  <a:rPr lang="en-US" altLang="en-US" sz="2000" dirty="0">
                    <a:sym typeface="Symbol" panose="05050102010706020507" pitchFamily="18" charset="2"/>
                  </a:rPr>
                  <a:t>. So,</a:t>
                </a:r>
              </a:p>
              <a:p>
                <a:pPr marL="0" indent="0">
                  <a:buNone/>
                </a:pPr>
                <a:r>
                  <a:rPr lang="en-US" altLang="en-US" sz="2000" dirty="0">
                    <a:sym typeface="Symbol" panose="05050102010706020507" pitchFamily="18" charset="2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|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𝐹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|=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𝑘</m:t>
                    </m:r>
                  </m:oMath>
                </a14:m>
                <a:r>
                  <a:rPr lang="en-US" altLang="en-US" sz="2000" dirty="0">
                    <a:sym typeface="Symbol" panose="05050102010706020507" pitchFamily="18" charset="2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altLang="en-US" sz="2000" dirty="0">
                    <a:sym typeface="Symbol" panose="05050102010706020507" pitchFamily="18" charset="2"/>
                  </a:rPr>
                  <a:t>If we remove F we disconnect t from s. </a:t>
                </a:r>
              </a:p>
              <a:p>
                <a:pPr marL="0" indent="0">
                  <a:buNone/>
                </a:pPr>
                <a:endParaRPr lang="en-US" altLang="en-US" sz="2000" dirty="0"/>
              </a:p>
              <a:p>
                <a:pPr marL="0" indent="0">
                  <a:buNone/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741"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9" name="Freeform 55">
            <a:extLst>
              <a:ext uri="{FF2B5EF4-FFF2-40B4-BE49-F238E27FC236}">
                <a16:creationId xmlns:a16="http://schemas.microsoft.com/office/drawing/2014/main" id="{D4256A94-8ED0-464C-8A3D-F57FA5962596}"/>
              </a:ext>
            </a:extLst>
          </p:cNvPr>
          <p:cNvSpPr>
            <a:spLocks/>
          </p:cNvSpPr>
          <p:nvPr/>
        </p:nvSpPr>
        <p:spPr bwMode="auto">
          <a:xfrm>
            <a:off x="4572000" y="2932982"/>
            <a:ext cx="2060575" cy="2354263"/>
          </a:xfrm>
          <a:custGeom>
            <a:avLst/>
            <a:gdLst>
              <a:gd name="T0" fmla="*/ 0 w 1298"/>
              <a:gd name="T1" fmla="*/ 2147483647 h 1483"/>
              <a:gd name="T2" fmla="*/ 2147483647 w 1298"/>
              <a:gd name="T3" fmla="*/ 2147483647 h 1483"/>
              <a:gd name="T4" fmla="*/ 2147483647 w 1298"/>
              <a:gd name="T5" fmla="*/ 2147483647 h 1483"/>
              <a:gd name="T6" fmla="*/ 2147483647 w 1298"/>
              <a:gd name="T7" fmla="*/ 2147483647 h 1483"/>
              <a:gd name="T8" fmla="*/ 2147483647 w 1298"/>
              <a:gd name="T9" fmla="*/ 2147483647 h 1483"/>
              <a:gd name="T10" fmla="*/ 2147483647 w 1298"/>
              <a:gd name="T11" fmla="*/ 2147483647 h 1483"/>
              <a:gd name="T12" fmla="*/ 2147483647 w 1298"/>
              <a:gd name="T13" fmla="*/ 2147483647 h 1483"/>
              <a:gd name="T14" fmla="*/ 2147483647 w 1298"/>
              <a:gd name="T15" fmla="*/ 2147483647 h 1483"/>
              <a:gd name="T16" fmla="*/ 2147483647 w 1298"/>
              <a:gd name="T17" fmla="*/ 2147483647 h 1483"/>
              <a:gd name="T18" fmla="*/ 2147483647 w 1298"/>
              <a:gd name="T19" fmla="*/ 2147483647 h 1483"/>
              <a:gd name="T20" fmla="*/ 2147483647 w 1298"/>
              <a:gd name="T21" fmla="*/ 2147483647 h 1483"/>
              <a:gd name="T22" fmla="*/ 2147483647 w 1298"/>
              <a:gd name="T23" fmla="*/ 2147483647 h 1483"/>
              <a:gd name="T24" fmla="*/ 2147483647 w 1298"/>
              <a:gd name="T25" fmla="*/ 2147483647 h 1483"/>
              <a:gd name="T26" fmla="*/ 2147483647 w 1298"/>
              <a:gd name="T27" fmla="*/ 2147483647 h 1483"/>
              <a:gd name="T28" fmla="*/ 2147483647 w 1298"/>
              <a:gd name="T29" fmla="*/ 2147483647 h 1483"/>
              <a:gd name="T30" fmla="*/ 2147483647 w 1298"/>
              <a:gd name="T31" fmla="*/ 2147483647 h 1483"/>
              <a:gd name="T32" fmla="*/ 2147483647 w 1298"/>
              <a:gd name="T33" fmla="*/ 2147483647 h 1483"/>
              <a:gd name="T34" fmla="*/ 2147483647 w 1298"/>
              <a:gd name="T35" fmla="*/ 2147483647 h 1483"/>
              <a:gd name="T36" fmla="*/ 2147483647 w 1298"/>
              <a:gd name="T37" fmla="*/ 2147483647 h 1483"/>
              <a:gd name="T38" fmla="*/ 2147483647 w 1298"/>
              <a:gd name="T39" fmla="*/ 2147483647 h 1483"/>
              <a:gd name="T40" fmla="*/ 2147483647 w 1298"/>
              <a:gd name="T41" fmla="*/ 2147483647 h 1483"/>
              <a:gd name="T42" fmla="*/ 2147483647 w 1298"/>
              <a:gd name="T43" fmla="*/ 2147483647 h 1483"/>
              <a:gd name="T44" fmla="*/ 2147483647 w 1298"/>
              <a:gd name="T45" fmla="*/ 2147483647 h 1483"/>
              <a:gd name="T46" fmla="*/ 0 w 1298"/>
              <a:gd name="T47" fmla="*/ 2147483647 h 148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298"/>
              <a:gd name="T73" fmla="*/ 0 h 1483"/>
              <a:gd name="T74" fmla="*/ 1298 w 1298"/>
              <a:gd name="T75" fmla="*/ 1483 h 148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298" h="1483">
                <a:moveTo>
                  <a:pt x="0" y="677"/>
                </a:moveTo>
                <a:cubicBezTo>
                  <a:pt x="44" y="633"/>
                  <a:pt x="73" y="550"/>
                  <a:pt x="119" y="519"/>
                </a:cubicBezTo>
                <a:cubicBezTo>
                  <a:pt x="176" y="428"/>
                  <a:pt x="253" y="360"/>
                  <a:pt x="332" y="290"/>
                </a:cubicBezTo>
                <a:cubicBezTo>
                  <a:pt x="412" y="219"/>
                  <a:pt x="413" y="207"/>
                  <a:pt x="513" y="156"/>
                </a:cubicBezTo>
                <a:cubicBezTo>
                  <a:pt x="580" y="122"/>
                  <a:pt x="620" y="118"/>
                  <a:pt x="695" y="101"/>
                </a:cubicBezTo>
                <a:cubicBezTo>
                  <a:pt x="722" y="95"/>
                  <a:pt x="774" y="77"/>
                  <a:pt x="774" y="77"/>
                </a:cubicBezTo>
                <a:cubicBezTo>
                  <a:pt x="1031" y="83"/>
                  <a:pt x="1068" y="0"/>
                  <a:pt x="1160" y="132"/>
                </a:cubicBezTo>
                <a:cubicBezTo>
                  <a:pt x="1179" y="189"/>
                  <a:pt x="1166" y="166"/>
                  <a:pt x="1192" y="203"/>
                </a:cubicBezTo>
                <a:cubicBezTo>
                  <a:pt x="1213" y="265"/>
                  <a:pt x="1207" y="330"/>
                  <a:pt x="1223" y="393"/>
                </a:cubicBezTo>
                <a:cubicBezTo>
                  <a:pt x="1231" y="480"/>
                  <a:pt x="1249" y="561"/>
                  <a:pt x="1271" y="645"/>
                </a:cubicBezTo>
                <a:cubicBezTo>
                  <a:pt x="1274" y="671"/>
                  <a:pt x="1279" y="698"/>
                  <a:pt x="1279" y="724"/>
                </a:cubicBezTo>
                <a:cubicBezTo>
                  <a:pt x="1279" y="1011"/>
                  <a:pt x="1298" y="1051"/>
                  <a:pt x="1247" y="1237"/>
                </a:cubicBezTo>
                <a:cubicBezTo>
                  <a:pt x="1236" y="1278"/>
                  <a:pt x="1226" y="1373"/>
                  <a:pt x="1192" y="1403"/>
                </a:cubicBezTo>
                <a:cubicBezTo>
                  <a:pt x="1142" y="1446"/>
                  <a:pt x="1071" y="1459"/>
                  <a:pt x="1010" y="1474"/>
                </a:cubicBezTo>
                <a:cubicBezTo>
                  <a:pt x="763" y="1467"/>
                  <a:pt x="804" y="1483"/>
                  <a:pt x="671" y="1450"/>
                </a:cubicBezTo>
                <a:cubicBezTo>
                  <a:pt x="630" y="1422"/>
                  <a:pt x="580" y="1413"/>
                  <a:pt x="537" y="1387"/>
                </a:cubicBezTo>
                <a:cubicBezTo>
                  <a:pt x="483" y="1354"/>
                  <a:pt x="439" y="1311"/>
                  <a:pt x="387" y="1276"/>
                </a:cubicBezTo>
                <a:cubicBezTo>
                  <a:pt x="357" y="1233"/>
                  <a:pt x="322" y="1195"/>
                  <a:pt x="284" y="1158"/>
                </a:cubicBezTo>
                <a:cubicBezTo>
                  <a:pt x="277" y="1151"/>
                  <a:pt x="276" y="1140"/>
                  <a:pt x="269" y="1134"/>
                </a:cubicBezTo>
                <a:cubicBezTo>
                  <a:pt x="255" y="1121"/>
                  <a:pt x="221" y="1103"/>
                  <a:pt x="221" y="1103"/>
                </a:cubicBezTo>
                <a:cubicBezTo>
                  <a:pt x="191" y="1057"/>
                  <a:pt x="172" y="1023"/>
                  <a:pt x="127" y="992"/>
                </a:cubicBezTo>
                <a:cubicBezTo>
                  <a:pt x="116" y="976"/>
                  <a:pt x="101" y="963"/>
                  <a:pt x="95" y="945"/>
                </a:cubicBezTo>
                <a:cubicBezTo>
                  <a:pt x="74" y="884"/>
                  <a:pt x="61" y="801"/>
                  <a:pt x="24" y="748"/>
                </a:cubicBezTo>
                <a:cubicBezTo>
                  <a:pt x="15" y="721"/>
                  <a:pt x="0" y="706"/>
                  <a:pt x="0" y="677"/>
                </a:cubicBezTo>
                <a:close/>
              </a:path>
            </a:pathLst>
          </a:cu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 lIns="92075" tIns="46038" rIns="92075" bIns="46038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30" name="Oval 100">
            <a:extLst>
              <a:ext uri="{FF2B5EF4-FFF2-40B4-BE49-F238E27FC236}">
                <a16:creationId xmlns:a16="http://schemas.microsoft.com/office/drawing/2014/main" id="{C8DD86B8-76FB-4C30-ABF9-181143B12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11700" y="4041057"/>
            <a:ext cx="206375" cy="2063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s</a:t>
            </a:r>
          </a:p>
        </p:txBody>
      </p:sp>
      <p:sp>
        <p:nvSpPr>
          <p:cNvPr id="31" name="Oval 101">
            <a:extLst>
              <a:ext uri="{FF2B5EF4-FFF2-40B4-BE49-F238E27FC236}">
                <a16:creationId xmlns:a16="http://schemas.microsoft.com/office/drawing/2014/main" id="{8642C482-F093-466F-ADF6-4B5653002F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0263" y="3194920"/>
            <a:ext cx="206375" cy="2063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32" name="Oval 102">
            <a:extLst>
              <a:ext uri="{FF2B5EF4-FFF2-40B4-BE49-F238E27FC236}">
                <a16:creationId xmlns:a16="http://schemas.microsoft.com/office/drawing/2014/main" id="{414540C2-AAE7-4F2B-85A3-462D3861F1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0263" y="4041057"/>
            <a:ext cx="206375" cy="2063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33" name="Oval 103">
            <a:extLst>
              <a:ext uri="{FF2B5EF4-FFF2-40B4-BE49-F238E27FC236}">
                <a16:creationId xmlns:a16="http://schemas.microsoft.com/office/drawing/2014/main" id="{B1E1BD45-4437-4B1E-A0D2-394E628145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10263" y="4974507"/>
            <a:ext cx="206375" cy="2063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4</a:t>
            </a:r>
          </a:p>
        </p:txBody>
      </p:sp>
      <p:cxnSp>
        <p:nvCxnSpPr>
          <p:cNvPr id="34" name="AutoShape 104">
            <a:extLst>
              <a:ext uri="{FF2B5EF4-FFF2-40B4-BE49-F238E27FC236}">
                <a16:creationId xmlns:a16="http://schemas.microsoft.com/office/drawing/2014/main" id="{CF310C42-6065-49AB-B455-F5FAE134C395}"/>
              </a:ext>
            </a:extLst>
          </p:cNvPr>
          <p:cNvCxnSpPr>
            <a:cxnSpLocks noChangeShapeType="1"/>
            <a:stCxn id="30" idx="7"/>
            <a:endCxn id="31" idx="3"/>
          </p:cNvCxnSpPr>
          <p:nvPr/>
        </p:nvCxnSpPr>
        <p:spPr bwMode="auto">
          <a:xfrm flipV="1">
            <a:off x="4887913" y="3379070"/>
            <a:ext cx="1052512" cy="684212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105">
            <a:extLst>
              <a:ext uri="{FF2B5EF4-FFF2-40B4-BE49-F238E27FC236}">
                <a16:creationId xmlns:a16="http://schemas.microsoft.com/office/drawing/2014/main" id="{7D14860E-6D9B-4D33-8288-B152EA82AA5B}"/>
              </a:ext>
            </a:extLst>
          </p:cNvPr>
          <p:cNvCxnSpPr>
            <a:cxnSpLocks noChangeShapeType="1"/>
            <a:stCxn id="30" idx="6"/>
            <a:endCxn id="32" idx="2"/>
          </p:cNvCxnSpPr>
          <p:nvPr/>
        </p:nvCxnSpPr>
        <p:spPr bwMode="auto">
          <a:xfrm>
            <a:off x="4926013" y="4144245"/>
            <a:ext cx="976312" cy="0"/>
          </a:xfrm>
          <a:prstGeom prst="straightConnector1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106">
            <a:extLst>
              <a:ext uri="{FF2B5EF4-FFF2-40B4-BE49-F238E27FC236}">
                <a16:creationId xmlns:a16="http://schemas.microsoft.com/office/drawing/2014/main" id="{0A6752B3-6E3A-436C-B983-3284461285BB}"/>
              </a:ext>
            </a:extLst>
          </p:cNvPr>
          <p:cNvCxnSpPr>
            <a:cxnSpLocks noChangeShapeType="1"/>
            <a:stCxn id="30" idx="5"/>
            <a:endCxn id="33" idx="1"/>
          </p:cNvCxnSpPr>
          <p:nvPr/>
        </p:nvCxnSpPr>
        <p:spPr bwMode="auto">
          <a:xfrm>
            <a:off x="4887913" y="4226795"/>
            <a:ext cx="1052512" cy="769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107">
            <a:extLst>
              <a:ext uri="{FF2B5EF4-FFF2-40B4-BE49-F238E27FC236}">
                <a16:creationId xmlns:a16="http://schemas.microsoft.com/office/drawing/2014/main" id="{30F79A25-D392-4319-A363-A6D5A1335D1D}"/>
              </a:ext>
            </a:extLst>
          </p:cNvPr>
          <p:cNvCxnSpPr>
            <a:cxnSpLocks noChangeShapeType="1"/>
            <a:stCxn id="32" idx="4"/>
            <a:endCxn id="33" idx="0"/>
          </p:cNvCxnSpPr>
          <p:nvPr/>
        </p:nvCxnSpPr>
        <p:spPr bwMode="auto">
          <a:xfrm>
            <a:off x="6013450" y="4253782"/>
            <a:ext cx="0" cy="714375"/>
          </a:xfrm>
          <a:prstGeom prst="straightConnector1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108">
            <a:extLst>
              <a:ext uri="{FF2B5EF4-FFF2-40B4-BE49-F238E27FC236}">
                <a16:creationId xmlns:a16="http://schemas.microsoft.com/office/drawing/2014/main" id="{CED0DA37-FF72-4274-92DA-94B972781A63}"/>
              </a:ext>
            </a:extLst>
          </p:cNvPr>
          <p:cNvCxnSpPr>
            <a:cxnSpLocks noChangeShapeType="1"/>
            <a:stCxn id="32" idx="6"/>
            <a:endCxn id="43" idx="1"/>
          </p:cNvCxnSpPr>
          <p:nvPr/>
        </p:nvCxnSpPr>
        <p:spPr bwMode="auto">
          <a:xfrm>
            <a:off x="6124575" y="4144245"/>
            <a:ext cx="1217613" cy="852487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109">
            <a:extLst>
              <a:ext uri="{FF2B5EF4-FFF2-40B4-BE49-F238E27FC236}">
                <a16:creationId xmlns:a16="http://schemas.microsoft.com/office/drawing/2014/main" id="{F978E27D-980D-4BFB-9D95-DECDA2E607A6}"/>
              </a:ext>
            </a:extLst>
          </p:cNvPr>
          <p:cNvCxnSpPr>
            <a:cxnSpLocks noChangeShapeType="1"/>
            <a:stCxn id="33" idx="6"/>
            <a:endCxn id="43" idx="2"/>
          </p:cNvCxnSpPr>
          <p:nvPr/>
        </p:nvCxnSpPr>
        <p:spPr bwMode="auto">
          <a:xfrm>
            <a:off x="6124575" y="5077695"/>
            <a:ext cx="1179513" cy="0"/>
          </a:xfrm>
          <a:prstGeom prst="straightConnector1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110">
            <a:extLst>
              <a:ext uri="{FF2B5EF4-FFF2-40B4-BE49-F238E27FC236}">
                <a16:creationId xmlns:a16="http://schemas.microsoft.com/office/drawing/2014/main" id="{2065F93C-B460-4330-9C0D-AA65F4A34DF3}"/>
              </a:ext>
            </a:extLst>
          </p:cNvPr>
          <p:cNvCxnSpPr>
            <a:cxnSpLocks noChangeShapeType="1"/>
            <a:stCxn id="31" idx="4"/>
            <a:endCxn id="32" idx="0"/>
          </p:cNvCxnSpPr>
          <p:nvPr/>
        </p:nvCxnSpPr>
        <p:spPr bwMode="auto">
          <a:xfrm>
            <a:off x="6013450" y="3407645"/>
            <a:ext cx="0" cy="62865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Oval 111">
            <a:extLst>
              <a:ext uri="{FF2B5EF4-FFF2-40B4-BE49-F238E27FC236}">
                <a16:creationId xmlns:a16="http://schemas.microsoft.com/office/drawing/2014/main" id="{E78FEB1B-9DBD-4718-9965-9DAAE0E01F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12025" y="3194920"/>
            <a:ext cx="206375" cy="2063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5</a:t>
            </a:r>
          </a:p>
        </p:txBody>
      </p:sp>
      <p:sp>
        <p:nvSpPr>
          <p:cNvPr id="42" name="Oval 112">
            <a:extLst>
              <a:ext uri="{FF2B5EF4-FFF2-40B4-BE49-F238E27FC236}">
                <a16:creationId xmlns:a16="http://schemas.microsoft.com/office/drawing/2014/main" id="{ED91F276-F986-4281-AF74-5FD9195D87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12025" y="4041057"/>
            <a:ext cx="206375" cy="2063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6</a:t>
            </a:r>
          </a:p>
        </p:txBody>
      </p:sp>
      <p:sp>
        <p:nvSpPr>
          <p:cNvPr id="43" name="Oval 113">
            <a:extLst>
              <a:ext uri="{FF2B5EF4-FFF2-40B4-BE49-F238E27FC236}">
                <a16:creationId xmlns:a16="http://schemas.microsoft.com/office/drawing/2014/main" id="{9A6B8F33-B8B0-4B87-A3C9-E1D0F619BC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12025" y="4974507"/>
            <a:ext cx="206375" cy="2063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7</a:t>
            </a:r>
          </a:p>
        </p:txBody>
      </p:sp>
      <p:cxnSp>
        <p:nvCxnSpPr>
          <p:cNvPr id="44" name="AutoShape 114">
            <a:extLst>
              <a:ext uri="{FF2B5EF4-FFF2-40B4-BE49-F238E27FC236}">
                <a16:creationId xmlns:a16="http://schemas.microsoft.com/office/drawing/2014/main" id="{A2B3E40C-FB20-474C-9AA3-E8D6295B56D3}"/>
              </a:ext>
            </a:extLst>
          </p:cNvPr>
          <p:cNvCxnSpPr>
            <a:cxnSpLocks noChangeShapeType="1"/>
            <a:stCxn id="42" idx="4"/>
            <a:endCxn id="43" idx="0"/>
          </p:cNvCxnSpPr>
          <p:nvPr/>
        </p:nvCxnSpPr>
        <p:spPr bwMode="auto">
          <a:xfrm>
            <a:off x="7415213" y="4253782"/>
            <a:ext cx="0" cy="714375"/>
          </a:xfrm>
          <a:prstGeom prst="straightConnector1">
            <a:avLst/>
          </a:prstGeom>
          <a:noFill/>
          <a:ln w="38100">
            <a:solidFill>
              <a:srgbClr val="FFC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115">
            <a:extLst>
              <a:ext uri="{FF2B5EF4-FFF2-40B4-BE49-F238E27FC236}">
                <a16:creationId xmlns:a16="http://schemas.microsoft.com/office/drawing/2014/main" id="{B428E08D-109B-4C2A-9E47-9E10B21886E2}"/>
              </a:ext>
            </a:extLst>
          </p:cNvPr>
          <p:cNvCxnSpPr>
            <a:cxnSpLocks noChangeShapeType="1"/>
            <a:stCxn id="41" idx="4"/>
            <a:endCxn id="42" idx="0"/>
          </p:cNvCxnSpPr>
          <p:nvPr/>
        </p:nvCxnSpPr>
        <p:spPr bwMode="auto">
          <a:xfrm>
            <a:off x="7415213" y="3407645"/>
            <a:ext cx="0" cy="628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Oval 116">
            <a:extLst>
              <a:ext uri="{FF2B5EF4-FFF2-40B4-BE49-F238E27FC236}">
                <a16:creationId xmlns:a16="http://schemas.microsoft.com/office/drawing/2014/main" id="{D7BD199B-3604-4DB1-84D3-1BA9F5A9C7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62975" y="4041057"/>
            <a:ext cx="206375" cy="2063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t</a:t>
            </a:r>
          </a:p>
        </p:txBody>
      </p:sp>
      <p:cxnSp>
        <p:nvCxnSpPr>
          <p:cNvPr id="47" name="AutoShape 117">
            <a:extLst>
              <a:ext uri="{FF2B5EF4-FFF2-40B4-BE49-F238E27FC236}">
                <a16:creationId xmlns:a16="http://schemas.microsoft.com/office/drawing/2014/main" id="{3F67CC21-AE96-49D7-B6D8-B4D0F139C982}"/>
              </a:ext>
            </a:extLst>
          </p:cNvPr>
          <p:cNvCxnSpPr>
            <a:cxnSpLocks noChangeShapeType="1"/>
            <a:stCxn id="41" idx="6"/>
            <a:endCxn id="46" idx="1"/>
          </p:cNvCxnSpPr>
          <p:nvPr/>
        </p:nvCxnSpPr>
        <p:spPr bwMode="auto">
          <a:xfrm>
            <a:off x="7526338" y="3298107"/>
            <a:ext cx="1066800" cy="765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118">
            <a:extLst>
              <a:ext uri="{FF2B5EF4-FFF2-40B4-BE49-F238E27FC236}">
                <a16:creationId xmlns:a16="http://schemas.microsoft.com/office/drawing/2014/main" id="{C0A0CF85-A1D7-4BED-A7AA-AF038CA5190A}"/>
              </a:ext>
            </a:extLst>
          </p:cNvPr>
          <p:cNvCxnSpPr>
            <a:cxnSpLocks noChangeShapeType="1"/>
            <a:stCxn id="42" idx="6"/>
            <a:endCxn id="46" idx="2"/>
          </p:cNvCxnSpPr>
          <p:nvPr/>
        </p:nvCxnSpPr>
        <p:spPr bwMode="auto">
          <a:xfrm>
            <a:off x="7526338" y="4144245"/>
            <a:ext cx="1028700" cy="0"/>
          </a:xfrm>
          <a:prstGeom prst="straightConnector1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AutoShape 119">
            <a:extLst>
              <a:ext uri="{FF2B5EF4-FFF2-40B4-BE49-F238E27FC236}">
                <a16:creationId xmlns:a16="http://schemas.microsoft.com/office/drawing/2014/main" id="{F701F0C7-8C70-49B7-95E0-01197559E010}"/>
              </a:ext>
            </a:extLst>
          </p:cNvPr>
          <p:cNvCxnSpPr>
            <a:cxnSpLocks noChangeShapeType="1"/>
            <a:stCxn id="43" idx="7"/>
            <a:endCxn id="46" idx="4"/>
          </p:cNvCxnSpPr>
          <p:nvPr/>
        </p:nvCxnSpPr>
        <p:spPr bwMode="auto">
          <a:xfrm flipV="1">
            <a:off x="7488238" y="4255370"/>
            <a:ext cx="1177925" cy="741362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120">
            <a:extLst>
              <a:ext uri="{FF2B5EF4-FFF2-40B4-BE49-F238E27FC236}">
                <a16:creationId xmlns:a16="http://schemas.microsoft.com/office/drawing/2014/main" id="{00DE55CA-31E0-4E10-BEB2-8B1C4B32E844}"/>
              </a:ext>
            </a:extLst>
          </p:cNvPr>
          <p:cNvCxnSpPr>
            <a:cxnSpLocks noChangeShapeType="1"/>
            <a:stCxn id="42" idx="2"/>
            <a:endCxn id="31" idx="6"/>
          </p:cNvCxnSpPr>
          <p:nvPr/>
        </p:nvCxnSpPr>
        <p:spPr bwMode="auto">
          <a:xfrm flipH="1" flipV="1">
            <a:off x="6124575" y="3298107"/>
            <a:ext cx="1179513" cy="8461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121">
            <a:extLst>
              <a:ext uri="{FF2B5EF4-FFF2-40B4-BE49-F238E27FC236}">
                <a16:creationId xmlns:a16="http://schemas.microsoft.com/office/drawing/2014/main" id="{54280CC1-D81D-447E-874D-A641D642C5B0}"/>
              </a:ext>
            </a:extLst>
          </p:cNvPr>
          <p:cNvCxnSpPr>
            <a:cxnSpLocks noChangeShapeType="1"/>
            <a:stCxn id="41" idx="2"/>
            <a:endCxn id="32" idx="7"/>
          </p:cNvCxnSpPr>
          <p:nvPr/>
        </p:nvCxnSpPr>
        <p:spPr bwMode="auto">
          <a:xfrm flipH="1">
            <a:off x="6086475" y="3298107"/>
            <a:ext cx="1217613" cy="765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 Box 144">
            <a:extLst>
              <a:ext uri="{FF2B5EF4-FFF2-40B4-BE49-F238E27FC236}">
                <a16:creationId xmlns:a16="http://schemas.microsoft.com/office/drawing/2014/main" id="{E127D8A1-735D-4426-B836-9BF8213D9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7638" y="3199682"/>
            <a:ext cx="3333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A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FCF5C9F-8429-4103-ABD4-AB35B2E4C46F}"/>
              </a:ext>
            </a:extLst>
          </p:cNvPr>
          <p:cNvGrpSpPr/>
          <p:nvPr/>
        </p:nvGrpSpPr>
        <p:grpSpPr>
          <a:xfrm>
            <a:off x="6116638" y="4144245"/>
            <a:ext cx="1225610" cy="933450"/>
            <a:chOff x="6116638" y="4144245"/>
            <a:chExt cx="1225610" cy="933450"/>
          </a:xfrm>
        </p:grpSpPr>
        <p:cxnSp>
          <p:nvCxnSpPr>
            <p:cNvPr id="53" name="AutoShape 108">
              <a:extLst>
                <a:ext uri="{FF2B5EF4-FFF2-40B4-BE49-F238E27FC236}">
                  <a16:creationId xmlns:a16="http://schemas.microsoft.com/office/drawing/2014/main" id="{ECFC68BA-5ECF-4DA5-8EB3-F8A676C656F1}"/>
                </a:ext>
              </a:extLst>
            </p:cNvPr>
            <p:cNvCxnSpPr>
              <a:cxnSpLocks noChangeShapeType="1"/>
              <a:stCxn id="33" idx="6"/>
              <a:endCxn id="43" idx="2"/>
            </p:cNvCxnSpPr>
            <p:nvPr/>
          </p:nvCxnSpPr>
          <p:spPr bwMode="auto">
            <a:xfrm>
              <a:off x="6116638" y="5077695"/>
              <a:ext cx="1195387" cy="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AutoShape 108">
              <a:extLst>
                <a:ext uri="{FF2B5EF4-FFF2-40B4-BE49-F238E27FC236}">
                  <a16:creationId xmlns:a16="http://schemas.microsoft.com/office/drawing/2014/main" id="{244D3DDC-D365-4EDD-856C-0FA7AEFCD45C}"/>
                </a:ext>
              </a:extLst>
            </p:cNvPr>
            <p:cNvCxnSpPr>
              <a:cxnSpLocks noChangeShapeType="1"/>
              <a:stCxn id="32" idx="6"/>
              <a:endCxn id="43" idx="1"/>
            </p:cNvCxnSpPr>
            <p:nvPr/>
          </p:nvCxnSpPr>
          <p:spPr bwMode="auto">
            <a:xfrm>
              <a:off x="6116638" y="4144245"/>
              <a:ext cx="1225610" cy="860485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0288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Bipartite Matching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Given an undirected bipartite graph </a:t>
                </a:r>
                <a14:m>
                  <m:oMath xmlns:m="http://schemas.openxmlformats.org/officeDocument/2006/math"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𝐺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=(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𝑋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∪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𝑌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,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𝐸</m:t>
                    </m:r>
                    <m:r>
                      <a:rPr kumimoji="1" lang="en-US" altLang="en-US" sz="2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)</m:t>
                    </m:r>
                  </m:oMath>
                </a14:m>
                <a:endParaRPr kumimoji="1" lang="en-US" altLang="en-US" sz="2200" dirty="0">
                  <a:solidFill>
                    <a:srgbClr val="000000"/>
                  </a:solidFill>
                  <a:latin typeface="+mj-lt"/>
                  <a:ea typeface="MS PGothic" panose="020B0600070205080204" pitchFamily="34" charset="-128"/>
                </a:endParaRP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kumimoji="1" lang="en-US" altLang="en-US" sz="2200" dirty="0">
                    <a:solidFill>
                      <a:srgbClr val="000000"/>
                    </a:solidFill>
                    <a:ea typeface="MS PGothic" panose="020B0600070205080204" pitchFamily="34" charset="-128"/>
                  </a:rPr>
                  <a:t>A set </a:t>
                </a:r>
                <a14:m>
                  <m:oMath xmlns:m="http://schemas.openxmlformats.org/officeDocument/2006/math">
                    <m:r>
                      <a:rPr kumimoji="1" lang="en-US" alt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𝑀</m:t>
                    </m:r>
                    <m:r>
                      <a:rPr kumimoji="1" lang="en-US" alt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⊆</m:t>
                    </m:r>
                    <m:r>
                      <a:rPr kumimoji="1" lang="en-US" alt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𝐸</m:t>
                    </m:r>
                  </m:oMath>
                </a14:m>
                <a:r>
                  <a:rPr kumimoji="1" lang="en-US" altLang="en-US" sz="2200" dirty="0">
                    <a:solidFill>
                      <a:srgbClr val="000000"/>
                    </a:solidFill>
                    <a:ea typeface="MS PGothic" panose="020B0600070205080204" pitchFamily="34" charset="-128"/>
                  </a:rPr>
                  <a:t> is a </a:t>
                </a:r>
                <a:r>
                  <a:rPr kumimoji="1" lang="en-US" altLang="en-US" sz="2200" dirty="0">
                    <a:solidFill>
                      <a:srgbClr val="CC0000"/>
                    </a:solidFill>
                    <a:ea typeface="MS PGothic" panose="020B0600070205080204" pitchFamily="34" charset="-128"/>
                  </a:rPr>
                  <a:t>matching</a:t>
                </a:r>
                <a:r>
                  <a:rPr kumimoji="1" lang="en-US" altLang="en-US" sz="2200" dirty="0">
                    <a:solidFill>
                      <a:srgbClr val="000000"/>
                    </a:solidFill>
                    <a:ea typeface="MS PGothic" panose="020B0600070205080204" pitchFamily="34" charset="-128"/>
                  </a:rPr>
                  <a:t> if each node appears in at most </a:t>
                </a:r>
                <a14:m>
                  <m:oMath xmlns:m="http://schemas.openxmlformats.org/officeDocument/2006/math">
                    <m:r>
                      <a:rPr kumimoji="1" lang="en-US" altLang="en-US" sz="2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1</m:t>
                    </m:r>
                  </m:oMath>
                </a14:m>
                <a:r>
                  <a:rPr kumimoji="1" lang="en-US" altLang="en-US" sz="2200" dirty="0">
                    <a:solidFill>
                      <a:srgbClr val="FF0000"/>
                    </a:solidFill>
                    <a:ea typeface="MS PGothic" panose="020B0600070205080204" pitchFamily="34" charset="-128"/>
                  </a:rPr>
                  <a:t> </a:t>
                </a:r>
                <a:r>
                  <a:rPr kumimoji="1" lang="en-US" altLang="en-US" sz="2200" dirty="0">
                    <a:solidFill>
                      <a:srgbClr val="000000"/>
                    </a:solidFill>
                    <a:ea typeface="MS PGothic" panose="020B0600070205080204" pitchFamily="34" charset="-128"/>
                  </a:rPr>
                  <a:t>edge in </a:t>
                </a:r>
                <a14:m>
                  <m:oMath xmlns:m="http://schemas.openxmlformats.org/officeDocument/2006/math">
                    <m:r>
                      <a:rPr kumimoji="1" lang="en-US" altLang="en-US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𝑀</m:t>
                    </m:r>
                  </m:oMath>
                </a14:m>
                <a:r>
                  <a:rPr kumimoji="1" lang="en-US" altLang="en-US" sz="2200" dirty="0">
                    <a:solidFill>
                      <a:srgbClr val="000000"/>
                    </a:solidFill>
                    <a:ea typeface="MS PGothic" panose="020B0600070205080204" pitchFamily="34" charset="-128"/>
                  </a:rPr>
                  <a:t>.</a:t>
                </a: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kumimoji="1" lang="en-US" altLang="en-US" sz="2200" dirty="0">
                    <a:solidFill>
                      <a:srgbClr val="000000"/>
                    </a:solidFill>
                    <a:latin typeface="+mj-lt"/>
                    <a:ea typeface="MS PGothic" panose="020B0600070205080204" pitchFamily="34" charset="-128"/>
                  </a:rPr>
                  <a:t>Goal: find a matching with largest cardinality.</a:t>
                </a:r>
              </a:p>
              <a:p>
                <a:pPr marL="0" indent="0">
                  <a:buNone/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90" name="Oval 4">
            <a:extLst>
              <a:ext uri="{FF2B5EF4-FFF2-40B4-BE49-F238E27FC236}">
                <a16:creationId xmlns:a16="http://schemas.microsoft.com/office/drawing/2014/main" id="{6C9980EB-33DE-467F-AAEB-ACD8BA93DC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0" y="304800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91" name="Oval 5">
            <a:extLst>
              <a:ext uri="{FF2B5EF4-FFF2-40B4-BE49-F238E27FC236}">
                <a16:creationId xmlns:a16="http://schemas.microsoft.com/office/drawing/2014/main" id="{C9CA7953-4752-4D07-B679-37FD1CE1D9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0" y="464820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92" name="Oval 6">
            <a:extLst>
              <a:ext uri="{FF2B5EF4-FFF2-40B4-BE49-F238E27FC236}">
                <a16:creationId xmlns:a16="http://schemas.microsoft.com/office/drawing/2014/main" id="{7FDE4D7F-5971-4737-BD8E-7C2BB820B2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0" y="6207125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5</a:t>
            </a:r>
          </a:p>
        </p:txBody>
      </p:sp>
      <p:cxnSp>
        <p:nvCxnSpPr>
          <p:cNvPr id="93" name="AutoShape 7">
            <a:extLst>
              <a:ext uri="{FF2B5EF4-FFF2-40B4-BE49-F238E27FC236}">
                <a16:creationId xmlns:a16="http://schemas.microsoft.com/office/drawing/2014/main" id="{D05E262F-D3C8-4F23-BCB3-51C719B99BF9}"/>
              </a:ext>
            </a:extLst>
          </p:cNvPr>
          <p:cNvCxnSpPr>
            <a:cxnSpLocks noChangeShapeType="1"/>
            <a:stCxn id="91" idx="6"/>
            <a:endCxn id="97" idx="2"/>
          </p:cNvCxnSpPr>
          <p:nvPr/>
        </p:nvCxnSpPr>
        <p:spPr bwMode="auto">
          <a:xfrm>
            <a:off x="3013075" y="4783138"/>
            <a:ext cx="2584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" name="AutoShape 8">
            <a:extLst>
              <a:ext uri="{FF2B5EF4-FFF2-40B4-BE49-F238E27FC236}">
                <a16:creationId xmlns:a16="http://schemas.microsoft.com/office/drawing/2014/main" id="{0E2ABED7-DEA9-4CE9-AD12-BB08A91DF88C}"/>
              </a:ext>
            </a:extLst>
          </p:cNvPr>
          <p:cNvCxnSpPr>
            <a:cxnSpLocks noChangeShapeType="1"/>
            <a:stCxn id="90" idx="6"/>
            <a:endCxn id="96" idx="2"/>
          </p:cNvCxnSpPr>
          <p:nvPr/>
        </p:nvCxnSpPr>
        <p:spPr bwMode="auto">
          <a:xfrm>
            <a:off x="3013075" y="3182938"/>
            <a:ext cx="2584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AutoShape 9">
            <a:extLst>
              <a:ext uri="{FF2B5EF4-FFF2-40B4-BE49-F238E27FC236}">
                <a16:creationId xmlns:a16="http://schemas.microsoft.com/office/drawing/2014/main" id="{D93164AE-2595-4A8E-9E79-15912FC340A3}"/>
              </a:ext>
            </a:extLst>
          </p:cNvPr>
          <p:cNvCxnSpPr>
            <a:cxnSpLocks noChangeShapeType="1"/>
            <a:stCxn id="92" idx="6"/>
            <a:endCxn id="98" idx="2"/>
          </p:cNvCxnSpPr>
          <p:nvPr/>
        </p:nvCxnSpPr>
        <p:spPr bwMode="auto">
          <a:xfrm>
            <a:off x="3013075" y="6342063"/>
            <a:ext cx="2584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Oval 10">
            <a:extLst>
              <a:ext uri="{FF2B5EF4-FFF2-40B4-BE49-F238E27FC236}">
                <a16:creationId xmlns:a16="http://schemas.microsoft.com/office/drawing/2014/main" id="{274B8EF4-FB02-40BA-A031-E2F6B590E0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7525" y="304800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1'</a:t>
            </a:r>
          </a:p>
        </p:txBody>
      </p:sp>
      <p:sp>
        <p:nvSpPr>
          <p:cNvPr id="97" name="Oval 11">
            <a:extLst>
              <a:ext uri="{FF2B5EF4-FFF2-40B4-BE49-F238E27FC236}">
                <a16:creationId xmlns:a16="http://schemas.microsoft.com/office/drawing/2014/main" id="{9D77330F-ED1B-44FF-809C-96FC030EAA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7525" y="464820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3'</a:t>
            </a:r>
          </a:p>
        </p:txBody>
      </p:sp>
      <p:sp>
        <p:nvSpPr>
          <p:cNvPr id="98" name="Oval 12">
            <a:extLst>
              <a:ext uri="{FF2B5EF4-FFF2-40B4-BE49-F238E27FC236}">
                <a16:creationId xmlns:a16="http://schemas.microsoft.com/office/drawing/2014/main" id="{924928DA-C550-4D08-9F76-7C42DC6CF7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7525" y="6207125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5'</a:t>
            </a:r>
          </a:p>
        </p:txBody>
      </p:sp>
      <p:sp>
        <p:nvSpPr>
          <p:cNvPr id="99" name="Oval 13">
            <a:extLst>
              <a:ext uri="{FF2B5EF4-FFF2-40B4-BE49-F238E27FC236}">
                <a16:creationId xmlns:a16="http://schemas.microsoft.com/office/drawing/2014/main" id="{BE3F691F-1944-4538-9DAF-C9721AD0DE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0" y="381000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100" name="Oval 14">
            <a:extLst>
              <a:ext uri="{FF2B5EF4-FFF2-40B4-BE49-F238E27FC236}">
                <a16:creationId xmlns:a16="http://schemas.microsoft.com/office/drawing/2014/main" id="{DD90E57D-AA74-4453-BDCF-E36600BC66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0" y="541020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101" name="Oval 15">
            <a:extLst>
              <a:ext uri="{FF2B5EF4-FFF2-40B4-BE49-F238E27FC236}">
                <a16:creationId xmlns:a16="http://schemas.microsoft.com/office/drawing/2014/main" id="{4FD98779-F1D5-4AB1-AF9D-BDE328E29D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7525" y="381000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2'</a:t>
            </a:r>
          </a:p>
        </p:txBody>
      </p:sp>
      <p:sp>
        <p:nvSpPr>
          <p:cNvPr id="102" name="Oval 16">
            <a:extLst>
              <a:ext uri="{FF2B5EF4-FFF2-40B4-BE49-F238E27FC236}">
                <a16:creationId xmlns:a16="http://schemas.microsoft.com/office/drawing/2014/main" id="{0C83F5C0-46FB-4904-95F4-DAE4A51537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7525" y="5410200"/>
            <a:ext cx="269875" cy="2698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4'</a:t>
            </a:r>
          </a:p>
        </p:txBody>
      </p:sp>
      <p:cxnSp>
        <p:nvCxnSpPr>
          <p:cNvPr id="103" name="AutoShape 17">
            <a:extLst>
              <a:ext uri="{FF2B5EF4-FFF2-40B4-BE49-F238E27FC236}">
                <a16:creationId xmlns:a16="http://schemas.microsoft.com/office/drawing/2014/main" id="{59C70C35-DE46-4296-85F0-50447CF665FC}"/>
              </a:ext>
            </a:extLst>
          </p:cNvPr>
          <p:cNvCxnSpPr>
            <a:cxnSpLocks noChangeShapeType="1"/>
            <a:stCxn id="99" idx="6"/>
            <a:endCxn id="101" idx="2"/>
          </p:cNvCxnSpPr>
          <p:nvPr/>
        </p:nvCxnSpPr>
        <p:spPr bwMode="auto">
          <a:xfrm>
            <a:off x="3013075" y="3944938"/>
            <a:ext cx="2584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AutoShape 18">
            <a:extLst>
              <a:ext uri="{FF2B5EF4-FFF2-40B4-BE49-F238E27FC236}">
                <a16:creationId xmlns:a16="http://schemas.microsoft.com/office/drawing/2014/main" id="{FDDA582C-82B4-4374-9541-B09EAC807072}"/>
              </a:ext>
            </a:extLst>
          </p:cNvPr>
          <p:cNvCxnSpPr>
            <a:cxnSpLocks noChangeShapeType="1"/>
            <a:stCxn id="100" idx="6"/>
            <a:endCxn id="101" idx="2"/>
          </p:cNvCxnSpPr>
          <p:nvPr/>
        </p:nvCxnSpPr>
        <p:spPr bwMode="auto">
          <a:xfrm flipV="1">
            <a:off x="3013075" y="3944938"/>
            <a:ext cx="2584450" cy="1600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AutoShape 19">
            <a:extLst>
              <a:ext uri="{FF2B5EF4-FFF2-40B4-BE49-F238E27FC236}">
                <a16:creationId xmlns:a16="http://schemas.microsoft.com/office/drawing/2014/main" id="{53B2FB59-5941-4A22-88F0-F4204CF5752C}"/>
              </a:ext>
            </a:extLst>
          </p:cNvPr>
          <p:cNvCxnSpPr>
            <a:cxnSpLocks noChangeShapeType="1"/>
            <a:stCxn id="91" idx="6"/>
            <a:endCxn id="102" idx="1"/>
          </p:cNvCxnSpPr>
          <p:nvPr/>
        </p:nvCxnSpPr>
        <p:spPr bwMode="auto">
          <a:xfrm>
            <a:off x="3013075" y="4783138"/>
            <a:ext cx="2624138" cy="666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AutoShape 20">
            <a:extLst>
              <a:ext uri="{FF2B5EF4-FFF2-40B4-BE49-F238E27FC236}">
                <a16:creationId xmlns:a16="http://schemas.microsoft.com/office/drawing/2014/main" id="{3ADE9581-AD8C-4A1F-974E-B6181CD60FE3}"/>
              </a:ext>
            </a:extLst>
          </p:cNvPr>
          <p:cNvCxnSpPr>
            <a:cxnSpLocks noChangeShapeType="1"/>
            <a:stCxn id="92" idx="6"/>
            <a:endCxn id="101" idx="2"/>
          </p:cNvCxnSpPr>
          <p:nvPr/>
        </p:nvCxnSpPr>
        <p:spPr bwMode="auto">
          <a:xfrm flipV="1">
            <a:off x="3013075" y="3944938"/>
            <a:ext cx="2584450" cy="2397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AutoShape 21">
            <a:extLst>
              <a:ext uri="{FF2B5EF4-FFF2-40B4-BE49-F238E27FC236}">
                <a16:creationId xmlns:a16="http://schemas.microsoft.com/office/drawing/2014/main" id="{36F25F81-5CEB-456C-8452-2BC36559470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21013" y="3182938"/>
            <a:ext cx="2568575" cy="762000"/>
          </a:xfrm>
          <a:prstGeom prst="straightConnector1">
            <a:avLst/>
          </a:prstGeom>
          <a:noFill/>
          <a:ln w="635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AutoShape 22">
            <a:extLst>
              <a:ext uri="{FF2B5EF4-FFF2-40B4-BE49-F238E27FC236}">
                <a16:creationId xmlns:a16="http://schemas.microsoft.com/office/drawing/2014/main" id="{36D72260-563D-430E-A0C2-137CB5425E7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21013" y="5545138"/>
            <a:ext cx="2568575" cy="796925"/>
          </a:xfrm>
          <a:prstGeom prst="straightConnector1">
            <a:avLst/>
          </a:prstGeom>
          <a:noFill/>
          <a:ln w="635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AutoShape 23">
            <a:extLst>
              <a:ext uri="{FF2B5EF4-FFF2-40B4-BE49-F238E27FC236}">
                <a16:creationId xmlns:a16="http://schemas.microsoft.com/office/drawing/2014/main" id="{4B7CE022-A1E5-4147-AF09-F6B27E74A7C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21013" y="3182938"/>
            <a:ext cx="2568575" cy="1600200"/>
          </a:xfrm>
          <a:prstGeom prst="straightConnector1">
            <a:avLst/>
          </a:prstGeom>
          <a:noFill/>
          <a:ln w="635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" name="Text Box 26">
            <a:extLst>
              <a:ext uri="{FF2B5EF4-FFF2-40B4-BE49-F238E27FC236}">
                <a16:creationId xmlns:a16="http://schemas.microsoft.com/office/drawing/2014/main" id="{51D838F0-656A-4A42-84B7-FE6307AB3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525" y="5063375"/>
            <a:ext cx="609600" cy="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X</a:t>
            </a:r>
          </a:p>
        </p:txBody>
      </p:sp>
      <p:sp>
        <p:nvSpPr>
          <p:cNvPr id="111" name="Text Box 26">
            <a:extLst>
              <a:ext uri="{FF2B5EF4-FFF2-40B4-BE49-F238E27FC236}">
                <a16:creationId xmlns:a16="http://schemas.microsoft.com/office/drawing/2014/main" id="{13FB4B97-9FF4-470F-8BBC-D7CFBAB04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557" y="5041772"/>
            <a:ext cx="609600" cy="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200" kern="0" dirty="0">
                <a:solidFill>
                  <a:srgbClr val="000000"/>
                </a:solidFill>
                <a:latin typeface="+mj-lt"/>
              </a:rPr>
              <a:t>Y</a:t>
            </a:r>
            <a:endParaRPr kumimoji="1" lang="en-US" alt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41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Bipartite Matching using Max Flow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lvl="1" indent="-742950"/>
                <a:r>
                  <a:rPr lang="en-US" altLang="en-US" sz="2000" dirty="0"/>
                  <a:t>Create digraph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altLang="en-US" sz="2000" dirty="0"/>
                  <a:t> as follows:</a:t>
                </a:r>
              </a:p>
              <a:p>
                <a:pPr marL="287338" lvl="1" indent="-287338">
                  <a:buFont typeface="Arial" panose="020B0604020202020204" pitchFamily="34" charset="0"/>
                  <a:buChar char="•"/>
                </a:pPr>
                <a:r>
                  <a:rPr lang="en-US" altLang="en-US" sz="2000" dirty="0"/>
                  <a:t>Orient all edges from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en-US" sz="2000" dirty="0"/>
                  <a:t>, and assign infinite (or unit) capacity.</a:t>
                </a:r>
              </a:p>
              <a:p>
                <a:pPr marL="287338" lvl="1" indent="-287338">
                  <a:buFont typeface="Arial" panose="020B0604020202020204" pitchFamily="34" charset="0"/>
                  <a:buChar char="•"/>
                </a:pPr>
                <a:r>
                  <a:rPr lang="en-US" altLang="en-US" sz="2000" dirty="0"/>
                  <a:t>Add source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000" dirty="0"/>
                  <a:t>, and 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unit</a:t>
                </a:r>
                <a:r>
                  <a:rPr lang="en-US" altLang="en-US" sz="2000" dirty="0"/>
                  <a:t> capacity edges from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000" dirty="0"/>
                  <a:t> to each node in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altLang="en-US" sz="2000" dirty="0"/>
                  <a:t>.</a:t>
                </a:r>
              </a:p>
              <a:p>
                <a:pPr marL="287338" lvl="1" indent="-287338">
                  <a:buFont typeface="Arial" panose="020B0604020202020204" pitchFamily="34" charset="0"/>
                  <a:buChar char="•"/>
                </a:pPr>
                <a:r>
                  <a:rPr lang="en-US" altLang="en-US" sz="2000" dirty="0"/>
                  <a:t>Add sink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000" dirty="0"/>
                  <a:t>, and 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unit</a:t>
                </a:r>
                <a:r>
                  <a:rPr lang="en-US" altLang="en-US" sz="2000" dirty="0"/>
                  <a:t> capacity edges from each node in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alt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000" dirty="0"/>
                  <a:t>.</a:t>
                </a:r>
              </a:p>
              <a:p>
                <a:pPr marL="742950" indent="-742950">
                  <a:buNone/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741"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69" name="Oval 5">
            <a:extLst>
              <a:ext uri="{FF2B5EF4-FFF2-40B4-BE49-F238E27FC236}">
                <a16:creationId xmlns:a16="http://schemas.microsoft.com/office/drawing/2014/main" id="{5F195998-20C5-4803-92BF-1E1A71DE14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63688" y="4768850"/>
            <a:ext cx="231775" cy="2317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s</a:t>
            </a:r>
          </a:p>
        </p:txBody>
      </p:sp>
      <p:sp>
        <p:nvSpPr>
          <p:cNvPr id="70" name="Oval 6">
            <a:extLst>
              <a:ext uri="{FF2B5EF4-FFF2-40B4-BE49-F238E27FC236}">
                <a16:creationId xmlns:a16="http://schemas.microsoft.com/office/drawing/2014/main" id="{4CC88881-F7E3-47AC-8530-A739784A05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02013" y="3319463"/>
            <a:ext cx="233362" cy="2317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71" name="Oval 7">
            <a:extLst>
              <a:ext uri="{FF2B5EF4-FFF2-40B4-BE49-F238E27FC236}">
                <a16:creationId xmlns:a16="http://schemas.microsoft.com/office/drawing/2014/main" id="{2017C0F8-AEE1-4D4F-8027-CE5614F5EE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02013" y="4768850"/>
            <a:ext cx="233362" cy="2317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72" name="Oval 8">
            <a:extLst>
              <a:ext uri="{FF2B5EF4-FFF2-40B4-BE49-F238E27FC236}">
                <a16:creationId xmlns:a16="http://schemas.microsoft.com/office/drawing/2014/main" id="{1809D299-55A9-49B7-96AC-986FFD5604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02013" y="6113463"/>
            <a:ext cx="233362" cy="2317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5</a:t>
            </a:r>
          </a:p>
        </p:txBody>
      </p:sp>
      <p:cxnSp>
        <p:nvCxnSpPr>
          <p:cNvPr id="73" name="AutoShape 9">
            <a:extLst>
              <a:ext uri="{FF2B5EF4-FFF2-40B4-BE49-F238E27FC236}">
                <a16:creationId xmlns:a16="http://schemas.microsoft.com/office/drawing/2014/main" id="{493ED758-A3AF-41DB-BDF3-A4187F46109F}"/>
              </a:ext>
            </a:extLst>
          </p:cNvPr>
          <p:cNvCxnSpPr>
            <a:cxnSpLocks noChangeShapeType="1"/>
            <a:stCxn id="69" idx="6"/>
            <a:endCxn id="70" idx="3"/>
          </p:cNvCxnSpPr>
          <p:nvPr/>
        </p:nvCxnSpPr>
        <p:spPr bwMode="auto">
          <a:xfrm flipV="1">
            <a:off x="1803400" y="3524250"/>
            <a:ext cx="1633538" cy="13604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AutoShape 10">
            <a:extLst>
              <a:ext uri="{FF2B5EF4-FFF2-40B4-BE49-F238E27FC236}">
                <a16:creationId xmlns:a16="http://schemas.microsoft.com/office/drawing/2014/main" id="{CA24A6C2-6B48-4E52-A66E-04E89B0FFFE8}"/>
              </a:ext>
            </a:extLst>
          </p:cNvPr>
          <p:cNvCxnSpPr>
            <a:cxnSpLocks noChangeShapeType="1"/>
            <a:stCxn id="69" idx="6"/>
            <a:endCxn id="71" idx="2"/>
          </p:cNvCxnSpPr>
          <p:nvPr/>
        </p:nvCxnSpPr>
        <p:spPr bwMode="auto">
          <a:xfrm>
            <a:off x="1803400" y="4884738"/>
            <a:ext cx="1592263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AutoShape 11">
            <a:extLst>
              <a:ext uri="{FF2B5EF4-FFF2-40B4-BE49-F238E27FC236}">
                <a16:creationId xmlns:a16="http://schemas.microsoft.com/office/drawing/2014/main" id="{8EA55B8B-308B-4E07-96DD-46D1B26FF205}"/>
              </a:ext>
            </a:extLst>
          </p:cNvPr>
          <p:cNvCxnSpPr>
            <a:cxnSpLocks noChangeShapeType="1"/>
            <a:stCxn id="69" idx="6"/>
            <a:endCxn id="72" idx="1"/>
          </p:cNvCxnSpPr>
          <p:nvPr/>
        </p:nvCxnSpPr>
        <p:spPr bwMode="auto">
          <a:xfrm>
            <a:off x="1803400" y="4884738"/>
            <a:ext cx="1633538" cy="12557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AutoShape 12">
            <a:extLst>
              <a:ext uri="{FF2B5EF4-FFF2-40B4-BE49-F238E27FC236}">
                <a16:creationId xmlns:a16="http://schemas.microsoft.com/office/drawing/2014/main" id="{234B2D07-9082-4BFD-8563-CCD1D7DC2727}"/>
              </a:ext>
            </a:extLst>
          </p:cNvPr>
          <p:cNvCxnSpPr>
            <a:cxnSpLocks noChangeShapeType="1"/>
            <a:stCxn id="71" idx="6"/>
            <a:endCxn id="80" idx="2"/>
          </p:cNvCxnSpPr>
          <p:nvPr/>
        </p:nvCxnSpPr>
        <p:spPr bwMode="auto">
          <a:xfrm>
            <a:off x="3641725" y="4884738"/>
            <a:ext cx="22129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AutoShape 13">
            <a:extLst>
              <a:ext uri="{FF2B5EF4-FFF2-40B4-BE49-F238E27FC236}">
                <a16:creationId xmlns:a16="http://schemas.microsoft.com/office/drawing/2014/main" id="{B27BE0FB-40E7-424E-890F-B6DC3ACBE5AD}"/>
              </a:ext>
            </a:extLst>
          </p:cNvPr>
          <p:cNvCxnSpPr>
            <a:cxnSpLocks noChangeShapeType="1"/>
            <a:stCxn id="70" idx="6"/>
            <a:endCxn id="79" idx="2"/>
          </p:cNvCxnSpPr>
          <p:nvPr/>
        </p:nvCxnSpPr>
        <p:spPr bwMode="auto">
          <a:xfrm>
            <a:off x="3643313" y="3436938"/>
            <a:ext cx="2211387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AutoShape 14">
            <a:extLst>
              <a:ext uri="{FF2B5EF4-FFF2-40B4-BE49-F238E27FC236}">
                <a16:creationId xmlns:a16="http://schemas.microsoft.com/office/drawing/2014/main" id="{574E9969-C431-4558-B438-DC70E3F3BD0C}"/>
              </a:ext>
            </a:extLst>
          </p:cNvPr>
          <p:cNvCxnSpPr>
            <a:cxnSpLocks noChangeShapeType="1"/>
            <a:stCxn id="72" idx="6"/>
            <a:endCxn id="81" idx="2"/>
          </p:cNvCxnSpPr>
          <p:nvPr/>
        </p:nvCxnSpPr>
        <p:spPr bwMode="auto">
          <a:xfrm>
            <a:off x="3641725" y="6229350"/>
            <a:ext cx="22129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Oval 15">
            <a:extLst>
              <a:ext uri="{FF2B5EF4-FFF2-40B4-BE49-F238E27FC236}">
                <a16:creationId xmlns:a16="http://schemas.microsoft.com/office/drawing/2014/main" id="{911D16A7-68E4-4B33-9187-3F65BC1C24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62638" y="3319463"/>
            <a:ext cx="231775" cy="2317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1'</a:t>
            </a:r>
          </a:p>
        </p:txBody>
      </p:sp>
      <p:sp>
        <p:nvSpPr>
          <p:cNvPr id="80" name="Oval 16">
            <a:extLst>
              <a:ext uri="{FF2B5EF4-FFF2-40B4-BE49-F238E27FC236}">
                <a16:creationId xmlns:a16="http://schemas.microsoft.com/office/drawing/2014/main" id="{5F6AB6A5-C389-4B84-ACE9-16C9F87E80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62638" y="4768850"/>
            <a:ext cx="231775" cy="2317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3'</a:t>
            </a:r>
          </a:p>
        </p:txBody>
      </p:sp>
      <p:sp>
        <p:nvSpPr>
          <p:cNvPr id="81" name="Oval 17">
            <a:extLst>
              <a:ext uri="{FF2B5EF4-FFF2-40B4-BE49-F238E27FC236}">
                <a16:creationId xmlns:a16="http://schemas.microsoft.com/office/drawing/2014/main" id="{2ECEE2B5-9B2D-423A-82BA-B727F8FFA2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62638" y="6113463"/>
            <a:ext cx="231775" cy="2317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5'</a:t>
            </a:r>
          </a:p>
        </p:txBody>
      </p:sp>
      <p:cxnSp>
        <p:nvCxnSpPr>
          <p:cNvPr id="82" name="AutoShape 18">
            <a:extLst>
              <a:ext uri="{FF2B5EF4-FFF2-40B4-BE49-F238E27FC236}">
                <a16:creationId xmlns:a16="http://schemas.microsoft.com/office/drawing/2014/main" id="{4DC4CB9B-7D18-4D24-B018-00F9C6B2B9E4}"/>
              </a:ext>
            </a:extLst>
          </p:cNvPr>
          <p:cNvCxnSpPr>
            <a:cxnSpLocks noChangeShapeType="1"/>
            <a:stCxn id="70" idx="6"/>
            <a:endCxn id="89" idx="1"/>
          </p:cNvCxnSpPr>
          <p:nvPr/>
        </p:nvCxnSpPr>
        <p:spPr bwMode="auto">
          <a:xfrm>
            <a:off x="3643313" y="3436938"/>
            <a:ext cx="2254250" cy="6350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" name="Oval 19">
            <a:extLst>
              <a:ext uri="{FF2B5EF4-FFF2-40B4-BE49-F238E27FC236}">
                <a16:creationId xmlns:a16="http://schemas.microsoft.com/office/drawing/2014/main" id="{D94D53E8-78D8-44B9-87DA-60F6A78DEC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69213" y="4768850"/>
            <a:ext cx="231775" cy="23177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t</a:t>
            </a:r>
          </a:p>
        </p:txBody>
      </p:sp>
      <p:cxnSp>
        <p:nvCxnSpPr>
          <p:cNvPr id="84" name="AutoShape 20">
            <a:extLst>
              <a:ext uri="{FF2B5EF4-FFF2-40B4-BE49-F238E27FC236}">
                <a16:creationId xmlns:a16="http://schemas.microsoft.com/office/drawing/2014/main" id="{3CF1B4D7-B8F5-45CF-B369-1E202C41402A}"/>
              </a:ext>
            </a:extLst>
          </p:cNvPr>
          <p:cNvCxnSpPr>
            <a:cxnSpLocks noChangeShapeType="1"/>
            <a:stCxn id="79" idx="6"/>
            <a:endCxn id="83" idx="0"/>
          </p:cNvCxnSpPr>
          <p:nvPr/>
        </p:nvCxnSpPr>
        <p:spPr bwMode="auto">
          <a:xfrm>
            <a:off x="6102350" y="3436938"/>
            <a:ext cx="1682750" cy="13239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AutoShape 21">
            <a:extLst>
              <a:ext uri="{FF2B5EF4-FFF2-40B4-BE49-F238E27FC236}">
                <a16:creationId xmlns:a16="http://schemas.microsoft.com/office/drawing/2014/main" id="{6861EDAB-50DD-4F89-A9BF-A99DE026FD1D}"/>
              </a:ext>
            </a:extLst>
          </p:cNvPr>
          <p:cNvCxnSpPr>
            <a:cxnSpLocks noChangeShapeType="1"/>
            <a:stCxn id="80" idx="6"/>
            <a:endCxn id="83" idx="2"/>
          </p:cNvCxnSpPr>
          <p:nvPr/>
        </p:nvCxnSpPr>
        <p:spPr bwMode="auto">
          <a:xfrm>
            <a:off x="6102350" y="4884738"/>
            <a:ext cx="155892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AutoShape 22">
            <a:extLst>
              <a:ext uri="{FF2B5EF4-FFF2-40B4-BE49-F238E27FC236}">
                <a16:creationId xmlns:a16="http://schemas.microsoft.com/office/drawing/2014/main" id="{B5254451-0249-415E-AA39-9BE49839F3AB}"/>
              </a:ext>
            </a:extLst>
          </p:cNvPr>
          <p:cNvCxnSpPr>
            <a:cxnSpLocks noChangeShapeType="1"/>
            <a:stCxn id="81" idx="7"/>
            <a:endCxn id="83" idx="4"/>
          </p:cNvCxnSpPr>
          <p:nvPr/>
        </p:nvCxnSpPr>
        <p:spPr bwMode="auto">
          <a:xfrm flipV="1">
            <a:off x="6061075" y="5008563"/>
            <a:ext cx="1722438" cy="11318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Oval 23">
            <a:extLst>
              <a:ext uri="{FF2B5EF4-FFF2-40B4-BE49-F238E27FC236}">
                <a16:creationId xmlns:a16="http://schemas.microsoft.com/office/drawing/2014/main" id="{3853219E-AD7F-4240-8758-4FCB3760ED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02013" y="4044950"/>
            <a:ext cx="233362" cy="23336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88" name="Oval 24">
            <a:extLst>
              <a:ext uri="{FF2B5EF4-FFF2-40B4-BE49-F238E27FC236}">
                <a16:creationId xmlns:a16="http://schemas.microsoft.com/office/drawing/2014/main" id="{21E2E53C-7C1E-479D-9A60-3555450081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02013" y="5426075"/>
            <a:ext cx="233362" cy="23336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89" name="Oval 25">
            <a:extLst>
              <a:ext uri="{FF2B5EF4-FFF2-40B4-BE49-F238E27FC236}">
                <a16:creationId xmlns:a16="http://schemas.microsoft.com/office/drawing/2014/main" id="{DB35584B-D979-4B53-969D-DCF026F905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62638" y="4044950"/>
            <a:ext cx="231775" cy="23336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2'</a:t>
            </a:r>
          </a:p>
        </p:txBody>
      </p:sp>
      <p:sp>
        <p:nvSpPr>
          <p:cNvPr id="112" name="Oval 26">
            <a:extLst>
              <a:ext uri="{FF2B5EF4-FFF2-40B4-BE49-F238E27FC236}">
                <a16:creationId xmlns:a16="http://schemas.microsoft.com/office/drawing/2014/main" id="{A33D8898-FE79-4A9D-B516-1CE422ED57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62638" y="5426075"/>
            <a:ext cx="231775" cy="23336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4'</a:t>
            </a:r>
          </a:p>
        </p:txBody>
      </p:sp>
      <p:cxnSp>
        <p:nvCxnSpPr>
          <p:cNvPr id="113" name="AutoShape 27">
            <a:extLst>
              <a:ext uri="{FF2B5EF4-FFF2-40B4-BE49-F238E27FC236}">
                <a16:creationId xmlns:a16="http://schemas.microsoft.com/office/drawing/2014/main" id="{4B1D9AA6-9A88-45DE-82E3-76F8E4A17C56}"/>
              </a:ext>
            </a:extLst>
          </p:cNvPr>
          <p:cNvCxnSpPr>
            <a:cxnSpLocks noChangeShapeType="1"/>
            <a:stCxn id="87" idx="6"/>
            <a:endCxn id="89" idx="2"/>
          </p:cNvCxnSpPr>
          <p:nvPr/>
        </p:nvCxnSpPr>
        <p:spPr bwMode="auto">
          <a:xfrm>
            <a:off x="3641725" y="4162425"/>
            <a:ext cx="22129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AutoShape 28">
            <a:extLst>
              <a:ext uri="{FF2B5EF4-FFF2-40B4-BE49-F238E27FC236}">
                <a16:creationId xmlns:a16="http://schemas.microsoft.com/office/drawing/2014/main" id="{4F3E97A8-3EEA-4280-8C92-87C80D32EE67}"/>
              </a:ext>
            </a:extLst>
          </p:cNvPr>
          <p:cNvCxnSpPr>
            <a:cxnSpLocks noChangeShapeType="1"/>
            <a:stCxn id="88" idx="6"/>
            <a:endCxn id="89" idx="3"/>
          </p:cNvCxnSpPr>
          <p:nvPr/>
        </p:nvCxnSpPr>
        <p:spPr bwMode="auto">
          <a:xfrm flipV="1">
            <a:off x="3641725" y="4251325"/>
            <a:ext cx="2255838" cy="12906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AutoShape 29">
            <a:extLst>
              <a:ext uri="{FF2B5EF4-FFF2-40B4-BE49-F238E27FC236}">
                <a16:creationId xmlns:a16="http://schemas.microsoft.com/office/drawing/2014/main" id="{89C47C3D-809D-4A01-AFD0-6FB41185798A}"/>
              </a:ext>
            </a:extLst>
          </p:cNvPr>
          <p:cNvCxnSpPr>
            <a:cxnSpLocks noChangeShapeType="1"/>
            <a:stCxn id="71" idx="6"/>
            <a:endCxn id="112" idx="1"/>
          </p:cNvCxnSpPr>
          <p:nvPr/>
        </p:nvCxnSpPr>
        <p:spPr bwMode="auto">
          <a:xfrm>
            <a:off x="3641725" y="4884738"/>
            <a:ext cx="2255838" cy="5683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AutoShape 30">
            <a:extLst>
              <a:ext uri="{FF2B5EF4-FFF2-40B4-BE49-F238E27FC236}">
                <a16:creationId xmlns:a16="http://schemas.microsoft.com/office/drawing/2014/main" id="{1CAA4CAD-8858-4C25-A26F-D59E8327A3F2}"/>
              </a:ext>
            </a:extLst>
          </p:cNvPr>
          <p:cNvCxnSpPr>
            <a:cxnSpLocks noChangeShapeType="1"/>
            <a:stCxn id="88" idx="6"/>
            <a:endCxn id="81" idx="1"/>
          </p:cNvCxnSpPr>
          <p:nvPr/>
        </p:nvCxnSpPr>
        <p:spPr bwMode="auto">
          <a:xfrm>
            <a:off x="3641725" y="5541963"/>
            <a:ext cx="2255838" cy="5984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AutoShape 31">
            <a:extLst>
              <a:ext uri="{FF2B5EF4-FFF2-40B4-BE49-F238E27FC236}">
                <a16:creationId xmlns:a16="http://schemas.microsoft.com/office/drawing/2014/main" id="{0051560F-27C3-43FC-9D0A-12441CDC9951}"/>
              </a:ext>
            </a:extLst>
          </p:cNvPr>
          <p:cNvCxnSpPr>
            <a:cxnSpLocks noChangeShapeType="1"/>
            <a:stCxn id="72" idx="6"/>
            <a:endCxn id="89" idx="4"/>
          </p:cNvCxnSpPr>
          <p:nvPr/>
        </p:nvCxnSpPr>
        <p:spPr bwMode="auto">
          <a:xfrm flipV="1">
            <a:off x="3641725" y="4284663"/>
            <a:ext cx="2336800" cy="19446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" name="AutoShape 32">
            <a:extLst>
              <a:ext uri="{FF2B5EF4-FFF2-40B4-BE49-F238E27FC236}">
                <a16:creationId xmlns:a16="http://schemas.microsoft.com/office/drawing/2014/main" id="{B5332C42-D5DD-4C31-BD2E-56FC05AB96B9}"/>
              </a:ext>
            </a:extLst>
          </p:cNvPr>
          <p:cNvCxnSpPr>
            <a:cxnSpLocks noChangeShapeType="1"/>
            <a:stCxn id="71" idx="6"/>
            <a:endCxn id="79" idx="3"/>
          </p:cNvCxnSpPr>
          <p:nvPr/>
        </p:nvCxnSpPr>
        <p:spPr bwMode="auto">
          <a:xfrm flipV="1">
            <a:off x="3643313" y="3524250"/>
            <a:ext cx="2254250" cy="13604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AutoShape 33">
            <a:extLst>
              <a:ext uri="{FF2B5EF4-FFF2-40B4-BE49-F238E27FC236}">
                <a16:creationId xmlns:a16="http://schemas.microsoft.com/office/drawing/2014/main" id="{BD149573-3DD5-4372-A038-6D792AF9A69F}"/>
              </a:ext>
            </a:extLst>
          </p:cNvPr>
          <p:cNvCxnSpPr>
            <a:cxnSpLocks noChangeShapeType="1"/>
            <a:stCxn id="69" idx="6"/>
            <a:endCxn id="87" idx="2"/>
          </p:cNvCxnSpPr>
          <p:nvPr/>
        </p:nvCxnSpPr>
        <p:spPr bwMode="auto">
          <a:xfrm flipV="1">
            <a:off x="1803400" y="4162425"/>
            <a:ext cx="1590675" cy="7223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" name="AutoShape 34">
            <a:extLst>
              <a:ext uri="{FF2B5EF4-FFF2-40B4-BE49-F238E27FC236}">
                <a16:creationId xmlns:a16="http://schemas.microsoft.com/office/drawing/2014/main" id="{55B48EF5-AE22-4BA2-BE14-82B98920184A}"/>
              </a:ext>
            </a:extLst>
          </p:cNvPr>
          <p:cNvCxnSpPr>
            <a:cxnSpLocks noChangeShapeType="1"/>
            <a:stCxn id="69" idx="6"/>
            <a:endCxn id="88" idx="2"/>
          </p:cNvCxnSpPr>
          <p:nvPr/>
        </p:nvCxnSpPr>
        <p:spPr bwMode="auto">
          <a:xfrm>
            <a:off x="1803400" y="4884738"/>
            <a:ext cx="1590675" cy="6588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AutoShape 35">
            <a:extLst>
              <a:ext uri="{FF2B5EF4-FFF2-40B4-BE49-F238E27FC236}">
                <a16:creationId xmlns:a16="http://schemas.microsoft.com/office/drawing/2014/main" id="{3CA2CEBE-1D02-4BC5-95EC-A74F4B2E0014}"/>
              </a:ext>
            </a:extLst>
          </p:cNvPr>
          <p:cNvCxnSpPr>
            <a:cxnSpLocks noChangeShapeType="1"/>
            <a:stCxn id="89" idx="6"/>
            <a:endCxn id="83" idx="1"/>
          </p:cNvCxnSpPr>
          <p:nvPr/>
        </p:nvCxnSpPr>
        <p:spPr bwMode="auto">
          <a:xfrm>
            <a:off x="6102350" y="4162425"/>
            <a:ext cx="1601788" cy="633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AutoShape 36">
            <a:extLst>
              <a:ext uri="{FF2B5EF4-FFF2-40B4-BE49-F238E27FC236}">
                <a16:creationId xmlns:a16="http://schemas.microsoft.com/office/drawing/2014/main" id="{DEB67A54-C2FE-4CED-8BFC-99C2FC47EA1B}"/>
              </a:ext>
            </a:extLst>
          </p:cNvPr>
          <p:cNvCxnSpPr>
            <a:cxnSpLocks noChangeShapeType="1"/>
            <a:stCxn id="112" idx="6"/>
            <a:endCxn id="83" idx="3"/>
          </p:cNvCxnSpPr>
          <p:nvPr/>
        </p:nvCxnSpPr>
        <p:spPr bwMode="auto">
          <a:xfrm flipV="1">
            <a:off x="6102350" y="4973638"/>
            <a:ext cx="1601788" cy="56991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" name="Text Box 37">
            <a:extLst>
              <a:ext uri="{FF2B5EF4-FFF2-40B4-BE49-F238E27FC236}">
                <a16:creationId xmlns:a16="http://schemas.microsoft.com/office/drawing/2014/main" id="{A12FF99B-CCB3-4A50-A69C-8CF5E30A9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650" y="4011613"/>
            <a:ext cx="346075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124" name="Text Box 38">
            <a:extLst>
              <a:ext uri="{FF2B5EF4-FFF2-40B4-BE49-F238E27FC236}">
                <a16:creationId xmlns:a16="http://schemas.microsoft.com/office/drawing/2014/main" id="{F04EA1AF-9A3B-4633-8E11-E5ACC8DD1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9725" y="3943350"/>
            <a:ext cx="346075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 Box 39">
                <a:extLst>
                  <a:ext uri="{FF2B5EF4-FFF2-40B4-BE49-F238E27FC236}">
                    <a16:creationId xmlns:a16="http://schemas.microsoft.com/office/drawing/2014/main" id="{3D5E9563-68AC-4099-A4BA-AFEEF2BF84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11688" y="3275219"/>
                <a:ext cx="346075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en-US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PGothic" panose="020B0600070205080204" pitchFamily="34" charset="-128"/>
                        </a:rPr>
                        <m:t>∞</m:t>
                      </m:r>
                    </m:oMath>
                  </m:oMathPara>
                </a14:m>
                <a:endParaRPr kumimoji="1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25" name="Text Box 39">
                <a:extLst>
                  <a:ext uri="{FF2B5EF4-FFF2-40B4-BE49-F238E27FC236}">
                    <a16:creationId xmlns:a16="http://schemas.microsoft.com/office/drawing/2014/main" id="{3D5E9563-68AC-4099-A4BA-AFEEF2BF84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1688" y="3275219"/>
                <a:ext cx="346075" cy="307777"/>
              </a:xfrm>
              <a:prstGeom prst="rect">
                <a:avLst/>
              </a:prstGeom>
              <a:blipFill>
                <a:blip r:embed="rId4"/>
                <a:stretch>
                  <a:fillRect l="-10714" b="-196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Text Box 40">
            <a:extLst>
              <a:ext uri="{FF2B5EF4-FFF2-40B4-BE49-F238E27FC236}">
                <a16:creationId xmlns:a16="http://schemas.microsoft.com/office/drawing/2014/main" id="{A8A8218B-F2A0-4EBC-A9C4-75EDD8FFF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9769" y="6330621"/>
            <a:ext cx="554038" cy="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Y</a:t>
            </a:r>
          </a:p>
        </p:txBody>
      </p:sp>
      <p:sp>
        <p:nvSpPr>
          <p:cNvPr id="127" name="Text Box 41">
            <a:extLst>
              <a:ext uri="{FF2B5EF4-FFF2-40B4-BE49-F238E27FC236}">
                <a16:creationId xmlns:a16="http://schemas.microsoft.com/office/drawing/2014/main" id="{9618E509-DF75-4C92-8B77-F7D44D6B1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6248" y="6376959"/>
            <a:ext cx="554037" cy="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X</a:t>
            </a:r>
          </a:p>
        </p:txBody>
      </p:sp>
      <p:sp>
        <p:nvSpPr>
          <p:cNvPr id="128" name="Text Box 42">
            <a:extLst>
              <a:ext uri="{FF2B5EF4-FFF2-40B4-BE49-F238E27FC236}">
                <a16:creationId xmlns:a16="http://schemas.microsoft.com/office/drawing/2014/main" id="{92299310-0FCB-4F9F-96C9-D8C1B20C2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3225800"/>
            <a:ext cx="554038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8377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Bipartite Matching: Proof of Correctness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 err="1">
                    <a:solidFill>
                      <a:srgbClr val="0070C0"/>
                    </a:solidFill>
                  </a:rPr>
                  <a:t>Thm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.</a:t>
                </a:r>
                <a:r>
                  <a:rPr lang="en-US" altLang="en-US" sz="2200" dirty="0"/>
                  <a:t> Max cardinality matching in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en-US" sz="2200" dirty="0"/>
                  <a:t> = value of max flow in H.</a:t>
                </a:r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Proof.  Matching value  </a:t>
                </a:r>
                <a:r>
                  <a:rPr lang="en-US" altLang="en-US" sz="2200" dirty="0" err="1">
                    <a:solidFill>
                      <a:srgbClr val="0070C0"/>
                    </a:solidFill>
                    <a:sym typeface="Symbol" panose="05050102010706020507" pitchFamily="18" charset="2"/>
                  </a:rPr>
                  <a:t>maxflow</a:t>
                </a:r>
                <a:r>
                  <a:rPr lang="en-US" altLang="en-US" sz="22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 value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Given max matching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altLang="en-US" sz="2200" dirty="0"/>
                  <a:t> of cardinality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200" dirty="0"/>
                  <a:t>.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Consider flow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200" dirty="0"/>
                  <a:t> that sends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en-US" sz="2200" dirty="0"/>
                  <a:t> unit along each of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200" dirty="0"/>
                  <a:t> edges of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altLang="en-US" sz="2200" dirty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200" dirty="0"/>
                  <a:t> is a flow, and has cardinality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200" dirty="0"/>
                  <a:t>.   ▪</a:t>
                </a:r>
              </a:p>
              <a:p>
                <a:pPr marL="742950" indent="-742950">
                  <a:buNone/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175" name="Oval 39">
            <a:extLst>
              <a:ext uri="{FF2B5EF4-FFF2-40B4-BE49-F238E27FC236}">
                <a16:creationId xmlns:a16="http://schemas.microsoft.com/office/drawing/2014/main" id="{CB50ADB7-DF81-4C3C-809E-39F4D190BD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0655" y="3629025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176" name="Oval 40">
            <a:extLst>
              <a:ext uri="{FF2B5EF4-FFF2-40B4-BE49-F238E27FC236}">
                <a16:creationId xmlns:a16="http://schemas.microsoft.com/office/drawing/2014/main" id="{FA1DFCFD-3D29-4AB3-ADF6-5FE65F8BC2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0655" y="5005388"/>
            <a:ext cx="225425" cy="2254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177" name="Oval 41">
            <a:extLst>
              <a:ext uri="{FF2B5EF4-FFF2-40B4-BE49-F238E27FC236}">
                <a16:creationId xmlns:a16="http://schemas.microsoft.com/office/drawing/2014/main" id="{324C9503-7EFB-4961-89F2-3F5E0A4A89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0655" y="6313488"/>
            <a:ext cx="225425" cy="2254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5</a:t>
            </a:r>
          </a:p>
        </p:txBody>
      </p:sp>
      <p:cxnSp>
        <p:nvCxnSpPr>
          <p:cNvPr id="178" name="AutoShape 42">
            <a:extLst>
              <a:ext uri="{FF2B5EF4-FFF2-40B4-BE49-F238E27FC236}">
                <a16:creationId xmlns:a16="http://schemas.microsoft.com/office/drawing/2014/main" id="{E6E95CAA-622A-404F-9065-900AAE6E946A}"/>
              </a:ext>
            </a:extLst>
          </p:cNvPr>
          <p:cNvCxnSpPr>
            <a:cxnSpLocks noChangeShapeType="1"/>
            <a:stCxn id="176" idx="6"/>
            <a:endCxn id="182" idx="2"/>
          </p:cNvCxnSpPr>
          <p:nvPr/>
        </p:nvCxnSpPr>
        <p:spPr bwMode="auto">
          <a:xfrm>
            <a:off x="1036080" y="5119688"/>
            <a:ext cx="21701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9" name="AutoShape 43">
            <a:extLst>
              <a:ext uri="{FF2B5EF4-FFF2-40B4-BE49-F238E27FC236}">
                <a16:creationId xmlns:a16="http://schemas.microsoft.com/office/drawing/2014/main" id="{BC4CC7BE-B861-4A1E-9C7D-54B65AD959FD}"/>
              </a:ext>
            </a:extLst>
          </p:cNvPr>
          <p:cNvCxnSpPr>
            <a:cxnSpLocks noChangeShapeType="1"/>
            <a:stCxn id="175" idx="6"/>
            <a:endCxn id="181" idx="2"/>
          </p:cNvCxnSpPr>
          <p:nvPr/>
        </p:nvCxnSpPr>
        <p:spPr bwMode="auto">
          <a:xfrm>
            <a:off x="1036080" y="3743325"/>
            <a:ext cx="2170113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0" name="AutoShape 44">
            <a:extLst>
              <a:ext uri="{FF2B5EF4-FFF2-40B4-BE49-F238E27FC236}">
                <a16:creationId xmlns:a16="http://schemas.microsoft.com/office/drawing/2014/main" id="{877A5FE7-95A5-49DD-B94F-CD6B57FBDD47}"/>
              </a:ext>
            </a:extLst>
          </p:cNvPr>
          <p:cNvCxnSpPr>
            <a:cxnSpLocks noChangeShapeType="1"/>
            <a:stCxn id="177" idx="6"/>
            <a:endCxn id="183" idx="2"/>
          </p:cNvCxnSpPr>
          <p:nvPr/>
        </p:nvCxnSpPr>
        <p:spPr bwMode="auto">
          <a:xfrm>
            <a:off x="1036080" y="6426200"/>
            <a:ext cx="21701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1" name="Oval 45">
            <a:extLst>
              <a:ext uri="{FF2B5EF4-FFF2-40B4-BE49-F238E27FC236}">
                <a16:creationId xmlns:a16="http://schemas.microsoft.com/office/drawing/2014/main" id="{B8842DFE-584A-4167-88A7-768283B67F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193" y="3629025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1'</a:t>
            </a:r>
          </a:p>
        </p:txBody>
      </p:sp>
      <p:sp>
        <p:nvSpPr>
          <p:cNvPr id="182" name="Oval 46">
            <a:extLst>
              <a:ext uri="{FF2B5EF4-FFF2-40B4-BE49-F238E27FC236}">
                <a16:creationId xmlns:a16="http://schemas.microsoft.com/office/drawing/2014/main" id="{319BA30F-296A-4686-BCF8-AF3529B4C0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193" y="5005388"/>
            <a:ext cx="225425" cy="2254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3'</a:t>
            </a:r>
          </a:p>
        </p:txBody>
      </p:sp>
      <p:sp>
        <p:nvSpPr>
          <p:cNvPr id="183" name="Oval 47">
            <a:extLst>
              <a:ext uri="{FF2B5EF4-FFF2-40B4-BE49-F238E27FC236}">
                <a16:creationId xmlns:a16="http://schemas.microsoft.com/office/drawing/2014/main" id="{45F5E9EA-E2DE-45DA-AFC1-42F97F5517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193" y="6313488"/>
            <a:ext cx="225425" cy="2254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5'</a:t>
            </a:r>
          </a:p>
        </p:txBody>
      </p:sp>
      <p:cxnSp>
        <p:nvCxnSpPr>
          <p:cNvPr id="184" name="AutoShape 48">
            <a:extLst>
              <a:ext uri="{FF2B5EF4-FFF2-40B4-BE49-F238E27FC236}">
                <a16:creationId xmlns:a16="http://schemas.microsoft.com/office/drawing/2014/main" id="{A7C35298-90D8-4745-8915-7DA9EC9D8F32}"/>
              </a:ext>
            </a:extLst>
          </p:cNvPr>
          <p:cNvCxnSpPr>
            <a:cxnSpLocks noChangeShapeType="1"/>
            <a:stCxn id="175" idx="6"/>
            <a:endCxn id="187" idx="2"/>
          </p:cNvCxnSpPr>
          <p:nvPr/>
        </p:nvCxnSpPr>
        <p:spPr bwMode="auto">
          <a:xfrm>
            <a:off x="1036080" y="3743325"/>
            <a:ext cx="2170113" cy="6715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" name="Oval 49">
            <a:extLst>
              <a:ext uri="{FF2B5EF4-FFF2-40B4-BE49-F238E27FC236}">
                <a16:creationId xmlns:a16="http://schemas.microsoft.com/office/drawing/2014/main" id="{44C2D83F-2D5A-4B67-B308-D12E66CDBF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0655" y="4302125"/>
            <a:ext cx="225425" cy="2254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186" name="Oval 50">
            <a:extLst>
              <a:ext uri="{FF2B5EF4-FFF2-40B4-BE49-F238E27FC236}">
                <a16:creationId xmlns:a16="http://schemas.microsoft.com/office/drawing/2014/main" id="{A5BDAC30-0359-4807-AD9E-026CA9DB14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0655" y="5643563"/>
            <a:ext cx="225425" cy="2270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187" name="Oval 51">
            <a:extLst>
              <a:ext uri="{FF2B5EF4-FFF2-40B4-BE49-F238E27FC236}">
                <a16:creationId xmlns:a16="http://schemas.microsoft.com/office/drawing/2014/main" id="{E1193BE2-734A-4427-8AF0-7C8044C6DA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193" y="4302125"/>
            <a:ext cx="225425" cy="2254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2'</a:t>
            </a:r>
          </a:p>
        </p:txBody>
      </p:sp>
      <p:sp>
        <p:nvSpPr>
          <p:cNvPr id="188" name="Oval 52">
            <a:extLst>
              <a:ext uri="{FF2B5EF4-FFF2-40B4-BE49-F238E27FC236}">
                <a16:creationId xmlns:a16="http://schemas.microsoft.com/office/drawing/2014/main" id="{54FA0B4F-5EAE-46B4-B39D-35849C49D2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6193" y="5643563"/>
            <a:ext cx="225425" cy="2270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4'</a:t>
            </a:r>
          </a:p>
        </p:txBody>
      </p:sp>
      <p:cxnSp>
        <p:nvCxnSpPr>
          <p:cNvPr id="189" name="AutoShape 53">
            <a:extLst>
              <a:ext uri="{FF2B5EF4-FFF2-40B4-BE49-F238E27FC236}">
                <a16:creationId xmlns:a16="http://schemas.microsoft.com/office/drawing/2014/main" id="{69D18357-8DE7-4F06-9F5D-E2C3C1D8A588}"/>
              </a:ext>
            </a:extLst>
          </p:cNvPr>
          <p:cNvCxnSpPr>
            <a:cxnSpLocks noChangeShapeType="1"/>
            <a:stCxn id="185" idx="6"/>
            <a:endCxn id="187" idx="2"/>
          </p:cNvCxnSpPr>
          <p:nvPr/>
        </p:nvCxnSpPr>
        <p:spPr bwMode="auto">
          <a:xfrm>
            <a:off x="1036080" y="4414838"/>
            <a:ext cx="2170113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0" name="AutoShape 54">
            <a:extLst>
              <a:ext uri="{FF2B5EF4-FFF2-40B4-BE49-F238E27FC236}">
                <a16:creationId xmlns:a16="http://schemas.microsoft.com/office/drawing/2014/main" id="{BA7197EE-C5F8-4B2D-9F68-077784F697DD}"/>
              </a:ext>
            </a:extLst>
          </p:cNvPr>
          <p:cNvCxnSpPr>
            <a:cxnSpLocks noChangeShapeType="1"/>
            <a:stCxn id="186" idx="6"/>
            <a:endCxn id="187" idx="2"/>
          </p:cNvCxnSpPr>
          <p:nvPr/>
        </p:nvCxnSpPr>
        <p:spPr bwMode="auto">
          <a:xfrm flipV="1">
            <a:off x="1036080" y="4414838"/>
            <a:ext cx="2170113" cy="13430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1" name="AutoShape 55">
            <a:extLst>
              <a:ext uri="{FF2B5EF4-FFF2-40B4-BE49-F238E27FC236}">
                <a16:creationId xmlns:a16="http://schemas.microsoft.com/office/drawing/2014/main" id="{BC900F69-C0E9-4B8D-95C5-B5141E1BB580}"/>
              </a:ext>
            </a:extLst>
          </p:cNvPr>
          <p:cNvCxnSpPr>
            <a:cxnSpLocks noChangeShapeType="1"/>
            <a:stCxn id="176" idx="6"/>
            <a:endCxn id="188" idx="1"/>
          </p:cNvCxnSpPr>
          <p:nvPr/>
        </p:nvCxnSpPr>
        <p:spPr bwMode="auto">
          <a:xfrm>
            <a:off x="1036080" y="5119688"/>
            <a:ext cx="2203450" cy="557212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2" name="AutoShape 56">
            <a:extLst>
              <a:ext uri="{FF2B5EF4-FFF2-40B4-BE49-F238E27FC236}">
                <a16:creationId xmlns:a16="http://schemas.microsoft.com/office/drawing/2014/main" id="{6DAC8970-7B80-4012-9851-550946334F2D}"/>
              </a:ext>
            </a:extLst>
          </p:cNvPr>
          <p:cNvCxnSpPr>
            <a:cxnSpLocks noChangeShapeType="1"/>
            <a:stCxn id="186" idx="6"/>
            <a:endCxn id="183" idx="2"/>
          </p:cNvCxnSpPr>
          <p:nvPr/>
        </p:nvCxnSpPr>
        <p:spPr bwMode="auto">
          <a:xfrm>
            <a:off x="1036080" y="5757863"/>
            <a:ext cx="2170113" cy="668337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3" name="AutoShape 57">
            <a:extLst>
              <a:ext uri="{FF2B5EF4-FFF2-40B4-BE49-F238E27FC236}">
                <a16:creationId xmlns:a16="http://schemas.microsoft.com/office/drawing/2014/main" id="{3DF2F528-FEAE-4B92-985C-7B763FB007C1}"/>
              </a:ext>
            </a:extLst>
          </p:cNvPr>
          <p:cNvCxnSpPr>
            <a:cxnSpLocks noChangeShapeType="1"/>
            <a:stCxn id="177" idx="6"/>
            <a:endCxn id="187" idx="2"/>
          </p:cNvCxnSpPr>
          <p:nvPr/>
        </p:nvCxnSpPr>
        <p:spPr bwMode="auto">
          <a:xfrm flipV="1">
            <a:off x="1036080" y="4414838"/>
            <a:ext cx="2170113" cy="20113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" name="AutoShape 58">
            <a:extLst>
              <a:ext uri="{FF2B5EF4-FFF2-40B4-BE49-F238E27FC236}">
                <a16:creationId xmlns:a16="http://schemas.microsoft.com/office/drawing/2014/main" id="{2FB81FA7-6173-4B97-A0EE-C6A543B39D79}"/>
              </a:ext>
            </a:extLst>
          </p:cNvPr>
          <p:cNvCxnSpPr>
            <a:cxnSpLocks noChangeShapeType="1"/>
            <a:stCxn id="176" idx="6"/>
            <a:endCxn id="181" idx="2"/>
          </p:cNvCxnSpPr>
          <p:nvPr/>
        </p:nvCxnSpPr>
        <p:spPr bwMode="auto">
          <a:xfrm flipV="1">
            <a:off x="1036080" y="3743325"/>
            <a:ext cx="2170113" cy="13763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6" name="Text Box 60">
            <a:extLst>
              <a:ext uri="{FF2B5EF4-FFF2-40B4-BE49-F238E27FC236}">
                <a16:creationId xmlns:a16="http://schemas.microsoft.com/office/drawing/2014/main" id="{CB5B6371-5761-4FFB-9603-DB47BE8A7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35" y="3799445"/>
            <a:ext cx="554037" cy="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C21C12-8FB7-41CA-BC8F-EBD41B3CA7C0}"/>
              </a:ext>
            </a:extLst>
          </p:cNvPr>
          <p:cNvGrpSpPr/>
          <p:nvPr/>
        </p:nvGrpSpPr>
        <p:grpSpPr>
          <a:xfrm>
            <a:off x="3639580" y="3524456"/>
            <a:ext cx="4882914" cy="3004932"/>
            <a:chOff x="3639580" y="3524456"/>
            <a:chExt cx="4882914" cy="3004932"/>
          </a:xfrm>
        </p:grpSpPr>
        <p:sp>
          <p:nvSpPr>
            <p:cNvPr id="159" name="Oval 23">
              <a:extLst>
                <a:ext uri="{FF2B5EF4-FFF2-40B4-BE49-F238E27FC236}">
                  <a16:creationId xmlns:a16="http://schemas.microsoft.com/office/drawing/2014/main" id="{FC8B5D62-6284-42A3-86EA-1A1C33F5DA1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70471" y="5641975"/>
              <a:ext cx="225425" cy="22542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4</a:t>
              </a:r>
            </a:p>
          </p:txBody>
        </p:sp>
        <p:sp>
          <p:nvSpPr>
            <p:cNvPr id="161" name="Oval 25">
              <a:extLst>
                <a:ext uri="{FF2B5EF4-FFF2-40B4-BE49-F238E27FC236}">
                  <a16:creationId xmlns:a16="http://schemas.microsoft.com/office/drawing/2014/main" id="{17651E2C-D178-45C9-8699-70EAC46EB87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13588" y="5693593"/>
              <a:ext cx="223837" cy="22542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4'</a:t>
              </a:r>
            </a:p>
          </p:txBody>
        </p:sp>
        <p:sp>
          <p:nvSpPr>
            <p:cNvPr id="140" name="Oval 4">
              <a:extLst>
                <a:ext uri="{FF2B5EF4-FFF2-40B4-BE49-F238E27FC236}">
                  <a16:creationId xmlns:a16="http://schemas.microsoft.com/office/drawing/2014/main" id="{0F0B1CDF-80E9-45DA-B54C-FC13074FB2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79137" y="5006975"/>
              <a:ext cx="225425" cy="22383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s</a:t>
              </a:r>
            </a:p>
          </p:txBody>
        </p:sp>
        <p:sp>
          <p:nvSpPr>
            <p:cNvPr id="141" name="Oval 5">
              <a:extLst>
                <a:ext uri="{FF2B5EF4-FFF2-40B4-BE49-F238E27FC236}">
                  <a16:creationId xmlns:a16="http://schemas.microsoft.com/office/drawing/2014/main" id="{0AA5EA37-AE59-4967-B69A-2D601AF5E85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70471" y="3608388"/>
              <a:ext cx="225425" cy="22383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42" name="Oval 6">
              <a:extLst>
                <a:ext uri="{FF2B5EF4-FFF2-40B4-BE49-F238E27FC236}">
                  <a16:creationId xmlns:a16="http://schemas.microsoft.com/office/drawing/2014/main" id="{43706166-AD4A-4CE6-A410-F8322092A7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70471" y="5006975"/>
              <a:ext cx="225425" cy="22383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3</a:t>
              </a:r>
            </a:p>
          </p:txBody>
        </p:sp>
        <p:sp>
          <p:nvSpPr>
            <p:cNvPr id="143" name="Oval 7">
              <a:extLst>
                <a:ext uri="{FF2B5EF4-FFF2-40B4-BE49-F238E27FC236}">
                  <a16:creationId xmlns:a16="http://schemas.microsoft.com/office/drawing/2014/main" id="{506C5BA9-7E62-49DC-B39B-A72A8C9F8F8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70471" y="6307138"/>
              <a:ext cx="225425" cy="22225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5</a:t>
              </a:r>
            </a:p>
          </p:txBody>
        </p:sp>
        <p:cxnSp>
          <p:nvCxnSpPr>
            <p:cNvPr id="144" name="AutoShape 8">
              <a:extLst>
                <a:ext uri="{FF2B5EF4-FFF2-40B4-BE49-F238E27FC236}">
                  <a16:creationId xmlns:a16="http://schemas.microsoft.com/office/drawing/2014/main" id="{0EFD034F-A2FE-4CB0-92EC-647543266903}"/>
                </a:ext>
              </a:extLst>
            </p:cNvPr>
            <p:cNvCxnSpPr>
              <a:cxnSpLocks noChangeShapeType="1"/>
              <a:stCxn id="140" idx="6"/>
              <a:endCxn id="141" idx="3"/>
            </p:cNvCxnSpPr>
            <p:nvPr/>
          </p:nvCxnSpPr>
          <p:spPr bwMode="auto">
            <a:xfrm flipV="1">
              <a:off x="4604562" y="3799445"/>
              <a:ext cx="898922" cy="1319449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5" name="AutoShape 9">
              <a:extLst>
                <a:ext uri="{FF2B5EF4-FFF2-40B4-BE49-F238E27FC236}">
                  <a16:creationId xmlns:a16="http://schemas.microsoft.com/office/drawing/2014/main" id="{6FA7F3D4-E0CF-4499-9F03-E7BA953C140D}"/>
                </a:ext>
              </a:extLst>
            </p:cNvPr>
            <p:cNvCxnSpPr>
              <a:cxnSpLocks noChangeShapeType="1"/>
              <a:stCxn id="140" idx="6"/>
              <a:endCxn id="142" idx="2"/>
            </p:cNvCxnSpPr>
            <p:nvPr/>
          </p:nvCxnSpPr>
          <p:spPr bwMode="auto">
            <a:xfrm>
              <a:off x="4604562" y="5118894"/>
              <a:ext cx="865909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6" name="AutoShape 10">
              <a:extLst>
                <a:ext uri="{FF2B5EF4-FFF2-40B4-BE49-F238E27FC236}">
                  <a16:creationId xmlns:a16="http://schemas.microsoft.com/office/drawing/2014/main" id="{187C6343-0AA0-4E51-98B8-73F1D01F813F}"/>
                </a:ext>
              </a:extLst>
            </p:cNvPr>
            <p:cNvCxnSpPr>
              <a:cxnSpLocks noChangeShapeType="1"/>
              <a:stCxn id="140" idx="6"/>
              <a:endCxn id="143" idx="1"/>
            </p:cNvCxnSpPr>
            <p:nvPr/>
          </p:nvCxnSpPr>
          <p:spPr bwMode="auto">
            <a:xfrm>
              <a:off x="4604562" y="5118894"/>
              <a:ext cx="898922" cy="12207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" name="AutoShape 11">
              <a:extLst>
                <a:ext uri="{FF2B5EF4-FFF2-40B4-BE49-F238E27FC236}">
                  <a16:creationId xmlns:a16="http://schemas.microsoft.com/office/drawing/2014/main" id="{DD9B6402-A896-49C5-AC0C-79AD0EB09432}"/>
                </a:ext>
              </a:extLst>
            </p:cNvPr>
            <p:cNvCxnSpPr>
              <a:cxnSpLocks noChangeShapeType="1"/>
              <a:stCxn id="142" idx="6"/>
              <a:endCxn id="151" idx="2"/>
            </p:cNvCxnSpPr>
            <p:nvPr/>
          </p:nvCxnSpPr>
          <p:spPr bwMode="auto">
            <a:xfrm>
              <a:off x="5695896" y="5118894"/>
              <a:ext cx="141769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8" name="AutoShape 12">
              <a:extLst>
                <a:ext uri="{FF2B5EF4-FFF2-40B4-BE49-F238E27FC236}">
                  <a16:creationId xmlns:a16="http://schemas.microsoft.com/office/drawing/2014/main" id="{41467E80-0D18-46AE-9ED4-D6FE5F073EA0}"/>
                </a:ext>
              </a:extLst>
            </p:cNvPr>
            <p:cNvCxnSpPr>
              <a:cxnSpLocks noChangeShapeType="1"/>
              <a:stCxn id="141" idx="6"/>
              <a:endCxn id="150" idx="2"/>
            </p:cNvCxnSpPr>
            <p:nvPr/>
          </p:nvCxnSpPr>
          <p:spPr bwMode="auto">
            <a:xfrm>
              <a:off x="5695896" y="3720307"/>
              <a:ext cx="1417692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9" name="AutoShape 13">
              <a:extLst>
                <a:ext uri="{FF2B5EF4-FFF2-40B4-BE49-F238E27FC236}">
                  <a16:creationId xmlns:a16="http://schemas.microsoft.com/office/drawing/2014/main" id="{4ACCB364-5436-4560-9796-8A9B04EF2539}"/>
                </a:ext>
              </a:extLst>
            </p:cNvPr>
            <p:cNvCxnSpPr>
              <a:cxnSpLocks noChangeShapeType="1"/>
              <a:stCxn id="143" idx="6"/>
              <a:endCxn id="152" idx="2"/>
            </p:cNvCxnSpPr>
            <p:nvPr/>
          </p:nvCxnSpPr>
          <p:spPr bwMode="auto">
            <a:xfrm>
              <a:off x="5695896" y="6418263"/>
              <a:ext cx="141769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0" name="Oval 14">
              <a:extLst>
                <a:ext uri="{FF2B5EF4-FFF2-40B4-BE49-F238E27FC236}">
                  <a16:creationId xmlns:a16="http://schemas.microsoft.com/office/drawing/2014/main" id="{66C9998D-D829-4B63-AB2D-72D5C00B469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13588" y="3608388"/>
              <a:ext cx="223837" cy="22383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1'</a:t>
              </a:r>
            </a:p>
          </p:txBody>
        </p:sp>
        <p:sp>
          <p:nvSpPr>
            <p:cNvPr id="151" name="Oval 15">
              <a:extLst>
                <a:ext uri="{FF2B5EF4-FFF2-40B4-BE49-F238E27FC236}">
                  <a16:creationId xmlns:a16="http://schemas.microsoft.com/office/drawing/2014/main" id="{D371C8F5-9CC9-40B0-A4D9-D976210C75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13588" y="5006975"/>
              <a:ext cx="223837" cy="22383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3'</a:t>
              </a:r>
            </a:p>
          </p:txBody>
        </p:sp>
        <p:sp>
          <p:nvSpPr>
            <p:cNvPr id="152" name="Oval 16">
              <a:extLst>
                <a:ext uri="{FF2B5EF4-FFF2-40B4-BE49-F238E27FC236}">
                  <a16:creationId xmlns:a16="http://schemas.microsoft.com/office/drawing/2014/main" id="{11599CCE-D38D-463B-B488-E2E60BF075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13588" y="6307138"/>
              <a:ext cx="223837" cy="22225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5'</a:t>
              </a:r>
            </a:p>
          </p:txBody>
        </p:sp>
        <p:cxnSp>
          <p:nvCxnSpPr>
            <p:cNvPr id="153" name="AutoShape 17">
              <a:extLst>
                <a:ext uri="{FF2B5EF4-FFF2-40B4-BE49-F238E27FC236}">
                  <a16:creationId xmlns:a16="http://schemas.microsoft.com/office/drawing/2014/main" id="{8E9BC598-EE55-4C0B-BE80-7EC22E2665F2}"/>
                </a:ext>
              </a:extLst>
            </p:cNvPr>
            <p:cNvCxnSpPr>
              <a:cxnSpLocks noChangeShapeType="1"/>
              <a:stCxn id="141" idx="6"/>
              <a:endCxn id="160" idx="1"/>
            </p:cNvCxnSpPr>
            <p:nvPr/>
          </p:nvCxnSpPr>
          <p:spPr bwMode="auto">
            <a:xfrm>
              <a:off x="5695896" y="3720307"/>
              <a:ext cx="1450472" cy="6214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" name="Oval 18">
              <a:extLst>
                <a:ext uri="{FF2B5EF4-FFF2-40B4-BE49-F238E27FC236}">
                  <a16:creationId xmlns:a16="http://schemas.microsoft.com/office/drawing/2014/main" id="{71CF4699-DF24-44D4-A6ED-B10F89D02F8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047656" y="5006975"/>
              <a:ext cx="223837" cy="22383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t</a:t>
              </a:r>
            </a:p>
          </p:txBody>
        </p:sp>
        <p:cxnSp>
          <p:nvCxnSpPr>
            <p:cNvPr id="155" name="AutoShape 19">
              <a:extLst>
                <a:ext uri="{FF2B5EF4-FFF2-40B4-BE49-F238E27FC236}">
                  <a16:creationId xmlns:a16="http://schemas.microsoft.com/office/drawing/2014/main" id="{31D094CC-49C5-48FC-92D2-D5A3D54A9386}"/>
                </a:ext>
              </a:extLst>
            </p:cNvPr>
            <p:cNvCxnSpPr>
              <a:cxnSpLocks noChangeShapeType="1"/>
              <a:stCxn id="150" idx="6"/>
              <a:endCxn id="154" idx="0"/>
            </p:cNvCxnSpPr>
            <p:nvPr/>
          </p:nvCxnSpPr>
          <p:spPr bwMode="auto">
            <a:xfrm>
              <a:off x="7337425" y="3720307"/>
              <a:ext cx="822150" cy="128666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6" name="AutoShape 20">
              <a:extLst>
                <a:ext uri="{FF2B5EF4-FFF2-40B4-BE49-F238E27FC236}">
                  <a16:creationId xmlns:a16="http://schemas.microsoft.com/office/drawing/2014/main" id="{13AB95F5-F5E3-472D-9AF1-C9A1125A7522}"/>
                </a:ext>
              </a:extLst>
            </p:cNvPr>
            <p:cNvCxnSpPr>
              <a:cxnSpLocks noChangeShapeType="1"/>
              <a:stCxn id="151" idx="6"/>
              <a:endCxn id="154" idx="2"/>
            </p:cNvCxnSpPr>
            <p:nvPr/>
          </p:nvCxnSpPr>
          <p:spPr bwMode="auto">
            <a:xfrm>
              <a:off x="7337425" y="5118894"/>
              <a:ext cx="7102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7" name="AutoShape 21">
              <a:extLst>
                <a:ext uri="{FF2B5EF4-FFF2-40B4-BE49-F238E27FC236}">
                  <a16:creationId xmlns:a16="http://schemas.microsoft.com/office/drawing/2014/main" id="{1637D5FE-24F0-41F3-9108-1CF336B71F46}"/>
                </a:ext>
              </a:extLst>
            </p:cNvPr>
            <p:cNvCxnSpPr>
              <a:cxnSpLocks noChangeShapeType="1"/>
              <a:stCxn id="152" idx="7"/>
              <a:endCxn id="154" idx="4"/>
            </p:cNvCxnSpPr>
            <p:nvPr/>
          </p:nvCxnSpPr>
          <p:spPr bwMode="auto">
            <a:xfrm flipV="1">
              <a:off x="7304645" y="5230813"/>
              <a:ext cx="854930" cy="1108873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8" name="Oval 22">
              <a:extLst>
                <a:ext uri="{FF2B5EF4-FFF2-40B4-BE49-F238E27FC236}">
                  <a16:creationId xmlns:a16="http://schemas.microsoft.com/office/drawing/2014/main" id="{9EF4737A-1C3C-4A30-9D4A-D16A3FA159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70471" y="4308475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2</a:t>
              </a:r>
            </a:p>
          </p:txBody>
        </p:sp>
        <p:sp>
          <p:nvSpPr>
            <p:cNvPr id="160" name="Oval 24">
              <a:extLst>
                <a:ext uri="{FF2B5EF4-FFF2-40B4-BE49-F238E27FC236}">
                  <a16:creationId xmlns:a16="http://schemas.microsoft.com/office/drawing/2014/main" id="{9C72D47F-9D80-43C5-A5B3-0D77451C71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13588" y="4308475"/>
              <a:ext cx="223837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2'</a:t>
              </a:r>
            </a:p>
          </p:txBody>
        </p:sp>
        <p:cxnSp>
          <p:nvCxnSpPr>
            <p:cNvPr id="162" name="AutoShape 26">
              <a:extLst>
                <a:ext uri="{FF2B5EF4-FFF2-40B4-BE49-F238E27FC236}">
                  <a16:creationId xmlns:a16="http://schemas.microsoft.com/office/drawing/2014/main" id="{CD01C067-2AC9-4D9B-BC64-834B78A21DF5}"/>
                </a:ext>
              </a:extLst>
            </p:cNvPr>
            <p:cNvCxnSpPr>
              <a:cxnSpLocks noChangeShapeType="1"/>
              <a:stCxn id="158" idx="6"/>
              <a:endCxn id="160" idx="2"/>
            </p:cNvCxnSpPr>
            <p:nvPr/>
          </p:nvCxnSpPr>
          <p:spPr bwMode="auto">
            <a:xfrm>
              <a:off x="5695896" y="4421982"/>
              <a:ext cx="1417692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" name="AutoShape 27">
              <a:extLst>
                <a:ext uri="{FF2B5EF4-FFF2-40B4-BE49-F238E27FC236}">
                  <a16:creationId xmlns:a16="http://schemas.microsoft.com/office/drawing/2014/main" id="{18E96675-9075-4676-8F7E-B93CE76B2455}"/>
                </a:ext>
              </a:extLst>
            </p:cNvPr>
            <p:cNvCxnSpPr>
              <a:cxnSpLocks noChangeShapeType="1"/>
              <a:stCxn id="159" idx="6"/>
              <a:endCxn id="160" idx="3"/>
            </p:cNvCxnSpPr>
            <p:nvPr/>
          </p:nvCxnSpPr>
          <p:spPr bwMode="auto">
            <a:xfrm flipV="1">
              <a:off x="5695896" y="4502243"/>
              <a:ext cx="1450472" cy="12524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" name="AutoShape 28">
              <a:extLst>
                <a:ext uri="{FF2B5EF4-FFF2-40B4-BE49-F238E27FC236}">
                  <a16:creationId xmlns:a16="http://schemas.microsoft.com/office/drawing/2014/main" id="{2704DDC7-500F-42C4-88E7-D2DD5F50BFBE}"/>
                </a:ext>
              </a:extLst>
            </p:cNvPr>
            <p:cNvCxnSpPr>
              <a:cxnSpLocks noChangeShapeType="1"/>
              <a:stCxn id="142" idx="6"/>
              <a:endCxn id="161" idx="1"/>
            </p:cNvCxnSpPr>
            <p:nvPr/>
          </p:nvCxnSpPr>
          <p:spPr bwMode="auto">
            <a:xfrm>
              <a:off x="5695896" y="5118894"/>
              <a:ext cx="1450472" cy="6077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5" name="AutoShape 29">
              <a:extLst>
                <a:ext uri="{FF2B5EF4-FFF2-40B4-BE49-F238E27FC236}">
                  <a16:creationId xmlns:a16="http://schemas.microsoft.com/office/drawing/2014/main" id="{D40407AD-E2D2-495F-9120-C4A8672B17FC}"/>
                </a:ext>
              </a:extLst>
            </p:cNvPr>
            <p:cNvCxnSpPr>
              <a:cxnSpLocks noChangeShapeType="1"/>
              <a:stCxn id="159" idx="6"/>
              <a:endCxn id="152" idx="1"/>
            </p:cNvCxnSpPr>
            <p:nvPr/>
          </p:nvCxnSpPr>
          <p:spPr bwMode="auto">
            <a:xfrm>
              <a:off x="5695896" y="5754688"/>
              <a:ext cx="1450472" cy="58499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6" name="AutoShape 30">
              <a:extLst>
                <a:ext uri="{FF2B5EF4-FFF2-40B4-BE49-F238E27FC236}">
                  <a16:creationId xmlns:a16="http://schemas.microsoft.com/office/drawing/2014/main" id="{2C42B3AC-DB3E-48F9-8F51-88D11EE47E33}"/>
                </a:ext>
              </a:extLst>
            </p:cNvPr>
            <p:cNvCxnSpPr>
              <a:cxnSpLocks noChangeShapeType="1"/>
              <a:stCxn id="143" idx="6"/>
              <a:endCxn id="160" idx="4"/>
            </p:cNvCxnSpPr>
            <p:nvPr/>
          </p:nvCxnSpPr>
          <p:spPr bwMode="auto">
            <a:xfrm flipV="1">
              <a:off x="5695896" y="4535488"/>
              <a:ext cx="1529611" cy="1882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7" name="AutoShape 31">
              <a:extLst>
                <a:ext uri="{FF2B5EF4-FFF2-40B4-BE49-F238E27FC236}">
                  <a16:creationId xmlns:a16="http://schemas.microsoft.com/office/drawing/2014/main" id="{ADA424A5-BFFB-4AE2-9D7C-5827F1277843}"/>
                </a:ext>
              </a:extLst>
            </p:cNvPr>
            <p:cNvCxnSpPr>
              <a:cxnSpLocks noChangeShapeType="1"/>
              <a:stCxn id="142" idx="6"/>
              <a:endCxn id="150" idx="3"/>
            </p:cNvCxnSpPr>
            <p:nvPr/>
          </p:nvCxnSpPr>
          <p:spPr bwMode="auto">
            <a:xfrm flipV="1">
              <a:off x="5695896" y="3799445"/>
              <a:ext cx="1450472" cy="13194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8" name="AutoShape 32">
              <a:extLst>
                <a:ext uri="{FF2B5EF4-FFF2-40B4-BE49-F238E27FC236}">
                  <a16:creationId xmlns:a16="http://schemas.microsoft.com/office/drawing/2014/main" id="{7F00B6C6-F8C4-4795-AC91-D07E9116F2E5}"/>
                </a:ext>
              </a:extLst>
            </p:cNvPr>
            <p:cNvCxnSpPr>
              <a:cxnSpLocks noChangeShapeType="1"/>
              <a:stCxn id="140" idx="6"/>
              <a:endCxn id="158" idx="2"/>
            </p:cNvCxnSpPr>
            <p:nvPr/>
          </p:nvCxnSpPr>
          <p:spPr bwMode="auto">
            <a:xfrm flipV="1">
              <a:off x="4604562" y="4421982"/>
              <a:ext cx="865909" cy="696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9" name="AutoShape 33">
              <a:extLst>
                <a:ext uri="{FF2B5EF4-FFF2-40B4-BE49-F238E27FC236}">
                  <a16:creationId xmlns:a16="http://schemas.microsoft.com/office/drawing/2014/main" id="{8E62ED3F-1400-4771-8427-355517875EC6}"/>
                </a:ext>
              </a:extLst>
            </p:cNvPr>
            <p:cNvCxnSpPr>
              <a:cxnSpLocks noChangeShapeType="1"/>
              <a:stCxn id="140" idx="6"/>
              <a:endCxn id="159" idx="2"/>
            </p:cNvCxnSpPr>
            <p:nvPr/>
          </p:nvCxnSpPr>
          <p:spPr bwMode="auto">
            <a:xfrm>
              <a:off x="4604562" y="5118894"/>
              <a:ext cx="865909" cy="635794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0" name="AutoShape 34">
              <a:extLst>
                <a:ext uri="{FF2B5EF4-FFF2-40B4-BE49-F238E27FC236}">
                  <a16:creationId xmlns:a16="http://schemas.microsoft.com/office/drawing/2014/main" id="{66BBA2B6-584F-4BBD-8908-5A75F9CB29FD}"/>
                </a:ext>
              </a:extLst>
            </p:cNvPr>
            <p:cNvCxnSpPr>
              <a:cxnSpLocks noChangeShapeType="1"/>
              <a:stCxn id="160" idx="6"/>
              <a:endCxn id="154" idx="1"/>
            </p:cNvCxnSpPr>
            <p:nvPr/>
          </p:nvCxnSpPr>
          <p:spPr bwMode="auto">
            <a:xfrm>
              <a:off x="7337425" y="4421982"/>
              <a:ext cx="743011" cy="617773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1" name="AutoShape 35">
              <a:extLst>
                <a:ext uri="{FF2B5EF4-FFF2-40B4-BE49-F238E27FC236}">
                  <a16:creationId xmlns:a16="http://schemas.microsoft.com/office/drawing/2014/main" id="{EB0B6560-EAC7-47A1-8BF0-B5A30A130E14}"/>
                </a:ext>
              </a:extLst>
            </p:cNvPr>
            <p:cNvCxnSpPr>
              <a:cxnSpLocks noChangeShapeType="1"/>
              <a:stCxn id="161" idx="6"/>
              <a:endCxn id="154" idx="3"/>
            </p:cNvCxnSpPr>
            <p:nvPr/>
          </p:nvCxnSpPr>
          <p:spPr bwMode="auto">
            <a:xfrm flipV="1">
              <a:off x="7337425" y="5198033"/>
              <a:ext cx="743011" cy="608273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2" name="Text Box 36">
              <a:extLst>
                <a:ext uri="{FF2B5EF4-FFF2-40B4-BE49-F238E27FC236}">
                  <a16:creationId xmlns:a16="http://schemas.microsoft.com/office/drawing/2014/main" id="{C78741F7-CA98-40D3-8EB2-5201E9571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0883" y="4210050"/>
              <a:ext cx="334963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73" name="Text Box 37">
              <a:extLst>
                <a:ext uri="{FF2B5EF4-FFF2-40B4-BE49-F238E27FC236}">
                  <a16:creationId xmlns:a16="http://schemas.microsoft.com/office/drawing/2014/main" id="{CBA6921F-04D4-412D-8481-1B500E0953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06943" y="4210050"/>
              <a:ext cx="334962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4" name="Text Box 38">
                  <a:extLst>
                    <a:ext uri="{FF2B5EF4-FFF2-40B4-BE49-F238E27FC236}">
                      <a16:creationId xmlns:a16="http://schemas.microsoft.com/office/drawing/2014/main" id="{E577EE48-7F99-4B67-B753-56EF4EC4C73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227096" y="3524456"/>
                  <a:ext cx="333375" cy="338554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en-US" sz="22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S PGothic" panose="020B0600070205080204" pitchFamily="34" charset="-128"/>
                          </a:rPr>
                          <m:t>∞</m:t>
                        </m:r>
                      </m:oMath>
                    </m:oMathPara>
                  </a14:m>
                  <a:endParaRPr kumimoji="1" lang="en-US" alt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74" name="Text Box 38">
                  <a:extLst>
                    <a:ext uri="{FF2B5EF4-FFF2-40B4-BE49-F238E27FC236}">
                      <a16:creationId xmlns:a16="http://schemas.microsoft.com/office/drawing/2014/main" id="{E577EE48-7F99-4B67-B753-56EF4EC4C7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227096" y="3524456"/>
                  <a:ext cx="333375" cy="338554"/>
                </a:xfrm>
                <a:prstGeom prst="rect">
                  <a:avLst/>
                </a:prstGeom>
                <a:blipFill>
                  <a:blip r:embed="rId4"/>
                  <a:stretch>
                    <a:fillRect l="-18519" b="-1786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5" name="Text Box 59">
              <a:extLst>
                <a:ext uri="{FF2B5EF4-FFF2-40B4-BE49-F238E27FC236}">
                  <a16:creationId xmlns:a16="http://schemas.microsoft.com/office/drawing/2014/main" id="{6EE832E3-51C7-4533-AA54-9B7D0DEA0A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8456" y="3532983"/>
              <a:ext cx="554038" cy="431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en-U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H</a:t>
              </a:r>
            </a:p>
          </p:txBody>
        </p:sp>
        <p:sp>
          <p:nvSpPr>
            <p:cNvPr id="2" name="Arrow: Right 1">
              <a:extLst>
                <a:ext uri="{FF2B5EF4-FFF2-40B4-BE49-F238E27FC236}">
                  <a16:creationId xmlns:a16="http://schemas.microsoft.com/office/drawing/2014/main" id="{7EC6EB1E-80FA-4622-A812-7299BBB2A910}"/>
                </a:ext>
              </a:extLst>
            </p:cNvPr>
            <p:cNvSpPr/>
            <p:nvPr/>
          </p:nvSpPr>
          <p:spPr bwMode="auto">
            <a:xfrm>
              <a:off x="3639580" y="4918587"/>
              <a:ext cx="644826" cy="368710"/>
            </a:xfrm>
            <a:prstGeom prst="rightArrow">
              <a:avLst/>
            </a:prstGeom>
            <a:solidFill>
              <a:srgbClr val="0070C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66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Bipartite Matching: Proof of Correctness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199" y="1328474"/>
                <a:ext cx="8487697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000" dirty="0">
                    <a:solidFill>
                      <a:srgbClr val="0070C0"/>
                    </a:solidFill>
                  </a:rPr>
                  <a:t>Thm.</a:t>
                </a:r>
                <a:r>
                  <a:rPr lang="en-US" altLang="en-US" sz="2000" dirty="0"/>
                  <a:t> Max cardinality matching in G = value of max flow in H.</a:t>
                </a:r>
              </a:p>
              <a:p>
                <a:pPr marL="0" indent="0">
                  <a:buNone/>
                </a:pPr>
                <a:r>
                  <a:rPr lang="en-US" altLang="en-US" sz="20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Proof. (matching </a:t>
                </a:r>
                <a:r>
                  <a:rPr lang="en-US" altLang="en-US" sz="2000" dirty="0" err="1">
                    <a:solidFill>
                      <a:srgbClr val="0070C0"/>
                    </a:solidFill>
                    <a:sym typeface="Symbol" panose="05050102010706020507" pitchFamily="18" charset="2"/>
                  </a:rPr>
                  <a:t>val</a:t>
                </a:r>
                <a:r>
                  <a:rPr lang="en-US" altLang="en-US" sz="20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≥</m:t>
                    </m:r>
                  </m:oMath>
                </a14:m>
                <a:r>
                  <a:rPr lang="en-US" altLang="en-US" sz="20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sz="2000" dirty="0" err="1">
                    <a:solidFill>
                      <a:srgbClr val="0070C0"/>
                    </a:solidFill>
                    <a:sym typeface="Symbol" panose="05050102010706020507" pitchFamily="18" charset="2"/>
                  </a:rPr>
                  <a:t>maxflow</a:t>
                </a:r>
                <a:r>
                  <a:rPr lang="en-US" altLang="en-US" sz="20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sz="2000" dirty="0" err="1">
                    <a:solidFill>
                      <a:srgbClr val="0070C0"/>
                    </a:solidFill>
                    <a:sym typeface="Symbol" panose="05050102010706020507" pitchFamily="18" charset="2"/>
                  </a:rPr>
                  <a:t>val</a:t>
                </a:r>
                <a:r>
                  <a:rPr lang="en-US" altLang="en-US" sz="20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) </a:t>
                </a:r>
                <a:r>
                  <a:rPr lang="en-US" alt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000" dirty="0"/>
                  <a:t> be a max flow in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altLang="en-US" sz="2000" dirty="0"/>
                  <a:t> of value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000" dirty="0"/>
                  <a:t>.</a:t>
                </a:r>
              </a:p>
              <a:p>
                <a:pPr marL="0" indent="0">
                  <a:buNone/>
                </a:pPr>
                <a:r>
                  <a:rPr lang="en-US" altLang="en-US" sz="2000" dirty="0"/>
                  <a:t>Integrality theorem  </a:t>
                </a:r>
                <a:r>
                  <a:rPr lang="en-US" altLang="en-US" sz="2000" dirty="0">
                    <a:sym typeface="Symbol" panose="05050102010706020507" pitchFamily="18" charset="2"/>
                  </a:rPr>
                  <a:t></a:t>
                </a:r>
                <a:r>
                  <a:rPr lang="en-US" altLang="en-US" sz="2000" dirty="0"/>
                  <a:t> 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000" dirty="0"/>
                  <a:t> is integral and we can assume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000" dirty="0"/>
                  <a:t> is 0-1.</a:t>
                </a:r>
              </a:p>
              <a:p>
                <a:pPr marL="0" indent="0">
                  <a:buNone/>
                </a:pPr>
                <a:r>
                  <a:rPr lang="en-US" altLang="en-US" sz="2000" dirty="0"/>
                  <a:t>Consider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altLang="en-US" sz="2000" dirty="0"/>
                  <a:t> = set of edges from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en-US" sz="2000" dirty="0"/>
                  <a:t> with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en-US" sz="2000" dirty="0"/>
                  <a:t>.</a:t>
                </a:r>
              </a:p>
              <a:p>
                <a:pPr marL="287338" lvl="2" indent="-287338"/>
                <a:r>
                  <a:rPr lang="en-US" altLang="en-US" sz="2000" dirty="0"/>
                  <a:t>each node in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en-US" sz="2000" baseline="-25000" dirty="0"/>
                  <a:t> </a:t>
                </a:r>
                <a:r>
                  <a:rPr lang="en-US" altLang="en-US" sz="2000" dirty="0"/>
                  <a:t>and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en-US" sz="2000" baseline="-25000" dirty="0"/>
                  <a:t> </a:t>
                </a:r>
                <a:r>
                  <a:rPr lang="en-US" altLang="en-US" sz="2000" dirty="0"/>
                  <a:t>participates in at most one edge in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altLang="en-US" sz="2000" dirty="0"/>
                  <a:t>.</a:t>
                </a:r>
              </a:p>
              <a:p>
                <a:pPr marL="287338" lvl="2" indent="-287338"/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|=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000" dirty="0"/>
                  <a:t>:  consider s-t cut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328474"/>
                <a:ext cx="8487697" cy="4797690"/>
              </a:xfrm>
              <a:blipFill>
                <a:blip r:embed="rId3"/>
                <a:stretch>
                  <a:fillRect l="-718"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140" name="Oval 4">
            <a:extLst>
              <a:ext uri="{FF2B5EF4-FFF2-40B4-BE49-F238E27FC236}">
                <a16:creationId xmlns:a16="http://schemas.microsoft.com/office/drawing/2014/main" id="{0F0B1CDF-80E9-45DA-B54C-FC13074FB2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4768" y="5036152"/>
            <a:ext cx="225425" cy="2238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s</a:t>
            </a:r>
          </a:p>
        </p:txBody>
      </p:sp>
      <p:sp>
        <p:nvSpPr>
          <p:cNvPr id="141" name="Oval 5">
            <a:extLst>
              <a:ext uri="{FF2B5EF4-FFF2-40B4-BE49-F238E27FC236}">
                <a16:creationId xmlns:a16="http://schemas.microsoft.com/office/drawing/2014/main" id="{0AA5EA37-AE59-4967-B69A-2D601AF5E8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6102" y="3637565"/>
            <a:ext cx="225425" cy="2238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142" name="Oval 6">
            <a:extLst>
              <a:ext uri="{FF2B5EF4-FFF2-40B4-BE49-F238E27FC236}">
                <a16:creationId xmlns:a16="http://schemas.microsoft.com/office/drawing/2014/main" id="{43706166-AD4A-4CE6-A410-F8322092A7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6102" y="5036152"/>
            <a:ext cx="225425" cy="2238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143" name="Oval 7">
            <a:extLst>
              <a:ext uri="{FF2B5EF4-FFF2-40B4-BE49-F238E27FC236}">
                <a16:creationId xmlns:a16="http://schemas.microsoft.com/office/drawing/2014/main" id="{506C5BA9-7E62-49DC-B39B-A72A8C9F8F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6102" y="6336315"/>
            <a:ext cx="225425" cy="22225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5</a:t>
            </a:r>
          </a:p>
        </p:txBody>
      </p:sp>
      <p:cxnSp>
        <p:nvCxnSpPr>
          <p:cNvPr id="144" name="AutoShape 8">
            <a:extLst>
              <a:ext uri="{FF2B5EF4-FFF2-40B4-BE49-F238E27FC236}">
                <a16:creationId xmlns:a16="http://schemas.microsoft.com/office/drawing/2014/main" id="{0EFD034F-A2FE-4CB0-92EC-647543266903}"/>
              </a:ext>
            </a:extLst>
          </p:cNvPr>
          <p:cNvCxnSpPr>
            <a:cxnSpLocks noChangeShapeType="1"/>
            <a:stCxn id="140" idx="6"/>
            <a:endCxn id="141" idx="3"/>
          </p:cNvCxnSpPr>
          <p:nvPr/>
        </p:nvCxnSpPr>
        <p:spPr bwMode="auto">
          <a:xfrm flipV="1">
            <a:off x="610193" y="3828622"/>
            <a:ext cx="898922" cy="1319449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" name="AutoShape 9">
            <a:extLst>
              <a:ext uri="{FF2B5EF4-FFF2-40B4-BE49-F238E27FC236}">
                <a16:creationId xmlns:a16="http://schemas.microsoft.com/office/drawing/2014/main" id="{6FA7F3D4-E0CF-4499-9F03-E7BA953C140D}"/>
              </a:ext>
            </a:extLst>
          </p:cNvPr>
          <p:cNvCxnSpPr>
            <a:cxnSpLocks noChangeShapeType="1"/>
            <a:stCxn id="140" idx="6"/>
            <a:endCxn id="142" idx="2"/>
          </p:cNvCxnSpPr>
          <p:nvPr/>
        </p:nvCxnSpPr>
        <p:spPr bwMode="auto">
          <a:xfrm>
            <a:off x="610193" y="5148071"/>
            <a:ext cx="865909" cy="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6" name="AutoShape 10">
            <a:extLst>
              <a:ext uri="{FF2B5EF4-FFF2-40B4-BE49-F238E27FC236}">
                <a16:creationId xmlns:a16="http://schemas.microsoft.com/office/drawing/2014/main" id="{187C6343-0AA0-4E51-98B8-73F1D01F813F}"/>
              </a:ext>
            </a:extLst>
          </p:cNvPr>
          <p:cNvCxnSpPr>
            <a:cxnSpLocks noChangeShapeType="1"/>
            <a:stCxn id="140" idx="6"/>
            <a:endCxn id="143" idx="1"/>
          </p:cNvCxnSpPr>
          <p:nvPr/>
        </p:nvCxnSpPr>
        <p:spPr bwMode="auto">
          <a:xfrm>
            <a:off x="610193" y="5148071"/>
            <a:ext cx="898922" cy="122079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" name="AutoShape 11">
            <a:extLst>
              <a:ext uri="{FF2B5EF4-FFF2-40B4-BE49-F238E27FC236}">
                <a16:creationId xmlns:a16="http://schemas.microsoft.com/office/drawing/2014/main" id="{DD9B6402-A896-49C5-AC0C-79AD0EB09432}"/>
              </a:ext>
            </a:extLst>
          </p:cNvPr>
          <p:cNvCxnSpPr>
            <a:cxnSpLocks noChangeShapeType="1"/>
            <a:stCxn id="142" idx="6"/>
            <a:endCxn id="151" idx="2"/>
          </p:cNvCxnSpPr>
          <p:nvPr/>
        </p:nvCxnSpPr>
        <p:spPr bwMode="auto">
          <a:xfrm>
            <a:off x="1701527" y="5148071"/>
            <a:ext cx="141769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8" name="AutoShape 12">
            <a:extLst>
              <a:ext uri="{FF2B5EF4-FFF2-40B4-BE49-F238E27FC236}">
                <a16:creationId xmlns:a16="http://schemas.microsoft.com/office/drawing/2014/main" id="{41467E80-0D18-46AE-9ED4-D6FE5F073EA0}"/>
              </a:ext>
            </a:extLst>
          </p:cNvPr>
          <p:cNvCxnSpPr>
            <a:cxnSpLocks noChangeShapeType="1"/>
            <a:stCxn id="141" idx="6"/>
            <a:endCxn id="150" idx="2"/>
          </p:cNvCxnSpPr>
          <p:nvPr/>
        </p:nvCxnSpPr>
        <p:spPr bwMode="auto">
          <a:xfrm>
            <a:off x="1701527" y="3749484"/>
            <a:ext cx="1417692" cy="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9" name="AutoShape 13">
            <a:extLst>
              <a:ext uri="{FF2B5EF4-FFF2-40B4-BE49-F238E27FC236}">
                <a16:creationId xmlns:a16="http://schemas.microsoft.com/office/drawing/2014/main" id="{4ACCB364-5436-4560-9796-8A9B04EF2539}"/>
              </a:ext>
            </a:extLst>
          </p:cNvPr>
          <p:cNvCxnSpPr>
            <a:cxnSpLocks noChangeShapeType="1"/>
            <a:stCxn id="143" idx="6"/>
            <a:endCxn id="152" idx="2"/>
          </p:cNvCxnSpPr>
          <p:nvPr/>
        </p:nvCxnSpPr>
        <p:spPr bwMode="auto">
          <a:xfrm>
            <a:off x="1701527" y="6447440"/>
            <a:ext cx="141769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0" name="Oval 14">
            <a:extLst>
              <a:ext uri="{FF2B5EF4-FFF2-40B4-BE49-F238E27FC236}">
                <a16:creationId xmlns:a16="http://schemas.microsoft.com/office/drawing/2014/main" id="{66C9998D-D829-4B63-AB2D-72D5C00B46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19219" y="3637565"/>
            <a:ext cx="223837" cy="2238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1'</a:t>
            </a:r>
          </a:p>
        </p:txBody>
      </p:sp>
      <p:sp>
        <p:nvSpPr>
          <p:cNvPr id="151" name="Oval 15">
            <a:extLst>
              <a:ext uri="{FF2B5EF4-FFF2-40B4-BE49-F238E27FC236}">
                <a16:creationId xmlns:a16="http://schemas.microsoft.com/office/drawing/2014/main" id="{D371C8F5-9CC9-40B0-A4D9-D976210C75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19219" y="5036152"/>
            <a:ext cx="223837" cy="2238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3'</a:t>
            </a:r>
          </a:p>
        </p:txBody>
      </p:sp>
      <p:sp>
        <p:nvSpPr>
          <p:cNvPr id="152" name="Oval 16">
            <a:extLst>
              <a:ext uri="{FF2B5EF4-FFF2-40B4-BE49-F238E27FC236}">
                <a16:creationId xmlns:a16="http://schemas.microsoft.com/office/drawing/2014/main" id="{11599CCE-D38D-463B-B488-E2E60BF075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19219" y="6336315"/>
            <a:ext cx="223837" cy="22225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5'</a:t>
            </a:r>
          </a:p>
        </p:txBody>
      </p:sp>
      <p:cxnSp>
        <p:nvCxnSpPr>
          <p:cNvPr id="153" name="AutoShape 17">
            <a:extLst>
              <a:ext uri="{FF2B5EF4-FFF2-40B4-BE49-F238E27FC236}">
                <a16:creationId xmlns:a16="http://schemas.microsoft.com/office/drawing/2014/main" id="{8E9BC598-EE55-4C0B-BE80-7EC22E2665F2}"/>
              </a:ext>
            </a:extLst>
          </p:cNvPr>
          <p:cNvCxnSpPr>
            <a:cxnSpLocks noChangeShapeType="1"/>
            <a:stCxn id="141" idx="6"/>
            <a:endCxn id="160" idx="1"/>
          </p:cNvCxnSpPr>
          <p:nvPr/>
        </p:nvCxnSpPr>
        <p:spPr bwMode="auto">
          <a:xfrm>
            <a:off x="1701527" y="3749484"/>
            <a:ext cx="1450472" cy="6214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" name="Oval 18">
            <a:extLst>
              <a:ext uri="{FF2B5EF4-FFF2-40B4-BE49-F238E27FC236}">
                <a16:creationId xmlns:a16="http://schemas.microsoft.com/office/drawing/2014/main" id="{71CF4699-DF24-44D4-A6ED-B10F89D02F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53287" y="5036152"/>
            <a:ext cx="223837" cy="2238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t</a:t>
            </a:r>
          </a:p>
        </p:txBody>
      </p:sp>
      <p:cxnSp>
        <p:nvCxnSpPr>
          <p:cNvPr id="155" name="AutoShape 19">
            <a:extLst>
              <a:ext uri="{FF2B5EF4-FFF2-40B4-BE49-F238E27FC236}">
                <a16:creationId xmlns:a16="http://schemas.microsoft.com/office/drawing/2014/main" id="{31D094CC-49C5-48FC-92D2-D5A3D54A9386}"/>
              </a:ext>
            </a:extLst>
          </p:cNvPr>
          <p:cNvCxnSpPr>
            <a:cxnSpLocks noChangeShapeType="1"/>
            <a:stCxn id="150" idx="6"/>
            <a:endCxn id="154" idx="0"/>
          </p:cNvCxnSpPr>
          <p:nvPr/>
        </p:nvCxnSpPr>
        <p:spPr bwMode="auto">
          <a:xfrm>
            <a:off x="3343056" y="3749484"/>
            <a:ext cx="822150" cy="1286668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6" name="AutoShape 20">
            <a:extLst>
              <a:ext uri="{FF2B5EF4-FFF2-40B4-BE49-F238E27FC236}">
                <a16:creationId xmlns:a16="http://schemas.microsoft.com/office/drawing/2014/main" id="{13AB95F5-F5E3-472D-9AF1-C9A1125A7522}"/>
              </a:ext>
            </a:extLst>
          </p:cNvPr>
          <p:cNvCxnSpPr>
            <a:cxnSpLocks noChangeShapeType="1"/>
            <a:stCxn id="151" idx="6"/>
            <a:endCxn id="154" idx="2"/>
          </p:cNvCxnSpPr>
          <p:nvPr/>
        </p:nvCxnSpPr>
        <p:spPr bwMode="auto">
          <a:xfrm>
            <a:off x="3343056" y="5148071"/>
            <a:ext cx="71023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" name="AutoShape 21">
            <a:extLst>
              <a:ext uri="{FF2B5EF4-FFF2-40B4-BE49-F238E27FC236}">
                <a16:creationId xmlns:a16="http://schemas.microsoft.com/office/drawing/2014/main" id="{1637D5FE-24F0-41F3-9108-1CF336B71F46}"/>
              </a:ext>
            </a:extLst>
          </p:cNvPr>
          <p:cNvCxnSpPr>
            <a:cxnSpLocks noChangeShapeType="1"/>
            <a:stCxn id="152" idx="7"/>
            <a:endCxn id="154" idx="4"/>
          </p:cNvCxnSpPr>
          <p:nvPr/>
        </p:nvCxnSpPr>
        <p:spPr bwMode="auto">
          <a:xfrm flipV="1">
            <a:off x="3310276" y="5259990"/>
            <a:ext cx="854930" cy="110887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8" name="Oval 22">
            <a:extLst>
              <a:ext uri="{FF2B5EF4-FFF2-40B4-BE49-F238E27FC236}">
                <a16:creationId xmlns:a16="http://schemas.microsoft.com/office/drawing/2014/main" id="{9EF4737A-1C3C-4A30-9D4A-D16A3FA159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6102" y="4337652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159" name="Oval 23">
            <a:extLst>
              <a:ext uri="{FF2B5EF4-FFF2-40B4-BE49-F238E27FC236}">
                <a16:creationId xmlns:a16="http://schemas.microsoft.com/office/drawing/2014/main" id="{FC8B5D62-6284-42A3-86EA-1A1C33F5DA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6102" y="5671152"/>
            <a:ext cx="225425" cy="2254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4</a:t>
            </a:r>
          </a:p>
        </p:txBody>
      </p:sp>
      <p:sp>
        <p:nvSpPr>
          <p:cNvPr id="160" name="Oval 24">
            <a:extLst>
              <a:ext uri="{FF2B5EF4-FFF2-40B4-BE49-F238E27FC236}">
                <a16:creationId xmlns:a16="http://schemas.microsoft.com/office/drawing/2014/main" id="{9C72D47F-9D80-43C5-A5B3-0D77451C71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19219" y="4337652"/>
            <a:ext cx="223837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2'</a:t>
            </a:r>
          </a:p>
        </p:txBody>
      </p:sp>
      <p:sp>
        <p:nvSpPr>
          <p:cNvPr id="161" name="Oval 25">
            <a:extLst>
              <a:ext uri="{FF2B5EF4-FFF2-40B4-BE49-F238E27FC236}">
                <a16:creationId xmlns:a16="http://schemas.microsoft.com/office/drawing/2014/main" id="{17651E2C-D178-45C9-8699-70EAC46EB8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19219" y="5671152"/>
            <a:ext cx="223837" cy="2254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4'</a:t>
            </a:r>
          </a:p>
        </p:txBody>
      </p:sp>
      <p:cxnSp>
        <p:nvCxnSpPr>
          <p:cNvPr id="162" name="AutoShape 26">
            <a:extLst>
              <a:ext uri="{FF2B5EF4-FFF2-40B4-BE49-F238E27FC236}">
                <a16:creationId xmlns:a16="http://schemas.microsoft.com/office/drawing/2014/main" id="{CD01C067-2AC9-4D9B-BC64-834B78A21DF5}"/>
              </a:ext>
            </a:extLst>
          </p:cNvPr>
          <p:cNvCxnSpPr>
            <a:cxnSpLocks noChangeShapeType="1"/>
            <a:stCxn id="158" idx="6"/>
            <a:endCxn id="160" idx="2"/>
          </p:cNvCxnSpPr>
          <p:nvPr/>
        </p:nvCxnSpPr>
        <p:spPr bwMode="auto">
          <a:xfrm>
            <a:off x="1701527" y="4451159"/>
            <a:ext cx="1417692" cy="0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AutoShape 27">
            <a:extLst>
              <a:ext uri="{FF2B5EF4-FFF2-40B4-BE49-F238E27FC236}">
                <a16:creationId xmlns:a16="http://schemas.microsoft.com/office/drawing/2014/main" id="{18E96675-9075-4676-8F7E-B93CE76B2455}"/>
              </a:ext>
            </a:extLst>
          </p:cNvPr>
          <p:cNvCxnSpPr>
            <a:cxnSpLocks noChangeShapeType="1"/>
            <a:stCxn id="159" idx="6"/>
            <a:endCxn id="160" idx="3"/>
          </p:cNvCxnSpPr>
          <p:nvPr/>
        </p:nvCxnSpPr>
        <p:spPr bwMode="auto">
          <a:xfrm flipV="1">
            <a:off x="1701527" y="4531420"/>
            <a:ext cx="1450472" cy="125244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AutoShape 28">
            <a:extLst>
              <a:ext uri="{FF2B5EF4-FFF2-40B4-BE49-F238E27FC236}">
                <a16:creationId xmlns:a16="http://schemas.microsoft.com/office/drawing/2014/main" id="{2704DDC7-500F-42C4-88E7-D2DD5F50BFBE}"/>
              </a:ext>
            </a:extLst>
          </p:cNvPr>
          <p:cNvCxnSpPr>
            <a:cxnSpLocks noChangeShapeType="1"/>
            <a:stCxn id="142" idx="6"/>
            <a:endCxn id="161" idx="1"/>
          </p:cNvCxnSpPr>
          <p:nvPr/>
        </p:nvCxnSpPr>
        <p:spPr bwMode="auto">
          <a:xfrm>
            <a:off x="1701527" y="5148071"/>
            <a:ext cx="1450472" cy="556094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AutoShape 29">
            <a:extLst>
              <a:ext uri="{FF2B5EF4-FFF2-40B4-BE49-F238E27FC236}">
                <a16:creationId xmlns:a16="http://schemas.microsoft.com/office/drawing/2014/main" id="{D40407AD-E2D2-495F-9120-C4A8672B17FC}"/>
              </a:ext>
            </a:extLst>
          </p:cNvPr>
          <p:cNvCxnSpPr>
            <a:cxnSpLocks noChangeShapeType="1"/>
            <a:stCxn id="159" idx="6"/>
            <a:endCxn id="152" idx="1"/>
          </p:cNvCxnSpPr>
          <p:nvPr/>
        </p:nvCxnSpPr>
        <p:spPr bwMode="auto">
          <a:xfrm>
            <a:off x="1701527" y="5783865"/>
            <a:ext cx="1450472" cy="584998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AutoShape 30">
            <a:extLst>
              <a:ext uri="{FF2B5EF4-FFF2-40B4-BE49-F238E27FC236}">
                <a16:creationId xmlns:a16="http://schemas.microsoft.com/office/drawing/2014/main" id="{2C42B3AC-DB3E-48F9-8F51-88D11EE47E33}"/>
              </a:ext>
            </a:extLst>
          </p:cNvPr>
          <p:cNvCxnSpPr>
            <a:cxnSpLocks noChangeShapeType="1"/>
            <a:stCxn id="143" idx="6"/>
            <a:endCxn id="160" idx="4"/>
          </p:cNvCxnSpPr>
          <p:nvPr/>
        </p:nvCxnSpPr>
        <p:spPr bwMode="auto">
          <a:xfrm flipV="1">
            <a:off x="1701527" y="4564665"/>
            <a:ext cx="1529611" cy="1882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AutoShape 31">
            <a:extLst>
              <a:ext uri="{FF2B5EF4-FFF2-40B4-BE49-F238E27FC236}">
                <a16:creationId xmlns:a16="http://schemas.microsoft.com/office/drawing/2014/main" id="{ADA424A5-BFFB-4AE2-9D7C-5827F1277843}"/>
              </a:ext>
            </a:extLst>
          </p:cNvPr>
          <p:cNvCxnSpPr>
            <a:cxnSpLocks noChangeShapeType="1"/>
            <a:stCxn id="142" idx="6"/>
            <a:endCxn id="150" idx="3"/>
          </p:cNvCxnSpPr>
          <p:nvPr/>
        </p:nvCxnSpPr>
        <p:spPr bwMode="auto">
          <a:xfrm flipV="1">
            <a:off x="1701527" y="3828622"/>
            <a:ext cx="1450472" cy="131944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AutoShape 32">
            <a:extLst>
              <a:ext uri="{FF2B5EF4-FFF2-40B4-BE49-F238E27FC236}">
                <a16:creationId xmlns:a16="http://schemas.microsoft.com/office/drawing/2014/main" id="{7F00B6C6-F8C4-4795-AC91-D07E9116F2E5}"/>
              </a:ext>
            </a:extLst>
          </p:cNvPr>
          <p:cNvCxnSpPr>
            <a:cxnSpLocks noChangeShapeType="1"/>
            <a:stCxn id="140" idx="6"/>
            <a:endCxn id="158" idx="2"/>
          </p:cNvCxnSpPr>
          <p:nvPr/>
        </p:nvCxnSpPr>
        <p:spPr bwMode="auto">
          <a:xfrm flipV="1">
            <a:off x="610193" y="4451159"/>
            <a:ext cx="865909" cy="696912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AutoShape 33">
            <a:extLst>
              <a:ext uri="{FF2B5EF4-FFF2-40B4-BE49-F238E27FC236}">
                <a16:creationId xmlns:a16="http://schemas.microsoft.com/office/drawing/2014/main" id="{8E62ED3F-1400-4771-8427-355517875EC6}"/>
              </a:ext>
            </a:extLst>
          </p:cNvPr>
          <p:cNvCxnSpPr>
            <a:cxnSpLocks noChangeShapeType="1"/>
            <a:stCxn id="140" idx="6"/>
            <a:endCxn id="159" idx="2"/>
          </p:cNvCxnSpPr>
          <p:nvPr/>
        </p:nvCxnSpPr>
        <p:spPr bwMode="auto">
          <a:xfrm>
            <a:off x="610193" y="5148071"/>
            <a:ext cx="865909" cy="635794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AutoShape 34">
            <a:extLst>
              <a:ext uri="{FF2B5EF4-FFF2-40B4-BE49-F238E27FC236}">
                <a16:creationId xmlns:a16="http://schemas.microsoft.com/office/drawing/2014/main" id="{66BBA2B6-584F-4BBD-8908-5A75F9CB29FD}"/>
              </a:ext>
            </a:extLst>
          </p:cNvPr>
          <p:cNvCxnSpPr>
            <a:cxnSpLocks noChangeShapeType="1"/>
            <a:stCxn id="160" idx="6"/>
            <a:endCxn id="154" idx="1"/>
          </p:cNvCxnSpPr>
          <p:nvPr/>
        </p:nvCxnSpPr>
        <p:spPr bwMode="auto">
          <a:xfrm>
            <a:off x="3343056" y="4451159"/>
            <a:ext cx="743011" cy="617773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AutoShape 35">
            <a:extLst>
              <a:ext uri="{FF2B5EF4-FFF2-40B4-BE49-F238E27FC236}">
                <a16:creationId xmlns:a16="http://schemas.microsoft.com/office/drawing/2014/main" id="{EB0B6560-EAC7-47A1-8BF0-B5A30A130E14}"/>
              </a:ext>
            </a:extLst>
          </p:cNvPr>
          <p:cNvCxnSpPr>
            <a:cxnSpLocks noChangeShapeType="1"/>
            <a:stCxn id="161" idx="6"/>
            <a:endCxn id="154" idx="3"/>
          </p:cNvCxnSpPr>
          <p:nvPr/>
        </p:nvCxnSpPr>
        <p:spPr bwMode="auto">
          <a:xfrm flipV="1">
            <a:off x="3343056" y="5227210"/>
            <a:ext cx="743011" cy="556655"/>
          </a:xfrm>
          <a:prstGeom prst="straightConnector1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2" name="Text Box 36">
            <a:extLst>
              <a:ext uri="{FF2B5EF4-FFF2-40B4-BE49-F238E27FC236}">
                <a16:creationId xmlns:a16="http://schemas.microsoft.com/office/drawing/2014/main" id="{C78741F7-CA98-40D3-8EB2-5201E9571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514" y="4239227"/>
            <a:ext cx="334963" cy="24622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173" name="Text Box 37">
            <a:extLst>
              <a:ext uri="{FF2B5EF4-FFF2-40B4-BE49-F238E27FC236}">
                <a16:creationId xmlns:a16="http://schemas.microsoft.com/office/drawing/2014/main" id="{CBA6921F-04D4-412D-8481-1B500E095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574" y="4239227"/>
            <a:ext cx="334962" cy="24622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 Box 38">
                <a:extLst>
                  <a:ext uri="{FF2B5EF4-FFF2-40B4-BE49-F238E27FC236}">
                    <a16:creationId xmlns:a16="http://schemas.microsoft.com/office/drawing/2014/main" id="{E577EE48-7F99-4B67-B753-56EF4EC4C7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32727" y="3553633"/>
                <a:ext cx="333375" cy="33855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en-US" sz="2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S PGothic" panose="020B0600070205080204" pitchFamily="34" charset="-128"/>
                        </a:rPr>
                        <m:t>∞</m:t>
                      </m:r>
                    </m:oMath>
                  </m:oMathPara>
                </a14:m>
                <a:endParaRPr kumimoji="1" lang="en-US" altLang="en-U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74" name="Text Box 38">
                <a:extLst>
                  <a:ext uri="{FF2B5EF4-FFF2-40B4-BE49-F238E27FC236}">
                    <a16:creationId xmlns:a16="http://schemas.microsoft.com/office/drawing/2014/main" id="{E577EE48-7F99-4B67-B753-56EF4EC4C7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32727" y="3553633"/>
                <a:ext cx="333375" cy="338554"/>
              </a:xfrm>
              <a:prstGeom prst="rect">
                <a:avLst/>
              </a:prstGeom>
              <a:blipFill>
                <a:blip r:embed="rId4"/>
                <a:stretch>
                  <a:fillRect l="-18182" b="-1818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5" name="Text Box 59">
            <a:extLst>
              <a:ext uri="{FF2B5EF4-FFF2-40B4-BE49-F238E27FC236}">
                <a16:creationId xmlns:a16="http://schemas.microsoft.com/office/drawing/2014/main" id="{6EE832E3-51C7-4533-AA54-9B7D0DEA0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618" y="3828572"/>
            <a:ext cx="554038" cy="4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rPr>
              <a:t>H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B92DCD5-BC84-4403-B251-3EE280BA5E4D}"/>
              </a:ext>
            </a:extLst>
          </p:cNvPr>
          <p:cNvGrpSpPr/>
          <p:nvPr/>
        </p:nvGrpSpPr>
        <p:grpSpPr>
          <a:xfrm>
            <a:off x="4481724" y="3374696"/>
            <a:ext cx="4300604" cy="3072744"/>
            <a:chOff x="4481724" y="3374696"/>
            <a:chExt cx="4300604" cy="3072744"/>
          </a:xfrm>
        </p:grpSpPr>
        <p:sp>
          <p:nvSpPr>
            <p:cNvPr id="175" name="Oval 39">
              <a:extLst>
                <a:ext uri="{FF2B5EF4-FFF2-40B4-BE49-F238E27FC236}">
                  <a16:creationId xmlns:a16="http://schemas.microsoft.com/office/drawing/2014/main" id="{CB50ADB7-DF81-4C3C-809E-39F4D190BDD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63147" y="3537552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76" name="Oval 40">
              <a:extLst>
                <a:ext uri="{FF2B5EF4-FFF2-40B4-BE49-F238E27FC236}">
                  <a16:creationId xmlns:a16="http://schemas.microsoft.com/office/drawing/2014/main" id="{FA1DFCFD-3D29-4AB3-ADF6-5FE65F8BC2D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63147" y="4913915"/>
              <a:ext cx="225425" cy="22542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3</a:t>
              </a:r>
            </a:p>
          </p:txBody>
        </p:sp>
        <p:sp>
          <p:nvSpPr>
            <p:cNvPr id="177" name="Oval 41">
              <a:extLst>
                <a:ext uri="{FF2B5EF4-FFF2-40B4-BE49-F238E27FC236}">
                  <a16:creationId xmlns:a16="http://schemas.microsoft.com/office/drawing/2014/main" id="{324C9503-7EFB-4961-89F2-3F5E0A4A89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63147" y="6222015"/>
              <a:ext cx="225425" cy="22542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5</a:t>
              </a:r>
            </a:p>
          </p:txBody>
        </p:sp>
        <p:cxnSp>
          <p:nvCxnSpPr>
            <p:cNvPr id="178" name="AutoShape 42">
              <a:extLst>
                <a:ext uri="{FF2B5EF4-FFF2-40B4-BE49-F238E27FC236}">
                  <a16:creationId xmlns:a16="http://schemas.microsoft.com/office/drawing/2014/main" id="{E6E95CAA-622A-404F-9065-900AAE6E946A}"/>
                </a:ext>
              </a:extLst>
            </p:cNvPr>
            <p:cNvCxnSpPr>
              <a:cxnSpLocks noChangeShapeType="1"/>
              <a:stCxn id="176" idx="6"/>
              <a:endCxn id="182" idx="2"/>
            </p:cNvCxnSpPr>
            <p:nvPr/>
          </p:nvCxnSpPr>
          <p:spPr bwMode="auto">
            <a:xfrm>
              <a:off x="5688572" y="5028215"/>
              <a:ext cx="21701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9" name="AutoShape 43">
              <a:extLst>
                <a:ext uri="{FF2B5EF4-FFF2-40B4-BE49-F238E27FC236}">
                  <a16:creationId xmlns:a16="http://schemas.microsoft.com/office/drawing/2014/main" id="{BC4CC7BE-B861-4A1E-9C7D-54B65AD959FD}"/>
                </a:ext>
              </a:extLst>
            </p:cNvPr>
            <p:cNvCxnSpPr>
              <a:cxnSpLocks noChangeShapeType="1"/>
              <a:stCxn id="175" idx="6"/>
              <a:endCxn id="181" idx="2"/>
            </p:cNvCxnSpPr>
            <p:nvPr/>
          </p:nvCxnSpPr>
          <p:spPr bwMode="auto">
            <a:xfrm>
              <a:off x="5688572" y="3651852"/>
              <a:ext cx="2170113" cy="0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0" name="AutoShape 44">
              <a:extLst>
                <a:ext uri="{FF2B5EF4-FFF2-40B4-BE49-F238E27FC236}">
                  <a16:creationId xmlns:a16="http://schemas.microsoft.com/office/drawing/2014/main" id="{877A5FE7-95A5-49DD-B94F-CD6B57FBDD47}"/>
                </a:ext>
              </a:extLst>
            </p:cNvPr>
            <p:cNvCxnSpPr>
              <a:cxnSpLocks noChangeShapeType="1"/>
              <a:stCxn id="177" idx="6"/>
              <a:endCxn id="183" idx="2"/>
            </p:cNvCxnSpPr>
            <p:nvPr/>
          </p:nvCxnSpPr>
          <p:spPr bwMode="auto">
            <a:xfrm>
              <a:off x="5688572" y="6334727"/>
              <a:ext cx="217011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1" name="Oval 45">
              <a:extLst>
                <a:ext uri="{FF2B5EF4-FFF2-40B4-BE49-F238E27FC236}">
                  <a16:creationId xmlns:a16="http://schemas.microsoft.com/office/drawing/2014/main" id="{B8842DFE-584A-4167-88A7-768283B67F7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858685" y="3537552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1'</a:t>
              </a:r>
            </a:p>
          </p:txBody>
        </p:sp>
        <p:sp>
          <p:nvSpPr>
            <p:cNvPr id="182" name="Oval 46">
              <a:extLst>
                <a:ext uri="{FF2B5EF4-FFF2-40B4-BE49-F238E27FC236}">
                  <a16:creationId xmlns:a16="http://schemas.microsoft.com/office/drawing/2014/main" id="{319BA30F-296A-4686-BCF8-AF3529B4C0D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858685" y="4913915"/>
              <a:ext cx="225425" cy="22542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3'</a:t>
              </a:r>
            </a:p>
          </p:txBody>
        </p:sp>
        <p:sp>
          <p:nvSpPr>
            <p:cNvPr id="183" name="Oval 47">
              <a:extLst>
                <a:ext uri="{FF2B5EF4-FFF2-40B4-BE49-F238E27FC236}">
                  <a16:creationId xmlns:a16="http://schemas.microsoft.com/office/drawing/2014/main" id="{45F5E9EA-E2DE-45DA-AFC1-42F97F5517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858685" y="6222015"/>
              <a:ext cx="225425" cy="22542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5'</a:t>
              </a:r>
            </a:p>
          </p:txBody>
        </p:sp>
        <p:cxnSp>
          <p:nvCxnSpPr>
            <p:cNvPr id="184" name="AutoShape 48">
              <a:extLst>
                <a:ext uri="{FF2B5EF4-FFF2-40B4-BE49-F238E27FC236}">
                  <a16:creationId xmlns:a16="http://schemas.microsoft.com/office/drawing/2014/main" id="{A7C35298-90D8-4745-8915-7DA9EC9D8F32}"/>
                </a:ext>
              </a:extLst>
            </p:cNvPr>
            <p:cNvCxnSpPr>
              <a:cxnSpLocks noChangeShapeType="1"/>
              <a:stCxn id="175" idx="6"/>
              <a:endCxn id="187" idx="2"/>
            </p:cNvCxnSpPr>
            <p:nvPr/>
          </p:nvCxnSpPr>
          <p:spPr bwMode="auto">
            <a:xfrm>
              <a:off x="5688572" y="3651852"/>
              <a:ext cx="2170113" cy="6715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5" name="Oval 49">
              <a:extLst>
                <a:ext uri="{FF2B5EF4-FFF2-40B4-BE49-F238E27FC236}">
                  <a16:creationId xmlns:a16="http://schemas.microsoft.com/office/drawing/2014/main" id="{44C2D83F-2D5A-4B67-B308-D12E66CDBF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63147" y="4210652"/>
              <a:ext cx="225425" cy="22542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2</a:t>
              </a:r>
            </a:p>
          </p:txBody>
        </p:sp>
        <p:sp>
          <p:nvSpPr>
            <p:cNvPr id="186" name="Oval 50">
              <a:extLst>
                <a:ext uri="{FF2B5EF4-FFF2-40B4-BE49-F238E27FC236}">
                  <a16:creationId xmlns:a16="http://schemas.microsoft.com/office/drawing/2014/main" id="{A5BDAC30-0359-4807-AD9E-026CA9DB14E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63147" y="5552090"/>
              <a:ext cx="225425" cy="22701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4</a:t>
              </a:r>
            </a:p>
          </p:txBody>
        </p:sp>
        <p:sp>
          <p:nvSpPr>
            <p:cNvPr id="187" name="Oval 51">
              <a:extLst>
                <a:ext uri="{FF2B5EF4-FFF2-40B4-BE49-F238E27FC236}">
                  <a16:creationId xmlns:a16="http://schemas.microsoft.com/office/drawing/2014/main" id="{E1193BE2-734A-4427-8AF0-7C8044C6DA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858685" y="4210652"/>
              <a:ext cx="225425" cy="22542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2'</a:t>
              </a:r>
            </a:p>
          </p:txBody>
        </p:sp>
        <p:sp>
          <p:nvSpPr>
            <p:cNvPr id="188" name="Oval 52">
              <a:extLst>
                <a:ext uri="{FF2B5EF4-FFF2-40B4-BE49-F238E27FC236}">
                  <a16:creationId xmlns:a16="http://schemas.microsoft.com/office/drawing/2014/main" id="{54FA0B4F-5EAE-46B4-B39D-35849C49D2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858685" y="5552090"/>
              <a:ext cx="225425" cy="22701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4'</a:t>
              </a:r>
            </a:p>
          </p:txBody>
        </p:sp>
        <p:cxnSp>
          <p:nvCxnSpPr>
            <p:cNvPr id="189" name="AutoShape 53">
              <a:extLst>
                <a:ext uri="{FF2B5EF4-FFF2-40B4-BE49-F238E27FC236}">
                  <a16:creationId xmlns:a16="http://schemas.microsoft.com/office/drawing/2014/main" id="{69D18357-8DE7-4F06-9F5D-E2C3C1D8A588}"/>
                </a:ext>
              </a:extLst>
            </p:cNvPr>
            <p:cNvCxnSpPr>
              <a:cxnSpLocks noChangeShapeType="1"/>
              <a:stCxn id="185" idx="6"/>
              <a:endCxn id="187" idx="2"/>
            </p:cNvCxnSpPr>
            <p:nvPr/>
          </p:nvCxnSpPr>
          <p:spPr bwMode="auto">
            <a:xfrm>
              <a:off x="5688572" y="4323365"/>
              <a:ext cx="2170113" cy="0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0" name="AutoShape 54">
              <a:extLst>
                <a:ext uri="{FF2B5EF4-FFF2-40B4-BE49-F238E27FC236}">
                  <a16:creationId xmlns:a16="http://schemas.microsoft.com/office/drawing/2014/main" id="{BA7197EE-C5F8-4B2D-9F68-077784F697DD}"/>
                </a:ext>
              </a:extLst>
            </p:cNvPr>
            <p:cNvCxnSpPr>
              <a:cxnSpLocks noChangeShapeType="1"/>
              <a:stCxn id="186" idx="6"/>
              <a:endCxn id="187" idx="2"/>
            </p:cNvCxnSpPr>
            <p:nvPr/>
          </p:nvCxnSpPr>
          <p:spPr bwMode="auto">
            <a:xfrm flipV="1">
              <a:off x="5688572" y="4323365"/>
              <a:ext cx="2170113" cy="13430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1" name="AutoShape 55">
              <a:extLst>
                <a:ext uri="{FF2B5EF4-FFF2-40B4-BE49-F238E27FC236}">
                  <a16:creationId xmlns:a16="http://schemas.microsoft.com/office/drawing/2014/main" id="{BC900F69-C0E9-4B8D-95C5-B5141E1BB580}"/>
                </a:ext>
              </a:extLst>
            </p:cNvPr>
            <p:cNvCxnSpPr>
              <a:cxnSpLocks noChangeShapeType="1"/>
              <a:stCxn id="176" idx="6"/>
              <a:endCxn id="188" idx="1"/>
            </p:cNvCxnSpPr>
            <p:nvPr/>
          </p:nvCxnSpPr>
          <p:spPr bwMode="auto">
            <a:xfrm>
              <a:off x="5688572" y="5028215"/>
              <a:ext cx="2203450" cy="557212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2" name="AutoShape 56">
              <a:extLst>
                <a:ext uri="{FF2B5EF4-FFF2-40B4-BE49-F238E27FC236}">
                  <a16:creationId xmlns:a16="http://schemas.microsoft.com/office/drawing/2014/main" id="{6DAC8970-7B80-4012-9851-550946334F2D}"/>
                </a:ext>
              </a:extLst>
            </p:cNvPr>
            <p:cNvCxnSpPr>
              <a:cxnSpLocks noChangeShapeType="1"/>
              <a:stCxn id="186" idx="6"/>
              <a:endCxn id="183" idx="2"/>
            </p:cNvCxnSpPr>
            <p:nvPr/>
          </p:nvCxnSpPr>
          <p:spPr bwMode="auto">
            <a:xfrm>
              <a:off x="5688572" y="5666390"/>
              <a:ext cx="2170113" cy="668337"/>
            </a:xfrm>
            <a:prstGeom prst="straightConnector1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3" name="AutoShape 57">
              <a:extLst>
                <a:ext uri="{FF2B5EF4-FFF2-40B4-BE49-F238E27FC236}">
                  <a16:creationId xmlns:a16="http://schemas.microsoft.com/office/drawing/2014/main" id="{3DF2F528-FEAE-4B92-985C-7B763FB007C1}"/>
                </a:ext>
              </a:extLst>
            </p:cNvPr>
            <p:cNvCxnSpPr>
              <a:cxnSpLocks noChangeShapeType="1"/>
              <a:stCxn id="177" idx="6"/>
              <a:endCxn id="187" idx="2"/>
            </p:cNvCxnSpPr>
            <p:nvPr/>
          </p:nvCxnSpPr>
          <p:spPr bwMode="auto">
            <a:xfrm flipV="1">
              <a:off x="5688572" y="4323365"/>
              <a:ext cx="2170113" cy="20113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" name="AutoShape 58">
              <a:extLst>
                <a:ext uri="{FF2B5EF4-FFF2-40B4-BE49-F238E27FC236}">
                  <a16:creationId xmlns:a16="http://schemas.microsoft.com/office/drawing/2014/main" id="{2FB81FA7-6173-4B97-A0EE-C6A543B39D79}"/>
                </a:ext>
              </a:extLst>
            </p:cNvPr>
            <p:cNvCxnSpPr>
              <a:cxnSpLocks noChangeShapeType="1"/>
              <a:stCxn id="176" idx="6"/>
              <a:endCxn id="181" idx="2"/>
            </p:cNvCxnSpPr>
            <p:nvPr/>
          </p:nvCxnSpPr>
          <p:spPr bwMode="auto">
            <a:xfrm flipV="1">
              <a:off x="5688572" y="3651852"/>
              <a:ext cx="2170113" cy="13763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6" name="Text Box 60">
              <a:extLst>
                <a:ext uri="{FF2B5EF4-FFF2-40B4-BE49-F238E27FC236}">
                  <a16:creationId xmlns:a16="http://schemas.microsoft.com/office/drawing/2014/main" id="{CB5B6371-5761-4FFB-9603-DB47BE8A75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8291" y="3374696"/>
              <a:ext cx="554037" cy="431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en-U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+mj-lt"/>
                  <a:ea typeface="MS PGothic" panose="020B0600070205080204" pitchFamily="34" charset="-128"/>
                </a:rPr>
                <a:t>G</a:t>
              </a:r>
            </a:p>
          </p:txBody>
        </p:sp>
        <p:sp>
          <p:nvSpPr>
            <p:cNvPr id="2" name="Arrow: Right 1">
              <a:extLst>
                <a:ext uri="{FF2B5EF4-FFF2-40B4-BE49-F238E27FC236}">
                  <a16:creationId xmlns:a16="http://schemas.microsoft.com/office/drawing/2014/main" id="{7EC6EB1E-80FA-4622-A812-7299BBB2A910}"/>
                </a:ext>
              </a:extLst>
            </p:cNvPr>
            <p:cNvSpPr/>
            <p:nvPr/>
          </p:nvSpPr>
          <p:spPr bwMode="auto">
            <a:xfrm>
              <a:off x="4481724" y="4913915"/>
              <a:ext cx="644826" cy="368710"/>
            </a:xfrm>
            <a:prstGeom prst="rightArrow">
              <a:avLst/>
            </a:prstGeom>
            <a:solidFill>
              <a:srgbClr val="0070C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434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>
              <a:defRPr/>
            </a:pPr>
            <a:r>
              <a:rPr kumimoji="0" lang="en-US" sz="3600" dirty="0">
                <a:cs typeface="+mj-cs"/>
              </a:rPr>
              <a:t>Perfect Bipartite Matching</a:t>
            </a:r>
          </a:p>
        </p:txBody>
      </p:sp>
    </p:spTree>
    <p:extLst>
      <p:ext uri="{BB962C8B-B14F-4D97-AF65-F5344CB8AC3E}">
        <p14:creationId xmlns:p14="http://schemas.microsoft.com/office/powerpoint/2010/main" val="367444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Perfect Bipartite Matching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Def</a:t>
                </a:r>
                <a:r>
                  <a:rPr lang="en-US" altLang="en-US" sz="2200" dirty="0"/>
                  <a:t>.  A matching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altLang="en-US" sz="2200" dirty="0">
                    <a:sym typeface="Symbol" panose="05050102010706020507" pitchFamily="18" charset="2"/>
                  </a:rPr>
                  <a:t> </a:t>
                </a:r>
                <a:r>
                  <a:rPr lang="en-US" altLang="en-US" sz="2200" dirty="0"/>
                  <a:t>is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perfect</a:t>
                </a:r>
                <a:r>
                  <a:rPr lang="en-US" altLang="en-US" sz="2200" dirty="0"/>
                  <a:t> if each node appears in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exactly</a:t>
                </a:r>
                <a:r>
                  <a:rPr lang="en-US" altLang="en-US" sz="2200" dirty="0"/>
                  <a:t> one edge in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altLang="en-US" sz="2200" dirty="0"/>
                  <a:t>.</a:t>
                </a:r>
              </a:p>
              <a:p>
                <a:pPr marL="0" indent="0"/>
                <a:endParaRPr lang="en-US" altLang="en-US" sz="2200" dirty="0"/>
              </a:p>
              <a:p>
                <a:pPr marL="457200" indent="-457200">
                  <a:buAutoNum type="alphaUcPeriod" startAt="17"/>
                </a:pPr>
                <a:r>
                  <a:rPr lang="en-US" altLang="en-US" sz="2200" dirty="0"/>
                  <a:t>When does a bipartite graph have a perfect matching?</a:t>
                </a:r>
              </a:p>
              <a:p>
                <a:pPr lvl="1"/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Structure of bipartite graphs with perfect matchings:</a:t>
                </a:r>
              </a:p>
              <a:p>
                <a:r>
                  <a:rPr lang="en-US" altLang="en-US" sz="2200" dirty="0"/>
                  <a:t>Clearly we must have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|=|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altLang="en-US" sz="2200" dirty="0"/>
                  <a:t>.</a:t>
                </a:r>
              </a:p>
              <a:p>
                <a:r>
                  <a:rPr lang="en-US" altLang="en-US" sz="2200" dirty="0"/>
                  <a:t>What other conditions are necessary?</a:t>
                </a:r>
              </a:p>
              <a:p>
                <a:r>
                  <a:rPr lang="en-US" altLang="en-US" sz="2200" dirty="0"/>
                  <a:t>What conditions are sufficient?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7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>
            <a:extLst>
              <a:ext uri="{FF2B5EF4-FFF2-40B4-BE49-F238E27FC236}">
                <a16:creationId xmlns:a16="http://schemas.microsoft.com/office/drawing/2014/main" id="{8E52BC7C-D146-4D6A-A420-A90A867F14C0}"/>
              </a:ext>
            </a:extLst>
          </p:cNvPr>
          <p:cNvSpPr/>
          <p:nvPr/>
        </p:nvSpPr>
        <p:spPr bwMode="auto">
          <a:xfrm>
            <a:off x="7553642" y="1105888"/>
            <a:ext cx="863480" cy="1822786"/>
          </a:xfrm>
          <a:prstGeom prst="ellipse">
            <a:avLst/>
          </a:prstGeom>
          <a:solidFill>
            <a:srgbClr val="FF0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EDED99A-4EA9-4248-BAC4-56D3EBA0606B}"/>
              </a:ext>
            </a:extLst>
          </p:cNvPr>
          <p:cNvSpPr/>
          <p:nvPr/>
        </p:nvSpPr>
        <p:spPr bwMode="auto">
          <a:xfrm>
            <a:off x="5560691" y="1328474"/>
            <a:ext cx="1385800" cy="2062426"/>
          </a:xfrm>
          <a:prstGeom prst="ellipse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Perfect Bipartite Matching: N(S)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Def</a:t>
                </a:r>
                <a:r>
                  <a:rPr lang="en-US" altLang="en-US" sz="2200" dirty="0"/>
                  <a:t>. Let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/>
                  <a:t> be a subset of nodes, 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and let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be the set of nodes 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adjacent to nodes in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/>
                  <a:t>.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Observation</a:t>
                </a:r>
                <a:r>
                  <a:rPr lang="en-US" altLang="en-US" sz="2200" dirty="0"/>
                  <a:t>.  If a bipartite graph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en-US" sz="2200" dirty="0"/>
                  <a:t> has a 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perfect matching, then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sz="22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n-US" altLang="en-US" sz="22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200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e>
                    </m:d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en-US" sz="22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|</m:t>
                    </m:r>
                    <m:r>
                      <a:rPr lang="en-US" altLang="en-US" sz="22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𝑆</m:t>
                    </m:r>
                    <m:r>
                      <a:rPr lang="en-US" altLang="en-US" sz="22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|</m:t>
                    </m:r>
                  </m:oMath>
                </a14:m>
                <a:r>
                  <a:rPr lang="en-US" altLang="en-US" sz="2200" dirty="0">
                    <a:sym typeface="Symbol" panose="05050102010706020507" pitchFamily="18" charset="2"/>
                  </a:rPr>
                  <a:t> for all subsets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2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S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𝑋</m:t>
                    </m:r>
                  </m:oMath>
                </a14:m>
                <a:r>
                  <a:rPr lang="en-US" altLang="en-US" sz="2200" dirty="0">
                    <a:sym typeface="Symbol" panose="05050102010706020507" pitchFamily="18" charset="2"/>
                  </a:rPr>
                  <a:t>.</a:t>
                </a: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Proof</a:t>
                </a:r>
                <a:r>
                  <a:rPr lang="en-US" altLang="en-US" sz="2200" dirty="0"/>
                  <a:t>. Each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/>
                  <a:t> has to be matched to a unique node in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.</a:t>
                </a:r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0" indent="0"/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 </a:t>
                </a: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8" name="Rectangle 99">
            <a:extLst>
              <a:ext uri="{FF2B5EF4-FFF2-40B4-BE49-F238E27FC236}">
                <a16:creationId xmlns:a16="http://schemas.microsoft.com/office/drawing/2014/main" id="{F2B09C81-4EC1-4F21-9D9A-9552ADD2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3429000" cy="1600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sp>
        <p:nvSpPr>
          <p:cNvPr id="6" name="Oval 22">
            <a:extLst>
              <a:ext uri="{FF2B5EF4-FFF2-40B4-BE49-F238E27FC236}">
                <a16:creationId xmlns:a16="http://schemas.microsoft.com/office/drawing/2014/main" id="{9431965E-DEF6-4D22-8CD3-4F35180612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31015" y="2280250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7" name="Oval 22">
            <a:extLst>
              <a:ext uri="{FF2B5EF4-FFF2-40B4-BE49-F238E27FC236}">
                <a16:creationId xmlns:a16="http://schemas.microsoft.com/office/drawing/2014/main" id="{D34AC6DB-E639-4577-B780-1833627BFE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83415" y="1879588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8" name="Oval 22">
            <a:extLst>
              <a:ext uri="{FF2B5EF4-FFF2-40B4-BE49-F238E27FC236}">
                <a16:creationId xmlns:a16="http://schemas.microsoft.com/office/drawing/2014/main" id="{43A92A11-6EDA-4FCD-B436-9BB4758F8A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5815" y="2621922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9" name="Oval 22">
            <a:extLst>
              <a:ext uri="{FF2B5EF4-FFF2-40B4-BE49-F238E27FC236}">
                <a16:creationId xmlns:a16="http://schemas.microsoft.com/office/drawing/2014/main" id="{69BAB14B-A1F5-4CBB-ABAB-A8CB692A56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35698" y="2169640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0" name="Oval 22">
            <a:extLst>
              <a:ext uri="{FF2B5EF4-FFF2-40B4-BE49-F238E27FC236}">
                <a16:creationId xmlns:a16="http://schemas.microsoft.com/office/drawing/2014/main" id="{FDC6076F-0110-4923-817E-083EB46910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14356" y="1614119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2" name="Oval 22">
            <a:extLst>
              <a:ext uri="{FF2B5EF4-FFF2-40B4-BE49-F238E27FC236}">
                <a16:creationId xmlns:a16="http://schemas.microsoft.com/office/drawing/2014/main" id="{9E63B1CF-5BFE-4B2E-9866-413436878B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77673" y="1349587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3" name="Oval 22">
            <a:extLst>
              <a:ext uri="{FF2B5EF4-FFF2-40B4-BE49-F238E27FC236}">
                <a16:creationId xmlns:a16="http://schemas.microsoft.com/office/drawing/2014/main" id="{AF84D045-9126-453E-A06D-CDA7933C34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56333" y="1892819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4" name="Oval 22">
            <a:extLst>
              <a:ext uri="{FF2B5EF4-FFF2-40B4-BE49-F238E27FC236}">
                <a16:creationId xmlns:a16="http://schemas.microsoft.com/office/drawing/2014/main" id="{F6A65258-3457-4E07-A6EE-898C1EA699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6502" y="2568786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5" name="Oval 22">
            <a:extLst>
              <a:ext uri="{FF2B5EF4-FFF2-40B4-BE49-F238E27FC236}">
                <a16:creationId xmlns:a16="http://schemas.microsoft.com/office/drawing/2014/main" id="{0431AC3B-5A3F-4FA3-B1CA-570278EC4B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71199" y="3193134"/>
            <a:ext cx="225425" cy="227013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MS PGothic" panose="020B0600070205080204" pitchFamily="34" charset="-128"/>
            </a:endParaRPr>
          </a:p>
        </p:txBody>
      </p:sp>
      <p:cxnSp>
        <p:nvCxnSpPr>
          <p:cNvPr id="16" name="AutoShape 48">
            <a:extLst>
              <a:ext uri="{FF2B5EF4-FFF2-40B4-BE49-F238E27FC236}">
                <a16:creationId xmlns:a16="http://schemas.microsoft.com/office/drawing/2014/main" id="{3E2B435B-7FDF-4C0E-9777-185D66EE5CE6}"/>
              </a:ext>
            </a:extLst>
          </p:cNvPr>
          <p:cNvCxnSpPr>
            <a:cxnSpLocks noChangeShapeType="1"/>
            <a:stCxn id="9" idx="6"/>
            <a:endCxn id="13" idx="2"/>
          </p:cNvCxnSpPr>
          <p:nvPr/>
        </p:nvCxnSpPr>
        <p:spPr bwMode="auto">
          <a:xfrm flipV="1">
            <a:off x="6561123" y="2006326"/>
            <a:ext cx="1295210" cy="276821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48">
            <a:extLst>
              <a:ext uri="{FF2B5EF4-FFF2-40B4-BE49-F238E27FC236}">
                <a16:creationId xmlns:a16="http://schemas.microsoft.com/office/drawing/2014/main" id="{D8EFAE2A-52EF-4C27-A3D2-FB04C0C5A573}"/>
              </a:ext>
            </a:extLst>
          </p:cNvPr>
          <p:cNvCxnSpPr>
            <a:cxnSpLocks noChangeShapeType="1"/>
            <a:stCxn id="10" idx="6"/>
            <a:endCxn id="12" idx="2"/>
          </p:cNvCxnSpPr>
          <p:nvPr/>
        </p:nvCxnSpPr>
        <p:spPr bwMode="auto">
          <a:xfrm flipV="1">
            <a:off x="6639781" y="1463094"/>
            <a:ext cx="1137892" cy="264532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48">
            <a:extLst>
              <a:ext uri="{FF2B5EF4-FFF2-40B4-BE49-F238E27FC236}">
                <a16:creationId xmlns:a16="http://schemas.microsoft.com/office/drawing/2014/main" id="{B491394D-F8E4-40D0-936B-2CEB51054272}"/>
              </a:ext>
            </a:extLst>
          </p:cNvPr>
          <p:cNvCxnSpPr>
            <a:cxnSpLocks noChangeShapeType="1"/>
            <a:stCxn id="7" idx="6"/>
            <a:endCxn id="13" idx="1"/>
          </p:cNvCxnSpPr>
          <p:nvPr/>
        </p:nvCxnSpPr>
        <p:spPr bwMode="auto">
          <a:xfrm flipV="1">
            <a:off x="6108840" y="1926064"/>
            <a:ext cx="1780506" cy="67031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48">
            <a:extLst>
              <a:ext uri="{FF2B5EF4-FFF2-40B4-BE49-F238E27FC236}">
                <a16:creationId xmlns:a16="http://schemas.microsoft.com/office/drawing/2014/main" id="{56443A4D-66BC-4C26-9C98-87951E965398}"/>
              </a:ext>
            </a:extLst>
          </p:cNvPr>
          <p:cNvCxnSpPr>
            <a:cxnSpLocks noChangeShapeType="1"/>
            <a:stCxn id="14" idx="2"/>
            <a:endCxn id="8" idx="5"/>
          </p:cNvCxnSpPr>
          <p:nvPr/>
        </p:nvCxnSpPr>
        <p:spPr bwMode="auto">
          <a:xfrm flipH="1">
            <a:off x="6228227" y="2682293"/>
            <a:ext cx="1618275" cy="133397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48">
            <a:extLst>
              <a:ext uri="{FF2B5EF4-FFF2-40B4-BE49-F238E27FC236}">
                <a16:creationId xmlns:a16="http://schemas.microsoft.com/office/drawing/2014/main" id="{88ADFED7-4F86-4784-A2B2-2B3EA40B24AF}"/>
              </a:ext>
            </a:extLst>
          </p:cNvPr>
          <p:cNvCxnSpPr>
            <a:cxnSpLocks noChangeShapeType="1"/>
            <a:stCxn id="9" idx="6"/>
            <a:endCxn id="12" idx="3"/>
          </p:cNvCxnSpPr>
          <p:nvPr/>
        </p:nvCxnSpPr>
        <p:spPr bwMode="auto">
          <a:xfrm flipV="1">
            <a:off x="6561123" y="1543355"/>
            <a:ext cx="1249563" cy="739792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48">
            <a:extLst>
              <a:ext uri="{FF2B5EF4-FFF2-40B4-BE49-F238E27FC236}">
                <a16:creationId xmlns:a16="http://schemas.microsoft.com/office/drawing/2014/main" id="{5774B094-07D5-41AD-98D8-E4A88C93706B}"/>
              </a:ext>
            </a:extLst>
          </p:cNvPr>
          <p:cNvCxnSpPr>
            <a:cxnSpLocks noChangeShapeType="1"/>
            <a:stCxn id="15" idx="7"/>
            <a:endCxn id="14" idx="4"/>
          </p:cNvCxnSpPr>
          <p:nvPr/>
        </p:nvCxnSpPr>
        <p:spPr bwMode="auto">
          <a:xfrm flipV="1">
            <a:off x="7763611" y="2795799"/>
            <a:ext cx="195604" cy="43058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130AA5B-899D-441A-B4F3-8ECD1CAC84A5}"/>
              </a:ext>
            </a:extLst>
          </p:cNvPr>
          <p:cNvSpPr txBox="1"/>
          <p:nvPr/>
        </p:nvSpPr>
        <p:spPr>
          <a:xfrm>
            <a:off x="5352551" y="1380417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8EF923D-687C-4FA5-86FC-F71D54355EAD}"/>
              </a:ext>
            </a:extLst>
          </p:cNvPr>
          <p:cNvSpPr txBox="1"/>
          <p:nvPr/>
        </p:nvSpPr>
        <p:spPr>
          <a:xfrm>
            <a:off x="8129208" y="876516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N(S)</a:t>
            </a:r>
          </a:p>
        </p:txBody>
      </p:sp>
      <p:grpSp>
        <p:nvGrpSpPr>
          <p:cNvPr id="412697" name="Group 412696">
            <a:extLst>
              <a:ext uri="{FF2B5EF4-FFF2-40B4-BE49-F238E27FC236}">
                <a16:creationId xmlns:a16="http://schemas.microsoft.com/office/drawing/2014/main" id="{67034AE0-C1DA-4463-BA53-0FFAEA4DAA97}"/>
              </a:ext>
            </a:extLst>
          </p:cNvPr>
          <p:cNvGrpSpPr/>
          <p:nvPr/>
        </p:nvGrpSpPr>
        <p:grpSpPr>
          <a:xfrm>
            <a:off x="2665884" y="4111841"/>
            <a:ext cx="4189264" cy="2606743"/>
            <a:chOff x="2665884" y="4111841"/>
            <a:chExt cx="4189264" cy="2606743"/>
          </a:xfrm>
        </p:grpSpPr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C5496628-C80E-41B1-A915-A29E56BD61A2}"/>
                </a:ext>
              </a:extLst>
            </p:cNvPr>
            <p:cNvSpPr/>
            <p:nvPr/>
          </p:nvSpPr>
          <p:spPr bwMode="auto">
            <a:xfrm>
              <a:off x="5504901" y="4111841"/>
              <a:ext cx="530914" cy="1235716"/>
            </a:xfrm>
            <a:prstGeom prst="roundRect">
              <a:avLst/>
            </a:prstGeom>
            <a:solidFill>
              <a:srgbClr val="FF000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2696" name="Rectangle: Rounded Corners 412695">
              <a:extLst>
                <a:ext uri="{FF2B5EF4-FFF2-40B4-BE49-F238E27FC236}">
                  <a16:creationId xmlns:a16="http://schemas.microsoft.com/office/drawing/2014/main" id="{BD91C991-19C0-489C-B1AE-1E6968EFBFC1}"/>
                </a:ext>
              </a:extLst>
            </p:cNvPr>
            <p:cNvSpPr/>
            <p:nvPr/>
          </p:nvSpPr>
          <p:spPr bwMode="auto">
            <a:xfrm>
              <a:off x="3215148" y="4240161"/>
              <a:ext cx="597310" cy="1653436"/>
            </a:xfrm>
            <a:prstGeom prst="roundRect">
              <a:avLst/>
            </a:prstGeom>
            <a:solidFill>
              <a:srgbClr val="92D05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Oval 22">
              <a:extLst>
                <a:ext uri="{FF2B5EF4-FFF2-40B4-BE49-F238E27FC236}">
                  <a16:creationId xmlns:a16="http://schemas.microsoft.com/office/drawing/2014/main" id="{94D7039A-F28C-49C2-8EBE-B8FF50F71E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75121" y="6478487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42" name="Oval 22">
              <a:extLst>
                <a:ext uri="{FF2B5EF4-FFF2-40B4-BE49-F238E27FC236}">
                  <a16:creationId xmlns:a16="http://schemas.microsoft.com/office/drawing/2014/main" id="{2A61C186-D655-4308-86AD-A4FE9D745A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88477" y="4900702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43" name="Oval 22">
              <a:extLst>
                <a:ext uri="{FF2B5EF4-FFF2-40B4-BE49-F238E27FC236}">
                  <a16:creationId xmlns:a16="http://schemas.microsoft.com/office/drawing/2014/main" id="{851FFAA2-ECD6-4E5A-AA18-864F118B6A6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73535" y="6012658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44" name="Oval 22">
              <a:extLst>
                <a:ext uri="{FF2B5EF4-FFF2-40B4-BE49-F238E27FC236}">
                  <a16:creationId xmlns:a16="http://schemas.microsoft.com/office/drawing/2014/main" id="{57C9D0A1-4F0A-4006-A422-32AC84CF393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83827" y="5504688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45" name="Oval 22">
              <a:extLst>
                <a:ext uri="{FF2B5EF4-FFF2-40B4-BE49-F238E27FC236}">
                  <a16:creationId xmlns:a16="http://schemas.microsoft.com/office/drawing/2014/main" id="{B261830E-DA53-40B6-8FF1-0C230EEF78D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83828" y="4363563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46" name="Oval 22">
              <a:extLst>
                <a:ext uri="{FF2B5EF4-FFF2-40B4-BE49-F238E27FC236}">
                  <a16:creationId xmlns:a16="http://schemas.microsoft.com/office/drawing/2014/main" id="{3C5BFF01-9E8C-4762-B994-E66594E6A6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55527" y="4313115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47" name="Oval 22">
              <a:extLst>
                <a:ext uri="{FF2B5EF4-FFF2-40B4-BE49-F238E27FC236}">
                  <a16:creationId xmlns:a16="http://schemas.microsoft.com/office/drawing/2014/main" id="{760BF2D4-6DDF-4F66-8BCC-74090C2ABA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55526" y="4871692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48" name="Oval 22">
              <a:extLst>
                <a:ext uri="{FF2B5EF4-FFF2-40B4-BE49-F238E27FC236}">
                  <a16:creationId xmlns:a16="http://schemas.microsoft.com/office/drawing/2014/main" id="{E0FB6FB4-1B97-4730-BFE8-5980DFEE88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52584" y="5427819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cxnSp>
          <p:nvCxnSpPr>
            <p:cNvPr id="49" name="AutoShape 48">
              <a:extLst>
                <a:ext uri="{FF2B5EF4-FFF2-40B4-BE49-F238E27FC236}">
                  <a16:creationId xmlns:a16="http://schemas.microsoft.com/office/drawing/2014/main" id="{662EA520-F490-402D-A4A8-6AF43AFFB58B}"/>
                </a:ext>
              </a:extLst>
            </p:cNvPr>
            <p:cNvCxnSpPr>
              <a:cxnSpLocks noChangeShapeType="1"/>
              <a:stCxn id="44" idx="6"/>
              <a:endCxn id="47" idx="2"/>
            </p:cNvCxnSpPr>
            <p:nvPr/>
          </p:nvCxnSpPr>
          <p:spPr bwMode="auto">
            <a:xfrm flipV="1">
              <a:off x="3609252" y="4985199"/>
              <a:ext cx="2046274" cy="632996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AutoShape 48">
              <a:extLst>
                <a:ext uri="{FF2B5EF4-FFF2-40B4-BE49-F238E27FC236}">
                  <a16:creationId xmlns:a16="http://schemas.microsoft.com/office/drawing/2014/main" id="{1FF3C5DE-0577-48BD-91BC-8B4E968D26F7}"/>
                </a:ext>
              </a:extLst>
            </p:cNvPr>
            <p:cNvCxnSpPr>
              <a:cxnSpLocks noChangeShapeType="1"/>
              <a:stCxn id="45" idx="6"/>
              <a:endCxn id="46" idx="2"/>
            </p:cNvCxnSpPr>
            <p:nvPr/>
          </p:nvCxnSpPr>
          <p:spPr bwMode="auto">
            <a:xfrm flipV="1">
              <a:off x="3609253" y="4426622"/>
              <a:ext cx="2046274" cy="50448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AutoShape 48">
              <a:extLst>
                <a:ext uri="{FF2B5EF4-FFF2-40B4-BE49-F238E27FC236}">
                  <a16:creationId xmlns:a16="http://schemas.microsoft.com/office/drawing/2014/main" id="{BE6406DD-D8CE-4C6A-84F1-100A908DA8A1}"/>
                </a:ext>
              </a:extLst>
            </p:cNvPr>
            <p:cNvCxnSpPr>
              <a:cxnSpLocks noChangeShapeType="1"/>
              <a:stCxn id="42" idx="6"/>
              <a:endCxn id="47" idx="2"/>
            </p:cNvCxnSpPr>
            <p:nvPr/>
          </p:nvCxnSpPr>
          <p:spPr bwMode="auto">
            <a:xfrm flipV="1">
              <a:off x="3613902" y="4985199"/>
              <a:ext cx="2041624" cy="29010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AutoShape 48">
              <a:extLst>
                <a:ext uri="{FF2B5EF4-FFF2-40B4-BE49-F238E27FC236}">
                  <a16:creationId xmlns:a16="http://schemas.microsoft.com/office/drawing/2014/main" id="{F55CB191-291E-43F1-91CB-2BE60E034FF4}"/>
                </a:ext>
              </a:extLst>
            </p:cNvPr>
            <p:cNvCxnSpPr>
              <a:cxnSpLocks noChangeShapeType="1"/>
              <a:stCxn id="48" idx="2"/>
              <a:endCxn id="43" idx="6"/>
            </p:cNvCxnSpPr>
            <p:nvPr/>
          </p:nvCxnSpPr>
          <p:spPr bwMode="auto">
            <a:xfrm flipH="1">
              <a:off x="3598960" y="5541326"/>
              <a:ext cx="2053624" cy="584839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AutoShape 48">
              <a:extLst>
                <a:ext uri="{FF2B5EF4-FFF2-40B4-BE49-F238E27FC236}">
                  <a16:creationId xmlns:a16="http://schemas.microsoft.com/office/drawing/2014/main" id="{7387E200-4DD6-4312-8977-F97782721631}"/>
                </a:ext>
              </a:extLst>
            </p:cNvPr>
            <p:cNvCxnSpPr>
              <a:cxnSpLocks noChangeShapeType="1"/>
              <a:stCxn id="44" idx="6"/>
              <a:endCxn id="46" idx="3"/>
            </p:cNvCxnSpPr>
            <p:nvPr/>
          </p:nvCxnSpPr>
          <p:spPr bwMode="auto">
            <a:xfrm flipV="1">
              <a:off x="3609252" y="4506883"/>
              <a:ext cx="2079288" cy="1111312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" name="Oval 22">
              <a:extLst>
                <a:ext uri="{FF2B5EF4-FFF2-40B4-BE49-F238E27FC236}">
                  <a16:creationId xmlns:a16="http://schemas.microsoft.com/office/drawing/2014/main" id="{25C1E1E1-2841-461E-A9E9-9858C19A39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61991" y="5932994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cxnSp>
          <p:nvCxnSpPr>
            <p:cNvPr id="61" name="AutoShape 48">
              <a:extLst>
                <a:ext uri="{FF2B5EF4-FFF2-40B4-BE49-F238E27FC236}">
                  <a16:creationId xmlns:a16="http://schemas.microsoft.com/office/drawing/2014/main" id="{95588E6B-56D1-4CA4-8282-DB321F09A3D5}"/>
                </a:ext>
              </a:extLst>
            </p:cNvPr>
            <p:cNvCxnSpPr>
              <a:cxnSpLocks noChangeShapeType="1"/>
              <a:stCxn id="55" idx="2"/>
              <a:endCxn id="41" idx="6"/>
            </p:cNvCxnSpPr>
            <p:nvPr/>
          </p:nvCxnSpPr>
          <p:spPr bwMode="auto">
            <a:xfrm flipH="1">
              <a:off x="3600546" y="6046501"/>
              <a:ext cx="2061445" cy="545493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AutoShape 48">
              <a:extLst>
                <a:ext uri="{FF2B5EF4-FFF2-40B4-BE49-F238E27FC236}">
                  <a16:creationId xmlns:a16="http://schemas.microsoft.com/office/drawing/2014/main" id="{60E5AF5D-32F7-47DC-9812-28C3697A500D}"/>
                </a:ext>
              </a:extLst>
            </p:cNvPr>
            <p:cNvCxnSpPr>
              <a:cxnSpLocks noChangeShapeType="1"/>
              <a:stCxn id="47" idx="3"/>
              <a:endCxn id="41" idx="7"/>
            </p:cNvCxnSpPr>
            <p:nvPr/>
          </p:nvCxnSpPr>
          <p:spPr bwMode="auto">
            <a:xfrm flipH="1">
              <a:off x="3567533" y="5065460"/>
              <a:ext cx="2121006" cy="1446272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" name="Oval 22">
              <a:extLst>
                <a:ext uri="{FF2B5EF4-FFF2-40B4-BE49-F238E27FC236}">
                  <a16:creationId xmlns:a16="http://schemas.microsoft.com/office/drawing/2014/main" id="{B426E876-D29B-4453-B41F-87B82D81E86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61991" y="6491571"/>
              <a:ext cx="225425" cy="22701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</a:endParaRPr>
            </a:p>
          </p:txBody>
        </p:sp>
        <p:cxnSp>
          <p:nvCxnSpPr>
            <p:cNvPr id="72" name="AutoShape 48">
              <a:extLst>
                <a:ext uri="{FF2B5EF4-FFF2-40B4-BE49-F238E27FC236}">
                  <a16:creationId xmlns:a16="http://schemas.microsoft.com/office/drawing/2014/main" id="{A9E64F9C-F78C-4155-BB48-012EB9DCA73A}"/>
                </a:ext>
              </a:extLst>
            </p:cNvPr>
            <p:cNvCxnSpPr>
              <a:cxnSpLocks noChangeShapeType="1"/>
              <a:stCxn id="71" idx="2"/>
              <a:endCxn id="43" idx="5"/>
            </p:cNvCxnSpPr>
            <p:nvPr/>
          </p:nvCxnSpPr>
          <p:spPr bwMode="auto">
            <a:xfrm flipH="1" flipV="1">
              <a:off x="3565947" y="6206426"/>
              <a:ext cx="2096044" cy="398652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BE69ACC-DD2C-4B97-8038-453FAA5FB41E}"/>
                </a:ext>
              </a:extLst>
            </p:cNvPr>
            <p:cNvSpPr txBox="1"/>
            <p:nvPr/>
          </p:nvSpPr>
          <p:spPr>
            <a:xfrm>
              <a:off x="2665884" y="4674225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BC69813-5F34-45DA-8EA9-DAB270BD3969}"/>
                </a:ext>
              </a:extLst>
            </p:cNvPr>
            <p:cNvSpPr txBox="1"/>
            <p:nvPr/>
          </p:nvSpPr>
          <p:spPr>
            <a:xfrm>
              <a:off x="6143094" y="4494791"/>
              <a:ext cx="71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N(S)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931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79217</TotalTime>
  <Words>1149</Words>
  <Application>Microsoft Office PowerPoint</Application>
  <PresentationFormat>On-screen Show (4:3)</PresentationFormat>
  <Paragraphs>326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MS PGothic</vt:lpstr>
      <vt:lpstr>MS PGothic</vt:lpstr>
      <vt:lpstr>Arial</vt:lpstr>
      <vt:lpstr>Arial Black</vt:lpstr>
      <vt:lpstr>Cambria Math</vt:lpstr>
      <vt:lpstr>Comic Sans MS</vt:lpstr>
      <vt:lpstr>Helvetica</vt:lpstr>
      <vt:lpstr>Symbol</vt:lpstr>
      <vt:lpstr>Tahoma</vt:lpstr>
      <vt:lpstr>Times New Roman</vt:lpstr>
      <vt:lpstr>Wingdings</vt:lpstr>
      <vt:lpstr>Custom Design</vt:lpstr>
      <vt:lpstr>CSE 421</vt:lpstr>
      <vt:lpstr>Maximum Matching Problem</vt:lpstr>
      <vt:lpstr>Bipartite Matching Problem</vt:lpstr>
      <vt:lpstr>Bipartite Matching using Max Flow</vt:lpstr>
      <vt:lpstr>Bipartite Matching: Proof of Correctness</vt:lpstr>
      <vt:lpstr>Bipartite Matching: Proof of Correctness</vt:lpstr>
      <vt:lpstr>Perfect Bipartite Matching</vt:lpstr>
      <vt:lpstr>Perfect Bipartite Matching</vt:lpstr>
      <vt:lpstr>Perfect Bipartite Matching: N(S)</vt:lpstr>
      <vt:lpstr>Marriage Theorem</vt:lpstr>
      <vt:lpstr>Marriage Theorem</vt:lpstr>
      <vt:lpstr>Bipartite Matching Running Time</vt:lpstr>
      <vt:lpstr>Edge Disjoint Paths</vt:lpstr>
      <vt:lpstr>Edge Disjoint Paths Problem</vt:lpstr>
      <vt:lpstr>Max Flow Formulation</vt:lpstr>
      <vt:lpstr>Max Flow Formulation</vt:lpstr>
      <vt:lpstr>Network Connectivity</vt:lpstr>
      <vt:lpstr>Network Connectivity</vt:lpstr>
      <vt:lpstr>Network Connectivity using Min Cut</vt:lpstr>
      <vt:lpstr>Network Connectivity using Min Cut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Beame</dc:creator>
  <cp:lastModifiedBy>Yin Tat Lee</cp:lastModifiedBy>
  <cp:revision>546</cp:revision>
  <cp:lastPrinted>2000-07-01T21:41:59Z</cp:lastPrinted>
  <dcterms:created xsi:type="dcterms:W3CDTF">1998-04-21T02:39:18Z</dcterms:created>
  <dcterms:modified xsi:type="dcterms:W3CDTF">2018-05-18T19:57:52Z</dcterms:modified>
</cp:coreProperties>
</file>