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4" r:id="rId1"/>
  </p:sldMasterIdLst>
  <p:notesMasterIdLst>
    <p:notesMasterId r:id="rId23"/>
  </p:notesMasterIdLst>
  <p:handoutMasterIdLst>
    <p:handoutMasterId r:id="rId24"/>
  </p:handoutMasterIdLst>
  <p:sldIdLst>
    <p:sldId id="369" r:id="rId2"/>
    <p:sldId id="570" r:id="rId3"/>
    <p:sldId id="572" r:id="rId4"/>
    <p:sldId id="573" r:id="rId5"/>
    <p:sldId id="530" r:id="rId6"/>
    <p:sldId id="575" r:id="rId7"/>
    <p:sldId id="531" r:id="rId8"/>
    <p:sldId id="532" r:id="rId9"/>
    <p:sldId id="533" r:id="rId10"/>
    <p:sldId id="534" r:id="rId11"/>
    <p:sldId id="535" r:id="rId12"/>
    <p:sldId id="536" r:id="rId13"/>
    <p:sldId id="578" r:id="rId14"/>
    <p:sldId id="576" r:id="rId15"/>
    <p:sldId id="537" r:id="rId16"/>
    <p:sldId id="538" r:id="rId17"/>
    <p:sldId id="539" r:id="rId18"/>
    <p:sldId id="540" r:id="rId19"/>
    <p:sldId id="580" r:id="rId20"/>
    <p:sldId id="583" r:id="rId21"/>
    <p:sldId id="581" r:id="rId22"/>
  </p:sldIdLst>
  <p:sldSz cx="9144000" cy="6858000" type="screen4x3"/>
  <p:notesSz cx="7315200" cy="9601200"/>
  <p:embeddedFontLst>
    <p:embeddedFont>
      <p:font typeface="Cambria Math" panose="02040503050406030204" pitchFamily="18" charset="0"/>
      <p:regular r:id="rId25"/>
    </p:embeddedFont>
    <p:embeddedFont>
      <p:font typeface="Arial Black" panose="020B0A04020102020204" pitchFamily="34" charset="0"/>
      <p:bold r:id="rId26"/>
    </p:embeddedFont>
    <p:embeddedFont>
      <p:font typeface="Helvetica" panose="020B0604020202020204" pitchFamily="34" charset="0"/>
      <p:regular r:id="rId27"/>
      <p:bold r:id="rId28"/>
      <p:italic r:id="rId29"/>
      <p:boldItalic r:id="rId30"/>
    </p:embeddedFont>
    <p:embeddedFont>
      <p:font typeface="Tahoma" panose="020B0604030504040204" pitchFamily="34" charset="0"/>
      <p:regular r:id="rId31"/>
      <p:bold r:id="rId32"/>
    </p:embeddedFont>
    <p:embeddedFont>
      <p:font typeface="Comic Sans MS" panose="030F0702030302020204" pitchFamily="66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33CC"/>
    <a:srgbClr val="006600"/>
    <a:srgbClr val="3399FF"/>
    <a:srgbClr val="669900"/>
    <a:srgbClr val="FF0000"/>
    <a:srgbClr val="00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5" autoAdjust="0"/>
    <p:restoredTop sz="86040" autoAdjust="0"/>
  </p:normalViewPr>
  <p:slideViewPr>
    <p:cSldViewPr snapToGrid="0">
      <p:cViewPr varScale="1">
        <p:scale>
          <a:sx n="78" d="100"/>
          <a:sy n="78" d="100"/>
        </p:scale>
        <p:origin x="400" y="52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2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5125" y="0"/>
            <a:ext cx="31337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13"/>
            <a:ext cx="3132138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5125" y="9104313"/>
            <a:ext cx="313372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anose="020B0604020202020204" pitchFamily="34" charset="0"/>
              </a:defRPr>
            </a:lvl1pPr>
          </a:lstStyle>
          <a:p>
            <a:fld id="{6182BE8A-974A-4C58-A370-5BB83AC953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58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anose="030F0702030302020204" pitchFamily="66" charset="0"/>
              </a:defRPr>
            </a:lvl1pPr>
          </a:lstStyle>
          <a:p>
            <a:fld id="{5F4EA3E9-184D-49D4-9DA7-1D63A13350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280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C0E7DD-8182-43F6-96D3-A4EB08118FBC}" type="slidenum">
              <a:rPr lang="en-US" altLang="en-US" sz="1300">
                <a:latin typeface="Comic Sans MS" panose="030F0702030302020204" pitchFamily="66" charset="0"/>
              </a:rPr>
              <a:pPr/>
              <a:t>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596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0A7DF3-FC50-4FCF-A3C8-6D762008651C}" type="slidenum">
              <a:rPr lang="en-US" altLang="en-US" sz="1300">
                <a:latin typeface="Comic Sans MS" panose="030F0702030302020204" pitchFamily="66" charset="0"/>
              </a:rPr>
              <a:pPr/>
              <a:t>10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9531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B577E6-829A-41A8-AAE3-6AEFE968E05A}" type="slidenum">
              <a:rPr lang="en-US" altLang="en-US" sz="1300">
                <a:latin typeface="Comic Sans MS" panose="030F0702030302020204" pitchFamily="66" charset="0"/>
              </a:rPr>
              <a:pPr/>
              <a:t>11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Suffixes to check all 3 possible matchings: {A-B, C-D}, {A-C, B-D}, {A-D, B-C}</a:t>
            </a:r>
          </a:p>
        </p:txBody>
      </p:sp>
    </p:spTree>
    <p:extLst>
      <p:ext uri="{BB962C8B-B14F-4D97-AF65-F5344CB8AC3E}">
        <p14:creationId xmlns:p14="http://schemas.microsoft.com/office/powerpoint/2010/main" val="2718616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CE19DC4-9DA2-4945-903E-B15981B7EA0F}" type="slidenum">
              <a:rPr lang="en-US" altLang="en-US" sz="1300">
                <a:latin typeface="Comic Sans MS" panose="030F0702030302020204" pitchFamily="66" charset="0"/>
              </a:rPr>
              <a:pPr/>
              <a:t>12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81755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A818BA-CB09-4C95-8738-7BD685F6DFB8}" type="slidenum">
              <a:rPr lang="en-US" altLang="en-US" sz="1300">
                <a:latin typeface="Comic Sans MS" panose="030F0702030302020204" pitchFamily="66" charset="0"/>
              </a:rPr>
              <a:pPr/>
              <a:t>13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184738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A818BA-CB09-4C95-8738-7BD685F6DFB8}" type="slidenum">
              <a:rPr lang="en-US" altLang="en-US" sz="1300">
                <a:latin typeface="Comic Sans MS" panose="030F0702030302020204" pitchFamily="66" charset="0"/>
              </a:rPr>
              <a:pPr/>
              <a:t>14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stable matching is unique for worst-case instance</a:t>
            </a:r>
          </a:p>
        </p:txBody>
      </p:sp>
    </p:spTree>
    <p:extLst>
      <p:ext uri="{BB962C8B-B14F-4D97-AF65-F5344CB8AC3E}">
        <p14:creationId xmlns:p14="http://schemas.microsoft.com/office/powerpoint/2010/main" val="24216376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A818BA-CB09-4C95-8738-7BD685F6DFB8}" type="slidenum">
              <a:rPr lang="en-US" altLang="en-US" sz="1300">
                <a:latin typeface="Comic Sans MS" panose="030F0702030302020204" pitchFamily="66" charset="0"/>
              </a:rPr>
              <a:pPr/>
              <a:t>15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stable matching is unique for worst-case instance</a:t>
            </a:r>
          </a:p>
        </p:txBody>
      </p:sp>
    </p:spTree>
    <p:extLst>
      <p:ext uri="{BB962C8B-B14F-4D97-AF65-F5344CB8AC3E}">
        <p14:creationId xmlns:p14="http://schemas.microsoft.com/office/powerpoint/2010/main" val="16245623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4C63540-07EA-47C7-98D8-DC56BF6D726E}" type="slidenum">
              <a:rPr lang="en-US" altLang="en-US" sz="1300">
                <a:latin typeface="Comic Sans MS" panose="030F0702030302020204" pitchFamily="66" charset="0"/>
              </a:rPr>
              <a:pPr/>
              <a:t>16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99317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6C2E84F-2ECE-49FD-8A36-9FB9A28936FB}" type="slidenum">
              <a:rPr lang="en-US" altLang="en-US" sz="1300">
                <a:latin typeface="Comic Sans MS" panose="030F0702030302020204" pitchFamily="66" charset="0"/>
              </a:rPr>
              <a:pPr/>
              <a:t>17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0787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C19621-5A90-4875-8EA5-D832FCEBFB24}" type="slidenum">
              <a:rPr lang="en-US" altLang="en-US" sz="1300">
                <a:latin typeface="Comic Sans MS" panose="030F0702030302020204" pitchFamily="66" charset="0"/>
              </a:rPr>
              <a:pPr/>
              <a:t>18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307066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C19621-5A90-4875-8EA5-D832FCEBFB24}" type="slidenum">
              <a:rPr lang="en-US" altLang="en-US" sz="1300">
                <a:latin typeface="Comic Sans MS" panose="030F0702030302020204" pitchFamily="66" charset="0"/>
              </a:rPr>
              <a:pPr/>
              <a:t>19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9505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46516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C19621-5A90-4875-8EA5-D832FCEBFB24}" type="slidenum">
              <a:rPr lang="en-US" altLang="en-US" sz="1300">
                <a:latin typeface="Comic Sans MS" panose="030F0702030302020204" pitchFamily="66" charset="0"/>
              </a:rPr>
              <a:pPr/>
              <a:t>20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https://forward.com/news/breaking-news/164327/alvin-roth-transformed-kidney-donation-system/</a:t>
            </a:r>
          </a:p>
        </p:txBody>
      </p:sp>
    </p:spTree>
    <p:extLst>
      <p:ext uri="{BB962C8B-B14F-4D97-AF65-F5344CB8AC3E}">
        <p14:creationId xmlns:p14="http://schemas.microsoft.com/office/powerpoint/2010/main" val="38051002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C19621-5A90-4875-8EA5-D832FCEBFB24}" type="slidenum">
              <a:rPr lang="en-US" altLang="en-US" sz="1300">
                <a:latin typeface="Comic Sans MS" panose="030F0702030302020204" pitchFamily="66" charset="0"/>
              </a:rPr>
              <a:pPr/>
              <a:t>21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kumimoji="1" lang="en-US" altLang="en-US" sz="1200" b="0" i="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611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7742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0571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7B70DD-3D98-4203-9350-159EF23DE1DF}" type="slidenum">
              <a:rPr lang="en-US" altLang="en-US" sz="1300">
                <a:latin typeface="Comic Sans MS" panose="030F0702030302020204" pitchFamily="66" charset="0"/>
              </a:rPr>
              <a:pPr/>
              <a:t>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48189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687FCE-F047-4AE0-9D0D-DCE3F0E25EFD}" type="slidenum">
              <a:rPr lang="en-US" altLang="en-US" sz="1300">
                <a:latin typeface="Comic Sans MS" panose="030F0702030302020204" pitchFamily="66" charset="0"/>
              </a:rPr>
              <a:pPr/>
              <a:t>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7310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687FCE-F047-4AE0-9D0D-DCE3F0E25EFD}" type="slidenum">
              <a:rPr lang="en-US" altLang="en-US" sz="1300">
                <a:latin typeface="Comic Sans MS" panose="030F0702030302020204" pitchFamily="66" charset="0"/>
              </a:rPr>
              <a:pPr/>
              <a:t>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578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F22E97F-EFBF-4042-BB42-620811933696}" type="slidenum">
              <a:rPr lang="en-US" altLang="en-US" sz="1300">
                <a:latin typeface="Comic Sans MS" panose="030F0702030302020204" pitchFamily="66" charset="0"/>
              </a:rPr>
              <a:pPr/>
              <a:t>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3799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AB09C2-4F8F-4951-B284-0EA8E0A4A7C0}" type="slidenum">
              <a:rPr lang="en-US" altLang="en-US" sz="1300">
                <a:latin typeface="Comic Sans MS" panose="030F0702030302020204" pitchFamily="66" charset="0"/>
              </a:rPr>
              <a:pPr/>
              <a:t>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5089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7116C-16D2-43AA-8154-EFD1E03DF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73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D182E-A145-4E71-B82B-6CBFA4F3E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1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1374A-3996-4B34-A5C7-5AC3F767F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57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7A4BE-E13C-4DAF-A2CA-480D8DCFC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02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F29E4-DC2E-439B-B9A1-6607799F9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24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3630E-02F5-4B40-81AB-8D108CC2A0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90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5838F-43A0-4CE2-B439-D1DC84FA67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64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E7D67-9AD0-4E6A-840E-7338A5998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94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4DF4B-4E87-408C-AB54-4535C2424E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26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16A01-18B0-42B4-BFB0-3E7FC87442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60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11271-4AF5-4BF6-89A0-2ACBC6758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EB8B9454-91FB-4250-8FC9-07BC6E8FB1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CSE 421:  Introduction to Algorithms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5150" y="3886200"/>
            <a:ext cx="8026400" cy="236696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Stable Matching</a:t>
            </a:r>
            <a:endParaRPr lang="en-US" altLang="en-US" dirty="0"/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Yin-Tat Lee</a:t>
            </a:r>
          </a:p>
        </p:txBody>
      </p:sp>
      <p:sp>
        <p:nvSpPr>
          <p:cNvPr id="409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30507E-9979-4EE8-859F-783BCD264D01}" type="slidenum">
              <a:rPr lang="en-US" altLang="en-US" sz="1400">
                <a:solidFill>
                  <a:schemeClr val="bg2"/>
                </a:solidFill>
                <a:latin typeface="Tahoma" panose="020B0604030504040204" pitchFamily="34" charset="0"/>
              </a:rPr>
              <a:pPr/>
              <a:t>1</a:t>
            </a:fld>
            <a:endParaRPr lang="en-US" altLang="en-US" sz="140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Example (cont’d)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idx="1"/>
          </p:nvPr>
        </p:nvSpPr>
        <p:spPr>
          <a:xfrm>
            <a:off x="673100" y="1489075"/>
            <a:ext cx="7772400" cy="20288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600" dirty="0">
                <a:solidFill>
                  <a:srgbClr val="0070C0"/>
                </a:solidFill>
              </a:rPr>
              <a:t>Question:</a:t>
            </a:r>
            <a:r>
              <a:rPr lang="en-US" altLang="en-US" sz="2600" dirty="0"/>
              <a:t>  Is assignment </a:t>
            </a:r>
            <a:r>
              <a:rPr lang="en-US" altLang="en-US" sz="2600" dirty="0">
                <a:solidFill>
                  <a:srgbClr val="0033CC"/>
                </a:solidFill>
              </a:rPr>
              <a:t>X-A, Y-B, Z-C</a:t>
            </a:r>
            <a:r>
              <a:rPr lang="en-US" altLang="en-US" sz="2600" dirty="0"/>
              <a:t> stable?</a:t>
            </a:r>
          </a:p>
          <a:p>
            <a:pPr marL="0" indent="0" eaLnBrk="1" hangingPunct="1">
              <a:buNone/>
            </a:pPr>
            <a:r>
              <a:rPr lang="en-US" altLang="en-US" sz="2600" dirty="0">
                <a:solidFill>
                  <a:srgbClr val="0070C0"/>
                </a:solidFill>
              </a:rPr>
              <a:t>Answer:</a:t>
            </a:r>
            <a:r>
              <a:rPr lang="en-US" altLang="en-US" sz="2600" dirty="0"/>
              <a:t>  Yes.</a:t>
            </a:r>
          </a:p>
          <a:p>
            <a:pPr eaLnBrk="1" hangingPunct="1"/>
            <a:endParaRPr lang="en-US" altLang="en-US" sz="2600" dirty="0"/>
          </a:p>
        </p:txBody>
      </p:sp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D229A3-0143-4B4A-9533-94AE4B3F69B0}" type="slidenum">
              <a:rPr lang="en-US" altLang="en-US" sz="1400">
                <a:latin typeface="Tahoma" panose="020B0604030504040204" pitchFamily="34" charset="0"/>
              </a:rPr>
              <a:pPr/>
              <a:t>10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10245" name="Rectangle 4"/>
          <p:cNvSpPr>
            <a:spLocks noChangeAspect="1" noChangeArrowheads="1"/>
          </p:cNvSpPr>
          <p:nvPr/>
        </p:nvSpPr>
        <p:spPr bwMode="auto">
          <a:xfrm>
            <a:off x="319088" y="4854575"/>
            <a:ext cx="992187" cy="414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Zoran</a:t>
            </a:r>
          </a:p>
        </p:txBody>
      </p:sp>
      <p:sp>
        <p:nvSpPr>
          <p:cNvPr id="10246" name="Rectangle 5"/>
          <p:cNvSpPr>
            <a:spLocks noChangeAspect="1" noChangeArrowheads="1"/>
          </p:cNvSpPr>
          <p:nvPr/>
        </p:nvSpPr>
        <p:spPr bwMode="auto">
          <a:xfrm>
            <a:off x="1311275" y="4854575"/>
            <a:ext cx="992188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Amy</a:t>
            </a:r>
          </a:p>
        </p:txBody>
      </p:sp>
      <p:sp>
        <p:nvSpPr>
          <p:cNvPr id="10247" name="Rectangle 6"/>
          <p:cNvSpPr>
            <a:spLocks noChangeAspect="1" noChangeArrowheads="1"/>
          </p:cNvSpPr>
          <p:nvPr/>
        </p:nvSpPr>
        <p:spPr bwMode="auto">
          <a:xfrm>
            <a:off x="3295650" y="4854575"/>
            <a:ext cx="990600" cy="4143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Claire</a:t>
            </a:r>
          </a:p>
        </p:txBody>
      </p:sp>
      <p:sp>
        <p:nvSpPr>
          <p:cNvPr id="10248" name="Rectangle 7"/>
          <p:cNvSpPr>
            <a:spLocks noChangeAspect="1" noChangeArrowheads="1"/>
          </p:cNvSpPr>
          <p:nvPr/>
        </p:nvSpPr>
        <p:spPr bwMode="auto">
          <a:xfrm>
            <a:off x="2303463" y="4854575"/>
            <a:ext cx="992187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Brenda</a:t>
            </a:r>
          </a:p>
        </p:txBody>
      </p:sp>
      <p:sp>
        <p:nvSpPr>
          <p:cNvPr id="10249" name="Rectangle 8"/>
          <p:cNvSpPr>
            <a:spLocks noChangeAspect="1" noChangeArrowheads="1"/>
          </p:cNvSpPr>
          <p:nvPr/>
        </p:nvSpPr>
        <p:spPr bwMode="auto">
          <a:xfrm>
            <a:off x="319088" y="4440238"/>
            <a:ext cx="992187" cy="4143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Yuri</a:t>
            </a:r>
          </a:p>
        </p:txBody>
      </p:sp>
      <p:sp>
        <p:nvSpPr>
          <p:cNvPr id="10250" name="Rectangle 9"/>
          <p:cNvSpPr>
            <a:spLocks noChangeAspect="1" noChangeArrowheads="1"/>
          </p:cNvSpPr>
          <p:nvPr/>
        </p:nvSpPr>
        <p:spPr bwMode="auto">
          <a:xfrm>
            <a:off x="1311275" y="4440238"/>
            <a:ext cx="992188" cy="4143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Brenda</a:t>
            </a:r>
          </a:p>
        </p:txBody>
      </p:sp>
      <p:sp>
        <p:nvSpPr>
          <p:cNvPr id="10251" name="Rectangle 10"/>
          <p:cNvSpPr>
            <a:spLocks noChangeAspect="1" noChangeArrowheads="1"/>
          </p:cNvSpPr>
          <p:nvPr/>
        </p:nvSpPr>
        <p:spPr bwMode="auto">
          <a:xfrm>
            <a:off x="3295650" y="4440238"/>
            <a:ext cx="990600" cy="414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Claire</a:t>
            </a:r>
          </a:p>
        </p:txBody>
      </p:sp>
      <p:sp>
        <p:nvSpPr>
          <p:cNvPr id="10252" name="Rectangle 11"/>
          <p:cNvSpPr>
            <a:spLocks noChangeAspect="1" noChangeArrowheads="1"/>
          </p:cNvSpPr>
          <p:nvPr/>
        </p:nvSpPr>
        <p:spPr bwMode="auto">
          <a:xfrm>
            <a:off x="2303463" y="4440238"/>
            <a:ext cx="992187" cy="414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Amy</a:t>
            </a:r>
          </a:p>
        </p:txBody>
      </p:sp>
      <p:sp>
        <p:nvSpPr>
          <p:cNvPr id="10253" name="Rectangle 12"/>
          <p:cNvSpPr>
            <a:spLocks noChangeAspect="1" noChangeArrowheads="1"/>
          </p:cNvSpPr>
          <p:nvPr/>
        </p:nvSpPr>
        <p:spPr bwMode="auto">
          <a:xfrm>
            <a:off x="319088" y="4025900"/>
            <a:ext cx="992187" cy="414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Xavier</a:t>
            </a:r>
          </a:p>
        </p:txBody>
      </p:sp>
      <p:sp>
        <p:nvSpPr>
          <p:cNvPr id="10254" name="Rectangle 13"/>
          <p:cNvSpPr>
            <a:spLocks noChangeAspect="1" noChangeArrowheads="1"/>
          </p:cNvSpPr>
          <p:nvPr/>
        </p:nvSpPr>
        <p:spPr bwMode="auto">
          <a:xfrm>
            <a:off x="1311275" y="4025900"/>
            <a:ext cx="992188" cy="4143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Amy</a:t>
            </a:r>
          </a:p>
        </p:txBody>
      </p:sp>
      <p:sp>
        <p:nvSpPr>
          <p:cNvPr id="10255" name="Rectangle 14"/>
          <p:cNvSpPr>
            <a:spLocks noChangeAspect="1" noChangeArrowheads="1"/>
          </p:cNvSpPr>
          <p:nvPr/>
        </p:nvSpPr>
        <p:spPr bwMode="auto">
          <a:xfrm>
            <a:off x="3295650" y="4025900"/>
            <a:ext cx="990600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Claire</a:t>
            </a:r>
          </a:p>
        </p:txBody>
      </p:sp>
      <p:sp>
        <p:nvSpPr>
          <p:cNvPr id="10256" name="Rectangle 15"/>
          <p:cNvSpPr>
            <a:spLocks noChangeAspect="1" noChangeArrowheads="1"/>
          </p:cNvSpPr>
          <p:nvPr/>
        </p:nvSpPr>
        <p:spPr bwMode="auto">
          <a:xfrm>
            <a:off x="2303463" y="4025900"/>
            <a:ext cx="992187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Brenda</a:t>
            </a:r>
          </a:p>
        </p:txBody>
      </p:sp>
      <p:sp>
        <p:nvSpPr>
          <p:cNvPr id="10257" name="Rectangle 16"/>
          <p:cNvSpPr>
            <a:spLocks noChangeAspect="1" noChangeArrowheads="1"/>
          </p:cNvSpPr>
          <p:nvPr/>
        </p:nvSpPr>
        <p:spPr bwMode="auto">
          <a:xfrm>
            <a:off x="4738688" y="4854575"/>
            <a:ext cx="992187" cy="414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Claire</a:t>
            </a:r>
          </a:p>
        </p:txBody>
      </p:sp>
      <p:sp>
        <p:nvSpPr>
          <p:cNvPr id="10258" name="Rectangle 17"/>
          <p:cNvSpPr>
            <a:spLocks noChangeAspect="1" noChangeArrowheads="1"/>
          </p:cNvSpPr>
          <p:nvPr/>
        </p:nvSpPr>
        <p:spPr bwMode="auto">
          <a:xfrm>
            <a:off x="5730875" y="4854575"/>
            <a:ext cx="992188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Xavier</a:t>
            </a:r>
          </a:p>
        </p:txBody>
      </p:sp>
      <p:sp>
        <p:nvSpPr>
          <p:cNvPr id="10259" name="Rectangle 18"/>
          <p:cNvSpPr>
            <a:spLocks noChangeAspect="1" noChangeArrowheads="1"/>
          </p:cNvSpPr>
          <p:nvPr/>
        </p:nvSpPr>
        <p:spPr bwMode="auto">
          <a:xfrm>
            <a:off x="7715250" y="4854575"/>
            <a:ext cx="990600" cy="4143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Zoran</a:t>
            </a:r>
          </a:p>
        </p:txBody>
      </p:sp>
      <p:sp>
        <p:nvSpPr>
          <p:cNvPr id="10260" name="Rectangle 19"/>
          <p:cNvSpPr>
            <a:spLocks noChangeAspect="1" noChangeArrowheads="1"/>
          </p:cNvSpPr>
          <p:nvPr/>
        </p:nvSpPr>
        <p:spPr bwMode="auto">
          <a:xfrm>
            <a:off x="6723063" y="4854575"/>
            <a:ext cx="992187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Yuri</a:t>
            </a:r>
          </a:p>
        </p:txBody>
      </p:sp>
      <p:sp>
        <p:nvSpPr>
          <p:cNvPr id="10261" name="Rectangle 20"/>
          <p:cNvSpPr>
            <a:spLocks noChangeAspect="1" noChangeArrowheads="1"/>
          </p:cNvSpPr>
          <p:nvPr/>
        </p:nvSpPr>
        <p:spPr bwMode="auto">
          <a:xfrm>
            <a:off x="4738688" y="4440238"/>
            <a:ext cx="992187" cy="4143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Brenda</a:t>
            </a:r>
          </a:p>
        </p:txBody>
      </p:sp>
      <p:sp>
        <p:nvSpPr>
          <p:cNvPr id="10262" name="Rectangle 21"/>
          <p:cNvSpPr>
            <a:spLocks noChangeAspect="1" noChangeArrowheads="1"/>
          </p:cNvSpPr>
          <p:nvPr/>
        </p:nvSpPr>
        <p:spPr bwMode="auto">
          <a:xfrm>
            <a:off x="5730875" y="4440238"/>
            <a:ext cx="992188" cy="414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Xavier</a:t>
            </a:r>
          </a:p>
        </p:txBody>
      </p:sp>
      <p:sp>
        <p:nvSpPr>
          <p:cNvPr id="10263" name="Rectangle 22"/>
          <p:cNvSpPr>
            <a:spLocks noChangeAspect="1" noChangeArrowheads="1"/>
          </p:cNvSpPr>
          <p:nvPr/>
        </p:nvSpPr>
        <p:spPr bwMode="auto">
          <a:xfrm>
            <a:off x="7715250" y="4440238"/>
            <a:ext cx="990600" cy="414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Zoran</a:t>
            </a:r>
          </a:p>
        </p:txBody>
      </p:sp>
      <p:sp>
        <p:nvSpPr>
          <p:cNvPr id="10264" name="Rectangle 23"/>
          <p:cNvSpPr>
            <a:spLocks noChangeAspect="1" noChangeArrowheads="1"/>
          </p:cNvSpPr>
          <p:nvPr/>
        </p:nvSpPr>
        <p:spPr bwMode="auto">
          <a:xfrm>
            <a:off x="6723063" y="4440238"/>
            <a:ext cx="992187" cy="4143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Yuri</a:t>
            </a:r>
          </a:p>
        </p:txBody>
      </p:sp>
      <p:sp>
        <p:nvSpPr>
          <p:cNvPr id="10265" name="Rectangle 24"/>
          <p:cNvSpPr>
            <a:spLocks noChangeAspect="1" noChangeArrowheads="1"/>
          </p:cNvSpPr>
          <p:nvPr/>
        </p:nvSpPr>
        <p:spPr bwMode="auto">
          <a:xfrm>
            <a:off x="4738688" y="4025900"/>
            <a:ext cx="992187" cy="414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Amy</a:t>
            </a:r>
          </a:p>
        </p:txBody>
      </p:sp>
      <p:sp>
        <p:nvSpPr>
          <p:cNvPr id="10266" name="Rectangle 25"/>
          <p:cNvSpPr>
            <a:spLocks noChangeAspect="1" noChangeArrowheads="1"/>
          </p:cNvSpPr>
          <p:nvPr/>
        </p:nvSpPr>
        <p:spPr bwMode="auto">
          <a:xfrm>
            <a:off x="5730875" y="4025900"/>
            <a:ext cx="992188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Yuri</a:t>
            </a:r>
          </a:p>
        </p:txBody>
      </p:sp>
      <p:sp>
        <p:nvSpPr>
          <p:cNvPr id="10267" name="Rectangle 26"/>
          <p:cNvSpPr>
            <a:spLocks noChangeAspect="1" noChangeArrowheads="1"/>
          </p:cNvSpPr>
          <p:nvPr/>
        </p:nvSpPr>
        <p:spPr bwMode="auto">
          <a:xfrm>
            <a:off x="7715250" y="4025900"/>
            <a:ext cx="990600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Zoran</a:t>
            </a:r>
          </a:p>
        </p:txBody>
      </p:sp>
      <p:sp>
        <p:nvSpPr>
          <p:cNvPr id="10268" name="Rectangle 27"/>
          <p:cNvSpPr>
            <a:spLocks noChangeAspect="1" noChangeArrowheads="1"/>
          </p:cNvSpPr>
          <p:nvPr/>
        </p:nvSpPr>
        <p:spPr bwMode="auto">
          <a:xfrm>
            <a:off x="6723063" y="4025900"/>
            <a:ext cx="992187" cy="4143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Xavier</a:t>
            </a:r>
          </a:p>
        </p:txBody>
      </p:sp>
      <p:sp>
        <p:nvSpPr>
          <p:cNvPr id="10269" name="Rectangle 28"/>
          <p:cNvSpPr>
            <a:spLocks noChangeAspect="1" noChangeArrowheads="1"/>
          </p:cNvSpPr>
          <p:nvPr/>
        </p:nvSpPr>
        <p:spPr bwMode="auto">
          <a:xfrm>
            <a:off x="1311275" y="3614738"/>
            <a:ext cx="992188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st</a:t>
            </a:r>
          </a:p>
        </p:txBody>
      </p:sp>
      <p:sp>
        <p:nvSpPr>
          <p:cNvPr id="10270" name="Rectangle 29"/>
          <p:cNvSpPr>
            <a:spLocks noChangeAspect="1" noChangeArrowheads="1"/>
          </p:cNvSpPr>
          <p:nvPr/>
        </p:nvSpPr>
        <p:spPr bwMode="auto">
          <a:xfrm>
            <a:off x="2303463" y="3614738"/>
            <a:ext cx="992187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nd</a:t>
            </a:r>
          </a:p>
        </p:txBody>
      </p:sp>
      <p:sp>
        <p:nvSpPr>
          <p:cNvPr id="10271" name="Rectangle 30"/>
          <p:cNvSpPr>
            <a:spLocks noChangeAspect="1" noChangeArrowheads="1"/>
          </p:cNvSpPr>
          <p:nvPr/>
        </p:nvSpPr>
        <p:spPr bwMode="auto">
          <a:xfrm>
            <a:off x="3295650" y="3614738"/>
            <a:ext cx="990600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rd</a:t>
            </a:r>
          </a:p>
        </p:txBody>
      </p:sp>
      <p:sp>
        <p:nvSpPr>
          <p:cNvPr id="10272" name="Rectangle 31"/>
          <p:cNvSpPr>
            <a:spLocks noChangeAspect="1" noChangeArrowheads="1"/>
          </p:cNvSpPr>
          <p:nvPr/>
        </p:nvSpPr>
        <p:spPr bwMode="auto">
          <a:xfrm>
            <a:off x="5730875" y="3614738"/>
            <a:ext cx="992188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st</a:t>
            </a:r>
          </a:p>
        </p:txBody>
      </p:sp>
      <p:sp>
        <p:nvSpPr>
          <p:cNvPr id="10273" name="Rectangle 32"/>
          <p:cNvSpPr>
            <a:spLocks noChangeAspect="1" noChangeArrowheads="1"/>
          </p:cNvSpPr>
          <p:nvPr/>
        </p:nvSpPr>
        <p:spPr bwMode="auto">
          <a:xfrm>
            <a:off x="6723063" y="3614738"/>
            <a:ext cx="992187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nd</a:t>
            </a:r>
          </a:p>
        </p:txBody>
      </p:sp>
      <p:sp>
        <p:nvSpPr>
          <p:cNvPr id="10274" name="Rectangle 33"/>
          <p:cNvSpPr>
            <a:spLocks noChangeAspect="1" noChangeArrowheads="1"/>
          </p:cNvSpPr>
          <p:nvPr/>
        </p:nvSpPr>
        <p:spPr bwMode="auto">
          <a:xfrm>
            <a:off x="7715250" y="3614738"/>
            <a:ext cx="990600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rd</a:t>
            </a:r>
          </a:p>
        </p:txBody>
      </p:sp>
      <p:sp>
        <p:nvSpPr>
          <p:cNvPr id="10275" name="Text Box 34"/>
          <p:cNvSpPr txBox="1">
            <a:spLocks noChangeArrowheads="1"/>
          </p:cNvSpPr>
          <p:nvPr/>
        </p:nvSpPr>
        <p:spPr bwMode="auto">
          <a:xfrm>
            <a:off x="1557338" y="3124200"/>
            <a:ext cx="5842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en-US" altLang="en-US" sz="1200">
                <a:latin typeface="Comic Sans MS" panose="030F0702030302020204" pitchFamily="66" charset="0"/>
              </a:rPr>
              <a:t>favorite</a:t>
            </a:r>
          </a:p>
        </p:txBody>
      </p:sp>
      <p:sp>
        <p:nvSpPr>
          <p:cNvPr id="10276" name="Text Box 35"/>
          <p:cNvSpPr txBox="1">
            <a:spLocks noChangeArrowheads="1"/>
          </p:cNvSpPr>
          <p:nvPr/>
        </p:nvSpPr>
        <p:spPr bwMode="auto">
          <a:xfrm>
            <a:off x="3373438" y="3124200"/>
            <a:ext cx="990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en-US" altLang="en-US" sz="1200">
                <a:latin typeface="Comic Sans MS" panose="030F0702030302020204" pitchFamily="66" charset="0"/>
              </a:rPr>
              <a:t>least favorite</a:t>
            </a:r>
          </a:p>
        </p:txBody>
      </p:sp>
      <p:sp>
        <p:nvSpPr>
          <p:cNvPr id="10277" name="Text Box 36"/>
          <p:cNvSpPr txBox="1">
            <a:spLocks noChangeArrowheads="1"/>
          </p:cNvSpPr>
          <p:nvPr/>
        </p:nvSpPr>
        <p:spPr bwMode="auto">
          <a:xfrm>
            <a:off x="5976938" y="3124200"/>
            <a:ext cx="5842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en-US" altLang="en-US" sz="1200">
                <a:latin typeface="Comic Sans MS" panose="030F0702030302020204" pitchFamily="66" charset="0"/>
              </a:rPr>
              <a:t>favorite</a:t>
            </a:r>
          </a:p>
        </p:txBody>
      </p:sp>
      <p:sp>
        <p:nvSpPr>
          <p:cNvPr id="10278" name="Line 37"/>
          <p:cNvSpPr>
            <a:spLocks noChangeShapeType="1"/>
          </p:cNvSpPr>
          <p:nvPr/>
        </p:nvSpPr>
        <p:spPr bwMode="auto">
          <a:xfrm>
            <a:off x="6248400" y="3352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0279" name="Line 38"/>
          <p:cNvSpPr>
            <a:spLocks noChangeShapeType="1"/>
          </p:cNvSpPr>
          <p:nvPr/>
        </p:nvSpPr>
        <p:spPr bwMode="auto">
          <a:xfrm>
            <a:off x="3830638" y="3352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0280" name="Line 39"/>
          <p:cNvSpPr>
            <a:spLocks noChangeShapeType="1"/>
          </p:cNvSpPr>
          <p:nvPr/>
        </p:nvSpPr>
        <p:spPr bwMode="auto">
          <a:xfrm>
            <a:off x="1828800" y="3352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0281" name="Text Box 40"/>
          <p:cNvSpPr txBox="1">
            <a:spLocks noChangeArrowheads="1"/>
          </p:cNvSpPr>
          <p:nvPr/>
        </p:nvSpPr>
        <p:spPr bwMode="auto">
          <a:xfrm>
            <a:off x="7751763" y="3121025"/>
            <a:ext cx="990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en-US" altLang="en-US" sz="1200">
                <a:latin typeface="Comic Sans MS" panose="030F0702030302020204" pitchFamily="66" charset="0"/>
              </a:rPr>
              <a:t>least favorite</a:t>
            </a:r>
          </a:p>
        </p:txBody>
      </p:sp>
      <p:sp>
        <p:nvSpPr>
          <p:cNvPr id="10282" name="Line 41"/>
          <p:cNvSpPr>
            <a:spLocks noChangeShapeType="1"/>
          </p:cNvSpPr>
          <p:nvPr/>
        </p:nvSpPr>
        <p:spPr bwMode="auto">
          <a:xfrm>
            <a:off x="8208963" y="33496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0283" name="Rectangle 42"/>
          <p:cNvSpPr>
            <a:spLocks noChangeAspect="1" noChangeArrowheads="1"/>
          </p:cNvSpPr>
          <p:nvPr/>
        </p:nvSpPr>
        <p:spPr bwMode="auto">
          <a:xfrm>
            <a:off x="304800" y="5257800"/>
            <a:ext cx="3962400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i="1">
                <a:latin typeface="Comic Sans MS" panose="030F0702030302020204" pitchFamily="66" charset="0"/>
              </a:rPr>
              <a:t>Men’s Preference Profile</a:t>
            </a:r>
            <a:endParaRPr lang="en-US" altLang="en-US" sz="1400" i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284" name="Rectangle 43"/>
          <p:cNvSpPr>
            <a:spLocks noChangeAspect="1" noChangeArrowheads="1"/>
          </p:cNvSpPr>
          <p:nvPr/>
        </p:nvSpPr>
        <p:spPr bwMode="auto">
          <a:xfrm>
            <a:off x="4724400" y="5257800"/>
            <a:ext cx="3962400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i="1">
                <a:latin typeface="Comic Sans MS" panose="030F0702030302020204" pitchFamily="66" charset="0"/>
              </a:rPr>
              <a:t>Women’s Preference Profile</a:t>
            </a:r>
            <a:endParaRPr lang="en-US" altLang="en-US" sz="1400" i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002060"/>
                </a:solidFill>
              </a:rPr>
              <a:t>Existence of Stable Matchings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Question.</a:t>
            </a:r>
            <a:r>
              <a:rPr lang="en-US" altLang="en-US" sz="2400" dirty="0"/>
              <a:t>  Do stable matchings always exist?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Answer. </a:t>
            </a:r>
            <a:r>
              <a:rPr lang="en-US" altLang="en-US" sz="2400" dirty="0"/>
              <a:t> Yes, but not obvious.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Stable roommate problem: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b="1" dirty="0">
                <a:solidFill>
                  <a:srgbClr val="0033CC"/>
                </a:solidFill>
              </a:rPr>
              <a:t>2n</a:t>
            </a:r>
            <a:r>
              <a:rPr lang="en-US" altLang="en-US" sz="2200" dirty="0"/>
              <a:t> people; each person ranks others from </a:t>
            </a:r>
            <a:r>
              <a:rPr lang="en-US" altLang="en-US" sz="2200" b="1" dirty="0">
                <a:solidFill>
                  <a:srgbClr val="0033CC"/>
                </a:solidFill>
              </a:rPr>
              <a:t>1</a:t>
            </a:r>
            <a:r>
              <a:rPr lang="en-US" altLang="en-US" sz="2200" dirty="0"/>
              <a:t> to </a:t>
            </a:r>
            <a:r>
              <a:rPr lang="en-US" altLang="en-US" sz="2200" b="1" dirty="0">
                <a:solidFill>
                  <a:srgbClr val="0033CC"/>
                </a:solidFill>
              </a:rPr>
              <a:t>2n-1</a:t>
            </a:r>
            <a:r>
              <a:rPr lang="en-US" altLang="en-US" sz="2200" dirty="0"/>
              <a:t>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/>
              <a:t>Assign roommate pairs so that no unstable pairs.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800" dirty="0"/>
          </a:p>
          <a:p>
            <a:pPr lvl="1" eaLnBrk="1" hangingPunct="1">
              <a:lnSpc>
                <a:spcPct val="80000"/>
              </a:lnSpc>
            </a:pPr>
            <a:endParaRPr lang="en-US" altLang="en-US" sz="1800" dirty="0"/>
          </a:p>
          <a:p>
            <a:pPr lvl="1" eaLnBrk="1" hangingPunct="1">
              <a:lnSpc>
                <a:spcPct val="80000"/>
              </a:lnSpc>
            </a:pPr>
            <a:endParaRPr lang="en-US" altLang="en-US" sz="1800" dirty="0"/>
          </a:p>
          <a:p>
            <a:pPr lvl="1" eaLnBrk="1" hangingPunct="1">
              <a:lnSpc>
                <a:spcPct val="80000"/>
              </a:lnSpc>
            </a:pPr>
            <a:endParaRPr lang="en-US" altLang="en-US" sz="1800" dirty="0"/>
          </a:p>
          <a:p>
            <a:pPr lvl="1" eaLnBrk="1" hangingPunct="1">
              <a:lnSpc>
                <a:spcPct val="80000"/>
              </a:lnSpc>
            </a:pPr>
            <a:endParaRPr lang="en-US" altLang="en-US" sz="1800" dirty="0"/>
          </a:p>
          <a:p>
            <a:pPr lvl="1" eaLnBrk="1" hangingPunct="1">
              <a:lnSpc>
                <a:spcPct val="80000"/>
              </a:lnSpc>
            </a:pPr>
            <a:endParaRPr lang="en-US" altLang="en-US" sz="1800" dirty="0"/>
          </a:p>
          <a:p>
            <a:pPr lvl="1" eaLnBrk="1" hangingPunct="1">
              <a:lnSpc>
                <a:spcPct val="80000"/>
              </a:lnSpc>
            </a:pPr>
            <a:endParaRPr lang="en-US" altLang="en-US" sz="1800" dirty="0"/>
          </a:p>
          <a:p>
            <a:pPr lvl="1" eaLnBrk="1" hangingPunct="1">
              <a:lnSpc>
                <a:spcPct val="80000"/>
              </a:lnSpc>
            </a:pPr>
            <a:endParaRPr lang="en-US" altLang="en-US" sz="1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200" dirty="0">
                <a:solidFill>
                  <a:srgbClr val="0070C0"/>
                </a:solidFill>
              </a:rPr>
              <a:t>So,</a:t>
            </a:r>
            <a:r>
              <a:rPr lang="en-US" altLang="en-US" sz="2200" dirty="0"/>
              <a:t>  Stable matchings do not always exist for stable roommate problem.</a:t>
            </a:r>
          </a:p>
        </p:txBody>
      </p:sp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F3E309-8A3D-41BC-9526-6C14E199594C}" type="slidenum">
              <a:rPr lang="en-US" altLang="en-US" sz="1400">
                <a:latin typeface="Tahoma" panose="020B0604030504040204" pitchFamily="34" charset="0"/>
              </a:rPr>
              <a:pPr/>
              <a:t>11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424986" name="Group 26"/>
          <p:cNvGrpSpPr>
            <a:grpSpLocks/>
          </p:cNvGrpSpPr>
          <p:nvPr/>
        </p:nvGrpSpPr>
        <p:grpSpPr bwMode="auto">
          <a:xfrm>
            <a:off x="2057400" y="3631725"/>
            <a:ext cx="3733800" cy="1903413"/>
            <a:chOff x="1296" y="2016"/>
            <a:chExt cx="2352" cy="1199"/>
          </a:xfrm>
        </p:grpSpPr>
        <p:sp>
          <p:nvSpPr>
            <p:cNvPr id="11271" name="Rectangle 4"/>
            <p:cNvSpPr>
              <a:spLocks noChangeArrowheads="1"/>
            </p:cNvSpPr>
            <p:nvPr/>
          </p:nvSpPr>
          <p:spPr bwMode="auto">
            <a:xfrm>
              <a:off x="1920" y="2257"/>
              <a:ext cx="576" cy="2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latin typeface="Comic Sans MS" panose="030F0702030302020204" pitchFamily="66" charset="0"/>
                </a:rPr>
                <a:t>B</a:t>
              </a:r>
            </a:p>
          </p:txBody>
        </p:sp>
        <p:sp>
          <p:nvSpPr>
            <p:cNvPr id="11272" name="Rectangle 5"/>
            <p:cNvSpPr>
              <a:spLocks noChangeArrowheads="1"/>
            </p:cNvSpPr>
            <p:nvPr/>
          </p:nvSpPr>
          <p:spPr bwMode="auto">
            <a:xfrm>
              <a:off x="1296" y="2496"/>
              <a:ext cx="624" cy="23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i="1">
                  <a:latin typeface="Comic Sans MS" panose="030F0702030302020204" pitchFamily="66" charset="0"/>
                </a:rPr>
                <a:t>Bob</a:t>
              </a:r>
            </a:p>
          </p:txBody>
        </p:sp>
        <p:sp>
          <p:nvSpPr>
            <p:cNvPr id="11273" name="Rectangle 6"/>
            <p:cNvSpPr>
              <a:spLocks noChangeArrowheads="1"/>
            </p:cNvSpPr>
            <p:nvPr/>
          </p:nvSpPr>
          <p:spPr bwMode="auto">
            <a:xfrm>
              <a:off x="1296" y="2736"/>
              <a:ext cx="624" cy="23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i="1">
                  <a:latin typeface="Comic Sans MS" panose="030F0702030302020204" pitchFamily="66" charset="0"/>
                </a:rPr>
                <a:t>Chris</a:t>
              </a:r>
            </a:p>
          </p:txBody>
        </p:sp>
        <p:sp>
          <p:nvSpPr>
            <p:cNvPr id="11274" name="Rectangle 7"/>
            <p:cNvSpPr>
              <a:spLocks noChangeArrowheads="1"/>
            </p:cNvSpPr>
            <p:nvPr/>
          </p:nvSpPr>
          <p:spPr bwMode="auto">
            <a:xfrm>
              <a:off x="1296" y="2257"/>
              <a:ext cx="624" cy="23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i="1">
                  <a:latin typeface="Comic Sans MS" panose="030F0702030302020204" pitchFamily="66" charset="0"/>
                </a:rPr>
                <a:t>Adam</a:t>
              </a:r>
            </a:p>
          </p:txBody>
        </p:sp>
        <p:sp>
          <p:nvSpPr>
            <p:cNvPr id="11275" name="Rectangle 8"/>
            <p:cNvSpPr>
              <a:spLocks noChangeArrowheads="1"/>
            </p:cNvSpPr>
            <p:nvPr/>
          </p:nvSpPr>
          <p:spPr bwMode="auto">
            <a:xfrm>
              <a:off x="2496" y="2257"/>
              <a:ext cx="576" cy="2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latin typeface="Comic Sans MS" panose="030F0702030302020204" pitchFamily="66" charset="0"/>
                </a:rPr>
                <a:t>C</a:t>
              </a:r>
            </a:p>
          </p:txBody>
        </p:sp>
        <p:sp>
          <p:nvSpPr>
            <p:cNvPr id="11276" name="Rectangle 9"/>
            <p:cNvSpPr>
              <a:spLocks noChangeArrowheads="1"/>
            </p:cNvSpPr>
            <p:nvPr/>
          </p:nvSpPr>
          <p:spPr bwMode="auto">
            <a:xfrm>
              <a:off x="2496" y="2496"/>
              <a:ext cx="576" cy="2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latin typeface="Comic Sans MS" panose="030F0702030302020204" pitchFamily="66" charset="0"/>
                </a:rPr>
                <a:t>A</a:t>
              </a:r>
            </a:p>
          </p:txBody>
        </p:sp>
        <p:sp>
          <p:nvSpPr>
            <p:cNvPr id="11277" name="Rectangle 10"/>
            <p:cNvSpPr>
              <a:spLocks noChangeArrowheads="1"/>
            </p:cNvSpPr>
            <p:nvPr/>
          </p:nvSpPr>
          <p:spPr bwMode="auto">
            <a:xfrm>
              <a:off x="2496" y="2736"/>
              <a:ext cx="576" cy="2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latin typeface="Comic Sans MS" panose="030F0702030302020204" pitchFamily="66" charset="0"/>
                </a:rPr>
                <a:t>B</a:t>
              </a:r>
            </a:p>
          </p:txBody>
        </p:sp>
        <p:sp>
          <p:nvSpPr>
            <p:cNvPr id="11278" name="Rectangle 11"/>
            <p:cNvSpPr>
              <a:spLocks noChangeArrowheads="1"/>
            </p:cNvSpPr>
            <p:nvPr/>
          </p:nvSpPr>
          <p:spPr bwMode="auto">
            <a:xfrm>
              <a:off x="3072" y="2496"/>
              <a:ext cx="576" cy="2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latin typeface="Comic Sans MS" panose="030F0702030302020204" pitchFamily="66" charset="0"/>
                </a:rPr>
                <a:t>D</a:t>
              </a:r>
            </a:p>
          </p:txBody>
        </p:sp>
        <p:sp>
          <p:nvSpPr>
            <p:cNvPr id="11279" name="Rectangle 12"/>
            <p:cNvSpPr>
              <a:spLocks noChangeArrowheads="1"/>
            </p:cNvSpPr>
            <p:nvPr/>
          </p:nvSpPr>
          <p:spPr bwMode="auto">
            <a:xfrm>
              <a:off x="3072" y="2736"/>
              <a:ext cx="576" cy="2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latin typeface="Comic Sans MS" panose="030F0702030302020204" pitchFamily="66" charset="0"/>
                </a:rPr>
                <a:t>D</a:t>
              </a:r>
            </a:p>
          </p:txBody>
        </p:sp>
        <p:sp>
          <p:nvSpPr>
            <p:cNvPr id="11280" name="Rectangle 13"/>
            <p:cNvSpPr>
              <a:spLocks noChangeArrowheads="1"/>
            </p:cNvSpPr>
            <p:nvPr/>
          </p:nvSpPr>
          <p:spPr bwMode="auto">
            <a:xfrm>
              <a:off x="1296" y="2976"/>
              <a:ext cx="624" cy="23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i="1">
                  <a:latin typeface="Comic Sans MS" panose="030F0702030302020204" pitchFamily="66" charset="0"/>
                </a:rPr>
                <a:t>David</a:t>
              </a:r>
            </a:p>
          </p:txBody>
        </p:sp>
        <p:sp>
          <p:nvSpPr>
            <p:cNvPr id="11281" name="Rectangle 14"/>
            <p:cNvSpPr>
              <a:spLocks noChangeArrowheads="1"/>
            </p:cNvSpPr>
            <p:nvPr/>
          </p:nvSpPr>
          <p:spPr bwMode="auto">
            <a:xfrm>
              <a:off x="1920" y="2976"/>
              <a:ext cx="576" cy="2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latin typeface="Comic Sans MS" panose="030F0702030302020204" pitchFamily="66" charset="0"/>
                </a:rPr>
                <a:t>A</a:t>
              </a:r>
            </a:p>
          </p:txBody>
        </p:sp>
        <p:sp>
          <p:nvSpPr>
            <p:cNvPr id="11282" name="Rectangle 15"/>
            <p:cNvSpPr>
              <a:spLocks noChangeArrowheads="1"/>
            </p:cNvSpPr>
            <p:nvPr/>
          </p:nvSpPr>
          <p:spPr bwMode="auto">
            <a:xfrm>
              <a:off x="2496" y="2976"/>
              <a:ext cx="576" cy="2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latin typeface="Comic Sans MS" panose="030F0702030302020204" pitchFamily="66" charset="0"/>
                </a:rPr>
                <a:t>B</a:t>
              </a:r>
            </a:p>
          </p:txBody>
        </p:sp>
        <p:sp>
          <p:nvSpPr>
            <p:cNvPr id="11283" name="Rectangle 16"/>
            <p:cNvSpPr>
              <a:spLocks noChangeArrowheads="1"/>
            </p:cNvSpPr>
            <p:nvPr/>
          </p:nvSpPr>
          <p:spPr bwMode="auto">
            <a:xfrm>
              <a:off x="3072" y="2976"/>
              <a:ext cx="576" cy="2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latin typeface="Comic Sans MS" panose="030F0702030302020204" pitchFamily="66" charset="0"/>
                </a:rPr>
                <a:t>C</a:t>
              </a:r>
            </a:p>
          </p:txBody>
        </p:sp>
        <p:sp>
          <p:nvSpPr>
            <p:cNvPr id="11284" name="Rectangle 17"/>
            <p:cNvSpPr>
              <a:spLocks noChangeArrowheads="1"/>
            </p:cNvSpPr>
            <p:nvPr/>
          </p:nvSpPr>
          <p:spPr bwMode="auto">
            <a:xfrm>
              <a:off x="3072" y="2257"/>
              <a:ext cx="576" cy="2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latin typeface="Comic Sans MS" panose="030F0702030302020204" pitchFamily="66" charset="0"/>
                </a:rPr>
                <a:t>D</a:t>
              </a:r>
            </a:p>
          </p:txBody>
        </p:sp>
        <p:sp>
          <p:nvSpPr>
            <p:cNvPr id="11285" name="Rectangle 18"/>
            <p:cNvSpPr>
              <a:spLocks noChangeArrowheads="1"/>
            </p:cNvSpPr>
            <p:nvPr/>
          </p:nvSpPr>
          <p:spPr bwMode="auto">
            <a:xfrm>
              <a:off x="1920" y="2496"/>
              <a:ext cx="576" cy="2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latin typeface="Comic Sans MS" panose="030F0702030302020204" pitchFamily="66" charset="0"/>
                </a:rPr>
                <a:t>C</a:t>
              </a:r>
            </a:p>
          </p:txBody>
        </p:sp>
        <p:sp>
          <p:nvSpPr>
            <p:cNvPr id="11286" name="Rectangle 19"/>
            <p:cNvSpPr>
              <a:spLocks noChangeArrowheads="1"/>
            </p:cNvSpPr>
            <p:nvPr/>
          </p:nvSpPr>
          <p:spPr bwMode="auto">
            <a:xfrm>
              <a:off x="1920" y="2735"/>
              <a:ext cx="576" cy="24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latin typeface="Comic Sans MS" panose="030F0702030302020204" pitchFamily="66" charset="0"/>
                </a:rPr>
                <a:t>A</a:t>
              </a:r>
            </a:p>
          </p:txBody>
        </p:sp>
        <p:sp>
          <p:nvSpPr>
            <p:cNvPr id="11287" name="Rectangle 20"/>
            <p:cNvSpPr>
              <a:spLocks noChangeArrowheads="1"/>
            </p:cNvSpPr>
            <p:nvPr/>
          </p:nvSpPr>
          <p:spPr bwMode="auto">
            <a:xfrm>
              <a:off x="1920" y="2016"/>
              <a:ext cx="576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i="1">
                  <a:latin typeface="Comic Sans MS" panose="030F0702030302020204" pitchFamily="66" charset="0"/>
                </a:rPr>
                <a:t>1</a:t>
              </a:r>
              <a:r>
                <a:rPr lang="en-US" altLang="en-US" sz="1400" i="1" baseline="30000">
                  <a:latin typeface="Comic Sans MS" panose="030F0702030302020204" pitchFamily="66" charset="0"/>
                </a:rPr>
                <a:t>st</a:t>
              </a:r>
            </a:p>
          </p:txBody>
        </p:sp>
        <p:sp>
          <p:nvSpPr>
            <p:cNvPr id="11288" name="Rectangle 21"/>
            <p:cNvSpPr>
              <a:spLocks noChangeArrowheads="1"/>
            </p:cNvSpPr>
            <p:nvPr/>
          </p:nvSpPr>
          <p:spPr bwMode="auto">
            <a:xfrm>
              <a:off x="2496" y="2016"/>
              <a:ext cx="576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i="1">
                  <a:latin typeface="Comic Sans MS" panose="030F0702030302020204" pitchFamily="66" charset="0"/>
                </a:rPr>
                <a:t>2</a:t>
              </a:r>
              <a:r>
                <a:rPr lang="en-US" altLang="en-US" sz="1400" i="1" baseline="30000">
                  <a:latin typeface="Comic Sans MS" panose="030F0702030302020204" pitchFamily="66" charset="0"/>
                </a:rPr>
                <a:t>nd</a:t>
              </a:r>
            </a:p>
          </p:txBody>
        </p:sp>
        <p:sp>
          <p:nvSpPr>
            <p:cNvPr id="11289" name="Rectangle 22"/>
            <p:cNvSpPr>
              <a:spLocks noChangeArrowheads="1"/>
            </p:cNvSpPr>
            <p:nvPr/>
          </p:nvSpPr>
          <p:spPr bwMode="auto">
            <a:xfrm>
              <a:off x="3072" y="2016"/>
              <a:ext cx="576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i="1">
                  <a:latin typeface="Comic Sans MS" panose="030F0702030302020204" pitchFamily="66" charset="0"/>
                </a:rPr>
                <a:t>3</a:t>
              </a:r>
              <a:r>
                <a:rPr lang="en-US" altLang="en-US" sz="1400" i="1" baseline="30000">
                  <a:latin typeface="Comic Sans MS" panose="030F0702030302020204" pitchFamily="66" charset="0"/>
                </a:rPr>
                <a:t>rd</a:t>
              </a:r>
            </a:p>
          </p:txBody>
        </p:sp>
      </p:grpSp>
      <p:sp>
        <p:nvSpPr>
          <p:cNvPr id="424983" name="Rectangle 23"/>
          <p:cNvSpPr>
            <a:spLocks noChangeArrowheads="1"/>
          </p:cNvSpPr>
          <p:nvPr/>
        </p:nvSpPr>
        <p:spPr bwMode="auto">
          <a:xfrm>
            <a:off x="6208471" y="4255613"/>
            <a:ext cx="24479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sz="1400" dirty="0">
                <a:latin typeface="Comic Sans MS" panose="030F0702030302020204" pitchFamily="66" charset="0"/>
              </a:rPr>
              <a:t>A-B, C-D	</a:t>
            </a:r>
            <a:r>
              <a:rPr kumimoji="1" lang="en-US" altLang="en-US" sz="1400" dirty="0">
                <a:latin typeface="Comic Sans MS" panose="030F0702030302020204" pitchFamily="66" charset="0"/>
                <a:sym typeface="Symbol" panose="05050102010706020507" pitchFamily="18" charset="2"/>
              </a:rPr>
              <a:t></a:t>
            </a:r>
            <a:r>
              <a:rPr kumimoji="1" lang="en-US" altLang="en-US" sz="1400" dirty="0">
                <a:latin typeface="Comic Sans MS" panose="030F0702030302020204" pitchFamily="66" charset="0"/>
              </a:rPr>
              <a:t>  B-C unstable</a:t>
            </a:r>
            <a:br>
              <a:rPr kumimoji="1" lang="en-US" altLang="en-US" sz="1400" dirty="0">
                <a:latin typeface="Comic Sans MS" panose="030F0702030302020204" pitchFamily="66" charset="0"/>
              </a:rPr>
            </a:br>
            <a:r>
              <a:rPr kumimoji="1" lang="en-US" altLang="en-US" sz="1400" dirty="0">
                <a:latin typeface="Comic Sans MS" panose="030F0702030302020204" pitchFamily="66" charset="0"/>
              </a:rPr>
              <a:t>A-C, B-D	</a:t>
            </a:r>
            <a:r>
              <a:rPr kumimoji="1" lang="en-US" altLang="en-US" sz="1400" dirty="0">
                <a:latin typeface="Comic Sans MS" panose="030F0702030302020204" pitchFamily="66" charset="0"/>
                <a:sym typeface="Symbol" panose="05050102010706020507" pitchFamily="18" charset="2"/>
              </a:rPr>
              <a:t></a:t>
            </a:r>
            <a:r>
              <a:rPr kumimoji="1" lang="en-US" altLang="en-US" sz="1400" dirty="0">
                <a:latin typeface="Comic Sans MS" panose="030F0702030302020204" pitchFamily="66" charset="0"/>
              </a:rPr>
              <a:t>  A-B unstable</a:t>
            </a:r>
            <a:br>
              <a:rPr kumimoji="1" lang="en-US" altLang="en-US" sz="1400" dirty="0">
                <a:latin typeface="Comic Sans MS" panose="030F0702030302020204" pitchFamily="66" charset="0"/>
              </a:rPr>
            </a:br>
            <a:r>
              <a:rPr kumimoji="1" lang="en-US" altLang="en-US" sz="1400" dirty="0">
                <a:latin typeface="Comic Sans MS" panose="030F0702030302020204" pitchFamily="66" charset="0"/>
              </a:rPr>
              <a:t>A-D, B-C	</a:t>
            </a:r>
            <a:r>
              <a:rPr kumimoji="1" lang="en-US" altLang="en-US" sz="1400" dirty="0">
                <a:latin typeface="Comic Sans MS" panose="030F0702030302020204" pitchFamily="66" charset="0"/>
                <a:sym typeface="Symbol" panose="05050102010706020507" pitchFamily="18" charset="2"/>
              </a:rPr>
              <a:t> </a:t>
            </a:r>
            <a:r>
              <a:rPr kumimoji="1" lang="en-US" altLang="en-US" sz="1400" dirty="0">
                <a:latin typeface="Comic Sans MS" panose="030F0702030302020204" pitchFamily="66" charset="0"/>
              </a:rPr>
              <a:t> A-C unstable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97C7AF-451A-4DCD-AAA1-346EC4468E92}"/>
              </a:ext>
            </a:extLst>
          </p:cNvPr>
          <p:cNvSpPr txBox="1"/>
          <p:nvPr/>
        </p:nvSpPr>
        <p:spPr>
          <a:xfrm>
            <a:off x="5014204" y="2572225"/>
            <a:ext cx="3799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(or “same-sex” stable matching)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3" grpId="0" uiExpand="1" build="p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90238" cy="114300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rgbClr val="002060"/>
                </a:solidFill>
              </a:rPr>
              <a:t>Propose-And-Reject Algorithm</a:t>
            </a:r>
            <a:r>
              <a:rPr lang="en-US" altLang="en-US" sz="4000" dirty="0">
                <a:solidFill>
                  <a:srgbClr val="002060"/>
                </a:solidFill>
              </a:rPr>
              <a:t> </a:t>
            </a:r>
            <a:r>
              <a:rPr lang="en-US" altLang="en-US" sz="2400" dirty="0">
                <a:solidFill>
                  <a:schemeClr val="hlink"/>
                </a:solidFill>
              </a:rPr>
              <a:t>[Gale-Shapley’62]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02D9DF-657A-4814-B316-53CFC1BF5BE8}" type="slidenum">
              <a:rPr lang="en-US" altLang="en-US" sz="1400">
                <a:latin typeface="Tahoma" panose="020B0604030504040204" pitchFamily="34" charset="0"/>
              </a:rPr>
              <a:pPr/>
              <a:t>12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38175" y="1940434"/>
            <a:ext cx="8001000" cy="3397250"/>
          </a:xfrm>
          <a:prstGeom prst="rect">
            <a:avLst/>
          </a:prstGeom>
          <a:solidFill>
            <a:srgbClr val="FFCF01">
              <a:alpha val="3607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880" tIns="91440" rIns="137160" bIns="9144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ts val="2300"/>
              </a:lnSpc>
            </a:pPr>
            <a:r>
              <a:rPr lang="en-US" altLang="en-US" sz="1600" b="1" dirty="0">
                <a:latin typeface="Courier New" panose="02070309020205020404" pitchFamily="49" charset="0"/>
              </a:rPr>
              <a:t>Initialize each person to be free.</a:t>
            </a:r>
          </a:p>
          <a:p>
            <a:pPr algn="l">
              <a:lnSpc>
                <a:spcPts val="2300"/>
              </a:lnSpc>
            </a:pPr>
            <a:r>
              <a:rPr lang="en-US" altLang="en-US" sz="1600" b="1" dirty="0">
                <a:solidFill>
                  <a:schemeClr val="hlink"/>
                </a:solidFill>
                <a:latin typeface="Courier New" panose="02070309020205020404" pitchFamily="49" charset="0"/>
              </a:rPr>
              <a:t>while</a:t>
            </a:r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</a:rPr>
              <a:t> (</a:t>
            </a:r>
            <a:r>
              <a:rPr lang="en-US" altLang="en-US" sz="1600" b="1" dirty="0">
                <a:latin typeface="Courier New" panose="02070309020205020404" pitchFamily="49" charset="0"/>
              </a:rPr>
              <a:t>some man is free and hasn't proposed to every woman) {</a:t>
            </a:r>
          </a:p>
          <a:p>
            <a:pPr algn="l">
              <a:lnSpc>
                <a:spcPts val="2300"/>
              </a:lnSpc>
            </a:pPr>
            <a:r>
              <a:rPr lang="en-US" altLang="en-US" sz="1600" b="1" dirty="0">
                <a:latin typeface="Courier New" panose="02070309020205020404" pitchFamily="49" charset="0"/>
              </a:rPr>
              <a:t>    Choose such a man </a:t>
            </a:r>
            <a:r>
              <a:rPr lang="en-US" altLang="en-US" sz="1600" b="1" dirty="0">
                <a:solidFill>
                  <a:srgbClr val="0033CC"/>
                </a:solidFill>
              </a:rPr>
              <a:t>m</a:t>
            </a:r>
          </a:p>
          <a:p>
            <a:pPr algn="l">
              <a:lnSpc>
                <a:spcPts val="2300"/>
              </a:lnSpc>
            </a:pPr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</a:rPr>
              <a:t>    </a:t>
            </a:r>
            <a:r>
              <a:rPr kumimoji="1" lang="en-US" altLang="en-US" sz="1600" b="1" dirty="0">
                <a:solidFill>
                  <a:srgbClr val="0000FF"/>
                </a:solidFill>
              </a:rPr>
              <a:t>w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= 1</a:t>
            </a:r>
            <a:r>
              <a:rPr kumimoji="1" lang="en-US" altLang="en-US" sz="1600" b="1" baseline="30000" dirty="0">
                <a:latin typeface="Courier New" panose="02070309020205020404" pitchFamily="49" charset="0"/>
              </a:rPr>
              <a:t>st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woman on </a:t>
            </a:r>
            <a:r>
              <a:rPr kumimoji="1" lang="en-US" altLang="en-US" sz="1600" b="1" dirty="0">
                <a:solidFill>
                  <a:srgbClr val="0000FF"/>
                </a:solidFill>
              </a:rPr>
              <a:t>m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's list to whom </a:t>
            </a:r>
            <a:r>
              <a:rPr kumimoji="1" lang="en-US" altLang="en-US" sz="1600" b="1" dirty="0">
                <a:solidFill>
                  <a:srgbClr val="0000FF"/>
                </a:solidFill>
              </a:rPr>
              <a:t>m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has not yet proposed</a:t>
            </a:r>
          </a:p>
          <a:p>
            <a:pPr algn="l">
              <a:lnSpc>
                <a:spcPts val="2300"/>
              </a:lnSpc>
            </a:pPr>
            <a:r>
              <a:rPr kumimoji="1" lang="en-US" altLang="en-US" sz="1600" b="1" dirty="0">
                <a:latin typeface="Courier New" panose="02070309020205020404" pitchFamily="49" charset="0"/>
              </a:rPr>
              <a:t>    </a:t>
            </a:r>
            <a:r>
              <a:rPr kumimoji="1" lang="en-US" altLang="en-US" sz="1600" b="1" dirty="0">
                <a:solidFill>
                  <a:schemeClr val="hlink"/>
                </a:solidFill>
                <a:latin typeface="Courier New" panose="02070309020205020404" pitchFamily="49" charset="0"/>
              </a:rPr>
              <a:t>if</a:t>
            </a:r>
            <a:r>
              <a:rPr kumimoji="1"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(</a:t>
            </a:r>
            <a:r>
              <a:rPr kumimoji="1" lang="en-US" altLang="en-US" sz="1600" b="1" dirty="0">
                <a:solidFill>
                  <a:srgbClr val="0033CC"/>
                </a:solidFill>
              </a:rPr>
              <a:t>w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is free)</a:t>
            </a:r>
          </a:p>
          <a:p>
            <a:pPr algn="l">
              <a:lnSpc>
                <a:spcPts val="2300"/>
              </a:lnSpc>
            </a:pPr>
            <a:r>
              <a:rPr kumimoji="1" lang="en-US" altLang="en-US" sz="1600" b="1" dirty="0">
                <a:latin typeface="Courier New" panose="02070309020205020404" pitchFamily="49" charset="0"/>
              </a:rPr>
              <a:t>        assign </a:t>
            </a:r>
            <a:r>
              <a:rPr kumimoji="1" lang="en-US" altLang="en-US" sz="1600" b="1" dirty="0">
                <a:solidFill>
                  <a:srgbClr val="0033CC"/>
                </a:solidFill>
              </a:rPr>
              <a:t>m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and </a:t>
            </a:r>
            <a:r>
              <a:rPr kumimoji="1" lang="en-US" altLang="en-US" sz="1600" b="1" dirty="0">
                <a:solidFill>
                  <a:srgbClr val="0033CC"/>
                </a:solidFill>
              </a:rPr>
              <a:t>w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to be </a:t>
            </a:r>
            <a:r>
              <a:rPr kumimoji="1" lang="en-US" altLang="en-US" sz="1600" b="1" dirty="0">
                <a:solidFill>
                  <a:schemeClr val="hlink"/>
                </a:solidFill>
                <a:latin typeface="Courier New" panose="02070309020205020404" pitchFamily="49" charset="0"/>
              </a:rPr>
              <a:t>engaged</a:t>
            </a:r>
          </a:p>
          <a:p>
            <a:pPr algn="l">
              <a:lnSpc>
                <a:spcPts val="2300"/>
              </a:lnSpc>
            </a:pPr>
            <a:r>
              <a:rPr kumimoji="1" lang="en-US" altLang="en-US" sz="1600" b="1" dirty="0">
                <a:latin typeface="Courier New" panose="02070309020205020404" pitchFamily="49" charset="0"/>
              </a:rPr>
              <a:t>    </a:t>
            </a:r>
            <a:r>
              <a:rPr kumimoji="1" lang="en-US" altLang="en-US" sz="1600" b="1" dirty="0">
                <a:solidFill>
                  <a:schemeClr val="hlink"/>
                </a:solidFill>
                <a:latin typeface="Courier New" panose="02070309020205020404" pitchFamily="49" charset="0"/>
              </a:rPr>
              <a:t>else if</a:t>
            </a:r>
            <a:r>
              <a:rPr kumimoji="1"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(</a:t>
            </a:r>
            <a:r>
              <a:rPr kumimoji="1" lang="en-US" altLang="en-US" sz="1600" b="1" dirty="0">
                <a:solidFill>
                  <a:srgbClr val="0033CC"/>
                </a:solidFill>
              </a:rPr>
              <a:t>w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prefers </a:t>
            </a:r>
            <a:r>
              <a:rPr kumimoji="1" lang="en-US" altLang="en-US" sz="1600" b="1" dirty="0">
                <a:solidFill>
                  <a:srgbClr val="0033CC"/>
                </a:solidFill>
              </a:rPr>
              <a:t>m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to her fiancé </a:t>
            </a:r>
            <a:r>
              <a:rPr kumimoji="1" lang="en-US" altLang="en-US" sz="1600" b="1" dirty="0">
                <a:solidFill>
                  <a:srgbClr val="0033CC"/>
                </a:solidFill>
              </a:rPr>
              <a:t>m'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)</a:t>
            </a:r>
          </a:p>
          <a:p>
            <a:pPr algn="l">
              <a:lnSpc>
                <a:spcPts val="2300"/>
              </a:lnSpc>
            </a:pPr>
            <a:r>
              <a:rPr kumimoji="1" lang="en-US" altLang="en-US" sz="1600" b="1" dirty="0">
                <a:latin typeface="Courier New" panose="02070309020205020404" pitchFamily="49" charset="0"/>
              </a:rPr>
              <a:t>        assign </a:t>
            </a:r>
            <a:r>
              <a:rPr kumimoji="1" lang="en-US" altLang="en-US" sz="1600" b="1" dirty="0">
                <a:solidFill>
                  <a:srgbClr val="0033CC"/>
                </a:solidFill>
              </a:rPr>
              <a:t>m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and </a:t>
            </a:r>
            <a:r>
              <a:rPr kumimoji="1" lang="en-US" altLang="en-US" sz="1600" b="1" dirty="0">
                <a:solidFill>
                  <a:srgbClr val="0033CC"/>
                </a:solidFill>
              </a:rPr>
              <a:t>w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to be </a:t>
            </a:r>
            <a:r>
              <a:rPr kumimoji="1" lang="en-US" altLang="en-US" sz="1600" b="1" dirty="0">
                <a:solidFill>
                  <a:schemeClr val="hlink"/>
                </a:solidFill>
                <a:latin typeface="Courier New" panose="02070309020205020404" pitchFamily="49" charset="0"/>
              </a:rPr>
              <a:t>engaged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, and </a:t>
            </a:r>
            <a:r>
              <a:rPr kumimoji="1" lang="en-US" altLang="en-US" sz="1600" b="1" dirty="0">
                <a:solidFill>
                  <a:srgbClr val="0033CC"/>
                </a:solidFill>
              </a:rPr>
              <a:t>m'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to be </a:t>
            </a:r>
            <a:r>
              <a:rPr kumimoji="1" lang="en-US" altLang="en-US" sz="16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free</a:t>
            </a:r>
          </a:p>
          <a:p>
            <a:pPr algn="l">
              <a:lnSpc>
                <a:spcPts val="2300"/>
              </a:lnSpc>
            </a:pPr>
            <a:r>
              <a:rPr kumimoji="1" lang="en-US" altLang="en-US" sz="1600" b="1" dirty="0">
                <a:latin typeface="Courier New" panose="02070309020205020404" pitchFamily="49" charset="0"/>
              </a:rPr>
              <a:t>    </a:t>
            </a:r>
            <a:r>
              <a:rPr kumimoji="1" lang="en-US" altLang="en-US" sz="1600" b="1" dirty="0">
                <a:solidFill>
                  <a:schemeClr val="hlink"/>
                </a:solidFill>
                <a:latin typeface="Courier New" panose="02070309020205020404" pitchFamily="49" charset="0"/>
              </a:rPr>
              <a:t>else</a:t>
            </a:r>
          </a:p>
          <a:p>
            <a:pPr algn="l">
              <a:lnSpc>
                <a:spcPts val="2300"/>
              </a:lnSpc>
            </a:pPr>
            <a:r>
              <a:rPr kumimoji="1"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       </a:t>
            </a:r>
            <a:r>
              <a:rPr kumimoji="1" lang="en-US" altLang="en-US" sz="1600" b="1" dirty="0">
                <a:solidFill>
                  <a:srgbClr val="0033CC"/>
                </a:solidFill>
              </a:rPr>
              <a:t>w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rejects </a:t>
            </a:r>
            <a:r>
              <a:rPr kumimoji="1" lang="en-US" altLang="en-US" sz="1600" b="1" dirty="0">
                <a:solidFill>
                  <a:srgbClr val="0033CC"/>
                </a:solidFill>
              </a:rPr>
              <a:t>m</a:t>
            </a:r>
          </a:p>
          <a:p>
            <a:pPr algn="l">
              <a:lnSpc>
                <a:spcPts val="2300"/>
              </a:lnSpc>
            </a:pPr>
            <a:r>
              <a:rPr kumimoji="1" lang="en-US" altLang="en-US" sz="1600" b="1" dirty="0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22890B-27DF-45F1-91E6-50D8EC785BA9}"/>
              </a:ext>
            </a:extLst>
          </p:cNvPr>
          <p:cNvSpPr txBox="1"/>
          <p:nvPr/>
        </p:nvSpPr>
        <p:spPr>
          <a:xfrm>
            <a:off x="565470" y="5776302"/>
            <a:ext cx="36295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Switch the pdf for an example.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Main Properties of the algorithm</a:t>
            </a:r>
          </a:p>
        </p:txBody>
      </p:sp>
      <p:sp>
        <p:nvSpPr>
          <p:cNvPr id="429059" name="Rectangle 3"/>
          <p:cNvSpPr>
            <a:spLocks noGrp="1" noChangeArrowheads="1"/>
          </p:cNvSpPr>
          <p:nvPr>
            <p:ph idx="1"/>
          </p:nvPr>
        </p:nvSpPr>
        <p:spPr>
          <a:xfrm>
            <a:off x="552450" y="1294067"/>
            <a:ext cx="8134350" cy="437052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200" dirty="0">
                <a:solidFill>
                  <a:srgbClr val="0070C0"/>
                </a:solidFill>
              </a:rPr>
              <a:t>Observation 1:</a:t>
            </a:r>
            <a:r>
              <a:rPr lang="en-US" altLang="en-US" sz="2200" dirty="0"/>
              <a:t>  Men propose to women in decreasing order of preference.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10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10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10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10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10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10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10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10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1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200" dirty="0">
                <a:solidFill>
                  <a:srgbClr val="0070C0"/>
                </a:solidFill>
              </a:rPr>
              <a:t>Observation 2:</a:t>
            </a:r>
            <a:r>
              <a:rPr lang="en-US" altLang="en-US" sz="2200" dirty="0"/>
              <a:t>  Once a woman is matched, she never becomes unmatched; she only "trades up."</a:t>
            </a:r>
          </a:p>
          <a:p>
            <a:pPr eaLnBrk="1" hangingPunct="1">
              <a:lnSpc>
                <a:spcPct val="80000"/>
              </a:lnSpc>
            </a:pPr>
            <a:endParaRPr lang="en-US" altLang="en-US" sz="1000" dirty="0"/>
          </a:p>
        </p:txBody>
      </p:sp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B64BC7-A792-40AB-992A-24459A53C9E2}" type="slidenum">
              <a:rPr lang="en-US" altLang="en-US" sz="1400">
                <a:latin typeface="Tahoma" panose="020B0604030504040204" pitchFamily="34" charset="0"/>
              </a:rPr>
              <a:pPr/>
              <a:t>13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99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5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What do we need to prove?</a:t>
            </a:r>
          </a:p>
        </p:txBody>
      </p:sp>
      <p:sp>
        <p:nvSpPr>
          <p:cNvPr id="429059" name="Rectangle 3"/>
          <p:cNvSpPr>
            <a:spLocks noGrp="1" noChangeArrowheads="1"/>
          </p:cNvSpPr>
          <p:nvPr>
            <p:ph idx="1"/>
          </p:nvPr>
        </p:nvSpPr>
        <p:spPr>
          <a:xfrm>
            <a:off x="552449" y="1294068"/>
            <a:ext cx="8229599" cy="296043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200" dirty="0"/>
              <a:t>The algorithm ends.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/>
              <a:t>How many iterations it takes?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800" dirty="0"/>
          </a:p>
          <a:p>
            <a:pPr lvl="1" eaLnBrk="1" hangingPunct="1">
              <a:lnSpc>
                <a:spcPct val="80000"/>
              </a:lnSpc>
            </a:pPr>
            <a:endParaRPr lang="en-US" altLang="en-US" sz="1800" dirty="0"/>
          </a:p>
          <a:p>
            <a:pPr lvl="1" eaLnBrk="1" hangingPunct="1">
              <a:lnSpc>
                <a:spcPct val="80000"/>
              </a:lnSpc>
            </a:pPr>
            <a:endParaRPr lang="en-US" altLang="en-US" sz="1800" dirty="0"/>
          </a:p>
          <a:p>
            <a:pPr lvl="1" eaLnBrk="1" hangingPunct="1">
              <a:lnSpc>
                <a:spcPct val="80000"/>
              </a:lnSpc>
            </a:pPr>
            <a:endParaRPr lang="en-US" altLang="en-US" sz="1800" dirty="0"/>
          </a:p>
          <a:p>
            <a:pPr lvl="1" eaLnBrk="1" hangingPunct="1">
              <a:lnSpc>
                <a:spcPct val="80000"/>
              </a:lnSpc>
            </a:pPr>
            <a:endParaRPr lang="en-US" altLang="en-US" sz="18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200" dirty="0"/>
              <a:t>The output is correct.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/>
              <a:t>It find a </a:t>
            </a:r>
            <a:r>
              <a:rPr lang="en-US" altLang="en-US" sz="1800" dirty="0">
                <a:solidFill>
                  <a:srgbClr val="FF0000"/>
                </a:solidFill>
              </a:rPr>
              <a:t>perfect</a:t>
            </a:r>
            <a:r>
              <a:rPr lang="en-US" altLang="en-US" sz="1800" dirty="0"/>
              <a:t> matching that is </a:t>
            </a:r>
            <a:r>
              <a:rPr lang="en-US" altLang="en-US" sz="1800" dirty="0">
                <a:solidFill>
                  <a:srgbClr val="FF0000"/>
                </a:solidFill>
              </a:rPr>
              <a:t>stable</a:t>
            </a:r>
            <a:r>
              <a:rPr lang="en-US" altLang="en-US" sz="1800" dirty="0"/>
              <a:t>.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800" dirty="0"/>
          </a:p>
          <a:p>
            <a:pPr lvl="1" eaLnBrk="1" hangingPunct="1">
              <a:lnSpc>
                <a:spcPct val="80000"/>
              </a:lnSpc>
            </a:pPr>
            <a:endParaRPr lang="en-US" altLang="en-US" sz="18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200" dirty="0"/>
          </a:p>
        </p:txBody>
      </p:sp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B64BC7-A792-40AB-992A-24459A53C9E2}" type="slidenum">
              <a:rPr lang="en-US" altLang="en-US" sz="1400">
                <a:latin typeface="Tahoma" panose="020B0604030504040204" pitchFamily="34" charset="0"/>
              </a:rPr>
              <a:pPr/>
              <a:t>14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9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59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Proof of Correctness:  Termination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9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52449" y="1294068"/>
                <a:ext cx="8229599" cy="1512632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Each step, a man proposed to a new woman.</a:t>
                </a:r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There are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2200" dirty="0"/>
                  <a:t> possible man-to-woman proposals. </a:t>
                </a:r>
                <a:endParaRPr lang="en-US" altLang="en-US" sz="10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Therefore, it takes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2200" dirty="0"/>
                  <a:t> iterations.</a:t>
                </a:r>
              </a:p>
            </p:txBody>
          </p:sp>
        </mc:Choice>
        <mc:Fallback xmlns="">
          <p:sp>
            <p:nvSpPr>
              <p:cNvPr id="429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449" y="1294068"/>
                <a:ext cx="8229599" cy="1512632"/>
              </a:xfrm>
              <a:blipFill>
                <a:blip r:embed="rId3"/>
                <a:stretch>
                  <a:fillRect l="-963" t="-6452" b="-21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B64BC7-A792-40AB-992A-24459A53C9E2}" type="slidenum">
              <a:rPr lang="en-US" altLang="en-US" sz="1400">
                <a:latin typeface="Tahoma" panose="020B0604030504040204" pitchFamily="34" charset="0"/>
              </a:rPr>
              <a:pPr/>
              <a:t>15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429133" name="Group 77"/>
          <p:cNvGrpSpPr>
            <a:grpSpLocks/>
          </p:cNvGrpSpPr>
          <p:nvPr/>
        </p:nvGrpSpPr>
        <p:grpSpPr bwMode="auto">
          <a:xfrm>
            <a:off x="1271585" y="3586956"/>
            <a:ext cx="6791325" cy="2538413"/>
            <a:chOff x="816" y="2514"/>
            <a:chExt cx="4278" cy="1599"/>
          </a:xfrm>
        </p:grpSpPr>
        <p:grpSp>
          <p:nvGrpSpPr>
            <p:cNvPr id="13318" name="Group 76"/>
            <p:cNvGrpSpPr>
              <a:grpSpLocks/>
            </p:cNvGrpSpPr>
            <p:nvPr/>
          </p:nvGrpSpPr>
          <p:grpSpPr bwMode="auto">
            <a:xfrm>
              <a:off x="816" y="2514"/>
              <a:ext cx="4278" cy="1354"/>
              <a:chOff x="816" y="2724"/>
              <a:chExt cx="4032" cy="1090"/>
            </a:xfrm>
          </p:grpSpPr>
          <p:sp>
            <p:nvSpPr>
              <p:cNvPr id="13320" name="Rectangle 5"/>
              <p:cNvSpPr>
                <a:spLocks noChangeArrowheads="1"/>
              </p:cNvSpPr>
              <p:nvPr/>
            </p:nvSpPr>
            <p:spPr bwMode="auto">
              <a:xfrm>
                <a:off x="816" y="3087"/>
                <a:ext cx="472" cy="182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Walter</a:t>
                </a:r>
              </a:p>
            </p:txBody>
          </p:sp>
          <p:sp>
            <p:nvSpPr>
              <p:cNvPr id="13321" name="Rectangle 6"/>
              <p:cNvSpPr>
                <a:spLocks noChangeArrowheads="1"/>
              </p:cNvSpPr>
              <p:nvPr/>
            </p:nvSpPr>
            <p:spPr bwMode="auto">
              <a:xfrm>
                <a:off x="816" y="2906"/>
                <a:ext cx="472" cy="181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Victor</a:t>
                </a:r>
              </a:p>
            </p:txBody>
          </p:sp>
          <p:sp>
            <p:nvSpPr>
              <p:cNvPr id="13322" name="Rectangle 7"/>
              <p:cNvSpPr>
                <a:spLocks noChangeArrowheads="1"/>
              </p:cNvSpPr>
              <p:nvPr/>
            </p:nvSpPr>
            <p:spPr bwMode="auto">
              <a:xfrm>
                <a:off x="1288" y="2724"/>
                <a:ext cx="291" cy="182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1</a:t>
                </a:r>
                <a:r>
                  <a:rPr lang="en-US" altLang="en-US" sz="1000" baseline="300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st</a:t>
                </a:r>
              </a:p>
            </p:txBody>
          </p:sp>
          <p:sp>
            <p:nvSpPr>
              <p:cNvPr id="13323" name="Rectangle 8"/>
              <p:cNvSpPr>
                <a:spLocks noChangeArrowheads="1"/>
              </p:cNvSpPr>
              <p:nvPr/>
            </p:nvSpPr>
            <p:spPr bwMode="auto">
              <a:xfrm>
                <a:off x="1288" y="2906"/>
                <a:ext cx="291" cy="181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latin typeface="Comic Sans MS" panose="030F0702030302020204" pitchFamily="66" charset="0"/>
                  </a:rPr>
                  <a:t>A</a:t>
                </a:r>
              </a:p>
            </p:txBody>
          </p:sp>
          <p:sp>
            <p:nvSpPr>
              <p:cNvPr id="13324" name="Rectangle 9"/>
              <p:cNvSpPr>
                <a:spLocks noChangeArrowheads="1"/>
              </p:cNvSpPr>
              <p:nvPr/>
            </p:nvSpPr>
            <p:spPr bwMode="auto">
              <a:xfrm>
                <a:off x="1288" y="3087"/>
                <a:ext cx="291" cy="182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latin typeface="Comic Sans MS" panose="030F0702030302020204" pitchFamily="66" charset="0"/>
                  </a:rPr>
                  <a:t>B</a:t>
                </a:r>
              </a:p>
            </p:txBody>
          </p:sp>
          <p:sp>
            <p:nvSpPr>
              <p:cNvPr id="13325" name="Rectangle 10"/>
              <p:cNvSpPr>
                <a:spLocks noChangeArrowheads="1"/>
              </p:cNvSpPr>
              <p:nvPr/>
            </p:nvSpPr>
            <p:spPr bwMode="auto">
              <a:xfrm>
                <a:off x="1579" y="2724"/>
                <a:ext cx="290" cy="182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2</a:t>
                </a:r>
                <a:r>
                  <a:rPr lang="en-US" altLang="en-US" sz="1000" baseline="300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nd</a:t>
                </a:r>
              </a:p>
            </p:txBody>
          </p:sp>
          <p:sp>
            <p:nvSpPr>
              <p:cNvPr id="13326" name="Rectangle 11"/>
              <p:cNvSpPr>
                <a:spLocks noChangeArrowheads="1"/>
              </p:cNvSpPr>
              <p:nvPr/>
            </p:nvSpPr>
            <p:spPr bwMode="auto">
              <a:xfrm>
                <a:off x="1869" y="2906"/>
                <a:ext cx="291" cy="181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latin typeface="Comic Sans MS" panose="030F0702030302020204" pitchFamily="66" charset="0"/>
                  </a:rPr>
                  <a:t>C</a:t>
                </a:r>
              </a:p>
            </p:txBody>
          </p:sp>
          <p:sp>
            <p:nvSpPr>
              <p:cNvPr id="13327" name="Rectangle 12"/>
              <p:cNvSpPr>
                <a:spLocks noChangeArrowheads="1"/>
              </p:cNvSpPr>
              <p:nvPr/>
            </p:nvSpPr>
            <p:spPr bwMode="auto">
              <a:xfrm>
                <a:off x="1869" y="3087"/>
                <a:ext cx="291" cy="182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latin typeface="Comic Sans MS" panose="030F0702030302020204" pitchFamily="66" charset="0"/>
                  </a:rPr>
                  <a:t>D</a:t>
                </a:r>
              </a:p>
            </p:txBody>
          </p:sp>
          <p:sp>
            <p:nvSpPr>
              <p:cNvPr id="13328" name="Rectangle 13"/>
              <p:cNvSpPr>
                <a:spLocks noChangeArrowheads="1"/>
              </p:cNvSpPr>
              <p:nvPr/>
            </p:nvSpPr>
            <p:spPr bwMode="auto">
              <a:xfrm>
                <a:off x="1869" y="2724"/>
                <a:ext cx="291" cy="182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3</a:t>
                </a:r>
                <a:r>
                  <a:rPr lang="en-US" altLang="en-US" sz="1000" baseline="300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rd</a:t>
                </a:r>
              </a:p>
            </p:txBody>
          </p:sp>
          <p:sp>
            <p:nvSpPr>
              <p:cNvPr id="13329" name="Rectangle 14"/>
              <p:cNvSpPr>
                <a:spLocks noChangeArrowheads="1"/>
              </p:cNvSpPr>
              <p:nvPr/>
            </p:nvSpPr>
            <p:spPr bwMode="auto">
              <a:xfrm>
                <a:off x="1579" y="3087"/>
                <a:ext cx="290" cy="182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latin typeface="Comic Sans MS" panose="030F0702030302020204" pitchFamily="66" charset="0"/>
                  </a:rPr>
                  <a:t>C</a:t>
                </a:r>
              </a:p>
            </p:txBody>
          </p:sp>
          <p:sp>
            <p:nvSpPr>
              <p:cNvPr id="13330" name="Rectangle 15"/>
              <p:cNvSpPr>
                <a:spLocks noChangeArrowheads="1"/>
              </p:cNvSpPr>
              <p:nvPr/>
            </p:nvSpPr>
            <p:spPr bwMode="auto">
              <a:xfrm>
                <a:off x="1579" y="2906"/>
                <a:ext cx="290" cy="181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latin typeface="Comic Sans MS" panose="030F0702030302020204" pitchFamily="66" charset="0"/>
                  </a:rPr>
                  <a:t>B</a:t>
                </a:r>
              </a:p>
            </p:txBody>
          </p:sp>
          <p:sp>
            <p:nvSpPr>
              <p:cNvPr id="13331" name="Rectangle 16"/>
              <p:cNvSpPr>
                <a:spLocks noChangeArrowheads="1"/>
              </p:cNvSpPr>
              <p:nvPr/>
            </p:nvSpPr>
            <p:spPr bwMode="auto">
              <a:xfrm>
                <a:off x="1288" y="3632"/>
                <a:ext cx="291" cy="182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latin typeface="Comic Sans MS" panose="030F0702030302020204" pitchFamily="66" charset="0"/>
                  </a:rPr>
                  <a:t>A</a:t>
                </a:r>
              </a:p>
            </p:txBody>
          </p:sp>
          <p:sp>
            <p:nvSpPr>
              <p:cNvPr id="13332" name="Rectangle 17"/>
              <p:cNvSpPr>
                <a:spLocks noChangeArrowheads="1"/>
              </p:cNvSpPr>
              <p:nvPr/>
            </p:nvSpPr>
            <p:spPr bwMode="auto">
              <a:xfrm>
                <a:off x="816" y="3632"/>
                <a:ext cx="472" cy="182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Zoran</a:t>
                </a:r>
              </a:p>
            </p:txBody>
          </p:sp>
          <p:sp>
            <p:nvSpPr>
              <p:cNvPr id="13333" name="Rectangle 18"/>
              <p:cNvSpPr>
                <a:spLocks noChangeArrowheads="1"/>
              </p:cNvSpPr>
              <p:nvPr/>
            </p:nvSpPr>
            <p:spPr bwMode="auto">
              <a:xfrm>
                <a:off x="816" y="3451"/>
                <a:ext cx="472" cy="181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Yuri</a:t>
                </a:r>
              </a:p>
            </p:txBody>
          </p:sp>
          <p:sp>
            <p:nvSpPr>
              <p:cNvPr id="13334" name="Rectangle 19"/>
              <p:cNvSpPr>
                <a:spLocks noChangeArrowheads="1"/>
              </p:cNvSpPr>
              <p:nvPr/>
            </p:nvSpPr>
            <p:spPr bwMode="auto">
              <a:xfrm>
                <a:off x="816" y="3269"/>
                <a:ext cx="472" cy="182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Xavier</a:t>
                </a:r>
              </a:p>
            </p:txBody>
          </p:sp>
          <p:sp>
            <p:nvSpPr>
              <p:cNvPr id="13335" name="Rectangle 20"/>
              <p:cNvSpPr>
                <a:spLocks noChangeArrowheads="1"/>
              </p:cNvSpPr>
              <p:nvPr/>
            </p:nvSpPr>
            <p:spPr bwMode="auto">
              <a:xfrm>
                <a:off x="1288" y="3269"/>
                <a:ext cx="291" cy="182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latin typeface="Comic Sans MS" panose="030F0702030302020204" pitchFamily="66" charset="0"/>
                  </a:rPr>
                  <a:t>C</a:t>
                </a:r>
              </a:p>
            </p:txBody>
          </p:sp>
          <p:sp>
            <p:nvSpPr>
              <p:cNvPr id="13336" name="Rectangle 21"/>
              <p:cNvSpPr>
                <a:spLocks noChangeArrowheads="1"/>
              </p:cNvSpPr>
              <p:nvPr/>
            </p:nvSpPr>
            <p:spPr bwMode="auto">
              <a:xfrm>
                <a:off x="1288" y="3451"/>
                <a:ext cx="291" cy="181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latin typeface="Comic Sans MS" panose="030F0702030302020204" pitchFamily="66" charset="0"/>
                  </a:rPr>
                  <a:t>D</a:t>
                </a:r>
              </a:p>
            </p:txBody>
          </p:sp>
          <p:sp>
            <p:nvSpPr>
              <p:cNvPr id="13337" name="Rectangle 22"/>
              <p:cNvSpPr>
                <a:spLocks noChangeArrowheads="1"/>
              </p:cNvSpPr>
              <p:nvPr/>
            </p:nvSpPr>
            <p:spPr bwMode="auto">
              <a:xfrm>
                <a:off x="1869" y="3269"/>
                <a:ext cx="291" cy="182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latin typeface="Comic Sans MS" panose="030F0702030302020204" pitchFamily="66" charset="0"/>
                  </a:rPr>
                  <a:t>A</a:t>
                </a:r>
              </a:p>
            </p:txBody>
          </p:sp>
          <p:sp>
            <p:nvSpPr>
              <p:cNvPr id="13338" name="Rectangle 23"/>
              <p:cNvSpPr>
                <a:spLocks noChangeArrowheads="1"/>
              </p:cNvSpPr>
              <p:nvPr/>
            </p:nvSpPr>
            <p:spPr bwMode="auto">
              <a:xfrm>
                <a:off x="1869" y="3451"/>
                <a:ext cx="291" cy="181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latin typeface="Comic Sans MS" panose="030F0702030302020204" pitchFamily="66" charset="0"/>
                  </a:rPr>
                  <a:t>B</a:t>
                </a:r>
              </a:p>
            </p:txBody>
          </p:sp>
          <p:sp>
            <p:nvSpPr>
              <p:cNvPr id="13339" name="Rectangle 24"/>
              <p:cNvSpPr>
                <a:spLocks noChangeArrowheads="1"/>
              </p:cNvSpPr>
              <p:nvPr/>
            </p:nvSpPr>
            <p:spPr bwMode="auto">
              <a:xfrm>
                <a:off x="1579" y="3632"/>
                <a:ext cx="290" cy="182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latin typeface="Comic Sans MS" panose="030F0702030302020204" pitchFamily="66" charset="0"/>
                  </a:rPr>
                  <a:t>B</a:t>
                </a:r>
              </a:p>
            </p:txBody>
          </p:sp>
          <p:sp>
            <p:nvSpPr>
              <p:cNvPr id="13340" name="Rectangle 25"/>
              <p:cNvSpPr>
                <a:spLocks noChangeArrowheads="1"/>
              </p:cNvSpPr>
              <p:nvPr/>
            </p:nvSpPr>
            <p:spPr bwMode="auto">
              <a:xfrm>
                <a:off x="1579" y="3451"/>
                <a:ext cx="290" cy="181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latin typeface="Comic Sans MS" panose="030F0702030302020204" pitchFamily="66" charset="0"/>
                  </a:rPr>
                  <a:t>A</a:t>
                </a:r>
              </a:p>
            </p:txBody>
          </p:sp>
          <p:sp>
            <p:nvSpPr>
              <p:cNvPr id="13341" name="Rectangle 26"/>
              <p:cNvSpPr>
                <a:spLocks noChangeArrowheads="1"/>
              </p:cNvSpPr>
              <p:nvPr/>
            </p:nvSpPr>
            <p:spPr bwMode="auto">
              <a:xfrm>
                <a:off x="1579" y="3269"/>
                <a:ext cx="290" cy="182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latin typeface="Comic Sans MS" panose="030F0702030302020204" pitchFamily="66" charset="0"/>
                  </a:rPr>
                  <a:t>D</a:t>
                </a:r>
              </a:p>
            </p:txBody>
          </p:sp>
          <p:sp>
            <p:nvSpPr>
              <p:cNvPr id="13342" name="Rectangle 27"/>
              <p:cNvSpPr>
                <a:spLocks noChangeArrowheads="1"/>
              </p:cNvSpPr>
              <p:nvPr/>
            </p:nvSpPr>
            <p:spPr bwMode="auto">
              <a:xfrm>
                <a:off x="1869" y="3632"/>
                <a:ext cx="291" cy="182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latin typeface="Comic Sans MS" panose="030F0702030302020204" pitchFamily="66" charset="0"/>
                  </a:rPr>
                  <a:t>C</a:t>
                </a:r>
              </a:p>
            </p:txBody>
          </p:sp>
          <p:sp>
            <p:nvSpPr>
              <p:cNvPr id="13343" name="Rectangle 28"/>
              <p:cNvSpPr>
                <a:spLocks noChangeArrowheads="1"/>
              </p:cNvSpPr>
              <p:nvPr/>
            </p:nvSpPr>
            <p:spPr bwMode="auto">
              <a:xfrm>
                <a:off x="2160" y="2724"/>
                <a:ext cx="291" cy="182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4</a:t>
                </a:r>
                <a:r>
                  <a:rPr lang="en-US" altLang="en-US" sz="1000" baseline="300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th</a:t>
                </a:r>
              </a:p>
            </p:txBody>
          </p:sp>
          <p:sp>
            <p:nvSpPr>
              <p:cNvPr id="13344" name="Rectangle 29"/>
              <p:cNvSpPr>
                <a:spLocks noChangeArrowheads="1"/>
              </p:cNvSpPr>
              <p:nvPr/>
            </p:nvSpPr>
            <p:spPr bwMode="auto">
              <a:xfrm>
                <a:off x="2451" y="2906"/>
                <a:ext cx="290" cy="181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E</a:t>
                </a:r>
              </a:p>
            </p:txBody>
          </p:sp>
          <p:sp>
            <p:nvSpPr>
              <p:cNvPr id="13345" name="Rectangle 30"/>
              <p:cNvSpPr>
                <a:spLocks noChangeArrowheads="1"/>
              </p:cNvSpPr>
              <p:nvPr/>
            </p:nvSpPr>
            <p:spPr bwMode="auto">
              <a:xfrm>
                <a:off x="2451" y="3087"/>
                <a:ext cx="290" cy="182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latin typeface="Comic Sans MS" panose="030F0702030302020204" pitchFamily="66" charset="0"/>
                  </a:rPr>
                  <a:t>E</a:t>
                </a:r>
              </a:p>
            </p:txBody>
          </p:sp>
          <p:sp>
            <p:nvSpPr>
              <p:cNvPr id="13346" name="Rectangle 31"/>
              <p:cNvSpPr>
                <a:spLocks noChangeArrowheads="1"/>
              </p:cNvSpPr>
              <p:nvPr/>
            </p:nvSpPr>
            <p:spPr bwMode="auto">
              <a:xfrm>
                <a:off x="2451" y="2724"/>
                <a:ext cx="290" cy="182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5</a:t>
                </a:r>
                <a:r>
                  <a:rPr lang="en-US" altLang="en-US" sz="1000" baseline="300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th</a:t>
                </a:r>
              </a:p>
            </p:txBody>
          </p:sp>
          <p:sp>
            <p:nvSpPr>
              <p:cNvPr id="13347" name="Rectangle 32"/>
              <p:cNvSpPr>
                <a:spLocks noChangeArrowheads="1"/>
              </p:cNvSpPr>
              <p:nvPr/>
            </p:nvSpPr>
            <p:spPr bwMode="auto">
              <a:xfrm>
                <a:off x="2160" y="3087"/>
                <a:ext cx="291" cy="182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A</a:t>
                </a:r>
              </a:p>
            </p:txBody>
          </p:sp>
          <p:sp>
            <p:nvSpPr>
              <p:cNvPr id="13348" name="Rectangle 33"/>
              <p:cNvSpPr>
                <a:spLocks noChangeArrowheads="1"/>
              </p:cNvSpPr>
              <p:nvPr/>
            </p:nvSpPr>
            <p:spPr bwMode="auto">
              <a:xfrm>
                <a:off x="2160" y="2906"/>
                <a:ext cx="291" cy="181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latin typeface="Comic Sans MS" panose="030F0702030302020204" pitchFamily="66" charset="0"/>
                  </a:rPr>
                  <a:t>D</a:t>
                </a:r>
              </a:p>
            </p:txBody>
          </p:sp>
          <p:sp>
            <p:nvSpPr>
              <p:cNvPr id="13349" name="Rectangle 34"/>
              <p:cNvSpPr>
                <a:spLocks noChangeArrowheads="1"/>
              </p:cNvSpPr>
              <p:nvPr/>
            </p:nvSpPr>
            <p:spPr bwMode="auto">
              <a:xfrm>
                <a:off x="2451" y="3269"/>
                <a:ext cx="290" cy="182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latin typeface="Comic Sans MS" panose="030F0702030302020204" pitchFamily="66" charset="0"/>
                  </a:rPr>
                  <a:t>E</a:t>
                </a:r>
              </a:p>
            </p:txBody>
          </p:sp>
          <p:sp>
            <p:nvSpPr>
              <p:cNvPr id="13350" name="Rectangle 35"/>
              <p:cNvSpPr>
                <a:spLocks noChangeArrowheads="1"/>
              </p:cNvSpPr>
              <p:nvPr/>
            </p:nvSpPr>
            <p:spPr bwMode="auto">
              <a:xfrm>
                <a:off x="2451" y="3451"/>
                <a:ext cx="290" cy="181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latin typeface="Comic Sans MS" panose="030F0702030302020204" pitchFamily="66" charset="0"/>
                  </a:rPr>
                  <a:t>E</a:t>
                </a:r>
              </a:p>
            </p:txBody>
          </p:sp>
          <p:sp>
            <p:nvSpPr>
              <p:cNvPr id="13351" name="Rectangle 36"/>
              <p:cNvSpPr>
                <a:spLocks noChangeArrowheads="1"/>
              </p:cNvSpPr>
              <p:nvPr/>
            </p:nvSpPr>
            <p:spPr bwMode="auto">
              <a:xfrm>
                <a:off x="2160" y="3632"/>
                <a:ext cx="291" cy="182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D</a:t>
                </a:r>
              </a:p>
            </p:txBody>
          </p:sp>
          <p:sp>
            <p:nvSpPr>
              <p:cNvPr id="13352" name="Rectangle 37"/>
              <p:cNvSpPr>
                <a:spLocks noChangeArrowheads="1"/>
              </p:cNvSpPr>
              <p:nvPr/>
            </p:nvSpPr>
            <p:spPr bwMode="auto">
              <a:xfrm>
                <a:off x="2160" y="3451"/>
                <a:ext cx="291" cy="181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C</a:t>
                </a:r>
              </a:p>
            </p:txBody>
          </p:sp>
          <p:sp>
            <p:nvSpPr>
              <p:cNvPr id="13353" name="Rectangle 38"/>
              <p:cNvSpPr>
                <a:spLocks noChangeArrowheads="1"/>
              </p:cNvSpPr>
              <p:nvPr/>
            </p:nvSpPr>
            <p:spPr bwMode="auto">
              <a:xfrm>
                <a:off x="2160" y="3269"/>
                <a:ext cx="291" cy="182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B</a:t>
                </a:r>
              </a:p>
            </p:txBody>
          </p:sp>
          <p:sp>
            <p:nvSpPr>
              <p:cNvPr id="13354" name="Rectangle 39"/>
              <p:cNvSpPr>
                <a:spLocks noChangeArrowheads="1"/>
              </p:cNvSpPr>
              <p:nvPr/>
            </p:nvSpPr>
            <p:spPr bwMode="auto">
              <a:xfrm>
                <a:off x="2451" y="3632"/>
                <a:ext cx="290" cy="182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latin typeface="Comic Sans MS" panose="030F0702030302020204" pitchFamily="66" charset="0"/>
                  </a:rPr>
                  <a:t>E</a:t>
                </a:r>
              </a:p>
            </p:txBody>
          </p:sp>
          <p:sp>
            <p:nvSpPr>
              <p:cNvPr id="13355" name="Rectangle 40"/>
              <p:cNvSpPr>
                <a:spLocks noChangeArrowheads="1"/>
              </p:cNvSpPr>
              <p:nvPr/>
            </p:nvSpPr>
            <p:spPr bwMode="auto">
              <a:xfrm>
                <a:off x="2923" y="3087"/>
                <a:ext cx="472" cy="182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Brenda</a:t>
                </a:r>
              </a:p>
            </p:txBody>
          </p:sp>
          <p:sp>
            <p:nvSpPr>
              <p:cNvPr id="13356" name="Rectangle 41"/>
              <p:cNvSpPr>
                <a:spLocks noChangeArrowheads="1"/>
              </p:cNvSpPr>
              <p:nvPr/>
            </p:nvSpPr>
            <p:spPr bwMode="auto">
              <a:xfrm>
                <a:off x="2923" y="2906"/>
                <a:ext cx="472" cy="181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Amy</a:t>
                </a:r>
              </a:p>
            </p:txBody>
          </p:sp>
          <p:sp>
            <p:nvSpPr>
              <p:cNvPr id="13357" name="Rectangle 42"/>
              <p:cNvSpPr>
                <a:spLocks noChangeArrowheads="1"/>
              </p:cNvSpPr>
              <p:nvPr/>
            </p:nvSpPr>
            <p:spPr bwMode="auto">
              <a:xfrm>
                <a:off x="3395" y="2724"/>
                <a:ext cx="291" cy="182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1</a:t>
                </a:r>
                <a:r>
                  <a:rPr lang="en-US" altLang="en-US" sz="1000" baseline="300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st</a:t>
                </a:r>
              </a:p>
            </p:txBody>
          </p:sp>
          <p:sp>
            <p:nvSpPr>
              <p:cNvPr id="13358" name="Rectangle 43"/>
              <p:cNvSpPr>
                <a:spLocks noChangeArrowheads="1"/>
              </p:cNvSpPr>
              <p:nvPr/>
            </p:nvSpPr>
            <p:spPr bwMode="auto">
              <a:xfrm>
                <a:off x="3395" y="2906"/>
                <a:ext cx="291" cy="181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W</a:t>
                </a:r>
              </a:p>
            </p:txBody>
          </p:sp>
          <p:sp>
            <p:nvSpPr>
              <p:cNvPr id="13359" name="Rectangle 44"/>
              <p:cNvSpPr>
                <a:spLocks noChangeArrowheads="1"/>
              </p:cNvSpPr>
              <p:nvPr/>
            </p:nvSpPr>
            <p:spPr bwMode="auto">
              <a:xfrm>
                <a:off x="3395" y="3087"/>
                <a:ext cx="291" cy="182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X</a:t>
                </a:r>
              </a:p>
            </p:txBody>
          </p:sp>
          <p:sp>
            <p:nvSpPr>
              <p:cNvPr id="13360" name="Rectangle 45"/>
              <p:cNvSpPr>
                <a:spLocks noChangeArrowheads="1"/>
              </p:cNvSpPr>
              <p:nvPr/>
            </p:nvSpPr>
            <p:spPr bwMode="auto">
              <a:xfrm>
                <a:off x="3686" y="2724"/>
                <a:ext cx="290" cy="182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2</a:t>
                </a:r>
                <a:r>
                  <a:rPr lang="en-US" altLang="en-US" sz="1000" baseline="300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nd</a:t>
                </a:r>
              </a:p>
            </p:txBody>
          </p:sp>
          <p:sp>
            <p:nvSpPr>
              <p:cNvPr id="13361" name="Rectangle 46"/>
              <p:cNvSpPr>
                <a:spLocks noChangeArrowheads="1"/>
              </p:cNvSpPr>
              <p:nvPr/>
            </p:nvSpPr>
            <p:spPr bwMode="auto">
              <a:xfrm>
                <a:off x="3976" y="2906"/>
                <a:ext cx="291" cy="181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latin typeface="Comic Sans MS" panose="030F0702030302020204" pitchFamily="66" charset="0"/>
                  </a:rPr>
                  <a:t>Y</a:t>
                </a:r>
              </a:p>
            </p:txBody>
          </p:sp>
          <p:sp>
            <p:nvSpPr>
              <p:cNvPr id="13362" name="Rectangle 47"/>
              <p:cNvSpPr>
                <a:spLocks noChangeArrowheads="1"/>
              </p:cNvSpPr>
              <p:nvPr/>
            </p:nvSpPr>
            <p:spPr bwMode="auto">
              <a:xfrm>
                <a:off x="3976" y="3087"/>
                <a:ext cx="291" cy="182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latin typeface="Comic Sans MS" panose="030F0702030302020204" pitchFamily="66" charset="0"/>
                  </a:rPr>
                  <a:t>Z</a:t>
                </a:r>
              </a:p>
            </p:txBody>
          </p:sp>
          <p:sp>
            <p:nvSpPr>
              <p:cNvPr id="13363" name="Rectangle 48"/>
              <p:cNvSpPr>
                <a:spLocks noChangeArrowheads="1"/>
              </p:cNvSpPr>
              <p:nvPr/>
            </p:nvSpPr>
            <p:spPr bwMode="auto">
              <a:xfrm>
                <a:off x="3976" y="2724"/>
                <a:ext cx="291" cy="182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3</a:t>
                </a:r>
                <a:r>
                  <a:rPr lang="en-US" altLang="en-US" sz="1000" baseline="300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rd</a:t>
                </a:r>
              </a:p>
            </p:txBody>
          </p:sp>
          <p:sp>
            <p:nvSpPr>
              <p:cNvPr id="13364" name="Rectangle 49"/>
              <p:cNvSpPr>
                <a:spLocks noChangeArrowheads="1"/>
              </p:cNvSpPr>
              <p:nvPr/>
            </p:nvSpPr>
            <p:spPr bwMode="auto">
              <a:xfrm>
                <a:off x="3686" y="3087"/>
                <a:ext cx="290" cy="182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latin typeface="Comic Sans MS" panose="030F0702030302020204" pitchFamily="66" charset="0"/>
                  </a:rPr>
                  <a:t>Y</a:t>
                </a:r>
              </a:p>
            </p:txBody>
          </p:sp>
          <p:sp>
            <p:nvSpPr>
              <p:cNvPr id="13365" name="Rectangle 50"/>
              <p:cNvSpPr>
                <a:spLocks noChangeArrowheads="1"/>
              </p:cNvSpPr>
              <p:nvPr/>
            </p:nvSpPr>
            <p:spPr bwMode="auto">
              <a:xfrm>
                <a:off x="3686" y="2906"/>
                <a:ext cx="290" cy="181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latin typeface="Comic Sans MS" panose="030F0702030302020204" pitchFamily="66" charset="0"/>
                  </a:rPr>
                  <a:t>X</a:t>
                </a:r>
              </a:p>
            </p:txBody>
          </p:sp>
          <p:sp>
            <p:nvSpPr>
              <p:cNvPr id="13366" name="Rectangle 51"/>
              <p:cNvSpPr>
                <a:spLocks noChangeArrowheads="1"/>
              </p:cNvSpPr>
              <p:nvPr/>
            </p:nvSpPr>
            <p:spPr bwMode="auto">
              <a:xfrm>
                <a:off x="3395" y="3632"/>
                <a:ext cx="291" cy="182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V</a:t>
                </a:r>
              </a:p>
            </p:txBody>
          </p:sp>
          <p:sp>
            <p:nvSpPr>
              <p:cNvPr id="13367" name="Rectangle 52"/>
              <p:cNvSpPr>
                <a:spLocks noChangeArrowheads="1"/>
              </p:cNvSpPr>
              <p:nvPr/>
            </p:nvSpPr>
            <p:spPr bwMode="auto">
              <a:xfrm>
                <a:off x="2923" y="3632"/>
                <a:ext cx="472" cy="182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Erika</a:t>
                </a:r>
              </a:p>
            </p:txBody>
          </p:sp>
          <p:sp>
            <p:nvSpPr>
              <p:cNvPr id="13368" name="Rectangle 53"/>
              <p:cNvSpPr>
                <a:spLocks noChangeArrowheads="1"/>
              </p:cNvSpPr>
              <p:nvPr/>
            </p:nvSpPr>
            <p:spPr bwMode="auto">
              <a:xfrm>
                <a:off x="2923" y="3451"/>
                <a:ext cx="472" cy="181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Diane</a:t>
                </a:r>
              </a:p>
            </p:txBody>
          </p:sp>
          <p:sp>
            <p:nvSpPr>
              <p:cNvPr id="13369" name="Rectangle 54"/>
              <p:cNvSpPr>
                <a:spLocks noChangeArrowheads="1"/>
              </p:cNvSpPr>
              <p:nvPr/>
            </p:nvSpPr>
            <p:spPr bwMode="auto">
              <a:xfrm>
                <a:off x="2923" y="3269"/>
                <a:ext cx="472" cy="182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Claire</a:t>
                </a:r>
              </a:p>
            </p:txBody>
          </p:sp>
          <p:sp>
            <p:nvSpPr>
              <p:cNvPr id="13370" name="Rectangle 55"/>
              <p:cNvSpPr>
                <a:spLocks noChangeArrowheads="1"/>
              </p:cNvSpPr>
              <p:nvPr/>
            </p:nvSpPr>
            <p:spPr bwMode="auto">
              <a:xfrm>
                <a:off x="3395" y="3269"/>
                <a:ext cx="291" cy="182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Y</a:t>
                </a:r>
              </a:p>
            </p:txBody>
          </p:sp>
          <p:sp>
            <p:nvSpPr>
              <p:cNvPr id="13371" name="Rectangle 56"/>
              <p:cNvSpPr>
                <a:spLocks noChangeArrowheads="1"/>
              </p:cNvSpPr>
              <p:nvPr/>
            </p:nvSpPr>
            <p:spPr bwMode="auto">
              <a:xfrm>
                <a:off x="3395" y="3451"/>
                <a:ext cx="291" cy="181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Z</a:t>
                </a:r>
              </a:p>
            </p:txBody>
          </p:sp>
          <p:sp>
            <p:nvSpPr>
              <p:cNvPr id="13372" name="Rectangle 57"/>
              <p:cNvSpPr>
                <a:spLocks noChangeArrowheads="1"/>
              </p:cNvSpPr>
              <p:nvPr/>
            </p:nvSpPr>
            <p:spPr bwMode="auto">
              <a:xfrm>
                <a:off x="3976" y="3269"/>
                <a:ext cx="291" cy="182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latin typeface="Comic Sans MS" panose="030F0702030302020204" pitchFamily="66" charset="0"/>
                  </a:rPr>
                  <a:t>V</a:t>
                </a:r>
              </a:p>
            </p:txBody>
          </p:sp>
          <p:sp>
            <p:nvSpPr>
              <p:cNvPr id="13373" name="Rectangle 58"/>
              <p:cNvSpPr>
                <a:spLocks noChangeArrowheads="1"/>
              </p:cNvSpPr>
              <p:nvPr/>
            </p:nvSpPr>
            <p:spPr bwMode="auto">
              <a:xfrm>
                <a:off x="3976" y="3451"/>
                <a:ext cx="291" cy="181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latin typeface="Comic Sans MS" panose="030F0702030302020204" pitchFamily="66" charset="0"/>
                  </a:rPr>
                  <a:t>W</a:t>
                </a:r>
              </a:p>
            </p:txBody>
          </p:sp>
          <p:sp>
            <p:nvSpPr>
              <p:cNvPr id="13374" name="Rectangle 59"/>
              <p:cNvSpPr>
                <a:spLocks noChangeArrowheads="1"/>
              </p:cNvSpPr>
              <p:nvPr/>
            </p:nvSpPr>
            <p:spPr bwMode="auto">
              <a:xfrm>
                <a:off x="3686" y="3632"/>
                <a:ext cx="290" cy="182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latin typeface="Comic Sans MS" panose="030F0702030302020204" pitchFamily="66" charset="0"/>
                  </a:rPr>
                  <a:t>W</a:t>
                </a:r>
              </a:p>
            </p:txBody>
          </p:sp>
          <p:sp>
            <p:nvSpPr>
              <p:cNvPr id="13375" name="Rectangle 60"/>
              <p:cNvSpPr>
                <a:spLocks noChangeArrowheads="1"/>
              </p:cNvSpPr>
              <p:nvPr/>
            </p:nvSpPr>
            <p:spPr bwMode="auto">
              <a:xfrm>
                <a:off x="3686" y="3451"/>
                <a:ext cx="290" cy="181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latin typeface="Comic Sans MS" panose="030F0702030302020204" pitchFamily="66" charset="0"/>
                  </a:rPr>
                  <a:t>V</a:t>
                </a:r>
              </a:p>
            </p:txBody>
          </p:sp>
          <p:sp>
            <p:nvSpPr>
              <p:cNvPr id="13376" name="Rectangle 61"/>
              <p:cNvSpPr>
                <a:spLocks noChangeArrowheads="1"/>
              </p:cNvSpPr>
              <p:nvPr/>
            </p:nvSpPr>
            <p:spPr bwMode="auto">
              <a:xfrm>
                <a:off x="3686" y="3269"/>
                <a:ext cx="290" cy="182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 dirty="0">
                    <a:latin typeface="Comic Sans MS" panose="030F0702030302020204" pitchFamily="66" charset="0"/>
                  </a:rPr>
                  <a:t>Z</a:t>
                </a:r>
              </a:p>
            </p:txBody>
          </p:sp>
          <p:sp>
            <p:nvSpPr>
              <p:cNvPr id="13377" name="Rectangle 62"/>
              <p:cNvSpPr>
                <a:spLocks noChangeArrowheads="1"/>
              </p:cNvSpPr>
              <p:nvPr/>
            </p:nvSpPr>
            <p:spPr bwMode="auto">
              <a:xfrm>
                <a:off x="3976" y="3632"/>
                <a:ext cx="291" cy="182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latin typeface="Comic Sans MS" panose="030F0702030302020204" pitchFamily="66" charset="0"/>
                  </a:rPr>
                  <a:t>X</a:t>
                </a:r>
              </a:p>
            </p:txBody>
          </p:sp>
          <p:sp>
            <p:nvSpPr>
              <p:cNvPr id="13378" name="Rectangle 63"/>
              <p:cNvSpPr>
                <a:spLocks noChangeArrowheads="1"/>
              </p:cNvSpPr>
              <p:nvPr/>
            </p:nvSpPr>
            <p:spPr bwMode="auto">
              <a:xfrm>
                <a:off x="4267" y="2724"/>
                <a:ext cx="290" cy="182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4</a:t>
                </a:r>
                <a:r>
                  <a:rPr lang="en-US" altLang="en-US" sz="1000" baseline="300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th</a:t>
                </a:r>
              </a:p>
            </p:txBody>
          </p:sp>
          <p:sp>
            <p:nvSpPr>
              <p:cNvPr id="13379" name="Rectangle 64"/>
              <p:cNvSpPr>
                <a:spLocks noChangeArrowheads="1"/>
              </p:cNvSpPr>
              <p:nvPr/>
            </p:nvSpPr>
            <p:spPr bwMode="auto">
              <a:xfrm>
                <a:off x="4557" y="2906"/>
                <a:ext cx="291" cy="181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latin typeface="Comic Sans MS" panose="030F0702030302020204" pitchFamily="66" charset="0"/>
                  </a:rPr>
                  <a:t>V</a:t>
                </a:r>
              </a:p>
            </p:txBody>
          </p:sp>
          <p:sp>
            <p:nvSpPr>
              <p:cNvPr id="13380" name="Rectangle 65"/>
              <p:cNvSpPr>
                <a:spLocks noChangeArrowheads="1"/>
              </p:cNvSpPr>
              <p:nvPr/>
            </p:nvSpPr>
            <p:spPr bwMode="auto">
              <a:xfrm>
                <a:off x="4557" y="3087"/>
                <a:ext cx="291" cy="182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latin typeface="Comic Sans MS" panose="030F0702030302020204" pitchFamily="66" charset="0"/>
                  </a:rPr>
                  <a:t>W</a:t>
                </a:r>
              </a:p>
            </p:txBody>
          </p:sp>
          <p:sp>
            <p:nvSpPr>
              <p:cNvPr id="13381" name="Rectangle 66"/>
              <p:cNvSpPr>
                <a:spLocks noChangeArrowheads="1"/>
              </p:cNvSpPr>
              <p:nvPr/>
            </p:nvSpPr>
            <p:spPr bwMode="auto">
              <a:xfrm>
                <a:off x="4557" y="2724"/>
                <a:ext cx="291" cy="182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5</a:t>
                </a:r>
                <a:r>
                  <a:rPr lang="en-US" altLang="en-US" sz="1000" baseline="300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th</a:t>
                </a:r>
              </a:p>
            </p:txBody>
          </p:sp>
          <p:sp>
            <p:nvSpPr>
              <p:cNvPr id="13382" name="Rectangle 67"/>
              <p:cNvSpPr>
                <a:spLocks noChangeArrowheads="1"/>
              </p:cNvSpPr>
              <p:nvPr/>
            </p:nvSpPr>
            <p:spPr bwMode="auto">
              <a:xfrm>
                <a:off x="4267" y="3087"/>
                <a:ext cx="290" cy="182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latin typeface="Comic Sans MS" panose="030F0702030302020204" pitchFamily="66" charset="0"/>
                  </a:rPr>
                  <a:t>V</a:t>
                </a:r>
              </a:p>
            </p:txBody>
          </p:sp>
          <p:sp>
            <p:nvSpPr>
              <p:cNvPr id="13383" name="Rectangle 68"/>
              <p:cNvSpPr>
                <a:spLocks noChangeArrowheads="1"/>
              </p:cNvSpPr>
              <p:nvPr/>
            </p:nvSpPr>
            <p:spPr bwMode="auto">
              <a:xfrm>
                <a:off x="4267" y="2906"/>
                <a:ext cx="290" cy="181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latin typeface="Comic Sans MS" panose="030F0702030302020204" pitchFamily="66" charset="0"/>
                  </a:rPr>
                  <a:t>Z</a:t>
                </a:r>
              </a:p>
            </p:txBody>
          </p:sp>
          <p:sp>
            <p:nvSpPr>
              <p:cNvPr id="13384" name="Rectangle 69"/>
              <p:cNvSpPr>
                <a:spLocks noChangeArrowheads="1"/>
              </p:cNvSpPr>
              <p:nvPr/>
            </p:nvSpPr>
            <p:spPr bwMode="auto">
              <a:xfrm>
                <a:off x="4557" y="3269"/>
                <a:ext cx="291" cy="182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latin typeface="Comic Sans MS" panose="030F0702030302020204" pitchFamily="66" charset="0"/>
                  </a:rPr>
                  <a:t>X</a:t>
                </a:r>
              </a:p>
            </p:txBody>
          </p:sp>
          <p:sp>
            <p:nvSpPr>
              <p:cNvPr id="13385" name="Rectangle 70"/>
              <p:cNvSpPr>
                <a:spLocks noChangeArrowheads="1"/>
              </p:cNvSpPr>
              <p:nvPr/>
            </p:nvSpPr>
            <p:spPr bwMode="auto">
              <a:xfrm>
                <a:off x="4557" y="3451"/>
                <a:ext cx="291" cy="181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latin typeface="Comic Sans MS" panose="030F0702030302020204" pitchFamily="66" charset="0"/>
                  </a:rPr>
                  <a:t>Y</a:t>
                </a:r>
              </a:p>
            </p:txBody>
          </p:sp>
          <p:sp>
            <p:nvSpPr>
              <p:cNvPr id="13386" name="Rectangle 71"/>
              <p:cNvSpPr>
                <a:spLocks noChangeArrowheads="1"/>
              </p:cNvSpPr>
              <p:nvPr/>
            </p:nvSpPr>
            <p:spPr bwMode="auto">
              <a:xfrm>
                <a:off x="4267" y="3632"/>
                <a:ext cx="290" cy="182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latin typeface="Comic Sans MS" panose="030F0702030302020204" pitchFamily="66" charset="0"/>
                  </a:rPr>
                  <a:t>Y</a:t>
                </a:r>
              </a:p>
            </p:txBody>
          </p:sp>
          <p:sp>
            <p:nvSpPr>
              <p:cNvPr id="13387" name="Rectangle 72"/>
              <p:cNvSpPr>
                <a:spLocks noChangeArrowheads="1"/>
              </p:cNvSpPr>
              <p:nvPr/>
            </p:nvSpPr>
            <p:spPr bwMode="auto">
              <a:xfrm>
                <a:off x="4267" y="3451"/>
                <a:ext cx="290" cy="181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latin typeface="Comic Sans MS" panose="030F0702030302020204" pitchFamily="66" charset="0"/>
                  </a:rPr>
                  <a:t>X</a:t>
                </a:r>
              </a:p>
            </p:txBody>
          </p:sp>
          <p:sp>
            <p:nvSpPr>
              <p:cNvPr id="13388" name="Rectangle 73"/>
              <p:cNvSpPr>
                <a:spLocks noChangeArrowheads="1"/>
              </p:cNvSpPr>
              <p:nvPr/>
            </p:nvSpPr>
            <p:spPr bwMode="auto">
              <a:xfrm>
                <a:off x="4267" y="3269"/>
                <a:ext cx="290" cy="182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latin typeface="Comic Sans MS" panose="030F0702030302020204" pitchFamily="66" charset="0"/>
                  </a:rPr>
                  <a:t>W</a:t>
                </a:r>
              </a:p>
            </p:txBody>
          </p:sp>
          <p:sp>
            <p:nvSpPr>
              <p:cNvPr id="13389" name="Rectangle 74"/>
              <p:cNvSpPr>
                <a:spLocks noChangeArrowheads="1"/>
              </p:cNvSpPr>
              <p:nvPr/>
            </p:nvSpPr>
            <p:spPr bwMode="auto">
              <a:xfrm>
                <a:off x="4557" y="3632"/>
                <a:ext cx="291" cy="182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000">
                    <a:latin typeface="Comic Sans MS" panose="030F0702030302020204" pitchFamily="66" charset="0"/>
                  </a:rPr>
                  <a:t>Z</a:t>
                </a:r>
              </a:p>
            </p:txBody>
          </p:sp>
        </p:grpSp>
        <p:sp>
          <p:nvSpPr>
            <p:cNvPr id="13319" name="Rectangle 75"/>
            <p:cNvSpPr>
              <a:spLocks noChangeArrowheads="1"/>
            </p:cNvSpPr>
            <p:nvPr/>
          </p:nvSpPr>
          <p:spPr bwMode="auto">
            <a:xfrm>
              <a:off x="2304" y="3921"/>
              <a:ext cx="161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kumimoji="1" lang="en-US" altLang="en-US" sz="1400" b="1">
                  <a:solidFill>
                    <a:srgbClr val="0033CC"/>
                  </a:solidFill>
                </a:rPr>
                <a:t>n(n-1) + 1</a:t>
              </a:r>
              <a:r>
                <a:rPr kumimoji="1" lang="en-US" altLang="en-US" sz="1400">
                  <a:latin typeface="Comic Sans MS" panose="030F0702030302020204" pitchFamily="66" charset="0"/>
                </a:rPr>
                <a:t> proposals required</a:t>
              </a:r>
            </a:p>
          </p:txBody>
        </p:sp>
      </p:grp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BC65893F-5118-4A64-A006-32D80837B231}"/>
              </a:ext>
            </a:extLst>
          </p:cNvPr>
          <p:cNvSpPr/>
          <p:nvPr/>
        </p:nvSpPr>
        <p:spPr bwMode="auto">
          <a:xfrm>
            <a:off x="6430434" y="1053307"/>
            <a:ext cx="2523067" cy="919401"/>
          </a:xfrm>
          <a:prstGeom prst="wedgeRoundRectCallout">
            <a:avLst>
              <a:gd name="adj1" fmla="val -23807"/>
              <a:gd name="adj2" fmla="val -72852"/>
              <a:gd name="adj3" fmla="val 16667"/>
            </a:avLst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Arial" charset="0"/>
              </a:rPr>
              <a:t>One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strategy </a:t>
            </a:r>
            <a:r>
              <a:rPr lang="en-US" sz="1600" dirty="0">
                <a:latin typeface="Arial" charset="0"/>
              </a:rPr>
              <a:t>to bound # iterations is to find a measure of progress.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59" grpId="0" build="p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Proof of Correctness:  Perfection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59458"/>
            <a:ext cx="8229600" cy="486670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Claim.</a:t>
            </a:r>
            <a:r>
              <a:rPr lang="en-US" altLang="en-US" sz="2400" dirty="0"/>
              <a:t> All men and women get matched.</a:t>
            </a:r>
          </a:p>
          <a:p>
            <a:pPr marL="0" indent="0" eaLnBrk="1" hangingPunct="1">
              <a:buNone/>
            </a:pPr>
            <a:endParaRPr lang="en-US" altLang="en-US" sz="1200" dirty="0"/>
          </a:p>
          <a:p>
            <a:pPr marL="0" indent="0" eaLnBrk="1" hangingPunct="1"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Proof.</a:t>
            </a:r>
            <a:r>
              <a:rPr lang="en-US" altLang="en-US" sz="2400" dirty="0">
                <a:solidFill>
                  <a:schemeClr val="bg2"/>
                </a:solidFill>
              </a:rPr>
              <a:t> </a:t>
            </a:r>
            <a:r>
              <a:rPr lang="en-US" altLang="en-US" sz="2400" dirty="0">
                <a:solidFill>
                  <a:srgbClr val="FF3300"/>
                </a:solidFill>
              </a:rPr>
              <a:t>(by contradiction)</a:t>
            </a:r>
          </a:p>
          <a:p>
            <a:pPr lvl="1" eaLnBrk="1" hangingPunct="1"/>
            <a:r>
              <a:rPr lang="en-US" altLang="en-US" sz="2400" dirty="0"/>
              <a:t>Suppose, for sake of contradiction, that</a:t>
            </a:r>
            <a:r>
              <a:rPr lang="en-US" altLang="en-US" sz="2400" dirty="0">
                <a:solidFill>
                  <a:schemeClr val="bg2"/>
                </a:solidFill>
              </a:rPr>
              <a:t> </a:t>
            </a:r>
            <a:r>
              <a:rPr lang="en-US" altLang="en-US" sz="2400" dirty="0">
                <a:solidFill>
                  <a:srgbClr val="0033CC"/>
                </a:solidFill>
              </a:rPr>
              <a:t>Zoran</a:t>
            </a:r>
            <a:r>
              <a:rPr lang="en-US" altLang="en-US" sz="2400" dirty="0">
                <a:solidFill>
                  <a:schemeClr val="bg2"/>
                </a:solidFill>
              </a:rPr>
              <a:t> </a:t>
            </a:r>
            <a:r>
              <a:rPr lang="en-US" altLang="en-US" sz="2400" dirty="0"/>
              <a:t>is not matched upon termination of algorithm.</a:t>
            </a:r>
          </a:p>
          <a:p>
            <a:pPr lvl="1" eaLnBrk="1" hangingPunct="1"/>
            <a:r>
              <a:rPr lang="en-US" altLang="en-US" sz="2400" dirty="0"/>
              <a:t>Then some woman, say </a:t>
            </a:r>
            <a:r>
              <a:rPr lang="en-US" altLang="en-US" sz="2400" dirty="0">
                <a:solidFill>
                  <a:srgbClr val="0033CC"/>
                </a:solidFill>
              </a:rPr>
              <a:t>Amy</a:t>
            </a:r>
            <a:r>
              <a:rPr lang="en-US" altLang="en-US" sz="2400" dirty="0"/>
              <a:t>, is not matched upon termination.</a:t>
            </a:r>
          </a:p>
          <a:p>
            <a:pPr lvl="1" eaLnBrk="1" hangingPunct="1"/>
            <a:r>
              <a:rPr lang="en-US" altLang="en-US" sz="2400" dirty="0"/>
              <a:t>(Observation 2: once women matched, they never becoming unmatched.) </a:t>
            </a:r>
            <a:r>
              <a:rPr lang="en-US" altLang="en-US" sz="2400" dirty="0">
                <a:solidFill>
                  <a:srgbClr val="0033CC"/>
                </a:solidFill>
              </a:rPr>
              <a:t>Amy</a:t>
            </a:r>
            <a:r>
              <a:rPr lang="en-US" altLang="en-US" sz="2400" dirty="0"/>
              <a:t> was never proposed to. </a:t>
            </a:r>
          </a:p>
          <a:p>
            <a:pPr lvl="1" eaLnBrk="1" hangingPunct="1"/>
            <a:r>
              <a:rPr lang="en-US" altLang="en-US" sz="2400" dirty="0"/>
              <a:t>But, </a:t>
            </a:r>
            <a:r>
              <a:rPr lang="en-US" altLang="en-US" sz="2400" dirty="0">
                <a:solidFill>
                  <a:srgbClr val="0033CC"/>
                </a:solidFill>
              </a:rPr>
              <a:t>Zoran</a:t>
            </a:r>
            <a:r>
              <a:rPr lang="en-US" altLang="en-US" sz="2400" dirty="0"/>
              <a:t> proposes to everyone, since he ends up unmatched.  </a:t>
            </a:r>
          </a:p>
        </p:txBody>
      </p:sp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E282AE6-7652-4168-8C06-15D47C970ABA}" type="slidenum">
              <a:rPr lang="en-US" altLang="en-US" sz="1400">
                <a:latin typeface="Tahoma" panose="020B0604030504040204" pitchFamily="34" charset="0"/>
              </a:rPr>
              <a:pPr/>
              <a:t>16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EFC366-A99E-48EC-80BC-305F465C6722}"/>
              </a:ext>
            </a:extLst>
          </p:cNvPr>
          <p:cNvSpPr>
            <a:spLocks noChangeAspect="1"/>
          </p:cNvSpPr>
          <p:nvPr/>
        </p:nvSpPr>
        <p:spPr bwMode="auto">
          <a:xfrm>
            <a:off x="8328453" y="5911374"/>
            <a:ext cx="182880" cy="182880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07" grpId="0" build="p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Proof of Correctness:  Stability</a:t>
            </a:r>
          </a:p>
        </p:txBody>
      </p:sp>
      <p:sp>
        <p:nvSpPr>
          <p:cNvPr id="433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62974"/>
            <a:ext cx="8229600" cy="4763189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Claim.</a:t>
            </a:r>
            <a:r>
              <a:rPr lang="en-US" altLang="en-US" sz="2400" dirty="0"/>
              <a:t>  No unstable pairs.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Proof.</a:t>
            </a:r>
            <a:r>
              <a:rPr lang="en-US" altLang="en-US" sz="2400" dirty="0">
                <a:solidFill>
                  <a:schemeClr val="bg2"/>
                </a:solidFill>
              </a:rPr>
              <a:t>  </a:t>
            </a:r>
            <a:r>
              <a:rPr lang="en-US" altLang="en-US" sz="2400" dirty="0">
                <a:solidFill>
                  <a:schemeClr val="hlink"/>
                </a:solidFill>
              </a:rPr>
              <a:t>(by contradiction)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Suppose </a:t>
            </a:r>
            <a:r>
              <a:rPr lang="en-US" altLang="en-US" sz="2000" b="1" dirty="0">
                <a:solidFill>
                  <a:srgbClr val="0033CC"/>
                </a:solidFill>
              </a:rPr>
              <a:t>A</a:t>
            </a:r>
            <a:r>
              <a:rPr lang="en-US" altLang="en-US" sz="2000" dirty="0">
                <a:solidFill>
                  <a:srgbClr val="0033CC"/>
                </a:solidFill>
              </a:rPr>
              <a:t>-</a:t>
            </a:r>
            <a:r>
              <a:rPr lang="en-US" altLang="en-US" sz="2000" b="1" dirty="0">
                <a:solidFill>
                  <a:srgbClr val="0033CC"/>
                </a:solidFill>
              </a:rPr>
              <a:t>Z</a:t>
            </a:r>
            <a:r>
              <a:rPr lang="en-US" altLang="en-US" sz="2000" dirty="0"/>
              <a:t> is an unstable pair:  each prefers each other to the partner in Gale-Shapley matching.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rgbClr val="0070C0"/>
                </a:solidFill>
              </a:rPr>
              <a:t>Case 1:</a:t>
            </a:r>
            <a:r>
              <a:rPr lang="en-US" altLang="en-US" sz="2000" dirty="0"/>
              <a:t>  </a:t>
            </a:r>
            <a:r>
              <a:rPr lang="en-US" altLang="en-US" sz="2000" b="1" dirty="0">
                <a:solidFill>
                  <a:srgbClr val="0033CC"/>
                </a:solidFill>
              </a:rPr>
              <a:t>Z</a:t>
            </a:r>
            <a:r>
              <a:rPr lang="en-US" altLang="en-US" sz="2000" dirty="0"/>
              <a:t> never proposed to </a:t>
            </a:r>
            <a:r>
              <a:rPr lang="en-US" altLang="en-US" sz="2000" b="1" dirty="0">
                <a:solidFill>
                  <a:srgbClr val="0033CC"/>
                </a:solidFill>
              </a:rPr>
              <a:t>A</a:t>
            </a:r>
            <a:r>
              <a:rPr lang="en-US" altLang="en-US" sz="2000" dirty="0"/>
              <a:t>.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dirty="0">
                <a:sym typeface="Symbol" panose="05050102010706020507" pitchFamily="18" charset="2"/>
              </a:rPr>
              <a:t>        </a:t>
            </a:r>
            <a:r>
              <a:rPr lang="en-US" altLang="en-US" sz="2000" b="1" dirty="0">
                <a:solidFill>
                  <a:srgbClr val="0033CC"/>
                </a:solidFill>
              </a:rPr>
              <a:t>Z</a:t>
            </a:r>
            <a:r>
              <a:rPr lang="en-US" altLang="en-US" sz="2000" dirty="0"/>
              <a:t> prefers his GS partner to </a:t>
            </a:r>
            <a:r>
              <a:rPr lang="en-US" altLang="en-US" sz="2000" b="1" dirty="0">
                <a:solidFill>
                  <a:srgbClr val="0033CC"/>
                </a:solidFill>
              </a:rPr>
              <a:t>A</a:t>
            </a:r>
            <a:r>
              <a:rPr lang="en-US" altLang="en-US" sz="2000" dirty="0"/>
              <a:t>. 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dirty="0">
                <a:sym typeface="Symbol" panose="05050102010706020507" pitchFamily="18" charset="2"/>
              </a:rPr>
              <a:t>        </a:t>
            </a:r>
            <a:r>
              <a:rPr lang="en-US" altLang="en-US" sz="2000" b="1" dirty="0">
                <a:solidFill>
                  <a:srgbClr val="0033CC"/>
                </a:solidFill>
                <a:sym typeface="Symbol" panose="05050102010706020507" pitchFamily="18" charset="2"/>
              </a:rPr>
              <a:t>A</a:t>
            </a:r>
            <a:r>
              <a:rPr lang="en-US" altLang="en-US" sz="2000" dirty="0">
                <a:solidFill>
                  <a:srgbClr val="0033CC"/>
                </a:solidFill>
                <a:sym typeface="Symbol" panose="05050102010706020507" pitchFamily="18" charset="2"/>
              </a:rPr>
              <a:t>-</a:t>
            </a:r>
            <a:r>
              <a:rPr lang="en-US" altLang="en-US" sz="2000" b="1" dirty="0">
                <a:solidFill>
                  <a:srgbClr val="0033CC"/>
                </a:solidFill>
                <a:sym typeface="Symbol" panose="05050102010706020507" pitchFamily="18" charset="2"/>
              </a:rPr>
              <a:t>Z</a:t>
            </a:r>
            <a:r>
              <a:rPr lang="en-US" altLang="en-US" sz="2000" dirty="0"/>
              <a:t> is stable.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rgbClr val="0070C0"/>
                </a:solidFill>
              </a:rPr>
              <a:t>Case 2:</a:t>
            </a:r>
            <a:r>
              <a:rPr lang="en-US" altLang="en-US" sz="2000" dirty="0"/>
              <a:t>  </a:t>
            </a:r>
            <a:r>
              <a:rPr lang="en-US" altLang="en-US" sz="2000" b="1" dirty="0">
                <a:solidFill>
                  <a:srgbClr val="0033CC"/>
                </a:solidFill>
              </a:rPr>
              <a:t>Z</a:t>
            </a:r>
            <a:r>
              <a:rPr lang="en-US" altLang="en-US" sz="2000" dirty="0"/>
              <a:t> proposed to </a:t>
            </a:r>
            <a:r>
              <a:rPr lang="en-US" altLang="en-US" sz="2000" b="1" dirty="0">
                <a:solidFill>
                  <a:srgbClr val="0033CC"/>
                </a:solidFill>
              </a:rPr>
              <a:t>A</a:t>
            </a:r>
            <a:r>
              <a:rPr lang="en-US" altLang="en-US" sz="2000" dirty="0"/>
              <a:t>.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dirty="0"/>
              <a:t>      </a:t>
            </a:r>
            <a:r>
              <a:rPr lang="en-US" altLang="en-US" sz="2000" dirty="0">
                <a:sym typeface="Symbol" panose="05050102010706020507" pitchFamily="18" charset="2"/>
              </a:rPr>
              <a:t></a:t>
            </a:r>
            <a:r>
              <a:rPr lang="en-US" altLang="en-US" sz="2000" dirty="0"/>
              <a:t>  </a:t>
            </a:r>
            <a:r>
              <a:rPr lang="en-US" altLang="en-US" sz="2000" b="1" dirty="0">
                <a:solidFill>
                  <a:srgbClr val="0033CC"/>
                </a:solidFill>
              </a:rPr>
              <a:t>A</a:t>
            </a:r>
            <a:r>
              <a:rPr lang="en-US" altLang="en-US" sz="2000" dirty="0"/>
              <a:t> rejected </a:t>
            </a:r>
            <a:r>
              <a:rPr lang="en-US" altLang="en-US" sz="2000" b="1" dirty="0">
                <a:solidFill>
                  <a:srgbClr val="0033CC"/>
                </a:solidFill>
              </a:rPr>
              <a:t>Z</a:t>
            </a:r>
            <a:r>
              <a:rPr lang="en-US" altLang="en-US" sz="2000" dirty="0"/>
              <a:t> (right away or later)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dirty="0">
                <a:sym typeface="Symbol" panose="05050102010706020507" pitchFamily="18" charset="2"/>
              </a:rPr>
              <a:t>	  </a:t>
            </a:r>
            <a:r>
              <a:rPr lang="en-US" altLang="en-US" sz="2000" dirty="0"/>
              <a:t>  </a:t>
            </a:r>
            <a:r>
              <a:rPr lang="en-US" altLang="en-US" sz="2000" b="1" dirty="0">
                <a:solidFill>
                  <a:srgbClr val="0033CC"/>
                </a:solidFill>
              </a:rPr>
              <a:t>A</a:t>
            </a:r>
            <a:r>
              <a:rPr lang="en-US" altLang="en-US" sz="2000" dirty="0"/>
              <a:t> prefers her GS partner to </a:t>
            </a:r>
            <a:r>
              <a:rPr lang="en-US" altLang="en-US" sz="2000" b="1" dirty="0">
                <a:solidFill>
                  <a:srgbClr val="0033CC"/>
                </a:solidFill>
              </a:rPr>
              <a:t>Z</a:t>
            </a:r>
            <a:r>
              <a:rPr lang="en-US" altLang="en-US" sz="2000" dirty="0"/>
              <a:t>.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dirty="0">
                <a:sym typeface="Symbol" panose="05050102010706020507" pitchFamily="18" charset="2"/>
              </a:rPr>
              <a:t>      </a:t>
            </a:r>
            <a:r>
              <a:rPr lang="en-US" altLang="en-US" sz="2000" dirty="0"/>
              <a:t>  </a:t>
            </a:r>
            <a:r>
              <a:rPr lang="en-US" altLang="en-US" sz="2000" b="1" dirty="0">
                <a:solidFill>
                  <a:srgbClr val="0033CC"/>
                </a:solidFill>
              </a:rPr>
              <a:t>A</a:t>
            </a:r>
            <a:r>
              <a:rPr lang="en-US" altLang="en-US" sz="2000" dirty="0">
                <a:solidFill>
                  <a:srgbClr val="0033CC"/>
                </a:solidFill>
              </a:rPr>
              <a:t>-</a:t>
            </a:r>
            <a:r>
              <a:rPr lang="en-US" altLang="en-US" sz="2000" b="1" dirty="0">
                <a:solidFill>
                  <a:srgbClr val="0033CC"/>
                </a:solidFill>
              </a:rPr>
              <a:t>Z</a:t>
            </a:r>
            <a:r>
              <a:rPr lang="en-US" altLang="en-US" sz="2000" dirty="0"/>
              <a:t> is stable.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000" dirty="0">
              <a:solidFill>
                <a:srgbClr val="990033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In either case </a:t>
            </a:r>
            <a:r>
              <a:rPr lang="en-US" altLang="en-US" sz="2000" b="1" dirty="0">
                <a:solidFill>
                  <a:srgbClr val="0033CC"/>
                </a:solidFill>
              </a:rPr>
              <a:t>A</a:t>
            </a:r>
            <a:r>
              <a:rPr lang="en-US" altLang="en-US" sz="2000" dirty="0">
                <a:solidFill>
                  <a:srgbClr val="0033CC"/>
                </a:solidFill>
              </a:rPr>
              <a:t>-</a:t>
            </a:r>
            <a:r>
              <a:rPr lang="en-US" altLang="en-US" sz="2000" b="1" dirty="0">
                <a:solidFill>
                  <a:srgbClr val="0033CC"/>
                </a:solidFill>
              </a:rPr>
              <a:t>Z</a:t>
            </a:r>
            <a:r>
              <a:rPr lang="en-US" altLang="en-US" sz="2000" dirty="0"/>
              <a:t> is stable, a contradiction.  </a:t>
            </a:r>
          </a:p>
        </p:txBody>
      </p:sp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01AAF29-FA8B-4D6C-9EB5-DBE9F4E3811A}" type="slidenum">
              <a:rPr lang="en-US" altLang="en-US" sz="1400">
                <a:latin typeface="Tahoma" panose="020B0604030504040204" pitchFamily="34" charset="0"/>
              </a:rPr>
              <a:pPr/>
              <a:t>17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433160" name="Text Box 8"/>
          <p:cNvSpPr txBox="1">
            <a:spLocks noChangeArrowheads="1"/>
          </p:cNvSpPr>
          <p:nvPr/>
        </p:nvSpPr>
        <p:spPr bwMode="auto">
          <a:xfrm>
            <a:off x="5641975" y="2906713"/>
            <a:ext cx="281327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en-US" altLang="en-US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men propose in decreasing</a:t>
            </a:r>
            <a:br>
              <a:rPr kumimoji="1" lang="en-US" altLang="en-US" sz="1800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kumimoji="1" lang="en-US" altLang="en-US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order of preference</a:t>
            </a:r>
          </a:p>
        </p:txBody>
      </p:sp>
      <p:sp>
        <p:nvSpPr>
          <p:cNvPr id="433161" name="Line 9"/>
          <p:cNvSpPr>
            <a:spLocks noChangeShapeType="1"/>
          </p:cNvSpPr>
          <p:nvPr/>
        </p:nvSpPr>
        <p:spPr bwMode="auto">
          <a:xfrm flipH="1">
            <a:off x="5170098" y="3181349"/>
            <a:ext cx="411552" cy="279361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433162" name="Text Box 10"/>
          <p:cNvSpPr txBox="1">
            <a:spLocks noChangeArrowheads="1"/>
          </p:cNvSpPr>
          <p:nvPr/>
        </p:nvSpPr>
        <p:spPr bwMode="auto">
          <a:xfrm>
            <a:off x="5721350" y="5070475"/>
            <a:ext cx="218329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en-US" altLang="en-US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women only trade up</a:t>
            </a:r>
          </a:p>
        </p:txBody>
      </p:sp>
      <p:sp>
        <p:nvSpPr>
          <p:cNvPr id="433163" name="Line 11"/>
          <p:cNvSpPr>
            <a:spLocks noChangeShapeType="1"/>
          </p:cNvSpPr>
          <p:nvPr/>
        </p:nvSpPr>
        <p:spPr bwMode="auto">
          <a:xfrm flipH="1" flipV="1">
            <a:off x="5454650" y="4970463"/>
            <a:ext cx="222250" cy="1746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C5F93C-B23D-464A-A8E7-66A573A7A96B}"/>
              </a:ext>
            </a:extLst>
          </p:cNvPr>
          <p:cNvSpPr>
            <a:spLocks noChangeAspect="1"/>
          </p:cNvSpPr>
          <p:nvPr/>
        </p:nvSpPr>
        <p:spPr bwMode="auto">
          <a:xfrm>
            <a:off x="8328453" y="5911374"/>
            <a:ext cx="182880" cy="182880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55" grpId="0" uiExpand="1" build="p"/>
      <p:bldP spid="433160" grpId="0" uiExpand="1"/>
      <p:bldP spid="433161" grpId="0" uiExpand="1" animBg="1"/>
      <p:bldP spid="433162" grpId="0" uiExpand="1"/>
      <p:bldP spid="433163" grpId="0" uiExpand="1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002060"/>
                </a:solidFill>
              </a:rPr>
              <a:t>Summary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0070C0"/>
                </a:solidFill>
              </a:rPr>
              <a:t>Stable matching problem:</a:t>
            </a:r>
            <a:r>
              <a:rPr lang="en-US" altLang="en-US" sz="2400" dirty="0"/>
              <a:t>  Given </a:t>
            </a:r>
            <a:r>
              <a:rPr lang="en-US" altLang="en-US" sz="2400" b="1" dirty="0">
                <a:solidFill>
                  <a:srgbClr val="0033CC"/>
                </a:solidFill>
              </a:rPr>
              <a:t>n</a:t>
            </a:r>
            <a:r>
              <a:rPr lang="en-US" altLang="en-US" sz="2400" dirty="0"/>
              <a:t> men and </a:t>
            </a:r>
            <a:r>
              <a:rPr lang="en-US" altLang="en-US" sz="2400" b="1" dirty="0">
                <a:solidFill>
                  <a:srgbClr val="0033CC"/>
                </a:solidFill>
              </a:rPr>
              <a:t>n</a:t>
            </a:r>
            <a:r>
              <a:rPr lang="en-US" altLang="en-US" sz="2400" dirty="0"/>
              <a:t> women, and their preferences, find a stable </a:t>
            </a:r>
            <a:r>
              <a:rPr lang="en-US" altLang="en-US" sz="2400" dirty="0" smtClean="0"/>
              <a:t>matching.</a:t>
            </a: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endParaRPr lang="en-US" altLang="en-US" sz="28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0070C0"/>
                </a:solidFill>
              </a:rPr>
              <a:t>Gale-Shapley algorithm:</a:t>
            </a:r>
            <a:r>
              <a:rPr lang="en-US" altLang="en-US" sz="2400" dirty="0"/>
              <a:t>  Guarantees to find a stable matching for </a:t>
            </a:r>
            <a:r>
              <a:rPr lang="en-US" altLang="en-US" sz="2400" dirty="0">
                <a:solidFill>
                  <a:schemeClr val="hlink"/>
                </a:solidFill>
              </a:rPr>
              <a:t>any</a:t>
            </a:r>
            <a:r>
              <a:rPr lang="en-US" altLang="en-US" sz="2400" dirty="0"/>
              <a:t> problem instance.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0070C0"/>
                </a:solidFill>
              </a:rPr>
              <a:t>Q:</a:t>
            </a:r>
            <a:r>
              <a:rPr lang="en-US" altLang="en-US" sz="2400" dirty="0"/>
              <a:t> How to implement GS algorithm efficiently?</a:t>
            </a:r>
          </a:p>
          <a:p>
            <a:pPr eaLnBrk="1" hangingPunct="1">
              <a:lnSpc>
                <a:spcPct val="80000"/>
              </a:lnSpc>
            </a:pPr>
            <a:endParaRPr lang="en-US" altLang="en-US" sz="12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0070C0"/>
                </a:solidFill>
              </a:rPr>
              <a:t>Q:</a:t>
            </a:r>
            <a:r>
              <a:rPr lang="en-US" altLang="en-US" sz="2400" dirty="0">
                <a:solidFill>
                  <a:schemeClr val="accent2"/>
                </a:solidFill>
              </a:rPr>
              <a:t> </a:t>
            </a:r>
            <a:r>
              <a:rPr lang="en-US" altLang="en-US" sz="2400" dirty="0"/>
              <a:t>If there are multiple stable matchings, which one does GS find?</a:t>
            </a:r>
          </a:p>
          <a:p>
            <a:pPr eaLnBrk="1" hangingPunct="1">
              <a:lnSpc>
                <a:spcPct val="80000"/>
              </a:lnSpc>
            </a:pPr>
            <a:endParaRPr lang="en-US" altLang="en-US" sz="12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0070C0"/>
                </a:solidFill>
              </a:rPr>
              <a:t>Q:</a:t>
            </a:r>
            <a:r>
              <a:rPr lang="en-US" altLang="en-US" sz="2400" dirty="0"/>
              <a:t> How many stable matchings are there?</a:t>
            </a:r>
          </a:p>
        </p:txBody>
      </p:sp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C6F671-C282-4AFF-84F3-A031A86C9EE5}" type="slidenum">
              <a:rPr lang="en-US" altLang="en-US" sz="1400">
                <a:latin typeface="Tahoma" panose="020B0604030504040204" pitchFamily="34" charset="0"/>
              </a:rPr>
              <a:pPr/>
              <a:t>18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4000" dirty="0">
                <a:solidFill>
                  <a:srgbClr val="002060"/>
                </a:solidFill>
              </a:rPr>
              <a:t>Why </a:t>
            </a:r>
            <a:r>
              <a:rPr lang="en-US" altLang="en-US" sz="4000" dirty="0" smtClean="0">
                <a:solidFill>
                  <a:srgbClr val="002060"/>
                </a:solidFill>
              </a:rPr>
              <a:t>this </a:t>
            </a:r>
            <a:r>
              <a:rPr lang="en-US" altLang="en-US" sz="4000" dirty="0">
                <a:solidFill>
                  <a:srgbClr val="002060"/>
                </a:solidFill>
              </a:rPr>
              <a:t>problem is important?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27121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/>
              <a:t>In 1962, Gale and Shapley published the paper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US" altLang="en-US" sz="2400" dirty="0"/>
              <a:t>“College Admissions and the Stability of Marriage” 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US" altLang="en-US" sz="2400" dirty="0"/>
              <a:t>To 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US" altLang="en-US" sz="2400" dirty="0"/>
              <a:t>“The American Mathematical Monthly</a:t>
            </a:r>
            <a:r>
              <a:rPr lang="en-US" altLang="en-US" sz="2400" dirty="0" smtClean="0"/>
              <a:t>”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US" altLang="en-US" sz="2400" dirty="0"/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US" altLang="en-US" sz="2400" dirty="0" smtClean="0"/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US" altLang="en-US" sz="2400" dirty="0"/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US" altLang="en-US" sz="2400" dirty="0" smtClean="0"/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US" altLang="en-US" sz="2400" dirty="0"/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US" altLang="en-US" sz="2400" dirty="0" smtClean="0"/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US" altLang="en-US" sz="2400" dirty="0"/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US" altLang="en-US" sz="2400" dirty="0" smtClean="0"/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US" altLang="en-US" sz="2400" dirty="0"/>
              <a:t>Poll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US" altLang="en-US" sz="2400" dirty="0"/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US" altLang="en-US" sz="1800" dirty="0"/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US" altLang="en-US" sz="1800" dirty="0"/>
          </a:p>
        </p:txBody>
      </p:sp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C6F671-C282-4AFF-84F3-A031A86C9EE5}" type="slidenum">
              <a:rPr lang="en-US" altLang="en-US" sz="1400">
                <a:latin typeface="Tahoma" panose="020B0604030504040204" pitchFamily="34" charset="0"/>
              </a:rPr>
              <a:pPr/>
              <a:t>19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1026" name="Picture 2" descr="https://cdn-images-1.medium.com/max/1500/1*KyXDDH007fDh2pZ0GA81Tw.jpeg">
            <a:extLst>
              <a:ext uri="{FF2B5EF4-FFF2-40B4-BE49-F238E27FC236}">
                <a16:creationId xmlns:a16="http://schemas.microsoft.com/office/drawing/2014/main" id="{65E6AD2D-805F-46E3-9A66-DF61CB1D3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383" y="3519158"/>
            <a:ext cx="3527954" cy="233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C14651E-B595-4C0F-9872-9D0946B59A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391" y="3561343"/>
            <a:ext cx="3641127" cy="211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94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This Course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39970"/>
            <a:ext cx="8229600" cy="478619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dirty="0"/>
              <a:t>Talk about how to solve problems using computers, aka, algorithms.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dirty="0"/>
              <a:t>Goal: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Learn </a:t>
            </a:r>
            <a:r>
              <a:rPr lang="en-US" altLang="en-US" sz="2000" strike="sngStrike" dirty="0"/>
              <a:t>all</a:t>
            </a:r>
            <a:r>
              <a:rPr lang="en-US" altLang="en-US" sz="2000" dirty="0"/>
              <a:t> basic techniques to design algorithms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How to analyze the runtime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Understand some problems are difficult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dirty="0"/>
              <a:t>Grading Scheme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Homework ~ 50%</a:t>
            </a:r>
            <a:br>
              <a:rPr lang="en-US" altLang="en-US" sz="2000" dirty="0"/>
            </a:br>
            <a:r>
              <a:rPr lang="en-US" altLang="en-US" sz="1600" dirty="0"/>
              <a:t>Weekly homework due </a:t>
            </a:r>
            <a:r>
              <a:rPr lang="en-US" altLang="en-US" sz="1600" dirty="0" smtClean="0"/>
              <a:t>on Wed </a:t>
            </a:r>
            <a:r>
              <a:rPr lang="en-US" altLang="en-US" sz="1600" dirty="0"/>
              <a:t>before the class</a:t>
            </a: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Midterm ~ 15-20%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Final ~ 30-35%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0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0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42BE4A4-4CF2-4BAE-AD81-FCAA3E3FA007}"/>
              </a:ext>
            </a:extLst>
          </p:cNvPr>
          <p:cNvGrpSpPr/>
          <p:nvPr/>
        </p:nvGrpSpPr>
        <p:grpSpPr>
          <a:xfrm>
            <a:off x="6636239" y="3496042"/>
            <a:ext cx="2050561" cy="2630121"/>
            <a:chOff x="6636239" y="3496042"/>
            <a:chExt cx="2050561" cy="263012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EE7BDF2-4A9A-4470-A7F1-033383F97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1118" y="3496042"/>
              <a:ext cx="1900801" cy="217048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F6DEDDB-2D08-42E6-A557-CABF952924C2}"/>
                </a:ext>
              </a:extLst>
            </p:cNvPr>
            <p:cNvSpPr txBox="1"/>
            <p:nvPr/>
          </p:nvSpPr>
          <p:spPr>
            <a:xfrm>
              <a:off x="6636239" y="5726053"/>
              <a:ext cx="20505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Course textbook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256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4000" dirty="0">
                <a:solidFill>
                  <a:srgbClr val="002060"/>
                </a:solidFill>
              </a:rPr>
              <a:t>Why </a:t>
            </a:r>
            <a:r>
              <a:rPr lang="en-US" altLang="en-US" sz="4000" dirty="0">
                <a:solidFill>
                  <a:srgbClr val="002060"/>
                </a:solidFill>
              </a:rPr>
              <a:t>this </a:t>
            </a:r>
            <a:r>
              <a:rPr lang="en-US" altLang="en-US" sz="4000" dirty="0">
                <a:solidFill>
                  <a:srgbClr val="002060"/>
                </a:solidFill>
              </a:rPr>
              <a:t>problem is important? 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1800" dirty="0"/>
              <a:t>Alvin Roth modified the Gale-Shapley algorithm and apply it to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/>
              <a:t>National Residency Match Program (NRMP), a system that assigns new doctors to hospitals around the country. (90s)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18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18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1800" dirty="0"/>
          </a:p>
          <a:p>
            <a:pPr eaLnBrk="1" hangingPunct="1">
              <a:lnSpc>
                <a:spcPct val="80000"/>
              </a:lnSpc>
            </a:pPr>
            <a:endParaRPr lang="en-US" altLang="en-US" sz="18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/>
              <a:t>Public high school assignment process (00s)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dirty="0"/>
          </a:p>
          <a:p>
            <a:pPr eaLnBrk="1" hangingPunct="1">
              <a:lnSpc>
                <a:spcPct val="80000"/>
              </a:lnSpc>
            </a:pPr>
            <a:endParaRPr lang="en-US" altLang="en-US" sz="1800" dirty="0"/>
          </a:p>
          <a:p>
            <a:pPr eaLnBrk="1" hangingPunct="1">
              <a:lnSpc>
                <a:spcPct val="80000"/>
              </a:lnSpc>
            </a:pPr>
            <a:endParaRPr lang="en-US" altLang="en-US" sz="18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1800" dirty="0"/>
          </a:p>
          <a:p>
            <a:pPr eaLnBrk="1" hangingPunct="1">
              <a:lnSpc>
                <a:spcPct val="80000"/>
              </a:lnSpc>
            </a:pPr>
            <a:endParaRPr lang="en-US" altLang="en-US" sz="18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/>
              <a:t>Helping transplant patients find a match (2004)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1800" dirty="0"/>
              <a:t>(Saved &gt;1,000 people every year!)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US" altLang="en-US" sz="1800" dirty="0"/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US" altLang="en-US" sz="1800" dirty="0"/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US" altLang="en-US" sz="1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1200" dirty="0"/>
              <a:t>Reference: </a:t>
            </a:r>
            <a:r>
              <a:rPr lang="en-US" sz="1200" dirty="0"/>
              <a:t>https://medium.com/@UofCalifornia/how-a-matchmaking-algorithm-saved-lives-2a65ac448698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18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1800" dirty="0"/>
          </a:p>
        </p:txBody>
      </p:sp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C6F671-C282-4AFF-84F3-A031A86C9EE5}" type="slidenum">
              <a:rPr lang="en-US" altLang="en-US" sz="1400">
                <a:latin typeface="Tahoma" panose="020B0604030504040204" pitchFamily="34" charset="0"/>
              </a:rPr>
              <a:pPr/>
              <a:t>20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2050" name="Picture 2" descr="https://cdn-images-1.medium.com/max/900/1*CG9GPE_JNo95clfIIoNKpw.png">
            <a:extLst>
              <a:ext uri="{FF2B5EF4-FFF2-40B4-BE49-F238E27FC236}">
                <a16:creationId xmlns:a16="http://schemas.microsoft.com/office/drawing/2014/main" id="{091D64D5-52F0-4761-870A-C6119DC95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945" y="136525"/>
            <a:ext cx="1324501" cy="171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4B78FD-C653-430F-A5EF-BA49EDCA7E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516" y="2174904"/>
            <a:ext cx="1267361" cy="10548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D78FCE-425E-4C3C-BDAE-9405191458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32" y="2189361"/>
            <a:ext cx="856832" cy="9498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678A1B-3356-4597-8F1A-AF7C42B196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7419" y="3321760"/>
            <a:ext cx="1772064" cy="12809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DADFB6-A1C9-4320-981F-C6B4D0E5E1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111" y="4602709"/>
            <a:ext cx="1913671" cy="170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63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4000" dirty="0">
                <a:solidFill>
                  <a:srgbClr val="002060"/>
                </a:solidFill>
              </a:rPr>
              <a:t>Why </a:t>
            </a:r>
            <a:r>
              <a:rPr lang="en-US" altLang="en-US" sz="4000" dirty="0">
                <a:solidFill>
                  <a:srgbClr val="002060"/>
                </a:solidFill>
              </a:rPr>
              <a:t>this </a:t>
            </a:r>
            <a:r>
              <a:rPr lang="en-US" altLang="en-US" sz="4000" dirty="0">
                <a:solidFill>
                  <a:srgbClr val="002060"/>
                </a:solidFill>
              </a:rPr>
              <a:t>problem is important? 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None/>
            </a:pPr>
            <a:endParaRPr lang="en-US" altLang="en-US" sz="1800" dirty="0"/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US" altLang="en-US" sz="18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1800" dirty="0"/>
          </a:p>
        </p:txBody>
      </p:sp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C6F671-C282-4AFF-84F3-A031A86C9EE5}" type="slidenum">
              <a:rPr lang="en-US" altLang="en-US" sz="1400">
                <a:latin typeface="Tahoma" panose="020B0604030504040204" pitchFamily="34" charset="0"/>
              </a:rPr>
              <a:pPr/>
              <a:t>21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2052" name="Picture 4" descr="https://cdn-images-1.medium.com/max/1200/1*E_o_2SAyqmoX73d-KpuVXA.jpeg">
            <a:extLst>
              <a:ext uri="{FF2B5EF4-FFF2-40B4-BE49-F238E27FC236}">
                <a16:creationId xmlns:a16="http://schemas.microsoft.com/office/drawing/2014/main" id="{8DF4E14B-C909-4960-8997-C92694487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46" y="1417638"/>
            <a:ext cx="3335250" cy="332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30ECFF-65D2-45B2-A16C-5D88B9F112C1}"/>
              </a:ext>
            </a:extLst>
          </p:cNvPr>
          <p:cNvSpPr txBox="1"/>
          <p:nvPr/>
        </p:nvSpPr>
        <p:spPr>
          <a:xfrm>
            <a:off x="1239045" y="5166812"/>
            <a:ext cx="68948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Shapley and Roth got the Nobel Prize (Economic) in 2012.</a:t>
            </a:r>
          </a:p>
          <a:p>
            <a:r>
              <a:rPr lang="en-US" dirty="0"/>
              <a:t>(David Gale passed away in 2008.)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ED363F27-C5D0-41F3-8F59-474A18E679F8}"/>
              </a:ext>
            </a:extLst>
          </p:cNvPr>
          <p:cNvSpPr/>
          <p:nvPr/>
        </p:nvSpPr>
        <p:spPr bwMode="auto">
          <a:xfrm>
            <a:off x="5805268" y="1053307"/>
            <a:ext cx="3148233" cy="2009061"/>
          </a:xfrm>
          <a:prstGeom prst="wedgeRoundRectCallout">
            <a:avLst>
              <a:gd name="adj1" fmla="val -115038"/>
              <a:gd name="adj2" fmla="val 28044"/>
              <a:gd name="adj3" fmla="val 16667"/>
            </a:avLst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dirty="0">
                <a:latin typeface="Arial" charset="0"/>
              </a:rPr>
              <a:t>Some of the problems in this course may seem obscure or even pointless when it was discovered.</a:t>
            </a:r>
          </a:p>
          <a:p>
            <a:pPr algn="l"/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algn="l"/>
            <a:r>
              <a:rPr lang="en-US" sz="1600" dirty="0">
                <a:latin typeface="Arial" charset="0"/>
              </a:rPr>
              <a:t>But their abstraction allows for variety of applications.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58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Where to get help?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39970"/>
            <a:ext cx="8229600" cy="534023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Ask questions in the class!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Read the textbook!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Canvas: Online discussion forum.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Office hours: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Myself: M 2:30-4:00 in CSE 562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0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2D8555-555D-4C24-9F39-E5D93555E5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251" y="828630"/>
            <a:ext cx="1031649" cy="11780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55406F-A885-48F3-A9B7-8346DCA93B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600" y="3932618"/>
            <a:ext cx="2727854" cy="23126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A0351B8-0C42-47EA-A2B8-80903B9E2BBB}"/>
              </a:ext>
            </a:extLst>
          </p:cNvPr>
          <p:cNvSpPr txBox="1"/>
          <p:nvPr/>
        </p:nvSpPr>
        <p:spPr>
          <a:xfrm>
            <a:off x="3102417" y="5972314"/>
            <a:ext cx="22319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CSE </a:t>
            </a:r>
            <a:r>
              <a:rPr lang="en-US" dirty="0" smtClean="0"/>
              <a:t>007</a:t>
            </a:r>
          </a:p>
          <a:p>
            <a:r>
              <a:rPr lang="en-US" dirty="0" smtClean="0"/>
              <a:t>(starting from Apr)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5F9094-5DE9-4C0E-9B07-5D4871034250}"/>
              </a:ext>
            </a:extLst>
          </p:cNvPr>
          <p:cNvSpPr txBox="1"/>
          <p:nvPr/>
        </p:nvSpPr>
        <p:spPr>
          <a:xfrm>
            <a:off x="4973981" y="5726053"/>
            <a:ext cx="3916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Website: </a:t>
            </a:r>
            <a:r>
              <a:rPr lang="en-US" dirty="0">
                <a:solidFill>
                  <a:srgbClr val="0070C0"/>
                </a:solidFill>
              </a:rPr>
              <a:t>cs.washington.edu/421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1C9D09D-B09D-430B-B8C8-59567A481C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8255" y="4020602"/>
            <a:ext cx="306823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77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Yin-Tat’s Research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39970"/>
            <a:ext cx="8229600" cy="478619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dirty="0"/>
              <a:t>I work in theoretical computer science.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0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dirty="0"/>
              <a:t>Among others, I gave the (theoretically) fastest algorithms for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Linear Programs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Network flow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dirty="0"/>
              <a:t>Two topics that we will discuss in this course.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0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dirty="0"/>
              <a:t>Some problems in this course are still a hot area of research</a:t>
            </a:r>
            <a:r>
              <a:rPr lang="en-US" altLang="en-US" sz="2000" dirty="0" smtClean="0"/>
              <a:t>!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0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dirty="0" smtClean="0"/>
              <a:t>Poll</a:t>
            </a:r>
            <a:endParaRPr lang="en-US" altLang="en-US" sz="20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59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531341" y="244906"/>
            <a:ext cx="8174509" cy="947738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Stable Matching Problem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531341" y="1464361"/>
            <a:ext cx="8174509" cy="257855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/>
              <a:t>Given </a:t>
            </a:r>
            <a:r>
              <a:rPr lang="en-US" altLang="en-US" sz="2400" b="1" dirty="0">
                <a:solidFill>
                  <a:srgbClr val="0033CC"/>
                </a:solidFill>
              </a:rPr>
              <a:t>n </a:t>
            </a:r>
            <a:r>
              <a:rPr lang="en-US" altLang="en-US" sz="2400" dirty="0"/>
              <a:t>men and </a:t>
            </a:r>
            <a:r>
              <a:rPr lang="en-US" altLang="en-US" sz="2400" b="1" dirty="0">
                <a:solidFill>
                  <a:srgbClr val="0033CC"/>
                </a:solidFill>
              </a:rPr>
              <a:t>n</a:t>
            </a:r>
            <a:r>
              <a:rPr lang="en-US" altLang="en-US" sz="2400" dirty="0"/>
              <a:t> women, find a “stable matching”.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We know the preference of all people.</a:t>
            </a:r>
            <a:endParaRPr lang="en-US" altLang="en-US" sz="1800" dirty="0"/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15100" y="5124510"/>
            <a:ext cx="2133600" cy="476250"/>
          </a:xfrm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F689F4D-C19A-4EDB-8AFA-E091EE740201}" type="slidenum">
              <a:rPr lang="en-US" altLang="en-US" sz="1400">
                <a:latin typeface="Tahoma" panose="020B0604030504040204" pitchFamily="34" charset="0"/>
              </a:rPr>
              <a:pPr/>
              <a:t>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149" name="Rectangle 4"/>
          <p:cNvSpPr>
            <a:spLocks noChangeAspect="1" noChangeArrowheads="1"/>
          </p:cNvSpPr>
          <p:nvPr/>
        </p:nvSpPr>
        <p:spPr bwMode="auto">
          <a:xfrm>
            <a:off x="280988" y="4314630"/>
            <a:ext cx="992187" cy="414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Zoran</a:t>
            </a:r>
          </a:p>
        </p:txBody>
      </p:sp>
      <p:sp>
        <p:nvSpPr>
          <p:cNvPr id="6150" name="Rectangle 5"/>
          <p:cNvSpPr>
            <a:spLocks noChangeAspect="1" noChangeArrowheads="1"/>
          </p:cNvSpPr>
          <p:nvPr/>
        </p:nvSpPr>
        <p:spPr bwMode="auto">
          <a:xfrm>
            <a:off x="1273175" y="4314630"/>
            <a:ext cx="992188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Amy</a:t>
            </a:r>
          </a:p>
        </p:txBody>
      </p:sp>
      <p:sp>
        <p:nvSpPr>
          <p:cNvPr id="6151" name="Rectangle 6"/>
          <p:cNvSpPr>
            <a:spLocks noChangeAspect="1" noChangeArrowheads="1"/>
          </p:cNvSpPr>
          <p:nvPr/>
        </p:nvSpPr>
        <p:spPr bwMode="auto">
          <a:xfrm>
            <a:off x="3257550" y="4314630"/>
            <a:ext cx="990600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Claire</a:t>
            </a:r>
          </a:p>
        </p:txBody>
      </p:sp>
      <p:sp>
        <p:nvSpPr>
          <p:cNvPr id="6152" name="Rectangle 7"/>
          <p:cNvSpPr>
            <a:spLocks noChangeAspect="1" noChangeArrowheads="1"/>
          </p:cNvSpPr>
          <p:nvPr/>
        </p:nvSpPr>
        <p:spPr bwMode="auto">
          <a:xfrm>
            <a:off x="2265363" y="4314630"/>
            <a:ext cx="992187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Brenda</a:t>
            </a:r>
          </a:p>
        </p:txBody>
      </p:sp>
      <p:sp>
        <p:nvSpPr>
          <p:cNvPr id="6153" name="Rectangle 8"/>
          <p:cNvSpPr>
            <a:spLocks noChangeAspect="1" noChangeArrowheads="1"/>
          </p:cNvSpPr>
          <p:nvPr/>
        </p:nvSpPr>
        <p:spPr bwMode="auto">
          <a:xfrm>
            <a:off x="280988" y="3900293"/>
            <a:ext cx="992187" cy="4143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Yuri</a:t>
            </a:r>
          </a:p>
        </p:txBody>
      </p:sp>
      <p:sp>
        <p:nvSpPr>
          <p:cNvPr id="6154" name="Rectangle 9"/>
          <p:cNvSpPr>
            <a:spLocks noChangeAspect="1" noChangeArrowheads="1"/>
          </p:cNvSpPr>
          <p:nvPr/>
        </p:nvSpPr>
        <p:spPr bwMode="auto">
          <a:xfrm>
            <a:off x="1273175" y="3900293"/>
            <a:ext cx="992188" cy="414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Brenda</a:t>
            </a:r>
          </a:p>
        </p:txBody>
      </p:sp>
      <p:sp>
        <p:nvSpPr>
          <p:cNvPr id="6155" name="Rectangle 10"/>
          <p:cNvSpPr>
            <a:spLocks noChangeAspect="1" noChangeArrowheads="1"/>
          </p:cNvSpPr>
          <p:nvPr/>
        </p:nvSpPr>
        <p:spPr bwMode="auto">
          <a:xfrm>
            <a:off x="3257550" y="3900293"/>
            <a:ext cx="990600" cy="414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Claire</a:t>
            </a:r>
          </a:p>
        </p:txBody>
      </p:sp>
      <p:sp>
        <p:nvSpPr>
          <p:cNvPr id="6156" name="Rectangle 11"/>
          <p:cNvSpPr>
            <a:spLocks noChangeAspect="1" noChangeArrowheads="1"/>
          </p:cNvSpPr>
          <p:nvPr/>
        </p:nvSpPr>
        <p:spPr bwMode="auto">
          <a:xfrm>
            <a:off x="2265363" y="3900293"/>
            <a:ext cx="992187" cy="414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Amy</a:t>
            </a:r>
          </a:p>
        </p:txBody>
      </p:sp>
      <p:sp>
        <p:nvSpPr>
          <p:cNvPr id="6157" name="Rectangle 12"/>
          <p:cNvSpPr>
            <a:spLocks noChangeAspect="1" noChangeArrowheads="1"/>
          </p:cNvSpPr>
          <p:nvPr/>
        </p:nvSpPr>
        <p:spPr bwMode="auto">
          <a:xfrm>
            <a:off x="280988" y="3485955"/>
            <a:ext cx="992187" cy="414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Xavier</a:t>
            </a:r>
          </a:p>
        </p:txBody>
      </p:sp>
      <p:sp>
        <p:nvSpPr>
          <p:cNvPr id="6158" name="Rectangle 13"/>
          <p:cNvSpPr>
            <a:spLocks noChangeAspect="1" noChangeArrowheads="1"/>
          </p:cNvSpPr>
          <p:nvPr/>
        </p:nvSpPr>
        <p:spPr bwMode="auto">
          <a:xfrm>
            <a:off x="1273175" y="3485955"/>
            <a:ext cx="992188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Amy</a:t>
            </a:r>
          </a:p>
        </p:txBody>
      </p:sp>
      <p:sp>
        <p:nvSpPr>
          <p:cNvPr id="6159" name="Rectangle 14"/>
          <p:cNvSpPr>
            <a:spLocks noChangeAspect="1" noChangeArrowheads="1"/>
          </p:cNvSpPr>
          <p:nvPr/>
        </p:nvSpPr>
        <p:spPr bwMode="auto">
          <a:xfrm>
            <a:off x="3257550" y="3485955"/>
            <a:ext cx="990600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Claire</a:t>
            </a:r>
          </a:p>
        </p:txBody>
      </p:sp>
      <p:sp>
        <p:nvSpPr>
          <p:cNvPr id="6160" name="Rectangle 15"/>
          <p:cNvSpPr>
            <a:spLocks noChangeAspect="1" noChangeArrowheads="1"/>
          </p:cNvSpPr>
          <p:nvPr/>
        </p:nvSpPr>
        <p:spPr bwMode="auto">
          <a:xfrm>
            <a:off x="2265363" y="3485955"/>
            <a:ext cx="992187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Brenda</a:t>
            </a:r>
          </a:p>
        </p:txBody>
      </p:sp>
      <p:sp>
        <p:nvSpPr>
          <p:cNvPr id="6161" name="Rectangle 16"/>
          <p:cNvSpPr>
            <a:spLocks noChangeAspect="1" noChangeArrowheads="1"/>
          </p:cNvSpPr>
          <p:nvPr/>
        </p:nvSpPr>
        <p:spPr bwMode="auto">
          <a:xfrm>
            <a:off x="1273175" y="3074793"/>
            <a:ext cx="992188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st</a:t>
            </a:r>
          </a:p>
        </p:txBody>
      </p:sp>
      <p:sp>
        <p:nvSpPr>
          <p:cNvPr id="6162" name="Rectangle 17"/>
          <p:cNvSpPr>
            <a:spLocks noChangeAspect="1" noChangeArrowheads="1"/>
          </p:cNvSpPr>
          <p:nvPr/>
        </p:nvSpPr>
        <p:spPr bwMode="auto">
          <a:xfrm>
            <a:off x="2265363" y="3074793"/>
            <a:ext cx="992187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nd</a:t>
            </a:r>
          </a:p>
        </p:txBody>
      </p:sp>
      <p:sp>
        <p:nvSpPr>
          <p:cNvPr id="6163" name="Rectangle 18"/>
          <p:cNvSpPr>
            <a:spLocks noChangeAspect="1" noChangeArrowheads="1"/>
          </p:cNvSpPr>
          <p:nvPr/>
        </p:nvSpPr>
        <p:spPr bwMode="auto">
          <a:xfrm>
            <a:off x="3257550" y="3074793"/>
            <a:ext cx="990600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rd</a:t>
            </a:r>
          </a:p>
        </p:txBody>
      </p:sp>
      <p:sp>
        <p:nvSpPr>
          <p:cNvPr id="6164" name="Rectangle 19"/>
          <p:cNvSpPr>
            <a:spLocks noChangeAspect="1" noChangeArrowheads="1"/>
          </p:cNvSpPr>
          <p:nvPr/>
        </p:nvSpPr>
        <p:spPr bwMode="auto">
          <a:xfrm>
            <a:off x="266700" y="4717855"/>
            <a:ext cx="3962400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i="1">
                <a:latin typeface="Comic Sans MS" panose="030F0702030302020204" pitchFamily="66" charset="0"/>
              </a:rPr>
              <a:t>Men’s Preference Profile</a:t>
            </a:r>
            <a:endParaRPr lang="en-US" altLang="en-US" sz="1400" i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167" name="Rectangle 22"/>
          <p:cNvSpPr>
            <a:spLocks noChangeAspect="1" noChangeArrowheads="1"/>
          </p:cNvSpPr>
          <p:nvPr/>
        </p:nvSpPr>
        <p:spPr bwMode="auto">
          <a:xfrm>
            <a:off x="4700588" y="4314630"/>
            <a:ext cx="992187" cy="414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Claire</a:t>
            </a:r>
          </a:p>
        </p:txBody>
      </p:sp>
      <p:sp>
        <p:nvSpPr>
          <p:cNvPr id="6168" name="Rectangle 23"/>
          <p:cNvSpPr>
            <a:spLocks noChangeAspect="1" noChangeArrowheads="1"/>
          </p:cNvSpPr>
          <p:nvPr/>
        </p:nvSpPr>
        <p:spPr bwMode="auto">
          <a:xfrm>
            <a:off x="5692775" y="4314630"/>
            <a:ext cx="992188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Xavier</a:t>
            </a:r>
          </a:p>
        </p:txBody>
      </p:sp>
      <p:sp>
        <p:nvSpPr>
          <p:cNvPr id="6169" name="Rectangle 24"/>
          <p:cNvSpPr>
            <a:spLocks noChangeAspect="1" noChangeArrowheads="1"/>
          </p:cNvSpPr>
          <p:nvPr/>
        </p:nvSpPr>
        <p:spPr bwMode="auto">
          <a:xfrm>
            <a:off x="7677150" y="4314630"/>
            <a:ext cx="990600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Zoran</a:t>
            </a:r>
          </a:p>
        </p:txBody>
      </p:sp>
      <p:sp>
        <p:nvSpPr>
          <p:cNvPr id="6170" name="Rectangle 25"/>
          <p:cNvSpPr>
            <a:spLocks noChangeAspect="1" noChangeArrowheads="1"/>
          </p:cNvSpPr>
          <p:nvPr/>
        </p:nvSpPr>
        <p:spPr bwMode="auto">
          <a:xfrm>
            <a:off x="6684963" y="4314630"/>
            <a:ext cx="992187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Yuri</a:t>
            </a:r>
          </a:p>
        </p:txBody>
      </p:sp>
      <p:sp>
        <p:nvSpPr>
          <p:cNvPr id="6171" name="Rectangle 26"/>
          <p:cNvSpPr>
            <a:spLocks noChangeAspect="1" noChangeArrowheads="1"/>
          </p:cNvSpPr>
          <p:nvPr/>
        </p:nvSpPr>
        <p:spPr bwMode="auto">
          <a:xfrm>
            <a:off x="4700588" y="3900293"/>
            <a:ext cx="992187" cy="4143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Brenda</a:t>
            </a:r>
          </a:p>
        </p:txBody>
      </p:sp>
      <p:sp>
        <p:nvSpPr>
          <p:cNvPr id="6172" name="Rectangle 27"/>
          <p:cNvSpPr>
            <a:spLocks noChangeAspect="1" noChangeArrowheads="1"/>
          </p:cNvSpPr>
          <p:nvPr/>
        </p:nvSpPr>
        <p:spPr bwMode="auto">
          <a:xfrm>
            <a:off x="5692775" y="3900293"/>
            <a:ext cx="992188" cy="414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Xavier</a:t>
            </a:r>
          </a:p>
        </p:txBody>
      </p:sp>
      <p:sp>
        <p:nvSpPr>
          <p:cNvPr id="6173" name="Rectangle 28"/>
          <p:cNvSpPr>
            <a:spLocks noChangeAspect="1" noChangeArrowheads="1"/>
          </p:cNvSpPr>
          <p:nvPr/>
        </p:nvSpPr>
        <p:spPr bwMode="auto">
          <a:xfrm>
            <a:off x="7677150" y="3900293"/>
            <a:ext cx="990600" cy="414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Zoran</a:t>
            </a:r>
          </a:p>
        </p:txBody>
      </p:sp>
      <p:sp>
        <p:nvSpPr>
          <p:cNvPr id="6174" name="Rectangle 29"/>
          <p:cNvSpPr>
            <a:spLocks noChangeAspect="1" noChangeArrowheads="1"/>
          </p:cNvSpPr>
          <p:nvPr/>
        </p:nvSpPr>
        <p:spPr bwMode="auto">
          <a:xfrm>
            <a:off x="6684963" y="3900293"/>
            <a:ext cx="992187" cy="414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Yuri</a:t>
            </a:r>
          </a:p>
        </p:txBody>
      </p:sp>
      <p:sp>
        <p:nvSpPr>
          <p:cNvPr id="6175" name="Rectangle 30"/>
          <p:cNvSpPr>
            <a:spLocks noChangeAspect="1" noChangeArrowheads="1"/>
          </p:cNvSpPr>
          <p:nvPr/>
        </p:nvSpPr>
        <p:spPr bwMode="auto">
          <a:xfrm>
            <a:off x="4700588" y="3485955"/>
            <a:ext cx="992187" cy="414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Amy</a:t>
            </a:r>
          </a:p>
        </p:txBody>
      </p:sp>
      <p:sp>
        <p:nvSpPr>
          <p:cNvPr id="6176" name="Rectangle 31"/>
          <p:cNvSpPr>
            <a:spLocks noChangeAspect="1" noChangeArrowheads="1"/>
          </p:cNvSpPr>
          <p:nvPr/>
        </p:nvSpPr>
        <p:spPr bwMode="auto">
          <a:xfrm>
            <a:off x="5692775" y="3485955"/>
            <a:ext cx="992188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Yuri</a:t>
            </a:r>
          </a:p>
        </p:txBody>
      </p:sp>
      <p:sp>
        <p:nvSpPr>
          <p:cNvPr id="6177" name="Rectangle 32"/>
          <p:cNvSpPr>
            <a:spLocks noChangeAspect="1" noChangeArrowheads="1"/>
          </p:cNvSpPr>
          <p:nvPr/>
        </p:nvSpPr>
        <p:spPr bwMode="auto">
          <a:xfrm>
            <a:off x="7677150" y="3485955"/>
            <a:ext cx="990600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Zoran</a:t>
            </a:r>
          </a:p>
        </p:txBody>
      </p:sp>
      <p:sp>
        <p:nvSpPr>
          <p:cNvPr id="6178" name="Rectangle 33"/>
          <p:cNvSpPr>
            <a:spLocks noChangeAspect="1" noChangeArrowheads="1"/>
          </p:cNvSpPr>
          <p:nvPr/>
        </p:nvSpPr>
        <p:spPr bwMode="auto">
          <a:xfrm>
            <a:off x="6684963" y="3485955"/>
            <a:ext cx="992187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Xavier</a:t>
            </a:r>
          </a:p>
        </p:txBody>
      </p:sp>
      <p:sp>
        <p:nvSpPr>
          <p:cNvPr id="6179" name="Rectangle 34"/>
          <p:cNvSpPr>
            <a:spLocks noChangeAspect="1" noChangeArrowheads="1"/>
          </p:cNvSpPr>
          <p:nvPr/>
        </p:nvSpPr>
        <p:spPr bwMode="auto">
          <a:xfrm>
            <a:off x="5692775" y="3074793"/>
            <a:ext cx="992188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st</a:t>
            </a:r>
          </a:p>
        </p:txBody>
      </p:sp>
      <p:sp>
        <p:nvSpPr>
          <p:cNvPr id="6180" name="Rectangle 35"/>
          <p:cNvSpPr>
            <a:spLocks noChangeAspect="1" noChangeArrowheads="1"/>
          </p:cNvSpPr>
          <p:nvPr/>
        </p:nvSpPr>
        <p:spPr bwMode="auto">
          <a:xfrm>
            <a:off x="6684963" y="3074793"/>
            <a:ext cx="992187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nd</a:t>
            </a:r>
          </a:p>
        </p:txBody>
      </p:sp>
      <p:sp>
        <p:nvSpPr>
          <p:cNvPr id="6181" name="Rectangle 36"/>
          <p:cNvSpPr>
            <a:spLocks noChangeAspect="1" noChangeArrowheads="1"/>
          </p:cNvSpPr>
          <p:nvPr/>
        </p:nvSpPr>
        <p:spPr bwMode="auto">
          <a:xfrm>
            <a:off x="7677150" y="3074793"/>
            <a:ext cx="990600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rd</a:t>
            </a:r>
          </a:p>
        </p:txBody>
      </p:sp>
      <p:sp>
        <p:nvSpPr>
          <p:cNvPr id="6182" name="Rectangle 37"/>
          <p:cNvSpPr>
            <a:spLocks noChangeAspect="1" noChangeArrowheads="1"/>
          </p:cNvSpPr>
          <p:nvPr/>
        </p:nvSpPr>
        <p:spPr bwMode="auto">
          <a:xfrm>
            <a:off x="4686300" y="4717855"/>
            <a:ext cx="3962400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i="1">
                <a:latin typeface="Comic Sans MS" panose="030F0702030302020204" pitchFamily="66" charset="0"/>
              </a:rPr>
              <a:t>Women’s Preference Profile</a:t>
            </a:r>
            <a:endParaRPr lang="en-US" altLang="en-US" sz="1400" i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5" name="Text Box 20">
            <a:extLst>
              <a:ext uri="{FF2B5EF4-FFF2-40B4-BE49-F238E27FC236}">
                <a16:creationId xmlns:a16="http://schemas.microsoft.com/office/drawing/2014/main" id="{C7005067-8076-4344-B256-EC1ED61F2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5463" y="2762614"/>
            <a:ext cx="78226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en-US" altLang="en-US" sz="1600" dirty="0">
                <a:latin typeface="Comic Sans MS" panose="030F0702030302020204" pitchFamily="66" charset="0"/>
              </a:rPr>
              <a:t>favorite</a:t>
            </a:r>
          </a:p>
        </p:txBody>
      </p:sp>
      <p:sp>
        <p:nvSpPr>
          <p:cNvPr id="46" name="Text Box 21">
            <a:extLst>
              <a:ext uri="{FF2B5EF4-FFF2-40B4-BE49-F238E27FC236}">
                <a16:creationId xmlns:a16="http://schemas.microsoft.com/office/drawing/2014/main" id="{D2938354-1BC8-4957-B82C-990477740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6420" y="2763710"/>
            <a:ext cx="131286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en-US" altLang="en-US" sz="1600" dirty="0">
                <a:latin typeface="Comic Sans MS" panose="030F0702030302020204" pitchFamily="66" charset="0"/>
              </a:rPr>
              <a:t>least favorite</a:t>
            </a:r>
          </a:p>
        </p:txBody>
      </p:sp>
      <p:sp>
        <p:nvSpPr>
          <p:cNvPr id="47" name="Text Box 38">
            <a:extLst>
              <a:ext uri="{FF2B5EF4-FFF2-40B4-BE49-F238E27FC236}">
                <a16:creationId xmlns:a16="http://schemas.microsoft.com/office/drawing/2014/main" id="{77DBBF24-1B70-442D-94E7-177A7E8A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8844" y="2763631"/>
            <a:ext cx="78226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en-US" altLang="en-US" sz="1600" dirty="0">
                <a:latin typeface="Comic Sans MS" panose="030F0702030302020204" pitchFamily="66" charset="0"/>
              </a:rPr>
              <a:t>favorite</a:t>
            </a:r>
          </a:p>
        </p:txBody>
      </p:sp>
      <p:sp>
        <p:nvSpPr>
          <p:cNvPr id="48" name="Text Box 39">
            <a:extLst>
              <a:ext uri="{FF2B5EF4-FFF2-40B4-BE49-F238E27FC236}">
                <a16:creationId xmlns:a16="http://schemas.microsoft.com/office/drawing/2014/main" id="{47C71AB5-9EF4-45DC-A67E-3A5BE51C1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6020" y="2762614"/>
            <a:ext cx="131286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en-US" altLang="en-US" sz="1600" dirty="0">
                <a:latin typeface="Comic Sans MS" panose="030F0702030302020204" pitchFamily="66" charset="0"/>
              </a:rPr>
              <a:t>least favorite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/>
              <a:t>Stable Matching</a:t>
            </a:r>
          </a:p>
        </p:txBody>
      </p:sp>
      <p:sp>
        <p:nvSpPr>
          <p:cNvPr id="416771" name="Rectangle 3"/>
          <p:cNvSpPr>
            <a:spLocks noGrp="1" noChangeArrowheads="1"/>
          </p:cNvSpPr>
          <p:nvPr>
            <p:ph idx="1"/>
          </p:nvPr>
        </p:nvSpPr>
        <p:spPr>
          <a:xfrm>
            <a:off x="673100" y="1270958"/>
            <a:ext cx="7772400" cy="481551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200" dirty="0">
                <a:solidFill>
                  <a:srgbClr val="0070C0"/>
                </a:solidFill>
              </a:rPr>
              <a:t>Perfect matching</a:t>
            </a:r>
            <a:r>
              <a:rPr lang="en-US" altLang="en-US" sz="2200" dirty="0">
                <a:solidFill>
                  <a:schemeClr val="accent2"/>
                </a:solidFill>
              </a:rPr>
              <a:t>:</a:t>
            </a:r>
            <a:r>
              <a:rPr lang="en-US" altLang="en-US" sz="2200" dirty="0"/>
              <a:t>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Each man gets exactly one woman.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Each woman gets exactly one man.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200" dirty="0">
                <a:solidFill>
                  <a:srgbClr val="0070C0"/>
                </a:solidFill>
              </a:rPr>
              <a:t>Stability</a:t>
            </a:r>
            <a:r>
              <a:rPr lang="en-US" altLang="en-US" sz="2200" dirty="0">
                <a:solidFill>
                  <a:schemeClr val="accent2"/>
                </a:solidFill>
              </a:rPr>
              <a:t>:</a:t>
            </a:r>
            <a:r>
              <a:rPr lang="en-US" altLang="en-US" sz="2200" dirty="0"/>
              <a:t>  no incentive to exchange</a:t>
            </a:r>
          </a:p>
          <a:p>
            <a:pPr marL="4000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an unmatched pair </a:t>
            </a:r>
            <a:r>
              <a:rPr lang="en-US" altLang="en-US" sz="2400" b="1" dirty="0">
                <a:solidFill>
                  <a:srgbClr val="0033CC"/>
                </a:solidFill>
              </a:rPr>
              <a:t>m</a:t>
            </a:r>
            <a:r>
              <a:rPr lang="en-US" altLang="en-US" sz="2400" dirty="0">
                <a:solidFill>
                  <a:srgbClr val="0033CC"/>
                </a:solidFill>
              </a:rPr>
              <a:t>-</a:t>
            </a:r>
            <a:r>
              <a:rPr lang="en-US" altLang="en-US" sz="2400" b="1" dirty="0">
                <a:solidFill>
                  <a:srgbClr val="0033CC"/>
                </a:solidFill>
              </a:rPr>
              <a:t>w</a:t>
            </a:r>
            <a:r>
              <a:rPr lang="en-US" altLang="en-US" sz="2400" dirty="0"/>
              <a:t> is </a:t>
            </a:r>
            <a:r>
              <a:rPr lang="en-US" altLang="en-US" sz="2400" dirty="0">
                <a:solidFill>
                  <a:srgbClr val="FF0000"/>
                </a:solidFill>
              </a:rPr>
              <a:t>unstable</a:t>
            </a:r>
            <a:r>
              <a:rPr lang="en-US" altLang="en-US" sz="2400" dirty="0"/>
              <a:t> </a:t>
            </a:r>
          </a:p>
          <a:p>
            <a:pPr marL="4000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if man </a:t>
            </a:r>
            <a:r>
              <a:rPr lang="en-US" altLang="en-US" sz="2400" b="1" dirty="0">
                <a:solidFill>
                  <a:srgbClr val="0033CC"/>
                </a:solidFill>
              </a:rPr>
              <a:t>m</a:t>
            </a:r>
            <a:r>
              <a:rPr lang="en-US" altLang="en-US" sz="2400" dirty="0"/>
              <a:t> and woman </a:t>
            </a:r>
            <a:r>
              <a:rPr lang="en-US" altLang="en-US" sz="2400" b="1" dirty="0">
                <a:solidFill>
                  <a:srgbClr val="0033CC"/>
                </a:solidFill>
              </a:rPr>
              <a:t>w</a:t>
            </a:r>
            <a:r>
              <a:rPr lang="en-US" altLang="en-US" sz="2400" dirty="0"/>
              <a:t> prefer each other </a:t>
            </a:r>
            <a:r>
              <a:rPr lang="en-US" altLang="en-US" sz="2400" dirty="0" smtClean="0"/>
              <a:t>to </a:t>
            </a:r>
            <a:r>
              <a:rPr lang="en-US" altLang="en-US" sz="2400" dirty="0"/>
              <a:t>current partners.</a:t>
            </a:r>
          </a:p>
        </p:txBody>
      </p:sp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6D3AC9-9B53-4C83-9187-70CC216CE50B}" type="slidenum">
              <a:rPr lang="en-US" altLang="en-US" sz="1400">
                <a:latin typeface="Tahoma" panose="020B0604030504040204" pitchFamily="34" charset="0"/>
              </a:rPr>
              <a:pPr/>
              <a:t>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21" name="Oval 1">
            <a:extLst>
              <a:ext uri="{FF2B5EF4-FFF2-40B4-BE49-F238E27FC236}">
                <a16:creationId xmlns:a16="http://schemas.microsoft.com/office/drawing/2014/main" id="{099153C8-A406-4BB4-A6F6-389FBDFE6DC8}"/>
              </a:ext>
            </a:extLst>
          </p:cNvPr>
          <p:cNvSpPr>
            <a:spLocks noChangeAspect="1"/>
          </p:cNvSpPr>
          <p:nvPr/>
        </p:nvSpPr>
        <p:spPr bwMode="auto">
          <a:xfrm>
            <a:off x="6748596" y="1584221"/>
            <a:ext cx="182880" cy="182880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" name="Oval 6">
            <a:extLst>
              <a:ext uri="{FF2B5EF4-FFF2-40B4-BE49-F238E27FC236}">
                <a16:creationId xmlns:a16="http://schemas.microsoft.com/office/drawing/2014/main" id="{9194F051-22AE-46B1-BB8D-392CCEC09E0C}"/>
              </a:ext>
            </a:extLst>
          </p:cNvPr>
          <p:cNvSpPr>
            <a:spLocks noChangeAspect="1"/>
          </p:cNvSpPr>
          <p:nvPr/>
        </p:nvSpPr>
        <p:spPr bwMode="auto">
          <a:xfrm>
            <a:off x="7545057" y="1584221"/>
            <a:ext cx="182880" cy="182880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" name="Oval 7">
            <a:extLst>
              <a:ext uri="{FF2B5EF4-FFF2-40B4-BE49-F238E27FC236}">
                <a16:creationId xmlns:a16="http://schemas.microsoft.com/office/drawing/2014/main" id="{508482D8-7B2A-4A9B-85BD-8C3C73F91CA3}"/>
              </a:ext>
            </a:extLst>
          </p:cNvPr>
          <p:cNvSpPr>
            <a:spLocks noChangeAspect="1"/>
          </p:cNvSpPr>
          <p:nvPr/>
        </p:nvSpPr>
        <p:spPr bwMode="auto">
          <a:xfrm>
            <a:off x="6748595" y="1929779"/>
            <a:ext cx="183086" cy="182880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" name="Oval 8">
            <a:extLst>
              <a:ext uri="{FF2B5EF4-FFF2-40B4-BE49-F238E27FC236}">
                <a16:creationId xmlns:a16="http://schemas.microsoft.com/office/drawing/2014/main" id="{5D3605AE-FB8D-4F3B-B53C-6FD942CCCE48}"/>
              </a:ext>
            </a:extLst>
          </p:cNvPr>
          <p:cNvSpPr>
            <a:spLocks noChangeAspect="1"/>
          </p:cNvSpPr>
          <p:nvPr/>
        </p:nvSpPr>
        <p:spPr bwMode="auto">
          <a:xfrm>
            <a:off x="7545056" y="1957199"/>
            <a:ext cx="183086" cy="182880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" name="Oval 9">
            <a:extLst>
              <a:ext uri="{FF2B5EF4-FFF2-40B4-BE49-F238E27FC236}">
                <a16:creationId xmlns:a16="http://schemas.microsoft.com/office/drawing/2014/main" id="{75E98717-7797-4913-9254-703BD769A88E}"/>
              </a:ext>
            </a:extLst>
          </p:cNvPr>
          <p:cNvSpPr>
            <a:spLocks noChangeAspect="1"/>
          </p:cNvSpPr>
          <p:nvPr/>
        </p:nvSpPr>
        <p:spPr bwMode="auto">
          <a:xfrm>
            <a:off x="6758381" y="2298341"/>
            <a:ext cx="182880" cy="182880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7" name="Oval 10">
            <a:extLst>
              <a:ext uri="{FF2B5EF4-FFF2-40B4-BE49-F238E27FC236}">
                <a16:creationId xmlns:a16="http://schemas.microsoft.com/office/drawing/2014/main" id="{6755B72D-F05F-46C4-A412-0353A392F55A}"/>
              </a:ext>
            </a:extLst>
          </p:cNvPr>
          <p:cNvSpPr>
            <a:spLocks noChangeAspect="1"/>
          </p:cNvSpPr>
          <p:nvPr/>
        </p:nvSpPr>
        <p:spPr bwMode="auto">
          <a:xfrm>
            <a:off x="7540197" y="2298341"/>
            <a:ext cx="182880" cy="182880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cxnSp>
        <p:nvCxnSpPr>
          <p:cNvPr id="28" name="Straight Connector 5">
            <a:extLst>
              <a:ext uri="{FF2B5EF4-FFF2-40B4-BE49-F238E27FC236}">
                <a16:creationId xmlns:a16="http://schemas.microsoft.com/office/drawing/2014/main" id="{308FA875-C2D5-4223-BD12-A40C73AA677C}"/>
              </a:ext>
            </a:extLst>
          </p:cNvPr>
          <p:cNvCxnSpPr>
            <a:cxnSpLocks noChangeShapeType="1"/>
            <a:stCxn id="21" idx="6"/>
            <a:endCxn id="23" idx="2"/>
          </p:cNvCxnSpPr>
          <p:nvPr/>
        </p:nvCxnSpPr>
        <p:spPr bwMode="auto">
          <a:xfrm>
            <a:off x="6931476" y="1675661"/>
            <a:ext cx="613581" cy="0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12">
            <a:extLst>
              <a:ext uri="{FF2B5EF4-FFF2-40B4-BE49-F238E27FC236}">
                <a16:creationId xmlns:a16="http://schemas.microsoft.com/office/drawing/2014/main" id="{D0ABC310-906D-41F1-9D92-B9C4AAA8AF45}"/>
              </a:ext>
            </a:extLst>
          </p:cNvPr>
          <p:cNvCxnSpPr>
            <a:cxnSpLocks noChangeShapeType="1"/>
            <a:stCxn id="24" idx="5"/>
            <a:endCxn id="27" idx="1"/>
          </p:cNvCxnSpPr>
          <p:nvPr/>
        </p:nvCxnSpPr>
        <p:spPr bwMode="auto">
          <a:xfrm>
            <a:off x="6904869" y="2085877"/>
            <a:ext cx="662110" cy="239246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14">
            <a:extLst>
              <a:ext uri="{FF2B5EF4-FFF2-40B4-BE49-F238E27FC236}">
                <a16:creationId xmlns:a16="http://schemas.microsoft.com/office/drawing/2014/main" id="{C18E9782-DED7-4C9B-A0A3-8FB8172996C4}"/>
              </a:ext>
            </a:extLst>
          </p:cNvPr>
          <p:cNvCxnSpPr>
            <a:cxnSpLocks noChangeShapeType="1"/>
            <a:stCxn id="26" idx="7"/>
            <a:endCxn id="25" idx="3"/>
          </p:cNvCxnSpPr>
          <p:nvPr/>
        </p:nvCxnSpPr>
        <p:spPr bwMode="auto">
          <a:xfrm flipV="1">
            <a:off x="6914479" y="2113297"/>
            <a:ext cx="657389" cy="211826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C0D8632-2AEE-40B0-89E9-9BB06859D9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568" y="3865601"/>
            <a:ext cx="2841625" cy="254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8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1" grpId="0" uiExpand="1" build="p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/>
              <a:t>Stable Matching</a:t>
            </a:r>
          </a:p>
        </p:txBody>
      </p:sp>
      <p:sp>
        <p:nvSpPr>
          <p:cNvPr id="416771" name="Rectangle 3"/>
          <p:cNvSpPr>
            <a:spLocks noGrp="1" noChangeArrowheads="1"/>
          </p:cNvSpPr>
          <p:nvPr>
            <p:ph idx="1"/>
          </p:nvPr>
        </p:nvSpPr>
        <p:spPr>
          <a:xfrm>
            <a:off x="673100" y="1270958"/>
            <a:ext cx="7772400" cy="481551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200" dirty="0">
                <a:solidFill>
                  <a:srgbClr val="0070C0"/>
                </a:solidFill>
              </a:rPr>
              <a:t>Perfect matching</a:t>
            </a:r>
            <a:r>
              <a:rPr lang="en-US" altLang="en-US" sz="2200" dirty="0">
                <a:solidFill>
                  <a:schemeClr val="accent2"/>
                </a:solidFill>
              </a:rPr>
              <a:t>:</a:t>
            </a:r>
            <a:r>
              <a:rPr lang="en-US" altLang="en-US" sz="2200" dirty="0"/>
              <a:t>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Each man gets exactly one woman.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Each woman gets exactly one man.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200" dirty="0">
                <a:solidFill>
                  <a:srgbClr val="0070C0"/>
                </a:solidFill>
              </a:rPr>
              <a:t>Stability</a:t>
            </a:r>
            <a:r>
              <a:rPr lang="en-US" altLang="en-US" sz="2200" dirty="0">
                <a:solidFill>
                  <a:schemeClr val="accent2"/>
                </a:solidFill>
              </a:rPr>
              <a:t>:</a:t>
            </a:r>
            <a:r>
              <a:rPr lang="en-US" altLang="en-US" sz="2200" dirty="0"/>
              <a:t>  no incentive to exchange</a:t>
            </a:r>
          </a:p>
          <a:p>
            <a:pPr marL="4000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an unmatched pair </a:t>
            </a:r>
            <a:r>
              <a:rPr lang="en-US" altLang="en-US" sz="2400" b="1" dirty="0">
                <a:solidFill>
                  <a:srgbClr val="0033CC"/>
                </a:solidFill>
              </a:rPr>
              <a:t>m</a:t>
            </a:r>
            <a:r>
              <a:rPr lang="en-US" altLang="en-US" sz="2400" dirty="0">
                <a:solidFill>
                  <a:srgbClr val="0033CC"/>
                </a:solidFill>
              </a:rPr>
              <a:t>-</a:t>
            </a:r>
            <a:r>
              <a:rPr lang="en-US" altLang="en-US" sz="2400" b="1" dirty="0">
                <a:solidFill>
                  <a:srgbClr val="0033CC"/>
                </a:solidFill>
              </a:rPr>
              <a:t>w</a:t>
            </a:r>
            <a:r>
              <a:rPr lang="en-US" altLang="en-US" sz="2400" dirty="0"/>
              <a:t> is </a:t>
            </a:r>
            <a:r>
              <a:rPr lang="en-US" altLang="en-US" sz="2400" dirty="0">
                <a:solidFill>
                  <a:srgbClr val="FF0000"/>
                </a:solidFill>
              </a:rPr>
              <a:t>unstable</a:t>
            </a:r>
            <a:r>
              <a:rPr lang="en-US" altLang="en-US" sz="2400" dirty="0"/>
              <a:t> </a:t>
            </a:r>
          </a:p>
          <a:p>
            <a:pPr marL="4000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if man </a:t>
            </a:r>
            <a:r>
              <a:rPr lang="en-US" altLang="en-US" sz="2400" b="1" dirty="0">
                <a:solidFill>
                  <a:srgbClr val="0033CC"/>
                </a:solidFill>
              </a:rPr>
              <a:t>m</a:t>
            </a:r>
            <a:r>
              <a:rPr lang="en-US" altLang="en-US" sz="2400" dirty="0"/>
              <a:t> and woman </a:t>
            </a:r>
            <a:r>
              <a:rPr lang="en-US" altLang="en-US" sz="2400" b="1" dirty="0">
                <a:solidFill>
                  <a:srgbClr val="0033CC"/>
                </a:solidFill>
              </a:rPr>
              <a:t>w</a:t>
            </a:r>
            <a:r>
              <a:rPr lang="en-US" altLang="en-US" sz="2400" dirty="0"/>
              <a:t> prefer each other </a:t>
            </a:r>
            <a:r>
              <a:rPr lang="en-US" altLang="en-US" sz="2400" dirty="0" smtClean="0"/>
              <a:t>to </a:t>
            </a:r>
            <a:r>
              <a:rPr lang="en-US" altLang="en-US" sz="2400" dirty="0"/>
              <a:t>current partners.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800" dirty="0"/>
          </a:p>
          <a:p>
            <a:pPr lvl="1" eaLnBrk="1" hangingPunct="1">
              <a:lnSpc>
                <a:spcPct val="80000"/>
              </a:lnSpc>
            </a:pPr>
            <a:endParaRPr lang="en-US" altLang="en-US" sz="1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200" dirty="0">
                <a:solidFill>
                  <a:srgbClr val="0070C0"/>
                </a:solidFill>
              </a:rPr>
              <a:t>Stable matching</a:t>
            </a:r>
            <a:r>
              <a:rPr lang="en-US" altLang="en-US" sz="2200" dirty="0">
                <a:solidFill>
                  <a:schemeClr val="accent2"/>
                </a:solidFill>
              </a:rPr>
              <a:t>:</a:t>
            </a:r>
            <a:r>
              <a:rPr lang="en-US" altLang="en-US" sz="2200" dirty="0"/>
              <a:t>  perfect matching with no unstable pairs.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200" dirty="0">
                <a:solidFill>
                  <a:srgbClr val="0070C0"/>
                </a:solidFill>
              </a:rPr>
              <a:t>Stable matching problem</a:t>
            </a:r>
            <a:r>
              <a:rPr lang="en-US" altLang="en-US" sz="2200" dirty="0">
                <a:solidFill>
                  <a:schemeClr val="accent2"/>
                </a:solidFill>
              </a:rPr>
              <a:t>:</a:t>
            </a:r>
            <a:r>
              <a:rPr lang="en-US" altLang="en-US" sz="2200" dirty="0"/>
              <a:t>  Given the preference lists of </a:t>
            </a:r>
            <a:r>
              <a:rPr lang="en-US" altLang="en-US" sz="2200" b="1" dirty="0">
                <a:solidFill>
                  <a:srgbClr val="0033CC"/>
                </a:solidFill>
              </a:rPr>
              <a:t>n</a:t>
            </a:r>
            <a:r>
              <a:rPr lang="en-US" altLang="en-US" sz="2200" dirty="0"/>
              <a:t> men and </a:t>
            </a:r>
            <a:r>
              <a:rPr lang="en-US" altLang="en-US" sz="2200" b="1" dirty="0">
                <a:solidFill>
                  <a:srgbClr val="0033CC"/>
                </a:solidFill>
              </a:rPr>
              <a:t>n</a:t>
            </a:r>
            <a:r>
              <a:rPr lang="en-US" altLang="en-US" sz="2200" dirty="0"/>
              <a:t> women, find a stable matching if one exists.</a:t>
            </a:r>
            <a:endParaRPr lang="en-US" altLang="en-US" sz="2200" dirty="0">
              <a:solidFill>
                <a:schemeClr val="hlink"/>
              </a:solidFill>
            </a:endParaRPr>
          </a:p>
        </p:txBody>
      </p:sp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6D3AC9-9B53-4C83-9187-70CC216CE50B}" type="slidenum">
              <a:rPr lang="en-US" altLang="en-US" sz="1400">
                <a:latin typeface="Tahoma" panose="020B0604030504040204" pitchFamily="34" charset="0"/>
              </a:rPr>
              <a:pPr/>
              <a:t>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F76BBE7-6E7B-4792-94C4-95087830A6E1}"/>
              </a:ext>
            </a:extLst>
          </p:cNvPr>
          <p:cNvGrpSpPr/>
          <p:nvPr/>
        </p:nvGrpSpPr>
        <p:grpSpPr>
          <a:xfrm>
            <a:off x="8007437" y="3575469"/>
            <a:ext cx="1117426" cy="1549032"/>
            <a:chOff x="6758195" y="2775369"/>
            <a:chExt cx="1117426" cy="1549032"/>
          </a:xfrm>
        </p:grpSpPr>
        <p:sp>
          <p:nvSpPr>
            <p:cNvPr id="7177" name="Oval 1"/>
            <p:cNvSpPr>
              <a:spLocks noChangeAspect="1"/>
            </p:cNvSpPr>
            <p:nvPr/>
          </p:nvSpPr>
          <p:spPr bwMode="auto">
            <a:xfrm>
              <a:off x="6843489" y="315135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78" name="Oval 6"/>
            <p:cNvSpPr>
              <a:spLocks noChangeAspect="1"/>
            </p:cNvSpPr>
            <p:nvPr/>
          </p:nvSpPr>
          <p:spPr bwMode="auto">
            <a:xfrm>
              <a:off x="7639950" y="315135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79" name="Oval 7"/>
            <p:cNvSpPr>
              <a:spLocks noChangeAspect="1"/>
            </p:cNvSpPr>
            <p:nvPr/>
          </p:nvSpPr>
          <p:spPr bwMode="auto">
            <a:xfrm>
              <a:off x="6843488" y="3646437"/>
              <a:ext cx="183086" cy="182880"/>
            </a:xfrm>
            <a:prstGeom prst="ellipse">
              <a:avLst/>
            </a:prstGeom>
            <a:solidFill>
              <a:schemeClr val="tx1"/>
            </a:solidFill>
            <a:ln w="38100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80" name="Oval 8"/>
            <p:cNvSpPr>
              <a:spLocks noChangeAspect="1"/>
            </p:cNvSpPr>
            <p:nvPr/>
          </p:nvSpPr>
          <p:spPr bwMode="auto">
            <a:xfrm>
              <a:off x="7639949" y="3673857"/>
              <a:ext cx="183086" cy="182880"/>
            </a:xfrm>
            <a:prstGeom prst="ellipse">
              <a:avLst/>
            </a:prstGeom>
            <a:solidFill>
              <a:schemeClr val="tx1"/>
            </a:solidFill>
            <a:ln w="38100" algn="ctr">
              <a:noFill/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81" name="Oval 9"/>
            <p:cNvSpPr>
              <a:spLocks noChangeAspect="1"/>
            </p:cNvSpPr>
            <p:nvPr/>
          </p:nvSpPr>
          <p:spPr bwMode="auto">
            <a:xfrm>
              <a:off x="6876278" y="414152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82" name="Oval 10"/>
            <p:cNvSpPr>
              <a:spLocks noChangeAspect="1"/>
            </p:cNvSpPr>
            <p:nvPr/>
          </p:nvSpPr>
          <p:spPr bwMode="auto">
            <a:xfrm>
              <a:off x="7617837" y="414152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7183" name="Straight Connector 5"/>
            <p:cNvCxnSpPr>
              <a:cxnSpLocks noChangeShapeType="1"/>
              <a:stCxn id="7177" idx="5"/>
              <a:endCxn id="7180" idx="2"/>
            </p:cNvCxnSpPr>
            <p:nvPr/>
          </p:nvCxnSpPr>
          <p:spPr bwMode="auto">
            <a:xfrm>
              <a:off x="6999587" y="3307451"/>
              <a:ext cx="640362" cy="457846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84" name="Straight Connector 12"/>
            <p:cNvCxnSpPr>
              <a:cxnSpLocks noChangeShapeType="1"/>
              <a:stCxn id="7179" idx="5"/>
              <a:endCxn id="7182" idx="1"/>
            </p:cNvCxnSpPr>
            <p:nvPr/>
          </p:nvCxnSpPr>
          <p:spPr bwMode="auto">
            <a:xfrm>
              <a:off x="6999762" y="3802535"/>
              <a:ext cx="644857" cy="365768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85" name="Straight Connector 14"/>
            <p:cNvCxnSpPr>
              <a:cxnSpLocks noChangeShapeType="1"/>
              <a:stCxn id="7181" idx="7"/>
              <a:endCxn id="7178" idx="3"/>
            </p:cNvCxnSpPr>
            <p:nvPr/>
          </p:nvCxnSpPr>
          <p:spPr bwMode="auto">
            <a:xfrm flipV="1">
              <a:off x="7032376" y="3307451"/>
              <a:ext cx="634356" cy="860852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>
              <a:cxnSpLocks noChangeShapeType="1"/>
              <a:stCxn id="7177" idx="6"/>
              <a:endCxn id="7178" idx="2"/>
            </p:cNvCxnSpPr>
            <p:nvPr/>
          </p:nvCxnSpPr>
          <p:spPr bwMode="auto">
            <a:xfrm>
              <a:off x="7026369" y="3242793"/>
              <a:ext cx="613581" cy="0"/>
            </a:xfrm>
            <a:prstGeom prst="line">
              <a:avLst/>
            </a:prstGeom>
            <a:noFill/>
            <a:ln w="444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" name="TextBox 18"/>
            <p:cNvSpPr txBox="1">
              <a:spLocks noChangeArrowheads="1"/>
            </p:cNvSpPr>
            <p:nvPr/>
          </p:nvSpPr>
          <p:spPr bwMode="auto">
            <a:xfrm>
              <a:off x="6758195" y="2783223"/>
              <a:ext cx="32354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b="1" dirty="0">
                  <a:solidFill>
                    <a:schemeClr val="accent4"/>
                  </a:solidFill>
                </a:rPr>
                <a:t>m</a:t>
              </a:r>
            </a:p>
          </p:txBody>
        </p:sp>
        <p:sp>
          <p:nvSpPr>
            <p:cNvPr id="22" name="TextBox 21"/>
            <p:cNvSpPr txBox="1">
              <a:spLocks noChangeArrowheads="1"/>
            </p:cNvSpPr>
            <p:nvPr/>
          </p:nvSpPr>
          <p:spPr bwMode="auto">
            <a:xfrm>
              <a:off x="7529546" y="2775369"/>
              <a:ext cx="34607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b="1" dirty="0">
                  <a:solidFill>
                    <a:schemeClr val="accent4"/>
                  </a:solidFill>
                </a:rPr>
                <a:t>w</a:t>
              </a:r>
            </a:p>
          </p:txBody>
        </p:sp>
      </p:grpSp>
      <p:sp>
        <p:nvSpPr>
          <p:cNvPr id="21" name="Oval 1">
            <a:extLst>
              <a:ext uri="{FF2B5EF4-FFF2-40B4-BE49-F238E27FC236}">
                <a16:creationId xmlns:a16="http://schemas.microsoft.com/office/drawing/2014/main" id="{099153C8-A406-4BB4-A6F6-389FBDFE6DC8}"/>
              </a:ext>
            </a:extLst>
          </p:cNvPr>
          <p:cNvSpPr>
            <a:spLocks noChangeAspect="1"/>
          </p:cNvSpPr>
          <p:nvPr/>
        </p:nvSpPr>
        <p:spPr bwMode="auto">
          <a:xfrm>
            <a:off x="6748596" y="1584221"/>
            <a:ext cx="182880" cy="182880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" name="Oval 6">
            <a:extLst>
              <a:ext uri="{FF2B5EF4-FFF2-40B4-BE49-F238E27FC236}">
                <a16:creationId xmlns:a16="http://schemas.microsoft.com/office/drawing/2014/main" id="{9194F051-22AE-46B1-BB8D-392CCEC09E0C}"/>
              </a:ext>
            </a:extLst>
          </p:cNvPr>
          <p:cNvSpPr>
            <a:spLocks noChangeAspect="1"/>
          </p:cNvSpPr>
          <p:nvPr/>
        </p:nvSpPr>
        <p:spPr bwMode="auto">
          <a:xfrm>
            <a:off x="7545057" y="1584221"/>
            <a:ext cx="182880" cy="182880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" name="Oval 7">
            <a:extLst>
              <a:ext uri="{FF2B5EF4-FFF2-40B4-BE49-F238E27FC236}">
                <a16:creationId xmlns:a16="http://schemas.microsoft.com/office/drawing/2014/main" id="{508482D8-7B2A-4A9B-85BD-8C3C73F91CA3}"/>
              </a:ext>
            </a:extLst>
          </p:cNvPr>
          <p:cNvSpPr>
            <a:spLocks noChangeAspect="1"/>
          </p:cNvSpPr>
          <p:nvPr/>
        </p:nvSpPr>
        <p:spPr bwMode="auto">
          <a:xfrm>
            <a:off x="6748595" y="1929779"/>
            <a:ext cx="183086" cy="182880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" name="Oval 8">
            <a:extLst>
              <a:ext uri="{FF2B5EF4-FFF2-40B4-BE49-F238E27FC236}">
                <a16:creationId xmlns:a16="http://schemas.microsoft.com/office/drawing/2014/main" id="{5D3605AE-FB8D-4F3B-B53C-6FD942CCCE48}"/>
              </a:ext>
            </a:extLst>
          </p:cNvPr>
          <p:cNvSpPr>
            <a:spLocks noChangeAspect="1"/>
          </p:cNvSpPr>
          <p:nvPr/>
        </p:nvSpPr>
        <p:spPr bwMode="auto">
          <a:xfrm>
            <a:off x="7545056" y="1957199"/>
            <a:ext cx="183086" cy="182880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" name="Oval 9">
            <a:extLst>
              <a:ext uri="{FF2B5EF4-FFF2-40B4-BE49-F238E27FC236}">
                <a16:creationId xmlns:a16="http://schemas.microsoft.com/office/drawing/2014/main" id="{75E98717-7797-4913-9254-703BD769A88E}"/>
              </a:ext>
            </a:extLst>
          </p:cNvPr>
          <p:cNvSpPr>
            <a:spLocks noChangeAspect="1"/>
          </p:cNvSpPr>
          <p:nvPr/>
        </p:nvSpPr>
        <p:spPr bwMode="auto">
          <a:xfrm>
            <a:off x="6758381" y="2298341"/>
            <a:ext cx="182880" cy="182880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7" name="Oval 10">
            <a:extLst>
              <a:ext uri="{FF2B5EF4-FFF2-40B4-BE49-F238E27FC236}">
                <a16:creationId xmlns:a16="http://schemas.microsoft.com/office/drawing/2014/main" id="{6755B72D-F05F-46C4-A412-0353A392F55A}"/>
              </a:ext>
            </a:extLst>
          </p:cNvPr>
          <p:cNvSpPr>
            <a:spLocks noChangeAspect="1"/>
          </p:cNvSpPr>
          <p:nvPr/>
        </p:nvSpPr>
        <p:spPr bwMode="auto">
          <a:xfrm>
            <a:off x="7540197" y="2298341"/>
            <a:ext cx="182880" cy="182880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cxnSp>
        <p:nvCxnSpPr>
          <p:cNvPr id="28" name="Straight Connector 5">
            <a:extLst>
              <a:ext uri="{FF2B5EF4-FFF2-40B4-BE49-F238E27FC236}">
                <a16:creationId xmlns:a16="http://schemas.microsoft.com/office/drawing/2014/main" id="{308FA875-C2D5-4223-BD12-A40C73AA677C}"/>
              </a:ext>
            </a:extLst>
          </p:cNvPr>
          <p:cNvCxnSpPr>
            <a:cxnSpLocks noChangeShapeType="1"/>
            <a:stCxn id="21" idx="6"/>
            <a:endCxn id="23" idx="2"/>
          </p:cNvCxnSpPr>
          <p:nvPr/>
        </p:nvCxnSpPr>
        <p:spPr bwMode="auto">
          <a:xfrm>
            <a:off x="6931476" y="1675661"/>
            <a:ext cx="613581" cy="0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12">
            <a:extLst>
              <a:ext uri="{FF2B5EF4-FFF2-40B4-BE49-F238E27FC236}">
                <a16:creationId xmlns:a16="http://schemas.microsoft.com/office/drawing/2014/main" id="{D0ABC310-906D-41F1-9D92-B9C4AAA8AF45}"/>
              </a:ext>
            </a:extLst>
          </p:cNvPr>
          <p:cNvCxnSpPr>
            <a:cxnSpLocks noChangeShapeType="1"/>
            <a:stCxn id="24" idx="5"/>
            <a:endCxn id="27" idx="1"/>
          </p:cNvCxnSpPr>
          <p:nvPr/>
        </p:nvCxnSpPr>
        <p:spPr bwMode="auto">
          <a:xfrm>
            <a:off x="6904869" y="2085877"/>
            <a:ext cx="662110" cy="239246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14">
            <a:extLst>
              <a:ext uri="{FF2B5EF4-FFF2-40B4-BE49-F238E27FC236}">
                <a16:creationId xmlns:a16="http://schemas.microsoft.com/office/drawing/2014/main" id="{C18E9782-DED7-4C9B-A0A3-8FB8172996C4}"/>
              </a:ext>
            </a:extLst>
          </p:cNvPr>
          <p:cNvCxnSpPr>
            <a:cxnSpLocks noChangeShapeType="1"/>
            <a:stCxn id="26" idx="7"/>
            <a:endCxn id="25" idx="3"/>
          </p:cNvCxnSpPr>
          <p:nvPr/>
        </p:nvCxnSpPr>
        <p:spPr bwMode="auto">
          <a:xfrm flipV="1">
            <a:off x="6914479" y="2113297"/>
            <a:ext cx="657389" cy="211826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1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Example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>
          <a:xfrm>
            <a:off x="673100" y="1489075"/>
            <a:ext cx="7772400" cy="2028825"/>
          </a:xfrm>
        </p:spPr>
        <p:txBody>
          <a:bodyPr/>
          <a:lstStyle/>
          <a:p>
            <a:pPr marL="0" lvl="0" indent="0" eaLnBrk="1" hangingPunct="1">
              <a:buNone/>
            </a:pPr>
            <a:r>
              <a:rPr lang="en-US" altLang="en-US" sz="2600" dirty="0">
                <a:solidFill>
                  <a:srgbClr val="0070C0"/>
                </a:solidFill>
              </a:rPr>
              <a:t>Question.</a:t>
            </a:r>
            <a:r>
              <a:rPr lang="en-US" altLang="en-US" sz="2600" dirty="0">
                <a:solidFill>
                  <a:srgbClr val="000000"/>
                </a:solidFill>
              </a:rPr>
              <a:t> Is assignment </a:t>
            </a:r>
            <a:r>
              <a:rPr lang="en-US" altLang="en-US" sz="2600" dirty="0">
                <a:solidFill>
                  <a:srgbClr val="0033CC"/>
                </a:solidFill>
              </a:rPr>
              <a:t>X-C</a:t>
            </a:r>
            <a:r>
              <a:rPr lang="en-US" altLang="en-US" sz="2600" dirty="0">
                <a:solidFill>
                  <a:srgbClr val="000000"/>
                </a:solidFill>
              </a:rPr>
              <a:t>, </a:t>
            </a:r>
            <a:r>
              <a:rPr lang="en-US" altLang="en-US" sz="2600" dirty="0">
                <a:solidFill>
                  <a:srgbClr val="0033CC"/>
                </a:solidFill>
              </a:rPr>
              <a:t>Y-B</a:t>
            </a:r>
            <a:r>
              <a:rPr lang="en-US" altLang="en-US" sz="2600" dirty="0">
                <a:solidFill>
                  <a:srgbClr val="000000"/>
                </a:solidFill>
              </a:rPr>
              <a:t>, </a:t>
            </a:r>
            <a:r>
              <a:rPr lang="en-US" altLang="en-US" sz="2600" dirty="0">
                <a:solidFill>
                  <a:srgbClr val="0033CC"/>
                </a:solidFill>
              </a:rPr>
              <a:t>Z-A</a:t>
            </a:r>
            <a:r>
              <a:rPr lang="en-US" altLang="en-US" sz="2600" dirty="0">
                <a:solidFill>
                  <a:srgbClr val="000000"/>
                </a:solidFill>
              </a:rPr>
              <a:t> stable?</a:t>
            </a:r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4787060-86C9-4ADE-9EBF-4B311BC3E5FB}" type="slidenum">
              <a:rPr lang="en-US" altLang="en-US" sz="1400">
                <a:latin typeface="Tahoma" panose="020B0604030504040204" pitchFamily="34" charset="0"/>
              </a:rPr>
              <a:pPr/>
              <a:t>8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8197" name="Rectangle 4"/>
          <p:cNvSpPr>
            <a:spLocks noChangeAspect="1" noChangeArrowheads="1"/>
          </p:cNvSpPr>
          <p:nvPr/>
        </p:nvSpPr>
        <p:spPr bwMode="auto">
          <a:xfrm>
            <a:off x="319088" y="4854575"/>
            <a:ext cx="992187" cy="414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Zoran</a:t>
            </a:r>
          </a:p>
        </p:txBody>
      </p:sp>
      <p:sp>
        <p:nvSpPr>
          <p:cNvPr id="8198" name="Rectangle 5"/>
          <p:cNvSpPr>
            <a:spLocks noChangeAspect="1" noChangeArrowheads="1"/>
          </p:cNvSpPr>
          <p:nvPr/>
        </p:nvSpPr>
        <p:spPr bwMode="auto">
          <a:xfrm>
            <a:off x="1311275" y="4854575"/>
            <a:ext cx="992188" cy="4143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Amy</a:t>
            </a:r>
          </a:p>
        </p:txBody>
      </p:sp>
      <p:sp>
        <p:nvSpPr>
          <p:cNvPr id="8199" name="Rectangle 6"/>
          <p:cNvSpPr>
            <a:spLocks noChangeAspect="1" noChangeArrowheads="1"/>
          </p:cNvSpPr>
          <p:nvPr/>
        </p:nvSpPr>
        <p:spPr bwMode="auto">
          <a:xfrm>
            <a:off x="3295650" y="4854575"/>
            <a:ext cx="990600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Claire</a:t>
            </a:r>
          </a:p>
        </p:txBody>
      </p:sp>
      <p:sp>
        <p:nvSpPr>
          <p:cNvPr id="8200" name="Rectangle 7"/>
          <p:cNvSpPr>
            <a:spLocks noChangeAspect="1" noChangeArrowheads="1"/>
          </p:cNvSpPr>
          <p:nvPr/>
        </p:nvSpPr>
        <p:spPr bwMode="auto">
          <a:xfrm>
            <a:off x="2303463" y="4854575"/>
            <a:ext cx="992187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Brenda</a:t>
            </a:r>
          </a:p>
        </p:txBody>
      </p:sp>
      <p:sp>
        <p:nvSpPr>
          <p:cNvPr id="8201" name="Rectangle 8"/>
          <p:cNvSpPr>
            <a:spLocks noChangeAspect="1" noChangeArrowheads="1"/>
          </p:cNvSpPr>
          <p:nvPr/>
        </p:nvSpPr>
        <p:spPr bwMode="auto">
          <a:xfrm>
            <a:off x="319088" y="4440238"/>
            <a:ext cx="992187" cy="4143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Yuri</a:t>
            </a:r>
          </a:p>
        </p:txBody>
      </p:sp>
      <p:sp>
        <p:nvSpPr>
          <p:cNvPr id="8202" name="Rectangle 9"/>
          <p:cNvSpPr>
            <a:spLocks noChangeAspect="1" noChangeArrowheads="1"/>
          </p:cNvSpPr>
          <p:nvPr/>
        </p:nvSpPr>
        <p:spPr bwMode="auto">
          <a:xfrm>
            <a:off x="1311275" y="4440238"/>
            <a:ext cx="992188" cy="4143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Brenda</a:t>
            </a:r>
          </a:p>
        </p:txBody>
      </p:sp>
      <p:sp>
        <p:nvSpPr>
          <p:cNvPr id="8203" name="Rectangle 10"/>
          <p:cNvSpPr>
            <a:spLocks noChangeAspect="1" noChangeArrowheads="1"/>
          </p:cNvSpPr>
          <p:nvPr/>
        </p:nvSpPr>
        <p:spPr bwMode="auto">
          <a:xfrm>
            <a:off x="3295650" y="4440238"/>
            <a:ext cx="990600" cy="414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Claire</a:t>
            </a:r>
          </a:p>
        </p:txBody>
      </p:sp>
      <p:sp>
        <p:nvSpPr>
          <p:cNvPr id="8204" name="Rectangle 11"/>
          <p:cNvSpPr>
            <a:spLocks noChangeAspect="1" noChangeArrowheads="1"/>
          </p:cNvSpPr>
          <p:nvPr/>
        </p:nvSpPr>
        <p:spPr bwMode="auto">
          <a:xfrm>
            <a:off x="2303463" y="4440238"/>
            <a:ext cx="992187" cy="414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Amy</a:t>
            </a:r>
          </a:p>
        </p:txBody>
      </p:sp>
      <p:sp>
        <p:nvSpPr>
          <p:cNvPr id="8205" name="Rectangle 12"/>
          <p:cNvSpPr>
            <a:spLocks noChangeAspect="1" noChangeArrowheads="1"/>
          </p:cNvSpPr>
          <p:nvPr/>
        </p:nvSpPr>
        <p:spPr bwMode="auto">
          <a:xfrm>
            <a:off x="319088" y="4025900"/>
            <a:ext cx="992187" cy="414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Xavier</a:t>
            </a:r>
          </a:p>
        </p:txBody>
      </p:sp>
      <p:sp>
        <p:nvSpPr>
          <p:cNvPr id="8206" name="Rectangle 13"/>
          <p:cNvSpPr>
            <a:spLocks noChangeAspect="1" noChangeArrowheads="1"/>
          </p:cNvSpPr>
          <p:nvPr/>
        </p:nvSpPr>
        <p:spPr bwMode="auto">
          <a:xfrm>
            <a:off x="1311275" y="4025900"/>
            <a:ext cx="992188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Amy</a:t>
            </a:r>
          </a:p>
        </p:txBody>
      </p:sp>
      <p:sp>
        <p:nvSpPr>
          <p:cNvPr id="8207" name="Rectangle 14"/>
          <p:cNvSpPr>
            <a:spLocks noChangeAspect="1" noChangeArrowheads="1"/>
          </p:cNvSpPr>
          <p:nvPr/>
        </p:nvSpPr>
        <p:spPr bwMode="auto">
          <a:xfrm>
            <a:off x="3295650" y="4025900"/>
            <a:ext cx="990600" cy="4143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Claire</a:t>
            </a:r>
          </a:p>
        </p:txBody>
      </p:sp>
      <p:sp>
        <p:nvSpPr>
          <p:cNvPr id="8208" name="Rectangle 15"/>
          <p:cNvSpPr>
            <a:spLocks noChangeAspect="1" noChangeArrowheads="1"/>
          </p:cNvSpPr>
          <p:nvPr/>
        </p:nvSpPr>
        <p:spPr bwMode="auto">
          <a:xfrm>
            <a:off x="2303463" y="4025900"/>
            <a:ext cx="992187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Brenda</a:t>
            </a:r>
          </a:p>
        </p:txBody>
      </p:sp>
      <p:sp>
        <p:nvSpPr>
          <p:cNvPr id="8209" name="Rectangle 16"/>
          <p:cNvSpPr>
            <a:spLocks noChangeAspect="1" noChangeArrowheads="1"/>
          </p:cNvSpPr>
          <p:nvPr/>
        </p:nvSpPr>
        <p:spPr bwMode="auto">
          <a:xfrm>
            <a:off x="1311275" y="3614738"/>
            <a:ext cx="992188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st</a:t>
            </a:r>
          </a:p>
        </p:txBody>
      </p:sp>
      <p:sp>
        <p:nvSpPr>
          <p:cNvPr id="8210" name="Rectangle 17"/>
          <p:cNvSpPr>
            <a:spLocks noChangeAspect="1" noChangeArrowheads="1"/>
          </p:cNvSpPr>
          <p:nvPr/>
        </p:nvSpPr>
        <p:spPr bwMode="auto">
          <a:xfrm>
            <a:off x="2303463" y="3614738"/>
            <a:ext cx="992187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nd</a:t>
            </a:r>
          </a:p>
        </p:txBody>
      </p:sp>
      <p:sp>
        <p:nvSpPr>
          <p:cNvPr id="8211" name="Rectangle 18"/>
          <p:cNvSpPr>
            <a:spLocks noChangeAspect="1" noChangeArrowheads="1"/>
          </p:cNvSpPr>
          <p:nvPr/>
        </p:nvSpPr>
        <p:spPr bwMode="auto">
          <a:xfrm>
            <a:off x="3295650" y="3614738"/>
            <a:ext cx="990600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rd</a:t>
            </a:r>
          </a:p>
        </p:txBody>
      </p:sp>
      <p:sp>
        <p:nvSpPr>
          <p:cNvPr id="8212" name="Rectangle 19"/>
          <p:cNvSpPr>
            <a:spLocks noChangeAspect="1" noChangeArrowheads="1"/>
          </p:cNvSpPr>
          <p:nvPr/>
        </p:nvSpPr>
        <p:spPr bwMode="auto">
          <a:xfrm>
            <a:off x="304800" y="5257800"/>
            <a:ext cx="3962400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i="1">
                <a:latin typeface="Comic Sans MS" panose="030F0702030302020204" pitchFamily="66" charset="0"/>
              </a:rPr>
              <a:t>Men’s Preference Profile</a:t>
            </a:r>
            <a:endParaRPr lang="en-US" altLang="en-US" sz="1400" i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213" name="Rectangle 20"/>
          <p:cNvSpPr>
            <a:spLocks noChangeAspect="1" noChangeArrowheads="1"/>
          </p:cNvSpPr>
          <p:nvPr/>
        </p:nvSpPr>
        <p:spPr bwMode="auto">
          <a:xfrm>
            <a:off x="4738688" y="4854575"/>
            <a:ext cx="992187" cy="414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Claire</a:t>
            </a:r>
          </a:p>
        </p:txBody>
      </p:sp>
      <p:sp>
        <p:nvSpPr>
          <p:cNvPr id="8214" name="Rectangle 21"/>
          <p:cNvSpPr>
            <a:spLocks noChangeAspect="1" noChangeArrowheads="1"/>
          </p:cNvSpPr>
          <p:nvPr/>
        </p:nvSpPr>
        <p:spPr bwMode="auto">
          <a:xfrm>
            <a:off x="5730875" y="4854575"/>
            <a:ext cx="992188" cy="4143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Xavier</a:t>
            </a:r>
          </a:p>
        </p:txBody>
      </p:sp>
      <p:sp>
        <p:nvSpPr>
          <p:cNvPr id="8215" name="Rectangle 22"/>
          <p:cNvSpPr>
            <a:spLocks noChangeAspect="1" noChangeArrowheads="1"/>
          </p:cNvSpPr>
          <p:nvPr/>
        </p:nvSpPr>
        <p:spPr bwMode="auto">
          <a:xfrm>
            <a:off x="7715250" y="4854575"/>
            <a:ext cx="990600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Zoran</a:t>
            </a:r>
          </a:p>
        </p:txBody>
      </p:sp>
      <p:sp>
        <p:nvSpPr>
          <p:cNvPr id="8216" name="Rectangle 23"/>
          <p:cNvSpPr>
            <a:spLocks noChangeAspect="1" noChangeArrowheads="1"/>
          </p:cNvSpPr>
          <p:nvPr/>
        </p:nvSpPr>
        <p:spPr bwMode="auto">
          <a:xfrm>
            <a:off x="6723063" y="4854575"/>
            <a:ext cx="992187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Yuri</a:t>
            </a:r>
          </a:p>
        </p:txBody>
      </p:sp>
      <p:sp>
        <p:nvSpPr>
          <p:cNvPr id="8217" name="Rectangle 24"/>
          <p:cNvSpPr>
            <a:spLocks noChangeAspect="1" noChangeArrowheads="1"/>
          </p:cNvSpPr>
          <p:nvPr/>
        </p:nvSpPr>
        <p:spPr bwMode="auto">
          <a:xfrm>
            <a:off x="4738688" y="4440238"/>
            <a:ext cx="992187" cy="4143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Brenda</a:t>
            </a:r>
          </a:p>
        </p:txBody>
      </p:sp>
      <p:sp>
        <p:nvSpPr>
          <p:cNvPr id="8218" name="Rectangle 25"/>
          <p:cNvSpPr>
            <a:spLocks noChangeAspect="1" noChangeArrowheads="1"/>
          </p:cNvSpPr>
          <p:nvPr/>
        </p:nvSpPr>
        <p:spPr bwMode="auto">
          <a:xfrm>
            <a:off x="5730875" y="4440238"/>
            <a:ext cx="992188" cy="414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Xavier</a:t>
            </a:r>
          </a:p>
        </p:txBody>
      </p:sp>
      <p:sp>
        <p:nvSpPr>
          <p:cNvPr id="8219" name="Rectangle 26"/>
          <p:cNvSpPr>
            <a:spLocks noChangeAspect="1" noChangeArrowheads="1"/>
          </p:cNvSpPr>
          <p:nvPr/>
        </p:nvSpPr>
        <p:spPr bwMode="auto">
          <a:xfrm>
            <a:off x="7715250" y="4440238"/>
            <a:ext cx="990600" cy="414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Zoran</a:t>
            </a:r>
          </a:p>
        </p:txBody>
      </p:sp>
      <p:sp>
        <p:nvSpPr>
          <p:cNvPr id="8220" name="Rectangle 27"/>
          <p:cNvSpPr>
            <a:spLocks noChangeAspect="1" noChangeArrowheads="1"/>
          </p:cNvSpPr>
          <p:nvPr/>
        </p:nvSpPr>
        <p:spPr bwMode="auto">
          <a:xfrm>
            <a:off x="6723063" y="4440238"/>
            <a:ext cx="992187" cy="4143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Yuri</a:t>
            </a:r>
          </a:p>
        </p:txBody>
      </p:sp>
      <p:sp>
        <p:nvSpPr>
          <p:cNvPr id="8221" name="Rectangle 28"/>
          <p:cNvSpPr>
            <a:spLocks noChangeAspect="1" noChangeArrowheads="1"/>
          </p:cNvSpPr>
          <p:nvPr/>
        </p:nvSpPr>
        <p:spPr bwMode="auto">
          <a:xfrm>
            <a:off x="4738688" y="4025900"/>
            <a:ext cx="992187" cy="414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Amy</a:t>
            </a:r>
          </a:p>
        </p:txBody>
      </p:sp>
      <p:sp>
        <p:nvSpPr>
          <p:cNvPr id="8222" name="Rectangle 29"/>
          <p:cNvSpPr>
            <a:spLocks noChangeAspect="1" noChangeArrowheads="1"/>
          </p:cNvSpPr>
          <p:nvPr/>
        </p:nvSpPr>
        <p:spPr bwMode="auto">
          <a:xfrm>
            <a:off x="5730875" y="4025900"/>
            <a:ext cx="992188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Yuri</a:t>
            </a:r>
          </a:p>
        </p:txBody>
      </p:sp>
      <p:sp>
        <p:nvSpPr>
          <p:cNvPr id="8223" name="Rectangle 30"/>
          <p:cNvSpPr>
            <a:spLocks noChangeAspect="1" noChangeArrowheads="1"/>
          </p:cNvSpPr>
          <p:nvPr/>
        </p:nvSpPr>
        <p:spPr bwMode="auto">
          <a:xfrm>
            <a:off x="7715250" y="4025900"/>
            <a:ext cx="990600" cy="4143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Zoran</a:t>
            </a:r>
          </a:p>
        </p:txBody>
      </p:sp>
      <p:sp>
        <p:nvSpPr>
          <p:cNvPr id="8224" name="Rectangle 31"/>
          <p:cNvSpPr>
            <a:spLocks noChangeAspect="1" noChangeArrowheads="1"/>
          </p:cNvSpPr>
          <p:nvPr/>
        </p:nvSpPr>
        <p:spPr bwMode="auto">
          <a:xfrm>
            <a:off x="6723063" y="4025900"/>
            <a:ext cx="992187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Xavier</a:t>
            </a:r>
          </a:p>
        </p:txBody>
      </p:sp>
      <p:sp>
        <p:nvSpPr>
          <p:cNvPr id="8225" name="Rectangle 32"/>
          <p:cNvSpPr>
            <a:spLocks noChangeAspect="1" noChangeArrowheads="1"/>
          </p:cNvSpPr>
          <p:nvPr/>
        </p:nvSpPr>
        <p:spPr bwMode="auto">
          <a:xfrm>
            <a:off x="5730875" y="3614738"/>
            <a:ext cx="992188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st</a:t>
            </a:r>
          </a:p>
        </p:txBody>
      </p:sp>
      <p:sp>
        <p:nvSpPr>
          <p:cNvPr id="8226" name="Rectangle 33"/>
          <p:cNvSpPr>
            <a:spLocks noChangeAspect="1" noChangeArrowheads="1"/>
          </p:cNvSpPr>
          <p:nvPr/>
        </p:nvSpPr>
        <p:spPr bwMode="auto">
          <a:xfrm>
            <a:off x="6723063" y="3614738"/>
            <a:ext cx="992187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nd</a:t>
            </a:r>
          </a:p>
        </p:txBody>
      </p:sp>
      <p:sp>
        <p:nvSpPr>
          <p:cNvPr id="8227" name="Rectangle 34"/>
          <p:cNvSpPr>
            <a:spLocks noChangeAspect="1" noChangeArrowheads="1"/>
          </p:cNvSpPr>
          <p:nvPr/>
        </p:nvSpPr>
        <p:spPr bwMode="auto">
          <a:xfrm>
            <a:off x="7715250" y="3614738"/>
            <a:ext cx="990600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rd</a:t>
            </a:r>
          </a:p>
        </p:txBody>
      </p:sp>
      <p:sp>
        <p:nvSpPr>
          <p:cNvPr id="8228" name="Rectangle 35"/>
          <p:cNvSpPr>
            <a:spLocks noChangeAspect="1" noChangeArrowheads="1"/>
          </p:cNvSpPr>
          <p:nvPr/>
        </p:nvSpPr>
        <p:spPr bwMode="auto">
          <a:xfrm>
            <a:off x="4724400" y="5257800"/>
            <a:ext cx="3962400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i="1">
                <a:latin typeface="Comic Sans MS" panose="030F0702030302020204" pitchFamily="66" charset="0"/>
              </a:rPr>
              <a:t>Women’s Preference Profile</a:t>
            </a:r>
            <a:endParaRPr lang="en-US" altLang="en-US" sz="1400" i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229" name="Text Box 36"/>
          <p:cNvSpPr txBox="1">
            <a:spLocks noChangeArrowheads="1"/>
          </p:cNvSpPr>
          <p:nvPr/>
        </p:nvSpPr>
        <p:spPr bwMode="auto">
          <a:xfrm>
            <a:off x="1557338" y="3124200"/>
            <a:ext cx="5842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en-US" altLang="en-US" sz="1200">
                <a:latin typeface="Comic Sans MS" panose="030F0702030302020204" pitchFamily="66" charset="0"/>
              </a:rPr>
              <a:t>favorite</a:t>
            </a:r>
          </a:p>
        </p:txBody>
      </p:sp>
      <p:sp>
        <p:nvSpPr>
          <p:cNvPr id="8230" name="Text Box 37"/>
          <p:cNvSpPr txBox="1">
            <a:spLocks noChangeArrowheads="1"/>
          </p:cNvSpPr>
          <p:nvPr/>
        </p:nvSpPr>
        <p:spPr bwMode="auto">
          <a:xfrm>
            <a:off x="3373438" y="3124200"/>
            <a:ext cx="990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en-US" altLang="en-US" sz="1200">
                <a:latin typeface="Comic Sans MS" panose="030F0702030302020204" pitchFamily="66" charset="0"/>
              </a:rPr>
              <a:t>least favorite</a:t>
            </a:r>
          </a:p>
        </p:txBody>
      </p:sp>
      <p:sp>
        <p:nvSpPr>
          <p:cNvPr id="8231" name="Text Box 38"/>
          <p:cNvSpPr txBox="1">
            <a:spLocks noChangeArrowheads="1"/>
          </p:cNvSpPr>
          <p:nvPr/>
        </p:nvSpPr>
        <p:spPr bwMode="auto">
          <a:xfrm>
            <a:off x="5976938" y="3124200"/>
            <a:ext cx="5842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en-US" altLang="en-US" sz="1200">
                <a:latin typeface="Comic Sans MS" panose="030F0702030302020204" pitchFamily="66" charset="0"/>
              </a:rPr>
              <a:t>favorite</a:t>
            </a:r>
          </a:p>
        </p:txBody>
      </p:sp>
      <p:sp>
        <p:nvSpPr>
          <p:cNvPr id="8232" name="Line 39"/>
          <p:cNvSpPr>
            <a:spLocks noChangeShapeType="1"/>
          </p:cNvSpPr>
          <p:nvPr/>
        </p:nvSpPr>
        <p:spPr bwMode="auto">
          <a:xfrm>
            <a:off x="6248400" y="3352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8233" name="Line 40"/>
          <p:cNvSpPr>
            <a:spLocks noChangeShapeType="1"/>
          </p:cNvSpPr>
          <p:nvPr/>
        </p:nvSpPr>
        <p:spPr bwMode="auto">
          <a:xfrm>
            <a:off x="3830638" y="3352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8234" name="Line 41"/>
          <p:cNvSpPr>
            <a:spLocks noChangeShapeType="1"/>
          </p:cNvSpPr>
          <p:nvPr/>
        </p:nvSpPr>
        <p:spPr bwMode="auto">
          <a:xfrm>
            <a:off x="1828800" y="3352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8235" name="Text Box 42"/>
          <p:cNvSpPr txBox="1">
            <a:spLocks noChangeArrowheads="1"/>
          </p:cNvSpPr>
          <p:nvPr/>
        </p:nvSpPr>
        <p:spPr bwMode="auto">
          <a:xfrm>
            <a:off x="7751763" y="3121025"/>
            <a:ext cx="990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en-US" altLang="en-US" sz="1200">
                <a:latin typeface="Comic Sans MS" panose="030F0702030302020204" pitchFamily="66" charset="0"/>
              </a:rPr>
              <a:t>least favorite</a:t>
            </a:r>
          </a:p>
        </p:txBody>
      </p:sp>
      <p:sp>
        <p:nvSpPr>
          <p:cNvPr id="8236" name="Line 43"/>
          <p:cNvSpPr>
            <a:spLocks noChangeShapeType="1"/>
          </p:cNvSpPr>
          <p:nvPr/>
        </p:nvSpPr>
        <p:spPr bwMode="auto">
          <a:xfrm>
            <a:off x="8208963" y="33496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Example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673100" y="1489075"/>
            <a:ext cx="7772400" cy="20288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600" dirty="0">
                <a:solidFill>
                  <a:srgbClr val="0070C0"/>
                </a:solidFill>
              </a:rPr>
              <a:t>Question.</a:t>
            </a:r>
            <a:r>
              <a:rPr lang="en-US" altLang="en-US" sz="2600" dirty="0"/>
              <a:t>  Is assignment </a:t>
            </a:r>
            <a:r>
              <a:rPr lang="en-US" altLang="en-US" sz="2600" dirty="0">
                <a:solidFill>
                  <a:srgbClr val="0033CC"/>
                </a:solidFill>
              </a:rPr>
              <a:t>X-C</a:t>
            </a:r>
            <a:r>
              <a:rPr lang="en-US" altLang="en-US" sz="2600" dirty="0"/>
              <a:t>, </a:t>
            </a:r>
            <a:r>
              <a:rPr lang="en-US" altLang="en-US" sz="2600" dirty="0">
                <a:solidFill>
                  <a:srgbClr val="0033CC"/>
                </a:solidFill>
              </a:rPr>
              <a:t>Y-B</a:t>
            </a:r>
            <a:r>
              <a:rPr lang="en-US" altLang="en-US" sz="2600" dirty="0"/>
              <a:t>, </a:t>
            </a:r>
            <a:r>
              <a:rPr lang="en-US" altLang="en-US" sz="2600" dirty="0">
                <a:solidFill>
                  <a:srgbClr val="0033CC"/>
                </a:solidFill>
              </a:rPr>
              <a:t>Z-A</a:t>
            </a:r>
            <a:r>
              <a:rPr lang="en-US" altLang="en-US" sz="2600" dirty="0"/>
              <a:t> stable?</a:t>
            </a:r>
          </a:p>
          <a:p>
            <a:pPr marL="0" indent="0" eaLnBrk="1" hangingPunct="1">
              <a:buNone/>
            </a:pPr>
            <a:r>
              <a:rPr lang="en-US" altLang="en-US" sz="2600" dirty="0">
                <a:solidFill>
                  <a:srgbClr val="0070C0"/>
                </a:solidFill>
              </a:rPr>
              <a:t>Answer.</a:t>
            </a:r>
            <a:r>
              <a:rPr lang="en-US" altLang="en-US" sz="2600" dirty="0"/>
              <a:t>  No.  Brenda and Xavier will hook up.</a:t>
            </a:r>
          </a:p>
          <a:p>
            <a:pPr eaLnBrk="1" hangingPunct="1"/>
            <a:endParaRPr lang="en-US" altLang="en-US" sz="2600" dirty="0"/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5E9965-17DA-43AA-BB2E-F5E26DD6A319}" type="slidenum">
              <a:rPr lang="en-US" altLang="en-US" sz="1400">
                <a:latin typeface="Tahoma" panose="020B0604030504040204" pitchFamily="34" charset="0"/>
              </a:rPr>
              <a:pPr/>
              <a:t>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9221" name="Rectangle 4"/>
          <p:cNvSpPr>
            <a:spLocks noChangeAspect="1" noChangeArrowheads="1"/>
          </p:cNvSpPr>
          <p:nvPr/>
        </p:nvSpPr>
        <p:spPr bwMode="auto">
          <a:xfrm>
            <a:off x="319088" y="4854575"/>
            <a:ext cx="992187" cy="414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Zoran</a:t>
            </a:r>
          </a:p>
        </p:txBody>
      </p:sp>
      <p:sp>
        <p:nvSpPr>
          <p:cNvPr id="9222" name="Rectangle 5"/>
          <p:cNvSpPr>
            <a:spLocks noChangeAspect="1" noChangeArrowheads="1"/>
          </p:cNvSpPr>
          <p:nvPr/>
        </p:nvSpPr>
        <p:spPr bwMode="auto">
          <a:xfrm>
            <a:off x="1311275" y="4854575"/>
            <a:ext cx="992188" cy="4143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Amy</a:t>
            </a:r>
          </a:p>
        </p:txBody>
      </p:sp>
      <p:sp>
        <p:nvSpPr>
          <p:cNvPr id="9223" name="Rectangle 6"/>
          <p:cNvSpPr>
            <a:spLocks noChangeAspect="1" noChangeArrowheads="1"/>
          </p:cNvSpPr>
          <p:nvPr/>
        </p:nvSpPr>
        <p:spPr bwMode="auto">
          <a:xfrm>
            <a:off x="3295650" y="4854575"/>
            <a:ext cx="990600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Claire</a:t>
            </a:r>
          </a:p>
        </p:txBody>
      </p:sp>
      <p:sp>
        <p:nvSpPr>
          <p:cNvPr id="9224" name="Rectangle 7"/>
          <p:cNvSpPr>
            <a:spLocks noChangeAspect="1" noChangeArrowheads="1"/>
          </p:cNvSpPr>
          <p:nvPr/>
        </p:nvSpPr>
        <p:spPr bwMode="auto">
          <a:xfrm>
            <a:off x="2303463" y="4854575"/>
            <a:ext cx="992187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Brenda</a:t>
            </a:r>
          </a:p>
        </p:txBody>
      </p:sp>
      <p:sp>
        <p:nvSpPr>
          <p:cNvPr id="9225" name="Rectangle 8"/>
          <p:cNvSpPr>
            <a:spLocks noChangeAspect="1" noChangeArrowheads="1"/>
          </p:cNvSpPr>
          <p:nvPr/>
        </p:nvSpPr>
        <p:spPr bwMode="auto">
          <a:xfrm>
            <a:off x="319088" y="4440238"/>
            <a:ext cx="992187" cy="4143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Yuri</a:t>
            </a:r>
          </a:p>
        </p:txBody>
      </p:sp>
      <p:sp>
        <p:nvSpPr>
          <p:cNvPr id="9226" name="Rectangle 9"/>
          <p:cNvSpPr>
            <a:spLocks noChangeAspect="1" noChangeArrowheads="1"/>
          </p:cNvSpPr>
          <p:nvPr/>
        </p:nvSpPr>
        <p:spPr bwMode="auto">
          <a:xfrm>
            <a:off x="1311275" y="4440238"/>
            <a:ext cx="992188" cy="4143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Brenda</a:t>
            </a:r>
          </a:p>
        </p:txBody>
      </p:sp>
      <p:sp>
        <p:nvSpPr>
          <p:cNvPr id="9227" name="Rectangle 10"/>
          <p:cNvSpPr>
            <a:spLocks noChangeAspect="1" noChangeArrowheads="1"/>
          </p:cNvSpPr>
          <p:nvPr/>
        </p:nvSpPr>
        <p:spPr bwMode="auto">
          <a:xfrm>
            <a:off x="3295650" y="4440238"/>
            <a:ext cx="990600" cy="414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Claire</a:t>
            </a:r>
          </a:p>
        </p:txBody>
      </p:sp>
      <p:sp>
        <p:nvSpPr>
          <p:cNvPr id="9228" name="Rectangle 11"/>
          <p:cNvSpPr>
            <a:spLocks noChangeAspect="1" noChangeArrowheads="1"/>
          </p:cNvSpPr>
          <p:nvPr/>
        </p:nvSpPr>
        <p:spPr bwMode="auto">
          <a:xfrm>
            <a:off x="2303463" y="4440238"/>
            <a:ext cx="992187" cy="414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Amy</a:t>
            </a:r>
          </a:p>
        </p:txBody>
      </p:sp>
      <p:sp>
        <p:nvSpPr>
          <p:cNvPr id="9229" name="Rectangle 12"/>
          <p:cNvSpPr>
            <a:spLocks noChangeAspect="1" noChangeArrowheads="1"/>
          </p:cNvSpPr>
          <p:nvPr/>
        </p:nvSpPr>
        <p:spPr bwMode="auto">
          <a:xfrm>
            <a:off x="319088" y="4025900"/>
            <a:ext cx="992187" cy="414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Xavier</a:t>
            </a:r>
          </a:p>
        </p:txBody>
      </p:sp>
      <p:sp>
        <p:nvSpPr>
          <p:cNvPr id="9230" name="Rectangle 13"/>
          <p:cNvSpPr>
            <a:spLocks noChangeAspect="1" noChangeArrowheads="1"/>
          </p:cNvSpPr>
          <p:nvPr/>
        </p:nvSpPr>
        <p:spPr bwMode="auto">
          <a:xfrm>
            <a:off x="1311275" y="4025900"/>
            <a:ext cx="992188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Amy</a:t>
            </a:r>
          </a:p>
        </p:txBody>
      </p:sp>
      <p:sp>
        <p:nvSpPr>
          <p:cNvPr id="9231" name="Rectangle 14"/>
          <p:cNvSpPr>
            <a:spLocks noChangeAspect="1" noChangeArrowheads="1"/>
          </p:cNvSpPr>
          <p:nvPr/>
        </p:nvSpPr>
        <p:spPr bwMode="auto">
          <a:xfrm>
            <a:off x="3295650" y="4025900"/>
            <a:ext cx="990600" cy="4143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Claire</a:t>
            </a:r>
          </a:p>
        </p:txBody>
      </p:sp>
      <p:sp>
        <p:nvSpPr>
          <p:cNvPr id="9232" name="Rectangle 15"/>
          <p:cNvSpPr>
            <a:spLocks noChangeAspect="1" noChangeArrowheads="1"/>
          </p:cNvSpPr>
          <p:nvPr/>
        </p:nvSpPr>
        <p:spPr bwMode="auto">
          <a:xfrm>
            <a:off x="2303463" y="4025900"/>
            <a:ext cx="992187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Brenda</a:t>
            </a:r>
          </a:p>
        </p:txBody>
      </p:sp>
      <p:sp>
        <p:nvSpPr>
          <p:cNvPr id="9233" name="Rectangle 16"/>
          <p:cNvSpPr>
            <a:spLocks noChangeAspect="1" noChangeArrowheads="1"/>
          </p:cNvSpPr>
          <p:nvPr/>
        </p:nvSpPr>
        <p:spPr bwMode="auto">
          <a:xfrm>
            <a:off x="4738688" y="4854575"/>
            <a:ext cx="992187" cy="414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Claire</a:t>
            </a:r>
          </a:p>
        </p:txBody>
      </p:sp>
      <p:sp>
        <p:nvSpPr>
          <p:cNvPr id="9234" name="Rectangle 17"/>
          <p:cNvSpPr>
            <a:spLocks noChangeAspect="1" noChangeArrowheads="1"/>
          </p:cNvSpPr>
          <p:nvPr/>
        </p:nvSpPr>
        <p:spPr bwMode="auto">
          <a:xfrm>
            <a:off x="5730875" y="4854575"/>
            <a:ext cx="992188" cy="4143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Xavier</a:t>
            </a:r>
          </a:p>
        </p:txBody>
      </p:sp>
      <p:sp>
        <p:nvSpPr>
          <p:cNvPr id="9235" name="Rectangle 18"/>
          <p:cNvSpPr>
            <a:spLocks noChangeAspect="1" noChangeArrowheads="1"/>
          </p:cNvSpPr>
          <p:nvPr/>
        </p:nvSpPr>
        <p:spPr bwMode="auto">
          <a:xfrm>
            <a:off x="7715250" y="4854575"/>
            <a:ext cx="990600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Zoran</a:t>
            </a:r>
          </a:p>
        </p:txBody>
      </p:sp>
      <p:sp>
        <p:nvSpPr>
          <p:cNvPr id="9236" name="Rectangle 19"/>
          <p:cNvSpPr>
            <a:spLocks noChangeAspect="1" noChangeArrowheads="1"/>
          </p:cNvSpPr>
          <p:nvPr/>
        </p:nvSpPr>
        <p:spPr bwMode="auto">
          <a:xfrm>
            <a:off x="6723063" y="4854575"/>
            <a:ext cx="992187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Yuri</a:t>
            </a:r>
          </a:p>
        </p:txBody>
      </p:sp>
      <p:sp>
        <p:nvSpPr>
          <p:cNvPr id="9237" name="Rectangle 20"/>
          <p:cNvSpPr>
            <a:spLocks noChangeAspect="1" noChangeArrowheads="1"/>
          </p:cNvSpPr>
          <p:nvPr/>
        </p:nvSpPr>
        <p:spPr bwMode="auto">
          <a:xfrm>
            <a:off x="4738688" y="4440238"/>
            <a:ext cx="992187" cy="4143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Brenda</a:t>
            </a:r>
          </a:p>
        </p:txBody>
      </p:sp>
      <p:sp>
        <p:nvSpPr>
          <p:cNvPr id="9238" name="Rectangle 21"/>
          <p:cNvSpPr>
            <a:spLocks noChangeAspect="1" noChangeArrowheads="1"/>
          </p:cNvSpPr>
          <p:nvPr/>
        </p:nvSpPr>
        <p:spPr bwMode="auto">
          <a:xfrm>
            <a:off x="5730875" y="4440238"/>
            <a:ext cx="992188" cy="414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Xavier</a:t>
            </a:r>
          </a:p>
        </p:txBody>
      </p:sp>
      <p:sp>
        <p:nvSpPr>
          <p:cNvPr id="9239" name="Rectangle 22"/>
          <p:cNvSpPr>
            <a:spLocks noChangeAspect="1" noChangeArrowheads="1"/>
          </p:cNvSpPr>
          <p:nvPr/>
        </p:nvSpPr>
        <p:spPr bwMode="auto">
          <a:xfrm>
            <a:off x="7715250" y="4440238"/>
            <a:ext cx="990600" cy="414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Zoran</a:t>
            </a:r>
          </a:p>
        </p:txBody>
      </p:sp>
      <p:sp>
        <p:nvSpPr>
          <p:cNvPr id="9240" name="Rectangle 23"/>
          <p:cNvSpPr>
            <a:spLocks noChangeAspect="1" noChangeArrowheads="1"/>
          </p:cNvSpPr>
          <p:nvPr/>
        </p:nvSpPr>
        <p:spPr bwMode="auto">
          <a:xfrm>
            <a:off x="6723063" y="4440238"/>
            <a:ext cx="992187" cy="4143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Yuri</a:t>
            </a:r>
          </a:p>
        </p:txBody>
      </p:sp>
      <p:sp>
        <p:nvSpPr>
          <p:cNvPr id="9241" name="Rectangle 24"/>
          <p:cNvSpPr>
            <a:spLocks noChangeAspect="1" noChangeArrowheads="1"/>
          </p:cNvSpPr>
          <p:nvPr/>
        </p:nvSpPr>
        <p:spPr bwMode="auto">
          <a:xfrm>
            <a:off x="4738688" y="4025900"/>
            <a:ext cx="992187" cy="414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Amy</a:t>
            </a:r>
          </a:p>
        </p:txBody>
      </p:sp>
      <p:sp>
        <p:nvSpPr>
          <p:cNvPr id="9242" name="Rectangle 25"/>
          <p:cNvSpPr>
            <a:spLocks noChangeAspect="1" noChangeArrowheads="1"/>
          </p:cNvSpPr>
          <p:nvPr/>
        </p:nvSpPr>
        <p:spPr bwMode="auto">
          <a:xfrm>
            <a:off x="5730875" y="4025900"/>
            <a:ext cx="992188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Yuri</a:t>
            </a:r>
          </a:p>
        </p:txBody>
      </p:sp>
      <p:sp>
        <p:nvSpPr>
          <p:cNvPr id="9243" name="Rectangle 26"/>
          <p:cNvSpPr>
            <a:spLocks noChangeAspect="1" noChangeArrowheads="1"/>
          </p:cNvSpPr>
          <p:nvPr/>
        </p:nvSpPr>
        <p:spPr bwMode="auto">
          <a:xfrm>
            <a:off x="7715250" y="4025900"/>
            <a:ext cx="990600" cy="4143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Zoran</a:t>
            </a:r>
          </a:p>
        </p:txBody>
      </p:sp>
      <p:sp>
        <p:nvSpPr>
          <p:cNvPr id="9244" name="Rectangle 27"/>
          <p:cNvSpPr>
            <a:spLocks noChangeAspect="1" noChangeArrowheads="1"/>
          </p:cNvSpPr>
          <p:nvPr/>
        </p:nvSpPr>
        <p:spPr bwMode="auto">
          <a:xfrm>
            <a:off x="6723063" y="4025900"/>
            <a:ext cx="992187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Xavier</a:t>
            </a:r>
          </a:p>
        </p:txBody>
      </p:sp>
      <p:sp>
        <p:nvSpPr>
          <p:cNvPr id="9245" name="Rectangle 28"/>
          <p:cNvSpPr>
            <a:spLocks noChangeAspect="1" noChangeArrowheads="1"/>
          </p:cNvSpPr>
          <p:nvPr/>
        </p:nvSpPr>
        <p:spPr bwMode="auto">
          <a:xfrm>
            <a:off x="1311275" y="3614738"/>
            <a:ext cx="992188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st</a:t>
            </a:r>
          </a:p>
        </p:txBody>
      </p:sp>
      <p:sp>
        <p:nvSpPr>
          <p:cNvPr id="9246" name="Rectangle 29"/>
          <p:cNvSpPr>
            <a:spLocks noChangeAspect="1" noChangeArrowheads="1"/>
          </p:cNvSpPr>
          <p:nvPr/>
        </p:nvSpPr>
        <p:spPr bwMode="auto">
          <a:xfrm>
            <a:off x="2303463" y="3614738"/>
            <a:ext cx="992187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nd</a:t>
            </a:r>
          </a:p>
        </p:txBody>
      </p:sp>
      <p:sp>
        <p:nvSpPr>
          <p:cNvPr id="9247" name="Rectangle 30"/>
          <p:cNvSpPr>
            <a:spLocks noChangeAspect="1" noChangeArrowheads="1"/>
          </p:cNvSpPr>
          <p:nvPr/>
        </p:nvSpPr>
        <p:spPr bwMode="auto">
          <a:xfrm>
            <a:off x="3295650" y="3614738"/>
            <a:ext cx="990600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rd</a:t>
            </a:r>
          </a:p>
        </p:txBody>
      </p:sp>
      <p:sp>
        <p:nvSpPr>
          <p:cNvPr id="9248" name="Rectangle 31"/>
          <p:cNvSpPr>
            <a:spLocks noChangeAspect="1" noChangeArrowheads="1"/>
          </p:cNvSpPr>
          <p:nvPr/>
        </p:nvSpPr>
        <p:spPr bwMode="auto">
          <a:xfrm>
            <a:off x="5730875" y="3614738"/>
            <a:ext cx="992188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st</a:t>
            </a:r>
          </a:p>
        </p:txBody>
      </p:sp>
      <p:sp>
        <p:nvSpPr>
          <p:cNvPr id="9249" name="Rectangle 32"/>
          <p:cNvSpPr>
            <a:spLocks noChangeAspect="1" noChangeArrowheads="1"/>
          </p:cNvSpPr>
          <p:nvPr/>
        </p:nvSpPr>
        <p:spPr bwMode="auto">
          <a:xfrm>
            <a:off x="6723063" y="3614738"/>
            <a:ext cx="992187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nd</a:t>
            </a:r>
          </a:p>
        </p:txBody>
      </p:sp>
      <p:sp>
        <p:nvSpPr>
          <p:cNvPr id="9250" name="Rectangle 33"/>
          <p:cNvSpPr>
            <a:spLocks noChangeAspect="1" noChangeArrowheads="1"/>
          </p:cNvSpPr>
          <p:nvPr/>
        </p:nvSpPr>
        <p:spPr bwMode="auto">
          <a:xfrm>
            <a:off x="7715250" y="3614738"/>
            <a:ext cx="990600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rd</a:t>
            </a:r>
          </a:p>
        </p:txBody>
      </p:sp>
      <p:sp>
        <p:nvSpPr>
          <p:cNvPr id="9251" name="Text Box 34"/>
          <p:cNvSpPr txBox="1">
            <a:spLocks noChangeArrowheads="1"/>
          </p:cNvSpPr>
          <p:nvPr/>
        </p:nvSpPr>
        <p:spPr bwMode="auto">
          <a:xfrm>
            <a:off x="1557338" y="3124200"/>
            <a:ext cx="5842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en-US" altLang="en-US" sz="1200">
                <a:latin typeface="Comic Sans MS" panose="030F0702030302020204" pitchFamily="66" charset="0"/>
              </a:rPr>
              <a:t>favorite</a:t>
            </a:r>
          </a:p>
        </p:txBody>
      </p:sp>
      <p:sp>
        <p:nvSpPr>
          <p:cNvPr id="9252" name="Text Box 35"/>
          <p:cNvSpPr txBox="1">
            <a:spLocks noChangeArrowheads="1"/>
          </p:cNvSpPr>
          <p:nvPr/>
        </p:nvSpPr>
        <p:spPr bwMode="auto">
          <a:xfrm>
            <a:off x="3373438" y="3124200"/>
            <a:ext cx="990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en-US" altLang="en-US" sz="1200">
                <a:latin typeface="Comic Sans MS" panose="030F0702030302020204" pitchFamily="66" charset="0"/>
              </a:rPr>
              <a:t>least favorite</a:t>
            </a:r>
          </a:p>
        </p:txBody>
      </p:sp>
      <p:sp>
        <p:nvSpPr>
          <p:cNvPr id="9253" name="Text Box 36"/>
          <p:cNvSpPr txBox="1">
            <a:spLocks noChangeArrowheads="1"/>
          </p:cNvSpPr>
          <p:nvPr/>
        </p:nvSpPr>
        <p:spPr bwMode="auto">
          <a:xfrm>
            <a:off x="5976938" y="3124200"/>
            <a:ext cx="5842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en-US" altLang="en-US" sz="1200">
                <a:latin typeface="Comic Sans MS" panose="030F0702030302020204" pitchFamily="66" charset="0"/>
              </a:rPr>
              <a:t>favorite</a:t>
            </a:r>
          </a:p>
        </p:txBody>
      </p:sp>
      <p:sp>
        <p:nvSpPr>
          <p:cNvPr id="9254" name="Line 37"/>
          <p:cNvSpPr>
            <a:spLocks noChangeShapeType="1"/>
          </p:cNvSpPr>
          <p:nvPr/>
        </p:nvSpPr>
        <p:spPr bwMode="auto">
          <a:xfrm>
            <a:off x="6248400" y="3352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9255" name="Line 38"/>
          <p:cNvSpPr>
            <a:spLocks noChangeShapeType="1"/>
          </p:cNvSpPr>
          <p:nvPr/>
        </p:nvSpPr>
        <p:spPr bwMode="auto">
          <a:xfrm>
            <a:off x="3830638" y="3352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9256" name="Line 39"/>
          <p:cNvSpPr>
            <a:spLocks noChangeShapeType="1"/>
          </p:cNvSpPr>
          <p:nvPr/>
        </p:nvSpPr>
        <p:spPr bwMode="auto">
          <a:xfrm>
            <a:off x="1828800" y="3352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9257" name="Text Box 40"/>
          <p:cNvSpPr txBox="1">
            <a:spLocks noChangeArrowheads="1"/>
          </p:cNvSpPr>
          <p:nvPr/>
        </p:nvSpPr>
        <p:spPr bwMode="auto">
          <a:xfrm>
            <a:off x="7751763" y="3121025"/>
            <a:ext cx="990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en-US" altLang="en-US" sz="1200">
                <a:latin typeface="Comic Sans MS" panose="030F0702030302020204" pitchFamily="66" charset="0"/>
              </a:rPr>
              <a:t>least favorite</a:t>
            </a:r>
          </a:p>
        </p:txBody>
      </p:sp>
      <p:sp>
        <p:nvSpPr>
          <p:cNvPr id="9258" name="Line 41"/>
          <p:cNvSpPr>
            <a:spLocks noChangeShapeType="1"/>
          </p:cNvSpPr>
          <p:nvPr/>
        </p:nvSpPr>
        <p:spPr bwMode="auto">
          <a:xfrm>
            <a:off x="8208963" y="33496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9259" name="Rectangle 42"/>
          <p:cNvSpPr>
            <a:spLocks noChangeAspect="1" noChangeArrowheads="1"/>
          </p:cNvSpPr>
          <p:nvPr/>
        </p:nvSpPr>
        <p:spPr bwMode="auto">
          <a:xfrm>
            <a:off x="304800" y="5257800"/>
            <a:ext cx="3962400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i="1">
                <a:latin typeface="Comic Sans MS" panose="030F0702030302020204" pitchFamily="66" charset="0"/>
              </a:rPr>
              <a:t>Men’s Preference Profile</a:t>
            </a:r>
            <a:endParaRPr lang="en-US" altLang="en-US" sz="1400" i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260" name="Rectangle 43"/>
          <p:cNvSpPr>
            <a:spLocks noChangeAspect="1" noChangeArrowheads="1"/>
          </p:cNvSpPr>
          <p:nvPr/>
        </p:nvSpPr>
        <p:spPr bwMode="auto">
          <a:xfrm>
            <a:off x="4724400" y="5257800"/>
            <a:ext cx="3962400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i="1">
                <a:latin typeface="Comic Sans MS" panose="030F0702030302020204" pitchFamily="66" charset="0"/>
              </a:rPr>
              <a:t>Women’s Preference Profile</a:t>
            </a:r>
            <a:endParaRPr lang="en-US" altLang="en-US" sz="1400" i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53426</TotalTime>
  <Words>1361</Words>
  <Application>Microsoft Office PowerPoint</Application>
  <PresentationFormat>On-screen Show (4:3)</PresentationFormat>
  <Paragraphs>493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Cambria Math</vt:lpstr>
      <vt:lpstr>Arial Black</vt:lpstr>
      <vt:lpstr>Helvetica</vt:lpstr>
      <vt:lpstr>Times New Roman</vt:lpstr>
      <vt:lpstr>Courier New</vt:lpstr>
      <vt:lpstr>Arial</vt:lpstr>
      <vt:lpstr>Symbol</vt:lpstr>
      <vt:lpstr>Wingdings</vt:lpstr>
      <vt:lpstr>Tahoma</vt:lpstr>
      <vt:lpstr>Comic Sans MS</vt:lpstr>
      <vt:lpstr>Custom Design</vt:lpstr>
      <vt:lpstr>CSE 421:  Introduction to Algorithms</vt:lpstr>
      <vt:lpstr>This Course</vt:lpstr>
      <vt:lpstr>Where to get help?</vt:lpstr>
      <vt:lpstr>Yin-Tat’s Research</vt:lpstr>
      <vt:lpstr>Stable Matching Problem</vt:lpstr>
      <vt:lpstr>Stable Matching</vt:lpstr>
      <vt:lpstr>Stable Matching</vt:lpstr>
      <vt:lpstr>Example</vt:lpstr>
      <vt:lpstr>Example</vt:lpstr>
      <vt:lpstr>Example (cont’d)</vt:lpstr>
      <vt:lpstr>Existence of Stable Matchings</vt:lpstr>
      <vt:lpstr>Propose-And-Reject Algorithm [Gale-Shapley’62]</vt:lpstr>
      <vt:lpstr>Main Properties of the algorithm</vt:lpstr>
      <vt:lpstr>What do we need to prove?</vt:lpstr>
      <vt:lpstr>Proof of Correctness:  Termination</vt:lpstr>
      <vt:lpstr>Proof of Correctness:  Perfection</vt:lpstr>
      <vt:lpstr>Proof of Correctness:  Stability</vt:lpstr>
      <vt:lpstr>Summary</vt:lpstr>
      <vt:lpstr>Why this problem is important?</vt:lpstr>
      <vt:lpstr>Why this problem is important? </vt:lpstr>
      <vt:lpstr>Why this problem is important? </vt:lpstr>
    </vt:vector>
  </TitlesOfParts>
  <Company>Unknown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Paul Beame</dc:creator>
  <cp:lastModifiedBy>Yin Tat Lee</cp:lastModifiedBy>
  <cp:revision>184</cp:revision>
  <cp:lastPrinted>2000-07-01T21:41:59Z</cp:lastPrinted>
  <dcterms:created xsi:type="dcterms:W3CDTF">1998-04-21T02:39:18Z</dcterms:created>
  <dcterms:modified xsi:type="dcterms:W3CDTF">2018-03-26T17:40:20Z</dcterms:modified>
</cp:coreProperties>
</file>