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9"/>
  </p:notesMasterIdLst>
  <p:handoutMasterIdLst>
    <p:handoutMasterId r:id="rId30"/>
  </p:handoutMasterIdLst>
  <p:sldIdLst>
    <p:sldId id="369" r:id="rId2"/>
    <p:sldId id="932" r:id="rId3"/>
    <p:sldId id="933" r:id="rId4"/>
    <p:sldId id="934" r:id="rId5"/>
    <p:sldId id="935" r:id="rId6"/>
    <p:sldId id="936" r:id="rId7"/>
    <p:sldId id="937" r:id="rId8"/>
    <p:sldId id="938" r:id="rId9"/>
    <p:sldId id="957" r:id="rId10"/>
    <p:sldId id="939" r:id="rId11"/>
    <p:sldId id="940" r:id="rId12"/>
    <p:sldId id="941" r:id="rId13"/>
    <p:sldId id="942" r:id="rId14"/>
    <p:sldId id="943" r:id="rId15"/>
    <p:sldId id="944" r:id="rId16"/>
    <p:sldId id="945" r:id="rId17"/>
    <p:sldId id="946" r:id="rId18"/>
    <p:sldId id="947" r:id="rId19"/>
    <p:sldId id="948" r:id="rId20"/>
    <p:sldId id="949" r:id="rId21"/>
    <p:sldId id="950" r:id="rId22"/>
    <p:sldId id="951" r:id="rId23"/>
    <p:sldId id="952" r:id="rId24"/>
    <p:sldId id="953" r:id="rId25"/>
    <p:sldId id="954" r:id="rId26"/>
    <p:sldId id="955" r:id="rId27"/>
    <p:sldId id="956" r:id="rId2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FFCC"/>
    <a:srgbClr val="FFFF00"/>
    <a:srgbClr val="DBF7C9"/>
    <a:srgbClr val="B0ED8B"/>
    <a:srgbClr val="0033CC"/>
    <a:srgbClr val="3399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88588" autoAdjust="0"/>
  </p:normalViewPr>
  <p:slideViewPr>
    <p:cSldViewPr snapToGrid="0">
      <p:cViewPr varScale="1">
        <p:scale>
          <a:sx n="111" d="100"/>
          <a:sy n="111" d="100"/>
        </p:scale>
        <p:origin x="1548" y="10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1632" cy="46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 defTabSz="931887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1162" y="0"/>
            <a:ext cx="3003153" cy="46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288"/>
            <a:ext cx="3001632" cy="46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87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1162" y="8815288"/>
            <a:ext cx="3003153" cy="46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ctr" anchorCtr="0" compatLnSpc="1">
            <a:prstTxWarp prst="textNoShape">
              <a:avLst/>
            </a:prstTxWarp>
          </a:bodyPr>
          <a:lstStyle>
            <a:lvl1pPr algn="l" defTabSz="931887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ctr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87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42A48B-CCC8-405A-AA12-50F4CCBC6089}" type="slidenum">
              <a:rPr lang="en-US" altLang="en-US" sz="1300" b="0">
                <a:latin typeface="Comic Sans MS" panose="030F0702030302020204" pitchFamily="66" charset="0"/>
              </a:rPr>
              <a:pPr/>
              <a:t>10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630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D2AF19-017C-4CA1-A6EC-A52463EA6769}" type="slidenum">
              <a:rPr lang="en-US" altLang="en-US" sz="1300" b="0">
                <a:latin typeface="Comic Sans MS" panose="030F0702030302020204" pitchFamily="66" charset="0"/>
              </a:rPr>
              <a:pPr/>
              <a:t>11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3524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05222-B91A-4D03-8F8C-84B99519572C}" type="slidenum">
              <a:rPr lang="en-US" altLang="en-US" sz="1300" b="0">
                <a:latin typeface="Comic Sans MS" panose="030F0702030302020204" pitchFamily="66" charset="0"/>
              </a:rPr>
              <a:pPr/>
              <a:t>12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5380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6C04C-CB37-4800-B982-5175F00DC4E9}" type="slidenum">
              <a:rPr lang="en-US" altLang="en-US" sz="1300" b="0">
                <a:latin typeface="Comic Sans MS" panose="030F0702030302020204" pitchFamily="66" charset="0"/>
              </a:rPr>
              <a:pPr/>
              <a:t>14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318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49F7F0-5478-4F05-82AD-3C66383C2D3D}" type="slidenum">
              <a:rPr lang="en-US" altLang="en-US" sz="1300" b="0">
                <a:latin typeface="Comic Sans MS" panose="030F0702030302020204" pitchFamily="66" charset="0"/>
              </a:rPr>
              <a:pPr/>
              <a:t>15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0738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3A19D9-54CA-4547-A7CE-F98F074DF623}" type="slidenum">
              <a:rPr lang="en-US" altLang="en-US" sz="1300" b="0">
                <a:latin typeface="Comic Sans MS" panose="030F0702030302020204" pitchFamily="66" charset="0"/>
              </a:rPr>
              <a:pPr/>
              <a:t>16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673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99E1F9-60E3-4BE2-8790-6AF925B78A08}" type="slidenum">
              <a:rPr lang="en-US" altLang="en-US" sz="1300" b="0">
                <a:latin typeface="Comic Sans MS" panose="030F0702030302020204" pitchFamily="66" charset="0"/>
              </a:rPr>
              <a:pPr/>
              <a:t>17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3104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C4CDE-1B19-458D-B20E-4C082E14C396}" type="slidenum">
              <a:rPr lang="en-US" altLang="en-US" sz="1300" b="0">
                <a:latin typeface="Comic Sans MS" panose="030F0702030302020204" pitchFamily="66" charset="0"/>
              </a:rPr>
              <a:pPr/>
              <a:t>18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Own a modem or an MP3 player?  You own this stuff.</a:t>
            </a:r>
          </a:p>
        </p:txBody>
      </p:sp>
    </p:spTree>
    <p:extLst>
      <p:ext uri="{BB962C8B-B14F-4D97-AF65-F5344CB8AC3E}">
        <p14:creationId xmlns:p14="http://schemas.microsoft.com/office/powerpoint/2010/main" val="1099037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51A4DA-9AF3-44A9-AA1D-CC09DC30A82C}" type="slidenum">
              <a:rPr lang="en-US" altLang="en-US" sz="1300" b="0">
                <a:latin typeface="Comic Sans MS" panose="030F0702030302020204" pitchFamily="66" charset="0"/>
              </a:rPr>
              <a:pPr/>
              <a:t>19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8609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7F2ACE-0B4F-4897-9619-FFC2FD9E1696}" type="slidenum">
              <a:rPr lang="en-US" altLang="en-US" sz="1300" b="0">
                <a:latin typeface="Comic Sans MS" panose="030F0702030302020204" pitchFamily="66" charset="0"/>
              </a:rPr>
              <a:pPr/>
              <a:t>23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89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2915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910B48-4B85-46FF-AE07-8D0B801B99CB}" type="slidenum">
              <a:rPr lang="en-US" altLang="en-US" sz="1300" b="0">
                <a:latin typeface="Comic Sans MS" panose="030F0702030302020204" pitchFamily="66" charset="0"/>
              </a:rPr>
              <a:pPr/>
              <a:t>24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1847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2C874C-43E1-41E1-AB9A-1162AF15E2A4}" type="slidenum">
              <a:rPr lang="en-US" altLang="en-US" sz="1300" b="0">
                <a:latin typeface="Comic Sans MS" panose="030F0702030302020204" pitchFamily="66" charset="0"/>
              </a:rPr>
              <a:pPr/>
              <a:t>25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08859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683C4-C7D8-4EF1-90D1-653C736D382D}" type="slidenum">
              <a:rPr lang="en-US" altLang="en-US" sz="1300" b="0">
                <a:latin typeface="Comic Sans MS" panose="030F0702030302020204" pitchFamily="66" charset="0"/>
              </a:rPr>
              <a:pPr/>
              <a:t>26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17193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82C16C-4981-40EF-A3E4-D940C24503E0}" type="slidenum">
              <a:rPr lang="en-US" altLang="en-US" sz="1300" b="0">
                <a:latin typeface="Comic Sans MS" panose="030F0702030302020204" pitchFamily="66" charset="0"/>
              </a:rPr>
              <a:pPr/>
              <a:t>27</a:t>
            </a:fld>
            <a:endParaRPr lang="en-US" altLang="en-US" sz="1300" b="0">
              <a:latin typeface="Comic Sans MS" panose="030F0702030302020204" pitchFamily="66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495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266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5083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913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650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13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4561"/>
            <a:ext cx="5139134" cy="418399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693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 defTabSz="931887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algn="ctr" defTabSz="931887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24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661913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Dynamic Programming </a:t>
            </a:r>
          </a:p>
          <a:p>
            <a:pPr eaLnBrk="1" hangingPunct="1"/>
            <a:r>
              <a:rPr lang="en-US" dirty="0"/>
              <a:t>Shortest Paths with Negative </a:t>
            </a:r>
            <a:r>
              <a:rPr lang="en-US" dirty="0" smtClean="0"/>
              <a:t>Weights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7E5481-C924-421F-932A-4051D41B6F2C}" type="slidenum">
              <a:rPr lang="en-US" altLang="en-US" sz="1400" b="0">
                <a:latin typeface="Tahoma" panose="020B0604030504040204" pitchFamily="34" charset="0"/>
              </a:rPr>
              <a:pPr/>
              <a:t>10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Multiplication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Polynomials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Naïve: 	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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n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Karatsuba</a:t>
            </a:r>
            <a:r>
              <a:rPr lang="en-US" sz="2400" dirty="0" smtClean="0"/>
              <a:t>: 	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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n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1.59…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Best known: 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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n log 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"Fast Fourier Transform“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FFT widely used for signal processing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Integers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ym typeface="Symbol" pitchFamily="18" charset="2"/>
              </a:rPr>
              <a:t>Similar, but some ugly details re: carries, etc. </a:t>
            </a:r>
            <a:r>
              <a:rPr lang="en-US" sz="2000" dirty="0">
                <a:solidFill>
                  <a:srgbClr val="000000"/>
                </a:solidFill>
                <a:ea typeface="+mn-ea"/>
                <a:cs typeface="+mn-cs"/>
                <a:sym typeface="Symbol" pitchFamily="18" charset="2"/>
              </a:rPr>
              <a:t>due to </a:t>
            </a:r>
            <a:r>
              <a:rPr lang="en-US" sz="2000" dirty="0" err="1">
                <a:solidFill>
                  <a:srgbClr val="000000"/>
                </a:solidFill>
                <a:ea typeface="+mn-ea"/>
                <a:cs typeface="+mn-cs"/>
                <a:sym typeface="Symbol" pitchFamily="18" charset="2"/>
              </a:rPr>
              <a:t>Schonhage-Strassen</a:t>
            </a:r>
            <a:r>
              <a:rPr lang="en-US" sz="2000" dirty="0">
                <a:solidFill>
                  <a:srgbClr val="000000"/>
                </a:solidFill>
                <a:ea typeface="+mn-ea"/>
                <a:cs typeface="+mn-cs"/>
                <a:sym typeface="Symbol" pitchFamily="18" charset="2"/>
              </a:rPr>
              <a:t> in 1971</a:t>
            </a:r>
            <a:r>
              <a:rPr lang="en-US" sz="2000" dirty="0" smtClean="0">
                <a:sym typeface="Symbol" pitchFamily="18" charset="2"/>
              </a:rPr>
              <a:t> gives </a:t>
            </a:r>
            <a:r>
              <a:rPr lang="en-US" sz="2000" b="1" dirty="0" smtClean="0">
                <a:solidFill>
                  <a:schemeClr val="tx2"/>
                </a:solidFill>
                <a:sym typeface="Symbol" pitchFamily="18" charset="2"/>
              </a:rPr>
              <a:t>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log </a:t>
            </a:r>
            <a:r>
              <a:rPr lang="en-US" sz="2000" b="1" dirty="0" smtClean="0">
                <a:solidFill>
                  <a:schemeClr val="tx2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sym typeface="Symbol" pitchFamily="18" charset="2"/>
              </a:rPr>
              <a:t>loglog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10000"/>
              </a:lnSpc>
              <a:buClr>
                <a:srgbClr val="006600"/>
              </a:buClr>
              <a:defRPr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Improvement in 2007 due to </a:t>
            </a:r>
            <a:r>
              <a:rPr lang="en-US" sz="2000" dirty="0" err="1">
                <a:solidFill>
                  <a:srgbClr val="000000"/>
                </a:solidFill>
                <a:sym typeface="Symbol" pitchFamily="18" charset="2"/>
              </a:rPr>
              <a:t>Furer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 gives </a:t>
            </a:r>
            <a:r>
              <a:rPr lang="en-US" sz="2000" b="1" dirty="0">
                <a:solidFill>
                  <a:srgbClr val="333399"/>
                </a:solidFill>
                <a:sym typeface="Symbol" pitchFamily="18" charset="2"/>
              </a:rPr>
              <a:t></a:t>
            </a:r>
            <a:r>
              <a:rPr lang="en-US" sz="2000" dirty="0">
                <a:solidFill>
                  <a:srgbClr val="333399"/>
                </a:solidFill>
                <a:sym typeface="Symbol" pitchFamily="18" charset="2"/>
              </a:rPr>
              <a:t>(</a:t>
            </a:r>
            <a:r>
              <a:rPr lang="en-US" sz="2000" b="1" dirty="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333399"/>
                </a:solidFill>
                <a:sym typeface="Symbol" pitchFamily="18" charset="2"/>
              </a:rPr>
              <a:t> log </a:t>
            </a:r>
            <a:r>
              <a:rPr lang="en-US" sz="2000" b="1" dirty="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333399"/>
                </a:solidFill>
                <a:sym typeface="Symbol" pitchFamily="18" charset="2"/>
              </a:rPr>
              <a:t> 2</a:t>
            </a:r>
            <a:r>
              <a:rPr lang="en-US" sz="2000" b="1" baseline="30000" dirty="0">
                <a:solidFill>
                  <a:srgbClr val="333399"/>
                </a:solidFill>
                <a:sym typeface="Symbol" pitchFamily="18" charset="2"/>
              </a:rPr>
              <a:t>log</a:t>
            </a:r>
            <a:r>
              <a:rPr lang="en-US" sz="2000" baseline="30000" dirty="0">
                <a:solidFill>
                  <a:srgbClr val="333399"/>
                </a:solidFill>
                <a:sym typeface="Symbol" pitchFamily="18" charset="2"/>
              </a:rPr>
              <a:t>* </a:t>
            </a:r>
            <a:r>
              <a:rPr lang="en-US" sz="2000" b="1" baseline="30000" dirty="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333399"/>
                </a:solidFill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10000"/>
              </a:lnSpc>
              <a:buClr>
                <a:srgbClr val="006600"/>
              </a:buClr>
              <a:defRPr/>
            </a:pP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Used in practice in symbolic manipulation systems like Maple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256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33CCD3-D361-4505-92B2-453E3510727F}" type="slidenum">
              <a:rPr lang="en-US" altLang="en-US" sz="1400" b="0">
                <a:latin typeface="Tahoma" panose="020B0604030504040204" pitchFamily="34" charset="0"/>
              </a:rPr>
              <a:pPr/>
              <a:t>11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Interpolation</a:t>
            </a:r>
            <a:endParaRPr lang="en-US" altLang="en-US" sz="3200" dirty="0" smtClean="0"/>
          </a:p>
        </p:txBody>
      </p:sp>
      <p:sp>
        <p:nvSpPr>
          <p:cNvPr id="46084" name="Line 3"/>
          <p:cNvSpPr>
            <a:spLocks noChangeShapeType="1"/>
          </p:cNvSpPr>
          <p:nvPr/>
        </p:nvSpPr>
        <p:spPr bwMode="auto">
          <a:xfrm>
            <a:off x="2514600" y="18288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406400" y="41910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3352800" y="32004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7" name="Oval 6"/>
          <p:cNvSpPr>
            <a:spLocks noChangeArrowheads="1"/>
          </p:cNvSpPr>
          <p:nvPr/>
        </p:nvSpPr>
        <p:spPr bwMode="auto">
          <a:xfrm>
            <a:off x="4343400" y="36576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8" name="Oval 7"/>
          <p:cNvSpPr>
            <a:spLocks noChangeArrowheads="1"/>
          </p:cNvSpPr>
          <p:nvPr/>
        </p:nvSpPr>
        <p:spPr bwMode="auto">
          <a:xfrm>
            <a:off x="5638800" y="28194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Oval 8"/>
          <p:cNvSpPr>
            <a:spLocks noChangeArrowheads="1"/>
          </p:cNvSpPr>
          <p:nvPr/>
        </p:nvSpPr>
        <p:spPr bwMode="auto">
          <a:xfrm>
            <a:off x="6934200" y="37338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2133600" y="33528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2895600" y="4770438"/>
            <a:ext cx="5051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0">
                <a:solidFill>
                  <a:srgbClr val="FF0000"/>
                </a:solidFill>
                <a:latin typeface="Helvetica" panose="020B0604020202020204" pitchFamily="34" charset="0"/>
              </a:rPr>
              <a:t>Given set of values at  5 points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3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B24741-290F-49F7-AA95-DBEBCB2BDBEC}" type="slidenum">
              <a:rPr lang="en-US" altLang="en-US" sz="1400" b="0">
                <a:latin typeface="Tahoma" panose="020B0604030504040204" pitchFamily="34" charset="0"/>
              </a:rPr>
              <a:pPr/>
              <a:t>12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47107" name="Freeform 2"/>
          <p:cNvSpPr>
            <a:spLocks/>
          </p:cNvSpPr>
          <p:nvPr/>
        </p:nvSpPr>
        <p:spPr bwMode="auto">
          <a:xfrm>
            <a:off x="1524000" y="2286000"/>
            <a:ext cx="6705600" cy="2730500"/>
          </a:xfrm>
          <a:custGeom>
            <a:avLst/>
            <a:gdLst>
              <a:gd name="T0" fmla="*/ 2147483647 w 4224"/>
              <a:gd name="T1" fmla="*/ 2147483647 h 1720"/>
              <a:gd name="T2" fmla="*/ 2147483647 w 4224"/>
              <a:gd name="T3" fmla="*/ 2147483647 h 1720"/>
              <a:gd name="T4" fmla="*/ 2147483647 w 4224"/>
              <a:gd name="T5" fmla="*/ 2147483647 h 1720"/>
              <a:gd name="T6" fmla="*/ 2147483647 w 4224"/>
              <a:gd name="T7" fmla="*/ 2147483647 h 1720"/>
              <a:gd name="T8" fmla="*/ 2147483647 w 4224"/>
              <a:gd name="T9" fmla="*/ 2147483647 h 1720"/>
              <a:gd name="T10" fmla="*/ 2147483647 w 4224"/>
              <a:gd name="T11" fmla="*/ 2147483647 h 1720"/>
              <a:gd name="T12" fmla="*/ 2147483647 w 4224"/>
              <a:gd name="T13" fmla="*/ 2147483647 h 1720"/>
              <a:gd name="T14" fmla="*/ 2147483647 w 4224"/>
              <a:gd name="T15" fmla="*/ 2147483647 h 1720"/>
              <a:gd name="T16" fmla="*/ 2147483647 w 4224"/>
              <a:gd name="T17" fmla="*/ 2147483647 h 1720"/>
              <a:gd name="T18" fmla="*/ 2147483647 w 4224"/>
              <a:gd name="T19" fmla="*/ 2147483647 h 1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24" h="1720">
                <a:moveTo>
                  <a:pt x="96" y="1584"/>
                </a:moveTo>
                <a:cubicBezTo>
                  <a:pt x="48" y="1652"/>
                  <a:pt x="0" y="1720"/>
                  <a:pt x="96" y="1488"/>
                </a:cubicBezTo>
                <a:cubicBezTo>
                  <a:pt x="192" y="1256"/>
                  <a:pt x="520" y="384"/>
                  <a:pt x="672" y="192"/>
                </a:cubicBezTo>
                <a:cubicBezTo>
                  <a:pt x="824" y="0"/>
                  <a:pt x="912" y="240"/>
                  <a:pt x="1008" y="336"/>
                </a:cubicBezTo>
                <a:cubicBezTo>
                  <a:pt x="1104" y="432"/>
                  <a:pt x="1168" y="640"/>
                  <a:pt x="1248" y="768"/>
                </a:cubicBezTo>
                <a:cubicBezTo>
                  <a:pt x="1328" y="896"/>
                  <a:pt x="1360" y="1112"/>
                  <a:pt x="1488" y="1104"/>
                </a:cubicBezTo>
                <a:cubicBezTo>
                  <a:pt x="1616" y="1096"/>
                  <a:pt x="1832" y="848"/>
                  <a:pt x="2016" y="720"/>
                </a:cubicBezTo>
                <a:cubicBezTo>
                  <a:pt x="2200" y="592"/>
                  <a:pt x="2344" y="288"/>
                  <a:pt x="2592" y="336"/>
                </a:cubicBezTo>
                <a:cubicBezTo>
                  <a:pt x="2840" y="384"/>
                  <a:pt x="3232" y="808"/>
                  <a:pt x="3504" y="1008"/>
                </a:cubicBezTo>
                <a:cubicBezTo>
                  <a:pt x="3776" y="1208"/>
                  <a:pt x="4000" y="1372"/>
                  <a:pt x="4224" y="1536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Interpolation</a:t>
            </a:r>
            <a:endParaRPr lang="en-US" altLang="en-US" sz="3200" dirty="0" smtClean="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2514600" y="18288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406400" y="41910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3352800" y="32004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2" name="Oval 7"/>
          <p:cNvSpPr>
            <a:spLocks noChangeArrowheads="1"/>
          </p:cNvSpPr>
          <p:nvPr/>
        </p:nvSpPr>
        <p:spPr bwMode="auto">
          <a:xfrm>
            <a:off x="4343400" y="36576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3" name="Oval 8"/>
          <p:cNvSpPr>
            <a:spLocks noChangeArrowheads="1"/>
          </p:cNvSpPr>
          <p:nvPr/>
        </p:nvSpPr>
        <p:spPr bwMode="auto">
          <a:xfrm>
            <a:off x="5638800" y="28194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4" name="Oval 9"/>
          <p:cNvSpPr>
            <a:spLocks noChangeArrowheads="1"/>
          </p:cNvSpPr>
          <p:nvPr/>
        </p:nvSpPr>
        <p:spPr bwMode="auto">
          <a:xfrm>
            <a:off x="6934200" y="37338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5" name="Oval 10"/>
          <p:cNvSpPr>
            <a:spLocks noChangeArrowheads="1"/>
          </p:cNvSpPr>
          <p:nvPr/>
        </p:nvSpPr>
        <p:spPr bwMode="auto">
          <a:xfrm>
            <a:off x="2133600" y="33528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6" name="Text Box 11"/>
          <p:cNvSpPr txBox="1">
            <a:spLocks noChangeArrowheads="1"/>
          </p:cNvSpPr>
          <p:nvPr/>
        </p:nvSpPr>
        <p:spPr bwMode="auto">
          <a:xfrm>
            <a:off x="2654300" y="4799013"/>
            <a:ext cx="6089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0">
                <a:solidFill>
                  <a:srgbClr val="FF0000"/>
                </a:solidFill>
                <a:latin typeface="Helvetica" panose="020B0604020202020204" pitchFamily="34" charset="0"/>
              </a:rPr>
              <a:t>Given set of values at  </a:t>
            </a:r>
            <a:r>
              <a:rPr lang="en-US" altLang="en-US" sz="2800">
                <a:solidFill>
                  <a:schemeClr val="tx2"/>
                </a:solidFill>
                <a:latin typeface="Helvetica" panose="020B0604020202020204" pitchFamily="34" charset="0"/>
              </a:rPr>
              <a:t>5</a:t>
            </a:r>
            <a:r>
              <a:rPr lang="en-US" altLang="en-US" sz="2800" b="0">
                <a:solidFill>
                  <a:srgbClr val="FF0000"/>
                </a:solidFill>
                <a:latin typeface="Helvetica" panose="020B0604020202020204" pitchFamily="34" charset="0"/>
              </a:rPr>
              <a:t> points</a:t>
            </a:r>
          </a:p>
          <a:p>
            <a:pPr algn="l"/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Can find unique degree </a:t>
            </a:r>
            <a:r>
              <a:rPr lang="en-US" altLang="en-US" sz="2800">
                <a:solidFill>
                  <a:schemeClr val="tx2"/>
                </a:solidFill>
                <a:latin typeface="Helvetica" panose="020B0604020202020204" pitchFamily="34" charset="0"/>
              </a:rPr>
              <a:t>4</a:t>
            </a:r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 polynomial </a:t>
            </a:r>
          </a:p>
          <a:p>
            <a:pPr algn="l"/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going through these points</a:t>
            </a:r>
          </a:p>
        </p:txBody>
      </p:sp>
    </p:spTree>
    <p:extLst>
      <p:ext uri="{BB962C8B-B14F-4D97-AF65-F5344CB8AC3E}">
        <p14:creationId xmlns:p14="http://schemas.microsoft.com/office/powerpoint/2010/main" val="22310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352800" y="6324600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2BFCACE-7B6E-4F09-93EA-56B2AD9D1B2D}" type="slidenum">
              <a:rPr lang="en-US" altLang="en-US" sz="1400" b="0">
                <a:latin typeface="Tahoma" panose="020B0604030504040204" pitchFamily="34" charset="0"/>
              </a:rPr>
              <a:pPr algn="ctr"/>
              <a:t>13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Multiplying Polynomials by Evaluation &amp; Interpolation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489075"/>
            <a:ext cx="8193314" cy="4800600"/>
          </a:xfrm>
        </p:spPr>
        <p:txBody>
          <a:bodyPr/>
          <a:lstStyle/>
          <a:p>
            <a:r>
              <a:rPr lang="en-US" altLang="en-US" sz="2800" dirty="0" smtClean="0"/>
              <a:t>Any degree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dirty="0" smtClean="0"/>
              <a:t> polynomial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800" dirty="0" smtClean="0">
                <a:solidFill>
                  <a:srgbClr val="0033CC"/>
                </a:solidFill>
              </a:rPr>
              <a:t>(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dirty="0" smtClean="0">
                <a:solidFill>
                  <a:srgbClr val="0033CC"/>
                </a:solidFill>
              </a:rPr>
              <a:t>)</a:t>
            </a:r>
            <a:r>
              <a:rPr lang="en-US" altLang="en-US" sz="2800" dirty="0" smtClean="0"/>
              <a:t> is determined by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800" dirty="0" smtClean="0">
                <a:solidFill>
                  <a:srgbClr val="0033CC"/>
                </a:solidFill>
              </a:rPr>
              <a:t>(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en-US" sz="2800" dirty="0" smtClean="0">
                <a:solidFill>
                  <a:srgbClr val="0033CC"/>
                </a:solidFill>
              </a:rPr>
              <a:t>), ...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800" dirty="0" smtClean="0">
                <a:solidFill>
                  <a:srgbClr val="0033CC"/>
                </a:solidFill>
              </a:rPr>
              <a:t>(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FF0000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) </a:t>
            </a:r>
            <a:r>
              <a:rPr lang="en-US" altLang="en-US" sz="2800" dirty="0" smtClean="0"/>
              <a:t>for any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800" dirty="0" smtClean="0"/>
              <a:t> distinct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en-US" sz="2800" dirty="0" smtClean="0">
                <a:solidFill>
                  <a:srgbClr val="0033CC"/>
                </a:solidFill>
              </a:rPr>
              <a:t>,...,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FF0000"/>
                </a:solidFill>
              </a:rPr>
              <a:t>n-1</a:t>
            </a:r>
            <a:endParaRPr lang="en-US" altLang="en-US" sz="2800" b="1" dirty="0" smtClean="0"/>
          </a:p>
          <a:p>
            <a:pPr lvl="4"/>
            <a:endParaRPr lang="en-US" altLang="en-US" dirty="0" smtClean="0"/>
          </a:p>
          <a:p>
            <a:r>
              <a:rPr lang="en-US" altLang="en-US" sz="2800" dirty="0" smtClean="0"/>
              <a:t>To compute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PQ</a:t>
            </a:r>
            <a:r>
              <a:rPr lang="en-US" altLang="en-US" dirty="0" smtClean="0"/>
              <a:t> </a:t>
            </a:r>
            <a:r>
              <a:rPr lang="en-US" altLang="en-US" sz="2800" dirty="0" smtClean="0"/>
              <a:t>(assume degree at most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800" dirty="0" smtClean="0">
                <a:solidFill>
                  <a:srgbClr val="0033CC"/>
                </a:solidFill>
              </a:rPr>
              <a:t>/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2-1</a:t>
            </a:r>
            <a:r>
              <a:rPr lang="en-US" altLang="en-US" sz="2800" dirty="0" smtClean="0"/>
              <a:t>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Evaluate </a:t>
            </a:r>
            <a:r>
              <a:rPr lang="en-US" altLang="en-US" b="1" dirty="0" smtClean="0">
                <a:solidFill>
                  <a:srgbClr val="0033CC"/>
                </a:solidFill>
              </a:rPr>
              <a:t>P</a:t>
            </a:r>
            <a:r>
              <a:rPr lang="en-US" altLang="en-US" dirty="0" smtClean="0">
                <a:solidFill>
                  <a:srgbClr val="0033CC"/>
                </a:solidFill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</a:rPr>
              <a:t>y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>
                <a:solidFill>
                  <a:srgbClr val="0033CC"/>
                </a:solidFill>
              </a:rPr>
              <a:t>),..., </a:t>
            </a:r>
            <a:r>
              <a:rPr lang="en-US" altLang="en-US" b="1" dirty="0" smtClean="0">
                <a:solidFill>
                  <a:srgbClr val="0033CC"/>
                </a:solidFill>
              </a:rPr>
              <a:t>P</a:t>
            </a:r>
            <a:r>
              <a:rPr lang="en-US" altLang="en-US" dirty="0" smtClean="0">
                <a:solidFill>
                  <a:srgbClr val="0033CC"/>
                </a:solidFill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</a:rPr>
              <a:t>y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n-1</a:t>
            </a:r>
            <a:r>
              <a:rPr lang="en-US" altLang="en-US" dirty="0" smtClean="0">
                <a:solidFill>
                  <a:srgbClr val="0033CC"/>
                </a:solidFill>
              </a:rPr>
              <a:t>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Evaluate </a:t>
            </a:r>
            <a:r>
              <a:rPr lang="en-US" altLang="en-US" b="1" dirty="0" smtClean="0">
                <a:solidFill>
                  <a:srgbClr val="0033CC"/>
                </a:solidFill>
              </a:rPr>
              <a:t>Q</a:t>
            </a:r>
            <a:r>
              <a:rPr lang="en-US" altLang="en-US" dirty="0" smtClean="0">
                <a:solidFill>
                  <a:srgbClr val="0033CC"/>
                </a:solidFill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</a:rPr>
              <a:t>y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>
                <a:solidFill>
                  <a:srgbClr val="0033CC"/>
                </a:solidFill>
              </a:rPr>
              <a:t>),...,</a:t>
            </a:r>
            <a:r>
              <a:rPr lang="en-US" altLang="en-US" b="1" dirty="0" smtClean="0">
                <a:solidFill>
                  <a:srgbClr val="0033CC"/>
                </a:solidFill>
              </a:rPr>
              <a:t>Q</a:t>
            </a:r>
            <a:r>
              <a:rPr lang="en-US" altLang="en-US" dirty="0" smtClean="0">
                <a:solidFill>
                  <a:srgbClr val="0033CC"/>
                </a:solidFill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</a:rPr>
              <a:t>y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n-1</a:t>
            </a:r>
            <a:r>
              <a:rPr lang="en-US" altLang="en-US" dirty="0" smtClean="0">
                <a:solidFill>
                  <a:srgbClr val="0033CC"/>
                </a:solidFill>
              </a:rPr>
              <a:t>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Multiply values </a:t>
            </a:r>
            <a:r>
              <a:rPr lang="en-US" altLang="en-US" b="1" dirty="0" smtClean="0">
                <a:solidFill>
                  <a:srgbClr val="0033CC"/>
                </a:solidFill>
              </a:rPr>
              <a:t>P</a:t>
            </a:r>
            <a:r>
              <a:rPr lang="en-US" altLang="en-US" dirty="0" smtClean="0">
                <a:solidFill>
                  <a:srgbClr val="0033CC"/>
                </a:solidFill>
              </a:rPr>
              <a:t>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y</a:t>
            </a:r>
            <a:r>
              <a:rPr lang="en-US" altLang="en-US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0033CC"/>
                </a:solidFill>
              </a:rPr>
              <a:t>)</a:t>
            </a:r>
            <a:r>
              <a:rPr lang="en-US" altLang="en-US" b="1" dirty="0" smtClean="0">
                <a:solidFill>
                  <a:srgbClr val="0033CC"/>
                </a:solidFill>
              </a:rPr>
              <a:t>Q</a:t>
            </a:r>
            <a:r>
              <a:rPr lang="en-US" altLang="en-US" dirty="0" smtClean="0">
                <a:solidFill>
                  <a:srgbClr val="0033CC"/>
                </a:solidFill>
              </a:rPr>
              <a:t>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y</a:t>
            </a:r>
            <a:r>
              <a:rPr lang="en-US" altLang="en-US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0033CC"/>
                </a:solidFill>
              </a:rPr>
              <a:t>)</a:t>
            </a:r>
            <a:r>
              <a:rPr lang="en-US" altLang="en-US" dirty="0" smtClean="0"/>
              <a:t>  for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=</a:t>
            </a:r>
            <a:r>
              <a:rPr lang="en-US" altLang="en-US" b="1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>
                <a:solidFill>
                  <a:srgbClr val="FF0000"/>
                </a:solidFill>
              </a:rPr>
              <a:t>,...,</a:t>
            </a:r>
            <a:r>
              <a:rPr lang="en-US" altLang="en-US" b="1" dirty="0" smtClean="0">
                <a:solidFill>
                  <a:srgbClr val="FF0000"/>
                </a:solidFill>
              </a:rPr>
              <a:t>n-1</a:t>
            </a:r>
            <a:endParaRPr lang="en-US" altLang="en-US" b="1" dirty="0" smtClean="0"/>
          </a:p>
          <a:p>
            <a:pPr lvl="1"/>
            <a:r>
              <a:rPr lang="en-US" altLang="en-US" dirty="0" smtClean="0"/>
              <a:t>Interpolate to recover </a:t>
            </a:r>
            <a:r>
              <a:rPr lang="en-US" altLang="en-US" b="1" dirty="0" smtClean="0">
                <a:solidFill>
                  <a:srgbClr val="0033CC"/>
                </a:solidFill>
              </a:rPr>
              <a:t>PQ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23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47DB5A-7ACB-4480-92D8-9569554F5BC4}" type="slidenum">
              <a:rPr lang="en-US" altLang="en-US" sz="1400" b="0">
                <a:latin typeface="Tahoma" panose="020B0604030504040204" pitchFamily="34" charset="0"/>
              </a:rPr>
              <a:pPr/>
              <a:t>14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Interpolation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Given values of degree </a:t>
            </a:r>
            <a:r>
              <a:rPr lang="en-US" altLang="en-US" sz="2800" b="1" smtClean="0">
                <a:solidFill>
                  <a:srgbClr val="0033CC"/>
                </a:solidFill>
              </a:rPr>
              <a:t>n-1</a:t>
            </a:r>
            <a:r>
              <a:rPr lang="en-US" altLang="en-US" sz="2800" smtClean="0"/>
              <a:t> polynomial </a:t>
            </a:r>
            <a:r>
              <a:rPr lang="en-US" altLang="en-US" sz="2800" b="1" smtClean="0">
                <a:solidFill>
                  <a:srgbClr val="0033CC"/>
                </a:solidFill>
              </a:rPr>
              <a:t>R</a:t>
            </a:r>
            <a:r>
              <a:rPr lang="en-US" altLang="en-US" sz="2800" smtClean="0"/>
              <a:t> at </a:t>
            </a:r>
            <a:r>
              <a:rPr lang="en-US" altLang="en-US" sz="2800" b="1" smtClean="0">
                <a:solidFill>
                  <a:srgbClr val="0033CC"/>
                </a:solidFill>
              </a:rPr>
              <a:t>n</a:t>
            </a:r>
            <a:r>
              <a:rPr lang="en-US" altLang="en-US" sz="2800" smtClean="0"/>
              <a:t> distinct points 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800" smtClean="0">
                <a:solidFill>
                  <a:srgbClr val="0033CC"/>
                </a:solidFill>
              </a:rPr>
              <a:t>,…,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n-1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</a:rPr>
              <a:t>y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400" smtClean="0">
                <a:solidFill>
                  <a:srgbClr val="0033CC"/>
                </a:solidFill>
              </a:rPr>
              <a:t>),…,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</a:rPr>
              <a:t>y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Compute coefficients 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800" smtClean="0">
                <a:solidFill>
                  <a:schemeClr val="accent2"/>
                </a:solidFill>
              </a:rPr>
              <a:t>,…,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n-1</a:t>
            </a:r>
            <a:r>
              <a:rPr lang="en-US" altLang="en-US" sz="2800" smtClean="0"/>
              <a:t>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</a:rPr>
              <a:t>x</a:t>
            </a:r>
            <a:r>
              <a:rPr lang="en-US" altLang="en-US" sz="2400" smtClean="0">
                <a:solidFill>
                  <a:srgbClr val="0033CC"/>
                </a:solidFill>
              </a:rPr>
              <a:t>)=</a:t>
            </a:r>
            <a:r>
              <a:rPr lang="en-US" altLang="en-US" sz="2400" b="1" smtClean="0">
                <a:solidFill>
                  <a:schemeClr val="accent2"/>
                </a:solidFill>
              </a:rPr>
              <a:t>c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chemeClr val="accent2"/>
                </a:solidFill>
              </a:rPr>
              <a:t>c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b="1" smtClean="0">
                <a:solidFill>
                  <a:srgbClr val="0033CC"/>
                </a:solidFill>
              </a:rPr>
              <a:t>x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chemeClr val="accent2"/>
                </a:solidFill>
              </a:rPr>
              <a:t>c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b="1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+…+</a:t>
            </a:r>
            <a:r>
              <a:rPr lang="en-US" altLang="en-US" sz="2400" b="1" smtClean="0">
                <a:solidFill>
                  <a:schemeClr val="accent2"/>
                </a:solidFill>
              </a:rPr>
              <a:t>c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n-1</a:t>
            </a:r>
            <a:r>
              <a:rPr lang="en-US" altLang="en-US" sz="2400" b="1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System of linear equations in 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800" smtClean="0">
                <a:solidFill>
                  <a:schemeClr val="accent2"/>
                </a:solidFill>
              </a:rPr>
              <a:t>,…,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n-1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800" smtClean="0">
                <a:solidFill>
                  <a:schemeClr val="accent2"/>
                </a:solidFill>
              </a:rPr>
              <a:t> </a:t>
            </a:r>
            <a:r>
              <a:rPr lang="en-US" altLang="en-US" sz="2800" smtClean="0">
                <a:solidFill>
                  <a:srgbClr val="0033CC"/>
                </a:solidFill>
              </a:rPr>
              <a:t>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800" smtClean="0">
                <a:solidFill>
                  <a:srgbClr val="0033CC"/>
                </a:solidFill>
              </a:rPr>
              <a:t>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8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800" smtClean="0">
                <a:solidFill>
                  <a:srgbClr val="0033CC"/>
                </a:solidFill>
              </a:rPr>
              <a:t>+…+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n-1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800" b="1" baseline="30000" smtClean="0">
                <a:solidFill>
                  <a:srgbClr val="0033CC"/>
                </a:solidFill>
              </a:rPr>
              <a:t>n-1</a:t>
            </a:r>
            <a:r>
              <a:rPr lang="en-US" altLang="en-US" sz="2800" smtClean="0">
                <a:solidFill>
                  <a:srgbClr val="0033CC"/>
                </a:solidFill>
              </a:rPr>
              <a:t>=</a:t>
            </a:r>
            <a:r>
              <a:rPr lang="en-US" altLang="en-US" sz="2800" b="1" smtClean="0">
                <a:solidFill>
                  <a:srgbClr val="0033CC"/>
                </a:solidFill>
              </a:rPr>
              <a:t>R</a:t>
            </a:r>
            <a:r>
              <a:rPr lang="en-US" altLang="en-US" sz="2800" smtClean="0">
                <a:solidFill>
                  <a:srgbClr val="0033CC"/>
                </a:solidFill>
              </a:rPr>
              <a:t>(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800" smtClean="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0033CC"/>
                </a:solidFill>
              </a:rPr>
              <a:t>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800" smtClean="0">
                <a:solidFill>
                  <a:srgbClr val="0033CC"/>
                </a:solidFill>
              </a:rPr>
              <a:t>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8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800" smtClean="0">
                <a:solidFill>
                  <a:srgbClr val="0033CC"/>
                </a:solidFill>
              </a:rPr>
              <a:t>+…+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n-1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800" b="1" baseline="30000" smtClean="0">
                <a:solidFill>
                  <a:srgbClr val="0033CC"/>
                </a:solidFill>
              </a:rPr>
              <a:t>n-1</a:t>
            </a:r>
            <a:r>
              <a:rPr lang="en-US" altLang="en-US" sz="2800" smtClean="0">
                <a:solidFill>
                  <a:srgbClr val="0033CC"/>
                </a:solidFill>
              </a:rPr>
              <a:t>=</a:t>
            </a:r>
            <a:r>
              <a:rPr lang="en-US" altLang="en-US" sz="2800" b="1" smtClean="0">
                <a:solidFill>
                  <a:srgbClr val="0033CC"/>
                </a:solidFill>
              </a:rPr>
              <a:t>R</a:t>
            </a:r>
            <a:r>
              <a:rPr lang="en-US" altLang="en-US" sz="2800" smtClean="0">
                <a:solidFill>
                  <a:srgbClr val="0033CC"/>
                </a:solidFill>
              </a:rPr>
              <a:t>(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800" smtClean="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	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0033CC"/>
                </a:solidFill>
              </a:rPr>
              <a:t>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800" smtClean="0">
                <a:solidFill>
                  <a:srgbClr val="0033CC"/>
                </a:solidFill>
              </a:rPr>
              <a:t>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8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800" smtClean="0">
                <a:solidFill>
                  <a:srgbClr val="0033CC"/>
                </a:solidFill>
              </a:rPr>
              <a:t>+..+</a:t>
            </a:r>
            <a:r>
              <a:rPr lang="en-US" altLang="en-US" sz="2800" b="1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smtClean="0">
                <a:solidFill>
                  <a:schemeClr val="accent2"/>
                </a:solidFill>
              </a:rPr>
              <a:t>n-1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800" b="1" baseline="30000" smtClean="0">
                <a:solidFill>
                  <a:srgbClr val="0033CC"/>
                </a:solidFill>
              </a:rPr>
              <a:t>n-1</a:t>
            </a:r>
            <a:r>
              <a:rPr lang="en-US" altLang="en-US" sz="2800" smtClean="0">
                <a:solidFill>
                  <a:srgbClr val="0033CC"/>
                </a:solidFill>
              </a:rPr>
              <a:t>=</a:t>
            </a:r>
            <a:r>
              <a:rPr lang="en-US" altLang="en-US" sz="2800" b="1" smtClean="0">
                <a:solidFill>
                  <a:srgbClr val="0033CC"/>
                </a:solidFill>
              </a:rPr>
              <a:t>R</a:t>
            </a:r>
            <a:r>
              <a:rPr lang="en-US" altLang="en-US" sz="2800" smtClean="0">
                <a:solidFill>
                  <a:srgbClr val="0033CC"/>
                </a:solidFill>
              </a:rPr>
              <a:t>(</a:t>
            </a:r>
            <a:r>
              <a:rPr lang="en-US" altLang="en-US" sz="2800" b="1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800" smtClean="0">
                <a:solidFill>
                  <a:srgbClr val="0033CC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7096125" y="4354513"/>
            <a:ext cx="919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>
                <a:solidFill>
                  <a:srgbClr val="0033CC"/>
                </a:solidFill>
              </a:rPr>
              <a:t>known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7150100" y="5133975"/>
            <a:ext cx="1201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>
                <a:solidFill>
                  <a:schemeClr val="accent2"/>
                </a:solidFill>
              </a:rPr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420590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ED5726-C2D7-46CD-82DD-0CC47180D8A4}" type="slidenum">
              <a:rPr lang="en-US" altLang="en-US" sz="1400" b="0">
                <a:latin typeface="Tahoma" panose="020B0604030504040204" pitchFamily="34" charset="0"/>
              </a:rPr>
              <a:pPr/>
              <a:t>15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Interpolation:</a:t>
            </a:r>
            <a:br>
              <a:rPr lang="en-US" altLang="en-US" sz="3200" smtClean="0"/>
            </a:br>
            <a:r>
              <a:rPr lang="en-US" altLang="en-US" sz="3200" smtClean="0">
                <a:solidFill>
                  <a:srgbClr val="0000FF"/>
                </a:solidFill>
              </a:rPr>
              <a:t>n</a:t>
            </a:r>
            <a:r>
              <a:rPr lang="en-US" altLang="en-US" sz="3200" smtClean="0"/>
              <a:t> equations in </a:t>
            </a:r>
            <a:r>
              <a:rPr lang="en-US" altLang="en-US" sz="3200" smtClean="0">
                <a:solidFill>
                  <a:srgbClr val="0000FF"/>
                </a:solidFill>
              </a:rPr>
              <a:t>n</a:t>
            </a:r>
            <a:r>
              <a:rPr lang="en-US" altLang="en-US" sz="3200" smtClean="0"/>
              <a:t> unknowns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Matrix form of the linear system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   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1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800" dirty="0" smtClean="0">
                <a:solidFill>
                  <a:srgbClr val="0033CC"/>
                </a:solidFill>
              </a:rPr>
              <a:t>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8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en-US" sz="2800" dirty="0" smtClean="0">
                <a:solidFill>
                  <a:srgbClr val="0033CC"/>
                </a:solidFill>
              </a:rPr>
              <a:t>  …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800" b="1" baseline="30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     </a:t>
            </a:r>
            <a:r>
              <a:rPr lang="en-US" altLang="en-US" sz="2800" dirty="0" smtClean="0">
                <a:solidFill>
                  <a:srgbClr val="0033CC"/>
                </a:solidFill>
              </a:rPr>
              <a:t>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en-US" sz="2800" dirty="0" smtClean="0">
                <a:solidFill>
                  <a:srgbClr val="0033CC"/>
                </a:solidFill>
              </a:rPr>
              <a:t>      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800" dirty="0" smtClean="0">
                <a:solidFill>
                  <a:srgbClr val="0033CC"/>
                </a:solidFill>
              </a:rPr>
              <a:t>(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800" dirty="0" smtClean="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/>
              <a:t>  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1</a:t>
            </a:r>
            <a:r>
              <a:rPr lang="en-US" altLang="en-US" sz="2800" dirty="0" smtClean="0">
                <a:solidFill>
                  <a:srgbClr val="0033CC"/>
                </a:solidFill>
              </a:rPr>
              <a:t>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800" dirty="0" smtClean="0">
                <a:solidFill>
                  <a:srgbClr val="0033CC"/>
                </a:solidFill>
              </a:rPr>
              <a:t>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8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en-US" sz="2800" dirty="0" smtClean="0">
                <a:solidFill>
                  <a:srgbClr val="0033CC"/>
                </a:solidFill>
              </a:rPr>
              <a:t>  …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800" b="1" baseline="30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     </a:t>
            </a:r>
            <a:r>
              <a:rPr lang="en-US" altLang="en-US" sz="2800" dirty="0" smtClean="0">
                <a:solidFill>
                  <a:srgbClr val="0033CC"/>
                </a:solidFill>
              </a:rPr>
              <a:t>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en-US" sz="2800" dirty="0" smtClean="0">
                <a:solidFill>
                  <a:srgbClr val="0033CC"/>
                </a:solidFill>
              </a:rPr>
              <a:t>      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800" dirty="0" smtClean="0">
                <a:solidFill>
                  <a:srgbClr val="0033CC"/>
                </a:solidFill>
              </a:rPr>
              <a:t>(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800" dirty="0" smtClean="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/>
              <a:t>          </a:t>
            </a:r>
            <a:r>
              <a:rPr lang="en-US" altLang="en-US" sz="2800" dirty="0" smtClean="0"/>
              <a:t>…                           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en-US" sz="2800" dirty="0" smtClean="0"/>
              <a:t>   =     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/>
              <a:t>          </a:t>
            </a:r>
            <a:r>
              <a:rPr lang="en-US" altLang="en-US" sz="2800" dirty="0" smtClean="0"/>
              <a:t>…                           </a:t>
            </a:r>
            <a:r>
              <a:rPr lang="en-US" altLang="en-US" sz="2800" dirty="0" smtClean="0"/>
              <a:t>  </a:t>
            </a:r>
            <a:r>
              <a:rPr lang="en-US" altLang="en-US" sz="2800" dirty="0" smtClean="0">
                <a:solidFill>
                  <a:schemeClr val="accent2"/>
                </a:solidFill>
              </a:rPr>
              <a:t>.</a:t>
            </a:r>
            <a:r>
              <a:rPr lang="en-US" altLang="en-US" sz="2800" dirty="0" smtClean="0"/>
              <a:t>            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/>
              <a:t>  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1</a:t>
            </a:r>
            <a:r>
              <a:rPr lang="en-US" altLang="en-US" sz="2800" dirty="0" smtClean="0">
                <a:solidFill>
                  <a:srgbClr val="0033CC"/>
                </a:solidFill>
              </a:rPr>
              <a:t>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en-US" sz="2800" dirty="0" smtClean="0">
                <a:solidFill>
                  <a:srgbClr val="0033CC"/>
                </a:solidFill>
              </a:rPr>
              <a:t> …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b="1" baseline="30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 </a:t>
            </a:r>
            <a:r>
              <a:rPr lang="en-US" altLang="en-US" sz="2800" dirty="0" smtClean="0">
                <a:solidFill>
                  <a:srgbClr val="0033CC"/>
                </a:solidFill>
              </a:rPr>
              <a:t> 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altLang="en-US" sz="2800" b="1" baseline="-25000" dirty="0" smtClean="0">
                <a:solidFill>
                  <a:schemeClr val="accent2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      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800" dirty="0" smtClean="0">
                <a:solidFill>
                  <a:srgbClr val="0033CC"/>
                </a:solidFill>
              </a:rPr>
              <a:t>(</a:t>
            </a:r>
            <a:r>
              <a:rPr lang="en-US" altLang="en-US" sz="2800" b="1" dirty="0" smtClean="0">
                <a:solidFill>
                  <a:srgbClr val="0033CC"/>
                </a:solidFill>
              </a:rPr>
              <a:t>y</a:t>
            </a:r>
            <a:r>
              <a:rPr lang="en-US" altLang="en-US" sz="28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800" dirty="0" smtClean="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hlink"/>
                </a:solidFill>
              </a:rPr>
              <a:t>Fact:</a:t>
            </a:r>
            <a:r>
              <a:rPr lang="en-US" altLang="en-US" sz="2800" dirty="0" smtClean="0"/>
              <a:t> Determinant of the matrix is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b="1" baseline="-25000" dirty="0" err="1" smtClean="0">
                <a:solidFill>
                  <a:srgbClr val="0033CC"/>
                </a:solidFill>
              </a:rPr>
              <a:t>i</a:t>
            </a:r>
            <a:r>
              <a:rPr lang="en-US" altLang="en-US" sz="2800" b="1" baseline="-25000" dirty="0" err="1" smtClean="0">
                <a:solidFill>
                  <a:srgbClr val="0033CC"/>
                </a:solidFill>
                <a:sym typeface="Symbol" panose="05050102010706020507" pitchFamily="18" charset="2"/>
              </a:rPr>
              <a:t>j</a:t>
            </a:r>
            <a:r>
              <a:rPr lang="en-US" altLang="en-US" sz="2800" dirty="0" smtClean="0">
                <a:solidFill>
                  <a:srgbClr val="0033CC"/>
                </a:solidFill>
                <a:sym typeface="Symbol" panose="05050102010706020507" pitchFamily="18" charset="2"/>
              </a:rPr>
              <a:t> (</a:t>
            </a:r>
            <a:r>
              <a:rPr lang="en-US" altLang="en-US" sz="2800" b="1" dirty="0" err="1" smtClean="0">
                <a:solidFill>
                  <a:srgbClr val="0033CC"/>
                </a:solidFill>
                <a:sym typeface="Symbol" panose="05050102010706020507" pitchFamily="18" charset="2"/>
              </a:rPr>
              <a:t>y</a:t>
            </a:r>
            <a:r>
              <a:rPr lang="en-US" altLang="en-US" sz="2800" b="1" baseline="-25000" dirty="0" err="1" smtClean="0">
                <a:solidFill>
                  <a:srgbClr val="0033CC"/>
                </a:solidFill>
                <a:sym typeface="Symbol" panose="05050102010706020507" pitchFamily="18" charset="2"/>
              </a:rPr>
              <a:t>i</a:t>
            </a:r>
            <a:r>
              <a:rPr lang="en-US" altLang="en-US" sz="2800" dirty="0" err="1" smtClean="0">
                <a:solidFill>
                  <a:srgbClr val="0033CC"/>
                </a:solidFill>
                <a:sym typeface="Symbol" panose="05050102010706020507" pitchFamily="18" charset="2"/>
              </a:rPr>
              <a:t>-</a:t>
            </a:r>
            <a:r>
              <a:rPr lang="en-US" altLang="en-US" sz="2800" b="1" dirty="0" err="1" smtClean="0">
                <a:solidFill>
                  <a:srgbClr val="0033CC"/>
                </a:solidFill>
                <a:sym typeface="Symbol" panose="05050102010706020507" pitchFamily="18" charset="2"/>
              </a:rPr>
              <a:t>y</a:t>
            </a:r>
            <a:r>
              <a:rPr lang="en-US" altLang="en-US" sz="2800" b="1" baseline="-25000" dirty="0" err="1" smtClean="0">
                <a:solidFill>
                  <a:srgbClr val="0033CC"/>
                </a:solidFill>
                <a:sym typeface="Symbol" panose="05050102010706020507" pitchFamily="18" charset="2"/>
              </a:rPr>
              <a:t>j</a:t>
            </a:r>
            <a:r>
              <a:rPr lang="en-US" altLang="en-US" sz="2800" dirty="0" smtClean="0">
                <a:solidFill>
                  <a:srgbClr val="0033CC"/>
                </a:solidFill>
                <a:sym typeface="Symbol" panose="05050102010706020507" pitchFamily="18" charset="2"/>
              </a:rPr>
              <a:t>)</a:t>
            </a:r>
            <a:r>
              <a:rPr lang="en-US" altLang="en-US" sz="2800" dirty="0" smtClean="0">
                <a:sym typeface="Symbol" panose="05050102010706020507" pitchFamily="18" charset="2"/>
              </a:rPr>
              <a:t> which is not </a:t>
            </a:r>
            <a:r>
              <a:rPr lang="en-US" altLang="en-US" sz="2800" b="1" dirty="0" smtClean="0">
                <a:solidFill>
                  <a:srgbClr val="0033CC"/>
                </a:solidFill>
                <a:sym typeface="Symbol" panose="05050102010706020507" pitchFamily="18" charset="2"/>
              </a:rPr>
              <a:t>0</a:t>
            </a:r>
            <a:r>
              <a:rPr lang="en-US" altLang="en-US" sz="2800" dirty="0" smtClean="0">
                <a:sym typeface="Symbol" panose="05050102010706020507" pitchFamily="18" charset="2"/>
              </a:rPr>
              <a:t> since points are distinct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ym typeface="Symbol" panose="05050102010706020507" pitchFamily="18" charset="2"/>
              </a:rPr>
              <a:t>System has a unique solution </a:t>
            </a:r>
            <a:r>
              <a:rPr lang="en-US" altLang="en-US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,…,</a:t>
            </a:r>
            <a:r>
              <a:rPr lang="en-US" altLang="en-US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n-1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50181" name="AutoShape 6"/>
          <p:cNvSpPr>
            <a:spLocks/>
          </p:cNvSpPr>
          <p:nvPr/>
        </p:nvSpPr>
        <p:spPr bwMode="auto">
          <a:xfrm>
            <a:off x="1109663" y="1943100"/>
            <a:ext cx="100012" cy="2476500"/>
          </a:xfrm>
          <a:prstGeom prst="leftBracket">
            <a:avLst>
              <a:gd name="adj" fmla="val 20635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AutoShape 7"/>
          <p:cNvSpPr>
            <a:spLocks/>
          </p:cNvSpPr>
          <p:nvPr/>
        </p:nvSpPr>
        <p:spPr bwMode="auto">
          <a:xfrm flipH="1">
            <a:off x="7167563" y="1881188"/>
            <a:ext cx="80962" cy="2600325"/>
          </a:xfrm>
          <a:prstGeom prst="leftBracket">
            <a:avLst>
              <a:gd name="adj" fmla="val 267649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3" name="AutoShape 8"/>
          <p:cNvSpPr>
            <a:spLocks/>
          </p:cNvSpPr>
          <p:nvPr/>
        </p:nvSpPr>
        <p:spPr bwMode="auto">
          <a:xfrm flipH="1">
            <a:off x="5508625" y="1952625"/>
            <a:ext cx="71438" cy="2628900"/>
          </a:xfrm>
          <a:prstGeom prst="leftBracket">
            <a:avLst>
              <a:gd name="adj" fmla="val 306665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4" name="AutoShape 9"/>
          <p:cNvSpPr>
            <a:spLocks/>
          </p:cNvSpPr>
          <p:nvPr/>
        </p:nvSpPr>
        <p:spPr bwMode="auto">
          <a:xfrm>
            <a:off x="5945188" y="1928813"/>
            <a:ext cx="42862" cy="2609850"/>
          </a:xfrm>
          <a:prstGeom prst="leftBracket">
            <a:avLst>
              <a:gd name="adj" fmla="val 507413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5" name="AutoShape 10"/>
          <p:cNvSpPr>
            <a:spLocks/>
          </p:cNvSpPr>
          <p:nvPr/>
        </p:nvSpPr>
        <p:spPr bwMode="auto">
          <a:xfrm>
            <a:off x="4826000" y="1952625"/>
            <a:ext cx="119063" cy="2562225"/>
          </a:xfrm>
          <a:prstGeom prst="leftBracket">
            <a:avLst>
              <a:gd name="adj" fmla="val 179333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6" name="AutoShape 11"/>
          <p:cNvSpPr>
            <a:spLocks/>
          </p:cNvSpPr>
          <p:nvPr/>
        </p:nvSpPr>
        <p:spPr bwMode="auto">
          <a:xfrm flipH="1">
            <a:off x="4657725" y="1943100"/>
            <a:ext cx="119063" cy="2543175"/>
          </a:xfrm>
          <a:prstGeom prst="leftBracket">
            <a:avLst>
              <a:gd name="adj" fmla="val 177999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45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6CBCC3-34F1-4C3D-8FA3-1F06783BA60A}" type="slidenum">
              <a:rPr lang="en-US" altLang="en-US" sz="1400" b="0">
                <a:latin typeface="Tahoma" panose="020B0604030504040204" pitchFamily="34" charset="0"/>
              </a:rPr>
              <a:pPr/>
              <a:t>16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Evaluation </a:t>
            </a:r>
            <a:r>
              <a:rPr lang="en-US" altLang="en-US" sz="3200" dirty="0" smtClean="0"/>
              <a:t>&amp; Interpolation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288925" y="1733976"/>
            <a:ext cx="2313454" cy="830997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dirty="0">
                <a:latin typeface="Helvetica" panose="020B0604020202020204" pitchFamily="34" charset="0"/>
              </a:rPr>
              <a:t>P: a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400" b="0" dirty="0">
                <a:latin typeface="Helvetica" panose="020B0604020202020204" pitchFamily="34" charset="0"/>
              </a:rPr>
              <a:t>,a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400" b="0" dirty="0">
                <a:latin typeface="Helvetica" panose="020B0604020202020204" pitchFamily="34" charset="0"/>
              </a:rPr>
              <a:t>,...,</a:t>
            </a:r>
            <a:r>
              <a:rPr lang="en-US" altLang="en-US" sz="2400" b="0" dirty="0" smtClean="0">
                <a:latin typeface="Helvetica" panose="020B0604020202020204" pitchFamily="34" charset="0"/>
              </a:rPr>
              <a:t>a</a:t>
            </a:r>
            <a:r>
              <a:rPr lang="en-US" altLang="en-US" sz="2400" b="0" baseline="-25000" dirty="0" smtClean="0">
                <a:latin typeface="Helvetica" panose="020B0604020202020204" pitchFamily="34" charset="0"/>
              </a:rPr>
              <a:t>n/2-1</a:t>
            </a:r>
            <a:endParaRPr lang="en-US" altLang="en-US" sz="2400" b="0" dirty="0">
              <a:latin typeface="Helvetica" panose="020B0604020202020204" pitchFamily="34" charset="0"/>
            </a:endParaRPr>
          </a:p>
          <a:p>
            <a:pPr algn="l"/>
            <a:r>
              <a:rPr lang="en-US" altLang="en-US" sz="2400" b="0" dirty="0">
                <a:latin typeface="Helvetica" panose="020B0604020202020204" pitchFamily="34" charset="0"/>
              </a:rPr>
              <a:t>Q: b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400" b="0" dirty="0">
                <a:latin typeface="Helvetica" panose="020B0604020202020204" pitchFamily="34" charset="0"/>
              </a:rPr>
              <a:t>,b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400" b="0" dirty="0">
                <a:latin typeface="Helvetica" panose="020B0604020202020204" pitchFamily="34" charset="0"/>
              </a:rPr>
              <a:t>,...,</a:t>
            </a:r>
            <a:r>
              <a:rPr lang="en-US" altLang="en-US" sz="2400" b="0" dirty="0" err="1" smtClean="0">
                <a:latin typeface="Helvetica" panose="020B0604020202020204" pitchFamily="34" charset="0"/>
              </a:rPr>
              <a:t>b</a:t>
            </a:r>
            <a:r>
              <a:rPr lang="en-US" altLang="en-US" sz="2400" b="0" baseline="-25000" dirty="0" err="1" smtClean="0">
                <a:latin typeface="Helvetica" panose="020B0604020202020204" pitchFamily="34" charset="0"/>
              </a:rPr>
              <a:t>n</a:t>
            </a:r>
            <a:r>
              <a:rPr lang="en-US" altLang="en-US" sz="2400" b="0" baseline="-25000" dirty="0" smtClean="0">
                <a:latin typeface="Helvetica" panose="020B0604020202020204" pitchFamily="34" charset="0"/>
              </a:rPr>
              <a:t>/2-1</a:t>
            </a:r>
            <a:endParaRPr lang="en-US" altLang="en-US" sz="2400" b="0" dirty="0">
              <a:latin typeface="Helvetica" panose="020B0604020202020204" pitchFamily="34" charset="0"/>
            </a:endParaRP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60439" y="4230083"/>
            <a:ext cx="2082621" cy="156966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 dirty="0">
                <a:latin typeface="Helvetica" panose="020B0604020202020204" pitchFamily="34" charset="0"/>
              </a:rPr>
              <a:t>P(y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400" b="0" dirty="0">
                <a:latin typeface="Helvetica" panose="020B0604020202020204" pitchFamily="34" charset="0"/>
              </a:rPr>
              <a:t>),Q(</a:t>
            </a:r>
            <a:r>
              <a:rPr lang="en-US" altLang="en-US" sz="2400" dirty="0">
                <a:latin typeface="Helvetica" panose="020B0604020202020204" pitchFamily="34" charset="0"/>
              </a:rPr>
              <a:t>y</a:t>
            </a:r>
            <a:r>
              <a:rPr lang="en-US" altLang="en-US" sz="240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400" b="0" dirty="0">
                <a:latin typeface="Helvetica" panose="020B0604020202020204" pitchFamily="34" charset="0"/>
              </a:rPr>
              <a:t>)</a:t>
            </a:r>
          </a:p>
          <a:p>
            <a:r>
              <a:rPr lang="en-US" altLang="en-US" sz="2400" b="0" dirty="0">
                <a:latin typeface="Helvetica" panose="020B0604020202020204" pitchFamily="34" charset="0"/>
              </a:rPr>
              <a:t>P(y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400" b="0" dirty="0">
                <a:latin typeface="Helvetica" panose="020B0604020202020204" pitchFamily="34" charset="0"/>
              </a:rPr>
              <a:t>),Q(y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400" b="0" dirty="0">
                <a:latin typeface="Helvetica" panose="020B0604020202020204" pitchFamily="34" charset="0"/>
              </a:rPr>
              <a:t>)</a:t>
            </a:r>
          </a:p>
          <a:p>
            <a:r>
              <a:rPr lang="en-US" altLang="en-US" sz="2400" b="0" dirty="0">
                <a:latin typeface="Helvetica" panose="020B0604020202020204" pitchFamily="34" charset="0"/>
              </a:rPr>
              <a:t>...</a:t>
            </a:r>
          </a:p>
          <a:p>
            <a:r>
              <a:rPr lang="en-US" altLang="en-US" sz="2400" b="0" dirty="0" smtClean="0">
                <a:latin typeface="Helvetica" panose="020B0604020202020204" pitchFamily="34" charset="0"/>
              </a:rPr>
              <a:t>P(y</a:t>
            </a:r>
            <a:r>
              <a:rPr lang="en-US" altLang="en-US" sz="2400" b="0" baseline="-25000" dirty="0" smtClean="0">
                <a:latin typeface="Helvetica" panose="020B0604020202020204" pitchFamily="34" charset="0"/>
              </a:rPr>
              <a:t>n-1</a:t>
            </a:r>
            <a:r>
              <a:rPr lang="en-US" altLang="en-US" sz="2400" b="0" dirty="0">
                <a:latin typeface="Helvetica" panose="020B0604020202020204" pitchFamily="34" charset="0"/>
              </a:rPr>
              <a:t>),</a:t>
            </a:r>
            <a:r>
              <a:rPr lang="en-US" altLang="en-US" sz="2400" b="0" dirty="0" smtClean="0">
                <a:latin typeface="Helvetica" panose="020B0604020202020204" pitchFamily="34" charset="0"/>
              </a:rPr>
              <a:t>Q(y</a:t>
            </a:r>
            <a:r>
              <a:rPr lang="en-US" altLang="en-US" sz="2400" b="0" baseline="-25000" dirty="0" smtClean="0">
                <a:latin typeface="Helvetica" panose="020B0604020202020204" pitchFamily="34" charset="0"/>
              </a:rPr>
              <a:t>n-1</a:t>
            </a:r>
            <a:r>
              <a:rPr lang="en-US" altLang="en-US" sz="2400" b="0" dirty="0">
                <a:latin typeface="Helvetica" panose="020B0604020202020204" pitchFamily="34" charset="0"/>
              </a:rPr>
              <a:t>)</a:t>
            </a:r>
            <a:endParaRPr lang="en-US" altLang="en-US" sz="2800" b="0" dirty="0">
              <a:latin typeface="Helvetica" panose="020B0604020202020204" pitchFamily="34" charset="0"/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5046995" y="4237147"/>
            <a:ext cx="3837910" cy="181588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0" dirty="0">
                <a:latin typeface="Helvetica" panose="020B0604020202020204" pitchFamily="34" charset="0"/>
              </a:rPr>
              <a:t>R(y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  <a:r>
              <a:rPr lang="en-US" altLang="en-US" sz="2800" b="0" dirty="0">
                <a:latin typeface="Helvetica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800" b="0" dirty="0">
                <a:latin typeface="Helvetica" panose="020B0604020202020204" pitchFamily="34" charset="0"/>
              </a:rPr>
              <a:t>P(y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  <a:r>
              <a:rPr lang="en-US" altLang="en-US" sz="2800" b="0" dirty="0">
                <a:latin typeface="Helvetica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en-US" altLang="en-US" sz="2800" b="0" dirty="0">
                <a:latin typeface="Helvetica" panose="020B0604020202020204" pitchFamily="34" charset="0"/>
              </a:rPr>
              <a:t>Q(y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</a:p>
          <a:p>
            <a:r>
              <a:rPr lang="en-US" altLang="en-US" sz="2800" b="0" dirty="0">
                <a:latin typeface="Helvetica" panose="020B0604020202020204" pitchFamily="34" charset="0"/>
              </a:rPr>
              <a:t>R(y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  <a:r>
              <a:rPr lang="en-US" altLang="en-US" sz="2800" b="0" dirty="0">
                <a:latin typeface="Helvetica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800" b="0" dirty="0">
                <a:latin typeface="Helvetica" panose="020B0604020202020204" pitchFamily="34" charset="0"/>
              </a:rPr>
              <a:t>P(y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  <a:r>
              <a:rPr lang="en-US" altLang="en-US" sz="2800" b="0" dirty="0">
                <a:latin typeface="Helvetica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en-US" altLang="en-US" sz="2800" b="0" dirty="0">
                <a:latin typeface="Helvetica" panose="020B0604020202020204" pitchFamily="34" charset="0"/>
              </a:rPr>
              <a:t>Q(y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</a:p>
          <a:p>
            <a:r>
              <a:rPr lang="en-US" altLang="en-US" sz="2800" b="0" dirty="0">
                <a:latin typeface="Helvetica" panose="020B0604020202020204" pitchFamily="34" charset="0"/>
              </a:rPr>
              <a:t>...</a:t>
            </a:r>
          </a:p>
          <a:p>
            <a:r>
              <a:rPr lang="en-US" altLang="en-US" sz="2800" b="0" dirty="0" smtClean="0">
                <a:latin typeface="Helvetica" panose="020B0604020202020204" pitchFamily="34" charset="0"/>
              </a:rPr>
              <a:t>R(y</a:t>
            </a:r>
            <a:r>
              <a:rPr lang="en-US" altLang="en-US" sz="2800" b="0" baseline="-25000" dirty="0" smtClean="0">
                <a:latin typeface="Helvetica" panose="020B0604020202020204" pitchFamily="34" charset="0"/>
              </a:rPr>
              <a:t>n-1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  <a:r>
              <a:rPr lang="en-US" altLang="en-US" sz="2800" b="0" dirty="0">
                <a:latin typeface="Helvetica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en-US" sz="2800" b="0" dirty="0" smtClean="0">
                <a:latin typeface="Helvetica" panose="020B0604020202020204" pitchFamily="34" charset="0"/>
              </a:rPr>
              <a:t>P(y</a:t>
            </a:r>
            <a:r>
              <a:rPr lang="en-US" altLang="en-US" sz="2800" b="0" baseline="-25000" dirty="0" smtClean="0">
                <a:latin typeface="Helvetica" panose="020B0604020202020204" pitchFamily="34" charset="0"/>
              </a:rPr>
              <a:t>n-1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  <a:r>
              <a:rPr lang="en-US" altLang="en-US" sz="2800" b="0" dirty="0">
                <a:latin typeface="Helvetica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en-US" altLang="en-US" sz="2800" b="0" dirty="0" smtClean="0">
                <a:latin typeface="Helvetica" panose="020B0604020202020204" pitchFamily="34" charset="0"/>
              </a:rPr>
              <a:t>Q(y</a:t>
            </a:r>
            <a:r>
              <a:rPr lang="en-US" altLang="en-US" sz="2800" b="0" baseline="-25000" dirty="0" smtClean="0">
                <a:latin typeface="Helvetica" panose="020B0604020202020204" pitchFamily="34" charset="0"/>
              </a:rPr>
              <a:t>n-1</a:t>
            </a:r>
            <a:r>
              <a:rPr lang="en-US" altLang="en-US" sz="2800" b="0" dirty="0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6538913" y="2039471"/>
            <a:ext cx="2291012" cy="52322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0" dirty="0">
                <a:latin typeface="Helvetica" panose="020B0604020202020204" pitchFamily="34" charset="0"/>
              </a:rPr>
              <a:t>R:c</a:t>
            </a:r>
            <a:r>
              <a:rPr lang="en-US" altLang="en-US" sz="2800" baseline="-25000" dirty="0">
                <a:latin typeface="Helvetica" panose="020B0604020202020204" pitchFamily="34" charset="0"/>
              </a:rPr>
              <a:t>0</a:t>
            </a:r>
            <a:r>
              <a:rPr lang="en-US" altLang="en-US" sz="2800" b="0" dirty="0">
                <a:latin typeface="Helvetica" panose="020B0604020202020204" pitchFamily="34" charset="0"/>
              </a:rPr>
              <a:t>,c</a:t>
            </a:r>
            <a:r>
              <a:rPr lang="en-US" altLang="en-US" sz="2800" b="0" baseline="-25000" dirty="0">
                <a:latin typeface="Helvetica" panose="020B0604020202020204" pitchFamily="34" charset="0"/>
              </a:rPr>
              <a:t>1</a:t>
            </a:r>
            <a:r>
              <a:rPr lang="en-US" altLang="en-US" sz="2800" b="0" dirty="0">
                <a:latin typeface="Helvetica" panose="020B0604020202020204" pitchFamily="34" charset="0"/>
              </a:rPr>
              <a:t>,...,</a:t>
            </a:r>
            <a:r>
              <a:rPr lang="en-US" altLang="en-US" sz="2800" b="0" dirty="0" smtClean="0">
                <a:latin typeface="Helvetica" panose="020B0604020202020204" pitchFamily="34" charset="0"/>
              </a:rPr>
              <a:t>c</a:t>
            </a:r>
            <a:r>
              <a:rPr lang="en-US" altLang="en-US" sz="2800" b="0" baseline="-25000" dirty="0" smtClean="0">
                <a:latin typeface="Helvetica" panose="020B0604020202020204" pitchFamily="34" charset="0"/>
              </a:rPr>
              <a:t>n-1</a:t>
            </a:r>
            <a:endParaRPr lang="en-US" altLang="en-US" sz="2800" b="0" dirty="0">
              <a:latin typeface="Helvetica" panose="020B0604020202020204" pitchFamily="34" charset="0"/>
            </a:endParaRPr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>
            <a:off x="2667000" y="2286000"/>
            <a:ext cx="3581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09" name="Object 8"/>
          <p:cNvGraphicFramePr>
            <a:graphicFrameLocks noChangeAspect="1"/>
          </p:cNvGraphicFramePr>
          <p:nvPr/>
        </p:nvGraphicFramePr>
        <p:xfrm>
          <a:off x="3925888" y="2286000"/>
          <a:ext cx="168751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837836" imgH="355446" progId="Equation.3">
                  <p:embed/>
                </p:oleObj>
              </mc:Choice>
              <mc:Fallback>
                <p:oleObj name="Equation" r:id="rId4" imgW="837836" imgH="355446" progId="Equation.3">
                  <p:embed/>
                  <p:pic>
                    <p:nvPicPr>
                      <p:cNvPr id="5120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2286000"/>
                        <a:ext cx="168751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Text Box 9"/>
          <p:cNvSpPr txBox="1">
            <a:spLocks noChangeArrowheads="1"/>
          </p:cNvSpPr>
          <p:nvPr/>
        </p:nvSpPr>
        <p:spPr bwMode="auto">
          <a:xfrm>
            <a:off x="3505200" y="1584325"/>
            <a:ext cx="2457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>
                <a:solidFill>
                  <a:srgbClr val="009900"/>
                </a:solidFill>
                <a:latin typeface="Helvetica" panose="020B0604020202020204" pitchFamily="34" charset="0"/>
              </a:rPr>
              <a:t>ordinary polynomial </a:t>
            </a:r>
          </a:p>
          <a:p>
            <a:r>
              <a:rPr lang="en-US" altLang="en-US" b="0">
                <a:solidFill>
                  <a:srgbClr val="009900"/>
                </a:solidFill>
                <a:latin typeface="Helvetica" panose="020B0604020202020204" pitchFamily="34" charset="0"/>
              </a:rPr>
              <a:t>multiplication </a:t>
            </a:r>
            <a:r>
              <a:rPr lang="en-US" altLang="en-US">
                <a:solidFill>
                  <a:srgbClr val="0033CC"/>
                </a:solidFill>
                <a:latin typeface="Symbol" panose="05050102010706020507" pitchFamily="18" charset="2"/>
              </a:rPr>
              <a:t>Q</a:t>
            </a:r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(n</a:t>
            </a:r>
            <a:r>
              <a:rPr lang="en-US" altLang="en-US" baseline="30000">
                <a:solidFill>
                  <a:srgbClr val="0033CC"/>
                </a:solidFill>
                <a:latin typeface="Helvetica" panose="020B0604020202020204" pitchFamily="34" charset="0"/>
              </a:rPr>
              <a:t>2</a:t>
            </a:r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)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1211" name="Line 10"/>
          <p:cNvSpPr>
            <a:spLocks noChangeShapeType="1"/>
          </p:cNvSpPr>
          <p:nvPr/>
        </p:nvSpPr>
        <p:spPr bwMode="auto">
          <a:xfrm flipV="1">
            <a:off x="2497138" y="5248275"/>
            <a:ext cx="2408237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1"/>
          <p:cNvSpPr txBox="1">
            <a:spLocks noChangeArrowheads="1"/>
          </p:cNvSpPr>
          <p:nvPr/>
        </p:nvSpPr>
        <p:spPr bwMode="auto">
          <a:xfrm>
            <a:off x="2754313" y="4098925"/>
            <a:ext cx="20431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point-wise </a:t>
            </a:r>
          </a:p>
          <a:p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multiplication</a:t>
            </a:r>
          </a:p>
          <a:p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of numbers</a:t>
            </a:r>
            <a:r>
              <a:rPr lang="en-US" altLang="en-US" b="0">
                <a:latin typeface="Helvetica" panose="020B0604020202020204" pitchFamily="34" charset="0"/>
              </a:rPr>
              <a:t> </a:t>
            </a:r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O</a:t>
            </a:r>
            <a:r>
              <a:rPr lang="en-US" altLang="en-US" b="0">
                <a:solidFill>
                  <a:srgbClr val="0033CC"/>
                </a:solidFill>
                <a:latin typeface="Helvetica" panose="020B0604020202020204" pitchFamily="34" charset="0"/>
              </a:rPr>
              <a:t>(</a:t>
            </a:r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n</a:t>
            </a:r>
            <a:r>
              <a:rPr lang="en-US" altLang="en-US" b="0">
                <a:solidFill>
                  <a:srgbClr val="0033CC"/>
                </a:solidFill>
                <a:latin typeface="Helvetica" panose="020B0604020202020204" pitchFamily="34" charset="0"/>
              </a:rPr>
              <a:t>)</a:t>
            </a:r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51213" name="Line 12"/>
          <p:cNvSpPr>
            <a:spLocks noChangeShapeType="1"/>
          </p:cNvSpPr>
          <p:nvPr/>
        </p:nvSpPr>
        <p:spPr bwMode="auto">
          <a:xfrm flipH="1">
            <a:off x="1219200" y="2574925"/>
            <a:ext cx="0" cy="164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Text Box 13"/>
          <p:cNvSpPr txBox="1">
            <a:spLocks noChangeArrowheads="1"/>
          </p:cNvSpPr>
          <p:nvPr/>
        </p:nvSpPr>
        <p:spPr bwMode="auto">
          <a:xfrm>
            <a:off x="1252538" y="2843381"/>
            <a:ext cx="14574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b="0" dirty="0">
                <a:solidFill>
                  <a:srgbClr val="FF0000"/>
                </a:solidFill>
                <a:latin typeface="Helvetica" panose="020B0604020202020204" pitchFamily="34" charset="0"/>
              </a:rPr>
              <a:t>evaluation </a:t>
            </a:r>
          </a:p>
          <a:p>
            <a:pPr algn="l"/>
            <a:r>
              <a:rPr lang="en-US" altLang="en-US" b="0" dirty="0">
                <a:solidFill>
                  <a:srgbClr val="FF0000"/>
                </a:solidFill>
                <a:latin typeface="Helvetica" panose="020B0604020202020204" pitchFamily="34" charset="0"/>
              </a:rPr>
              <a:t>at</a:t>
            </a:r>
            <a:r>
              <a:rPr lang="en-US" altLang="en-US" b="0" dirty="0">
                <a:latin typeface="Helvetica" panose="020B0604020202020204" pitchFamily="34" charset="0"/>
              </a:rPr>
              <a:t> </a:t>
            </a:r>
            <a:r>
              <a:rPr lang="en-US" altLang="en-US" dirty="0">
                <a:latin typeface="Helvetica" panose="020B0604020202020204" pitchFamily="34" charset="0"/>
              </a:rPr>
              <a:t>y</a:t>
            </a:r>
            <a:r>
              <a:rPr lang="en-US" altLang="en-US" baseline="-25000" dirty="0">
                <a:latin typeface="Helvetica" panose="020B0604020202020204" pitchFamily="34" charset="0"/>
              </a:rPr>
              <a:t>0</a:t>
            </a:r>
            <a:r>
              <a:rPr lang="en-US" altLang="en-US" b="0" dirty="0">
                <a:latin typeface="Helvetica" panose="020B0604020202020204" pitchFamily="34" charset="0"/>
              </a:rPr>
              <a:t>,...,</a:t>
            </a:r>
            <a:r>
              <a:rPr lang="en-US" altLang="en-US" dirty="0" smtClean="0">
                <a:latin typeface="Helvetica" panose="020B0604020202020204" pitchFamily="34" charset="0"/>
              </a:rPr>
              <a:t>y</a:t>
            </a:r>
            <a:r>
              <a:rPr lang="en-US" altLang="en-US" baseline="-25000" dirty="0" smtClean="0">
                <a:latin typeface="Helvetica" panose="020B0604020202020204" pitchFamily="34" charset="0"/>
              </a:rPr>
              <a:t>n-1</a:t>
            </a:r>
            <a:endParaRPr lang="en-US" altLang="en-US" baseline="-25000" dirty="0">
              <a:latin typeface="Helvetica" panose="020B0604020202020204" pitchFamily="34" charset="0"/>
            </a:endParaRPr>
          </a:p>
          <a:p>
            <a:pPr algn="l"/>
            <a:r>
              <a:rPr lang="en-US" altLang="en-US" b="0" dirty="0">
                <a:latin typeface="Helvetica" panose="020B0604020202020204" pitchFamily="34" charset="0"/>
              </a:rPr>
              <a:t>    </a:t>
            </a:r>
            <a:r>
              <a:rPr lang="en-US" altLang="en-US" b="0" dirty="0">
                <a:solidFill>
                  <a:srgbClr val="0033CC"/>
                </a:solidFill>
                <a:latin typeface="Helvetica" panose="020B0604020202020204" pitchFamily="34" charset="0"/>
              </a:rPr>
              <a:t>O(?)</a:t>
            </a:r>
            <a:endParaRPr lang="en-US" altLang="en-US" sz="2800" b="0" dirty="0">
              <a:latin typeface="Helvetica" panose="020B0604020202020204" pitchFamily="34" charset="0"/>
            </a:endParaRPr>
          </a:p>
        </p:txBody>
      </p:sp>
      <p:sp>
        <p:nvSpPr>
          <p:cNvPr id="51215" name="Line 14"/>
          <p:cNvSpPr>
            <a:spLocks noChangeShapeType="1"/>
          </p:cNvSpPr>
          <p:nvPr/>
        </p:nvSpPr>
        <p:spPr bwMode="auto">
          <a:xfrm flipV="1">
            <a:off x="8178800" y="2574925"/>
            <a:ext cx="0" cy="164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Text Box 15"/>
          <p:cNvSpPr txBox="1">
            <a:spLocks noChangeArrowheads="1"/>
          </p:cNvSpPr>
          <p:nvPr/>
        </p:nvSpPr>
        <p:spPr bwMode="auto">
          <a:xfrm>
            <a:off x="6388100" y="2838450"/>
            <a:ext cx="1816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b="0" dirty="0">
                <a:solidFill>
                  <a:srgbClr val="FF0000"/>
                </a:solidFill>
                <a:latin typeface="Helvetica" panose="020B0604020202020204" pitchFamily="34" charset="0"/>
              </a:rPr>
              <a:t>interpolation </a:t>
            </a:r>
          </a:p>
          <a:p>
            <a:pPr algn="l"/>
            <a:r>
              <a:rPr lang="en-US" altLang="en-US" b="0" dirty="0">
                <a:solidFill>
                  <a:srgbClr val="FF0000"/>
                </a:solidFill>
                <a:latin typeface="Helvetica" panose="020B0604020202020204" pitchFamily="34" charset="0"/>
              </a:rPr>
              <a:t>from</a:t>
            </a:r>
            <a:r>
              <a:rPr lang="en-US" altLang="en-US" b="0" dirty="0">
                <a:latin typeface="Helvetica" panose="020B0604020202020204" pitchFamily="34" charset="0"/>
              </a:rPr>
              <a:t> </a:t>
            </a:r>
            <a:r>
              <a:rPr lang="en-US" altLang="en-US" dirty="0">
                <a:latin typeface="Helvetica" panose="020B0604020202020204" pitchFamily="34" charset="0"/>
              </a:rPr>
              <a:t>y</a:t>
            </a:r>
            <a:r>
              <a:rPr lang="en-US" altLang="en-US" baseline="-25000" dirty="0">
                <a:latin typeface="Helvetica" panose="020B0604020202020204" pitchFamily="34" charset="0"/>
              </a:rPr>
              <a:t>0</a:t>
            </a:r>
            <a:r>
              <a:rPr lang="en-US" altLang="en-US" b="0" dirty="0">
                <a:latin typeface="Helvetica" panose="020B0604020202020204" pitchFamily="34" charset="0"/>
              </a:rPr>
              <a:t>,...,</a:t>
            </a:r>
            <a:r>
              <a:rPr lang="en-US" altLang="en-US" dirty="0" smtClean="0">
                <a:latin typeface="Helvetica" panose="020B0604020202020204" pitchFamily="34" charset="0"/>
              </a:rPr>
              <a:t>y</a:t>
            </a:r>
            <a:r>
              <a:rPr lang="en-US" altLang="en-US" baseline="-25000" dirty="0" smtClean="0">
                <a:latin typeface="Helvetica" panose="020B0604020202020204" pitchFamily="34" charset="0"/>
              </a:rPr>
              <a:t>n-1</a:t>
            </a:r>
            <a:endParaRPr lang="en-US" altLang="en-US" baseline="-25000" dirty="0">
              <a:latin typeface="Helvetica" panose="020B0604020202020204" pitchFamily="34" charset="0"/>
            </a:endParaRPr>
          </a:p>
          <a:p>
            <a:pPr algn="l"/>
            <a:r>
              <a:rPr lang="en-US" altLang="en-US" b="0" dirty="0">
                <a:latin typeface="Helvetica" panose="020B0604020202020204" pitchFamily="34" charset="0"/>
              </a:rPr>
              <a:t>       </a:t>
            </a:r>
            <a:r>
              <a:rPr lang="en-US" altLang="en-US" b="0" dirty="0">
                <a:solidFill>
                  <a:srgbClr val="0033CC"/>
                </a:solidFill>
                <a:latin typeface="Helvetica" panose="020B0604020202020204" pitchFamily="34" charset="0"/>
              </a:rPr>
              <a:t>O(?)</a:t>
            </a:r>
            <a:endParaRPr lang="en-US" altLang="en-US" sz="2800" b="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8C8A96-42F0-40B7-9C93-55F0B5436663}" type="slidenum">
              <a:rPr lang="en-US" altLang="en-US" sz="1400" b="0">
                <a:latin typeface="Tahoma" panose="020B0604030504040204" pitchFamily="34" charset="0"/>
              </a:rPr>
              <a:pPr/>
              <a:t>17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Karatsuba’s algorithm and evaluation and interpolation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Strassen gave a way of doing </a:t>
            </a:r>
            <a:r>
              <a:rPr lang="en-US" altLang="en-US" sz="2400" b="1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>
                <a:solidFill>
                  <a:schemeClr val="accent2"/>
                </a:solidFill>
              </a:rPr>
              <a:t>x</a:t>
            </a:r>
            <a:r>
              <a:rPr lang="en-US" altLang="en-US" sz="2400" b="1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matrix multiplies with fewer multiplications</a:t>
            </a:r>
          </a:p>
          <a:p>
            <a:pPr eaLnBrk="1" hangingPunct="1"/>
            <a:r>
              <a:rPr lang="en-US" altLang="en-US" sz="2400" smtClean="0"/>
              <a:t>Karatsuba’s algorithm can be thought of as a way of multiplying degree </a:t>
            </a:r>
            <a:r>
              <a:rPr lang="en-US" altLang="en-US" sz="2400" b="1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polynomials (which have </a:t>
            </a:r>
            <a:r>
              <a:rPr lang="en-US" altLang="en-US" sz="2400" b="1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coefficients) using fewer multiplications</a:t>
            </a:r>
          </a:p>
          <a:p>
            <a:pPr lvl="1" eaLnBrk="1" hangingPunct="1"/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smtClean="0">
                <a:solidFill>
                  <a:schemeClr val="accent2"/>
                </a:solidFill>
              </a:rPr>
              <a:t>=</a:t>
            </a:r>
            <a:r>
              <a:rPr lang="en-US" altLang="en-US" sz="2000" smtClean="0"/>
              <a:t>(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000" smtClean="0"/>
              <a:t>+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000" b="1" smtClean="0">
                <a:solidFill>
                  <a:schemeClr val="hlink"/>
                </a:solidFill>
              </a:rPr>
              <a:t>z</a:t>
            </a:r>
            <a:r>
              <a:rPr lang="en-US" altLang="en-US" sz="2000" smtClean="0"/>
              <a:t>)(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000" smtClean="0"/>
              <a:t>+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000" b="1" smtClean="0">
                <a:solidFill>
                  <a:schemeClr val="hlink"/>
                </a:solidFill>
              </a:rPr>
              <a:t>z</a:t>
            </a:r>
            <a:r>
              <a:rPr lang="en-US" altLang="en-US" sz="2000" smtClean="0"/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         = 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000" smtClean="0"/>
              <a:t> + (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000" smtClean="0"/>
              <a:t>+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000" smtClean="0"/>
              <a:t>)</a:t>
            </a:r>
            <a:r>
              <a:rPr lang="en-US" altLang="en-US" sz="2000" b="1" smtClean="0">
                <a:solidFill>
                  <a:schemeClr val="hlink"/>
                </a:solidFill>
              </a:rPr>
              <a:t>z</a:t>
            </a:r>
            <a:r>
              <a:rPr lang="en-US" altLang="en-US" sz="2000" smtClean="0"/>
              <a:t> + 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000" b="1" smtClean="0">
                <a:solidFill>
                  <a:schemeClr val="hlink"/>
                </a:solidFill>
              </a:rPr>
              <a:t>z</a:t>
            </a:r>
            <a:r>
              <a:rPr lang="en-US" altLang="en-US" sz="2000" b="1" baseline="30000" smtClean="0">
                <a:solidFill>
                  <a:schemeClr val="hlink"/>
                </a:solidFill>
              </a:rPr>
              <a:t>2</a:t>
            </a:r>
          </a:p>
          <a:p>
            <a:pPr lvl="1" eaLnBrk="1" hangingPunct="1"/>
            <a:r>
              <a:rPr lang="en-US" altLang="en-US" sz="2400" smtClean="0"/>
              <a:t>Evaluate at </a:t>
            </a:r>
            <a:r>
              <a:rPr lang="en-US" altLang="en-US" sz="2400" b="1" smtClean="0"/>
              <a:t>0,1,-1  </a:t>
            </a:r>
            <a:r>
              <a:rPr lang="en-US" altLang="en-US" sz="2400" smtClean="0"/>
              <a:t>(Could also use other points)</a:t>
            </a:r>
          </a:p>
          <a:p>
            <a:pPr lvl="2" eaLnBrk="1" hangingPunct="1"/>
            <a:r>
              <a:rPr lang="en-US" altLang="en-US" sz="2000" b="1" smtClean="0">
                <a:solidFill>
                  <a:schemeClr val="hlink"/>
                </a:solidFill>
              </a:rPr>
              <a:t>A </a:t>
            </a:r>
            <a:r>
              <a:rPr lang="en-US" altLang="en-US" sz="2000" smtClean="0"/>
              <a:t>= 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smtClean="0">
                <a:solidFill>
                  <a:srgbClr val="0033CC"/>
                </a:solidFill>
              </a:rPr>
              <a:t>(</a:t>
            </a:r>
            <a:r>
              <a:rPr lang="en-US" altLang="en-US" sz="2000" b="1" smtClean="0"/>
              <a:t>0</a:t>
            </a:r>
            <a:r>
              <a:rPr lang="en-US" altLang="en-US" sz="2000" smtClean="0">
                <a:solidFill>
                  <a:srgbClr val="0033CC"/>
                </a:solidFill>
              </a:rPr>
              <a:t>)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smtClean="0">
                <a:solidFill>
                  <a:schemeClr val="accent2"/>
                </a:solidFill>
              </a:rPr>
              <a:t>(</a:t>
            </a:r>
            <a:r>
              <a:rPr lang="en-US" altLang="en-US" sz="2000" b="1" smtClean="0"/>
              <a:t>0</a:t>
            </a:r>
            <a:r>
              <a:rPr lang="en-US" altLang="en-US" sz="2000" smtClean="0">
                <a:solidFill>
                  <a:schemeClr val="accent2"/>
                </a:solidFill>
              </a:rPr>
              <a:t>)</a:t>
            </a:r>
            <a:r>
              <a:rPr lang="en-US" altLang="en-US" sz="2000" smtClean="0"/>
              <a:t>=</a:t>
            </a:r>
            <a:r>
              <a:rPr lang="en-US" altLang="en-US" sz="2000" b="1" smtClean="0">
                <a:solidFill>
                  <a:schemeClr val="hlink"/>
                </a:solidFill>
              </a:rPr>
              <a:t> 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000" b="1" smtClean="0">
                <a:solidFill>
                  <a:schemeClr val="accent2"/>
                </a:solidFill>
              </a:rPr>
              <a:t>      </a:t>
            </a:r>
          </a:p>
          <a:p>
            <a:pPr lvl="2" eaLnBrk="1" hangingPunct="1"/>
            <a:r>
              <a:rPr lang="en-US" altLang="en-US" sz="2000" b="1" smtClean="0">
                <a:solidFill>
                  <a:schemeClr val="hlink"/>
                </a:solidFill>
              </a:rPr>
              <a:t>C </a:t>
            </a:r>
            <a:r>
              <a:rPr lang="en-US" altLang="en-US" sz="2000" smtClean="0"/>
              <a:t>= 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smtClean="0">
                <a:solidFill>
                  <a:srgbClr val="0033CC"/>
                </a:solidFill>
              </a:rPr>
              <a:t>(</a:t>
            </a:r>
            <a:r>
              <a:rPr lang="en-US" altLang="en-US" sz="2000" b="1" smtClean="0"/>
              <a:t>1</a:t>
            </a:r>
            <a:r>
              <a:rPr lang="en-US" altLang="en-US" sz="2000" smtClean="0">
                <a:solidFill>
                  <a:srgbClr val="0033CC"/>
                </a:solidFill>
              </a:rPr>
              <a:t>)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smtClean="0">
                <a:solidFill>
                  <a:schemeClr val="accent2"/>
                </a:solidFill>
              </a:rPr>
              <a:t>(</a:t>
            </a:r>
            <a:r>
              <a:rPr lang="en-US" altLang="en-US" sz="2000" b="1" smtClean="0"/>
              <a:t>1</a:t>
            </a:r>
            <a:r>
              <a:rPr lang="en-US" altLang="en-US" sz="2000" smtClean="0">
                <a:solidFill>
                  <a:schemeClr val="accent2"/>
                </a:solidFill>
              </a:rPr>
              <a:t>)</a:t>
            </a:r>
            <a:r>
              <a:rPr lang="en-US" altLang="en-US" sz="2000" smtClean="0"/>
              <a:t>=(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000" smtClean="0"/>
              <a:t>+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000" smtClean="0"/>
              <a:t>)(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000" smtClean="0"/>
              <a:t>+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000" smtClean="0"/>
              <a:t>)</a:t>
            </a:r>
          </a:p>
          <a:p>
            <a:pPr lvl="2" eaLnBrk="1" hangingPunct="1"/>
            <a:r>
              <a:rPr lang="en-US" altLang="en-US" sz="2000" b="1" smtClean="0">
                <a:solidFill>
                  <a:schemeClr val="hlink"/>
                </a:solidFill>
              </a:rPr>
              <a:t>D</a:t>
            </a:r>
            <a:r>
              <a:rPr lang="en-US" altLang="en-US" sz="2000" smtClean="0">
                <a:solidFill>
                  <a:schemeClr val="hlink"/>
                </a:solidFill>
              </a:rPr>
              <a:t> </a:t>
            </a:r>
            <a:r>
              <a:rPr lang="en-US" altLang="en-US" sz="2000" smtClean="0"/>
              <a:t>= 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smtClean="0">
                <a:solidFill>
                  <a:srgbClr val="0033CC"/>
                </a:solidFill>
              </a:rPr>
              <a:t>(</a:t>
            </a:r>
            <a:r>
              <a:rPr lang="en-US" altLang="en-US" sz="2000" b="1" smtClean="0"/>
              <a:t>-1</a:t>
            </a:r>
            <a:r>
              <a:rPr lang="en-US" altLang="en-US" sz="2000" smtClean="0">
                <a:solidFill>
                  <a:srgbClr val="0033CC"/>
                </a:solidFill>
              </a:rPr>
              <a:t>)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smtClean="0">
                <a:solidFill>
                  <a:schemeClr val="accent2"/>
                </a:solidFill>
              </a:rPr>
              <a:t>(</a:t>
            </a:r>
            <a:r>
              <a:rPr lang="en-US" altLang="en-US" sz="2000" b="1" smtClean="0"/>
              <a:t>-1</a:t>
            </a:r>
            <a:r>
              <a:rPr lang="en-US" altLang="en-US" sz="2000" smtClean="0">
                <a:solidFill>
                  <a:schemeClr val="accent2"/>
                </a:solidFill>
              </a:rPr>
              <a:t>)</a:t>
            </a:r>
            <a:r>
              <a:rPr lang="en-US" altLang="en-US" sz="2000" smtClean="0"/>
              <a:t>=(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0 </a:t>
            </a:r>
            <a:r>
              <a:rPr lang="en-US" altLang="en-US" sz="2000" smtClean="0"/>
              <a:t>-</a:t>
            </a:r>
            <a:r>
              <a:rPr lang="en-US" altLang="en-US" sz="2000" b="1" smtClean="0">
                <a:solidFill>
                  <a:srgbClr val="0033CC"/>
                </a:solidFill>
              </a:rPr>
              <a:t>P</a:t>
            </a:r>
            <a:r>
              <a:rPr lang="en-US" altLang="en-US" sz="20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000" smtClean="0"/>
              <a:t>)(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 </a:t>
            </a:r>
            <a:r>
              <a:rPr lang="en-US" altLang="en-US" sz="2000" smtClean="0"/>
              <a:t>-</a:t>
            </a:r>
            <a:r>
              <a:rPr lang="en-US" altLang="en-US" sz="2000" b="1" smtClean="0">
                <a:solidFill>
                  <a:schemeClr val="accent2"/>
                </a:solidFill>
              </a:rPr>
              <a:t>Q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000" smtClean="0"/>
              <a:t>)</a:t>
            </a:r>
          </a:p>
          <a:p>
            <a:pPr lvl="1" eaLnBrk="1" hangingPunct="1"/>
            <a:r>
              <a:rPr lang="en-US" altLang="en-US" sz="2400" smtClean="0"/>
              <a:t>Interpolating,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Karatsuba’s </a:t>
            </a:r>
            <a:r>
              <a:rPr lang="en-US" altLang="en-US" sz="2000" b="1" smtClean="0">
                <a:solidFill>
                  <a:schemeClr val="hlink"/>
                </a:solidFill>
              </a:rPr>
              <a:t>Mid</a:t>
            </a:r>
            <a:r>
              <a:rPr lang="en-US" altLang="en-US" sz="2000" smtClean="0"/>
              <a:t>=</a:t>
            </a:r>
            <a:r>
              <a:rPr lang="en-US" altLang="en-US" sz="2000" smtClean="0">
                <a:solidFill>
                  <a:schemeClr val="hlink"/>
                </a:solidFill>
              </a:rPr>
              <a:t>(</a:t>
            </a:r>
            <a:r>
              <a:rPr lang="en-US" altLang="en-US" sz="2000" b="1" smtClean="0">
                <a:solidFill>
                  <a:schemeClr val="hlink"/>
                </a:solidFill>
              </a:rPr>
              <a:t>C-D</a:t>
            </a:r>
            <a:r>
              <a:rPr lang="en-US" altLang="en-US" sz="2000" smtClean="0">
                <a:solidFill>
                  <a:schemeClr val="hlink"/>
                </a:solidFill>
              </a:rPr>
              <a:t>)/</a:t>
            </a:r>
            <a:r>
              <a:rPr lang="en-US" altLang="en-US" sz="2000" b="1" smtClean="0">
                <a:solidFill>
                  <a:schemeClr val="hlink"/>
                </a:solidFill>
              </a:rPr>
              <a:t>2 </a:t>
            </a:r>
            <a:r>
              <a:rPr lang="en-US" altLang="en-US" sz="2000" smtClean="0"/>
              <a:t>and </a:t>
            </a:r>
            <a:r>
              <a:rPr lang="en-US" altLang="en-US" sz="2000" b="1" smtClean="0">
                <a:solidFill>
                  <a:schemeClr val="hlink"/>
                </a:solidFill>
              </a:rPr>
              <a:t>B</a:t>
            </a:r>
            <a:r>
              <a:rPr lang="en-US" altLang="en-US" sz="2000" b="1" smtClean="0"/>
              <a:t>=</a:t>
            </a:r>
            <a:r>
              <a:rPr lang="en-US" altLang="en-US" sz="2000" smtClean="0">
                <a:solidFill>
                  <a:schemeClr val="hlink"/>
                </a:solidFill>
              </a:rPr>
              <a:t>(</a:t>
            </a:r>
            <a:r>
              <a:rPr lang="en-US" altLang="en-US" sz="2000" b="1" smtClean="0">
                <a:solidFill>
                  <a:schemeClr val="hlink"/>
                </a:solidFill>
              </a:rPr>
              <a:t>C+D</a:t>
            </a:r>
            <a:r>
              <a:rPr lang="en-US" altLang="en-US" sz="2000" smtClean="0">
                <a:solidFill>
                  <a:schemeClr val="hlink"/>
                </a:solidFill>
              </a:rPr>
              <a:t>)/</a:t>
            </a:r>
            <a:r>
              <a:rPr lang="en-US" altLang="en-US" sz="2000" b="1" smtClean="0">
                <a:solidFill>
                  <a:schemeClr val="hlink"/>
                </a:solidFill>
              </a:rPr>
              <a:t>2-A</a:t>
            </a:r>
          </a:p>
        </p:txBody>
      </p:sp>
    </p:spTree>
    <p:extLst>
      <p:ext uri="{BB962C8B-B14F-4D97-AF65-F5344CB8AC3E}">
        <p14:creationId xmlns:p14="http://schemas.microsoft.com/office/powerpoint/2010/main" val="2361013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81713" y="6324600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FBC9CC-2F8A-47C8-9466-3DD22E982686}" type="slidenum">
              <a:rPr lang="en-US" altLang="en-US" sz="1400" b="0">
                <a:latin typeface="Tahoma" panose="020B0604030504040204" pitchFamily="34" charset="0"/>
              </a:rPr>
              <a:pPr/>
              <a:t>18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Evaluation at Special Points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Evaluation of polynomial at </a:t>
            </a:r>
            <a:r>
              <a:rPr lang="en-US" altLang="en-US" b="1" smtClean="0">
                <a:solidFill>
                  <a:schemeClr val="tx2"/>
                </a:solidFill>
              </a:rPr>
              <a:t>1</a:t>
            </a:r>
            <a:r>
              <a:rPr lang="en-US" altLang="en-US" smtClean="0"/>
              <a:t> point takes </a:t>
            </a:r>
            <a:r>
              <a:rPr lang="en-US" altLang="en-US" b="1" smtClean="0">
                <a:solidFill>
                  <a:schemeClr val="tx2"/>
                </a:solidFill>
              </a:rPr>
              <a:t>O</a:t>
            </a:r>
            <a:r>
              <a:rPr lang="en-US" altLang="en-US" smtClean="0">
                <a:solidFill>
                  <a:schemeClr val="tx2"/>
                </a:solidFill>
              </a:rPr>
              <a:t>(</a:t>
            </a:r>
            <a:r>
              <a:rPr lang="en-US" altLang="en-US" b="1" smtClean="0">
                <a:solidFill>
                  <a:schemeClr val="tx2"/>
                </a:solidFill>
              </a:rPr>
              <a:t>n</a:t>
            </a:r>
            <a:r>
              <a:rPr lang="en-US" altLang="en-US" smtClean="0">
                <a:solidFill>
                  <a:schemeClr val="tx2"/>
                </a:solidFill>
              </a:rPr>
              <a:t>) </a:t>
            </a:r>
            <a:r>
              <a:rPr lang="en-US" altLang="en-US" smtClean="0"/>
              <a:t>time</a:t>
            </a:r>
          </a:p>
          <a:p>
            <a:pPr lvl="1"/>
            <a:r>
              <a:rPr lang="en-US" altLang="en-US" smtClean="0"/>
              <a:t>So </a:t>
            </a:r>
            <a:r>
              <a:rPr lang="en-US" altLang="en-US" b="1" smtClean="0">
                <a:solidFill>
                  <a:schemeClr val="tx2"/>
                </a:solidFill>
              </a:rPr>
              <a:t>2n</a:t>
            </a:r>
            <a:r>
              <a:rPr lang="en-US" altLang="en-US" smtClean="0"/>
              <a:t> points (naively) takes </a:t>
            </a:r>
            <a:r>
              <a:rPr lang="en-US" altLang="en-US" b="1" smtClean="0">
                <a:solidFill>
                  <a:schemeClr val="tx2"/>
                </a:solidFill>
              </a:rPr>
              <a:t>O</a:t>
            </a:r>
            <a:r>
              <a:rPr lang="en-US" altLang="en-US" smtClean="0">
                <a:solidFill>
                  <a:schemeClr val="tx2"/>
                </a:solidFill>
              </a:rPr>
              <a:t>(</a:t>
            </a:r>
            <a:r>
              <a:rPr lang="en-US" altLang="en-US" b="1" smtClean="0">
                <a:solidFill>
                  <a:schemeClr val="tx2"/>
                </a:solidFill>
              </a:rPr>
              <a:t>n</a:t>
            </a:r>
            <a:r>
              <a:rPr lang="en-US" altLang="en-US" b="1" baseline="30000" smtClean="0">
                <a:solidFill>
                  <a:schemeClr val="tx2"/>
                </a:solidFill>
              </a:rPr>
              <a:t>2</a:t>
            </a:r>
            <a:r>
              <a:rPr lang="en-US" altLang="en-US" smtClean="0">
                <a:solidFill>
                  <a:schemeClr val="tx2"/>
                </a:solidFill>
              </a:rPr>
              <a:t>)</a:t>
            </a:r>
            <a:r>
              <a:rPr lang="en-US" altLang="en-US" smtClean="0"/>
              <a:t>—no savings</a:t>
            </a:r>
          </a:p>
          <a:p>
            <a:pPr lvl="1"/>
            <a:r>
              <a:rPr lang="en-US" altLang="en-US" smtClean="0"/>
              <a:t>But the algorithm works no matter what the points are…</a:t>
            </a:r>
          </a:p>
          <a:p>
            <a:r>
              <a:rPr lang="en-US" altLang="en-US" smtClean="0"/>
              <a:t>So…choose points that are related to each other so that evaluation problems can share subproblems</a:t>
            </a:r>
          </a:p>
        </p:txBody>
      </p:sp>
    </p:spTree>
    <p:extLst>
      <p:ext uri="{BB962C8B-B14F-4D97-AF65-F5344CB8AC3E}">
        <p14:creationId xmlns:p14="http://schemas.microsoft.com/office/powerpoint/2010/main" val="35905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16638" y="6330950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9FEA1F-0974-46B6-964B-E75CD3DA736F}" type="slidenum">
              <a:rPr lang="en-US" altLang="en-US" sz="1400" b="0">
                <a:latin typeface="Tahoma" panose="020B0604030504040204" pitchFamily="34" charset="0"/>
              </a:rPr>
              <a:pPr/>
              <a:t>19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The key idea:  </a:t>
            </a:r>
            <a:br>
              <a:rPr lang="en-US" altLang="en-US" sz="3200" smtClean="0"/>
            </a:br>
            <a:r>
              <a:rPr lang="en-US" altLang="en-US" sz="3200" smtClean="0"/>
              <a:t>     Evaluate at related points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b="1" dirty="0" smtClean="0">
                <a:solidFill>
                  <a:srgbClr val="0033CC"/>
                </a:solidFill>
              </a:rPr>
              <a:t>P</a:t>
            </a:r>
            <a:r>
              <a:rPr lang="en-US" altLang="en-US" sz="2400" dirty="0" smtClean="0">
                <a:solidFill>
                  <a:srgbClr val="0033CC"/>
                </a:solidFill>
              </a:rPr>
              <a:t>(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dirty="0" smtClean="0">
                <a:solidFill>
                  <a:srgbClr val="0033CC"/>
                </a:solidFill>
              </a:rPr>
              <a:t>) </a:t>
            </a:r>
            <a:r>
              <a:rPr lang="en-US" altLang="en-US" sz="2400" dirty="0" smtClean="0"/>
              <a:t>=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2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3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3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4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4</a:t>
            </a:r>
            <a:r>
              <a:rPr lang="en-US" altLang="en-US" sz="2400" dirty="0" smtClean="0">
                <a:solidFill>
                  <a:srgbClr val="0033CC"/>
                </a:solidFill>
              </a:rPr>
              <a:t>+...+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n-1</a:t>
            </a:r>
            <a:r>
              <a:rPr lang="en-US" altLang="en-US" sz="2400" dirty="0" smtClean="0"/>
              <a:t>	       	         	 =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0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4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4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+...+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n-2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n-2</a:t>
            </a:r>
            <a:r>
              <a:rPr lang="en-US" altLang="en-US" sz="2400" dirty="0" smtClean="0"/>
              <a:t>                	      	    	       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dirty="0" smtClean="0">
                <a:solidFill>
                  <a:srgbClr val="FF0000"/>
                </a:solidFill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5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5</a:t>
            </a:r>
            <a:r>
              <a:rPr lang="en-US" alt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+...+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n-1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n-1</a:t>
            </a:r>
            <a:r>
              <a:rPr lang="en-US" altLang="en-US" sz="2400" dirty="0" smtClean="0"/>
              <a:t>          	     	   	 = </a:t>
            </a:r>
            <a:r>
              <a:rPr lang="en-US" altLang="en-US" sz="2400" b="1" dirty="0" err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dirty="0" err="1" smtClean="0">
                <a:solidFill>
                  <a:srgbClr val="009900"/>
                </a:solidFill>
              </a:rPr>
              <a:t>even</a:t>
            </a:r>
            <a:r>
              <a:rPr lang="en-US" altLang="en-US" sz="2400" dirty="0" smtClean="0">
                <a:solidFill>
                  <a:srgbClr val="009900"/>
                </a:solidFill>
              </a:rPr>
              <a:t>(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dirty="0" smtClean="0">
                <a:solidFill>
                  <a:srgbClr val="009900"/>
                </a:solidFill>
              </a:rPr>
              <a:t>) </a:t>
            </a:r>
            <a:r>
              <a:rPr lang="en-US" altLang="en-US" sz="2400" dirty="0" smtClean="0">
                <a:solidFill>
                  <a:srgbClr val="0033CC"/>
                </a:solidFill>
              </a:rPr>
              <a:t>+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dirty="0" err="1" smtClean="0">
                <a:solidFill>
                  <a:srgbClr val="FF0000"/>
                </a:solidFill>
              </a:rPr>
              <a:t>odd</a:t>
            </a:r>
            <a:r>
              <a:rPr lang="en-US" altLang="en-US" sz="2400" dirty="0" smtClean="0">
                <a:solidFill>
                  <a:srgbClr val="FF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</a:rPr>
              <a:t>)</a:t>
            </a:r>
          </a:p>
          <a:p>
            <a:pPr lvl="4">
              <a:lnSpc>
                <a:spcPct val="20000"/>
              </a:lnSpc>
              <a:buFont typeface="Wingdings" panose="05000000000000000000" pitchFamily="2" charset="2"/>
              <a:buNone/>
            </a:pPr>
            <a:endParaRPr lang="en-US" altLang="en-US" sz="16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>
              <a:lnSpc>
                <a:spcPct val="130000"/>
              </a:lnSpc>
            </a:pPr>
            <a:r>
              <a:rPr lang="en-US" altLang="en-US" sz="2400" b="1" dirty="0" smtClean="0">
                <a:solidFill>
                  <a:srgbClr val="0033CC"/>
                </a:solidFill>
              </a:rPr>
              <a:t>P</a:t>
            </a:r>
            <a:r>
              <a:rPr lang="en-US" altLang="en-US" sz="2400" dirty="0" smtClean="0">
                <a:solidFill>
                  <a:srgbClr val="0033CC"/>
                </a:solidFill>
              </a:rPr>
              <a:t>(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-x</a:t>
            </a:r>
            <a:r>
              <a:rPr lang="en-US" altLang="en-US" sz="2400" dirty="0" smtClean="0">
                <a:solidFill>
                  <a:srgbClr val="0033CC"/>
                </a:solidFill>
              </a:rPr>
              <a:t>)</a:t>
            </a:r>
            <a:r>
              <a:rPr lang="en-US" altLang="en-US" sz="2400" dirty="0" smtClean="0"/>
              <a:t>=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400" baseline="-250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2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en-US" sz="2400" baseline="300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3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3</a:t>
            </a:r>
            <a:r>
              <a:rPr lang="en-US" altLang="en-US" sz="2400" dirty="0" smtClean="0">
                <a:solidFill>
                  <a:srgbClr val="0033CC"/>
                </a:solidFill>
              </a:rPr>
              <a:t>+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4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4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</a:t>
            </a:r>
            <a:r>
              <a:rPr lang="en-US" altLang="en-US" sz="2400" dirty="0" smtClean="0">
                <a:solidFill>
                  <a:srgbClr val="0033CC"/>
                </a:solidFill>
              </a:rPr>
              <a:t>... 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-a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n-1 </a:t>
            </a:r>
            <a:r>
              <a:rPr lang="en-US" altLang="en-US" sz="2400" baseline="30000" dirty="0" smtClean="0"/>
              <a:t>  	    		  </a:t>
            </a:r>
            <a:r>
              <a:rPr lang="en-US" altLang="en-US" sz="2400" dirty="0" smtClean="0"/>
              <a:t>=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0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4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4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+...+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n-2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n-2</a:t>
            </a:r>
            <a:r>
              <a:rPr lang="en-US" altLang="en-US" sz="2400" dirty="0" smtClean="0"/>
              <a:t>                	           	    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dirty="0" smtClean="0">
                <a:solidFill>
                  <a:srgbClr val="FF0000"/>
                </a:solidFill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5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5</a:t>
            </a:r>
            <a:r>
              <a:rPr lang="en-US" alt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+...+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n-1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n-1</a:t>
            </a:r>
            <a:r>
              <a:rPr lang="en-US" altLang="en-US" sz="2400" dirty="0" smtClean="0">
                <a:solidFill>
                  <a:srgbClr val="FF0000"/>
                </a:solidFill>
              </a:rPr>
              <a:t>)      	   	   	</a:t>
            </a:r>
            <a:r>
              <a:rPr lang="en-US" altLang="en-US" sz="2400" dirty="0" smtClean="0"/>
              <a:t>=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dirty="0" err="1" smtClean="0">
                <a:solidFill>
                  <a:srgbClr val="009900"/>
                </a:solidFill>
              </a:rPr>
              <a:t>even</a:t>
            </a:r>
            <a:r>
              <a:rPr lang="en-US" altLang="en-US" sz="2400" dirty="0" smtClean="0">
                <a:solidFill>
                  <a:srgbClr val="009900"/>
                </a:solidFill>
              </a:rPr>
              <a:t>(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dirty="0" smtClean="0">
                <a:solidFill>
                  <a:srgbClr val="009900"/>
                </a:solidFill>
              </a:rPr>
              <a:t>)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- x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dirty="0" err="1" smtClean="0">
                <a:solidFill>
                  <a:srgbClr val="FF0000"/>
                </a:solidFill>
              </a:rPr>
              <a:t>odd</a:t>
            </a:r>
            <a:r>
              <a:rPr lang="en-US" altLang="en-US" sz="2400" dirty="0" smtClean="0">
                <a:solidFill>
                  <a:srgbClr val="FF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where </a:t>
            </a:r>
            <a:r>
              <a:rPr lang="en-US" altLang="en-US" sz="2400" b="1" dirty="0" err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dirty="0" err="1" smtClean="0">
                <a:solidFill>
                  <a:srgbClr val="009900"/>
                </a:solidFill>
              </a:rPr>
              <a:t>even</a:t>
            </a:r>
            <a:r>
              <a:rPr lang="en-US" altLang="en-US" sz="2400" dirty="0" smtClean="0">
                <a:solidFill>
                  <a:srgbClr val="009900"/>
                </a:solidFill>
              </a:rPr>
              <a:t>(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z</a:t>
            </a:r>
            <a:r>
              <a:rPr lang="en-US" altLang="en-US" sz="2400" dirty="0" smtClean="0">
                <a:solidFill>
                  <a:srgbClr val="009900"/>
                </a:solidFill>
              </a:rPr>
              <a:t>) </a:t>
            </a:r>
            <a:r>
              <a:rPr lang="en-US" altLang="en-US" sz="2400" dirty="0" smtClean="0"/>
              <a:t>=</a:t>
            </a:r>
            <a:r>
              <a:rPr lang="en-US" altLang="en-US" sz="24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0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z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4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z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2</a:t>
            </a:r>
            <a:r>
              <a:rPr lang="en-US" altLang="en-US" sz="2400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sz="2400" dirty="0" smtClean="0">
                <a:solidFill>
                  <a:srgbClr val="009900"/>
                </a:solidFill>
              </a:rPr>
              <a:t>+...+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009900"/>
                </a:solidFill>
              </a:rPr>
              <a:t>n-2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z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n/2</a:t>
            </a:r>
            <a:r>
              <a:rPr lang="en-US" altLang="en-US" sz="2400" baseline="30000" dirty="0" smtClean="0">
                <a:solidFill>
                  <a:srgbClr val="009900"/>
                </a:solidFill>
              </a:rPr>
              <a:t>-</a:t>
            </a:r>
            <a:r>
              <a:rPr lang="en-US" altLang="en-US" sz="2400" b="1" baseline="30000" dirty="0" smtClean="0">
                <a:solidFill>
                  <a:srgbClr val="009900"/>
                </a:solidFill>
              </a:rPr>
              <a:t>1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  and  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dirty="0" err="1" smtClean="0">
                <a:solidFill>
                  <a:srgbClr val="FF0000"/>
                </a:solidFill>
              </a:rPr>
              <a:t>odd</a:t>
            </a:r>
            <a:r>
              <a:rPr lang="en-US" altLang="en-US" sz="2400" dirty="0" smtClean="0">
                <a:solidFill>
                  <a:srgbClr val="FF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z</a:t>
            </a:r>
            <a:r>
              <a:rPr lang="en-US" altLang="en-US" sz="2400" dirty="0" smtClean="0">
                <a:solidFill>
                  <a:srgbClr val="FF0000"/>
                </a:solidFill>
              </a:rPr>
              <a:t>)  </a:t>
            </a:r>
            <a:r>
              <a:rPr lang="en-US" altLang="en-US" sz="2400" dirty="0" smtClean="0"/>
              <a:t>=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 smtClean="0">
                <a:solidFill>
                  <a:srgbClr val="FF0000"/>
                </a:solidFill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z</a:t>
            </a:r>
            <a:r>
              <a:rPr lang="en-US" alt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FF0000"/>
                </a:solidFill>
              </a:rPr>
              <a:t>5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z</a:t>
            </a:r>
            <a:r>
              <a:rPr lang="en-US" alt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+...+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n-1</a:t>
            </a:r>
            <a:r>
              <a:rPr lang="en-US" altLang="en-US" sz="2400" b="1" smtClean="0">
                <a:solidFill>
                  <a:srgbClr val="FF0000"/>
                </a:solidFill>
              </a:rPr>
              <a:t>z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n/2-1</a:t>
            </a:r>
            <a:endParaRPr lang="en-US" altLang="en-US" sz="2400" b="1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2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Shortest Paths with Neg Edge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Given a weighted directed graph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altLang="en-US" sz="2200" dirty="0"/>
                  <a:t> and a source vertex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where the weight of edge (</a:t>
                </a:r>
                <a:r>
                  <a:rPr lang="en-US" altLang="en-US" sz="2200" dirty="0" err="1"/>
                  <a:t>u,v</a:t>
                </a:r>
                <a:r>
                  <a:rPr lang="en-US" altLang="en-US" sz="2200" dirty="0"/>
                  <a:t>)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 smtClean="0"/>
                  <a:t> </a:t>
                </a:r>
                <a:r>
                  <a:rPr lang="en-US" altLang="en-US" sz="2200" b="1" dirty="0" smtClean="0">
                    <a:solidFill>
                      <a:srgbClr val="FF0000"/>
                    </a:solidFill>
                  </a:rPr>
                  <a:t>(that can be negative)</a:t>
                </a:r>
                <a:endParaRPr lang="en-US" altLang="en-US" sz="2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Goal:</a:t>
                </a:r>
                <a:r>
                  <a:rPr lang="en-US" altLang="en-US" sz="2200" dirty="0"/>
                  <a:t> Find the shortest path from s to all vertices of G.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Recall that </a:t>
                </a:r>
                <a:r>
                  <a:rPr lang="en-US" altLang="en-US" sz="2200" dirty="0" err="1"/>
                  <a:t>Dikjstra’s</a:t>
                </a:r>
                <a:r>
                  <a:rPr lang="en-US" altLang="en-US" sz="2200" dirty="0"/>
                  <a:t> Algorithm fails when weights are negative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FA612C-59AE-4503-B21A-4855CEA7E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5881" y="4630840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3099E-A5D7-4BF3-85AE-4D4687BE7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39706" y="3518782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90D173-7661-4721-AB6E-81391CEA5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6929" y="4541146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946E21-B9E7-4F67-A1E0-2D604003A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02554" y="5654111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11" name="AutoShape 54">
            <a:extLst>
              <a:ext uri="{FF2B5EF4-FFF2-40B4-BE49-F238E27FC236}">
                <a16:creationId xmlns:a16="http://schemas.microsoft.com/office/drawing/2014/main" id="{6804D2BC-854E-4D0F-9AC5-01604703CF54}"/>
              </a:ext>
            </a:extLst>
          </p:cNvPr>
          <p:cNvCxnSpPr>
            <a:cxnSpLocks noChangeShapeType="1"/>
            <a:stCxn id="7" idx="7"/>
            <a:endCxn id="8" idx="3"/>
          </p:cNvCxnSpPr>
          <p:nvPr/>
        </p:nvCxnSpPr>
        <p:spPr bwMode="auto">
          <a:xfrm flipV="1">
            <a:off x="1459974" y="3735585"/>
            <a:ext cx="1216464" cy="9322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AutoShape 55">
            <a:extLst>
              <a:ext uri="{FF2B5EF4-FFF2-40B4-BE49-F238E27FC236}">
                <a16:creationId xmlns:a16="http://schemas.microsoft.com/office/drawing/2014/main" id="{F75C68FD-BD3F-4898-90EB-7DC825D94A0A}"/>
              </a:ext>
            </a:extLst>
          </p:cNvPr>
          <p:cNvCxnSpPr>
            <a:cxnSpLocks noChangeShapeType="1"/>
            <a:stCxn id="7" idx="6"/>
            <a:endCxn id="9" idx="2"/>
          </p:cNvCxnSpPr>
          <p:nvPr/>
        </p:nvCxnSpPr>
        <p:spPr bwMode="auto">
          <a:xfrm flipV="1">
            <a:off x="1496706" y="4667352"/>
            <a:ext cx="2380223" cy="89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56">
            <a:extLst>
              <a:ext uri="{FF2B5EF4-FFF2-40B4-BE49-F238E27FC236}">
                <a16:creationId xmlns:a16="http://schemas.microsoft.com/office/drawing/2014/main" id="{8DDE1CF4-48A4-4ED5-AE96-3A005FDAFB03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1459974" y="4846287"/>
            <a:ext cx="1379312" cy="8445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59">
            <a:extLst>
              <a:ext uri="{FF2B5EF4-FFF2-40B4-BE49-F238E27FC236}">
                <a16:creationId xmlns:a16="http://schemas.microsoft.com/office/drawing/2014/main" id="{E905E564-8259-4AF5-B078-12AB68F8B08D}"/>
              </a:ext>
            </a:extLst>
          </p:cNvPr>
          <p:cNvCxnSpPr>
            <a:cxnSpLocks noChangeShapeType="1"/>
            <a:stCxn id="9" idx="4"/>
            <a:endCxn id="10" idx="0"/>
          </p:cNvCxnSpPr>
          <p:nvPr/>
        </p:nvCxnSpPr>
        <p:spPr bwMode="auto">
          <a:xfrm flipH="1">
            <a:off x="2927967" y="4793558"/>
            <a:ext cx="1074375" cy="8605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62">
            <a:extLst>
              <a:ext uri="{FF2B5EF4-FFF2-40B4-BE49-F238E27FC236}">
                <a16:creationId xmlns:a16="http://schemas.microsoft.com/office/drawing/2014/main" id="{E2F94A80-75C2-4E07-ACC8-3D08D50AB113}"/>
              </a:ext>
            </a:extLst>
          </p:cNvPr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2765119" y="3772782"/>
            <a:ext cx="1237223" cy="7683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id="{5A2B831A-D1C2-4FB0-BA0C-366FC015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132" y="5145454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24006877-D33D-48B2-96EF-B709A1D0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15" y="4588575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8" name="Text Box 77">
            <a:extLst>
              <a:ext uri="{FF2B5EF4-FFF2-40B4-BE49-F238E27FC236}">
                <a16:creationId xmlns:a16="http://schemas.microsoft.com/office/drawing/2014/main" id="{020200B4-7C15-4F21-A699-17B97925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687" y="4054204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19" name="Text Box 86">
            <a:extLst>
              <a:ext uri="{FF2B5EF4-FFF2-40B4-BE49-F238E27FC236}">
                <a16:creationId xmlns:a16="http://schemas.microsoft.com/office/drawing/2014/main" id="{5A41A01D-61C5-4848-87D3-C412459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297" y="3973846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20" name="Text Box 87">
            <a:extLst>
              <a:ext uri="{FF2B5EF4-FFF2-40B4-BE49-F238E27FC236}">
                <a16:creationId xmlns:a16="http://schemas.microsoft.com/office/drawing/2014/main" id="{0CDB30FA-DC63-4117-8168-CD436DA9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603" y="5145453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  <p:sp>
        <p:nvSpPr>
          <p:cNvPr id="23" name="Text Box 93">
            <a:extLst>
              <a:ext uri="{FF2B5EF4-FFF2-40B4-BE49-F238E27FC236}">
                <a16:creationId xmlns:a16="http://schemas.microsoft.com/office/drawing/2014/main" id="{D4F20A13-1194-4A5B-B3F5-09B19E05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56" y="4575277"/>
            <a:ext cx="737402" cy="30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291" tIns="45646" rIns="91291" bIns="4564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source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B7554FF-BE0F-4D91-B0C4-5D93565E32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6897" y="4652433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4B3BA5C-FAF0-486D-A8CF-2627F0A8B9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3569" y="3554187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charset="0"/>
              <a:ea typeface="ＭＳ Ｐゴシック" charset="0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628A1A-46D9-45BB-830B-090CFE1745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7945" y="4562739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DF3082B-2629-4535-8B32-A7E3DECAF6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10441" y="5668334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31" name="AutoShape 54">
            <a:extLst>
              <a:ext uri="{FF2B5EF4-FFF2-40B4-BE49-F238E27FC236}">
                <a16:creationId xmlns:a16="http://schemas.microsoft.com/office/drawing/2014/main" id="{973E2D7B-338D-4B6D-A5A6-A9D7A59353E3}"/>
              </a:ext>
            </a:extLst>
          </p:cNvPr>
          <p:cNvCxnSpPr>
            <a:cxnSpLocks noChangeShapeType="1"/>
            <a:stCxn id="27" idx="7"/>
            <a:endCxn id="28" idx="3"/>
          </p:cNvCxnSpPr>
          <p:nvPr/>
        </p:nvCxnSpPr>
        <p:spPr bwMode="auto">
          <a:xfrm flipV="1">
            <a:off x="5530990" y="3770990"/>
            <a:ext cx="1379311" cy="918408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55">
            <a:extLst>
              <a:ext uri="{FF2B5EF4-FFF2-40B4-BE49-F238E27FC236}">
                <a16:creationId xmlns:a16="http://schemas.microsoft.com/office/drawing/2014/main" id="{F970C7D9-C787-4008-9BAE-E71C77F93C9B}"/>
              </a:ext>
            </a:extLst>
          </p:cNvPr>
          <p:cNvCxnSpPr>
            <a:cxnSpLocks noChangeShapeType="1"/>
            <a:stCxn id="27" idx="6"/>
            <a:endCxn id="29" idx="2"/>
          </p:cNvCxnSpPr>
          <p:nvPr/>
        </p:nvCxnSpPr>
        <p:spPr bwMode="auto">
          <a:xfrm flipV="1">
            <a:off x="5567722" y="4688945"/>
            <a:ext cx="2380223" cy="89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56">
            <a:extLst>
              <a:ext uri="{FF2B5EF4-FFF2-40B4-BE49-F238E27FC236}">
                <a16:creationId xmlns:a16="http://schemas.microsoft.com/office/drawing/2014/main" id="{F1F956FB-76B2-4838-8FD2-1C51FAC81F04}"/>
              </a:ext>
            </a:extLst>
          </p:cNvPr>
          <p:cNvCxnSpPr>
            <a:cxnSpLocks noChangeShapeType="1"/>
            <a:stCxn id="27" idx="5"/>
            <a:endCxn id="30" idx="1"/>
          </p:cNvCxnSpPr>
          <p:nvPr/>
        </p:nvCxnSpPr>
        <p:spPr bwMode="auto">
          <a:xfrm>
            <a:off x="5530990" y="4867880"/>
            <a:ext cx="1416183" cy="8371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59">
            <a:extLst>
              <a:ext uri="{FF2B5EF4-FFF2-40B4-BE49-F238E27FC236}">
                <a16:creationId xmlns:a16="http://schemas.microsoft.com/office/drawing/2014/main" id="{1AD4D8FC-2EE8-4AFE-9C5B-9EE7606C46B8}"/>
              </a:ext>
            </a:extLst>
          </p:cNvPr>
          <p:cNvCxnSpPr>
            <a:cxnSpLocks noChangeShapeType="1"/>
            <a:stCxn id="29" idx="4"/>
            <a:endCxn id="30" idx="0"/>
          </p:cNvCxnSpPr>
          <p:nvPr/>
        </p:nvCxnSpPr>
        <p:spPr bwMode="auto">
          <a:xfrm flipH="1">
            <a:off x="7035854" y="4815151"/>
            <a:ext cx="1037504" cy="853183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62">
            <a:extLst>
              <a:ext uri="{FF2B5EF4-FFF2-40B4-BE49-F238E27FC236}">
                <a16:creationId xmlns:a16="http://schemas.microsoft.com/office/drawing/2014/main" id="{88CB8586-0158-424B-8C5C-F873B317BD20}"/>
              </a:ext>
            </a:extLst>
          </p:cNvPr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6998982" y="3808187"/>
            <a:ext cx="1074376" cy="754552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6" name="Text Box 73">
            <a:extLst>
              <a:ext uri="{FF2B5EF4-FFF2-40B4-BE49-F238E27FC236}">
                <a16:creationId xmlns:a16="http://schemas.microsoft.com/office/drawing/2014/main" id="{88754106-331E-4ADC-9610-F278558A1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291" y="52714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37" name="Text Box 74">
            <a:extLst>
              <a:ext uri="{FF2B5EF4-FFF2-40B4-BE49-F238E27FC236}">
                <a16:creationId xmlns:a16="http://schemas.microsoft.com/office/drawing/2014/main" id="{89E847D0-D830-40B0-8C98-034D84712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92" y="4589764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38" name="Text Box 77">
            <a:extLst>
              <a:ext uri="{FF2B5EF4-FFF2-40B4-BE49-F238E27FC236}">
                <a16:creationId xmlns:a16="http://schemas.microsoft.com/office/drawing/2014/main" id="{C727CE2F-3D08-42CF-9446-25628906B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121" y="4055640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39" name="Text Box 86">
            <a:extLst>
              <a:ext uri="{FF2B5EF4-FFF2-40B4-BE49-F238E27FC236}">
                <a16:creationId xmlns:a16="http://schemas.microsoft.com/office/drawing/2014/main" id="{46C7178D-B412-4E41-B949-CCCED126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07" y="4002236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40" name="Text Box 87">
            <a:extLst>
              <a:ext uri="{FF2B5EF4-FFF2-40B4-BE49-F238E27FC236}">
                <a16:creationId xmlns:a16="http://schemas.microsoft.com/office/drawing/2014/main" id="{0A5D34B2-E159-4752-BEDC-D27D9BC5F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85" y="5117714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9B585D6-64C4-4EDC-AA32-AD15D5CFD7CF}"/>
              </a:ext>
            </a:extLst>
          </p:cNvPr>
          <p:cNvSpPr/>
          <p:nvPr/>
        </p:nvSpPr>
        <p:spPr bwMode="auto">
          <a:xfrm>
            <a:off x="4275663" y="4393996"/>
            <a:ext cx="875221" cy="399562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62663" y="6338888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08614C-8318-47C4-A4C6-B72E9919BB8A}" type="slidenum">
              <a:rPr lang="en-US" altLang="en-US" sz="1400" b="0">
                <a:latin typeface="Tahoma" panose="020B0604030504040204" pitchFamily="34" charset="0"/>
              </a:rPr>
              <a:pPr/>
              <a:t>20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The key idea: </a:t>
            </a:r>
            <a:br>
              <a:rPr lang="en-US" altLang="en-US" sz="3200" smtClean="0"/>
            </a:br>
            <a:r>
              <a:rPr lang="en-US" altLang="en-US" sz="3200" smtClean="0"/>
              <a:t>     Evaluate at related points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So… if we have half the points as negatives of the other half 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i.e., </a:t>
            </a:r>
            <a:r>
              <a:rPr lang="en-US" altLang="en-US" sz="2000" b="1" smtClean="0">
                <a:solidFill>
                  <a:schemeClr val="accent2"/>
                </a:solidFill>
              </a:rPr>
              <a:t>y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n/2</a:t>
            </a:r>
            <a:r>
              <a:rPr lang="en-US" altLang="en-US" sz="2000" smtClean="0">
                <a:solidFill>
                  <a:schemeClr val="accent2"/>
                </a:solidFill>
              </a:rPr>
              <a:t>= </a:t>
            </a:r>
            <a:r>
              <a:rPr lang="en-US" altLang="en-US" sz="2000" b="1" smtClean="0">
                <a:solidFill>
                  <a:schemeClr val="accent2"/>
                </a:solidFill>
              </a:rPr>
              <a:t>-y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000" smtClean="0"/>
              <a:t>, </a:t>
            </a:r>
            <a:r>
              <a:rPr lang="en-US" altLang="en-US" sz="2000" b="1" smtClean="0">
                <a:solidFill>
                  <a:schemeClr val="accent2"/>
                </a:solidFill>
              </a:rPr>
              <a:t>y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n/2+1</a:t>
            </a:r>
            <a:r>
              <a:rPr lang="en-US" altLang="en-US" sz="2000" smtClean="0">
                <a:solidFill>
                  <a:schemeClr val="accent2"/>
                </a:solidFill>
              </a:rPr>
              <a:t>= </a:t>
            </a:r>
            <a:r>
              <a:rPr lang="en-US" altLang="en-US" sz="2000" b="1" smtClean="0">
                <a:solidFill>
                  <a:schemeClr val="accent2"/>
                </a:solidFill>
              </a:rPr>
              <a:t>-y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000" smtClean="0"/>
              <a:t>,…,</a:t>
            </a:r>
            <a:r>
              <a:rPr lang="en-US" altLang="en-US" sz="2000" b="1" smtClean="0">
                <a:solidFill>
                  <a:schemeClr val="accent2"/>
                </a:solidFill>
              </a:rPr>
              <a:t>y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n-1</a:t>
            </a:r>
            <a:r>
              <a:rPr lang="en-US" altLang="en-US" sz="2000" smtClean="0">
                <a:solidFill>
                  <a:schemeClr val="accent2"/>
                </a:solidFill>
              </a:rPr>
              <a:t>= </a:t>
            </a:r>
            <a:r>
              <a:rPr lang="en-US" altLang="en-US" sz="2000" b="1" smtClean="0">
                <a:solidFill>
                  <a:schemeClr val="accent2"/>
                </a:solidFill>
              </a:rPr>
              <a:t>-y</a:t>
            </a:r>
            <a:r>
              <a:rPr lang="en-US" altLang="en-US" sz="2000" b="1" baseline="-25000" smtClean="0">
                <a:solidFill>
                  <a:schemeClr val="accent2"/>
                </a:solidFill>
              </a:rPr>
              <a:t>n/2-1</a:t>
            </a:r>
            <a:endParaRPr lang="en-US" altLang="en-US" sz="2000" b="1" baseline="-2500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 then we can reduce the size </a:t>
            </a:r>
            <a:r>
              <a:rPr lang="en-US" altLang="en-US" sz="2400" b="1" smtClean="0">
                <a:solidFill>
                  <a:schemeClr val="tx2"/>
                </a:solidFill>
              </a:rPr>
              <a:t>n</a:t>
            </a:r>
            <a:r>
              <a:rPr lang="en-US" altLang="en-US" sz="2400" smtClean="0"/>
              <a:t> problem of evaluating degree </a:t>
            </a:r>
            <a:r>
              <a:rPr lang="en-US" altLang="en-US" sz="2400" b="1" smtClean="0">
                <a:solidFill>
                  <a:schemeClr val="tx2"/>
                </a:solidFill>
              </a:rPr>
              <a:t>n-1</a:t>
            </a:r>
            <a:r>
              <a:rPr lang="en-US" altLang="en-US" sz="2400" smtClean="0"/>
              <a:t> polynomial </a:t>
            </a:r>
            <a:r>
              <a:rPr lang="en-US" altLang="en-US" sz="2400" b="1" smtClean="0">
                <a:solidFill>
                  <a:schemeClr val="tx2"/>
                </a:solidFill>
              </a:rPr>
              <a:t>P</a:t>
            </a:r>
            <a:r>
              <a:rPr lang="en-US" altLang="en-US" sz="2400" smtClean="0"/>
              <a:t> at </a:t>
            </a:r>
            <a:r>
              <a:rPr lang="en-US" altLang="en-US" sz="2400" b="1" smtClean="0">
                <a:solidFill>
                  <a:schemeClr val="tx2"/>
                </a:solidFill>
              </a:rPr>
              <a:t>n</a:t>
            </a:r>
            <a:r>
              <a:rPr lang="en-US" altLang="en-US" sz="2400" smtClean="0"/>
              <a:t> points to evaluating </a:t>
            </a:r>
            <a:r>
              <a:rPr lang="en-US" altLang="en-US" sz="2400" b="1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 degree </a:t>
            </a:r>
            <a:r>
              <a:rPr lang="en-US" altLang="en-US" sz="2400" b="1" smtClean="0">
                <a:solidFill>
                  <a:schemeClr val="tx2"/>
                </a:solidFill>
              </a:rPr>
              <a:t>n/2 - 1</a:t>
            </a:r>
            <a:r>
              <a:rPr lang="en-US" altLang="en-US" sz="2400" smtClean="0"/>
              <a:t> polynomials </a:t>
            </a:r>
            <a:r>
              <a:rPr lang="en-US" altLang="en-US" sz="2400" b="1" smtClean="0">
                <a:solidFill>
                  <a:schemeClr val="tx2"/>
                </a:solidFill>
              </a:rPr>
              <a:t>P</a:t>
            </a:r>
            <a:r>
              <a:rPr lang="en-US" altLang="en-US" sz="2400" b="1" baseline="-25000" smtClean="0">
                <a:solidFill>
                  <a:schemeClr val="tx2"/>
                </a:solidFill>
              </a:rPr>
              <a:t>even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solidFill>
                  <a:schemeClr val="tx2"/>
                </a:solidFill>
              </a:rPr>
              <a:t>P</a:t>
            </a:r>
            <a:r>
              <a:rPr lang="en-US" altLang="en-US" sz="2400" b="1" baseline="-25000" smtClean="0">
                <a:solidFill>
                  <a:schemeClr val="tx2"/>
                </a:solidFill>
              </a:rPr>
              <a:t>odd</a:t>
            </a:r>
            <a:r>
              <a:rPr lang="en-US" altLang="en-US" sz="2400" baseline="-25000" smtClean="0"/>
              <a:t> </a:t>
            </a:r>
            <a:r>
              <a:rPr lang="en-US" altLang="en-US" sz="2400" smtClean="0"/>
              <a:t>at </a:t>
            </a:r>
            <a:r>
              <a:rPr lang="en-US" altLang="en-US" sz="2400" b="1" smtClean="0">
                <a:solidFill>
                  <a:schemeClr val="tx2"/>
                </a:solidFill>
              </a:rPr>
              <a:t>n/2</a:t>
            </a:r>
            <a:r>
              <a:rPr lang="en-US" altLang="en-US" sz="2400" smtClean="0"/>
              <a:t> points 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,…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n/2-1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and recombine answers with </a:t>
            </a:r>
            <a:r>
              <a:rPr lang="en-US" altLang="en-US" sz="2400" b="1" smtClean="0">
                <a:solidFill>
                  <a:schemeClr val="tx2"/>
                </a:solidFill>
              </a:rPr>
              <a:t>O(1)</a:t>
            </a:r>
            <a:r>
              <a:rPr lang="en-US" altLang="en-US" sz="2400" smtClean="0"/>
              <a:t> extra work per point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000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But to use this idea recursively we need half of 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,…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n/2-1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to be negatives of the other half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If 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n/4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 </a:t>
            </a:r>
            <a:r>
              <a:rPr lang="en-US" altLang="en-US" sz="2400" smtClean="0">
                <a:solidFill>
                  <a:schemeClr val="accent2"/>
                </a:solidFill>
              </a:rPr>
              <a:t>=</a:t>
            </a:r>
            <a:r>
              <a:rPr lang="en-US" altLang="en-US" sz="2400" smtClean="0"/>
              <a:t> </a:t>
            </a:r>
            <a:r>
              <a:rPr lang="en-US" altLang="en-US" sz="2400" b="1" smtClean="0">
                <a:solidFill>
                  <a:schemeClr val="accent2"/>
                </a:solidFill>
              </a:rPr>
              <a:t>-y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400" b="1" smtClean="0"/>
              <a:t>,</a:t>
            </a:r>
            <a:r>
              <a:rPr lang="en-US" altLang="en-US" sz="2400" smtClean="0"/>
              <a:t> say, then 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n/4</a:t>
            </a:r>
            <a:r>
              <a:rPr lang="en-US" altLang="en-US" sz="2400" smtClean="0">
                <a:solidFill>
                  <a:schemeClr val="accent2"/>
                </a:solidFill>
              </a:rPr>
              <a:t>/</a:t>
            </a:r>
            <a:r>
              <a:rPr lang="en-US" altLang="en-US" sz="2400" b="1" smtClean="0">
                <a:solidFill>
                  <a:schemeClr val="accent2"/>
                </a:solidFill>
              </a:rPr>
              <a:t>y</a:t>
            </a:r>
            <a:r>
              <a:rPr lang="en-US" altLang="en-US" sz="2400" b="1" baseline="-25000" smtClean="0">
                <a:solidFill>
                  <a:schemeClr val="accent2"/>
                </a:solidFill>
              </a:rPr>
              <a:t>0</a:t>
            </a:r>
            <a:r>
              <a:rPr lang="en-US" altLang="en-US" sz="2400" smtClean="0">
                <a:solidFill>
                  <a:schemeClr val="accent2"/>
                </a:solidFill>
              </a:rPr>
              <a:t>)</a:t>
            </a:r>
            <a:r>
              <a:rPr lang="en-US" altLang="en-US" sz="2400" b="1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>
                <a:solidFill>
                  <a:schemeClr val="accent2"/>
                </a:solidFill>
              </a:rPr>
              <a:t>= </a:t>
            </a:r>
            <a:r>
              <a:rPr lang="en-US" altLang="en-US" sz="2400" b="1" smtClean="0">
                <a:solidFill>
                  <a:schemeClr val="accent2"/>
                </a:solidFill>
              </a:rPr>
              <a:t>-1</a:t>
            </a:r>
            <a:r>
              <a:rPr lang="en-US" altLang="en-U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Motivates use of complex numbers as evaluation points</a:t>
            </a:r>
          </a:p>
        </p:txBody>
      </p:sp>
    </p:spTree>
    <p:extLst>
      <p:ext uri="{BB962C8B-B14F-4D97-AF65-F5344CB8AC3E}">
        <p14:creationId xmlns:p14="http://schemas.microsoft.com/office/powerpoint/2010/main" val="6368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49975" y="6310313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7E3416-6EB7-4CD3-8729-3329E4D231D3}" type="slidenum">
              <a:rPr lang="en-US" altLang="en-US" sz="1400" b="0">
                <a:latin typeface="Tahoma" panose="020B0604030504040204" pitchFamily="34" charset="0"/>
              </a:rPr>
              <a:pPr/>
              <a:t>21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6323" name="Oval 2"/>
          <p:cNvSpPr>
            <a:spLocks noChangeAspect="1" noChangeArrowheads="1"/>
          </p:cNvSpPr>
          <p:nvPr/>
        </p:nvSpPr>
        <p:spPr bwMode="auto">
          <a:xfrm>
            <a:off x="1370013" y="2284413"/>
            <a:ext cx="2559050" cy="2559050"/>
          </a:xfrm>
          <a:prstGeom prst="ellipse">
            <a:avLst/>
          </a:prstGeom>
          <a:solidFill>
            <a:srgbClr val="FFFFFF"/>
          </a:solidFill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 Numbers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5662613" y="760413"/>
            <a:ext cx="12128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i="1">
                <a:solidFill>
                  <a:srgbClr val="009900"/>
                </a:solidFill>
              </a:rPr>
              <a:t>i </a:t>
            </a:r>
            <a:r>
              <a:rPr lang="en-US" altLang="en-US" sz="2800" baseline="30000">
                <a:solidFill>
                  <a:srgbClr val="009900"/>
                </a:solidFill>
                <a:latin typeface="Helvetica" panose="020B0604020202020204" pitchFamily="34" charset="0"/>
              </a:rPr>
              <a:t>2 </a:t>
            </a:r>
            <a:r>
              <a:rPr lang="en-US" altLang="en-US" sz="2800">
                <a:solidFill>
                  <a:srgbClr val="009900"/>
                </a:solidFill>
                <a:latin typeface="Helvetica" panose="020B0604020202020204" pitchFamily="34" charset="0"/>
              </a:rPr>
              <a:t>= -1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2649538" y="2057400"/>
            <a:ext cx="3175" cy="304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6"/>
          <p:cNvSpPr>
            <a:spLocks noChangeShapeType="1"/>
          </p:cNvSpPr>
          <p:nvPr/>
        </p:nvSpPr>
        <p:spPr bwMode="auto">
          <a:xfrm>
            <a:off x="1066800" y="3563938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2693988" y="1765300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i="1">
                <a:solidFill>
                  <a:srgbClr val="009900"/>
                </a:solidFill>
              </a:rPr>
              <a:t>i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 flipV="1">
            <a:off x="2652713" y="2743200"/>
            <a:ext cx="1004887" cy="820738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3706813" y="2379663"/>
            <a:ext cx="769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a+bi</a:t>
            </a:r>
            <a:endParaRPr lang="en-US" altLang="en-US" sz="2800" b="0">
              <a:solidFill>
                <a:srgbClr val="0033CC"/>
              </a:solidFill>
              <a:latin typeface="Helvetica" panose="020B0604020202020204" pitchFamily="34" charset="0"/>
            </a:endParaRPr>
          </a:p>
        </p:txBody>
      </p:sp>
      <p:sp>
        <p:nvSpPr>
          <p:cNvPr id="56331" name="Text Box 10"/>
          <p:cNvSpPr txBox="1">
            <a:spLocks noChangeArrowheads="1"/>
          </p:cNvSpPr>
          <p:nvPr/>
        </p:nvSpPr>
        <p:spPr bwMode="auto">
          <a:xfrm>
            <a:off x="4676775" y="1998663"/>
            <a:ext cx="4233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>
                <a:latin typeface="Helvetica" panose="020B0604020202020204" pitchFamily="34" charset="0"/>
              </a:rPr>
              <a:t>To multiply complex numbers:</a:t>
            </a:r>
          </a:p>
          <a:p>
            <a:r>
              <a:rPr lang="en-US" altLang="en-US" sz="2400" b="0">
                <a:latin typeface="Helvetica" panose="020B0604020202020204" pitchFamily="34" charset="0"/>
              </a:rPr>
              <a:t>1. add angles</a:t>
            </a:r>
          </a:p>
          <a:p>
            <a:r>
              <a:rPr lang="en-US" altLang="en-US" sz="2400" b="0">
                <a:latin typeface="Helvetica" panose="020B0604020202020204" pitchFamily="34" charset="0"/>
              </a:rPr>
              <a:t>2. multiply lengths</a:t>
            </a:r>
          </a:p>
          <a:p>
            <a:r>
              <a:rPr lang="en-US" altLang="en-US" sz="2400" b="0">
                <a:latin typeface="Helvetica" panose="020B0604020202020204" pitchFamily="34" charset="0"/>
              </a:rPr>
              <a:t>(all length 1 here)</a:t>
            </a:r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367088" y="3048000"/>
            <a:ext cx="369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0" i="1">
                <a:solidFill>
                  <a:srgbClr val="0033CC"/>
                </a:solidFill>
                <a:latin typeface="Symbol" panose="05050102010706020507" pitchFamily="18" charset="2"/>
              </a:rPr>
              <a:t>q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33" name="Text Box 12"/>
          <p:cNvSpPr txBox="1">
            <a:spLocks noChangeArrowheads="1"/>
          </p:cNvSpPr>
          <p:nvPr/>
        </p:nvSpPr>
        <p:spPr bwMode="auto">
          <a:xfrm>
            <a:off x="2592388" y="2786063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0" i="1">
                <a:solidFill>
                  <a:srgbClr val="FF0000"/>
                </a:solidFill>
                <a:latin typeface="Symbol" panose="05050102010706020507" pitchFamily="18" charset="2"/>
              </a:rPr>
              <a:t>j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34" name="Freeform 13" descr="25%"/>
          <p:cNvSpPr>
            <a:spLocks/>
          </p:cNvSpPr>
          <p:nvPr/>
        </p:nvSpPr>
        <p:spPr bwMode="auto">
          <a:xfrm>
            <a:off x="2514600" y="3124200"/>
            <a:ext cx="609600" cy="457200"/>
          </a:xfrm>
          <a:custGeom>
            <a:avLst/>
            <a:gdLst>
              <a:gd name="T0" fmla="*/ 0 w 336"/>
              <a:gd name="T1" fmla="*/ 0 h 240"/>
              <a:gd name="T2" fmla="*/ 2147483647 w 336"/>
              <a:gd name="T3" fmla="*/ 2147483647 h 240"/>
              <a:gd name="T4" fmla="*/ 2147483647 w 336"/>
              <a:gd name="T5" fmla="*/ 2147483647 h 240"/>
              <a:gd name="T6" fmla="*/ 0 w 336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240">
                <a:moveTo>
                  <a:pt x="0" y="0"/>
                </a:moveTo>
                <a:lnTo>
                  <a:pt x="96" y="240"/>
                </a:lnTo>
                <a:lnTo>
                  <a:pt x="336" y="240"/>
                </a:lnTo>
                <a:lnTo>
                  <a:pt x="0" y="0"/>
                </a:lnTo>
                <a:close/>
              </a:path>
            </a:pathLst>
          </a:custGeom>
          <a:pattFill prst="pct25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Freeform 14" descr="25%"/>
          <p:cNvSpPr>
            <a:spLocks/>
          </p:cNvSpPr>
          <p:nvPr/>
        </p:nvSpPr>
        <p:spPr bwMode="auto">
          <a:xfrm>
            <a:off x="2895600" y="3200400"/>
            <a:ext cx="533400" cy="381000"/>
          </a:xfrm>
          <a:custGeom>
            <a:avLst/>
            <a:gdLst>
              <a:gd name="T0" fmla="*/ 0 w 288"/>
              <a:gd name="T1" fmla="*/ 2147483647 h 192"/>
              <a:gd name="T2" fmla="*/ 2147483647 w 288"/>
              <a:gd name="T3" fmla="*/ 2147483647 h 192"/>
              <a:gd name="T4" fmla="*/ 2147483647 w 288"/>
              <a:gd name="T5" fmla="*/ 2147483647 h 192"/>
              <a:gd name="T6" fmla="*/ 2147483647 w 288"/>
              <a:gd name="T7" fmla="*/ 0 h 192"/>
              <a:gd name="T8" fmla="*/ 0 w 288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192">
                <a:moveTo>
                  <a:pt x="0" y="96"/>
                </a:moveTo>
                <a:lnTo>
                  <a:pt x="96" y="192"/>
                </a:lnTo>
                <a:lnTo>
                  <a:pt x="288" y="192"/>
                </a:lnTo>
                <a:lnTo>
                  <a:pt x="144" y="0"/>
                </a:lnTo>
                <a:lnTo>
                  <a:pt x="0" y="96"/>
                </a:lnTo>
                <a:close/>
              </a:path>
            </a:pathLst>
          </a:custGeom>
          <a:pattFill prst="pct25">
            <a:fgClr>
              <a:srgbClr val="0033CC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Oval 15"/>
          <p:cNvSpPr>
            <a:spLocks noChangeArrowheads="1"/>
          </p:cNvSpPr>
          <p:nvPr/>
        </p:nvSpPr>
        <p:spPr bwMode="auto">
          <a:xfrm>
            <a:off x="2605088" y="2238375"/>
            <a:ext cx="92075" cy="92075"/>
          </a:xfrm>
          <a:prstGeom prst="ellipse">
            <a:avLst/>
          </a:prstGeom>
          <a:solidFill>
            <a:srgbClr val="009900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7" name="Oval 16"/>
          <p:cNvSpPr>
            <a:spLocks noChangeArrowheads="1"/>
          </p:cNvSpPr>
          <p:nvPr/>
        </p:nvSpPr>
        <p:spPr bwMode="auto">
          <a:xfrm>
            <a:off x="3884613" y="3517900"/>
            <a:ext cx="92075" cy="92075"/>
          </a:xfrm>
          <a:prstGeom prst="ellipse">
            <a:avLst/>
          </a:prstGeom>
          <a:solidFill>
            <a:srgbClr val="009900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8" name="Oval 17"/>
          <p:cNvSpPr>
            <a:spLocks noChangeArrowheads="1"/>
          </p:cNvSpPr>
          <p:nvPr/>
        </p:nvSpPr>
        <p:spPr bwMode="auto">
          <a:xfrm>
            <a:off x="1323975" y="3517900"/>
            <a:ext cx="92075" cy="92075"/>
          </a:xfrm>
          <a:prstGeom prst="ellipse">
            <a:avLst/>
          </a:prstGeom>
          <a:solidFill>
            <a:srgbClr val="009900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9" name="Oval 18"/>
          <p:cNvSpPr>
            <a:spLocks noChangeArrowheads="1"/>
          </p:cNvSpPr>
          <p:nvPr/>
        </p:nvSpPr>
        <p:spPr bwMode="auto">
          <a:xfrm>
            <a:off x="2606675" y="4799013"/>
            <a:ext cx="92075" cy="92075"/>
          </a:xfrm>
          <a:prstGeom prst="ellipse">
            <a:avLst/>
          </a:prstGeom>
          <a:solidFill>
            <a:srgbClr val="009900"/>
          </a:solidFill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3975100" y="30924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1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41" name="Rectangle 20"/>
          <p:cNvSpPr>
            <a:spLocks noChangeArrowheads="1"/>
          </p:cNvSpPr>
          <p:nvPr/>
        </p:nvSpPr>
        <p:spPr bwMode="auto">
          <a:xfrm>
            <a:off x="2695575" y="4799013"/>
            <a:ext cx="401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i="1">
                <a:solidFill>
                  <a:srgbClr val="009900"/>
                </a:solidFill>
              </a:rPr>
              <a:t>-i</a:t>
            </a:r>
          </a:p>
        </p:txBody>
      </p:sp>
      <p:sp>
        <p:nvSpPr>
          <p:cNvPr id="56342" name="Rectangle 21"/>
          <p:cNvSpPr>
            <a:spLocks noChangeArrowheads="1"/>
          </p:cNvSpPr>
          <p:nvPr/>
        </p:nvSpPr>
        <p:spPr bwMode="auto">
          <a:xfrm>
            <a:off x="919163" y="304800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-1</a:t>
            </a:r>
          </a:p>
        </p:txBody>
      </p:sp>
      <p:sp>
        <p:nvSpPr>
          <p:cNvPr id="56343" name="Line 22"/>
          <p:cNvSpPr>
            <a:spLocks noChangeShapeType="1"/>
          </p:cNvSpPr>
          <p:nvPr/>
        </p:nvSpPr>
        <p:spPr bwMode="auto">
          <a:xfrm flipH="1" flipV="1">
            <a:off x="2209800" y="2379663"/>
            <a:ext cx="442913" cy="1184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Freeform 23" descr="25%"/>
          <p:cNvSpPr>
            <a:spLocks/>
          </p:cNvSpPr>
          <p:nvPr/>
        </p:nvSpPr>
        <p:spPr bwMode="auto">
          <a:xfrm>
            <a:off x="2209800" y="3352800"/>
            <a:ext cx="685800" cy="228600"/>
          </a:xfrm>
          <a:custGeom>
            <a:avLst/>
            <a:gdLst>
              <a:gd name="T0" fmla="*/ 2147483647 w 288"/>
              <a:gd name="T1" fmla="*/ 2147483647 h 96"/>
              <a:gd name="T2" fmla="*/ 2147483647 w 288"/>
              <a:gd name="T3" fmla="*/ 0 h 96"/>
              <a:gd name="T4" fmla="*/ 2147483647 w 288"/>
              <a:gd name="T5" fmla="*/ 0 h 96"/>
              <a:gd name="T6" fmla="*/ 0 w 288"/>
              <a:gd name="T7" fmla="*/ 0 h 96"/>
              <a:gd name="T8" fmla="*/ 2147483647 w 288"/>
              <a:gd name="T9" fmla="*/ 2147483647 h 96"/>
              <a:gd name="T10" fmla="*/ 2147483647 w 288"/>
              <a:gd name="T11" fmla="*/ 2147483647 h 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96">
                <a:moveTo>
                  <a:pt x="288" y="96"/>
                </a:moveTo>
                <a:lnTo>
                  <a:pt x="192" y="0"/>
                </a:lnTo>
                <a:lnTo>
                  <a:pt x="96" y="0"/>
                </a:lnTo>
                <a:lnTo>
                  <a:pt x="0" y="0"/>
                </a:lnTo>
                <a:lnTo>
                  <a:pt x="192" y="96"/>
                </a:lnTo>
                <a:lnTo>
                  <a:pt x="288" y="96"/>
                </a:lnTo>
                <a:close/>
              </a:path>
            </a:pathLst>
          </a:custGeom>
          <a:pattFill prst="pct25">
            <a:fgClr>
              <a:srgbClr val="CC00CC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Line 24"/>
          <p:cNvSpPr>
            <a:spLocks noChangeShapeType="1"/>
          </p:cNvSpPr>
          <p:nvPr/>
        </p:nvSpPr>
        <p:spPr bwMode="auto">
          <a:xfrm flipH="1" flipV="1">
            <a:off x="1416050" y="3092450"/>
            <a:ext cx="1233488" cy="474663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Text Box 25"/>
          <p:cNvSpPr txBox="1">
            <a:spLocks noChangeArrowheads="1"/>
          </p:cNvSpPr>
          <p:nvPr/>
        </p:nvSpPr>
        <p:spPr bwMode="auto">
          <a:xfrm>
            <a:off x="1455738" y="1905000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Helvetica" panose="020B0604020202020204" pitchFamily="34" charset="0"/>
              </a:rPr>
              <a:t>c+di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47" name="Text Box 26"/>
          <p:cNvSpPr txBox="1">
            <a:spLocks noChangeArrowheads="1"/>
          </p:cNvSpPr>
          <p:nvPr/>
        </p:nvSpPr>
        <p:spPr bwMode="auto">
          <a:xfrm>
            <a:off x="1676400" y="2743200"/>
            <a:ext cx="779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0" i="1">
                <a:solidFill>
                  <a:srgbClr val="CC00CC"/>
                </a:solidFill>
                <a:latin typeface="Symbol" panose="05050102010706020507" pitchFamily="18" charset="2"/>
              </a:rPr>
              <a:t>q+j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  <p:sp>
        <p:nvSpPr>
          <p:cNvPr id="56348" name="Text Box 27"/>
          <p:cNvSpPr txBox="1">
            <a:spLocks noChangeArrowheads="1"/>
          </p:cNvSpPr>
          <p:nvPr/>
        </p:nvSpPr>
        <p:spPr bwMode="auto">
          <a:xfrm>
            <a:off x="762000" y="2667000"/>
            <a:ext cx="68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>
                <a:solidFill>
                  <a:srgbClr val="CC00CC"/>
                </a:solidFill>
                <a:latin typeface="Helvetica" panose="020B0604020202020204" pitchFamily="34" charset="0"/>
              </a:rPr>
              <a:t>e+fi</a:t>
            </a:r>
          </a:p>
        </p:txBody>
      </p:sp>
      <p:sp>
        <p:nvSpPr>
          <p:cNvPr id="56349" name="Text Box 28"/>
          <p:cNvSpPr txBox="1">
            <a:spLocks noChangeArrowheads="1"/>
          </p:cNvSpPr>
          <p:nvPr/>
        </p:nvSpPr>
        <p:spPr bwMode="auto">
          <a:xfrm>
            <a:off x="5461000" y="3916363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>
                <a:solidFill>
                  <a:srgbClr val="CC00CC"/>
                </a:solidFill>
                <a:latin typeface="Helvetica" panose="020B0604020202020204" pitchFamily="34" charset="0"/>
              </a:rPr>
              <a:t>e+fi </a:t>
            </a:r>
            <a:r>
              <a:rPr lang="en-US" altLang="en-US" sz="2400" b="0">
                <a:latin typeface="Helvetica" panose="020B0604020202020204" pitchFamily="34" charset="0"/>
              </a:rPr>
              <a:t>= 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(a+bi)</a:t>
            </a:r>
            <a:r>
              <a:rPr lang="en-US" altLang="en-US" sz="2400" b="0">
                <a:solidFill>
                  <a:srgbClr val="FF0000"/>
                </a:solidFill>
                <a:latin typeface="Helvetica" panose="020B0604020202020204" pitchFamily="34" charset="0"/>
              </a:rPr>
              <a:t>(c+di)</a:t>
            </a:r>
            <a:endParaRPr lang="en-US" altLang="en-US" sz="2400" b="0">
              <a:latin typeface="Helvetica" panose="020B0604020202020204" pitchFamily="34" charset="0"/>
            </a:endParaRPr>
          </a:p>
        </p:txBody>
      </p:sp>
      <p:sp>
        <p:nvSpPr>
          <p:cNvPr id="56350" name="Text Box 29"/>
          <p:cNvSpPr txBox="1">
            <a:spLocks noChangeArrowheads="1"/>
          </p:cNvSpPr>
          <p:nvPr/>
        </p:nvSpPr>
        <p:spPr bwMode="auto">
          <a:xfrm>
            <a:off x="3886200" y="4648200"/>
            <a:ext cx="4860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a+bi =cos</a:t>
            </a:r>
            <a:r>
              <a:rPr lang="en-US" altLang="en-US" sz="2400" b="0" i="1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0033CC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400" b="0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+</a:t>
            </a:r>
            <a:r>
              <a:rPr lang="en-US" altLang="en-US" sz="2400" i="1">
                <a:solidFill>
                  <a:srgbClr val="0033CC"/>
                </a:solidFill>
              </a:rPr>
              <a:t>i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 sin </a:t>
            </a:r>
            <a:r>
              <a:rPr lang="en-US" altLang="en-US" sz="2400">
                <a:solidFill>
                  <a:srgbClr val="0033CC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400" b="0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= e</a:t>
            </a:r>
            <a:r>
              <a:rPr lang="en-US" altLang="en-US" sz="2400" i="1" baseline="30000">
                <a:solidFill>
                  <a:srgbClr val="0033CC"/>
                </a:solidFill>
              </a:rPr>
              <a:t>i</a:t>
            </a:r>
            <a:r>
              <a:rPr lang="en-US" altLang="en-US" sz="2400" baseline="30000">
                <a:solidFill>
                  <a:srgbClr val="0033CC"/>
                </a:solidFill>
                <a:latin typeface="Symbol" panose="05050102010706020507" pitchFamily="18" charset="2"/>
              </a:rPr>
              <a:t>q</a:t>
            </a:r>
          </a:p>
          <a:p>
            <a:pPr algn="l"/>
            <a:r>
              <a:rPr lang="en-US" altLang="en-US" sz="2400" b="0">
                <a:solidFill>
                  <a:srgbClr val="FF0000"/>
                </a:solidFill>
                <a:latin typeface="Helvetica" panose="020B0604020202020204" pitchFamily="34" charset="0"/>
              </a:rPr>
              <a:t>c+di =cos</a:t>
            </a:r>
            <a:r>
              <a:rPr lang="en-US" altLang="en-US" sz="2400" b="0" i="1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Symbol" panose="05050102010706020507" pitchFamily="18" charset="2"/>
              </a:rPr>
              <a:t>j</a:t>
            </a:r>
            <a:r>
              <a:rPr lang="en-US" altLang="en-US" sz="2400" b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Helvetica" panose="020B0604020202020204" pitchFamily="34" charset="0"/>
              </a:rPr>
              <a:t>+</a:t>
            </a:r>
            <a:r>
              <a:rPr lang="en-US" altLang="en-US" sz="2400" i="1">
                <a:solidFill>
                  <a:srgbClr val="FF0000"/>
                </a:solidFill>
              </a:rPr>
              <a:t>i</a:t>
            </a:r>
            <a:r>
              <a:rPr lang="en-US" altLang="en-US" sz="2400" b="0">
                <a:solidFill>
                  <a:srgbClr val="FF0000"/>
                </a:solidFill>
                <a:latin typeface="Helvetica" panose="020B0604020202020204" pitchFamily="34" charset="0"/>
              </a:rPr>
              <a:t> sin </a:t>
            </a:r>
            <a:r>
              <a:rPr lang="en-US" altLang="en-US" sz="2400">
                <a:solidFill>
                  <a:srgbClr val="FF0000"/>
                </a:solidFill>
                <a:latin typeface="Symbol" panose="05050102010706020507" pitchFamily="18" charset="2"/>
              </a:rPr>
              <a:t>j</a:t>
            </a:r>
            <a:r>
              <a:rPr lang="en-US" altLang="en-US" sz="2400" b="0" i="1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Helvetica" panose="020B0604020202020204" pitchFamily="34" charset="0"/>
              </a:rPr>
              <a:t>= e</a:t>
            </a:r>
            <a:r>
              <a:rPr lang="en-US" altLang="en-US" sz="2400" i="1" baseline="30000">
                <a:solidFill>
                  <a:srgbClr val="FF0000"/>
                </a:solidFill>
              </a:rPr>
              <a:t>i</a:t>
            </a:r>
            <a:r>
              <a:rPr lang="en-US" altLang="en-US" sz="2400" baseline="30000">
                <a:solidFill>
                  <a:srgbClr val="FF0000"/>
                </a:solidFill>
                <a:latin typeface="Symbol" panose="05050102010706020507" pitchFamily="18" charset="2"/>
              </a:rPr>
              <a:t>j</a:t>
            </a:r>
            <a:endParaRPr lang="en-US" altLang="en-US" sz="2400" i="1" baseline="30000">
              <a:solidFill>
                <a:srgbClr val="0033CC"/>
              </a:solidFill>
              <a:latin typeface="Symbol" panose="05050102010706020507" pitchFamily="18" charset="2"/>
            </a:endParaRPr>
          </a:p>
          <a:p>
            <a:pPr algn="l"/>
            <a:r>
              <a:rPr lang="en-US" altLang="en-US" sz="2400" b="0">
                <a:solidFill>
                  <a:srgbClr val="CC00CC"/>
                </a:solidFill>
                <a:latin typeface="Helvetica" panose="020B0604020202020204" pitchFamily="34" charset="0"/>
              </a:rPr>
              <a:t>e+fi =cos</a:t>
            </a:r>
            <a:r>
              <a:rPr lang="en-US" altLang="en-US" sz="2400" b="0" i="1">
                <a:solidFill>
                  <a:srgbClr val="CC00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CC00CC"/>
                </a:solidFill>
                <a:latin typeface="Symbol" panose="05050102010706020507" pitchFamily="18" charset="2"/>
              </a:rPr>
              <a:t>(q+j)</a:t>
            </a:r>
            <a:r>
              <a:rPr lang="en-US" altLang="en-US" sz="2400" b="0">
                <a:solidFill>
                  <a:srgbClr val="CC00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CC00CC"/>
                </a:solidFill>
                <a:latin typeface="Helvetica" panose="020B0604020202020204" pitchFamily="34" charset="0"/>
              </a:rPr>
              <a:t>+</a:t>
            </a:r>
            <a:r>
              <a:rPr lang="en-US" altLang="en-US" sz="2400" i="1">
                <a:solidFill>
                  <a:srgbClr val="CC00CC"/>
                </a:solidFill>
              </a:rPr>
              <a:t>i</a:t>
            </a:r>
            <a:r>
              <a:rPr lang="en-US" altLang="en-US" sz="2400" b="0">
                <a:solidFill>
                  <a:srgbClr val="CC00CC"/>
                </a:solidFill>
                <a:latin typeface="Helvetica" panose="020B0604020202020204" pitchFamily="34" charset="0"/>
              </a:rPr>
              <a:t> sin </a:t>
            </a:r>
            <a:r>
              <a:rPr lang="en-US" altLang="en-US" sz="2400">
                <a:solidFill>
                  <a:srgbClr val="CC00CC"/>
                </a:solidFill>
                <a:latin typeface="Helvetica" panose="020B0604020202020204" pitchFamily="34" charset="0"/>
              </a:rPr>
              <a:t>(</a:t>
            </a:r>
            <a:r>
              <a:rPr lang="en-US" altLang="en-US" sz="2400">
                <a:solidFill>
                  <a:srgbClr val="CC00CC"/>
                </a:solidFill>
                <a:latin typeface="Symbol" panose="05050102010706020507" pitchFamily="18" charset="2"/>
              </a:rPr>
              <a:t>q+j)</a:t>
            </a:r>
            <a:r>
              <a:rPr lang="en-US" altLang="en-US" sz="2400" b="0">
                <a:solidFill>
                  <a:srgbClr val="CC00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CC00CC"/>
                </a:solidFill>
                <a:latin typeface="Helvetica" panose="020B0604020202020204" pitchFamily="34" charset="0"/>
              </a:rPr>
              <a:t>= e</a:t>
            </a:r>
            <a:r>
              <a:rPr lang="en-US" altLang="en-US" sz="2400" i="1" baseline="30000">
                <a:solidFill>
                  <a:srgbClr val="CC00CC"/>
                </a:solidFill>
              </a:rPr>
              <a:t>i</a:t>
            </a:r>
            <a:r>
              <a:rPr lang="en-US" altLang="en-US" sz="2400" baseline="30000">
                <a:solidFill>
                  <a:srgbClr val="CC00CC"/>
                </a:solidFill>
              </a:rPr>
              <a:t>(</a:t>
            </a:r>
            <a:r>
              <a:rPr lang="en-US" altLang="en-US" sz="2400" baseline="30000">
                <a:solidFill>
                  <a:srgbClr val="CC00CC"/>
                </a:solidFill>
                <a:latin typeface="Symbol" panose="05050102010706020507" pitchFamily="18" charset="2"/>
              </a:rPr>
              <a:t>q+j)</a:t>
            </a:r>
            <a:endParaRPr lang="en-US" altLang="en-US" sz="2400" b="0" i="1">
              <a:solidFill>
                <a:srgbClr val="0033CC"/>
              </a:solidFill>
              <a:latin typeface="Symbol" panose="05050102010706020507" pitchFamily="18" charset="2"/>
            </a:endParaRPr>
          </a:p>
          <a:p>
            <a:pPr algn="l"/>
            <a:endParaRPr lang="en-US" altLang="en-US" sz="2400" b="0">
              <a:latin typeface="Helvetica" panose="020B0604020202020204" pitchFamily="34" charset="0"/>
            </a:endParaRPr>
          </a:p>
        </p:txBody>
      </p:sp>
      <p:sp>
        <p:nvSpPr>
          <p:cNvPr id="56351" name="Text Box 30"/>
          <p:cNvSpPr txBox="1">
            <a:spLocks noChangeArrowheads="1"/>
          </p:cNvSpPr>
          <p:nvPr/>
        </p:nvSpPr>
        <p:spPr bwMode="auto">
          <a:xfrm>
            <a:off x="461963" y="5257800"/>
            <a:ext cx="12874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rgbClr val="009900"/>
                </a:solidFill>
                <a:latin typeface="Helvetica" panose="020B0604020202020204" pitchFamily="34" charset="0"/>
              </a:rPr>
              <a:t>e</a:t>
            </a:r>
            <a:r>
              <a:rPr lang="en-US" altLang="en-US" sz="2800" baseline="30000">
                <a:solidFill>
                  <a:srgbClr val="009900"/>
                </a:solidFill>
                <a:latin typeface="Helvetica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rgbClr val="009900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i="1" baseline="30000">
                <a:solidFill>
                  <a:srgbClr val="009900"/>
                </a:solidFill>
              </a:rPr>
              <a:t>i </a:t>
            </a:r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= 1</a:t>
            </a:r>
            <a:endParaRPr lang="en-US" altLang="en-US" sz="2800" b="0">
              <a:latin typeface="Helvetica" panose="020B0604020202020204" pitchFamily="34" charset="0"/>
            </a:endParaRPr>
          </a:p>
          <a:p>
            <a:pPr algn="l"/>
            <a:r>
              <a:rPr lang="en-US" altLang="en-US" sz="2800">
                <a:solidFill>
                  <a:srgbClr val="009900"/>
                </a:solidFill>
                <a:latin typeface="Helvetica" panose="020B0604020202020204" pitchFamily="34" charset="0"/>
              </a:rPr>
              <a:t>e</a:t>
            </a:r>
            <a:r>
              <a:rPr lang="en-US" altLang="en-US" sz="2800" baseline="30000">
                <a:solidFill>
                  <a:srgbClr val="009900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i="1" baseline="30000">
                <a:solidFill>
                  <a:srgbClr val="009900"/>
                </a:solidFill>
              </a:rPr>
              <a:t>i </a:t>
            </a:r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= -1</a:t>
            </a:r>
            <a:endParaRPr lang="en-US" altLang="en-US" sz="28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5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91238" y="6310313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DD1F2C-07F3-42B5-958A-8F16C7BE46D7}" type="slidenum">
              <a:rPr lang="en-US" altLang="en-US" sz="1400" b="0">
                <a:latin typeface="Tahoma" panose="020B0604030504040204" pitchFamily="34" charset="0"/>
              </a:rPr>
              <a:pPr/>
              <a:t>22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513" y="146050"/>
            <a:ext cx="7807325" cy="947738"/>
          </a:xfrm>
        </p:spPr>
        <p:txBody>
          <a:bodyPr/>
          <a:lstStyle/>
          <a:p>
            <a:r>
              <a:rPr lang="en-US" altLang="en-US" smtClean="0"/>
              <a:t>Primitive </a:t>
            </a:r>
            <a:r>
              <a:rPr lang="en-US" altLang="en-US" smtClean="0">
                <a:latin typeface="Helvetica" panose="020B0604020202020204" pitchFamily="34" charset="0"/>
              </a:rPr>
              <a:t>n</a:t>
            </a:r>
            <a:r>
              <a:rPr lang="en-US" altLang="en-US" baseline="30000" smtClean="0"/>
              <a:t>th</a:t>
            </a:r>
            <a:r>
              <a:rPr lang="en-US" altLang="en-US" smtClean="0"/>
              <a:t> root of </a:t>
            </a:r>
            <a:r>
              <a:rPr lang="en-US" altLang="en-US" smtClean="0">
                <a:latin typeface="Helvetica" panose="020B0604020202020204" pitchFamily="34" charset="0"/>
              </a:rPr>
              <a:t>1</a:t>
            </a:r>
            <a:r>
              <a:rPr lang="en-US" altLang="en-US" smtClean="0"/>
              <a:t>   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</a:rPr>
              <a:t>w</a:t>
            </a:r>
            <a:r>
              <a:rPr lang="en-US" altLang="en-US" smtClean="0">
                <a:solidFill>
                  <a:schemeClr val="hlink"/>
                </a:solidFill>
              </a:rPr>
              <a:t>=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</a:rPr>
              <a:t>w</a:t>
            </a:r>
            <a:r>
              <a:rPr lang="en-US" altLang="en-US" baseline="-25000" smtClean="0">
                <a:solidFill>
                  <a:schemeClr val="hlink"/>
                </a:solidFill>
                <a:latin typeface="Helvetica" panose="020B0604020202020204" pitchFamily="34" charset="0"/>
              </a:rPr>
              <a:t>n</a:t>
            </a:r>
            <a:r>
              <a:rPr lang="en-US" altLang="en-US" smtClean="0">
                <a:solidFill>
                  <a:schemeClr val="hlink"/>
                </a:solidFill>
                <a:latin typeface="Helvetica" panose="020B0604020202020204" pitchFamily="34" charset="0"/>
              </a:rPr>
              <a:t>=</a:t>
            </a:r>
            <a:r>
              <a:rPr lang="en-US" altLang="en-US" baseline="-25000" smtClean="0">
                <a:solidFill>
                  <a:schemeClr val="hlink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3200" smtClean="0">
                <a:solidFill>
                  <a:schemeClr val="hlink"/>
                </a:solidFill>
                <a:latin typeface="Helvetica" panose="020B0604020202020204" pitchFamily="34" charset="0"/>
              </a:rPr>
              <a:t>e</a:t>
            </a:r>
            <a:r>
              <a:rPr lang="en-US" altLang="en-US" sz="3200" i="1" baseline="30000" smtClean="0">
                <a:solidFill>
                  <a:schemeClr val="hlink"/>
                </a:solidFill>
              </a:rPr>
              <a:t>i </a:t>
            </a:r>
            <a:r>
              <a:rPr lang="en-US" altLang="en-US" sz="3200" baseline="30000" smtClean="0">
                <a:solidFill>
                  <a:schemeClr val="hlink"/>
                </a:solidFill>
                <a:latin typeface="Helvetica" panose="020B0604020202020204" pitchFamily="34" charset="0"/>
              </a:rPr>
              <a:t>2</a:t>
            </a:r>
            <a:r>
              <a:rPr lang="en-US" altLang="en-US" sz="3200" baseline="30000" smtClean="0">
                <a:solidFill>
                  <a:schemeClr val="hlink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3200" baseline="30000" smtClean="0">
                <a:solidFill>
                  <a:schemeClr val="hlink"/>
                </a:solidFill>
              </a:rPr>
              <a:t>/n</a:t>
            </a:r>
            <a:endParaRPr lang="en-US" altLang="en-US" sz="2800" baseline="30000" smtClean="0">
              <a:solidFill>
                <a:srgbClr val="0033CC"/>
              </a:solidFill>
              <a:latin typeface="Helvetica" panose="020B0604020202020204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4267200" y="1752600"/>
            <a:ext cx="471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0">
                <a:latin typeface="Helvetica" panose="020B0604020202020204" pitchFamily="34" charset="0"/>
              </a:rPr>
              <a:t>Let </a:t>
            </a:r>
            <a:r>
              <a:rPr lang="en-US" altLang="en-US" sz="280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800" b="0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800" b="0">
                <a:solidFill>
                  <a:srgbClr val="0033CC"/>
                </a:solidFill>
                <a:latin typeface="Helvetica" panose="020B0604020202020204" pitchFamily="34" charset="0"/>
              </a:rPr>
              <a:t>=</a:t>
            </a:r>
            <a:r>
              <a:rPr lang="en-US" altLang="en-US" sz="2800">
                <a:solidFill>
                  <a:srgbClr val="0033CC"/>
                </a:solidFill>
                <a:latin typeface="Symbol" panose="05050102010706020507" pitchFamily="18" charset="2"/>
              </a:rPr>
              <a:t> w</a:t>
            </a:r>
            <a:r>
              <a:rPr lang="en-US" altLang="en-US" sz="2800" baseline="-25000">
                <a:solidFill>
                  <a:srgbClr val="0033CC"/>
                </a:solidFill>
                <a:latin typeface="Helvetica" panose="020B0604020202020204" pitchFamily="34" charset="0"/>
              </a:rPr>
              <a:t>n</a:t>
            </a:r>
            <a:r>
              <a:rPr lang="en-US" altLang="en-US" sz="2800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800" b="0">
                <a:solidFill>
                  <a:srgbClr val="0033CC"/>
                </a:solidFill>
                <a:latin typeface="Helvetica" panose="020B0604020202020204" pitchFamily="34" charset="0"/>
              </a:rPr>
              <a:t>= </a:t>
            </a:r>
            <a:r>
              <a:rPr lang="en-US" altLang="en-US" sz="2800">
                <a:solidFill>
                  <a:srgbClr val="0033CC"/>
                </a:solidFill>
                <a:latin typeface="Helvetica" panose="020B0604020202020204" pitchFamily="34" charset="0"/>
              </a:rPr>
              <a:t>e</a:t>
            </a:r>
            <a:r>
              <a:rPr lang="en-US" altLang="en-US" sz="2800" i="1" baseline="30000">
                <a:solidFill>
                  <a:srgbClr val="0033CC"/>
                </a:solidFill>
              </a:rPr>
              <a:t>i </a:t>
            </a:r>
            <a:r>
              <a:rPr lang="en-US" altLang="en-US" sz="2800" baseline="30000">
                <a:solidFill>
                  <a:srgbClr val="0033CC"/>
                </a:solidFill>
                <a:latin typeface="Helvetica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rgbClr val="0033CC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i="1" baseline="30000">
                <a:solidFill>
                  <a:srgbClr val="0033CC"/>
                </a:solidFill>
              </a:rPr>
              <a:t> </a:t>
            </a:r>
            <a:r>
              <a:rPr lang="en-US" altLang="en-US" sz="2800" baseline="30000">
                <a:solidFill>
                  <a:srgbClr val="0033CC"/>
                </a:solidFill>
                <a:latin typeface="Helvetica" panose="020B0604020202020204" pitchFamily="34" charset="0"/>
              </a:rPr>
              <a:t>/n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 </a:t>
            </a:r>
          </a:p>
          <a:p>
            <a:pPr algn="l"/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             </a:t>
            </a:r>
            <a:r>
              <a:rPr lang="en-US" altLang="en-US" sz="2800" b="0">
                <a:solidFill>
                  <a:srgbClr val="0033CC"/>
                </a:solidFill>
                <a:latin typeface="Helvetica" panose="020B0604020202020204" pitchFamily="34" charset="0"/>
              </a:rPr>
              <a:t>= 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</a:rPr>
              <a:t>cos</a:t>
            </a:r>
            <a:r>
              <a:rPr lang="en-US" altLang="en-US" sz="2400" b="0" i="1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(2</a:t>
            </a:r>
            <a:r>
              <a:rPr lang="en-US" altLang="en-US" sz="2400">
                <a:solidFill>
                  <a:srgbClr val="0033CC"/>
                </a:solidFill>
                <a:latin typeface="Symbol" panose="05050102010706020507" pitchFamily="18" charset="2"/>
              </a:rPr>
              <a:t>p/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n)</a:t>
            </a:r>
            <a:r>
              <a:rPr lang="en-US" altLang="en-US" sz="2400" b="0" i="1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+</a:t>
            </a:r>
            <a:r>
              <a:rPr lang="en-US" altLang="en-US" sz="2400" i="1">
                <a:solidFill>
                  <a:srgbClr val="0033CC"/>
                </a:solidFill>
              </a:rPr>
              <a:t>i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</a:rPr>
              <a:t>sin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 (2</a:t>
            </a:r>
            <a:r>
              <a:rPr lang="en-US" altLang="en-US" sz="2400">
                <a:solidFill>
                  <a:srgbClr val="0033CC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400" b="0">
                <a:solidFill>
                  <a:srgbClr val="0033CC"/>
                </a:solidFill>
                <a:latin typeface="Symbol" panose="05050102010706020507" pitchFamily="18" charset="2"/>
              </a:rPr>
              <a:t>/</a:t>
            </a:r>
            <a:r>
              <a:rPr lang="en-US" altLang="en-US" sz="2400" b="0">
                <a:solidFill>
                  <a:srgbClr val="0033CC"/>
                </a:solidFill>
                <a:latin typeface="Helvetica" panose="020B0604020202020204" pitchFamily="34" charset="0"/>
              </a:rPr>
              <a:t>n)</a:t>
            </a:r>
            <a:endParaRPr lang="en-US" altLang="en-US" sz="2800" i="1" baseline="30000">
              <a:solidFill>
                <a:srgbClr val="0033CC"/>
              </a:solidFill>
              <a:latin typeface="Symbol" panose="05050102010706020507" pitchFamily="18" charset="2"/>
            </a:endParaRP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5837238" y="4467225"/>
            <a:ext cx="1385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0" i="1">
                <a:solidFill>
                  <a:srgbClr val="009900"/>
                </a:solidFill>
              </a:rPr>
              <a:t>i</a:t>
            </a:r>
            <a:r>
              <a:rPr lang="en-US" altLang="en-US" sz="2800" baseline="30000">
                <a:solidFill>
                  <a:srgbClr val="009900"/>
                </a:solidFill>
                <a:latin typeface="Helvetica" panose="020B0604020202020204" pitchFamily="34" charset="0"/>
              </a:rPr>
              <a:t>2</a:t>
            </a:r>
            <a:r>
              <a:rPr lang="en-US" altLang="en-US" sz="2800" b="0" baseline="30000">
                <a:solidFill>
                  <a:srgbClr val="009900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= -1</a:t>
            </a:r>
            <a:r>
              <a:rPr lang="en-US" altLang="en-US" sz="2800">
                <a:solidFill>
                  <a:srgbClr val="009900"/>
                </a:solidFill>
                <a:latin typeface="Helvetica" panose="020B0604020202020204" pitchFamily="34" charset="0"/>
              </a:rPr>
              <a:t> </a:t>
            </a:r>
          </a:p>
          <a:p>
            <a:pPr algn="l"/>
            <a:r>
              <a:rPr lang="en-US" altLang="en-US" sz="2800">
                <a:solidFill>
                  <a:srgbClr val="009900"/>
                </a:solidFill>
                <a:latin typeface="Helvetica" panose="020B0604020202020204" pitchFamily="34" charset="0"/>
              </a:rPr>
              <a:t>e</a:t>
            </a:r>
            <a:r>
              <a:rPr lang="en-US" altLang="en-US" sz="2800" baseline="30000">
                <a:solidFill>
                  <a:srgbClr val="009900"/>
                </a:solidFill>
                <a:latin typeface="Helvetica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rgbClr val="009900"/>
                </a:solidFill>
                <a:latin typeface="Symbol" panose="05050102010706020507" pitchFamily="18" charset="2"/>
              </a:rPr>
              <a:t>p </a:t>
            </a:r>
            <a:r>
              <a:rPr lang="en-US" altLang="en-US" sz="2800" i="1" baseline="30000">
                <a:solidFill>
                  <a:srgbClr val="009900"/>
                </a:solidFill>
              </a:rPr>
              <a:t>i </a:t>
            </a:r>
            <a:r>
              <a:rPr lang="en-US" altLang="en-US" sz="2800" b="0">
                <a:solidFill>
                  <a:srgbClr val="009900"/>
                </a:solidFill>
                <a:latin typeface="Helvetica" panose="020B0604020202020204" pitchFamily="34" charset="0"/>
              </a:rPr>
              <a:t>= 1</a:t>
            </a:r>
          </a:p>
        </p:txBody>
      </p:sp>
      <p:grpSp>
        <p:nvGrpSpPr>
          <p:cNvPr id="57350" name="Group 5"/>
          <p:cNvGrpSpPr>
            <a:grpSpLocks/>
          </p:cNvGrpSpPr>
          <p:nvPr/>
        </p:nvGrpSpPr>
        <p:grpSpPr bwMode="auto">
          <a:xfrm>
            <a:off x="0" y="1371600"/>
            <a:ext cx="5160963" cy="3948113"/>
            <a:chOff x="179" y="969"/>
            <a:chExt cx="3251" cy="2487"/>
          </a:xfrm>
        </p:grpSpPr>
        <p:sp>
          <p:nvSpPr>
            <p:cNvPr id="57351" name="Text Box 6"/>
            <p:cNvSpPr txBox="1">
              <a:spLocks noChangeArrowheads="1"/>
            </p:cNvSpPr>
            <p:nvPr/>
          </p:nvSpPr>
          <p:spPr bwMode="auto">
            <a:xfrm>
              <a:off x="2505" y="1947"/>
              <a:ext cx="9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FF0000"/>
                  </a:solidFill>
                  <a:latin typeface="Symbol" panose="05050102010706020507" pitchFamily="18" charset="2"/>
                </a:rPr>
                <a:t>w</a:t>
              </a:r>
              <a:r>
                <a:rPr lang="en-US" altLang="en-US" sz="2800" baseline="30000">
                  <a:solidFill>
                    <a:srgbClr val="FF0000"/>
                  </a:solidFill>
                  <a:latin typeface="Helvetica" panose="020B0604020202020204" pitchFamily="34" charset="0"/>
                </a:rPr>
                <a:t>0</a:t>
              </a:r>
              <a:r>
                <a:rPr lang="en-US" altLang="en-US" sz="2400" b="0">
                  <a:solidFill>
                    <a:srgbClr val="FF0000"/>
                  </a:solidFill>
                  <a:latin typeface="Helvetica" panose="020B0604020202020204" pitchFamily="34" charset="0"/>
                </a:rPr>
                <a:t>=</a:t>
              </a:r>
              <a:r>
                <a:rPr lang="en-US" altLang="en-US" sz="2400">
                  <a:solidFill>
                    <a:srgbClr val="FF0000"/>
                  </a:solidFill>
                  <a:latin typeface="Helvetica" panose="020B0604020202020204" pitchFamily="34" charset="0"/>
                </a:rPr>
                <a:t>1</a:t>
              </a:r>
              <a:r>
                <a:rPr lang="en-US" altLang="en-US" sz="2400" b="0">
                  <a:solidFill>
                    <a:srgbClr val="FF0000"/>
                  </a:solidFill>
                  <a:latin typeface="Helvetica" panose="020B0604020202020204" pitchFamily="34" charset="0"/>
                </a:rPr>
                <a:t>=</a:t>
              </a:r>
              <a:r>
                <a:rPr lang="en-US" altLang="en-US" sz="2800">
                  <a:solidFill>
                    <a:srgbClr val="FF0000"/>
                  </a:solidFill>
                  <a:latin typeface="Symbol" panose="05050102010706020507" pitchFamily="18" charset="2"/>
                </a:rPr>
                <a:t>w</a:t>
              </a:r>
              <a:r>
                <a:rPr lang="en-US" altLang="en-US" sz="2800" baseline="30000">
                  <a:solidFill>
                    <a:srgbClr val="FF0000"/>
                  </a:solidFill>
                  <a:latin typeface="Helvetica" panose="020B0604020202020204" pitchFamily="34" charset="0"/>
                </a:rPr>
                <a:t>8</a:t>
              </a:r>
              <a:endParaRPr lang="en-US" altLang="en-US" sz="2800" baseline="30000">
                <a:solidFill>
                  <a:srgbClr val="009900"/>
                </a:solidFill>
                <a:latin typeface="Helvetica" panose="020B0604020202020204" pitchFamily="34" charset="0"/>
              </a:endParaRPr>
            </a:p>
          </p:txBody>
        </p:sp>
        <p:grpSp>
          <p:nvGrpSpPr>
            <p:cNvPr id="57352" name="Group 7"/>
            <p:cNvGrpSpPr>
              <a:grpSpLocks/>
            </p:cNvGrpSpPr>
            <p:nvPr/>
          </p:nvGrpSpPr>
          <p:grpSpPr bwMode="auto">
            <a:xfrm>
              <a:off x="179" y="969"/>
              <a:ext cx="2557" cy="2487"/>
              <a:chOff x="179" y="969"/>
              <a:chExt cx="2557" cy="2487"/>
            </a:xfrm>
          </p:grpSpPr>
          <p:sp>
            <p:nvSpPr>
              <p:cNvPr id="57353" name="Oval 8"/>
              <p:cNvSpPr>
                <a:spLocks noChangeAspect="1" noChangeArrowheads="1"/>
              </p:cNvSpPr>
              <p:nvPr/>
            </p:nvSpPr>
            <p:spPr bwMode="auto">
              <a:xfrm>
                <a:off x="863" y="1439"/>
                <a:ext cx="1612" cy="1612"/>
              </a:xfrm>
              <a:prstGeom prst="ellipse">
                <a:avLst/>
              </a:prstGeom>
              <a:solidFill>
                <a:srgbClr val="FFFFFF"/>
              </a:solidFill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2800" b="0">
                  <a:solidFill>
                    <a:srgbClr val="FF0000"/>
                  </a:solidFill>
                  <a:latin typeface="Helvetica" panose="020B0604020202020204" pitchFamily="34" charset="0"/>
                </a:endParaRPr>
              </a:p>
            </p:txBody>
          </p:sp>
          <p:sp>
            <p:nvSpPr>
              <p:cNvPr id="57354" name="Line 9"/>
              <p:cNvSpPr>
                <a:spLocks noChangeShapeType="1"/>
              </p:cNvSpPr>
              <p:nvPr/>
            </p:nvSpPr>
            <p:spPr bwMode="auto">
              <a:xfrm>
                <a:off x="1669" y="1296"/>
                <a:ext cx="2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5" name="Line 10"/>
              <p:cNvSpPr>
                <a:spLocks noChangeShapeType="1"/>
              </p:cNvSpPr>
              <p:nvPr/>
            </p:nvSpPr>
            <p:spPr bwMode="auto">
              <a:xfrm>
                <a:off x="672" y="2245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6" name="Text Box 11"/>
              <p:cNvSpPr txBox="1">
                <a:spLocks noChangeArrowheads="1"/>
              </p:cNvSpPr>
              <p:nvPr/>
            </p:nvSpPr>
            <p:spPr bwMode="auto">
              <a:xfrm>
                <a:off x="1513" y="969"/>
                <a:ext cx="54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aseline="300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2</a:t>
                </a:r>
                <a:r>
                  <a:rPr lang="en-US" altLang="en-US" sz="2800" i="1">
                    <a:solidFill>
                      <a:srgbClr val="FF0000"/>
                    </a:solidFill>
                  </a:rPr>
                  <a:t>=i</a:t>
                </a:r>
                <a:endParaRPr lang="en-US" altLang="en-US" sz="2800" b="0">
                  <a:solidFill>
                    <a:srgbClr val="FF0000"/>
                  </a:solidFill>
                  <a:latin typeface="Helvetica" panose="020B0604020202020204" pitchFamily="34" charset="0"/>
                </a:endParaRPr>
              </a:p>
            </p:txBody>
          </p:sp>
          <p:sp>
            <p:nvSpPr>
              <p:cNvPr id="57357" name="Oval 12"/>
              <p:cNvSpPr>
                <a:spLocks noChangeArrowheads="1"/>
              </p:cNvSpPr>
              <p:nvPr/>
            </p:nvSpPr>
            <p:spPr bwMode="auto">
              <a:xfrm>
                <a:off x="1641" y="1410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58" name="Oval 13"/>
              <p:cNvSpPr>
                <a:spLocks noChangeArrowheads="1"/>
              </p:cNvSpPr>
              <p:nvPr/>
            </p:nvSpPr>
            <p:spPr bwMode="auto">
              <a:xfrm>
                <a:off x="2447" y="2216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59" name="Oval 14"/>
              <p:cNvSpPr>
                <a:spLocks noChangeArrowheads="1"/>
              </p:cNvSpPr>
              <p:nvPr/>
            </p:nvSpPr>
            <p:spPr bwMode="auto">
              <a:xfrm>
                <a:off x="834" y="2216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60" name="Oval 15"/>
              <p:cNvSpPr>
                <a:spLocks noChangeArrowheads="1"/>
              </p:cNvSpPr>
              <p:nvPr/>
            </p:nvSpPr>
            <p:spPr bwMode="auto">
              <a:xfrm>
                <a:off x="1642" y="3023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61" name="Rectangle 16"/>
              <p:cNvSpPr>
                <a:spLocks noChangeArrowheads="1"/>
              </p:cNvSpPr>
              <p:nvPr/>
            </p:nvSpPr>
            <p:spPr bwMode="auto">
              <a:xfrm>
                <a:off x="1375" y="3129"/>
                <a:ext cx="68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aseline="300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6</a:t>
                </a:r>
                <a:r>
                  <a:rPr lang="en-US" altLang="en-US" sz="2800" b="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=</a:t>
                </a:r>
                <a:r>
                  <a:rPr lang="en-US" altLang="en-US" sz="2800" i="1">
                    <a:solidFill>
                      <a:srgbClr val="FF0000"/>
                    </a:solidFill>
                  </a:rPr>
                  <a:t> -i</a:t>
                </a:r>
              </a:p>
            </p:txBody>
          </p:sp>
          <p:sp>
            <p:nvSpPr>
              <p:cNvPr id="57362" name="Rectangle 17"/>
              <p:cNvSpPr>
                <a:spLocks noChangeArrowheads="1"/>
              </p:cNvSpPr>
              <p:nvPr/>
            </p:nvSpPr>
            <p:spPr bwMode="auto">
              <a:xfrm>
                <a:off x="179" y="1901"/>
                <a:ext cx="65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aseline="300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4</a:t>
                </a:r>
                <a:r>
                  <a:rPr lang="en-US" altLang="en-US" sz="2800" b="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=</a:t>
                </a:r>
                <a:r>
                  <a:rPr lang="en-US" altLang="en-US" sz="24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-1</a:t>
                </a:r>
              </a:p>
            </p:txBody>
          </p:sp>
          <p:sp>
            <p:nvSpPr>
              <p:cNvPr id="57363" name="Oval 18"/>
              <p:cNvSpPr>
                <a:spLocks noChangeArrowheads="1"/>
              </p:cNvSpPr>
              <p:nvPr/>
            </p:nvSpPr>
            <p:spPr bwMode="auto">
              <a:xfrm>
                <a:off x="2246" y="1670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64" name="Oval 19"/>
              <p:cNvSpPr>
                <a:spLocks noChangeArrowheads="1"/>
              </p:cNvSpPr>
              <p:nvPr/>
            </p:nvSpPr>
            <p:spPr bwMode="auto">
              <a:xfrm>
                <a:off x="2208" y="2774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65" name="Oval 20"/>
              <p:cNvSpPr>
                <a:spLocks noChangeArrowheads="1"/>
              </p:cNvSpPr>
              <p:nvPr/>
            </p:nvSpPr>
            <p:spPr bwMode="auto">
              <a:xfrm>
                <a:off x="1056" y="2774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66" name="Oval 21"/>
              <p:cNvSpPr>
                <a:spLocks noChangeArrowheads="1"/>
              </p:cNvSpPr>
              <p:nvPr/>
            </p:nvSpPr>
            <p:spPr bwMode="auto">
              <a:xfrm>
                <a:off x="1094" y="1632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7367" name="Line 22"/>
              <p:cNvSpPr>
                <a:spLocks noChangeShapeType="1"/>
              </p:cNvSpPr>
              <p:nvPr/>
            </p:nvSpPr>
            <p:spPr bwMode="auto">
              <a:xfrm flipV="1">
                <a:off x="1686" y="1700"/>
                <a:ext cx="580" cy="5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8" name="Rectangle 23"/>
              <p:cNvSpPr>
                <a:spLocks noChangeArrowheads="1"/>
              </p:cNvSpPr>
              <p:nvPr/>
            </p:nvSpPr>
            <p:spPr bwMode="auto">
              <a:xfrm>
                <a:off x="759" y="1343"/>
                <a:ext cx="35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aseline="300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57369" name="Rectangle 24"/>
              <p:cNvSpPr>
                <a:spLocks noChangeArrowheads="1"/>
              </p:cNvSpPr>
              <p:nvPr/>
            </p:nvSpPr>
            <p:spPr bwMode="auto">
              <a:xfrm>
                <a:off x="2348" y="2696"/>
                <a:ext cx="35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aseline="300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7</a:t>
                </a:r>
              </a:p>
            </p:txBody>
          </p:sp>
          <p:sp>
            <p:nvSpPr>
              <p:cNvPr id="57370" name="Rectangle 25"/>
              <p:cNvSpPr>
                <a:spLocks noChangeArrowheads="1"/>
              </p:cNvSpPr>
              <p:nvPr/>
            </p:nvSpPr>
            <p:spPr bwMode="auto">
              <a:xfrm>
                <a:off x="2346" y="1439"/>
                <a:ext cx="2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endParaRPr lang="en-US" altLang="en-US" sz="2800" baseline="30000">
                  <a:solidFill>
                    <a:srgbClr val="FF0000"/>
                  </a:solidFill>
                  <a:latin typeface="Helvetica" panose="020B0604020202020204" pitchFamily="34" charset="0"/>
                </a:endParaRPr>
              </a:p>
            </p:txBody>
          </p:sp>
          <p:sp>
            <p:nvSpPr>
              <p:cNvPr id="57371" name="Rectangle 26"/>
              <p:cNvSpPr>
                <a:spLocks noChangeArrowheads="1"/>
              </p:cNvSpPr>
              <p:nvPr/>
            </p:nvSpPr>
            <p:spPr bwMode="auto">
              <a:xfrm>
                <a:off x="739" y="2802"/>
                <a:ext cx="35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rgbClr val="FF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aseline="30000">
                    <a:solidFill>
                      <a:srgbClr val="FF0000"/>
                    </a:solidFill>
                    <a:latin typeface="Helvetica" panose="020B0604020202020204" pitchFamily="34" charset="0"/>
                  </a:rPr>
                  <a:t>5</a:t>
                </a:r>
                <a:endParaRPr lang="en-US" altLang="en-US" sz="2800" baseline="30000">
                  <a:solidFill>
                    <a:srgbClr val="009900"/>
                  </a:solidFill>
                  <a:latin typeface="Helvetica" panose="020B0604020202020204" pitchFamily="34" charset="0"/>
                </a:endParaRPr>
              </a:p>
            </p:txBody>
          </p:sp>
          <p:sp>
            <p:nvSpPr>
              <p:cNvPr id="57372" name="Line 27"/>
              <p:cNvSpPr>
                <a:spLocks noChangeShapeType="1"/>
              </p:cNvSpPr>
              <p:nvPr/>
            </p:nvSpPr>
            <p:spPr bwMode="auto">
              <a:xfrm flipH="1" flipV="1">
                <a:off x="1671" y="1439"/>
                <a:ext cx="15" cy="797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3" name="Line 28"/>
              <p:cNvSpPr>
                <a:spLocks noChangeShapeType="1"/>
              </p:cNvSpPr>
              <p:nvPr/>
            </p:nvSpPr>
            <p:spPr bwMode="auto">
              <a:xfrm flipH="1" flipV="1">
                <a:off x="1152" y="1690"/>
                <a:ext cx="517" cy="546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4" name="Line 29"/>
              <p:cNvSpPr>
                <a:spLocks noChangeShapeType="1"/>
              </p:cNvSpPr>
              <p:nvPr/>
            </p:nvSpPr>
            <p:spPr bwMode="auto">
              <a:xfrm flipH="1">
                <a:off x="863" y="2256"/>
                <a:ext cx="808" cy="0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5" name="Line 30"/>
              <p:cNvSpPr>
                <a:spLocks noChangeShapeType="1"/>
              </p:cNvSpPr>
              <p:nvPr/>
            </p:nvSpPr>
            <p:spPr bwMode="auto">
              <a:xfrm flipH="1">
                <a:off x="1114" y="2256"/>
                <a:ext cx="572" cy="518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6" name="Line 31"/>
              <p:cNvSpPr>
                <a:spLocks noChangeShapeType="1"/>
              </p:cNvSpPr>
              <p:nvPr/>
            </p:nvSpPr>
            <p:spPr bwMode="auto">
              <a:xfrm flipH="1">
                <a:off x="1671" y="2256"/>
                <a:ext cx="15" cy="795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7" name="Line 32"/>
              <p:cNvSpPr>
                <a:spLocks noChangeShapeType="1"/>
              </p:cNvSpPr>
              <p:nvPr/>
            </p:nvSpPr>
            <p:spPr bwMode="auto">
              <a:xfrm>
                <a:off x="1686" y="2256"/>
                <a:ext cx="560" cy="546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8" name="Line 33"/>
              <p:cNvSpPr>
                <a:spLocks noChangeShapeType="1"/>
              </p:cNvSpPr>
              <p:nvPr/>
            </p:nvSpPr>
            <p:spPr bwMode="auto">
              <a:xfrm>
                <a:off x="1686" y="2245"/>
                <a:ext cx="789" cy="0"/>
              </a:xfrm>
              <a:prstGeom prst="lin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23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Facts about </a:t>
            </a:r>
            <a:r>
              <a:rPr lang="en-US" altLang="en-US" dirty="0" smtClean="0">
                <a:latin typeface="Symbol" panose="05050102010706020507" pitchFamily="18" charset="2"/>
              </a:rPr>
              <a:t>w</a:t>
            </a:r>
            <a:r>
              <a:rPr lang="en-US" altLang="en-US" b="0" dirty="0" smtClean="0"/>
              <a:t>=</a:t>
            </a:r>
            <a:r>
              <a:rPr lang="en-US" altLang="en-US" dirty="0" smtClean="0"/>
              <a:t>e</a:t>
            </a:r>
            <a:r>
              <a:rPr lang="en-US" altLang="en-US" baseline="30000" dirty="0" smtClean="0"/>
              <a:t>2</a:t>
            </a:r>
            <a:r>
              <a:rPr lang="en-US" altLang="en-US" baseline="30000" dirty="0" smtClean="0">
                <a:latin typeface="Symbol" panose="05050102010706020507" pitchFamily="18" charset="2"/>
              </a:rPr>
              <a:t>p</a:t>
            </a:r>
            <a:r>
              <a:rPr lang="en-US" altLang="en-US" i="1" baseline="30000" dirty="0" smtClean="0"/>
              <a:t>i </a:t>
            </a:r>
            <a:r>
              <a:rPr lang="en-US" altLang="en-US" baseline="30000" dirty="0" smtClean="0"/>
              <a:t>/n </a:t>
            </a:r>
            <a:r>
              <a:rPr lang="en-US" altLang="en-US" dirty="0" smtClean="0"/>
              <a:t>for even </a:t>
            </a:r>
            <a:r>
              <a:rPr lang="en-US" altLang="en-US" b="0" dirty="0" smtClean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372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800" b="1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800" dirty="0"/>
                  <a:t>= </a:t>
                </a:r>
                <a:r>
                  <a:rPr lang="en-US" altLang="en-US" sz="2800" b="1" dirty="0">
                    <a:solidFill>
                      <a:srgbClr val="333399"/>
                    </a:solidFill>
                    <a:ea typeface="+mj-ea"/>
                    <a:cs typeface="+mj-cs"/>
                  </a:rPr>
                  <a:t>e</a:t>
                </a:r>
                <a:r>
                  <a:rPr lang="en-US" altLang="en-US" sz="2800" b="1" baseline="30000" dirty="0">
                    <a:solidFill>
                      <a:srgbClr val="333399"/>
                    </a:solidFill>
                    <a:ea typeface="+mj-ea"/>
                    <a:cs typeface="+mj-cs"/>
                  </a:rPr>
                  <a:t>2</a:t>
                </a:r>
                <a:r>
                  <a:rPr lang="en-US" altLang="en-US" sz="2800" b="1" baseline="30000" dirty="0">
                    <a:solidFill>
                      <a:srgbClr val="333399"/>
                    </a:solidFill>
                    <a:latin typeface="Symbol" panose="05050102010706020507" pitchFamily="18" charset="2"/>
                    <a:ea typeface="+mj-ea"/>
                    <a:cs typeface="+mj-cs"/>
                  </a:rPr>
                  <a:t>p</a:t>
                </a:r>
                <a:r>
                  <a:rPr lang="en-US" altLang="en-US" sz="2800" b="1" i="1" baseline="30000" dirty="0">
                    <a:solidFill>
                      <a:srgbClr val="333399"/>
                    </a:solidFill>
                    <a:ea typeface="+mj-ea"/>
                    <a:cs typeface="+mj-cs"/>
                  </a:rPr>
                  <a:t>i </a:t>
                </a:r>
                <a:r>
                  <a:rPr lang="en-US" altLang="en-US" sz="2800" b="1" baseline="30000" dirty="0">
                    <a:solidFill>
                      <a:srgbClr val="333399"/>
                    </a:solidFill>
                    <a:ea typeface="+mj-ea"/>
                    <a:cs typeface="+mj-cs"/>
                  </a:rPr>
                  <a:t>/</a:t>
                </a:r>
                <a:r>
                  <a:rPr lang="en-US" altLang="en-US" sz="2800" b="1" baseline="30000" dirty="0" smtClean="0">
                    <a:solidFill>
                      <a:srgbClr val="333399"/>
                    </a:solidFill>
                    <a:ea typeface="+mj-ea"/>
                    <a:cs typeface="+mj-cs"/>
                  </a:rPr>
                  <a:t>n</a:t>
                </a:r>
                <a:r>
                  <a:rPr lang="en-US" altLang="en-US" sz="2800" dirty="0" smtClean="0">
                    <a:solidFill>
                      <a:srgbClr val="333399"/>
                    </a:solidFill>
                    <a:ea typeface="+mj-ea"/>
                    <a:cs typeface="+mj-cs"/>
                  </a:rPr>
                  <a:t> </a:t>
                </a:r>
                <a:r>
                  <a:rPr lang="en-US" altLang="en-US" sz="2400" dirty="0" smtClean="0">
                    <a:ea typeface="+mj-ea"/>
                    <a:cs typeface="+mj-cs"/>
                  </a:rPr>
                  <a:t>for </a:t>
                </a:r>
                <a:r>
                  <a:rPr lang="en-US" altLang="en-US" sz="2400" b="1" i="1" dirty="0" err="1" smtClean="0">
                    <a:solidFill>
                      <a:srgbClr val="002060"/>
                    </a:solidFill>
                    <a:ea typeface="+mj-ea"/>
                    <a:cs typeface="+mj-cs"/>
                  </a:rPr>
                  <a:t>i</a:t>
                </a:r>
                <a:r>
                  <a:rPr lang="en-US" altLang="en-US" sz="2400" b="1" i="1" dirty="0" smtClean="0">
                    <a:solidFill>
                      <a:srgbClr val="002060"/>
                    </a:solidFill>
                    <a:ea typeface="+mj-ea"/>
                    <a:cs typeface="+mj-cs"/>
                  </a:rPr>
                  <a:t> </a:t>
                </a:r>
                <a:r>
                  <a:rPr lang="en-US" altLang="en-US" sz="2400" dirty="0" smtClean="0">
                    <a:solidFill>
                      <a:srgbClr val="002060"/>
                    </a:solidFill>
                    <a:ea typeface="+mj-ea"/>
                    <a:cs typeface="+mj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radPr>
                      <m:deg/>
                      <m:e>
                        <m:r>
                          <a:rPr lang="en-US" alt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−</m:t>
                        </m:r>
                        <m:r>
                          <a:rPr lang="en-US" alt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𝟏</m:t>
                        </m:r>
                      </m:e>
                    </m:rad>
                  </m:oMath>
                </a14:m>
                <a:endParaRPr lang="en-US" altLang="en-US" sz="2800" dirty="0" smtClean="0">
                  <a:solidFill>
                    <a:srgbClr val="002060"/>
                  </a:solidFill>
                  <a:latin typeface="Symbol" panose="05050102010706020507" pitchFamily="18" charset="2"/>
                </a:endParaRPr>
              </a:p>
              <a:p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err="1" smtClean="0">
                    <a:solidFill>
                      <a:schemeClr val="tx2"/>
                    </a:solidFill>
                  </a:rPr>
                  <a:t>n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800" dirty="0" smtClean="0"/>
                  <a:t>= 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</a:rPr>
                  <a:t>1</a:t>
                </a:r>
              </a:p>
              <a:p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err="1" smtClean="0">
                    <a:solidFill>
                      <a:schemeClr val="tx2"/>
                    </a:solidFill>
                  </a:rPr>
                  <a:t>n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/2 </a:t>
                </a:r>
                <a:r>
                  <a:rPr lang="en-US" altLang="en-US" sz="2800" dirty="0" smtClean="0"/>
                  <a:t>= 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</a:rPr>
                  <a:t>-1</a:t>
                </a:r>
              </a:p>
              <a:p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err="1" smtClean="0">
                    <a:solidFill>
                      <a:schemeClr val="tx2"/>
                    </a:solidFill>
                  </a:rPr>
                  <a:t>n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/2</a:t>
                </a:r>
                <a:r>
                  <a:rPr lang="en-US" altLang="en-US" sz="2800" baseline="30000" dirty="0" smtClean="0">
                    <a:solidFill>
                      <a:schemeClr val="tx2"/>
                    </a:solidFill>
                  </a:rPr>
                  <a:t>+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k </a:t>
                </a:r>
                <a:r>
                  <a:rPr lang="en-US" altLang="en-US" sz="2800" b="1" dirty="0" smtClean="0"/>
                  <a:t>=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</a:rPr>
                  <a:t> - </a:t>
                </a:r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400" dirty="0" smtClean="0"/>
                  <a:t> for all values of</a:t>
                </a:r>
                <a:r>
                  <a:rPr lang="en-US" altLang="en-US" sz="28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</a:rPr>
                  <a:t>k</a:t>
                </a:r>
              </a:p>
              <a:p>
                <a:r>
                  <a:rPr lang="en-US" altLang="en-US" sz="2800" b="1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2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800" dirty="0" smtClean="0"/>
                  <a:t>=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</a:rPr>
                  <a:t> e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2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800" b="1" i="1" baseline="30000" dirty="0" smtClean="0">
                    <a:solidFill>
                      <a:schemeClr val="tx2"/>
                    </a:solidFill>
                  </a:rPr>
                  <a:t>i 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/ m</a:t>
                </a:r>
                <a:r>
                  <a:rPr lang="en-US" altLang="en-US" sz="2800" b="1" baseline="30000" dirty="0" smtClean="0"/>
                  <a:t> </a:t>
                </a:r>
                <a:r>
                  <a:rPr lang="en-US" altLang="en-US" sz="2800" baseline="30000" dirty="0" smtClean="0"/>
                  <a:t> </a:t>
                </a:r>
                <a:r>
                  <a:rPr lang="en-US" altLang="en-US" sz="2400" dirty="0" smtClean="0"/>
                  <a:t>where</a:t>
                </a:r>
                <a:r>
                  <a:rPr lang="en-US" altLang="en-US" sz="2400" b="1" dirty="0" smtClean="0"/>
                  <a:t> 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m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=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n/2</a:t>
                </a:r>
              </a:p>
              <a:p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400" b="1" dirty="0" smtClean="0"/>
                  <a:t>= 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cos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(</a:t>
                </a:r>
                <a:r>
                  <a:rPr lang="en-US" altLang="en-US" sz="2000" b="1" dirty="0" smtClean="0">
                    <a:solidFill>
                      <a:schemeClr val="tx2"/>
                    </a:solidFill>
                  </a:rPr>
                  <a:t>2k</a:t>
                </a:r>
                <a:r>
                  <a:rPr lang="en-US" altLang="en-US" sz="2000" b="1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000" dirty="0" smtClean="0">
                    <a:solidFill>
                      <a:schemeClr val="tx2"/>
                    </a:solidFill>
                  </a:rPr>
                  <a:t>/</a:t>
                </a:r>
                <a:r>
                  <a:rPr lang="en-US" altLang="en-US" sz="2000" b="1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)+</a:t>
                </a:r>
                <a:r>
                  <a:rPr lang="en-US" altLang="en-US" sz="2400" b="1" i="1" dirty="0" err="1" smtClean="0">
                    <a:solidFill>
                      <a:schemeClr val="tx2"/>
                    </a:solidFill>
                  </a:rPr>
                  <a:t>i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sin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(</a:t>
                </a:r>
                <a:r>
                  <a:rPr lang="en-US" altLang="en-US" sz="2000" b="1" dirty="0" smtClean="0">
                    <a:solidFill>
                      <a:schemeClr val="tx2"/>
                    </a:solidFill>
                  </a:rPr>
                  <a:t>2k</a:t>
                </a:r>
                <a:r>
                  <a:rPr lang="en-US" altLang="en-US" sz="2000" b="1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altLang="en-US" sz="2000" dirty="0" smtClean="0">
                    <a:solidFill>
                      <a:schemeClr val="tx2"/>
                    </a:solidFill>
                  </a:rPr>
                  <a:t>/</a:t>
                </a:r>
                <a:r>
                  <a:rPr lang="en-US" altLang="en-US" sz="2000" b="1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)</a:t>
                </a:r>
                <a:r>
                  <a:rPr lang="en-US" altLang="en-US" sz="2400" dirty="0" smtClean="0"/>
                  <a:t> so can compute with powers of 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</a:p>
              <a:p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800" dirty="0" smtClean="0"/>
                  <a:t> </a:t>
                </a:r>
                <a:r>
                  <a:rPr lang="en-US" altLang="en-US" sz="2400" dirty="0" smtClean="0"/>
                  <a:t>is a root of 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x</a:t>
                </a:r>
                <a:r>
                  <a:rPr lang="en-US" altLang="en-US" sz="2400" b="1" baseline="300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-1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= (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x-1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)(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x</a:t>
                </a:r>
                <a:r>
                  <a:rPr lang="en-US" altLang="en-US" sz="2400" b="1" baseline="30000" dirty="0" smtClean="0">
                    <a:solidFill>
                      <a:schemeClr val="tx2"/>
                    </a:solidFill>
                  </a:rPr>
                  <a:t>n-1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+x</a:t>
                </a:r>
                <a:r>
                  <a:rPr lang="en-US" altLang="en-US" sz="2400" b="1" baseline="30000" dirty="0" smtClean="0">
                    <a:solidFill>
                      <a:schemeClr val="tx2"/>
                    </a:solidFill>
                  </a:rPr>
                  <a:t>n-2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+…+1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) =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0</a:t>
                </a:r>
                <a:r>
                  <a:rPr lang="en-US" altLang="en-US" sz="2400" dirty="0" smtClean="0"/>
                  <a:t>           but for 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0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en-US" sz="2400" dirty="0" smtClean="0"/>
                  <a:t> </a:t>
                </a:r>
                <a:r>
                  <a:rPr lang="en-US" altLang="en-US" sz="2800" b="1" dirty="0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800" b="1" baseline="30000" dirty="0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2400" dirty="0" smtClean="0"/>
                  <a:t> </a:t>
                </a:r>
                <a:r>
                  <a:rPr lang="en-US" altLang="en-US" sz="2000" dirty="0" smtClean="0"/>
                  <a:t>so</a:t>
                </a:r>
                <a:r>
                  <a:rPr lang="en-US" altLang="en-US" sz="2400" dirty="0" smtClean="0"/>
                  <a:t> </a:t>
                </a:r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400" b="1" baseline="30000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400" b="1" baseline="30000" dirty="0" smtClean="0">
                    <a:solidFill>
                      <a:schemeClr val="tx2"/>
                    </a:solidFill>
                  </a:rPr>
                  <a:t>(n-1)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+</a:t>
                </a:r>
                <a:r>
                  <a:rPr lang="en-US" altLang="en-US" sz="2800" b="1" dirty="0" err="1" smtClean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altLang="en-US" sz="2400" b="1" baseline="30000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US" altLang="en-US" sz="2400" b="1" baseline="30000" dirty="0" smtClean="0">
                    <a:solidFill>
                      <a:schemeClr val="tx2"/>
                    </a:solidFill>
                  </a:rPr>
                  <a:t>(n-2)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 +…+1</a:t>
                </a:r>
                <a:r>
                  <a:rPr lang="en-US" altLang="en-US" sz="2400" dirty="0" smtClean="0">
                    <a:solidFill>
                      <a:schemeClr val="tx2"/>
                    </a:solidFill>
                  </a:rPr>
                  <a:t>=</a:t>
                </a:r>
                <a:r>
                  <a:rPr lang="en-US" altLang="en-US" sz="2400" b="1" dirty="0" smtClean="0">
                    <a:solidFill>
                      <a:schemeClr val="tx2"/>
                    </a:solidFill>
                  </a:rPr>
                  <a:t>0</a:t>
                </a:r>
              </a:p>
            </p:txBody>
          </p:sp>
        </mc:Choice>
        <mc:Fallback xmlns="">
          <p:sp>
            <p:nvSpPr>
              <p:cNvPr id="5837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314" t="-1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991694-EC40-4563-B5DB-827488C4D202}" type="slidenum">
              <a:rPr lang="en-US" altLang="en-US" sz="1400" b="0">
                <a:latin typeface="Tahoma" panose="020B0604030504040204" pitchFamily="34" charset="0"/>
              </a:rPr>
              <a:pPr/>
              <a:t>23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5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A44B75-7E6F-4495-B75A-E1E6C19FBD7C}" type="slidenum">
              <a:rPr lang="en-US" altLang="en-US" sz="1400" b="0">
                <a:latin typeface="Tahoma" panose="020B0604030504040204" pitchFamily="34" charset="0"/>
              </a:rPr>
              <a:pPr/>
              <a:t>24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key idea for </a:t>
            </a:r>
            <a:r>
              <a:rPr lang="en-US" altLang="en-US" b="0" smtClean="0"/>
              <a:t>n</a:t>
            </a:r>
            <a:r>
              <a:rPr lang="en-US" altLang="en-US" smtClean="0"/>
              <a:t> even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b="1" smtClean="0">
                <a:solidFill>
                  <a:srgbClr val="0033CC"/>
                </a:solidFill>
              </a:rPr>
              <a:t>P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) </a:t>
            </a:r>
            <a:r>
              <a:rPr lang="en-US" altLang="en-US" sz="2400" smtClean="0"/>
              <a:t>= 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2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3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3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4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4</a:t>
            </a:r>
            <a:r>
              <a:rPr lang="en-US" altLang="en-US" sz="2400" smtClean="0">
                <a:solidFill>
                  <a:srgbClr val="0033CC"/>
                </a:solidFill>
              </a:rPr>
              <a:t>+...+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n-1</a:t>
            </a:r>
            <a:r>
              <a:rPr lang="en-US" altLang="en-US" sz="2400" smtClean="0"/>
              <a:t>	       	         	  = 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0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4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4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+...+ 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n-2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n-2</a:t>
            </a:r>
            <a:r>
              <a:rPr lang="en-US" altLang="en-US" sz="2400" smtClean="0"/>
              <a:t>                	      	    	       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1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FF0000"/>
                </a:solidFill>
              </a:rPr>
              <a:t>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3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400" baseline="30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5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5</a:t>
            </a:r>
            <a:r>
              <a:rPr lang="en-US" altLang="en-US" sz="2400" baseline="30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+...+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n-1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n-1</a:t>
            </a:r>
            <a:r>
              <a:rPr lang="en-US" altLang="en-US" sz="2400" smtClean="0"/>
              <a:t>          	     	   	  = </a:t>
            </a: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>
                <a:solidFill>
                  <a:srgbClr val="009900"/>
                </a:solidFill>
              </a:rPr>
              <a:t>(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</a:t>
            </a:r>
            <a:r>
              <a:rPr lang="en-US" altLang="en-US" sz="2400" smtClean="0">
                <a:solidFill>
                  <a:srgbClr val="009900"/>
                </a:solidFill>
              </a:rPr>
              <a:t>) </a:t>
            </a:r>
            <a:r>
              <a:rPr lang="en-US" altLang="en-US" sz="2400" smtClean="0">
                <a:solidFill>
                  <a:srgbClr val="0033CC"/>
                </a:solidFill>
              </a:rPr>
              <a:t>+ 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</a:p>
          <a:p>
            <a:pPr lvl="4" eaLnBrk="1" hangingPunct="1">
              <a:lnSpc>
                <a:spcPct val="2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smtClean="0">
                <a:solidFill>
                  <a:srgbClr val="0033CC"/>
                </a:solidFill>
              </a:rPr>
              <a:t>P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</a:rPr>
              <a:t>-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r>
              <a:rPr lang="en-US" altLang="en-US" sz="2400" smtClean="0"/>
              <a:t>=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400" baseline="-25000" smtClean="0">
                <a:solidFill>
                  <a:srgbClr val="0033CC"/>
                </a:solidFill>
              </a:rPr>
              <a:t> </a:t>
            </a:r>
            <a:r>
              <a:rPr lang="en-US" altLang="en-US" sz="2400" b="1" smtClean="0">
                <a:solidFill>
                  <a:srgbClr val="0033CC"/>
                </a:solidFill>
              </a:rPr>
              <a:t>-a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2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baseline="30000" smtClean="0">
                <a:solidFill>
                  <a:srgbClr val="0033CC"/>
                </a:solidFill>
              </a:rPr>
              <a:t> </a:t>
            </a:r>
            <a:r>
              <a:rPr lang="en-US" altLang="en-US" sz="2400" b="1" smtClean="0">
                <a:solidFill>
                  <a:srgbClr val="0033CC"/>
                </a:solidFill>
              </a:rPr>
              <a:t>-a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3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3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4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4</a:t>
            </a:r>
            <a:r>
              <a:rPr lang="en-US" altLang="en-US" sz="2400" b="1" smtClean="0">
                <a:solidFill>
                  <a:srgbClr val="0033CC"/>
                </a:solidFill>
              </a:rPr>
              <a:t>-</a:t>
            </a:r>
            <a:r>
              <a:rPr lang="en-US" altLang="en-US" sz="2400" smtClean="0">
                <a:solidFill>
                  <a:srgbClr val="0033CC"/>
                </a:solidFill>
              </a:rPr>
              <a:t>...  </a:t>
            </a:r>
            <a:r>
              <a:rPr lang="en-US" altLang="en-US" sz="2400" b="1" smtClean="0">
                <a:solidFill>
                  <a:srgbClr val="0033CC"/>
                </a:solidFill>
              </a:rPr>
              <a:t>-a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n-1 </a:t>
            </a:r>
            <a:r>
              <a:rPr lang="en-US" altLang="en-US" sz="2400" baseline="30000" smtClean="0"/>
              <a:t>  	    		  </a:t>
            </a:r>
            <a:r>
              <a:rPr lang="en-US" altLang="en-US" sz="2400" smtClean="0"/>
              <a:t>= 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0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4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4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+...+ 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n-2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n-2</a:t>
            </a:r>
            <a:r>
              <a:rPr lang="en-US" altLang="en-US" sz="2400" smtClean="0"/>
              <a:t>                	           	     </a:t>
            </a:r>
            <a:r>
              <a:rPr lang="en-US" altLang="en-US" sz="2400" b="1" smtClean="0">
                <a:solidFill>
                  <a:srgbClr val="0033CC"/>
                </a:solidFill>
              </a:rPr>
              <a:t>-</a:t>
            </a:r>
            <a:r>
              <a:rPr lang="en-US" altLang="en-US" sz="2400" smtClean="0"/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1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FF0000"/>
                </a:solidFill>
              </a:rPr>
              <a:t>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3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400" baseline="30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5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5</a:t>
            </a:r>
            <a:r>
              <a:rPr lang="en-US" altLang="en-US" sz="2400" baseline="30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+...+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n-1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n-1</a:t>
            </a:r>
            <a:r>
              <a:rPr lang="en-US" altLang="en-US" sz="2400" smtClean="0">
                <a:solidFill>
                  <a:srgbClr val="FF0000"/>
                </a:solidFill>
              </a:rPr>
              <a:t>)      	   	   	</a:t>
            </a:r>
            <a:r>
              <a:rPr lang="en-US" altLang="en-US" sz="2400" smtClean="0"/>
              <a:t>=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>
                <a:solidFill>
                  <a:srgbClr val="009900"/>
                </a:solidFill>
              </a:rPr>
              <a:t>(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</a:t>
            </a:r>
            <a:r>
              <a:rPr lang="en-US" altLang="en-US" sz="2400" smtClean="0">
                <a:solidFill>
                  <a:srgbClr val="009900"/>
                </a:solidFill>
              </a:rPr>
              <a:t>) </a:t>
            </a:r>
            <a:r>
              <a:rPr lang="en-US" altLang="en-US" sz="2400" b="1" smtClean="0">
                <a:solidFill>
                  <a:srgbClr val="0033CC"/>
                </a:solidFill>
              </a:rPr>
              <a:t>- 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where </a:t>
            </a: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>
                <a:solidFill>
                  <a:srgbClr val="009900"/>
                </a:solidFill>
              </a:rPr>
              <a:t>(</a:t>
            </a:r>
            <a:r>
              <a:rPr lang="en-US" altLang="en-US" sz="2400" b="1" smtClean="0">
                <a:solidFill>
                  <a:srgbClr val="009900"/>
                </a:solidFill>
              </a:rPr>
              <a:t>x</a:t>
            </a:r>
            <a:r>
              <a:rPr lang="en-US" altLang="en-US" sz="2400" smtClean="0">
                <a:solidFill>
                  <a:srgbClr val="009900"/>
                </a:solidFill>
              </a:rPr>
              <a:t>) </a:t>
            </a:r>
            <a:r>
              <a:rPr lang="en-US" altLang="en-US" sz="2400" smtClean="0"/>
              <a:t>=</a:t>
            </a:r>
            <a:r>
              <a:rPr lang="en-US" altLang="en-US" sz="2400" smtClean="0">
                <a:solidFill>
                  <a:srgbClr val="009900"/>
                </a:solidFill>
              </a:rPr>
              <a:t> 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0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</a:rPr>
              <a:t>x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4</a:t>
            </a:r>
            <a:r>
              <a:rPr lang="en-US" altLang="en-US" sz="2400" b="1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</a:t>
            </a:r>
            <a:r>
              <a:rPr lang="en-US" altLang="en-US" sz="2400" baseline="-25000" smtClean="0">
                <a:solidFill>
                  <a:srgbClr val="009900"/>
                </a:solidFill>
              </a:rPr>
              <a:t> </a:t>
            </a:r>
            <a:r>
              <a:rPr lang="en-US" altLang="en-US" sz="2400" smtClean="0">
                <a:solidFill>
                  <a:srgbClr val="009900"/>
                </a:solidFill>
              </a:rPr>
              <a:t>+...+ </a:t>
            </a:r>
            <a:r>
              <a:rPr lang="en-US" altLang="en-US" sz="2400" b="1" smtClean="0">
                <a:solidFill>
                  <a:srgbClr val="0099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n-2</a:t>
            </a:r>
            <a:r>
              <a:rPr lang="en-US" altLang="en-US" sz="2400" b="1" smtClean="0">
                <a:solidFill>
                  <a:srgbClr val="009900"/>
                </a:solidFill>
              </a:rPr>
              <a:t>x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n/2</a:t>
            </a:r>
            <a:r>
              <a:rPr lang="en-US" altLang="en-US" sz="2400" baseline="30000" smtClean="0">
                <a:solidFill>
                  <a:srgbClr val="009900"/>
                </a:solidFill>
              </a:rPr>
              <a:t>-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1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and   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</a:rPr>
              <a:t>x</a:t>
            </a:r>
            <a:r>
              <a:rPr lang="en-US" altLang="en-US" sz="2400" smtClean="0">
                <a:solidFill>
                  <a:srgbClr val="FF0000"/>
                </a:solidFill>
              </a:rPr>
              <a:t>)  </a:t>
            </a:r>
            <a:r>
              <a:rPr lang="en-US" altLang="en-US" sz="2400" smtClean="0"/>
              <a:t>=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1</a:t>
            </a:r>
            <a:r>
              <a:rPr lang="en-US" altLang="en-US" sz="2400" smtClean="0">
                <a:solidFill>
                  <a:srgbClr val="FF0000"/>
                </a:solidFill>
              </a:rPr>
              <a:t>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3</a:t>
            </a:r>
            <a:r>
              <a:rPr lang="en-US" altLang="en-US" sz="2400" b="1" smtClean="0">
                <a:solidFill>
                  <a:srgbClr val="FF0000"/>
                </a:solidFill>
              </a:rPr>
              <a:t>x</a:t>
            </a:r>
            <a:r>
              <a:rPr lang="en-US" altLang="en-US" sz="2400" baseline="30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5</a:t>
            </a:r>
            <a:r>
              <a:rPr lang="en-US" altLang="en-US" sz="2400" b="1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400" baseline="30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</a:rPr>
              <a:t>+...+</a:t>
            </a:r>
            <a:r>
              <a:rPr lang="en-US" altLang="en-US" sz="2400" b="1" smtClean="0">
                <a:solidFill>
                  <a:srgbClr val="FF0000"/>
                </a:solidFill>
              </a:rPr>
              <a:t>a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n-1</a:t>
            </a:r>
            <a:r>
              <a:rPr lang="en-US" altLang="en-US" sz="2400" b="1" smtClean="0">
                <a:solidFill>
                  <a:srgbClr val="FF0000"/>
                </a:solidFill>
              </a:rPr>
              <a:t>x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n/2-1</a:t>
            </a:r>
          </a:p>
        </p:txBody>
      </p:sp>
    </p:spTree>
    <p:extLst>
      <p:ext uri="{BB962C8B-B14F-4D97-AF65-F5344CB8AC3E}">
        <p14:creationId xmlns:p14="http://schemas.microsoft.com/office/powerpoint/2010/main" val="190331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325" y="6318250"/>
            <a:ext cx="2895600" cy="457200"/>
          </a:xfrm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8AE793-21E6-4C85-9571-A1356CB5E821}" type="slidenum">
              <a:rPr lang="en-US" altLang="en-US" sz="1400" b="0">
                <a:latin typeface="Tahoma" panose="020B0604030504040204" pitchFamily="34" charset="0"/>
              </a:rPr>
              <a:pPr/>
              <a:t>25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The recursive idea for </a:t>
            </a:r>
            <a:br>
              <a:rPr lang="en-US" altLang="en-US" sz="3200" smtClean="0"/>
            </a:br>
            <a:r>
              <a:rPr lang="en-US" altLang="en-US" sz="3200" b="0" smtClean="0"/>
              <a:t>n</a:t>
            </a:r>
            <a:r>
              <a:rPr lang="en-US" altLang="en-US" sz="3200" smtClean="0"/>
              <a:t> a power of </a:t>
            </a:r>
            <a:r>
              <a:rPr lang="en-US" altLang="en-US" sz="3200" b="0" smtClean="0"/>
              <a:t>2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71600"/>
            <a:ext cx="8178800" cy="5048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Goal: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Evaluate </a:t>
            </a:r>
            <a:r>
              <a:rPr lang="en-US" altLang="en-US" sz="2400" b="1" smtClean="0">
                <a:solidFill>
                  <a:schemeClr val="tx2"/>
                </a:solidFill>
              </a:rPr>
              <a:t>P</a:t>
            </a:r>
            <a:r>
              <a:rPr lang="en-US" altLang="en-US" sz="2400" smtClean="0"/>
              <a:t> at </a:t>
            </a:r>
            <a:r>
              <a:rPr lang="en-US" altLang="en-US" sz="2400" b="1" smtClean="0">
                <a:solidFill>
                  <a:srgbClr val="0033CC"/>
                </a:solidFill>
              </a:rPr>
              <a:t>1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3</a:t>
            </a:r>
            <a:r>
              <a:rPr lang="en-US" altLang="en-US" sz="2400" b="1" smtClean="0">
                <a:solidFill>
                  <a:srgbClr val="0033CC"/>
                </a:solidFill>
              </a:rPr>
              <a:t>,</a:t>
            </a:r>
            <a:r>
              <a:rPr lang="en-US" altLang="en-US" sz="2400" smtClean="0">
                <a:solidFill>
                  <a:srgbClr val="0033CC"/>
                </a:solidFill>
              </a:rPr>
              <a:t>...,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n-1</a:t>
            </a: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Now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/>
              <a:t> have degree </a:t>
            </a:r>
            <a:r>
              <a:rPr lang="en-US" altLang="en-US" sz="2400" b="1" smtClean="0">
                <a:solidFill>
                  <a:srgbClr val="0033CC"/>
                </a:solidFill>
              </a:rPr>
              <a:t>n</a:t>
            </a:r>
            <a:r>
              <a:rPr lang="en-US" altLang="en-US" sz="2400" smtClean="0">
                <a:solidFill>
                  <a:srgbClr val="0033CC"/>
                </a:solidFill>
              </a:rPr>
              <a:t>/</a:t>
            </a:r>
            <a:r>
              <a:rPr lang="en-US" altLang="en-US" sz="2400" b="1" smtClean="0">
                <a:solidFill>
                  <a:srgbClr val="0033CC"/>
                </a:solidFill>
              </a:rPr>
              <a:t>2-1</a:t>
            </a:r>
            <a:r>
              <a:rPr lang="en-US" altLang="en-US" sz="2400" smtClean="0">
                <a:solidFill>
                  <a:srgbClr val="0033CC"/>
                </a:solidFill>
              </a:rPr>
              <a:t> </a:t>
            </a:r>
            <a:r>
              <a:rPr lang="en-US" altLang="en-US" sz="2400" smtClean="0"/>
              <a:t>where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>
                <a:solidFill>
                  <a:srgbClr val="0033CC"/>
                </a:solidFill>
              </a:rPr>
              <a:t>P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k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r>
              <a:rPr lang="en-US" altLang="en-US" sz="2400" smtClean="0"/>
              <a:t>=</a:t>
            </a: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>
                <a:solidFill>
                  <a:srgbClr val="009900"/>
                </a:solidFill>
              </a:rPr>
              <a:t>(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2k</a:t>
            </a:r>
            <a:r>
              <a:rPr lang="en-US" altLang="en-US" sz="2400" smtClean="0">
                <a:solidFill>
                  <a:srgbClr val="009900"/>
                </a:solidFill>
              </a:rPr>
              <a:t>)</a:t>
            </a:r>
            <a:r>
              <a:rPr lang="en-US" altLang="en-US" sz="2400" smtClean="0">
                <a:solidFill>
                  <a:srgbClr val="0033CC"/>
                </a:solidFill>
              </a:rPr>
              <a:t>+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k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2k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  <a:endParaRPr lang="en-US" altLang="en-US" sz="2400" smtClean="0"/>
          </a:p>
          <a:p>
            <a:pPr lvl="1">
              <a:lnSpc>
                <a:spcPct val="90000"/>
              </a:lnSpc>
            </a:pPr>
            <a:r>
              <a:rPr lang="en-US" altLang="en-US" sz="2400" b="1" smtClean="0">
                <a:solidFill>
                  <a:srgbClr val="0033CC"/>
                </a:solidFill>
              </a:rPr>
              <a:t>P</a:t>
            </a:r>
            <a:r>
              <a:rPr lang="en-US" altLang="en-US" sz="2400" smtClean="0">
                <a:solidFill>
                  <a:srgbClr val="0033CC"/>
                </a:solidFill>
              </a:rPr>
              <a:t>(-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k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r>
              <a:rPr lang="en-US" altLang="en-US" sz="2400" smtClean="0"/>
              <a:t>=</a:t>
            </a: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>
                <a:solidFill>
                  <a:srgbClr val="009900"/>
                </a:solidFill>
              </a:rPr>
              <a:t>(</a:t>
            </a:r>
            <a:r>
              <a:rPr lang="en-US" altLang="en-US" sz="2400" b="1" smtClean="0">
                <a:solidFill>
                  <a:srgbClr val="0099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9900"/>
                </a:solidFill>
              </a:rPr>
              <a:t>2k</a:t>
            </a:r>
            <a:r>
              <a:rPr lang="en-US" altLang="en-US" sz="2400" smtClean="0">
                <a:solidFill>
                  <a:srgbClr val="009900"/>
                </a:solidFill>
              </a:rPr>
              <a:t>)</a:t>
            </a:r>
            <a:r>
              <a:rPr lang="en-US" altLang="en-US" sz="2400" smtClean="0">
                <a:solidFill>
                  <a:srgbClr val="0033CC"/>
                </a:solidFill>
              </a:rPr>
              <a:t>-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k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FF0000"/>
                </a:solidFill>
              </a:rPr>
              <a:t>2k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Recursive Algorithm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Evaluate </a:t>
            </a:r>
            <a:r>
              <a:rPr lang="en-US" altLang="en-US" sz="2400" b="1" smtClean="0">
                <a:solidFill>
                  <a:srgbClr val="0099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even</a:t>
            </a:r>
            <a:r>
              <a:rPr lang="en-US" altLang="en-US" sz="2400" smtClean="0"/>
              <a:t> at </a:t>
            </a:r>
            <a:r>
              <a:rPr lang="en-US" altLang="en-US" sz="2400" b="1" smtClean="0">
                <a:solidFill>
                  <a:srgbClr val="0033CC"/>
                </a:solidFill>
              </a:rPr>
              <a:t>1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4</a:t>
            </a:r>
            <a:r>
              <a:rPr lang="en-US" altLang="en-US" sz="2400" smtClean="0">
                <a:solidFill>
                  <a:srgbClr val="0033CC"/>
                </a:solidFill>
              </a:rPr>
              <a:t>,...,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n-2</a:t>
            </a:r>
            <a:endParaRPr lang="en-US" altLang="en-US" sz="2400" b="1" baseline="300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Evaluate </a:t>
            </a:r>
            <a:r>
              <a:rPr lang="en-US" altLang="en-US" sz="2400" b="1" smtClean="0">
                <a:solidFill>
                  <a:srgbClr val="FF0000"/>
                </a:solidFill>
              </a:rPr>
              <a:t>P</a:t>
            </a:r>
            <a:r>
              <a:rPr lang="en-US" altLang="en-US" sz="2400" b="1" baseline="-25000" smtClean="0">
                <a:solidFill>
                  <a:srgbClr val="FF0000"/>
                </a:solidFill>
              </a:rPr>
              <a:t>odd</a:t>
            </a:r>
            <a:r>
              <a:rPr lang="en-US" altLang="en-US" sz="2400" smtClean="0"/>
              <a:t> at </a:t>
            </a:r>
            <a:r>
              <a:rPr lang="en-US" altLang="en-US" sz="2400" b="1" smtClean="0">
                <a:solidFill>
                  <a:srgbClr val="0033CC"/>
                </a:solidFill>
              </a:rPr>
              <a:t>1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4</a:t>
            </a:r>
            <a:r>
              <a:rPr lang="en-US" altLang="en-US" sz="2400" smtClean="0">
                <a:solidFill>
                  <a:srgbClr val="0033CC"/>
                </a:solidFill>
              </a:rPr>
              <a:t>,...,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n-2</a:t>
            </a:r>
            <a:endParaRPr lang="en-US" altLang="en-US" sz="2400" b="1" baseline="300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Combine to compute </a:t>
            </a:r>
            <a:r>
              <a:rPr lang="en-US" altLang="en-US" sz="2400" b="1" smtClean="0">
                <a:solidFill>
                  <a:srgbClr val="0033CC"/>
                </a:solidFill>
              </a:rPr>
              <a:t>P</a:t>
            </a:r>
            <a:r>
              <a:rPr lang="en-US" altLang="en-US" sz="2400" smtClean="0"/>
              <a:t> at </a:t>
            </a:r>
            <a:r>
              <a:rPr lang="en-US" altLang="en-US" sz="2400" b="1" smtClean="0">
                <a:solidFill>
                  <a:srgbClr val="0033CC"/>
                </a:solidFill>
              </a:rPr>
              <a:t>1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,...,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n/2-1</a:t>
            </a:r>
            <a:endParaRPr lang="en-US" altLang="en-US" sz="2400" b="1" baseline="300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Combine to compute </a:t>
            </a:r>
            <a:r>
              <a:rPr lang="en-US" altLang="en-US" sz="2400" b="1" smtClean="0">
                <a:solidFill>
                  <a:srgbClr val="0033CC"/>
                </a:solidFill>
              </a:rPr>
              <a:t>P</a:t>
            </a:r>
            <a:r>
              <a:rPr lang="en-US" altLang="en-US" sz="2400" smtClean="0"/>
              <a:t> at </a:t>
            </a:r>
            <a:r>
              <a:rPr lang="en-US" altLang="en-US" sz="2400" b="1" smtClean="0">
                <a:solidFill>
                  <a:srgbClr val="0033CC"/>
                </a:solidFill>
              </a:rPr>
              <a:t>-1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</a:rPr>
              <a:t>-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,</a:t>
            </a:r>
            <a:r>
              <a:rPr lang="en-US" altLang="en-US" sz="2400" b="1" smtClean="0">
                <a:solidFill>
                  <a:srgbClr val="0033CC"/>
                </a:solidFill>
              </a:rPr>
              <a:t>-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,...,-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n/2-1</a:t>
            </a:r>
            <a:r>
              <a:rPr lang="en-US" altLang="en-US" sz="2400" baseline="30000" smtClean="0"/>
              <a:t>   	                        </a:t>
            </a:r>
            <a:r>
              <a:rPr lang="en-US" altLang="en-US" sz="2400" smtClean="0"/>
              <a:t>(i.e. at</a:t>
            </a:r>
            <a:r>
              <a:rPr lang="en-US" altLang="en-US" sz="2400" baseline="30000" smtClean="0"/>
              <a:t> 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n/2</a:t>
            </a:r>
            <a:r>
              <a:rPr lang="en-US" altLang="en-US" sz="2400" smtClean="0">
                <a:solidFill>
                  <a:srgbClr val="0033CC"/>
                </a:solidFill>
              </a:rPr>
              <a:t>, 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n/2+1</a:t>
            </a:r>
            <a:r>
              <a:rPr lang="en-US" altLang="en-US" sz="2400" baseline="30000" smtClean="0">
                <a:solidFill>
                  <a:srgbClr val="0033CC"/>
                </a:solidFill>
              </a:rPr>
              <a:t> </a:t>
            </a:r>
            <a:r>
              <a:rPr lang="en-US" altLang="en-US" sz="2400" smtClean="0">
                <a:solidFill>
                  <a:srgbClr val="0033CC"/>
                </a:solidFill>
              </a:rPr>
              <a:t>, 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n/2+2</a:t>
            </a:r>
            <a:r>
              <a:rPr lang="en-US" altLang="en-US" sz="2400" smtClean="0">
                <a:solidFill>
                  <a:srgbClr val="0033CC"/>
                </a:solidFill>
              </a:rPr>
              <a:t>,..., 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n-1</a:t>
            </a:r>
            <a:r>
              <a:rPr lang="en-US" altLang="en-US" sz="2400" smtClean="0"/>
              <a:t>)</a:t>
            </a:r>
          </a:p>
        </p:txBody>
      </p:sp>
      <p:grpSp>
        <p:nvGrpSpPr>
          <p:cNvPr id="60421" name="Group 7"/>
          <p:cNvGrpSpPr>
            <a:grpSpLocks/>
          </p:cNvGrpSpPr>
          <p:nvPr/>
        </p:nvGrpSpPr>
        <p:grpSpPr bwMode="auto">
          <a:xfrm>
            <a:off x="5572125" y="3940175"/>
            <a:ext cx="3424238" cy="1060450"/>
            <a:chOff x="3468" y="1930"/>
            <a:chExt cx="2157" cy="668"/>
          </a:xfrm>
        </p:grpSpPr>
        <p:sp>
          <p:nvSpPr>
            <p:cNvPr id="60422" name="Text Box 4"/>
            <p:cNvSpPr txBox="1">
              <a:spLocks noChangeArrowheads="1"/>
            </p:cNvSpPr>
            <p:nvPr/>
          </p:nvSpPr>
          <p:spPr bwMode="auto">
            <a:xfrm>
              <a:off x="3792" y="1930"/>
              <a:ext cx="1833" cy="595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1800">
                  <a:solidFill>
                    <a:srgbClr val="0033CC"/>
                  </a:solidFill>
                  <a:latin typeface="Symbol" panose="05050102010706020507" pitchFamily="18" charset="2"/>
                </a:rPr>
                <a:t>w</a:t>
              </a:r>
              <a:r>
                <a:rPr lang="en-US" altLang="en-US" sz="1800" baseline="30000">
                  <a:solidFill>
                    <a:srgbClr val="0033CC"/>
                  </a:solidFill>
                  <a:latin typeface="Helvetica" panose="020B0604020202020204" pitchFamily="34" charset="0"/>
                </a:rPr>
                <a:t>2</a:t>
              </a:r>
              <a:r>
                <a:rPr lang="en-US" altLang="en-US" sz="1800" b="0">
                  <a:solidFill>
                    <a:schemeClr val="hlink"/>
                  </a:solidFill>
                  <a:latin typeface="Helvetica" panose="020B0604020202020204" pitchFamily="34" charset="0"/>
                </a:rPr>
                <a:t> is </a:t>
              </a:r>
              <a:r>
                <a:rPr lang="en-US" altLang="en-US" sz="1800">
                  <a:solidFill>
                    <a:srgbClr val="0033CC"/>
                  </a:solidFill>
                  <a:latin typeface="Helvetica" panose="020B0604020202020204" pitchFamily="34" charset="0"/>
                </a:rPr>
                <a:t>e</a:t>
              </a:r>
              <a:r>
                <a:rPr lang="en-US" altLang="en-US" sz="1800" baseline="30000">
                  <a:solidFill>
                    <a:srgbClr val="0033CC"/>
                  </a:solidFill>
                  <a:latin typeface="Helvetica" panose="020B0604020202020204" pitchFamily="34" charset="0"/>
                </a:rPr>
                <a:t>2</a:t>
              </a:r>
              <a:r>
                <a:rPr lang="en-US" altLang="en-US" sz="1800" baseline="30000">
                  <a:solidFill>
                    <a:srgbClr val="0033CC"/>
                  </a:solidFill>
                  <a:latin typeface="Symbol" panose="05050102010706020507" pitchFamily="18" charset="2"/>
                </a:rPr>
                <a:t>p</a:t>
              </a:r>
              <a:r>
                <a:rPr lang="en-US" altLang="en-US" sz="1800" i="1" baseline="30000">
                  <a:solidFill>
                    <a:srgbClr val="0033CC"/>
                  </a:solidFill>
                  <a:latin typeface="Helvetica" panose="020B0604020202020204" pitchFamily="34" charset="0"/>
                </a:rPr>
                <a:t>i </a:t>
              </a:r>
              <a:r>
                <a:rPr lang="en-US" altLang="en-US" sz="1800" baseline="30000">
                  <a:solidFill>
                    <a:srgbClr val="0033CC"/>
                  </a:solidFill>
                  <a:latin typeface="Helvetica" panose="020B0604020202020204" pitchFamily="34" charset="0"/>
                </a:rPr>
                <a:t>/m</a:t>
              </a:r>
              <a:r>
                <a:rPr lang="en-US" altLang="en-US" sz="1800">
                  <a:latin typeface="Helvetica" panose="020B0604020202020204" pitchFamily="34" charset="0"/>
                </a:rPr>
                <a:t> </a:t>
              </a:r>
              <a:r>
                <a:rPr lang="en-US" altLang="en-US" sz="1800" b="0">
                  <a:latin typeface="Helvetica" panose="020B0604020202020204" pitchFamily="34" charset="0"/>
                </a:rPr>
                <a:t> where</a:t>
              </a:r>
              <a:r>
                <a:rPr lang="en-US" altLang="en-US" sz="1800">
                  <a:latin typeface="Helvetica" panose="020B0604020202020204" pitchFamily="34" charset="0"/>
                </a:rPr>
                <a:t> </a:t>
              </a:r>
              <a:r>
                <a:rPr lang="en-US" altLang="en-US" sz="1800">
                  <a:solidFill>
                    <a:schemeClr val="tx2"/>
                  </a:solidFill>
                  <a:latin typeface="Helvetica" panose="020B0604020202020204" pitchFamily="34" charset="0"/>
                </a:rPr>
                <a:t>m</a:t>
              </a:r>
              <a:r>
                <a:rPr lang="en-US" altLang="en-US" sz="1800" b="0">
                  <a:solidFill>
                    <a:schemeClr val="tx2"/>
                  </a:solidFill>
                  <a:latin typeface="Helvetica" panose="020B0604020202020204" pitchFamily="34" charset="0"/>
                </a:rPr>
                <a:t>=</a:t>
              </a:r>
              <a:r>
                <a:rPr lang="en-US" altLang="en-US" sz="1800">
                  <a:solidFill>
                    <a:schemeClr val="tx2"/>
                  </a:solidFill>
                  <a:latin typeface="Helvetica" panose="020B0604020202020204" pitchFamily="34" charset="0"/>
                </a:rPr>
                <a:t>n/2</a:t>
              </a:r>
              <a:r>
                <a:rPr lang="en-US" altLang="en-US" sz="1800" b="0">
                  <a:latin typeface="Helvetica" panose="020B0604020202020204" pitchFamily="34" charset="0"/>
                </a:rPr>
                <a:t> </a:t>
              </a:r>
              <a:r>
                <a:rPr lang="en-US" altLang="en-US" sz="1800" b="0">
                  <a:solidFill>
                    <a:schemeClr val="hlink"/>
                  </a:solidFill>
                  <a:latin typeface="Helvetica" panose="020B0604020202020204" pitchFamily="34" charset="0"/>
                </a:rPr>
                <a:t>so problems are of same type but smaller size</a:t>
              </a:r>
            </a:p>
          </p:txBody>
        </p:sp>
        <p:sp>
          <p:nvSpPr>
            <p:cNvPr id="60423" name="Line 5"/>
            <p:cNvSpPr>
              <a:spLocks noChangeShapeType="1"/>
            </p:cNvSpPr>
            <p:nvPr/>
          </p:nvSpPr>
          <p:spPr bwMode="auto">
            <a:xfrm flipH="1">
              <a:off x="3468" y="2525"/>
              <a:ext cx="324" cy="7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4" name="Line 6"/>
            <p:cNvSpPr>
              <a:spLocks noChangeShapeType="1"/>
            </p:cNvSpPr>
            <p:nvPr/>
          </p:nvSpPr>
          <p:spPr bwMode="auto">
            <a:xfrm flipH="1">
              <a:off x="3528" y="2130"/>
              <a:ext cx="252" cy="12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1081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988FCF-A39F-4927-9746-9A4ABC250FAB}" type="slidenum">
              <a:rPr lang="en-US" altLang="en-US" sz="1400" b="0">
                <a:latin typeface="Tahoma" panose="020B0604030504040204" pitchFamily="34" charset="0"/>
              </a:rPr>
              <a:pPr/>
              <a:t>26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and more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Run-time</a:t>
            </a:r>
            <a:endParaRPr lang="en-US" altLang="en-US" smtClean="0"/>
          </a:p>
          <a:p>
            <a:pPr lvl="1" eaLnBrk="1" hangingPunct="1"/>
            <a:r>
              <a:rPr lang="en-US" altLang="en-US" b="1" smtClean="0">
                <a:solidFill>
                  <a:srgbClr val="0033CC"/>
                </a:solidFill>
              </a:rPr>
              <a:t>T</a:t>
            </a:r>
            <a:r>
              <a:rPr lang="en-US" altLang="en-US" smtClean="0">
                <a:solidFill>
                  <a:srgbClr val="0033CC"/>
                </a:solidFill>
              </a:rPr>
              <a:t>(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  <a:r>
              <a:rPr lang="en-US" altLang="en-US" smtClean="0">
                <a:solidFill>
                  <a:srgbClr val="0033CC"/>
                </a:solidFill>
              </a:rPr>
              <a:t>)=</a:t>
            </a:r>
            <a:r>
              <a:rPr lang="en-US" altLang="en-US" b="1" smtClean="0">
                <a:solidFill>
                  <a:srgbClr val="0033CC"/>
                </a:solidFill>
              </a:rPr>
              <a:t>2</a:t>
            </a:r>
            <a:r>
              <a:rPr lang="en-US" altLang="en-US" b="1" smtClean="0">
                <a:solidFill>
                  <a:srgbClr val="0033CC"/>
                </a:solidFill>
                <a:sym typeface="Symbol" panose="05050102010706020507" pitchFamily="18" charset="2"/>
              </a:rPr>
              <a:t></a:t>
            </a:r>
            <a:r>
              <a:rPr lang="en-US" altLang="en-US" b="1" smtClean="0">
                <a:solidFill>
                  <a:srgbClr val="0033CC"/>
                </a:solidFill>
              </a:rPr>
              <a:t>T</a:t>
            </a:r>
            <a:r>
              <a:rPr lang="en-US" altLang="en-US" smtClean="0">
                <a:solidFill>
                  <a:srgbClr val="0033CC"/>
                </a:solidFill>
              </a:rPr>
              <a:t>(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  <a:r>
              <a:rPr lang="en-US" altLang="en-US" smtClean="0">
                <a:solidFill>
                  <a:srgbClr val="0033CC"/>
                </a:solidFill>
              </a:rPr>
              <a:t>/</a:t>
            </a:r>
            <a:r>
              <a:rPr lang="en-US" altLang="en-US" b="1" smtClean="0">
                <a:solidFill>
                  <a:srgbClr val="0033CC"/>
                </a:solidFill>
              </a:rPr>
              <a:t>2</a:t>
            </a:r>
            <a:r>
              <a:rPr lang="en-US" altLang="en-US" smtClean="0">
                <a:solidFill>
                  <a:srgbClr val="0033CC"/>
                </a:solidFill>
              </a:rPr>
              <a:t>)+</a:t>
            </a:r>
            <a:r>
              <a:rPr lang="en-US" altLang="en-US" b="1" smtClean="0">
                <a:solidFill>
                  <a:srgbClr val="0033CC"/>
                </a:solidFill>
              </a:rPr>
              <a:t>cn</a:t>
            </a:r>
            <a:r>
              <a:rPr lang="en-US" altLang="en-US" smtClean="0"/>
              <a:t>  so  </a:t>
            </a:r>
            <a:r>
              <a:rPr lang="en-US" altLang="en-US" b="1" smtClean="0">
                <a:solidFill>
                  <a:srgbClr val="0033CC"/>
                </a:solidFill>
              </a:rPr>
              <a:t>T</a:t>
            </a:r>
            <a:r>
              <a:rPr lang="en-US" altLang="en-US" smtClean="0">
                <a:solidFill>
                  <a:srgbClr val="0033CC"/>
                </a:solidFill>
              </a:rPr>
              <a:t>(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  <a:r>
              <a:rPr lang="en-US" altLang="en-US" smtClean="0">
                <a:solidFill>
                  <a:srgbClr val="0033CC"/>
                </a:solidFill>
              </a:rPr>
              <a:t>)=</a:t>
            </a:r>
            <a:r>
              <a:rPr lang="en-US" altLang="en-US" b="1" smtClean="0">
                <a:solidFill>
                  <a:srgbClr val="0033CC"/>
                </a:solidFill>
              </a:rPr>
              <a:t>O</a:t>
            </a:r>
            <a:r>
              <a:rPr lang="en-US" altLang="en-US" smtClean="0">
                <a:solidFill>
                  <a:srgbClr val="0033CC"/>
                </a:solidFill>
              </a:rPr>
              <a:t>(</a:t>
            </a:r>
            <a:r>
              <a:rPr lang="en-US" altLang="en-US" b="1" smtClean="0">
                <a:solidFill>
                  <a:srgbClr val="0033CC"/>
                </a:solidFill>
              </a:rPr>
              <a:t>n </a:t>
            </a:r>
            <a:r>
              <a:rPr lang="en-US" altLang="en-US" smtClean="0">
                <a:solidFill>
                  <a:srgbClr val="0033CC"/>
                </a:solidFill>
              </a:rPr>
              <a:t>log</a:t>
            </a:r>
            <a:r>
              <a:rPr lang="en-US" altLang="en-US" b="1" smtClean="0">
                <a:solidFill>
                  <a:srgbClr val="0033CC"/>
                </a:solidFill>
              </a:rPr>
              <a:t> n</a:t>
            </a:r>
            <a:r>
              <a:rPr lang="en-US" altLang="en-US" smtClean="0">
                <a:solidFill>
                  <a:srgbClr val="0033CC"/>
                </a:solidFill>
              </a:rPr>
              <a:t>)</a:t>
            </a:r>
          </a:p>
          <a:p>
            <a:pPr eaLnBrk="1" hangingPunct="1"/>
            <a:r>
              <a:rPr lang="en-US" altLang="en-US" sz="2800" smtClean="0"/>
              <a:t>So much for evaluation ... what about interpolation?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Given </a:t>
            </a:r>
          </a:p>
          <a:p>
            <a:pPr lvl="2" eaLnBrk="1" hangingPunct="1"/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z="2400" smtClean="0">
                <a:solidFill>
                  <a:srgbClr val="0033CC"/>
                </a:solidFill>
              </a:rPr>
              <a:t>=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</a:rPr>
              <a:t>1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r>
              <a:rPr lang="en-US" altLang="en-US" sz="2400" smtClean="0"/>
              <a:t>, 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z="2400" smtClean="0">
                <a:solidFill>
                  <a:srgbClr val="0033CC"/>
                </a:solidFill>
              </a:rPr>
              <a:t>=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r>
              <a:rPr lang="en-US" altLang="en-US" sz="2400" smtClean="0"/>
              <a:t>, 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=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2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r>
              <a:rPr lang="en-US" altLang="en-US" sz="2400" smtClean="0"/>
              <a:t>,</a:t>
            </a:r>
            <a:r>
              <a:rPr lang="en-US" altLang="en-US" sz="2400" smtClean="0">
                <a:solidFill>
                  <a:srgbClr val="0033CC"/>
                </a:solidFill>
              </a:rPr>
              <a:t>...</a:t>
            </a:r>
            <a:r>
              <a:rPr lang="en-US" altLang="en-US" sz="2400" smtClean="0"/>
              <a:t>, 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z="2400" smtClean="0">
                <a:solidFill>
                  <a:srgbClr val="0033CC"/>
                </a:solidFill>
              </a:rPr>
              <a:t>=</a:t>
            </a:r>
            <a:r>
              <a:rPr lang="en-US" altLang="en-US" sz="2400" b="1" smtClean="0">
                <a:solidFill>
                  <a:srgbClr val="0033CC"/>
                </a:solidFill>
              </a:rPr>
              <a:t>R</a:t>
            </a:r>
            <a:r>
              <a:rPr lang="en-US" altLang="en-US" sz="2400" smtClean="0">
                <a:solidFill>
                  <a:srgbClr val="0033CC"/>
                </a:solidFill>
              </a:rPr>
              <a:t>(</a:t>
            </a:r>
            <a:r>
              <a:rPr lang="en-US" altLang="en-US" sz="2400" b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smtClean="0">
                <a:solidFill>
                  <a:srgbClr val="0033CC"/>
                </a:solidFill>
              </a:rPr>
              <a:t>n-1</a:t>
            </a:r>
            <a:r>
              <a:rPr lang="en-US" altLang="en-US" sz="2400" smtClean="0">
                <a:solidFill>
                  <a:srgbClr val="0033CC"/>
                </a:solidFill>
              </a:rPr>
              <a:t>)</a:t>
            </a:r>
            <a:endParaRPr lang="en-US" altLang="en-US" sz="2400" smtClean="0"/>
          </a:p>
          <a:p>
            <a:pPr lvl="1" eaLnBrk="1" hangingPunct="1"/>
            <a:r>
              <a:rPr lang="en-US" altLang="en-US" smtClean="0"/>
              <a:t>Compute </a:t>
            </a:r>
          </a:p>
          <a:p>
            <a:pPr lvl="2" eaLnBrk="1" hangingPunct="1"/>
            <a:r>
              <a:rPr lang="en-US" altLang="en-US" b="1" smtClean="0">
                <a:solidFill>
                  <a:srgbClr val="0033CC"/>
                </a:solidFill>
              </a:rPr>
              <a:t>c</a:t>
            </a:r>
            <a:r>
              <a:rPr lang="en-US" altLang="en-US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mtClean="0">
                <a:solidFill>
                  <a:srgbClr val="0033CC"/>
                </a:solidFill>
              </a:rPr>
              <a:t>, </a:t>
            </a:r>
            <a:r>
              <a:rPr lang="en-US" altLang="en-US" b="1" smtClean="0">
                <a:solidFill>
                  <a:srgbClr val="0033CC"/>
                </a:solidFill>
              </a:rPr>
              <a:t>c</a:t>
            </a:r>
            <a:r>
              <a:rPr lang="en-US" altLang="en-US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smtClean="0">
                <a:solidFill>
                  <a:srgbClr val="0033CC"/>
                </a:solidFill>
              </a:rPr>
              <a:t>,...,</a:t>
            </a:r>
            <a:r>
              <a:rPr lang="en-US" altLang="en-US" b="1" smtClean="0">
                <a:solidFill>
                  <a:srgbClr val="0033CC"/>
                </a:solidFill>
              </a:rPr>
              <a:t>c</a:t>
            </a:r>
            <a:r>
              <a:rPr lang="en-US" altLang="en-US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smtClean="0"/>
              <a:t> s.t. </a:t>
            </a:r>
            <a:r>
              <a:rPr lang="en-US" altLang="en-US" b="1" smtClean="0">
                <a:solidFill>
                  <a:srgbClr val="0033CC"/>
                </a:solidFill>
              </a:rPr>
              <a:t>R</a:t>
            </a:r>
            <a:r>
              <a:rPr lang="en-US" altLang="en-US" smtClean="0">
                <a:solidFill>
                  <a:srgbClr val="0033CC"/>
                </a:solidFill>
              </a:rPr>
              <a:t>(</a:t>
            </a:r>
            <a:r>
              <a:rPr lang="en-US" altLang="en-US" b="1" smtClean="0">
                <a:solidFill>
                  <a:srgbClr val="0033CC"/>
                </a:solidFill>
              </a:rPr>
              <a:t>x</a:t>
            </a:r>
            <a:r>
              <a:rPr lang="en-US" altLang="en-US" smtClean="0">
                <a:solidFill>
                  <a:srgbClr val="0033CC"/>
                </a:solidFill>
              </a:rPr>
              <a:t>)</a:t>
            </a:r>
            <a:r>
              <a:rPr lang="en-US" altLang="en-US" smtClean="0"/>
              <a:t>=</a:t>
            </a:r>
            <a:r>
              <a:rPr lang="en-US" altLang="en-US" b="1" smtClean="0">
                <a:solidFill>
                  <a:srgbClr val="0033CC"/>
                </a:solidFill>
              </a:rPr>
              <a:t>c</a:t>
            </a:r>
            <a:r>
              <a:rPr lang="en-US" altLang="en-US" b="1" baseline="-25000" smtClean="0">
                <a:solidFill>
                  <a:srgbClr val="0033CC"/>
                </a:solidFill>
              </a:rPr>
              <a:t>0</a:t>
            </a:r>
            <a:r>
              <a:rPr lang="en-US" altLang="en-US" smtClean="0">
                <a:solidFill>
                  <a:srgbClr val="0033CC"/>
                </a:solidFill>
              </a:rPr>
              <a:t>+</a:t>
            </a:r>
            <a:r>
              <a:rPr lang="en-US" altLang="en-US" b="1" smtClean="0">
                <a:solidFill>
                  <a:srgbClr val="0033CC"/>
                </a:solidFill>
              </a:rPr>
              <a:t>c</a:t>
            </a:r>
            <a:r>
              <a:rPr lang="en-US" altLang="en-US" b="1" baseline="-25000" smtClean="0">
                <a:solidFill>
                  <a:srgbClr val="0033CC"/>
                </a:solidFill>
              </a:rPr>
              <a:t>1</a:t>
            </a:r>
            <a:r>
              <a:rPr lang="en-US" altLang="en-US" b="1" smtClean="0">
                <a:solidFill>
                  <a:srgbClr val="0033CC"/>
                </a:solidFill>
              </a:rPr>
              <a:t>x</a:t>
            </a:r>
            <a:r>
              <a:rPr lang="en-US" altLang="en-US" smtClean="0">
                <a:solidFill>
                  <a:srgbClr val="0033CC"/>
                </a:solidFill>
              </a:rPr>
              <a:t>+...+</a:t>
            </a:r>
            <a:r>
              <a:rPr lang="en-US" altLang="en-US" b="1" smtClean="0">
                <a:solidFill>
                  <a:srgbClr val="0033CC"/>
                </a:solidFill>
              </a:rPr>
              <a:t>c</a:t>
            </a:r>
            <a:r>
              <a:rPr lang="en-US" altLang="en-US" b="1" baseline="-25000" smtClean="0">
                <a:solidFill>
                  <a:srgbClr val="0033CC"/>
                </a:solidFill>
              </a:rPr>
              <a:t>n-1</a:t>
            </a:r>
            <a:r>
              <a:rPr lang="en-US" altLang="en-US" b="1" smtClean="0">
                <a:solidFill>
                  <a:srgbClr val="0033CC"/>
                </a:solidFill>
              </a:rPr>
              <a:t>x</a:t>
            </a:r>
            <a:r>
              <a:rPr lang="en-US" altLang="en-US" b="1" baseline="30000" smtClean="0">
                <a:solidFill>
                  <a:srgbClr val="0033CC"/>
                </a:solidFill>
              </a:rPr>
              <a:t>n-1</a:t>
            </a:r>
            <a:endParaRPr lang="en-US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364204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0C183-A6F5-42C2-BF2F-A47B69EBA4B7}" type="slidenum">
              <a:rPr lang="en-US" altLang="en-US" sz="1400" b="0">
                <a:latin typeface="Tahoma" panose="020B0604030504040204" pitchFamily="34" charset="0"/>
              </a:rPr>
              <a:pPr/>
              <a:t>27</a:t>
            </a:fld>
            <a:endParaRPr lang="en-US" altLang="en-US" sz="1400" b="0">
              <a:latin typeface="Tahoma" panose="020B0604030504040204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Interpolation </a:t>
            </a:r>
            <a:r>
              <a:rPr lang="en-US" altLang="en-US" sz="3200" smtClean="0">
                <a:sym typeface="Symbol" panose="05050102010706020507" pitchFamily="18" charset="2"/>
              </a:rPr>
              <a:t> </a:t>
            </a:r>
            <a:r>
              <a:rPr lang="en-US" altLang="en-US" sz="3200" smtClean="0"/>
              <a:t>Evaluation: </a:t>
            </a:r>
            <a:br>
              <a:rPr lang="en-US" altLang="en-US" sz="3200" smtClean="0"/>
            </a:br>
            <a:r>
              <a:rPr lang="en-US" altLang="en-US" sz="3200" smtClean="0"/>
              <a:t>strange but true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76400"/>
            <a:ext cx="8178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Non-obvious fact: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If we define a new polynomial                                        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S</a:t>
            </a:r>
            <a:r>
              <a:rPr lang="en-US" altLang="en-US" sz="2400" dirty="0" smtClean="0">
                <a:solidFill>
                  <a:srgbClr val="0033CC"/>
                </a:solidFill>
              </a:rPr>
              <a:t>(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dirty="0" smtClean="0">
                <a:solidFill>
                  <a:srgbClr val="0033CC"/>
                </a:solidFill>
              </a:rPr>
              <a:t>) =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400" baseline="-250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dirty="0" smtClean="0">
                <a:solidFill>
                  <a:srgbClr val="0033CC"/>
                </a:solidFill>
              </a:rPr>
              <a:t>+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dirty="0" smtClean="0">
                <a:solidFill>
                  <a:srgbClr val="0033CC"/>
                </a:solidFill>
              </a:rPr>
              <a:t> +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2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en-US" sz="2400" baseline="300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dirty="0" smtClean="0">
                <a:solidFill>
                  <a:srgbClr val="0033CC"/>
                </a:solidFill>
              </a:rPr>
              <a:t>+...+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x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n-1</a:t>
            </a:r>
            <a:r>
              <a:rPr lang="en-US" altLang="en-US" sz="2400" baseline="300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aseline="30000" dirty="0" smtClean="0"/>
              <a:t> </a:t>
            </a:r>
            <a:r>
              <a:rPr lang="en-US" altLang="en-US" sz="2400" dirty="0" smtClean="0"/>
              <a:t>where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400" dirty="0" smtClean="0">
                <a:solidFill>
                  <a:srgbClr val="0033CC"/>
                </a:solidFill>
              </a:rPr>
              <a:t>,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1</a:t>
            </a:r>
            <a:r>
              <a:rPr lang="en-US" altLang="en-US" sz="2400" dirty="0" smtClean="0">
                <a:solidFill>
                  <a:srgbClr val="0033CC"/>
                </a:solidFill>
              </a:rPr>
              <a:t>, ... ,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n-1</a:t>
            </a:r>
            <a:r>
              <a:rPr lang="en-US" altLang="en-US" sz="2400" dirty="0" smtClean="0"/>
              <a:t>  	        are the evaluations of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R</a:t>
            </a:r>
            <a:r>
              <a:rPr lang="en-US" altLang="en-US" sz="2400" dirty="0" smtClean="0"/>
              <a:t>  at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1</a:t>
            </a:r>
            <a:r>
              <a:rPr lang="en-US" altLang="en-US" sz="2400" dirty="0" smtClean="0">
                <a:solidFill>
                  <a:srgbClr val="0033CC"/>
                </a:solidFill>
              </a:rPr>
              <a:t>, 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dirty="0" smtClean="0">
                <a:solidFill>
                  <a:srgbClr val="0033CC"/>
                </a:solidFill>
              </a:rPr>
              <a:t>, ... , 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n-1</a:t>
            </a:r>
            <a:endParaRPr lang="en-US" altLang="en-US" sz="2400" b="1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Then </a:t>
            </a:r>
            <a:r>
              <a:rPr lang="en-US" altLang="en-US" sz="2400" b="1" dirty="0" err="1" smtClean="0">
                <a:solidFill>
                  <a:srgbClr val="0033CC"/>
                </a:solidFill>
              </a:rPr>
              <a:t>c</a:t>
            </a:r>
            <a:r>
              <a:rPr lang="en-US" altLang="en-US" sz="2400" b="1" baseline="-25000" dirty="0" err="1" smtClean="0">
                <a:solidFill>
                  <a:srgbClr val="0033CC"/>
                </a:solidFill>
              </a:rPr>
              <a:t>k</a:t>
            </a:r>
            <a:r>
              <a:rPr lang="en-US" altLang="en-US" sz="2400" dirty="0" smtClean="0">
                <a:solidFill>
                  <a:srgbClr val="0033CC"/>
                </a:solidFill>
              </a:rPr>
              <a:t>=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S</a:t>
            </a:r>
            <a:r>
              <a:rPr lang="en-US" altLang="en-US" sz="2400" dirty="0" smtClean="0">
                <a:solidFill>
                  <a:srgbClr val="0033CC"/>
                </a:solidFill>
              </a:rPr>
              <a:t>(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-k</a:t>
            </a:r>
            <a:r>
              <a:rPr lang="en-US" altLang="en-US" sz="2400" dirty="0" smtClean="0">
                <a:solidFill>
                  <a:srgbClr val="0033CC"/>
                </a:solidFill>
              </a:rPr>
              <a:t>)/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400" dirty="0" smtClean="0"/>
              <a:t>  for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k</a:t>
            </a:r>
            <a:r>
              <a:rPr lang="en-US" altLang="en-US" sz="2400" dirty="0" smtClean="0">
                <a:solidFill>
                  <a:srgbClr val="0033CC"/>
                </a:solidFill>
              </a:rPr>
              <a:t>=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0</a:t>
            </a:r>
            <a:r>
              <a:rPr lang="en-US" altLang="en-US" sz="2400" dirty="0" smtClean="0">
                <a:solidFill>
                  <a:srgbClr val="0033CC"/>
                </a:solidFill>
              </a:rPr>
              <a:t>,...,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Relies on the fact the interpolation (inverse) matrix has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33CC"/>
                </a:solidFill>
              </a:rPr>
              <a:t>ij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dirty="0" smtClean="0"/>
              <a:t>entry  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-(</a:t>
            </a:r>
            <a:r>
              <a:rPr lang="en-US" altLang="en-US" sz="2400" b="1" baseline="30000" dirty="0" err="1" smtClean="0">
                <a:solidFill>
                  <a:srgbClr val="0033CC"/>
                </a:solidFill>
              </a:rPr>
              <a:t>i+j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)</a:t>
            </a:r>
            <a:r>
              <a:rPr lang="en-US" altLang="en-US" sz="2400" dirty="0" smtClean="0">
                <a:solidFill>
                  <a:srgbClr val="0033CC"/>
                </a:solidFill>
              </a:rPr>
              <a:t>/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dirty="0" smtClean="0"/>
              <a:t>instead of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err="1" smtClean="0">
                <a:solidFill>
                  <a:srgbClr val="0033CC"/>
                </a:solidFill>
              </a:rPr>
              <a:t>i+j</a:t>
            </a:r>
            <a:endParaRPr lang="en-US" altLang="en-US" sz="2400" dirty="0" smtClean="0"/>
          </a:p>
          <a:p>
            <a:pPr lvl="7">
              <a:lnSpc>
                <a:spcPct val="90000"/>
              </a:lnSpc>
            </a:pPr>
            <a:endParaRPr lang="en-US" altLang="en-US" sz="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So...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evaluate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S</a:t>
            </a:r>
            <a:r>
              <a:rPr lang="en-US" altLang="en-US" sz="2400" dirty="0" smtClean="0"/>
              <a:t> at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1</a:t>
            </a:r>
            <a:r>
              <a:rPr lang="en-US" altLang="en-US" sz="2400" dirty="0" smtClean="0">
                <a:solidFill>
                  <a:srgbClr val="0033CC"/>
                </a:solidFill>
              </a:rPr>
              <a:t>,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-1</a:t>
            </a:r>
            <a:r>
              <a:rPr lang="en-US" altLang="en-US" sz="2400" dirty="0" smtClean="0">
                <a:solidFill>
                  <a:srgbClr val="0033CC"/>
                </a:solidFill>
              </a:rPr>
              <a:t>,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-2</a:t>
            </a:r>
            <a:r>
              <a:rPr lang="en-US" altLang="en-US" sz="2400" dirty="0" smtClean="0">
                <a:solidFill>
                  <a:srgbClr val="0033CC"/>
                </a:solidFill>
              </a:rPr>
              <a:t>,...,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-(n-1)</a:t>
            </a:r>
            <a:r>
              <a:rPr lang="en-US" altLang="en-US" sz="2400" dirty="0" smtClean="0"/>
              <a:t> then divide each answer by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dirty="0" smtClean="0"/>
              <a:t>to get the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c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en-US" sz="2400" dirty="0" smtClean="0">
                <a:solidFill>
                  <a:srgbClr val="0033CC"/>
                </a:solidFill>
              </a:rPr>
              <a:t>,...,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c</a:t>
            </a:r>
            <a:r>
              <a:rPr lang="en-US" altLang="en-US" sz="2400" b="1" baseline="-25000" dirty="0" smtClean="0">
                <a:solidFill>
                  <a:srgbClr val="0033CC"/>
                </a:solidFill>
              </a:rPr>
              <a:t>n-1</a:t>
            </a:r>
            <a:endParaRPr lang="en-US" alt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b="1" baseline="30000" dirty="0" smtClean="0">
                <a:solidFill>
                  <a:srgbClr val="0033CC"/>
                </a:solidFill>
              </a:rPr>
              <a:t>-1</a:t>
            </a:r>
            <a:r>
              <a:rPr lang="en-US" altLang="en-US" sz="2400" dirty="0" smtClean="0"/>
              <a:t> behaves just like </a:t>
            </a:r>
            <a:r>
              <a:rPr lang="en-US" altLang="en-US" sz="2400" b="1" dirty="0" smtClean="0">
                <a:solidFill>
                  <a:srgbClr val="0033CC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dirty="0" smtClean="0"/>
              <a:t> did so the same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O</a:t>
            </a:r>
            <a:r>
              <a:rPr lang="en-US" altLang="en-US" sz="2400" dirty="0" smtClean="0">
                <a:solidFill>
                  <a:srgbClr val="0033CC"/>
                </a:solidFill>
              </a:rPr>
              <a:t>(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400" dirty="0" smtClean="0">
                <a:solidFill>
                  <a:srgbClr val="0033CC"/>
                </a:solidFill>
              </a:rPr>
              <a:t> log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</a:t>
            </a:r>
            <a:r>
              <a:rPr lang="en-US" altLang="en-US" sz="2400" dirty="0" smtClean="0">
                <a:solidFill>
                  <a:srgbClr val="0033CC"/>
                </a:solidFill>
              </a:rPr>
              <a:t>)</a:t>
            </a:r>
            <a:r>
              <a:rPr lang="en-US" altLang="en-US" sz="2400" dirty="0" smtClean="0"/>
              <a:t> evaluation algorithm applies !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094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Impossibility on Graphs with Neg Cycles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Observation:</a:t>
            </a:r>
            <a:r>
              <a:rPr lang="en-US" altLang="en-US" sz="2200" dirty="0"/>
              <a:t> No solution exists if G has a negative cycle.</a:t>
            </a:r>
          </a:p>
          <a:p>
            <a:pPr marL="0" indent="0">
              <a:buNone/>
            </a:pPr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This is because we can minimize the length by going over the cycle again and again. </a:t>
            </a:r>
          </a:p>
          <a:p>
            <a:pPr marL="0" indent="0">
              <a:buNone/>
            </a:pPr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So, suppose G does not have a negative cycle. </a:t>
            </a:r>
          </a:p>
          <a:p>
            <a:pPr marL="0" indent="0"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FA612C-59AE-4503-B21A-4855CEA7E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8706" y="4888939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3099E-A5D7-4BF3-85AE-4D4687BE7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36385" y="3783319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90D173-7661-4721-AB6E-81391CEA5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69754" y="4799245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946E21-B9E7-4F67-A1E0-2D604003A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95379" y="5764728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11" name="AutoShape 54">
            <a:extLst>
              <a:ext uri="{FF2B5EF4-FFF2-40B4-BE49-F238E27FC236}">
                <a16:creationId xmlns:a16="http://schemas.microsoft.com/office/drawing/2014/main" id="{6804D2BC-854E-4D0F-9AC5-01604703CF54}"/>
              </a:ext>
            </a:extLst>
          </p:cNvPr>
          <p:cNvCxnSpPr>
            <a:cxnSpLocks noChangeShapeType="1"/>
            <a:stCxn id="7" idx="7"/>
            <a:endCxn id="8" idx="3"/>
          </p:cNvCxnSpPr>
          <p:nvPr/>
        </p:nvCxnSpPr>
        <p:spPr bwMode="auto">
          <a:xfrm flipV="1">
            <a:off x="3052799" y="4000122"/>
            <a:ext cx="1320318" cy="9257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AutoShape 55">
            <a:extLst>
              <a:ext uri="{FF2B5EF4-FFF2-40B4-BE49-F238E27FC236}">
                <a16:creationId xmlns:a16="http://schemas.microsoft.com/office/drawing/2014/main" id="{F75C68FD-BD3F-4898-90EB-7DC825D94A0A}"/>
              </a:ext>
            </a:extLst>
          </p:cNvPr>
          <p:cNvCxnSpPr>
            <a:cxnSpLocks noChangeShapeType="1"/>
            <a:stCxn id="10" idx="0"/>
            <a:endCxn id="8" idx="4"/>
          </p:cNvCxnSpPr>
          <p:nvPr/>
        </p:nvCxnSpPr>
        <p:spPr bwMode="auto">
          <a:xfrm flipH="1" flipV="1">
            <a:off x="4461798" y="4037319"/>
            <a:ext cx="58994" cy="1727409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56">
            <a:extLst>
              <a:ext uri="{FF2B5EF4-FFF2-40B4-BE49-F238E27FC236}">
                <a16:creationId xmlns:a16="http://schemas.microsoft.com/office/drawing/2014/main" id="{8DDE1CF4-48A4-4ED5-AE96-3A005FDAFB03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3052799" y="5104386"/>
            <a:ext cx="1379312" cy="6970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59">
            <a:extLst>
              <a:ext uri="{FF2B5EF4-FFF2-40B4-BE49-F238E27FC236}">
                <a16:creationId xmlns:a16="http://schemas.microsoft.com/office/drawing/2014/main" id="{E905E564-8259-4AF5-B078-12AB68F8B08D}"/>
              </a:ext>
            </a:extLst>
          </p:cNvPr>
          <p:cNvCxnSpPr>
            <a:cxnSpLocks noChangeShapeType="1"/>
            <a:stCxn id="9" idx="4"/>
            <a:endCxn id="10" idx="0"/>
          </p:cNvCxnSpPr>
          <p:nvPr/>
        </p:nvCxnSpPr>
        <p:spPr bwMode="auto">
          <a:xfrm flipH="1">
            <a:off x="4520792" y="5051657"/>
            <a:ext cx="1074375" cy="713071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62">
            <a:extLst>
              <a:ext uri="{FF2B5EF4-FFF2-40B4-BE49-F238E27FC236}">
                <a16:creationId xmlns:a16="http://schemas.microsoft.com/office/drawing/2014/main" id="{E2F94A80-75C2-4E07-ACC8-3D08D50AB113}"/>
              </a:ext>
            </a:extLst>
          </p:cNvPr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4461798" y="4037319"/>
            <a:ext cx="1133369" cy="76192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id="{5A2B831A-D1C2-4FB0-BA0C-366FC015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233" y="53158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24006877-D33D-48B2-96EF-B709A1D0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036" y="4803157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8" name="Text Box 77">
            <a:extLst>
              <a:ext uri="{FF2B5EF4-FFF2-40B4-BE49-F238E27FC236}">
                <a16:creationId xmlns:a16="http://schemas.microsoft.com/office/drawing/2014/main" id="{020200B4-7C15-4F21-A699-17B97925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536" y="4335167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19" name="Text Box 86">
            <a:extLst>
              <a:ext uri="{FF2B5EF4-FFF2-40B4-BE49-F238E27FC236}">
                <a16:creationId xmlns:a16="http://schemas.microsoft.com/office/drawing/2014/main" id="{5A41A01D-61C5-4848-87D3-C412459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390" y="432594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20" name="Text Box 87">
            <a:extLst>
              <a:ext uri="{FF2B5EF4-FFF2-40B4-BE49-F238E27FC236}">
                <a16:creationId xmlns:a16="http://schemas.microsoft.com/office/drawing/2014/main" id="{0CDB30FA-DC63-4117-8168-CD436DA9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624" y="53158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</p:spTree>
    <p:extLst>
      <p:ext uri="{BB962C8B-B14F-4D97-AF65-F5344CB8AC3E}">
        <p14:creationId xmlns:p14="http://schemas.microsoft.com/office/powerpoint/2010/main" val="31238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</a:t>
            </a:r>
            <a:r>
              <a:rPr lang="en-US" altLang="en-US" sz="3600" dirty="0" smtClean="0">
                <a:solidFill>
                  <a:srgbClr val="002060"/>
                </a:solidFill>
              </a:rPr>
              <a:t>Path (First Attempt)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altLang="en-US" sz="2200" dirty="0" smtClean="0"/>
                  <a:t>path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en-US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0                                     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sz="220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e>
                                      <m:lim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: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d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an</m:t>
                                        </m:r>
                                        <m: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edge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  <m:t>𝑂𝑃𝑇</m:t>
                                    </m:r>
                                    <m:d>
                                      <m:d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  <m: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200" dirty="0" smtClean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 smtClean="0"/>
                  <a:t>The formula is correct. But it is not clear how to compute it.</a:t>
                </a: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3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path with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edges</a:t>
                </a:r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Let us characterize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Case 1</a:t>
                </a:r>
                <a:r>
                  <a:rPr lang="en-US" altLang="en-US" sz="22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path has less than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Case 2</a:t>
                </a:r>
                <a:r>
                  <a:rPr lang="en-US" altLang="en-US" sz="22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path has exactly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be the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2200" dirty="0"/>
                  <a:t>path with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/>
                  <a:t> must be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/>
                  <a:t> path with 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200" dirty="0"/>
                  <a:t> edges. So,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path with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edges</a:t>
                </a:r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∞                 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=0  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200" b="0" i="0" smtClean="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𝑂𝑃𝑇</m:t>
                                  </m:r>
                                  <m:d>
                                    <m:dPr>
                                      <m:ctrlP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limLow>
                                        <m:limLow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limLow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min</m:t>
                                          </m:r>
                                        </m:e>
                                        <m:lim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: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</m:d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an</m:t>
                                          </m:r>
                                          <m: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edge</m:t>
                                          </m:r>
                                        </m:lim>
                                      </m:limLow>
                                    </m:fName>
                                    <m:e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𝑂𝑃𝑇</m:t>
                                      </m:r>
                                      <m:d>
                                        <m:d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</m:sSub>
                                    </m:e>
                                  </m:func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So, for every v,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,?</m:t>
                        </m:r>
                      </m:e>
                    </m:d>
                  </m:oMath>
                </a14:m>
                <a:r>
                  <a:rPr lang="en-US" altLang="en-US" sz="2200" dirty="0"/>
                  <a:t> is the shortest path from s to v.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But how long do we have to run?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Since G has no negative cycle, it has 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200" dirty="0"/>
                  <a:t> edges. So,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200" dirty="0"/>
                  <a:t> is the answer.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Bellman Ford Algorithm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316" y="1944350"/>
                <a:ext cx="8001000" cy="2893100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v=1 to n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then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M[v,0]=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altLang="en-US" sz="1600" b="1" dirty="0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M[s,0]=0.</a:t>
                </a:r>
              </a:p>
              <a:p>
                <a:pPr algn="l"/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=1 to n-1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v=1 to n</a:t>
                </a:r>
              </a:p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     M[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]=M[v,i-1]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every edge 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u,v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  M[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]=min(M[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], M[u,i-1]+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c</a:t>
                </a:r>
                <a:r>
                  <a:rPr lang="en-US" altLang="en-US" sz="1600" b="1" baseline="-25000" dirty="0" err="1">
                    <a:latin typeface="Courier New" panose="02070309020205020404" pitchFamily="49" charset="0"/>
                  </a:rPr>
                  <a:t>u,v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endParaRPr lang="en-US" altLang="en-US" sz="1600" b="1" dirty="0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316" y="1944350"/>
                <a:ext cx="8001000" cy="2893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E4C93-0747-48F0-841A-38E4425DB18A}"/>
                  </a:ext>
                </a:extLst>
              </p:cNvPr>
              <p:cNvSpPr txBox="1"/>
              <p:nvPr/>
            </p:nvSpPr>
            <p:spPr>
              <a:xfrm>
                <a:off x="538316" y="5095568"/>
                <a:ext cx="77471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rgbClr val="0070C0"/>
                    </a:solidFill>
                  </a:rPr>
                  <a:t>Running Time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d>
                  </m:oMath>
                </a14:m>
                <a:endParaRPr lang="en-US" b="0" dirty="0"/>
              </a:p>
              <a:p>
                <a:pPr algn="l"/>
                <a:r>
                  <a:rPr lang="en-US" dirty="0"/>
                  <a:t>Can we test if G has negative cycles? </a:t>
                </a:r>
              </a:p>
              <a:p>
                <a:pPr algn="l"/>
                <a:r>
                  <a:rPr lang="en-US" dirty="0"/>
                  <a:t>Yes, run for </a:t>
                </a:r>
                <a:r>
                  <a:rPr lang="en-US" dirty="0" err="1"/>
                  <a:t>i</a:t>
                </a:r>
                <a:r>
                  <a:rPr lang="en-US" dirty="0"/>
                  <a:t>=1…3n and see if the M[v,n-1] is different from M[v,3n]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E4C93-0747-48F0-841A-38E4425DB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16" y="5095568"/>
                <a:ext cx="7747121" cy="1015663"/>
              </a:xfrm>
              <a:prstGeom prst="rect">
                <a:avLst/>
              </a:prstGeom>
              <a:blipFill>
                <a:blip r:embed="rId4"/>
                <a:stretch>
                  <a:fillRect l="-787" t="-3012" r="-787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6841" y="1348903"/>
            <a:ext cx="5538056" cy="190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Techniques Summary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Recipe</a:t>
            </a:r>
            <a:r>
              <a:rPr lang="en-US" altLang="en-US" sz="2200" dirty="0"/>
              <a:t>: </a:t>
            </a:r>
          </a:p>
          <a:p>
            <a:r>
              <a:rPr lang="en-US" altLang="en-US" sz="2000" dirty="0"/>
              <a:t>Follow the natural induction proof. </a:t>
            </a:r>
          </a:p>
          <a:p>
            <a:r>
              <a:rPr lang="en-US" altLang="en-US" sz="2000" dirty="0"/>
              <a:t>Find out additional assumptions/variables/subproblems that you need to do the induction</a:t>
            </a:r>
          </a:p>
          <a:p>
            <a:r>
              <a:rPr lang="en-US" altLang="en-US" sz="2000" dirty="0"/>
              <a:t>Strengthen the hypothesis and define w.r.t. new subproblems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Dynamic programming techniques</a:t>
            </a:r>
            <a:r>
              <a:rPr lang="en-US" altLang="en-US" sz="2200" dirty="0"/>
              <a:t>.</a:t>
            </a:r>
          </a:p>
          <a:p>
            <a:r>
              <a:rPr lang="en-US" altLang="en-US" sz="2000" dirty="0" smtClean="0"/>
              <a:t>Ordering </a:t>
            </a:r>
            <a:r>
              <a:rPr lang="en-US" altLang="en-US" sz="2000" dirty="0"/>
              <a:t>is important: </a:t>
            </a:r>
            <a:r>
              <a:rPr lang="en-US" altLang="en-US" sz="2000" dirty="0" smtClean="0"/>
              <a:t>longest path in DAG</a:t>
            </a:r>
            <a:endParaRPr lang="en-US" altLang="en-US" sz="2000" dirty="0"/>
          </a:p>
          <a:p>
            <a:r>
              <a:rPr lang="en-US" altLang="en-US" sz="2000" dirty="0"/>
              <a:t>Adding a new variable:  knapsack.</a:t>
            </a:r>
          </a:p>
          <a:p>
            <a:r>
              <a:rPr lang="en-US" altLang="en-US" sz="2000" dirty="0"/>
              <a:t>Dynamic programming over intervals:  RNA secondary structure.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Top-down vs. bottom-up</a:t>
            </a:r>
            <a:r>
              <a:rPr lang="en-US" altLang="en-US" sz="2200" dirty="0"/>
              <a:t>:  </a:t>
            </a:r>
          </a:p>
          <a:p>
            <a:r>
              <a:rPr lang="en-US" altLang="en-US" sz="2000" dirty="0"/>
              <a:t>Different people have different intuitions </a:t>
            </a:r>
          </a:p>
          <a:p>
            <a:r>
              <a:rPr lang="en-US" altLang="en-US" sz="2000" dirty="0"/>
              <a:t>Bottom-up is useful to optimize the memory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0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558800" y="3661913"/>
                <a:ext cx="8026400" cy="2366963"/>
              </a:xfrm>
            </p:spPr>
            <p:txBody>
              <a:bodyPr/>
              <a:lstStyle/>
              <a:p>
                <a:pPr eaLnBrk="1" hangingPunct="1"/>
                <a:r>
                  <a:rPr lang="en-US" altLang="en-US" b="1" dirty="0" smtClean="0">
                    <a:solidFill>
                      <a:schemeClr val="tx2"/>
                    </a:solidFill>
                  </a:rPr>
                  <a:t>Divide and Conquer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𝚶</m:t>
                    </m:r>
                    <m:r>
                      <a:rPr lang="en-US" alt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𝒍𝒐𝒈𝒏</m:t>
                    </m:r>
                    <m:r>
                      <a:rPr lang="en-US" alt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b="1" dirty="0" smtClean="0">
                    <a:solidFill>
                      <a:schemeClr val="tx2"/>
                    </a:solidFill>
                  </a:rPr>
                  <a:t> time polynomial multiplication</a:t>
                </a:r>
                <a:endParaRPr lang="en-US" altLang="en-US" b="1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58800" y="3661913"/>
                <a:ext cx="8026400" cy="2366963"/>
              </a:xfrm>
              <a:blipFill>
                <a:blip r:embed="rId3"/>
                <a:stretch>
                  <a:fillRect t="-3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74301</TotalTime>
  <Words>1295</Words>
  <Application>Microsoft Office PowerPoint</Application>
  <PresentationFormat>On-screen Show (4:3)</PresentationFormat>
  <Paragraphs>328</Paragraphs>
  <Slides>27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Arial Unicode MS</vt:lpstr>
      <vt:lpstr>ＭＳ Ｐゴシック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Wingdings</vt:lpstr>
      <vt:lpstr>Custom Design</vt:lpstr>
      <vt:lpstr>Equation</vt:lpstr>
      <vt:lpstr>CSE 421</vt:lpstr>
      <vt:lpstr>Shortest Paths with Neg Edge Weights</vt:lpstr>
      <vt:lpstr>Impossibility on Graphs with Neg Cycles</vt:lpstr>
      <vt:lpstr>DP for Shortest Path (First Attempt)</vt:lpstr>
      <vt:lpstr>DP for Shortest Path</vt:lpstr>
      <vt:lpstr>DP for Shortest Path</vt:lpstr>
      <vt:lpstr>Bellman Ford Algorithm</vt:lpstr>
      <vt:lpstr>DP Techniques Summary</vt:lpstr>
      <vt:lpstr>CSE 421</vt:lpstr>
      <vt:lpstr>Multiplication</vt:lpstr>
      <vt:lpstr>Interpolation</vt:lpstr>
      <vt:lpstr>Interpolation</vt:lpstr>
      <vt:lpstr>Multiplying Polynomials by Evaluation &amp; Interpolation</vt:lpstr>
      <vt:lpstr>Interpolation</vt:lpstr>
      <vt:lpstr>Interpolation: n equations in n unknowns</vt:lpstr>
      <vt:lpstr>Evaluation &amp; Interpolation</vt:lpstr>
      <vt:lpstr>Karatsuba’s algorithm and evaluation and interpolation</vt:lpstr>
      <vt:lpstr>Evaluation at Special Points</vt:lpstr>
      <vt:lpstr>The key idea:        Evaluate at related points</vt:lpstr>
      <vt:lpstr>The key idea:       Evaluate at related points</vt:lpstr>
      <vt:lpstr>Complex Numbers</vt:lpstr>
      <vt:lpstr>Primitive nth root of 1   w=wn= ei 2p/n</vt:lpstr>
      <vt:lpstr>Facts about w=e2pi /n for even n</vt:lpstr>
      <vt:lpstr>The key idea for n even</vt:lpstr>
      <vt:lpstr>The recursive idea for  n a power of 2</vt:lpstr>
      <vt:lpstr>Analysis and more</vt:lpstr>
      <vt:lpstr>Interpolation  Evaluation:  strange but true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489</cp:revision>
  <cp:lastPrinted>2018-11-07T17:24:59Z</cp:lastPrinted>
  <dcterms:created xsi:type="dcterms:W3CDTF">1998-04-21T02:39:18Z</dcterms:created>
  <dcterms:modified xsi:type="dcterms:W3CDTF">2018-11-07T18:59:09Z</dcterms:modified>
</cp:coreProperties>
</file>