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369" r:id="rId2"/>
    <p:sldId id="913" r:id="rId3"/>
    <p:sldId id="914" r:id="rId4"/>
    <p:sldId id="915" r:id="rId5"/>
    <p:sldId id="921" r:id="rId6"/>
    <p:sldId id="917" r:id="rId7"/>
    <p:sldId id="919" r:id="rId8"/>
    <p:sldId id="928" r:id="rId9"/>
    <p:sldId id="929" r:id="rId10"/>
    <p:sldId id="930" r:id="rId11"/>
    <p:sldId id="931" r:id="rId12"/>
    <p:sldId id="932" r:id="rId13"/>
    <p:sldId id="933" r:id="rId14"/>
    <p:sldId id="934" r:id="rId15"/>
    <p:sldId id="935" r:id="rId16"/>
    <p:sldId id="936" r:id="rId17"/>
    <p:sldId id="937" r:id="rId18"/>
    <p:sldId id="938" r:id="rId1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FFCC"/>
    <a:srgbClr val="FFFF00"/>
    <a:srgbClr val="DBF7C9"/>
    <a:srgbClr val="B0ED8B"/>
    <a:srgbClr val="0033CC"/>
    <a:srgbClr val="3399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88588" autoAdjust="0"/>
  </p:normalViewPr>
  <p:slideViewPr>
    <p:cSldViewPr snapToGrid="0">
      <p:cViewPr varScale="1">
        <p:scale>
          <a:sx n="111" d="100"/>
          <a:sy n="111" d="100"/>
        </p:scale>
        <p:origin x="726" y="10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0" timeString="2018-05-07T20:57:33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23972 7086 0,'58'56'15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774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618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2915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2666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5083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913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650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132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69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78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953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8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6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39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472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666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89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661913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Dynamic Programming </a:t>
            </a:r>
          </a:p>
          <a:p>
            <a:pPr eaLnBrk="1" hangingPunct="1"/>
            <a:r>
              <a:rPr lang="en-US" altLang="en-US" dirty="0" smtClean="0"/>
              <a:t>Longest Path in a DAG, 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Let OPT(j) be the longest increasing subsequence ending at j.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Observation</a:t>
                </a:r>
                <a:r>
                  <a:rPr lang="en-US" altLang="en-US" sz="2200" dirty="0"/>
                  <a:t>: Suppose the OPT(j) is the sequence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en-US" sz="22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altLang="en-US" sz="2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en-US" sz="2200" dirty="0"/>
                  <a:t> is the longest increasing subsequence ending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en-US" sz="2200" dirty="0"/>
                  <a:t>i.e.,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1200" dirty="0"/>
              </a:p>
              <a:p>
                <a:pPr marL="0" indent="0">
                  <a:buNone/>
                </a:pPr>
                <a:r>
                  <a:rPr lang="en-US" altLang="en-US" sz="2200" b="0" dirty="0"/>
                  <a:t>            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1                               </m:t>
                            </m:r>
                          </m:e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en-US" sz="2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e>
                                  <m:lim>
                                    <m: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lim>
                                </m:limLow>
                              </m:fName>
                              <m:e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𝑂𝑃𝑇</m:t>
                                </m:r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en-US" altLang="en-US" sz="2200" b="0" dirty="0"/>
              </a:p>
              <a:p>
                <a:pPr marL="0" indent="0">
                  <a:buNone/>
                </a:pPr>
                <a:endParaRPr lang="en-US" altLang="en-US" sz="2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000" dirty="0" smtClean="0">
                    <a:solidFill>
                      <a:srgbClr val="0070C0"/>
                    </a:solidFill>
                  </a:rPr>
                  <a:t>Alternative </a:t>
                </a:r>
                <a:r>
                  <a:rPr lang="en-US" altLang="en-US" sz="2000" dirty="0" err="1" smtClean="0">
                    <a:solidFill>
                      <a:srgbClr val="0070C0"/>
                    </a:solidFill>
                  </a:rPr>
                  <a:t>Soln</a:t>
                </a:r>
                <a:r>
                  <a:rPr lang="en-US" altLang="en-US" sz="2000" dirty="0" smtClean="0"/>
                  <a:t>: </a:t>
                </a:r>
                <a:r>
                  <a:rPr lang="en-US" altLang="en-US" sz="2000" dirty="0"/>
                  <a:t>This is a special case of Longest path in a DAG: Construct a graph 1,…n where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/>
                  <a:t> is an edge if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b="-1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F1A6FB-3039-4CE4-959F-BEBA22B8D7BF}"/>
                  </a:ext>
                </a:extLst>
              </p:cNvPr>
              <p:cNvSpPr txBox="1"/>
              <p:nvPr/>
            </p:nvSpPr>
            <p:spPr>
              <a:xfrm>
                <a:off x="5697930" y="4580625"/>
                <a:ext cx="2453684" cy="732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b="0" dirty="0"/>
              </a:p>
              <a:p>
                <a:pPr algn="l"/>
                <a:r>
                  <a:rPr lang="en-US" dirty="0" err="1"/>
                  <a:t>o.w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F1A6FB-3039-4CE4-959F-BEBA22B8D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930" y="4580625"/>
                <a:ext cx="2453684" cy="732573"/>
              </a:xfrm>
              <a:prstGeom prst="rect">
                <a:avLst/>
              </a:prstGeom>
              <a:blipFill>
                <a:blip r:embed="rId4"/>
                <a:stretch>
                  <a:fillRect l="-2736" t="-4132" b="-1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8629920" y="2550960"/>
              <a:ext cx="21240" cy="20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20560" y="2541600"/>
                <a:ext cx="39960" cy="3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4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Shortest Paths with Negative Edge Weights</a:t>
            </a:r>
          </a:p>
        </p:txBody>
      </p:sp>
    </p:spTree>
    <p:extLst>
      <p:ext uri="{BB962C8B-B14F-4D97-AF65-F5344CB8AC3E}">
        <p14:creationId xmlns:p14="http://schemas.microsoft.com/office/powerpoint/2010/main" val="2138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Shortest Paths with Neg Edge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Given a weighted directed graph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altLang="en-US" sz="2200" dirty="0"/>
                  <a:t> and a source vertex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where the weight of edge (</a:t>
                </a:r>
                <a:r>
                  <a:rPr lang="en-US" altLang="en-US" sz="2200" dirty="0" err="1"/>
                  <a:t>u,v</a:t>
                </a:r>
                <a:r>
                  <a:rPr lang="en-US" altLang="en-US" sz="2200" dirty="0"/>
                  <a:t>)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 smtClean="0"/>
                  <a:t> </a:t>
                </a:r>
                <a:r>
                  <a:rPr lang="en-US" altLang="en-US" sz="2200" b="1" dirty="0" smtClean="0">
                    <a:solidFill>
                      <a:srgbClr val="FF0000"/>
                    </a:solidFill>
                  </a:rPr>
                  <a:t>(that can be negative)</a:t>
                </a:r>
                <a:endParaRPr lang="en-US" altLang="en-US" sz="2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Goal:</a:t>
                </a:r>
                <a:r>
                  <a:rPr lang="en-US" altLang="en-US" sz="2200" dirty="0"/>
                  <a:t> Find the shortest path from s to all vertices of G.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Recall that </a:t>
                </a:r>
                <a:r>
                  <a:rPr lang="en-US" altLang="en-US" sz="2200" dirty="0" err="1"/>
                  <a:t>Dikjstra’s</a:t>
                </a:r>
                <a:r>
                  <a:rPr lang="en-US" altLang="en-US" sz="2200" dirty="0"/>
                  <a:t> Algorithm fails when weights are negative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FA612C-59AE-4503-B21A-4855CEA7E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5881" y="4630840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3099E-A5D7-4BF3-85AE-4D4687BE7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39706" y="3518782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90D173-7661-4721-AB6E-81391CEA5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6929" y="4541146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946E21-B9E7-4F67-A1E0-2D604003A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02554" y="5654111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11" name="AutoShape 54">
            <a:extLst>
              <a:ext uri="{FF2B5EF4-FFF2-40B4-BE49-F238E27FC236}">
                <a16:creationId xmlns:a16="http://schemas.microsoft.com/office/drawing/2014/main" id="{6804D2BC-854E-4D0F-9AC5-01604703CF54}"/>
              </a:ext>
            </a:extLst>
          </p:cNvPr>
          <p:cNvCxnSpPr>
            <a:cxnSpLocks noChangeShapeType="1"/>
            <a:stCxn id="7" idx="7"/>
            <a:endCxn id="8" idx="3"/>
          </p:cNvCxnSpPr>
          <p:nvPr/>
        </p:nvCxnSpPr>
        <p:spPr bwMode="auto">
          <a:xfrm flipV="1">
            <a:off x="1459974" y="3735585"/>
            <a:ext cx="1216464" cy="9322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AutoShape 55">
            <a:extLst>
              <a:ext uri="{FF2B5EF4-FFF2-40B4-BE49-F238E27FC236}">
                <a16:creationId xmlns:a16="http://schemas.microsoft.com/office/drawing/2014/main" id="{F75C68FD-BD3F-4898-90EB-7DC825D94A0A}"/>
              </a:ext>
            </a:extLst>
          </p:cNvPr>
          <p:cNvCxnSpPr>
            <a:cxnSpLocks noChangeShapeType="1"/>
            <a:stCxn id="7" idx="6"/>
            <a:endCxn id="9" idx="2"/>
          </p:cNvCxnSpPr>
          <p:nvPr/>
        </p:nvCxnSpPr>
        <p:spPr bwMode="auto">
          <a:xfrm flipV="1">
            <a:off x="1496706" y="4667352"/>
            <a:ext cx="2380223" cy="89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56">
            <a:extLst>
              <a:ext uri="{FF2B5EF4-FFF2-40B4-BE49-F238E27FC236}">
                <a16:creationId xmlns:a16="http://schemas.microsoft.com/office/drawing/2014/main" id="{8DDE1CF4-48A4-4ED5-AE96-3A005FDAFB03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1459974" y="4846287"/>
            <a:ext cx="1379312" cy="8445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59">
            <a:extLst>
              <a:ext uri="{FF2B5EF4-FFF2-40B4-BE49-F238E27FC236}">
                <a16:creationId xmlns:a16="http://schemas.microsoft.com/office/drawing/2014/main" id="{E905E564-8259-4AF5-B078-12AB68F8B08D}"/>
              </a:ext>
            </a:extLst>
          </p:cNvPr>
          <p:cNvCxnSpPr>
            <a:cxnSpLocks noChangeShapeType="1"/>
            <a:stCxn id="9" idx="4"/>
            <a:endCxn id="10" idx="0"/>
          </p:cNvCxnSpPr>
          <p:nvPr/>
        </p:nvCxnSpPr>
        <p:spPr bwMode="auto">
          <a:xfrm flipH="1">
            <a:off x="2927967" y="4793558"/>
            <a:ext cx="1074375" cy="8605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62">
            <a:extLst>
              <a:ext uri="{FF2B5EF4-FFF2-40B4-BE49-F238E27FC236}">
                <a16:creationId xmlns:a16="http://schemas.microsoft.com/office/drawing/2014/main" id="{E2F94A80-75C2-4E07-ACC8-3D08D50AB113}"/>
              </a:ext>
            </a:extLst>
          </p:cNvPr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2765119" y="3772782"/>
            <a:ext cx="1237223" cy="7683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id="{5A2B831A-D1C2-4FB0-BA0C-366FC015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132" y="5145454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24006877-D33D-48B2-96EF-B709A1D0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15" y="4588575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8" name="Text Box 77">
            <a:extLst>
              <a:ext uri="{FF2B5EF4-FFF2-40B4-BE49-F238E27FC236}">
                <a16:creationId xmlns:a16="http://schemas.microsoft.com/office/drawing/2014/main" id="{020200B4-7C15-4F21-A699-17B97925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687" y="4054204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19" name="Text Box 86">
            <a:extLst>
              <a:ext uri="{FF2B5EF4-FFF2-40B4-BE49-F238E27FC236}">
                <a16:creationId xmlns:a16="http://schemas.microsoft.com/office/drawing/2014/main" id="{5A41A01D-61C5-4848-87D3-C412459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297" y="3973846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20" name="Text Box 87">
            <a:extLst>
              <a:ext uri="{FF2B5EF4-FFF2-40B4-BE49-F238E27FC236}">
                <a16:creationId xmlns:a16="http://schemas.microsoft.com/office/drawing/2014/main" id="{0CDB30FA-DC63-4117-8168-CD436DA9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603" y="5145453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  <p:sp>
        <p:nvSpPr>
          <p:cNvPr id="23" name="Text Box 93">
            <a:extLst>
              <a:ext uri="{FF2B5EF4-FFF2-40B4-BE49-F238E27FC236}">
                <a16:creationId xmlns:a16="http://schemas.microsoft.com/office/drawing/2014/main" id="{D4F20A13-1194-4A5B-B3F5-09B19E05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56" y="4575277"/>
            <a:ext cx="737402" cy="30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291" tIns="45646" rIns="91291" bIns="4564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source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B7554FF-BE0F-4D91-B0C4-5D93565E32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6897" y="4652433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4B3BA5C-FAF0-486D-A8CF-2627F0A8B9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3569" y="3554187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charset="0"/>
              <a:ea typeface="ＭＳ Ｐゴシック" charset="0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628A1A-46D9-45BB-830B-090CFE1745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7945" y="4562739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DF3082B-2629-4535-8B32-A7E3DECAF6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10441" y="5668334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31" name="AutoShape 54">
            <a:extLst>
              <a:ext uri="{FF2B5EF4-FFF2-40B4-BE49-F238E27FC236}">
                <a16:creationId xmlns:a16="http://schemas.microsoft.com/office/drawing/2014/main" id="{973E2D7B-338D-4B6D-A5A6-A9D7A59353E3}"/>
              </a:ext>
            </a:extLst>
          </p:cNvPr>
          <p:cNvCxnSpPr>
            <a:cxnSpLocks noChangeShapeType="1"/>
            <a:stCxn id="27" idx="7"/>
            <a:endCxn id="28" idx="3"/>
          </p:cNvCxnSpPr>
          <p:nvPr/>
        </p:nvCxnSpPr>
        <p:spPr bwMode="auto">
          <a:xfrm flipV="1">
            <a:off x="5530990" y="3770990"/>
            <a:ext cx="1379311" cy="918408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55">
            <a:extLst>
              <a:ext uri="{FF2B5EF4-FFF2-40B4-BE49-F238E27FC236}">
                <a16:creationId xmlns:a16="http://schemas.microsoft.com/office/drawing/2014/main" id="{F970C7D9-C787-4008-9BAE-E71C77F93C9B}"/>
              </a:ext>
            </a:extLst>
          </p:cNvPr>
          <p:cNvCxnSpPr>
            <a:cxnSpLocks noChangeShapeType="1"/>
            <a:stCxn id="27" idx="6"/>
            <a:endCxn id="29" idx="2"/>
          </p:cNvCxnSpPr>
          <p:nvPr/>
        </p:nvCxnSpPr>
        <p:spPr bwMode="auto">
          <a:xfrm flipV="1">
            <a:off x="5567722" y="4688945"/>
            <a:ext cx="2380223" cy="89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56">
            <a:extLst>
              <a:ext uri="{FF2B5EF4-FFF2-40B4-BE49-F238E27FC236}">
                <a16:creationId xmlns:a16="http://schemas.microsoft.com/office/drawing/2014/main" id="{F1F956FB-76B2-4838-8FD2-1C51FAC81F04}"/>
              </a:ext>
            </a:extLst>
          </p:cNvPr>
          <p:cNvCxnSpPr>
            <a:cxnSpLocks noChangeShapeType="1"/>
            <a:stCxn id="27" idx="5"/>
            <a:endCxn id="30" idx="1"/>
          </p:cNvCxnSpPr>
          <p:nvPr/>
        </p:nvCxnSpPr>
        <p:spPr bwMode="auto">
          <a:xfrm>
            <a:off x="5530990" y="4867880"/>
            <a:ext cx="1416183" cy="8371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59">
            <a:extLst>
              <a:ext uri="{FF2B5EF4-FFF2-40B4-BE49-F238E27FC236}">
                <a16:creationId xmlns:a16="http://schemas.microsoft.com/office/drawing/2014/main" id="{1AD4D8FC-2EE8-4AFE-9C5B-9EE7606C46B8}"/>
              </a:ext>
            </a:extLst>
          </p:cNvPr>
          <p:cNvCxnSpPr>
            <a:cxnSpLocks noChangeShapeType="1"/>
            <a:stCxn id="29" idx="4"/>
            <a:endCxn id="30" idx="0"/>
          </p:cNvCxnSpPr>
          <p:nvPr/>
        </p:nvCxnSpPr>
        <p:spPr bwMode="auto">
          <a:xfrm flipH="1">
            <a:off x="7035854" y="4815151"/>
            <a:ext cx="1037504" cy="853183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62">
            <a:extLst>
              <a:ext uri="{FF2B5EF4-FFF2-40B4-BE49-F238E27FC236}">
                <a16:creationId xmlns:a16="http://schemas.microsoft.com/office/drawing/2014/main" id="{88CB8586-0158-424B-8C5C-F873B317BD20}"/>
              </a:ext>
            </a:extLst>
          </p:cNvPr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6998982" y="3808187"/>
            <a:ext cx="1074376" cy="754552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6" name="Text Box 73">
            <a:extLst>
              <a:ext uri="{FF2B5EF4-FFF2-40B4-BE49-F238E27FC236}">
                <a16:creationId xmlns:a16="http://schemas.microsoft.com/office/drawing/2014/main" id="{88754106-331E-4ADC-9610-F278558A1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291" y="52714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37" name="Text Box 74">
            <a:extLst>
              <a:ext uri="{FF2B5EF4-FFF2-40B4-BE49-F238E27FC236}">
                <a16:creationId xmlns:a16="http://schemas.microsoft.com/office/drawing/2014/main" id="{89E847D0-D830-40B0-8C98-034D84712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92" y="4589764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38" name="Text Box 77">
            <a:extLst>
              <a:ext uri="{FF2B5EF4-FFF2-40B4-BE49-F238E27FC236}">
                <a16:creationId xmlns:a16="http://schemas.microsoft.com/office/drawing/2014/main" id="{C727CE2F-3D08-42CF-9446-25628906B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121" y="4055640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39" name="Text Box 86">
            <a:extLst>
              <a:ext uri="{FF2B5EF4-FFF2-40B4-BE49-F238E27FC236}">
                <a16:creationId xmlns:a16="http://schemas.microsoft.com/office/drawing/2014/main" id="{46C7178D-B412-4E41-B949-CCCED126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07" y="4002236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40" name="Text Box 87">
            <a:extLst>
              <a:ext uri="{FF2B5EF4-FFF2-40B4-BE49-F238E27FC236}">
                <a16:creationId xmlns:a16="http://schemas.microsoft.com/office/drawing/2014/main" id="{0A5D34B2-E159-4752-BEDC-D27D9BC5F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85" y="5117714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9B585D6-64C4-4EDC-AA32-AD15D5CFD7CF}"/>
              </a:ext>
            </a:extLst>
          </p:cNvPr>
          <p:cNvSpPr/>
          <p:nvPr/>
        </p:nvSpPr>
        <p:spPr bwMode="auto">
          <a:xfrm>
            <a:off x="4275663" y="4393996"/>
            <a:ext cx="875221" cy="399562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Impossibility on Graphs with Neg Cycles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Observation:</a:t>
            </a:r>
            <a:r>
              <a:rPr lang="en-US" altLang="en-US" sz="2200" dirty="0"/>
              <a:t> No solution exists if G has a negative cycle.</a:t>
            </a:r>
          </a:p>
          <a:p>
            <a:pPr marL="0" indent="0">
              <a:buNone/>
            </a:pPr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This is because we can minimize the length by going over the cycle again and again. </a:t>
            </a:r>
          </a:p>
          <a:p>
            <a:pPr marL="0" indent="0">
              <a:buNone/>
            </a:pPr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So, suppose G does not have a negative cycle. </a:t>
            </a:r>
          </a:p>
          <a:p>
            <a:pPr marL="0" indent="0"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FA612C-59AE-4503-B21A-4855CEA7E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8706" y="4888939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3099E-A5D7-4BF3-85AE-4D4687BE7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36385" y="3783319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90D173-7661-4721-AB6E-81391CEA5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69754" y="4799245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946E21-B9E7-4F67-A1E0-2D604003A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95379" y="5764728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11" name="AutoShape 54">
            <a:extLst>
              <a:ext uri="{FF2B5EF4-FFF2-40B4-BE49-F238E27FC236}">
                <a16:creationId xmlns:a16="http://schemas.microsoft.com/office/drawing/2014/main" id="{6804D2BC-854E-4D0F-9AC5-01604703CF54}"/>
              </a:ext>
            </a:extLst>
          </p:cNvPr>
          <p:cNvCxnSpPr>
            <a:cxnSpLocks noChangeShapeType="1"/>
            <a:stCxn id="7" idx="7"/>
            <a:endCxn id="8" idx="3"/>
          </p:cNvCxnSpPr>
          <p:nvPr/>
        </p:nvCxnSpPr>
        <p:spPr bwMode="auto">
          <a:xfrm flipV="1">
            <a:off x="3052799" y="4000122"/>
            <a:ext cx="1320318" cy="9257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AutoShape 55">
            <a:extLst>
              <a:ext uri="{FF2B5EF4-FFF2-40B4-BE49-F238E27FC236}">
                <a16:creationId xmlns:a16="http://schemas.microsoft.com/office/drawing/2014/main" id="{F75C68FD-BD3F-4898-90EB-7DC825D94A0A}"/>
              </a:ext>
            </a:extLst>
          </p:cNvPr>
          <p:cNvCxnSpPr>
            <a:cxnSpLocks noChangeShapeType="1"/>
            <a:stCxn id="10" idx="0"/>
            <a:endCxn id="8" idx="4"/>
          </p:cNvCxnSpPr>
          <p:nvPr/>
        </p:nvCxnSpPr>
        <p:spPr bwMode="auto">
          <a:xfrm flipH="1" flipV="1">
            <a:off x="4461798" y="4037319"/>
            <a:ext cx="58994" cy="1727409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56">
            <a:extLst>
              <a:ext uri="{FF2B5EF4-FFF2-40B4-BE49-F238E27FC236}">
                <a16:creationId xmlns:a16="http://schemas.microsoft.com/office/drawing/2014/main" id="{8DDE1CF4-48A4-4ED5-AE96-3A005FDAFB03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3052799" y="5104386"/>
            <a:ext cx="1379312" cy="6970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59">
            <a:extLst>
              <a:ext uri="{FF2B5EF4-FFF2-40B4-BE49-F238E27FC236}">
                <a16:creationId xmlns:a16="http://schemas.microsoft.com/office/drawing/2014/main" id="{E905E564-8259-4AF5-B078-12AB68F8B08D}"/>
              </a:ext>
            </a:extLst>
          </p:cNvPr>
          <p:cNvCxnSpPr>
            <a:cxnSpLocks noChangeShapeType="1"/>
            <a:stCxn id="9" idx="4"/>
            <a:endCxn id="10" idx="0"/>
          </p:cNvCxnSpPr>
          <p:nvPr/>
        </p:nvCxnSpPr>
        <p:spPr bwMode="auto">
          <a:xfrm flipH="1">
            <a:off x="4520792" y="5051657"/>
            <a:ext cx="1074375" cy="713071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62">
            <a:extLst>
              <a:ext uri="{FF2B5EF4-FFF2-40B4-BE49-F238E27FC236}">
                <a16:creationId xmlns:a16="http://schemas.microsoft.com/office/drawing/2014/main" id="{E2F94A80-75C2-4E07-ACC8-3D08D50AB113}"/>
              </a:ext>
            </a:extLst>
          </p:cNvPr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4461798" y="4037319"/>
            <a:ext cx="1133369" cy="76192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id="{5A2B831A-D1C2-4FB0-BA0C-366FC015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233" y="53158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24006877-D33D-48B2-96EF-B709A1D0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036" y="4803157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8" name="Text Box 77">
            <a:extLst>
              <a:ext uri="{FF2B5EF4-FFF2-40B4-BE49-F238E27FC236}">
                <a16:creationId xmlns:a16="http://schemas.microsoft.com/office/drawing/2014/main" id="{020200B4-7C15-4F21-A699-17B97925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536" y="4335167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19" name="Text Box 86">
            <a:extLst>
              <a:ext uri="{FF2B5EF4-FFF2-40B4-BE49-F238E27FC236}">
                <a16:creationId xmlns:a16="http://schemas.microsoft.com/office/drawing/2014/main" id="{5A41A01D-61C5-4848-87D3-C412459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390" y="432594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20" name="Text Box 87">
            <a:extLst>
              <a:ext uri="{FF2B5EF4-FFF2-40B4-BE49-F238E27FC236}">
                <a16:creationId xmlns:a16="http://schemas.microsoft.com/office/drawing/2014/main" id="{0CDB30FA-DC63-4117-8168-CD436DA9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624" y="53158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</p:spTree>
    <p:extLst>
      <p:ext uri="{BB962C8B-B14F-4D97-AF65-F5344CB8AC3E}">
        <p14:creationId xmlns:p14="http://schemas.microsoft.com/office/powerpoint/2010/main" val="31238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</a:t>
            </a:r>
            <a:r>
              <a:rPr lang="en-US" altLang="en-US" sz="3600" dirty="0" smtClean="0">
                <a:solidFill>
                  <a:srgbClr val="002060"/>
                </a:solidFill>
              </a:rPr>
              <a:t>Path (First Attempt)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altLang="en-US" sz="2200" dirty="0" smtClean="0"/>
                  <a:t>path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en-US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0                                     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sz="220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e>
                                      <m:lim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: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d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an</m:t>
                                        </m:r>
                                        <m: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edge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  <m:t>𝑂𝑃𝑇</m:t>
                                    </m:r>
                                    <m:d>
                                      <m:d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  <m: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200" dirty="0" smtClean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 smtClean="0"/>
                  <a:t>The formula is correct. But it is not clear how to compute it.</a:t>
                </a: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3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path with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edges</a:t>
                </a:r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Let us characterize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Case 1</a:t>
                </a:r>
                <a:r>
                  <a:rPr lang="en-US" altLang="en-US" sz="22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path has less than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Case 2</a:t>
                </a:r>
                <a:r>
                  <a:rPr lang="en-US" altLang="en-US" sz="22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path has exactly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be the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2200" dirty="0"/>
                  <a:t>path with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/>
                  <a:t> must be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/>
                  <a:t> path with 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200" dirty="0"/>
                  <a:t> edges. So,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path with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edges</a:t>
                </a:r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∞                 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=0  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200" b="0" i="0" smtClean="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𝑂𝑃𝑇</m:t>
                                  </m:r>
                                  <m:d>
                                    <m:dPr>
                                      <m:ctrlP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limLow>
                                        <m:limLow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limLow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min</m:t>
                                          </m:r>
                                        </m:e>
                                        <m:lim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: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</m:d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an</m:t>
                                          </m:r>
                                          <m: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edge</m:t>
                                          </m:r>
                                        </m:lim>
                                      </m:limLow>
                                    </m:fName>
                                    <m:e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𝑂𝑃𝑇</m:t>
                                      </m:r>
                                      <m:d>
                                        <m:d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</m:sSub>
                                    </m:e>
                                  </m:func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So, for every v,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,?</m:t>
                        </m:r>
                      </m:e>
                    </m:d>
                  </m:oMath>
                </a14:m>
                <a:r>
                  <a:rPr lang="en-US" altLang="en-US" sz="2200" dirty="0"/>
                  <a:t> is the shortest path from s to v.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But how long do we have to run?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Since G has no negative cycle, it has 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200" dirty="0"/>
                  <a:t> edges. So,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200" dirty="0"/>
                  <a:t> is the answer.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Bellman Ford Algorithm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316" y="1944350"/>
                <a:ext cx="8001000" cy="2893100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v=1 to n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then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M[v,0]=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altLang="en-US" sz="1600" b="1" dirty="0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M[s,0]=0.</a:t>
                </a:r>
              </a:p>
              <a:p>
                <a:pPr algn="l"/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=1 to n-1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v=1 to n</a:t>
                </a:r>
              </a:p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     M[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]=M[v,i-1]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every edge 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u,v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  M[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]=min(M[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], M[u,i-1]+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c</a:t>
                </a:r>
                <a:r>
                  <a:rPr lang="en-US" altLang="en-US" sz="1600" b="1" baseline="-25000" dirty="0" err="1">
                    <a:latin typeface="Courier New" panose="02070309020205020404" pitchFamily="49" charset="0"/>
                  </a:rPr>
                  <a:t>u,v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endParaRPr lang="en-US" altLang="en-US" sz="1600" b="1" dirty="0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316" y="1944350"/>
                <a:ext cx="8001000" cy="2893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E4C93-0747-48F0-841A-38E4425DB18A}"/>
                  </a:ext>
                </a:extLst>
              </p:cNvPr>
              <p:cNvSpPr txBox="1"/>
              <p:nvPr/>
            </p:nvSpPr>
            <p:spPr>
              <a:xfrm>
                <a:off x="538316" y="5095568"/>
                <a:ext cx="77471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rgbClr val="0070C0"/>
                    </a:solidFill>
                  </a:rPr>
                  <a:t>Running Time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d>
                  </m:oMath>
                </a14:m>
                <a:endParaRPr lang="en-US" b="0" dirty="0"/>
              </a:p>
              <a:p>
                <a:pPr algn="l"/>
                <a:r>
                  <a:rPr lang="en-US" dirty="0"/>
                  <a:t>Can we test if G has negative cycles? </a:t>
                </a:r>
              </a:p>
              <a:p>
                <a:pPr algn="l"/>
                <a:r>
                  <a:rPr lang="en-US" dirty="0"/>
                  <a:t>Yes, run for </a:t>
                </a:r>
                <a:r>
                  <a:rPr lang="en-US" dirty="0" err="1"/>
                  <a:t>i</a:t>
                </a:r>
                <a:r>
                  <a:rPr lang="en-US" dirty="0"/>
                  <a:t>=1…3n and see if the M[v,n-1] is different from M[v,3n]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E4C93-0747-48F0-841A-38E4425DB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16" y="5095568"/>
                <a:ext cx="7747121" cy="1015663"/>
              </a:xfrm>
              <a:prstGeom prst="rect">
                <a:avLst/>
              </a:prstGeom>
              <a:blipFill>
                <a:blip r:embed="rId4"/>
                <a:stretch>
                  <a:fillRect l="-787" t="-3012" r="-787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6841" y="1348903"/>
            <a:ext cx="5538056" cy="190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Techniques Summary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Recipe</a:t>
            </a:r>
            <a:r>
              <a:rPr lang="en-US" altLang="en-US" sz="2200" dirty="0"/>
              <a:t>: </a:t>
            </a:r>
          </a:p>
          <a:p>
            <a:r>
              <a:rPr lang="en-US" altLang="en-US" sz="2000" dirty="0"/>
              <a:t>Follow the natural induction proof. </a:t>
            </a:r>
          </a:p>
          <a:p>
            <a:r>
              <a:rPr lang="en-US" altLang="en-US" sz="2000" dirty="0"/>
              <a:t>Find out additional assumptions/variables/subproblems that you need to do the induction</a:t>
            </a:r>
          </a:p>
          <a:p>
            <a:r>
              <a:rPr lang="en-US" altLang="en-US" sz="2000" dirty="0"/>
              <a:t>Strengthen the hypothesis and define w.r.t. new subproblems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Dynamic programming techniques</a:t>
            </a:r>
            <a:r>
              <a:rPr lang="en-US" altLang="en-US" sz="2200" dirty="0"/>
              <a:t>.</a:t>
            </a:r>
          </a:p>
          <a:p>
            <a:r>
              <a:rPr lang="en-US" altLang="en-US" sz="2000" dirty="0"/>
              <a:t>Whenever a problem is a special case of an NP-hard problem an ordering is important: </a:t>
            </a:r>
          </a:p>
          <a:p>
            <a:r>
              <a:rPr lang="en-US" altLang="en-US" sz="2000" dirty="0"/>
              <a:t>Adding a new variable:  knapsack.</a:t>
            </a:r>
          </a:p>
          <a:p>
            <a:r>
              <a:rPr lang="en-US" altLang="en-US" sz="2000" dirty="0"/>
              <a:t>Dynamic programming over intervals:  RNA secondary structure.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Top-down vs. bottom-up</a:t>
            </a:r>
            <a:r>
              <a:rPr lang="en-US" altLang="en-US" sz="2200" dirty="0"/>
              <a:t>:  </a:t>
            </a:r>
          </a:p>
          <a:p>
            <a:r>
              <a:rPr lang="en-US" altLang="en-US" sz="2000" dirty="0"/>
              <a:t>Different people have different intuitions </a:t>
            </a:r>
          </a:p>
          <a:p>
            <a:r>
              <a:rPr lang="en-US" altLang="en-US" sz="2000" dirty="0"/>
              <a:t>Bottom-up is useful to optimize the memory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Longest Path in a DAG</a:t>
            </a:r>
          </a:p>
        </p:txBody>
      </p:sp>
    </p:spTree>
    <p:extLst>
      <p:ext uri="{BB962C8B-B14F-4D97-AF65-F5344CB8AC3E}">
        <p14:creationId xmlns:p14="http://schemas.microsoft.com/office/powerpoint/2010/main" val="12981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Longest Path in a DAG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Goal:</a:t>
            </a:r>
            <a:r>
              <a:rPr lang="en-US" altLang="en-US" sz="2400" dirty="0"/>
              <a:t> Given a DAG G, find the longest path.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Recall</a:t>
            </a:r>
            <a:r>
              <a:rPr lang="en-US" altLang="en-US" sz="2400" dirty="0"/>
              <a:t>: A directed graph G is a DAG if it has no cycle.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This problem is NP-hard for general</a:t>
            </a:r>
          </a:p>
          <a:p>
            <a:pPr marL="0" indent="0">
              <a:buNone/>
            </a:pPr>
            <a:r>
              <a:rPr lang="en-US" altLang="en-US" sz="2400" dirty="0"/>
              <a:t>directed graphs:</a:t>
            </a:r>
          </a:p>
          <a:p>
            <a:pPr>
              <a:buFontTx/>
              <a:buChar char="-"/>
            </a:pPr>
            <a:r>
              <a:rPr lang="en-US" altLang="en-US" sz="2400" dirty="0"/>
              <a:t>It has the Hamiltonian Path as a </a:t>
            </a:r>
          </a:p>
          <a:p>
            <a:pPr marL="0" indent="0">
              <a:buNone/>
            </a:pPr>
            <a:r>
              <a:rPr lang="en-US" altLang="en-US" sz="2400" dirty="0"/>
              <a:t>     special case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AF049DA8-4A0F-47DF-B273-61B6F056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3725172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2</a:t>
            </a:r>
            <a:endParaRPr kumimoji="1" lang="en-US" baseline="-25000" dirty="0">
              <a:latin typeface="+mn-lt"/>
              <a:cs typeface="+mn-cs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1634C288-5D3C-4B9E-9CC1-141767D4F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5" y="3725172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3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E3C57CD9-4B99-44F1-9770-F7DC7E70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4590360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i="1" baseline="-25000" dirty="0">
                <a:latin typeface="+mn-lt"/>
                <a:cs typeface="+mn-cs"/>
              </a:rPr>
              <a:t>6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39878298-949D-42F5-8506-7DB3750C5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3" y="4590360"/>
            <a:ext cx="265112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i="1" baseline="-25000" dirty="0">
                <a:latin typeface="+mn-lt"/>
              </a:rPr>
              <a:t>5</a:t>
            </a:r>
            <a:endParaRPr kumimoji="1" lang="en-US" i="1" baseline="-25000" dirty="0">
              <a:latin typeface="+mn-lt"/>
              <a:cs typeface="+mn-cs"/>
            </a:endParaRP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6FB60404-C880-4A30-B205-BDA5E8132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1975" y="4590360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4</a:t>
            </a:r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2B180C5F-59EA-4F27-95FB-DB752A6E5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5455547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7</a:t>
            </a: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9CB16F7B-0F58-4675-B1B2-C6EDE0C6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5" y="5455547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1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30798407-BB2B-496A-B558-FE986FF8AC51}"/>
              </a:ext>
            </a:extLst>
          </p:cNvPr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5848350" y="3953772"/>
            <a:ext cx="476250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14">
            <a:extLst>
              <a:ext uri="{FF2B5EF4-FFF2-40B4-BE49-F238E27FC236}">
                <a16:creationId xmlns:a16="http://schemas.microsoft.com/office/drawing/2014/main" id="{1804D133-5A93-49F5-9734-5A2B72138682}"/>
              </a:ext>
            </a:extLst>
          </p:cNvPr>
          <p:cNvCxnSpPr>
            <a:cxnSpLocks noChangeShapeType="1"/>
            <a:stCxn id="5" idx="5"/>
            <a:endCxn id="8" idx="1"/>
          </p:cNvCxnSpPr>
          <p:nvPr/>
        </p:nvCxnSpPr>
        <p:spPr bwMode="auto">
          <a:xfrm>
            <a:off x="6513513" y="3953772"/>
            <a:ext cx="427037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15">
            <a:extLst>
              <a:ext uri="{FF2B5EF4-FFF2-40B4-BE49-F238E27FC236}">
                <a16:creationId xmlns:a16="http://schemas.microsoft.com/office/drawing/2014/main" id="{F4321785-F173-42E0-9782-36D35BF0DAE2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553200" y="3860110"/>
            <a:ext cx="96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16">
            <a:extLst>
              <a:ext uri="{FF2B5EF4-FFF2-40B4-BE49-F238E27FC236}">
                <a16:creationId xmlns:a16="http://schemas.microsoft.com/office/drawing/2014/main" id="{7A721805-3171-4F70-B39D-5728CAE74AC8}"/>
              </a:ext>
            </a:extLst>
          </p:cNvPr>
          <p:cNvCxnSpPr>
            <a:cxnSpLocks noChangeShapeType="1"/>
            <a:stCxn id="6" idx="5"/>
            <a:endCxn id="9" idx="1"/>
          </p:cNvCxnSpPr>
          <p:nvPr/>
        </p:nvCxnSpPr>
        <p:spPr bwMode="auto">
          <a:xfrm>
            <a:off x="7743825" y="3953772"/>
            <a:ext cx="476250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" name="AutoShape 17">
            <a:extLst>
              <a:ext uri="{FF2B5EF4-FFF2-40B4-BE49-F238E27FC236}">
                <a16:creationId xmlns:a16="http://schemas.microsoft.com/office/drawing/2014/main" id="{917CF39F-84D5-4B7D-B934-BC3461CBE06D}"/>
              </a:ext>
            </a:extLst>
          </p:cNvPr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7165975" y="4723710"/>
            <a:ext cx="1016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" name="AutoShape 18">
            <a:extLst>
              <a:ext uri="{FF2B5EF4-FFF2-40B4-BE49-F238E27FC236}">
                <a16:creationId xmlns:a16="http://schemas.microsoft.com/office/drawing/2014/main" id="{5E497CF9-4171-4746-9830-6ADC17D17D94}"/>
              </a:ext>
            </a:extLst>
          </p:cNvPr>
          <p:cNvCxnSpPr>
            <a:cxnSpLocks noChangeShapeType="1"/>
            <a:stCxn id="11" idx="7"/>
            <a:endCxn id="9" idx="3"/>
          </p:cNvCxnSpPr>
          <p:nvPr/>
        </p:nvCxnSpPr>
        <p:spPr bwMode="auto">
          <a:xfrm flipV="1">
            <a:off x="7743825" y="4818960"/>
            <a:ext cx="476250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8" name="AutoShape 19">
            <a:extLst>
              <a:ext uri="{FF2B5EF4-FFF2-40B4-BE49-F238E27FC236}">
                <a16:creationId xmlns:a16="http://schemas.microsoft.com/office/drawing/2014/main" id="{559C04BE-9C68-49EA-89CD-3A159FD79C38}"/>
              </a:ext>
            </a:extLst>
          </p:cNvPr>
          <p:cNvCxnSpPr>
            <a:cxnSpLocks noChangeShapeType="1"/>
            <a:stCxn id="8" idx="3"/>
            <a:endCxn id="10" idx="7"/>
          </p:cNvCxnSpPr>
          <p:nvPr/>
        </p:nvCxnSpPr>
        <p:spPr bwMode="auto">
          <a:xfrm flipH="1">
            <a:off x="6513513" y="4818960"/>
            <a:ext cx="427037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" name="AutoShape 20">
            <a:extLst>
              <a:ext uri="{FF2B5EF4-FFF2-40B4-BE49-F238E27FC236}">
                <a16:creationId xmlns:a16="http://schemas.microsoft.com/office/drawing/2014/main" id="{B6EA0E94-445D-43B6-8B1E-2220ECD6F0D6}"/>
              </a:ext>
            </a:extLst>
          </p:cNvPr>
          <p:cNvCxnSpPr>
            <a:cxnSpLocks noChangeShapeType="1"/>
            <a:stCxn id="11" idx="1"/>
            <a:endCxn id="8" idx="5"/>
          </p:cNvCxnSpPr>
          <p:nvPr/>
        </p:nvCxnSpPr>
        <p:spPr bwMode="auto">
          <a:xfrm flipH="1" flipV="1">
            <a:off x="7127875" y="4818960"/>
            <a:ext cx="425450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0" name="AutoShape 21">
            <a:extLst>
              <a:ext uri="{FF2B5EF4-FFF2-40B4-BE49-F238E27FC236}">
                <a16:creationId xmlns:a16="http://schemas.microsoft.com/office/drawing/2014/main" id="{27AE60A7-5E2F-4439-ACEB-062485E16092}"/>
              </a:ext>
            </a:extLst>
          </p:cNvPr>
          <p:cNvCxnSpPr>
            <a:cxnSpLocks noChangeShapeType="1"/>
            <a:stCxn id="11" idx="2"/>
            <a:endCxn id="10" idx="6"/>
          </p:cNvCxnSpPr>
          <p:nvPr/>
        </p:nvCxnSpPr>
        <p:spPr bwMode="auto">
          <a:xfrm flipH="1">
            <a:off x="6553200" y="5588897"/>
            <a:ext cx="96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" name="AutoShape 22">
            <a:extLst>
              <a:ext uri="{FF2B5EF4-FFF2-40B4-BE49-F238E27FC236}">
                <a16:creationId xmlns:a16="http://schemas.microsoft.com/office/drawing/2014/main" id="{CF042087-AE3B-4656-91CE-D030D497889C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5848350" y="4818960"/>
            <a:ext cx="476250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2" name="AutoShape 23">
            <a:extLst>
              <a:ext uri="{FF2B5EF4-FFF2-40B4-BE49-F238E27FC236}">
                <a16:creationId xmlns:a16="http://schemas.microsoft.com/office/drawing/2014/main" id="{C908D2FE-920C-4266-BBA1-9AA0E5AB28FC}"/>
              </a:ext>
            </a:extLst>
          </p:cNvPr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5886450" y="4723710"/>
            <a:ext cx="10144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3" name="AutoShape 24">
            <a:extLst>
              <a:ext uri="{FF2B5EF4-FFF2-40B4-BE49-F238E27FC236}">
                <a16:creationId xmlns:a16="http://schemas.microsoft.com/office/drawing/2014/main" id="{8871E3D3-AFD1-4AA0-A305-8CCF784DC30B}"/>
              </a:ext>
            </a:extLst>
          </p:cNvPr>
          <p:cNvCxnSpPr>
            <a:cxnSpLocks noChangeShapeType="1"/>
            <a:stCxn id="6" idx="3"/>
            <a:endCxn id="8" idx="7"/>
          </p:cNvCxnSpPr>
          <p:nvPr/>
        </p:nvCxnSpPr>
        <p:spPr bwMode="auto">
          <a:xfrm flipH="1">
            <a:off x="7127875" y="3953772"/>
            <a:ext cx="425450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4" name="AutoShape 15">
            <a:extLst>
              <a:ext uri="{FF2B5EF4-FFF2-40B4-BE49-F238E27FC236}">
                <a16:creationId xmlns:a16="http://schemas.microsoft.com/office/drawing/2014/main" id="{10EFE8EE-6BB6-4206-81BC-1AB47685F633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553200" y="3858522"/>
            <a:ext cx="962025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7" name="AutoShape 15">
            <a:extLst>
              <a:ext uri="{FF2B5EF4-FFF2-40B4-BE49-F238E27FC236}">
                <a16:creationId xmlns:a16="http://schemas.microsoft.com/office/drawing/2014/main" id="{10DCD346-3D9E-4FE4-8F9F-4771AD9ACA13}"/>
              </a:ext>
            </a:extLst>
          </p:cNvPr>
          <p:cNvCxnSpPr>
            <a:cxnSpLocks noChangeShapeType="1"/>
            <a:stCxn id="6" idx="5"/>
            <a:endCxn id="9" idx="1"/>
          </p:cNvCxnSpPr>
          <p:nvPr/>
        </p:nvCxnSpPr>
        <p:spPr bwMode="auto">
          <a:xfrm>
            <a:off x="7742868" y="3952815"/>
            <a:ext cx="478164" cy="67660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0" name="AutoShape 15">
            <a:extLst>
              <a:ext uri="{FF2B5EF4-FFF2-40B4-BE49-F238E27FC236}">
                <a16:creationId xmlns:a16="http://schemas.microsoft.com/office/drawing/2014/main" id="{75EA251F-5869-4C02-A2B4-244282682384}"/>
              </a:ext>
            </a:extLst>
          </p:cNvPr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7165975" y="4723710"/>
            <a:ext cx="10160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5">
            <a:extLst>
              <a:ext uri="{FF2B5EF4-FFF2-40B4-BE49-F238E27FC236}">
                <a16:creationId xmlns:a16="http://schemas.microsoft.com/office/drawing/2014/main" id="{23AB2B75-9EF2-48AF-931B-F9FC7CD5989B}"/>
              </a:ext>
            </a:extLst>
          </p:cNvPr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5886450" y="4723710"/>
            <a:ext cx="101441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5">
            <a:extLst>
              <a:ext uri="{FF2B5EF4-FFF2-40B4-BE49-F238E27FC236}">
                <a16:creationId xmlns:a16="http://schemas.microsoft.com/office/drawing/2014/main" id="{DA2244D2-C943-4441-B811-0FE09764A990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5847393" y="4818003"/>
            <a:ext cx="478164" cy="676601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867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Longest Path in a DAG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Q</a:t>
            </a:r>
            <a:r>
              <a:rPr lang="en-US" altLang="en-US" sz="2400" dirty="0"/>
              <a:t>: What is the right </a:t>
            </a:r>
            <a:r>
              <a:rPr lang="en-US" altLang="en-US" sz="2400" dirty="0">
                <a:solidFill>
                  <a:srgbClr val="FF0000"/>
                </a:solidFill>
              </a:rPr>
              <a:t>ordering</a:t>
            </a:r>
            <a:r>
              <a:rPr lang="en-US" altLang="en-US" sz="2400" dirty="0"/>
              <a:t>?</a:t>
            </a:r>
          </a:p>
          <a:p>
            <a:pPr marL="0" indent="0">
              <a:buNone/>
            </a:pPr>
            <a:r>
              <a:rPr lang="en-US" altLang="en-US" sz="2400" dirty="0"/>
              <a:t>Remember, we have to use that G is a DAG, ideally in defining the ordering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We saw that every DAG has a </a:t>
            </a:r>
            <a:r>
              <a:rPr lang="en-US" altLang="en-US" sz="2400" dirty="0">
                <a:solidFill>
                  <a:srgbClr val="0070C0"/>
                </a:solidFill>
              </a:rPr>
              <a:t>topological sorting</a:t>
            </a:r>
          </a:p>
          <a:p>
            <a:pPr marL="0" indent="0">
              <a:buNone/>
            </a:pPr>
            <a:r>
              <a:rPr lang="en-US" altLang="en-US" sz="2400" dirty="0"/>
              <a:t>So, let’s use that as an ordering</a:t>
            </a:r>
            <a:r>
              <a:rPr lang="en-US" altLang="en-US" sz="24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en-US" sz="2400" dirty="0"/>
              <a:t>  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828E6B-D3C9-4727-8AB5-E9C37B4EA92A}"/>
              </a:ext>
            </a:extLst>
          </p:cNvPr>
          <p:cNvGrpSpPr/>
          <p:nvPr/>
        </p:nvGrpSpPr>
        <p:grpSpPr>
          <a:xfrm>
            <a:off x="553679" y="4020139"/>
            <a:ext cx="8323723" cy="1997075"/>
            <a:chOff x="553679" y="4020139"/>
            <a:chExt cx="8323723" cy="1997075"/>
          </a:xfrm>
        </p:grpSpPr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AF049DA8-4A0F-47DF-B273-61B6F0561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429" y="4020139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2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1634C288-5D3C-4B9E-9CC1-141767D4F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154" y="4020139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E3C57CD9-4B99-44F1-9770-F7DC7E701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679" y="4885327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i="1" baseline="-25000" dirty="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39878298-949D-42F5-8506-7DB3750C5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792" y="4885327"/>
              <a:ext cx="265112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i="1" baseline="-25000" dirty="0">
                  <a:latin typeface="+mn-lt"/>
                </a:rPr>
                <a:t>5</a:t>
              </a:r>
              <a:endParaRPr kumimoji="1" lang="en-US" i="1" baseline="-25000" dirty="0">
                <a:latin typeface="+mn-lt"/>
                <a:cs typeface="+mn-cs"/>
              </a:endParaRPr>
            </a:p>
          </p:txBody>
        </p:sp>
        <p:sp>
          <p:nvSpPr>
            <p:cNvPr id="9" name="Oval 10">
              <a:extLst>
                <a:ext uri="{FF2B5EF4-FFF2-40B4-BE49-F238E27FC236}">
                  <a16:creationId xmlns:a16="http://schemas.microsoft.com/office/drawing/2014/main" id="{6FB60404-C880-4A30-B205-BDA5E8132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5904" y="4885327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2B180C5F-59EA-4F27-95FB-DB752A6E5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429" y="5750514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9CB16F7B-0F58-4675-B1B2-C6EDE0C6A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154" y="5750514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1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12" name="AutoShape 13">
              <a:extLst>
                <a:ext uri="{FF2B5EF4-FFF2-40B4-BE49-F238E27FC236}">
                  <a16:creationId xmlns:a16="http://schemas.microsoft.com/office/drawing/2014/main" id="{30798407-BB2B-496A-B558-FE986FF8AC51}"/>
                </a:ext>
              </a:extLst>
            </p:cNvPr>
            <p:cNvCxnSpPr>
              <a:cxnSpLocks noChangeShapeType="1"/>
              <a:stCxn id="5" idx="3"/>
              <a:endCxn id="7" idx="7"/>
            </p:cNvCxnSpPr>
            <p:nvPr/>
          </p:nvCxnSpPr>
          <p:spPr bwMode="auto">
            <a:xfrm flipH="1">
              <a:off x="782279" y="4248739"/>
              <a:ext cx="476250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4">
              <a:extLst>
                <a:ext uri="{FF2B5EF4-FFF2-40B4-BE49-F238E27FC236}">
                  <a16:creationId xmlns:a16="http://schemas.microsoft.com/office/drawing/2014/main" id="{1804D133-5A93-49F5-9734-5A2B72138682}"/>
                </a:ext>
              </a:extLst>
            </p:cNvPr>
            <p:cNvCxnSpPr>
              <a:cxnSpLocks noChangeShapeType="1"/>
              <a:stCxn id="5" idx="5"/>
              <a:endCxn id="8" idx="1"/>
            </p:cNvCxnSpPr>
            <p:nvPr/>
          </p:nvCxnSpPr>
          <p:spPr bwMode="auto">
            <a:xfrm>
              <a:off x="1447442" y="4248739"/>
              <a:ext cx="427037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5">
              <a:extLst>
                <a:ext uri="{FF2B5EF4-FFF2-40B4-BE49-F238E27FC236}">
                  <a16:creationId xmlns:a16="http://schemas.microsoft.com/office/drawing/2014/main" id="{F4321785-F173-42E0-9782-36D35BF0DAE2}"/>
                </a:ext>
              </a:extLst>
            </p:cNvPr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1487129" y="4155077"/>
              <a:ext cx="962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6">
              <a:extLst>
                <a:ext uri="{FF2B5EF4-FFF2-40B4-BE49-F238E27FC236}">
                  <a16:creationId xmlns:a16="http://schemas.microsoft.com/office/drawing/2014/main" id="{7A721805-3171-4F70-B39D-5728CAE74AC8}"/>
                </a:ext>
              </a:extLst>
            </p:cNvPr>
            <p:cNvCxnSpPr>
              <a:cxnSpLocks noChangeShapeType="1"/>
              <a:stCxn id="6" idx="5"/>
              <a:endCxn id="9" idx="1"/>
            </p:cNvCxnSpPr>
            <p:nvPr/>
          </p:nvCxnSpPr>
          <p:spPr bwMode="auto">
            <a:xfrm>
              <a:off x="2677754" y="4248739"/>
              <a:ext cx="476250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7">
              <a:extLst>
                <a:ext uri="{FF2B5EF4-FFF2-40B4-BE49-F238E27FC236}">
                  <a16:creationId xmlns:a16="http://schemas.microsoft.com/office/drawing/2014/main" id="{917CF39F-84D5-4B7D-B934-BC3461CBE06D}"/>
                </a:ext>
              </a:extLst>
            </p:cNvPr>
            <p:cNvCxnSpPr>
              <a:cxnSpLocks noChangeShapeType="1"/>
              <a:stCxn id="9" idx="2"/>
              <a:endCxn id="8" idx="6"/>
            </p:cNvCxnSpPr>
            <p:nvPr/>
          </p:nvCxnSpPr>
          <p:spPr bwMode="auto">
            <a:xfrm flipH="1">
              <a:off x="2099904" y="5018677"/>
              <a:ext cx="1016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8">
              <a:extLst>
                <a:ext uri="{FF2B5EF4-FFF2-40B4-BE49-F238E27FC236}">
                  <a16:creationId xmlns:a16="http://schemas.microsoft.com/office/drawing/2014/main" id="{5E497CF9-4171-4746-9830-6ADC17D17D94}"/>
                </a:ext>
              </a:extLst>
            </p:cNvPr>
            <p:cNvCxnSpPr>
              <a:cxnSpLocks noChangeShapeType="1"/>
              <a:stCxn id="11" idx="7"/>
              <a:endCxn id="9" idx="3"/>
            </p:cNvCxnSpPr>
            <p:nvPr/>
          </p:nvCxnSpPr>
          <p:spPr bwMode="auto">
            <a:xfrm flipV="1">
              <a:off x="2677754" y="5113927"/>
              <a:ext cx="476250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9">
              <a:extLst>
                <a:ext uri="{FF2B5EF4-FFF2-40B4-BE49-F238E27FC236}">
                  <a16:creationId xmlns:a16="http://schemas.microsoft.com/office/drawing/2014/main" id="{559C04BE-9C68-49EA-89CD-3A159FD79C38}"/>
                </a:ext>
              </a:extLst>
            </p:cNvPr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1447442" y="5113927"/>
              <a:ext cx="427037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0">
              <a:extLst>
                <a:ext uri="{FF2B5EF4-FFF2-40B4-BE49-F238E27FC236}">
                  <a16:creationId xmlns:a16="http://schemas.microsoft.com/office/drawing/2014/main" id="{B6EA0E94-445D-43B6-8B1E-2220ECD6F0D6}"/>
                </a:ext>
              </a:extLst>
            </p:cNvPr>
            <p:cNvCxnSpPr>
              <a:cxnSpLocks noChangeShapeType="1"/>
              <a:stCxn id="11" idx="1"/>
              <a:endCxn id="8" idx="5"/>
            </p:cNvCxnSpPr>
            <p:nvPr/>
          </p:nvCxnSpPr>
          <p:spPr bwMode="auto">
            <a:xfrm flipH="1" flipV="1">
              <a:off x="2061804" y="5113927"/>
              <a:ext cx="425450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1">
              <a:extLst>
                <a:ext uri="{FF2B5EF4-FFF2-40B4-BE49-F238E27FC236}">
                  <a16:creationId xmlns:a16="http://schemas.microsoft.com/office/drawing/2014/main" id="{27AE60A7-5E2F-4439-ACEB-062485E16092}"/>
                </a:ext>
              </a:extLst>
            </p:cNvPr>
            <p:cNvCxnSpPr>
              <a:cxnSpLocks noChangeShapeType="1"/>
              <a:stCxn id="11" idx="2"/>
              <a:endCxn id="10" idx="6"/>
            </p:cNvCxnSpPr>
            <p:nvPr/>
          </p:nvCxnSpPr>
          <p:spPr bwMode="auto">
            <a:xfrm flipH="1">
              <a:off x="1487129" y="5883864"/>
              <a:ext cx="962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2">
              <a:extLst>
                <a:ext uri="{FF2B5EF4-FFF2-40B4-BE49-F238E27FC236}">
                  <a16:creationId xmlns:a16="http://schemas.microsoft.com/office/drawing/2014/main" id="{CF042087-AE3B-4656-91CE-D030D497889C}"/>
                </a:ext>
              </a:extLst>
            </p:cNvPr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>
              <a:off x="782279" y="5113927"/>
              <a:ext cx="476250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3">
              <a:extLst>
                <a:ext uri="{FF2B5EF4-FFF2-40B4-BE49-F238E27FC236}">
                  <a16:creationId xmlns:a16="http://schemas.microsoft.com/office/drawing/2014/main" id="{C908D2FE-920C-4266-BBA1-9AA0E5AB28FC}"/>
                </a:ext>
              </a:extLst>
            </p:cNvPr>
            <p:cNvCxnSpPr>
              <a:cxnSpLocks noChangeShapeType="1"/>
              <a:stCxn id="8" idx="2"/>
              <a:endCxn id="7" idx="6"/>
            </p:cNvCxnSpPr>
            <p:nvPr/>
          </p:nvCxnSpPr>
          <p:spPr bwMode="auto">
            <a:xfrm flipH="1">
              <a:off x="820379" y="5018677"/>
              <a:ext cx="101441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4">
              <a:extLst>
                <a:ext uri="{FF2B5EF4-FFF2-40B4-BE49-F238E27FC236}">
                  <a16:creationId xmlns:a16="http://schemas.microsoft.com/office/drawing/2014/main" id="{8871E3D3-AFD1-4AA0-A305-8CCF784DC30B}"/>
                </a:ext>
              </a:extLst>
            </p:cNvPr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2061804" y="4248739"/>
              <a:ext cx="425450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60F7ACC-4E54-4970-AB93-901ECF304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802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61A25EE-3DCC-4803-9567-EC2B02F24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965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2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8A1A890-4BBD-44B4-8EA5-E269214CA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6715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3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35" name="AutoShape 28">
              <a:extLst>
                <a:ext uri="{FF2B5EF4-FFF2-40B4-BE49-F238E27FC236}">
                  <a16:creationId xmlns:a16="http://schemas.microsoft.com/office/drawing/2014/main" id="{9F3994FF-71E6-4F57-A6B6-B10935C2F940}"/>
                </a:ext>
              </a:extLst>
            </p:cNvPr>
            <p:cNvCxnSpPr>
              <a:cxnSpLocks noChangeShapeType="1"/>
              <a:stCxn id="32" idx="6"/>
              <a:endCxn id="34" idx="2"/>
            </p:cNvCxnSpPr>
            <p:nvPr/>
          </p:nvCxnSpPr>
          <p:spPr bwMode="auto">
            <a:xfrm>
              <a:off x="5516665" y="4929940"/>
              <a:ext cx="400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6DCFC36-5E71-493A-AE36-F0A1B7CDE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3465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4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38" name="AutoShape 30">
              <a:extLst>
                <a:ext uri="{FF2B5EF4-FFF2-40B4-BE49-F238E27FC236}">
                  <a16:creationId xmlns:a16="http://schemas.microsoft.com/office/drawing/2014/main" id="{E88984B3-12E0-46D0-8897-0E04EE003A13}"/>
                </a:ext>
              </a:extLst>
            </p:cNvPr>
            <p:cNvCxnSpPr>
              <a:cxnSpLocks noChangeShapeType="1"/>
              <a:stCxn id="34" idx="6"/>
              <a:endCxn id="37" idx="2"/>
            </p:cNvCxnSpPr>
            <p:nvPr/>
          </p:nvCxnSpPr>
          <p:spPr bwMode="auto">
            <a:xfrm>
              <a:off x="6183415" y="4929940"/>
              <a:ext cx="400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DC11DF7-D2E2-44D2-B4C8-096E8A7CE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627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5</a:t>
              </a:r>
            </a:p>
          </p:txBody>
        </p:sp>
        <p:cxnSp>
          <p:nvCxnSpPr>
            <p:cNvPr id="40" name="AutoShape 32">
              <a:extLst>
                <a:ext uri="{FF2B5EF4-FFF2-40B4-BE49-F238E27FC236}">
                  <a16:creationId xmlns:a16="http://schemas.microsoft.com/office/drawing/2014/main" id="{15A32F1A-2509-4C2C-A844-D90B69A12EE3}"/>
                </a:ext>
              </a:extLst>
            </p:cNvPr>
            <p:cNvCxnSpPr>
              <a:cxnSpLocks noChangeShapeType="1"/>
              <a:stCxn id="37" idx="6"/>
              <a:endCxn id="39" idx="2"/>
            </p:cNvCxnSpPr>
            <p:nvPr/>
          </p:nvCxnSpPr>
          <p:spPr bwMode="auto">
            <a:xfrm>
              <a:off x="6850165" y="4929940"/>
              <a:ext cx="3984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2DD392C-2113-4265-8E09-8954AE90F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5377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6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42" name="AutoShape 34">
              <a:extLst>
                <a:ext uri="{FF2B5EF4-FFF2-40B4-BE49-F238E27FC236}">
                  <a16:creationId xmlns:a16="http://schemas.microsoft.com/office/drawing/2014/main" id="{F9C35AD4-037F-450C-8B2C-43A3CA0A5686}"/>
                </a:ext>
              </a:extLst>
            </p:cNvPr>
            <p:cNvCxnSpPr>
              <a:cxnSpLocks noChangeShapeType="1"/>
              <a:stCxn id="39" idx="6"/>
              <a:endCxn id="41" idx="2"/>
            </p:cNvCxnSpPr>
            <p:nvPr/>
          </p:nvCxnSpPr>
          <p:spPr bwMode="auto">
            <a:xfrm>
              <a:off x="7515327" y="4929940"/>
              <a:ext cx="400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B97830E-CB18-4D88-97A9-18B3A8D7E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702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7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44" name="AutoShape 36">
              <a:extLst>
                <a:ext uri="{FF2B5EF4-FFF2-40B4-BE49-F238E27FC236}">
                  <a16:creationId xmlns:a16="http://schemas.microsoft.com/office/drawing/2014/main" id="{E0F1184E-A304-4183-BAAC-A408CE5F9D14}"/>
                </a:ext>
              </a:extLst>
            </p:cNvPr>
            <p:cNvCxnSpPr>
              <a:cxnSpLocks noChangeShapeType="1"/>
              <a:stCxn id="41" idx="6"/>
              <a:endCxn id="43" idx="2"/>
            </p:cNvCxnSpPr>
            <p:nvPr/>
          </p:nvCxnSpPr>
          <p:spPr bwMode="auto">
            <a:xfrm>
              <a:off x="8182077" y="4929940"/>
              <a:ext cx="4286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37">
              <a:extLst>
                <a:ext uri="{FF2B5EF4-FFF2-40B4-BE49-F238E27FC236}">
                  <a16:creationId xmlns:a16="http://schemas.microsoft.com/office/drawing/2014/main" id="{2F7E4E95-CEB9-4E7E-870F-39D63A98BE58}"/>
                </a:ext>
              </a:extLst>
            </p:cNvPr>
            <p:cNvCxnSpPr>
              <a:cxnSpLocks noChangeShapeType="1"/>
              <a:stCxn id="34" idx="0"/>
              <a:endCxn id="39" idx="0"/>
            </p:cNvCxnSpPr>
            <p:nvPr/>
          </p:nvCxnSpPr>
          <p:spPr bwMode="auto">
            <a:xfrm rot="5400000" flipV="1">
              <a:off x="6716021" y="4130634"/>
              <a:ext cx="1587" cy="13335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38">
              <a:extLst>
                <a:ext uri="{FF2B5EF4-FFF2-40B4-BE49-F238E27FC236}">
                  <a16:creationId xmlns:a16="http://schemas.microsoft.com/office/drawing/2014/main" id="{F0BCFF4F-A907-47A1-AA97-75333D609EC9}"/>
                </a:ext>
              </a:extLst>
            </p:cNvPr>
            <p:cNvCxnSpPr>
              <a:cxnSpLocks noChangeShapeType="1"/>
              <a:stCxn id="32" idx="4"/>
              <a:endCxn id="39" idx="3"/>
            </p:cNvCxnSpPr>
            <p:nvPr/>
          </p:nvCxnSpPr>
          <p:spPr bwMode="auto">
            <a:xfrm rot="5400000" flipH="1" flipV="1">
              <a:off x="6315971" y="4092533"/>
              <a:ext cx="39688" cy="1901825"/>
            </a:xfrm>
            <a:prstGeom prst="curvedConnector3">
              <a:avLst>
                <a:gd name="adj1" fmla="val -648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39">
              <a:extLst>
                <a:ext uri="{FF2B5EF4-FFF2-40B4-BE49-F238E27FC236}">
                  <a16:creationId xmlns:a16="http://schemas.microsoft.com/office/drawing/2014/main" id="{4C753C0A-5AB0-44BD-A7B6-F4D7FABEE590}"/>
                </a:ext>
              </a:extLst>
            </p:cNvPr>
            <p:cNvCxnSpPr>
              <a:cxnSpLocks noChangeShapeType="1"/>
              <a:stCxn id="31" idx="4"/>
              <a:endCxn id="39" idx="4"/>
            </p:cNvCxnSpPr>
            <p:nvPr/>
          </p:nvCxnSpPr>
          <p:spPr bwMode="auto">
            <a:xfrm rot="16200000" flipH="1">
              <a:off x="6050065" y="3731377"/>
              <a:ext cx="1587" cy="2665413"/>
            </a:xfrm>
            <a:prstGeom prst="curvedConnector3">
              <a:avLst>
                <a:gd name="adj1" fmla="val 29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40">
              <a:extLst>
                <a:ext uri="{FF2B5EF4-FFF2-40B4-BE49-F238E27FC236}">
                  <a16:creationId xmlns:a16="http://schemas.microsoft.com/office/drawing/2014/main" id="{4FDAAD05-DC2D-4D5E-9144-7B10C79E90EF}"/>
                </a:ext>
              </a:extLst>
            </p:cNvPr>
            <p:cNvCxnSpPr>
              <a:cxnSpLocks noChangeShapeType="1"/>
              <a:stCxn id="31" idx="0"/>
              <a:endCxn id="37" idx="0"/>
            </p:cNvCxnSpPr>
            <p:nvPr/>
          </p:nvCxnSpPr>
          <p:spPr bwMode="auto">
            <a:xfrm rot="5400000" flipV="1">
              <a:off x="5716690" y="3798052"/>
              <a:ext cx="1587" cy="1998663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41">
              <a:extLst>
                <a:ext uri="{FF2B5EF4-FFF2-40B4-BE49-F238E27FC236}">
                  <a16:creationId xmlns:a16="http://schemas.microsoft.com/office/drawing/2014/main" id="{18D3B00F-3A30-489C-8A62-A8688CF09ABD}"/>
                </a:ext>
              </a:extLst>
            </p:cNvPr>
            <p:cNvCxnSpPr>
              <a:cxnSpLocks noChangeShapeType="1"/>
              <a:stCxn id="39" idx="7"/>
              <a:endCxn id="43" idx="0"/>
            </p:cNvCxnSpPr>
            <p:nvPr/>
          </p:nvCxnSpPr>
          <p:spPr bwMode="auto">
            <a:xfrm rot="16200000">
              <a:off x="8091590" y="4182227"/>
              <a:ext cx="38100" cy="1266825"/>
            </a:xfrm>
            <a:prstGeom prst="curvedConnector3">
              <a:avLst>
                <a:gd name="adj1" fmla="val 676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42">
              <a:extLst>
                <a:ext uri="{FF2B5EF4-FFF2-40B4-BE49-F238E27FC236}">
                  <a16:creationId xmlns:a16="http://schemas.microsoft.com/office/drawing/2014/main" id="{F198309A-C445-4DBA-9F05-A0EA3AAE211F}"/>
                </a:ext>
              </a:extLst>
            </p:cNvPr>
            <p:cNvCxnSpPr>
              <a:cxnSpLocks noChangeShapeType="1"/>
              <a:stCxn id="32" idx="0"/>
              <a:endCxn id="41" idx="0"/>
            </p:cNvCxnSpPr>
            <p:nvPr/>
          </p:nvCxnSpPr>
          <p:spPr bwMode="auto">
            <a:xfrm rot="5400000" flipV="1">
              <a:off x="6716021" y="3465471"/>
              <a:ext cx="1587" cy="2663825"/>
            </a:xfrm>
            <a:prstGeom prst="curvedConnector3">
              <a:avLst>
                <a:gd name="adj1" fmla="val -36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43">
              <a:extLst>
                <a:ext uri="{FF2B5EF4-FFF2-40B4-BE49-F238E27FC236}">
                  <a16:creationId xmlns:a16="http://schemas.microsoft.com/office/drawing/2014/main" id="{ABC0F945-558B-43A2-9E5F-B80554FDDDCA}"/>
                </a:ext>
              </a:extLst>
            </p:cNvPr>
            <p:cNvCxnSpPr>
              <a:cxnSpLocks noChangeShapeType="1"/>
              <a:stCxn id="31" idx="4"/>
              <a:endCxn id="43" idx="4"/>
            </p:cNvCxnSpPr>
            <p:nvPr/>
          </p:nvCxnSpPr>
          <p:spPr bwMode="auto">
            <a:xfrm rot="16200000" flipH="1">
              <a:off x="6730308" y="3051134"/>
              <a:ext cx="1587" cy="4025900"/>
            </a:xfrm>
            <a:prstGeom prst="curvedConnector3">
              <a:avLst>
                <a:gd name="adj1" fmla="val 405999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2" name="Arrow: Right 51">
              <a:extLst>
                <a:ext uri="{FF2B5EF4-FFF2-40B4-BE49-F238E27FC236}">
                  <a16:creationId xmlns:a16="http://schemas.microsoft.com/office/drawing/2014/main" id="{F510E7BC-E212-43CC-AAE9-130E53EB15F3}"/>
                </a:ext>
              </a:extLst>
            </p:cNvPr>
            <p:cNvSpPr/>
            <p:nvPr/>
          </p:nvSpPr>
          <p:spPr bwMode="auto">
            <a:xfrm>
              <a:off x="3601936" y="4731868"/>
              <a:ext cx="823913" cy="484632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4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Longest Path in a DAG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/>
                  <a:t>Suppose we have labelled the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vertices such that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is a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directed edge only if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solidFill>
                      <a:srgbClr val="0070C0"/>
                    </a:solidFill>
                  </a:rPr>
                  <a:t> = </a:t>
                </a:r>
                <a:r>
                  <a:rPr lang="en-US" altLang="en-US" sz="2400" dirty="0"/>
                  <a:t>length of the longest path ending 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Suppose OPT(j)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400" dirty="0"/>
                  <a:t> then</a:t>
                </a:r>
              </a:p>
              <a:p>
                <a:pPr marL="0" indent="0">
                  <a:buNone/>
                </a:pPr>
                <a:r>
                  <a:rPr lang="en-US" altLang="en-US" sz="2400" dirty="0" err="1">
                    <a:solidFill>
                      <a:srgbClr val="0070C0"/>
                    </a:solidFill>
                  </a:rPr>
                  <a:t>Obs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 1</a:t>
                </a:r>
                <a:r>
                  <a:rPr lang="en-US" altLang="en-US" sz="24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 err="1">
                    <a:solidFill>
                      <a:srgbClr val="0070C0"/>
                    </a:solidFill>
                  </a:rPr>
                  <a:t>Obs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 2</a:t>
                </a:r>
                <a:r>
                  <a:rPr lang="en-US" altLang="en-US" sz="2400" dirty="0"/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400" dirty="0"/>
                  <a:t> is the longest path ending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BF7C28-F236-40E9-B5A8-490C92F84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297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DF88F4E-4D1D-4083-8D3C-311FC6C5A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460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2</a:t>
            </a:r>
            <a:endParaRPr kumimoji="1" lang="en-US" baseline="-25000" dirty="0">
              <a:latin typeface="+mn-lt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CBD49A2-1A0E-4F3D-9FCB-F0D61F3D9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210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3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56" name="AutoShape 28">
            <a:extLst>
              <a:ext uri="{FF2B5EF4-FFF2-40B4-BE49-F238E27FC236}">
                <a16:creationId xmlns:a16="http://schemas.microsoft.com/office/drawing/2014/main" id="{FC2B0B60-EF05-437D-AFF5-6F05AEB685E9}"/>
              </a:ext>
            </a:extLst>
          </p:cNvPr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5584160" y="2336536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52C42480-B919-4346-AD91-27A8FB68D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960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4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58" name="AutoShape 30">
            <a:extLst>
              <a:ext uri="{FF2B5EF4-FFF2-40B4-BE49-F238E27FC236}">
                <a16:creationId xmlns:a16="http://schemas.microsoft.com/office/drawing/2014/main" id="{3D483FBE-19D8-492B-8609-48D9DC3437B9}"/>
              </a:ext>
            </a:extLst>
          </p:cNvPr>
          <p:cNvCxnSpPr>
            <a:cxnSpLocks noChangeShapeType="1"/>
            <a:stCxn id="55" idx="6"/>
            <a:endCxn id="57" idx="2"/>
          </p:cNvCxnSpPr>
          <p:nvPr/>
        </p:nvCxnSpPr>
        <p:spPr bwMode="auto">
          <a:xfrm>
            <a:off x="6250910" y="2336536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08D0A8D3-3AF0-4472-BEF8-11FB60522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6122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5</a:t>
            </a:r>
          </a:p>
        </p:txBody>
      </p:sp>
      <p:cxnSp>
        <p:nvCxnSpPr>
          <p:cNvPr id="60" name="AutoShape 32">
            <a:extLst>
              <a:ext uri="{FF2B5EF4-FFF2-40B4-BE49-F238E27FC236}">
                <a16:creationId xmlns:a16="http://schemas.microsoft.com/office/drawing/2014/main" id="{C62EF2AD-EA2A-4716-A1F2-9B2D7AC632AA}"/>
              </a:ext>
            </a:extLst>
          </p:cNvPr>
          <p:cNvCxnSpPr>
            <a:cxnSpLocks noChangeShapeType="1"/>
            <a:stCxn id="57" idx="6"/>
            <a:endCxn id="59" idx="2"/>
          </p:cNvCxnSpPr>
          <p:nvPr/>
        </p:nvCxnSpPr>
        <p:spPr bwMode="auto">
          <a:xfrm>
            <a:off x="6917660" y="2336536"/>
            <a:ext cx="3984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0E257E3A-2FFA-4FA7-8A49-ED6F33444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872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6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62" name="AutoShape 34">
            <a:extLst>
              <a:ext uri="{FF2B5EF4-FFF2-40B4-BE49-F238E27FC236}">
                <a16:creationId xmlns:a16="http://schemas.microsoft.com/office/drawing/2014/main" id="{72BCD406-1F80-464E-9C68-8565BB5CF70F}"/>
              </a:ext>
            </a:extLst>
          </p:cNvPr>
          <p:cNvCxnSpPr>
            <a:cxnSpLocks noChangeShapeType="1"/>
            <a:stCxn id="59" idx="6"/>
            <a:endCxn id="61" idx="2"/>
          </p:cNvCxnSpPr>
          <p:nvPr/>
        </p:nvCxnSpPr>
        <p:spPr bwMode="auto">
          <a:xfrm>
            <a:off x="7582822" y="2336536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D55A1B2F-2304-4463-9FFA-0145F0762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197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7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64" name="AutoShape 36">
            <a:extLst>
              <a:ext uri="{FF2B5EF4-FFF2-40B4-BE49-F238E27FC236}">
                <a16:creationId xmlns:a16="http://schemas.microsoft.com/office/drawing/2014/main" id="{0798772D-A85F-4C51-BEEF-1E8565906654}"/>
              </a:ext>
            </a:extLst>
          </p:cNvPr>
          <p:cNvCxnSpPr>
            <a:cxnSpLocks noChangeShapeType="1"/>
            <a:stCxn id="61" idx="6"/>
            <a:endCxn id="63" idx="2"/>
          </p:cNvCxnSpPr>
          <p:nvPr/>
        </p:nvCxnSpPr>
        <p:spPr bwMode="auto">
          <a:xfrm>
            <a:off x="8249572" y="2336536"/>
            <a:ext cx="428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5" name="AutoShape 37">
            <a:extLst>
              <a:ext uri="{FF2B5EF4-FFF2-40B4-BE49-F238E27FC236}">
                <a16:creationId xmlns:a16="http://schemas.microsoft.com/office/drawing/2014/main" id="{BBA6DDC8-62BE-4032-8751-92A2EEA76016}"/>
              </a:ext>
            </a:extLst>
          </p:cNvPr>
          <p:cNvCxnSpPr>
            <a:cxnSpLocks noChangeShapeType="1"/>
            <a:stCxn id="55" idx="0"/>
            <a:endCxn id="59" idx="0"/>
          </p:cNvCxnSpPr>
          <p:nvPr/>
        </p:nvCxnSpPr>
        <p:spPr bwMode="auto">
          <a:xfrm rot="5400000" flipV="1">
            <a:off x="6783516" y="1537230"/>
            <a:ext cx="1587" cy="13335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6" name="AutoShape 38">
            <a:extLst>
              <a:ext uri="{FF2B5EF4-FFF2-40B4-BE49-F238E27FC236}">
                <a16:creationId xmlns:a16="http://schemas.microsoft.com/office/drawing/2014/main" id="{FC44516A-FFA6-4AA4-A6B4-1F31DAB6BE16}"/>
              </a:ext>
            </a:extLst>
          </p:cNvPr>
          <p:cNvCxnSpPr>
            <a:cxnSpLocks noChangeShapeType="1"/>
            <a:stCxn id="54" idx="4"/>
            <a:endCxn id="59" idx="3"/>
          </p:cNvCxnSpPr>
          <p:nvPr/>
        </p:nvCxnSpPr>
        <p:spPr bwMode="auto">
          <a:xfrm rot="5400000" flipH="1" flipV="1">
            <a:off x="6383466" y="1499129"/>
            <a:ext cx="39688" cy="1901825"/>
          </a:xfrm>
          <a:prstGeom prst="curvedConnector3">
            <a:avLst>
              <a:gd name="adj1" fmla="val -648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7" name="AutoShape 39">
            <a:extLst>
              <a:ext uri="{FF2B5EF4-FFF2-40B4-BE49-F238E27FC236}">
                <a16:creationId xmlns:a16="http://schemas.microsoft.com/office/drawing/2014/main" id="{559CB921-AD54-4A9B-BA7F-4DCE71060435}"/>
              </a:ext>
            </a:extLst>
          </p:cNvPr>
          <p:cNvCxnSpPr>
            <a:cxnSpLocks noChangeShapeType="1"/>
            <a:stCxn id="53" idx="4"/>
            <a:endCxn id="59" idx="4"/>
          </p:cNvCxnSpPr>
          <p:nvPr/>
        </p:nvCxnSpPr>
        <p:spPr bwMode="auto">
          <a:xfrm rot="16200000" flipH="1">
            <a:off x="6117560" y="1137973"/>
            <a:ext cx="1587" cy="2665413"/>
          </a:xfrm>
          <a:prstGeom prst="curvedConnector3">
            <a:avLst>
              <a:gd name="adj1" fmla="val 29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40">
            <a:extLst>
              <a:ext uri="{FF2B5EF4-FFF2-40B4-BE49-F238E27FC236}">
                <a16:creationId xmlns:a16="http://schemas.microsoft.com/office/drawing/2014/main" id="{8559CCB0-568D-436A-A87A-84056FA5353C}"/>
              </a:ext>
            </a:extLst>
          </p:cNvPr>
          <p:cNvCxnSpPr>
            <a:cxnSpLocks noChangeShapeType="1"/>
            <a:stCxn id="53" idx="0"/>
            <a:endCxn id="57" idx="0"/>
          </p:cNvCxnSpPr>
          <p:nvPr/>
        </p:nvCxnSpPr>
        <p:spPr bwMode="auto">
          <a:xfrm rot="5400000" flipV="1">
            <a:off x="5784185" y="1204648"/>
            <a:ext cx="1587" cy="19986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9" name="AutoShape 41">
            <a:extLst>
              <a:ext uri="{FF2B5EF4-FFF2-40B4-BE49-F238E27FC236}">
                <a16:creationId xmlns:a16="http://schemas.microsoft.com/office/drawing/2014/main" id="{436CCDAE-26F1-4892-B96A-5C1DDCDAED4B}"/>
              </a:ext>
            </a:extLst>
          </p:cNvPr>
          <p:cNvCxnSpPr>
            <a:cxnSpLocks noChangeShapeType="1"/>
            <a:stCxn id="59" idx="7"/>
            <a:endCxn id="63" idx="0"/>
          </p:cNvCxnSpPr>
          <p:nvPr/>
        </p:nvCxnSpPr>
        <p:spPr bwMode="auto">
          <a:xfrm rot="16200000">
            <a:off x="8159085" y="1588823"/>
            <a:ext cx="38100" cy="1266825"/>
          </a:xfrm>
          <a:prstGeom prst="curvedConnector3">
            <a:avLst>
              <a:gd name="adj1" fmla="val 676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0" name="AutoShape 42">
            <a:extLst>
              <a:ext uri="{FF2B5EF4-FFF2-40B4-BE49-F238E27FC236}">
                <a16:creationId xmlns:a16="http://schemas.microsoft.com/office/drawing/2014/main" id="{2BA0CBC7-5DC5-4603-BFFE-DA2BC665E49C}"/>
              </a:ext>
            </a:extLst>
          </p:cNvPr>
          <p:cNvCxnSpPr>
            <a:cxnSpLocks noChangeShapeType="1"/>
            <a:stCxn id="54" idx="0"/>
            <a:endCxn id="61" idx="0"/>
          </p:cNvCxnSpPr>
          <p:nvPr/>
        </p:nvCxnSpPr>
        <p:spPr bwMode="auto">
          <a:xfrm rot="5400000" flipV="1">
            <a:off x="6783516" y="872067"/>
            <a:ext cx="1587" cy="2663825"/>
          </a:xfrm>
          <a:prstGeom prst="curvedConnector3">
            <a:avLst>
              <a:gd name="adj1" fmla="val -3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1" name="AutoShape 43">
            <a:extLst>
              <a:ext uri="{FF2B5EF4-FFF2-40B4-BE49-F238E27FC236}">
                <a16:creationId xmlns:a16="http://schemas.microsoft.com/office/drawing/2014/main" id="{8A4A1593-4BA5-4D93-8DE0-032DB5FE81BF}"/>
              </a:ext>
            </a:extLst>
          </p:cNvPr>
          <p:cNvCxnSpPr>
            <a:cxnSpLocks noChangeShapeType="1"/>
            <a:stCxn id="53" idx="4"/>
            <a:endCxn id="63" idx="4"/>
          </p:cNvCxnSpPr>
          <p:nvPr/>
        </p:nvCxnSpPr>
        <p:spPr bwMode="auto">
          <a:xfrm rot="16200000" flipH="1">
            <a:off x="6797803" y="457730"/>
            <a:ext cx="1587" cy="4025900"/>
          </a:xfrm>
          <a:prstGeom prst="curvedConnector3">
            <a:avLst>
              <a:gd name="adj1" fmla="val 405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59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Longest Path in a DAG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/>
                  <a:t>Suppose we have labelled the vertices such that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is a directed edge only if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= length of the longest path ending 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b="0" dirty="0"/>
                  <a:t>       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0                                          </m:t>
                            </m:r>
                          </m:e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e>
                                  <m:lim>
                                    <m: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d>
                                      <m:dPr>
                                        <m:ctrlP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  <m: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an</m:t>
                                    </m:r>
                                    <m: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edge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𝑂𝑃𝑇</m:t>
                                </m:r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6BCF90-AA5F-4ED2-A0A4-37818085DE29}"/>
                  </a:ext>
                </a:extLst>
              </p:cNvPr>
              <p:cNvSpPr txBox="1"/>
              <p:nvPr/>
            </p:nvSpPr>
            <p:spPr>
              <a:xfrm>
                <a:off x="6428324" y="4085304"/>
                <a:ext cx="21295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is a source</a:t>
                </a:r>
              </a:p>
              <a:p>
                <a:pPr algn="l"/>
                <a:r>
                  <a:rPr lang="en-US" sz="2400" dirty="0" err="1"/>
                  <a:t>o.w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6BCF90-AA5F-4ED2-A0A4-37818085D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24" y="4085304"/>
                <a:ext cx="2129557" cy="830997"/>
              </a:xfrm>
              <a:prstGeom prst="rect">
                <a:avLst/>
              </a:prstGeom>
              <a:blipFill>
                <a:blip r:embed="rId4"/>
                <a:stretch>
                  <a:fillRect l="-4585" t="-5147" r="-3725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3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Outputting the Longest Path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" y="1343898"/>
                <a:ext cx="8001000" cy="4616648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Let G be a DAG given with a topological sorting: For all edges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we have 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&lt;j.</a:t>
                </a: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Initialize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Parent[j]=-1 for all j.</a:t>
                </a: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Compute-OPT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(j){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(in-degree(j)==0)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return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0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(M[j]==empty)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M[j]=0;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all edges 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i,j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 if (M[j] &lt; 1+Compute-OPT(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   M[j]=1+Compute-OPT(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>
                    <a:latin typeface="Courier New" panose="02070309020205020404" pitchFamily="49" charset="0"/>
                  </a:rPr>
                  <a:t>)</a:t>
                </a:r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   </a:t>
                </a:r>
                <a:r>
                  <a:rPr lang="en-US" altLang="en-US" sz="1600" b="1" dirty="0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Parent[j]=</a:t>
                </a:r>
                <a:r>
                  <a:rPr lang="en-US" altLang="en-US" sz="1600" b="1" dirty="0" err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i</a:t>
                </a:r>
                <a:endParaRPr lang="en-US" altLang="en-US" sz="1600" b="1" dirty="0">
                  <a:solidFill>
                    <a:srgbClr val="FF0000"/>
                  </a:solidFill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return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M[j]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}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Let M[k] be the maximum of M[1],…,M[n]</a:t>
                </a: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While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(Parent[k]!=-1)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Print k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k=Parent[k]</a:t>
                </a:r>
              </a:p>
            </p:txBody>
          </p:sp>
        </mc:Choice>
        <mc:Fallback xmlns="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" y="1343898"/>
                <a:ext cx="8001000" cy="4616648"/>
              </a:xfrm>
              <a:prstGeom prst="rect">
                <a:avLst/>
              </a:prstGeom>
              <a:blipFill>
                <a:blip r:embed="rId3"/>
                <a:stretch>
                  <a:fillRect r="-152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C519659-4A51-4ADF-9D0E-FADB072CF2EE}"/>
              </a:ext>
            </a:extLst>
          </p:cNvPr>
          <p:cNvSpPr txBox="1"/>
          <p:nvPr/>
        </p:nvSpPr>
        <p:spPr>
          <a:xfrm>
            <a:off x="4985527" y="3123545"/>
            <a:ext cx="3302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Record the entry that </a:t>
            </a:r>
          </a:p>
          <a:p>
            <a:r>
              <a:rPr lang="en-US" dirty="0">
                <a:solidFill>
                  <a:srgbClr val="FF0000"/>
                </a:solidFill>
              </a:rPr>
              <a:t>we used to compute OPT(j)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2E467B2-BD20-4838-A1F6-81434424D22C}"/>
              </a:ext>
            </a:extLst>
          </p:cNvPr>
          <p:cNvCxnSpPr/>
          <p:nvPr/>
        </p:nvCxnSpPr>
        <p:spPr bwMode="auto">
          <a:xfrm flipH="1">
            <a:off x="3406877" y="3477488"/>
            <a:ext cx="1519084" cy="6889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86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 smtClean="0">
                <a:cs typeface="+mj-cs"/>
              </a:rPr>
              <a:t>Exercise:</a:t>
            </a:r>
            <a:br>
              <a:rPr kumimoji="0" lang="en-US" sz="3600" dirty="0" smtClean="0">
                <a:cs typeface="+mj-cs"/>
              </a:rPr>
            </a:br>
            <a:r>
              <a:rPr kumimoji="0" lang="en-US" sz="3600" dirty="0" smtClean="0">
                <a:cs typeface="+mj-cs"/>
              </a:rPr>
              <a:t>Longest </a:t>
            </a:r>
            <a:r>
              <a:rPr kumimoji="0" lang="en-US" sz="3600" dirty="0">
                <a:cs typeface="+mj-cs"/>
              </a:rPr>
              <a:t>Increasing Subsequence</a:t>
            </a:r>
          </a:p>
        </p:txBody>
      </p:sp>
    </p:spTree>
    <p:extLst>
      <p:ext uri="{BB962C8B-B14F-4D97-AF65-F5344CB8AC3E}">
        <p14:creationId xmlns:p14="http://schemas.microsoft.com/office/powerpoint/2010/main" val="10420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Longest Increasing Subsequence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 smtClean="0"/>
                  <a:t>Given a sequence of numbers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Find the longest increasing </a:t>
                </a:r>
                <a:r>
                  <a:rPr lang="en-US" altLang="en-US" sz="2400" dirty="0" smtClean="0"/>
                  <a:t>subsequence in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 smtClean="0"/>
                  <a:t> time</a:t>
                </a:r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200" dirty="0"/>
                  <a:t>41, 22, 9, 15, 23, 39, 21, 56, 24, 34, 59, 23, 60, 39, 87, 23, 90</a:t>
                </a: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1504FB63-F33B-40BD-AB49-B3826D027E65}"/>
              </a:ext>
            </a:extLst>
          </p:cNvPr>
          <p:cNvSpPr/>
          <p:nvPr/>
        </p:nvSpPr>
        <p:spPr bwMode="auto">
          <a:xfrm>
            <a:off x="4371006" y="3272575"/>
            <a:ext cx="454036" cy="684074"/>
          </a:xfrm>
          <a:prstGeom prst="down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83167-42A5-4DE0-9364-0CE9A13D2155}"/>
              </a:ext>
            </a:extLst>
          </p:cNvPr>
          <p:cNvSpPr txBox="1"/>
          <p:nvPr/>
        </p:nvSpPr>
        <p:spPr>
          <a:xfrm>
            <a:off x="796149" y="4307457"/>
            <a:ext cx="7149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41, 22, </a:t>
            </a:r>
            <a:r>
              <a:rPr lang="en-US" altLang="en-US" b="1" dirty="0">
                <a:solidFill>
                  <a:srgbClr val="FF0000"/>
                </a:solidFill>
              </a:rPr>
              <a:t>9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23</a:t>
            </a:r>
            <a:r>
              <a:rPr lang="en-US" altLang="en-US" dirty="0"/>
              <a:t>, 39, 21, 56, </a:t>
            </a:r>
            <a:r>
              <a:rPr lang="en-US" altLang="en-US" b="1" dirty="0">
                <a:solidFill>
                  <a:srgbClr val="FF0000"/>
                </a:solidFill>
              </a:rPr>
              <a:t>24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34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59</a:t>
            </a:r>
            <a:r>
              <a:rPr lang="en-US" altLang="en-US" dirty="0"/>
              <a:t>, 23, </a:t>
            </a:r>
            <a:r>
              <a:rPr lang="en-US" altLang="en-US" b="1" dirty="0">
                <a:solidFill>
                  <a:srgbClr val="FF0000"/>
                </a:solidFill>
              </a:rPr>
              <a:t>60</a:t>
            </a:r>
            <a:r>
              <a:rPr lang="en-US" altLang="en-US" dirty="0"/>
              <a:t>, 39, </a:t>
            </a:r>
            <a:r>
              <a:rPr lang="en-US" altLang="en-US" b="1" dirty="0">
                <a:solidFill>
                  <a:srgbClr val="FF0000"/>
                </a:solidFill>
              </a:rPr>
              <a:t>87</a:t>
            </a:r>
            <a:r>
              <a:rPr lang="en-US" altLang="en-US" dirty="0"/>
              <a:t>, 23, </a:t>
            </a:r>
            <a:r>
              <a:rPr lang="en-US" altLang="en-US" b="1" dirty="0">
                <a:solidFill>
                  <a:srgbClr val="FF0000"/>
                </a:solidFill>
              </a:rPr>
              <a:t>90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74174</TotalTime>
  <Words>851</Words>
  <Application>Microsoft Office PowerPoint</Application>
  <PresentationFormat>On-screen Show (4:3)</PresentationFormat>
  <Paragraphs>236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Arial</vt:lpstr>
      <vt:lpstr>Arial Black</vt:lpstr>
      <vt:lpstr>Cambria Math</vt:lpstr>
      <vt:lpstr>Comic Sans MS</vt:lpstr>
      <vt:lpstr>Courier New</vt:lpstr>
      <vt:lpstr>Helvetica</vt:lpstr>
      <vt:lpstr>Tahoma</vt:lpstr>
      <vt:lpstr>Times New Roman</vt:lpstr>
      <vt:lpstr>Custom Design</vt:lpstr>
      <vt:lpstr>CSE 421</vt:lpstr>
      <vt:lpstr>Longest Path in a DAG</vt:lpstr>
      <vt:lpstr>Longest Path in a DAG</vt:lpstr>
      <vt:lpstr>DP for Longest Path in a DAG</vt:lpstr>
      <vt:lpstr>DP for Longest Path in a DAG</vt:lpstr>
      <vt:lpstr>DP for Longest Path in a DAG</vt:lpstr>
      <vt:lpstr>Outputting the Longest Path</vt:lpstr>
      <vt:lpstr>Exercise: Longest Increasing Subsequence</vt:lpstr>
      <vt:lpstr>Longest Increasing Subsequence</vt:lpstr>
      <vt:lpstr>DP for LIS</vt:lpstr>
      <vt:lpstr>Shortest Paths with Negative Edge Weights</vt:lpstr>
      <vt:lpstr>Shortest Paths with Neg Edge Weights</vt:lpstr>
      <vt:lpstr>Impossibility on Graphs with Neg Cycles</vt:lpstr>
      <vt:lpstr>DP for Shortest Path (First Attempt)</vt:lpstr>
      <vt:lpstr>DP for Shortest Path</vt:lpstr>
      <vt:lpstr>DP for Shortest Path</vt:lpstr>
      <vt:lpstr>Bellman Ford Algorithm</vt:lpstr>
      <vt:lpstr>DP Techniques Summary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485</cp:revision>
  <cp:lastPrinted>2000-07-01T21:41:59Z</cp:lastPrinted>
  <dcterms:created xsi:type="dcterms:W3CDTF">1998-04-21T02:39:18Z</dcterms:created>
  <dcterms:modified xsi:type="dcterms:W3CDTF">2018-11-05T20:47:29Z</dcterms:modified>
</cp:coreProperties>
</file>