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6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7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8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20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1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22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3"/>
  </p:notesMasterIdLst>
  <p:handoutMasterIdLst>
    <p:handoutMasterId r:id="rId44"/>
  </p:handoutMasterIdLst>
  <p:sldIdLst>
    <p:sldId id="464" r:id="rId2"/>
    <p:sldId id="445" r:id="rId3"/>
    <p:sldId id="446" r:id="rId4"/>
    <p:sldId id="447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72" r:id="rId21"/>
    <p:sldId id="473" r:id="rId22"/>
    <p:sldId id="474" r:id="rId23"/>
    <p:sldId id="475" r:id="rId24"/>
    <p:sldId id="476" r:id="rId25"/>
    <p:sldId id="477" r:id="rId26"/>
    <p:sldId id="478" r:id="rId27"/>
    <p:sldId id="479" r:id="rId28"/>
    <p:sldId id="480" r:id="rId29"/>
    <p:sldId id="481" r:id="rId30"/>
    <p:sldId id="482" r:id="rId31"/>
    <p:sldId id="483" r:id="rId32"/>
    <p:sldId id="484" r:id="rId33"/>
    <p:sldId id="485" r:id="rId34"/>
    <p:sldId id="486" r:id="rId35"/>
    <p:sldId id="487" r:id="rId36"/>
    <p:sldId id="488" r:id="rId37"/>
    <p:sldId id="489" r:id="rId38"/>
    <p:sldId id="490" r:id="rId39"/>
    <p:sldId id="491" r:id="rId40"/>
    <p:sldId id="492" r:id="rId41"/>
    <p:sldId id="493" r:id="rId42"/>
  </p:sldIdLst>
  <p:sldSz cx="9144000" cy="6858000" type="screen4x3"/>
  <p:notesSz cx="7315200" cy="96012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810" y="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2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06577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0651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89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76531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36830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83670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42971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B22B4-B020-4523-82FB-39CD13CBA986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156370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B684BC-C5CC-43B3-8464-57CA3C8B0135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62412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5F45ED-B4C5-4F47-B426-B3EB7558365E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69076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28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29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30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31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329E6-E94F-461D-8003-5D8E79CAA093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3548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79989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CC3D91-7A4E-4C71-960B-B7EDC6502351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444139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B9145C-4DD2-45FD-950C-8D1AE0FDFFAD}" type="slidenum">
              <a:rPr 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8992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3443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099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9" Type="http://schemas.openxmlformats.org/officeDocument/2006/relationships/tags" Target="../tags/tag70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42" Type="http://schemas.openxmlformats.org/officeDocument/2006/relationships/tags" Target="../tags/tag73.xml"/><Relationship Id="rId47" Type="http://schemas.openxmlformats.org/officeDocument/2006/relationships/tags" Target="../tags/tag78.xml"/><Relationship Id="rId50" Type="http://schemas.openxmlformats.org/officeDocument/2006/relationships/tags" Target="../tags/tag81.xml"/><Relationship Id="rId55" Type="http://schemas.openxmlformats.org/officeDocument/2006/relationships/tags" Target="../tags/tag86.xml"/><Relationship Id="rId63" Type="http://schemas.openxmlformats.org/officeDocument/2006/relationships/tags" Target="../tags/tag9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41" Type="http://schemas.openxmlformats.org/officeDocument/2006/relationships/tags" Target="../tags/tag72.xml"/><Relationship Id="rId54" Type="http://schemas.openxmlformats.org/officeDocument/2006/relationships/tags" Target="../tags/tag85.xml"/><Relationship Id="rId62" Type="http://schemas.openxmlformats.org/officeDocument/2006/relationships/tags" Target="../tags/tag9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tags" Target="../tags/tag68.xml"/><Relationship Id="rId40" Type="http://schemas.openxmlformats.org/officeDocument/2006/relationships/tags" Target="../tags/tag71.xml"/><Relationship Id="rId45" Type="http://schemas.openxmlformats.org/officeDocument/2006/relationships/tags" Target="../tags/tag76.xml"/><Relationship Id="rId53" Type="http://schemas.openxmlformats.org/officeDocument/2006/relationships/tags" Target="../tags/tag84.xml"/><Relationship Id="rId58" Type="http://schemas.openxmlformats.org/officeDocument/2006/relationships/tags" Target="../tags/tag89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49" Type="http://schemas.openxmlformats.org/officeDocument/2006/relationships/tags" Target="../tags/tag80.xml"/><Relationship Id="rId57" Type="http://schemas.openxmlformats.org/officeDocument/2006/relationships/tags" Target="../tags/tag88.xml"/><Relationship Id="rId61" Type="http://schemas.openxmlformats.org/officeDocument/2006/relationships/tags" Target="../tags/tag92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4" Type="http://schemas.openxmlformats.org/officeDocument/2006/relationships/tags" Target="../tags/tag75.xml"/><Relationship Id="rId52" Type="http://schemas.openxmlformats.org/officeDocument/2006/relationships/tags" Target="../tags/tag83.xml"/><Relationship Id="rId60" Type="http://schemas.openxmlformats.org/officeDocument/2006/relationships/tags" Target="../tags/tag91.xml"/><Relationship Id="rId65" Type="http://schemas.openxmlformats.org/officeDocument/2006/relationships/notesSlide" Target="../notesSlides/notesSlide16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43" Type="http://schemas.openxmlformats.org/officeDocument/2006/relationships/tags" Target="../tags/tag74.xml"/><Relationship Id="rId48" Type="http://schemas.openxmlformats.org/officeDocument/2006/relationships/tags" Target="../tags/tag79.xml"/><Relationship Id="rId56" Type="http://schemas.openxmlformats.org/officeDocument/2006/relationships/tags" Target="../tags/tag87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39.xml"/><Relationship Id="rId51" Type="http://schemas.openxmlformats.org/officeDocument/2006/relationships/tags" Target="../tags/tag82.xml"/><Relationship Id="rId3" Type="http://schemas.openxmlformats.org/officeDocument/2006/relationships/tags" Target="../tags/tag34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tags" Target="../tags/tag69.xml"/><Relationship Id="rId46" Type="http://schemas.openxmlformats.org/officeDocument/2006/relationships/tags" Target="../tags/tag77.xml"/><Relationship Id="rId59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www.google.com/url?sa=i&amp;rct=j&amp;q=&amp;esrc=s&amp;frm=1&amp;source=images&amp;cd=&amp;cad=rja&amp;docid=wAlWsu-D4FGYaM&amp;tbnid=p8Kaz9lLaW2MKM:&amp;ved=0CAUQjRw&amp;url=http://inf421.wordpress.com/2011/10/20/usefulness-of-p-and-np/&amp;ei=XNs4UfTMLNHlqAGM2ICwDw&amp;bvm=bv.43287494,d.aWM&amp;psig=AFQjCNEoWp8txWo2oF-xJqcpCNapYshSpg&amp;ust=1362767052234834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9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3" Type="http://schemas.openxmlformats.org/officeDocument/2006/relationships/tags" Target="../tags/tag120.xml"/><Relationship Id="rId21" Type="http://schemas.openxmlformats.org/officeDocument/2006/relationships/notesSlide" Target="../notesSlides/notesSlide19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3" Type="http://schemas.openxmlformats.org/officeDocument/2006/relationships/tags" Target="../tags/tag139.xml"/><Relationship Id="rId21" Type="http://schemas.openxmlformats.org/officeDocument/2006/relationships/notesSlide" Target="../notesSlides/notesSlide20.xm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26" Type="http://schemas.openxmlformats.org/officeDocument/2006/relationships/tags" Target="../tags/tag183.xml"/><Relationship Id="rId39" Type="http://schemas.openxmlformats.org/officeDocument/2006/relationships/tags" Target="../tags/tag196.xml"/><Relationship Id="rId21" Type="http://schemas.openxmlformats.org/officeDocument/2006/relationships/tags" Target="../tags/tag178.xml"/><Relationship Id="rId34" Type="http://schemas.openxmlformats.org/officeDocument/2006/relationships/tags" Target="../tags/tag191.xml"/><Relationship Id="rId42" Type="http://schemas.openxmlformats.org/officeDocument/2006/relationships/tags" Target="../tags/tag199.xml"/><Relationship Id="rId47" Type="http://schemas.openxmlformats.org/officeDocument/2006/relationships/tags" Target="../tags/tag204.xml"/><Relationship Id="rId50" Type="http://schemas.openxmlformats.org/officeDocument/2006/relationships/tags" Target="../tags/tag207.xml"/><Relationship Id="rId55" Type="http://schemas.openxmlformats.org/officeDocument/2006/relationships/tags" Target="../tags/tag212.xml"/><Relationship Id="rId63" Type="http://schemas.openxmlformats.org/officeDocument/2006/relationships/tags" Target="../tags/tag220.xml"/><Relationship Id="rId7" Type="http://schemas.openxmlformats.org/officeDocument/2006/relationships/tags" Target="../tags/tag164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0" Type="http://schemas.openxmlformats.org/officeDocument/2006/relationships/tags" Target="../tags/tag177.xml"/><Relationship Id="rId29" Type="http://schemas.openxmlformats.org/officeDocument/2006/relationships/tags" Target="../tags/tag186.xml"/><Relationship Id="rId41" Type="http://schemas.openxmlformats.org/officeDocument/2006/relationships/tags" Target="../tags/tag198.xml"/><Relationship Id="rId54" Type="http://schemas.openxmlformats.org/officeDocument/2006/relationships/tags" Target="../tags/tag211.xml"/><Relationship Id="rId62" Type="http://schemas.openxmlformats.org/officeDocument/2006/relationships/tags" Target="../tags/tag21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24" Type="http://schemas.openxmlformats.org/officeDocument/2006/relationships/tags" Target="../tags/tag181.xml"/><Relationship Id="rId32" Type="http://schemas.openxmlformats.org/officeDocument/2006/relationships/tags" Target="../tags/tag189.xml"/><Relationship Id="rId37" Type="http://schemas.openxmlformats.org/officeDocument/2006/relationships/tags" Target="../tags/tag194.xml"/><Relationship Id="rId40" Type="http://schemas.openxmlformats.org/officeDocument/2006/relationships/tags" Target="../tags/tag197.xml"/><Relationship Id="rId45" Type="http://schemas.openxmlformats.org/officeDocument/2006/relationships/tags" Target="../tags/tag202.xml"/><Relationship Id="rId53" Type="http://schemas.openxmlformats.org/officeDocument/2006/relationships/tags" Target="../tags/tag210.xml"/><Relationship Id="rId58" Type="http://schemas.openxmlformats.org/officeDocument/2006/relationships/tags" Target="../tags/tag215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23" Type="http://schemas.openxmlformats.org/officeDocument/2006/relationships/tags" Target="../tags/tag180.xml"/><Relationship Id="rId28" Type="http://schemas.openxmlformats.org/officeDocument/2006/relationships/tags" Target="../tags/tag185.xml"/><Relationship Id="rId36" Type="http://schemas.openxmlformats.org/officeDocument/2006/relationships/tags" Target="../tags/tag193.xml"/><Relationship Id="rId49" Type="http://schemas.openxmlformats.org/officeDocument/2006/relationships/tags" Target="../tags/tag206.xml"/><Relationship Id="rId57" Type="http://schemas.openxmlformats.org/officeDocument/2006/relationships/tags" Target="../tags/tag214.xml"/><Relationship Id="rId61" Type="http://schemas.openxmlformats.org/officeDocument/2006/relationships/tags" Target="../tags/tag218.xml"/><Relationship Id="rId10" Type="http://schemas.openxmlformats.org/officeDocument/2006/relationships/tags" Target="../tags/tag167.xml"/><Relationship Id="rId19" Type="http://schemas.openxmlformats.org/officeDocument/2006/relationships/tags" Target="../tags/tag176.xml"/><Relationship Id="rId31" Type="http://schemas.openxmlformats.org/officeDocument/2006/relationships/tags" Target="../tags/tag188.xml"/><Relationship Id="rId44" Type="http://schemas.openxmlformats.org/officeDocument/2006/relationships/tags" Target="../tags/tag201.xml"/><Relationship Id="rId52" Type="http://schemas.openxmlformats.org/officeDocument/2006/relationships/tags" Target="../tags/tag209.xml"/><Relationship Id="rId60" Type="http://schemas.openxmlformats.org/officeDocument/2006/relationships/tags" Target="../tags/tag217.xml"/><Relationship Id="rId65" Type="http://schemas.openxmlformats.org/officeDocument/2006/relationships/notesSlide" Target="../notesSlides/notesSlide22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Relationship Id="rId22" Type="http://schemas.openxmlformats.org/officeDocument/2006/relationships/tags" Target="../tags/tag179.xml"/><Relationship Id="rId27" Type="http://schemas.openxmlformats.org/officeDocument/2006/relationships/tags" Target="../tags/tag184.xml"/><Relationship Id="rId30" Type="http://schemas.openxmlformats.org/officeDocument/2006/relationships/tags" Target="../tags/tag187.xml"/><Relationship Id="rId35" Type="http://schemas.openxmlformats.org/officeDocument/2006/relationships/tags" Target="../tags/tag192.xml"/><Relationship Id="rId43" Type="http://schemas.openxmlformats.org/officeDocument/2006/relationships/tags" Target="../tags/tag200.xml"/><Relationship Id="rId48" Type="http://schemas.openxmlformats.org/officeDocument/2006/relationships/tags" Target="../tags/tag205.xml"/><Relationship Id="rId56" Type="http://schemas.openxmlformats.org/officeDocument/2006/relationships/tags" Target="../tags/tag213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165.xml"/><Relationship Id="rId51" Type="http://schemas.openxmlformats.org/officeDocument/2006/relationships/tags" Target="../tags/tag208.xml"/><Relationship Id="rId3" Type="http://schemas.openxmlformats.org/officeDocument/2006/relationships/tags" Target="../tags/tag160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5" Type="http://schemas.openxmlformats.org/officeDocument/2006/relationships/tags" Target="../tags/tag182.xml"/><Relationship Id="rId33" Type="http://schemas.openxmlformats.org/officeDocument/2006/relationships/tags" Target="../tags/tag190.xml"/><Relationship Id="rId38" Type="http://schemas.openxmlformats.org/officeDocument/2006/relationships/tags" Target="../tags/tag195.xml"/><Relationship Id="rId46" Type="http://schemas.openxmlformats.org/officeDocument/2006/relationships/tags" Target="../tags/tag203.xml"/><Relationship Id="rId59" Type="http://schemas.openxmlformats.org/officeDocument/2006/relationships/tags" Target="../tags/tag2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3" Type="http://schemas.openxmlformats.org/officeDocument/2006/relationships/tags" Target="../tags/tag225.xml"/><Relationship Id="rId7" Type="http://schemas.openxmlformats.org/officeDocument/2006/relationships/tags" Target="../tags/tag229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4" Type="http://schemas.openxmlformats.org/officeDocument/2006/relationships/tags" Target="../tags/tag226.xml"/><Relationship Id="rId9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28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28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5.wmf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7.bin"/><Relationship Id="rId19" Type="http://schemas.openxmlformats.org/officeDocument/2006/relationships/oleObject" Target="../embeddings/oleObject33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Relationship Id="rId14" Type="http://schemas.openxmlformats.org/officeDocument/2006/relationships/image" Target="../media/image2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tags" Target="../tags/tag258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235.xml"/><Relationship Id="rId21" Type="http://schemas.openxmlformats.org/officeDocument/2006/relationships/tags" Target="../tags/tag253.xml"/><Relationship Id="rId34" Type="http://schemas.openxmlformats.org/officeDocument/2006/relationships/tags" Target="../tags/tag266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tags" Target="../tags/tag257.xml"/><Relationship Id="rId33" Type="http://schemas.openxmlformats.org/officeDocument/2006/relationships/tags" Target="../tags/tag265.xml"/><Relationship Id="rId38" Type="http://schemas.openxmlformats.org/officeDocument/2006/relationships/tags" Target="../tags/tag270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tags" Target="../tags/tag252.xml"/><Relationship Id="rId29" Type="http://schemas.openxmlformats.org/officeDocument/2006/relationships/tags" Target="../tags/tag261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tags" Target="../tags/tag256.xml"/><Relationship Id="rId32" Type="http://schemas.openxmlformats.org/officeDocument/2006/relationships/tags" Target="../tags/tag264.xml"/><Relationship Id="rId37" Type="http://schemas.openxmlformats.org/officeDocument/2006/relationships/tags" Target="../tags/tag269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tags" Target="../tags/tag255.xml"/><Relationship Id="rId28" Type="http://schemas.openxmlformats.org/officeDocument/2006/relationships/tags" Target="../tags/tag260.xml"/><Relationship Id="rId36" Type="http://schemas.openxmlformats.org/officeDocument/2006/relationships/tags" Target="../tags/tag268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31" Type="http://schemas.openxmlformats.org/officeDocument/2006/relationships/tags" Target="../tags/tag263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tags" Target="../tags/tag254.xml"/><Relationship Id="rId27" Type="http://schemas.openxmlformats.org/officeDocument/2006/relationships/tags" Target="../tags/tag259.xml"/><Relationship Id="rId30" Type="http://schemas.openxmlformats.org/officeDocument/2006/relationships/tags" Target="../tags/tag262.xml"/><Relationship Id="rId35" Type="http://schemas.openxmlformats.org/officeDocument/2006/relationships/tags" Target="../tags/tag26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3" Type="http://schemas.openxmlformats.org/officeDocument/2006/relationships/tags" Target="../tags/tag273.xml"/><Relationship Id="rId21" Type="http://schemas.openxmlformats.org/officeDocument/2006/relationships/tags" Target="../tags/tag291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tags" Target="../tags/tag304.xml"/><Relationship Id="rId18" Type="http://schemas.openxmlformats.org/officeDocument/2006/relationships/tags" Target="../tags/tag309.xml"/><Relationship Id="rId26" Type="http://schemas.openxmlformats.org/officeDocument/2006/relationships/tags" Target="../tags/tag317.xml"/><Relationship Id="rId3" Type="http://schemas.openxmlformats.org/officeDocument/2006/relationships/tags" Target="../tags/tag294.xml"/><Relationship Id="rId21" Type="http://schemas.openxmlformats.org/officeDocument/2006/relationships/tags" Target="../tags/tag312.xml"/><Relationship Id="rId7" Type="http://schemas.openxmlformats.org/officeDocument/2006/relationships/tags" Target="../tags/tag298.xml"/><Relationship Id="rId12" Type="http://schemas.openxmlformats.org/officeDocument/2006/relationships/tags" Target="../tags/tag303.xml"/><Relationship Id="rId17" Type="http://schemas.openxmlformats.org/officeDocument/2006/relationships/tags" Target="../tags/tag308.xml"/><Relationship Id="rId25" Type="http://schemas.openxmlformats.org/officeDocument/2006/relationships/tags" Target="../tags/tag316.xml"/><Relationship Id="rId2" Type="http://schemas.openxmlformats.org/officeDocument/2006/relationships/tags" Target="../tags/tag293.xml"/><Relationship Id="rId16" Type="http://schemas.openxmlformats.org/officeDocument/2006/relationships/tags" Target="../tags/tag307.xml"/><Relationship Id="rId20" Type="http://schemas.openxmlformats.org/officeDocument/2006/relationships/tags" Target="../tags/tag311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24" Type="http://schemas.openxmlformats.org/officeDocument/2006/relationships/tags" Target="../tags/tag315.xml"/><Relationship Id="rId5" Type="http://schemas.openxmlformats.org/officeDocument/2006/relationships/tags" Target="../tags/tag296.xml"/><Relationship Id="rId15" Type="http://schemas.openxmlformats.org/officeDocument/2006/relationships/tags" Target="../tags/tag306.xml"/><Relationship Id="rId23" Type="http://schemas.openxmlformats.org/officeDocument/2006/relationships/tags" Target="../tags/tag314.xml"/><Relationship Id="rId10" Type="http://schemas.openxmlformats.org/officeDocument/2006/relationships/tags" Target="../tags/tag301.xml"/><Relationship Id="rId19" Type="http://schemas.openxmlformats.org/officeDocument/2006/relationships/tags" Target="../tags/tag310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tags" Target="../tags/tag305.xml"/><Relationship Id="rId22" Type="http://schemas.openxmlformats.org/officeDocument/2006/relationships/tags" Target="../tags/tag313.xml"/><Relationship Id="rId27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9.xml"/><Relationship Id="rId1" Type="http://schemas.openxmlformats.org/officeDocument/2006/relationships/tags" Target="../tags/tag31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3" Type="http://schemas.openxmlformats.org/officeDocument/2006/relationships/tags" Target="../tags/tag322.xml"/><Relationship Id="rId21" Type="http://schemas.openxmlformats.org/officeDocument/2006/relationships/tags" Target="../tags/tag340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tags" Target="../tags/tag339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4.xml"/><Relationship Id="rId1" Type="http://schemas.openxmlformats.org/officeDocument/2006/relationships/tags" Target="../tags/tag34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352.xml"/><Relationship Id="rId13" Type="http://schemas.openxmlformats.org/officeDocument/2006/relationships/tags" Target="../tags/tag357.xml"/><Relationship Id="rId18" Type="http://schemas.openxmlformats.org/officeDocument/2006/relationships/tags" Target="../tags/tag362.xml"/><Relationship Id="rId26" Type="http://schemas.openxmlformats.org/officeDocument/2006/relationships/tags" Target="../tags/tag370.xml"/><Relationship Id="rId3" Type="http://schemas.openxmlformats.org/officeDocument/2006/relationships/tags" Target="../tags/tag347.xml"/><Relationship Id="rId21" Type="http://schemas.openxmlformats.org/officeDocument/2006/relationships/tags" Target="../tags/tag365.xml"/><Relationship Id="rId34" Type="http://schemas.openxmlformats.org/officeDocument/2006/relationships/tags" Target="../tags/tag378.xml"/><Relationship Id="rId7" Type="http://schemas.openxmlformats.org/officeDocument/2006/relationships/tags" Target="../tags/tag351.xml"/><Relationship Id="rId12" Type="http://schemas.openxmlformats.org/officeDocument/2006/relationships/tags" Target="../tags/tag356.xml"/><Relationship Id="rId17" Type="http://schemas.openxmlformats.org/officeDocument/2006/relationships/tags" Target="../tags/tag361.xml"/><Relationship Id="rId25" Type="http://schemas.openxmlformats.org/officeDocument/2006/relationships/tags" Target="../tags/tag369.xml"/><Relationship Id="rId33" Type="http://schemas.openxmlformats.org/officeDocument/2006/relationships/tags" Target="../tags/tag377.xml"/><Relationship Id="rId2" Type="http://schemas.openxmlformats.org/officeDocument/2006/relationships/tags" Target="../tags/tag346.xml"/><Relationship Id="rId16" Type="http://schemas.openxmlformats.org/officeDocument/2006/relationships/tags" Target="../tags/tag360.xml"/><Relationship Id="rId20" Type="http://schemas.openxmlformats.org/officeDocument/2006/relationships/tags" Target="../tags/tag364.xml"/><Relationship Id="rId29" Type="http://schemas.openxmlformats.org/officeDocument/2006/relationships/tags" Target="../tags/tag373.xml"/><Relationship Id="rId1" Type="http://schemas.openxmlformats.org/officeDocument/2006/relationships/tags" Target="../tags/tag345.xml"/><Relationship Id="rId6" Type="http://schemas.openxmlformats.org/officeDocument/2006/relationships/tags" Target="../tags/tag350.xml"/><Relationship Id="rId11" Type="http://schemas.openxmlformats.org/officeDocument/2006/relationships/tags" Target="../tags/tag355.xml"/><Relationship Id="rId24" Type="http://schemas.openxmlformats.org/officeDocument/2006/relationships/tags" Target="../tags/tag368.xml"/><Relationship Id="rId32" Type="http://schemas.openxmlformats.org/officeDocument/2006/relationships/tags" Target="../tags/tag376.xml"/><Relationship Id="rId5" Type="http://schemas.openxmlformats.org/officeDocument/2006/relationships/tags" Target="../tags/tag349.xml"/><Relationship Id="rId15" Type="http://schemas.openxmlformats.org/officeDocument/2006/relationships/tags" Target="../tags/tag359.xml"/><Relationship Id="rId23" Type="http://schemas.openxmlformats.org/officeDocument/2006/relationships/tags" Target="../tags/tag367.xml"/><Relationship Id="rId28" Type="http://schemas.openxmlformats.org/officeDocument/2006/relationships/tags" Target="../tags/tag372.xml"/><Relationship Id="rId10" Type="http://schemas.openxmlformats.org/officeDocument/2006/relationships/tags" Target="../tags/tag354.xml"/><Relationship Id="rId19" Type="http://schemas.openxmlformats.org/officeDocument/2006/relationships/tags" Target="../tags/tag363.xml"/><Relationship Id="rId31" Type="http://schemas.openxmlformats.org/officeDocument/2006/relationships/tags" Target="../tags/tag375.xml"/><Relationship Id="rId4" Type="http://schemas.openxmlformats.org/officeDocument/2006/relationships/tags" Target="../tags/tag348.xml"/><Relationship Id="rId9" Type="http://schemas.openxmlformats.org/officeDocument/2006/relationships/tags" Target="../tags/tag353.xml"/><Relationship Id="rId14" Type="http://schemas.openxmlformats.org/officeDocument/2006/relationships/tags" Target="../tags/tag358.xml"/><Relationship Id="rId22" Type="http://schemas.openxmlformats.org/officeDocument/2006/relationships/tags" Target="../tags/tag366.xml"/><Relationship Id="rId27" Type="http://schemas.openxmlformats.org/officeDocument/2006/relationships/tags" Target="../tags/tag371.xml"/><Relationship Id="rId30" Type="http://schemas.openxmlformats.org/officeDocument/2006/relationships/tags" Target="../tags/tag374.xml"/><Relationship Id="rId35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386.xml"/><Relationship Id="rId13" Type="http://schemas.openxmlformats.org/officeDocument/2006/relationships/tags" Target="../tags/tag391.xml"/><Relationship Id="rId18" Type="http://schemas.openxmlformats.org/officeDocument/2006/relationships/tags" Target="../tags/tag396.xml"/><Relationship Id="rId3" Type="http://schemas.openxmlformats.org/officeDocument/2006/relationships/tags" Target="../tags/tag381.xml"/><Relationship Id="rId21" Type="http://schemas.openxmlformats.org/officeDocument/2006/relationships/tags" Target="../tags/tag399.xml"/><Relationship Id="rId7" Type="http://schemas.openxmlformats.org/officeDocument/2006/relationships/tags" Target="../tags/tag385.xml"/><Relationship Id="rId12" Type="http://schemas.openxmlformats.org/officeDocument/2006/relationships/tags" Target="../tags/tag390.xml"/><Relationship Id="rId17" Type="http://schemas.openxmlformats.org/officeDocument/2006/relationships/tags" Target="../tags/tag395.xml"/><Relationship Id="rId2" Type="http://schemas.openxmlformats.org/officeDocument/2006/relationships/tags" Target="../tags/tag380.xml"/><Relationship Id="rId16" Type="http://schemas.openxmlformats.org/officeDocument/2006/relationships/tags" Target="../tags/tag394.xml"/><Relationship Id="rId20" Type="http://schemas.openxmlformats.org/officeDocument/2006/relationships/tags" Target="../tags/tag398.xml"/><Relationship Id="rId1" Type="http://schemas.openxmlformats.org/officeDocument/2006/relationships/tags" Target="../tags/tag379.xml"/><Relationship Id="rId6" Type="http://schemas.openxmlformats.org/officeDocument/2006/relationships/tags" Target="../tags/tag384.xml"/><Relationship Id="rId11" Type="http://schemas.openxmlformats.org/officeDocument/2006/relationships/tags" Target="../tags/tag38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83.xml"/><Relationship Id="rId15" Type="http://schemas.openxmlformats.org/officeDocument/2006/relationships/tags" Target="../tags/tag393.xml"/><Relationship Id="rId23" Type="http://schemas.openxmlformats.org/officeDocument/2006/relationships/tags" Target="../tags/tag401.xml"/><Relationship Id="rId10" Type="http://schemas.openxmlformats.org/officeDocument/2006/relationships/tags" Target="../tags/tag388.xml"/><Relationship Id="rId19" Type="http://schemas.openxmlformats.org/officeDocument/2006/relationships/tags" Target="../tags/tag397.xml"/><Relationship Id="rId4" Type="http://schemas.openxmlformats.org/officeDocument/2006/relationships/tags" Target="../tags/tag382.xml"/><Relationship Id="rId9" Type="http://schemas.openxmlformats.org/officeDocument/2006/relationships/tags" Target="../tags/tag387.xml"/><Relationship Id="rId14" Type="http://schemas.openxmlformats.org/officeDocument/2006/relationships/tags" Target="../tags/tag392.xml"/><Relationship Id="rId22" Type="http://schemas.openxmlformats.org/officeDocument/2006/relationships/tags" Target="../tags/tag400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409.xml"/><Relationship Id="rId13" Type="http://schemas.openxmlformats.org/officeDocument/2006/relationships/tags" Target="../tags/tag414.xml"/><Relationship Id="rId18" Type="http://schemas.openxmlformats.org/officeDocument/2006/relationships/tags" Target="../tags/tag419.xml"/><Relationship Id="rId3" Type="http://schemas.openxmlformats.org/officeDocument/2006/relationships/tags" Target="../tags/tag404.xml"/><Relationship Id="rId21" Type="http://schemas.openxmlformats.org/officeDocument/2006/relationships/tags" Target="../tags/tag422.xml"/><Relationship Id="rId7" Type="http://schemas.openxmlformats.org/officeDocument/2006/relationships/tags" Target="../tags/tag408.xml"/><Relationship Id="rId12" Type="http://schemas.openxmlformats.org/officeDocument/2006/relationships/tags" Target="../tags/tag413.xml"/><Relationship Id="rId17" Type="http://schemas.openxmlformats.org/officeDocument/2006/relationships/tags" Target="../tags/tag418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403.xml"/><Relationship Id="rId16" Type="http://schemas.openxmlformats.org/officeDocument/2006/relationships/tags" Target="../tags/tag417.xml"/><Relationship Id="rId20" Type="http://schemas.openxmlformats.org/officeDocument/2006/relationships/tags" Target="../tags/tag421.xml"/><Relationship Id="rId1" Type="http://schemas.openxmlformats.org/officeDocument/2006/relationships/tags" Target="../tags/tag402.xml"/><Relationship Id="rId6" Type="http://schemas.openxmlformats.org/officeDocument/2006/relationships/tags" Target="../tags/tag407.xml"/><Relationship Id="rId11" Type="http://schemas.openxmlformats.org/officeDocument/2006/relationships/tags" Target="../tags/tag412.xml"/><Relationship Id="rId24" Type="http://schemas.openxmlformats.org/officeDocument/2006/relationships/tags" Target="../tags/tag425.xml"/><Relationship Id="rId5" Type="http://schemas.openxmlformats.org/officeDocument/2006/relationships/tags" Target="../tags/tag406.xml"/><Relationship Id="rId15" Type="http://schemas.openxmlformats.org/officeDocument/2006/relationships/tags" Target="../tags/tag416.xml"/><Relationship Id="rId23" Type="http://schemas.openxmlformats.org/officeDocument/2006/relationships/tags" Target="../tags/tag424.xml"/><Relationship Id="rId10" Type="http://schemas.openxmlformats.org/officeDocument/2006/relationships/tags" Target="../tags/tag411.xml"/><Relationship Id="rId19" Type="http://schemas.openxmlformats.org/officeDocument/2006/relationships/tags" Target="../tags/tag420.xml"/><Relationship Id="rId4" Type="http://schemas.openxmlformats.org/officeDocument/2006/relationships/tags" Target="../tags/tag405.xml"/><Relationship Id="rId9" Type="http://schemas.openxmlformats.org/officeDocument/2006/relationships/tags" Target="../tags/tag410.xml"/><Relationship Id="rId14" Type="http://schemas.openxmlformats.org/officeDocument/2006/relationships/tags" Target="../tags/tag415.xml"/><Relationship Id="rId22" Type="http://schemas.openxmlformats.org/officeDocument/2006/relationships/tags" Target="../tags/tag4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25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NP-Completeness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307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165515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10" y="131083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las.inf.ethz.ch/discml/edmon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20" y="2594155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826" y="2703678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2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set of size K</a:t>
            </a:r>
          </a:p>
          <a:p>
            <a:pPr lvl="1" eaLnBrk="1" hangingPunct="1"/>
            <a:r>
              <a:rPr lang="en-US" smtClean="0"/>
              <a:t>The Independent Set</a:t>
            </a:r>
          </a:p>
          <a:p>
            <a:pPr eaLnBrk="1" hangingPunct="1"/>
            <a:r>
              <a:rPr lang="en-US" smtClean="0"/>
              <a:t>Satifisfiable formula</a:t>
            </a:r>
          </a:p>
          <a:p>
            <a:pPr lvl="1" eaLnBrk="1" hangingPunct="1"/>
            <a:r>
              <a:rPr lang="en-US" smtClean="0"/>
              <a:t>Truth assignment to the variables</a:t>
            </a:r>
          </a:p>
          <a:p>
            <a:pPr eaLnBrk="1" hangingPunct="1"/>
            <a:r>
              <a:rPr lang="en-US" smtClean="0"/>
              <a:t>Hamiltonian Circuit Problem</a:t>
            </a:r>
          </a:p>
          <a:p>
            <a:pPr lvl="1" eaLnBrk="1" hangingPunct="1"/>
            <a:r>
              <a:rPr lang="en-US" smtClean="0"/>
              <a:t>A cycle including all of the vertices</a:t>
            </a:r>
          </a:p>
          <a:p>
            <a:pPr eaLnBrk="1" hangingPunct="1"/>
            <a:r>
              <a:rPr lang="en-US" smtClean="0"/>
              <a:t>K-coloring a graph</a:t>
            </a:r>
          </a:p>
          <a:p>
            <a:pPr lvl="1" eaLnBrk="1" hangingPunct="1"/>
            <a:r>
              <a:rPr lang="en-US" smtClean="0"/>
              <a:t>Assignment of colors to the vertices</a:t>
            </a:r>
          </a:p>
        </p:txBody>
      </p:sp>
    </p:spTree>
    <p:extLst>
      <p:ext uri="{BB962C8B-B14F-4D97-AF65-F5344CB8AC3E}">
        <p14:creationId xmlns:p14="http://schemas.microsoft.com/office/powerpoint/2010/main" val="1050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Certifiers and Certificates:  </a:t>
            </a:r>
            <a:br>
              <a:rPr lang="en-US" sz="3600" dirty="0" smtClean="0"/>
            </a:br>
            <a:r>
              <a:rPr lang="en-US" sz="3600" dirty="0" smtClean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>
            <p:extLst/>
          </p:nvPr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7010400" imgH="355600" progId="Equation.3">
                  <p:embed/>
                </p:oleObj>
              </mc:Choice>
              <mc:Fallback>
                <p:oleObj name="Equation" r:id="rId4" imgW="7010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extLst/>
          </p:nvPr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2540000" imgH="266700" progId="Equation.3">
                  <p:embed/>
                </p:oleObj>
              </mc:Choice>
              <mc:Fallback>
                <p:oleObj name="Equation" r:id="rId6" imgW="25400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 smtClean="0"/>
              <a:t>Certificate:  An assignment of truth values to the n </a:t>
            </a:r>
            <a:r>
              <a:rPr lang="en-US" dirty="0" err="1" smtClean="0"/>
              <a:t>boolean</a:t>
            </a:r>
            <a:r>
              <a:rPr lang="en-US" dirty="0" smtClean="0"/>
              <a:t> variables</a:t>
            </a:r>
          </a:p>
          <a:p>
            <a:endParaRPr lang="en-US" dirty="0"/>
          </a:p>
          <a:p>
            <a:r>
              <a:rPr lang="en-US" dirty="0" smtClean="0"/>
              <a:t>Certifier: Check that each clause has at least one true literal,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HAM-CYCLE.  </a:t>
            </a:r>
            <a:r>
              <a:rPr lang="en-US" sz="1800" dirty="0" smtClean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Certificate.  </a:t>
            </a:r>
            <a:r>
              <a:rPr lang="en-US" sz="1800" dirty="0" smtClean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Certifier.  </a:t>
            </a:r>
            <a:r>
              <a:rPr lang="en-US" sz="1800" dirty="0" smtClean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</p:spTree>
    <p:extLst>
      <p:ext uri="{BB962C8B-B14F-4D97-AF65-F5344CB8AC3E}">
        <p14:creationId xmlns:p14="http://schemas.microsoft.com/office/powerpoint/2010/main" val="40015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 is Polynomial Time Reducible to X</a:t>
            </a:r>
          </a:p>
          <a:p>
            <a:pPr lvl="1" eaLnBrk="1" hangingPunct="1"/>
            <a:r>
              <a:rPr lang="en-US" smtClean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smtClean="0"/>
              <a:t>Notations: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6927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Suppose Y &lt;</a:t>
            </a:r>
            <a:r>
              <a:rPr lang="en-US" baseline="-25000" dirty="0" smtClean="0"/>
              <a:t>P</a:t>
            </a:r>
            <a:r>
              <a:rPr lang="en-US" dirty="0" smtClean="0"/>
              <a:t> X.  If X can be solved in polynomial time, then Y can be solved in polynomial time.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problem X is NP-complete if </a:t>
            </a:r>
          </a:p>
          <a:p>
            <a:pPr lvl="1" eaLnBrk="1" hangingPunct="1"/>
            <a:r>
              <a:rPr lang="en-US" smtClean="0"/>
              <a:t>X is in NP</a:t>
            </a:r>
          </a:p>
          <a:p>
            <a:pPr lvl="1" eaLnBrk="1" hangingPunct="1"/>
            <a:r>
              <a:rPr lang="en-US" smtClean="0"/>
              <a:t>For every Y in NP,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X is a “hardest” problem in NP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X is NP-Complete, Z is in NP and X &lt;</a:t>
            </a:r>
            <a:r>
              <a:rPr lang="en-US" baseline="-25000" smtClean="0"/>
              <a:t>P</a:t>
            </a:r>
            <a:r>
              <a:rPr lang="en-US" smtClean="0"/>
              <a:t> Z</a:t>
            </a:r>
          </a:p>
          <a:p>
            <a:pPr lvl="1" eaLnBrk="1" hangingPunct="1"/>
            <a:r>
              <a:rPr lang="en-US" smtClean="0"/>
              <a:t>Then Z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41261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9585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Circuit SAT</a:t>
            </a:r>
          </a:p>
        </p:txBody>
      </p:sp>
      <p:sp>
        <p:nvSpPr>
          <p:cNvPr id="225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5</a:t>
            </a:r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= F, x</a:t>
            </a:r>
            <a:r>
              <a:rPr lang="en-US" altLang="en-US" baseline="-25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225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25715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</p:spTree>
    <p:extLst>
      <p:ext uri="{BB962C8B-B14F-4D97-AF65-F5344CB8AC3E}">
        <p14:creationId xmlns:p14="http://schemas.microsoft.com/office/powerpoint/2010/main" val="28592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Jack Edmonds</a:t>
            </a:r>
          </a:p>
          <a:p>
            <a:pPr lvl="1" eaLnBrk="1" hangingPunct="1"/>
            <a:r>
              <a:rPr lang="en-US" sz="2400" smtClean="0"/>
              <a:t>Identified NP</a:t>
            </a:r>
          </a:p>
          <a:p>
            <a:pPr eaLnBrk="1" hangingPunct="1"/>
            <a:r>
              <a:rPr lang="en-US" sz="2800" smtClean="0"/>
              <a:t>Steve Cook</a:t>
            </a:r>
          </a:p>
          <a:p>
            <a:pPr lvl="1" eaLnBrk="1" hangingPunct="1"/>
            <a:r>
              <a:rPr lang="en-US" sz="2400" smtClean="0"/>
              <a:t>Cook’s Theorem – NP-Completeness</a:t>
            </a:r>
          </a:p>
          <a:p>
            <a:pPr eaLnBrk="1" hangingPunct="1"/>
            <a:r>
              <a:rPr lang="en-US" sz="2800" smtClean="0"/>
              <a:t>Dick Karp</a:t>
            </a:r>
          </a:p>
          <a:p>
            <a:pPr lvl="1" eaLnBrk="1" hangingPunct="1"/>
            <a:r>
              <a:rPr lang="en-US" sz="2400" smtClean="0"/>
              <a:t>Identified “standard” collection of NP-Complete Problems</a:t>
            </a:r>
          </a:p>
          <a:p>
            <a:pPr eaLnBrk="1" hangingPunct="1"/>
            <a:r>
              <a:rPr lang="en-US" sz="2800" smtClean="0"/>
              <a:t>Leonid Levin</a:t>
            </a:r>
          </a:p>
          <a:p>
            <a:pPr lvl="1" eaLnBrk="1" hangingPunct="1"/>
            <a:r>
              <a:rPr lang="en-US" sz="2400" smtClean="0"/>
              <a:t>Independent discovery of NP-Completeness in USSR</a:t>
            </a:r>
          </a:p>
        </p:txBody>
      </p:sp>
    </p:spTree>
    <p:extLst>
      <p:ext uri="{BB962C8B-B14F-4D97-AF65-F5344CB8AC3E}">
        <p14:creationId xmlns:p14="http://schemas.microsoft.com/office/powerpoint/2010/main" val="6630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31419" y="544990"/>
            <a:ext cx="8348450" cy="1897375"/>
          </a:xfrm>
        </p:spPr>
        <p:txBody>
          <a:bodyPr/>
          <a:lstStyle/>
          <a:p>
            <a:pPr eaLnBrk="1" hangingPunct="1"/>
            <a:r>
              <a:rPr lang="en-US" dirty="0" smtClean="0"/>
              <a:t>NP Completeness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9874" name="Picture 2" descr="http://inf421.files.wordpress.com/2011/10/gj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353105"/>
            <a:ext cx="4559205" cy="274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6" name="Picture 4" descr="http://inf421.files.wordpress.com/2011/10/gj3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56" y="3387365"/>
            <a:ext cx="3841844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vs. NP Question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       NP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1504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9906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19812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18288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7526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Problems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Circuit Satisfiability</a:t>
            </a:r>
          </a:p>
          <a:p>
            <a:pPr lvl="1" eaLnBrk="1" hangingPunct="1"/>
            <a:r>
              <a:rPr lang="en-US" smtClean="0"/>
              <a:t>Given a boolean circuit, determine if there is an assignment of boolean values to the input to make the output true</a:t>
            </a:r>
          </a:p>
        </p:txBody>
      </p:sp>
    </p:spTree>
    <p:extLst>
      <p:ext uri="{BB962C8B-B14F-4D97-AF65-F5344CB8AC3E}">
        <p14:creationId xmlns:p14="http://schemas.microsoft.com/office/powerpoint/2010/main" val="2279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39906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an arbitrary problem Y in NP to X</a:t>
            </a:r>
          </a:p>
          <a:p>
            <a:pPr eaLnBrk="1" hangingPunct="1"/>
            <a:r>
              <a:rPr lang="en-US" smtClean="0"/>
              <a:t>Let A be a non-deterministic polynomial time algorithm for Y</a:t>
            </a:r>
          </a:p>
          <a:p>
            <a:pPr eaLnBrk="1" hangingPunct="1"/>
            <a:r>
              <a:rPr lang="en-US" smtClean="0"/>
              <a:t>Convert A to a circuit, so that Y is a Yes instance iff and only if the circuit is satisfiable</a:t>
            </a:r>
          </a:p>
        </p:txBody>
      </p:sp>
    </p:spTree>
    <p:extLst>
      <p:ext uri="{BB962C8B-B14F-4D97-AF65-F5344CB8AC3E}">
        <p14:creationId xmlns:p14="http://schemas.microsoft.com/office/powerpoint/2010/main" val="4341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562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exactly 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113377"/>
              </p:ext>
            </p:extLst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954692"/>
              </p:ext>
            </p:extLst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610667"/>
              </p:ext>
            </p:extLst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5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14306"/>
              </p:ext>
            </p:extLst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820454"/>
              </p:ext>
            </p:extLst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55254"/>
              </p:ext>
            </p:extLst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98601"/>
              </p:ext>
            </p:extLst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855908"/>
              </p:ext>
            </p:extLst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 vs. Lower bounds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Algorithmic Theory</a:t>
            </a:r>
          </a:p>
          <a:p>
            <a:pPr lvl="1" eaLnBrk="1" hangingPunct="1"/>
            <a:r>
              <a:rPr lang="en-US" smtClean="0"/>
              <a:t>What we can compute</a:t>
            </a:r>
          </a:p>
          <a:p>
            <a:pPr lvl="2" eaLnBrk="1" hangingPunct="1"/>
            <a:r>
              <a:rPr lang="en-US" smtClean="0"/>
              <a:t>I can solve problem X with resources R</a:t>
            </a:r>
          </a:p>
          <a:p>
            <a:pPr lvl="1" eaLnBrk="1" hangingPunct="1"/>
            <a:r>
              <a:rPr lang="en-US" smtClean="0"/>
              <a:t>Proofs are almost always to give an algorithm that meets the resource bounds</a:t>
            </a:r>
          </a:p>
          <a:p>
            <a:pPr eaLnBrk="1" hangingPunct="1"/>
            <a:r>
              <a:rPr lang="en-US" smtClean="0"/>
              <a:t>Lower bounds</a:t>
            </a:r>
          </a:p>
          <a:p>
            <a:pPr lvl="1" eaLnBrk="1" hangingPunct="1"/>
            <a:r>
              <a:rPr lang="en-US" smtClean="0"/>
              <a:t>How do we show that something can’t be done?</a:t>
            </a:r>
          </a:p>
        </p:txBody>
      </p:sp>
    </p:spTree>
    <p:extLst>
      <p:ext uri="{BB962C8B-B14F-4D97-AF65-F5344CB8AC3E}">
        <p14:creationId xmlns:p14="http://schemas.microsoft.com/office/powerpoint/2010/main" val="13316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794186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2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495145"/>
              </p:ext>
            </p:extLst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1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15542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51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929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468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3046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</p:spTree>
    <p:extLst>
      <p:ext uri="{BB962C8B-B14F-4D97-AF65-F5344CB8AC3E}">
        <p14:creationId xmlns:p14="http://schemas.microsoft.com/office/powerpoint/2010/main" val="30298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3412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NP Completeness</a:t>
            </a:r>
          </a:p>
        </p:txBody>
      </p:sp>
      <p:sp>
        <p:nvSpPr>
          <p:cNvPr id="5325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2050" y="1379538"/>
            <a:ext cx="2655888" cy="835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Most significant mathematical theory associated with computing</a:t>
            </a:r>
          </a:p>
        </p:txBody>
      </p:sp>
    </p:spTree>
    <p:extLst>
      <p:ext uri="{BB962C8B-B14F-4D97-AF65-F5344CB8AC3E}">
        <p14:creationId xmlns:p14="http://schemas.microsoft.com/office/powerpoint/2010/main" val="36283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Universe</a:t>
            </a:r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5163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40188" y="424973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2962275"/>
            <a:ext cx="2200275" cy="835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311150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8788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76850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8909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P: Class of problems that can be solved in polynomial time</a:t>
            </a:r>
          </a:p>
          <a:p>
            <a:pPr lvl="1" eaLnBrk="1" hangingPunct="1"/>
            <a:r>
              <a:rPr lang="en-US" smtClean="0"/>
              <a:t>Corresponds with problems that can be solved efficiently in practice</a:t>
            </a:r>
          </a:p>
          <a:p>
            <a:pPr lvl="1" eaLnBrk="1" hangingPunct="1"/>
            <a:r>
              <a:rPr lang="en-US" smtClean="0"/>
              <a:t>Right class to work with “theoretically”</a:t>
            </a:r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Theory developed in terms of yes/no problems</a:t>
            </a:r>
          </a:p>
          <a:p>
            <a:pPr lvl="1" eaLnBrk="1" hangingPunct="1"/>
            <a:r>
              <a:rPr lang="en-US" dirty="0" smtClean="0"/>
              <a:t>Independent set</a:t>
            </a:r>
          </a:p>
          <a:p>
            <a:pPr lvl="2" eaLnBrk="1" hangingPunct="1"/>
            <a:r>
              <a:rPr lang="en-US" dirty="0" smtClean="0"/>
              <a:t>Given a graph G and an integer K, does G have an independent set of size at least K</a:t>
            </a:r>
          </a:p>
          <a:p>
            <a:pPr lvl="1" eaLnBrk="1" hangingPunct="1"/>
            <a:r>
              <a:rPr lang="en-US" dirty="0" smtClean="0"/>
              <a:t>Network Flow</a:t>
            </a:r>
          </a:p>
          <a:p>
            <a:pPr lvl="2" eaLnBrk="1" hangingPunct="1"/>
            <a:r>
              <a:rPr lang="en-US" dirty="0" smtClean="0"/>
              <a:t>Given a graph G with edge capacities, a source vertex s, and sink vertex t, and an integer K, does the graph have flow function with value at least K</a:t>
            </a:r>
          </a:p>
        </p:txBody>
      </p:sp>
    </p:spTree>
    <p:extLst>
      <p:ext uri="{BB962C8B-B14F-4D97-AF65-F5344CB8AC3E}">
        <p14:creationId xmlns:p14="http://schemas.microsoft.com/office/powerpoint/2010/main" val="34784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P</a:t>
            </a:r>
          </a:p>
        </p:txBody>
      </p:sp>
      <p:graphicFrame>
        <p:nvGraphicFramePr>
          <p:cNvPr id="271449" name="Group 89"/>
          <p:cNvGraphicFramePr>
            <a:graphicFrameLocks noGrp="1"/>
          </p:cNvGraphicFramePr>
          <p:nvPr>
            <p:extLst/>
          </p:nvPr>
        </p:nvGraphicFramePr>
        <p:xfrm>
          <a:off x="762000" y="2819400"/>
          <a:ext cx="8142287" cy="35820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6362"/>
                <a:gridCol w="2693988"/>
                <a:gridCol w="1779587"/>
                <a:gridCol w="1176338"/>
                <a:gridCol w="11160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Problem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Algorithm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MULTIPLE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 x a multiple of y?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Grade school division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RELPRIME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Are x and y relatively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Euclid’s algorithm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34, 39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x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Agrawal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Kayal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Saxena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(2002)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EDIT-DISTANCE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 edit distance between x and y less than 5?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Dynamic programming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niether neither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acgggt ttttta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LSOLVE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there a vector x that satisfies Ax = b?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Gaussian  elimination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57393" name="Object 84"/>
          <p:cNvGraphicFramePr>
            <a:graphicFrameLocks noChangeAspect="1"/>
          </p:cNvGraphicFramePr>
          <p:nvPr>
            <p:extLst/>
          </p:nvPr>
        </p:nvGraphicFramePr>
        <p:xfrm>
          <a:off x="6781800" y="5715000"/>
          <a:ext cx="8905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790700" imgH="990600" progId="Equation.3">
                  <p:embed/>
                </p:oleObj>
              </mc:Choice>
              <mc:Fallback>
                <p:oleObj name="Equation" r:id="rId4" imgW="17907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715000"/>
                        <a:ext cx="8905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94" name="Object 85"/>
          <p:cNvGraphicFramePr>
            <a:graphicFrameLocks noChangeAspect="1"/>
          </p:cNvGraphicFramePr>
          <p:nvPr>
            <p:extLst/>
          </p:nvPr>
        </p:nvGraphicFramePr>
        <p:xfrm>
          <a:off x="7924800" y="5715000"/>
          <a:ext cx="7381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485900" imgH="990600" progId="Equation.3">
                  <p:embed/>
                </p:oleObj>
              </mc:Choice>
              <mc:Fallback>
                <p:oleObj name="Equation" r:id="rId6" imgW="14859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15000"/>
                        <a:ext cx="7381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371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Decision problems for which there is a polynomial time algorithm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0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solvable in non-deterministic polynomial time . . 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Problems where “yes” instances have polynomial time checkable certificates</a:t>
            </a:r>
          </a:p>
        </p:txBody>
      </p:sp>
    </p:spTree>
    <p:extLst>
      <p:ext uri="{BB962C8B-B14F-4D97-AF65-F5344CB8AC3E}">
        <p14:creationId xmlns:p14="http://schemas.microsoft.com/office/powerpoint/2010/main" val="13156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10360</TotalTime>
  <Words>1692</Words>
  <Application>Microsoft Office PowerPoint</Application>
  <PresentationFormat>On-screen Show (4:3)</PresentationFormat>
  <Paragraphs>404</Paragraphs>
  <Slides>41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1_Default Design</vt:lpstr>
      <vt:lpstr>Equation</vt:lpstr>
      <vt:lpstr>CSE 421 Algorithms</vt:lpstr>
      <vt:lpstr>NP Completeness</vt:lpstr>
      <vt:lpstr>Algorithms vs. Lower bounds</vt:lpstr>
      <vt:lpstr>Theory of NP Completeness</vt:lpstr>
      <vt:lpstr>The Universe</vt:lpstr>
      <vt:lpstr>Polynomial Time </vt:lpstr>
      <vt:lpstr>Decision Problems</vt:lpstr>
      <vt:lpstr>Definition of P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Lemmas</vt:lpstr>
      <vt:lpstr>NP-Completeness</vt:lpstr>
      <vt:lpstr>Cook’s Theorem</vt:lpstr>
      <vt:lpstr>Circuit SAT</vt:lpstr>
      <vt:lpstr>Garey and Johnson</vt:lpstr>
      <vt:lpstr>History</vt:lpstr>
      <vt:lpstr>P vs. NP Question</vt:lpstr>
      <vt:lpstr>Populating the NP-Completeness Universe</vt:lpstr>
      <vt:lpstr>Sample Problems</vt:lpstr>
      <vt:lpstr>Vertex Cover</vt:lpstr>
      <vt:lpstr>Cook’s Theorem</vt:lpstr>
      <vt:lpstr>Circuit SAT</vt:lpstr>
      <vt:lpstr>Proof of Cook’s Theorem</vt:lpstr>
      <vt:lpstr>Populating the NP-Completeness Universe</vt:lpstr>
      <vt:lpstr>Satisfiability</vt:lpstr>
      <vt:lpstr>3-SAT is NP-Complete</vt:lpstr>
      <vt:lpstr>3 Satisfiability Reduces to Independent Set</vt:lpstr>
      <vt:lpstr>3 Satisfiability Reduces to Independent Set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Traveling Salesman Problem</vt:lpstr>
      <vt:lpstr>Thm:  HC &lt;P TSP</vt:lpstr>
      <vt:lpstr>Graph Coloring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103</cp:revision>
  <dcterms:created xsi:type="dcterms:W3CDTF">1601-01-01T00:00:00Z</dcterms:created>
  <dcterms:modified xsi:type="dcterms:W3CDTF">2016-11-29T19:44:31Z</dcterms:modified>
</cp:coreProperties>
</file>