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9" r:id="rId3"/>
    <p:sldId id="320" r:id="rId4"/>
    <p:sldId id="314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82" d="100"/>
          <a:sy n="82" d="100"/>
        </p:scale>
        <p:origin x="6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BAF5F0-835E-452B-9BD8-5A1E4BC4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622F8-A635-4ACB-AF4C-1C6D2BE3090A}" type="datetimeFigureOut">
              <a:rPr lang="en-US"/>
              <a:pPr>
                <a:defRPr/>
              </a:pPr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32B1C8-55EE-4F0D-B867-671F177FC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4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D05D9B-0C08-40A4-863D-A81173E279D2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93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545227-8E75-4A08-81A0-6DC1E8106AF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858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C71CC-526F-4452-8CA4-F7C72A8A4744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6043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F64364-C623-4E5C-860F-3AE42E04F18A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07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1F8B-E6EC-4F79-AAB9-3FAF640C6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7416-F3EE-46A5-9DCD-6CB4AD693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5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5C86-F086-48FA-A115-DB7586A88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68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2741-654F-4704-9697-D953FC52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2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2D2D0-7616-440D-898E-E08178D6B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64CE-6711-4927-BB37-BB201409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A1E3-2456-470D-ACA9-E7DE0368D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1F27F-0C1B-4080-B254-210ECAC9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BBC-8A59-4DFA-98BC-35967DA93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C0B8E-D996-4253-80F6-9FFE474B7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4747-7505-4C0E-9551-9A00BAF72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4D79-906D-4B6D-BA94-1D696EDA9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506AEF-3972-45D5-A408-A8F489E3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tags" Target="../tags/tag82.xml"/><Relationship Id="rId18" Type="http://schemas.openxmlformats.org/officeDocument/2006/relationships/tags" Target="../tags/tag87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tags" Target="../tags/tag81.xml"/><Relationship Id="rId17" Type="http://schemas.openxmlformats.org/officeDocument/2006/relationships/tags" Target="../tags/tag86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10" Type="http://schemas.openxmlformats.org/officeDocument/2006/relationships/tags" Target="../tags/tag7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3.xml"/><Relationship Id="rId1" Type="http://schemas.openxmlformats.org/officeDocument/2006/relationships/tags" Target="../tags/tag9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10" Type="http://schemas.openxmlformats.org/officeDocument/2006/relationships/tags" Target="../tags/tag17.xml"/><Relationship Id="rId19" Type="http://schemas.openxmlformats.org/officeDocument/2006/relationships/notesSlide" Target="../notesSlides/notesSlide3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image" Target="../media/image3.png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19" Type="http://schemas.openxmlformats.org/officeDocument/2006/relationships/notesSlide" Target="../notesSlides/notesSlide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10" Type="http://schemas.openxmlformats.org/officeDocument/2006/relationships/tags" Target="../tags/tag6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CSE </a:t>
            </a:r>
            <a:r>
              <a:rPr lang="en-US" altLang="en-US" dirty="0" smtClean="0"/>
              <a:t>421, Autumn 2016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13</a:t>
            </a:r>
          </a:p>
          <a:p>
            <a:pPr eaLnBrk="1" hangingPunct="1"/>
            <a:r>
              <a:rPr lang="en-US" altLang="en-US" dirty="0" smtClean="0"/>
              <a:t>Recurrences, Part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2T(n/2) + n</a:t>
            </a:r>
            <a:r>
              <a:rPr lang="en-US" altLang="en-US" baseline="30000" smtClean="0"/>
              <a:t>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8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748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Three basic behaviors</a:t>
            </a:r>
          </a:p>
          <a:p>
            <a:pPr lvl="1" eaLnBrk="1" hangingPunct="1"/>
            <a:r>
              <a:rPr lang="en-US" altLang="en-US" smtClean="0"/>
              <a:t>Dominated by initial case</a:t>
            </a:r>
          </a:p>
          <a:p>
            <a:pPr lvl="1" eaLnBrk="1" hangingPunct="1"/>
            <a:r>
              <a:rPr lang="en-US" altLang="en-US" smtClean="0"/>
              <a:t>Dominated by base case</a:t>
            </a:r>
          </a:p>
          <a:p>
            <a:pPr lvl="1" eaLnBrk="1" hangingPunct="1"/>
            <a:r>
              <a:rPr lang="en-US" altLang="en-US" smtClean="0"/>
              <a:t>All cases equal – we care about the depth</a:t>
            </a:r>
          </a:p>
        </p:txBody>
      </p:sp>
    </p:spTree>
    <p:extLst>
      <p:ext uri="{BB962C8B-B14F-4D97-AF65-F5344CB8AC3E}">
        <p14:creationId xmlns:p14="http://schemas.microsoft.com/office/powerpoint/2010/main" val="3862955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What you really need to know about recurrences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 per level changes geometrically with the level</a:t>
            </a:r>
          </a:p>
          <a:p>
            <a:pPr eaLnBrk="1" hangingPunct="1"/>
            <a:r>
              <a:rPr lang="en-US" altLang="en-US" smtClean="0"/>
              <a:t>Geometrically increasing (x &gt; 1)</a:t>
            </a:r>
          </a:p>
          <a:p>
            <a:pPr lvl="1" eaLnBrk="1" hangingPunct="1"/>
            <a:r>
              <a:rPr lang="en-US" altLang="en-US" smtClean="0"/>
              <a:t>The bottom level wins</a:t>
            </a:r>
          </a:p>
          <a:p>
            <a:pPr eaLnBrk="1" hangingPunct="1"/>
            <a:r>
              <a:rPr lang="en-US" altLang="en-US" smtClean="0"/>
              <a:t>Geometrically decreasing  (x &lt; 1)</a:t>
            </a:r>
          </a:p>
          <a:p>
            <a:pPr lvl="1" eaLnBrk="1" hangingPunct="1"/>
            <a:r>
              <a:rPr lang="en-US" altLang="en-US" smtClean="0"/>
              <a:t>The top level wins</a:t>
            </a:r>
          </a:p>
          <a:p>
            <a:pPr eaLnBrk="1" hangingPunct="1"/>
            <a:r>
              <a:rPr lang="en-US" altLang="en-US" smtClean="0"/>
              <a:t>Balanced (x = 1)</a:t>
            </a:r>
          </a:p>
          <a:p>
            <a:pPr lvl="1" eaLnBrk="1" hangingPunct="1"/>
            <a:r>
              <a:rPr lang="en-US" altLang="en-US" smtClean="0"/>
              <a:t>Equal contribution</a:t>
            </a:r>
          </a:p>
        </p:txBody>
      </p:sp>
    </p:spTree>
    <p:extLst>
      <p:ext uri="{BB962C8B-B14F-4D97-AF65-F5344CB8AC3E}">
        <p14:creationId xmlns:p14="http://schemas.microsoft.com/office/powerpoint/2010/main" val="2439144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Classify the following recurrences</a:t>
            </a:r>
            <a:br>
              <a:rPr lang="en-US" altLang="en-US" sz="4000" smtClean="0"/>
            </a:br>
            <a:r>
              <a:rPr lang="en-US" altLang="en-US" sz="4000" smtClean="0"/>
              <a:t>(Increasing, Decreasing, Balanced)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T(n) = n + 5T(n/8)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T(n) = n + 9T(n/8)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T(n) = n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 + 4T(n/2)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T(n) = n</a:t>
            </a:r>
            <a:r>
              <a:rPr lang="en-US" altLang="en-US" sz="2800" baseline="30000" smtClean="0"/>
              <a:t>3</a:t>
            </a:r>
            <a:r>
              <a:rPr lang="en-US" altLang="en-US" sz="2800" smtClean="0"/>
              <a:t> + 7T(n/2)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T(n) = n</a:t>
            </a:r>
            <a:r>
              <a:rPr lang="en-US" altLang="en-US" sz="2800" baseline="30000" smtClean="0"/>
              <a:t>1/2</a:t>
            </a:r>
            <a:r>
              <a:rPr lang="en-US" altLang="en-US" sz="2800" smtClean="0"/>
              <a:t> + 3T(n/4)</a:t>
            </a:r>
          </a:p>
        </p:txBody>
      </p:sp>
    </p:spTree>
    <p:extLst>
      <p:ext uri="{BB962C8B-B14F-4D97-AF65-F5344CB8AC3E}">
        <p14:creationId xmlns:p14="http://schemas.microsoft.com/office/powerpoint/2010/main" val="4109135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Strassen’s Algorithm</a:t>
            </a:r>
          </a:p>
        </p:txBody>
      </p:sp>
      <p:sp>
        <p:nvSpPr>
          <p:cNvPr id="1536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981200"/>
            <a:ext cx="41148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Multiply 2 x 2 Matrices:</a:t>
            </a:r>
          </a:p>
          <a:p>
            <a:pPr eaLnBrk="1" hangingPunct="1"/>
            <a:r>
              <a:rPr lang="en-US" altLang="en-US" sz="2400"/>
              <a:t>| r    s |    | a    b|   |e    g|</a:t>
            </a:r>
          </a:p>
          <a:p>
            <a:pPr eaLnBrk="1" hangingPunct="1"/>
            <a:r>
              <a:rPr lang="en-US" altLang="en-US" sz="2400"/>
              <a:t>| t     u|    | c    d|   | f    h|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5364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4114800"/>
            <a:ext cx="3810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r = p</a:t>
            </a:r>
            <a:r>
              <a:rPr lang="en-US" altLang="en-US" sz="2400" baseline="-25000"/>
              <a:t>1</a:t>
            </a:r>
            <a:r>
              <a:rPr lang="en-US" altLang="en-US" sz="2400"/>
              <a:t> + p</a:t>
            </a:r>
            <a:r>
              <a:rPr lang="en-US" altLang="en-US" sz="2400" baseline="-25000"/>
              <a:t>4</a:t>
            </a:r>
            <a:r>
              <a:rPr lang="en-US" altLang="en-US" sz="2400"/>
              <a:t> – p</a:t>
            </a:r>
            <a:r>
              <a:rPr lang="en-US" altLang="en-US" sz="2400" baseline="-25000"/>
              <a:t>5</a:t>
            </a:r>
            <a:r>
              <a:rPr lang="en-US" altLang="en-US" sz="2400"/>
              <a:t> + p</a:t>
            </a:r>
            <a:r>
              <a:rPr lang="en-US" altLang="en-US" sz="2400" baseline="-25000"/>
              <a:t>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s = p</a:t>
            </a:r>
            <a:r>
              <a:rPr lang="en-US" altLang="en-US" sz="2400" baseline="-25000"/>
              <a:t>3</a:t>
            </a:r>
            <a:r>
              <a:rPr lang="en-US" altLang="en-US" sz="2400"/>
              <a:t> + p</a:t>
            </a:r>
            <a:r>
              <a:rPr lang="en-US" altLang="en-US" sz="2400" baseline="-2500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t = p</a:t>
            </a:r>
            <a:r>
              <a:rPr lang="en-US" altLang="en-US" sz="2400" baseline="-25000"/>
              <a:t>2</a:t>
            </a:r>
            <a:r>
              <a:rPr lang="en-US" altLang="en-US" sz="2400"/>
              <a:t> + p</a:t>
            </a:r>
            <a:r>
              <a:rPr lang="en-US" altLang="en-US" sz="2400" baseline="-2500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u = p</a:t>
            </a:r>
            <a:r>
              <a:rPr lang="en-US" altLang="en-US" sz="2400" baseline="-25000"/>
              <a:t>1</a:t>
            </a:r>
            <a:r>
              <a:rPr lang="en-US" altLang="en-US" sz="2400"/>
              <a:t> + p</a:t>
            </a:r>
            <a:r>
              <a:rPr lang="en-US" altLang="en-US" sz="2400" baseline="-25000"/>
              <a:t>3</a:t>
            </a:r>
            <a:r>
              <a:rPr lang="en-US" altLang="en-US" sz="2400"/>
              <a:t> – p</a:t>
            </a:r>
            <a:r>
              <a:rPr lang="en-US" altLang="en-US" sz="2400" baseline="-25000"/>
              <a:t>2</a:t>
            </a:r>
            <a:r>
              <a:rPr lang="en-US" altLang="en-US" sz="2400"/>
              <a:t> + p</a:t>
            </a:r>
            <a:r>
              <a:rPr lang="en-US" altLang="en-US" sz="2400" baseline="-25000"/>
              <a:t>7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29200" y="2209800"/>
            <a:ext cx="37338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Where: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p</a:t>
            </a:r>
            <a:r>
              <a:rPr lang="en-US" altLang="en-US" sz="2400" baseline="-25000"/>
              <a:t>1</a:t>
            </a:r>
            <a:r>
              <a:rPr lang="en-US" altLang="en-US" sz="2400"/>
              <a:t> = (b + d)(f + g)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p</a:t>
            </a:r>
            <a:r>
              <a:rPr lang="en-US" altLang="en-US" sz="2400" baseline="-25000"/>
              <a:t>2</a:t>
            </a:r>
            <a:r>
              <a:rPr lang="en-US" altLang="en-US" sz="2400"/>
              <a:t>= (c + d)e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p</a:t>
            </a:r>
            <a:r>
              <a:rPr lang="en-US" altLang="en-US" sz="2400" baseline="-25000"/>
              <a:t>3</a:t>
            </a:r>
            <a:r>
              <a:rPr lang="en-US" altLang="en-US" sz="2400"/>
              <a:t>= a(g –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p</a:t>
            </a:r>
            <a:r>
              <a:rPr lang="en-US" altLang="en-US" sz="2400" baseline="-25000"/>
              <a:t>4</a:t>
            </a:r>
            <a:r>
              <a:rPr lang="en-US" altLang="en-US" sz="2400"/>
              <a:t>= d(f – 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p</a:t>
            </a:r>
            <a:r>
              <a:rPr lang="en-US" altLang="en-US" sz="2400" baseline="-25000"/>
              <a:t>5</a:t>
            </a:r>
            <a:r>
              <a:rPr lang="en-US" altLang="en-US" sz="2400"/>
              <a:t>= (a – b)h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p</a:t>
            </a:r>
            <a:r>
              <a:rPr lang="en-US" altLang="en-US" sz="2400" baseline="-25000"/>
              <a:t>6</a:t>
            </a:r>
            <a:r>
              <a:rPr lang="en-US" altLang="en-US" sz="2400"/>
              <a:t>= (c – d)(e + g)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p</a:t>
            </a:r>
            <a:r>
              <a:rPr lang="en-US" altLang="en-US" sz="2400" baseline="-25000"/>
              <a:t>7</a:t>
            </a:r>
            <a:r>
              <a:rPr lang="en-US" altLang="en-US" sz="2400"/>
              <a:t>= (b – d)(f + h)</a:t>
            </a:r>
          </a:p>
        </p:txBody>
      </p:sp>
      <p:sp>
        <p:nvSpPr>
          <p:cNvPr id="15366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47800" y="25146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26926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Recurrence for Strassen’s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T(n) = 7 T(n/2) + cn</a:t>
            </a:r>
            <a:r>
              <a:rPr lang="en-US" altLang="en-US" sz="2800" baseline="30000" smtClean="0"/>
              <a:t>2</a:t>
            </a:r>
          </a:p>
          <a:p>
            <a:pPr eaLnBrk="1" hangingPunct="1"/>
            <a:r>
              <a:rPr lang="en-US" altLang="en-US" sz="2800" smtClean="0"/>
              <a:t>What is the runtime?</a:t>
            </a:r>
          </a:p>
        </p:txBody>
      </p:sp>
      <p:sp>
        <p:nvSpPr>
          <p:cNvPr id="16388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5616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BFPRT Recurrence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&lt;= T(3n/4) + T(n/5) + 20 n</a:t>
            </a:r>
          </a:p>
        </p:txBody>
      </p:sp>
      <p:sp>
        <p:nvSpPr>
          <p:cNvPr id="1741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What bound do you expect?</a:t>
            </a:r>
          </a:p>
        </p:txBody>
      </p:sp>
    </p:spTree>
    <p:extLst>
      <p:ext uri="{BB962C8B-B14F-4D97-AF65-F5344CB8AC3E}">
        <p14:creationId xmlns:p14="http://schemas.microsoft.com/office/powerpoint/2010/main" val="81696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Midterm</a:t>
            </a:r>
          </a:p>
          <a:p>
            <a:pPr lvl="1" eaLnBrk="1" hangingPunct="1"/>
            <a:r>
              <a:rPr lang="en-US" altLang="en-US" dirty="0" smtClean="0"/>
              <a:t>Monday</a:t>
            </a:r>
            <a:r>
              <a:rPr lang="en-US" altLang="en-US" dirty="0" smtClean="0"/>
              <a:t>, Oct 31, in class, closed book</a:t>
            </a:r>
          </a:p>
          <a:p>
            <a:pPr lvl="1" eaLnBrk="1" hangingPunct="1"/>
            <a:r>
              <a:rPr lang="en-US" altLang="en-US" dirty="0" smtClean="0"/>
              <a:t>Through section 5.2</a:t>
            </a:r>
          </a:p>
          <a:p>
            <a:pPr lvl="1" eaLnBrk="1" hangingPunct="1"/>
            <a:r>
              <a:rPr lang="en-US" altLang="en-US" dirty="0" smtClean="0"/>
              <a:t>Midterm review</a:t>
            </a:r>
          </a:p>
          <a:p>
            <a:pPr eaLnBrk="1" hangingPunct="1"/>
            <a:r>
              <a:rPr lang="en-US" altLang="en-US" dirty="0" smtClean="0"/>
              <a:t>Homework 5 available</a:t>
            </a:r>
          </a:p>
        </p:txBody>
      </p:sp>
      <p:pic>
        <p:nvPicPr>
          <p:cNvPr id="1026" name="Picture 2" descr="http://www.clipartlord.com/wp-content/uploads/2016/01/jack-o-lantern2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33800"/>
            <a:ext cx="237613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Recurrence Examples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 T(n/2) + cn</a:t>
            </a:r>
          </a:p>
          <a:p>
            <a:pPr lvl="1" eaLnBrk="1" hangingPunct="1"/>
            <a:r>
              <a:rPr lang="en-US" altLang="en-US" smtClean="0"/>
              <a:t>O(n log n)</a:t>
            </a:r>
          </a:p>
          <a:p>
            <a:pPr eaLnBrk="1" hangingPunct="1"/>
            <a:r>
              <a:rPr lang="en-US" altLang="en-US" smtClean="0"/>
              <a:t>T(n) = T(n/2) + cn</a:t>
            </a:r>
          </a:p>
          <a:p>
            <a:pPr lvl="1" eaLnBrk="1" hangingPunct="1"/>
            <a:r>
              <a:rPr lang="en-US" altLang="en-US" smtClean="0"/>
              <a:t>O(n)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More useful facts:</a:t>
            </a:r>
          </a:p>
          <a:p>
            <a:pPr lvl="1" eaLnBrk="1" hangingPunct="1"/>
            <a:r>
              <a:rPr lang="en-US" altLang="en-US" smtClean="0"/>
              <a:t>log</a:t>
            </a:r>
            <a:r>
              <a:rPr lang="en-US" altLang="en-US" baseline="-25000" smtClean="0"/>
              <a:t>k</a:t>
            </a:r>
            <a:r>
              <a:rPr lang="en-US" altLang="en-US" smtClean="0"/>
              <a:t>n = log</a:t>
            </a:r>
            <a:r>
              <a:rPr lang="en-US" altLang="en-US" baseline="-25000" smtClean="0"/>
              <a:t>2</a:t>
            </a:r>
            <a:r>
              <a:rPr lang="en-US" altLang="en-US" smtClean="0"/>
              <a:t>n / log</a:t>
            </a:r>
            <a:r>
              <a:rPr lang="en-US" altLang="en-US" baseline="-25000" smtClean="0"/>
              <a:t>2</a:t>
            </a:r>
            <a:r>
              <a:rPr lang="en-US" altLang="en-US" smtClean="0"/>
              <a:t>k</a:t>
            </a:r>
          </a:p>
          <a:p>
            <a:pPr lvl="1" eaLnBrk="1" hangingPunct="1"/>
            <a:r>
              <a:rPr lang="en-US" altLang="en-US" smtClean="0"/>
              <a:t>k </a:t>
            </a:r>
            <a:r>
              <a:rPr lang="en-US" altLang="en-US" baseline="30000" smtClean="0"/>
              <a:t>log n</a:t>
            </a:r>
            <a:r>
              <a:rPr lang="en-US" altLang="en-US" smtClean="0"/>
              <a:t> = n </a:t>
            </a:r>
            <a:r>
              <a:rPr lang="en-US" altLang="en-US" baseline="30000" smtClean="0"/>
              <a:t>log 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00600"/>
            <a:ext cx="2762250" cy="1279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19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Recursive Matrix Multiplication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981200"/>
            <a:ext cx="347723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Multiply 2 x 2 Matrices:</a:t>
            </a:r>
          </a:p>
          <a:p>
            <a:pPr eaLnBrk="1" hangingPunct="1"/>
            <a:r>
              <a:rPr lang="en-US" altLang="en-US" sz="2400" dirty="0"/>
              <a:t>| r    s |    | a    b|   |e    g|</a:t>
            </a:r>
          </a:p>
          <a:p>
            <a:pPr eaLnBrk="1" hangingPunct="1"/>
            <a:r>
              <a:rPr lang="en-US" altLang="en-US" sz="2400" dirty="0"/>
              <a:t>| t    </a:t>
            </a:r>
            <a:r>
              <a:rPr lang="en-US" altLang="en-US" sz="2400" dirty="0" smtClean="0"/>
              <a:t>u |    </a:t>
            </a:r>
            <a:r>
              <a:rPr lang="en-US" altLang="en-US" sz="2400" dirty="0"/>
              <a:t>| c    d|   | f    h|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r </a:t>
            </a:r>
            <a:r>
              <a:rPr lang="en-US" altLang="en-US" sz="2400" dirty="0" smtClean="0"/>
              <a:t> = </a:t>
            </a:r>
            <a:r>
              <a:rPr lang="en-US" altLang="en-US" sz="2400" dirty="0"/>
              <a:t>ae + bf</a:t>
            </a:r>
          </a:p>
          <a:p>
            <a:pPr eaLnBrk="1" hangingPunct="1"/>
            <a:r>
              <a:rPr lang="en-US" altLang="en-US" sz="2400" dirty="0"/>
              <a:t>s </a:t>
            </a:r>
            <a:r>
              <a:rPr lang="en-US" altLang="en-US" sz="2400" dirty="0" smtClean="0"/>
              <a:t> = </a:t>
            </a:r>
            <a:r>
              <a:rPr lang="en-US" altLang="en-US" sz="2400" dirty="0"/>
              <a:t>ag + </a:t>
            </a:r>
            <a:r>
              <a:rPr lang="en-US" altLang="en-US" sz="2400" dirty="0" err="1"/>
              <a:t>bh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t </a:t>
            </a:r>
            <a:r>
              <a:rPr lang="en-US" altLang="en-US" sz="2400" dirty="0" smtClean="0"/>
              <a:t> =  </a:t>
            </a:r>
            <a:r>
              <a:rPr lang="en-US" altLang="en-US" sz="2400" dirty="0" err="1" smtClean="0"/>
              <a:t>ce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</a:t>
            </a:r>
            <a:r>
              <a:rPr lang="en-US" altLang="en-US" sz="2400" dirty="0" err="1"/>
              <a:t>df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u </a:t>
            </a:r>
            <a:r>
              <a:rPr lang="en-US" altLang="en-US" sz="2400"/>
              <a:t>= </a:t>
            </a:r>
            <a:r>
              <a:rPr lang="en-US" altLang="en-US" sz="2400" dirty="0"/>
              <a:t> </a:t>
            </a:r>
            <a:r>
              <a:rPr lang="en-US" altLang="en-US" sz="2400" smtClean="0"/>
              <a:t>cg </a:t>
            </a:r>
            <a:r>
              <a:rPr lang="en-US" altLang="en-US" sz="2400" dirty="0"/>
              <a:t>+ dh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2057400"/>
            <a:ext cx="39624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 N x N matrix can be viewed as a 2 x 2 matrix with entries that are (N/2) x (N/2) matrices.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The recursive matrix multiplication algorithm recursively multiplies the       (N/2) x (N/2) matrices and combines them using the equations for multiplying 2 x 2 matrices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590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50390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Recursive Matrix Multiplication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How many recursive calls are made at each level?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How much work in combining the results?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What is the recurrence?</a:t>
            </a:r>
          </a:p>
          <a:p>
            <a:pPr eaLnBrk="1" hangingPunct="1"/>
            <a:endParaRPr lang="en-US" altLang="en-US" sz="2800" smtClean="0"/>
          </a:p>
        </p:txBody>
      </p:sp>
      <p:sp>
        <p:nvSpPr>
          <p:cNvPr id="7172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4596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What is the run time for the recursive Matrix Multiplication Algorithm?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Recurrence: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1841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T(n) = 4T(n/2) + n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n</a:t>
            </a:r>
            <a:endParaRPr lang="en-US" altLang="en-US" dirty="0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n/2</a:t>
            </a:r>
            <a:endParaRPr lang="en-US" altLang="en-US" dirty="0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n/4</a:t>
            </a:r>
            <a:endParaRPr lang="en-US" altLang="en-US" dirty="0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n/4</a:t>
            </a:r>
            <a:endParaRPr lang="en-US" altLang="en-US" dirty="0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n/4</a:t>
            </a:r>
            <a:endParaRPr lang="en-US" altLang="en-US" dirty="0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n/4</a:t>
            </a:r>
            <a:endParaRPr lang="en-US" altLang="en-US" dirty="0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n/2</a:t>
            </a:r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85323"/>
            <a:ext cx="2891259" cy="116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600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50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= 2T(n/2) + n</a:t>
            </a:r>
            <a:r>
              <a:rPr lang="en-US" altLang="en-US" baseline="30000" smtClean="0"/>
              <a:t>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4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236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7966</TotalTime>
  <Words>520</Words>
  <Application>Microsoft Office PowerPoint</Application>
  <PresentationFormat>On-screen Show (4:3)</PresentationFormat>
  <Paragraphs>101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1_Default Design</vt:lpstr>
      <vt:lpstr>CSE 421, Autumn 2016 Algorithms</vt:lpstr>
      <vt:lpstr>Announcements</vt:lpstr>
      <vt:lpstr>Recurrence Examples</vt:lpstr>
      <vt:lpstr>Unrolling the recurrence</vt:lpstr>
      <vt:lpstr>Recursive Matrix Multiplication</vt:lpstr>
      <vt:lpstr>Recursive Matrix Multiplication</vt:lpstr>
      <vt:lpstr>What is the run time for the recursive Matrix Multiplication Algorithm?</vt:lpstr>
      <vt:lpstr>T(n) = 4T(n/2) + n</vt:lpstr>
      <vt:lpstr>T(n) = 2T(n/2) + n2</vt:lpstr>
      <vt:lpstr>T(n) = 2T(n/2) + n1/2</vt:lpstr>
      <vt:lpstr>Recurrences</vt:lpstr>
      <vt:lpstr>What you really need to know about recurrences</vt:lpstr>
      <vt:lpstr>Classify the following recurrences (Increasing, Decreasing, Balanced)</vt:lpstr>
      <vt:lpstr>Strassen’s Algorithm</vt:lpstr>
      <vt:lpstr>Recurrence for Strassen’s Algorithms</vt:lpstr>
      <vt:lpstr>BFPRT Recurrence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163</cp:revision>
  <dcterms:created xsi:type="dcterms:W3CDTF">1601-01-01T00:00:00Z</dcterms:created>
  <dcterms:modified xsi:type="dcterms:W3CDTF">2016-10-26T17:49:32Z</dcterms:modified>
</cp:coreProperties>
</file>