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5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302" r:id="rId3"/>
    <p:sldId id="378" r:id="rId4"/>
    <p:sldId id="377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82" d="100"/>
          <a:sy n="82" d="100"/>
        </p:scale>
        <p:origin x="6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84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27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728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215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9" Type="http://schemas.openxmlformats.org/officeDocument/2006/relationships/tags" Target="../tags/tag122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9" Type="http://schemas.openxmlformats.org/officeDocument/2006/relationships/tags" Target="../tags/tag112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20" Type="http://schemas.openxmlformats.org/officeDocument/2006/relationships/tags" Target="../tags/tag103.xml"/><Relationship Id="rId41" Type="http://schemas.openxmlformats.org/officeDocument/2006/relationships/tags" Target="../tags/tag124.xml"/><Relationship Id="rId1" Type="http://schemas.openxmlformats.org/officeDocument/2006/relationships/tags" Target="../tags/tag84.xml"/><Relationship Id="rId6" Type="http://schemas.openxmlformats.org/officeDocument/2006/relationships/tags" Target="../tags/tag89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9" Type="http://schemas.openxmlformats.org/officeDocument/2006/relationships/tags" Target="../tags/tag159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notesSlide" Target="../notesSlides/notesSlide5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38.xml"/><Relationship Id="rId3" Type="http://schemas.openxmlformats.org/officeDocument/2006/relationships/tags" Target="../tags/tag133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20" Type="http://schemas.openxmlformats.org/officeDocument/2006/relationships/tags" Target="../tags/tag150.xml"/><Relationship Id="rId41" Type="http://schemas.openxmlformats.org/officeDocument/2006/relationships/tags" Target="../tags/tag171.xml"/><Relationship Id="rId1" Type="http://schemas.openxmlformats.org/officeDocument/2006/relationships/tags" Target="../tags/tag131.xml"/><Relationship Id="rId6" Type="http://schemas.openxmlformats.org/officeDocument/2006/relationships/tags" Target="../tags/tag1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10" Type="http://schemas.openxmlformats.org/officeDocument/2006/relationships/tags" Target="../tags/tag260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3" Type="http://schemas.openxmlformats.org/officeDocument/2006/relationships/tags" Target="../tags/tag269.xml"/><Relationship Id="rId21" Type="http://schemas.openxmlformats.org/officeDocument/2006/relationships/tags" Target="../tags/tag287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8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421</a:t>
            </a:r>
            <a:br>
              <a:rPr lang="en-US" dirty="0" smtClean="0"/>
            </a:br>
            <a:r>
              <a:rPr lang="en-US" dirty="0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Autumn 2016</a:t>
            </a:r>
          </a:p>
          <a:p>
            <a:pPr eaLnBrk="1" hangingPunct="1"/>
            <a:r>
              <a:rPr lang="en-US" dirty="0" smtClean="0"/>
              <a:t>Lecture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idea: Earliest Finish Algorithm stays ahead</a:t>
            </a:r>
          </a:p>
          <a:p>
            <a:pPr eaLnBrk="1" hangingPunct="1"/>
            <a:r>
              <a:rPr lang="en-US" smtClean="0"/>
              <a:t>Let A = {i</a:t>
            </a:r>
            <a:r>
              <a:rPr lang="en-US" baseline="-25000" smtClean="0"/>
              <a:t>1</a:t>
            </a:r>
            <a:r>
              <a:rPr lang="en-US" smtClean="0"/>
              <a:t>, . . ., i</a:t>
            </a:r>
            <a:r>
              <a:rPr lang="en-US" baseline="-25000" smtClean="0"/>
              <a:t>k</a:t>
            </a:r>
            <a:r>
              <a:rPr lang="en-US" smtClean="0"/>
              <a:t>} be the set of tasks found by EFA in increasing order of finish times</a:t>
            </a:r>
          </a:p>
          <a:p>
            <a:pPr eaLnBrk="1" hangingPunct="1"/>
            <a:r>
              <a:rPr lang="en-US" smtClean="0"/>
              <a:t>Let B = {j</a:t>
            </a:r>
            <a:r>
              <a:rPr lang="en-US" baseline="-25000" smtClean="0"/>
              <a:t>1</a:t>
            </a:r>
            <a:r>
              <a:rPr lang="en-US" smtClean="0"/>
              <a:t>, . . ., j</a:t>
            </a:r>
            <a:r>
              <a:rPr lang="en-US" baseline="-25000" smtClean="0"/>
              <a:t>m</a:t>
            </a:r>
            <a:r>
              <a:rPr lang="en-US" smtClean="0"/>
              <a:t>} be the set of tasks found by a different algorithm in increasing order of finish times</a:t>
            </a:r>
          </a:p>
          <a:p>
            <a:pPr eaLnBrk="1" hangingPunct="1"/>
            <a:r>
              <a:rPr lang="en-US" smtClean="0"/>
              <a:t>Show that for r&lt;= min(k, m),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always stays ahead of B,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Induction argument</a:t>
            </a:r>
          </a:p>
          <a:p>
            <a:pPr lvl="1" eaLnBrk="1" hangingPunct="1"/>
            <a:r>
              <a:rPr lang="en-US" smtClean="0"/>
              <a:t>f(i</a:t>
            </a:r>
            <a:r>
              <a:rPr lang="en-US" baseline="-25000" smtClean="0"/>
              <a:t>1</a:t>
            </a:r>
            <a:r>
              <a:rPr lang="en-US" smtClean="0"/>
              <a:t>) &lt;= f(j</a:t>
            </a:r>
            <a:r>
              <a:rPr lang="en-US" baseline="-25000" smtClean="0"/>
              <a:t>1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If f(i</a:t>
            </a:r>
            <a:r>
              <a:rPr lang="en-US" baseline="-25000" smtClean="0"/>
              <a:t>r-1</a:t>
            </a:r>
            <a:r>
              <a:rPr lang="en-US" smtClean="0"/>
              <a:t>) &lt;= f(j</a:t>
            </a:r>
            <a:r>
              <a:rPr lang="en-US" baseline="-25000" smtClean="0"/>
              <a:t>r-1</a:t>
            </a:r>
            <a:r>
              <a:rPr lang="en-US" smtClean="0"/>
              <a:t>) then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Let A = {i</a:t>
            </a:r>
            <a:r>
              <a:rPr lang="en-US" sz="2800" baseline="-25000" smtClean="0"/>
              <a:t>1</a:t>
            </a:r>
            <a:r>
              <a:rPr lang="en-US" sz="2800" smtClean="0"/>
              <a:t>, . . ., i</a:t>
            </a:r>
            <a:r>
              <a:rPr lang="en-US" sz="2800" baseline="-25000" smtClean="0"/>
              <a:t>k</a:t>
            </a:r>
            <a:r>
              <a:rPr lang="en-US" sz="2800" smtClean="0"/>
              <a:t>} be the set of tasks found by EFA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Let O = {j</a:t>
            </a:r>
            <a:r>
              <a:rPr lang="en-US" sz="2800" baseline="-25000" smtClean="0"/>
              <a:t>1</a:t>
            </a:r>
            <a:r>
              <a:rPr lang="en-US" sz="2800" smtClean="0"/>
              <a:t>, . . ., j</a:t>
            </a:r>
            <a:r>
              <a:rPr lang="en-US" sz="2800" baseline="-25000" smtClean="0"/>
              <a:t>m</a:t>
            </a:r>
            <a:r>
              <a:rPr lang="en-US" sz="2800" smtClean="0"/>
              <a:t>} be the set of tasks found by an optimal algorithm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 smtClean="0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Reading</a:t>
            </a:r>
          </a:p>
          <a:p>
            <a:pPr lvl="1">
              <a:defRPr/>
            </a:pPr>
            <a:r>
              <a:rPr lang="en-US" dirty="0" smtClean="0"/>
              <a:t>For today,  sections 4.1, 4.2, 4.4</a:t>
            </a:r>
          </a:p>
          <a:p>
            <a:pPr lvl="1">
              <a:defRPr/>
            </a:pPr>
            <a:r>
              <a:rPr lang="en-US" dirty="0" smtClean="0"/>
              <a:t>For </a:t>
            </a:r>
            <a:r>
              <a:rPr lang="en-US" dirty="0" err="1" smtClean="0"/>
              <a:t>friday</a:t>
            </a:r>
            <a:r>
              <a:rPr lang="en-US" dirty="0" smtClean="0"/>
              <a:t>, </a:t>
            </a:r>
            <a:r>
              <a:rPr lang="en-US" dirty="0" smtClean="0"/>
              <a:t>sections 4.5, 4.7, 4.8  </a:t>
            </a:r>
          </a:p>
          <a:p>
            <a:pPr>
              <a:defRPr/>
            </a:pPr>
            <a:r>
              <a:rPr lang="en-US" dirty="0" smtClean="0"/>
              <a:t>Homework 3 is available</a:t>
            </a:r>
          </a:p>
          <a:p>
            <a:pPr lvl="1">
              <a:defRPr/>
            </a:pPr>
            <a:r>
              <a:rPr lang="en-US" dirty="0" smtClean="0"/>
              <a:t>Random out-degree one graph</a:t>
            </a:r>
          </a:p>
          <a:p>
            <a:pPr lvl="2">
              <a:defRPr/>
            </a:pPr>
            <a:r>
              <a:rPr lang="en-US" dirty="0" smtClean="0"/>
              <a:t>What does it look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 by start times</a:t>
            </a:r>
          </a:p>
          <a:p>
            <a:pPr eaLnBrk="1" hangingPunct="1"/>
            <a:r>
              <a:rPr lang="en-US" smtClean="0"/>
              <a:t>Suppose maximum depth is d, create d slots</a:t>
            </a:r>
          </a:p>
          <a:p>
            <a:pPr eaLnBrk="1" hangingPunct="1"/>
            <a:r>
              <a:rPr lang="en-US" smtClean="0"/>
              <a:t>Schedule items in increasing order, assign each item to an open slot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Correctness proof: When we reach an item, we always have an open slot</a:t>
            </a:r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task has a length t</a:t>
            </a:r>
            <a:r>
              <a:rPr lang="en-US" baseline="-25000" smtClean="0"/>
              <a:t>i</a:t>
            </a:r>
            <a:r>
              <a:rPr lang="en-US" smtClean="0"/>
              <a:t> and a deadline d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All tasks are available at the start</a:t>
            </a:r>
          </a:p>
          <a:p>
            <a:pPr eaLnBrk="1" hangingPunct="1"/>
            <a:r>
              <a:rPr lang="en-US" smtClean="0"/>
              <a:t>One task may be worked on at a time</a:t>
            </a:r>
          </a:p>
          <a:p>
            <a:pPr eaLnBrk="1" hangingPunct="1"/>
            <a:r>
              <a:rPr lang="en-US" smtClean="0"/>
              <a:t>All tasks must be completed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Goal minimize maximum lateness</a:t>
            </a:r>
          </a:p>
          <a:p>
            <a:pPr lvl="1" eaLnBrk="1" hangingPunct="1"/>
            <a:r>
              <a:rPr lang="en-US" smtClean="0"/>
              <a:t>Lateness = f</a:t>
            </a:r>
            <a:r>
              <a:rPr lang="en-US" baseline="-25000" smtClean="0"/>
              <a:t>i</a:t>
            </a:r>
            <a:r>
              <a:rPr lang="en-US" smtClean="0"/>
              <a:t> – d</a:t>
            </a:r>
            <a:r>
              <a:rPr lang="en-US" baseline="-25000" smtClean="0"/>
              <a:t>i</a:t>
            </a:r>
            <a:r>
              <a:rPr lang="en-US" smtClean="0"/>
              <a:t> if f</a:t>
            </a:r>
            <a:r>
              <a:rPr lang="en-US" baseline="-25000" smtClean="0"/>
              <a:t>i</a:t>
            </a:r>
            <a:r>
              <a:rPr lang="en-US" smtClean="0"/>
              <a:t> &gt;= d</a:t>
            </a:r>
            <a:r>
              <a:rPr lang="en-US" baseline="-2500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Degree 1 Random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Vertices 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, . . . </a:t>
            </a:r>
            <a:r>
              <a:rPr lang="en-US" dirty="0" err="1"/>
              <a:t>v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Vertex v</a:t>
            </a:r>
            <a:r>
              <a:rPr lang="en-US" baseline="-25000" dirty="0" smtClean="0"/>
              <a:t>i</a:t>
            </a:r>
            <a:r>
              <a:rPr lang="en-US" dirty="0" smtClean="0"/>
              <a:t> chooses one random neighbor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1"/>
            <a:r>
              <a:rPr lang="en-US" dirty="0" smtClean="0"/>
              <a:t>Self loops allowed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9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Highlight from last lecture: 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324600" y="44196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05500" y="2944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9892" y="33056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9853" y="30045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79054" y="30123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29396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4311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98054" y="53232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768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81500" y="389951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6163" y="50789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15300" y="4147066"/>
            <a:ext cx="54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79111" y="6254234"/>
            <a:ext cx="55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Greedy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4" name="Picture 4" descr="Burns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 smtClean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 smtClean="0"/>
              <a:t>Pseudo-definition</a:t>
            </a:r>
          </a:p>
          <a:p>
            <a:pPr lvl="1" eaLnBrk="1" hangingPunct="1">
              <a:defRPr/>
            </a:pPr>
            <a:r>
              <a:rPr lang="en-US" dirty="0" smtClean="0"/>
              <a:t>An algorithm is </a:t>
            </a:r>
            <a:r>
              <a:rPr lang="en-US" dirty="0" smtClean="0">
                <a:solidFill>
                  <a:srgbClr val="FF0000"/>
                </a:solidFill>
              </a:rPr>
              <a:t>Greedy</a:t>
            </a:r>
            <a:r>
              <a:rPr lang="en-US" dirty="0" smtClean="0"/>
              <a:t> if it builds its solution by adding elements one at a time using a simple rule</a:t>
            </a:r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</a:t>
            </a:r>
          </a:p>
          <a:p>
            <a:pPr lvl="1" eaLnBrk="1" hangingPunct="1"/>
            <a:r>
              <a:rPr lang="en-US" smtClean="0"/>
              <a:t>Processing requirements, release times, deadlines</a:t>
            </a:r>
          </a:p>
          <a:p>
            <a:pPr eaLnBrk="1" hangingPunct="1"/>
            <a:r>
              <a:rPr lang="en-US" smtClean="0"/>
              <a:t>Processors</a:t>
            </a:r>
          </a:p>
          <a:p>
            <a:pPr eaLnBrk="1" hangingPunct="1"/>
            <a:r>
              <a:rPr lang="en-US" smtClean="0"/>
              <a:t>Precedence constraints</a:t>
            </a:r>
          </a:p>
          <a:p>
            <a:pPr eaLnBrk="1" hangingPunct="1"/>
            <a:r>
              <a:rPr lang="en-US" smtClean="0"/>
              <a:t>Objective function</a:t>
            </a:r>
          </a:p>
          <a:p>
            <a:pPr lvl="1" eaLnBrk="1" hangingPunct="1"/>
            <a:r>
              <a:rPr lang="en-US" smtClean="0"/>
              <a:t>Jobs scheduled, lateness, total execution time</a:t>
            </a:r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 occur at fixed times</a:t>
            </a:r>
          </a:p>
          <a:p>
            <a:pPr eaLnBrk="1" hangingPunct="1"/>
            <a:r>
              <a:rPr lang="en-US" smtClean="0"/>
              <a:t>Single processor</a:t>
            </a:r>
          </a:p>
          <a:p>
            <a:pPr eaLnBrk="1" hangingPunct="1"/>
            <a:r>
              <a:rPr lang="en-US" smtClean="0"/>
              <a:t>Maximize number of tasks completed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Tasks {1, 2, . . . N}</a:t>
            </a:r>
          </a:p>
          <a:p>
            <a:pPr eaLnBrk="1" hangingPunct="1"/>
            <a:r>
              <a:rPr lang="en-US" smtClean="0"/>
              <a:t>Start and finish times, s(i), f(i)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665</Words>
  <Application>Microsoft Office PowerPoint</Application>
  <PresentationFormat>On-screen Show (4:3)</PresentationFormat>
  <Paragraphs>146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1_Default Design</vt:lpstr>
      <vt:lpstr>CSE 421 Algorithms</vt:lpstr>
      <vt:lpstr>Announcements</vt:lpstr>
      <vt:lpstr>Out Degree 1 Random Graph</vt:lpstr>
      <vt:lpstr>Highlight from last lecture: Topological Sort Algorithm</vt:lpstr>
      <vt:lpstr>Greedy Algorithms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Scheduling tasks</vt:lpstr>
      <vt:lpstr>Example</vt:lpstr>
      <vt:lpstr>Determine the minimum lateness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43</cp:revision>
  <dcterms:created xsi:type="dcterms:W3CDTF">1601-01-01T00:00:00Z</dcterms:created>
  <dcterms:modified xsi:type="dcterms:W3CDTF">2016-10-12T17:33:49Z</dcterms:modified>
</cp:coreProperties>
</file>