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8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9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0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1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56" r:id="rId2"/>
    <p:sldId id="302" r:id="rId3"/>
    <p:sldId id="285" r:id="rId4"/>
    <p:sldId id="286" r:id="rId5"/>
    <p:sldId id="287" r:id="rId6"/>
    <p:sldId id="288" r:id="rId7"/>
    <p:sldId id="289" r:id="rId8"/>
    <p:sldId id="299" r:id="rId9"/>
    <p:sldId id="290" r:id="rId10"/>
    <p:sldId id="291" r:id="rId11"/>
    <p:sldId id="292" r:id="rId12"/>
    <p:sldId id="293" r:id="rId13"/>
    <p:sldId id="294" r:id="rId14"/>
    <p:sldId id="301" r:id="rId15"/>
    <p:sldId id="296" r:id="rId16"/>
    <p:sldId id="297" r:id="rId17"/>
    <p:sldId id="298" r:id="rId18"/>
    <p:sldId id="303" r:id="rId19"/>
    <p:sldId id="304" r:id="rId20"/>
    <p:sldId id="305" r:id="rId21"/>
    <p:sldId id="306" r:id="rId22"/>
    <p:sldId id="307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>
        <p:scale>
          <a:sx n="116" d="100"/>
          <a:sy n="116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8185-D49E-4AF2-A715-F00DF5960F92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55306-E4AD-4A10-99BB-9C32C674E0F2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58A6E-B0D2-4068-B968-ABAA8B05F544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09CBC-A1DD-4649-A937-69E390B6C67C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2A0C2-42E2-4B50-9607-AAFE6DCD72FE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C7F3E-AD0A-478E-B40A-6FFB4AFDA944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1E30D-C18F-4C5C-9B42-5F9B11919C3F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94C0C-1D3D-41E0-AB30-F711B6260D5D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9" Type="http://schemas.openxmlformats.org/officeDocument/2006/relationships/tags" Target="../tags/tag88.xml"/><Relationship Id="rId3" Type="http://schemas.openxmlformats.org/officeDocument/2006/relationships/tags" Target="../tags/tag52.xml"/><Relationship Id="rId21" Type="http://schemas.openxmlformats.org/officeDocument/2006/relationships/tags" Target="../tags/tag70.xml"/><Relationship Id="rId34" Type="http://schemas.openxmlformats.org/officeDocument/2006/relationships/tags" Target="../tags/tag83.xml"/><Relationship Id="rId42" Type="http://schemas.openxmlformats.org/officeDocument/2006/relationships/notesSlide" Target="../notesSlides/notesSlide21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29" Type="http://schemas.openxmlformats.org/officeDocument/2006/relationships/tags" Target="../tags/tag78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40" Type="http://schemas.openxmlformats.org/officeDocument/2006/relationships/tags" Target="../tags/tag89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31" Type="http://schemas.openxmlformats.org/officeDocument/2006/relationships/tags" Target="../tags/tag80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3" Type="http://schemas.openxmlformats.org/officeDocument/2006/relationships/tags" Target="../tags/tag92.xml"/><Relationship Id="rId21" Type="http://schemas.openxmlformats.org/officeDocument/2006/relationships/tags" Target="../tags/tag110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tags" Target="../tags/tag109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Autumn 2016</a:t>
            </a:r>
          </a:p>
          <a:p>
            <a:pPr eaLnBrk="1" hangingPunct="1"/>
            <a:r>
              <a:rPr lang="en-US" altLang="en-US" dirty="0" smtClean="0"/>
              <a:t>Lecture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Constant factors are arbitrary</a:t>
            </a:r>
          </a:p>
          <a:p>
            <a:pPr lvl="1" eaLnBrk="1" hangingPunct="1"/>
            <a:r>
              <a:rPr lang="en-US" altLang="en-US" smtClean="0"/>
              <a:t>Depend on the implementation</a:t>
            </a:r>
          </a:p>
          <a:p>
            <a:pPr lvl="1" eaLnBrk="1" hangingPunct="1"/>
            <a:r>
              <a:rPr lang="en-US" altLang="en-US" smtClean="0"/>
              <a:t>Depend on the details of the model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Determining the constant factors is tedious and provides little insight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Improving growth rate often requires new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is O(f(n))               [T : Z</a:t>
            </a:r>
            <a:r>
              <a:rPr lang="en-US" altLang="en-US" baseline="30000" smtClean="0"/>
              <a:t>+</a:t>
            </a:r>
            <a:r>
              <a:rPr lang="en-US" altLang="en-US" smtClean="0"/>
              <a:t>  </a:t>
            </a:r>
            <a:r>
              <a:rPr lang="en-US" altLang="en-US" smtClean="0">
                <a:sym typeface="Wingdings" pitchFamily="2" charset="2"/>
              </a:rPr>
              <a:t> R</a:t>
            </a:r>
            <a:r>
              <a:rPr lang="en-US" altLang="en-US" baseline="30000" smtClean="0">
                <a:sym typeface="Wingdings" pitchFamily="2" charset="2"/>
              </a:rPr>
              <a:t>+</a:t>
            </a:r>
            <a:r>
              <a:rPr lang="en-US" altLang="en-US" smtClean="0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Exist c, n</a:t>
            </a:r>
            <a:r>
              <a:rPr lang="en-US" altLang="en-US" baseline="-25000" smtClean="0">
                <a:sym typeface="Wingdings" pitchFamily="2" charset="2"/>
              </a:rPr>
              <a:t>0</a:t>
            </a:r>
            <a:r>
              <a:rPr lang="en-US" altLang="en-US" smtClean="0">
                <a:sym typeface="Wingdings" pitchFamily="2" charset="2"/>
              </a:rPr>
              <a:t>, such that for n &gt; n</a:t>
            </a:r>
            <a:r>
              <a:rPr lang="en-US" altLang="en-US" baseline="-25000" smtClean="0">
                <a:sym typeface="Wingdings" pitchFamily="2" charset="2"/>
              </a:rPr>
              <a:t>0</a:t>
            </a:r>
            <a:r>
              <a:rPr lang="en-US" altLang="en-US" smtClean="0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T(n) is O(f(n)) will be written as:              T(n) = O(f(n))</a:t>
            </a:r>
          </a:p>
          <a:p>
            <a:pPr lvl="1" eaLnBrk="1" hangingPunct="1"/>
            <a:r>
              <a:rPr lang="en-US" altLang="en-US" smtClean="0"/>
              <a:t>Be careful with this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Prove 3n</a:t>
            </a:r>
            <a:r>
              <a:rPr lang="en-US" altLang="en-US" baseline="30000" smtClean="0"/>
              <a:t>2</a:t>
            </a:r>
            <a:r>
              <a:rPr lang="en-US" altLang="en-US" smtClean="0"/>
              <a:t> + 5n + 20 is O(n</a:t>
            </a:r>
            <a:r>
              <a:rPr lang="en-US" altLang="en-US" baseline="30000" smtClean="0"/>
              <a:t>2</a:t>
            </a:r>
            <a:r>
              <a:rPr lang="en-US" altLang="en-US" smtClean="0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n log</a:t>
            </a:r>
            <a:r>
              <a:rPr lang="en-US" altLang="en-US" baseline="30000" smtClean="0"/>
              <a:t>4</a:t>
            </a:r>
            <a:r>
              <a:rPr lang="en-US" altLang="en-US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2n</a:t>
            </a:r>
            <a:r>
              <a:rPr lang="en-US" altLang="en-US" baseline="30000" smtClean="0"/>
              <a:t>2</a:t>
            </a:r>
            <a:r>
              <a:rPr lang="en-US" altLang="en-US" smtClean="0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2</a:t>
            </a:r>
            <a:r>
              <a:rPr lang="en-US" altLang="en-US" baseline="30000" smtClean="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1000n + log</a:t>
            </a:r>
            <a:r>
              <a:rPr lang="en-US" altLang="en-US" baseline="30000" smtClean="0"/>
              <a:t>8</a:t>
            </a:r>
            <a:r>
              <a:rPr lang="en-US" altLang="en-US" smtClean="0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n</a:t>
            </a:r>
            <a:r>
              <a:rPr lang="en-US" altLang="en-US" baseline="30000" smtClean="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3</a:t>
            </a:r>
            <a:r>
              <a:rPr lang="en-US" altLang="en-US" baseline="30000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1000 log</a:t>
            </a:r>
            <a:r>
              <a:rPr lang="en-US" altLang="en-US" baseline="30000" smtClean="0"/>
              <a:t>10</a:t>
            </a:r>
            <a:r>
              <a:rPr lang="en-US" altLang="en-US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mtClean="0"/>
              <a:t>n</a:t>
            </a:r>
            <a:r>
              <a:rPr lang="en-US" altLang="en-US" baseline="30000" smtClean="0"/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is </a:t>
            </a:r>
            <a:r>
              <a:rPr lang="en-US" altLang="en-US" smtClean="0">
                <a:latin typeface="Symbol" pitchFamily="18" charset="2"/>
              </a:rPr>
              <a:t>W</a:t>
            </a:r>
            <a:r>
              <a:rPr lang="en-US" altLang="en-US" smtClean="0"/>
              <a:t>(f(n))</a:t>
            </a:r>
          </a:p>
          <a:p>
            <a:pPr lvl="1" eaLnBrk="1" hangingPunct="1"/>
            <a:r>
              <a:rPr lang="en-US" altLang="en-US" smtClean="0"/>
              <a:t>T(n) is at least a constant multiple of f(n)</a:t>
            </a:r>
          </a:p>
          <a:p>
            <a:pPr lvl="1" eaLnBrk="1" hangingPunct="1"/>
            <a:r>
              <a:rPr lang="en-US" altLang="en-US" smtClean="0"/>
              <a:t>There exists an n</a:t>
            </a:r>
            <a:r>
              <a:rPr lang="en-US" altLang="en-US" baseline="-25000" smtClean="0"/>
              <a:t>0</a:t>
            </a:r>
            <a:r>
              <a:rPr lang="en-US" altLang="en-US" smtClean="0"/>
              <a:t>, and </a:t>
            </a:r>
            <a:r>
              <a:rPr lang="en-US" altLang="en-US" smtClean="0">
                <a:latin typeface="Symbol" pitchFamily="18" charset="2"/>
              </a:rPr>
              <a:t>e</a:t>
            </a:r>
            <a:r>
              <a:rPr lang="en-US" altLang="en-US" smtClean="0"/>
              <a:t> &gt; 0 such that       T(n) &gt; </a:t>
            </a:r>
            <a:r>
              <a:rPr lang="en-US" altLang="en-US" smtClean="0">
                <a:latin typeface="Symbol" pitchFamily="18" charset="2"/>
              </a:rPr>
              <a:t>e</a:t>
            </a:r>
            <a:r>
              <a:rPr lang="en-US" altLang="en-US" smtClean="0"/>
              <a:t>f(n) for all n &gt; n</a:t>
            </a:r>
            <a:r>
              <a:rPr lang="en-US" altLang="en-US" baseline="-25000" smtClean="0"/>
              <a:t>0</a:t>
            </a:r>
          </a:p>
          <a:p>
            <a:pPr eaLnBrk="1" hangingPunct="1"/>
            <a:r>
              <a:rPr lang="en-US" altLang="en-US" smtClean="0"/>
              <a:t>Warning: definitions of </a:t>
            </a:r>
            <a:r>
              <a:rPr lang="en-US" altLang="en-US" smtClean="0">
                <a:latin typeface="Symbol" pitchFamily="18" charset="2"/>
              </a:rPr>
              <a:t>W</a:t>
            </a:r>
            <a:r>
              <a:rPr lang="en-US" altLang="en-US" smtClean="0"/>
              <a:t> vary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T(n) is </a:t>
            </a:r>
            <a:r>
              <a:rPr lang="en-US" altLang="en-US" smtClean="0">
                <a:latin typeface="Symbol" pitchFamily="18" charset="2"/>
              </a:rPr>
              <a:t>Q</a:t>
            </a:r>
            <a:r>
              <a:rPr lang="en-US" altLang="en-US" smtClean="0"/>
              <a:t>(f(n)) if T(n) is O(f(n)) and         T(n) is </a:t>
            </a:r>
            <a:r>
              <a:rPr lang="en-US" altLang="en-US" smtClean="0">
                <a:latin typeface="Symbol" pitchFamily="18" charset="2"/>
              </a:rPr>
              <a:t>W</a:t>
            </a:r>
            <a:r>
              <a:rPr lang="en-US" altLang="en-US" smtClean="0"/>
              <a:t>(f(n))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Useful Theorems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lim (f(n) / g(n)) = c for c &gt; 0 then           f(n) = </a:t>
            </a:r>
            <a:r>
              <a:rPr lang="en-US" altLang="en-US" smtClean="0">
                <a:latin typeface="Symbol" pitchFamily="18" charset="2"/>
              </a:rPr>
              <a:t>Q</a:t>
            </a:r>
            <a:r>
              <a:rPr lang="en-US" altLang="en-US" smtClean="0"/>
              <a:t>(g(n))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f(n) is O(g(n)) and g(n) is O(h(n)) then     f(n) is O(h(n))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f(n) is O(h(n)) and g(n) is O(h(n)) then f(n) + g(n) is O(h(n))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b &gt; 1 and x &gt; 0</a:t>
            </a:r>
          </a:p>
          <a:p>
            <a:pPr lvl="1" eaLnBrk="1" hangingPunct="1"/>
            <a:r>
              <a:rPr lang="en-US" altLang="en-US" smtClean="0"/>
              <a:t>log</a:t>
            </a:r>
            <a:r>
              <a:rPr lang="en-US" altLang="en-US" baseline="30000" smtClean="0"/>
              <a:t>b</a:t>
            </a:r>
            <a:r>
              <a:rPr lang="en-US" altLang="en-US" smtClean="0"/>
              <a:t>n is O(n</a:t>
            </a:r>
            <a:r>
              <a:rPr lang="en-US" altLang="en-US" baseline="30000" smtClean="0"/>
              <a:t>x</a:t>
            </a:r>
            <a:r>
              <a:rPr lang="en-US" altLang="en-US" smtClean="0"/>
              <a:t>)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For r &gt; 1 and d &gt; 0</a:t>
            </a:r>
          </a:p>
          <a:p>
            <a:pPr lvl="1" eaLnBrk="1" hangingPunct="1"/>
            <a:r>
              <a:rPr lang="en-US" altLang="en-US" smtClean="0"/>
              <a:t>n</a:t>
            </a:r>
            <a:r>
              <a:rPr lang="en-US" altLang="en-US" baseline="30000" smtClean="0"/>
              <a:t>d</a:t>
            </a:r>
            <a:r>
              <a:rPr lang="en-US" altLang="en-US" smtClean="0"/>
              <a:t> is O(r</a:t>
            </a:r>
            <a:r>
              <a:rPr lang="en-US" altLang="en-US" baseline="30000" smtClean="0"/>
              <a:t>n</a:t>
            </a:r>
            <a:r>
              <a:rPr lang="en-US" alt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  <p:extLst>
      <p:ext uri="{BB962C8B-B14F-4D97-AF65-F5344CB8AC3E}">
        <p14:creationId xmlns:p14="http://schemas.microsoft.com/office/powerpoint/2010/main" val="34019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Path:  v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…,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, with (v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i+1</a:t>
            </a:r>
            <a:r>
              <a:rPr lang="en-US" altLang="en-US" sz="2800" dirty="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N(v)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Unrooted</a:t>
            </a:r>
          </a:p>
        </p:txBody>
      </p:sp>
    </p:spTree>
    <p:extLst>
      <p:ext uri="{BB962C8B-B14F-4D97-AF65-F5344CB8AC3E}">
        <p14:creationId xmlns:p14="http://schemas.microsoft.com/office/powerpoint/2010/main" val="40417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Reading</a:t>
            </a:r>
          </a:p>
          <a:p>
            <a:pPr lvl="1">
              <a:defRPr/>
            </a:pPr>
            <a:r>
              <a:rPr lang="en-US" dirty="0" smtClean="0"/>
              <a:t>Chapter 2.1, 2.2</a:t>
            </a:r>
          </a:p>
          <a:p>
            <a:pPr lvl="1">
              <a:defRPr/>
            </a:pPr>
            <a:r>
              <a:rPr lang="en-US" dirty="0" smtClean="0"/>
              <a:t>Chapter 3 (Mostly review)</a:t>
            </a:r>
          </a:p>
          <a:p>
            <a:pPr lvl="1">
              <a:defRPr/>
            </a:pPr>
            <a:r>
              <a:rPr lang="en-US" dirty="0" smtClean="0"/>
              <a:t>Start on Chapter 4</a:t>
            </a:r>
          </a:p>
          <a:p>
            <a:pPr>
              <a:defRPr/>
            </a:pPr>
            <a:r>
              <a:rPr lang="en-US" dirty="0" smtClean="0"/>
              <a:t>Homework Guidelines</a:t>
            </a:r>
          </a:p>
          <a:p>
            <a:pPr lvl="1">
              <a:defRPr/>
            </a:pPr>
            <a:r>
              <a:rPr lang="en-US" dirty="0" smtClean="0"/>
              <a:t>Prove that your algorithm works</a:t>
            </a:r>
          </a:p>
          <a:p>
            <a:pPr lvl="2">
              <a:defRPr/>
            </a:pPr>
            <a:r>
              <a:rPr lang="en-US" dirty="0" smtClean="0"/>
              <a:t>A proof is a “convincing argument”</a:t>
            </a:r>
          </a:p>
          <a:p>
            <a:pPr lvl="1">
              <a:defRPr/>
            </a:pPr>
            <a:r>
              <a:rPr lang="en-US" dirty="0" smtClean="0"/>
              <a:t>Give the run time for you algorithm</a:t>
            </a:r>
          </a:p>
          <a:p>
            <a:pPr lvl="2">
              <a:defRPr/>
            </a:pPr>
            <a:r>
              <a:rPr lang="en-US" dirty="0" smtClean="0"/>
              <a:t>Justify that the algorithm satisfies the runtime bound</a:t>
            </a:r>
          </a:p>
          <a:p>
            <a:pPr lvl="1">
              <a:defRPr/>
            </a:pPr>
            <a:r>
              <a:rPr lang="en-US" dirty="0" smtClean="0"/>
              <a:t>You may lose points for </a:t>
            </a:r>
            <a:r>
              <a:rPr lang="en-US" dirty="0" smtClean="0"/>
              <a:t>style</a:t>
            </a:r>
          </a:p>
          <a:p>
            <a:pPr lvl="1">
              <a:defRPr/>
            </a:pPr>
            <a:r>
              <a:rPr lang="en-US" dirty="0" smtClean="0"/>
              <a:t>Homework assignments will (probably) be worth the </a:t>
            </a:r>
            <a:r>
              <a:rPr lang="en-US" smtClean="0"/>
              <a:t>same amount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mtClean="0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[v] = u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if (v = t) then path found</a:t>
            </a:r>
          </a:p>
        </p:txBody>
      </p:sp>
    </p:spTree>
    <p:extLst>
      <p:ext uri="{BB962C8B-B14F-4D97-AF65-F5344CB8AC3E}">
        <p14:creationId xmlns:p14="http://schemas.microsoft.com/office/powerpoint/2010/main" val="36634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Explore vertices in layers</a:t>
            </a:r>
          </a:p>
          <a:p>
            <a:pPr lvl="1"/>
            <a:r>
              <a:rPr lang="en-US" altLang="en-US" smtClean="0"/>
              <a:t>s in layer 1</a:t>
            </a:r>
          </a:p>
          <a:p>
            <a:pPr lvl="1"/>
            <a:r>
              <a:rPr lang="en-US" altLang="en-US" smtClean="0"/>
              <a:t>Neighbors of s in layer 2</a:t>
            </a:r>
          </a:p>
          <a:p>
            <a:pPr lvl="1"/>
            <a:r>
              <a:rPr lang="en-US" altLang="en-US" smtClean="0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544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8477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Fast in practice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Qualitatively better worst case performance than a brute force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algorithm is efficient if it has a polynomial run time</a:t>
            </a:r>
          </a:p>
          <a:p>
            <a:pPr eaLnBrk="1" hangingPunct="1"/>
            <a:r>
              <a:rPr lang="en-US" altLang="en-US" smtClean="0"/>
              <a:t>Run time as a function of problem size</a:t>
            </a:r>
          </a:p>
          <a:p>
            <a:pPr lvl="1" eaLnBrk="1" hangingPunct="1"/>
            <a:r>
              <a:rPr lang="en-US" altLang="en-US" smtClean="0"/>
              <a:t>Run time: count number of instructions executed on an underlying model of computation</a:t>
            </a:r>
          </a:p>
          <a:p>
            <a:pPr lvl="1" eaLnBrk="1" hangingPunct="1"/>
            <a:r>
              <a:rPr lang="en-US" altLang="en-US" smtClean="0"/>
              <a:t>T(n): maximum run time for all problems of size at most n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Generally, polynomial time seems to capture the algorithms which are efficient in practice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class of polynomial time algorithms has many good, mathematical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Suppose you have an algorithm which takes n! steps on a problem of size n</a:t>
            </a:r>
          </a:p>
          <a:p>
            <a:pPr eaLnBrk="1" hangingPunct="1"/>
            <a:r>
              <a:rPr lang="en-US" altLang="en-US" sz="2800" smtClean="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20: 20K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 run time as O(f(n))</a:t>
            </a:r>
          </a:p>
          <a:p>
            <a:pPr eaLnBrk="1" hangingPunct="1"/>
            <a:r>
              <a:rPr lang="en-US" altLang="en-US" smtClean="0"/>
              <a:t>Emphasize algorithms with slower growth rates</a:t>
            </a:r>
          </a:p>
          <a:p>
            <a:pPr eaLnBrk="1" hangingPunct="1"/>
            <a:r>
              <a:rPr lang="en-US" altLang="en-US" smtClean="0"/>
              <a:t>Fundamental idea in the study of algorithms</a:t>
            </a:r>
          </a:p>
          <a:p>
            <a:pPr eaLnBrk="1" hangingPunct="1"/>
            <a:r>
              <a:rPr lang="en-US" altLang="en-US" smtClean="0"/>
              <a:t>Basis of Tarjan/Hopcroft Turing Award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886</Words>
  <Application>Microsoft Office PowerPoint</Application>
  <PresentationFormat>On-screen Show (4:3)</PresentationFormat>
  <Paragraphs>177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1_Default Design</vt:lpstr>
      <vt:lpstr>CSE 421 Algorithms</vt:lpstr>
      <vt:lpstr>Announcements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  <vt:lpstr>Graph Theory</vt:lpstr>
      <vt:lpstr>Definitions</vt:lpstr>
      <vt:lpstr>Graph search</vt:lpstr>
      <vt:lpstr>Breadth first search</vt:lpstr>
      <vt:lpstr>Key observation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30</cp:revision>
  <dcterms:created xsi:type="dcterms:W3CDTF">1601-01-01T00:00:00Z</dcterms:created>
  <dcterms:modified xsi:type="dcterms:W3CDTF">2016-10-04T23:26:39Z</dcterms:modified>
</cp:coreProperties>
</file>