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0"/>
  </p:notesMasterIdLst>
  <p:handoutMasterIdLst>
    <p:handoutMasterId r:id="rId21"/>
  </p:handoutMasterIdLst>
  <p:sldIdLst>
    <p:sldId id="256" r:id="rId2"/>
    <p:sldId id="493" r:id="rId3"/>
    <p:sldId id="496" r:id="rId4"/>
    <p:sldId id="480" r:id="rId5"/>
    <p:sldId id="481" r:id="rId6"/>
    <p:sldId id="492" r:id="rId7"/>
    <p:sldId id="482" r:id="rId8"/>
    <p:sldId id="483" r:id="rId9"/>
    <p:sldId id="497" r:id="rId10"/>
    <p:sldId id="498" r:id="rId11"/>
    <p:sldId id="499" r:id="rId12"/>
    <p:sldId id="500" r:id="rId13"/>
    <p:sldId id="484" r:id="rId14"/>
    <p:sldId id="501" r:id="rId15"/>
    <p:sldId id="502" r:id="rId16"/>
    <p:sldId id="504" r:id="rId17"/>
    <p:sldId id="505" r:id="rId18"/>
    <p:sldId id="506" r:id="rId19"/>
  </p:sldIdLst>
  <p:sldSz cx="9144000" cy="6858000" type="screen4x3"/>
  <p:notesSz cx="7315200" cy="9601200"/>
  <p:custDataLst>
    <p:tags r:id="rId2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66FF66"/>
    <a:srgbClr val="FF0000"/>
    <a:srgbClr val="FF0066"/>
    <a:srgbClr val="CC9900"/>
    <a:srgbClr val="CCFF99"/>
    <a:srgbClr val="0000FF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143" autoAdjust="0"/>
    <p:restoredTop sz="94660"/>
  </p:normalViewPr>
  <p:slideViewPr>
    <p:cSldViewPr>
      <p:cViewPr>
        <p:scale>
          <a:sx n="112" d="100"/>
          <a:sy n="112" d="100"/>
        </p:scale>
        <p:origin x="-540" y="-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5895" cy="7589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3B73537A-BE46-4875-816D-7E3C979B8E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961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55B2ED40-FBB4-4059-8729-C340CDE56775}" type="datetimeFigureOut">
              <a:rPr lang="en-US"/>
              <a:pPr>
                <a:defRPr/>
              </a:pPr>
              <a:t>12/8/2015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7820811-B9BD-4E85-A266-696F0EC7AD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8985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D86B5-AD6F-4711-995B-7084C1EF13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53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D66F18-5A31-4D7E-8C0F-12CD844CF2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144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AF152-5B35-4E4A-B6C8-EC436DF50C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3412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2D15E-EDBE-4100-ACA1-325B941D4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196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4533E3-04A8-47E4-B182-1D1DD8170A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193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29630-65E6-4824-A284-DCE508D383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155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8B76A6-694C-4A13-B688-4D1236E0AD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853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2017CC-BEDF-43D7-9C9C-DF9AA144C8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482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79607D-C91A-439A-A81D-F6D7AB29DE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93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73FBE9-DD93-47EA-ADA5-CBC882E56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7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7DAC93-641E-4315-B17F-E052EF4667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95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C6866F86-0F09-45A1-9712-295893CE9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3" Type="http://schemas.openxmlformats.org/officeDocument/2006/relationships/tags" Target="../tags/tag4.xml"/><Relationship Id="rId7" Type="http://schemas.openxmlformats.org/officeDocument/2006/relationships/tags" Target="../tags/tag8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5" Type="http://schemas.openxmlformats.org/officeDocument/2006/relationships/tags" Target="../tags/tag6.xml"/><Relationship Id="rId4" Type="http://schemas.openxmlformats.org/officeDocument/2006/relationships/tags" Target="../tags/tag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tags" Target="../tags/tag98.xml"/><Relationship Id="rId13" Type="http://schemas.openxmlformats.org/officeDocument/2006/relationships/tags" Target="../tags/tag103.xml"/><Relationship Id="rId18" Type="http://schemas.openxmlformats.org/officeDocument/2006/relationships/tags" Target="../tags/tag108.xml"/><Relationship Id="rId3" Type="http://schemas.openxmlformats.org/officeDocument/2006/relationships/tags" Target="../tags/tag93.xml"/><Relationship Id="rId21" Type="http://schemas.openxmlformats.org/officeDocument/2006/relationships/tags" Target="../tags/tag111.xml"/><Relationship Id="rId7" Type="http://schemas.openxmlformats.org/officeDocument/2006/relationships/tags" Target="../tags/tag97.xml"/><Relationship Id="rId12" Type="http://schemas.openxmlformats.org/officeDocument/2006/relationships/tags" Target="../tags/tag102.xml"/><Relationship Id="rId17" Type="http://schemas.openxmlformats.org/officeDocument/2006/relationships/tags" Target="../tags/tag107.xml"/><Relationship Id="rId25" Type="http://schemas.openxmlformats.org/officeDocument/2006/relationships/slideLayout" Target="../slideLayouts/slideLayout4.xml"/><Relationship Id="rId2" Type="http://schemas.openxmlformats.org/officeDocument/2006/relationships/tags" Target="../tags/tag92.xml"/><Relationship Id="rId16" Type="http://schemas.openxmlformats.org/officeDocument/2006/relationships/tags" Target="../tags/tag106.xml"/><Relationship Id="rId20" Type="http://schemas.openxmlformats.org/officeDocument/2006/relationships/tags" Target="../tags/tag110.xml"/><Relationship Id="rId1" Type="http://schemas.openxmlformats.org/officeDocument/2006/relationships/tags" Target="../tags/tag91.xml"/><Relationship Id="rId6" Type="http://schemas.openxmlformats.org/officeDocument/2006/relationships/tags" Target="../tags/tag96.xml"/><Relationship Id="rId11" Type="http://schemas.openxmlformats.org/officeDocument/2006/relationships/tags" Target="../tags/tag101.xml"/><Relationship Id="rId24" Type="http://schemas.openxmlformats.org/officeDocument/2006/relationships/tags" Target="../tags/tag114.xml"/><Relationship Id="rId5" Type="http://schemas.openxmlformats.org/officeDocument/2006/relationships/tags" Target="../tags/tag95.xml"/><Relationship Id="rId15" Type="http://schemas.openxmlformats.org/officeDocument/2006/relationships/tags" Target="../tags/tag105.xml"/><Relationship Id="rId23" Type="http://schemas.openxmlformats.org/officeDocument/2006/relationships/tags" Target="../tags/tag113.xml"/><Relationship Id="rId10" Type="http://schemas.openxmlformats.org/officeDocument/2006/relationships/tags" Target="../tags/tag100.xml"/><Relationship Id="rId19" Type="http://schemas.openxmlformats.org/officeDocument/2006/relationships/tags" Target="../tags/tag109.xml"/><Relationship Id="rId4" Type="http://schemas.openxmlformats.org/officeDocument/2006/relationships/tags" Target="../tags/tag94.xml"/><Relationship Id="rId9" Type="http://schemas.openxmlformats.org/officeDocument/2006/relationships/tags" Target="../tags/tag99.xml"/><Relationship Id="rId14" Type="http://schemas.openxmlformats.org/officeDocument/2006/relationships/tags" Target="../tags/tag104.xml"/><Relationship Id="rId22" Type="http://schemas.openxmlformats.org/officeDocument/2006/relationships/tags" Target="../tags/tag1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6.xml"/><Relationship Id="rId1" Type="http://schemas.openxmlformats.org/officeDocument/2006/relationships/tags" Target="../tags/tag1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16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3" Type="http://schemas.openxmlformats.org/officeDocument/2006/relationships/tags" Target="../tags/tag11.xml"/><Relationship Id="rId21" Type="http://schemas.openxmlformats.org/officeDocument/2006/relationships/tags" Target="../tags/tag29.xml"/><Relationship Id="rId7" Type="http://schemas.openxmlformats.org/officeDocument/2006/relationships/tags" Target="../tags/tag15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0" Type="http://schemas.openxmlformats.org/officeDocument/2006/relationships/tags" Target="../tags/tag2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1" Type="http://schemas.openxmlformats.org/officeDocument/2006/relationships/tags" Target="../tags/tag19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13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10" Type="http://schemas.openxmlformats.org/officeDocument/2006/relationships/tags" Target="../tags/tag18.xml"/><Relationship Id="rId19" Type="http://schemas.openxmlformats.org/officeDocument/2006/relationships/tags" Target="../tags/tag27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4" Type="http://schemas.openxmlformats.org/officeDocument/2006/relationships/tags" Target="../tags/tag22.xml"/><Relationship Id="rId22" Type="http://schemas.openxmlformats.org/officeDocument/2006/relationships/tags" Target="../tags/tag3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41.xml"/><Relationship Id="rId13" Type="http://schemas.openxmlformats.org/officeDocument/2006/relationships/tags" Target="../tags/tag46.xml"/><Relationship Id="rId18" Type="http://schemas.openxmlformats.org/officeDocument/2006/relationships/tags" Target="../tags/tag51.xml"/><Relationship Id="rId26" Type="http://schemas.openxmlformats.org/officeDocument/2006/relationships/tags" Target="../tags/tag59.xml"/><Relationship Id="rId3" Type="http://schemas.openxmlformats.org/officeDocument/2006/relationships/tags" Target="../tags/tag36.xml"/><Relationship Id="rId21" Type="http://schemas.openxmlformats.org/officeDocument/2006/relationships/tags" Target="../tags/tag54.xml"/><Relationship Id="rId34" Type="http://schemas.openxmlformats.org/officeDocument/2006/relationships/tags" Target="../tags/tag67.xml"/><Relationship Id="rId7" Type="http://schemas.openxmlformats.org/officeDocument/2006/relationships/tags" Target="../tags/tag40.xml"/><Relationship Id="rId12" Type="http://schemas.openxmlformats.org/officeDocument/2006/relationships/tags" Target="../tags/tag45.xml"/><Relationship Id="rId17" Type="http://schemas.openxmlformats.org/officeDocument/2006/relationships/tags" Target="../tags/tag50.xml"/><Relationship Id="rId25" Type="http://schemas.openxmlformats.org/officeDocument/2006/relationships/tags" Target="../tags/tag58.xml"/><Relationship Id="rId33" Type="http://schemas.openxmlformats.org/officeDocument/2006/relationships/tags" Target="../tags/tag66.xml"/><Relationship Id="rId2" Type="http://schemas.openxmlformats.org/officeDocument/2006/relationships/tags" Target="../tags/tag35.xml"/><Relationship Id="rId16" Type="http://schemas.openxmlformats.org/officeDocument/2006/relationships/tags" Target="../tags/tag49.xml"/><Relationship Id="rId20" Type="http://schemas.openxmlformats.org/officeDocument/2006/relationships/tags" Target="../tags/tag53.xml"/><Relationship Id="rId29" Type="http://schemas.openxmlformats.org/officeDocument/2006/relationships/tags" Target="../tags/tag62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11" Type="http://schemas.openxmlformats.org/officeDocument/2006/relationships/tags" Target="../tags/tag44.xml"/><Relationship Id="rId24" Type="http://schemas.openxmlformats.org/officeDocument/2006/relationships/tags" Target="../tags/tag57.xml"/><Relationship Id="rId32" Type="http://schemas.openxmlformats.org/officeDocument/2006/relationships/tags" Target="../tags/tag65.xml"/><Relationship Id="rId5" Type="http://schemas.openxmlformats.org/officeDocument/2006/relationships/tags" Target="../tags/tag38.xml"/><Relationship Id="rId15" Type="http://schemas.openxmlformats.org/officeDocument/2006/relationships/tags" Target="../tags/tag48.xml"/><Relationship Id="rId23" Type="http://schemas.openxmlformats.org/officeDocument/2006/relationships/tags" Target="../tags/tag56.xml"/><Relationship Id="rId28" Type="http://schemas.openxmlformats.org/officeDocument/2006/relationships/tags" Target="../tags/tag61.xml"/><Relationship Id="rId10" Type="http://schemas.openxmlformats.org/officeDocument/2006/relationships/tags" Target="../tags/tag43.xml"/><Relationship Id="rId19" Type="http://schemas.openxmlformats.org/officeDocument/2006/relationships/tags" Target="../tags/tag52.xml"/><Relationship Id="rId31" Type="http://schemas.openxmlformats.org/officeDocument/2006/relationships/tags" Target="../tags/tag64.xml"/><Relationship Id="rId4" Type="http://schemas.openxmlformats.org/officeDocument/2006/relationships/tags" Target="../tags/tag37.xml"/><Relationship Id="rId9" Type="http://schemas.openxmlformats.org/officeDocument/2006/relationships/tags" Target="../tags/tag42.xml"/><Relationship Id="rId14" Type="http://schemas.openxmlformats.org/officeDocument/2006/relationships/tags" Target="../tags/tag47.xml"/><Relationship Id="rId22" Type="http://schemas.openxmlformats.org/officeDocument/2006/relationships/tags" Target="../tags/tag55.xml"/><Relationship Id="rId27" Type="http://schemas.openxmlformats.org/officeDocument/2006/relationships/tags" Target="../tags/tag60.xml"/><Relationship Id="rId30" Type="http://schemas.openxmlformats.org/officeDocument/2006/relationships/tags" Target="../tags/tag63.xml"/><Relationship Id="rId35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tags" Target="../tags/tag75.xml"/><Relationship Id="rId13" Type="http://schemas.openxmlformats.org/officeDocument/2006/relationships/tags" Target="../tags/tag80.xml"/><Relationship Id="rId18" Type="http://schemas.openxmlformats.org/officeDocument/2006/relationships/tags" Target="../tags/tag85.xml"/><Relationship Id="rId3" Type="http://schemas.openxmlformats.org/officeDocument/2006/relationships/tags" Target="../tags/tag70.xml"/><Relationship Id="rId21" Type="http://schemas.openxmlformats.org/officeDocument/2006/relationships/tags" Target="../tags/tag88.xml"/><Relationship Id="rId7" Type="http://schemas.openxmlformats.org/officeDocument/2006/relationships/tags" Target="../tags/tag74.xml"/><Relationship Id="rId12" Type="http://schemas.openxmlformats.org/officeDocument/2006/relationships/tags" Target="../tags/tag79.xml"/><Relationship Id="rId17" Type="http://schemas.openxmlformats.org/officeDocument/2006/relationships/tags" Target="../tags/tag84.xml"/><Relationship Id="rId2" Type="http://schemas.openxmlformats.org/officeDocument/2006/relationships/tags" Target="../tags/tag69.xml"/><Relationship Id="rId16" Type="http://schemas.openxmlformats.org/officeDocument/2006/relationships/tags" Target="../tags/tag83.xml"/><Relationship Id="rId20" Type="http://schemas.openxmlformats.org/officeDocument/2006/relationships/tags" Target="../tags/tag87.xml"/><Relationship Id="rId1" Type="http://schemas.openxmlformats.org/officeDocument/2006/relationships/tags" Target="../tags/tag68.xml"/><Relationship Id="rId6" Type="http://schemas.openxmlformats.org/officeDocument/2006/relationships/tags" Target="../tags/tag73.xml"/><Relationship Id="rId11" Type="http://schemas.openxmlformats.org/officeDocument/2006/relationships/tags" Target="../tags/tag78.xml"/><Relationship Id="rId24" Type="http://schemas.openxmlformats.org/officeDocument/2006/relationships/slideLayout" Target="../slideLayouts/slideLayout2.xml"/><Relationship Id="rId5" Type="http://schemas.openxmlformats.org/officeDocument/2006/relationships/tags" Target="../tags/tag72.xml"/><Relationship Id="rId15" Type="http://schemas.openxmlformats.org/officeDocument/2006/relationships/tags" Target="../tags/tag82.xml"/><Relationship Id="rId23" Type="http://schemas.openxmlformats.org/officeDocument/2006/relationships/tags" Target="../tags/tag90.xml"/><Relationship Id="rId10" Type="http://schemas.openxmlformats.org/officeDocument/2006/relationships/tags" Target="../tags/tag77.xml"/><Relationship Id="rId19" Type="http://schemas.openxmlformats.org/officeDocument/2006/relationships/tags" Target="../tags/tag86.xml"/><Relationship Id="rId4" Type="http://schemas.openxmlformats.org/officeDocument/2006/relationships/tags" Target="../tags/tag71.xml"/><Relationship Id="rId9" Type="http://schemas.openxmlformats.org/officeDocument/2006/relationships/tags" Target="../tags/tag76.xml"/><Relationship Id="rId14" Type="http://schemas.openxmlformats.org/officeDocument/2006/relationships/tags" Target="../tags/tag81.xml"/><Relationship Id="rId22" Type="http://schemas.openxmlformats.org/officeDocument/2006/relationships/tags" Target="../tags/tag8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CSE 421</a:t>
            </a:r>
            <a:br>
              <a:rPr lang="en-US" altLang="en-US" smtClean="0"/>
            </a:br>
            <a:r>
              <a:rPr lang="en-US" altLang="en-US" smtClean="0"/>
              <a:t>Algorithms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altLang="en-US" dirty="0" smtClean="0"/>
              <a:t>Richard Anderson</a:t>
            </a:r>
          </a:p>
          <a:p>
            <a:pPr eaLnBrk="1" hangingPunct="1"/>
            <a:r>
              <a:rPr lang="en-US" altLang="en-US" dirty="0" smtClean="0"/>
              <a:t>Lecture 28</a:t>
            </a:r>
          </a:p>
          <a:p>
            <a:pPr eaLnBrk="1" hangingPunct="1"/>
            <a:r>
              <a:rPr lang="en-US" altLang="en-US" dirty="0" smtClean="0"/>
              <a:t>Survey of NP Complete Problems</a:t>
            </a:r>
          </a:p>
          <a:p>
            <a:pPr eaLnBrk="1" hangingPunct="1"/>
            <a:endParaRPr lang="en-US" altLang="en-US" dirty="0" smtClean="0"/>
          </a:p>
        </p:txBody>
      </p:sp>
      <p:sp>
        <p:nvSpPr>
          <p:cNvPr id="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45985" y="393700"/>
            <a:ext cx="2808287" cy="3035300"/>
          </a:xfrm>
          <a:prstGeom prst="ellipse">
            <a:avLst/>
          </a:prstGeom>
          <a:solidFill>
            <a:schemeClr val="accent5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081010" y="2113023"/>
            <a:ext cx="1214437" cy="1165166"/>
          </a:xfrm>
          <a:prstGeom prst="ellipse">
            <a:avLst/>
          </a:prstGeom>
          <a:solidFill>
            <a:srgbClr val="FFFF99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550785" y="558980"/>
            <a:ext cx="2200275" cy="1203145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777250" y="938455"/>
            <a:ext cx="1744663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dirty="0"/>
              <a:t>NP-Complete</a:t>
            </a:r>
          </a:p>
        </p:txBody>
      </p:sp>
      <p:sp>
        <p:nvSpPr>
          <p:cNvPr id="8" name="Text Box 9"/>
          <p:cNvSpPr txBox="1"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1309610" y="2898775"/>
            <a:ext cx="758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/>
              <a:t>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3-SAT &lt;</a:t>
            </a:r>
            <a:r>
              <a:rPr lang="en-US" baseline="-25000" dirty="0" smtClean="0"/>
              <a:t>P</a:t>
            </a:r>
            <a:r>
              <a:rPr lang="en-US" dirty="0" smtClean="0"/>
              <a:t> 3DM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85314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687991" y="2518260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1687990" y="3542843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750520" y="2518260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750519" y="3542843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219255" y="43397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2219255" y="175931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3585365" y="297363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1520572" y="157348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 rot="5400000">
            <a:off x="2475930" y="2486091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13"/>
          <p:cNvSpPr/>
          <p:nvPr/>
        </p:nvSpPr>
        <p:spPr>
          <a:xfrm rot="16200000">
            <a:off x="502660" y="25124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Freeform 14"/>
          <p:cNvSpPr/>
          <p:nvPr/>
        </p:nvSpPr>
        <p:spPr>
          <a:xfrm rot="10800000">
            <a:off x="1490524" y="3429000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2446940" y="4228871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974228" y="183520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625460" y="2635076"/>
            <a:ext cx="320922" cy="338554"/>
            <a:chOff x="6089900" y="2518260"/>
            <a:chExt cx="320922" cy="338554"/>
          </a:xfrm>
        </p:grpSpPr>
        <p:sp>
          <p:nvSpPr>
            <p:cNvPr id="18" name="TextBox 17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20" name="Straight Connector 1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1" name="Group 30"/>
          <p:cNvGrpSpPr/>
          <p:nvPr/>
        </p:nvGrpSpPr>
        <p:grpSpPr>
          <a:xfrm>
            <a:off x="3737155" y="2710971"/>
            <a:ext cx="320922" cy="338554"/>
            <a:chOff x="6089900" y="2518260"/>
            <a:chExt cx="320922" cy="338554"/>
          </a:xfrm>
        </p:grpSpPr>
        <p:sp>
          <p:nvSpPr>
            <p:cNvPr id="32" name="TextBox 3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33" name="Straight Connector 3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Oval 33"/>
          <p:cNvSpPr/>
          <p:nvPr/>
        </p:nvSpPr>
        <p:spPr>
          <a:xfrm>
            <a:off x="546539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300244" y="2476404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6300243" y="3500987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362773" y="2476404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362772" y="3500987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Oval 38"/>
          <p:cNvSpPr/>
          <p:nvPr/>
        </p:nvSpPr>
        <p:spPr>
          <a:xfrm>
            <a:off x="6831508" y="429788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39"/>
          <p:cNvSpPr/>
          <p:nvPr/>
        </p:nvSpPr>
        <p:spPr>
          <a:xfrm>
            <a:off x="6831508" y="171745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Oval 40"/>
          <p:cNvSpPr/>
          <p:nvPr/>
        </p:nvSpPr>
        <p:spPr>
          <a:xfrm>
            <a:off x="8197618" y="2931774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132825" y="153162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 rot="5400000">
            <a:off x="7088183" y="2444235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 rot="16200000">
            <a:off x="5114913" y="2470569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chemeClr val="accent1">
                <a:lumMod val="7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 rot="10800000">
            <a:off x="6102777" y="3387144"/>
            <a:ext cx="1623379" cy="1377779"/>
          </a:xfrm>
          <a:custGeom>
            <a:avLst/>
            <a:gdLst>
              <a:gd name="connsiteX0" fmla="*/ 807761 w 1623379"/>
              <a:gd name="connsiteY0" fmla="*/ 18252 h 1377779"/>
              <a:gd name="connsiteX1" fmla="*/ 1112561 w 1623379"/>
              <a:gd name="connsiteY1" fmla="*/ 246852 h 1377779"/>
              <a:gd name="connsiteX2" fmla="*/ 1620561 w 1623379"/>
              <a:gd name="connsiteY2" fmla="*/ 1085052 h 1377779"/>
              <a:gd name="connsiteX3" fmla="*/ 1256495 w 1623379"/>
              <a:gd name="connsiteY3" fmla="*/ 1355986 h 1377779"/>
              <a:gd name="connsiteX4" fmla="*/ 71161 w 1623379"/>
              <a:gd name="connsiteY4" fmla="*/ 1279786 h 1377779"/>
              <a:gd name="connsiteX5" fmla="*/ 206628 w 1623379"/>
              <a:gd name="connsiteY5" fmla="*/ 636319 h 1377779"/>
              <a:gd name="connsiteX6" fmla="*/ 807761 w 1623379"/>
              <a:gd name="connsiteY6" fmla="*/ 18252 h 13777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623379" h="1377779">
                <a:moveTo>
                  <a:pt x="807761" y="18252"/>
                </a:moveTo>
                <a:cubicBezTo>
                  <a:pt x="958750" y="-46659"/>
                  <a:pt x="977094" y="69052"/>
                  <a:pt x="1112561" y="246852"/>
                </a:cubicBezTo>
                <a:cubicBezTo>
                  <a:pt x="1248028" y="424652"/>
                  <a:pt x="1596572" y="900196"/>
                  <a:pt x="1620561" y="1085052"/>
                </a:cubicBezTo>
                <a:cubicBezTo>
                  <a:pt x="1644550" y="1269908"/>
                  <a:pt x="1514728" y="1323530"/>
                  <a:pt x="1256495" y="1355986"/>
                </a:cubicBezTo>
                <a:cubicBezTo>
                  <a:pt x="998262" y="1388442"/>
                  <a:pt x="246139" y="1399731"/>
                  <a:pt x="71161" y="1279786"/>
                </a:cubicBezTo>
                <a:cubicBezTo>
                  <a:pt x="-103817" y="1159841"/>
                  <a:pt x="83861" y="843752"/>
                  <a:pt x="206628" y="636319"/>
                </a:cubicBezTo>
                <a:cubicBezTo>
                  <a:pt x="329395" y="428886"/>
                  <a:pt x="656772" y="83163"/>
                  <a:pt x="807761" y="18252"/>
                </a:cubicBezTo>
                <a:close/>
              </a:path>
            </a:pathLst>
          </a:custGeom>
          <a:noFill/>
          <a:ln>
            <a:solidFill>
              <a:srgbClr val="FF0066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TextBox 45"/>
          <p:cNvSpPr txBox="1"/>
          <p:nvPr/>
        </p:nvSpPr>
        <p:spPr>
          <a:xfrm>
            <a:off x="7059193" y="418701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47" name="TextBox 46"/>
          <p:cNvSpPr txBox="1"/>
          <p:nvPr/>
        </p:nvSpPr>
        <p:spPr>
          <a:xfrm>
            <a:off x="6586481" y="1793349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5237713" y="2593220"/>
            <a:ext cx="320922" cy="338554"/>
            <a:chOff x="6089900" y="2518260"/>
            <a:chExt cx="320922" cy="338554"/>
          </a:xfrm>
        </p:grpSpPr>
        <p:sp>
          <p:nvSpPr>
            <p:cNvPr id="49" name="TextBox 48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0" name="Straight Connector 49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1" name="Group 50"/>
          <p:cNvGrpSpPr/>
          <p:nvPr/>
        </p:nvGrpSpPr>
        <p:grpSpPr>
          <a:xfrm>
            <a:off x="8349408" y="2669115"/>
            <a:ext cx="320922" cy="338554"/>
            <a:chOff x="6089900" y="2518260"/>
            <a:chExt cx="320922" cy="338554"/>
          </a:xfrm>
        </p:grpSpPr>
        <p:sp>
          <p:nvSpPr>
            <p:cNvPr id="52" name="TextBox 5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53" name="Straight Connector 5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4" name="TextBox 53"/>
          <p:cNvSpPr txBox="1"/>
          <p:nvPr/>
        </p:nvSpPr>
        <p:spPr>
          <a:xfrm>
            <a:off x="3149058" y="5805815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55" name="TextBox 54"/>
          <p:cNvSpPr txBox="1"/>
          <p:nvPr/>
        </p:nvSpPr>
        <p:spPr>
          <a:xfrm>
            <a:off x="1845452" y="510891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True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6475322" y="5120893"/>
            <a:ext cx="9224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 False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945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3DM</a:t>
            </a:r>
          </a:p>
        </p:txBody>
      </p:sp>
      <p:sp>
        <p:nvSpPr>
          <p:cNvPr id="4" name="Oval 3"/>
          <p:cNvSpPr/>
          <p:nvPr/>
        </p:nvSpPr>
        <p:spPr>
          <a:xfrm>
            <a:off x="1411120" y="20383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473650" y="20599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76275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201828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773253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15468" y="3808475"/>
            <a:ext cx="320922" cy="338554"/>
            <a:chOff x="6089900" y="2518260"/>
            <a:chExt cx="320922" cy="338554"/>
          </a:xfrm>
        </p:grpSpPr>
        <p:sp>
          <p:nvSpPr>
            <p:cNvPr id="12" name="TextBox 1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Oval 13"/>
          <p:cNvSpPr/>
          <p:nvPr/>
        </p:nvSpPr>
        <p:spPr>
          <a:xfrm>
            <a:off x="3553522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08495" y="3808475"/>
            <a:ext cx="3209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20" name="Freeform 19"/>
          <p:cNvSpPr/>
          <p:nvPr/>
        </p:nvSpPr>
        <p:spPr>
          <a:xfrm>
            <a:off x="245985" y="1793628"/>
            <a:ext cx="2907853" cy="2484545"/>
          </a:xfrm>
          <a:custGeom>
            <a:avLst/>
            <a:gdLst>
              <a:gd name="connsiteX0" fmla="*/ 1094962 w 2907853"/>
              <a:gd name="connsiteY0" fmla="*/ 119839 h 2484545"/>
              <a:gd name="connsiteX1" fmla="*/ 2458095 w 2907853"/>
              <a:gd name="connsiteY1" fmla="*/ 128305 h 2484545"/>
              <a:gd name="connsiteX2" fmla="*/ 2762895 w 2907853"/>
              <a:gd name="connsiteY2" fmla="*/ 619372 h 2484545"/>
              <a:gd name="connsiteX3" fmla="*/ 307562 w 2907853"/>
              <a:gd name="connsiteY3" fmla="*/ 2465105 h 2484545"/>
              <a:gd name="connsiteX4" fmla="*/ 121295 w 2907853"/>
              <a:gd name="connsiteY4" fmla="*/ 1499905 h 2484545"/>
              <a:gd name="connsiteX5" fmla="*/ 1094962 w 2907853"/>
              <a:gd name="connsiteY5" fmla="*/ 119839 h 2484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07853" h="2484545">
                <a:moveTo>
                  <a:pt x="1094962" y="119839"/>
                </a:moveTo>
                <a:cubicBezTo>
                  <a:pt x="1484429" y="-108761"/>
                  <a:pt x="2180106" y="45049"/>
                  <a:pt x="2458095" y="128305"/>
                </a:cubicBezTo>
                <a:cubicBezTo>
                  <a:pt x="2736084" y="211561"/>
                  <a:pt x="3121317" y="229905"/>
                  <a:pt x="2762895" y="619372"/>
                </a:cubicBezTo>
                <a:cubicBezTo>
                  <a:pt x="2404473" y="1008839"/>
                  <a:pt x="747829" y="2318350"/>
                  <a:pt x="307562" y="2465105"/>
                </a:cubicBezTo>
                <a:cubicBezTo>
                  <a:pt x="-132705" y="2611860"/>
                  <a:pt x="-8527" y="1892194"/>
                  <a:pt x="121295" y="1499905"/>
                </a:cubicBezTo>
                <a:cubicBezTo>
                  <a:pt x="251117" y="1107616"/>
                  <a:pt x="705495" y="348439"/>
                  <a:pt x="1094962" y="119839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>
          <a:xfrm>
            <a:off x="1282637" y="1877914"/>
            <a:ext cx="2786679" cy="2221928"/>
          </a:xfrm>
          <a:custGeom>
            <a:avLst/>
            <a:gdLst>
              <a:gd name="connsiteX0" fmla="*/ 2589843 w 2786679"/>
              <a:gd name="connsiteY0" fmla="*/ 2194553 h 2221928"/>
              <a:gd name="connsiteX1" fmla="*/ 2716843 w 2786679"/>
              <a:gd name="connsiteY1" fmla="*/ 1669619 h 2221928"/>
              <a:gd name="connsiteX2" fmla="*/ 1607710 w 2786679"/>
              <a:gd name="connsiteY2" fmla="*/ 196419 h 2221928"/>
              <a:gd name="connsiteX3" fmla="*/ 15976 w 2786679"/>
              <a:gd name="connsiteY3" fmla="*/ 128686 h 2221928"/>
              <a:gd name="connsiteX4" fmla="*/ 854176 w 2786679"/>
              <a:gd name="connsiteY4" fmla="*/ 1246286 h 2221928"/>
              <a:gd name="connsiteX5" fmla="*/ 1920976 w 2786679"/>
              <a:gd name="connsiteY5" fmla="*/ 2050619 h 2221928"/>
              <a:gd name="connsiteX6" fmla="*/ 2589843 w 2786679"/>
              <a:gd name="connsiteY6" fmla="*/ 2194553 h 22219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786679" h="2221928">
                <a:moveTo>
                  <a:pt x="2589843" y="2194553"/>
                </a:moveTo>
                <a:cubicBezTo>
                  <a:pt x="2722487" y="2131053"/>
                  <a:pt x="2880532" y="2002641"/>
                  <a:pt x="2716843" y="1669619"/>
                </a:cubicBezTo>
                <a:cubicBezTo>
                  <a:pt x="2553154" y="1336597"/>
                  <a:pt x="2057855" y="453241"/>
                  <a:pt x="1607710" y="196419"/>
                </a:cubicBezTo>
                <a:cubicBezTo>
                  <a:pt x="1157565" y="-60403"/>
                  <a:pt x="141565" y="-46292"/>
                  <a:pt x="15976" y="128686"/>
                </a:cubicBezTo>
                <a:cubicBezTo>
                  <a:pt x="-109613" y="303664"/>
                  <a:pt x="536676" y="925964"/>
                  <a:pt x="854176" y="1246286"/>
                </a:cubicBezTo>
                <a:cubicBezTo>
                  <a:pt x="1171676" y="1566608"/>
                  <a:pt x="1630287" y="1889752"/>
                  <a:pt x="1920976" y="2050619"/>
                </a:cubicBezTo>
                <a:cubicBezTo>
                  <a:pt x="2211665" y="2211486"/>
                  <a:pt x="2457199" y="2258053"/>
                  <a:pt x="2589843" y="219455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Freeform 22"/>
          <p:cNvSpPr/>
          <p:nvPr/>
        </p:nvSpPr>
        <p:spPr>
          <a:xfrm>
            <a:off x="1192937" y="1752200"/>
            <a:ext cx="1747627" cy="2541398"/>
          </a:xfrm>
          <a:custGeom>
            <a:avLst/>
            <a:gdLst>
              <a:gd name="connsiteX0" fmla="*/ 969276 w 1747627"/>
              <a:gd name="connsiteY0" fmla="*/ 2472667 h 2541398"/>
              <a:gd name="connsiteX1" fmla="*/ 1663543 w 1747627"/>
              <a:gd name="connsiteY1" fmla="*/ 1228067 h 2541398"/>
              <a:gd name="connsiteX2" fmla="*/ 1561943 w 1747627"/>
              <a:gd name="connsiteY2" fmla="*/ 288267 h 2541398"/>
              <a:gd name="connsiteX3" fmla="*/ 105676 w 1747627"/>
              <a:gd name="connsiteY3" fmla="*/ 68133 h 2541398"/>
              <a:gd name="connsiteX4" fmla="*/ 164943 w 1747627"/>
              <a:gd name="connsiteY4" fmla="*/ 1355067 h 2541398"/>
              <a:gd name="connsiteX5" fmla="*/ 579810 w 1747627"/>
              <a:gd name="connsiteY5" fmla="*/ 2269467 h 2541398"/>
              <a:gd name="connsiteX6" fmla="*/ 969276 w 1747627"/>
              <a:gd name="connsiteY6" fmla="*/ 2472667 h 2541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47627" h="2541398">
                <a:moveTo>
                  <a:pt x="969276" y="2472667"/>
                </a:moveTo>
                <a:cubicBezTo>
                  <a:pt x="1149898" y="2299100"/>
                  <a:pt x="1564765" y="1592134"/>
                  <a:pt x="1663543" y="1228067"/>
                </a:cubicBezTo>
                <a:cubicBezTo>
                  <a:pt x="1762321" y="864000"/>
                  <a:pt x="1821587" y="481589"/>
                  <a:pt x="1561943" y="288267"/>
                </a:cubicBezTo>
                <a:cubicBezTo>
                  <a:pt x="1302299" y="94945"/>
                  <a:pt x="338509" y="-109667"/>
                  <a:pt x="105676" y="68133"/>
                </a:cubicBezTo>
                <a:cubicBezTo>
                  <a:pt x="-127157" y="245933"/>
                  <a:pt x="85921" y="988178"/>
                  <a:pt x="164943" y="1355067"/>
                </a:cubicBezTo>
                <a:cubicBezTo>
                  <a:pt x="243965" y="1721956"/>
                  <a:pt x="444343" y="2080378"/>
                  <a:pt x="579810" y="2269467"/>
                </a:cubicBezTo>
                <a:cubicBezTo>
                  <a:pt x="715277" y="2458556"/>
                  <a:pt x="788654" y="2646234"/>
                  <a:pt x="969276" y="247266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9565" y="5098690"/>
            <a:ext cx="32161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Clause gadget for (X OR Y OR Z)</a:t>
            </a:r>
            <a:endParaRPr lang="en-US" dirty="0"/>
          </a:p>
        </p:txBody>
      </p:sp>
      <p:cxnSp>
        <p:nvCxnSpPr>
          <p:cNvPr id="28" name="Straight Connector 27"/>
          <p:cNvCxnSpPr/>
          <p:nvPr/>
        </p:nvCxnSpPr>
        <p:spPr>
          <a:xfrm>
            <a:off x="2371045" y="5174585"/>
            <a:ext cx="113842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393480" y="2745945"/>
            <a:ext cx="227685" cy="22768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7152430" y="2767516"/>
            <a:ext cx="227685" cy="227685"/>
          </a:xfrm>
          <a:prstGeom prst="ellipse">
            <a:avLst/>
          </a:prstGeom>
          <a:solidFill>
            <a:srgbClr val="66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6772955" y="3872157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938110" y="373258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482740" y="289773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5862215" y="191110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000640" y="168341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Oval 36"/>
          <p:cNvSpPr/>
          <p:nvPr/>
        </p:nvSpPr>
        <p:spPr>
          <a:xfrm>
            <a:off x="7835485" y="236647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/>
          <p:cNvSpPr/>
          <p:nvPr/>
        </p:nvSpPr>
        <p:spPr>
          <a:xfrm>
            <a:off x="7839755" y="358079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5482740" y="5022795"/>
            <a:ext cx="28840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Garbage Collection Gadget (Many copies)</a:t>
            </a:r>
            <a:endParaRPr lang="en-US" dirty="0"/>
          </a:p>
        </p:txBody>
      </p:sp>
      <p:sp>
        <p:nvSpPr>
          <p:cNvPr id="41" name="Freeform 40"/>
          <p:cNvSpPr/>
          <p:nvPr/>
        </p:nvSpPr>
        <p:spPr>
          <a:xfrm>
            <a:off x="5623910" y="1750149"/>
            <a:ext cx="1968450" cy="1385122"/>
          </a:xfrm>
          <a:custGeom>
            <a:avLst/>
            <a:gdLst>
              <a:gd name="connsiteX0" fmla="*/ 141890 w 1968450"/>
              <a:gd name="connsiteY0" fmla="*/ 10918 h 1385122"/>
              <a:gd name="connsiteX1" fmla="*/ 23357 w 1968450"/>
              <a:gd name="connsiteY1" fmla="*/ 298784 h 1385122"/>
              <a:gd name="connsiteX2" fmla="*/ 539823 w 1968450"/>
              <a:gd name="connsiteY2" fmla="*/ 1179318 h 1385122"/>
              <a:gd name="connsiteX3" fmla="*/ 1318757 w 1968450"/>
              <a:gd name="connsiteY3" fmla="*/ 1382518 h 1385122"/>
              <a:gd name="connsiteX4" fmla="*/ 1919890 w 1968450"/>
              <a:gd name="connsiteY4" fmla="*/ 1263984 h 1385122"/>
              <a:gd name="connsiteX5" fmla="*/ 1784423 w 1968450"/>
              <a:gd name="connsiteY5" fmla="*/ 849118 h 1385122"/>
              <a:gd name="connsiteX6" fmla="*/ 616023 w 1968450"/>
              <a:gd name="connsiteY6" fmla="*/ 137918 h 1385122"/>
              <a:gd name="connsiteX7" fmla="*/ 141890 w 1968450"/>
              <a:gd name="connsiteY7" fmla="*/ 10918 h 13851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68450" h="1385122">
                <a:moveTo>
                  <a:pt x="141890" y="10918"/>
                </a:moveTo>
                <a:cubicBezTo>
                  <a:pt x="43112" y="37729"/>
                  <a:pt x="-42965" y="104051"/>
                  <a:pt x="23357" y="298784"/>
                </a:cubicBezTo>
                <a:cubicBezTo>
                  <a:pt x="89679" y="493517"/>
                  <a:pt x="323923" y="998696"/>
                  <a:pt x="539823" y="1179318"/>
                </a:cubicBezTo>
                <a:cubicBezTo>
                  <a:pt x="755723" y="1359940"/>
                  <a:pt x="1088746" y="1368407"/>
                  <a:pt x="1318757" y="1382518"/>
                </a:cubicBezTo>
                <a:cubicBezTo>
                  <a:pt x="1548768" y="1396629"/>
                  <a:pt x="1842279" y="1352884"/>
                  <a:pt x="1919890" y="1263984"/>
                </a:cubicBezTo>
                <a:cubicBezTo>
                  <a:pt x="1997501" y="1175084"/>
                  <a:pt x="2001734" y="1036796"/>
                  <a:pt x="1784423" y="849118"/>
                </a:cubicBezTo>
                <a:cubicBezTo>
                  <a:pt x="1567112" y="661440"/>
                  <a:pt x="895423" y="276207"/>
                  <a:pt x="616023" y="137918"/>
                </a:cubicBezTo>
                <a:cubicBezTo>
                  <a:pt x="336623" y="-371"/>
                  <a:pt x="240668" y="-15893"/>
                  <a:pt x="141890" y="10918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Freeform 41"/>
          <p:cNvSpPr/>
          <p:nvPr/>
        </p:nvSpPr>
        <p:spPr>
          <a:xfrm>
            <a:off x="6281865" y="1551804"/>
            <a:ext cx="1260102" cy="1635014"/>
          </a:xfrm>
          <a:custGeom>
            <a:avLst/>
            <a:gdLst>
              <a:gd name="connsiteX0" fmla="*/ 948668 w 1260102"/>
              <a:gd name="connsiteY0" fmla="*/ 6063 h 1635014"/>
              <a:gd name="connsiteX1" fmla="*/ 1084135 w 1260102"/>
              <a:gd name="connsiteY1" fmla="*/ 310863 h 1635014"/>
              <a:gd name="connsiteX2" fmla="*/ 1245002 w 1260102"/>
              <a:gd name="connsiteY2" fmla="*/ 1335329 h 1635014"/>
              <a:gd name="connsiteX3" fmla="*/ 677735 w 1260102"/>
              <a:gd name="connsiteY3" fmla="*/ 1631663 h 1635014"/>
              <a:gd name="connsiteX4" fmla="*/ 402 w 1260102"/>
              <a:gd name="connsiteY4" fmla="*/ 1403063 h 1635014"/>
              <a:gd name="connsiteX5" fmla="*/ 584602 w 1260102"/>
              <a:gd name="connsiteY5" fmla="*/ 217729 h 1635014"/>
              <a:gd name="connsiteX6" fmla="*/ 948668 w 1260102"/>
              <a:gd name="connsiteY6" fmla="*/ 6063 h 163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60102" h="1635014">
                <a:moveTo>
                  <a:pt x="948668" y="6063"/>
                </a:moveTo>
                <a:cubicBezTo>
                  <a:pt x="1031923" y="21585"/>
                  <a:pt x="1034746" y="89319"/>
                  <a:pt x="1084135" y="310863"/>
                </a:cubicBezTo>
                <a:cubicBezTo>
                  <a:pt x="1133524" y="532407"/>
                  <a:pt x="1312735" y="1115196"/>
                  <a:pt x="1245002" y="1335329"/>
                </a:cubicBezTo>
                <a:cubicBezTo>
                  <a:pt x="1177269" y="1555462"/>
                  <a:pt x="885168" y="1620374"/>
                  <a:pt x="677735" y="1631663"/>
                </a:cubicBezTo>
                <a:cubicBezTo>
                  <a:pt x="470302" y="1642952"/>
                  <a:pt x="15924" y="1638719"/>
                  <a:pt x="402" y="1403063"/>
                </a:cubicBezTo>
                <a:cubicBezTo>
                  <a:pt x="-15120" y="1167407"/>
                  <a:pt x="422324" y="447740"/>
                  <a:pt x="584602" y="217729"/>
                </a:cubicBezTo>
                <a:cubicBezTo>
                  <a:pt x="746880" y="-12282"/>
                  <a:pt x="865413" y="-9459"/>
                  <a:pt x="948668" y="6063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 42"/>
          <p:cNvSpPr/>
          <p:nvPr/>
        </p:nvSpPr>
        <p:spPr>
          <a:xfrm>
            <a:off x="6199957" y="2284411"/>
            <a:ext cx="2040503" cy="893672"/>
          </a:xfrm>
          <a:custGeom>
            <a:avLst/>
            <a:gdLst>
              <a:gd name="connsiteX0" fmla="*/ 1978843 w 2040503"/>
              <a:gd name="connsiteY0" fmla="*/ 35456 h 893672"/>
              <a:gd name="connsiteX1" fmla="*/ 1936510 w 2040503"/>
              <a:gd name="connsiteY1" fmla="*/ 314856 h 893672"/>
              <a:gd name="connsiteX2" fmla="*/ 1140643 w 2040503"/>
              <a:gd name="connsiteY2" fmla="*/ 865189 h 893672"/>
              <a:gd name="connsiteX3" fmla="*/ 107710 w 2040503"/>
              <a:gd name="connsiteY3" fmla="*/ 763589 h 893672"/>
              <a:gd name="connsiteX4" fmla="*/ 183910 w 2040503"/>
              <a:gd name="connsiteY4" fmla="*/ 323322 h 893672"/>
              <a:gd name="connsiteX5" fmla="*/ 1453910 w 2040503"/>
              <a:gd name="connsiteY5" fmla="*/ 35456 h 893672"/>
              <a:gd name="connsiteX6" fmla="*/ 1978843 w 2040503"/>
              <a:gd name="connsiteY6" fmla="*/ 35456 h 8936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040503" h="893672">
                <a:moveTo>
                  <a:pt x="1978843" y="35456"/>
                </a:moveTo>
                <a:cubicBezTo>
                  <a:pt x="2059276" y="82023"/>
                  <a:pt x="2076210" y="176567"/>
                  <a:pt x="1936510" y="314856"/>
                </a:cubicBezTo>
                <a:cubicBezTo>
                  <a:pt x="1796810" y="453145"/>
                  <a:pt x="1445443" y="790400"/>
                  <a:pt x="1140643" y="865189"/>
                </a:cubicBezTo>
                <a:cubicBezTo>
                  <a:pt x="835843" y="939978"/>
                  <a:pt x="267165" y="853900"/>
                  <a:pt x="107710" y="763589"/>
                </a:cubicBezTo>
                <a:cubicBezTo>
                  <a:pt x="-51745" y="673278"/>
                  <a:pt x="-40457" y="444678"/>
                  <a:pt x="183910" y="323322"/>
                </a:cubicBezTo>
                <a:cubicBezTo>
                  <a:pt x="408277" y="201967"/>
                  <a:pt x="1149110" y="83434"/>
                  <a:pt x="1453910" y="35456"/>
                </a:cubicBezTo>
                <a:cubicBezTo>
                  <a:pt x="1758710" y="-12522"/>
                  <a:pt x="1898410" y="-11111"/>
                  <a:pt x="1978843" y="35456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Freeform 43"/>
          <p:cNvSpPr/>
          <p:nvPr/>
        </p:nvSpPr>
        <p:spPr>
          <a:xfrm>
            <a:off x="6222626" y="2578802"/>
            <a:ext cx="2006853" cy="1297401"/>
          </a:xfrm>
          <a:custGeom>
            <a:avLst/>
            <a:gdLst>
              <a:gd name="connsiteX0" fmla="*/ 1956174 w 2006853"/>
              <a:gd name="connsiteY0" fmla="*/ 1273531 h 1297401"/>
              <a:gd name="connsiteX1" fmla="*/ 1896907 w 2006853"/>
              <a:gd name="connsiteY1" fmla="*/ 833265 h 1297401"/>
              <a:gd name="connsiteX2" fmla="*/ 1253441 w 2006853"/>
              <a:gd name="connsiteY2" fmla="*/ 215198 h 1297401"/>
              <a:gd name="connsiteX3" fmla="*/ 779307 w 2006853"/>
              <a:gd name="connsiteY3" fmla="*/ 3531 h 1297401"/>
              <a:gd name="connsiteX4" fmla="*/ 25774 w 2006853"/>
              <a:gd name="connsiteY4" fmla="*/ 130531 h 1297401"/>
              <a:gd name="connsiteX5" fmla="*/ 288241 w 2006853"/>
              <a:gd name="connsiteY5" fmla="*/ 697798 h 1297401"/>
              <a:gd name="connsiteX6" fmla="*/ 1371974 w 2006853"/>
              <a:gd name="connsiteY6" fmla="*/ 1180398 h 1297401"/>
              <a:gd name="connsiteX7" fmla="*/ 1956174 w 2006853"/>
              <a:gd name="connsiteY7" fmla="*/ 1273531 h 12974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006853" h="1297401">
                <a:moveTo>
                  <a:pt x="1956174" y="1273531"/>
                </a:moveTo>
                <a:cubicBezTo>
                  <a:pt x="2043663" y="1215676"/>
                  <a:pt x="2014029" y="1009654"/>
                  <a:pt x="1896907" y="833265"/>
                </a:cubicBezTo>
                <a:cubicBezTo>
                  <a:pt x="1779785" y="656876"/>
                  <a:pt x="1439708" y="353487"/>
                  <a:pt x="1253441" y="215198"/>
                </a:cubicBezTo>
                <a:cubicBezTo>
                  <a:pt x="1067174" y="76909"/>
                  <a:pt x="983918" y="17642"/>
                  <a:pt x="779307" y="3531"/>
                </a:cubicBezTo>
                <a:cubicBezTo>
                  <a:pt x="574696" y="-10580"/>
                  <a:pt x="107618" y="14820"/>
                  <a:pt x="25774" y="130531"/>
                </a:cubicBezTo>
                <a:cubicBezTo>
                  <a:pt x="-56070" y="246242"/>
                  <a:pt x="63874" y="522820"/>
                  <a:pt x="288241" y="697798"/>
                </a:cubicBezTo>
                <a:cubicBezTo>
                  <a:pt x="512608" y="872776"/>
                  <a:pt x="1092574" y="1083031"/>
                  <a:pt x="1371974" y="1180398"/>
                </a:cubicBezTo>
                <a:cubicBezTo>
                  <a:pt x="1651374" y="1277765"/>
                  <a:pt x="1868685" y="1331386"/>
                  <a:pt x="1956174" y="1273531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178725" y="2580940"/>
            <a:ext cx="2483469" cy="636867"/>
          </a:xfrm>
          <a:custGeom>
            <a:avLst/>
            <a:gdLst>
              <a:gd name="connsiteX0" fmla="*/ 96008 w 2483469"/>
              <a:gd name="connsiteY0" fmla="*/ 399327 h 636867"/>
              <a:gd name="connsiteX1" fmla="*/ 180675 w 2483469"/>
              <a:gd name="connsiteY1" fmla="*/ 602527 h 636867"/>
              <a:gd name="connsiteX2" fmla="*/ 1112008 w 2483469"/>
              <a:gd name="connsiteY2" fmla="*/ 619460 h 636867"/>
              <a:gd name="connsiteX3" fmla="*/ 2398942 w 2483469"/>
              <a:gd name="connsiteY3" fmla="*/ 424727 h 636867"/>
              <a:gd name="connsiteX4" fmla="*/ 2238075 w 2483469"/>
              <a:gd name="connsiteY4" fmla="*/ 102993 h 636867"/>
              <a:gd name="connsiteX5" fmla="*/ 1247475 w 2483469"/>
              <a:gd name="connsiteY5" fmla="*/ 18327 h 636867"/>
              <a:gd name="connsiteX6" fmla="*/ 96008 w 2483469"/>
              <a:gd name="connsiteY6" fmla="*/ 399327 h 6368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483469" h="636867">
                <a:moveTo>
                  <a:pt x="96008" y="399327"/>
                </a:moveTo>
                <a:cubicBezTo>
                  <a:pt x="-81792" y="496694"/>
                  <a:pt x="11342" y="565838"/>
                  <a:pt x="180675" y="602527"/>
                </a:cubicBezTo>
                <a:cubicBezTo>
                  <a:pt x="350008" y="639216"/>
                  <a:pt x="742297" y="649093"/>
                  <a:pt x="1112008" y="619460"/>
                </a:cubicBezTo>
                <a:cubicBezTo>
                  <a:pt x="1481719" y="589827"/>
                  <a:pt x="2211264" y="510805"/>
                  <a:pt x="2398942" y="424727"/>
                </a:cubicBezTo>
                <a:cubicBezTo>
                  <a:pt x="2586620" y="338649"/>
                  <a:pt x="2429986" y="170726"/>
                  <a:pt x="2238075" y="102993"/>
                </a:cubicBezTo>
                <a:cubicBezTo>
                  <a:pt x="2046164" y="35260"/>
                  <a:pt x="1607308" y="-33884"/>
                  <a:pt x="1247475" y="18327"/>
                </a:cubicBezTo>
                <a:cubicBezTo>
                  <a:pt x="887642" y="70538"/>
                  <a:pt x="273808" y="301960"/>
                  <a:pt x="96008" y="399327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883544" y="2570108"/>
            <a:ext cx="1700875" cy="1542119"/>
          </a:xfrm>
          <a:custGeom>
            <a:avLst/>
            <a:gdLst>
              <a:gd name="connsiteX0" fmla="*/ 26189 w 1700875"/>
              <a:gd name="connsiteY0" fmla="*/ 1493892 h 1542119"/>
              <a:gd name="connsiteX1" fmla="*/ 449523 w 1700875"/>
              <a:gd name="connsiteY1" fmla="*/ 1366892 h 1542119"/>
              <a:gd name="connsiteX2" fmla="*/ 1660256 w 1700875"/>
              <a:gd name="connsiteY2" fmla="*/ 359359 h 1542119"/>
              <a:gd name="connsiteX3" fmla="*/ 1330056 w 1700875"/>
              <a:gd name="connsiteY3" fmla="*/ 54559 h 1542119"/>
              <a:gd name="connsiteX4" fmla="*/ 500323 w 1700875"/>
              <a:gd name="connsiteY4" fmla="*/ 79959 h 1542119"/>
              <a:gd name="connsiteX5" fmla="*/ 93923 w 1700875"/>
              <a:gd name="connsiteY5" fmla="*/ 841959 h 1542119"/>
              <a:gd name="connsiteX6" fmla="*/ 26189 w 1700875"/>
              <a:gd name="connsiteY6" fmla="*/ 1493892 h 1542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00875" h="1542119">
                <a:moveTo>
                  <a:pt x="26189" y="1493892"/>
                </a:moveTo>
                <a:cubicBezTo>
                  <a:pt x="85456" y="1581381"/>
                  <a:pt x="177179" y="1555981"/>
                  <a:pt x="449523" y="1366892"/>
                </a:cubicBezTo>
                <a:cubicBezTo>
                  <a:pt x="721867" y="1177803"/>
                  <a:pt x="1513501" y="578081"/>
                  <a:pt x="1660256" y="359359"/>
                </a:cubicBezTo>
                <a:cubicBezTo>
                  <a:pt x="1807011" y="140637"/>
                  <a:pt x="1523378" y="101126"/>
                  <a:pt x="1330056" y="54559"/>
                </a:cubicBezTo>
                <a:cubicBezTo>
                  <a:pt x="1136734" y="7992"/>
                  <a:pt x="706345" y="-51274"/>
                  <a:pt x="500323" y="79959"/>
                </a:cubicBezTo>
                <a:cubicBezTo>
                  <a:pt x="294301" y="211192"/>
                  <a:pt x="171534" y="606303"/>
                  <a:pt x="93923" y="841959"/>
                </a:cubicBezTo>
                <a:cubicBezTo>
                  <a:pt x="16312" y="1077614"/>
                  <a:pt x="-33078" y="1406403"/>
                  <a:pt x="26189" y="1493892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6271223" y="2583688"/>
            <a:ext cx="1320583" cy="1752109"/>
          </a:xfrm>
          <a:custGeom>
            <a:avLst/>
            <a:gdLst>
              <a:gd name="connsiteX0" fmla="*/ 671444 w 1320583"/>
              <a:gd name="connsiteY0" fmla="*/ 1751245 h 1752109"/>
              <a:gd name="connsiteX1" fmla="*/ 1137110 w 1320583"/>
              <a:gd name="connsiteY1" fmla="*/ 870712 h 1752109"/>
              <a:gd name="connsiteX2" fmla="*/ 1247177 w 1320583"/>
              <a:gd name="connsiteY2" fmla="*/ 134112 h 1752109"/>
              <a:gd name="connsiteX3" fmla="*/ 61844 w 1320583"/>
              <a:gd name="connsiteY3" fmla="*/ 83312 h 1752109"/>
              <a:gd name="connsiteX4" fmla="*/ 222710 w 1320583"/>
              <a:gd name="connsiteY4" fmla="*/ 1014645 h 1752109"/>
              <a:gd name="connsiteX5" fmla="*/ 671444 w 1320583"/>
              <a:gd name="connsiteY5" fmla="*/ 1751245 h 17521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320583" h="1752109">
                <a:moveTo>
                  <a:pt x="671444" y="1751245"/>
                </a:moveTo>
                <a:cubicBezTo>
                  <a:pt x="823844" y="1727256"/>
                  <a:pt x="1041155" y="1140234"/>
                  <a:pt x="1137110" y="870712"/>
                </a:cubicBezTo>
                <a:cubicBezTo>
                  <a:pt x="1233066" y="601190"/>
                  <a:pt x="1426388" y="265345"/>
                  <a:pt x="1247177" y="134112"/>
                </a:cubicBezTo>
                <a:cubicBezTo>
                  <a:pt x="1067966" y="2879"/>
                  <a:pt x="232588" y="-63444"/>
                  <a:pt x="61844" y="83312"/>
                </a:cubicBezTo>
                <a:cubicBezTo>
                  <a:pt x="-108901" y="230067"/>
                  <a:pt x="116877" y="735245"/>
                  <a:pt x="222710" y="1014645"/>
                </a:cubicBezTo>
                <a:cubicBezTo>
                  <a:pt x="328543" y="1294045"/>
                  <a:pt x="519044" y="1775234"/>
                  <a:pt x="671444" y="1751245"/>
                </a:cubicBezTo>
                <a:close/>
              </a:path>
            </a:pathLst>
          </a:cu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82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Exact Cover (sets of size 3) XC3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701356" y="1986995"/>
            <a:ext cx="50090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Given a collection of sets of size 3 of a domain of size 3N, is there a sub-collection of N sets that cover the sets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04935" y="3024486"/>
            <a:ext cx="295990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(A, B, C), (D, E, F), (A, B, G), (A, C, I), (B, E, G), (A, G, I), (B, D, F), (C, E, I), (C, D, H), (D, G, I), (D, F, H), (E, H, I), </a:t>
            </a:r>
          </a:p>
          <a:p>
            <a:r>
              <a:rPr lang="en-US" dirty="0" smtClean="0"/>
              <a:t>(F, G, H), (F, H, I)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77779" y="4795110"/>
            <a:ext cx="278236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/>
              <a:t>3DM </a:t>
            </a:r>
            <a:r>
              <a:rPr lang="en-US" sz="3600" dirty="0"/>
              <a:t>&lt;</a:t>
            </a:r>
            <a:r>
              <a:rPr lang="en-US" sz="3600" baseline="-25000" dirty="0"/>
              <a:t>P</a:t>
            </a:r>
            <a:r>
              <a:rPr lang="en-US" sz="3600" dirty="0"/>
              <a:t> </a:t>
            </a:r>
            <a:r>
              <a:rPr lang="en-US" sz="3600" dirty="0" smtClean="0"/>
              <a:t>XC3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5516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smtClean="0"/>
              <a:t>Graph Coloring</a:t>
            </a:r>
          </a:p>
        </p:txBody>
      </p:sp>
      <p:sp>
        <p:nvSpPr>
          <p:cNvPr id="93187" name="Rectangle 25"/>
          <p:cNvSpPr>
            <a:spLocks noGrp="1" noChangeArrowheads="1"/>
          </p:cNvSpPr>
          <p:nvPr>
            <p:ph type="body" sz="half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smtClean="0"/>
              <a:t>NP-Complete</a:t>
            </a:r>
          </a:p>
          <a:p>
            <a:pPr lvl="1"/>
            <a:r>
              <a:rPr lang="en-US" smtClean="0"/>
              <a:t>Graph K-coloring</a:t>
            </a:r>
          </a:p>
          <a:p>
            <a:pPr lvl="1"/>
            <a:r>
              <a:rPr lang="en-US" smtClean="0"/>
              <a:t>Graph 3-coloring</a:t>
            </a:r>
          </a:p>
        </p:txBody>
      </p:sp>
      <p:sp>
        <p:nvSpPr>
          <p:cNvPr id="93188" name="Rectangle 26"/>
          <p:cNvSpPr>
            <a:spLocks noGrp="1" noChangeArrowheads="1"/>
          </p:cNvSpPr>
          <p:nvPr>
            <p:ph type="body" sz="half" idx="2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smtClean="0"/>
              <a:t>Polynomial</a:t>
            </a:r>
          </a:p>
          <a:p>
            <a:pPr lvl="1"/>
            <a:r>
              <a:rPr lang="en-US" smtClean="0"/>
              <a:t>Graph 2-Coloring</a:t>
            </a:r>
          </a:p>
        </p:txBody>
      </p:sp>
      <p:sp>
        <p:nvSpPr>
          <p:cNvPr id="93189" name="Oval 4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612900" y="570547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0" name="Oval 5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889375" y="5934075"/>
            <a:ext cx="227013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1" name="Oval 6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525462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2" name="Line 8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763713" y="4491038"/>
            <a:ext cx="911225" cy="121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3" name="Line 9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839913" y="5857875"/>
            <a:ext cx="2049462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4" name="Line 10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4268788" y="3505200"/>
            <a:ext cx="985837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5" name="Oval 11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5407025" y="5099050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6" name="Oval 12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813175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197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483225" y="4264025"/>
            <a:ext cx="1820863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8" name="Line 14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16388" y="6084888"/>
            <a:ext cx="20494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199" name="Line 15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6318250" y="4795838"/>
            <a:ext cx="1138238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0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634038" y="4719638"/>
            <a:ext cx="1744662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1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4041775" y="4795838"/>
            <a:ext cx="1363663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2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827338" y="4416425"/>
            <a:ext cx="985837" cy="3032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3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559425" y="5326063"/>
            <a:ext cx="682625" cy="1138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4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965575" y="4870450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5" name="Oval 21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6165850" y="638968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6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751138" y="3505200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3207" name="Oval 23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598738" y="42640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8" name="Oval 24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4041775" y="3352800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3209" name="Oval 7"/>
          <p:cNvSpPr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7304088" y="4567238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36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4" name="Straight Connector 53"/>
          <p:cNvCxnSpPr/>
          <p:nvPr/>
        </p:nvCxnSpPr>
        <p:spPr>
          <a:xfrm>
            <a:off x="1763885" y="2670660"/>
            <a:ext cx="1559111" cy="85172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2488151" y="3504895"/>
            <a:ext cx="834845" cy="1748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>
            <a:off x="1763885" y="2670660"/>
            <a:ext cx="381107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>
            <a:off x="1291173" y="4549938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Oval 27"/>
          <p:cNvSpPr/>
          <p:nvPr/>
        </p:nvSpPr>
        <p:spPr>
          <a:xfrm>
            <a:off x="1974228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171206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1974228" y="4380661"/>
            <a:ext cx="320922" cy="338554"/>
            <a:chOff x="6089900" y="2518260"/>
            <a:chExt cx="320922" cy="338554"/>
          </a:xfrm>
          <a:noFill/>
        </p:grpSpPr>
        <p:sp>
          <p:nvSpPr>
            <p:cNvPr id="20" name="TextBox 19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Z</a:t>
              </a:r>
              <a:endParaRPr lang="en-US" dirty="0"/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1410"/>
            <a:ext cx="8229600" cy="1143000"/>
          </a:xfrm>
        </p:spPr>
        <p:txBody>
          <a:bodyPr/>
          <a:lstStyle/>
          <a:p>
            <a:r>
              <a:rPr lang="en-US" dirty="0"/>
              <a:t>3-SAT 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3 </a:t>
            </a:r>
            <a:r>
              <a:rPr lang="en-US" dirty="0" err="1" smtClean="0"/>
              <a:t>Colorability</a:t>
            </a:r>
            <a:endParaRPr lang="en-US" dirty="0"/>
          </a:p>
        </p:txBody>
      </p:sp>
      <p:grpSp>
        <p:nvGrpSpPr>
          <p:cNvPr id="16" name="Group 15"/>
          <p:cNvGrpSpPr/>
          <p:nvPr/>
        </p:nvGrpSpPr>
        <p:grpSpPr>
          <a:xfrm>
            <a:off x="3188548" y="3318131"/>
            <a:ext cx="320922" cy="338554"/>
            <a:chOff x="6089900" y="2518260"/>
            <a:chExt cx="320922" cy="338554"/>
          </a:xfrm>
          <a:noFill/>
        </p:grpSpPr>
        <p:sp>
          <p:nvSpPr>
            <p:cNvPr id="17" name="TextBox 16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  <p:cxnSp>
          <p:nvCxnSpPr>
            <p:cNvPr id="18" name="Straight Connector 17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3" name="Straight Connector 32"/>
          <p:cNvCxnSpPr/>
          <p:nvPr/>
        </p:nvCxnSpPr>
        <p:spPr>
          <a:xfrm>
            <a:off x="1384410" y="1986995"/>
            <a:ext cx="379475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1384410" y="1986995"/>
            <a:ext cx="83484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flipH="1">
            <a:off x="1763885" y="1986995"/>
            <a:ext cx="438028" cy="68366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12856" y="3496677"/>
            <a:ext cx="853819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flipV="1">
            <a:off x="1099804" y="2670660"/>
            <a:ext cx="702028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63885" y="2670660"/>
            <a:ext cx="724266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1291173" y="2670660"/>
            <a:ext cx="472712" cy="187927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 flipV="1">
            <a:off x="245985" y="2670660"/>
            <a:ext cx="1555847" cy="8342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1232620" y="183520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2067465" y="183520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612095" y="2518870"/>
            <a:ext cx="303580" cy="303580"/>
          </a:xfrm>
          <a:prstGeom prst="ellipse">
            <a:avLst/>
          </a:prstGeom>
          <a:solidFill>
            <a:srgbClr val="FFFF99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94195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Oval 21"/>
          <p:cNvSpPr/>
          <p:nvPr/>
        </p:nvSpPr>
        <p:spPr>
          <a:xfrm>
            <a:off x="2336361" y="3353105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1139383" y="4380661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0" name="Oval 59"/>
          <p:cNvSpPr/>
          <p:nvPr/>
        </p:nvSpPr>
        <p:spPr>
          <a:xfrm>
            <a:off x="929040" y="3388079"/>
            <a:ext cx="303580" cy="30358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grpSp>
        <p:nvGrpSpPr>
          <p:cNvPr id="61" name="Group 60"/>
          <p:cNvGrpSpPr/>
          <p:nvPr/>
        </p:nvGrpSpPr>
        <p:grpSpPr>
          <a:xfrm>
            <a:off x="946382" y="3353105"/>
            <a:ext cx="320922" cy="338554"/>
            <a:chOff x="6089900" y="2518260"/>
            <a:chExt cx="320922" cy="338554"/>
          </a:xfrm>
          <a:noFill/>
        </p:grpSpPr>
        <p:sp>
          <p:nvSpPr>
            <p:cNvPr id="62" name="TextBox 61"/>
            <p:cNvSpPr txBox="1"/>
            <p:nvPr/>
          </p:nvSpPr>
          <p:spPr>
            <a:xfrm>
              <a:off x="6089900" y="2518260"/>
              <a:ext cx="320922" cy="338554"/>
            </a:xfrm>
            <a:prstGeom prst="rect">
              <a:avLst/>
            </a:prstGeom>
            <a:grpFill/>
            <a:ln w="28575"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cxnSp>
          <p:nvCxnSpPr>
            <p:cNvPr id="63" name="Straight Connector 62"/>
            <p:cNvCxnSpPr/>
            <p:nvPr/>
          </p:nvCxnSpPr>
          <p:spPr>
            <a:xfrm>
              <a:off x="6203743" y="2594155"/>
              <a:ext cx="113842" cy="0"/>
            </a:xfrm>
            <a:prstGeom prst="line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4" name="TextBox 63"/>
          <p:cNvSpPr txBox="1"/>
          <p:nvPr/>
        </p:nvSpPr>
        <p:spPr>
          <a:xfrm>
            <a:off x="245984" y="5168290"/>
            <a:ext cx="31116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Truth Setting Gadget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4973690" y="5174585"/>
            <a:ext cx="3415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Clause Testing Gadget</a:t>
            </a:r>
            <a:endParaRPr lang="en-US" sz="2400" dirty="0"/>
          </a:p>
        </p:txBody>
      </p:sp>
      <p:cxnSp>
        <p:nvCxnSpPr>
          <p:cNvPr id="78" name="Straight Connector 77"/>
          <p:cNvCxnSpPr/>
          <p:nvPr/>
        </p:nvCxnSpPr>
        <p:spPr>
          <a:xfrm>
            <a:off x="6516747" y="1986995"/>
            <a:ext cx="0" cy="288401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flipH="1">
            <a:off x="5482740" y="1986995"/>
            <a:ext cx="1046798" cy="957736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0" idx="4"/>
          </p:cNvCxnSpPr>
          <p:nvPr/>
        </p:nvCxnSpPr>
        <p:spPr>
          <a:xfrm>
            <a:off x="5482740" y="3087777"/>
            <a:ext cx="0" cy="79659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4723790" y="3884370"/>
            <a:ext cx="758950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482740" y="2944731"/>
            <a:ext cx="1046798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/>
          <p:nvPr/>
        </p:nvCxnSpPr>
        <p:spPr>
          <a:xfrm>
            <a:off x="6516747" y="2973630"/>
            <a:ext cx="559788" cy="9342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6516747" y="1986995"/>
            <a:ext cx="1091053" cy="986635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7607800" y="2944731"/>
            <a:ext cx="0" cy="192627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7607800" y="2944731"/>
            <a:ext cx="758950" cy="18913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V="1">
            <a:off x="6516747" y="3884370"/>
            <a:ext cx="1091053" cy="951661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endCxn id="66" idx="5"/>
          </p:cNvCxnSpPr>
          <p:nvPr/>
        </p:nvCxnSpPr>
        <p:spPr>
          <a:xfrm>
            <a:off x="5482740" y="3884370"/>
            <a:ext cx="1154130" cy="109396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Oval 69"/>
          <p:cNvSpPr/>
          <p:nvPr/>
        </p:nvSpPr>
        <p:spPr>
          <a:xfrm>
            <a:off x="5330950" y="2784197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" name="Oval 70"/>
          <p:cNvSpPr/>
          <p:nvPr/>
        </p:nvSpPr>
        <p:spPr>
          <a:xfrm>
            <a:off x="533095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2" name="Oval 71"/>
          <p:cNvSpPr/>
          <p:nvPr/>
        </p:nvSpPr>
        <p:spPr>
          <a:xfrm>
            <a:off x="4572000" y="4719215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6" name="Oval 65"/>
          <p:cNvSpPr/>
          <p:nvPr/>
        </p:nvSpPr>
        <p:spPr>
          <a:xfrm>
            <a:off x="6377748" y="4719215"/>
            <a:ext cx="303580" cy="303580"/>
          </a:xfrm>
          <a:prstGeom prst="ellipse">
            <a:avLst/>
          </a:prstGeom>
          <a:solidFill>
            <a:srgbClr val="66FF66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7" name="Oval 66"/>
          <p:cNvSpPr/>
          <p:nvPr/>
        </p:nvSpPr>
        <p:spPr>
          <a:xfrm>
            <a:off x="6364957" y="1835205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8" name="Oval 67"/>
          <p:cNvSpPr/>
          <p:nvPr/>
        </p:nvSpPr>
        <p:spPr>
          <a:xfrm>
            <a:off x="7456010" y="4684241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7456010" y="373258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3" name="Oval 72"/>
          <p:cNvSpPr/>
          <p:nvPr/>
        </p:nvSpPr>
        <p:spPr>
          <a:xfrm>
            <a:off x="6364957" y="2792941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4" name="Oval 73"/>
          <p:cNvSpPr/>
          <p:nvPr/>
        </p:nvSpPr>
        <p:spPr>
          <a:xfrm>
            <a:off x="8214960" y="4719215"/>
            <a:ext cx="303580" cy="303580"/>
          </a:xfrm>
          <a:prstGeom prst="ellipse">
            <a:avLst/>
          </a:prstGeom>
          <a:solidFill>
            <a:srgbClr val="FF000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5" name="Oval 74"/>
          <p:cNvSpPr/>
          <p:nvPr/>
        </p:nvSpPr>
        <p:spPr>
          <a:xfrm>
            <a:off x="7456010" y="2821840"/>
            <a:ext cx="303580" cy="303580"/>
          </a:xfrm>
          <a:prstGeom prst="ellipse">
            <a:avLst/>
          </a:prstGeom>
          <a:solidFill>
            <a:schemeClr val="bg1">
              <a:lumMod val="95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6" name="Oval 75"/>
          <p:cNvSpPr/>
          <p:nvPr/>
        </p:nvSpPr>
        <p:spPr>
          <a:xfrm>
            <a:off x="6924745" y="3732580"/>
            <a:ext cx="303580" cy="303580"/>
          </a:xfrm>
          <a:prstGeom prst="ellipse">
            <a:avLst/>
          </a:pr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6679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altLang="en-US" smtClean="0"/>
              <a:t>Number Problems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en-US" smtClean="0"/>
              <a:t>Subset sum problem</a:t>
            </a:r>
          </a:p>
          <a:p>
            <a:pPr lvl="1"/>
            <a:r>
              <a:rPr lang="en-US" altLang="en-US" smtClean="0"/>
              <a:t>Given natural numbers w</a:t>
            </a:r>
            <a:r>
              <a:rPr lang="en-US" altLang="en-US" baseline="-25000" smtClean="0"/>
              <a:t>1</a:t>
            </a:r>
            <a:r>
              <a:rPr lang="en-US" altLang="en-US" smtClean="0"/>
              <a:t>,. . ., w</a:t>
            </a:r>
            <a:r>
              <a:rPr lang="en-US" altLang="en-US" baseline="-25000" smtClean="0"/>
              <a:t>n</a:t>
            </a:r>
            <a:r>
              <a:rPr lang="en-US" altLang="en-US" smtClean="0"/>
              <a:t> and a target number W, is there a subset that adds up to exactly W?</a:t>
            </a:r>
          </a:p>
          <a:p>
            <a:pPr lvl="1"/>
            <a:endParaRPr lang="en-US" altLang="en-US" smtClean="0"/>
          </a:p>
          <a:p>
            <a:r>
              <a:rPr lang="en-US" altLang="en-US" smtClean="0"/>
              <a:t>Subset sum problem is NP-Complete</a:t>
            </a:r>
          </a:p>
          <a:p>
            <a:r>
              <a:rPr lang="en-US" altLang="en-US" smtClean="0"/>
              <a:t>Subset Sum problem can be solved in O(nW) time</a:t>
            </a:r>
          </a:p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1213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XC3 </a:t>
            </a:r>
            <a:r>
              <a:rPr lang="en-US" dirty="0"/>
              <a:t>&lt;</a:t>
            </a:r>
            <a:r>
              <a:rPr lang="en-US" baseline="-25000" dirty="0"/>
              <a:t>P</a:t>
            </a:r>
            <a:r>
              <a:rPr lang="en-US" dirty="0"/>
              <a:t> </a:t>
            </a:r>
            <a:r>
              <a:rPr lang="en-US" dirty="0" smtClean="0"/>
              <a:t>SUBSET SUM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77250" y="1607520"/>
            <a:ext cx="74377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Idea:  Represent each set as a bit vector, then interpret the bit vectors as integers.  Add them up to get the all one’s vector. </a:t>
            </a:r>
            <a:endParaRPr lang="en-US" sz="2000" dirty="0"/>
          </a:p>
        </p:txBody>
      </p:sp>
      <p:sp>
        <p:nvSpPr>
          <p:cNvPr id="5" name="TextBox 4"/>
          <p:cNvSpPr txBox="1"/>
          <p:nvPr/>
        </p:nvSpPr>
        <p:spPr>
          <a:xfrm>
            <a:off x="929040" y="2518260"/>
            <a:ext cx="360066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{x3, x5, x9} =&gt; 001010001000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865401" y="3125420"/>
            <a:ext cx="71229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Does there exist a subset that sums to exactly 111111111111?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912790" y="3722893"/>
            <a:ext cx="48702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Annoying detail:  What about the carries?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7963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Integer Linear Programming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3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Scheduling with release times and deadlines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3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exam,  </a:t>
            </a:r>
          </a:p>
          <a:p>
            <a:pPr lvl="1"/>
            <a:r>
              <a:rPr lang="en-US" dirty="0" smtClean="0"/>
              <a:t>Monday, December 14, 2:30-4:20 pm</a:t>
            </a:r>
          </a:p>
          <a:p>
            <a:pPr lvl="1"/>
            <a:r>
              <a:rPr lang="en-US" dirty="0" smtClean="0"/>
              <a:t>Comprehensive (2/3 post midterm, 1/3 pre midterm)</a:t>
            </a:r>
          </a:p>
          <a:p>
            <a:r>
              <a:rPr lang="en-US" dirty="0" smtClean="0"/>
              <a:t>Review session</a:t>
            </a:r>
          </a:p>
          <a:p>
            <a:pPr lvl="1"/>
            <a:r>
              <a:rPr lang="en-US" dirty="0" smtClean="0"/>
              <a:t>Friday, 3:30 – 5:00 pm.  More 220</a:t>
            </a:r>
          </a:p>
          <a:p>
            <a:r>
              <a:rPr lang="en-US" dirty="0" smtClean="0"/>
              <a:t>Online course evaluations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89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NP Complete Problems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181545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Circuit Satisfiability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Formula Satisfiability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3-SAT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Graph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Independent Set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Vertex Cover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Clique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Path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cycle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Hamiltonian path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Partition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Three dimensional matching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Exact cover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Graph Coloring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Number problems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Subset sum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Integer linear programming</a:t>
            </a:r>
          </a:p>
          <a:p>
            <a:pPr marL="514350" indent="-514350">
              <a:buFont typeface="+mj-lt"/>
              <a:buAutoNum type="arabicPeriod" startAt="5"/>
            </a:pPr>
            <a:r>
              <a:rPr lang="en-US" dirty="0" smtClean="0"/>
              <a:t>Scheduling with release times and deadlines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180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Hamiltonian Circuit Problem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57200" y="1600200"/>
            <a:ext cx="8229600" cy="1373188"/>
          </a:xfrm>
        </p:spPr>
        <p:txBody>
          <a:bodyPr/>
          <a:lstStyle/>
          <a:p>
            <a:pPr eaLnBrk="1" hangingPunct="1"/>
            <a:r>
              <a:rPr lang="en-US" smtClean="0"/>
              <a:t>Hamiltonian Circuit – a simple cycle including all the vertices of the graph</a:t>
            </a:r>
          </a:p>
        </p:txBody>
      </p:sp>
      <p:sp>
        <p:nvSpPr>
          <p:cNvPr id="89092" name="Oval 5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3" name="Oval 6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4" name="Oval 7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5" name="Oval 9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096" name="Line 11"/>
          <p:cNvSpPr>
            <a:spLocks noChangeShapeType="1"/>
          </p:cNvSpPr>
          <p:nvPr>
            <p:custDataLst>
              <p:tags r:id="rId7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7" name="Line 12"/>
          <p:cNvSpPr>
            <a:spLocks noChangeShapeType="1"/>
          </p:cNvSpPr>
          <p:nvPr>
            <p:custDataLst>
              <p:tags r:id="rId8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8" name="Line 13"/>
          <p:cNvSpPr>
            <a:spLocks noChangeShapeType="1"/>
          </p:cNvSpPr>
          <p:nvPr>
            <p:custDataLst>
              <p:tags r:id="rId9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099" name="Oval 15"/>
          <p:cNvSpPr>
            <a:spLocks noChangeArrowheads="1"/>
          </p:cNvSpPr>
          <p:nvPr>
            <p:custDataLst>
              <p:tags r:id="rId10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0" name="Oval 16"/>
          <p:cNvSpPr>
            <a:spLocks noChangeArrowheads="1"/>
          </p:cNvSpPr>
          <p:nvPr>
            <p:custDataLst>
              <p:tags r:id="rId11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01" name="Line 18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2" name="Line 19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3" name="Line 20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4" name="Line 21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5" name="Line 22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6" name="Line 23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7" name="Line 24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8" name="Line 25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09" name="Oval 8"/>
          <p:cNvSpPr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0" name="Line 17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 flipV="1">
            <a:off x="2295525" y="3049588"/>
            <a:ext cx="1365250" cy="8350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9111" name="Oval 4"/>
          <p:cNvSpPr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9112" name="Oval 10"/>
          <p:cNvSpPr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70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Thm: Hamiltonian Circuit is NP Complete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Reduction from 3-SAT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360" y="2290575"/>
            <a:ext cx="5009070" cy="40085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1307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Reduce Hamiltonian Circuit to Hamiltonian Path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76712" y="1531625"/>
            <a:ext cx="8120765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G</a:t>
            </a:r>
            <a:r>
              <a:rPr lang="en-US" sz="2800" baseline="-25000" dirty="0" smtClean="0"/>
              <a:t>2</a:t>
            </a:r>
            <a:r>
              <a:rPr lang="en-US" sz="2800" dirty="0" smtClean="0"/>
              <a:t> has a Hamiltonian Path </a:t>
            </a:r>
            <a:r>
              <a:rPr lang="en-US" sz="2800" dirty="0" err="1" smtClean="0"/>
              <a:t>iff</a:t>
            </a:r>
            <a:r>
              <a:rPr lang="en-US" sz="2800" dirty="0" smtClean="0"/>
              <a:t> G</a:t>
            </a:r>
            <a:r>
              <a:rPr lang="en-US" sz="2800" baseline="-25000" dirty="0" smtClean="0"/>
              <a:t>1</a:t>
            </a:r>
            <a:r>
              <a:rPr lang="en-US" sz="2800" dirty="0" smtClean="0"/>
              <a:t> has a Hamiltonian Circuit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295150" y="3133887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v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1460305" y="426384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2295150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129995" y="4264455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Cloud 9"/>
          <p:cNvSpPr/>
          <p:nvPr/>
        </p:nvSpPr>
        <p:spPr>
          <a:xfrm>
            <a:off x="625460" y="3960265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>
            <a:stCxn id="6" idx="3"/>
            <a:endCxn id="7" idx="7"/>
          </p:cNvCxnSpPr>
          <p:nvPr/>
        </p:nvCxnSpPr>
        <p:spPr>
          <a:xfrm flipH="1">
            <a:off x="1719427" y="3393009"/>
            <a:ext cx="62018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6" idx="4"/>
            <a:endCxn id="8" idx="0"/>
          </p:cNvCxnSpPr>
          <p:nvPr/>
        </p:nvCxnSpPr>
        <p:spPr>
          <a:xfrm>
            <a:off x="2446940" y="3437467"/>
            <a:ext cx="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6" idx="5"/>
            <a:endCxn id="9" idx="1"/>
          </p:cNvCxnSpPr>
          <p:nvPr/>
        </p:nvCxnSpPr>
        <p:spPr>
          <a:xfrm>
            <a:off x="2554272" y="3393009"/>
            <a:ext cx="62018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Oval 16"/>
          <p:cNvSpPr/>
          <p:nvPr/>
        </p:nvSpPr>
        <p:spPr>
          <a:xfrm>
            <a:off x="593811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00" baseline="-25000" dirty="0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5710425" y="425537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Oval 18"/>
          <p:cNvSpPr/>
          <p:nvPr/>
        </p:nvSpPr>
        <p:spPr>
          <a:xfrm>
            <a:off x="6545270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Oval 19"/>
          <p:cNvSpPr/>
          <p:nvPr/>
        </p:nvSpPr>
        <p:spPr>
          <a:xfrm>
            <a:off x="7380115" y="4255988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z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Cloud 20"/>
          <p:cNvSpPr/>
          <p:nvPr/>
        </p:nvSpPr>
        <p:spPr>
          <a:xfrm>
            <a:off x="4875580" y="3951798"/>
            <a:ext cx="3642960" cy="1807902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>
            <a:stCxn id="17" idx="3"/>
            <a:endCxn id="18" idx="0"/>
          </p:cNvCxnSpPr>
          <p:nvPr/>
        </p:nvCxnSpPr>
        <p:spPr>
          <a:xfrm flipH="1">
            <a:off x="5862215" y="3384542"/>
            <a:ext cx="120353" cy="87083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>
            <a:stCxn id="17" idx="4"/>
            <a:endCxn id="19" idx="0"/>
          </p:cNvCxnSpPr>
          <p:nvPr/>
        </p:nvCxnSpPr>
        <p:spPr>
          <a:xfrm>
            <a:off x="608990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7" idx="5"/>
            <a:endCxn id="20" idx="1"/>
          </p:cNvCxnSpPr>
          <p:nvPr/>
        </p:nvCxnSpPr>
        <p:spPr>
          <a:xfrm>
            <a:off x="6197232" y="3384542"/>
            <a:ext cx="1227341" cy="91590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/>
          <p:cNvSpPr/>
          <p:nvPr/>
        </p:nvSpPr>
        <p:spPr>
          <a:xfrm>
            <a:off x="7152430" y="312542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938110" y="3121223"/>
            <a:ext cx="455370" cy="307777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 smtClean="0"/>
              <a:t>1</a:t>
            </a:r>
            <a:endParaRPr lang="en-US" sz="1400" baseline="-25000" dirty="0"/>
          </a:p>
        </p:txBody>
      </p:sp>
      <p:sp>
        <p:nvSpPr>
          <p:cNvPr id="27" name="TextBox 26"/>
          <p:cNvSpPr txBox="1"/>
          <p:nvPr/>
        </p:nvSpPr>
        <p:spPr>
          <a:xfrm>
            <a:off x="7152430" y="3121223"/>
            <a:ext cx="4553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</a:t>
            </a:r>
            <a:r>
              <a:rPr lang="en-US" sz="1400" baseline="-25000" dirty="0"/>
              <a:t>2</a:t>
            </a:r>
          </a:p>
        </p:txBody>
      </p:sp>
      <p:cxnSp>
        <p:nvCxnSpPr>
          <p:cNvPr id="29" name="Straight Connector 28"/>
          <p:cNvCxnSpPr>
            <a:stCxn id="25" idx="5"/>
            <a:endCxn id="20" idx="0"/>
          </p:cNvCxnSpPr>
          <p:nvPr/>
        </p:nvCxnSpPr>
        <p:spPr>
          <a:xfrm>
            <a:off x="7411552" y="3384542"/>
            <a:ext cx="120353" cy="87144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>
            <a:stCxn id="19" idx="0"/>
            <a:endCxn id="25" idx="4"/>
          </p:cNvCxnSpPr>
          <p:nvPr/>
        </p:nvCxnSpPr>
        <p:spPr>
          <a:xfrm flipV="1">
            <a:off x="6697060" y="3429000"/>
            <a:ext cx="607160" cy="826988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>
            <a:stCxn id="18" idx="7"/>
            <a:endCxn id="25" idx="3"/>
          </p:cNvCxnSpPr>
          <p:nvPr/>
        </p:nvCxnSpPr>
        <p:spPr>
          <a:xfrm flipV="1">
            <a:off x="5969547" y="3384542"/>
            <a:ext cx="1227341" cy="915294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Oval 38"/>
          <p:cNvSpPr/>
          <p:nvPr/>
        </p:nvSpPr>
        <p:spPr>
          <a:xfrm>
            <a:off x="517916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0" name="Oval 39"/>
          <p:cNvSpPr/>
          <p:nvPr/>
        </p:nvSpPr>
        <p:spPr>
          <a:xfrm>
            <a:off x="7911380" y="2518260"/>
            <a:ext cx="303580" cy="303580"/>
          </a:xfrm>
          <a:prstGeom prst="ellips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t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41" name="Straight Connector 40"/>
          <p:cNvCxnSpPr>
            <a:stCxn id="39" idx="5"/>
            <a:endCxn id="17" idx="1"/>
          </p:cNvCxnSpPr>
          <p:nvPr/>
        </p:nvCxnSpPr>
        <p:spPr>
          <a:xfrm>
            <a:off x="5438282" y="2777382"/>
            <a:ext cx="544286" cy="392496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endCxn id="40" idx="3"/>
          </p:cNvCxnSpPr>
          <p:nvPr/>
        </p:nvCxnSpPr>
        <p:spPr>
          <a:xfrm flipV="1">
            <a:off x="7424573" y="2777382"/>
            <a:ext cx="531265" cy="410912"/>
          </a:xfrm>
          <a:prstGeom prst="line">
            <a:avLst/>
          </a:prstGeom>
          <a:ln w="28575">
            <a:solidFill>
              <a:schemeClr val="accent5">
                <a:lumMod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8036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Line 33" hidden="1"/>
          <p:cNvSpPr>
            <a:spLocks noChangeShapeType="1"/>
          </p:cNvSpPr>
          <p:nvPr>
            <p:custDataLst>
              <p:tags r:id="rId1"/>
            </p:custDataLst>
          </p:nvPr>
        </p:nvSpPr>
        <p:spPr bwMode="auto">
          <a:xfrm flipH="1">
            <a:off x="2825750" y="3884613"/>
            <a:ext cx="1214438" cy="212407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39" name="Line 34" hidden="1"/>
          <p:cNvSpPr>
            <a:spLocks noChangeShapeType="1"/>
          </p:cNvSpPr>
          <p:nvPr>
            <p:custDataLst>
              <p:tags r:id="rId2"/>
            </p:custDataLst>
          </p:nvPr>
        </p:nvSpPr>
        <p:spPr bwMode="auto">
          <a:xfrm flipV="1">
            <a:off x="2901950" y="4870450"/>
            <a:ext cx="2276475" cy="11382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0" name="Rectangle 2"/>
          <p:cNvSpPr>
            <a:spLocks noGrp="1" noChangeArrowheads="1"/>
          </p:cNvSpPr>
          <p:nvPr>
            <p:ph type="title"/>
            <p:custDataLst>
              <p:tags r:id="rId3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Traveling Salesman Problem</a:t>
            </a:r>
          </a:p>
        </p:txBody>
      </p:sp>
      <p:sp>
        <p:nvSpPr>
          <p:cNvPr id="91141" name="Rectangle 3"/>
          <p:cNvSpPr>
            <a:spLocks noGrp="1" noChangeArrowheads="1"/>
          </p:cNvSpPr>
          <p:nvPr>
            <p:ph type="body" idx="1"/>
            <p:custDataLst>
              <p:tags r:id="rId4"/>
            </p:custDataLst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Given a complete graph with edge weights, determine the shortest tour that includes all of the vertices (visit each vertex exactly once, and get back to the starting point)</a:t>
            </a:r>
          </a:p>
        </p:txBody>
      </p:sp>
      <p:sp>
        <p:nvSpPr>
          <p:cNvPr id="91142" name="Oval 4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2674938" y="60086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3" name="Oval 5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040188" y="365601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4" name="Oval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254625" y="4795838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5" name="Oval 7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4344988" y="62372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6" name="Oval 8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2371725" y="4264025"/>
            <a:ext cx="227013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1147" name="Line 9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V="1">
            <a:off x="2598738" y="3808413"/>
            <a:ext cx="1441450" cy="5318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8" name="Line 10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2522538" y="4491038"/>
            <a:ext cx="228600" cy="15176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49" name="Line 11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2901950" y="6161088"/>
            <a:ext cx="1443038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0" name="Line 12"/>
          <p:cNvSpPr>
            <a:spLocks noChangeShapeType="1"/>
          </p:cNvSpPr>
          <p:nvPr>
            <p:custDataLst>
              <p:tags r:id="rId13"/>
            </p:custDataLst>
          </p:nvPr>
        </p:nvSpPr>
        <p:spPr bwMode="auto">
          <a:xfrm>
            <a:off x="4192588" y="3884613"/>
            <a:ext cx="1062037" cy="9112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1" name="Line 13"/>
          <p:cNvSpPr>
            <a:spLocks noChangeShapeType="1"/>
          </p:cNvSpPr>
          <p:nvPr>
            <p:custDataLst>
              <p:tags r:id="rId14"/>
            </p:custDataLst>
          </p:nvPr>
        </p:nvSpPr>
        <p:spPr bwMode="auto">
          <a:xfrm flipH="1">
            <a:off x="4572000" y="5022850"/>
            <a:ext cx="7588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2" name="Line 14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>
            <a:off x="2598738" y="4414838"/>
            <a:ext cx="2655887" cy="4556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3" name="Line 15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2598738" y="4491038"/>
            <a:ext cx="1746250" cy="17462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4" name="Line 16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4116388" y="3884613"/>
            <a:ext cx="303212" cy="23526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5" name="Line 17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V="1">
            <a:off x="2901950" y="3884613"/>
            <a:ext cx="1214438" cy="2124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6" name="Line 18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V="1">
            <a:off x="2901950" y="4946650"/>
            <a:ext cx="235267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57" name="Text Box 19"/>
          <p:cNvSpPr txBox="1">
            <a:spLocks noChangeArrowheads="1"/>
          </p:cNvSpPr>
          <p:nvPr>
            <p:custDataLst>
              <p:tags r:id="rId20"/>
            </p:custDataLst>
          </p:nvPr>
        </p:nvSpPr>
        <p:spPr bwMode="auto">
          <a:xfrm>
            <a:off x="3357563" y="53260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58" name="Text Box 20"/>
          <p:cNvSpPr txBox="1">
            <a:spLocks noChangeArrowheads="1"/>
          </p:cNvSpPr>
          <p:nvPr>
            <p:custDataLst>
              <p:tags r:id="rId21"/>
            </p:custDataLst>
          </p:nvPr>
        </p:nvSpPr>
        <p:spPr bwMode="auto">
          <a:xfrm>
            <a:off x="4192588" y="4870450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59" name="Text Box 21"/>
          <p:cNvSpPr txBox="1">
            <a:spLocks noChangeArrowheads="1"/>
          </p:cNvSpPr>
          <p:nvPr>
            <p:custDataLst>
              <p:tags r:id="rId22"/>
            </p:custDataLst>
          </p:nvPr>
        </p:nvSpPr>
        <p:spPr bwMode="auto">
          <a:xfrm>
            <a:off x="3889375" y="524986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0" name="Text Box 22"/>
          <p:cNvSpPr txBox="1">
            <a:spLocks noChangeArrowheads="1"/>
          </p:cNvSpPr>
          <p:nvPr>
            <p:custDataLst>
              <p:tags r:id="rId23"/>
            </p:custDataLst>
          </p:nvPr>
        </p:nvSpPr>
        <p:spPr bwMode="auto">
          <a:xfrm>
            <a:off x="3281363" y="471963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2</a:t>
            </a:r>
          </a:p>
        </p:txBody>
      </p:sp>
      <p:sp>
        <p:nvSpPr>
          <p:cNvPr id="91161" name="Text Box 23"/>
          <p:cNvSpPr txBox="1">
            <a:spLocks noChangeArrowheads="1"/>
          </p:cNvSpPr>
          <p:nvPr>
            <p:custDataLst>
              <p:tags r:id="rId24"/>
            </p:custDataLst>
          </p:nvPr>
        </p:nvSpPr>
        <p:spPr bwMode="auto">
          <a:xfrm>
            <a:off x="2978150" y="3808413"/>
            <a:ext cx="3794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3</a:t>
            </a:r>
          </a:p>
        </p:txBody>
      </p:sp>
      <p:sp>
        <p:nvSpPr>
          <p:cNvPr id="91162" name="Text Box 24"/>
          <p:cNvSpPr txBox="1">
            <a:spLocks noChangeArrowheads="1"/>
          </p:cNvSpPr>
          <p:nvPr>
            <p:custDataLst>
              <p:tags r:id="rId25"/>
            </p:custDataLst>
          </p:nvPr>
        </p:nvSpPr>
        <p:spPr bwMode="auto">
          <a:xfrm>
            <a:off x="2371725" y="5099050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5</a:t>
            </a:r>
          </a:p>
        </p:txBody>
      </p:sp>
      <p:sp>
        <p:nvSpPr>
          <p:cNvPr id="91163" name="Text Box 25"/>
          <p:cNvSpPr txBox="1">
            <a:spLocks noChangeArrowheads="1"/>
          </p:cNvSpPr>
          <p:nvPr>
            <p:custDataLst>
              <p:tags r:id="rId26"/>
            </p:custDataLst>
          </p:nvPr>
        </p:nvSpPr>
        <p:spPr bwMode="auto">
          <a:xfrm>
            <a:off x="3357563" y="6161088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4</a:t>
            </a:r>
          </a:p>
        </p:txBody>
      </p:sp>
      <p:sp>
        <p:nvSpPr>
          <p:cNvPr id="91164" name="Text Box 26"/>
          <p:cNvSpPr txBox="1">
            <a:spLocks noChangeArrowheads="1"/>
          </p:cNvSpPr>
          <p:nvPr>
            <p:custDataLst>
              <p:tags r:id="rId27"/>
            </p:custDataLst>
          </p:nvPr>
        </p:nvSpPr>
        <p:spPr bwMode="auto">
          <a:xfrm>
            <a:off x="3813175" y="4340225"/>
            <a:ext cx="3794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5" name="Text Box 27"/>
          <p:cNvSpPr txBox="1">
            <a:spLocks noChangeArrowheads="1"/>
          </p:cNvSpPr>
          <p:nvPr>
            <p:custDataLst>
              <p:tags r:id="rId28"/>
            </p:custDataLst>
          </p:nvPr>
        </p:nvSpPr>
        <p:spPr bwMode="auto">
          <a:xfrm>
            <a:off x="4799013" y="4187825"/>
            <a:ext cx="3794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7</a:t>
            </a:r>
          </a:p>
        </p:txBody>
      </p:sp>
      <p:sp>
        <p:nvSpPr>
          <p:cNvPr id="91166" name="Text Box 28"/>
          <p:cNvSpPr txBox="1">
            <a:spLocks noChangeArrowheads="1"/>
          </p:cNvSpPr>
          <p:nvPr>
            <p:custDataLst>
              <p:tags r:id="rId29"/>
            </p:custDataLst>
          </p:nvPr>
        </p:nvSpPr>
        <p:spPr bwMode="auto">
          <a:xfrm>
            <a:off x="4875213" y="5554663"/>
            <a:ext cx="3794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800" b="1"/>
              <a:t>1</a:t>
            </a:r>
          </a:p>
        </p:txBody>
      </p:sp>
      <p:sp>
        <p:nvSpPr>
          <p:cNvPr id="91167" name="Text Box 29" hidden="1"/>
          <p:cNvSpPr txBox="1">
            <a:spLocks noChangeArrowheads="1"/>
          </p:cNvSpPr>
          <p:nvPr>
            <p:custDataLst>
              <p:tags r:id="rId30"/>
            </p:custDataLst>
          </p:nvPr>
        </p:nvSpPr>
        <p:spPr bwMode="auto">
          <a:xfrm>
            <a:off x="6165850" y="0"/>
            <a:ext cx="2978150" cy="346075"/>
          </a:xfrm>
          <a:prstGeom prst="rect">
            <a:avLst/>
          </a:prstGeom>
          <a:solidFill>
            <a:srgbClr val="FFFF99"/>
          </a:solidFill>
          <a:ln w="9525">
            <a:solidFill>
              <a:srgbClr val="FF0066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Minimum cost tour highlighted</a:t>
            </a:r>
          </a:p>
        </p:txBody>
      </p:sp>
      <p:sp>
        <p:nvSpPr>
          <p:cNvPr id="91168" name="Line 30" hidden="1"/>
          <p:cNvSpPr>
            <a:spLocks noChangeShapeType="1"/>
          </p:cNvSpPr>
          <p:nvPr>
            <p:custDataLst>
              <p:tags r:id="rId31"/>
            </p:custDataLst>
          </p:nvPr>
        </p:nvSpPr>
        <p:spPr bwMode="auto">
          <a:xfrm flipV="1">
            <a:off x="4495800" y="5022850"/>
            <a:ext cx="758825" cy="1214438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69" name="Line 31" hidden="1"/>
          <p:cNvSpPr>
            <a:spLocks noChangeShapeType="1"/>
          </p:cNvSpPr>
          <p:nvPr>
            <p:custDataLst>
              <p:tags r:id="rId32"/>
            </p:custDataLst>
          </p:nvPr>
        </p:nvSpPr>
        <p:spPr bwMode="auto">
          <a:xfrm flipH="1" flipV="1">
            <a:off x="2598738" y="4414838"/>
            <a:ext cx="1820862" cy="1822450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0" name="Line 32" hidden="1"/>
          <p:cNvSpPr>
            <a:spLocks noChangeShapeType="1"/>
          </p:cNvSpPr>
          <p:nvPr>
            <p:custDataLst>
              <p:tags r:id="rId33"/>
            </p:custDataLst>
          </p:nvPr>
        </p:nvSpPr>
        <p:spPr bwMode="auto">
          <a:xfrm flipV="1">
            <a:off x="2598738" y="3884613"/>
            <a:ext cx="1441450" cy="530225"/>
          </a:xfrm>
          <a:prstGeom prst="line">
            <a:avLst/>
          </a:prstGeom>
          <a:noFill/>
          <a:ln w="38100">
            <a:solidFill>
              <a:srgbClr val="66FF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1171" name="Text Box 37"/>
          <p:cNvSpPr txBox="1">
            <a:spLocks noChangeArrowheads="1"/>
          </p:cNvSpPr>
          <p:nvPr>
            <p:custDataLst>
              <p:tags r:id="rId34"/>
            </p:custDataLst>
          </p:nvPr>
        </p:nvSpPr>
        <p:spPr bwMode="auto">
          <a:xfrm>
            <a:off x="5298715" y="6251575"/>
            <a:ext cx="324326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000" dirty="0"/>
              <a:t>Find the minimum cost tour</a:t>
            </a:r>
          </a:p>
        </p:txBody>
      </p:sp>
    </p:spTree>
    <p:extLst>
      <p:ext uri="{BB962C8B-B14F-4D97-AF65-F5344CB8AC3E}">
        <p14:creationId xmlns:p14="http://schemas.microsoft.com/office/powerpoint/2010/main" val="200520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pPr eaLnBrk="1" hangingPunct="1"/>
            <a:r>
              <a:rPr lang="en-US" smtClean="0"/>
              <a:t>Thm:  HC &lt;</a:t>
            </a:r>
            <a:r>
              <a:rPr lang="en-US" baseline="-25000" smtClean="0"/>
              <a:t>P</a:t>
            </a:r>
            <a:r>
              <a:rPr lang="en-US" smtClean="0"/>
              <a:t> TSP</a:t>
            </a:r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92164" name="Oval 4"/>
          <p:cNvSpPr>
            <a:spLocks noChangeArrowheads="1"/>
          </p:cNvSpPr>
          <p:nvPr>
            <p:custDataLst>
              <p:tags r:id="rId3"/>
            </p:custDataLst>
          </p:nvPr>
        </p:nvSpPr>
        <p:spPr bwMode="auto">
          <a:xfrm>
            <a:off x="2143125" y="3808413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5" name="Oval 5"/>
          <p:cNvSpPr>
            <a:spLocks noChangeArrowheads="1"/>
          </p:cNvSpPr>
          <p:nvPr>
            <p:custDataLst>
              <p:tags r:id="rId4"/>
            </p:custDataLst>
          </p:nvPr>
        </p:nvSpPr>
        <p:spPr bwMode="auto">
          <a:xfrm>
            <a:off x="1157288" y="5249863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6" name="Oval 6"/>
          <p:cNvSpPr>
            <a:spLocks noChangeArrowheads="1"/>
          </p:cNvSpPr>
          <p:nvPr>
            <p:custDataLst>
              <p:tags r:id="rId5"/>
            </p:custDataLst>
          </p:nvPr>
        </p:nvSpPr>
        <p:spPr bwMode="auto">
          <a:xfrm>
            <a:off x="3433763" y="5478463"/>
            <a:ext cx="227012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7" name="Oval 7"/>
          <p:cNvSpPr>
            <a:spLocks noChangeArrowheads="1"/>
          </p:cNvSpPr>
          <p:nvPr>
            <p:custDataLst>
              <p:tags r:id="rId6"/>
            </p:custDataLst>
          </p:nvPr>
        </p:nvSpPr>
        <p:spPr bwMode="auto">
          <a:xfrm>
            <a:off x="4799013" y="3656013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8" name="Oval 8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>
            <a:off x="5710238" y="593407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69" name="Oval 9"/>
          <p:cNvSpPr>
            <a:spLocks noChangeArrowheads="1"/>
          </p:cNvSpPr>
          <p:nvPr>
            <p:custDataLst>
              <p:tags r:id="rId8"/>
            </p:custDataLst>
          </p:nvPr>
        </p:nvSpPr>
        <p:spPr bwMode="auto">
          <a:xfrm>
            <a:off x="6848475" y="411162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0" name="Oval 10"/>
          <p:cNvSpPr>
            <a:spLocks noChangeArrowheads="1"/>
          </p:cNvSpPr>
          <p:nvPr>
            <p:custDataLst>
              <p:tags r:id="rId9"/>
            </p:custDataLst>
          </p:nvPr>
        </p:nvSpPr>
        <p:spPr bwMode="auto">
          <a:xfrm>
            <a:off x="3586163" y="2897188"/>
            <a:ext cx="227012" cy="228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1" name="Line 11"/>
          <p:cNvSpPr>
            <a:spLocks noChangeShapeType="1"/>
          </p:cNvSpPr>
          <p:nvPr>
            <p:custDataLst>
              <p:tags r:id="rId10"/>
            </p:custDataLst>
          </p:nvPr>
        </p:nvSpPr>
        <p:spPr bwMode="auto">
          <a:xfrm flipH="1">
            <a:off x="1308100" y="4035425"/>
            <a:ext cx="911225" cy="1214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2" name="Line 12"/>
          <p:cNvSpPr>
            <a:spLocks noChangeShapeType="1"/>
          </p:cNvSpPr>
          <p:nvPr>
            <p:custDataLst>
              <p:tags r:id="rId11"/>
            </p:custDataLst>
          </p:nvPr>
        </p:nvSpPr>
        <p:spPr bwMode="auto">
          <a:xfrm>
            <a:off x="1384300" y="5402263"/>
            <a:ext cx="2049463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3" name="Line 13"/>
          <p:cNvSpPr>
            <a:spLocks noChangeShapeType="1"/>
          </p:cNvSpPr>
          <p:nvPr>
            <p:custDataLst>
              <p:tags r:id="rId12"/>
            </p:custDataLst>
          </p:nvPr>
        </p:nvSpPr>
        <p:spPr bwMode="auto">
          <a:xfrm>
            <a:off x="3813175" y="3049588"/>
            <a:ext cx="985838" cy="682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4" name="Oval 14"/>
          <p:cNvSpPr>
            <a:spLocks noChangeArrowheads="1"/>
          </p:cNvSpPr>
          <p:nvPr>
            <p:custDataLst>
              <p:tags r:id="rId13"/>
            </p:custDataLst>
          </p:nvPr>
        </p:nvSpPr>
        <p:spPr bwMode="auto">
          <a:xfrm>
            <a:off x="4951413" y="4643438"/>
            <a:ext cx="228600" cy="227012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5" name="Oval 15"/>
          <p:cNvSpPr>
            <a:spLocks noChangeArrowheads="1"/>
          </p:cNvSpPr>
          <p:nvPr>
            <p:custDataLst>
              <p:tags r:id="rId14"/>
            </p:custDataLst>
          </p:nvPr>
        </p:nvSpPr>
        <p:spPr bwMode="auto">
          <a:xfrm>
            <a:off x="3357563" y="4187825"/>
            <a:ext cx="228600" cy="227013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176" name="Line 16"/>
          <p:cNvSpPr>
            <a:spLocks noChangeShapeType="1"/>
          </p:cNvSpPr>
          <p:nvPr>
            <p:custDataLst>
              <p:tags r:id="rId15"/>
            </p:custDataLst>
          </p:nvPr>
        </p:nvSpPr>
        <p:spPr bwMode="auto">
          <a:xfrm flipV="1">
            <a:off x="2371725" y="3049588"/>
            <a:ext cx="1214438" cy="758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7" name="Line 17"/>
          <p:cNvSpPr>
            <a:spLocks noChangeShapeType="1"/>
          </p:cNvSpPr>
          <p:nvPr>
            <p:custDataLst>
              <p:tags r:id="rId16"/>
            </p:custDataLst>
          </p:nvPr>
        </p:nvSpPr>
        <p:spPr bwMode="auto">
          <a:xfrm>
            <a:off x="5027613" y="3808413"/>
            <a:ext cx="1820862" cy="3794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8" name="Line 18"/>
          <p:cNvSpPr>
            <a:spLocks noChangeShapeType="1"/>
          </p:cNvSpPr>
          <p:nvPr>
            <p:custDataLst>
              <p:tags r:id="rId17"/>
            </p:custDataLst>
          </p:nvPr>
        </p:nvSpPr>
        <p:spPr bwMode="auto">
          <a:xfrm>
            <a:off x="3660775" y="5629275"/>
            <a:ext cx="20494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79" name="Line 19"/>
          <p:cNvSpPr>
            <a:spLocks noChangeShapeType="1"/>
          </p:cNvSpPr>
          <p:nvPr>
            <p:custDataLst>
              <p:tags r:id="rId18"/>
            </p:custDataLst>
          </p:nvPr>
        </p:nvSpPr>
        <p:spPr bwMode="auto">
          <a:xfrm flipH="1">
            <a:off x="5862638" y="4340225"/>
            <a:ext cx="1138237" cy="15938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0" name="Line 20"/>
          <p:cNvSpPr>
            <a:spLocks noChangeShapeType="1"/>
          </p:cNvSpPr>
          <p:nvPr>
            <p:custDataLst>
              <p:tags r:id="rId19"/>
            </p:custDataLst>
          </p:nvPr>
        </p:nvSpPr>
        <p:spPr bwMode="auto">
          <a:xfrm flipH="1">
            <a:off x="5178425" y="4264025"/>
            <a:ext cx="1744663" cy="4556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1" name="Line 21"/>
          <p:cNvSpPr>
            <a:spLocks noChangeShapeType="1"/>
          </p:cNvSpPr>
          <p:nvPr>
            <p:custDataLst>
              <p:tags r:id="rId20"/>
            </p:custDataLst>
          </p:nvPr>
        </p:nvSpPr>
        <p:spPr bwMode="auto">
          <a:xfrm>
            <a:off x="3586163" y="4340225"/>
            <a:ext cx="1363662" cy="3794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2" name="Line 22"/>
          <p:cNvSpPr>
            <a:spLocks noChangeShapeType="1"/>
          </p:cNvSpPr>
          <p:nvPr>
            <p:custDataLst>
              <p:tags r:id="rId21"/>
            </p:custDataLst>
          </p:nvPr>
        </p:nvSpPr>
        <p:spPr bwMode="auto">
          <a:xfrm>
            <a:off x="2371725" y="3960813"/>
            <a:ext cx="985838" cy="3032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3" name="Line 23"/>
          <p:cNvSpPr>
            <a:spLocks noChangeShapeType="1"/>
          </p:cNvSpPr>
          <p:nvPr>
            <p:custDataLst>
              <p:tags r:id="rId22"/>
            </p:custDataLst>
          </p:nvPr>
        </p:nvSpPr>
        <p:spPr bwMode="auto">
          <a:xfrm>
            <a:off x="5103813" y="4870450"/>
            <a:ext cx="682625" cy="11382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84" name="Line 24"/>
          <p:cNvSpPr>
            <a:spLocks noChangeShapeType="1"/>
          </p:cNvSpPr>
          <p:nvPr>
            <p:custDataLst>
              <p:tags r:id="rId23"/>
            </p:custDataLst>
          </p:nvPr>
        </p:nvSpPr>
        <p:spPr bwMode="auto">
          <a:xfrm>
            <a:off x="3509963" y="4414838"/>
            <a:ext cx="76200" cy="1063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1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Matching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5767600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730367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710425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740517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5423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71700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669706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672715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7683695" y="198699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7646462" y="365668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626520" y="4567425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7656612" y="2821840"/>
            <a:ext cx="227685" cy="22768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Connector 24"/>
          <p:cNvCxnSpPr>
            <a:endCxn id="11" idx="5"/>
          </p:cNvCxnSpPr>
          <p:nvPr/>
        </p:nvCxnSpPr>
        <p:spPr>
          <a:xfrm>
            <a:off x="1216877" y="2132351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145007" y="2906680"/>
            <a:ext cx="1017846" cy="883830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>
            <a:endCxn id="10" idx="6"/>
          </p:cNvCxnSpPr>
          <p:nvPr/>
        </p:nvCxnSpPr>
        <p:spPr>
          <a:xfrm>
            <a:off x="1157439" y="4681267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1135331" y="3764311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1214614" y="2132350"/>
            <a:ext cx="1080536" cy="1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6" idx="3"/>
          </p:cNvCxnSpPr>
          <p:nvPr/>
        </p:nvCxnSpPr>
        <p:spPr>
          <a:xfrm flipV="1">
            <a:off x="1056999" y="2132352"/>
            <a:ext cx="1123224" cy="2629414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10" idx="5"/>
          </p:cNvCxnSpPr>
          <p:nvPr/>
        </p:nvCxnSpPr>
        <p:spPr>
          <a:xfrm flipH="1" flipV="1">
            <a:off x="1157439" y="2906680"/>
            <a:ext cx="1047192" cy="1855086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>
            <a:stCxn id="5" idx="3"/>
            <a:endCxn id="11" idx="3"/>
          </p:cNvCxnSpPr>
          <p:nvPr/>
        </p:nvCxnSpPr>
        <p:spPr>
          <a:xfrm flipV="1">
            <a:off x="1076941" y="3016181"/>
            <a:ext cx="996785" cy="834845"/>
          </a:xfrm>
          <a:prstGeom prst="line">
            <a:avLst/>
          </a:prstGeom>
          <a:ln w="38100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1023655" y="1986995"/>
            <a:ext cx="1271495" cy="2808115"/>
            <a:chOff x="1023655" y="1986995"/>
            <a:chExt cx="1271495" cy="2808115"/>
          </a:xfrm>
        </p:grpSpPr>
        <p:sp>
          <p:nvSpPr>
            <p:cNvPr id="4" name="Oval 3"/>
            <p:cNvSpPr/>
            <p:nvPr/>
          </p:nvSpPr>
          <p:spPr>
            <a:xfrm>
              <a:off x="1080830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1043597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023655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053747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2067465" y="198699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2030232" y="365668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010290" y="4567425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2040382" y="2821840"/>
              <a:ext cx="227685" cy="227685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4" name="Freeform 43"/>
          <p:cNvSpPr/>
          <p:nvPr/>
        </p:nvSpPr>
        <p:spPr>
          <a:xfrm>
            <a:off x="5419482" y="3447059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Freeform 44"/>
          <p:cNvSpPr/>
          <p:nvPr/>
        </p:nvSpPr>
        <p:spPr>
          <a:xfrm>
            <a:off x="5367360" y="2641131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Freeform 45"/>
          <p:cNvSpPr/>
          <p:nvPr/>
        </p:nvSpPr>
        <p:spPr>
          <a:xfrm>
            <a:off x="5419482" y="4386716"/>
            <a:ext cx="2719584" cy="589101"/>
          </a:xfrm>
          <a:custGeom>
            <a:avLst/>
            <a:gdLst>
              <a:gd name="connsiteX0" fmla="*/ 66919 w 2804779"/>
              <a:gd name="connsiteY0" fmla="*/ 309203 h 739107"/>
              <a:gd name="connsiteX1" fmla="*/ 608786 w 2804779"/>
              <a:gd name="connsiteY1" fmla="*/ 29803 h 739107"/>
              <a:gd name="connsiteX2" fmla="*/ 2505319 w 2804779"/>
              <a:gd name="connsiteY2" fmla="*/ 80603 h 739107"/>
              <a:gd name="connsiteX3" fmla="*/ 2573052 w 2804779"/>
              <a:gd name="connsiteY3" fmla="*/ 673270 h 739107"/>
              <a:gd name="connsiteX4" fmla="*/ 287052 w 2804779"/>
              <a:gd name="connsiteY4" fmla="*/ 681736 h 739107"/>
              <a:gd name="connsiteX5" fmla="*/ 66919 w 2804779"/>
              <a:gd name="connsiteY5" fmla="*/ 309203 h 739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804779" h="739107">
                <a:moveTo>
                  <a:pt x="66919" y="309203"/>
                </a:moveTo>
                <a:cubicBezTo>
                  <a:pt x="120541" y="200548"/>
                  <a:pt x="202386" y="67903"/>
                  <a:pt x="608786" y="29803"/>
                </a:cubicBezTo>
                <a:cubicBezTo>
                  <a:pt x="1015186" y="-8297"/>
                  <a:pt x="2177941" y="-26641"/>
                  <a:pt x="2505319" y="80603"/>
                </a:cubicBezTo>
                <a:cubicBezTo>
                  <a:pt x="2832697" y="187847"/>
                  <a:pt x="2942763" y="573081"/>
                  <a:pt x="2573052" y="673270"/>
                </a:cubicBezTo>
                <a:cubicBezTo>
                  <a:pt x="2203341" y="773459"/>
                  <a:pt x="701919" y="745236"/>
                  <a:pt x="287052" y="681736"/>
                </a:cubicBezTo>
                <a:cubicBezTo>
                  <a:pt x="-127815" y="618236"/>
                  <a:pt x="13297" y="417858"/>
                  <a:pt x="66919" y="309203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Freeform 46"/>
          <p:cNvSpPr/>
          <p:nvPr/>
        </p:nvSpPr>
        <p:spPr>
          <a:xfrm>
            <a:off x="5536572" y="1757408"/>
            <a:ext cx="2564148" cy="1478743"/>
          </a:xfrm>
          <a:custGeom>
            <a:avLst/>
            <a:gdLst>
              <a:gd name="connsiteX0" fmla="*/ 9095 w 2564148"/>
              <a:gd name="connsiteY0" fmla="*/ 257659 h 1478743"/>
              <a:gd name="connsiteX1" fmla="*/ 381628 w 2564148"/>
              <a:gd name="connsiteY1" fmla="*/ 54459 h 1478743"/>
              <a:gd name="connsiteX2" fmla="*/ 1406095 w 2564148"/>
              <a:gd name="connsiteY2" fmla="*/ 62925 h 1478743"/>
              <a:gd name="connsiteX3" fmla="*/ 2168095 w 2564148"/>
              <a:gd name="connsiteY3" fmla="*/ 757192 h 1478743"/>
              <a:gd name="connsiteX4" fmla="*/ 2447495 w 2564148"/>
              <a:gd name="connsiteY4" fmla="*/ 1172059 h 1478743"/>
              <a:gd name="connsiteX5" fmla="*/ 2549095 w 2564148"/>
              <a:gd name="connsiteY5" fmla="*/ 1417592 h 1478743"/>
              <a:gd name="connsiteX6" fmla="*/ 2142695 w 2564148"/>
              <a:gd name="connsiteY6" fmla="*/ 1451459 h 1478743"/>
              <a:gd name="connsiteX7" fmla="*/ 1829428 w 2564148"/>
              <a:gd name="connsiteY7" fmla="*/ 1070459 h 1478743"/>
              <a:gd name="connsiteX8" fmla="*/ 1550028 w 2564148"/>
              <a:gd name="connsiteY8" fmla="*/ 706392 h 1478743"/>
              <a:gd name="connsiteX9" fmla="*/ 1101295 w 2564148"/>
              <a:gd name="connsiteY9" fmla="*/ 621725 h 1478743"/>
              <a:gd name="connsiteX10" fmla="*/ 483228 w 2564148"/>
              <a:gd name="connsiteY10" fmla="*/ 604792 h 1478743"/>
              <a:gd name="connsiteX11" fmla="*/ 144561 w 2564148"/>
              <a:gd name="connsiteY11" fmla="*/ 613259 h 1478743"/>
              <a:gd name="connsiteX12" fmla="*/ 9095 w 2564148"/>
              <a:gd name="connsiteY12" fmla="*/ 257659 h 1478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564148" h="1478743">
                <a:moveTo>
                  <a:pt x="9095" y="257659"/>
                </a:moveTo>
                <a:cubicBezTo>
                  <a:pt x="48606" y="164526"/>
                  <a:pt x="148795" y="86915"/>
                  <a:pt x="381628" y="54459"/>
                </a:cubicBezTo>
                <a:cubicBezTo>
                  <a:pt x="614461" y="22003"/>
                  <a:pt x="1108351" y="-54197"/>
                  <a:pt x="1406095" y="62925"/>
                </a:cubicBezTo>
                <a:cubicBezTo>
                  <a:pt x="1703839" y="180047"/>
                  <a:pt x="1994528" y="572336"/>
                  <a:pt x="2168095" y="757192"/>
                </a:cubicBezTo>
                <a:cubicBezTo>
                  <a:pt x="2341662" y="942048"/>
                  <a:pt x="2383995" y="1061992"/>
                  <a:pt x="2447495" y="1172059"/>
                </a:cubicBezTo>
                <a:cubicBezTo>
                  <a:pt x="2510995" y="1282126"/>
                  <a:pt x="2599895" y="1371025"/>
                  <a:pt x="2549095" y="1417592"/>
                </a:cubicBezTo>
                <a:cubicBezTo>
                  <a:pt x="2498295" y="1464159"/>
                  <a:pt x="2262640" y="1509315"/>
                  <a:pt x="2142695" y="1451459"/>
                </a:cubicBezTo>
                <a:cubicBezTo>
                  <a:pt x="2022750" y="1393603"/>
                  <a:pt x="1928206" y="1194637"/>
                  <a:pt x="1829428" y="1070459"/>
                </a:cubicBezTo>
                <a:cubicBezTo>
                  <a:pt x="1730650" y="946281"/>
                  <a:pt x="1671383" y="781181"/>
                  <a:pt x="1550028" y="706392"/>
                </a:cubicBezTo>
                <a:cubicBezTo>
                  <a:pt x="1428673" y="631603"/>
                  <a:pt x="1279095" y="638658"/>
                  <a:pt x="1101295" y="621725"/>
                </a:cubicBezTo>
                <a:cubicBezTo>
                  <a:pt x="923495" y="604792"/>
                  <a:pt x="642684" y="606203"/>
                  <a:pt x="483228" y="604792"/>
                </a:cubicBezTo>
                <a:cubicBezTo>
                  <a:pt x="323772" y="603381"/>
                  <a:pt x="222172" y="673937"/>
                  <a:pt x="144561" y="613259"/>
                </a:cubicBezTo>
                <a:cubicBezTo>
                  <a:pt x="66950" y="552581"/>
                  <a:pt x="-30416" y="350792"/>
                  <a:pt x="9095" y="257659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Freeform 48"/>
          <p:cNvSpPr/>
          <p:nvPr/>
        </p:nvSpPr>
        <p:spPr>
          <a:xfrm>
            <a:off x="5324792" y="1857023"/>
            <a:ext cx="2851241" cy="2263341"/>
          </a:xfrm>
          <a:custGeom>
            <a:avLst/>
            <a:gdLst>
              <a:gd name="connsiteX0" fmla="*/ 2693141 w 2851241"/>
              <a:gd name="connsiteY0" fmla="*/ 31044 h 2263341"/>
              <a:gd name="connsiteX1" fmla="*/ 2794741 w 2851241"/>
              <a:gd name="connsiteY1" fmla="*/ 251177 h 2263341"/>
              <a:gd name="connsiteX2" fmla="*/ 1922675 w 2851241"/>
              <a:gd name="connsiteY2" fmla="*/ 1140177 h 2263341"/>
              <a:gd name="connsiteX3" fmla="*/ 364808 w 2851241"/>
              <a:gd name="connsiteY3" fmla="*/ 2232377 h 2263341"/>
              <a:gd name="connsiteX4" fmla="*/ 51541 w 2851241"/>
              <a:gd name="connsiteY4" fmla="*/ 1885244 h 2263341"/>
              <a:gd name="connsiteX5" fmla="*/ 1169141 w 2851241"/>
              <a:gd name="connsiteY5" fmla="*/ 1063977 h 2263341"/>
              <a:gd name="connsiteX6" fmla="*/ 2346008 w 2851241"/>
              <a:gd name="connsiteY6" fmla="*/ 73377 h 2263341"/>
              <a:gd name="connsiteX7" fmla="*/ 2769341 w 2851241"/>
              <a:gd name="connsiteY7" fmla="*/ 73377 h 22633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51241" h="2263341">
                <a:moveTo>
                  <a:pt x="2693141" y="31044"/>
                </a:moveTo>
                <a:cubicBezTo>
                  <a:pt x="2808146" y="48683"/>
                  <a:pt x="2923152" y="66322"/>
                  <a:pt x="2794741" y="251177"/>
                </a:cubicBezTo>
                <a:cubicBezTo>
                  <a:pt x="2666330" y="436033"/>
                  <a:pt x="2327664" y="809977"/>
                  <a:pt x="1922675" y="1140177"/>
                </a:cubicBezTo>
                <a:cubicBezTo>
                  <a:pt x="1517686" y="1470377"/>
                  <a:pt x="676664" y="2108199"/>
                  <a:pt x="364808" y="2232377"/>
                </a:cubicBezTo>
                <a:cubicBezTo>
                  <a:pt x="52952" y="2356555"/>
                  <a:pt x="-82514" y="2079977"/>
                  <a:pt x="51541" y="1885244"/>
                </a:cubicBezTo>
                <a:cubicBezTo>
                  <a:pt x="185596" y="1690511"/>
                  <a:pt x="786730" y="1365955"/>
                  <a:pt x="1169141" y="1063977"/>
                </a:cubicBezTo>
                <a:cubicBezTo>
                  <a:pt x="1551552" y="761999"/>
                  <a:pt x="2079308" y="238477"/>
                  <a:pt x="2346008" y="73377"/>
                </a:cubicBezTo>
                <a:cubicBezTo>
                  <a:pt x="2612708" y="-91723"/>
                  <a:pt x="2769341" y="73377"/>
                  <a:pt x="2769341" y="73377"/>
                </a:cubicBezTo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5521892" y="2581550"/>
            <a:ext cx="2609913" cy="2381069"/>
          </a:xfrm>
          <a:custGeom>
            <a:avLst/>
            <a:gdLst>
              <a:gd name="connsiteX0" fmla="*/ 49175 w 2609913"/>
              <a:gd name="connsiteY0" fmla="*/ 2235983 h 2381069"/>
              <a:gd name="connsiteX1" fmla="*/ 159241 w 2609913"/>
              <a:gd name="connsiteY1" fmla="*/ 2379917 h 2381069"/>
              <a:gd name="connsiteX2" fmla="*/ 557175 w 2609913"/>
              <a:gd name="connsiteY2" fmla="*/ 2168250 h 2381069"/>
              <a:gd name="connsiteX3" fmla="*/ 1742508 w 2609913"/>
              <a:gd name="connsiteY3" fmla="*/ 1076050 h 2381069"/>
              <a:gd name="connsiteX4" fmla="*/ 2580708 w 2609913"/>
              <a:gd name="connsiteY4" fmla="*/ 280183 h 2381069"/>
              <a:gd name="connsiteX5" fmla="*/ 2369041 w 2609913"/>
              <a:gd name="connsiteY5" fmla="*/ 783 h 2381069"/>
              <a:gd name="connsiteX6" fmla="*/ 1886441 w 2609913"/>
              <a:gd name="connsiteY6" fmla="*/ 347917 h 2381069"/>
              <a:gd name="connsiteX7" fmla="*/ 904308 w 2609913"/>
              <a:gd name="connsiteY7" fmla="*/ 1219983 h 2381069"/>
              <a:gd name="connsiteX8" fmla="*/ 74575 w 2609913"/>
              <a:gd name="connsiteY8" fmla="*/ 1888850 h 2381069"/>
              <a:gd name="connsiteX9" fmla="*/ 49175 w 2609913"/>
              <a:gd name="connsiteY9" fmla="*/ 2235983 h 23810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609913" h="2381069">
                <a:moveTo>
                  <a:pt x="49175" y="2235983"/>
                </a:moveTo>
                <a:cubicBezTo>
                  <a:pt x="63286" y="2317828"/>
                  <a:pt x="74574" y="2391206"/>
                  <a:pt x="159241" y="2379917"/>
                </a:cubicBezTo>
                <a:cubicBezTo>
                  <a:pt x="243908" y="2368628"/>
                  <a:pt x="293297" y="2385561"/>
                  <a:pt x="557175" y="2168250"/>
                </a:cubicBezTo>
                <a:cubicBezTo>
                  <a:pt x="821053" y="1950939"/>
                  <a:pt x="1405253" y="1390728"/>
                  <a:pt x="1742508" y="1076050"/>
                </a:cubicBezTo>
                <a:cubicBezTo>
                  <a:pt x="2079764" y="761372"/>
                  <a:pt x="2476286" y="459394"/>
                  <a:pt x="2580708" y="280183"/>
                </a:cubicBezTo>
                <a:cubicBezTo>
                  <a:pt x="2685130" y="100972"/>
                  <a:pt x="2484752" y="-10506"/>
                  <a:pt x="2369041" y="783"/>
                </a:cubicBezTo>
                <a:cubicBezTo>
                  <a:pt x="2253330" y="12072"/>
                  <a:pt x="2130563" y="144717"/>
                  <a:pt x="1886441" y="347917"/>
                </a:cubicBezTo>
                <a:cubicBezTo>
                  <a:pt x="1642319" y="551117"/>
                  <a:pt x="1206286" y="963161"/>
                  <a:pt x="904308" y="1219983"/>
                </a:cubicBezTo>
                <a:cubicBezTo>
                  <a:pt x="602330" y="1476805"/>
                  <a:pt x="217097" y="1715283"/>
                  <a:pt x="74575" y="1888850"/>
                </a:cubicBezTo>
                <a:cubicBezTo>
                  <a:pt x="-67947" y="2062417"/>
                  <a:pt x="35064" y="2154138"/>
                  <a:pt x="49175" y="2235983"/>
                </a:cubicBezTo>
                <a:close/>
              </a:path>
            </a:pathLst>
          </a:custGeom>
          <a:noFill/>
          <a:ln>
            <a:solidFill>
              <a:schemeClr val="accent5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Freeform 51"/>
          <p:cNvSpPr/>
          <p:nvPr/>
        </p:nvSpPr>
        <p:spPr>
          <a:xfrm>
            <a:off x="5614053" y="1779781"/>
            <a:ext cx="2562263" cy="3297057"/>
          </a:xfrm>
          <a:custGeom>
            <a:avLst/>
            <a:gdLst>
              <a:gd name="connsiteX0" fmla="*/ 16280 w 2562263"/>
              <a:gd name="connsiteY0" fmla="*/ 159086 h 3297057"/>
              <a:gd name="connsiteX1" fmla="*/ 490414 w 2562263"/>
              <a:gd name="connsiteY1" fmla="*/ 32086 h 3297057"/>
              <a:gd name="connsiteX2" fmla="*/ 1133880 w 2562263"/>
              <a:gd name="connsiteY2" fmla="*/ 743286 h 3297057"/>
              <a:gd name="connsiteX3" fmla="*/ 1574147 w 2562263"/>
              <a:gd name="connsiteY3" fmla="*/ 1081952 h 3297057"/>
              <a:gd name="connsiteX4" fmla="*/ 1743480 w 2562263"/>
              <a:gd name="connsiteY4" fmla="*/ 1776219 h 3297057"/>
              <a:gd name="connsiteX5" fmla="*/ 2446214 w 2562263"/>
              <a:gd name="connsiteY5" fmla="*/ 2766819 h 3297057"/>
              <a:gd name="connsiteX6" fmla="*/ 2530880 w 2562263"/>
              <a:gd name="connsiteY6" fmla="*/ 3173219 h 3297057"/>
              <a:gd name="connsiteX7" fmla="*/ 2124480 w 2562263"/>
              <a:gd name="connsiteY7" fmla="*/ 3266352 h 3297057"/>
              <a:gd name="connsiteX8" fmla="*/ 1709614 w 2562263"/>
              <a:gd name="connsiteY8" fmla="*/ 2699086 h 3297057"/>
              <a:gd name="connsiteX9" fmla="*/ 1413280 w 2562263"/>
              <a:gd name="connsiteY9" fmla="*/ 1615352 h 3297057"/>
              <a:gd name="connsiteX10" fmla="*/ 973014 w 2562263"/>
              <a:gd name="connsiteY10" fmla="*/ 1293619 h 3297057"/>
              <a:gd name="connsiteX11" fmla="*/ 769814 w 2562263"/>
              <a:gd name="connsiteY11" fmla="*/ 819486 h 3297057"/>
              <a:gd name="connsiteX12" fmla="*/ 168680 w 2562263"/>
              <a:gd name="connsiteY12" fmla="*/ 489286 h 3297057"/>
              <a:gd name="connsiteX13" fmla="*/ 16280 w 2562263"/>
              <a:gd name="connsiteY13" fmla="*/ 159086 h 329705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2562263" h="3297057">
                <a:moveTo>
                  <a:pt x="16280" y="159086"/>
                </a:moveTo>
                <a:cubicBezTo>
                  <a:pt x="69902" y="82886"/>
                  <a:pt x="304147" y="-65281"/>
                  <a:pt x="490414" y="32086"/>
                </a:cubicBezTo>
                <a:cubicBezTo>
                  <a:pt x="676681" y="129453"/>
                  <a:pt x="953258" y="568308"/>
                  <a:pt x="1133880" y="743286"/>
                </a:cubicBezTo>
                <a:cubicBezTo>
                  <a:pt x="1314502" y="918264"/>
                  <a:pt x="1472547" y="909797"/>
                  <a:pt x="1574147" y="1081952"/>
                </a:cubicBezTo>
                <a:cubicBezTo>
                  <a:pt x="1675747" y="1254107"/>
                  <a:pt x="1598136" y="1495408"/>
                  <a:pt x="1743480" y="1776219"/>
                </a:cubicBezTo>
                <a:cubicBezTo>
                  <a:pt x="1888824" y="2057030"/>
                  <a:pt x="2314981" y="2533986"/>
                  <a:pt x="2446214" y="2766819"/>
                </a:cubicBezTo>
                <a:cubicBezTo>
                  <a:pt x="2577447" y="2999652"/>
                  <a:pt x="2584502" y="3089964"/>
                  <a:pt x="2530880" y="3173219"/>
                </a:cubicBezTo>
                <a:cubicBezTo>
                  <a:pt x="2477258" y="3256474"/>
                  <a:pt x="2261358" y="3345374"/>
                  <a:pt x="2124480" y="3266352"/>
                </a:cubicBezTo>
                <a:cubicBezTo>
                  <a:pt x="1987602" y="3187330"/>
                  <a:pt x="1828147" y="2974253"/>
                  <a:pt x="1709614" y="2699086"/>
                </a:cubicBezTo>
                <a:cubicBezTo>
                  <a:pt x="1591081" y="2423919"/>
                  <a:pt x="1536047" y="1849597"/>
                  <a:pt x="1413280" y="1615352"/>
                </a:cubicBezTo>
                <a:cubicBezTo>
                  <a:pt x="1290513" y="1381108"/>
                  <a:pt x="1080258" y="1426263"/>
                  <a:pt x="973014" y="1293619"/>
                </a:cubicBezTo>
                <a:cubicBezTo>
                  <a:pt x="865770" y="1160975"/>
                  <a:pt x="903870" y="953541"/>
                  <a:pt x="769814" y="819486"/>
                </a:cubicBezTo>
                <a:cubicBezTo>
                  <a:pt x="635758" y="685431"/>
                  <a:pt x="288624" y="599353"/>
                  <a:pt x="168680" y="489286"/>
                </a:cubicBezTo>
                <a:cubicBezTo>
                  <a:pt x="48736" y="379219"/>
                  <a:pt x="-37342" y="235286"/>
                  <a:pt x="16280" y="159086"/>
                </a:cubicBezTo>
                <a:close/>
              </a:path>
            </a:pathLst>
          </a:custGeom>
          <a:noFill/>
          <a:ln>
            <a:solidFill>
              <a:schemeClr val="accent1">
                <a:lumMod val="5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solidFill>
                  <a:schemeClr val="tx1"/>
                </a:solidFill>
                <a:prstDash val="sysDot"/>
              </a:ln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49565" y="5326375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 dimensional matching</a:t>
            </a:r>
            <a:endParaRPr lang="en-US" dirty="0"/>
          </a:p>
        </p:txBody>
      </p:sp>
      <p:sp>
        <p:nvSpPr>
          <p:cNvPr id="54" name="TextBox 53"/>
          <p:cNvSpPr txBox="1"/>
          <p:nvPr/>
        </p:nvSpPr>
        <p:spPr>
          <a:xfrm>
            <a:off x="5727590" y="5335683"/>
            <a:ext cx="23527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Three dimensional matching (3DM)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86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Instructor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1_Default Design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11833</TotalTime>
  <Words>548</Words>
  <Application>Microsoft Office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1_Default Design</vt:lpstr>
      <vt:lpstr>CSE 421 Algorithms</vt:lpstr>
      <vt:lpstr>Announcements</vt:lpstr>
      <vt:lpstr>NP Complete Problems</vt:lpstr>
      <vt:lpstr>Hamiltonian Circuit Problem</vt:lpstr>
      <vt:lpstr>Thm: Hamiltonian Circuit is NP Complete</vt:lpstr>
      <vt:lpstr>Reduce Hamiltonian Circuit to Hamiltonian Path</vt:lpstr>
      <vt:lpstr>Traveling Salesman Problem</vt:lpstr>
      <vt:lpstr>Thm:  HC &lt;P TSP</vt:lpstr>
      <vt:lpstr>Matching</vt:lpstr>
      <vt:lpstr>3-SAT &lt;P 3DM</vt:lpstr>
      <vt:lpstr>3-SAT &lt;P 3DM</vt:lpstr>
      <vt:lpstr>Exact Cover (sets of size 3) XC3</vt:lpstr>
      <vt:lpstr>Graph Coloring</vt:lpstr>
      <vt:lpstr>3-SAT &lt;P 3 Colorability</vt:lpstr>
      <vt:lpstr>Number Problems</vt:lpstr>
      <vt:lpstr>XC3 &lt;P SUBSET SUM</vt:lpstr>
      <vt:lpstr>Integer Linear Programming</vt:lpstr>
      <vt:lpstr>Scheduling with release times and deadlines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</dc:creator>
  <cp:lastModifiedBy>Richard</cp:lastModifiedBy>
  <cp:revision>134</cp:revision>
  <dcterms:created xsi:type="dcterms:W3CDTF">1601-01-01T00:00:00Z</dcterms:created>
  <dcterms:modified xsi:type="dcterms:W3CDTF">2015-12-09T06:46:12Z</dcterms:modified>
</cp:coreProperties>
</file>