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8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93" r:id="rId3"/>
    <p:sldId id="459" r:id="rId4"/>
    <p:sldId id="460" r:id="rId5"/>
    <p:sldId id="470" r:id="rId6"/>
    <p:sldId id="485" r:id="rId7"/>
    <p:sldId id="486" r:id="rId8"/>
    <p:sldId id="487" r:id="rId9"/>
    <p:sldId id="494" r:id="rId10"/>
    <p:sldId id="473" r:id="rId11"/>
    <p:sldId id="474" r:id="rId12"/>
    <p:sldId id="490" r:id="rId13"/>
    <p:sldId id="489" r:id="rId14"/>
    <p:sldId id="495" r:id="rId15"/>
    <p:sldId id="475" r:id="rId16"/>
    <p:sldId id="476" r:id="rId17"/>
    <p:sldId id="477" r:id="rId18"/>
    <p:sldId id="478" r:id="rId19"/>
    <p:sldId id="479" r:id="rId20"/>
    <p:sldId id="480" r:id="rId21"/>
    <p:sldId id="481" r:id="rId22"/>
    <p:sldId id="491" r:id="rId23"/>
    <p:sldId id="492" r:id="rId24"/>
    <p:sldId id="482" r:id="rId25"/>
    <p:sldId id="483" r:id="rId26"/>
    <p:sldId id="484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9900"/>
    <a:srgbClr val="FF0066"/>
    <a:srgbClr val="66FF66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-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2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8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8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4.wmf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38" Type="http://schemas.openxmlformats.org/officeDocument/2006/relationships/tags" Target="../tags/tag99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tags" Target="../tags/tag98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3" Type="http://schemas.openxmlformats.org/officeDocument/2006/relationships/tags" Target="../tags/tag102.xml"/><Relationship Id="rId21" Type="http://schemas.openxmlformats.org/officeDocument/2006/relationships/tags" Target="../tags/tag120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tags" Target="../tags/tag119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" Type="http://schemas.openxmlformats.org/officeDocument/2006/relationships/tags" Target="../tags/tag176.xml"/><Relationship Id="rId21" Type="http://schemas.openxmlformats.org/officeDocument/2006/relationships/tags" Target="../tags/tag194.xml"/><Relationship Id="rId34" Type="http://schemas.openxmlformats.org/officeDocument/2006/relationships/tags" Target="../tags/tag207.xml"/><Relationship Id="rId7" Type="http://schemas.openxmlformats.org/officeDocument/2006/relationships/tags" Target="../tags/tag180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33" Type="http://schemas.openxmlformats.org/officeDocument/2006/relationships/tags" Target="../tags/tag206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0" Type="http://schemas.openxmlformats.org/officeDocument/2006/relationships/tags" Target="../tags/tag193.xml"/><Relationship Id="rId29" Type="http://schemas.openxmlformats.org/officeDocument/2006/relationships/tags" Target="../tags/tag202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32" Type="http://schemas.openxmlformats.org/officeDocument/2006/relationships/tags" Target="../tags/tag205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31" Type="http://schemas.openxmlformats.org/officeDocument/2006/relationships/tags" Target="../tags/tag204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30" Type="http://schemas.openxmlformats.org/officeDocument/2006/relationships/tags" Target="../tags/tag203.xml"/><Relationship Id="rId35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tags" Target="../tags/tag230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3" Type="http://schemas.openxmlformats.org/officeDocument/2006/relationships/tags" Target="../tags/tag233.xml"/><Relationship Id="rId21" Type="http://schemas.openxmlformats.org/officeDocument/2006/relationships/tags" Target="../tags/tag251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20" Type="http://schemas.openxmlformats.org/officeDocument/2006/relationships/tags" Target="../tags/tag250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24" Type="http://schemas.openxmlformats.org/officeDocument/2006/relationships/tags" Target="../tags/tag254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10" Type="http://schemas.openxmlformats.org/officeDocument/2006/relationships/tags" Target="../tags/tag240.xml"/><Relationship Id="rId19" Type="http://schemas.openxmlformats.org/officeDocument/2006/relationships/tags" Target="../tags/tag249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Relationship Id="rId22" Type="http://schemas.openxmlformats.org/officeDocument/2006/relationships/tags" Target="../tags/tag25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7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21" Type="http://schemas.openxmlformats.org/officeDocument/2006/relationships/notesSlide" Target="../notesSlides/notesSlide5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27</a:t>
            </a:r>
          </a:p>
          <a:p>
            <a:pPr eaLnBrk="1" hangingPunct="1"/>
            <a:r>
              <a:rPr lang="en-US" altLang="en-US" dirty="0" smtClean="0"/>
              <a:t>NP-Completeness Proofs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53659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6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77560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2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3-SAT to IS reduction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0590"/>
          </a:xfrm>
        </p:spPr>
        <p:txBody>
          <a:bodyPr/>
          <a:lstStyle/>
          <a:p>
            <a:r>
              <a:rPr lang="en-US" dirty="0" smtClean="0"/>
              <a:t>Clause satisfaction</a:t>
            </a:r>
          </a:p>
          <a:p>
            <a:pPr lvl="1"/>
            <a:r>
              <a:rPr lang="en-US" dirty="0" smtClean="0"/>
              <a:t>Only one literal per clause can be selected, so to get k literals, a literal from every clause must be selected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7680" y="3960265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50520" y="494751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40735" y="494690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5"/>
            <a:endCxn id="7" idx="1"/>
          </p:cNvCxnSpPr>
          <p:nvPr/>
        </p:nvCxnSpPr>
        <p:spPr>
          <a:xfrm>
            <a:off x="3552021" y="4154606"/>
            <a:ext cx="522058" cy="82563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6" idx="7"/>
          </p:cNvCxnSpPr>
          <p:nvPr/>
        </p:nvCxnSpPr>
        <p:spPr>
          <a:xfrm flipH="1">
            <a:off x="2944861" y="4154606"/>
            <a:ext cx="446163" cy="82624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  <a:endCxn id="6" idx="6"/>
          </p:cNvCxnSpPr>
          <p:nvPr/>
        </p:nvCxnSpPr>
        <p:spPr>
          <a:xfrm flipH="1">
            <a:off x="2978205" y="5060743"/>
            <a:ext cx="1062530" cy="610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55055" y="3959655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47895" y="494690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38110" y="494629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5"/>
            <a:endCxn id="21" idx="1"/>
          </p:cNvCxnSpPr>
          <p:nvPr/>
        </p:nvCxnSpPr>
        <p:spPr>
          <a:xfrm>
            <a:off x="5449396" y="4153996"/>
            <a:ext cx="522058" cy="82563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3"/>
            <a:endCxn id="20" idx="7"/>
          </p:cNvCxnSpPr>
          <p:nvPr/>
        </p:nvCxnSpPr>
        <p:spPr>
          <a:xfrm flipH="1">
            <a:off x="4842236" y="4153996"/>
            <a:ext cx="446163" cy="82624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2"/>
            <a:endCxn id="20" idx="6"/>
          </p:cNvCxnSpPr>
          <p:nvPr/>
        </p:nvCxnSpPr>
        <p:spPr>
          <a:xfrm flipH="1">
            <a:off x="4875580" y="5060133"/>
            <a:ext cx="1062530" cy="610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304220" y="3960265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697060" y="494751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987275" y="494690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5" idx="5"/>
            <a:endCxn id="27" idx="1"/>
          </p:cNvCxnSpPr>
          <p:nvPr/>
        </p:nvCxnSpPr>
        <p:spPr>
          <a:xfrm>
            <a:off x="7498561" y="4154606"/>
            <a:ext cx="522058" cy="82563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3"/>
            <a:endCxn id="26" idx="7"/>
          </p:cNvCxnSpPr>
          <p:nvPr/>
        </p:nvCxnSpPr>
        <p:spPr>
          <a:xfrm flipH="1">
            <a:off x="6891401" y="4154606"/>
            <a:ext cx="446163" cy="82624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7" idx="2"/>
            <a:endCxn id="26" idx="6"/>
          </p:cNvCxnSpPr>
          <p:nvPr/>
        </p:nvCxnSpPr>
        <p:spPr>
          <a:xfrm flipH="1">
            <a:off x="6924745" y="5060743"/>
            <a:ext cx="1062530" cy="610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384410" y="3960265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7250" y="494751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67465" y="4946900"/>
            <a:ext cx="227685" cy="227685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1" idx="5"/>
            <a:endCxn id="33" idx="1"/>
          </p:cNvCxnSpPr>
          <p:nvPr/>
        </p:nvCxnSpPr>
        <p:spPr>
          <a:xfrm>
            <a:off x="1578751" y="4154606"/>
            <a:ext cx="522058" cy="82563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1" idx="3"/>
            <a:endCxn id="32" idx="7"/>
          </p:cNvCxnSpPr>
          <p:nvPr/>
        </p:nvCxnSpPr>
        <p:spPr>
          <a:xfrm flipH="1">
            <a:off x="971591" y="4154606"/>
            <a:ext cx="446163" cy="82624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6"/>
          </p:cNvCxnSpPr>
          <p:nvPr/>
        </p:nvCxnSpPr>
        <p:spPr>
          <a:xfrm flipH="1">
            <a:off x="1004935" y="5060743"/>
            <a:ext cx="1062530" cy="610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8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3-SAT to IS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49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Truth setting</a:t>
            </a:r>
          </a:p>
          <a:p>
            <a:pPr lvl="1"/>
            <a:r>
              <a:rPr lang="en-US" dirty="0" smtClean="0"/>
              <a:t>X is true if at least one </a:t>
            </a:r>
            <a:r>
              <a:rPr lang="en-US" dirty="0" smtClean="0"/>
              <a:t>X is </a:t>
            </a:r>
            <a:r>
              <a:rPr lang="en-US" dirty="0" smtClean="0"/>
              <a:t>in the independent set</a:t>
            </a:r>
          </a:p>
          <a:p>
            <a:pPr lvl="1"/>
            <a:r>
              <a:rPr lang="en-US" dirty="0" smtClean="0"/>
              <a:t>X is false if at least </a:t>
            </a:r>
            <a:r>
              <a:rPr lang="en-US" smtClean="0"/>
              <a:t>one </a:t>
            </a:r>
            <a:r>
              <a:rPr lang="en-US" smtClean="0"/>
              <a:t>X</a:t>
            </a:r>
            <a:r>
              <a:rPr lang="en-US" dirty="0" smtClean="0"/>
              <a:t>’ </a:t>
            </a:r>
            <a:r>
              <a:rPr lang="en-US" dirty="0" smtClean="0"/>
              <a:t>is in the independent set</a:t>
            </a:r>
          </a:p>
          <a:p>
            <a:r>
              <a:rPr lang="en-US" dirty="0" smtClean="0"/>
              <a:t>Truth consistency</a:t>
            </a:r>
          </a:p>
          <a:p>
            <a:pPr lvl="1"/>
            <a:r>
              <a:rPr lang="en-US" dirty="0" smtClean="0"/>
              <a:t>Edges between all copies of  </a:t>
            </a:r>
            <a:r>
              <a:rPr lang="en-US" dirty="0" smtClean="0"/>
              <a:t>X </a:t>
            </a:r>
            <a:r>
              <a:rPr lang="en-US" dirty="0" smtClean="0"/>
              <a:t>and </a:t>
            </a:r>
            <a:r>
              <a:rPr lang="en-US" dirty="0" smtClean="0"/>
              <a:t>X’               </a:t>
            </a:r>
            <a:r>
              <a:rPr lang="en-US" dirty="0" smtClean="0"/>
              <a:t>ensure variables are true or false      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7680" y="47951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8420" y="47951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3265" y="47951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8205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3050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3790" y="578113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34530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  <a:endCxn id="13" idx="0"/>
          </p:cNvCxnSpPr>
          <p:nvPr/>
        </p:nvCxnSpPr>
        <p:spPr>
          <a:xfrm flipH="1">
            <a:off x="3092048" y="5022795"/>
            <a:ext cx="379475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14" idx="0"/>
          </p:cNvCxnSpPr>
          <p:nvPr/>
        </p:nvCxnSpPr>
        <p:spPr>
          <a:xfrm>
            <a:off x="3471523" y="5022795"/>
            <a:ext cx="455370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15" idx="0"/>
          </p:cNvCxnSpPr>
          <p:nvPr/>
        </p:nvCxnSpPr>
        <p:spPr>
          <a:xfrm>
            <a:off x="3471523" y="5022795"/>
            <a:ext cx="1366110" cy="75834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6" idx="0"/>
          </p:cNvCxnSpPr>
          <p:nvPr/>
        </p:nvCxnSpPr>
        <p:spPr>
          <a:xfrm>
            <a:off x="3471523" y="5022795"/>
            <a:ext cx="2276850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4"/>
            <a:endCxn id="13" idx="0"/>
          </p:cNvCxnSpPr>
          <p:nvPr/>
        </p:nvCxnSpPr>
        <p:spPr>
          <a:xfrm flipH="1">
            <a:off x="3092048" y="5022795"/>
            <a:ext cx="1290215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4"/>
            <a:endCxn id="14" idx="0"/>
          </p:cNvCxnSpPr>
          <p:nvPr/>
        </p:nvCxnSpPr>
        <p:spPr>
          <a:xfrm flipH="1">
            <a:off x="3926893" y="5022795"/>
            <a:ext cx="455370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4"/>
            <a:endCxn id="15" idx="0"/>
          </p:cNvCxnSpPr>
          <p:nvPr/>
        </p:nvCxnSpPr>
        <p:spPr>
          <a:xfrm>
            <a:off x="4382263" y="5022795"/>
            <a:ext cx="455370" cy="75834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4"/>
            <a:endCxn id="16" idx="0"/>
          </p:cNvCxnSpPr>
          <p:nvPr/>
        </p:nvCxnSpPr>
        <p:spPr>
          <a:xfrm>
            <a:off x="4382263" y="5022795"/>
            <a:ext cx="1366110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4"/>
            <a:endCxn id="13" idx="0"/>
          </p:cNvCxnSpPr>
          <p:nvPr/>
        </p:nvCxnSpPr>
        <p:spPr>
          <a:xfrm flipH="1">
            <a:off x="3092048" y="5022795"/>
            <a:ext cx="2125060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0" name="Straight Connector 10239"/>
          <p:cNvCxnSpPr>
            <a:stCxn id="12" idx="4"/>
            <a:endCxn id="14" idx="0"/>
          </p:cNvCxnSpPr>
          <p:nvPr/>
        </p:nvCxnSpPr>
        <p:spPr>
          <a:xfrm flipH="1">
            <a:off x="3926893" y="5022795"/>
            <a:ext cx="1290215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7" name="Straight Connector 10246"/>
          <p:cNvCxnSpPr>
            <a:stCxn id="12" idx="4"/>
            <a:endCxn id="15" idx="0"/>
          </p:cNvCxnSpPr>
          <p:nvPr/>
        </p:nvCxnSpPr>
        <p:spPr>
          <a:xfrm flipH="1">
            <a:off x="4837633" y="5022795"/>
            <a:ext cx="379475" cy="75834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9" name="Straight Connector 10248"/>
          <p:cNvCxnSpPr>
            <a:stCxn id="12" idx="4"/>
            <a:endCxn id="16" idx="0"/>
          </p:cNvCxnSpPr>
          <p:nvPr/>
        </p:nvCxnSpPr>
        <p:spPr>
          <a:xfrm>
            <a:off x="5217108" y="5022795"/>
            <a:ext cx="531265" cy="758950"/>
          </a:xfrm>
          <a:prstGeom prst="line">
            <a:avLst/>
          </a:prstGeom>
          <a:ln w="28575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35684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6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045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956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34912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14,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Friday, 3:30 – 5:00 pm.  Location TBD</a:t>
            </a:r>
          </a:p>
          <a:p>
            <a:r>
              <a:rPr lang="en-US" dirty="0" smtClean="0"/>
              <a:t>Online course evaluations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3931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simple path that visits all the vertices?</a:t>
            </a:r>
          </a:p>
          <a:p>
            <a:r>
              <a:rPr lang="en-US" dirty="0" smtClean="0"/>
              <a:t>Is there a simple path from s to t that visits all the vertices?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HC to HP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20052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670" y="160752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 problem X is NP-complete if </a:t>
            </a:r>
          </a:p>
          <a:p>
            <a:pPr lvl="1" eaLnBrk="1" hangingPunct="1"/>
            <a:r>
              <a:rPr lang="en-US" dirty="0" smtClean="0"/>
              <a:t>X is in NP</a:t>
            </a:r>
          </a:p>
          <a:p>
            <a:pPr lvl="1" eaLnBrk="1" hangingPunct="1"/>
            <a:r>
              <a:rPr lang="en-US" dirty="0" smtClean="0"/>
              <a:t>For every Y in NP,  Y &lt;</a:t>
            </a:r>
            <a:r>
              <a:rPr lang="en-US" baseline="-25000" dirty="0" smtClean="0"/>
              <a:t>P</a:t>
            </a: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15165" y="213878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50190" y="385810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19965" y="230406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46430" y="268354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78790" y="464386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86852" y="351832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093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Circuit Satisfiability Problem is NP-Complete</a:t>
            </a:r>
            <a:endParaRPr lang="en-US" dirty="0"/>
          </a:p>
          <a:p>
            <a:pPr eaLnBrk="1" hangingPunct="1"/>
            <a:r>
              <a:rPr lang="en-US" dirty="0" smtClean="0"/>
              <a:t>Proof ideas</a:t>
            </a:r>
          </a:p>
          <a:p>
            <a:pPr lvl="1" eaLnBrk="1" hangingPunct="1"/>
            <a:r>
              <a:rPr lang="en-US" dirty="0" smtClean="0"/>
              <a:t>Let A be an arbitrary problem in NP</a:t>
            </a:r>
          </a:p>
          <a:p>
            <a:pPr lvl="1" eaLnBrk="1" hangingPunct="1"/>
            <a:r>
              <a:rPr lang="en-US" dirty="0" smtClean="0"/>
              <a:t>Show that an instance x of A can be transformed in polynomial time into an instance y of Circuit SAT, such that x is a true instance of A </a:t>
            </a:r>
            <a:r>
              <a:rPr lang="en-US" dirty="0" err="1" smtClean="0"/>
              <a:t>iff</a:t>
            </a:r>
            <a:r>
              <a:rPr lang="en-US" dirty="0"/>
              <a:t> </a:t>
            </a:r>
            <a:r>
              <a:rPr lang="en-US" dirty="0" smtClean="0"/>
              <a:t>y is a </a:t>
            </a:r>
            <a:r>
              <a:rPr lang="en-US" dirty="0" err="1" smtClean="0"/>
              <a:t>satisfiable</a:t>
            </a:r>
            <a:r>
              <a:rPr lang="en-US" dirty="0" smtClean="0"/>
              <a:t> circuit</a:t>
            </a:r>
          </a:p>
          <a:p>
            <a:pPr lvl="1" eaLnBrk="1" hangingPunct="1"/>
            <a:r>
              <a:rPr lang="en-US" dirty="0" smtClean="0"/>
              <a:t>A &lt;</a:t>
            </a:r>
            <a:r>
              <a:rPr lang="en-US" baseline="-25000" dirty="0" smtClean="0"/>
              <a:t>P</a:t>
            </a:r>
            <a:r>
              <a:rPr lang="en-US" dirty="0" smtClean="0"/>
              <a:t> Circuit SAT</a:t>
            </a:r>
          </a:p>
        </p:txBody>
      </p:sp>
      <p:pic>
        <p:nvPicPr>
          <p:cNvPr id="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5" y="89620"/>
            <a:ext cx="1593795" cy="106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8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Circuit 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Independent Set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Hamiltonian Circuit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Subset Sum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0315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exactly 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6154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088242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88574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5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350103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9209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128433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148659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889294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6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a problem A is</a:t>
            </a:r>
            <a:br>
              <a:rPr lang="en-US" dirty="0" smtClean="0"/>
            </a:br>
            <a:r>
              <a:rPr lang="en-US" dirty="0" smtClean="0"/>
              <a:t> NP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A is in NP (usually easy)</a:t>
            </a:r>
          </a:p>
          <a:p>
            <a:r>
              <a:rPr lang="en-US" dirty="0" smtClean="0"/>
              <a:t>Choose an NP complete problem B</a:t>
            </a:r>
          </a:p>
          <a:p>
            <a:pPr lvl="1"/>
            <a:r>
              <a:rPr lang="en-US" dirty="0" smtClean="0"/>
              <a:t>Convert an instance of B into an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equivalent</a:t>
            </a:r>
            <a:r>
              <a:rPr lang="en-US" dirty="0" smtClean="0"/>
              <a:t> instance of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Set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11536</TotalTime>
  <Words>1097</Words>
  <Application>Microsoft Office PowerPoint</Application>
  <PresentationFormat>On-screen Show (4:3)</PresentationFormat>
  <Paragraphs>236</Paragraphs>
  <Slides>26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1_Default Design</vt:lpstr>
      <vt:lpstr>Equation</vt:lpstr>
      <vt:lpstr>CSE 421 Algorithms</vt:lpstr>
      <vt:lpstr>Announcements</vt:lpstr>
      <vt:lpstr>NP-Completeness</vt:lpstr>
      <vt:lpstr>Cook’s Theorem</vt:lpstr>
      <vt:lpstr>Populating the NP-Completeness Universe</vt:lpstr>
      <vt:lpstr>Satisfiability</vt:lpstr>
      <vt:lpstr>3-SAT is NP-Complete</vt:lpstr>
      <vt:lpstr>Proving a problem A is  NP Complete</vt:lpstr>
      <vt:lpstr>Independent Set</vt:lpstr>
      <vt:lpstr>3 Satisfiability Reduces to Independent Set</vt:lpstr>
      <vt:lpstr>3 Satisfiability Reduces to Independent Set</vt:lpstr>
      <vt:lpstr>Analysis of 3-SAT to IS reduction</vt:lpstr>
      <vt:lpstr>Analysis of 3-SAT to IS reduction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Hamiltonian Path</vt:lpstr>
      <vt:lpstr>Reduce HC to HP</vt:lpstr>
      <vt:lpstr>Traveling Salesman Problem</vt:lpstr>
      <vt:lpstr>Thm:  HC &lt;P TSP</vt:lpstr>
      <vt:lpstr>Graph Coloring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114</cp:revision>
  <dcterms:created xsi:type="dcterms:W3CDTF">1601-01-01T00:00:00Z</dcterms:created>
  <dcterms:modified xsi:type="dcterms:W3CDTF">2015-12-07T21:13:44Z</dcterms:modified>
</cp:coreProperties>
</file>