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56" r:id="rId2"/>
    <p:sldId id="391" r:id="rId3"/>
    <p:sldId id="441" r:id="rId4"/>
    <p:sldId id="410" r:id="rId5"/>
    <p:sldId id="412" r:id="rId6"/>
    <p:sldId id="442" r:id="rId7"/>
    <p:sldId id="421" r:id="rId8"/>
    <p:sldId id="418" r:id="rId9"/>
    <p:sldId id="419" r:id="rId10"/>
    <p:sldId id="420" r:id="rId11"/>
    <p:sldId id="423" r:id="rId12"/>
    <p:sldId id="424" r:id="rId13"/>
    <p:sldId id="425" r:id="rId14"/>
    <p:sldId id="426" r:id="rId15"/>
    <p:sldId id="427" r:id="rId16"/>
    <p:sldId id="428" r:id="rId17"/>
    <p:sldId id="443" r:id="rId18"/>
    <p:sldId id="444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</p:sldIdLst>
  <p:sldSz cx="9144000" cy="6858000" type="screen4x3"/>
  <p:notesSz cx="7315200" cy="96012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0066"/>
    <a:srgbClr val="66FF66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94660"/>
  </p:normalViewPr>
  <p:slideViewPr>
    <p:cSldViewPr>
      <p:cViewPr varScale="1">
        <p:scale>
          <a:sx n="99" d="100"/>
          <a:sy n="99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B73537A-BE46-4875-816D-7E3C979B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2ED40-FBB4-4059-8729-C340CDE56775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820811-B9BD-4E85-A266-696F0EC7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86B5-AD6F-4711-995B-7084C1EF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6F18-5A31-4D7E-8C0F-12CD844C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F152-5B35-4E4A-B6C8-EC436DF5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E403-62CD-4F2A-8021-32D0B016C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5C82-07EC-4172-9623-16FAA4CBF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86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5D98-5423-41D1-B584-B31729E1F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D15E-EDBE-4100-ACA1-325B941D4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33E3-04A8-47E4-B182-1D1DD817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9630-65E6-4824-A284-DCE508D3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76A6-694C-4A13-B688-4D1236E0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17CC-BEDF-43D7-9C9C-DF9AA144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07D-C91A-439A-A81D-F6D7AB29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FBE9-DD93-47EA-ADA5-CBC882E5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AC93-641E-4315-B17F-E052EF46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866F86-0F09-45A1-9712-295893CE9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aArqRTQsQOL3gM&amp;tbnid=xQczNBBVHrD51M:&amp;ved=0CAUQjRw&amp;url=http://www.alaska-in-pictures.com/alaska-pipeline-in-winter-5499-pictures.htm&amp;ei=-XMuUeLSO9DPiwKRoYG4AQ&amp;bvm=bv.42965579,d.cGE&amp;psig=AFQjCNGFDYvCDlQnYjvGNP3DpgCFwX85vg&amp;ust=1362085219957660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www.google.com/url?sa=i&amp;rct=j&amp;q=&amp;esrc=s&amp;frm=1&amp;source=images&amp;cd=&amp;cad=rja&amp;docid=yP4C-NneRENWmM&amp;tbnid=gHDIwxwnhAbRkM:&amp;ved=0CAUQjRw&amp;url=http://www.mlive.com/news/bay-city/index.ssf/2009/07/bay_city_cant_afford_wastewate.html&amp;ei=PXMuUYyqNci6iwL2pYGgCA&amp;bvm=bv.42965579,d.cGE&amp;psig=AFQjCNFde12At6CRDFJLSXBgiYWLeH8lzQ&amp;ust=1362085038068038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google.com/url?sa=i&amp;rct=j&amp;q=&amp;esrc=s&amp;frm=1&amp;source=images&amp;cd=&amp;cad=rja&amp;docid=B6etRZMHm5SjcM&amp;tbnid=7_Ln5CZf67rE8M:&amp;ved=0CAUQjRw&amp;url=http://miraimages.photoshelter.com/image/I00003zY0KuN5ZiY&amp;ei=DnMuUa6BNaa0igKBj4C4DA&amp;bvm=bv.42965579,d.cGE&amp;psig=AFQjCNGIT0YFPvLK9miBN_x3ptMwGbGMfw&amp;ust=1362084988000859" TargetMode="Externa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9" Type="http://schemas.openxmlformats.org/officeDocument/2006/relationships/tags" Target="../tags/tag122.xml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34" Type="http://schemas.openxmlformats.org/officeDocument/2006/relationships/tags" Target="../tags/tag117.xml"/><Relationship Id="rId42" Type="http://schemas.openxmlformats.org/officeDocument/2006/relationships/tags" Target="../tags/tag125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33" Type="http://schemas.openxmlformats.org/officeDocument/2006/relationships/tags" Target="../tags/tag116.xml"/><Relationship Id="rId38" Type="http://schemas.openxmlformats.org/officeDocument/2006/relationships/tags" Target="../tags/tag121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tags" Target="../tags/tag112.xml"/><Relationship Id="rId41" Type="http://schemas.openxmlformats.org/officeDocument/2006/relationships/tags" Target="../tags/tag124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tags" Target="../tags/tag115.xml"/><Relationship Id="rId37" Type="http://schemas.openxmlformats.org/officeDocument/2006/relationships/tags" Target="../tags/tag120.xml"/><Relationship Id="rId40" Type="http://schemas.openxmlformats.org/officeDocument/2006/relationships/tags" Target="../tags/tag123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36" Type="http://schemas.openxmlformats.org/officeDocument/2006/relationships/tags" Target="../tags/tag119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tags" Target="../tags/tag114.xml"/><Relationship Id="rId44" Type="http://schemas.openxmlformats.org/officeDocument/2006/relationships/tags" Target="../tags/tag127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Relationship Id="rId35" Type="http://schemas.openxmlformats.org/officeDocument/2006/relationships/tags" Target="../tags/tag118.xml"/><Relationship Id="rId43" Type="http://schemas.openxmlformats.org/officeDocument/2006/relationships/tags" Target="../tags/tag1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tags" Target="../tags/tag153.xml"/><Relationship Id="rId3" Type="http://schemas.openxmlformats.org/officeDocument/2006/relationships/tags" Target="../tags/tag130.xml"/><Relationship Id="rId21" Type="http://schemas.openxmlformats.org/officeDocument/2006/relationships/tags" Target="../tags/tag148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tags" Target="../tags/tag152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tags" Target="../tags/tag151.xml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tags" Target="../tags/tag15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m/url?sa=i&amp;rct=j&amp;q=&amp;esrc=s&amp;frm=1&amp;source=images&amp;cd=&amp;cad=rja&amp;docid=5R93n90O-lK03M&amp;tbnid=F2HdJoi8DmNNmM:&amp;ved=0CAUQjRw&amp;url=http://www.busyatwork.com.au/page/apprenticeship-services/Get_BUSY_Mining/blog/Underground_and_Open_Cut_Mining_What_is_the_difference/&amp;ei=T5ouUaCLAeSKjALa-YDYBw&amp;bvm=bv.43148975,d.cGE&amp;psig=AFQjCNGAFMuWwF3LFguCb1UeEDTVpXFkjA&amp;ust=1362095033015910" TargetMode="External"/><Relationship Id="rId7" Type="http://schemas.openxmlformats.org/officeDocument/2006/relationships/hyperlink" Target="http://www.google.com/url?sa=i&amp;rct=j&amp;q=&amp;esrc=s&amp;frm=1&amp;source=images&amp;cd=&amp;cad=rja&amp;docid=4Q7-_Z8_c1HynM&amp;tbnid=zcfq3kJLLdVJhM:&amp;ved=0CAUQjRw&amp;url=http://www.mining-technology.com/projects/mount-margaret-mining-queensland-australia/mount-margaret-mining-queensland-australia1.html&amp;ei=4ZouUZPpCuHKiwKoyoDwBQ&amp;bvm=bv.43148975,d.cGE&amp;psig=AFQjCNGAFMuWwF3LFguCb1UeEDTVpXFkjA&amp;ust=1362095033015910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5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&amp;esrc=s&amp;frm=1&amp;source=images&amp;cd=&amp;cad=rja&amp;docid=DTijjkfBwWApFM&amp;tbnid=UQEv9VyVqSqKSM:&amp;ved=0CAUQjRw&amp;url=http://www.ghosttowngallery.com/htme/kennecott.htm&amp;ei=nZouUcniEMmZiQLjhoGICw&amp;bvm=bv.43148975,d.cGE&amp;psig=AFQjCNGAFMuWwF3LFguCb1UeEDTVpXFkjA&amp;ust=1362095033015910" TargetMode="Externa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9" Type="http://schemas.openxmlformats.org/officeDocument/2006/relationships/tags" Target="../tags/tag199.xml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34" Type="http://schemas.openxmlformats.org/officeDocument/2006/relationships/tags" Target="../tags/tag194.xml"/><Relationship Id="rId42" Type="http://schemas.openxmlformats.org/officeDocument/2006/relationships/tags" Target="../tags/tag202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33" Type="http://schemas.openxmlformats.org/officeDocument/2006/relationships/tags" Target="../tags/tag193.xml"/><Relationship Id="rId38" Type="http://schemas.openxmlformats.org/officeDocument/2006/relationships/tags" Target="../tags/tag198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tags" Target="../tags/tag189.xml"/><Relationship Id="rId41" Type="http://schemas.openxmlformats.org/officeDocument/2006/relationships/tags" Target="../tags/tag201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tags" Target="../tags/tag192.xml"/><Relationship Id="rId37" Type="http://schemas.openxmlformats.org/officeDocument/2006/relationships/tags" Target="../tags/tag197.xml"/><Relationship Id="rId40" Type="http://schemas.openxmlformats.org/officeDocument/2006/relationships/tags" Target="../tags/tag200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36" Type="http://schemas.openxmlformats.org/officeDocument/2006/relationships/tags" Target="../tags/tag196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tags" Target="../tags/tag191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Relationship Id="rId35" Type="http://schemas.openxmlformats.org/officeDocument/2006/relationships/tags" Target="../tags/tag195.xml"/><Relationship Id="rId43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228.xml"/><Relationship Id="rId117" Type="http://schemas.openxmlformats.org/officeDocument/2006/relationships/tags" Target="../tags/tag319.xml"/><Relationship Id="rId21" Type="http://schemas.openxmlformats.org/officeDocument/2006/relationships/tags" Target="../tags/tag223.xml"/><Relationship Id="rId42" Type="http://schemas.openxmlformats.org/officeDocument/2006/relationships/tags" Target="../tags/tag244.xml"/><Relationship Id="rId47" Type="http://schemas.openxmlformats.org/officeDocument/2006/relationships/tags" Target="../tags/tag249.xml"/><Relationship Id="rId63" Type="http://schemas.openxmlformats.org/officeDocument/2006/relationships/tags" Target="../tags/tag265.xml"/><Relationship Id="rId68" Type="http://schemas.openxmlformats.org/officeDocument/2006/relationships/tags" Target="../tags/tag270.xml"/><Relationship Id="rId84" Type="http://schemas.openxmlformats.org/officeDocument/2006/relationships/tags" Target="../tags/tag286.xml"/><Relationship Id="rId89" Type="http://schemas.openxmlformats.org/officeDocument/2006/relationships/tags" Target="../tags/tag291.xml"/><Relationship Id="rId112" Type="http://schemas.openxmlformats.org/officeDocument/2006/relationships/tags" Target="../tags/tag314.xml"/><Relationship Id="rId133" Type="http://schemas.openxmlformats.org/officeDocument/2006/relationships/tags" Target="../tags/tag335.xml"/><Relationship Id="rId138" Type="http://schemas.openxmlformats.org/officeDocument/2006/relationships/tags" Target="../tags/tag340.xml"/><Relationship Id="rId154" Type="http://schemas.openxmlformats.org/officeDocument/2006/relationships/tags" Target="../tags/tag356.xml"/><Relationship Id="rId159" Type="http://schemas.openxmlformats.org/officeDocument/2006/relationships/tags" Target="../tags/tag361.xml"/><Relationship Id="rId175" Type="http://schemas.openxmlformats.org/officeDocument/2006/relationships/tags" Target="../tags/tag377.xml"/><Relationship Id="rId170" Type="http://schemas.openxmlformats.org/officeDocument/2006/relationships/tags" Target="../tags/tag372.xml"/><Relationship Id="rId16" Type="http://schemas.openxmlformats.org/officeDocument/2006/relationships/tags" Target="../tags/tag218.xml"/><Relationship Id="rId107" Type="http://schemas.openxmlformats.org/officeDocument/2006/relationships/tags" Target="../tags/tag309.xml"/><Relationship Id="rId11" Type="http://schemas.openxmlformats.org/officeDocument/2006/relationships/tags" Target="../tags/tag213.xml"/><Relationship Id="rId32" Type="http://schemas.openxmlformats.org/officeDocument/2006/relationships/tags" Target="../tags/tag234.xml"/><Relationship Id="rId37" Type="http://schemas.openxmlformats.org/officeDocument/2006/relationships/tags" Target="../tags/tag239.xml"/><Relationship Id="rId53" Type="http://schemas.openxmlformats.org/officeDocument/2006/relationships/tags" Target="../tags/tag255.xml"/><Relationship Id="rId58" Type="http://schemas.openxmlformats.org/officeDocument/2006/relationships/tags" Target="../tags/tag260.xml"/><Relationship Id="rId74" Type="http://schemas.openxmlformats.org/officeDocument/2006/relationships/tags" Target="../tags/tag276.xml"/><Relationship Id="rId79" Type="http://schemas.openxmlformats.org/officeDocument/2006/relationships/tags" Target="../tags/tag281.xml"/><Relationship Id="rId102" Type="http://schemas.openxmlformats.org/officeDocument/2006/relationships/tags" Target="../tags/tag304.xml"/><Relationship Id="rId123" Type="http://schemas.openxmlformats.org/officeDocument/2006/relationships/tags" Target="../tags/tag325.xml"/><Relationship Id="rId128" Type="http://schemas.openxmlformats.org/officeDocument/2006/relationships/tags" Target="../tags/tag330.xml"/><Relationship Id="rId144" Type="http://schemas.openxmlformats.org/officeDocument/2006/relationships/tags" Target="../tags/tag346.xml"/><Relationship Id="rId149" Type="http://schemas.openxmlformats.org/officeDocument/2006/relationships/tags" Target="../tags/tag351.xml"/><Relationship Id="rId5" Type="http://schemas.openxmlformats.org/officeDocument/2006/relationships/tags" Target="../tags/tag207.xml"/><Relationship Id="rId90" Type="http://schemas.openxmlformats.org/officeDocument/2006/relationships/tags" Target="../tags/tag292.xml"/><Relationship Id="rId95" Type="http://schemas.openxmlformats.org/officeDocument/2006/relationships/tags" Target="../tags/tag297.xml"/><Relationship Id="rId160" Type="http://schemas.openxmlformats.org/officeDocument/2006/relationships/tags" Target="../tags/tag362.xml"/><Relationship Id="rId165" Type="http://schemas.openxmlformats.org/officeDocument/2006/relationships/tags" Target="../tags/tag367.xml"/><Relationship Id="rId181" Type="http://schemas.openxmlformats.org/officeDocument/2006/relationships/tags" Target="../tags/tag383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43" Type="http://schemas.openxmlformats.org/officeDocument/2006/relationships/tags" Target="../tags/tag245.xml"/><Relationship Id="rId48" Type="http://schemas.openxmlformats.org/officeDocument/2006/relationships/tags" Target="../tags/tag250.xml"/><Relationship Id="rId64" Type="http://schemas.openxmlformats.org/officeDocument/2006/relationships/tags" Target="../tags/tag266.xml"/><Relationship Id="rId69" Type="http://schemas.openxmlformats.org/officeDocument/2006/relationships/tags" Target="../tags/tag271.xml"/><Relationship Id="rId113" Type="http://schemas.openxmlformats.org/officeDocument/2006/relationships/tags" Target="../tags/tag315.xml"/><Relationship Id="rId118" Type="http://schemas.openxmlformats.org/officeDocument/2006/relationships/tags" Target="../tags/tag320.xml"/><Relationship Id="rId134" Type="http://schemas.openxmlformats.org/officeDocument/2006/relationships/tags" Target="../tags/tag336.xml"/><Relationship Id="rId139" Type="http://schemas.openxmlformats.org/officeDocument/2006/relationships/tags" Target="../tags/tag341.xml"/><Relationship Id="rId80" Type="http://schemas.openxmlformats.org/officeDocument/2006/relationships/tags" Target="../tags/tag282.xml"/><Relationship Id="rId85" Type="http://schemas.openxmlformats.org/officeDocument/2006/relationships/tags" Target="../tags/tag287.xml"/><Relationship Id="rId150" Type="http://schemas.openxmlformats.org/officeDocument/2006/relationships/tags" Target="../tags/tag352.xml"/><Relationship Id="rId155" Type="http://schemas.openxmlformats.org/officeDocument/2006/relationships/tags" Target="../tags/tag357.xml"/><Relationship Id="rId171" Type="http://schemas.openxmlformats.org/officeDocument/2006/relationships/tags" Target="../tags/tag373.xml"/><Relationship Id="rId176" Type="http://schemas.openxmlformats.org/officeDocument/2006/relationships/tags" Target="../tags/tag378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33" Type="http://schemas.openxmlformats.org/officeDocument/2006/relationships/tags" Target="../tags/tag235.xml"/><Relationship Id="rId38" Type="http://schemas.openxmlformats.org/officeDocument/2006/relationships/tags" Target="../tags/tag240.xml"/><Relationship Id="rId59" Type="http://schemas.openxmlformats.org/officeDocument/2006/relationships/tags" Target="../tags/tag261.xml"/><Relationship Id="rId103" Type="http://schemas.openxmlformats.org/officeDocument/2006/relationships/tags" Target="../tags/tag305.xml"/><Relationship Id="rId108" Type="http://schemas.openxmlformats.org/officeDocument/2006/relationships/tags" Target="../tags/tag310.xml"/><Relationship Id="rId124" Type="http://schemas.openxmlformats.org/officeDocument/2006/relationships/tags" Target="../tags/tag326.xml"/><Relationship Id="rId129" Type="http://schemas.openxmlformats.org/officeDocument/2006/relationships/tags" Target="../tags/tag331.xml"/><Relationship Id="rId54" Type="http://schemas.openxmlformats.org/officeDocument/2006/relationships/tags" Target="../tags/tag256.xml"/><Relationship Id="rId70" Type="http://schemas.openxmlformats.org/officeDocument/2006/relationships/tags" Target="../tags/tag272.xml"/><Relationship Id="rId75" Type="http://schemas.openxmlformats.org/officeDocument/2006/relationships/tags" Target="../tags/tag277.xml"/><Relationship Id="rId91" Type="http://schemas.openxmlformats.org/officeDocument/2006/relationships/tags" Target="../tags/tag293.xml"/><Relationship Id="rId96" Type="http://schemas.openxmlformats.org/officeDocument/2006/relationships/tags" Target="../tags/tag298.xml"/><Relationship Id="rId140" Type="http://schemas.openxmlformats.org/officeDocument/2006/relationships/tags" Target="../tags/tag342.xml"/><Relationship Id="rId145" Type="http://schemas.openxmlformats.org/officeDocument/2006/relationships/tags" Target="../tags/tag347.xml"/><Relationship Id="rId161" Type="http://schemas.openxmlformats.org/officeDocument/2006/relationships/tags" Target="../tags/tag363.xml"/><Relationship Id="rId166" Type="http://schemas.openxmlformats.org/officeDocument/2006/relationships/tags" Target="../tags/tag368.xml"/><Relationship Id="rId182" Type="http://schemas.openxmlformats.org/officeDocument/2006/relationships/slideLayout" Target="../slideLayouts/slideLayout2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49" Type="http://schemas.openxmlformats.org/officeDocument/2006/relationships/tags" Target="../tags/tag251.xml"/><Relationship Id="rId114" Type="http://schemas.openxmlformats.org/officeDocument/2006/relationships/tags" Target="../tags/tag316.xml"/><Relationship Id="rId119" Type="http://schemas.openxmlformats.org/officeDocument/2006/relationships/tags" Target="../tags/tag321.xml"/><Relationship Id="rId44" Type="http://schemas.openxmlformats.org/officeDocument/2006/relationships/tags" Target="../tags/tag246.xml"/><Relationship Id="rId60" Type="http://schemas.openxmlformats.org/officeDocument/2006/relationships/tags" Target="../tags/tag262.xml"/><Relationship Id="rId65" Type="http://schemas.openxmlformats.org/officeDocument/2006/relationships/tags" Target="../tags/tag267.xml"/><Relationship Id="rId81" Type="http://schemas.openxmlformats.org/officeDocument/2006/relationships/tags" Target="../tags/tag283.xml"/><Relationship Id="rId86" Type="http://schemas.openxmlformats.org/officeDocument/2006/relationships/tags" Target="../tags/tag288.xml"/><Relationship Id="rId130" Type="http://schemas.openxmlformats.org/officeDocument/2006/relationships/tags" Target="../tags/tag332.xml"/><Relationship Id="rId135" Type="http://schemas.openxmlformats.org/officeDocument/2006/relationships/tags" Target="../tags/tag337.xml"/><Relationship Id="rId151" Type="http://schemas.openxmlformats.org/officeDocument/2006/relationships/tags" Target="../tags/tag353.xml"/><Relationship Id="rId156" Type="http://schemas.openxmlformats.org/officeDocument/2006/relationships/tags" Target="../tags/tag358.xml"/><Relationship Id="rId177" Type="http://schemas.openxmlformats.org/officeDocument/2006/relationships/tags" Target="../tags/tag379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72" Type="http://schemas.openxmlformats.org/officeDocument/2006/relationships/tags" Target="../tags/tag374.xml"/><Relationship Id="rId180" Type="http://schemas.openxmlformats.org/officeDocument/2006/relationships/tags" Target="../tags/tag382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39" Type="http://schemas.openxmlformats.org/officeDocument/2006/relationships/tags" Target="../tags/tag241.xml"/><Relationship Id="rId109" Type="http://schemas.openxmlformats.org/officeDocument/2006/relationships/tags" Target="../tags/tag311.xml"/><Relationship Id="rId34" Type="http://schemas.openxmlformats.org/officeDocument/2006/relationships/tags" Target="../tags/tag236.xml"/><Relationship Id="rId50" Type="http://schemas.openxmlformats.org/officeDocument/2006/relationships/tags" Target="../tags/tag252.xml"/><Relationship Id="rId55" Type="http://schemas.openxmlformats.org/officeDocument/2006/relationships/tags" Target="../tags/tag257.xml"/><Relationship Id="rId76" Type="http://schemas.openxmlformats.org/officeDocument/2006/relationships/tags" Target="../tags/tag278.xml"/><Relationship Id="rId97" Type="http://schemas.openxmlformats.org/officeDocument/2006/relationships/tags" Target="../tags/tag299.xml"/><Relationship Id="rId104" Type="http://schemas.openxmlformats.org/officeDocument/2006/relationships/tags" Target="../tags/tag306.xml"/><Relationship Id="rId120" Type="http://schemas.openxmlformats.org/officeDocument/2006/relationships/tags" Target="../tags/tag322.xml"/><Relationship Id="rId125" Type="http://schemas.openxmlformats.org/officeDocument/2006/relationships/tags" Target="../tags/tag327.xml"/><Relationship Id="rId141" Type="http://schemas.openxmlformats.org/officeDocument/2006/relationships/tags" Target="../tags/tag343.xml"/><Relationship Id="rId146" Type="http://schemas.openxmlformats.org/officeDocument/2006/relationships/tags" Target="../tags/tag348.xml"/><Relationship Id="rId167" Type="http://schemas.openxmlformats.org/officeDocument/2006/relationships/tags" Target="../tags/tag369.xml"/><Relationship Id="rId7" Type="http://schemas.openxmlformats.org/officeDocument/2006/relationships/tags" Target="../tags/tag209.xml"/><Relationship Id="rId71" Type="http://schemas.openxmlformats.org/officeDocument/2006/relationships/tags" Target="../tags/tag273.xml"/><Relationship Id="rId92" Type="http://schemas.openxmlformats.org/officeDocument/2006/relationships/tags" Target="../tags/tag294.xml"/><Relationship Id="rId162" Type="http://schemas.openxmlformats.org/officeDocument/2006/relationships/tags" Target="../tags/tag364.xml"/><Relationship Id="rId2" Type="http://schemas.openxmlformats.org/officeDocument/2006/relationships/tags" Target="../tags/tag204.xml"/><Relationship Id="rId29" Type="http://schemas.openxmlformats.org/officeDocument/2006/relationships/tags" Target="../tags/tag231.xml"/><Relationship Id="rId24" Type="http://schemas.openxmlformats.org/officeDocument/2006/relationships/tags" Target="../tags/tag226.xml"/><Relationship Id="rId40" Type="http://schemas.openxmlformats.org/officeDocument/2006/relationships/tags" Target="../tags/tag242.xml"/><Relationship Id="rId45" Type="http://schemas.openxmlformats.org/officeDocument/2006/relationships/tags" Target="../tags/tag247.xml"/><Relationship Id="rId66" Type="http://schemas.openxmlformats.org/officeDocument/2006/relationships/tags" Target="../tags/tag268.xml"/><Relationship Id="rId87" Type="http://schemas.openxmlformats.org/officeDocument/2006/relationships/tags" Target="../tags/tag289.xml"/><Relationship Id="rId110" Type="http://schemas.openxmlformats.org/officeDocument/2006/relationships/tags" Target="../tags/tag312.xml"/><Relationship Id="rId115" Type="http://schemas.openxmlformats.org/officeDocument/2006/relationships/tags" Target="../tags/tag317.xml"/><Relationship Id="rId131" Type="http://schemas.openxmlformats.org/officeDocument/2006/relationships/tags" Target="../tags/tag333.xml"/><Relationship Id="rId136" Type="http://schemas.openxmlformats.org/officeDocument/2006/relationships/tags" Target="../tags/tag338.xml"/><Relationship Id="rId157" Type="http://schemas.openxmlformats.org/officeDocument/2006/relationships/tags" Target="../tags/tag359.xml"/><Relationship Id="rId178" Type="http://schemas.openxmlformats.org/officeDocument/2006/relationships/tags" Target="../tags/tag380.xml"/><Relationship Id="rId61" Type="http://schemas.openxmlformats.org/officeDocument/2006/relationships/tags" Target="../tags/tag263.xml"/><Relationship Id="rId82" Type="http://schemas.openxmlformats.org/officeDocument/2006/relationships/tags" Target="../tags/tag284.xml"/><Relationship Id="rId152" Type="http://schemas.openxmlformats.org/officeDocument/2006/relationships/tags" Target="../tags/tag354.xml"/><Relationship Id="rId173" Type="http://schemas.openxmlformats.org/officeDocument/2006/relationships/tags" Target="../tags/tag375.xml"/><Relationship Id="rId19" Type="http://schemas.openxmlformats.org/officeDocument/2006/relationships/tags" Target="../tags/tag221.xml"/><Relationship Id="rId14" Type="http://schemas.openxmlformats.org/officeDocument/2006/relationships/tags" Target="../tags/tag216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56" Type="http://schemas.openxmlformats.org/officeDocument/2006/relationships/tags" Target="../tags/tag258.xml"/><Relationship Id="rId77" Type="http://schemas.openxmlformats.org/officeDocument/2006/relationships/tags" Target="../tags/tag279.xml"/><Relationship Id="rId100" Type="http://schemas.openxmlformats.org/officeDocument/2006/relationships/tags" Target="../tags/tag302.xml"/><Relationship Id="rId105" Type="http://schemas.openxmlformats.org/officeDocument/2006/relationships/tags" Target="../tags/tag307.xml"/><Relationship Id="rId126" Type="http://schemas.openxmlformats.org/officeDocument/2006/relationships/tags" Target="../tags/tag328.xml"/><Relationship Id="rId147" Type="http://schemas.openxmlformats.org/officeDocument/2006/relationships/tags" Target="../tags/tag349.xml"/><Relationship Id="rId168" Type="http://schemas.openxmlformats.org/officeDocument/2006/relationships/tags" Target="../tags/tag370.xml"/><Relationship Id="rId8" Type="http://schemas.openxmlformats.org/officeDocument/2006/relationships/tags" Target="../tags/tag210.xml"/><Relationship Id="rId51" Type="http://schemas.openxmlformats.org/officeDocument/2006/relationships/tags" Target="../tags/tag253.xml"/><Relationship Id="rId72" Type="http://schemas.openxmlformats.org/officeDocument/2006/relationships/tags" Target="../tags/tag274.xml"/><Relationship Id="rId93" Type="http://schemas.openxmlformats.org/officeDocument/2006/relationships/tags" Target="../tags/tag295.xml"/><Relationship Id="rId98" Type="http://schemas.openxmlformats.org/officeDocument/2006/relationships/tags" Target="../tags/tag300.xml"/><Relationship Id="rId121" Type="http://schemas.openxmlformats.org/officeDocument/2006/relationships/tags" Target="../tags/tag323.xml"/><Relationship Id="rId142" Type="http://schemas.openxmlformats.org/officeDocument/2006/relationships/tags" Target="../tags/tag344.xml"/><Relationship Id="rId163" Type="http://schemas.openxmlformats.org/officeDocument/2006/relationships/tags" Target="../tags/tag365.xml"/><Relationship Id="rId3" Type="http://schemas.openxmlformats.org/officeDocument/2006/relationships/tags" Target="../tags/tag205.xml"/><Relationship Id="rId25" Type="http://schemas.openxmlformats.org/officeDocument/2006/relationships/tags" Target="../tags/tag227.xml"/><Relationship Id="rId46" Type="http://schemas.openxmlformats.org/officeDocument/2006/relationships/tags" Target="../tags/tag248.xml"/><Relationship Id="rId67" Type="http://schemas.openxmlformats.org/officeDocument/2006/relationships/tags" Target="../tags/tag269.xml"/><Relationship Id="rId116" Type="http://schemas.openxmlformats.org/officeDocument/2006/relationships/tags" Target="../tags/tag318.xml"/><Relationship Id="rId137" Type="http://schemas.openxmlformats.org/officeDocument/2006/relationships/tags" Target="../tags/tag339.xml"/><Relationship Id="rId158" Type="http://schemas.openxmlformats.org/officeDocument/2006/relationships/tags" Target="../tags/tag360.xml"/><Relationship Id="rId20" Type="http://schemas.openxmlformats.org/officeDocument/2006/relationships/tags" Target="../tags/tag222.xml"/><Relationship Id="rId41" Type="http://schemas.openxmlformats.org/officeDocument/2006/relationships/tags" Target="../tags/tag243.xml"/><Relationship Id="rId62" Type="http://schemas.openxmlformats.org/officeDocument/2006/relationships/tags" Target="../tags/tag264.xml"/><Relationship Id="rId83" Type="http://schemas.openxmlformats.org/officeDocument/2006/relationships/tags" Target="../tags/tag285.xml"/><Relationship Id="rId88" Type="http://schemas.openxmlformats.org/officeDocument/2006/relationships/tags" Target="../tags/tag290.xml"/><Relationship Id="rId111" Type="http://schemas.openxmlformats.org/officeDocument/2006/relationships/tags" Target="../tags/tag313.xml"/><Relationship Id="rId132" Type="http://schemas.openxmlformats.org/officeDocument/2006/relationships/tags" Target="../tags/tag334.xml"/><Relationship Id="rId153" Type="http://schemas.openxmlformats.org/officeDocument/2006/relationships/tags" Target="../tags/tag355.xml"/><Relationship Id="rId174" Type="http://schemas.openxmlformats.org/officeDocument/2006/relationships/tags" Target="../tags/tag376.xml"/><Relationship Id="rId179" Type="http://schemas.openxmlformats.org/officeDocument/2006/relationships/tags" Target="../tags/tag381.xml"/><Relationship Id="rId15" Type="http://schemas.openxmlformats.org/officeDocument/2006/relationships/tags" Target="../tags/tag217.xml"/><Relationship Id="rId36" Type="http://schemas.openxmlformats.org/officeDocument/2006/relationships/tags" Target="../tags/tag238.xml"/><Relationship Id="rId57" Type="http://schemas.openxmlformats.org/officeDocument/2006/relationships/tags" Target="../tags/tag259.xml"/><Relationship Id="rId106" Type="http://schemas.openxmlformats.org/officeDocument/2006/relationships/tags" Target="../tags/tag308.xml"/><Relationship Id="rId127" Type="http://schemas.openxmlformats.org/officeDocument/2006/relationships/tags" Target="../tags/tag329.xml"/><Relationship Id="rId10" Type="http://schemas.openxmlformats.org/officeDocument/2006/relationships/tags" Target="../tags/tag212.xml"/><Relationship Id="rId31" Type="http://schemas.openxmlformats.org/officeDocument/2006/relationships/tags" Target="../tags/tag233.xml"/><Relationship Id="rId52" Type="http://schemas.openxmlformats.org/officeDocument/2006/relationships/tags" Target="../tags/tag254.xml"/><Relationship Id="rId73" Type="http://schemas.openxmlformats.org/officeDocument/2006/relationships/tags" Target="../tags/tag275.xml"/><Relationship Id="rId78" Type="http://schemas.openxmlformats.org/officeDocument/2006/relationships/tags" Target="../tags/tag280.xml"/><Relationship Id="rId94" Type="http://schemas.openxmlformats.org/officeDocument/2006/relationships/tags" Target="../tags/tag296.xml"/><Relationship Id="rId99" Type="http://schemas.openxmlformats.org/officeDocument/2006/relationships/tags" Target="../tags/tag301.xml"/><Relationship Id="rId101" Type="http://schemas.openxmlformats.org/officeDocument/2006/relationships/tags" Target="../tags/tag303.xml"/><Relationship Id="rId122" Type="http://schemas.openxmlformats.org/officeDocument/2006/relationships/tags" Target="../tags/tag324.xml"/><Relationship Id="rId143" Type="http://schemas.openxmlformats.org/officeDocument/2006/relationships/tags" Target="../tags/tag345.xml"/><Relationship Id="rId148" Type="http://schemas.openxmlformats.org/officeDocument/2006/relationships/tags" Target="../tags/tag350.xml"/><Relationship Id="rId164" Type="http://schemas.openxmlformats.org/officeDocument/2006/relationships/tags" Target="../tags/tag366.xml"/><Relationship Id="rId169" Type="http://schemas.openxmlformats.org/officeDocument/2006/relationships/tags" Target="../tags/tag37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tags" Target="../tags/tag396.xml"/><Relationship Id="rId18" Type="http://schemas.openxmlformats.org/officeDocument/2006/relationships/tags" Target="../tags/tag401.xml"/><Relationship Id="rId3" Type="http://schemas.openxmlformats.org/officeDocument/2006/relationships/tags" Target="../tags/tag386.xml"/><Relationship Id="rId21" Type="http://schemas.openxmlformats.org/officeDocument/2006/relationships/tags" Target="../tags/tag404.xml"/><Relationship Id="rId7" Type="http://schemas.openxmlformats.org/officeDocument/2006/relationships/tags" Target="../tags/tag390.xml"/><Relationship Id="rId12" Type="http://schemas.openxmlformats.org/officeDocument/2006/relationships/tags" Target="../tags/tag395.xml"/><Relationship Id="rId17" Type="http://schemas.openxmlformats.org/officeDocument/2006/relationships/tags" Target="../tags/tag400.xml"/><Relationship Id="rId2" Type="http://schemas.openxmlformats.org/officeDocument/2006/relationships/tags" Target="../tags/tag385.xml"/><Relationship Id="rId16" Type="http://schemas.openxmlformats.org/officeDocument/2006/relationships/tags" Target="../tags/tag399.xml"/><Relationship Id="rId20" Type="http://schemas.openxmlformats.org/officeDocument/2006/relationships/tags" Target="../tags/tag403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5" Type="http://schemas.openxmlformats.org/officeDocument/2006/relationships/tags" Target="../tags/tag388.xml"/><Relationship Id="rId15" Type="http://schemas.openxmlformats.org/officeDocument/2006/relationships/tags" Target="../tags/tag398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393.xml"/><Relationship Id="rId19" Type="http://schemas.openxmlformats.org/officeDocument/2006/relationships/tags" Target="../tags/tag402.xml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tags" Target="../tags/tag397.xml"/><Relationship Id="rId22" Type="http://schemas.openxmlformats.org/officeDocument/2006/relationships/tags" Target="../tags/tag4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7.xml"/><Relationship Id="rId1" Type="http://schemas.openxmlformats.org/officeDocument/2006/relationships/tags" Target="../tags/tag40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10" Type="http://schemas.openxmlformats.org/officeDocument/2006/relationships/tags" Target="../tags/tag417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tags" Target="../tags/tag450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427.xml"/><Relationship Id="rId21" Type="http://schemas.openxmlformats.org/officeDocument/2006/relationships/tags" Target="../tags/tag445.xml"/><Relationship Id="rId34" Type="http://schemas.openxmlformats.org/officeDocument/2006/relationships/tags" Target="../tags/tag458.xml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tags" Target="../tags/tag449.xml"/><Relationship Id="rId33" Type="http://schemas.openxmlformats.org/officeDocument/2006/relationships/tags" Target="../tags/tag457.xml"/><Relationship Id="rId38" Type="http://schemas.openxmlformats.org/officeDocument/2006/relationships/tags" Target="../tags/tag462.xml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tags" Target="../tags/tag444.xml"/><Relationship Id="rId29" Type="http://schemas.openxmlformats.org/officeDocument/2006/relationships/tags" Target="../tags/tag453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tags" Target="../tags/tag448.xml"/><Relationship Id="rId32" Type="http://schemas.openxmlformats.org/officeDocument/2006/relationships/tags" Target="../tags/tag456.xml"/><Relationship Id="rId37" Type="http://schemas.openxmlformats.org/officeDocument/2006/relationships/tags" Target="../tags/tag461.xml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tags" Target="../tags/tag447.xml"/><Relationship Id="rId28" Type="http://schemas.openxmlformats.org/officeDocument/2006/relationships/tags" Target="../tags/tag452.xml"/><Relationship Id="rId36" Type="http://schemas.openxmlformats.org/officeDocument/2006/relationships/tags" Target="../tags/tag460.xml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tags" Target="../tags/tag455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tags" Target="../tags/tag446.xml"/><Relationship Id="rId27" Type="http://schemas.openxmlformats.org/officeDocument/2006/relationships/tags" Target="../tags/tag451.xml"/><Relationship Id="rId30" Type="http://schemas.openxmlformats.org/officeDocument/2006/relationships/tags" Target="../tags/tag454.xml"/><Relationship Id="rId35" Type="http://schemas.openxmlformats.org/officeDocument/2006/relationships/tags" Target="../tags/tag45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465.xml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10" Type="http://schemas.openxmlformats.org/officeDocument/2006/relationships/tags" Target="../tags/tag472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tags" Target="../tags/tag492.xml"/><Relationship Id="rId18" Type="http://schemas.openxmlformats.org/officeDocument/2006/relationships/tags" Target="../tags/tag497.xml"/><Relationship Id="rId26" Type="http://schemas.openxmlformats.org/officeDocument/2006/relationships/tags" Target="../tags/tag505.xml"/><Relationship Id="rId3" Type="http://schemas.openxmlformats.org/officeDocument/2006/relationships/tags" Target="../tags/tag482.xml"/><Relationship Id="rId21" Type="http://schemas.openxmlformats.org/officeDocument/2006/relationships/tags" Target="../tags/tag500.xml"/><Relationship Id="rId7" Type="http://schemas.openxmlformats.org/officeDocument/2006/relationships/tags" Target="../tags/tag486.xml"/><Relationship Id="rId12" Type="http://schemas.openxmlformats.org/officeDocument/2006/relationships/tags" Target="../tags/tag491.xml"/><Relationship Id="rId17" Type="http://schemas.openxmlformats.org/officeDocument/2006/relationships/tags" Target="../tags/tag496.xml"/><Relationship Id="rId25" Type="http://schemas.openxmlformats.org/officeDocument/2006/relationships/tags" Target="../tags/tag504.xml"/><Relationship Id="rId2" Type="http://schemas.openxmlformats.org/officeDocument/2006/relationships/tags" Target="../tags/tag481.xml"/><Relationship Id="rId16" Type="http://schemas.openxmlformats.org/officeDocument/2006/relationships/tags" Target="../tags/tag495.xml"/><Relationship Id="rId20" Type="http://schemas.openxmlformats.org/officeDocument/2006/relationships/tags" Target="../tags/tag499.xml"/><Relationship Id="rId29" Type="http://schemas.openxmlformats.org/officeDocument/2006/relationships/tags" Target="../tags/tag508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tags" Target="../tags/tag503.xml"/><Relationship Id="rId32" Type="http://schemas.openxmlformats.org/officeDocument/2006/relationships/slideLayout" Target="../slideLayouts/slideLayout13.xml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tags" Target="../tags/tag502.xml"/><Relationship Id="rId28" Type="http://schemas.openxmlformats.org/officeDocument/2006/relationships/tags" Target="../tags/tag507.xml"/><Relationship Id="rId10" Type="http://schemas.openxmlformats.org/officeDocument/2006/relationships/tags" Target="../tags/tag489.xml"/><Relationship Id="rId19" Type="http://schemas.openxmlformats.org/officeDocument/2006/relationships/tags" Target="../tags/tag498.xml"/><Relationship Id="rId31" Type="http://schemas.openxmlformats.org/officeDocument/2006/relationships/tags" Target="../tags/tag510.xml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tags" Target="../tags/tag501.xml"/><Relationship Id="rId27" Type="http://schemas.openxmlformats.org/officeDocument/2006/relationships/tags" Target="../tags/tag506.xml"/><Relationship Id="rId30" Type="http://schemas.openxmlformats.org/officeDocument/2006/relationships/tags" Target="../tags/tag50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13" Type="http://schemas.openxmlformats.org/officeDocument/2006/relationships/tags" Target="../tags/tag523.xml"/><Relationship Id="rId18" Type="http://schemas.openxmlformats.org/officeDocument/2006/relationships/tags" Target="../tags/tag528.xml"/><Relationship Id="rId3" Type="http://schemas.openxmlformats.org/officeDocument/2006/relationships/tags" Target="../tags/tag513.xml"/><Relationship Id="rId21" Type="http://schemas.openxmlformats.org/officeDocument/2006/relationships/tags" Target="../tags/tag531.xml"/><Relationship Id="rId7" Type="http://schemas.openxmlformats.org/officeDocument/2006/relationships/tags" Target="../tags/tag517.xml"/><Relationship Id="rId12" Type="http://schemas.openxmlformats.org/officeDocument/2006/relationships/tags" Target="../tags/tag522.xml"/><Relationship Id="rId17" Type="http://schemas.openxmlformats.org/officeDocument/2006/relationships/tags" Target="../tags/tag527.xml"/><Relationship Id="rId2" Type="http://schemas.openxmlformats.org/officeDocument/2006/relationships/tags" Target="../tags/tag512.xml"/><Relationship Id="rId16" Type="http://schemas.openxmlformats.org/officeDocument/2006/relationships/tags" Target="../tags/tag526.xml"/><Relationship Id="rId20" Type="http://schemas.openxmlformats.org/officeDocument/2006/relationships/tags" Target="../tags/tag530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tags" Target="../tags/tag521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515.xml"/><Relationship Id="rId15" Type="http://schemas.openxmlformats.org/officeDocument/2006/relationships/tags" Target="../tags/tag525.xml"/><Relationship Id="rId23" Type="http://schemas.openxmlformats.org/officeDocument/2006/relationships/tags" Target="../tags/tag533.xml"/><Relationship Id="rId10" Type="http://schemas.openxmlformats.org/officeDocument/2006/relationships/tags" Target="../tags/tag520.xml"/><Relationship Id="rId19" Type="http://schemas.openxmlformats.org/officeDocument/2006/relationships/tags" Target="../tags/tag529.xml"/><Relationship Id="rId4" Type="http://schemas.openxmlformats.org/officeDocument/2006/relationships/tags" Target="../tags/tag514.xml"/><Relationship Id="rId9" Type="http://schemas.openxmlformats.org/officeDocument/2006/relationships/tags" Target="../tags/tag519.xml"/><Relationship Id="rId14" Type="http://schemas.openxmlformats.org/officeDocument/2006/relationships/tags" Target="../tags/tag524.xml"/><Relationship Id="rId22" Type="http://schemas.openxmlformats.org/officeDocument/2006/relationships/tags" Target="../tags/tag5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5.xml"/><Relationship Id="rId1" Type="http://schemas.openxmlformats.org/officeDocument/2006/relationships/tags" Target="../tags/tag5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3" Type="http://schemas.openxmlformats.org/officeDocument/2006/relationships/tags" Target="../tags/tag538.xml"/><Relationship Id="rId21" Type="http://schemas.openxmlformats.org/officeDocument/2006/relationships/tags" Target="../tags/tag556.xml"/><Relationship Id="rId7" Type="http://schemas.openxmlformats.org/officeDocument/2006/relationships/tags" Target="../tags/tag542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0" Type="http://schemas.openxmlformats.org/officeDocument/2006/relationships/tags" Target="../tags/tag555.xml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5" Type="http://schemas.openxmlformats.org/officeDocument/2006/relationships/tags" Target="../tags/tag540.xml"/><Relationship Id="rId15" Type="http://schemas.openxmlformats.org/officeDocument/2006/relationships/tags" Target="../tags/tag550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545.xml"/><Relationship Id="rId19" Type="http://schemas.openxmlformats.org/officeDocument/2006/relationships/tags" Target="../tags/tag554.xml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tags" Target="../tags/tag5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9" Type="http://schemas.openxmlformats.org/officeDocument/2006/relationships/tags" Target="../tags/tag46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34" Type="http://schemas.openxmlformats.org/officeDocument/2006/relationships/tags" Target="../tags/tag41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tags" Target="../tags/tag40.xml"/><Relationship Id="rId38" Type="http://schemas.openxmlformats.org/officeDocument/2006/relationships/tags" Target="../tags/tag45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41" Type="http://schemas.openxmlformats.org/officeDocument/2006/relationships/tags" Target="../tags/tag48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37" Type="http://schemas.openxmlformats.org/officeDocument/2006/relationships/tags" Target="../tags/tag44.xml"/><Relationship Id="rId40" Type="http://schemas.openxmlformats.org/officeDocument/2006/relationships/tags" Target="../tags/tag47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tags" Target="../tags/tag43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tags" Target="../tags/tag38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35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CSE 421</a:t>
            </a:r>
            <a:br>
              <a:rPr lang="en-US" altLang="en-US" smtClean="0"/>
            </a:br>
            <a:r>
              <a:rPr lang="en-US" altLang="en-US" smtClean="0"/>
              <a:t>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Richard Anderson</a:t>
            </a:r>
          </a:p>
          <a:p>
            <a:pPr eaLnBrk="1" hangingPunct="1"/>
            <a:r>
              <a:rPr lang="en-US" altLang="en-US" dirty="0" smtClean="0"/>
              <a:t>Lecture </a:t>
            </a:r>
            <a:r>
              <a:rPr lang="en-US" altLang="en-US" dirty="0" smtClean="0"/>
              <a:t>24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Network Flow Applications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4" name="Picture 4" descr="http://cdn.c.photoshelter.com/img-get/I00003zY0KuN5ZiY/s/860/860/Water-Treatment-Plant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1" y="220836"/>
            <a:ext cx="2563716" cy="16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blog.mlive.com/news/baycity_impact/2009/07/large_baycitywwP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5" y="123591"/>
            <a:ext cx="2993088" cy="19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alaska-in-pictures.com/data/media/17/alaska-pipeline-in-winter_5499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90" y="190853"/>
            <a:ext cx="2771482" cy="18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Remaining games</a:t>
            </a:r>
          </a:p>
        </p:txBody>
      </p:sp>
      <p:sp>
        <p:nvSpPr>
          <p:cNvPr id="1843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379538"/>
            <a:ext cx="8897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sz="1800"/>
              <a:t>AC, AD, AD, AD, BC, BC, BC, BC, BC, BD, BE, BE, BE, BE, CE, CE, CE, DE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244316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7288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AC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3125" y="36560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7563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BC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36560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BD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2638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BE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77075" y="37322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CE</a:t>
            </a:r>
          </a:p>
        </p:txBody>
      </p:sp>
      <p:sp>
        <p:nvSpPr>
          <p:cNvPr id="1844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43125" y="4946650"/>
            <a:ext cx="379413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</a:t>
            </a:r>
          </a:p>
        </p:txBody>
      </p:sp>
      <p:sp>
        <p:nvSpPr>
          <p:cNvPr id="1844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49466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</a:t>
            </a:r>
          </a:p>
        </p:txBody>
      </p:sp>
      <p:sp>
        <p:nvSpPr>
          <p:cNvPr id="1844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48200" y="4946650"/>
            <a:ext cx="379413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</a:t>
            </a:r>
          </a:p>
        </p:txBody>
      </p:sp>
      <p:sp>
        <p:nvSpPr>
          <p:cNvPr id="18446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62638" y="49466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</a:t>
            </a:r>
          </a:p>
        </p:txBody>
      </p:sp>
      <p:sp>
        <p:nvSpPr>
          <p:cNvPr id="18447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51688" y="48704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18448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6161088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18449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62913" y="37322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Minimum Cut Applications</a:t>
            </a:r>
            <a:endParaRPr lang="en-US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Image Segmentation</a:t>
            </a:r>
          </a:p>
          <a:p>
            <a:pPr eaLnBrk="1" hangingPunct="1"/>
            <a:r>
              <a:rPr lang="en-US" altLang="en-US" smtClean="0"/>
              <a:t>Open Pit Mining / Task Selection Problem</a:t>
            </a:r>
          </a:p>
          <a:p>
            <a:pPr eaLnBrk="1" hangingPunct="1"/>
            <a:r>
              <a:rPr lang="en-US" altLang="en-US" smtClean="0"/>
              <a:t>Reduction to Min Cut problem</a:t>
            </a:r>
          </a:p>
        </p:txBody>
      </p:sp>
      <p:sp>
        <p:nvSpPr>
          <p:cNvPr id="41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S, T is a cut if S, T is a partition of the vertices with </a:t>
            </a:r>
          </a:p>
          <a:p>
            <a:pPr eaLnBrk="1" hangingPunct="1"/>
            <a:r>
              <a:rPr lang="en-US" altLang="en-US" sz="2400"/>
              <a:t>s in S and t in T</a:t>
            </a:r>
          </a:p>
          <a:p>
            <a:pPr eaLnBrk="1" hangingPunct="1"/>
            <a:r>
              <a:rPr lang="en-US" altLang="en-US" sz="2400"/>
              <a:t>The capacity of an S, T cut is the sum of the capacities of</a:t>
            </a:r>
          </a:p>
          <a:p>
            <a:pPr eaLnBrk="1" hangingPunct="1"/>
            <a:r>
              <a:rPr lang="en-US" altLang="en-US" sz="2400"/>
              <a:t>all edges going from S to T</a:t>
            </a:r>
          </a:p>
        </p:txBody>
      </p:sp>
    </p:spTree>
    <p:extLst>
      <p:ext uri="{BB962C8B-B14F-4D97-AF65-F5344CB8AC3E}">
        <p14:creationId xmlns:p14="http://schemas.microsoft.com/office/powerpoint/2010/main" val="19240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Image Segmentation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Separate foreground from background</a:t>
            </a:r>
          </a:p>
        </p:txBody>
      </p:sp>
      <p:pic>
        <p:nvPicPr>
          <p:cNvPr id="5124" name="Picture 6" descr="lion-big"/>
          <p:cNvPicPr>
            <a:picLocks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16200"/>
            <a:ext cx="4038600" cy="2492375"/>
          </a:xfr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7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ion"/>
          <p:cNvPicPr>
            <a:picLocks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6037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Image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</a:t>
            </a:r>
            <a:r>
              <a:rPr lang="en-US" altLang="en-US" sz="2800" baseline="-25000" smtClean="0"/>
              <a:t>i</a:t>
            </a:r>
            <a:r>
              <a:rPr lang="en-US" altLang="en-US" sz="2800" smtClean="0"/>
              <a:t>: value of assigning pixel i to the foreground</a:t>
            </a:r>
          </a:p>
          <a:p>
            <a:pPr eaLnBrk="1" hangingPunct="1"/>
            <a:r>
              <a:rPr lang="en-US" altLang="en-US" sz="2800" smtClean="0"/>
              <a:t>b</a:t>
            </a:r>
            <a:r>
              <a:rPr lang="en-US" altLang="en-US" sz="2800" baseline="-25000" smtClean="0"/>
              <a:t>i</a:t>
            </a:r>
            <a:r>
              <a:rPr lang="en-US" altLang="en-US" sz="2800" smtClean="0"/>
              <a:t>: value of assigning pixel i to the background</a:t>
            </a:r>
          </a:p>
          <a:p>
            <a:pPr eaLnBrk="1" hangingPunct="1"/>
            <a:r>
              <a:rPr lang="en-US" altLang="en-US" sz="2800" smtClean="0"/>
              <a:t>p</a:t>
            </a:r>
            <a:r>
              <a:rPr lang="en-US" altLang="en-US" sz="2800" baseline="-25000" smtClean="0"/>
              <a:t>ij</a:t>
            </a:r>
            <a:r>
              <a:rPr lang="en-US" altLang="en-US" sz="2800" smtClean="0"/>
              <a:t>: penalty for assigning i to the foreground, j to the background or vice versa</a:t>
            </a:r>
          </a:p>
          <a:p>
            <a:pPr eaLnBrk="1" hangingPunct="1"/>
            <a:r>
              <a:rPr lang="en-US" altLang="en-US" sz="2800" smtClean="0"/>
              <a:t>A: foreground, B: background</a:t>
            </a:r>
          </a:p>
          <a:p>
            <a:pPr eaLnBrk="1" hangingPunct="1"/>
            <a:r>
              <a:rPr lang="en-US" altLang="en-US" sz="2800" smtClean="0"/>
              <a:t>Q(A,B) = </a:t>
            </a:r>
            <a:r>
              <a:rPr lang="en-US" altLang="en-US" sz="2800" smtClean="0">
                <a:latin typeface="Symbol" pitchFamily="18" charset="2"/>
              </a:rPr>
              <a:t>S</a:t>
            </a:r>
            <a:r>
              <a:rPr lang="en-US" altLang="en-US" sz="2800" baseline="-25000" smtClean="0"/>
              <a:t>{i in A}</a:t>
            </a:r>
            <a:r>
              <a:rPr lang="en-US" altLang="en-US" sz="2800" smtClean="0"/>
              <a:t>a</a:t>
            </a:r>
            <a:r>
              <a:rPr lang="en-US" altLang="en-US" sz="2800" baseline="-25000" smtClean="0"/>
              <a:t>i</a:t>
            </a:r>
            <a:r>
              <a:rPr lang="en-US" altLang="en-US" sz="2800" smtClean="0"/>
              <a:t> + </a:t>
            </a:r>
            <a:r>
              <a:rPr lang="en-US" altLang="en-US" sz="2800" smtClean="0">
                <a:latin typeface="Symbol" pitchFamily="18" charset="2"/>
              </a:rPr>
              <a:t>S</a:t>
            </a:r>
            <a:r>
              <a:rPr lang="en-US" altLang="en-US" sz="2800" baseline="-25000" smtClean="0"/>
              <a:t>{j in B}</a:t>
            </a:r>
            <a:r>
              <a:rPr lang="en-US" altLang="en-US" sz="2800" smtClean="0"/>
              <a:t>b</a:t>
            </a:r>
            <a:r>
              <a:rPr lang="en-US" altLang="en-US" sz="2800" baseline="-25000" smtClean="0"/>
              <a:t>j</a:t>
            </a:r>
            <a:r>
              <a:rPr lang="en-US" altLang="en-US" sz="2800" smtClean="0"/>
              <a:t> - </a:t>
            </a:r>
            <a:r>
              <a:rPr lang="en-US" altLang="en-US" sz="2800" smtClean="0">
                <a:latin typeface="Symbol" pitchFamily="18" charset="2"/>
              </a:rPr>
              <a:t>S</a:t>
            </a:r>
            <a:r>
              <a:rPr lang="en-US" altLang="en-US" sz="2800" baseline="-25000" smtClean="0"/>
              <a:t>{(i,j) in E, i in A, j in</a:t>
            </a:r>
            <a:r>
              <a:rPr lang="en-US" altLang="en-US" sz="2800" smtClean="0"/>
              <a:t> </a:t>
            </a:r>
            <a:r>
              <a:rPr lang="en-US" altLang="en-US" sz="2800" baseline="-25000" smtClean="0"/>
              <a:t>B}</a:t>
            </a:r>
            <a:r>
              <a:rPr lang="en-US" altLang="en-US" sz="2800" smtClean="0"/>
              <a:t>p</a:t>
            </a:r>
            <a:r>
              <a:rPr lang="en-US" altLang="en-US" sz="2800" baseline="-25000" smtClean="0"/>
              <a:t>ij</a:t>
            </a:r>
          </a:p>
          <a:p>
            <a:pPr eaLnBrk="1" hangingPunct="1"/>
            <a:endParaRPr lang="en-US" altLang="en-US" sz="2800" baseline="-250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lvl="1" eaLnBrk="1" hangingPunct="1">
              <a:buFontTx/>
              <a:buNone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7997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Pixel graph to flow graph</a:t>
            </a:r>
          </a:p>
        </p:txBody>
      </p:sp>
      <p:sp>
        <p:nvSpPr>
          <p:cNvPr id="819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928688" y="251777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28688" y="3429000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28688" y="5249863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28688" y="434022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2868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9913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5113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60775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0825" y="236696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9766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6291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557838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000875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0800000">
            <a:off x="7000875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Freeform 19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0800000">
            <a:off x="5557838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0825" y="373221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1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766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2" name="Freeform 23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557838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3" name="Freeform 24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000875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4" name="Freeform 25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0800000">
            <a:off x="7000875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5" name="Freeform 26"/>
          <p:cNvSpPr>
            <a:spLocks/>
          </p:cNvSpPr>
          <p:nvPr>
            <p:custDataLst>
              <p:tags r:id="rId22"/>
            </p:custDataLst>
          </p:nvPr>
        </p:nvSpPr>
        <p:spPr bwMode="auto">
          <a:xfrm rot="10800000">
            <a:off x="5557838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6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0825" y="5099050"/>
            <a:ext cx="303213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7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766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557838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7000875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0800000">
            <a:off x="7000875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 rot="10800000">
            <a:off x="5557838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2" name="Freeform 43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-5400000">
            <a:off x="4763294" y="3161506"/>
            <a:ext cx="1063625" cy="80963"/>
          </a:xfrm>
          <a:custGeom>
            <a:avLst/>
            <a:gdLst>
              <a:gd name="T0" fmla="*/ 0 w 718"/>
              <a:gd name="T1" fmla="*/ 80963 h 168"/>
              <a:gd name="T2" fmla="*/ 355529 w 718"/>
              <a:gd name="T3" fmla="*/ 11566 h 168"/>
              <a:gd name="T4" fmla="*/ 638471 w 718"/>
              <a:gd name="T5" fmla="*/ 11566 h 168"/>
              <a:gd name="T6" fmla="*/ 1063625 w 718"/>
              <a:gd name="T7" fmla="*/ 80963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3" name="Freeform 44"/>
          <p:cNvSpPr>
            <a:spLocks/>
          </p:cNvSpPr>
          <p:nvPr>
            <p:custDataLst>
              <p:tags r:id="rId30"/>
            </p:custDataLst>
          </p:nvPr>
        </p:nvSpPr>
        <p:spPr bwMode="auto">
          <a:xfrm rot="5619133">
            <a:off x="5064919" y="3163094"/>
            <a:ext cx="1062038" cy="76200"/>
          </a:xfrm>
          <a:custGeom>
            <a:avLst/>
            <a:gdLst>
              <a:gd name="T0" fmla="*/ 0 w 718"/>
              <a:gd name="T1" fmla="*/ 76200 h 168"/>
              <a:gd name="T2" fmla="*/ 354999 w 718"/>
              <a:gd name="T3" fmla="*/ 10886 h 168"/>
              <a:gd name="T4" fmla="*/ 637519 w 718"/>
              <a:gd name="T5" fmla="*/ 10886 h 168"/>
              <a:gd name="T6" fmla="*/ 1062038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4" name="Freeform 47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-5400000">
            <a:off x="4762500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5" name="Freeform 48"/>
          <p:cNvSpPr>
            <a:spLocks/>
          </p:cNvSpPr>
          <p:nvPr>
            <p:custDataLst>
              <p:tags r:id="rId32"/>
            </p:custDataLst>
          </p:nvPr>
        </p:nvSpPr>
        <p:spPr bwMode="auto">
          <a:xfrm rot="5619133">
            <a:off x="5064919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6" name="Freeform 49"/>
          <p:cNvSpPr>
            <a:spLocks/>
          </p:cNvSpPr>
          <p:nvPr>
            <p:custDataLst>
              <p:tags r:id="rId33"/>
            </p:custDataLst>
          </p:nvPr>
        </p:nvSpPr>
        <p:spPr bwMode="auto">
          <a:xfrm rot="-5400000">
            <a:off x="612933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7" name="Freeform 50"/>
          <p:cNvSpPr>
            <a:spLocks/>
          </p:cNvSpPr>
          <p:nvPr>
            <p:custDataLst>
              <p:tags r:id="rId34"/>
            </p:custDataLst>
          </p:nvPr>
        </p:nvSpPr>
        <p:spPr bwMode="auto">
          <a:xfrm rot="5619133">
            <a:off x="643175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8" name="Freeform 51"/>
          <p:cNvSpPr>
            <a:spLocks/>
          </p:cNvSpPr>
          <p:nvPr>
            <p:custDataLst>
              <p:tags r:id="rId35"/>
            </p:custDataLst>
          </p:nvPr>
        </p:nvSpPr>
        <p:spPr bwMode="auto">
          <a:xfrm rot="-5400000">
            <a:off x="757078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9" name="Freeform 52"/>
          <p:cNvSpPr>
            <a:spLocks/>
          </p:cNvSpPr>
          <p:nvPr>
            <p:custDataLst>
              <p:tags r:id="rId36"/>
            </p:custDataLst>
          </p:nvPr>
        </p:nvSpPr>
        <p:spPr bwMode="auto">
          <a:xfrm rot="5619133">
            <a:off x="787320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0" name="Freeform 53"/>
          <p:cNvSpPr>
            <a:spLocks/>
          </p:cNvSpPr>
          <p:nvPr>
            <p:custDataLst>
              <p:tags r:id="rId37"/>
            </p:custDataLst>
          </p:nvPr>
        </p:nvSpPr>
        <p:spPr bwMode="auto">
          <a:xfrm rot="-5400000">
            <a:off x="612933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1" name="Freeform 54"/>
          <p:cNvSpPr>
            <a:spLocks/>
          </p:cNvSpPr>
          <p:nvPr>
            <p:custDataLst>
              <p:tags r:id="rId38"/>
            </p:custDataLst>
          </p:nvPr>
        </p:nvSpPr>
        <p:spPr bwMode="auto">
          <a:xfrm rot="5619133">
            <a:off x="643175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2" name="Freeform 55"/>
          <p:cNvSpPr>
            <a:spLocks/>
          </p:cNvSpPr>
          <p:nvPr>
            <p:custDataLst>
              <p:tags r:id="rId39"/>
            </p:custDataLst>
          </p:nvPr>
        </p:nvSpPr>
        <p:spPr bwMode="auto">
          <a:xfrm rot="-5400000">
            <a:off x="757078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3" name="Freeform 56"/>
          <p:cNvSpPr>
            <a:spLocks/>
          </p:cNvSpPr>
          <p:nvPr>
            <p:custDataLst>
              <p:tags r:id="rId40"/>
            </p:custDataLst>
          </p:nvPr>
        </p:nvSpPr>
        <p:spPr bwMode="auto">
          <a:xfrm rot="5619133">
            <a:off x="787320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4" name="Oval 5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697663" y="1228725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8235" name="Oval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97663" y="6237288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8236" name="Oval 2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7" name="Oval 2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06291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Mincut Construction</a:t>
            </a:r>
          </a:p>
        </p:txBody>
      </p:sp>
      <p:sp>
        <p:nvSpPr>
          <p:cNvPr id="9219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9963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u</a:t>
            </a:r>
          </a:p>
        </p:txBody>
      </p:sp>
      <p:sp>
        <p:nvSpPr>
          <p:cNvPr id="9220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0825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v</a:t>
            </a:r>
          </a:p>
        </p:txBody>
      </p:sp>
      <p:sp>
        <p:nvSpPr>
          <p:cNvPr id="9221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9963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7513" y="23669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9224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51688" y="60086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922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13175" y="33528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13175" y="517525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13175" y="5326063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3175" y="35052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86163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57838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40702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697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916113" y="2670175"/>
            <a:ext cx="1593850" cy="2505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2313" y="2517775"/>
            <a:ext cx="3338512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992313" y="2670175"/>
            <a:ext cx="3262312" cy="2428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992313" y="2593975"/>
            <a:ext cx="1517650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36975" y="5402263"/>
            <a:ext cx="334010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3175" y="3581400"/>
            <a:ext cx="3414713" cy="24272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3505200"/>
            <a:ext cx="1670050" cy="2428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634038" y="5326063"/>
            <a:ext cx="151765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18250" y="4414838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b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924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05163" y="251777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a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924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95800" y="3429000"/>
            <a:ext cx="684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uv</a:t>
            </a:r>
          </a:p>
        </p:txBody>
      </p:sp>
      <p:sp>
        <p:nvSpPr>
          <p:cNvPr id="924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65575" y="2973388"/>
            <a:ext cx="684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vu</a:t>
            </a:r>
          </a:p>
        </p:txBody>
      </p:sp>
    </p:spTree>
    <p:extLst>
      <p:ext uri="{BB962C8B-B14F-4D97-AF65-F5344CB8AC3E}">
        <p14:creationId xmlns:p14="http://schemas.microsoft.com/office/powerpoint/2010/main" val="10320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4114800" cy="1470025"/>
          </a:xfrm>
        </p:spPr>
        <p:txBody>
          <a:bodyPr/>
          <a:lstStyle/>
          <a:p>
            <a:r>
              <a:rPr lang="en-US" dirty="0" smtClean="0"/>
              <a:t>Open Pit Mining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busyatwork.com.au/content/Image/Get%20BUSY%20Mining%20Website/Open%20cut%20min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2514600"/>
            <a:ext cx="4267076" cy="31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hosttowngallery.com/ghostsut/kennecott0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92" y="145026"/>
            <a:ext cx="4643408" cy="21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ning-technology.com/projects/7536/images/147286/large/1l-imag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7" y="3733800"/>
            <a:ext cx="4418463" cy="29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Application of Min-cut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Open Pit Mining Problem</a:t>
            </a:r>
          </a:p>
          <a:p>
            <a:r>
              <a:rPr lang="en-US"/>
              <a:t>Task Selection Problem</a:t>
            </a:r>
          </a:p>
          <a:p>
            <a:r>
              <a:rPr lang="en-US"/>
              <a:t>Reduction to Min Cut problem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S, T is a cut if S, T is a partition of the vertices with </a:t>
            </a:r>
          </a:p>
          <a:p>
            <a:r>
              <a:rPr lang="en-US" sz="2400"/>
              <a:t>s in S and t in T</a:t>
            </a:r>
          </a:p>
          <a:p>
            <a:r>
              <a:rPr lang="en-US" sz="2400"/>
              <a:t>The capacity of an S, T cut is the sum of the capacities of</a:t>
            </a:r>
          </a:p>
          <a:p>
            <a:r>
              <a:rPr lang="en-US" sz="2400"/>
              <a:t>all edges going from S to T</a:t>
            </a:r>
          </a:p>
        </p:txBody>
      </p:sp>
    </p:spTree>
    <p:extLst>
      <p:ext uri="{BB962C8B-B14F-4D97-AF65-F5344CB8AC3E}">
        <p14:creationId xmlns:p14="http://schemas.microsoft.com/office/powerpoint/2010/main" val="42058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Open Pit Mining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Each unit of earth has a profit (possibly negative)</a:t>
            </a:r>
          </a:p>
          <a:p>
            <a:pPr eaLnBrk="1" hangingPunct="1"/>
            <a:r>
              <a:rPr lang="en-US" altLang="en-US" smtClean="0"/>
              <a:t>Getting to the ore below the surface requires removing the dirt above</a:t>
            </a:r>
          </a:p>
          <a:p>
            <a:pPr eaLnBrk="1" hangingPunct="1"/>
            <a:r>
              <a:rPr lang="en-US" altLang="en-US" smtClean="0"/>
              <a:t>Test drilling gives reasonable estimates of costs</a:t>
            </a:r>
          </a:p>
          <a:p>
            <a:pPr eaLnBrk="1" hangingPunct="1"/>
            <a:r>
              <a:rPr lang="en-US" altLang="en-US" smtClean="0"/>
              <a:t>Plan an optimal mining operation</a:t>
            </a:r>
          </a:p>
        </p:txBody>
      </p:sp>
    </p:spTree>
    <p:extLst>
      <p:ext uri="{BB962C8B-B14F-4D97-AF65-F5344CB8AC3E}">
        <p14:creationId xmlns:p14="http://schemas.microsoft.com/office/powerpoint/2010/main" val="1573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Today’s 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Network flow reductions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Multi source flow</a:t>
            </a:r>
          </a:p>
          <a:p>
            <a:pPr lvl="1" eaLnBrk="1" hangingPunct="1"/>
            <a:r>
              <a:rPr lang="en-US" altLang="en-US" dirty="0" smtClean="0"/>
              <a:t>Reviewer Assignment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Baseball </a:t>
            </a:r>
            <a:r>
              <a:rPr lang="en-US" altLang="en-US" dirty="0" smtClean="0"/>
              <a:t>Scheduling</a:t>
            </a:r>
          </a:p>
          <a:p>
            <a:pPr eaLnBrk="1" hangingPunct="1"/>
            <a:r>
              <a:rPr lang="en-US" altLang="en-US" dirty="0" smtClean="0"/>
              <a:t>Image Segmentation</a:t>
            </a:r>
          </a:p>
          <a:p>
            <a:pPr eaLnBrk="1" hangingPunct="1"/>
            <a:r>
              <a:rPr lang="en-US" altLang="en-US" dirty="0" smtClean="0"/>
              <a:t>Strip Mining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Reading: 7.5, 7.6, </a:t>
            </a:r>
            <a:r>
              <a:rPr lang="en-US" altLang="en-US" dirty="0" smtClean="0"/>
              <a:t>7.10-7.12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2413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Mine Graph </a:t>
            </a:r>
          </a:p>
        </p:txBody>
      </p:sp>
      <p:sp>
        <p:nvSpPr>
          <p:cNvPr id="11267" name="Oval 7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4875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68" name="Oval 7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74875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269" name="Line 8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1888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8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01888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8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554288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30488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Oval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74875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1274" name="Line 8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554288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9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0488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Oval 9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84513" y="3111500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77" name="Oval 9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84513" y="4022725"/>
            <a:ext cx="455612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78" name="Line 10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31152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0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1152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0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6392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0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54012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Oval 1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8451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83" name="Line 1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46392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1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4012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Oval 1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95738" y="3111500"/>
            <a:ext cx="455612" cy="455613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286" name="Oval 1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95738" y="40227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1287" name="Line 1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22750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1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222750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1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4375150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1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51350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Oval 1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95738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92" name="Line 1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75150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1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451350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Oval 1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06963" y="3111500"/>
            <a:ext cx="455612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1295" name="Oval 1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06963" y="4022725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96" name="Line 14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3397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1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13397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1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28637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15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36257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Oval 15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0696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301" name="Line 15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528637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Line 15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36257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Oval 16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16600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1304" name="Oval 16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16600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305" name="Line 16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043613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Line 16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043613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Oval 17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16600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</p:spTree>
    <p:extLst>
      <p:ext uri="{BB962C8B-B14F-4D97-AF65-F5344CB8AC3E}">
        <p14:creationId xmlns:p14="http://schemas.microsoft.com/office/powerpoint/2010/main" val="2249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Determine an optimal mine 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675" y="2290763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675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675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1675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2868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868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2868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2868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868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08108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15728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167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-5</a:t>
            </a:r>
          </a:p>
        </p:txBody>
      </p:sp>
      <p:sp>
        <p:nvSpPr>
          <p:cNvPr id="12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8108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15728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08108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15728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08108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15728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108108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15728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87513" y="2290763"/>
            <a:ext cx="455612" cy="455612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313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875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4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875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5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875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6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875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145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145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145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145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9145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06692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14312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6875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2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206692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14312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6692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14312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06692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14312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206692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14312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59873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34" name="Oval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98738" y="3201988"/>
            <a:ext cx="455612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35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8738" y="4111625"/>
            <a:ext cx="455612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36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873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7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873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8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82575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82575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0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82575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82575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82575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297815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05435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5" name="Oval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9873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4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297815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305435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8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97815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05435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0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297815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1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305435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97815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3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05435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Oval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509963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55" name="Oval 6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509963" y="3201988"/>
            <a:ext cx="455612" cy="45561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7</a:t>
            </a:r>
          </a:p>
        </p:txBody>
      </p:sp>
      <p:sp>
        <p:nvSpPr>
          <p:cNvPr id="12356" name="Oval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509963" y="41116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2357" name="Oval 6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509963" y="5022850"/>
            <a:ext cx="455612" cy="455613"/>
          </a:xfrm>
          <a:prstGeom prst="ellipse">
            <a:avLst/>
          </a:prstGeom>
          <a:solidFill>
            <a:srgbClr val="99990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2358" name="Oval 7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50996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59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73697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373697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Line 73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373697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2" name="Line 7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373697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Line 7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73697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Line 7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388937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5" name="Line 7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96557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6" name="Oval 7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50996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67" name="Line 7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>
            <a:off x="388937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8" name="Line 80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396557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" name="Line 8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>
            <a:off x="388937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96557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1" name="Line 8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H="1">
            <a:off x="388937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2" name="Line 8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396557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3" name="Line 8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>
            <a:off x="388937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Line 8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396557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5" name="Oval 8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419600" y="2290763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376" name="Oval 8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419600" y="3201988"/>
            <a:ext cx="455613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2377" name="Oval 8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4419600" y="4111625"/>
            <a:ext cx="455613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78" name="Oval 90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419600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79" name="Oval 91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41960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80" name="Line 92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464661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1" name="Line 93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464661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2" name="Line 9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464661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3" name="Line 9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64661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4" name="Line 9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464661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5" name="Line 97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479901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6" name="Line 9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487521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7" name="Oval 99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419600" y="1379538"/>
            <a:ext cx="455613" cy="455612"/>
          </a:xfrm>
          <a:prstGeom prst="ellipse">
            <a:avLst/>
          </a:prstGeom>
          <a:solidFill>
            <a:srgbClr val="9E971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2388" name="Line 100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79901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9" name="Line 101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487521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" name="Line 102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79901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" name="Line 103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487521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" name="Line 104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>
            <a:off x="479901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" name="Line 10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487521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" name="Line 106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>
            <a:off x="479901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5" name="Line 107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487521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" name="Oval 108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5330825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97" name="Oval 109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533082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98" name="Oval 110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5330825" y="4111625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99" name="Oval 111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5330825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00" name="Oval 112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5330825" y="60102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01" name="Line 113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555783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2" name="Line 114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555783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3" name="Line 115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555783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4" name="Line 116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555783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5" name="Line 117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555783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6" name="Line 118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H="1">
            <a:off x="571023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7" name="Line 119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578643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33082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409" name="Line 121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 flipH="1">
            <a:off x="571023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" name="Line 122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578643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" name="Line 12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571023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2" name="Line 124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>
            <a:off x="578643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3" name="Line 125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H="1">
            <a:off x="571023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4" name="Line 126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578643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5" name="Line 127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H="1">
            <a:off x="571023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6" name="Line 128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>
            <a:off x="578643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7" name="Oval 129"/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6242050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18" name="Oval 130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6242050" y="320198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19" name="Oval 131"/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6242050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0" name="Oval 132"/>
          <p:cNvSpPr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6242050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1" name="Oval 133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624205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2" name="Line 134"/>
          <p:cNvSpPr>
            <a:spLocks noChangeShapeType="1"/>
          </p:cNvSpPr>
          <p:nvPr>
            <p:custDataLst>
              <p:tags r:id="rId133"/>
            </p:custDataLst>
          </p:nvPr>
        </p:nvSpPr>
        <p:spPr bwMode="auto">
          <a:xfrm>
            <a:off x="646906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3" name="Line 135"/>
          <p:cNvSpPr>
            <a:spLocks noChangeShapeType="1"/>
          </p:cNvSpPr>
          <p:nvPr>
            <p:custDataLst>
              <p:tags r:id="rId134"/>
            </p:custDataLst>
          </p:nvPr>
        </p:nvSpPr>
        <p:spPr bwMode="auto">
          <a:xfrm>
            <a:off x="646906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4" name="Line 136"/>
          <p:cNvSpPr>
            <a:spLocks noChangeShapeType="1"/>
          </p:cNvSpPr>
          <p:nvPr>
            <p:custDataLst>
              <p:tags r:id="rId135"/>
            </p:custDataLst>
          </p:nvPr>
        </p:nvSpPr>
        <p:spPr bwMode="auto">
          <a:xfrm>
            <a:off x="646906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5" name="Line 137"/>
          <p:cNvSpPr>
            <a:spLocks noChangeShapeType="1"/>
          </p:cNvSpPr>
          <p:nvPr>
            <p:custDataLst>
              <p:tags r:id="rId136"/>
            </p:custDataLst>
          </p:nvPr>
        </p:nvSpPr>
        <p:spPr bwMode="auto">
          <a:xfrm>
            <a:off x="646906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6" name="Line 138"/>
          <p:cNvSpPr>
            <a:spLocks noChangeShapeType="1"/>
          </p:cNvSpPr>
          <p:nvPr>
            <p:custDataLst>
              <p:tags r:id="rId137"/>
            </p:custDataLst>
          </p:nvPr>
        </p:nvSpPr>
        <p:spPr bwMode="auto">
          <a:xfrm>
            <a:off x="646906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7" name="Line 139"/>
          <p:cNvSpPr>
            <a:spLocks noChangeShapeType="1"/>
          </p:cNvSpPr>
          <p:nvPr>
            <p:custDataLst>
              <p:tags r:id="rId138"/>
            </p:custDataLst>
          </p:nvPr>
        </p:nvSpPr>
        <p:spPr bwMode="auto">
          <a:xfrm flipH="1">
            <a:off x="662146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8" name="Line 140"/>
          <p:cNvSpPr>
            <a:spLocks noChangeShapeType="1"/>
          </p:cNvSpPr>
          <p:nvPr>
            <p:custDataLst>
              <p:tags r:id="rId139"/>
            </p:custDataLst>
          </p:nvPr>
        </p:nvSpPr>
        <p:spPr bwMode="auto">
          <a:xfrm>
            <a:off x="669766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9" name="Oval 141"/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6242050" y="137953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30" name="Line 142"/>
          <p:cNvSpPr>
            <a:spLocks noChangeShapeType="1"/>
          </p:cNvSpPr>
          <p:nvPr>
            <p:custDataLst>
              <p:tags r:id="rId141"/>
            </p:custDataLst>
          </p:nvPr>
        </p:nvSpPr>
        <p:spPr bwMode="auto">
          <a:xfrm flipH="1">
            <a:off x="662146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" name="Line 143"/>
          <p:cNvSpPr>
            <a:spLocks noChangeShapeType="1"/>
          </p:cNvSpPr>
          <p:nvPr>
            <p:custDataLst>
              <p:tags r:id="rId142"/>
            </p:custDataLst>
          </p:nvPr>
        </p:nvSpPr>
        <p:spPr bwMode="auto">
          <a:xfrm>
            <a:off x="669766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2" name="Line 144"/>
          <p:cNvSpPr>
            <a:spLocks noChangeShapeType="1"/>
          </p:cNvSpPr>
          <p:nvPr>
            <p:custDataLst>
              <p:tags r:id="rId143"/>
            </p:custDataLst>
          </p:nvPr>
        </p:nvSpPr>
        <p:spPr bwMode="auto">
          <a:xfrm flipH="1">
            <a:off x="662146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3" name="Line 145"/>
          <p:cNvSpPr>
            <a:spLocks noChangeShapeType="1"/>
          </p:cNvSpPr>
          <p:nvPr>
            <p:custDataLst>
              <p:tags r:id="rId144"/>
            </p:custDataLst>
          </p:nvPr>
        </p:nvSpPr>
        <p:spPr bwMode="auto">
          <a:xfrm>
            <a:off x="669766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4" name="Line 146"/>
          <p:cNvSpPr>
            <a:spLocks noChangeShapeType="1"/>
          </p:cNvSpPr>
          <p:nvPr>
            <p:custDataLst>
              <p:tags r:id="rId145"/>
            </p:custDataLst>
          </p:nvPr>
        </p:nvSpPr>
        <p:spPr bwMode="auto">
          <a:xfrm flipH="1">
            <a:off x="662146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5" name="Line 147"/>
          <p:cNvSpPr>
            <a:spLocks noChangeShapeType="1"/>
          </p:cNvSpPr>
          <p:nvPr>
            <p:custDataLst>
              <p:tags r:id="rId146"/>
            </p:custDataLst>
          </p:nvPr>
        </p:nvSpPr>
        <p:spPr bwMode="auto">
          <a:xfrm>
            <a:off x="669766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6" name="Line 148"/>
          <p:cNvSpPr>
            <a:spLocks noChangeShapeType="1"/>
          </p:cNvSpPr>
          <p:nvPr>
            <p:custDataLst>
              <p:tags r:id="rId147"/>
            </p:custDataLst>
          </p:nvPr>
        </p:nvSpPr>
        <p:spPr bwMode="auto">
          <a:xfrm flipH="1">
            <a:off x="662146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7" name="Line 149"/>
          <p:cNvSpPr>
            <a:spLocks noChangeShapeType="1"/>
          </p:cNvSpPr>
          <p:nvPr>
            <p:custDataLst>
              <p:tags r:id="rId148"/>
            </p:custDataLst>
          </p:nvPr>
        </p:nvSpPr>
        <p:spPr bwMode="auto">
          <a:xfrm>
            <a:off x="669766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8" name="Oval 150"/>
          <p:cNvSpPr>
            <a:spLocks noChangeArrowheads="1"/>
          </p:cNvSpPr>
          <p:nvPr>
            <p:custDataLst>
              <p:tags r:id="rId149"/>
            </p:custDataLst>
          </p:nvPr>
        </p:nvSpPr>
        <p:spPr bwMode="auto">
          <a:xfrm>
            <a:off x="715168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439" name="Oval 151"/>
          <p:cNvSpPr>
            <a:spLocks noChangeArrowheads="1"/>
          </p:cNvSpPr>
          <p:nvPr>
            <p:custDataLst>
              <p:tags r:id="rId150"/>
            </p:custDataLst>
          </p:nvPr>
        </p:nvSpPr>
        <p:spPr bwMode="auto">
          <a:xfrm>
            <a:off x="7151688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0" name="Oval 152"/>
          <p:cNvSpPr>
            <a:spLocks noChangeArrowheads="1"/>
          </p:cNvSpPr>
          <p:nvPr>
            <p:custDataLst>
              <p:tags r:id="rId151"/>
            </p:custDataLst>
          </p:nvPr>
        </p:nvSpPr>
        <p:spPr bwMode="auto">
          <a:xfrm>
            <a:off x="7151688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1" name="Oval 153"/>
          <p:cNvSpPr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715168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2" name="Oval 154"/>
          <p:cNvSpPr>
            <a:spLocks noChangeArrowheads="1"/>
          </p:cNvSpPr>
          <p:nvPr>
            <p:custDataLst>
              <p:tags r:id="rId153"/>
            </p:custDataLst>
          </p:nvPr>
        </p:nvSpPr>
        <p:spPr bwMode="auto">
          <a:xfrm>
            <a:off x="715168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3" name="Line 155"/>
          <p:cNvSpPr>
            <a:spLocks noChangeShapeType="1"/>
          </p:cNvSpPr>
          <p:nvPr>
            <p:custDataLst>
              <p:tags r:id="rId154"/>
            </p:custDataLst>
          </p:nvPr>
        </p:nvSpPr>
        <p:spPr bwMode="auto">
          <a:xfrm>
            <a:off x="737870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4" name="Line 156"/>
          <p:cNvSpPr>
            <a:spLocks noChangeShapeType="1"/>
          </p:cNvSpPr>
          <p:nvPr>
            <p:custDataLst>
              <p:tags r:id="rId155"/>
            </p:custDataLst>
          </p:nvPr>
        </p:nvSpPr>
        <p:spPr bwMode="auto">
          <a:xfrm>
            <a:off x="737870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5" name="Line 157"/>
          <p:cNvSpPr>
            <a:spLocks noChangeShapeType="1"/>
          </p:cNvSpPr>
          <p:nvPr>
            <p:custDataLst>
              <p:tags r:id="rId156"/>
            </p:custDataLst>
          </p:nvPr>
        </p:nvSpPr>
        <p:spPr bwMode="auto">
          <a:xfrm>
            <a:off x="737870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6" name="Line 158"/>
          <p:cNvSpPr>
            <a:spLocks noChangeShapeType="1"/>
          </p:cNvSpPr>
          <p:nvPr>
            <p:custDataLst>
              <p:tags r:id="rId157"/>
            </p:custDataLst>
          </p:nvPr>
        </p:nvSpPr>
        <p:spPr bwMode="auto">
          <a:xfrm>
            <a:off x="737870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7" name="Line 159"/>
          <p:cNvSpPr>
            <a:spLocks noChangeShapeType="1"/>
          </p:cNvSpPr>
          <p:nvPr>
            <p:custDataLst>
              <p:tags r:id="rId158"/>
            </p:custDataLst>
          </p:nvPr>
        </p:nvSpPr>
        <p:spPr bwMode="auto">
          <a:xfrm>
            <a:off x="737870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8" name="Line 160"/>
          <p:cNvSpPr>
            <a:spLocks noChangeShapeType="1"/>
          </p:cNvSpPr>
          <p:nvPr>
            <p:custDataLst>
              <p:tags r:id="rId159"/>
            </p:custDataLst>
          </p:nvPr>
        </p:nvSpPr>
        <p:spPr bwMode="auto">
          <a:xfrm flipH="1">
            <a:off x="753110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9" name="Line 161"/>
          <p:cNvSpPr>
            <a:spLocks noChangeShapeType="1"/>
          </p:cNvSpPr>
          <p:nvPr>
            <p:custDataLst>
              <p:tags r:id="rId160"/>
            </p:custDataLst>
          </p:nvPr>
        </p:nvSpPr>
        <p:spPr bwMode="auto">
          <a:xfrm>
            <a:off x="760730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0" name="Oval 162"/>
          <p:cNvSpPr>
            <a:spLocks noChangeArrowheads="1"/>
          </p:cNvSpPr>
          <p:nvPr>
            <p:custDataLst>
              <p:tags r:id="rId161"/>
            </p:custDataLst>
          </p:nvPr>
        </p:nvSpPr>
        <p:spPr bwMode="auto">
          <a:xfrm>
            <a:off x="715168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451" name="Line 163"/>
          <p:cNvSpPr>
            <a:spLocks noChangeShapeType="1"/>
          </p:cNvSpPr>
          <p:nvPr>
            <p:custDataLst>
              <p:tags r:id="rId162"/>
            </p:custDataLst>
          </p:nvPr>
        </p:nvSpPr>
        <p:spPr bwMode="auto">
          <a:xfrm flipH="1">
            <a:off x="753110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" name="Line 164"/>
          <p:cNvSpPr>
            <a:spLocks noChangeShapeType="1"/>
          </p:cNvSpPr>
          <p:nvPr>
            <p:custDataLst>
              <p:tags r:id="rId163"/>
            </p:custDataLst>
          </p:nvPr>
        </p:nvSpPr>
        <p:spPr bwMode="auto">
          <a:xfrm>
            <a:off x="760730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3" name="Line 165"/>
          <p:cNvSpPr>
            <a:spLocks noChangeShapeType="1"/>
          </p:cNvSpPr>
          <p:nvPr>
            <p:custDataLst>
              <p:tags r:id="rId164"/>
            </p:custDataLst>
          </p:nvPr>
        </p:nvSpPr>
        <p:spPr bwMode="auto">
          <a:xfrm flipH="1">
            <a:off x="753110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4" name="Line 166"/>
          <p:cNvSpPr>
            <a:spLocks noChangeShapeType="1"/>
          </p:cNvSpPr>
          <p:nvPr>
            <p:custDataLst>
              <p:tags r:id="rId165"/>
            </p:custDataLst>
          </p:nvPr>
        </p:nvSpPr>
        <p:spPr bwMode="auto">
          <a:xfrm>
            <a:off x="760730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5" name="Line 167"/>
          <p:cNvSpPr>
            <a:spLocks noChangeShapeType="1"/>
          </p:cNvSpPr>
          <p:nvPr>
            <p:custDataLst>
              <p:tags r:id="rId166"/>
            </p:custDataLst>
          </p:nvPr>
        </p:nvSpPr>
        <p:spPr bwMode="auto">
          <a:xfrm flipH="1">
            <a:off x="753110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6" name="Line 168"/>
          <p:cNvSpPr>
            <a:spLocks noChangeShapeType="1"/>
          </p:cNvSpPr>
          <p:nvPr>
            <p:custDataLst>
              <p:tags r:id="rId167"/>
            </p:custDataLst>
          </p:nvPr>
        </p:nvSpPr>
        <p:spPr bwMode="auto">
          <a:xfrm>
            <a:off x="760730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7" name="Line 169"/>
          <p:cNvSpPr>
            <a:spLocks noChangeShapeType="1"/>
          </p:cNvSpPr>
          <p:nvPr>
            <p:custDataLst>
              <p:tags r:id="rId168"/>
            </p:custDataLst>
          </p:nvPr>
        </p:nvSpPr>
        <p:spPr bwMode="auto">
          <a:xfrm flipH="1">
            <a:off x="753110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8" name="Line 170"/>
          <p:cNvSpPr>
            <a:spLocks noChangeShapeType="1"/>
          </p:cNvSpPr>
          <p:nvPr>
            <p:custDataLst>
              <p:tags r:id="rId169"/>
            </p:custDataLst>
          </p:nvPr>
        </p:nvSpPr>
        <p:spPr bwMode="auto">
          <a:xfrm>
            <a:off x="760730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9" name="Oval 171"/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>
            <a:off x="7986713" y="2290763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0" name="Oval 172"/>
          <p:cNvSpPr>
            <a:spLocks noChangeArrowheads="1"/>
          </p:cNvSpPr>
          <p:nvPr>
            <p:custDataLst>
              <p:tags r:id="rId171"/>
            </p:custDataLst>
          </p:nvPr>
        </p:nvSpPr>
        <p:spPr bwMode="auto">
          <a:xfrm>
            <a:off x="79867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1" name="Oval 173"/>
          <p:cNvSpPr>
            <a:spLocks noChangeArrowheads="1"/>
          </p:cNvSpPr>
          <p:nvPr>
            <p:custDataLst>
              <p:tags r:id="rId172"/>
            </p:custDataLst>
          </p:nvPr>
        </p:nvSpPr>
        <p:spPr bwMode="auto">
          <a:xfrm>
            <a:off x="79867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2" name="Oval 174"/>
          <p:cNvSpPr>
            <a:spLocks noChangeArrowheads="1"/>
          </p:cNvSpPr>
          <p:nvPr>
            <p:custDataLst>
              <p:tags r:id="rId173"/>
            </p:custDataLst>
          </p:nvPr>
        </p:nvSpPr>
        <p:spPr bwMode="auto">
          <a:xfrm>
            <a:off x="79867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3" name="Oval 175"/>
          <p:cNvSpPr>
            <a:spLocks noChangeArrowheads="1"/>
          </p:cNvSpPr>
          <p:nvPr>
            <p:custDataLst>
              <p:tags r:id="rId174"/>
            </p:custDataLst>
          </p:nvPr>
        </p:nvSpPr>
        <p:spPr bwMode="auto">
          <a:xfrm>
            <a:off x="79867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4" name="Line 176"/>
          <p:cNvSpPr>
            <a:spLocks noChangeShapeType="1"/>
          </p:cNvSpPr>
          <p:nvPr>
            <p:custDataLst>
              <p:tags r:id="rId175"/>
            </p:custDataLst>
          </p:nvPr>
        </p:nvSpPr>
        <p:spPr bwMode="auto">
          <a:xfrm>
            <a:off x="82137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5" name="Line 177"/>
          <p:cNvSpPr>
            <a:spLocks noChangeShapeType="1"/>
          </p:cNvSpPr>
          <p:nvPr>
            <p:custDataLst>
              <p:tags r:id="rId176"/>
            </p:custDataLst>
          </p:nvPr>
        </p:nvSpPr>
        <p:spPr bwMode="auto">
          <a:xfrm>
            <a:off x="82137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6" name="Line 178"/>
          <p:cNvSpPr>
            <a:spLocks noChangeShapeType="1"/>
          </p:cNvSpPr>
          <p:nvPr>
            <p:custDataLst>
              <p:tags r:id="rId177"/>
            </p:custDataLst>
          </p:nvPr>
        </p:nvSpPr>
        <p:spPr bwMode="auto">
          <a:xfrm>
            <a:off x="82137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7" name="Line 179"/>
          <p:cNvSpPr>
            <a:spLocks noChangeShapeType="1"/>
          </p:cNvSpPr>
          <p:nvPr>
            <p:custDataLst>
              <p:tags r:id="rId178"/>
            </p:custDataLst>
          </p:nvPr>
        </p:nvSpPr>
        <p:spPr bwMode="auto">
          <a:xfrm>
            <a:off x="82137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8" name="Line 180"/>
          <p:cNvSpPr>
            <a:spLocks noChangeShapeType="1"/>
          </p:cNvSpPr>
          <p:nvPr>
            <p:custDataLst>
              <p:tags r:id="rId179"/>
            </p:custDataLst>
          </p:nvPr>
        </p:nvSpPr>
        <p:spPr bwMode="auto">
          <a:xfrm>
            <a:off x="82137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9" name="Oval 181"/>
          <p:cNvSpPr>
            <a:spLocks noChangeArrowheads="1"/>
          </p:cNvSpPr>
          <p:nvPr>
            <p:custDataLst>
              <p:tags r:id="rId180"/>
            </p:custDataLst>
          </p:nvPr>
        </p:nvSpPr>
        <p:spPr bwMode="auto">
          <a:xfrm>
            <a:off x="79867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2470" name="Content Placeholder 182"/>
          <p:cNvSpPr>
            <a:spLocks noGrp="1"/>
          </p:cNvSpPr>
          <p:nvPr>
            <p:ph idx="1"/>
            <p:custDataLst>
              <p:tags r:id="rId181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4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Precedence graph G=(V,E)</a:t>
            </a:r>
          </a:p>
          <a:p>
            <a:pPr eaLnBrk="1" hangingPunct="1"/>
            <a:r>
              <a:rPr lang="en-US" altLang="en-US" sz="2800" smtClean="0"/>
              <a:t>Each v in V has a profit p(v)</a:t>
            </a:r>
          </a:p>
          <a:p>
            <a:pPr eaLnBrk="1" hangingPunct="1"/>
            <a:r>
              <a:rPr lang="en-US" altLang="en-US" sz="2800" smtClean="0"/>
              <a:t>A set F is </a:t>
            </a:r>
            <a:r>
              <a:rPr lang="en-US" altLang="en-US" sz="2800" i="1" smtClean="0"/>
              <a:t>feasible </a:t>
            </a:r>
            <a:r>
              <a:rPr lang="en-US" altLang="en-US" sz="2800" smtClean="0"/>
              <a:t>if when w in F, and (v,w) in E, then v in F.</a:t>
            </a:r>
            <a:endParaRPr lang="en-US" altLang="en-US" sz="2800" i="1" smtClean="0"/>
          </a:p>
          <a:p>
            <a:pPr eaLnBrk="1" hangingPunct="1"/>
            <a:r>
              <a:rPr lang="en-US" altLang="en-US" sz="2800" smtClean="0"/>
              <a:t>Find a feasible set to maximize the profit</a:t>
            </a:r>
          </a:p>
        </p:txBody>
      </p:sp>
      <p:sp>
        <p:nvSpPr>
          <p:cNvPr id="1331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9650" y="312578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5</a:t>
            </a:r>
          </a:p>
        </p:txBody>
      </p:sp>
      <p:sp>
        <p:nvSpPr>
          <p:cNvPr id="1331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4111625"/>
            <a:ext cx="455613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3318" name="Oval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2638" y="16827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3319" name="Oval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8425" y="380841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3320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23669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3321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53275" y="25193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3322" name="Oval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86438" y="49466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3323" name="Oval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53275" y="160813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3324" name="Line 2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089650" y="3581400"/>
            <a:ext cx="228600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2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3225" y="4264025"/>
            <a:ext cx="379413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242050" y="4567238"/>
            <a:ext cx="909638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545263" y="3505200"/>
            <a:ext cx="531812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304088" y="3049588"/>
            <a:ext cx="152400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3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51413" y="2822575"/>
            <a:ext cx="303212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3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2746375"/>
            <a:ext cx="91122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3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407025" y="2138363"/>
            <a:ext cx="606425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3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318250" y="1835150"/>
            <a:ext cx="833438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3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380288" y="2062163"/>
            <a:ext cx="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3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2822575"/>
            <a:ext cx="6826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4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392863" y="1987550"/>
            <a:ext cx="8350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Min cut algorithm for profit maximization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Construct a flow graph where the minimum cut identifies a feasible set that maximizes profit</a:t>
            </a:r>
          </a:p>
        </p:txBody>
      </p:sp>
    </p:spTree>
    <p:extLst>
      <p:ext uri="{BB962C8B-B14F-4D97-AF65-F5344CB8AC3E}">
        <p14:creationId xmlns:p14="http://schemas.microsoft.com/office/powerpoint/2010/main" val="10537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Precedence graph construction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Precedence graph G=(V,E)</a:t>
            </a:r>
          </a:p>
          <a:p>
            <a:pPr eaLnBrk="1" hangingPunct="1"/>
            <a:r>
              <a:rPr lang="en-US" altLang="en-US" sz="2800" smtClean="0"/>
              <a:t>Each edge in E has infinite capacity</a:t>
            </a:r>
          </a:p>
          <a:p>
            <a:pPr eaLnBrk="1" hangingPunct="1"/>
            <a:r>
              <a:rPr lang="en-US" altLang="en-US" sz="2800" smtClean="0"/>
              <a:t>Add vertices s, t</a:t>
            </a:r>
          </a:p>
          <a:p>
            <a:pPr eaLnBrk="1" hangingPunct="1"/>
            <a:r>
              <a:rPr lang="en-US" altLang="en-US" sz="2800" smtClean="0"/>
              <a:t>Each vertex in V is attached to s and t with finite capacity edges</a:t>
            </a:r>
          </a:p>
        </p:txBody>
      </p:sp>
      <p:sp>
        <p:nvSpPr>
          <p:cNvPr id="15364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72275" y="41878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5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25939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6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42640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67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3225" y="25177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8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86713" y="35814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9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80288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227888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786438" y="4414838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318250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3450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38838" y="33528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75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86438" y="2973388"/>
            <a:ext cx="227012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196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77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799013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875213" y="3808413"/>
            <a:ext cx="455612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Find a </a:t>
            </a:r>
            <a:r>
              <a:rPr lang="en-US" altLang="en-US" sz="4000" smtClean="0">
                <a:solidFill>
                  <a:srgbClr val="FF0000"/>
                </a:solidFill>
              </a:rPr>
              <a:t>finite</a:t>
            </a:r>
            <a:r>
              <a:rPr lang="en-US" altLang="en-US" sz="4000" smtClean="0"/>
              <a:t> value cut with at least two vertices on each side of the cut</a:t>
            </a:r>
          </a:p>
        </p:txBody>
      </p:sp>
      <p:sp>
        <p:nvSpPr>
          <p:cNvPr id="16387" name="Oval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5575" y="168275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88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0188" y="608488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6389" name="Oval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44910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0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8971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1" name="Oval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54350" y="45672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392" name="Oval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6750" y="28209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3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38846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4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3813" y="3276600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951413" y="4187825"/>
            <a:ext cx="7588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2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509963" y="4718050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41775" y="4111625"/>
            <a:ext cx="4540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736975" y="3049588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Oval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62363" y="36560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400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09963" y="3276600"/>
            <a:ext cx="22701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Oval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43125" y="3732213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402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22538" y="3200400"/>
            <a:ext cx="758825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598738" y="4111625"/>
            <a:ext cx="455612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509963" y="2138363"/>
            <a:ext cx="530225" cy="6842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3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268788" y="2138363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3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2588" y="2138363"/>
            <a:ext cx="531812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3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965575" y="2138363"/>
            <a:ext cx="150813" cy="1443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3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446338" y="2138363"/>
            <a:ext cx="1519237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3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3357563" y="2138363"/>
            <a:ext cx="682625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4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19600" y="2062163"/>
            <a:ext cx="1366838" cy="1822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4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433763" y="3276600"/>
            <a:ext cx="758825" cy="2808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4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44988" y="3352800"/>
            <a:ext cx="530225" cy="27320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419600" y="4340225"/>
            <a:ext cx="1443038" cy="17446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4344988" y="4927600"/>
            <a:ext cx="342900" cy="1157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813175" y="4111625"/>
            <a:ext cx="455613" cy="18970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446338" y="4187825"/>
            <a:ext cx="1593850" cy="1973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4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433763" y="5022850"/>
            <a:ext cx="606425" cy="10620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5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3675" y="5618163"/>
            <a:ext cx="6921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5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93675" y="6040438"/>
            <a:ext cx="6921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5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93675" y="6270625"/>
            <a:ext cx="6905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Text Box 5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023938" y="5411788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Infinite</a:t>
            </a:r>
          </a:p>
        </p:txBody>
      </p:sp>
      <p:sp>
        <p:nvSpPr>
          <p:cNvPr id="16422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038225" y="5964238"/>
            <a:ext cx="67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Finite</a:t>
            </a:r>
          </a:p>
        </p:txBody>
      </p:sp>
      <p:sp>
        <p:nvSpPr>
          <p:cNvPr id="16423" name="Content Placeholder 39"/>
          <p:cNvSpPr>
            <a:spLocks noGrp="1"/>
          </p:cNvSpPr>
          <p:nvPr>
            <p:ph idx="1"/>
            <p:custDataLst>
              <p:tags r:id="rId38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71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 sink side of a finite cut is a feasible set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No edges permitted from S to T</a:t>
            </a:r>
          </a:p>
          <a:p>
            <a:pPr eaLnBrk="1" hangingPunct="1"/>
            <a:r>
              <a:rPr lang="en-US" altLang="en-US" sz="2800" smtClean="0"/>
              <a:t>If a vertex is in T, all of its ancestors are in T</a:t>
            </a:r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5488" y="41878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0408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403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15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86438" y="25177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6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89925" y="35814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83500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531100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089650" y="44148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1463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316663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2050" y="33528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23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89650" y="29733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28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2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102225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38084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Setting the costs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If p(v) &gt; 0, </a:t>
            </a:r>
          </a:p>
          <a:p>
            <a:pPr lvl="1" eaLnBrk="1" hangingPunct="1"/>
            <a:r>
              <a:rPr lang="en-US" altLang="en-US" sz="2400" smtClean="0"/>
              <a:t>cap(v,t) = p(v)</a:t>
            </a:r>
          </a:p>
          <a:p>
            <a:pPr lvl="1" eaLnBrk="1" hangingPunct="1"/>
            <a:r>
              <a:rPr lang="en-US" altLang="en-US" sz="2400" smtClean="0"/>
              <a:t>cap(s,v) = 0</a:t>
            </a:r>
          </a:p>
          <a:p>
            <a:pPr eaLnBrk="1" hangingPunct="1"/>
            <a:r>
              <a:rPr lang="en-US" altLang="en-US" sz="2800" smtClean="0"/>
              <a:t>If p(v) &lt; 0</a:t>
            </a:r>
          </a:p>
          <a:p>
            <a:pPr lvl="1" eaLnBrk="1" hangingPunct="1"/>
            <a:r>
              <a:rPr lang="en-US" altLang="en-US" sz="2400" smtClean="0"/>
              <a:t>cap(s,v) = -p(v)</a:t>
            </a:r>
          </a:p>
          <a:p>
            <a:pPr lvl="1" eaLnBrk="1" hangingPunct="1"/>
            <a:r>
              <a:rPr lang="en-US" altLang="en-US" sz="2400" smtClean="0"/>
              <a:t>cap(v,t) = 0</a:t>
            </a:r>
          </a:p>
          <a:p>
            <a:pPr eaLnBrk="1" hangingPunct="1"/>
            <a:r>
              <a:rPr lang="en-US" altLang="en-US" sz="2800" smtClean="0"/>
              <a:t>If p(v) = 0</a:t>
            </a:r>
          </a:p>
          <a:p>
            <a:pPr lvl="1" eaLnBrk="1" hangingPunct="1"/>
            <a:r>
              <a:rPr lang="en-US" altLang="en-US" sz="2400" smtClean="0"/>
              <a:t>cap(s,v) = 0</a:t>
            </a:r>
          </a:p>
          <a:p>
            <a:pPr lvl="1" eaLnBrk="1" hangingPunct="1"/>
            <a:r>
              <a:rPr lang="en-US" altLang="en-US" sz="2400" smtClean="0"/>
              <a:t>cap(v,t) = 0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69063" y="14557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3675" y="58578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928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27888" y="26701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57838" y="43402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1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13725" y="36576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0</a:t>
            </a:r>
          </a:p>
        </p:txBody>
      </p:sp>
      <p:sp>
        <p:nvSpPr>
          <p:cNvPr id="18443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07300" y="30495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454900" y="39608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13450" y="44910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545263" y="38846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240463" y="28225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6585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8449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013450" y="30495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6613" y="35052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51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6025" y="29733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02225" y="38846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772275" y="1911350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1911350"/>
            <a:ext cx="150812" cy="1443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949825" y="1911350"/>
            <a:ext cx="1519238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37250" y="3049588"/>
            <a:ext cx="758825" cy="2808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848475" y="4795838"/>
            <a:ext cx="379413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3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37250" y="4795838"/>
            <a:ext cx="606425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62638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0" name="Text Box 3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18250" y="21383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61" name="Text Box 3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24675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2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38838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63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69063" y="50990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64" name="Text Box 4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00875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549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Minimum cut gives optimal solution</a:t>
            </a:r>
            <a:br>
              <a:rPr lang="en-US" altLang="en-US" sz="4000" smtClean="0"/>
            </a:br>
            <a:r>
              <a:rPr lang="en-US" altLang="en-US" sz="4000" smtClean="0"/>
              <a:t>Why?</a:t>
            </a:r>
          </a:p>
        </p:txBody>
      </p:sp>
      <p:sp>
        <p:nvSpPr>
          <p:cNvPr id="19459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3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5525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516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6388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76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5163" y="16081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5163" y="524986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39913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51138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60775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98738" y="3884613"/>
            <a:ext cx="682625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33763" y="3884613"/>
            <a:ext cx="0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6163" y="3884613"/>
            <a:ext cx="1592262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763713" y="1987550"/>
            <a:ext cx="1441450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86163" y="1987550"/>
            <a:ext cx="682625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46338" y="2214563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13175" y="2290763"/>
            <a:ext cx="379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51138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40188" y="47196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33763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480" name="Freeform 24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25475" y="2366963"/>
            <a:ext cx="5160963" cy="2644775"/>
          </a:xfrm>
          <a:custGeom>
            <a:avLst/>
            <a:gdLst>
              <a:gd name="T0" fmla="*/ 0 w 3251"/>
              <a:gd name="T1" fmla="*/ 328613 h 1666"/>
              <a:gd name="T2" fmla="*/ 1138238 w 3251"/>
              <a:gd name="T3" fmla="*/ 25400 h 1666"/>
              <a:gd name="T4" fmla="*/ 2732088 w 3251"/>
              <a:gd name="T5" fmla="*/ 481013 h 1666"/>
              <a:gd name="T6" fmla="*/ 3263901 w 3251"/>
              <a:gd name="T7" fmla="*/ 1087438 h 1666"/>
              <a:gd name="T8" fmla="*/ 3263901 w 3251"/>
              <a:gd name="T9" fmla="*/ 1998663 h 1666"/>
              <a:gd name="T10" fmla="*/ 3870326 w 3251"/>
              <a:gd name="T11" fmla="*/ 2378075 h 1666"/>
              <a:gd name="T12" fmla="*/ 4857751 w 3251"/>
              <a:gd name="T13" fmla="*/ 2606675 h 1666"/>
              <a:gd name="T14" fmla="*/ 5160963 w 3251"/>
              <a:gd name="T15" fmla="*/ 2606675 h 16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1"/>
              <a:gd name="T25" fmla="*/ 0 h 1666"/>
              <a:gd name="T26" fmla="*/ 3251 w 3251"/>
              <a:gd name="T27" fmla="*/ 1666 h 16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1" h="1666">
                <a:moveTo>
                  <a:pt x="0" y="207"/>
                </a:moveTo>
                <a:cubicBezTo>
                  <a:pt x="215" y="103"/>
                  <a:pt x="430" y="0"/>
                  <a:pt x="717" y="16"/>
                </a:cubicBezTo>
                <a:cubicBezTo>
                  <a:pt x="1004" y="32"/>
                  <a:pt x="1498" y="192"/>
                  <a:pt x="1721" y="303"/>
                </a:cubicBezTo>
                <a:cubicBezTo>
                  <a:pt x="1944" y="414"/>
                  <a:pt x="2000" y="526"/>
                  <a:pt x="2056" y="685"/>
                </a:cubicBezTo>
                <a:cubicBezTo>
                  <a:pt x="2112" y="844"/>
                  <a:pt x="1992" y="1123"/>
                  <a:pt x="2056" y="1259"/>
                </a:cubicBezTo>
                <a:cubicBezTo>
                  <a:pt x="2120" y="1395"/>
                  <a:pt x="2271" y="1434"/>
                  <a:pt x="2438" y="1498"/>
                </a:cubicBezTo>
                <a:cubicBezTo>
                  <a:pt x="2605" y="1562"/>
                  <a:pt x="2925" y="1618"/>
                  <a:pt x="3060" y="1642"/>
                </a:cubicBezTo>
                <a:cubicBezTo>
                  <a:pt x="3195" y="1666"/>
                  <a:pt x="3223" y="1654"/>
                  <a:pt x="3251" y="164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5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Computing the Profit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Cost(W) = </a:t>
            </a:r>
            <a:r>
              <a:rPr lang="en-US" altLang="en-US" smtClean="0">
                <a:latin typeface="Symbol" pitchFamily="18" charset="2"/>
              </a:rPr>
              <a:t>S</a:t>
            </a:r>
            <a:r>
              <a:rPr lang="en-US" altLang="en-US" baseline="-25000" smtClean="0"/>
              <a:t>{w in W; p(w) &lt; 0}</a:t>
            </a:r>
            <a:r>
              <a:rPr lang="en-US" altLang="en-US" smtClean="0"/>
              <a:t>-p(w)</a:t>
            </a:r>
          </a:p>
          <a:p>
            <a:pPr eaLnBrk="1" hangingPunct="1"/>
            <a:r>
              <a:rPr lang="en-US" altLang="en-US" smtClean="0"/>
              <a:t>Benefit(W) = </a:t>
            </a:r>
            <a:r>
              <a:rPr lang="en-US" altLang="en-US" smtClean="0">
                <a:latin typeface="Symbol" pitchFamily="18" charset="2"/>
              </a:rPr>
              <a:t>S</a:t>
            </a:r>
            <a:r>
              <a:rPr lang="en-US" altLang="en-US" baseline="-25000" smtClean="0"/>
              <a:t>{w in W; p(w) &gt; 0}</a:t>
            </a:r>
            <a:r>
              <a:rPr lang="en-US" altLang="en-US" smtClean="0"/>
              <a:t> p(w)</a:t>
            </a:r>
          </a:p>
          <a:p>
            <a:pPr eaLnBrk="1" hangingPunct="1"/>
            <a:r>
              <a:rPr lang="en-US" altLang="en-US" smtClean="0"/>
              <a:t>Profit(W) = Benefit(W) – Cost(W)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Maximum cost and benefit</a:t>
            </a:r>
          </a:p>
          <a:p>
            <a:pPr lvl="1" eaLnBrk="1" hangingPunct="1"/>
            <a:r>
              <a:rPr lang="en-US" altLang="en-US" smtClean="0"/>
              <a:t>C = Cost(V) </a:t>
            </a:r>
          </a:p>
          <a:p>
            <a:pPr lvl="1" eaLnBrk="1" hangingPunct="1"/>
            <a:r>
              <a:rPr lang="en-US" altLang="en-US" smtClean="0"/>
              <a:t>B = Benefit(V)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55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Multi-source network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Multi-source network flow</a:t>
            </a:r>
          </a:p>
          <a:p>
            <a:pPr lvl="1"/>
            <a:r>
              <a:rPr lang="en-US" dirty="0" smtClean="0"/>
              <a:t>Sources s</a:t>
            </a:r>
            <a:r>
              <a:rPr lang="en-US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 smtClean="0"/>
              <a:t>, . . .,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lvl="1"/>
            <a:r>
              <a:rPr lang="en-US" dirty="0" smtClean="0"/>
              <a:t>Sinks 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, . . . 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endParaRPr lang="en-US" dirty="0" smtClean="0"/>
          </a:p>
          <a:p>
            <a:r>
              <a:rPr lang="en-US" dirty="0" smtClean="0"/>
              <a:t>Solve with Single source network flow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4992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Express Cap(S,T) in terms of B, C, Cost(T), Benefit(T), and Profit(T)</a:t>
            </a:r>
          </a:p>
        </p:txBody>
      </p:sp>
      <p:sp>
        <p:nvSpPr>
          <p:cNvPr id="21507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0" y="2214563"/>
            <a:ext cx="227013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1900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371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06638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43213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986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36700" y="509905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57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39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60500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986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368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7663" y="2430463"/>
            <a:ext cx="1152525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346200" y="2468563"/>
            <a:ext cx="230188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652588" y="2430463"/>
            <a:ext cx="692150" cy="1228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46138" y="3889375"/>
            <a:ext cx="692150" cy="1228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652588" y="3929063"/>
            <a:ext cx="192087" cy="11509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730375" y="3929063"/>
            <a:ext cx="1190625" cy="11890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Freeform 2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269875" y="2719388"/>
            <a:ext cx="2689225" cy="2054225"/>
          </a:xfrm>
          <a:custGeom>
            <a:avLst/>
            <a:gdLst>
              <a:gd name="T0" fmla="*/ 0 w 1694"/>
              <a:gd name="T1" fmla="*/ 133350 h 1294"/>
              <a:gd name="T2" fmla="*/ 461963 w 1694"/>
              <a:gd name="T3" fmla="*/ 19050 h 1294"/>
              <a:gd name="T4" fmla="*/ 1076325 w 1694"/>
              <a:gd name="T5" fmla="*/ 249238 h 1294"/>
              <a:gd name="T6" fmla="*/ 1614487 w 1694"/>
              <a:gd name="T7" fmla="*/ 517525 h 1294"/>
              <a:gd name="T8" fmla="*/ 1844675 w 1694"/>
              <a:gd name="T9" fmla="*/ 863600 h 1294"/>
              <a:gd name="T10" fmla="*/ 1882775 w 1694"/>
              <a:gd name="T11" fmla="*/ 1516062 h 1294"/>
              <a:gd name="T12" fmla="*/ 2689225 w 1694"/>
              <a:gd name="T13" fmla="*/ 2054225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94"/>
              <a:gd name="T22" fmla="*/ 0 h 1294"/>
              <a:gd name="T23" fmla="*/ 1694 w 169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94" h="1294">
                <a:moveTo>
                  <a:pt x="0" y="84"/>
                </a:moveTo>
                <a:cubicBezTo>
                  <a:pt x="89" y="42"/>
                  <a:pt x="178" y="0"/>
                  <a:pt x="291" y="12"/>
                </a:cubicBezTo>
                <a:cubicBezTo>
                  <a:pt x="404" y="24"/>
                  <a:pt x="557" y="105"/>
                  <a:pt x="678" y="157"/>
                </a:cubicBezTo>
                <a:cubicBezTo>
                  <a:pt x="799" y="209"/>
                  <a:pt x="936" y="262"/>
                  <a:pt x="1017" y="326"/>
                </a:cubicBezTo>
                <a:cubicBezTo>
                  <a:pt x="1098" y="390"/>
                  <a:pt x="1134" y="439"/>
                  <a:pt x="1162" y="544"/>
                </a:cubicBezTo>
                <a:cubicBezTo>
                  <a:pt x="1190" y="649"/>
                  <a:pt x="1097" y="830"/>
                  <a:pt x="1186" y="955"/>
                </a:cubicBezTo>
                <a:cubicBezTo>
                  <a:pt x="1275" y="1080"/>
                  <a:pt x="1484" y="1187"/>
                  <a:pt x="1694" y="129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7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8200" y="5486400"/>
            <a:ext cx="7373938" cy="788988"/>
          </a:xfrm>
          <a:prstGeom prst="rect">
            <a:avLst/>
          </a:prstGeom>
          <a:solidFill>
            <a:srgbClr val="F5FC6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Cap(S,T) = Cost(T) + Ben(S) = Cost(T) + Ben(S) + Ben(T) – Ben(T)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                = B + Cost(T) – Ben(T) = B – Profit(T)</a:t>
            </a:r>
          </a:p>
        </p:txBody>
      </p:sp>
    </p:spTree>
    <p:extLst>
      <p:ext uri="{BB962C8B-B14F-4D97-AF65-F5344CB8AC3E}">
        <p14:creationId xmlns:p14="http://schemas.microsoft.com/office/powerpoint/2010/main" val="26051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Bipartite Matching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graph G=(V,E) is bipartite if the vertices can be partitioned into disjoints sets X,Y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 matching M is a subset of the edges that does not share any vertices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Find a matching as large as possible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195" y="89620"/>
            <a:ext cx="990047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Review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Converting Matching to Network Flow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0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25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25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36700" y="4643438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536700" y="4035425"/>
            <a:ext cx="98583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84300" y="3276600"/>
            <a:ext cx="1138238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536700" y="32019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536700" y="236696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384300" y="2366963"/>
            <a:ext cx="1290638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36700" y="2443163"/>
            <a:ext cx="985838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16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16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816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816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72275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72275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8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2275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9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72275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786438" y="4643438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786438" y="4035425"/>
            <a:ext cx="985837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786438" y="3276600"/>
            <a:ext cx="985837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786438" y="3201988"/>
            <a:ext cx="91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786438" y="2366963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5786438" y="2443163"/>
            <a:ext cx="9858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86438" y="2443163"/>
            <a:ext cx="985837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Oval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31900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8" name="Oval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139113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12319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495800" y="2443163"/>
            <a:ext cx="987425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648200" y="3201988"/>
            <a:ext cx="835025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495800" y="3505200"/>
            <a:ext cx="9874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495800" y="3505200"/>
            <a:ext cx="987425" cy="106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077075" y="2443163"/>
            <a:ext cx="1062038" cy="90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077075" y="3201988"/>
            <a:ext cx="106203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7077075" y="3581400"/>
            <a:ext cx="1062038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077075" y="3656013"/>
            <a:ext cx="1138238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Oval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225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8" name="Oval 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31900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9" name="Oval 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225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0" name="Oval 3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44988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Allocation:  Assignment of reviewers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82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set of papers P</a:t>
            </a:r>
            <a:r>
              <a:rPr lang="en-US" baseline="-25000" dirty="0" smtClean="0"/>
              <a:t>1</a:t>
            </a:r>
            <a:r>
              <a:rPr lang="en-US" dirty="0" smtClean="0"/>
              <a:t>, . . .,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smtClean="0"/>
              <a:t>A set of reviewers R</a:t>
            </a:r>
            <a:r>
              <a:rPr lang="en-US" baseline="-25000" dirty="0" smtClean="0"/>
              <a:t>1</a:t>
            </a:r>
            <a:r>
              <a:rPr lang="en-US" dirty="0" smtClean="0"/>
              <a:t>, . . ., R</a:t>
            </a:r>
            <a:r>
              <a:rPr lang="en-US" baseline="-25000" dirty="0" smtClean="0"/>
              <a:t>m</a:t>
            </a:r>
          </a:p>
          <a:p>
            <a:r>
              <a:rPr lang="en-US" dirty="0" smtClean="0"/>
              <a:t>Paper P</a:t>
            </a:r>
            <a:r>
              <a:rPr lang="en-US" baseline="-25000" dirty="0" smtClean="0"/>
              <a:t>i</a:t>
            </a:r>
            <a:r>
              <a:rPr lang="en-US" dirty="0" smtClean="0"/>
              <a:t> requires A</a:t>
            </a:r>
            <a:r>
              <a:rPr lang="en-US" baseline="-25000" dirty="0" smtClean="0"/>
              <a:t>i</a:t>
            </a:r>
            <a:r>
              <a:rPr lang="en-US" dirty="0" smtClean="0"/>
              <a:t> reviewers</a:t>
            </a:r>
          </a:p>
          <a:p>
            <a:r>
              <a:rPr lang="en-US" dirty="0" smtClean="0"/>
              <a:t>Reviewer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 can review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j</a:t>
            </a:r>
            <a:r>
              <a:rPr lang="en-US" dirty="0" smtClean="0"/>
              <a:t> papers</a:t>
            </a:r>
          </a:p>
          <a:p>
            <a:r>
              <a:rPr lang="en-US" dirty="0" smtClean="0"/>
              <a:t>For each reviewer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, there is a list of paper L</a:t>
            </a:r>
            <a:r>
              <a:rPr lang="en-US" baseline="-25000" dirty="0" smtClean="0"/>
              <a:t>j1</a:t>
            </a:r>
            <a:r>
              <a:rPr lang="en-US" dirty="0" smtClean="0"/>
              <a:t>, . . .,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jk</a:t>
            </a:r>
            <a:r>
              <a:rPr lang="en-US" dirty="0" smtClean="0"/>
              <a:t> that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 is qualified to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Baseball elimination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Can the Dinosaurs win the league?</a:t>
            </a:r>
          </a:p>
          <a:p>
            <a:pPr eaLnBrk="1" hangingPunct="1"/>
            <a:r>
              <a:rPr lang="en-US" altLang="en-US" sz="2800" smtClean="0"/>
              <a:t>Remaining games:</a:t>
            </a:r>
          </a:p>
          <a:p>
            <a:pPr lvl="1" eaLnBrk="1" hangingPunct="1"/>
            <a:r>
              <a:rPr lang="en-US" altLang="en-US" sz="2400" smtClean="0"/>
              <a:t>AB, AC, AD, AD, AD, BC, BC, BC, BD, CD</a:t>
            </a:r>
          </a:p>
        </p:txBody>
      </p:sp>
      <p:graphicFrame>
        <p:nvGraphicFramePr>
          <p:cNvPr id="325675" name="Group 43"/>
          <p:cNvGraphicFramePr>
            <a:graphicFrameLocks noGrp="1"/>
          </p:cNvGraphicFramePr>
          <p:nvPr>
            <p:ph sz="quarter" idx="2"/>
            <p:custDataLst>
              <p:tags r:id="rId3"/>
            </p:custDataLst>
          </p:nvPr>
        </p:nvGraphicFramePr>
        <p:xfrm>
          <a:off x="4648200" y="1600200"/>
          <a:ext cx="4038600" cy="2590800"/>
        </p:xfrm>
        <a:graphic>
          <a:graphicData uri="http://schemas.openxmlformats.org/drawingml/2006/table">
            <a:tbl>
              <a:tblPr/>
              <a:tblGrid>
                <a:gridCol w="2795588"/>
                <a:gridCol w="620712"/>
                <a:gridCol w="62230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0" name="Text Box 4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88" y="5461000"/>
            <a:ext cx="8870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 team </a:t>
            </a:r>
            <a:r>
              <a:rPr lang="en-US" altLang="en-US">
                <a:solidFill>
                  <a:srgbClr val="FF0000"/>
                </a:solidFill>
              </a:rPr>
              <a:t>wins</a:t>
            </a:r>
            <a:r>
              <a:rPr lang="en-US" altLang="en-US"/>
              <a:t> the league if it has strictly more wins than any other team at the end of the season</a:t>
            </a:r>
          </a:p>
          <a:p>
            <a:pPr eaLnBrk="1" hangingPunct="1"/>
            <a:r>
              <a:rPr lang="en-US" altLang="en-US"/>
              <a:t>A team </a:t>
            </a:r>
            <a:r>
              <a:rPr lang="en-US" altLang="en-US">
                <a:solidFill>
                  <a:srgbClr val="FF0000"/>
                </a:solidFill>
              </a:rPr>
              <a:t>ties</a:t>
            </a:r>
            <a:r>
              <a:rPr lang="en-US" altLang="en-US"/>
              <a:t> for first place if no team has more wins, and there is some other team with the same </a:t>
            </a:r>
          </a:p>
          <a:p>
            <a:pPr eaLnBrk="1" hangingPunct="1"/>
            <a:r>
              <a:rPr lang="en-US" altLang="en-US"/>
              <a:t>number of wins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Baseball elimination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Can the Fruit Flies win or tie the league?</a:t>
            </a:r>
          </a:p>
          <a:p>
            <a:pPr eaLnBrk="1" hangingPunct="1"/>
            <a:r>
              <a:rPr lang="en-US" altLang="en-US" sz="2800" smtClean="0"/>
              <a:t>Remaining games:</a:t>
            </a:r>
          </a:p>
          <a:p>
            <a:pPr lvl="1" eaLnBrk="1" hangingPunct="1"/>
            <a:r>
              <a:rPr lang="en-US" altLang="en-US" sz="2400" smtClean="0"/>
              <a:t>AC, AD, AD, AD, AF, BC, BC, BC, BC, BC, BD, BE, BE, BE, BE, BF, CE, CE, CE, CF, CF, DE, DF, EF, EF</a:t>
            </a:r>
          </a:p>
        </p:txBody>
      </p:sp>
      <p:graphicFrame>
        <p:nvGraphicFramePr>
          <p:cNvPr id="327752" name="Group 72"/>
          <p:cNvGraphicFramePr>
            <a:graphicFrameLocks noGrp="1"/>
          </p:cNvGraphicFramePr>
          <p:nvPr>
            <p:ph sz="quarter" idx="2"/>
            <p:custDataLst>
              <p:tags r:id="rId3"/>
            </p:custDataLst>
          </p:nvPr>
        </p:nvGraphicFramePr>
        <p:xfrm>
          <a:off x="4648200" y="1600200"/>
          <a:ext cx="4038600" cy="3627435"/>
        </p:xfrm>
        <a:graphic>
          <a:graphicData uri="http://schemas.openxmlformats.org/drawingml/2006/table">
            <a:tbl>
              <a:tblPr/>
              <a:tblGrid>
                <a:gridCol w="2808288"/>
                <a:gridCol w="606425"/>
                <a:gridCol w="623887"/>
              </a:tblGrid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Earthworms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Fruit Flies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Assume Fruit Flies win remaining games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Fruit Flies are tied for first place if no team wins more than 19 games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Allowable wins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Ants (2)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Bees (3)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Cockroaches (3)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Dinosaurs (5)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Earthworms (5)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18 games to play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AC, AD, AD, AD, BC, BC, BC, BC, BC, BD, BE, BE, BE, BE, CE, CE, CE, DE</a:t>
            </a:r>
          </a:p>
        </p:txBody>
      </p:sp>
      <p:graphicFrame>
        <p:nvGraphicFramePr>
          <p:cNvPr id="328710" name="Group 6"/>
          <p:cNvGraphicFramePr>
            <a:graphicFrameLocks noGrp="1"/>
          </p:cNvGraphicFramePr>
          <p:nvPr>
            <p:ph sz="half" idx="2"/>
            <p:custDataLst>
              <p:tags r:id="rId3"/>
            </p:custDataLst>
          </p:nvPr>
        </p:nvGraphicFramePr>
        <p:xfrm>
          <a:off x="4648200" y="1600200"/>
          <a:ext cx="4038600" cy="4105277"/>
        </p:xfrm>
        <a:graphic>
          <a:graphicData uri="http://schemas.openxmlformats.org/drawingml/2006/table">
            <a:tbl>
              <a:tblPr/>
              <a:tblGrid>
                <a:gridCol w="2808288"/>
                <a:gridCol w="606425"/>
                <a:gridCol w="623887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Earthworms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Fruit Flies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9952</TotalTime>
  <Words>1263</Words>
  <Application>Microsoft Office PowerPoint</Application>
  <PresentationFormat>On-screen Show (4:3)</PresentationFormat>
  <Paragraphs>339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1_Default Design</vt:lpstr>
      <vt:lpstr>CSE 421 Algorithms</vt:lpstr>
      <vt:lpstr>Today’s topics</vt:lpstr>
      <vt:lpstr>Multi-source network flow</vt:lpstr>
      <vt:lpstr>Bipartite Matching</vt:lpstr>
      <vt:lpstr>Converting Matching to Network Flow</vt:lpstr>
      <vt:lpstr>Resource Allocation:  Assignment of reviewers</vt:lpstr>
      <vt:lpstr>Baseball elimination</vt:lpstr>
      <vt:lpstr>Baseball elimination</vt:lpstr>
      <vt:lpstr>Assume Fruit Flies win remaining games</vt:lpstr>
      <vt:lpstr>Remaining games</vt:lpstr>
      <vt:lpstr>Minimum Cut Applications</vt:lpstr>
      <vt:lpstr>Image Segmentation</vt:lpstr>
      <vt:lpstr>PowerPoint Presentation</vt:lpstr>
      <vt:lpstr>Image analysis</vt:lpstr>
      <vt:lpstr>Pixel graph to flow graph</vt:lpstr>
      <vt:lpstr>Mincut Construction</vt:lpstr>
      <vt:lpstr>Open Pit Mining</vt:lpstr>
      <vt:lpstr>Application of Min-cut</vt:lpstr>
      <vt:lpstr>Open Pit Mining</vt:lpstr>
      <vt:lpstr>Mine Graph </vt:lpstr>
      <vt:lpstr>Determine an optimal mine </vt:lpstr>
      <vt:lpstr>Generalization</vt:lpstr>
      <vt:lpstr>Min cut algorithm for profit maximization</vt:lpstr>
      <vt:lpstr>Precedence graph construction</vt:lpstr>
      <vt:lpstr>Find a finite value cut with at least two vertices on each side of the cut</vt:lpstr>
      <vt:lpstr>The sink side of a finite cut is a feasible set</vt:lpstr>
      <vt:lpstr>Setting the costs</vt:lpstr>
      <vt:lpstr>Minimum cut gives optimal solution Why?</vt:lpstr>
      <vt:lpstr>Computing the Profit</vt:lpstr>
      <vt:lpstr>Express Cap(S,T) in terms of B, C, Cost(T), Benefit(T), and Profit(T)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</cp:lastModifiedBy>
  <cp:revision>95</cp:revision>
  <dcterms:created xsi:type="dcterms:W3CDTF">1601-01-01T00:00:00Z</dcterms:created>
  <dcterms:modified xsi:type="dcterms:W3CDTF">2015-11-29T20:46:53Z</dcterms:modified>
</cp:coreProperties>
</file>