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7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8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9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10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1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2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3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14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15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6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2" r:id="rId3"/>
    <p:sldId id="391" r:id="rId4"/>
    <p:sldId id="417" r:id="rId5"/>
    <p:sldId id="414" r:id="rId6"/>
    <p:sldId id="416" r:id="rId7"/>
    <p:sldId id="394" r:id="rId8"/>
    <p:sldId id="395" r:id="rId9"/>
    <p:sldId id="396" r:id="rId10"/>
    <p:sldId id="403" r:id="rId11"/>
    <p:sldId id="405" r:id="rId12"/>
    <p:sldId id="406" r:id="rId13"/>
    <p:sldId id="398" r:id="rId14"/>
    <p:sldId id="399" r:id="rId15"/>
    <p:sldId id="400" r:id="rId16"/>
    <p:sldId id="401" r:id="rId17"/>
    <p:sldId id="402" r:id="rId18"/>
    <p:sldId id="407" r:id="rId19"/>
    <p:sldId id="408" r:id="rId20"/>
    <p:sldId id="409" r:id="rId21"/>
    <p:sldId id="410" r:id="rId22"/>
    <p:sldId id="411" r:id="rId23"/>
    <p:sldId id="412" r:id="rId24"/>
    <p:sldId id="413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FF0066"/>
    <a:srgbClr val="66FF66"/>
    <a:srgbClr val="FFFF99"/>
    <a:srgbClr val="CCFF99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06" d="100"/>
          <a:sy n="106" d="100"/>
        </p:scale>
        <p:origin x="-9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316DD-7AC3-40F1-85A5-7012964C5ED7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E4E9FD-A7EC-4912-A11C-AE53F0BF5933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A780F5-294C-409B-BDC2-B5DE890B98E6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6E36B9-C0CE-4A95-AC41-F3BC08AE2D3C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599C-CDC4-4EC9-9BBA-6EFCD13E587E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26" Type="http://schemas.openxmlformats.org/officeDocument/2006/relationships/tags" Target="../tags/tag151.xml"/><Relationship Id="rId39" Type="http://schemas.openxmlformats.org/officeDocument/2006/relationships/tags" Target="../tags/tag164.xml"/><Relationship Id="rId3" Type="http://schemas.openxmlformats.org/officeDocument/2006/relationships/tags" Target="../tags/tag128.xml"/><Relationship Id="rId21" Type="http://schemas.openxmlformats.org/officeDocument/2006/relationships/tags" Target="../tags/tag146.xml"/><Relationship Id="rId34" Type="http://schemas.openxmlformats.org/officeDocument/2006/relationships/tags" Target="../tags/tag159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tags" Target="../tags/tag150.xml"/><Relationship Id="rId33" Type="http://schemas.openxmlformats.org/officeDocument/2006/relationships/tags" Target="../tags/tag158.xml"/><Relationship Id="rId38" Type="http://schemas.openxmlformats.org/officeDocument/2006/relationships/tags" Target="../tags/tag163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29" Type="http://schemas.openxmlformats.org/officeDocument/2006/relationships/tags" Target="../tags/tag154.xml"/><Relationship Id="rId41" Type="http://schemas.openxmlformats.org/officeDocument/2006/relationships/tags" Target="../tags/tag166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24" Type="http://schemas.openxmlformats.org/officeDocument/2006/relationships/tags" Target="../tags/tag149.xml"/><Relationship Id="rId32" Type="http://schemas.openxmlformats.org/officeDocument/2006/relationships/tags" Target="../tags/tag157.xml"/><Relationship Id="rId37" Type="http://schemas.openxmlformats.org/officeDocument/2006/relationships/tags" Target="../tags/tag162.xml"/><Relationship Id="rId40" Type="http://schemas.openxmlformats.org/officeDocument/2006/relationships/tags" Target="../tags/tag165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tags" Target="../tags/tag148.xml"/><Relationship Id="rId28" Type="http://schemas.openxmlformats.org/officeDocument/2006/relationships/tags" Target="../tags/tag153.xml"/><Relationship Id="rId36" Type="http://schemas.openxmlformats.org/officeDocument/2006/relationships/tags" Target="../tags/tag161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31" Type="http://schemas.openxmlformats.org/officeDocument/2006/relationships/tags" Target="../tags/tag156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tags" Target="../tags/tag147.xml"/><Relationship Id="rId27" Type="http://schemas.openxmlformats.org/officeDocument/2006/relationships/tags" Target="../tags/tag152.xml"/><Relationship Id="rId30" Type="http://schemas.openxmlformats.org/officeDocument/2006/relationships/tags" Target="../tags/tag155.xml"/><Relationship Id="rId35" Type="http://schemas.openxmlformats.org/officeDocument/2006/relationships/tags" Target="../tags/tag160.xml"/><Relationship Id="rId4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9" Type="http://schemas.openxmlformats.org/officeDocument/2006/relationships/tags" Target="../tags/tag205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34" Type="http://schemas.openxmlformats.org/officeDocument/2006/relationships/tags" Target="../tags/tag200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33" Type="http://schemas.openxmlformats.org/officeDocument/2006/relationships/tags" Target="../tags/tag199.xml"/><Relationship Id="rId38" Type="http://schemas.openxmlformats.org/officeDocument/2006/relationships/tags" Target="../tags/tag204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29" Type="http://schemas.openxmlformats.org/officeDocument/2006/relationships/tags" Target="../tags/tag195.xml"/><Relationship Id="rId41" Type="http://schemas.openxmlformats.org/officeDocument/2006/relationships/tags" Target="../tags/tag207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32" Type="http://schemas.openxmlformats.org/officeDocument/2006/relationships/tags" Target="../tags/tag198.xml"/><Relationship Id="rId37" Type="http://schemas.openxmlformats.org/officeDocument/2006/relationships/tags" Target="../tags/tag203.xml"/><Relationship Id="rId40" Type="http://schemas.openxmlformats.org/officeDocument/2006/relationships/tags" Target="../tags/tag206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tags" Target="../tags/tag194.xml"/><Relationship Id="rId36" Type="http://schemas.openxmlformats.org/officeDocument/2006/relationships/tags" Target="../tags/tag202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31" Type="http://schemas.openxmlformats.org/officeDocument/2006/relationships/tags" Target="../tags/tag197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tags" Target="../tags/tag193.xml"/><Relationship Id="rId30" Type="http://schemas.openxmlformats.org/officeDocument/2006/relationships/tags" Target="../tags/tag196.xml"/><Relationship Id="rId35" Type="http://schemas.openxmlformats.org/officeDocument/2006/relationships/tags" Target="../tags/tag201.xml"/><Relationship Id="rId4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26" Type="http://schemas.openxmlformats.org/officeDocument/2006/relationships/tags" Target="../tags/tag233.xml"/><Relationship Id="rId39" Type="http://schemas.openxmlformats.org/officeDocument/2006/relationships/tags" Target="../tags/tag246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34" Type="http://schemas.openxmlformats.org/officeDocument/2006/relationships/tags" Target="../tags/tag241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tags" Target="../tags/tag232.xml"/><Relationship Id="rId33" Type="http://schemas.openxmlformats.org/officeDocument/2006/relationships/tags" Target="../tags/tag240.xml"/><Relationship Id="rId38" Type="http://schemas.openxmlformats.org/officeDocument/2006/relationships/tags" Target="../tags/tag245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29" Type="http://schemas.openxmlformats.org/officeDocument/2006/relationships/tags" Target="../tags/tag236.xml"/><Relationship Id="rId41" Type="http://schemas.openxmlformats.org/officeDocument/2006/relationships/tags" Target="../tags/tag248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tags" Target="../tags/tag231.xml"/><Relationship Id="rId32" Type="http://schemas.openxmlformats.org/officeDocument/2006/relationships/tags" Target="../tags/tag239.xml"/><Relationship Id="rId37" Type="http://schemas.openxmlformats.org/officeDocument/2006/relationships/tags" Target="../tags/tag244.xml"/><Relationship Id="rId40" Type="http://schemas.openxmlformats.org/officeDocument/2006/relationships/tags" Target="../tags/tag247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28" Type="http://schemas.openxmlformats.org/officeDocument/2006/relationships/tags" Target="../tags/tag235.xml"/><Relationship Id="rId36" Type="http://schemas.openxmlformats.org/officeDocument/2006/relationships/tags" Target="../tags/tag243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31" Type="http://schemas.openxmlformats.org/officeDocument/2006/relationships/tags" Target="../tags/tag238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Relationship Id="rId27" Type="http://schemas.openxmlformats.org/officeDocument/2006/relationships/tags" Target="../tags/tag234.xml"/><Relationship Id="rId30" Type="http://schemas.openxmlformats.org/officeDocument/2006/relationships/tags" Target="../tags/tag237.xml"/><Relationship Id="rId35" Type="http://schemas.openxmlformats.org/officeDocument/2006/relationships/tags" Target="../tags/tag242.xml"/><Relationship Id="rId4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5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5" Type="http://schemas.openxmlformats.org/officeDocument/2006/relationships/tags" Target="../tags/tag253.xml"/><Relationship Id="rId4" Type="http://schemas.openxmlformats.org/officeDocument/2006/relationships/tags" Target="../tags/tag25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57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5" Type="http://schemas.openxmlformats.org/officeDocument/2006/relationships/tags" Target="../tags/tag259.xml"/><Relationship Id="rId10" Type="http://schemas.openxmlformats.org/officeDocument/2006/relationships/tags" Target="../tags/tag264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76.xml"/><Relationship Id="rId13" Type="http://schemas.openxmlformats.org/officeDocument/2006/relationships/tags" Target="../tags/tag281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271.xml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10" Type="http://schemas.openxmlformats.org/officeDocument/2006/relationships/tags" Target="../tags/tag278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00.xml"/><Relationship Id="rId13" Type="http://schemas.openxmlformats.org/officeDocument/2006/relationships/tags" Target="../tags/tag30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95.xml"/><Relationship Id="rId7" Type="http://schemas.openxmlformats.org/officeDocument/2006/relationships/tags" Target="../tags/tag299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10" Type="http://schemas.openxmlformats.org/officeDocument/2006/relationships/tags" Target="../tags/tag302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" Type="http://schemas.openxmlformats.org/officeDocument/2006/relationships/tags" Target="../tags/tag31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3" Type="http://schemas.openxmlformats.org/officeDocument/2006/relationships/tags" Target="../tags/tag314.xml"/><Relationship Id="rId21" Type="http://schemas.openxmlformats.org/officeDocument/2006/relationships/tags" Target="../tags/tag332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20" Type="http://schemas.openxmlformats.org/officeDocument/2006/relationships/tags" Target="../tags/tag331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10" Type="http://schemas.openxmlformats.org/officeDocument/2006/relationships/tags" Target="../tags/tag321.xml"/><Relationship Id="rId19" Type="http://schemas.openxmlformats.org/officeDocument/2006/relationships/tags" Target="../tags/tag330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Relationship Id="rId22" Type="http://schemas.openxmlformats.org/officeDocument/2006/relationships/tags" Target="../tags/tag33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42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26" Type="http://schemas.openxmlformats.org/officeDocument/2006/relationships/tags" Target="../tags/tag360.xml"/><Relationship Id="rId39" Type="http://schemas.openxmlformats.org/officeDocument/2006/relationships/tags" Target="../tags/tag373.xml"/><Relationship Id="rId3" Type="http://schemas.openxmlformats.org/officeDocument/2006/relationships/tags" Target="../tags/tag337.xml"/><Relationship Id="rId21" Type="http://schemas.openxmlformats.org/officeDocument/2006/relationships/tags" Target="../tags/tag355.xml"/><Relationship Id="rId34" Type="http://schemas.openxmlformats.org/officeDocument/2006/relationships/tags" Target="../tags/tag368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341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0" Type="http://schemas.openxmlformats.org/officeDocument/2006/relationships/tags" Target="../tags/tag354.xml"/><Relationship Id="rId29" Type="http://schemas.openxmlformats.org/officeDocument/2006/relationships/tags" Target="../tags/tag363.xml"/><Relationship Id="rId41" Type="http://schemas.openxmlformats.org/officeDocument/2006/relationships/tags" Target="../tags/tag37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1" Type="http://schemas.openxmlformats.org/officeDocument/2006/relationships/tags" Target="../tags/tag345.xml"/><Relationship Id="rId24" Type="http://schemas.openxmlformats.org/officeDocument/2006/relationships/tags" Target="../tags/tag358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40" Type="http://schemas.openxmlformats.org/officeDocument/2006/relationships/tags" Target="../tags/tag374.xml"/><Relationship Id="rId5" Type="http://schemas.openxmlformats.org/officeDocument/2006/relationships/tags" Target="../tags/tag339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10" Type="http://schemas.openxmlformats.org/officeDocument/2006/relationships/tags" Target="../tags/tag344.xml"/><Relationship Id="rId19" Type="http://schemas.openxmlformats.org/officeDocument/2006/relationships/tags" Target="../tags/tag353.xml"/><Relationship Id="rId31" Type="http://schemas.openxmlformats.org/officeDocument/2006/relationships/tags" Target="../tags/tag365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4" Type="http://schemas.openxmlformats.org/officeDocument/2006/relationships/tags" Target="../tags/tag348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30" Type="http://schemas.openxmlformats.org/officeDocument/2006/relationships/tags" Target="../tags/tag364.xml"/><Relationship Id="rId35" Type="http://schemas.openxmlformats.org/officeDocument/2006/relationships/tags" Target="../tags/tag36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26" Type="http://schemas.openxmlformats.org/officeDocument/2006/relationships/tags" Target="../tags/tag401.xml"/><Relationship Id="rId39" Type="http://schemas.openxmlformats.org/officeDocument/2006/relationships/tags" Target="../tags/tag414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34" Type="http://schemas.openxmlformats.org/officeDocument/2006/relationships/tags" Target="../tags/tag409.xml"/><Relationship Id="rId42" Type="http://schemas.openxmlformats.org/officeDocument/2006/relationships/tags" Target="../tags/tag417.xml"/><Relationship Id="rId47" Type="http://schemas.openxmlformats.org/officeDocument/2006/relationships/tags" Target="../tags/tag422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5" Type="http://schemas.openxmlformats.org/officeDocument/2006/relationships/tags" Target="../tags/tag400.xml"/><Relationship Id="rId33" Type="http://schemas.openxmlformats.org/officeDocument/2006/relationships/tags" Target="../tags/tag408.xml"/><Relationship Id="rId38" Type="http://schemas.openxmlformats.org/officeDocument/2006/relationships/tags" Target="../tags/tag413.xml"/><Relationship Id="rId46" Type="http://schemas.openxmlformats.org/officeDocument/2006/relationships/tags" Target="../tags/tag421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29" Type="http://schemas.openxmlformats.org/officeDocument/2006/relationships/tags" Target="../tags/tag404.xml"/><Relationship Id="rId41" Type="http://schemas.openxmlformats.org/officeDocument/2006/relationships/tags" Target="../tags/tag416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24" Type="http://schemas.openxmlformats.org/officeDocument/2006/relationships/tags" Target="../tags/tag399.xml"/><Relationship Id="rId32" Type="http://schemas.openxmlformats.org/officeDocument/2006/relationships/tags" Target="../tags/tag407.xml"/><Relationship Id="rId37" Type="http://schemas.openxmlformats.org/officeDocument/2006/relationships/tags" Target="../tags/tag412.xml"/><Relationship Id="rId40" Type="http://schemas.openxmlformats.org/officeDocument/2006/relationships/tags" Target="../tags/tag415.xml"/><Relationship Id="rId45" Type="http://schemas.openxmlformats.org/officeDocument/2006/relationships/tags" Target="../tags/tag420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tags" Target="../tags/tag398.xml"/><Relationship Id="rId28" Type="http://schemas.openxmlformats.org/officeDocument/2006/relationships/tags" Target="../tags/tag403.xml"/><Relationship Id="rId36" Type="http://schemas.openxmlformats.org/officeDocument/2006/relationships/tags" Target="../tags/tag411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31" Type="http://schemas.openxmlformats.org/officeDocument/2006/relationships/tags" Target="../tags/tag406.xml"/><Relationship Id="rId44" Type="http://schemas.openxmlformats.org/officeDocument/2006/relationships/tags" Target="../tags/tag419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Relationship Id="rId27" Type="http://schemas.openxmlformats.org/officeDocument/2006/relationships/tags" Target="../tags/tag402.xml"/><Relationship Id="rId30" Type="http://schemas.openxmlformats.org/officeDocument/2006/relationships/tags" Target="../tags/tag405.xml"/><Relationship Id="rId35" Type="http://schemas.openxmlformats.org/officeDocument/2006/relationships/tags" Target="../tags/tag410.xml"/><Relationship Id="rId43" Type="http://schemas.openxmlformats.org/officeDocument/2006/relationships/tags" Target="../tags/tag418.xml"/><Relationship Id="rId48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50" Type="http://schemas.openxmlformats.org/officeDocument/2006/relationships/tags" Target="../tags/tag99.xml"/><Relationship Id="rId55" Type="http://schemas.openxmlformats.org/officeDocument/2006/relationships/tags" Target="../tags/tag104.xml"/><Relationship Id="rId63" Type="http://schemas.openxmlformats.org/officeDocument/2006/relationships/notesSlide" Target="../notesSlides/notesSlide7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tags" Target="../tags/tag90.xml"/><Relationship Id="rId54" Type="http://schemas.openxmlformats.org/officeDocument/2006/relationships/tags" Target="../tags/tag103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3" Type="http://schemas.openxmlformats.org/officeDocument/2006/relationships/tags" Target="../tags/tag102.xml"/><Relationship Id="rId58" Type="http://schemas.openxmlformats.org/officeDocument/2006/relationships/tags" Target="../tags/tag107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57" Type="http://schemas.openxmlformats.org/officeDocument/2006/relationships/tags" Target="../tags/tag106.xml"/><Relationship Id="rId61" Type="http://schemas.openxmlformats.org/officeDocument/2006/relationships/tags" Target="../tags/tag110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tags" Target="../tags/tag101.xml"/><Relationship Id="rId60" Type="http://schemas.openxmlformats.org/officeDocument/2006/relationships/tags" Target="../tags/tag10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56" Type="http://schemas.openxmlformats.org/officeDocument/2006/relationships/tags" Target="../tags/tag105.xml"/><Relationship Id="rId8" Type="http://schemas.openxmlformats.org/officeDocument/2006/relationships/tags" Target="../tags/tag57.xml"/><Relationship Id="rId51" Type="http://schemas.openxmlformats.org/officeDocument/2006/relationships/tags" Target="../tags/tag100.xml"/><Relationship Id="rId3" Type="http://schemas.openxmlformats.org/officeDocument/2006/relationships/tags" Target="../tags/tag52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59" Type="http://schemas.openxmlformats.org/officeDocument/2006/relationships/tags" Target="../tags/tag10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112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23</a:t>
            </a:r>
          </a:p>
          <a:p>
            <a:pPr eaLnBrk="1" hangingPunct="1"/>
            <a:r>
              <a:rPr lang="en-US" altLang="en-US" dirty="0" smtClean="0"/>
              <a:t>Network Flow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026" name="Picture 2" descr="http://www.excelmech.com/wp-content/uploads/2010/12/plumbing-pipe-bi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80" y="165515"/>
            <a:ext cx="2504535" cy="187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atabinder.net/plumbing-the-web/bye/ol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795" y="164415"/>
            <a:ext cx="2628198" cy="177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ationsencyclopedia.com/canada/images/jwcp_01_img001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46" y="3808475"/>
            <a:ext cx="2504535" cy="160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tlasplumbing.com.au/wp-content/uploads/2010/08/tech-pipe-work-projec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810" y="3367742"/>
            <a:ext cx="24860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30046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6074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10: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34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7:</a:t>
            </a:r>
            <a:r>
              <a:rPr lang="en-US" altLang="en-US" b="1" dirty="0" smtClean="0">
                <a:solidFill>
                  <a:srgbClr val="FF0000"/>
                </a:solidFill>
              </a:rPr>
              <a:t>6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87783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51516" y="366334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71069" y="4187950"/>
            <a:ext cx="6455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2: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22630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82740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8: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4315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MaxFlow – MinCut Theorem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6496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 exists a flow which has the same value of the minimum cut</a:t>
            </a:r>
          </a:p>
          <a:p>
            <a:pPr eaLnBrk="1" hangingPunct="1"/>
            <a:r>
              <a:rPr lang="en-US" altLang="en-US" sz="2800" smtClean="0"/>
              <a:t>Proof: Consider a flow where the residual graph has no s-t path with positive capacity</a:t>
            </a:r>
          </a:p>
          <a:p>
            <a:pPr eaLnBrk="1" hangingPunct="1"/>
            <a:r>
              <a:rPr lang="en-US" altLang="en-US" sz="2800" smtClean="0"/>
              <a:t>Let S be the set of vertices in G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 reachable from s with paths of positive capacity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9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548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Let S be the set of vertices in G</a:t>
            </a:r>
            <a:r>
              <a:rPr lang="en-US" altLang="en-US" sz="3200" baseline="-25000" smtClean="0"/>
              <a:t>R</a:t>
            </a:r>
            <a:r>
              <a:rPr lang="en-US" altLang="en-US" sz="3200" smtClean="0"/>
              <a:t> reachable from s with paths of positive capacity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741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6827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78425" y="16081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843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741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311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17415" name="Oval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9963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u</a:t>
            </a:r>
          </a:p>
        </p:txBody>
      </p:sp>
      <p:sp>
        <p:nvSpPr>
          <p:cNvPr id="17416" name="Oval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825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v</a:t>
            </a:r>
          </a:p>
        </p:txBody>
      </p:sp>
      <p:sp>
        <p:nvSpPr>
          <p:cNvPr id="17417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6975" y="2517775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92313" y="2897188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69063" y="2822575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</a:t>
            </a:r>
          </a:p>
        </p:txBody>
      </p:sp>
      <p:sp>
        <p:nvSpPr>
          <p:cNvPr id="17420" name="Text Box 1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463" y="3656013"/>
            <a:ext cx="3187700" cy="1320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0 in G</a:t>
            </a:r>
            <a:r>
              <a:rPr lang="en-US" altLang="en-US" sz="2000" baseline="-25000">
                <a:solidFill>
                  <a:srgbClr val="FF0000"/>
                </a:solidFill>
              </a:rPr>
              <a:t>R</a:t>
            </a:r>
            <a:endParaRPr lang="en-US" alt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 Flow(u,v) in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Flow(v,u) = 0 in G</a:t>
            </a:r>
          </a:p>
        </p:txBody>
      </p:sp>
      <p:sp>
        <p:nvSpPr>
          <p:cNvPr id="17421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" y="5743575"/>
            <a:ext cx="652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What can we say about the flows and capacity </a:t>
            </a:r>
          </a:p>
          <a:p>
            <a:pPr eaLnBrk="1" hangingPunct="1"/>
            <a:r>
              <a:rPr lang="en-US" altLang="en-US" sz="2400"/>
              <a:t>between u and v?</a:t>
            </a:r>
          </a:p>
        </p:txBody>
      </p:sp>
    </p:spTree>
    <p:extLst>
      <p:ext uri="{BB962C8B-B14F-4D97-AF65-F5344CB8AC3E}">
        <p14:creationId xmlns:p14="http://schemas.microsoft.com/office/powerpoint/2010/main" val="9754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Ford-Fulkerson algorithm finds a flow where the residual graph is disconnected, hence FF finds a maximum flow.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want to find a minimum cut, we begin by looking for a maximum flow.</a:t>
            </a:r>
          </a:p>
        </p:txBody>
      </p:sp>
    </p:spTree>
    <p:extLst>
      <p:ext uri="{BB962C8B-B14F-4D97-AF65-F5344CB8AC3E}">
        <p14:creationId xmlns:p14="http://schemas.microsoft.com/office/powerpoint/2010/main" val="42943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worst case performance of the Ford-Fulkerson algorithm is horrible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6416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Better methods of finding augmenting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the maximum capacity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log(C)) time algorithm for network flow</a:t>
            </a:r>
          </a:p>
          <a:p>
            <a:pPr eaLnBrk="1" hangingPunct="1"/>
            <a:r>
              <a:rPr lang="en-US" altLang="en-US" smtClean="0"/>
              <a:t>Find the shortest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n) time algorithm for network flow</a:t>
            </a:r>
          </a:p>
          <a:p>
            <a:pPr eaLnBrk="1" hangingPunct="1"/>
            <a:r>
              <a:rPr lang="en-US" altLang="en-US" smtClean="0"/>
              <a:t>Find a blocking flow in the residual graph</a:t>
            </a:r>
          </a:p>
          <a:p>
            <a:pPr lvl="1" eaLnBrk="1" hangingPunct="1"/>
            <a:r>
              <a:rPr lang="en-US" altLang="en-US" smtClean="0"/>
              <a:t>O(mnlog n) time algorithm for network flow</a:t>
            </a:r>
          </a:p>
        </p:txBody>
      </p:sp>
    </p:spTree>
    <p:extLst>
      <p:ext uri="{BB962C8B-B14F-4D97-AF65-F5344CB8AC3E}">
        <p14:creationId xmlns:p14="http://schemas.microsoft.com/office/powerpoint/2010/main" val="3170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Reduce Problem A to Problem B</a:t>
            </a:r>
          </a:p>
          <a:p>
            <a:pPr lvl="1" eaLnBrk="1" hangingPunct="1"/>
            <a:r>
              <a:rPr lang="en-US" altLang="en-US" sz="2400" smtClean="0"/>
              <a:t>Convert an instance of Problem A to an instance of Problem B</a:t>
            </a:r>
          </a:p>
          <a:p>
            <a:pPr lvl="1" eaLnBrk="1" hangingPunct="1"/>
            <a:r>
              <a:rPr lang="en-US" altLang="en-US" sz="2400" smtClean="0"/>
              <a:t>Use a solution of Problem B to get a solution to Problem A</a:t>
            </a:r>
          </a:p>
          <a:p>
            <a:pPr eaLnBrk="1" hangingPunct="1"/>
            <a:r>
              <a:rPr lang="en-US" altLang="en-US" sz="2800" smtClean="0"/>
              <a:t>Practical</a:t>
            </a:r>
          </a:p>
          <a:p>
            <a:pPr lvl="1" eaLnBrk="1" hangingPunct="1"/>
            <a:r>
              <a:rPr lang="en-US" altLang="en-US" sz="2400" smtClean="0"/>
              <a:t>Use a program for Problem B to solve Problem A</a:t>
            </a:r>
          </a:p>
          <a:p>
            <a:pPr eaLnBrk="1" hangingPunct="1"/>
            <a:r>
              <a:rPr lang="en-US" altLang="en-US" sz="2800" smtClean="0"/>
              <a:t>Theoretical</a:t>
            </a:r>
          </a:p>
          <a:p>
            <a:pPr lvl="1" eaLnBrk="1" hangingPunct="1"/>
            <a:r>
              <a:rPr lang="en-US" altLang="en-US" sz="2400" smtClean="0"/>
              <a:t>Show that Problem B is at least as hard as Problem A</a:t>
            </a:r>
          </a:p>
        </p:txBody>
      </p:sp>
    </p:spTree>
    <p:extLst>
      <p:ext uri="{BB962C8B-B14F-4D97-AF65-F5344CB8AC3E}">
        <p14:creationId xmlns:p14="http://schemas.microsoft.com/office/powerpoint/2010/main" val="35615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Reduce the problem of finding the Maximum of a set of integers to finding the Minimum of a set of integers</a:t>
            </a:r>
          </a:p>
        </p:txBody>
      </p:sp>
      <p:sp>
        <p:nvSpPr>
          <p:cNvPr id="819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352800"/>
            <a:ext cx="681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Find the maximum of:   8,  -3,  2,  12, 1, -6</a:t>
            </a:r>
          </a:p>
        </p:txBody>
      </p:sp>
      <p:sp>
        <p:nvSpPr>
          <p:cNvPr id="819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3175" y="6313488"/>
            <a:ext cx="429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an equivalent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4609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Maxflow-MinCut</a:t>
            </a:r>
            <a:r>
              <a:rPr lang="en-US" altLang="en-US" dirty="0" smtClean="0"/>
              <a:t> Theorem</a:t>
            </a:r>
          </a:p>
          <a:p>
            <a:pPr eaLnBrk="1" hangingPunct="1"/>
            <a:r>
              <a:rPr lang="en-US" altLang="en-US" dirty="0" smtClean="0"/>
              <a:t>Network Flow Applications</a:t>
            </a:r>
          </a:p>
        </p:txBody>
      </p:sp>
      <p:pic>
        <p:nvPicPr>
          <p:cNvPr id="1026" name="Picture 2" descr="http://images.clipartpanda.com/happy-thanksgiving-turkey-clipart-black-and-white-thanksgiving-tur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15" y="211009"/>
            <a:ext cx="1360122" cy="113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graph with edge capacities</a:t>
            </a:r>
          </a:p>
          <a:p>
            <a:pPr eaLnBrk="1" hangingPunct="1"/>
            <a:r>
              <a:rPr lang="en-US" altLang="en-US" smtClean="0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</p:spTree>
    <p:extLst>
      <p:ext uri="{BB962C8B-B14F-4D97-AF65-F5344CB8AC3E}">
        <p14:creationId xmlns:p14="http://schemas.microsoft.com/office/powerpoint/2010/main" val="17702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matching M is a subset of the edges that does not share any vertices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a matching as large as possible</a:t>
            </a:r>
          </a:p>
        </p:txBody>
      </p:sp>
    </p:spTree>
    <p:extLst>
      <p:ext uri="{BB962C8B-B14F-4D97-AF65-F5344CB8AC3E}">
        <p14:creationId xmlns:p14="http://schemas.microsoft.com/office/powerpoint/2010/main" val="29723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ME</a:t>
            </a:r>
            <a:endParaRPr lang="en-US" altLang="en-US" sz="1800" dirty="0"/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311</a:t>
            </a:r>
            <a:endParaRPr lang="en-US" altLang="en-US" sz="1800" dirty="0"/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331</a:t>
            </a:r>
            <a:endParaRPr lang="en-US" altLang="en-US" sz="1800" dirty="0"/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332</a:t>
            </a:r>
            <a:endParaRPr lang="en-US" altLang="en-US" sz="1800" dirty="0"/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401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25710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287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 edge disjoint paths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8108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22538" y="19875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35052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937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40188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40188" y="418782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842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4038" y="29733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69063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95525" y="47196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9650" y="16081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72275" y="5175250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07025" y="42640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56488" y="25177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41116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84300" y="2214563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84300" y="28971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08100" y="2973388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308100" y="3049588"/>
            <a:ext cx="1063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308100" y="3049588"/>
            <a:ext cx="987425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4340225"/>
            <a:ext cx="1366837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674938" y="3276600"/>
            <a:ext cx="1365250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751138" y="3732213"/>
            <a:ext cx="1214437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751138" y="3201988"/>
            <a:ext cx="128905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825750" y="2214563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825750" y="2138363"/>
            <a:ext cx="106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825750" y="2897188"/>
            <a:ext cx="1214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8788" y="2214563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268788" y="2214563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4988" y="3125788"/>
            <a:ext cx="12890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4988" y="4340225"/>
            <a:ext cx="985837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86438" y="4035425"/>
            <a:ext cx="682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710238" y="4491038"/>
            <a:ext cx="1062037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6772275" y="2822575"/>
            <a:ext cx="7588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00875" y="2897188"/>
            <a:ext cx="606425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938838" y="2670175"/>
            <a:ext cx="144145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483225" y="2214563"/>
            <a:ext cx="18970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483225" y="1835150"/>
            <a:ext cx="606425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392863" y="1835150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938838" y="3276600"/>
            <a:ext cx="606425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1463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938838" y="3125788"/>
            <a:ext cx="6826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6924675" y="2746375"/>
            <a:ext cx="53181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6276975"/>
            <a:ext cx="37449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 maximum cardinality set of </a:t>
            </a:r>
          </a:p>
          <a:p>
            <a:pPr eaLnBrk="1" hangingPunct="1"/>
            <a:r>
              <a:rPr lang="en-US" altLang="en-US"/>
              <a:t>edge disjoint paths</a:t>
            </a:r>
          </a:p>
        </p:txBody>
      </p:sp>
      <p:sp>
        <p:nvSpPr>
          <p:cNvPr id="13360" name="Content Placeholder 50"/>
          <p:cNvSpPr>
            <a:spLocks noGrp="1"/>
          </p:cNvSpPr>
          <p:nvPr>
            <p:ph idx="1"/>
            <p:custDataLst>
              <p:tags r:id="rId47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36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smtClean="0"/>
              <a:t>Capacities on the edges,  c(e) &gt;= 0</a:t>
            </a:r>
          </a:p>
          <a:p>
            <a:pPr eaLnBrk="1" hangingPunct="1"/>
            <a:r>
              <a:rPr lang="en-US" altLang="en-US" sz="280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smtClean="0"/>
              <a:t>0 &lt;= f(e) &lt;= c(e)</a:t>
            </a:r>
          </a:p>
          <a:p>
            <a:pPr lvl="1" eaLnBrk="1" hangingPunct="1"/>
            <a:r>
              <a:rPr lang="en-US" altLang="en-US" sz="240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smtClean="0"/>
              <a:t>The flow leaving the source is a large as possible</a:t>
            </a: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41386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Residual Graph – how a flow can be augmented</a:t>
            </a:r>
          </a:p>
          <a:p>
            <a:r>
              <a:rPr lang="en-US" dirty="0" smtClean="0"/>
              <a:t>Ford Fulkerson Algorithm</a:t>
            </a:r>
          </a:p>
          <a:p>
            <a:r>
              <a:rPr lang="en-US" dirty="0" smtClean="0"/>
              <a:t>Correctness Proof for FF Algorithm</a:t>
            </a:r>
          </a:p>
          <a:p>
            <a:pPr lvl="1"/>
            <a:r>
              <a:rPr lang="en-US" dirty="0" smtClean="0"/>
              <a:t>FF Terminates with a valid flow</a:t>
            </a:r>
          </a:p>
          <a:p>
            <a:pPr lvl="1"/>
            <a:r>
              <a:rPr lang="en-US" dirty="0" smtClean="0"/>
              <a:t>When FF completes residual graph is disconnected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the Residual Graph is disconnected, then the flow is maximum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Max Flow,  Min-Cut Theorem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2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364538" cy="198059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smtClean="0"/>
              <a:t>Flow graph showing the remaining capacity</a:t>
            </a:r>
          </a:p>
          <a:p>
            <a:pPr eaLnBrk="1" hangingPunct="1"/>
            <a:r>
              <a:rPr lang="en-US" altLang="en-US" dirty="0" smtClean="0"/>
              <a:t>Flow graph G,  Residual Graph G</a:t>
            </a:r>
            <a:r>
              <a:rPr lang="en-US" altLang="en-US" baseline="-25000" dirty="0" smtClean="0"/>
              <a:t>R</a:t>
            </a:r>
          </a:p>
          <a:p>
            <a:pPr lvl="1" eaLnBrk="1" hangingPunct="1"/>
            <a:r>
              <a:rPr lang="en-US" altLang="en-US" dirty="0" smtClean="0"/>
              <a:t>G: edge e from u to v with capacity c and flow f</a:t>
            </a:r>
          </a:p>
          <a:p>
            <a:pPr lvl="1" eaLnBrk="1" hangingPunct="1"/>
            <a:r>
              <a:rPr lang="en-US" altLang="en-US" dirty="0" smtClean="0"/>
              <a:t>G</a:t>
            </a:r>
            <a:r>
              <a:rPr lang="en-US" altLang="en-US" baseline="-25000" dirty="0" smtClean="0"/>
              <a:t>R</a:t>
            </a:r>
            <a:r>
              <a:rPr lang="en-US" altLang="en-US" dirty="0" smtClean="0"/>
              <a:t>: edge e’ from u to v with capacity c – f</a:t>
            </a:r>
          </a:p>
          <a:p>
            <a:pPr lvl="1" eaLnBrk="1" hangingPunct="1"/>
            <a:r>
              <a:rPr lang="en-US" altLang="en-US" dirty="0" smtClean="0"/>
              <a:t>G</a:t>
            </a:r>
            <a:r>
              <a:rPr lang="en-US" altLang="en-US" baseline="-25000" dirty="0" smtClean="0"/>
              <a:t>R</a:t>
            </a:r>
            <a:r>
              <a:rPr lang="en-US" altLang="en-US" dirty="0" smtClean="0"/>
              <a:t>: edge e’’ from v to u with capacity f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92313" y="373240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5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9275" y="487064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6163" y="487064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92313" y="608508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852488" y="4035620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52488" y="5173858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19325" y="4111820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371725" y="4035620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71725" y="5173858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675" y="4111820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1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25750" y="5705670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19325" y="479444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25750" y="411182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1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7875" y="5629470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18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97663" y="380860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" name="Oval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4625" y="494684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20" name="Oval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91513" y="494684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1" name="Oval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97663" y="616128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83225" y="4035620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5402458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00875" y="4188020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77075" y="4111820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34038" y="418802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675" y="487064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28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531100" y="418802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29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57838" y="570567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30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710238" y="5250058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635625" y="4188020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848475" y="4188020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151688" y="5250058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07300" y="570567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35" name="Text Box 3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92863" y="487064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36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449123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37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89650" y="532625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037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39772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Flow(S,T): net flow out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Sum of flows out of S minus sum of flows into 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 &lt;= Cap(S,T)</a:t>
            </a:r>
          </a:p>
        </p:txBody>
      </p:sp>
    </p:spTree>
    <p:extLst>
      <p:ext uri="{BB962C8B-B14F-4D97-AF65-F5344CB8AC3E}">
        <p14:creationId xmlns:p14="http://schemas.microsoft.com/office/powerpoint/2010/main" val="3078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  <p:sp>
        <p:nvSpPr>
          <p:cNvPr id="2" name="Freeform 1"/>
          <p:cNvSpPr/>
          <p:nvPr/>
        </p:nvSpPr>
        <p:spPr>
          <a:xfrm>
            <a:off x="1344706" y="2115671"/>
            <a:ext cx="5701606" cy="3343835"/>
          </a:xfrm>
          <a:custGeom>
            <a:avLst/>
            <a:gdLst>
              <a:gd name="connsiteX0" fmla="*/ 2294965 w 5701606"/>
              <a:gd name="connsiteY0" fmla="*/ 0 h 3343835"/>
              <a:gd name="connsiteX1" fmla="*/ 2886635 w 5701606"/>
              <a:gd name="connsiteY1" fmla="*/ 923364 h 3343835"/>
              <a:gd name="connsiteX2" fmla="*/ 4428565 w 5701606"/>
              <a:gd name="connsiteY2" fmla="*/ 1237129 h 3343835"/>
              <a:gd name="connsiteX3" fmla="*/ 5369859 w 5701606"/>
              <a:gd name="connsiteY3" fmla="*/ 1272988 h 3343835"/>
              <a:gd name="connsiteX4" fmla="*/ 5701553 w 5701606"/>
              <a:gd name="connsiteY4" fmla="*/ 1918447 h 3343835"/>
              <a:gd name="connsiteX5" fmla="*/ 5351929 w 5701606"/>
              <a:gd name="connsiteY5" fmla="*/ 2671482 h 3343835"/>
              <a:gd name="connsiteX6" fmla="*/ 3720353 w 5701606"/>
              <a:gd name="connsiteY6" fmla="*/ 2617694 h 3343835"/>
              <a:gd name="connsiteX7" fmla="*/ 1981200 w 5701606"/>
              <a:gd name="connsiteY7" fmla="*/ 2689411 h 3343835"/>
              <a:gd name="connsiteX8" fmla="*/ 322729 w 5701606"/>
              <a:gd name="connsiteY8" fmla="*/ 3236258 h 3343835"/>
              <a:gd name="connsiteX9" fmla="*/ 0 w 5701606"/>
              <a:gd name="connsiteY9" fmla="*/ 3343835 h 334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1606" h="3343835">
                <a:moveTo>
                  <a:pt x="2294965" y="0"/>
                </a:moveTo>
                <a:cubicBezTo>
                  <a:pt x="2413000" y="358588"/>
                  <a:pt x="2531035" y="717176"/>
                  <a:pt x="2886635" y="923364"/>
                </a:cubicBezTo>
                <a:cubicBezTo>
                  <a:pt x="3242235" y="1129552"/>
                  <a:pt x="4014694" y="1178858"/>
                  <a:pt x="4428565" y="1237129"/>
                </a:cubicBezTo>
                <a:cubicBezTo>
                  <a:pt x="4842436" y="1295400"/>
                  <a:pt x="5157694" y="1159435"/>
                  <a:pt x="5369859" y="1272988"/>
                </a:cubicBezTo>
                <a:cubicBezTo>
                  <a:pt x="5582024" y="1386541"/>
                  <a:pt x="5704541" y="1685365"/>
                  <a:pt x="5701553" y="1918447"/>
                </a:cubicBezTo>
                <a:cubicBezTo>
                  <a:pt x="5698565" y="2151529"/>
                  <a:pt x="5682129" y="2554941"/>
                  <a:pt x="5351929" y="2671482"/>
                </a:cubicBezTo>
                <a:cubicBezTo>
                  <a:pt x="5021729" y="2788023"/>
                  <a:pt x="4282141" y="2614706"/>
                  <a:pt x="3720353" y="2617694"/>
                </a:cubicBezTo>
                <a:cubicBezTo>
                  <a:pt x="3158565" y="2620682"/>
                  <a:pt x="2547471" y="2586317"/>
                  <a:pt x="1981200" y="2689411"/>
                </a:cubicBezTo>
                <a:cubicBezTo>
                  <a:pt x="1414929" y="2792505"/>
                  <a:pt x="322729" y="3236258"/>
                  <a:pt x="322729" y="3236258"/>
                </a:cubicBezTo>
                <a:lnTo>
                  <a:pt x="0" y="3343835"/>
                </a:lnTo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670" y="6161220"/>
            <a:ext cx="762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Cap(S,T) = 95,           Flow(S,T) = 80 – 15 = 65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74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value cut</a:t>
            </a:r>
          </a:p>
        </p:txBody>
      </p:sp>
      <p:sp>
        <p:nvSpPr>
          <p:cNvPr id="143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988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434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1950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434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38838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434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4988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205163" y="25939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37322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4400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724400" y="37322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27463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8425" y="42640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0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8425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7563" y="41878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56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10199</TotalTime>
  <Words>939</Words>
  <Application>Microsoft Office PowerPoint</Application>
  <PresentationFormat>On-screen Show (4:3)</PresentationFormat>
  <Paragraphs>276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CSE 421 Algorithms</vt:lpstr>
      <vt:lpstr>Today</vt:lpstr>
      <vt:lpstr>Network Flow Definitions</vt:lpstr>
      <vt:lpstr>Lecture Review</vt:lpstr>
      <vt:lpstr>Residual Graph</vt:lpstr>
      <vt:lpstr>Ford-Fulkerson Algorithm (1956)</vt:lpstr>
      <vt:lpstr>Cuts in a graph</vt:lpstr>
      <vt:lpstr>What is Cap(S,T) and Flow(S,T)</vt:lpstr>
      <vt:lpstr>Minimum value cut</vt:lpstr>
      <vt:lpstr>Find a minimum value cut</vt:lpstr>
      <vt:lpstr>Find a minimum value cut</vt:lpstr>
      <vt:lpstr>Find a minimum value cut</vt:lpstr>
      <vt:lpstr>MaxFlow – MinCut Theorem</vt:lpstr>
      <vt:lpstr>Let S be the set of vertices in GR reachable from s with paths of positive capacity </vt:lpstr>
      <vt:lpstr>Max Flow - Min Cut Theorem</vt:lpstr>
      <vt:lpstr>Performance</vt:lpstr>
      <vt:lpstr>Better methods of finding augmenting paths</vt:lpstr>
      <vt:lpstr>Problem Reduction</vt:lpstr>
      <vt:lpstr>Problem Reduction Examples</vt:lpstr>
      <vt:lpstr>Undirected Network Flow</vt:lpstr>
      <vt:lpstr>Bipartite Matching</vt:lpstr>
      <vt:lpstr>Application</vt:lpstr>
      <vt:lpstr>Converting Matching to Network Flow</vt:lpstr>
      <vt:lpstr>Finding edge disjoint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95</cp:revision>
  <dcterms:created xsi:type="dcterms:W3CDTF">1601-01-01T00:00:00Z</dcterms:created>
  <dcterms:modified xsi:type="dcterms:W3CDTF">2015-11-25T18:17:04Z</dcterms:modified>
</cp:coreProperties>
</file>