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2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3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4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5.xml" ContentType="application/vnd.openxmlformats-officedocument.presentationml.notesSlid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notesSlides/notesSlide6.xml" ContentType="application/vnd.openxmlformats-officedocument.presentationml.notesSlide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notesSlides/notesSlide7.xml" ContentType="application/vnd.openxmlformats-officedocument.presentationml.notesSlide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notesSlides/notesSlide8.xml" ContentType="application/vnd.openxmlformats-officedocument.presentationml.notesSlide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notesSlides/notesSlide9.xml" ContentType="application/vnd.openxmlformats-officedocument.presentationml.notesSlide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notesSlides/notesSlide10.xml" ContentType="application/vnd.openxmlformats-officedocument.presentationml.notesSlide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notesSlides/notesSlide11.xml" ContentType="application/vnd.openxmlformats-officedocument.presentationml.notesSlide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notesSlides/notesSlide12.xml" ContentType="application/vnd.openxmlformats-officedocument.presentationml.notesSlide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notesSlides/notesSlide13.xml" ContentType="application/vnd.openxmlformats-officedocument.presentationml.notesSlide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notesSlides/notesSlide14.xml" ContentType="application/vnd.openxmlformats-officedocument.presentationml.notesSlide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notesSlides/notesSlide15.xml" ContentType="application/vnd.openxmlformats-officedocument.presentationml.notesSlide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notesSlides/notesSlide16.xml" ContentType="application/vnd.openxmlformats-officedocument.presentationml.notesSlide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notesSlides/notesSlide17.xml" ContentType="application/vnd.openxmlformats-officedocument.presentationml.notesSlide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0"/>
  </p:notesMasterIdLst>
  <p:handoutMasterIdLst>
    <p:handoutMasterId r:id="rId21"/>
  </p:handoutMasterIdLst>
  <p:sldIdLst>
    <p:sldId id="256" r:id="rId2"/>
    <p:sldId id="290" r:id="rId3"/>
    <p:sldId id="291" r:id="rId4"/>
    <p:sldId id="289" r:id="rId5"/>
    <p:sldId id="275" r:id="rId6"/>
    <p:sldId id="276" r:id="rId7"/>
    <p:sldId id="277" r:id="rId8"/>
    <p:sldId id="280" r:id="rId9"/>
    <p:sldId id="281" r:id="rId10"/>
    <p:sldId id="292" r:id="rId11"/>
    <p:sldId id="293" r:id="rId12"/>
    <p:sldId id="282" r:id="rId13"/>
    <p:sldId id="283" r:id="rId14"/>
    <p:sldId id="284" r:id="rId15"/>
    <p:sldId id="285" r:id="rId16"/>
    <p:sldId id="286" r:id="rId17"/>
    <p:sldId id="287" r:id="rId18"/>
    <p:sldId id="288" r:id="rId19"/>
  </p:sldIdLst>
  <p:sldSz cx="9144000" cy="6858000" type="screen4x3"/>
  <p:notesSz cx="7315200" cy="96012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43" autoAdjust="0"/>
    <p:restoredTop sz="94660"/>
  </p:normalViewPr>
  <p:slideViewPr>
    <p:cSldViewPr>
      <p:cViewPr>
        <p:scale>
          <a:sx n="112" d="100"/>
          <a:sy n="112" d="100"/>
        </p:scale>
        <p:origin x="-810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9F3C1C2D-4742-4EF3-BA39-4EF9B5221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95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8C586D9-D8A8-44D4-983D-1036A3CA5C3F}" type="datetimeFigureOut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00E2E6B-D737-464D-A17A-F922115FB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44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A3C4B7-38D5-4CA8-8F53-9A12A966C088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6AC662F-D2A9-4B01-A2A8-59DAD30D38A5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9835D6-D271-45B4-8B14-6A8609F1AC91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E74FAA3-15BE-48D4-89DF-E136FD248444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C9EEDE-51E4-4BC9-808E-138424C21613}" type="slidenum">
              <a:rPr lang="en-US" altLang="en-US" smtClean="0"/>
              <a:pPr eaLnBrk="1" hangingPunct="1"/>
              <a:t>13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1656C4-5A2B-4A17-865E-745C5293402A}" type="slidenum">
              <a:rPr lang="en-US" altLang="en-US" smtClean="0"/>
              <a:pPr eaLnBrk="1" hangingPunct="1"/>
              <a:t>14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8F45ED-F21B-4472-A453-4FC26E41272F}" type="slidenum">
              <a:rPr lang="en-US" altLang="en-US" smtClean="0"/>
              <a:pPr eaLnBrk="1" hangingPunct="1"/>
              <a:t>15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E86394-6049-43DC-9854-8DC1B7939697}" type="slidenum">
              <a:rPr lang="en-US" altLang="en-US" smtClean="0"/>
              <a:pPr eaLnBrk="1" hangingPunct="1"/>
              <a:t>16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4F6BDCD-2714-429A-8E5E-072869DB166D}" type="slidenum">
              <a:rPr lang="en-US" altLang="en-US" smtClean="0"/>
              <a:pPr eaLnBrk="1" hangingPunct="1"/>
              <a:t>17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DDF071-4697-4890-881F-145C20C7CD36}" type="slidenum">
              <a:rPr lang="en-US" altLang="en-US" smtClean="0"/>
              <a:pPr eaLnBrk="1" hangingPunct="1"/>
              <a:t>18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918E9EB-C6AF-4CF8-9DE7-C1A27DC631DF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174262-B8BA-465E-BCA3-681AAD01AB04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9744C5-65AC-4129-B8DB-F73EB60DDD8D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FAE556B-5981-4A71-BFB8-D80105964821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5EF153-462D-44F8-8C6D-9C8A899CC521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595177-EEC7-4CA8-B26B-54F443CF4F1E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335E5A-BC20-472E-9712-32D04B9CB020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CCA8D96-2D7A-4E16-8DB2-E6CB3AFD4F8B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35D09-6001-42E8-A17F-8067BE5E95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5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3A439-F8E7-4CCB-87CB-02A98C0185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49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0ED6EB-62F4-4A22-826D-8915941CD3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7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63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597A2-7570-44F3-89DB-3FC571AD67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6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91BAF-37C0-4C5D-AF80-5F5B206846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6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DAE6E-FC71-46C3-BB3E-32ACE91C7C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8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9F0ED-B316-44B5-9D7A-EC684A9964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6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032FF-B271-449F-9F1F-7ED6AD2F13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651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9DF62-33FE-410E-B7EA-940516F354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17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9E853-93FD-42E0-977F-5E7A0870B0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6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709EB9-EB05-444B-A365-C8F26B2DAD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0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72.xml"/><Relationship Id="rId2" Type="http://schemas.openxmlformats.org/officeDocument/2006/relationships/tags" Target="../tags/tag171.xml"/><Relationship Id="rId1" Type="http://schemas.openxmlformats.org/officeDocument/2006/relationships/tags" Target="../tags/tag170.xml"/><Relationship Id="rId6" Type="http://schemas.openxmlformats.org/officeDocument/2006/relationships/image" Target="../media/image1.jpeg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75.xml"/><Relationship Id="rId2" Type="http://schemas.openxmlformats.org/officeDocument/2006/relationships/tags" Target="../tags/tag174.xml"/><Relationship Id="rId1" Type="http://schemas.openxmlformats.org/officeDocument/2006/relationships/tags" Target="../tags/tag173.xml"/><Relationship Id="rId6" Type="http://schemas.openxmlformats.org/officeDocument/2006/relationships/image" Target="../media/image2.jpeg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7.xml"/><Relationship Id="rId1" Type="http://schemas.openxmlformats.org/officeDocument/2006/relationships/tags" Target="../tags/tag176.xml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85.xml"/><Relationship Id="rId3" Type="http://schemas.openxmlformats.org/officeDocument/2006/relationships/tags" Target="../tags/tag180.xml"/><Relationship Id="rId7" Type="http://schemas.openxmlformats.org/officeDocument/2006/relationships/tags" Target="../tags/tag184.xml"/><Relationship Id="rId12" Type="http://schemas.openxmlformats.org/officeDocument/2006/relationships/notesSlide" Target="../notesSlides/notesSlide13.xml"/><Relationship Id="rId2" Type="http://schemas.openxmlformats.org/officeDocument/2006/relationships/tags" Target="../tags/tag179.xml"/><Relationship Id="rId1" Type="http://schemas.openxmlformats.org/officeDocument/2006/relationships/tags" Target="../tags/tag178.xml"/><Relationship Id="rId6" Type="http://schemas.openxmlformats.org/officeDocument/2006/relationships/tags" Target="../tags/tag183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82.xml"/><Relationship Id="rId10" Type="http://schemas.openxmlformats.org/officeDocument/2006/relationships/tags" Target="../tags/tag187.xml"/><Relationship Id="rId4" Type="http://schemas.openxmlformats.org/officeDocument/2006/relationships/tags" Target="../tags/tag181.xml"/><Relationship Id="rId9" Type="http://schemas.openxmlformats.org/officeDocument/2006/relationships/tags" Target="../tags/tag18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95.xml"/><Relationship Id="rId3" Type="http://schemas.openxmlformats.org/officeDocument/2006/relationships/tags" Target="../tags/tag190.xml"/><Relationship Id="rId7" Type="http://schemas.openxmlformats.org/officeDocument/2006/relationships/tags" Target="../tags/tag194.xml"/><Relationship Id="rId12" Type="http://schemas.openxmlformats.org/officeDocument/2006/relationships/notesSlide" Target="../notesSlides/notesSlide14.xml"/><Relationship Id="rId2" Type="http://schemas.openxmlformats.org/officeDocument/2006/relationships/tags" Target="../tags/tag189.xml"/><Relationship Id="rId1" Type="http://schemas.openxmlformats.org/officeDocument/2006/relationships/tags" Target="../tags/tag188.xml"/><Relationship Id="rId6" Type="http://schemas.openxmlformats.org/officeDocument/2006/relationships/tags" Target="../tags/tag193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92.xml"/><Relationship Id="rId10" Type="http://schemas.openxmlformats.org/officeDocument/2006/relationships/tags" Target="../tags/tag197.xml"/><Relationship Id="rId4" Type="http://schemas.openxmlformats.org/officeDocument/2006/relationships/tags" Target="../tags/tag191.xml"/><Relationship Id="rId9" Type="http://schemas.openxmlformats.org/officeDocument/2006/relationships/tags" Target="../tags/tag19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9.xml"/><Relationship Id="rId1" Type="http://schemas.openxmlformats.org/officeDocument/2006/relationships/tags" Target="../tags/tag198.xml"/><Relationship Id="rId4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207.xml"/><Relationship Id="rId13" Type="http://schemas.openxmlformats.org/officeDocument/2006/relationships/tags" Target="../tags/tag212.xml"/><Relationship Id="rId18" Type="http://schemas.openxmlformats.org/officeDocument/2006/relationships/tags" Target="../tags/tag217.xml"/><Relationship Id="rId3" Type="http://schemas.openxmlformats.org/officeDocument/2006/relationships/tags" Target="../tags/tag202.xml"/><Relationship Id="rId7" Type="http://schemas.openxmlformats.org/officeDocument/2006/relationships/tags" Target="../tags/tag206.xml"/><Relationship Id="rId12" Type="http://schemas.openxmlformats.org/officeDocument/2006/relationships/tags" Target="../tags/tag211.xml"/><Relationship Id="rId17" Type="http://schemas.openxmlformats.org/officeDocument/2006/relationships/tags" Target="../tags/tag216.xml"/><Relationship Id="rId2" Type="http://schemas.openxmlformats.org/officeDocument/2006/relationships/tags" Target="../tags/tag201.xml"/><Relationship Id="rId16" Type="http://schemas.openxmlformats.org/officeDocument/2006/relationships/tags" Target="../tags/tag215.xml"/><Relationship Id="rId20" Type="http://schemas.openxmlformats.org/officeDocument/2006/relationships/notesSlide" Target="../notesSlides/notesSlide16.xml"/><Relationship Id="rId1" Type="http://schemas.openxmlformats.org/officeDocument/2006/relationships/tags" Target="../tags/tag200.xml"/><Relationship Id="rId6" Type="http://schemas.openxmlformats.org/officeDocument/2006/relationships/tags" Target="../tags/tag205.xml"/><Relationship Id="rId11" Type="http://schemas.openxmlformats.org/officeDocument/2006/relationships/tags" Target="../tags/tag210.xml"/><Relationship Id="rId5" Type="http://schemas.openxmlformats.org/officeDocument/2006/relationships/tags" Target="../tags/tag204.xml"/><Relationship Id="rId15" Type="http://schemas.openxmlformats.org/officeDocument/2006/relationships/tags" Target="../tags/tag214.xml"/><Relationship Id="rId10" Type="http://schemas.openxmlformats.org/officeDocument/2006/relationships/tags" Target="../tags/tag209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203.xml"/><Relationship Id="rId9" Type="http://schemas.openxmlformats.org/officeDocument/2006/relationships/tags" Target="../tags/tag208.xml"/><Relationship Id="rId14" Type="http://schemas.openxmlformats.org/officeDocument/2006/relationships/tags" Target="../tags/tag21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225.xml"/><Relationship Id="rId13" Type="http://schemas.openxmlformats.org/officeDocument/2006/relationships/tags" Target="../tags/tag230.xml"/><Relationship Id="rId18" Type="http://schemas.openxmlformats.org/officeDocument/2006/relationships/tags" Target="../tags/tag235.xml"/><Relationship Id="rId26" Type="http://schemas.openxmlformats.org/officeDocument/2006/relationships/tags" Target="../tags/tag243.xml"/><Relationship Id="rId39" Type="http://schemas.openxmlformats.org/officeDocument/2006/relationships/tags" Target="../tags/tag256.xml"/><Relationship Id="rId3" Type="http://schemas.openxmlformats.org/officeDocument/2006/relationships/tags" Target="../tags/tag220.xml"/><Relationship Id="rId21" Type="http://schemas.openxmlformats.org/officeDocument/2006/relationships/tags" Target="../tags/tag238.xml"/><Relationship Id="rId34" Type="http://schemas.openxmlformats.org/officeDocument/2006/relationships/tags" Target="../tags/tag251.xml"/><Relationship Id="rId42" Type="http://schemas.openxmlformats.org/officeDocument/2006/relationships/tags" Target="../tags/tag259.xml"/><Relationship Id="rId47" Type="http://schemas.openxmlformats.org/officeDocument/2006/relationships/notesSlide" Target="../notesSlides/notesSlide17.xml"/><Relationship Id="rId7" Type="http://schemas.openxmlformats.org/officeDocument/2006/relationships/tags" Target="../tags/tag224.xml"/><Relationship Id="rId12" Type="http://schemas.openxmlformats.org/officeDocument/2006/relationships/tags" Target="../tags/tag229.xml"/><Relationship Id="rId17" Type="http://schemas.openxmlformats.org/officeDocument/2006/relationships/tags" Target="../tags/tag234.xml"/><Relationship Id="rId25" Type="http://schemas.openxmlformats.org/officeDocument/2006/relationships/tags" Target="../tags/tag242.xml"/><Relationship Id="rId33" Type="http://schemas.openxmlformats.org/officeDocument/2006/relationships/tags" Target="../tags/tag250.xml"/><Relationship Id="rId38" Type="http://schemas.openxmlformats.org/officeDocument/2006/relationships/tags" Target="../tags/tag255.xml"/><Relationship Id="rId46" Type="http://schemas.openxmlformats.org/officeDocument/2006/relationships/slideLayout" Target="../slideLayouts/slideLayout2.xml"/><Relationship Id="rId2" Type="http://schemas.openxmlformats.org/officeDocument/2006/relationships/tags" Target="../tags/tag219.xml"/><Relationship Id="rId16" Type="http://schemas.openxmlformats.org/officeDocument/2006/relationships/tags" Target="../tags/tag233.xml"/><Relationship Id="rId20" Type="http://schemas.openxmlformats.org/officeDocument/2006/relationships/tags" Target="../tags/tag237.xml"/><Relationship Id="rId29" Type="http://schemas.openxmlformats.org/officeDocument/2006/relationships/tags" Target="../tags/tag246.xml"/><Relationship Id="rId41" Type="http://schemas.openxmlformats.org/officeDocument/2006/relationships/tags" Target="../tags/tag258.xml"/><Relationship Id="rId1" Type="http://schemas.openxmlformats.org/officeDocument/2006/relationships/tags" Target="../tags/tag218.xml"/><Relationship Id="rId6" Type="http://schemas.openxmlformats.org/officeDocument/2006/relationships/tags" Target="../tags/tag223.xml"/><Relationship Id="rId11" Type="http://schemas.openxmlformats.org/officeDocument/2006/relationships/tags" Target="../tags/tag228.xml"/><Relationship Id="rId24" Type="http://schemas.openxmlformats.org/officeDocument/2006/relationships/tags" Target="../tags/tag241.xml"/><Relationship Id="rId32" Type="http://schemas.openxmlformats.org/officeDocument/2006/relationships/tags" Target="../tags/tag249.xml"/><Relationship Id="rId37" Type="http://schemas.openxmlformats.org/officeDocument/2006/relationships/tags" Target="../tags/tag254.xml"/><Relationship Id="rId40" Type="http://schemas.openxmlformats.org/officeDocument/2006/relationships/tags" Target="../tags/tag257.xml"/><Relationship Id="rId45" Type="http://schemas.openxmlformats.org/officeDocument/2006/relationships/tags" Target="../tags/tag262.xml"/><Relationship Id="rId5" Type="http://schemas.openxmlformats.org/officeDocument/2006/relationships/tags" Target="../tags/tag222.xml"/><Relationship Id="rId15" Type="http://schemas.openxmlformats.org/officeDocument/2006/relationships/tags" Target="../tags/tag232.xml"/><Relationship Id="rId23" Type="http://schemas.openxmlformats.org/officeDocument/2006/relationships/tags" Target="../tags/tag240.xml"/><Relationship Id="rId28" Type="http://schemas.openxmlformats.org/officeDocument/2006/relationships/tags" Target="../tags/tag245.xml"/><Relationship Id="rId36" Type="http://schemas.openxmlformats.org/officeDocument/2006/relationships/tags" Target="../tags/tag253.xml"/><Relationship Id="rId10" Type="http://schemas.openxmlformats.org/officeDocument/2006/relationships/tags" Target="../tags/tag227.xml"/><Relationship Id="rId19" Type="http://schemas.openxmlformats.org/officeDocument/2006/relationships/tags" Target="../tags/tag236.xml"/><Relationship Id="rId31" Type="http://schemas.openxmlformats.org/officeDocument/2006/relationships/tags" Target="../tags/tag248.xml"/><Relationship Id="rId44" Type="http://schemas.openxmlformats.org/officeDocument/2006/relationships/tags" Target="../tags/tag261.xml"/><Relationship Id="rId4" Type="http://schemas.openxmlformats.org/officeDocument/2006/relationships/tags" Target="../tags/tag221.xml"/><Relationship Id="rId9" Type="http://schemas.openxmlformats.org/officeDocument/2006/relationships/tags" Target="../tags/tag226.xml"/><Relationship Id="rId14" Type="http://schemas.openxmlformats.org/officeDocument/2006/relationships/tags" Target="../tags/tag231.xml"/><Relationship Id="rId22" Type="http://schemas.openxmlformats.org/officeDocument/2006/relationships/tags" Target="../tags/tag239.xml"/><Relationship Id="rId27" Type="http://schemas.openxmlformats.org/officeDocument/2006/relationships/tags" Target="../tags/tag244.xml"/><Relationship Id="rId30" Type="http://schemas.openxmlformats.org/officeDocument/2006/relationships/tags" Target="../tags/tag247.xml"/><Relationship Id="rId35" Type="http://schemas.openxmlformats.org/officeDocument/2006/relationships/tags" Target="../tags/tag252.xml"/><Relationship Id="rId43" Type="http://schemas.openxmlformats.org/officeDocument/2006/relationships/tags" Target="../tags/tag26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4.xml"/><Relationship Id="rId1" Type="http://schemas.openxmlformats.org/officeDocument/2006/relationships/tags" Target="../tags/tag263.xml"/><Relationship Id="rId4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notesSlide" Target="../notesSlides/notesSlide2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10" Type="http://schemas.openxmlformats.org/officeDocument/2006/relationships/tags" Target="../tags/tag13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13" Type="http://schemas.openxmlformats.org/officeDocument/2006/relationships/tags" Target="../tags/tag36.xml"/><Relationship Id="rId18" Type="http://schemas.openxmlformats.org/officeDocument/2006/relationships/tags" Target="../tags/tag41.xml"/><Relationship Id="rId26" Type="http://schemas.openxmlformats.org/officeDocument/2006/relationships/tags" Target="../tags/tag49.xml"/><Relationship Id="rId3" Type="http://schemas.openxmlformats.org/officeDocument/2006/relationships/tags" Target="../tags/tag26.xml"/><Relationship Id="rId21" Type="http://schemas.openxmlformats.org/officeDocument/2006/relationships/tags" Target="../tags/tag44.xml"/><Relationship Id="rId7" Type="http://schemas.openxmlformats.org/officeDocument/2006/relationships/tags" Target="../tags/tag30.xml"/><Relationship Id="rId12" Type="http://schemas.openxmlformats.org/officeDocument/2006/relationships/tags" Target="../tags/tag35.xml"/><Relationship Id="rId17" Type="http://schemas.openxmlformats.org/officeDocument/2006/relationships/tags" Target="../tags/tag40.xml"/><Relationship Id="rId25" Type="http://schemas.openxmlformats.org/officeDocument/2006/relationships/tags" Target="../tags/tag48.xml"/><Relationship Id="rId2" Type="http://schemas.openxmlformats.org/officeDocument/2006/relationships/tags" Target="../tags/tag25.xml"/><Relationship Id="rId16" Type="http://schemas.openxmlformats.org/officeDocument/2006/relationships/tags" Target="../tags/tag39.xml"/><Relationship Id="rId20" Type="http://schemas.openxmlformats.org/officeDocument/2006/relationships/tags" Target="../tags/tag43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11" Type="http://schemas.openxmlformats.org/officeDocument/2006/relationships/tags" Target="../tags/tag34.xml"/><Relationship Id="rId24" Type="http://schemas.openxmlformats.org/officeDocument/2006/relationships/tags" Target="../tags/tag47.xml"/><Relationship Id="rId5" Type="http://schemas.openxmlformats.org/officeDocument/2006/relationships/tags" Target="../tags/tag28.xml"/><Relationship Id="rId15" Type="http://schemas.openxmlformats.org/officeDocument/2006/relationships/tags" Target="../tags/tag38.xml"/><Relationship Id="rId23" Type="http://schemas.openxmlformats.org/officeDocument/2006/relationships/tags" Target="../tags/tag46.xml"/><Relationship Id="rId28" Type="http://schemas.openxmlformats.org/officeDocument/2006/relationships/notesSlide" Target="../notesSlides/notesSlide5.xml"/><Relationship Id="rId10" Type="http://schemas.openxmlformats.org/officeDocument/2006/relationships/tags" Target="../tags/tag33.xml"/><Relationship Id="rId19" Type="http://schemas.openxmlformats.org/officeDocument/2006/relationships/tags" Target="../tags/tag42.xml"/><Relationship Id="rId4" Type="http://schemas.openxmlformats.org/officeDocument/2006/relationships/tags" Target="../tags/tag27.xml"/><Relationship Id="rId9" Type="http://schemas.openxmlformats.org/officeDocument/2006/relationships/tags" Target="../tags/tag32.xml"/><Relationship Id="rId14" Type="http://schemas.openxmlformats.org/officeDocument/2006/relationships/tags" Target="../tags/tag37.xml"/><Relationship Id="rId22" Type="http://schemas.openxmlformats.org/officeDocument/2006/relationships/tags" Target="../tags/tag45.xml"/><Relationship Id="rId27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57.xml"/><Relationship Id="rId13" Type="http://schemas.openxmlformats.org/officeDocument/2006/relationships/tags" Target="../tags/tag62.xml"/><Relationship Id="rId18" Type="http://schemas.openxmlformats.org/officeDocument/2006/relationships/tags" Target="../tags/tag67.xml"/><Relationship Id="rId26" Type="http://schemas.openxmlformats.org/officeDocument/2006/relationships/tags" Target="../tags/tag75.xml"/><Relationship Id="rId39" Type="http://schemas.openxmlformats.org/officeDocument/2006/relationships/tags" Target="../tags/tag88.xml"/><Relationship Id="rId3" Type="http://schemas.openxmlformats.org/officeDocument/2006/relationships/tags" Target="../tags/tag52.xml"/><Relationship Id="rId21" Type="http://schemas.openxmlformats.org/officeDocument/2006/relationships/tags" Target="../tags/tag70.xml"/><Relationship Id="rId34" Type="http://schemas.openxmlformats.org/officeDocument/2006/relationships/tags" Target="../tags/tag83.xml"/><Relationship Id="rId42" Type="http://schemas.openxmlformats.org/officeDocument/2006/relationships/tags" Target="../tags/tag91.xml"/><Relationship Id="rId47" Type="http://schemas.openxmlformats.org/officeDocument/2006/relationships/notesSlide" Target="../notesSlides/notesSlide6.xml"/><Relationship Id="rId7" Type="http://schemas.openxmlformats.org/officeDocument/2006/relationships/tags" Target="../tags/tag56.xml"/><Relationship Id="rId12" Type="http://schemas.openxmlformats.org/officeDocument/2006/relationships/tags" Target="../tags/tag61.xml"/><Relationship Id="rId17" Type="http://schemas.openxmlformats.org/officeDocument/2006/relationships/tags" Target="../tags/tag66.xml"/><Relationship Id="rId25" Type="http://schemas.openxmlformats.org/officeDocument/2006/relationships/tags" Target="../tags/tag74.xml"/><Relationship Id="rId33" Type="http://schemas.openxmlformats.org/officeDocument/2006/relationships/tags" Target="../tags/tag82.xml"/><Relationship Id="rId38" Type="http://schemas.openxmlformats.org/officeDocument/2006/relationships/tags" Target="../tags/tag87.xml"/><Relationship Id="rId46" Type="http://schemas.openxmlformats.org/officeDocument/2006/relationships/slideLayout" Target="../slideLayouts/slideLayout6.xml"/><Relationship Id="rId2" Type="http://schemas.openxmlformats.org/officeDocument/2006/relationships/tags" Target="../tags/tag51.xml"/><Relationship Id="rId16" Type="http://schemas.openxmlformats.org/officeDocument/2006/relationships/tags" Target="../tags/tag65.xml"/><Relationship Id="rId20" Type="http://schemas.openxmlformats.org/officeDocument/2006/relationships/tags" Target="../tags/tag69.xml"/><Relationship Id="rId29" Type="http://schemas.openxmlformats.org/officeDocument/2006/relationships/tags" Target="../tags/tag78.xml"/><Relationship Id="rId41" Type="http://schemas.openxmlformats.org/officeDocument/2006/relationships/tags" Target="../tags/tag90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11" Type="http://schemas.openxmlformats.org/officeDocument/2006/relationships/tags" Target="../tags/tag60.xml"/><Relationship Id="rId24" Type="http://schemas.openxmlformats.org/officeDocument/2006/relationships/tags" Target="../tags/tag73.xml"/><Relationship Id="rId32" Type="http://schemas.openxmlformats.org/officeDocument/2006/relationships/tags" Target="../tags/tag81.xml"/><Relationship Id="rId37" Type="http://schemas.openxmlformats.org/officeDocument/2006/relationships/tags" Target="../tags/tag86.xml"/><Relationship Id="rId40" Type="http://schemas.openxmlformats.org/officeDocument/2006/relationships/tags" Target="../tags/tag89.xml"/><Relationship Id="rId45" Type="http://schemas.openxmlformats.org/officeDocument/2006/relationships/tags" Target="../tags/tag94.xml"/><Relationship Id="rId5" Type="http://schemas.openxmlformats.org/officeDocument/2006/relationships/tags" Target="../tags/tag54.xml"/><Relationship Id="rId15" Type="http://schemas.openxmlformats.org/officeDocument/2006/relationships/tags" Target="../tags/tag64.xml"/><Relationship Id="rId23" Type="http://schemas.openxmlformats.org/officeDocument/2006/relationships/tags" Target="../tags/tag72.xml"/><Relationship Id="rId28" Type="http://schemas.openxmlformats.org/officeDocument/2006/relationships/tags" Target="../tags/tag77.xml"/><Relationship Id="rId36" Type="http://schemas.openxmlformats.org/officeDocument/2006/relationships/tags" Target="../tags/tag85.xml"/><Relationship Id="rId10" Type="http://schemas.openxmlformats.org/officeDocument/2006/relationships/tags" Target="../tags/tag59.xml"/><Relationship Id="rId19" Type="http://schemas.openxmlformats.org/officeDocument/2006/relationships/tags" Target="../tags/tag68.xml"/><Relationship Id="rId31" Type="http://schemas.openxmlformats.org/officeDocument/2006/relationships/tags" Target="../tags/tag80.xml"/><Relationship Id="rId44" Type="http://schemas.openxmlformats.org/officeDocument/2006/relationships/tags" Target="../tags/tag93.xml"/><Relationship Id="rId4" Type="http://schemas.openxmlformats.org/officeDocument/2006/relationships/tags" Target="../tags/tag53.xml"/><Relationship Id="rId9" Type="http://schemas.openxmlformats.org/officeDocument/2006/relationships/tags" Target="../tags/tag58.xml"/><Relationship Id="rId14" Type="http://schemas.openxmlformats.org/officeDocument/2006/relationships/tags" Target="../tags/tag63.xml"/><Relationship Id="rId22" Type="http://schemas.openxmlformats.org/officeDocument/2006/relationships/tags" Target="../tags/tag71.xml"/><Relationship Id="rId27" Type="http://schemas.openxmlformats.org/officeDocument/2006/relationships/tags" Target="../tags/tag76.xml"/><Relationship Id="rId30" Type="http://schemas.openxmlformats.org/officeDocument/2006/relationships/tags" Target="../tags/tag79.xml"/><Relationship Id="rId35" Type="http://schemas.openxmlformats.org/officeDocument/2006/relationships/tags" Target="../tags/tag84.xml"/><Relationship Id="rId43" Type="http://schemas.openxmlformats.org/officeDocument/2006/relationships/tags" Target="../tags/tag9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7.xml"/><Relationship Id="rId3" Type="http://schemas.openxmlformats.org/officeDocument/2006/relationships/tags" Target="../tags/tag9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6" Type="http://schemas.openxmlformats.org/officeDocument/2006/relationships/tags" Target="../tags/tag100.xml"/><Relationship Id="rId5" Type="http://schemas.openxmlformats.org/officeDocument/2006/relationships/tags" Target="../tags/tag99.xml"/><Relationship Id="rId4" Type="http://schemas.openxmlformats.org/officeDocument/2006/relationships/tags" Target="../tags/tag9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08.xml"/><Relationship Id="rId13" Type="http://schemas.openxmlformats.org/officeDocument/2006/relationships/tags" Target="../tags/tag113.xml"/><Relationship Id="rId18" Type="http://schemas.openxmlformats.org/officeDocument/2006/relationships/tags" Target="../tags/tag118.xml"/><Relationship Id="rId26" Type="http://schemas.openxmlformats.org/officeDocument/2006/relationships/tags" Target="../tags/tag126.xml"/><Relationship Id="rId3" Type="http://schemas.openxmlformats.org/officeDocument/2006/relationships/tags" Target="../tags/tag103.xml"/><Relationship Id="rId21" Type="http://schemas.openxmlformats.org/officeDocument/2006/relationships/tags" Target="../tags/tag121.xml"/><Relationship Id="rId34" Type="http://schemas.openxmlformats.org/officeDocument/2006/relationships/tags" Target="../tags/tag134.xml"/><Relationship Id="rId7" Type="http://schemas.openxmlformats.org/officeDocument/2006/relationships/tags" Target="../tags/tag107.xml"/><Relationship Id="rId12" Type="http://schemas.openxmlformats.org/officeDocument/2006/relationships/tags" Target="../tags/tag112.xml"/><Relationship Id="rId17" Type="http://schemas.openxmlformats.org/officeDocument/2006/relationships/tags" Target="../tags/tag117.xml"/><Relationship Id="rId25" Type="http://schemas.openxmlformats.org/officeDocument/2006/relationships/tags" Target="../tags/tag125.xml"/><Relationship Id="rId33" Type="http://schemas.openxmlformats.org/officeDocument/2006/relationships/tags" Target="../tags/tag133.xml"/><Relationship Id="rId2" Type="http://schemas.openxmlformats.org/officeDocument/2006/relationships/tags" Target="../tags/tag102.xml"/><Relationship Id="rId16" Type="http://schemas.openxmlformats.org/officeDocument/2006/relationships/tags" Target="../tags/tag116.xml"/><Relationship Id="rId20" Type="http://schemas.openxmlformats.org/officeDocument/2006/relationships/tags" Target="../tags/tag120.xml"/><Relationship Id="rId29" Type="http://schemas.openxmlformats.org/officeDocument/2006/relationships/tags" Target="../tags/tag129.xml"/><Relationship Id="rId1" Type="http://schemas.openxmlformats.org/officeDocument/2006/relationships/tags" Target="../tags/tag101.xml"/><Relationship Id="rId6" Type="http://schemas.openxmlformats.org/officeDocument/2006/relationships/tags" Target="../tags/tag106.xml"/><Relationship Id="rId11" Type="http://schemas.openxmlformats.org/officeDocument/2006/relationships/tags" Target="../tags/tag111.xml"/><Relationship Id="rId24" Type="http://schemas.openxmlformats.org/officeDocument/2006/relationships/tags" Target="../tags/tag124.xml"/><Relationship Id="rId32" Type="http://schemas.openxmlformats.org/officeDocument/2006/relationships/tags" Target="../tags/tag132.xml"/><Relationship Id="rId5" Type="http://schemas.openxmlformats.org/officeDocument/2006/relationships/tags" Target="../tags/tag105.xml"/><Relationship Id="rId15" Type="http://schemas.openxmlformats.org/officeDocument/2006/relationships/tags" Target="../tags/tag115.xml"/><Relationship Id="rId23" Type="http://schemas.openxmlformats.org/officeDocument/2006/relationships/tags" Target="../tags/tag123.xml"/><Relationship Id="rId28" Type="http://schemas.openxmlformats.org/officeDocument/2006/relationships/tags" Target="../tags/tag128.xml"/><Relationship Id="rId36" Type="http://schemas.openxmlformats.org/officeDocument/2006/relationships/notesSlide" Target="../notesSlides/notesSlide8.xml"/><Relationship Id="rId10" Type="http://schemas.openxmlformats.org/officeDocument/2006/relationships/tags" Target="../tags/tag110.xml"/><Relationship Id="rId19" Type="http://schemas.openxmlformats.org/officeDocument/2006/relationships/tags" Target="../tags/tag119.xml"/><Relationship Id="rId31" Type="http://schemas.openxmlformats.org/officeDocument/2006/relationships/tags" Target="../tags/tag131.xml"/><Relationship Id="rId4" Type="http://schemas.openxmlformats.org/officeDocument/2006/relationships/tags" Target="../tags/tag104.xml"/><Relationship Id="rId9" Type="http://schemas.openxmlformats.org/officeDocument/2006/relationships/tags" Target="../tags/tag109.xml"/><Relationship Id="rId14" Type="http://schemas.openxmlformats.org/officeDocument/2006/relationships/tags" Target="../tags/tag114.xml"/><Relationship Id="rId22" Type="http://schemas.openxmlformats.org/officeDocument/2006/relationships/tags" Target="../tags/tag122.xml"/><Relationship Id="rId27" Type="http://schemas.openxmlformats.org/officeDocument/2006/relationships/tags" Target="../tags/tag127.xml"/><Relationship Id="rId30" Type="http://schemas.openxmlformats.org/officeDocument/2006/relationships/tags" Target="../tags/tag130.xml"/><Relationship Id="rId35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42.xml"/><Relationship Id="rId13" Type="http://schemas.openxmlformats.org/officeDocument/2006/relationships/tags" Target="../tags/tag147.xml"/><Relationship Id="rId18" Type="http://schemas.openxmlformats.org/officeDocument/2006/relationships/tags" Target="../tags/tag152.xml"/><Relationship Id="rId26" Type="http://schemas.openxmlformats.org/officeDocument/2006/relationships/tags" Target="../tags/tag160.xml"/><Relationship Id="rId3" Type="http://schemas.openxmlformats.org/officeDocument/2006/relationships/tags" Target="../tags/tag137.xml"/><Relationship Id="rId21" Type="http://schemas.openxmlformats.org/officeDocument/2006/relationships/tags" Target="../tags/tag155.xml"/><Relationship Id="rId34" Type="http://schemas.openxmlformats.org/officeDocument/2006/relationships/tags" Target="../tags/tag168.xml"/><Relationship Id="rId7" Type="http://schemas.openxmlformats.org/officeDocument/2006/relationships/tags" Target="../tags/tag141.xml"/><Relationship Id="rId12" Type="http://schemas.openxmlformats.org/officeDocument/2006/relationships/tags" Target="../tags/tag146.xml"/><Relationship Id="rId17" Type="http://schemas.openxmlformats.org/officeDocument/2006/relationships/tags" Target="../tags/tag151.xml"/><Relationship Id="rId25" Type="http://schemas.openxmlformats.org/officeDocument/2006/relationships/tags" Target="../tags/tag159.xml"/><Relationship Id="rId33" Type="http://schemas.openxmlformats.org/officeDocument/2006/relationships/tags" Target="../tags/tag167.xml"/><Relationship Id="rId2" Type="http://schemas.openxmlformats.org/officeDocument/2006/relationships/tags" Target="../tags/tag136.xml"/><Relationship Id="rId16" Type="http://schemas.openxmlformats.org/officeDocument/2006/relationships/tags" Target="../tags/tag150.xml"/><Relationship Id="rId20" Type="http://schemas.openxmlformats.org/officeDocument/2006/relationships/tags" Target="../tags/tag154.xml"/><Relationship Id="rId29" Type="http://schemas.openxmlformats.org/officeDocument/2006/relationships/tags" Target="../tags/tag163.xml"/><Relationship Id="rId1" Type="http://schemas.openxmlformats.org/officeDocument/2006/relationships/tags" Target="../tags/tag135.xml"/><Relationship Id="rId6" Type="http://schemas.openxmlformats.org/officeDocument/2006/relationships/tags" Target="../tags/tag140.xml"/><Relationship Id="rId11" Type="http://schemas.openxmlformats.org/officeDocument/2006/relationships/tags" Target="../tags/tag145.xml"/><Relationship Id="rId24" Type="http://schemas.openxmlformats.org/officeDocument/2006/relationships/tags" Target="../tags/tag158.xml"/><Relationship Id="rId32" Type="http://schemas.openxmlformats.org/officeDocument/2006/relationships/tags" Target="../tags/tag166.xml"/><Relationship Id="rId37" Type="http://schemas.openxmlformats.org/officeDocument/2006/relationships/notesSlide" Target="../notesSlides/notesSlide9.xml"/><Relationship Id="rId5" Type="http://schemas.openxmlformats.org/officeDocument/2006/relationships/tags" Target="../tags/tag139.xml"/><Relationship Id="rId15" Type="http://schemas.openxmlformats.org/officeDocument/2006/relationships/tags" Target="../tags/tag149.xml"/><Relationship Id="rId23" Type="http://schemas.openxmlformats.org/officeDocument/2006/relationships/tags" Target="../tags/tag157.xml"/><Relationship Id="rId28" Type="http://schemas.openxmlformats.org/officeDocument/2006/relationships/tags" Target="../tags/tag162.xml"/><Relationship Id="rId36" Type="http://schemas.openxmlformats.org/officeDocument/2006/relationships/slideLayout" Target="../slideLayouts/slideLayout4.xml"/><Relationship Id="rId10" Type="http://schemas.openxmlformats.org/officeDocument/2006/relationships/tags" Target="../tags/tag144.xml"/><Relationship Id="rId19" Type="http://schemas.openxmlformats.org/officeDocument/2006/relationships/tags" Target="../tags/tag153.xml"/><Relationship Id="rId31" Type="http://schemas.openxmlformats.org/officeDocument/2006/relationships/tags" Target="../tags/tag165.xml"/><Relationship Id="rId4" Type="http://schemas.openxmlformats.org/officeDocument/2006/relationships/tags" Target="../tags/tag138.xml"/><Relationship Id="rId9" Type="http://schemas.openxmlformats.org/officeDocument/2006/relationships/tags" Target="../tags/tag143.xml"/><Relationship Id="rId14" Type="http://schemas.openxmlformats.org/officeDocument/2006/relationships/tags" Target="../tags/tag148.xml"/><Relationship Id="rId22" Type="http://schemas.openxmlformats.org/officeDocument/2006/relationships/tags" Target="../tags/tag156.xml"/><Relationship Id="rId27" Type="http://schemas.openxmlformats.org/officeDocument/2006/relationships/tags" Target="../tags/tag161.xml"/><Relationship Id="rId30" Type="http://schemas.openxmlformats.org/officeDocument/2006/relationships/tags" Target="../tags/tag164.xml"/><Relationship Id="rId35" Type="http://schemas.openxmlformats.org/officeDocument/2006/relationships/tags" Target="../tags/tag16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Autumn 2015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Lecture 9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Dijkstra’s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Who was Dijkstra?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were his major contributions?</a:t>
            </a:r>
          </a:p>
        </p:txBody>
      </p:sp>
      <p:pic>
        <p:nvPicPr>
          <p:cNvPr id="11268" name="Picture 2" descr="http://www.citidel.org/bitstream/10117/333/2/edsger_dijkstra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100" y="0"/>
            <a:ext cx="19939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>
                <a:solidFill>
                  <a:schemeClr val="tx1"/>
                </a:solidFill>
              </a:rPr>
              <a:t>http://www.cs.utexas.edu/users/EWD/</a:t>
            </a:r>
          </a:p>
        </p:txBody>
      </p:sp>
      <p:pic>
        <p:nvPicPr>
          <p:cNvPr id="12292" name="Picture 4" descr="EWDwww"/>
          <p:cNvPicPr>
            <a:picLocks noGrp="1" noChangeAspect="1" noChangeArrowheads="1"/>
          </p:cNvPicPr>
          <p:nvPr>
            <p:ph idx="1"/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72300" y="3962400"/>
            <a:ext cx="2171700" cy="2895600"/>
          </a:xfrm>
          <a:noFill/>
        </p:spPr>
      </p:pic>
      <p:sp>
        <p:nvSpPr>
          <p:cNvPr id="12291" name="Rectangle 3"/>
          <p:cNvSpPr>
            <a:spLocks noGrp="1" noChangeArrowheads="1"/>
          </p:cNvSpPr>
          <p:nvPr>
            <p:ph type="body" idx="4294967295"/>
            <p:custDataLst>
              <p:tags r:id="rId3"/>
            </p:custDataLst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Edsger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Wybe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Dijkstra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smtClean="0"/>
              <a:t>was one of the most influential members of computing science's founding generation. Among the domains in which his scientific contributions are fundamental are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algorithm design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programming languages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program design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operating systems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distributed processing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formal specification and verification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design of mathematical arguments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/>
              <a:t>Dijkstra’s Algorithm as a greedy algorithm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Elements committed to the solution by order of minimum distance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Correctness Proof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905000"/>
          </a:xfrm>
        </p:spPr>
        <p:txBody>
          <a:bodyPr/>
          <a:lstStyle/>
          <a:p>
            <a:pPr eaLnBrk="1" hangingPunct="1"/>
            <a:r>
              <a:rPr lang="en-US" altLang="en-US" smtClean="0"/>
              <a:t>Elements in S have the correct label</a:t>
            </a:r>
          </a:p>
          <a:p>
            <a:pPr eaLnBrk="1" hangingPunct="1"/>
            <a:r>
              <a:rPr lang="en-US" altLang="en-US" smtClean="0"/>
              <a:t>Key to proof:  when v is added to S, it has the correct distance label.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sp>
        <p:nvSpPr>
          <p:cNvPr id="1434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43000" y="3962400"/>
            <a:ext cx="2743200" cy="2209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28800" y="5029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434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57600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sp>
        <p:nvSpPr>
          <p:cNvPr id="1434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267200" y="548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434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819400" y="4114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1434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124200" y="5334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434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3124200" y="38862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429000" y="5486400"/>
            <a:ext cx="838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Proof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Let v be a vertex in V-S with minimum d[v]</a:t>
            </a:r>
          </a:p>
          <a:p>
            <a:pPr eaLnBrk="1" hangingPunct="1"/>
            <a:r>
              <a:rPr lang="en-US" altLang="en-US" sz="2800" smtClean="0"/>
              <a:t>Let P</a:t>
            </a:r>
            <a:r>
              <a:rPr lang="en-US" altLang="en-US" sz="2800" baseline="-25000" smtClean="0"/>
              <a:t>v</a:t>
            </a:r>
            <a:r>
              <a:rPr lang="en-US" altLang="en-US" sz="2800" smtClean="0"/>
              <a:t> be a path of length d[v], with an edge (u,v)</a:t>
            </a:r>
          </a:p>
          <a:p>
            <a:pPr eaLnBrk="1" hangingPunct="1"/>
            <a:r>
              <a:rPr lang="en-US" altLang="en-US" sz="2800" smtClean="0"/>
              <a:t>Let P be some other path to v.  Suppose P first leaves S on the edge (x, y)</a:t>
            </a:r>
          </a:p>
          <a:p>
            <a:pPr lvl="1" eaLnBrk="1" hangingPunct="1"/>
            <a:r>
              <a:rPr lang="en-US" altLang="en-US" sz="2400" smtClean="0"/>
              <a:t>P = P</a:t>
            </a:r>
            <a:r>
              <a:rPr lang="en-US" altLang="en-US" sz="2400" baseline="-25000" smtClean="0"/>
              <a:t>sx</a:t>
            </a:r>
            <a:r>
              <a:rPr lang="en-US" altLang="en-US" sz="2400" smtClean="0"/>
              <a:t> + c(x,y) + P</a:t>
            </a:r>
            <a:r>
              <a:rPr lang="en-US" altLang="en-US" sz="2400" baseline="-25000" smtClean="0"/>
              <a:t>yv</a:t>
            </a:r>
          </a:p>
          <a:p>
            <a:pPr lvl="1" eaLnBrk="1" hangingPunct="1"/>
            <a:r>
              <a:rPr lang="en-US" altLang="en-US" sz="2400" smtClean="0"/>
              <a:t>Len(P</a:t>
            </a:r>
            <a:r>
              <a:rPr lang="en-US" altLang="en-US" sz="2400" baseline="-25000" smtClean="0"/>
              <a:t>sx</a:t>
            </a:r>
            <a:r>
              <a:rPr lang="en-US" altLang="en-US" sz="2400" smtClean="0"/>
              <a:t>) + c(x,y) &gt;= d[y]</a:t>
            </a:r>
          </a:p>
          <a:p>
            <a:pPr lvl="1" eaLnBrk="1" hangingPunct="1"/>
            <a:r>
              <a:rPr lang="en-US" altLang="en-US" sz="2400" smtClean="0"/>
              <a:t>Len(P</a:t>
            </a:r>
            <a:r>
              <a:rPr lang="en-US" altLang="en-US" sz="2400" baseline="-25000" smtClean="0"/>
              <a:t>yv</a:t>
            </a:r>
            <a:r>
              <a:rPr lang="en-US" altLang="en-US" sz="2400" smtClean="0"/>
              <a:t>) &gt;= 0</a:t>
            </a:r>
          </a:p>
          <a:p>
            <a:pPr lvl="1" eaLnBrk="1" hangingPunct="1"/>
            <a:r>
              <a:rPr lang="en-US" altLang="en-US" sz="2400" smtClean="0"/>
              <a:t>Len(P) &gt;= d[y] + 0 &gt;= d[v]</a:t>
            </a:r>
          </a:p>
          <a:p>
            <a:pPr lvl="1" eaLnBrk="1" hangingPunct="1"/>
            <a:endParaRPr lang="en-US" altLang="en-US" sz="2400" smtClean="0"/>
          </a:p>
        </p:txBody>
      </p:sp>
      <p:sp>
        <p:nvSpPr>
          <p:cNvPr id="1536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562600" y="3886200"/>
            <a:ext cx="2438400" cy="2209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6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43600" y="4953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536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772400" y="3581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sp>
        <p:nvSpPr>
          <p:cNvPr id="1536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3820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536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934200" y="4038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1536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239000" y="5257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537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7239000" y="38100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7543800" y="5410200"/>
            <a:ext cx="838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Negative Cost Edges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Draw a small example a negative cost edge and show that Dijkstra’s algorithm fails on this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Bottleneck Shortest Path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676400"/>
          </a:xfrm>
        </p:spPr>
        <p:txBody>
          <a:bodyPr/>
          <a:lstStyle/>
          <a:p>
            <a:pPr eaLnBrk="1" hangingPunct="1"/>
            <a:r>
              <a:rPr lang="en-US" altLang="en-US" smtClean="0"/>
              <a:t>Define the bottleneck distance for a path to be the maximum cost edge along the path</a:t>
            </a:r>
          </a:p>
        </p:txBody>
      </p:sp>
      <p:sp>
        <p:nvSpPr>
          <p:cNvPr id="1741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716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741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6172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741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576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1741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38400" y="4724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741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676400" y="4953000"/>
            <a:ext cx="762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2514600" y="50292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676400" y="5638800"/>
            <a:ext cx="762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743200" y="4953000"/>
            <a:ext cx="914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743200" y="5638800"/>
            <a:ext cx="914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812925" y="4913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667000" y="548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828800" y="5943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124200" y="5867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7426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2667000" y="50292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209800" y="548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/>
              <a:t>Compute the bottleneck shortest paths</a:t>
            </a:r>
          </a:p>
        </p:txBody>
      </p:sp>
      <p:sp>
        <p:nvSpPr>
          <p:cNvPr id="18435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28800" y="2590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8436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4495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8437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8438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9600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8439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81400" y="3200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8440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4343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8441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743200" y="5105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8442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124200" y="2209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8443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838200" y="28956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133600" y="23622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1336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175260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39624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152400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752600" y="47244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667000" y="38100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2667000" y="25146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743200" y="33528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3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429000" y="25146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4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8100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743200" y="37338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3048000" y="46482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9747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8458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382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18459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447800" y="34290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-3</a:t>
            </a:r>
          </a:p>
        </p:txBody>
      </p:sp>
      <p:sp>
        <p:nvSpPr>
          <p:cNvPr id="18460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438400" y="220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8461" name="Text Box 3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5052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8462" name="Text Box 3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74320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8463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0480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8464" name="Text Box 3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886200" y="36576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-2</a:t>
            </a:r>
          </a:p>
        </p:txBody>
      </p:sp>
      <p:sp>
        <p:nvSpPr>
          <p:cNvPr id="18465" name="Text Box 34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27660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8466" name="Text Box 35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429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8467" name="Text Box 36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5146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8468" name="Text Box 37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1981200" y="3810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8469" name="Text Box 38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981200" y="4953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18470" name="Text Box 39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2209800" y="2895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8471" name="Oval 40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400800" y="2667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8472" name="Oval 41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019800" y="4572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8473" name="Oval 42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010400" y="3581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8474" name="Oval 4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181600" y="3733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8475" name="Oval 4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8153400" y="3276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8476" name="Oval 4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458200" y="4419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8477" name="Oval 4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315200" y="5181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8478" name="Oval 47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696200" y="2286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3600" smtClean="0"/>
              <a:t>How do you adapt Dijkstra’s algorithm  to handle bottleneck distances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Does the correctness proof still apply?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Last Week – Greedy Algorithms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419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/>
              <a:t>Task scheduling to minimize maximum lateness</a:t>
            </a:r>
          </a:p>
          <a:p>
            <a:pPr lvl="1"/>
            <a:r>
              <a:rPr lang="en-US" altLang="en-US" dirty="0" smtClean="0"/>
              <a:t>Interchange lemma</a:t>
            </a:r>
          </a:p>
          <a:p>
            <a:pPr lvl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Farthest in the future algorithm for optimal caching</a:t>
            </a:r>
          </a:p>
          <a:p>
            <a:pPr lvl="1" eaLnBrk="1" hangingPunct="1"/>
            <a:r>
              <a:rPr lang="en-US" altLang="en-US" dirty="0" smtClean="0"/>
              <a:t>Discard element whose first occurrence is last in the sequence</a:t>
            </a:r>
          </a:p>
        </p:txBody>
      </p:sp>
      <p:sp>
        <p:nvSpPr>
          <p:cNvPr id="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75641" y="6027019"/>
            <a:ext cx="1066800" cy="609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109041" y="6035926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47499" y="6035926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A, B, C, A, C, D, C, B, C, A, D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286000" y="3124200"/>
            <a:ext cx="5692775" cy="765768"/>
            <a:chOff x="228600" y="4414838"/>
            <a:chExt cx="7910513" cy="1536853"/>
          </a:xfrm>
        </p:grpSpPr>
        <p:sp>
          <p:nvSpPr>
            <p:cNvPr id="8" name="Text Box 9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419601" y="5105399"/>
              <a:ext cx="914400" cy="617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sz="1400"/>
            </a:p>
          </p:txBody>
        </p:sp>
        <p:sp>
          <p:nvSpPr>
            <p:cNvPr id="9" name="Text Box 10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724400" y="5334000"/>
              <a:ext cx="990600" cy="617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dirty="0"/>
                <a:t>d</a:t>
              </a:r>
              <a:r>
                <a:rPr lang="en-US" sz="1400" baseline="-25000" dirty="0"/>
                <a:t>i</a:t>
              </a:r>
              <a:r>
                <a:rPr lang="en-US" sz="1400" dirty="0"/>
                <a:t>  </a:t>
              </a:r>
              <a:r>
                <a:rPr lang="en-US" sz="1400" dirty="0" err="1"/>
                <a:t>d</a:t>
              </a:r>
              <a:r>
                <a:rPr lang="en-US" sz="1400" baseline="-25000" dirty="0" err="1"/>
                <a:t>j</a:t>
              </a:r>
              <a:endParaRPr lang="en-US" sz="1400" baseline="-25000" dirty="0"/>
            </a:p>
          </p:txBody>
        </p:sp>
        <p:sp>
          <p:nvSpPr>
            <p:cNvPr id="10" name="Line 11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V="1">
              <a:off x="4953000" y="4876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1" name="Line 12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flipV="1">
              <a:off x="5334000" y="4876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2" name="Text Box 13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28600" y="5334000"/>
              <a:ext cx="990600" cy="617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dirty="0"/>
                <a:t>d</a:t>
              </a:r>
              <a:r>
                <a:rPr lang="en-US" sz="1400" baseline="-25000" dirty="0"/>
                <a:t>i</a:t>
              </a:r>
              <a:r>
                <a:rPr lang="en-US" sz="1400" dirty="0"/>
                <a:t>  </a:t>
              </a:r>
              <a:r>
                <a:rPr lang="en-US" sz="1400" dirty="0" err="1"/>
                <a:t>d</a:t>
              </a:r>
              <a:r>
                <a:rPr lang="en-US" sz="1400" baseline="-25000" dirty="0" err="1"/>
                <a:t>j</a:t>
              </a:r>
              <a:endParaRPr lang="en-US" sz="1400" baseline="-25000" dirty="0"/>
            </a:p>
          </p:txBody>
        </p:sp>
        <p:sp>
          <p:nvSpPr>
            <p:cNvPr id="13" name="Line 1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457200" y="4876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4" name="Line 15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V="1">
              <a:off x="838200" y="4876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5" name="Rectangle 17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928688" y="4414838"/>
              <a:ext cx="1517650" cy="45561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/>
                <a:t>j</a:t>
              </a:r>
            </a:p>
          </p:txBody>
        </p:sp>
        <p:sp>
          <p:nvSpPr>
            <p:cNvPr id="16" name="Rectangle 18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446338" y="4414838"/>
              <a:ext cx="1139825" cy="455612"/>
            </a:xfrm>
            <a:prstGeom prst="rect">
              <a:avLst/>
            </a:prstGeom>
            <a:solidFill>
              <a:schemeClr val="bg1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400"/>
                <a:t>i</a:t>
              </a:r>
            </a:p>
          </p:txBody>
        </p:sp>
        <p:sp>
          <p:nvSpPr>
            <p:cNvPr id="17" name="Rectangle 19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621463" y="4414838"/>
              <a:ext cx="1517650" cy="45561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j</a:t>
              </a:r>
            </a:p>
          </p:txBody>
        </p:sp>
        <p:sp>
          <p:nvSpPr>
            <p:cNvPr id="18" name="Rectangle 20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483225" y="4414838"/>
              <a:ext cx="1139825" cy="455612"/>
            </a:xfrm>
            <a:prstGeom prst="rect">
              <a:avLst/>
            </a:prstGeom>
            <a:solidFill>
              <a:schemeClr val="bg1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400"/>
                <a:t>i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Announcement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Collaboration Policy</a:t>
            </a:r>
          </a:p>
          <a:p>
            <a:pPr lvl="1" eaLnBrk="1" hangingPunct="1"/>
            <a:r>
              <a:rPr lang="en-US" altLang="en-US" smtClean="0"/>
              <a:t>Discussing problems with other students is okay</a:t>
            </a:r>
          </a:p>
          <a:p>
            <a:pPr lvl="1" eaLnBrk="1" hangingPunct="1"/>
            <a:r>
              <a:rPr lang="en-US" altLang="en-US" smtClean="0"/>
              <a:t>Write ups must be done independently</a:t>
            </a:r>
          </a:p>
          <a:p>
            <a:pPr lvl="1" eaLnBrk="1" hangingPunct="1"/>
            <a:r>
              <a:rPr lang="en-US" altLang="en-US" smtClean="0"/>
              <a:t>Acknowledge people you work with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This week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Topics</a:t>
            </a:r>
          </a:p>
          <a:p>
            <a:pPr lvl="1" eaLnBrk="1" hangingPunct="1"/>
            <a:r>
              <a:rPr lang="en-US" altLang="en-US" dirty="0" smtClean="0"/>
              <a:t>Dijkstra’s Algorithm (Section 4.4)</a:t>
            </a:r>
          </a:p>
          <a:p>
            <a:pPr lvl="1" eaLnBrk="1" hangingPunct="1"/>
            <a:r>
              <a:rPr lang="en-US" altLang="en-US" dirty="0" smtClean="0"/>
              <a:t>Wednesday: Shortest Paths / Minimum Spanning Trees</a:t>
            </a:r>
          </a:p>
          <a:p>
            <a:pPr lvl="1" eaLnBrk="1" hangingPunct="1"/>
            <a:r>
              <a:rPr lang="en-US" altLang="en-US" dirty="0" smtClean="0"/>
              <a:t>Friday: Minimum Spanning Trees</a:t>
            </a:r>
          </a:p>
          <a:p>
            <a:pPr eaLnBrk="1" hangingPunct="1"/>
            <a:r>
              <a:rPr lang="en-US" altLang="en-US" dirty="0" smtClean="0"/>
              <a:t>Reading</a:t>
            </a:r>
          </a:p>
          <a:p>
            <a:pPr lvl="1" eaLnBrk="1" hangingPunct="1"/>
            <a:r>
              <a:rPr lang="en-US" altLang="en-US" dirty="0" smtClean="0"/>
              <a:t>4.4, 4.5, 4.7, 4.8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Single Source Shortest Path Problem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09600" y="1525604"/>
            <a:ext cx="8229600" cy="2819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Given a graph and a start vertex 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Determine distance of every vertex from 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Identify shortest paths to each vertex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Express concisely as a “shortest paths tree”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Each vertex has a pointer to a predecessor on shortest path</a:t>
            </a:r>
          </a:p>
        </p:txBody>
      </p:sp>
      <p:sp>
        <p:nvSpPr>
          <p:cNvPr id="614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716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614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6172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615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576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615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38400" y="4724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615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676400" y="4953000"/>
            <a:ext cx="762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676400" y="55626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676400" y="5638800"/>
            <a:ext cx="762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743200" y="4953000"/>
            <a:ext cx="914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743200" y="5638800"/>
            <a:ext cx="914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812925" y="4913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6158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6159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438400" y="5257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6160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828800" y="5943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6161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124200" y="5867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6162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3340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6163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400800" y="6172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6164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6200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6165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00800" y="4724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6166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638800" y="4953000"/>
            <a:ext cx="762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638800" y="5638800"/>
            <a:ext cx="762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705600" y="4953000"/>
            <a:ext cx="914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" name="Text Box 27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4008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6170" name="Text Box 2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620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6171" name="Text Box 3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400800" y="5867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/>
              <a:t>Construct Shortest Path Tree </a:t>
            </a:r>
            <a:br>
              <a:rPr lang="en-US" altLang="en-US" sz="4000" smtClean="0"/>
            </a:br>
            <a:r>
              <a:rPr lang="en-US" altLang="en-US" sz="4000" smtClean="0"/>
              <a:t>from s</a:t>
            </a:r>
          </a:p>
        </p:txBody>
      </p:sp>
      <p:sp>
        <p:nvSpPr>
          <p:cNvPr id="7171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28800" y="2590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7172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4495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7173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7174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9600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7175" name="Oval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81400" y="3200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7176" name="Oval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4343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7177" name="Oval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743200" y="5105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7178" name="Oval 1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124200" y="2209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7179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838200" y="28956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133600" y="23622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1336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175260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39624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152400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2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752600" y="47244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667000" y="38100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22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2667000" y="25146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2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743200" y="33528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2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429000" y="25146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2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8100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26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743200" y="37338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7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3048000" y="46482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Text Box 28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9747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7194" name="Text Box 29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382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7195" name="Text Box 3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447800" y="34290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-3</a:t>
            </a:r>
          </a:p>
        </p:txBody>
      </p:sp>
      <p:sp>
        <p:nvSpPr>
          <p:cNvPr id="7196" name="Text Box 3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438400" y="220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7197" name="Text Box 32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5052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7198" name="Text Box 33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74320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7199" name="Text Box 34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0480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7200" name="Text Box 35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886200" y="36576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-2</a:t>
            </a:r>
          </a:p>
        </p:txBody>
      </p:sp>
      <p:sp>
        <p:nvSpPr>
          <p:cNvPr id="7201" name="Text Box 36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27660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02" name="Text Box 37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429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03" name="Text Box 38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5146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7204" name="Text Box 39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1981200" y="3810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05" name="Text Box 40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981200" y="4953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7206" name="Text Box 41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2209800" y="2895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7207" name="Oval 42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400800" y="2667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7208" name="Oval 43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019800" y="4572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7209" name="Oval 44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010400" y="3581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7210" name="Oval 45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181600" y="3733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7211" name="Oval 46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8153400" y="3276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7212" name="Oval 47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458200" y="4419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7213" name="Oval 48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315200" y="5181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7214" name="Oval 49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696200" y="2286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Warmup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If P is a shortest path from s to v, and if t is on the path P, the segment from s to t is a shortest path between s and t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WHY?  </a:t>
            </a:r>
          </a:p>
        </p:txBody>
      </p:sp>
      <p:sp>
        <p:nvSpPr>
          <p:cNvPr id="8196" name="Freeform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2286000" y="3124200"/>
            <a:ext cx="4800600" cy="1104900"/>
          </a:xfrm>
          <a:custGeom>
            <a:avLst/>
            <a:gdLst>
              <a:gd name="T0" fmla="*/ 0 w 2496"/>
              <a:gd name="T1" fmla="*/ 1304278038 h 936"/>
              <a:gd name="T2" fmla="*/ 1598032277 w 2496"/>
              <a:gd name="T3" fmla="*/ 300987268 h 936"/>
              <a:gd name="T4" fmla="*/ 2147483647 w 2496"/>
              <a:gd name="T5" fmla="*/ 836075310 h 936"/>
              <a:gd name="T6" fmla="*/ 2147483647 w 2496"/>
              <a:gd name="T7" fmla="*/ 836075310 h 936"/>
              <a:gd name="T8" fmla="*/ 2147483647 w 2496"/>
              <a:gd name="T9" fmla="*/ 33443293 h 936"/>
              <a:gd name="T10" fmla="*/ 2147483647 w 2496"/>
              <a:gd name="T11" fmla="*/ 635417968 h 9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96"/>
              <a:gd name="T19" fmla="*/ 0 h 936"/>
              <a:gd name="T20" fmla="*/ 2496 w 2496"/>
              <a:gd name="T21" fmla="*/ 936 h 9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96" h="936">
                <a:moveTo>
                  <a:pt x="0" y="936"/>
                </a:moveTo>
                <a:cubicBezTo>
                  <a:pt x="128" y="604"/>
                  <a:pt x="256" y="272"/>
                  <a:pt x="432" y="216"/>
                </a:cubicBezTo>
                <a:cubicBezTo>
                  <a:pt x="608" y="160"/>
                  <a:pt x="896" y="536"/>
                  <a:pt x="1056" y="600"/>
                </a:cubicBezTo>
                <a:cubicBezTo>
                  <a:pt x="1216" y="664"/>
                  <a:pt x="1248" y="696"/>
                  <a:pt x="1392" y="600"/>
                </a:cubicBezTo>
                <a:cubicBezTo>
                  <a:pt x="1536" y="504"/>
                  <a:pt x="1736" y="48"/>
                  <a:pt x="1920" y="24"/>
                </a:cubicBezTo>
                <a:cubicBezTo>
                  <a:pt x="2104" y="0"/>
                  <a:pt x="2300" y="228"/>
                  <a:pt x="2496" y="456"/>
                </a:cubicBezTo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57400" y="4114800"/>
            <a:ext cx="369888" cy="381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819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95800" y="3733800"/>
            <a:ext cx="369888" cy="381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819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858000" y="3505200"/>
            <a:ext cx="369888" cy="381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30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4648200"/>
            <a:ext cx="2819400" cy="1981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Dijkstra’s Algorithm</a:t>
            </a:r>
          </a:p>
        </p:txBody>
      </p:sp>
      <p:sp>
        <p:nvSpPr>
          <p:cNvPr id="922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1828800"/>
            <a:ext cx="80772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 = {};    d[s] = 0;     d[v] = infinity for v !=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While S !=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Choose v in V-S with minimum d[v]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Add v to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For each  w in the neighborhood of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	d[w] = min(d[w], d[v] + c(v, w))</a:t>
            </a:r>
          </a:p>
        </p:txBody>
      </p:sp>
      <p:sp>
        <p:nvSpPr>
          <p:cNvPr id="922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43000" y="5410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922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38400" y="4953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922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384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922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33800" y="6400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z</a:t>
            </a:r>
          </a:p>
        </p:txBody>
      </p:sp>
      <p:sp>
        <p:nvSpPr>
          <p:cNvPr id="922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0000" y="4572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sp>
        <p:nvSpPr>
          <p:cNvPr id="922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810000" y="5486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9227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447800" y="51816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447800" y="56388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447800" y="5562600"/>
            <a:ext cx="2362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2743200" y="48006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2743200" y="51816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819400" y="57150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819400" y="60960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962400" y="4876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3886200" y="57912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Text Box 2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736725" y="49895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37" name="Text Box 22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286000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38" name="Text Box 2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124200" y="4572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39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9812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0" name="Text Box 25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76600" y="601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41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895600" y="5638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2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276600" y="5105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43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886200" y="5867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4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9624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45" name="Text Box 3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143000" y="5105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246" name="Text Box 32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3622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247" name="Text Box 33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4384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248" name="Text Box 34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114800" y="548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249" name="Text Box 3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038600" y="632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9250" name="Text Box 36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038600" y="4419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9251" name="Text Box 3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0" y="0"/>
            <a:ext cx="533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FF0000"/>
                </a:solidFill>
              </a:rPr>
              <a:t>Assume all edges have non-negative cost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smtClean="0"/>
              <a:t>Simulate </a:t>
            </a:r>
            <a:r>
              <a:rPr lang="en-US" altLang="en-US" sz="4000" smtClean="0"/>
              <a:t>Dijkstra’s </a:t>
            </a:r>
            <a:r>
              <a:rPr lang="en-US" altLang="en-US" sz="4000" smtClean="0"/>
              <a:t>algorithm</a:t>
            </a:r>
            <a:br>
              <a:rPr lang="en-US" altLang="en-US" sz="4000" smtClean="0"/>
            </a:br>
            <a:r>
              <a:rPr lang="en-US" altLang="en-US" sz="4000" smtClean="0"/>
              <a:t> </a:t>
            </a:r>
            <a:r>
              <a:rPr lang="en-US" altLang="en-US" sz="4000" smtClean="0"/>
              <a:t>(</a:t>
            </a:r>
            <a:r>
              <a:rPr lang="en-US" altLang="en-US" sz="4000" smtClean="0"/>
              <a:t>starting </a:t>
            </a:r>
            <a:r>
              <a:rPr lang="en-US" altLang="en-US" sz="4000" dirty="0" smtClean="0"/>
              <a:t>from s) on the graph</a:t>
            </a:r>
          </a:p>
        </p:txBody>
      </p:sp>
      <p:sp>
        <p:nvSpPr>
          <p:cNvPr id="10325" name="Content Placeholder 87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graphicFrame>
        <p:nvGraphicFramePr>
          <p:cNvPr id="142458" name="Group 122"/>
          <p:cNvGraphicFramePr>
            <a:graphicFrameLocks noGrp="1"/>
          </p:cNvGraphicFramePr>
          <p:nvPr>
            <p:ph sz="half" idx="2"/>
            <p:custDataLst>
              <p:tags r:id="rId3"/>
            </p:custDataLst>
          </p:nvPr>
        </p:nvGraphicFramePr>
        <p:xfrm>
          <a:off x="4648200" y="2743200"/>
          <a:ext cx="4038600" cy="2925764"/>
        </p:xfrm>
        <a:graphic>
          <a:graphicData uri="http://schemas.openxmlformats.org/drawingml/2006/table">
            <a:tbl>
              <a:tblPr/>
              <a:tblGrid>
                <a:gridCol w="576263"/>
                <a:gridCol w="577850"/>
                <a:gridCol w="576262"/>
                <a:gridCol w="577850"/>
                <a:gridCol w="576263"/>
                <a:gridCol w="577850"/>
                <a:gridCol w="576262"/>
              </a:tblGrid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93" name="Text Box 12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95800" y="2286000"/>
            <a:ext cx="762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/>
              <a:t>Round</a:t>
            </a:r>
          </a:p>
        </p:txBody>
      </p:sp>
      <p:sp>
        <p:nvSpPr>
          <p:cNvPr id="10294" name="Text Box 12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22098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/>
              <a:t>Vertex Added</a:t>
            </a:r>
          </a:p>
        </p:txBody>
      </p:sp>
      <p:sp>
        <p:nvSpPr>
          <p:cNvPr id="10295" name="Text Box 12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943600" y="22606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s</a:t>
            </a:r>
          </a:p>
        </p:txBody>
      </p:sp>
      <p:sp>
        <p:nvSpPr>
          <p:cNvPr id="10296" name="Text Box 12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553200" y="22606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a</a:t>
            </a:r>
          </a:p>
        </p:txBody>
      </p:sp>
      <p:sp>
        <p:nvSpPr>
          <p:cNvPr id="10297" name="Text Box 127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162800" y="2260600"/>
            <a:ext cx="2778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b</a:t>
            </a:r>
          </a:p>
        </p:txBody>
      </p:sp>
      <p:sp>
        <p:nvSpPr>
          <p:cNvPr id="10298" name="Text Box 12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22606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c</a:t>
            </a:r>
          </a:p>
        </p:txBody>
      </p:sp>
      <p:sp>
        <p:nvSpPr>
          <p:cNvPr id="10299" name="Text Box 129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305800" y="2260600"/>
            <a:ext cx="2778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d</a:t>
            </a:r>
          </a:p>
        </p:txBody>
      </p:sp>
      <p:sp>
        <p:nvSpPr>
          <p:cNvPr id="10300" name="Oval 13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752600" y="4572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0301" name="Oval 13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276600" y="4572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0302" name="Oval 13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276600" y="2819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0303" name="Oval 13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752600" y="2895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0304" name="Line 13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762000" y="31242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5" name="Line 13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838200" y="39624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6" name="Line 13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2057400" y="4724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7" name="Line 138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2133600" y="29718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8" name="Line 13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505200" y="31242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9" name="Line 140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828800" y="32004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0" name="Line 14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1981200" y="3124200"/>
            <a:ext cx="1295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1" name="Line 142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1905000" y="3200400"/>
            <a:ext cx="1371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2" name="Line 14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838200" y="30480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3" name="Line 14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2057400" y="4800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4" name="Text Box 14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990600" y="32004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1</a:t>
            </a:r>
          </a:p>
        </p:txBody>
      </p:sp>
      <p:sp>
        <p:nvSpPr>
          <p:cNvPr id="10315" name="Text Box 14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438400" y="27432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1</a:t>
            </a:r>
          </a:p>
        </p:txBody>
      </p:sp>
      <p:sp>
        <p:nvSpPr>
          <p:cNvPr id="10316" name="Text Box 14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505200" y="36576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1</a:t>
            </a:r>
          </a:p>
        </p:txBody>
      </p:sp>
      <p:sp>
        <p:nvSpPr>
          <p:cNvPr id="10317" name="Text Box 14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667000" y="33528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2</a:t>
            </a:r>
          </a:p>
        </p:txBody>
      </p:sp>
      <p:sp>
        <p:nvSpPr>
          <p:cNvPr id="10318" name="Text Box 15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371600" y="33528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3</a:t>
            </a:r>
          </a:p>
        </p:txBody>
      </p:sp>
      <p:sp>
        <p:nvSpPr>
          <p:cNvPr id="10319" name="Text Box 15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600200" y="37338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4</a:t>
            </a:r>
          </a:p>
        </p:txBody>
      </p:sp>
      <p:sp>
        <p:nvSpPr>
          <p:cNvPr id="10320" name="Text Box 152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990600" y="41910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6</a:t>
            </a:r>
          </a:p>
        </p:txBody>
      </p:sp>
      <p:sp>
        <p:nvSpPr>
          <p:cNvPr id="10321" name="Text Box 15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590800" y="44196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1</a:t>
            </a:r>
          </a:p>
        </p:txBody>
      </p:sp>
      <p:sp>
        <p:nvSpPr>
          <p:cNvPr id="10322" name="Text Box 15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590800" y="48768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3</a:t>
            </a:r>
          </a:p>
        </p:txBody>
      </p:sp>
      <p:sp>
        <p:nvSpPr>
          <p:cNvPr id="10323" name="Text Box 15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819400" y="39624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4</a:t>
            </a:r>
          </a:p>
        </p:txBody>
      </p:sp>
      <p:sp>
        <p:nvSpPr>
          <p:cNvPr id="10324" name="Oval 130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33400" y="3733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3197</TotalTime>
  <Words>649</Words>
  <Application>Microsoft Office PowerPoint</Application>
  <PresentationFormat>On-screen Show (4:3)</PresentationFormat>
  <Paragraphs>247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CSE 421 Algorithms</vt:lpstr>
      <vt:lpstr>Last Week – Greedy Algorithms</vt:lpstr>
      <vt:lpstr>Announcement</vt:lpstr>
      <vt:lpstr>This week</vt:lpstr>
      <vt:lpstr>Single Source Shortest Path Problem</vt:lpstr>
      <vt:lpstr>Construct Shortest Path Tree  from s</vt:lpstr>
      <vt:lpstr>Warmup</vt:lpstr>
      <vt:lpstr>Dijkstra’s Algorithm</vt:lpstr>
      <vt:lpstr>Simulate Dijkstra’s algorithm  (starting from s) on the graph</vt:lpstr>
      <vt:lpstr>Who was Dijkstra?</vt:lpstr>
      <vt:lpstr>http://www.cs.utexas.edu/users/EWD/</vt:lpstr>
      <vt:lpstr>Dijkstra’s Algorithm as a greedy algorithm</vt:lpstr>
      <vt:lpstr>Correctness Proof</vt:lpstr>
      <vt:lpstr>Proof</vt:lpstr>
      <vt:lpstr>Negative Cost Edges</vt:lpstr>
      <vt:lpstr>Bottleneck Shortest Path</vt:lpstr>
      <vt:lpstr>Compute the bottleneck shortest paths</vt:lpstr>
      <vt:lpstr>How do you adapt Dijkstra’s algorithm  to handle bottleneck distances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54</cp:revision>
  <dcterms:created xsi:type="dcterms:W3CDTF">1601-01-01T00:00:00Z</dcterms:created>
  <dcterms:modified xsi:type="dcterms:W3CDTF">2015-10-19T19:41:43Z</dcterms:modified>
</cp:coreProperties>
</file>