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sldIdLst>
    <p:sldId id="256" r:id="rId2"/>
    <p:sldId id="302" r:id="rId3"/>
    <p:sldId id="362" r:id="rId4"/>
    <p:sldId id="357" r:id="rId5"/>
    <p:sldId id="371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52" r:id="rId14"/>
    <p:sldId id="353" r:id="rId15"/>
    <p:sldId id="354" r:id="rId16"/>
    <p:sldId id="355" r:id="rId17"/>
    <p:sldId id="356" r:id="rId18"/>
    <p:sldId id="358" r:id="rId19"/>
    <p:sldId id="359" r:id="rId20"/>
    <p:sldId id="363" r:id="rId21"/>
    <p:sldId id="364" r:id="rId22"/>
    <p:sldId id="365" r:id="rId23"/>
    <p:sldId id="366" r:id="rId24"/>
    <p:sldId id="367" r:id="rId25"/>
    <p:sldId id="368" r:id="rId26"/>
    <p:sldId id="369" r:id="rId27"/>
    <p:sldId id="370" r:id="rId28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88" autoAdjust="0"/>
    <p:restoredTop sz="94660"/>
  </p:normalViewPr>
  <p:slideViewPr>
    <p:cSldViewPr>
      <p:cViewPr>
        <p:scale>
          <a:sx n="112" d="100"/>
          <a:sy n="112" d="100"/>
        </p:scale>
        <p:origin x="-810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9A658D9-53A7-45BC-94FE-4F95E9663278}" type="datetimeFigureOut">
              <a:rPr lang="en-US"/>
              <a:pPr>
                <a:defRPr/>
              </a:pPr>
              <a:t>10/16/2015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F1AA810-5F5F-459F-8F0A-ACB44CCD7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04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3DB2B4-A337-456A-A49C-4F41A8A08A42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39506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2258E2-9763-445F-956F-C98CA9631B06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90424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6240D-9A1C-40A1-BCA5-AB1405325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2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63E1B-B966-4DC3-8F88-6A61245F2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9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B8E37-F2B7-414E-9DF0-89D37B02E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1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60DC8-4D0B-40FB-9B35-2F51C46AF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9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72C39-FDDE-4704-BAB0-85E48AA70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7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200E8-3D5B-4AC2-97C8-74E88B656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8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29F7B-FCF2-4D3F-9334-2070553C1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2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69C1A-927D-401A-BEC0-583194064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0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B6218-C6B5-4FDA-9CD5-0B13E9564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6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A6D2E-A470-4467-BD29-44068C504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3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36653-AC52-4A33-9617-3B1B862D0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7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639BDA2-F724-4D90-9CF0-AA9D8C823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5.xml"/><Relationship Id="rId1" Type="http://schemas.openxmlformats.org/officeDocument/2006/relationships/tags" Target="../tags/tag5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13" Type="http://schemas.openxmlformats.org/officeDocument/2006/relationships/tags" Target="../tags/tag68.xml"/><Relationship Id="rId18" Type="http://schemas.openxmlformats.org/officeDocument/2006/relationships/tags" Target="../tags/tag73.xml"/><Relationship Id="rId26" Type="http://schemas.openxmlformats.org/officeDocument/2006/relationships/tags" Target="../tags/tag81.xml"/><Relationship Id="rId3" Type="http://schemas.openxmlformats.org/officeDocument/2006/relationships/tags" Target="../tags/tag58.xml"/><Relationship Id="rId21" Type="http://schemas.openxmlformats.org/officeDocument/2006/relationships/tags" Target="../tags/tag76.xml"/><Relationship Id="rId34" Type="http://schemas.openxmlformats.org/officeDocument/2006/relationships/tags" Target="../tags/tag89.xml"/><Relationship Id="rId7" Type="http://schemas.openxmlformats.org/officeDocument/2006/relationships/tags" Target="../tags/tag62.xml"/><Relationship Id="rId12" Type="http://schemas.openxmlformats.org/officeDocument/2006/relationships/tags" Target="../tags/tag67.xml"/><Relationship Id="rId17" Type="http://schemas.openxmlformats.org/officeDocument/2006/relationships/tags" Target="../tags/tag72.xml"/><Relationship Id="rId25" Type="http://schemas.openxmlformats.org/officeDocument/2006/relationships/tags" Target="../tags/tag80.xml"/><Relationship Id="rId33" Type="http://schemas.openxmlformats.org/officeDocument/2006/relationships/tags" Target="../tags/tag88.xml"/><Relationship Id="rId2" Type="http://schemas.openxmlformats.org/officeDocument/2006/relationships/tags" Target="../tags/tag57.xml"/><Relationship Id="rId16" Type="http://schemas.openxmlformats.org/officeDocument/2006/relationships/tags" Target="../tags/tag71.xml"/><Relationship Id="rId20" Type="http://schemas.openxmlformats.org/officeDocument/2006/relationships/tags" Target="../tags/tag75.xml"/><Relationship Id="rId29" Type="http://schemas.openxmlformats.org/officeDocument/2006/relationships/tags" Target="../tags/tag84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24" Type="http://schemas.openxmlformats.org/officeDocument/2006/relationships/tags" Target="../tags/tag79.xml"/><Relationship Id="rId32" Type="http://schemas.openxmlformats.org/officeDocument/2006/relationships/tags" Target="../tags/tag87.xml"/><Relationship Id="rId37" Type="http://schemas.openxmlformats.org/officeDocument/2006/relationships/slideLayout" Target="../slideLayouts/slideLayout6.xml"/><Relationship Id="rId5" Type="http://schemas.openxmlformats.org/officeDocument/2006/relationships/tags" Target="../tags/tag60.xml"/><Relationship Id="rId15" Type="http://schemas.openxmlformats.org/officeDocument/2006/relationships/tags" Target="../tags/tag70.xml"/><Relationship Id="rId23" Type="http://schemas.openxmlformats.org/officeDocument/2006/relationships/tags" Target="../tags/tag78.xml"/><Relationship Id="rId28" Type="http://schemas.openxmlformats.org/officeDocument/2006/relationships/tags" Target="../tags/tag83.xml"/><Relationship Id="rId36" Type="http://schemas.openxmlformats.org/officeDocument/2006/relationships/tags" Target="../tags/tag91.xml"/><Relationship Id="rId10" Type="http://schemas.openxmlformats.org/officeDocument/2006/relationships/tags" Target="../tags/tag65.xml"/><Relationship Id="rId19" Type="http://schemas.openxmlformats.org/officeDocument/2006/relationships/tags" Target="../tags/tag74.xml"/><Relationship Id="rId31" Type="http://schemas.openxmlformats.org/officeDocument/2006/relationships/tags" Target="../tags/tag86.xml"/><Relationship Id="rId4" Type="http://schemas.openxmlformats.org/officeDocument/2006/relationships/tags" Target="../tags/tag59.xml"/><Relationship Id="rId9" Type="http://schemas.openxmlformats.org/officeDocument/2006/relationships/tags" Target="../tags/tag64.xml"/><Relationship Id="rId14" Type="http://schemas.openxmlformats.org/officeDocument/2006/relationships/tags" Target="../tags/tag69.xml"/><Relationship Id="rId22" Type="http://schemas.openxmlformats.org/officeDocument/2006/relationships/tags" Target="../tags/tag77.xml"/><Relationship Id="rId27" Type="http://schemas.openxmlformats.org/officeDocument/2006/relationships/tags" Target="../tags/tag82.xml"/><Relationship Id="rId30" Type="http://schemas.openxmlformats.org/officeDocument/2006/relationships/tags" Target="../tags/tag85.xml"/><Relationship Id="rId35" Type="http://schemas.openxmlformats.org/officeDocument/2006/relationships/tags" Target="../tags/tag9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13" Type="http://schemas.openxmlformats.org/officeDocument/2006/relationships/tags" Target="../tags/tag104.xml"/><Relationship Id="rId18" Type="http://schemas.openxmlformats.org/officeDocument/2006/relationships/tags" Target="../tags/tag109.xml"/><Relationship Id="rId3" Type="http://schemas.openxmlformats.org/officeDocument/2006/relationships/tags" Target="../tags/tag94.xml"/><Relationship Id="rId21" Type="http://schemas.openxmlformats.org/officeDocument/2006/relationships/tags" Target="../tags/tag112.xml"/><Relationship Id="rId7" Type="http://schemas.openxmlformats.org/officeDocument/2006/relationships/tags" Target="../tags/tag98.xml"/><Relationship Id="rId12" Type="http://schemas.openxmlformats.org/officeDocument/2006/relationships/tags" Target="../tags/tag103.xml"/><Relationship Id="rId17" Type="http://schemas.openxmlformats.org/officeDocument/2006/relationships/tags" Target="../tags/tag108.xml"/><Relationship Id="rId2" Type="http://schemas.openxmlformats.org/officeDocument/2006/relationships/tags" Target="../tags/tag93.xml"/><Relationship Id="rId16" Type="http://schemas.openxmlformats.org/officeDocument/2006/relationships/tags" Target="../tags/tag107.xml"/><Relationship Id="rId20" Type="http://schemas.openxmlformats.org/officeDocument/2006/relationships/tags" Target="../tags/tag111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11" Type="http://schemas.openxmlformats.org/officeDocument/2006/relationships/tags" Target="../tags/tag102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96.xml"/><Relationship Id="rId15" Type="http://schemas.openxmlformats.org/officeDocument/2006/relationships/tags" Target="../tags/tag106.xml"/><Relationship Id="rId23" Type="http://schemas.openxmlformats.org/officeDocument/2006/relationships/tags" Target="../tags/tag114.xml"/><Relationship Id="rId10" Type="http://schemas.openxmlformats.org/officeDocument/2006/relationships/tags" Target="../tags/tag101.xml"/><Relationship Id="rId19" Type="http://schemas.openxmlformats.org/officeDocument/2006/relationships/tags" Target="../tags/tag110.xml"/><Relationship Id="rId4" Type="http://schemas.openxmlformats.org/officeDocument/2006/relationships/tags" Target="../tags/tag95.xml"/><Relationship Id="rId9" Type="http://schemas.openxmlformats.org/officeDocument/2006/relationships/tags" Target="../tags/tag100.xml"/><Relationship Id="rId14" Type="http://schemas.openxmlformats.org/officeDocument/2006/relationships/tags" Target="../tags/tag105.xml"/><Relationship Id="rId22" Type="http://schemas.openxmlformats.org/officeDocument/2006/relationships/tags" Target="../tags/tag1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22.xml"/><Relationship Id="rId13" Type="http://schemas.openxmlformats.org/officeDocument/2006/relationships/tags" Target="../tags/tag127.xml"/><Relationship Id="rId18" Type="http://schemas.openxmlformats.org/officeDocument/2006/relationships/tags" Target="../tags/tag132.xml"/><Relationship Id="rId3" Type="http://schemas.openxmlformats.org/officeDocument/2006/relationships/tags" Target="../tags/tag117.xml"/><Relationship Id="rId7" Type="http://schemas.openxmlformats.org/officeDocument/2006/relationships/tags" Target="../tags/tag121.xml"/><Relationship Id="rId12" Type="http://schemas.openxmlformats.org/officeDocument/2006/relationships/tags" Target="../tags/tag126.xml"/><Relationship Id="rId17" Type="http://schemas.openxmlformats.org/officeDocument/2006/relationships/tags" Target="../tags/tag131.xml"/><Relationship Id="rId2" Type="http://schemas.openxmlformats.org/officeDocument/2006/relationships/tags" Target="../tags/tag116.xml"/><Relationship Id="rId16" Type="http://schemas.openxmlformats.org/officeDocument/2006/relationships/tags" Target="../tags/tag130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15.xml"/><Relationship Id="rId6" Type="http://schemas.openxmlformats.org/officeDocument/2006/relationships/tags" Target="../tags/tag120.xml"/><Relationship Id="rId11" Type="http://schemas.openxmlformats.org/officeDocument/2006/relationships/tags" Target="../tags/tag125.xml"/><Relationship Id="rId5" Type="http://schemas.openxmlformats.org/officeDocument/2006/relationships/tags" Target="../tags/tag119.xml"/><Relationship Id="rId15" Type="http://schemas.openxmlformats.org/officeDocument/2006/relationships/tags" Target="../tags/tag129.xml"/><Relationship Id="rId10" Type="http://schemas.openxmlformats.org/officeDocument/2006/relationships/tags" Target="../tags/tag124.xml"/><Relationship Id="rId19" Type="http://schemas.openxmlformats.org/officeDocument/2006/relationships/tags" Target="../tags/tag133.xml"/><Relationship Id="rId4" Type="http://schemas.openxmlformats.org/officeDocument/2006/relationships/tags" Target="../tags/tag118.xml"/><Relationship Id="rId9" Type="http://schemas.openxmlformats.org/officeDocument/2006/relationships/tags" Target="../tags/tag123.xml"/><Relationship Id="rId14" Type="http://schemas.openxmlformats.org/officeDocument/2006/relationships/tags" Target="../tags/tag12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41.xml"/><Relationship Id="rId13" Type="http://schemas.openxmlformats.org/officeDocument/2006/relationships/tags" Target="../tags/tag146.xml"/><Relationship Id="rId3" Type="http://schemas.openxmlformats.org/officeDocument/2006/relationships/tags" Target="../tags/tag136.xml"/><Relationship Id="rId7" Type="http://schemas.openxmlformats.org/officeDocument/2006/relationships/tags" Target="../tags/tag140.xml"/><Relationship Id="rId12" Type="http://schemas.openxmlformats.org/officeDocument/2006/relationships/tags" Target="../tags/tag145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6" Type="http://schemas.openxmlformats.org/officeDocument/2006/relationships/tags" Target="../tags/tag139.xml"/><Relationship Id="rId11" Type="http://schemas.openxmlformats.org/officeDocument/2006/relationships/tags" Target="../tags/tag144.xml"/><Relationship Id="rId5" Type="http://schemas.openxmlformats.org/officeDocument/2006/relationships/tags" Target="../tags/tag138.xml"/><Relationship Id="rId10" Type="http://schemas.openxmlformats.org/officeDocument/2006/relationships/tags" Target="../tags/tag143.xml"/><Relationship Id="rId4" Type="http://schemas.openxmlformats.org/officeDocument/2006/relationships/tags" Target="../tags/tag137.xml"/><Relationship Id="rId9" Type="http://schemas.openxmlformats.org/officeDocument/2006/relationships/tags" Target="../tags/tag142.xml"/><Relationship Id="rId1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6" Type="http://schemas.openxmlformats.org/officeDocument/2006/relationships/tags" Target="../tags/tag172.xml"/><Relationship Id="rId21" Type="http://schemas.openxmlformats.org/officeDocument/2006/relationships/tags" Target="../tags/tag167.xml"/><Relationship Id="rId42" Type="http://schemas.openxmlformats.org/officeDocument/2006/relationships/tags" Target="../tags/tag188.xml"/><Relationship Id="rId47" Type="http://schemas.openxmlformats.org/officeDocument/2006/relationships/tags" Target="../tags/tag193.xml"/><Relationship Id="rId63" Type="http://schemas.openxmlformats.org/officeDocument/2006/relationships/tags" Target="../tags/tag209.xml"/><Relationship Id="rId68" Type="http://schemas.openxmlformats.org/officeDocument/2006/relationships/tags" Target="../tags/tag214.xml"/><Relationship Id="rId84" Type="http://schemas.openxmlformats.org/officeDocument/2006/relationships/tags" Target="../tags/tag230.xml"/><Relationship Id="rId89" Type="http://schemas.openxmlformats.org/officeDocument/2006/relationships/tags" Target="../tags/tag235.xml"/><Relationship Id="rId112" Type="http://schemas.openxmlformats.org/officeDocument/2006/relationships/tags" Target="../tags/tag258.xml"/><Relationship Id="rId16" Type="http://schemas.openxmlformats.org/officeDocument/2006/relationships/tags" Target="../tags/tag162.xml"/><Relationship Id="rId107" Type="http://schemas.openxmlformats.org/officeDocument/2006/relationships/tags" Target="../tags/tag253.xml"/><Relationship Id="rId11" Type="http://schemas.openxmlformats.org/officeDocument/2006/relationships/tags" Target="../tags/tag157.xml"/><Relationship Id="rId24" Type="http://schemas.openxmlformats.org/officeDocument/2006/relationships/tags" Target="../tags/tag170.xml"/><Relationship Id="rId32" Type="http://schemas.openxmlformats.org/officeDocument/2006/relationships/tags" Target="../tags/tag178.xml"/><Relationship Id="rId37" Type="http://schemas.openxmlformats.org/officeDocument/2006/relationships/tags" Target="../tags/tag183.xml"/><Relationship Id="rId40" Type="http://schemas.openxmlformats.org/officeDocument/2006/relationships/tags" Target="../tags/tag186.xml"/><Relationship Id="rId45" Type="http://schemas.openxmlformats.org/officeDocument/2006/relationships/tags" Target="../tags/tag191.xml"/><Relationship Id="rId53" Type="http://schemas.openxmlformats.org/officeDocument/2006/relationships/tags" Target="../tags/tag199.xml"/><Relationship Id="rId58" Type="http://schemas.openxmlformats.org/officeDocument/2006/relationships/tags" Target="../tags/tag204.xml"/><Relationship Id="rId66" Type="http://schemas.openxmlformats.org/officeDocument/2006/relationships/tags" Target="../tags/tag212.xml"/><Relationship Id="rId74" Type="http://schemas.openxmlformats.org/officeDocument/2006/relationships/tags" Target="../tags/tag220.xml"/><Relationship Id="rId79" Type="http://schemas.openxmlformats.org/officeDocument/2006/relationships/tags" Target="../tags/tag225.xml"/><Relationship Id="rId87" Type="http://schemas.openxmlformats.org/officeDocument/2006/relationships/tags" Target="../tags/tag233.xml"/><Relationship Id="rId102" Type="http://schemas.openxmlformats.org/officeDocument/2006/relationships/tags" Target="../tags/tag248.xml"/><Relationship Id="rId110" Type="http://schemas.openxmlformats.org/officeDocument/2006/relationships/tags" Target="../tags/tag256.xml"/><Relationship Id="rId115" Type="http://schemas.openxmlformats.org/officeDocument/2006/relationships/tags" Target="../tags/tag261.xml"/><Relationship Id="rId5" Type="http://schemas.openxmlformats.org/officeDocument/2006/relationships/tags" Target="../tags/tag151.xml"/><Relationship Id="rId61" Type="http://schemas.openxmlformats.org/officeDocument/2006/relationships/tags" Target="../tags/tag207.xml"/><Relationship Id="rId82" Type="http://schemas.openxmlformats.org/officeDocument/2006/relationships/tags" Target="../tags/tag228.xml"/><Relationship Id="rId90" Type="http://schemas.openxmlformats.org/officeDocument/2006/relationships/tags" Target="../tags/tag236.xml"/><Relationship Id="rId95" Type="http://schemas.openxmlformats.org/officeDocument/2006/relationships/tags" Target="../tags/tag241.xml"/><Relationship Id="rId19" Type="http://schemas.openxmlformats.org/officeDocument/2006/relationships/tags" Target="../tags/tag165.xml"/><Relationship Id="rId14" Type="http://schemas.openxmlformats.org/officeDocument/2006/relationships/tags" Target="../tags/tag160.xml"/><Relationship Id="rId22" Type="http://schemas.openxmlformats.org/officeDocument/2006/relationships/tags" Target="../tags/tag168.xml"/><Relationship Id="rId27" Type="http://schemas.openxmlformats.org/officeDocument/2006/relationships/tags" Target="../tags/tag173.xml"/><Relationship Id="rId30" Type="http://schemas.openxmlformats.org/officeDocument/2006/relationships/tags" Target="../tags/tag176.xml"/><Relationship Id="rId35" Type="http://schemas.openxmlformats.org/officeDocument/2006/relationships/tags" Target="../tags/tag181.xml"/><Relationship Id="rId43" Type="http://schemas.openxmlformats.org/officeDocument/2006/relationships/tags" Target="../tags/tag189.xml"/><Relationship Id="rId48" Type="http://schemas.openxmlformats.org/officeDocument/2006/relationships/tags" Target="../tags/tag194.xml"/><Relationship Id="rId56" Type="http://schemas.openxmlformats.org/officeDocument/2006/relationships/tags" Target="../tags/tag202.xml"/><Relationship Id="rId64" Type="http://schemas.openxmlformats.org/officeDocument/2006/relationships/tags" Target="../tags/tag210.xml"/><Relationship Id="rId69" Type="http://schemas.openxmlformats.org/officeDocument/2006/relationships/tags" Target="../tags/tag215.xml"/><Relationship Id="rId77" Type="http://schemas.openxmlformats.org/officeDocument/2006/relationships/tags" Target="../tags/tag223.xml"/><Relationship Id="rId100" Type="http://schemas.openxmlformats.org/officeDocument/2006/relationships/tags" Target="../tags/tag246.xml"/><Relationship Id="rId105" Type="http://schemas.openxmlformats.org/officeDocument/2006/relationships/tags" Target="../tags/tag251.xml"/><Relationship Id="rId113" Type="http://schemas.openxmlformats.org/officeDocument/2006/relationships/tags" Target="../tags/tag259.xml"/><Relationship Id="rId8" Type="http://schemas.openxmlformats.org/officeDocument/2006/relationships/tags" Target="../tags/tag154.xml"/><Relationship Id="rId51" Type="http://schemas.openxmlformats.org/officeDocument/2006/relationships/tags" Target="../tags/tag197.xml"/><Relationship Id="rId72" Type="http://schemas.openxmlformats.org/officeDocument/2006/relationships/tags" Target="../tags/tag218.xml"/><Relationship Id="rId80" Type="http://schemas.openxmlformats.org/officeDocument/2006/relationships/tags" Target="../tags/tag226.xml"/><Relationship Id="rId85" Type="http://schemas.openxmlformats.org/officeDocument/2006/relationships/tags" Target="../tags/tag231.xml"/><Relationship Id="rId93" Type="http://schemas.openxmlformats.org/officeDocument/2006/relationships/tags" Target="../tags/tag239.xml"/><Relationship Id="rId98" Type="http://schemas.openxmlformats.org/officeDocument/2006/relationships/tags" Target="../tags/tag244.xml"/><Relationship Id="rId3" Type="http://schemas.openxmlformats.org/officeDocument/2006/relationships/tags" Target="../tags/tag149.xml"/><Relationship Id="rId12" Type="http://schemas.openxmlformats.org/officeDocument/2006/relationships/tags" Target="../tags/tag158.xml"/><Relationship Id="rId17" Type="http://schemas.openxmlformats.org/officeDocument/2006/relationships/tags" Target="../tags/tag163.xml"/><Relationship Id="rId25" Type="http://schemas.openxmlformats.org/officeDocument/2006/relationships/tags" Target="../tags/tag171.xml"/><Relationship Id="rId33" Type="http://schemas.openxmlformats.org/officeDocument/2006/relationships/tags" Target="../tags/tag179.xml"/><Relationship Id="rId38" Type="http://schemas.openxmlformats.org/officeDocument/2006/relationships/tags" Target="../tags/tag184.xml"/><Relationship Id="rId46" Type="http://schemas.openxmlformats.org/officeDocument/2006/relationships/tags" Target="../tags/tag192.xml"/><Relationship Id="rId59" Type="http://schemas.openxmlformats.org/officeDocument/2006/relationships/tags" Target="../tags/tag205.xml"/><Relationship Id="rId67" Type="http://schemas.openxmlformats.org/officeDocument/2006/relationships/tags" Target="../tags/tag213.xml"/><Relationship Id="rId103" Type="http://schemas.openxmlformats.org/officeDocument/2006/relationships/tags" Target="../tags/tag249.xml"/><Relationship Id="rId108" Type="http://schemas.openxmlformats.org/officeDocument/2006/relationships/tags" Target="../tags/tag254.xml"/><Relationship Id="rId116" Type="http://schemas.openxmlformats.org/officeDocument/2006/relationships/slideLayout" Target="../slideLayouts/slideLayout6.xml"/><Relationship Id="rId20" Type="http://schemas.openxmlformats.org/officeDocument/2006/relationships/tags" Target="../tags/tag166.xml"/><Relationship Id="rId41" Type="http://schemas.openxmlformats.org/officeDocument/2006/relationships/tags" Target="../tags/tag187.xml"/><Relationship Id="rId54" Type="http://schemas.openxmlformats.org/officeDocument/2006/relationships/tags" Target="../tags/tag200.xml"/><Relationship Id="rId62" Type="http://schemas.openxmlformats.org/officeDocument/2006/relationships/tags" Target="../tags/tag208.xml"/><Relationship Id="rId70" Type="http://schemas.openxmlformats.org/officeDocument/2006/relationships/tags" Target="../tags/tag216.xml"/><Relationship Id="rId75" Type="http://schemas.openxmlformats.org/officeDocument/2006/relationships/tags" Target="../tags/tag221.xml"/><Relationship Id="rId83" Type="http://schemas.openxmlformats.org/officeDocument/2006/relationships/tags" Target="../tags/tag229.xml"/><Relationship Id="rId88" Type="http://schemas.openxmlformats.org/officeDocument/2006/relationships/tags" Target="../tags/tag234.xml"/><Relationship Id="rId91" Type="http://schemas.openxmlformats.org/officeDocument/2006/relationships/tags" Target="../tags/tag237.xml"/><Relationship Id="rId96" Type="http://schemas.openxmlformats.org/officeDocument/2006/relationships/tags" Target="../tags/tag242.xml"/><Relationship Id="rId111" Type="http://schemas.openxmlformats.org/officeDocument/2006/relationships/tags" Target="../tags/tag257.xml"/><Relationship Id="rId1" Type="http://schemas.openxmlformats.org/officeDocument/2006/relationships/tags" Target="../tags/tag147.xml"/><Relationship Id="rId6" Type="http://schemas.openxmlformats.org/officeDocument/2006/relationships/tags" Target="../tags/tag152.xml"/><Relationship Id="rId15" Type="http://schemas.openxmlformats.org/officeDocument/2006/relationships/tags" Target="../tags/tag161.xml"/><Relationship Id="rId23" Type="http://schemas.openxmlformats.org/officeDocument/2006/relationships/tags" Target="../tags/tag169.xml"/><Relationship Id="rId28" Type="http://schemas.openxmlformats.org/officeDocument/2006/relationships/tags" Target="../tags/tag174.xml"/><Relationship Id="rId36" Type="http://schemas.openxmlformats.org/officeDocument/2006/relationships/tags" Target="../tags/tag182.xml"/><Relationship Id="rId49" Type="http://schemas.openxmlformats.org/officeDocument/2006/relationships/tags" Target="../tags/tag195.xml"/><Relationship Id="rId57" Type="http://schemas.openxmlformats.org/officeDocument/2006/relationships/tags" Target="../tags/tag203.xml"/><Relationship Id="rId106" Type="http://schemas.openxmlformats.org/officeDocument/2006/relationships/tags" Target="../tags/tag252.xml"/><Relationship Id="rId114" Type="http://schemas.openxmlformats.org/officeDocument/2006/relationships/tags" Target="../tags/tag260.xml"/><Relationship Id="rId10" Type="http://schemas.openxmlformats.org/officeDocument/2006/relationships/tags" Target="../tags/tag156.xml"/><Relationship Id="rId31" Type="http://schemas.openxmlformats.org/officeDocument/2006/relationships/tags" Target="../tags/tag177.xml"/><Relationship Id="rId44" Type="http://schemas.openxmlformats.org/officeDocument/2006/relationships/tags" Target="../tags/tag190.xml"/><Relationship Id="rId52" Type="http://schemas.openxmlformats.org/officeDocument/2006/relationships/tags" Target="../tags/tag198.xml"/><Relationship Id="rId60" Type="http://schemas.openxmlformats.org/officeDocument/2006/relationships/tags" Target="../tags/tag206.xml"/><Relationship Id="rId65" Type="http://schemas.openxmlformats.org/officeDocument/2006/relationships/tags" Target="../tags/tag211.xml"/><Relationship Id="rId73" Type="http://schemas.openxmlformats.org/officeDocument/2006/relationships/tags" Target="../tags/tag219.xml"/><Relationship Id="rId78" Type="http://schemas.openxmlformats.org/officeDocument/2006/relationships/tags" Target="../tags/tag224.xml"/><Relationship Id="rId81" Type="http://schemas.openxmlformats.org/officeDocument/2006/relationships/tags" Target="../tags/tag227.xml"/><Relationship Id="rId86" Type="http://schemas.openxmlformats.org/officeDocument/2006/relationships/tags" Target="../tags/tag232.xml"/><Relationship Id="rId94" Type="http://schemas.openxmlformats.org/officeDocument/2006/relationships/tags" Target="../tags/tag240.xml"/><Relationship Id="rId99" Type="http://schemas.openxmlformats.org/officeDocument/2006/relationships/tags" Target="../tags/tag245.xml"/><Relationship Id="rId101" Type="http://schemas.openxmlformats.org/officeDocument/2006/relationships/tags" Target="../tags/tag247.xml"/><Relationship Id="rId4" Type="http://schemas.openxmlformats.org/officeDocument/2006/relationships/tags" Target="../tags/tag150.xml"/><Relationship Id="rId9" Type="http://schemas.openxmlformats.org/officeDocument/2006/relationships/tags" Target="../tags/tag155.xml"/><Relationship Id="rId13" Type="http://schemas.openxmlformats.org/officeDocument/2006/relationships/tags" Target="../tags/tag159.xml"/><Relationship Id="rId18" Type="http://schemas.openxmlformats.org/officeDocument/2006/relationships/tags" Target="../tags/tag164.xml"/><Relationship Id="rId39" Type="http://schemas.openxmlformats.org/officeDocument/2006/relationships/tags" Target="../tags/tag185.xml"/><Relationship Id="rId109" Type="http://schemas.openxmlformats.org/officeDocument/2006/relationships/tags" Target="../tags/tag255.xml"/><Relationship Id="rId34" Type="http://schemas.openxmlformats.org/officeDocument/2006/relationships/tags" Target="../tags/tag180.xml"/><Relationship Id="rId50" Type="http://schemas.openxmlformats.org/officeDocument/2006/relationships/tags" Target="../tags/tag196.xml"/><Relationship Id="rId55" Type="http://schemas.openxmlformats.org/officeDocument/2006/relationships/tags" Target="../tags/tag201.xml"/><Relationship Id="rId76" Type="http://schemas.openxmlformats.org/officeDocument/2006/relationships/tags" Target="../tags/tag222.xml"/><Relationship Id="rId97" Type="http://schemas.openxmlformats.org/officeDocument/2006/relationships/tags" Target="../tags/tag243.xml"/><Relationship Id="rId104" Type="http://schemas.openxmlformats.org/officeDocument/2006/relationships/tags" Target="../tags/tag250.xml"/><Relationship Id="rId7" Type="http://schemas.openxmlformats.org/officeDocument/2006/relationships/tags" Target="../tags/tag153.xml"/><Relationship Id="rId71" Type="http://schemas.openxmlformats.org/officeDocument/2006/relationships/tags" Target="../tags/tag217.xml"/><Relationship Id="rId92" Type="http://schemas.openxmlformats.org/officeDocument/2006/relationships/tags" Target="../tags/tag238.xml"/><Relationship Id="rId2" Type="http://schemas.openxmlformats.org/officeDocument/2006/relationships/tags" Target="../tags/tag148.xml"/><Relationship Id="rId29" Type="http://schemas.openxmlformats.org/officeDocument/2006/relationships/tags" Target="../tags/tag17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3.xml"/><Relationship Id="rId1" Type="http://schemas.openxmlformats.org/officeDocument/2006/relationships/tags" Target="../tags/tag26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5.xml"/><Relationship Id="rId1" Type="http://schemas.openxmlformats.org/officeDocument/2006/relationships/tags" Target="../tags/tag26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7.xml"/><Relationship Id="rId1" Type="http://schemas.openxmlformats.org/officeDocument/2006/relationships/tags" Target="../tags/tag26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9.xml"/><Relationship Id="rId1" Type="http://schemas.openxmlformats.org/officeDocument/2006/relationships/tags" Target="../tags/tag26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1.xml"/><Relationship Id="rId1" Type="http://schemas.openxmlformats.org/officeDocument/2006/relationships/tags" Target="../tags/tag27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274.xml"/><Relationship Id="rId2" Type="http://schemas.openxmlformats.org/officeDocument/2006/relationships/tags" Target="../tags/tag273.xml"/><Relationship Id="rId1" Type="http://schemas.openxmlformats.org/officeDocument/2006/relationships/tags" Target="../tags/tag27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76.xml"/><Relationship Id="rId4" Type="http://schemas.openxmlformats.org/officeDocument/2006/relationships/tags" Target="../tags/tag27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8.xml"/><Relationship Id="rId1" Type="http://schemas.openxmlformats.org/officeDocument/2006/relationships/tags" Target="../tags/tag27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281.xml"/><Relationship Id="rId2" Type="http://schemas.openxmlformats.org/officeDocument/2006/relationships/tags" Target="../tags/tag280.xml"/><Relationship Id="rId1" Type="http://schemas.openxmlformats.org/officeDocument/2006/relationships/tags" Target="../tags/tag27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83.xml"/><Relationship Id="rId4" Type="http://schemas.openxmlformats.org/officeDocument/2006/relationships/tags" Target="../tags/tag28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5.xml"/><Relationship Id="rId1" Type="http://schemas.openxmlformats.org/officeDocument/2006/relationships/tags" Target="../tags/tag28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7.xml"/><Relationship Id="rId1" Type="http://schemas.openxmlformats.org/officeDocument/2006/relationships/tags" Target="../tags/tag286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295.xml"/><Relationship Id="rId13" Type="http://schemas.openxmlformats.org/officeDocument/2006/relationships/tags" Target="../tags/tag300.xml"/><Relationship Id="rId18" Type="http://schemas.openxmlformats.org/officeDocument/2006/relationships/tags" Target="../tags/tag305.xml"/><Relationship Id="rId26" Type="http://schemas.openxmlformats.org/officeDocument/2006/relationships/tags" Target="../tags/tag313.xml"/><Relationship Id="rId3" Type="http://schemas.openxmlformats.org/officeDocument/2006/relationships/tags" Target="../tags/tag290.xml"/><Relationship Id="rId21" Type="http://schemas.openxmlformats.org/officeDocument/2006/relationships/tags" Target="../tags/tag308.xml"/><Relationship Id="rId34" Type="http://schemas.openxmlformats.org/officeDocument/2006/relationships/tags" Target="../tags/tag321.xml"/><Relationship Id="rId7" Type="http://schemas.openxmlformats.org/officeDocument/2006/relationships/tags" Target="../tags/tag294.xml"/><Relationship Id="rId12" Type="http://schemas.openxmlformats.org/officeDocument/2006/relationships/tags" Target="../tags/tag299.xml"/><Relationship Id="rId17" Type="http://schemas.openxmlformats.org/officeDocument/2006/relationships/tags" Target="../tags/tag304.xml"/><Relationship Id="rId25" Type="http://schemas.openxmlformats.org/officeDocument/2006/relationships/tags" Target="../tags/tag312.xml"/><Relationship Id="rId33" Type="http://schemas.openxmlformats.org/officeDocument/2006/relationships/tags" Target="../tags/tag320.xml"/><Relationship Id="rId2" Type="http://schemas.openxmlformats.org/officeDocument/2006/relationships/tags" Target="../tags/tag289.xml"/><Relationship Id="rId16" Type="http://schemas.openxmlformats.org/officeDocument/2006/relationships/tags" Target="../tags/tag303.xml"/><Relationship Id="rId20" Type="http://schemas.openxmlformats.org/officeDocument/2006/relationships/tags" Target="../tags/tag307.xml"/><Relationship Id="rId29" Type="http://schemas.openxmlformats.org/officeDocument/2006/relationships/tags" Target="../tags/tag316.xml"/><Relationship Id="rId1" Type="http://schemas.openxmlformats.org/officeDocument/2006/relationships/tags" Target="../tags/tag288.xml"/><Relationship Id="rId6" Type="http://schemas.openxmlformats.org/officeDocument/2006/relationships/tags" Target="../tags/tag293.xml"/><Relationship Id="rId11" Type="http://schemas.openxmlformats.org/officeDocument/2006/relationships/tags" Target="../tags/tag298.xml"/><Relationship Id="rId24" Type="http://schemas.openxmlformats.org/officeDocument/2006/relationships/tags" Target="../tags/tag311.xml"/><Relationship Id="rId32" Type="http://schemas.openxmlformats.org/officeDocument/2006/relationships/tags" Target="../tags/tag319.xml"/><Relationship Id="rId5" Type="http://schemas.openxmlformats.org/officeDocument/2006/relationships/tags" Target="../tags/tag292.xml"/><Relationship Id="rId15" Type="http://schemas.openxmlformats.org/officeDocument/2006/relationships/tags" Target="../tags/tag302.xml"/><Relationship Id="rId23" Type="http://schemas.openxmlformats.org/officeDocument/2006/relationships/tags" Target="../tags/tag310.xml"/><Relationship Id="rId28" Type="http://schemas.openxmlformats.org/officeDocument/2006/relationships/tags" Target="../tags/tag315.xml"/><Relationship Id="rId36" Type="http://schemas.openxmlformats.org/officeDocument/2006/relationships/slideLayout" Target="../slideLayouts/slideLayout6.xml"/><Relationship Id="rId10" Type="http://schemas.openxmlformats.org/officeDocument/2006/relationships/tags" Target="../tags/tag297.xml"/><Relationship Id="rId19" Type="http://schemas.openxmlformats.org/officeDocument/2006/relationships/tags" Target="../tags/tag306.xml"/><Relationship Id="rId31" Type="http://schemas.openxmlformats.org/officeDocument/2006/relationships/tags" Target="../tags/tag318.xml"/><Relationship Id="rId4" Type="http://schemas.openxmlformats.org/officeDocument/2006/relationships/tags" Target="../tags/tag291.xml"/><Relationship Id="rId9" Type="http://schemas.openxmlformats.org/officeDocument/2006/relationships/tags" Target="../tags/tag296.xml"/><Relationship Id="rId14" Type="http://schemas.openxmlformats.org/officeDocument/2006/relationships/tags" Target="../tags/tag301.xml"/><Relationship Id="rId22" Type="http://schemas.openxmlformats.org/officeDocument/2006/relationships/tags" Target="../tags/tag309.xml"/><Relationship Id="rId27" Type="http://schemas.openxmlformats.org/officeDocument/2006/relationships/tags" Target="../tags/tag314.xml"/><Relationship Id="rId30" Type="http://schemas.openxmlformats.org/officeDocument/2006/relationships/tags" Target="../tags/tag317.xml"/><Relationship Id="rId35" Type="http://schemas.openxmlformats.org/officeDocument/2006/relationships/tags" Target="../tags/tag32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tags" Target="../tags/tag26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6" Type="http://schemas.openxmlformats.org/officeDocument/2006/relationships/tags" Target="../tags/tag29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5" Type="http://schemas.openxmlformats.org/officeDocument/2006/relationships/tags" Target="../tags/tag18.xml"/><Relationship Id="rId15" Type="http://schemas.openxmlformats.org/officeDocument/2006/relationships/tags" Target="../tags/tag28.xml"/><Relationship Id="rId10" Type="http://schemas.openxmlformats.org/officeDocument/2006/relationships/tags" Target="../tags/tag23.xml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tags" Target="../tags/tag2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13" Type="http://schemas.openxmlformats.org/officeDocument/2006/relationships/tags" Target="../tags/tag42.xml"/><Relationship Id="rId18" Type="http://schemas.openxmlformats.org/officeDocument/2006/relationships/tags" Target="../tags/tag47.xml"/><Relationship Id="rId3" Type="http://schemas.openxmlformats.org/officeDocument/2006/relationships/tags" Target="../tags/tag32.xml"/><Relationship Id="rId21" Type="http://schemas.openxmlformats.org/officeDocument/2006/relationships/tags" Target="../tags/tag50.xml"/><Relationship Id="rId7" Type="http://schemas.openxmlformats.org/officeDocument/2006/relationships/tags" Target="../tags/tag36.xml"/><Relationship Id="rId12" Type="http://schemas.openxmlformats.org/officeDocument/2006/relationships/tags" Target="../tags/tag41.xml"/><Relationship Id="rId17" Type="http://schemas.openxmlformats.org/officeDocument/2006/relationships/tags" Target="../tags/tag46.xml"/><Relationship Id="rId2" Type="http://schemas.openxmlformats.org/officeDocument/2006/relationships/tags" Target="../tags/tag31.xml"/><Relationship Id="rId16" Type="http://schemas.openxmlformats.org/officeDocument/2006/relationships/tags" Target="../tags/tag45.xml"/><Relationship Id="rId20" Type="http://schemas.openxmlformats.org/officeDocument/2006/relationships/tags" Target="../tags/tag49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1" Type="http://schemas.openxmlformats.org/officeDocument/2006/relationships/tags" Target="../tags/tag40.xml"/><Relationship Id="rId5" Type="http://schemas.openxmlformats.org/officeDocument/2006/relationships/tags" Target="../tags/tag34.xml"/><Relationship Id="rId15" Type="http://schemas.openxmlformats.org/officeDocument/2006/relationships/tags" Target="../tags/tag44.xml"/><Relationship Id="rId10" Type="http://schemas.openxmlformats.org/officeDocument/2006/relationships/tags" Target="../tags/tag39.xml"/><Relationship Id="rId19" Type="http://schemas.openxmlformats.org/officeDocument/2006/relationships/tags" Target="../tags/tag48.xml"/><Relationship Id="rId4" Type="http://schemas.openxmlformats.org/officeDocument/2006/relationships/tags" Target="../tags/tag33.xml"/><Relationship Id="rId9" Type="http://schemas.openxmlformats.org/officeDocument/2006/relationships/tags" Target="../tags/tag38.xml"/><Relationship Id="rId14" Type="http://schemas.openxmlformats.org/officeDocument/2006/relationships/tags" Target="../tags/tag43.xml"/><Relationship Id="rId22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CSE 421</a:t>
            </a:r>
            <a:br>
              <a:rPr lang="en-US" dirty="0" smtClean="0"/>
            </a:br>
            <a:r>
              <a:rPr lang="en-US" dirty="0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Richard Anderson</a:t>
            </a:r>
          </a:p>
          <a:p>
            <a:pPr eaLnBrk="1" hangingPunct="1"/>
            <a:r>
              <a:rPr lang="en-US" dirty="0" smtClean="0"/>
              <a:t>Autumn 2015</a:t>
            </a:r>
          </a:p>
          <a:p>
            <a:pPr eaLnBrk="1" hangingPunct="1"/>
            <a:r>
              <a:rPr lang="en-US" dirty="0" smtClean="0"/>
              <a:t>Lecture 8 – Greedy Algorithms II</a:t>
            </a:r>
          </a:p>
        </p:txBody>
      </p:sp>
      <p:pic>
        <p:nvPicPr>
          <p:cNvPr id="5" name="Picture 9" descr="mr-burns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050" y="0"/>
            <a:ext cx="15049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Suppose the jobs are ordered by deadlines,     d</a:t>
            </a:r>
            <a:r>
              <a:rPr lang="en-US" sz="2800" baseline="-25000" smtClean="0"/>
              <a:t>1</a:t>
            </a:r>
            <a:r>
              <a:rPr lang="en-US" sz="2800" smtClean="0"/>
              <a:t> &lt;= d</a:t>
            </a:r>
            <a:r>
              <a:rPr lang="en-US" sz="2800" baseline="-25000" smtClean="0"/>
              <a:t>2</a:t>
            </a:r>
            <a:r>
              <a:rPr lang="en-US" sz="2800" smtClean="0"/>
              <a:t> &lt;= . . . &lt;= d</a:t>
            </a:r>
            <a:r>
              <a:rPr lang="en-US" sz="2800" baseline="-25000" smtClean="0"/>
              <a:t>n</a:t>
            </a:r>
          </a:p>
          <a:p>
            <a:pPr eaLnBrk="1" hangingPunct="1"/>
            <a:r>
              <a:rPr lang="en-US" sz="2800" smtClean="0"/>
              <a:t>A schedule has an </a:t>
            </a:r>
            <a:r>
              <a:rPr lang="en-US" sz="2800" i="1" smtClean="0">
                <a:solidFill>
                  <a:srgbClr val="FF0000"/>
                </a:solidFill>
              </a:rPr>
              <a:t>inversion</a:t>
            </a:r>
            <a:r>
              <a:rPr lang="en-US" sz="2800" smtClean="0"/>
              <a:t> if job j is scheduled before i where j &gt; i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The schedule A computed by the greedy algorithm has no inversions.</a:t>
            </a:r>
          </a:p>
          <a:p>
            <a:pPr eaLnBrk="1" hangingPunct="1"/>
            <a:r>
              <a:rPr lang="en-US" sz="2800" smtClean="0"/>
              <a:t>Let O be the optimal schedule, we want to show that A has the same maximum lateness as O</a:t>
            </a:r>
          </a:p>
        </p:txBody>
      </p:sp>
    </p:spTree>
    <p:extLst>
      <p:ext uri="{BB962C8B-B14F-4D97-AF65-F5344CB8AC3E}">
        <p14:creationId xmlns:p14="http://schemas.microsoft.com/office/powerpoint/2010/main" val="149185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List the inversions</a:t>
            </a:r>
          </a:p>
        </p:txBody>
      </p:sp>
      <p:sp>
        <p:nvSpPr>
          <p:cNvPr id="1024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3049588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42340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28688" y="1682750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4234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28688" y="2366963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4</a:t>
            </a:r>
          </a:p>
        </p:txBody>
      </p:sp>
      <p:sp>
        <p:nvSpPr>
          <p:cNvPr id="142342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28688" y="3884613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5</a:t>
            </a:r>
          </a:p>
        </p:txBody>
      </p:sp>
      <p:sp>
        <p:nvSpPr>
          <p:cNvPr id="10247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95800" y="175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10248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5800" y="243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10249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5800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95800" y="3886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12</a:t>
            </a:r>
          </a:p>
        </p:txBody>
      </p:sp>
      <p:sp>
        <p:nvSpPr>
          <p:cNvPr id="10251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10252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10253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928688" y="4870450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138430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83991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29552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75113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20516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66077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11638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57200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02761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48322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93883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39445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684847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730408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775970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821531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Text Box 4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46063" y="1682750"/>
            <a:ext cx="606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0271" name="Text Box 50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46063" y="2366963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0272" name="Text Box 5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46063" y="3049588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0273" name="Text Box 52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46063" y="3884613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2391" name="Rectangle 5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928688" y="4870450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2392" name="Rectangle 5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205163" y="4870450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a</a:t>
            </a:r>
            <a:r>
              <a:rPr lang="en-US" baseline="-25000" dirty="0"/>
              <a:t>2</a:t>
            </a:r>
          </a:p>
        </p:txBody>
      </p:sp>
      <p:sp>
        <p:nvSpPr>
          <p:cNvPr id="10276" name="Rectangle 58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392863" y="4870450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2395" name="Rectangle 5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027613" y="4870450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2290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Lemma: There is an optimal schedule with no idle time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581400"/>
            <a:ext cx="8229600" cy="2959100"/>
          </a:xfrm>
        </p:spPr>
        <p:txBody>
          <a:bodyPr/>
          <a:lstStyle/>
          <a:p>
            <a:pPr eaLnBrk="1" hangingPunct="1"/>
            <a:r>
              <a:rPr lang="en-US" sz="2800" smtClean="0"/>
              <a:t>It doesn’t hurt to start your homework early!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Note on proof techniques</a:t>
            </a:r>
          </a:p>
          <a:p>
            <a:pPr lvl="1" eaLnBrk="1" hangingPunct="1"/>
            <a:r>
              <a:rPr lang="en-US" sz="2400" smtClean="0"/>
              <a:t>This type of can be important for keeping proofs clean</a:t>
            </a:r>
          </a:p>
          <a:p>
            <a:pPr lvl="1" eaLnBrk="1" hangingPunct="1"/>
            <a:r>
              <a:rPr lang="en-US" sz="2400" smtClean="0"/>
              <a:t>It allows us to make a simplifying assumption for the remainder of the proof</a:t>
            </a:r>
          </a:p>
        </p:txBody>
      </p:sp>
      <p:sp>
        <p:nvSpPr>
          <p:cNvPr id="1126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28688" y="1835150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3843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399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2955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7511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20516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607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1163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720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0276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4832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9388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39445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8484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3040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77597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2153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81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928688" y="1835150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3382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60775" y="1835150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1287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483225" y="1835150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3384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848475" y="1835150"/>
            <a:ext cx="1366838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7883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Lemma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there is an inversion i, j, there is a pair of adjacent jobs i’, j’ which form an inversion</a:t>
            </a:r>
          </a:p>
        </p:txBody>
      </p:sp>
      <p:sp>
        <p:nvSpPr>
          <p:cNvPr id="12292" name="Rectangle 2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3429000"/>
            <a:ext cx="7300913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Line 2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37001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2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2562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2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28123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2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73685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2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19087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3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4648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3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10210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3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5771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3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01332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3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46893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3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92455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3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38016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3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83418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3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28980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3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774541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4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20102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Interchange argument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86000"/>
          </a:xfrm>
        </p:spPr>
        <p:txBody>
          <a:bodyPr/>
          <a:lstStyle/>
          <a:p>
            <a:pPr eaLnBrk="1" hangingPunct="1"/>
            <a:r>
              <a:rPr lang="en-US" smtClean="0"/>
              <a:t>Suppose there is a pair of jobs i and j, with  d</a:t>
            </a:r>
            <a:r>
              <a:rPr lang="en-US" baseline="-25000" smtClean="0"/>
              <a:t>i</a:t>
            </a:r>
            <a:r>
              <a:rPr lang="en-US" smtClean="0"/>
              <a:t> &lt;= d</a:t>
            </a:r>
            <a:r>
              <a:rPr lang="en-US" baseline="-25000" smtClean="0"/>
              <a:t>j</a:t>
            </a:r>
            <a:r>
              <a:rPr lang="en-US" smtClean="0"/>
              <a:t>,  and j scheduled immediately before i.  Interchanging i and j does not increase the maximum lateness.  </a:t>
            </a:r>
            <a:endParaRPr lang="en-US" baseline="-25000" smtClean="0"/>
          </a:p>
        </p:txBody>
      </p:sp>
      <p:sp>
        <p:nvSpPr>
          <p:cNvPr id="13316" name="Text Box 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419600" y="51054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3317" name="Text Box 1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24400" y="53340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d</a:t>
            </a:r>
            <a:r>
              <a:rPr lang="en-US" sz="2400" baseline="-25000"/>
              <a:t>i</a:t>
            </a:r>
            <a:r>
              <a:rPr lang="en-US" sz="2400"/>
              <a:t>  d</a:t>
            </a:r>
            <a:r>
              <a:rPr lang="en-US" sz="2400" baseline="-25000"/>
              <a:t>j</a:t>
            </a:r>
          </a:p>
        </p:txBody>
      </p:sp>
      <p:sp>
        <p:nvSpPr>
          <p:cNvPr id="13318" name="Line 1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49530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12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3340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Text Box 1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8600" y="53340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d</a:t>
            </a:r>
            <a:r>
              <a:rPr lang="en-US" sz="2400" baseline="-25000"/>
              <a:t>i</a:t>
            </a:r>
            <a:r>
              <a:rPr lang="en-US" sz="2400"/>
              <a:t>  d</a:t>
            </a:r>
            <a:r>
              <a:rPr lang="en-US" sz="2400" baseline="-25000"/>
              <a:t>j</a:t>
            </a:r>
          </a:p>
        </p:txBody>
      </p:sp>
      <p:sp>
        <p:nvSpPr>
          <p:cNvPr id="13321" name="Line 1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457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5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838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Rectangle 1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928688" y="4414838"/>
            <a:ext cx="1517650" cy="45561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</a:t>
            </a:r>
          </a:p>
        </p:txBody>
      </p:sp>
      <p:sp>
        <p:nvSpPr>
          <p:cNvPr id="124946" name="Rectangle 1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46338" y="4414838"/>
            <a:ext cx="1139825" cy="455612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i</a:t>
            </a:r>
          </a:p>
        </p:txBody>
      </p:sp>
      <p:sp>
        <p:nvSpPr>
          <p:cNvPr id="13325" name="Rectangle 1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621463" y="4414838"/>
            <a:ext cx="1517650" cy="45561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</a:t>
            </a:r>
          </a:p>
        </p:txBody>
      </p:sp>
      <p:sp>
        <p:nvSpPr>
          <p:cNvPr id="124948" name="Rectangle 2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483225" y="4414838"/>
            <a:ext cx="1139825" cy="455612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418070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Proof by Bubble Sort</a:t>
            </a:r>
          </a:p>
        </p:txBody>
      </p:sp>
      <p:sp>
        <p:nvSpPr>
          <p:cNvPr id="14339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1835150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3843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8399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2955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7511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0516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6607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1163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5720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0276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4832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9388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39445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8484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3040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7597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82153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06" name="Rectangle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743200" y="1828800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07" name="Rectangle 2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928688" y="1835150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358" name="Rectangle 2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027613" y="1835150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09" name="Rectangle 2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938838" y="1835150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14360" name="Rectangle 2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928688" y="2517775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38430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83991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29552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4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75113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5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20516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6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66077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7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11638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8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57200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9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502761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0" name="Line 3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48322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1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93883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2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639445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3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684847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4" name="Line 40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730408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5" name="Line 4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75970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6" name="Line 42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821531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27" name="Rectangle 43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751138" y="2517775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28" name="Rectangle 44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928688" y="2517775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379" name="Rectangle 45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392863" y="2517775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380" name="Rectangle 47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928688" y="3960813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Line 48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138430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2" name="Line 49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183991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3" name="Line 50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229552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4" name="Line 51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275113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5" name="Line 52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320516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6" name="Line 53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366077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7" name="Line 54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411638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8" name="Line 55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457200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9" name="Line 56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502761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0" name="Line 57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548322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1" name="Line 58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593883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2" name="Line 59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639445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3" name="Line 60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684847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4" name="Line 61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730408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5" name="Line 62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775970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6" name="Line 63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821531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48" name="Rectangle 64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027613" y="3960813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49" name="Rectangle 65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928688" y="3960813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399" name="Rectangle 66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4116388" y="3960813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51" name="Rectangle 67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751138" y="3960813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4401" name="Rectangle 68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928688" y="4719638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02" name="Line 69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138430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3" name="Line 70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183991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4" name="Line 71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229552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5" name="Line 72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275113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6" name="Line 73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>
            <a:off x="320516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7" name="Line 74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366077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" name="Line 75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411638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9" name="Line 76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457200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0" name="Line 77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502761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1" name="Line 78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>
            <a:off x="548322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2" name="Line 79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593883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3" name="Line 80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639445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4" name="Line 81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>
            <a:off x="684847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5" name="Line 82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>
            <a:off x="730408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6" name="Line 83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775970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7" name="Line 84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821531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69" name="Rectangle 85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5027613" y="4719638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70" name="Rectangle 86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2295525" y="4719638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420" name="Rectangle 87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4116388" y="4719638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72" name="Rectangle 88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928688" y="4719638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44430" name="Rectangle 46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5027613" y="2517775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14423" name="Rectangle 93"/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928688" y="3201988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24" name="Line 94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138430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5" name="Line 95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183991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6" name="Line 96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229552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7" name="Line 97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>
            <a:off x="275113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8" name="Line 98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320516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9" name="Line 99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>
            <a:off x="366077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0" name="Line 100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>
            <a:off x="411638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1" name="Line 101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>
            <a:off x="457200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2" name="Line 102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502761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3" name="Line 103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>
            <a:off x="548322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4" name="Line 104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>
            <a:off x="593883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5" name="Line 105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>
            <a:off x="639445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6" name="Line 106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684847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7" name="Line 107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>
            <a:off x="730408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8" name="Line 108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>
            <a:off x="775970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9" name="Line 109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>
            <a:off x="821531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94" name="Rectangle 110"/>
          <p:cNvSpPr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4116388" y="3201988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95" name="Rectangle 111"/>
          <p:cNvSpPr>
            <a:spLocks noChangeArrowheads="1"/>
          </p:cNvSpPr>
          <p:nvPr>
            <p:custDataLst>
              <p:tags r:id="rId104"/>
            </p:custDataLst>
          </p:nvPr>
        </p:nvSpPr>
        <p:spPr bwMode="auto">
          <a:xfrm>
            <a:off x="928688" y="3201988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442" name="Rectangle 112"/>
          <p:cNvSpPr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6392863" y="3201988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97" name="Rectangle 113"/>
          <p:cNvSpPr>
            <a:spLocks noChangeArrowheads="1"/>
          </p:cNvSpPr>
          <p:nvPr>
            <p:custDataLst>
              <p:tags r:id="rId106"/>
            </p:custDataLst>
          </p:nvPr>
        </p:nvSpPr>
        <p:spPr bwMode="auto">
          <a:xfrm>
            <a:off x="2751138" y="3201988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4444" name="Line 92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6392863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5" name="Line 91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>
            <a:off x="3660775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6" name="Line 90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>
            <a:off x="3205163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7" name="Line 89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>
            <a:off x="2751138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8" name="Text Box 114"/>
          <p:cNvSpPr txBox="1">
            <a:spLocks noChangeArrowheads="1"/>
          </p:cNvSpPr>
          <p:nvPr>
            <p:custDataLst>
              <p:tags r:id="rId111"/>
            </p:custDataLst>
          </p:nvPr>
        </p:nvSpPr>
        <p:spPr bwMode="auto">
          <a:xfrm>
            <a:off x="169863" y="6237288"/>
            <a:ext cx="3263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Determine maximum lateness</a:t>
            </a:r>
          </a:p>
        </p:txBody>
      </p:sp>
      <p:sp>
        <p:nvSpPr>
          <p:cNvPr id="14449" name="Text Box 117"/>
          <p:cNvSpPr txBox="1">
            <a:spLocks noChangeArrowheads="1"/>
          </p:cNvSpPr>
          <p:nvPr>
            <p:custDataLst>
              <p:tags r:id="rId112"/>
            </p:custDataLst>
          </p:nvPr>
        </p:nvSpPr>
        <p:spPr bwMode="auto">
          <a:xfrm>
            <a:off x="2371725" y="1303338"/>
            <a:ext cx="395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1</a:t>
            </a:r>
          </a:p>
        </p:txBody>
      </p:sp>
      <p:sp>
        <p:nvSpPr>
          <p:cNvPr id="14450" name="Text Box 118"/>
          <p:cNvSpPr txBox="1">
            <a:spLocks noChangeArrowheads="1"/>
          </p:cNvSpPr>
          <p:nvPr>
            <p:custDataLst>
              <p:tags r:id="rId113"/>
            </p:custDataLst>
          </p:nvPr>
        </p:nvSpPr>
        <p:spPr bwMode="auto">
          <a:xfrm>
            <a:off x="2825750" y="1303338"/>
            <a:ext cx="395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2</a:t>
            </a:r>
          </a:p>
        </p:txBody>
      </p:sp>
      <p:sp>
        <p:nvSpPr>
          <p:cNvPr id="14451" name="Text Box 119"/>
          <p:cNvSpPr txBox="1">
            <a:spLocks noChangeArrowheads="1"/>
          </p:cNvSpPr>
          <p:nvPr>
            <p:custDataLst>
              <p:tags r:id="rId114"/>
            </p:custDataLst>
          </p:nvPr>
        </p:nvSpPr>
        <p:spPr bwMode="auto">
          <a:xfrm>
            <a:off x="3281363" y="1303338"/>
            <a:ext cx="3952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3</a:t>
            </a:r>
          </a:p>
        </p:txBody>
      </p:sp>
      <p:sp>
        <p:nvSpPr>
          <p:cNvPr id="14452" name="Text Box 120"/>
          <p:cNvSpPr txBox="1">
            <a:spLocks noChangeArrowheads="1"/>
          </p:cNvSpPr>
          <p:nvPr>
            <p:custDataLst>
              <p:tags r:id="rId115"/>
            </p:custDataLst>
          </p:nvPr>
        </p:nvSpPr>
        <p:spPr bwMode="auto">
          <a:xfrm>
            <a:off x="6013450" y="1303338"/>
            <a:ext cx="395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278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 Proof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There is an optimal schedule with no inversions and no idle time.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Let O be an optimal schedule k inversions, we construct a new optimal schedule with k-1 inversions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Repeat until we have an optimal schedule with 0 inversions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This is the solution found by the earliest deadline first algorithm</a:t>
            </a:r>
          </a:p>
        </p:txBody>
      </p:sp>
    </p:spTree>
    <p:extLst>
      <p:ext uri="{BB962C8B-B14F-4D97-AF65-F5344CB8AC3E}">
        <p14:creationId xmlns:p14="http://schemas.microsoft.com/office/powerpoint/2010/main" val="352876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Result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Earliest Deadline First algorithm constructs a schedule that minimizes the maximum lateness</a:t>
            </a:r>
          </a:p>
          <a:p>
            <a:pPr lvl="1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1094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Homework Scheduling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is the model unrealistic?</a:t>
            </a:r>
          </a:p>
        </p:txBody>
      </p:sp>
    </p:spTree>
    <p:extLst>
      <p:ext uri="{BB962C8B-B14F-4D97-AF65-F5344CB8AC3E}">
        <p14:creationId xmlns:p14="http://schemas.microsoft.com/office/powerpoint/2010/main" val="28552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Extensions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What if the objective is to minimize the sum of the lateness?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EDF does not </a:t>
            </a:r>
            <a:r>
              <a:rPr lang="en-US" dirty="0" smtClean="0"/>
              <a:t>work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If the tasks have release times and deadlines, and are non-</a:t>
            </a:r>
            <a:r>
              <a:rPr lang="en-US" dirty="0" err="1" smtClean="0"/>
              <a:t>preemptable</a:t>
            </a:r>
            <a:r>
              <a:rPr lang="en-US" dirty="0" smtClean="0"/>
              <a:t>, the problem is NP-complete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What about the case with release times and deadlines where tasks are </a:t>
            </a:r>
            <a:r>
              <a:rPr lang="en-US" dirty="0" err="1" smtClean="0"/>
              <a:t>preemptable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4628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Reading</a:t>
            </a:r>
          </a:p>
          <a:p>
            <a:pPr lvl="1">
              <a:defRPr/>
            </a:pPr>
            <a:r>
              <a:rPr lang="en-US" dirty="0" smtClean="0"/>
              <a:t>For today,  sections 4.1, 4.2, 4.4</a:t>
            </a:r>
          </a:p>
          <a:p>
            <a:pPr lvl="1">
              <a:defRPr/>
            </a:pPr>
            <a:r>
              <a:rPr lang="en-US" dirty="0" smtClean="0"/>
              <a:t>For next week, sections 4.5, 4.7, 4.8  </a:t>
            </a:r>
          </a:p>
          <a:p>
            <a:pPr>
              <a:defRPr/>
            </a:pPr>
            <a:r>
              <a:rPr lang="en-US" dirty="0" smtClean="0"/>
              <a:t>Homework 3 is available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Optimal Caching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Caching problem:</a:t>
            </a:r>
          </a:p>
          <a:p>
            <a:pPr lvl="1" eaLnBrk="1" hangingPunct="1"/>
            <a:r>
              <a:rPr lang="en-US" altLang="en-US" smtClean="0"/>
              <a:t>Maintain collection of items in local memory</a:t>
            </a:r>
          </a:p>
          <a:p>
            <a:pPr lvl="1" eaLnBrk="1" hangingPunct="1"/>
            <a:r>
              <a:rPr lang="en-US" altLang="en-US" smtClean="0"/>
              <a:t>Minimize number of items fetched</a:t>
            </a:r>
          </a:p>
        </p:txBody>
      </p:sp>
    </p:spTree>
    <p:extLst>
      <p:ext uri="{BB962C8B-B14F-4D97-AF65-F5344CB8AC3E}">
        <p14:creationId xmlns:p14="http://schemas.microsoft.com/office/powerpoint/2010/main" val="24726844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Caching example</a:t>
            </a:r>
          </a:p>
        </p:txBody>
      </p:sp>
      <p:sp>
        <p:nvSpPr>
          <p:cNvPr id="136196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752600"/>
            <a:ext cx="2133600" cy="7620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484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209800" y="17526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524000" y="17526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81400" y="1897063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A, B, C, D, A, E, B, A, D, A, C, B, D, A</a:t>
            </a:r>
          </a:p>
        </p:txBody>
      </p:sp>
    </p:spTree>
    <p:extLst>
      <p:ext uri="{BB962C8B-B14F-4D97-AF65-F5344CB8AC3E}">
        <p14:creationId xmlns:p14="http://schemas.microsoft.com/office/powerpoint/2010/main" val="32597080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Optimal Caching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If you know the sequence of requests, what is the optimal replacement pattern?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Note – it is rare to know what the requests are in advance – but we still might want to do this: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Some specific applications, the sequence is known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Register allocation in code generation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Competitive analysis, compare performance on an online algorithm with an optimal offline algorithm</a:t>
            </a:r>
          </a:p>
        </p:txBody>
      </p:sp>
    </p:spTree>
    <p:extLst>
      <p:ext uri="{BB962C8B-B14F-4D97-AF65-F5344CB8AC3E}">
        <p14:creationId xmlns:p14="http://schemas.microsoft.com/office/powerpoint/2010/main" val="28663724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Farthest in the future algorithm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altLang="en-US" smtClean="0"/>
              <a:t>Discard element used farthest in the future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  <p:sp>
        <p:nvSpPr>
          <p:cNvPr id="13824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0" y="2293938"/>
            <a:ext cx="1066800" cy="6096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057400" y="2293938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19400" y="23622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A, B, C, A, C, D, C, B, C, A, D</a:t>
            </a:r>
          </a:p>
        </p:txBody>
      </p:sp>
    </p:spTree>
    <p:extLst>
      <p:ext uri="{BB962C8B-B14F-4D97-AF65-F5344CB8AC3E}">
        <p14:creationId xmlns:p14="http://schemas.microsoft.com/office/powerpoint/2010/main" val="5768084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Correctness Proof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Sketch</a:t>
            </a:r>
          </a:p>
          <a:p>
            <a:pPr eaLnBrk="1" hangingPunct="1"/>
            <a:r>
              <a:rPr lang="en-US" altLang="en-US" smtClean="0"/>
              <a:t>Start with Optimal Solution O</a:t>
            </a:r>
          </a:p>
          <a:p>
            <a:pPr eaLnBrk="1" hangingPunct="1"/>
            <a:r>
              <a:rPr lang="en-US" altLang="en-US" smtClean="0"/>
              <a:t>Convert to Farthest in the Future Solution F-F</a:t>
            </a:r>
          </a:p>
          <a:p>
            <a:pPr eaLnBrk="1" hangingPunct="1"/>
            <a:r>
              <a:rPr lang="en-US" altLang="en-US" smtClean="0"/>
              <a:t>Look at the first place where they differ</a:t>
            </a:r>
          </a:p>
          <a:p>
            <a:pPr eaLnBrk="1" hangingPunct="1"/>
            <a:r>
              <a:rPr lang="en-US" altLang="en-US" smtClean="0"/>
              <a:t>Convert O to evict F-F element</a:t>
            </a:r>
          </a:p>
          <a:p>
            <a:pPr lvl="1" eaLnBrk="1" hangingPunct="1"/>
            <a:r>
              <a:rPr lang="en-US" altLang="en-US" smtClean="0"/>
              <a:t>There are some technicalities here to ensure the caches have the same configuration . . .</a:t>
            </a:r>
          </a:p>
        </p:txBody>
      </p:sp>
    </p:spTree>
    <p:extLst>
      <p:ext uri="{BB962C8B-B14F-4D97-AF65-F5344CB8AC3E}">
        <p14:creationId xmlns:p14="http://schemas.microsoft.com/office/powerpoint/2010/main" val="7659557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Subsequence Testing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Is a</a:t>
            </a:r>
            <a:r>
              <a:rPr lang="en-US" altLang="en-US" baseline="-25000" smtClean="0"/>
              <a:t>1</a:t>
            </a:r>
            <a:r>
              <a:rPr lang="en-US" altLang="en-US" smtClean="0"/>
              <a:t>a</a:t>
            </a:r>
            <a:r>
              <a:rPr lang="en-US" altLang="en-US" baseline="-25000" smtClean="0"/>
              <a:t>2</a:t>
            </a:r>
            <a:r>
              <a:rPr lang="en-US" altLang="en-US" smtClean="0"/>
              <a:t>…a</a:t>
            </a:r>
            <a:r>
              <a:rPr lang="en-US" altLang="en-US" baseline="-25000" smtClean="0"/>
              <a:t>m</a:t>
            </a:r>
            <a:r>
              <a:rPr lang="en-US" altLang="en-US" smtClean="0"/>
              <a:t> a subsequence of b</a:t>
            </a:r>
            <a:r>
              <a:rPr lang="en-US" altLang="en-US" baseline="-25000" smtClean="0"/>
              <a:t>1</a:t>
            </a:r>
            <a:r>
              <a:rPr lang="en-US" altLang="en-US" smtClean="0"/>
              <a:t>b</a:t>
            </a:r>
            <a:r>
              <a:rPr lang="en-US" altLang="en-US" baseline="-25000" smtClean="0"/>
              <a:t>2</a:t>
            </a:r>
            <a:r>
              <a:rPr lang="en-US" altLang="en-US" smtClean="0"/>
              <a:t>…b</a:t>
            </a:r>
            <a:r>
              <a:rPr lang="en-US" altLang="en-US" baseline="-25000" smtClean="0"/>
              <a:t>n </a:t>
            </a:r>
            <a:r>
              <a:rPr lang="en-US" altLang="en-US" smtClean="0"/>
              <a:t>?</a:t>
            </a:r>
          </a:p>
          <a:p>
            <a:pPr lvl="1" eaLnBrk="1" hangingPunct="1"/>
            <a:r>
              <a:rPr lang="en-US" altLang="en-US" smtClean="0"/>
              <a:t>e.g. S,A,G,E is a subsequence of S,T,U,A,R,T,R,E,G,E,S	</a:t>
            </a:r>
          </a:p>
        </p:txBody>
      </p:sp>
    </p:spTree>
    <p:extLst>
      <p:ext uri="{BB962C8B-B14F-4D97-AF65-F5344CB8AC3E}">
        <p14:creationId xmlns:p14="http://schemas.microsoft.com/office/powerpoint/2010/main" val="845259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Greedy Algorithm for Subsequence Testing</a:t>
            </a:r>
          </a:p>
        </p:txBody>
      </p:sp>
      <p:sp>
        <p:nvSpPr>
          <p:cNvPr id="25603" name="Rectangle 2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828800"/>
            <a:ext cx="7300913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4" name="Line 2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370013" y="18288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Line 2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825625" y="18288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Line 2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281238" y="18288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Line 2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736850" y="18288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2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190875" y="18288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3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646488" y="18288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3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102100" y="18288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3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557713" y="18288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3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013325" y="18288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3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468938" y="18288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3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924550" y="18288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3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380163" y="18288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3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834188" y="18288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3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289800" y="18288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3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745413" y="18288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4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8201025" y="18288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Rectangle 4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914400" y="2740025"/>
            <a:ext cx="7300913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21" name="Line 4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370013" y="274002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4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1825625" y="274002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4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281238" y="274002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4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736850" y="274002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4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190875" y="274002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Line 4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46488" y="274002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Line 4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102100" y="274002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4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4557713" y="274002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5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013325" y="274002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5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468938" y="274002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Line 5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5924550" y="274002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Line 5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380163" y="274002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3" name="Line 5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834188" y="274002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4" name="Line 5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7289800" y="274002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5" name="Line 5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7745413" y="274002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6" name="Line 5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8201025" y="274002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71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pic>
        <p:nvPicPr>
          <p:cNvPr id="3" name="Picture 4" descr="EWDwww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76400"/>
            <a:ext cx="3276600" cy="436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5722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Greedy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Solve problems with the simplest possible algorithm</a:t>
            </a:r>
          </a:p>
          <a:p>
            <a:pPr eaLnBrk="1" hangingPunct="1"/>
            <a:r>
              <a:rPr lang="en-US" altLang="en-US" dirty="0" smtClean="0"/>
              <a:t>The hard part: showing that something simple actually works</a:t>
            </a:r>
          </a:p>
          <a:p>
            <a:pPr eaLnBrk="1" hangingPunct="1"/>
            <a:r>
              <a:rPr lang="en-US" altLang="en-US" dirty="0" smtClean="0"/>
              <a:t>Today’s problems (Sections 4.2, 4.3)</a:t>
            </a:r>
          </a:p>
          <a:p>
            <a:pPr lvl="1" eaLnBrk="1" hangingPunct="1"/>
            <a:r>
              <a:rPr lang="en-US" altLang="en-US" dirty="0" smtClean="0"/>
              <a:t>Homework Scheduling</a:t>
            </a:r>
          </a:p>
          <a:p>
            <a:pPr lvl="1" eaLnBrk="1" hangingPunct="1"/>
            <a:r>
              <a:rPr lang="en-US" altLang="en-US" dirty="0" smtClean="0"/>
              <a:t>Optimal Caching</a:t>
            </a:r>
          </a:p>
          <a:p>
            <a:pPr lvl="1" eaLnBrk="1" hangingPunct="1"/>
            <a:r>
              <a:rPr lang="en-US" altLang="en-US" dirty="0" smtClean="0"/>
              <a:t>Subsequence testing</a:t>
            </a:r>
          </a:p>
        </p:txBody>
      </p:sp>
      <p:pic>
        <p:nvPicPr>
          <p:cNvPr id="3076" name="Picture 6" descr="monty1"/>
          <p:cNvPicPr>
            <a:picLocks noGrp="1" noChangeAspect="1" noChangeArrowheads="1"/>
          </p:cNvPicPr>
          <p:nvPr>
            <p:ph sz="half" idx="4294967295"/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301750" cy="1447800"/>
          </a:xfrm>
          <a:noFill/>
        </p:spPr>
      </p:pic>
    </p:spTree>
    <p:extLst>
      <p:ext uri="{BB962C8B-B14F-4D97-AF65-F5344CB8AC3E}">
        <p14:creationId xmlns:p14="http://schemas.microsoft.com/office/powerpoint/2010/main" val="2848305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 from Last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Interval scheduling</a:t>
            </a:r>
          </a:p>
          <a:p>
            <a:pPr lvl="1"/>
            <a:r>
              <a:rPr lang="en-US" dirty="0" smtClean="0"/>
              <a:t>Earliest Deadline First</a:t>
            </a:r>
          </a:p>
          <a:p>
            <a:pPr lvl="1"/>
            <a:r>
              <a:rPr lang="en-US" dirty="0" smtClean="0"/>
              <a:t>Correctness proof:  Stay ahead lemma</a:t>
            </a:r>
          </a:p>
          <a:p>
            <a:r>
              <a:rPr lang="en-US" dirty="0" smtClean="0"/>
              <a:t>Multiprocessor schedule</a:t>
            </a:r>
          </a:p>
          <a:p>
            <a:pPr lvl="1"/>
            <a:r>
              <a:rPr lang="en-US" dirty="0" smtClean="0"/>
              <a:t>Available processor algorithm</a:t>
            </a:r>
          </a:p>
          <a:p>
            <a:pPr lvl="1"/>
            <a:r>
              <a:rPr lang="en-US" dirty="0" smtClean="0"/>
              <a:t>Can always schedule with </a:t>
            </a:r>
            <a:r>
              <a:rPr lang="en-US" i="1" dirty="0" smtClean="0"/>
              <a:t>d</a:t>
            </a:r>
            <a:r>
              <a:rPr lang="en-US" dirty="0" smtClean="0"/>
              <a:t> processors, where </a:t>
            </a:r>
            <a:r>
              <a:rPr lang="en-US" i="1" dirty="0" smtClean="0"/>
              <a:t>d</a:t>
            </a:r>
            <a:r>
              <a:rPr lang="en-US" dirty="0" smtClean="0"/>
              <a:t> is the maximum number of intervals active at any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641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Homework Scheduling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Tasks to perform</a:t>
            </a:r>
          </a:p>
          <a:p>
            <a:pPr eaLnBrk="1" hangingPunct="1"/>
            <a:r>
              <a:rPr lang="en-US" altLang="en-US" dirty="0" smtClean="0"/>
              <a:t>Deadlines on the tasks</a:t>
            </a:r>
          </a:p>
          <a:p>
            <a:pPr eaLnBrk="1" hangingPunct="1"/>
            <a:r>
              <a:rPr lang="en-US" altLang="en-US" dirty="0" smtClean="0"/>
              <a:t>Freedom to schedule tasks in any order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Can I get all my work turned in on time?</a:t>
            </a:r>
          </a:p>
          <a:p>
            <a:pPr eaLnBrk="1" hangingPunct="1"/>
            <a:r>
              <a:rPr lang="en-US" altLang="en-US" dirty="0" smtClean="0"/>
              <a:t>If I can’t get </a:t>
            </a:r>
            <a:r>
              <a:rPr lang="en-US" altLang="en-US" dirty="0" smtClean="0"/>
              <a:t>everything in, </a:t>
            </a:r>
            <a:r>
              <a:rPr lang="en-US" altLang="en-US" dirty="0" smtClean="0"/>
              <a:t>I want to minimize the maximum lateness</a:t>
            </a:r>
          </a:p>
        </p:txBody>
      </p:sp>
    </p:spTree>
    <p:extLst>
      <p:ext uri="{BB962C8B-B14F-4D97-AF65-F5344CB8AC3E}">
        <p14:creationId xmlns:p14="http://schemas.microsoft.com/office/powerpoint/2010/main" val="987988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Scheduling tasks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Each task has a length t</a:t>
            </a:r>
            <a:r>
              <a:rPr lang="en-US" baseline="-25000" smtClean="0"/>
              <a:t>i</a:t>
            </a:r>
            <a:r>
              <a:rPr lang="en-US" smtClean="0"/>
              <a:t> and a deadline d</a:t>
            </a:r>
            <a:r>
              <a:rPr lang="en-US" baseline="-25000" smtClean="0"/>
              <a:t>i</a:t>
            </a:r>
          </a:p>
          <a:p>
            <a:pPr eaLnBrk="1" hangingPunct="1"/>
            <a:r>
              <a:rPr lang="en-US" smtClean="0"/>
              <a:t>All tasks are available at the start</a:t>
            </a:r>
          </a:p>
          <a:p>
            <a:pPr eaLnBrk="1" hangingPunct="1"/>
            <a:r>
              <a:rPr lang="en-US" smtClean="0"/>
              <a:t>One task may be worked on at a time</a:t>
            </a:r>
          </a:p>
          <a:p>
            <a:pPr eaLnBrk="1" hangingPunct="1"/>
            <a:r>
              <a:rPr lang="en-US" smtClean="0"/>
              <a:t>All tasks must be completed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Goal minimize maximum lateness</a:t>
            </a:r>
          </a:p>
          <a:p>
            <a:pPr lvl="1" eaLnBrk="1" hangingPunct="1"/>
            <a:r>
              <a:rPr lang="en-US" smtClean="0"/>
              <a:t>Lateness = f</a:t>
            </a:r>
            <a:r>
              <a:rPr lang="en-US" baseline="-25000" smtClean="0"/>
              <a:t>i</a:t>
            </a:r>
            <a:r>
              <a:rPr lang="en-US" smtClean="0"/>
              <a:t> – d</a:t>
            </a:r>
            <a:r>
              <a:rPr lang="en-US" baseline="-25000" smtClean="0"/>
              <a:t>i</a:t>
            </a:r>
            <a:r>
              <a:rPr lang="en-US" smtClean="0"/>
              <a:t> if f</a:t>
            </a:r>
            <a:r>
              <a:rPr lang="en-US" baseline="-25000" smtClean="0"/>
              <a:t>i</a:t>
            </a:r>
            <a:r>
              <a:rPr lang="en-US" smtClean="0"/>
              <a:t> &gt;= d</a:t>
            </a:r>
            <a:r>
              <a:rPr lang="en-US" baseline="-25000" smtClean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8933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1945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60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25146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61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1905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62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9600" y="1828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19463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196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19464" name="Text Box 1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19465" name="Text Box 1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19466" name="Rectangle 1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14400" y="38100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67" name="Rectangle 1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81200" y="38100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68" name="Text Box 1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14600" y="3810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69" name="Rectangle 2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14600" y="52578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70" name="Rectangle 2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914400" y="52578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71" name="Text Box 2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14800" y="38100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72" name="Text Box 2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343400" y="38100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Lateness 1</a:t>
            </a:r>
          </a:p>
        </p:txBody>
      </p:sp>
      <p:sp>
        <p:nvSpPr>
          <p:cNvPr id="19473" name="Text Box 2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343400" y="52578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Lateness 3</a:t>
            </a:r>
          </a:p>
        </p:txBody>
      </p:sp>
    </p:spTree>
    <p:extLst>
      <p:ext uri="{BB962C8B-B14F-4D97-AF65-F5344CB8AC3E}">
        <p14:creationId xmlns:p14="http://schemas.microsoft.com/office/powerpoint/2010/main" val="26772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Determine the minimum lateness</a:t>
            </a:r>
          </a:p>
        </p:txBody>
      </p:sp>
      <p:sp>
        <p:nvSpPr>
          <p:cNvPr id="2048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8288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048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2438400"/>
            <a:ext cx="1371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048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3124200"/>
            <a:ext cx="1828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048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3886200"/>
            <a:ext cx="2286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0487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95800" y="175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20488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5800" y="243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20489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5800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20490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95800" y="3886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12</a:t>
            </a:r>
          </a:p>
        </p:txBody>
      </p:sp>
      <p:sp>
        <p:nvSpPr>
          <p:cNvPr id="20491" name="Text Box 12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43600" y="296863"/>
            <a:ext cx="2895600" cy="944562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Show the schedule 2, 3, 4, 5 first and compute lateness</a:t>
            </a:r>
          </a:p>
        </p:txBody>
      </p:sp>
      <p:sp>
        <p:nvSpPr>
          <p:cNvPr id="20492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20493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25" name="Rectangle 24"/>
          <p:cNvSpPr/>
          <p:nvPr>
            <p:custDataLst>
              <p:tags r:id="rId13"/>
            </p:custDataLst>
          </p:nvPr>
        </p:nvSpPr>
        <p:spPr>
          <a:xfrm>
            <a:off x="914400" y="5257800"/>
            <a:ext cx="7315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>
            <p:custDataLst>
              <p:tags r:id="rId14"/>
            </p:custDataLst>
          </p:nvPr>
        </p:nvSpPr>
        <p:spPr>
          <a:xfrm>
            <a:off x="77724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>
            <p:custDataLst>
              <p:tags r:id="rId15"/>
            </p:custDataLst>
          </p:nvPr>
        </p:nvSpPr>
        <p:spPr>
          <a:xfrm>
            <a:off x="22860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>
            <p:custDataLst>
              <p:tags r:id="rId16"/>
            </p:custDataLst>
          </p:nvPr>
        </p:nvSpPr>
        <p:spPr>
          <a:xfrm>
            <a:off x="13716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>
            <p:custDataLst>
              <p:tags r:id="rId17"/>
            </p:custDataLst>
          </p:nvPr>
        </p:nvSpPr>
        <p:spPr>
          <a:xfrm>
            <a:off x="50292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>
            <p:custDataLst>
              <p:tags r:id="rId18"/>
            </p:custDataLst>
          </p:nvPr>
        </p:nvSpPr>
        <p:spPr>
          <a:xfrm>
            <a:off x="41148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>
            <p:custDataLst>
              <p:tags r:id="rId19"/>
            </p:custDataLst>
          </p:nvPr>
        </p:nvSpPr>
        <p:spPr>
          <a:xfrm>
            <a:off x="32004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>
            <p:custDataLst>
              <p:tags r:id="rId20"/>
            </p:custDataLst>
          </p:nvPr>
        </p:nvSpPr>
        <p:spPr>
          <a:xfrm>
            <a:off x="68580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>
            <p:custDataLst>
              <p:tags r:id="rId21"/>
            </p:custDataLst>
          </p:nvPr>
        </p:nvSpPr>
        <p:spPr>
          <a:xfrm>
            <a:off x="59436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1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Greedy Algorithm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Earliest deadline first</a:t>
            </a:r>
          </a:p>
          <a:p>
            <a:pPr eaLnBrk="1" hangingPunct="1"/>
            <a:r>
              <a:rPr lang="en-US" smtClean="0"/>
              <a:t>Order jobs by deadline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This algorithm is optimal</a:t>
            </a:r>
          </a:p>
        </p:txBody>
      </p:sp>
      <p:sp>
        <p:nvSpPr>
          <p:cNvPr id="8196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00200" y="4343400"/>
            <a:ext cx="5943600" cy="669925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This result may be surprising, since it ignores the job lengths</a:t>
            </a:r>
          </a:p>
        </p:txBody>
      </p:sp>
    </p:spTree>
    <p:extLst>
      <p:ext uri="{BB962C8B-B14F-4D97-AF65-F5344CB8AC3E}">
        <p14:creationId xmlns:p14="http://schemas.microsoft.com/office/powerpoint/2010/main" val="34787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2381</TotalTime>
  <Words>846</Words>
  <Application>Microsoft Office PowerPoint</Application>
  <PresentationFormat>On-screen Show (4:3)</PresentationFormat>
  <Paragraphs>187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1_Default Design</vt:lpstr>
      <vt:lpstr>CSE 421 Algorithms</vt:lpstr>
      <vt:lpstr>Announcements</vt:lpstr>
      <vt:lpstr>Greedy Algorithms</vt:lpstr>
      <vt:lpstr>Highlights from Last Lecture</vt:lpstr>
      <vt:lpstr>Homework Scheduling</vt:lpstr>
      <vt:lpstr>Scheduling tasks</vt:lpstr>
      <vt:lpstr>Example</vt:lpstr>
      <vt:lpstr>Determine the minimum lateness</vt:lpstr>
      <vt:lpstr>Greedy Algorithm</vt:lpstr>
      <vt:lpstr>Analysis</vt:lpstr>
      <vt:lpstr>List the inversions</vt:lpstr>
      <vt:lpstr>Lemma: There is an optimal schedule with no idle time</vt:lpstr>
      <vt:lpstr>Lemma</vt:lpstr>
      <vt:lpstr>Interchange argument</vt:lpstr>
      <vt:lpstr>Proof by Bubble Sort</vt:lpstr>
      <vt:lpstr>Real Proof</vt:lpstr>
      <vt:lpstr>Result</vt:lpstr>
      <vt:lpstr>Homework Scheduling</vt:lpstr>
      <vt:lpstr>Extensions</vt:lpstr>
      <vt:lpstr>Optimal Caching</vt:lpstr>
      <vt:lpstr>Caching example</vt:lpstr>
      <vt:lpstr>Optimal Caching</vt:lpstr>
      <vt:lpstr>Farthest in the future algorithm</vt:lpstr>
      <vt:lpstr>Correctness Proof</vt:lpstr>
      <vt:lpstr>Subsequence Testing</vt:lpstr>
      <vt:lpstr>Greedy Algorithm for Subsequence Testing</vt:lpstr>
      <vt:lpstr>Next week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44</cp:revision>
  <dcterms:created xsi:type="dcterms:W3CDTF">1601-01-01T00:00:00Z</dcterms:created>
  <dcterms:modified xsi:type="dcterms:W3CDTF">2015-10-16T17:11:59Z</dcterms:modified>
</cp:coreProperties>
</file>