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9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2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3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4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7" r:id="rId3"/>
    <p:sldId id="308" r:id="rId4"/>
    <p:sldId id="300" r:id="rId5"/>
    <p:sldId id="272" r:id="rId6"/>
    <p:sldId id="273" r:id="rId7"/>
    <p:sldId id="296" r:id="rId8"/>
    <p:sldId id="274" r:id="rId9"/>
    <p:sldId id="306" r:id="rId10"/>
    <p:sldId id="275" r:id="rId11"/>
    <p:sldId id="297" r:id="rId12"/>
    <p:sldId id="277" r:id="rId13"/>
    <p:sldId id="278" r:id="rId14"/>
    <p:sldId id="279" r:id="rId15"/>
    <p:sldId id="280" r:id="rId16"/>
    <p:sldId id="312" r:id="rId17"/>
    <p:sldId id="313" r:id="rId18"/>
    <p:sldId id="314" r:id="rId19"/>
    <p:sldId id="285" r:id="rId20"/>
    <p:sldId id="298" r:id="rId21"/>
    <p:sldId id="309" r:id="rId22"/>
    <p:sldId id="310" r:id="rId23"/>
    <p:sldId id="311" r:id="rId24"/>
    <p:sldId id="286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9F1DD-B7A1-4BFB-91ED-F3B20D19C5E4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4F9553-FA04-4A26-9E08-51C90CEA69CC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73C3E3-9346-4654-987C-5E90D0F89714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782DF-3D99-4C17-A877-553056AF017E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notesSlide" Target="../notesSlides/notesSlide9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21" Type="http://schemas.openxmlformats.org/officeDocument/2006/relationships/slideLayout" Target="../slideLayouts/slideLayout1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89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95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4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   </a:t>
            </a:r>
          </a:p>
          <a:p>
            <a:pPr eaLnBrk="1" hangingPunct="1"/>
            <a:r>
              <a:rPr lang="en-US" altLang="en-US" dirty="0" smtClean="0"/>
              <a:t>Autumn 2015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2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Claim: The algorithm stops in at most n</a:t>
            </a:r>
            <a:r>
              <a:rPr lang="en-US" altLang="en-US" sz="4000" baseline="30000" smtClean="0"/>
              <a:t>2</a:t>
            </a:r>
            <a:r>
              <a:rPr lang="en-US" altLang="en-US" sz="4000" smtClean="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 </a:t>
            </a:r>
            <a:r>
              <a:rPr lang="en-US" altLang="en-US" sz="2800" smtClean="0"/>
              <a:t>(m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w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) </a:t>
            </a:r>
            <a:r>
              <a:rPr lang="en-US" altLang="en-US" sz="280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 smtClean="0"/>
              <a:t> M, (m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w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) </a:t>
            </a:r>
            <a:r>
              <a:rPr lang="en-US" altLang="en-US" sz="280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 smtClean="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m</a:t>
            </a:r>
            <a:r>
              <a:rPr lang="en-US" altLang="en-US" baseline="-25000" smtClean="0"/>
              <a:t>1</a:t>
            </a:r>
            <a:r>
              <a:rPr lang="en-US" altLang="en-US" smtClean="0"/>
              <a:t> prefers w</a:t>
            </a:r>
            <a:r>
              <a:rPr lang="en-US" altLang="en-US" baseline="-25000" smtClean="0"/>
              <a:t>2</a:t>
            </a:r>
            <a:r>
              <a:rPr lang="en-US" altLang="en-US" smtClean="0"/>
              <a:t> to w</a:t>
            </a:r>
            <a:r>
              <a:rPr lang="en-US" altLang="en-US" baseline="-25000" smtClean="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 smtClean="0"/>
          </a:p>
          <a:p>
            <a:pPr lvl="1" eaLnBrk="1" hangingPunct="1">
              <a:buFontTx/>
              <a:buNone/>
            </a:pPr>
            <a:endParaRPr lang="en-US" altLang="en-US" baseline="-25000" smtClean="0"/>
          </a:p>
          <a:p>
            <a:pPr eaLnBrk="1" hangingPunct="1">
              <a:buFontTx/>
              <a:buNone/>
            </a:pPr>
            <a:r>
              <a:rPr lang="en-US" altLang="en-US" smtClean="0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Simple, O(n</a:t>
            </a:r>
            <a:r>
              <a:rPr lang="en-US" altLang="en-US" baseline="30000" smtClean="0"/>
              <a:t>2</a:t>
            </a:r>
            <a:r>
              <a:rPr lang="en-US" altLang="en-US" smtClean="0"/>
              <a:t>) algorithm to compute a stable matching</a:t>
            </a:r>
          </a:p>
          <a:p>
            <a:pPr eaLnBrk="1" hangingPunct="1"/>
            <a:r>
              <a:rPr lang="en-US" altLang="en-US" smtClean="0"/>
              <a:t>Corollary</a:t>
            </a:r>
          </a:p>
          <a:p>
            <a:pPr lvl="1" eaLnBrk="1" hangingPunct="1"/>
            <a:r>
              <a:rPr lang="en-US" altLang="en-US" smtClean="0"/>
              <a:t>A stable matching always exists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many stable matchings can you find?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Many different ways of picking m’s to propose</a:t>
            </a:r>
          </a:p>
          <a:p>
            <a:pPr eaLnBrk="1" hangingPunct="1"/>
            <a:r>
              <a:rPr lang="en-US" altLang="en-US" sz="2800" smtClean="0"/>
              <a:t>Surprising result</a:t>
            </a:r>
          </a:p>
          <a:p>
            <a:pPr lvl="1" eaLnBrk="1" hangingPunct="1"/>
            <a:r>
              <a:rPr lang="en-US" altLang="en-US" sz="2400" smtClean="0"/>
              <a:t>All orderings of picking free m’s give the same result</a:t>
            </a:r>
          </a:p>
          <a:p>
            <a:pPr lvl="1" eaLnBrk="1" hangingPunct="1"/>
            <a:endParaRPr lang="en-US" altLang="en-US" sz="2400" smtClean="0"/>
          </a:p>
          <a:p>
            <a:pPr eaLnBrk="1" hangingPunct="1"/>
            <a:r>
              <a:rPr lang="en-US" altLang="en-US" sz="2800" smtClean="0"/>
              <a:t>Proving this type of result</a:t>
            </a:r>
          </a:p>
          <a:p>
            <a:pPr lvl="1" eaLnBrk="1" hangingPunct="1"/>
            <a:r>
              <a:rPr lang="en-US" altLang="en-US" sz="2400" smtClean="0"/>
              <a:t>Reordering argument</a:t>
            </a:r>
          </a:p>
          <a:p>
            <a:pPr lvl="1" eaLnBrk="1" hangingPunct="1"/>
            <a:r>
              <a:rPr lang="en-US" altLang="en-US" sz="2400" smtClean="0"/>
              <a:t>Prove algorithm is computing something mores specific</a:t>
            </a:r>
          </a:p>
          <a:p>
            <a:pPr lvl="2" eaLnBrk="1" hangingPunct="1"/>
            <a:r>
              <a:rPr lang="en-US" altLang="en-US" sz="2000" smtClean="0"/>
              <a:t>Show property of the solution – so it computes a specific stable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162800" y="1752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7162800" y="28194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162800" y="1752600"/>
            <a:ext cx="1219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 smtClean="0"/>
              <a:t>M-rank and W-rank of matching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m-rank: position of matching w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M-rank: sum of m-ranks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w-rank: position of matching m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W-rank: sum of w-ranks</a:t>
            </a:r>
          </a:p>
        </p:txBody>
      </p:sp>
      <p:sp>
        <p:nvSpPr>
          <p:cNvPr id="1331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557338"/>
            <a:ext cx="274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3320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3322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305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58200" y="1600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3324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667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3326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05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458200" y="26670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3328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13330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39624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13332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M-rank?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W-rank?</a:t>
            </a:r>
          </a:p>
        </p:txBody>
      </p:sp>
      <p:sp>
        <p:nvSpPr>
          <p:cNvPr id="13333" name="Content Placeholder 21"/>
          <p:cNvSpPr>
            <a:spLocks noGrp="1"/>
          </p:cNvSpPr>
          <p:nvPr>
            <p:ph sz="half" idx="2"/>
            <p:custDataLst>
              <p:tags r:id="rId20"/>
            </p:custDataLst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3858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Suppose 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What is the minimum possible M-rank?</a:t>
            </a:r>
          </a:p>
          <a:p>
            <a:endParaRPr lang="en-US" altLang="en-US" smtClean="0"/>
          </a:p>
          <a:p>
            <a:r>
              <a:rPr lang="en-US" altLang="en-US" smtClean="0"/>
              <a:t>What is the maximum possible M-rank?</a:t>
            </a:r>
          </a:p>
          <a:p>
            <a:endParaRPr lang="en-US" altLang="en-US" smtClean="0"/>
          </a:p>
          <a:p>
            <a:r>
              <a:rPr lang="en-US" altLang="en-US" smtClean="0"/>
              <a:t>Suppose each m is matched with a random w,  what is the expected M-rank?</a:t>
            </a:r>
          </a:p>
        </p:txBody>
      </p:sp>
    </p:spTree>
    <p:extLst>
      <p:ext uri="{BB962C8B-B14F-4D97-AF65-F5344CB8AC3E}">
        <p14:creationId xmlns:p14="http://schemas.microsoft.com/office/powerpoint/2010/main" val="2311801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If there are n m’s and n w’s, what is the expected </a:t>
            </a:r>
          </a:p>
          <a:p>
            <a:pPr eaLnBrk="1" hangingPunct="1"/>
            <a:r>
              <a:rPr lang="en-US" altLang="en-US" sz="2800"/>
              <a:t>value of the M-rank and the W-rank when the </a:t>
            </a:r>
          </a:p>
          <a:p>
            <a:pPr eaLnBrk="1" hangingPunct="1"/>
            <a:r>
              <a:rPr lang="en-US" alt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6725" y="2982913"/>
            <a:ext cx="43529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  <a:r>
              <a:rPr lang="en-US" altLang="en-US" sz="2000"/>
              <a:t>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 sz="2000"/>
              <a:t>…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32674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Best choices for one side may be bad for the other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3276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smtClean="0"/>
              <a:t>Design a configuration for problem of size 4: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m’s get first choice, all w’s get last choice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w’s get first choice, all m’s get last choice</a:t>
            </a:r>
          </a:p>
        </p:txBody>
      </p:sp>
      <p:sp>
        <p:nvSpPr>
          <p:cNvPr id="27652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7654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M’s: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2341</a:t>
            </a:r>
          </a:p>
          <a:p>
            <a:pPr eaLnBrk="1" hangingPunct="1"/>
            <a:r>
              <a:rPr lang="en-US" altLang="en-US"/>
              <a:t>3124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endParaRPr lang="en-US" altLang="en-US"/>
          </a:p>
        </p:txBody>
      </p:sp>
      <p:sp>
        <p:nvSpPr>
          <p:cNvPr id="27655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W’s:</a:t>
            </a:r>
          </a:p>
          <a:p>
            <a:pPr eaLnBrk="1" hangingPunct="1"/>
            <a:r>
              <a:rPr lang="en-US" altLang="en-US"/>
              <a:t>2341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r>
              <a:rPr lang="en-US" altLang="en-US"/>
              <a:t>3124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1, due Wednesday Oct 7</a:t>
            </a:r>
          </a:p>
          <a:p>
            <a:pPr lvl="1"/>
            <a:r>
              <a:rPr lang="en-US" dirty="0" smtClean="0"/>
              <a:t> in class, paper turn in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pay attention to making explanations clear and understandable</a:t>
            </a:r>
          </a:p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Chapter 1,   Sections 2.1, 2.2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4759947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08551"/>
            <a:ext cx="1749424" cy="17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2918" y="4799521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99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But there is a stable second choice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4572000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en-US" altLang="en-US" sz="2800" smtClean="0"/>
              <a:t>Design a configuration for problem of size 4:</a:t>
            </a:r>
          </a:p>
          <a:p>
            <a:pPr lvl="1" indent="0" eaLnBrk="1" hangingPunct="1">
              <a:buFontTx/>
              <a:buNone/>
            </a:pPr>
            <a:r>
              <a:rPr lang="en-US" altLang="en-US" sz="2400" smtClean="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m’s get first choice, all w’s get last choice</a:t>
            </a:r>
          </a:p>
          <a:p>
            <a:pPr lvl="1" indent="0" eaLnBrk="1" hangingPunct="1">
              <a:buFontTx/>
              <a:buNone/>
            </a:pPr>
            <a:r>
              <a:rPr lang="en-US" altLang="en-US" sz="2400" smtClean="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 smtClean="0"/>
              <a:t>All w’s get first choice, all m’s get last choice</a:t>
            </a:r>
          </a:p>
          <a:p>
            <a:pPr lvl="1" indent="0" eaLnBrk="1" hangingPunct="1">
              <a:buFontTx/>
              <a:buNone/>
            </a:pPr>
            <a:r>
              <a:rPr lang="en-US" altLang="en-US" sz="2400" smtClean="0"/>
              <a:t>There is a stable matching where everyone gets their second choice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8678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24384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M’s: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2431</a:t>
            </a:r>
          </a:p>
          <a:p>
            <a:pPr eaLnBrk="1" hangingPunct="1"/>
            <a:r>
              <a:rPr lang="en-US" altLang="en-US"/>
              <a:t>3214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endParaRPr lang="en-US" altLang="en-US"/>
          </a:p>
        </p:txBody>
      </p:sp>
      <p:sp>
        <p:nvSpPr>
          <p:cNvPr id="28679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48006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W’s:</a:t>
            </a:r>
          </a:p>
          <a:p>
            <a:pPr eaLnBrk="1" hangingPunct="1"/>
            <a:r>
              <a:rPr lang="en-US" altLang="en-US"/>
              <a:t>2431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r>
              <a:rPr lang="en-US" altLang="en-US"/>
              <a:t>3214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 smtClean="0"/>
              <a:t>What is the run time of the Stable Matching Algorithm?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057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Executed at most n</a:t>
            </a:r>
            <a:r>
              <a:rPr lang="en-US" altLang="en-US" sz="2000" b="1" baseline="30000">
                <a:solidFill>
                  <a:srgbClr val="FF0000"/>
                </a:solidFill>
              </a:rPr>
              <a:t>2</a:t>
            </a:r>
            <a:r>
              <a:rPr lang="en-US" altLang="en-US" sz="2000" b="1">
                <a:solidFill>
                  <a:srgbClr val="FF0000"/>
                </a:solidFill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29000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O(1) time per iteration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Find free m</a:t>
            </a:r>
          </a:p>
          <a:p>
            <a:r>
              <a:rPr lang="en-US" altLang="en-US" smtClean="0"/>
              <a:t>Find next available w</a:t>
            </a:r>
          </a:p>
          <a:p>
            <a:r>
              <a:rPr lang="en-US" altLang="en-US" smtClean="0"/>
              <a:t>If w is matched, determine m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Test if w prefer m to m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Update matching</a:t>
            </a:r>
          </a:p>
          <a:p>
            <a:endParaRPr lang="en-US" altLang="en-US" baseline="-25000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6849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What does it mean for an algorithm to be efficient?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smtClean="0"/>
              <a:t> </a:t>
            </a:r>
          </a:p>
          <a:p>
            <a:endParaRPr lang="en-US" altLang="en-US" sz="2800" smtClean="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8869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Richard Anderson, CSE 582</a:t>
            </a:r>
          </a:p>
          <a:p>
            <a:pPr lvl="1"/>
            <a:r>
              <a:rPr lang="en-US" dirty="0" smtClean="0"/>
              <a:t>Monday, 2:30-3:30;  Friday, 2:30-3:30.   </a:t>
            </a:r>
          </a:p>
          <a:p>
            <a:r>
              <a:rPr lang="en-US" dirty="0" smtClean="0"/>
              <a:t>Cyrus </a:t>
            </a:r>
            <a:r>
              <a:rPr lang="en-US" dirty="0" err="1" smtClean="0"/>
              <a:t>Raschtchian</a:t>
            </a:r>
            <a:endParaRPr lang="en-US" dirty="0" smtClean="0"/>
          </a:p>
          <a:p>
            <a:pPr lvl="1"/>
            <a:r>
              <a:rPr lang="en-US" dirty="0" smtClean="0"/>
              <a:t>Friday,  9:00-10:30</a:t>
            </a:r>
          </a:p>
          <a:p>
            <a:r>
              <a:rPr lang="en-US" dirty="0" err="1" smtClean="0"/>
              <a:t>Yeuqi</a:t>
            </a:r>
            <a:r>
              <a:rPr lang="en-US" dirty="0" smtClean="0"/>
              <a:t> Sheng</a:t>
            </a:r>
          </a:p>
          <a:p>
            <a:pPr lvl="1"/>
            <a:r>
              <a:rPr lang="en-US" dirty="0" smtClean="0"/>
              <a:t>TBD</a:t>
            </a:r>
          </a:p>
          <a:p>
            <a:r>
              <a:rPr lang="en-US" dirty="0" smtClean="0"/>
              <a:t>Erin Yoon</a:t>
            </a:r>
          </a:p>
          <a:p>
            <a:pPr lvl="1"/>
            <a:r>
              <a:rPr lang="en-US" dirty="0" smtClean="0"/>
              <a:t>TBD</a:t>
            </a:r>
          </a:p>
          <a:p>
            <a:r>
              <a:rPr lang="en-US" dirty="0" err="1" smtClean="0"/>
              <a:t>Kuai</a:t>
            </a:r>
            <a:r>
              <a:rPr lang="en-US" dirty="0" smtClean="0"/>
              <a:t> Yu</a:t>
            </a:r>
          </a:p>
          <a:p>
            <a:pPr lvl="1"/>
            <a:r>
              <a:rPr lang="en-US" dirty="0" smtClean="0"/>
              <a:t>TBD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76"/>
          <a:stretch/>
        </p:blipFill>
        <p:spPr bwMode="auto">
          <a:xfrm>
            <a:off x="8105303" y="1644240"/>
            <a:ext cx="952500" cy="110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6772" b="20831"/>
          <a:stretch/>
        </p:blipFill>
        <p:spPr bwMode="auto">
          <a:xfrm>
            <a:off x="8121147" y="4082640"/>
            <a:ext cx="1017006" cy="113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05"/>
          <a:stretch/>
        </p:blipFill>
        <p:spPr bwMode="auto">
          <a:xfrm>
            <a:off x="8105303" y="5240919"/>
            <a:ext cx="952500" cy="1148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95"/>
          <a:stretch/>
        </p:blipFill>
        <p:spPr bwMode="auto">
          <a:xfrm>
            <a:off x="8105303" y="2863440"/>
            <a:ext cx="952500" cy="114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52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smtClean="0"/>
              <a:t>Input</a:t>
            </a:r>
          </a:p>
          <a:p>
            <a:pPr lvl="1"/>
            <a:r>
              <a:rPr lang="en-US" altLang="en-US" smtClean="0"/>
              <a:t>Preference lists for m</a:t>
            </a:r>
            <a:r>
              <a:rPr lang="en-US" altLang="en-US" baseline="-25000" smtClean="0"/>
              <a:t>1</a:t>
            </a:r>
            <a:r>
              <a:rPr lang="en-US" altLang="en-US" smtClean="0"/>
              <a:t>, m</a:t>
            </a:r>
            <a:r>
              <a:rPr lang="en-US" altLang="en-US" baseline="-25000" smtClean="0"/>
              <a:t>2</a:t>
            </a:r>
            <a:r>
              <a:rPr lang="en-US" altLang="en-US" smtClean="0"/>
              <a:t>, …, m</a:t>
            </a:r>
            <a:r>
              <a:rPr lang="en-US" altLang="en-US" baseline="-25000" smtClean="0"/>
              <a:t>n</a:t>
            </a:r>
          </a:p>
          <a:p>
            <a:pPr lvl="1"/>
            <a:r>
              <a:rPr lang="en-US" altLang="en-US" smtClean="0"/>
              <a:t>Preference lists for w</a:t>
            </a:r>
            <a:r>
              <a:rPr lang="en-US" altLang="en-US" baseline="-25000" smtClean="0"/>
              <a:t>1</a:t>
            </a:r>
            <a:r>
              <a:rPr lang="en-US" altLang="en-US" smtClean="0"/>
              <a:t>, w</a:t>
            </a:r>
            <a:r>
              <a:rPr lang="en-US" altLang="en-US" baseline="-25000" smtClean="0"/>
              <a:t>2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n</a:t>
            </a:r>
          </a:p>
          <a:p>
            <a:r>
              <a:rPr lang="en-US" altLang="en-US" smtClean="0"/>
              <a:t>Output</a:t>
            </a:r>
          </a:p>
          <a:p>
            <a:pPr lvl="1"/>
            <a:r>
              <a:rPr lang="en-US" altLang="en-US" smtClean="0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7162800" cy="11080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If w is matched to m</a:t>
            </a:r>
            <a:r>
              <a:rPr lang="en-US" baseline="-25000" dirty="0" smtClean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If w prefers m to m</a:t>
            </a:r>
            <a:r>
              <a:rPr lang="en-US" baseline="-25000" dirty="0" smtClean="0"/>
              <a:t>2</a:t>
            </a:r>
            <a:r>
              <a:rPr lang="en-US" dirty="0" smtClean="0"/>
              <a:t>	w accepts m, dumping m</a:t>
            </a:r>
            <a:r>
              <a:rPr lang="en-US" baseline="-25000" dirty="0" smtClean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If w prefers m</a:t>
            </a:r>
            <a:r>
              <a:rPr lang="en-US" baseline="-25000" dirty="0" smtClean="0"/>
              <a:t>2</a:t>
            </a:r>
            <a:r>
              <a:rPr lang="en-US" dirty="0" smtClean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Unmatched m proposes to the highest w on its preference list </a:t>
            </a:r>
            <a:r>
              <a:rPr lang="en-US" dirty="0" smtClean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Order: 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00B0F0"/>
                </a:solidFill>
              </a:rPr>
              <a:t>m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FFC000"/>
                </a:solidFill>
              </a:rPr>
              <a:t>m</a:t>
            </a:r>
            <a:r>
              <a:rPr lang="en-US" baseline="-25000" dirty="0" smtClean="0">
                <a:solidFill>
                  <a:srgbClr val="FFC000"/>
                </a:solidFill>
              </a:rPr>
              <a:t>3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00B050"/>
                </a:solidFill>
              </a:rPr>
              <a:t>m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7030A0"/>
                </a:solidFill>
              </a:rPr>
              <a:t>m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dirty="0" smtClean="0"/>
              <a:t>,  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4" name="Straight Connector 3"/>
          <p:cNvCxnSpPr>
            <a:stCxn id="17412" idx="6"/>
            <a:endCxn id="17415" idx="2"/>
          </p:cNvCxnSpPr>
          <p:nvPr/>
        </p:nvCxnSpPr>
        <p:spPr>
          <a:xfrm>
            <a:off x="5638800" y="2019300"/>
            <a:ext cx="1524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414" idx="7"/>
            <a:endCxn id="17415" idx="3"/>
          </p:cNvCxnSpPr>
          <p:nvPr/>
        </p:nvCxnSpPr>
        <p:spPr>
          <a:xfrm flipV="1"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421" idx="7"/>
            <a:endCxn id="17415" idx="4"/>
          </p:cNvCxnSpPr>
          <p:nvPr/>
        </p:nvCxnSpPr>
        <p:spPr>
          <a:xfrm flipV="1">
            <a:off x="5605322" y="2133600"/>
            <a:ext cx="1671778" cy="3310078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412" idx="5"/>
            <a:endCxn id="17413" idx="1"/>
          </p:cNvCxnSpPr>
          <p:nvPr/>
        </p:nvCxnSpPr>
        <p:spPr>
          <a:xfrm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421" idx="7"/>
            <a:endCxn id="17413" idx="3"/>
          </p:cNvCxnSpPr>
          <p:nvPr/>
        </p:nvCxnSpPr>
        <p:spPr>
          <a:xfrm flipV="1">
            <a:off x="5605322" y="3852722"/>
            <a:ext cx="1590956" cy="15909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412" idx="4"/>
            <a:endCxn id="17420" idx="1"/>
          </p:cNvCxnSpPr>
          <p:nvPr/>
        </p:nvCxnSpPr>
        <p:spPr>
          <a:xfrm>
            <a:off x="5524500" y="2133600"/>
            <a:ext cx="1671778" cy="3310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it terminate?</a:t>
            </a:r>
          </a:p>
          <a:p>
            <a:pPr eaLnBrk="1" hangingPunct="1"/>
            <a:r>
              <a:rPr lang="en-US" altLang="en-US" smtClean="0"/>
              <a:t>Is the result a stable matching?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Begin by identifying invariants and measures of progress</a:t>
            </a:r>
          </a:p>
          <a:p>
            <a:pPr lvl="1" eaLnBrk="1" hangingPunct="1"/>
            <a:r>
              <a:rPr lang="en-US" altLang="en-US" smtClean="0"/>
              <a:t>m’s proposals get worse (have higher m-rank)</a:t>
            </a:r>
          </a:p>
          <a:p>
            <a:pPr lvl="1" eaLnBrk="1" hangingPunct="1"/>
            <a:r>
              <a:rPr lang="en-US" altLang="en-US" smtClean="0"/>
              <a:t>Once w is matched, w stays matched</a:t>
            </a:r>
          </a:p>
          <a:p>
            <a:pPr lvl="1" eaLnBrk="1" hangingPunct="1"/>
            <a:r>
              <a:rPr lang="en-US" altLang="en-US" smtClean="0"/>
              <a:t>w’s partners get better (have lower w-rank)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Claim: If an m reaches the end of its list, then all the w’s are matched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</TotalTime>
  <Words>1004</Words>
  <Application>Microsoft Office PowerPoint</Application>
  <PresentationFormat>On-screen Show (4:3)</PresentationFormat>
  <Paragraphs>280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1_Default Design</vt:lpstr>
      <vt:lpstr>CSE 421 Algorithms</vt:lpstr>
      <vt:lpstr>Announcements</vt:lpstr>
      <vt:lpstr>Office Hours</vt:lpstr>
      <vt:lpstr>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M-rank and W-rank of matching </vt:lpstr>
      <vt:lpstr>Suppose there are n m’s, and n w’s</vt:lpstr>
      <vt:lpstr>Random Preferences</vt:lpstr>
      <vt:lpstr>Best choices for one side may be bad for the other</vt:lpstr>
      <vt:lpstr>But there is a stable second choice</vt:lpstr>
      <vt:lpstr>What is the run time of the Stable Matching Algorithm?</vt:lpstr>
      <vt:lpstr>O(1) time per iteration</vt:lpstr>
      <vt:lpstr>What does it mean for an algorithm to be efficient?</vt:lpstr>
      <vt:lpstr>Key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50</cp:revision>
  <dcterms:created xsi:type="dcterms:W3CDTF">1601-01-01T00:00:00Z</dcterms:created>
  <dcterms:modified xsi:type="dcterms:W3CDTF">2015-10-01T20:32:45Z</dcterms:modified>
</cp:coreProperties>
</file>