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7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9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0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1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2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3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4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15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16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17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18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19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20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21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22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23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24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notesSlides/notesSlide25.xml" ContentType="application/vnd.openxmlformats-officedocument.presentationml.notesSlide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26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27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87" r:id="rId4"/>
    <p:sldId id="305" r:id="rId5"/>
    <p:sldId id="299" r:id="rId6"/>
    <p:sldId id="261" r:id="rId7"/>
    <p:sldId id="260" r:id="rId8"/>
    <p:sldId id="262" r:id="rId9"/>
    <p:sldId id="263" r:id="rId10"/>
    <p:sldId id="264" r:id="rId11"/>
    <p:sldId id="294" r:id="rId12"/>
    <p:sldId id="295" r:id="rId13"/>
    <p:sldId id="300" r:id="rId14"/>
    <p:sldId id="272" r:id="rId15"/>
    <p:sldId id="273" r:id="rId16"/>
    <p:sldId id="296" r:id="rId17"/>
    <p:sldId id="274" r:id="rId18"/>
    <p:sldId id="306" r:id="rId19"/>
    <p:sldId id="275" r:id="rId20"/>
    <p:sldId id="297" r:id="rId21"/>
    <p:sldId id="277" r:id="rId22"/>
    <p:sldId id="278" r:id="rId23"/>
    <p:sldId id="279" r:id="rId24"/>
    <p:sldId id="280" r:id="rId25"/>
    <p:sldId id="281" r:id="rId26"/>
    <p:sldId id="282" r:id="rId27"/>
    <p:sldId id="285" r:id="rId28"/>
    <p:sldId id="298" r:id="rId29"/>
    <p:sldId id="286" r:id="rId30"/>
  </p:sldIdLst>
  <p:sldSz cx="9144000" cy="6858000" type="screen4x3"/>
  <p:notesSz cx="7315200" cy="96012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B35550D2-8B4D-4B61-B35F-C297266FA876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5A99DD3-BB5A-4328-AA4B-55A53D0BC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5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256D5A5A-3094-4B2D-B6E7-F2634B2D3DDA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148EFAE7-3E32-49C5-A7A6-2BA50527E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24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E117C2-3F81-4A7C-8232-3C0696065A48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861F7B-0F77-4626-B5E2-C53E190943C4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192200-B6BA-442F-B4A3-10454790C445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4B7018-CA87-4D73-A96D-D3C8B6607433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80E0A4-8ABF-45B2-ACED-4A5044DC51D8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3E4954-2891-4428-A6C5-D0A66FDDDBAC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02A040-F6AB-487F-B1AC-EF4E384440CF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147E8E-BCC2-4E49-99A9-FC8B587D8E0D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AA45D5-AAC9-4D9C-94CC-D60B271EFFFA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552C20-422B-485F-9BEB-06B46C6AA6F2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FAD1B6-4A19-4DD8-877B-5297D5205D85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7A4E1E-DDC0-4BBA-8746-DCD57D4799BC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A2D37E-BCC2-40A3-96C7-6BFFB3C95C9A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D65659-B54E-48B8-BD44-3137712F46D8}" type="slidenum">
              <a:rPr lang="en-US" altLang="en-US" smtClean="0"/>
              <a:pPr eaLnBrk="1" hangingPunct="1"/>
              <a:t>22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29F1DD-B7A1-4BFB-91ED-F3B20D19C5E4}" type="slidenum">
              <a:rPr lang="en-US" altLang="en-US" smtClean="0"/>
              <a:pPr eaLnBrk="1" hangingPunct="1"/>
              <a:t>23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529B7E-7CEA-4D88-81B1-F54C25E441FC}" type="slidenum">
              <a:rPr lang="en-US" altLang="en-US" smtClean="0"/>
              <a:pPr eaLnBrk="1" hangingPunct="1"/>
              <a:t>24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4F350B-F17C-44CA-8AAA-13F97DECBB64}" type="slidenum">
              <a:rPr lang="en-US" altLang="en-US" smtClean="0"/>
              <a:pPr eaLnBrk="1" hangingPunct="1"/>
              <a:t>25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98F944-20AF-48DA-A725-84958C55156E}" type="slidenum">
              <a:rPr lang="en-US" altLang="en-US" smtClean="0"/>
              <a:pPr eaLnBrk="1" hangingPunct="1"/>
              <a:t>26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4F9553-FA04-4A26-9E08-51C90CEA69CC}" type="slidenum">
              <a:rPr lang="en-US" altLang="en-US" smtClean="0"/>
              <a:pPr eaLnBrk="1" hangingPunct="1"/>
              <a:t>27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73C3E3-9346-4654-987C-5E90D0F89714}" type="slidenum">
              <a:rPr lang="en-US" altLang="en-US" smtClean="0"/>
              <a:pPr eaLnBrk="1" hangingPunct="1"/>
              <a:t>28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F782DF-3D99-4C17-A877-553056AF017E}" type="slidenum">
              <a:rPr lang="en-US" altLang="en-US" smtClean="0"/>
              <a:pPr eaLnBrk="1" hangingPunct="1"/>
              <a:t>29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79DE47-BEBE-4342-8F6E-DCF35279D678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F379E9-C5A4-491A-AAF0-96A1FF0DC694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BB5113-966B-4997-9B16-0A3C29CB73AB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2387FE-341F-4E0C-BF9A-523D1E1A7EA5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BAB1E8-A091-46EC-95EF-EA399BF0F10B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A802C1-AE36-482F-ADE9-5FDCAB8C411B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9BAE28-D57D-4D01-982F-2754C4D5F007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E4A3A-FA1D-45F1-B8A2-F7654C8B2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4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BB0C9-83F2-4412-9793-845127BEC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9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BEF1A-6C77-47C0-B3A8-E311767B8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23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9D3CE-E784-4D6A-AED0-AC3B885AA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41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047BE-78EA-4B74-ADE9-4697F380D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3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312E7-97E0-4D3F-ADCB-509F3CA1B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9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D9B6C-AC26-48A8-B078-A5017EF8F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1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78103-4638-490B-A6C9-E3E65E9A3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637AE-4838-4C79-88D1-F0D1A3A2E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0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07F4C-DB9F-46CF-91B8-8C37B9C1A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EBF94-9B4C-445E-BBE0-2F6779B6F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6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8EBFA-3DE8-49D0-842F-58C017EB2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2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AE195-580F-43A1-879C-4F72C1C50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5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5391C40-94C3-43E1-A326-A55ABD2F6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notesSlide" Target="../notesSlides/notesSlide10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33.xml"/><Relationship Id="rId10" Type="http://schemas.openxmlformats.org/officeDocument/2006/relationships/tags" Target="../tags/tag38.xml"/><Relationship Id="rId4" Type="http://schemas.openxmlformats.org/officeDocument/2006/relationships/tags" Target="../tags/tag32.xml"/><Relationship Id="rId9" Type="http://schemas.openxmlformats.org/officeDocument/2006/relationships/tags" Target="../tags/tag3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12" Type="http://schemas.openxmlformats.org/officeDocument/2006/relationships/notesSlide" Target="../notesSlides/notesSlide1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slideLayout" Target="../slideLayouts/slideLayout13.xml"/><Relationship Id="rId5" Type="http://schemas.openxmlformats.org/officeDocument/2006/relationships/tags" Target="../tags/tag43.xml"/><Relationship Id="rId10" Type="http://schemas.openxmlformats.org/officeDocument/2006/relationships/tags" Target="../tags/tag48.xml"/><Relationship Id="rId4" Type="http://schemas.openxmlformats.org/officeDocument/2006/relationships/tags" Target="../tags/tag42.xml"/><Relationship Id="rId9" Type="http://schemas.openxmlformats.org/officeDocument/2006/relationships/tags" Target="../tags/tag4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notesSlide" Target="../notesSlides/notesSlide1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53.xml"/><Relationship Id="rId10" Type="http://schemas.openxmlformats.org/officeDocument/2006/relationships/tags" Target="../tags/tag58.xml"/><Relationship Id="rId4" Type="http://schemas.openxmlformats.org/officeDocument/2006/relationships/tags" Target="../tags/tag52.xml"/><Relationship Id="rId9" Type="http://schemas.openxmlformats.org/officeDocument/2006/relationships/tags" Target="../tags/tag5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tags" Target="../tags/tag80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12" Type="http://schemas.openxmlformats.org/officeDocument/2006/relationships/tags" Target="../tags/tag79.xml"/><Relationship Id="rId17" Type="http://schemas.openxmlformats.org/officeDocument/2006/relationships/notesSlide" Target="../notesSlides/notesSlide16.xml"/><Relationship Id="rId2" Type="http://schemas.openxmlformats.org/officeDocument/2006/relationships/tags" Target="../tags/tag69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5" Type="http://schemas.openxmlformats.org/officeDocument/2006/relationships/tags" Target="../tags/tag72.xml"/><Relationship Id="rId15" Type="http://schemas.openxmlformats.org/officeDocument/2006/relationships/tags" Target="../tags/tag82.xml"/><Relationship Id="rId10" Type="http://schemas.openxmlformats.org/officeDocument/2006/relationships/tags" Target="../tags/tag77.xml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4" Type="http://schemas.openxmlformats.org/officeDocument/2006/relationships/tags" Target="../tags/tag8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.png"/><Relationship Id="rId5" Type="http://schemas.openxmlformats.org/officeDocument/2006/relationships/hyperlink" Target="mailto:anderson@cs.washington.edu" TargetMode="External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13" Type="http://schemas.openxmlformats.org/officeDocument/2006/relationships/notesSlide" Target="../notesSlides/notesSlide20.xml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11" Type="http://schemas.openxmlformats.org/officeDocument/2006/relationships/tags" Target="../tags/tag100.xml"/><Relationship Id="rId5" Type="http://schemas.openxmlformats.org/officeDocument/2006/relationships/tags" Target="../tags/tag94.xml"/><Relationship Id="rId10" Type="http://schemas.openxmlformats.org/officeDocument/2006/relationships/tags" Target="../tags/tag99.xml"/><Relationship Id="rId4" Type="http://schemas.openxmlformats.org/officeDocument/2006/relationships/tags" Target="../tags/tag93.xml"/><Relationship Id="rId9" Type="http://schemas.openxmlformats.org/officeDocument/2006/relationships/tags" Target="../tags/tag9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4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10.xml"/><Relationship Id="rId3" Type="http://schemas.openxmlformats.org/officeDocument/2006/relationships/tags" Target="../tags/tag105.xml"/><Relationship Id="rId7" Type="http://schemas.openxmlformats.org/officeDocument/2006/relationships/tags" Target="../tags/tag109.xml"/><Relationship Id="rId12" Type="http://schemas.openxmlformats.org/officeDocument/2006/relationships/notesSlide" Target="../notesSlides/notesSlide22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07.xml"/><Relationship Id="rId10" Type="http://schemas.openxmlformats.org/officeDocument/2006/relationships/tags" Target="../tags/tag112.xml"/><Relationship Id="rId4" Type="http://schemas.openxmlformats.org/officeDocument/2006/relationships/tags" Target="../tags/tag106.xml"/><Relationship Id="rId9" Type="http://schemas.openxmlformats.org/officeDocument/2006/relationships/tags" Target="../tags/tag1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4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4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4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6.xml"/><Relationship Id="rId3" Type="http://schemas.openxmlformats.org/officeDocument/2006/relationships/tags" Target="../tags/tag121.xml"/><Relationship Id="rId7" Type="http://schemas.openxmlformats.org/officeDocument/2006/relationships/slideLayout" Target="../slideLayouts/slideLayout13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tags" Target="../tags/tag124.xml"/><Relationship Id="rId5" Type="http://schemas.openxmlformats.org/officeDocument/2006/relationships/tags" Target="../tags/tag123.xml"/><Relationship Id="rId4" Type="http://schemas.openxmlformats.org/officeDocument/2006/relationships/tags" Target="../tags/tag12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7.xml"/><Relationship Id="rId3" Type="http://schemas.openxmlformats.org/officeDocument/2006/relationships/tags" Target="../tags/tag127.xml"/><Relationship Id="rId7" Type="http://schemas.openxmlformats.org/officeDocument/2006/relationships/slideLayout" Target="../slideLayouts/slideLayout13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tags" Target="../tags/tag130.xml"/><Relationship Id="rId5" Type="http://schemas.openxmlformats.org/officeDocument/2006/relationships/tags" Target="../tags/tag129.xml"/><Relationship Id="rId4" Type="http://schemas.openxmlformats.org/officeDocument/2006/relationships/tags" Target="../tags/tag1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4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tags" Target="../tags/tag10.xml"/><Relationship Id="rId7" Type="http://schemas.openxmlformats.org/officeDocument/2006/relationships/image" Target="../media/image6.jpe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5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notesSlide" Target="../notesSlides/notesSlide9.xml"/><Relationship Id="rId5" Type="http://schemas.openxmlformats.org/officeDocument/2006/relationships/tags" Target="../tags/tag24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3.xml"/><Relationship Id="rId9" Type="http://schemas.openxmlformats.org/officeDocument/2006/relationships/tags" Target="../tags/tag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   </a:t>
            </a:r>
          </a:p>
          <a:p>
            <a:pPr eaLnBrk="1" hangingPunct="1"/>
            <a:r>
              <a:rPr lang="en-US" altLang="en-US" dirty="0" smtClean="0"/>
              <a:t>Autumn 2015</a:t>
            </a:r>
          </a:p>
          <a:p>
            <a:pPr eaLnBrk="1" hangingPunct="1"/>
            <a:r>
              <a:rPr lang="en-US" altLang="en-US" dirty="0" smtClean="0"/>
              <a:t>Lecture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 (1 of 3)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53340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200" smtClean="0"/>
              <a:t>m</a:t>
            </a:r>
            <a:r>
              <a:rPr lang="en-US" altLang="en-US" sz="3200" baseline="-25000" smtClean="0"/>
              <a:t>1</a:t>
            </a:r>
            <a:r>
              <a:rPr lang="en-US" altLang="en-US" sz="3200" smtClean="0"/>
              <a:t>: w</a:t>
            </a:r>
            <a:r>
              <a:rPr lang="en-US" altLang="en-US" sz="3200" baseline="-25000" smtClean="0"/>
              <a:t>1</a:t>
            </a:r>
            <a:r>
              <a:rPr lang="en-US" altLang="en-US" sz="3200" smtClean="0"/>
              <a:t> w</a:t>
            </a:r>
            <a:r>
              <a:rPr lang="en-US" altLang="en-US" sz="3200" baseline="-25000" smtClean="0"/>
              <a:t>2</a:t>
            </a:r>
          </a:p>
          <a:p>
            <a:pPr eaLnBrk="1" hangingPunct="1">
              <a:buFontTx/>
              <a:buNone/>
            </a:pPr>
            <a:r>
              <a:rPr lang="en-US" altLang="en-US" sz="3200" smtClean="0"/>
              <a:t>m</a:t>
            </a:r>
            <a:r>
              <a:rPr lang="en-US" altLang="en-US" sz="3200" baseline="-25000" smtClean="0"/>
              <a:t>2</a:t>
            </a:r>
            <a:r>
              <a:rPr lang="en-US" altLang="en-US" sz="3200" smtClean="0"/>
              <a:t>: w</a:t>
            </a:r>
            <a:r>
              <a:rPr lang="en-US" altLang="en-US" sz="3200" baseline="-25000" smtClean="0"/>
              <a:t>2</a:t>
            </a:r>
            <a:r>
              <a:rPr lang="en-US" altLang="en-US" sz="3200" smtClean="0"/>
              <a:t> w</a:t>
            </a:r>
            <a:r>
              <a:rPr lang="en-US" altLang="en-US" sz="3200" baseline="-25000" smtClean="0"/>
              <a:t>1</a:t>
            </a:r>
          </a:p>
          <a:p>
            <a:pPr eaLnBrk="1" hangingPunct="1">
              <a:buFontTx/>
              <a:buNone/>
            </a:pPr>
            <a:r>
              <a:rPr lang="en-US" altLang="en-US" sz="3200" smtClean="0"/>
              <a:t>w</a:t>
            </a:r>
            <a:r>
              <a:rPr lang="en-US" altLang="en-US" sz="3200" baseline="-25000" smtClean="0"/>
              <a:t>1</a:t>
            </a:r>
            <a:r>
              <a:rPr lang="en-US" altLang="en-US" sz="3200" smtClean="0"/>
              <a:t>: m</a:t>
            </a:r>
            <a:r>
              <a:rPr lang="en-US" altLang="en-US" sz="3200" baseline="-25000" smtClean="0"/>
              <a:t>1</a:t>
            </a:r>
            <a:r>
              <a:rPr lang="en-US" altLang="en-US" sz="3200" smtClean="0"/>
              <a:t> m</a:t>
            </a:r>
            <a:r>
              <a:rPr lang="en-US" altLang="en-US" sz="3200" baseline="-25000" smtClean="0"/>
              <a:t>2</a:t>
            </a:r>
          </a:p>
          <a:p>
            <a:pPr eaLnBrk="1" hangingPunct="1">
              <a:buFontTx/>
              <a:buNone/>
            </a:pPr>
            <a:r>
              <a:rPr lang="en-US" altLang="en-US" sz="3200" smtClean="0"/>
              <a:t>w</a:t>
            </a:r>
            <a:r>
              <a:rPr lang="en-US" altLang="en-US" sz="3200" baseline="-25000" smtClean="0"/>
              <a:t>2</a:t>
            </a:r>
            <a:r>
              <a:rPr lang="en-US" altLang="en-US" sz="3200" smtClean="0"/>
              <a:t>: m</a:t>
            </a:r>
            <a:r>
              <a:rPr lang="en-US" altLang="en-US" sz="3200" baseline="-25000" smtClean="0"/>
              <a:t>2</a:t>
            </a:r>
            <a:r>
              <a:rPr lang="en-US" altLang="en-US" sz="3200" smtClean="0"/>
              <a:t> m</a:t>
            </a:r>
            <a:r>
              <a:rPr lang="en-US" altLang="en-US" sz="3200" baseline="-25000" smtClean="0"/>
              <a:t>1</a:t>
            </a:r>
          </a:p>
        </p:txBody>
      </p:sp>
      <p:sp>
        <p:nvSpPr>
          <p:cNvPr id="11268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1273" name="Text Box 1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1274" name="Text Box 13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1275" name="Text Box 1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 (2 of 3)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m</a:t>
            </a:r>
            <a:r>
              <a:rPr lang="en-US" altLang="en-US" baseline="-25000" smtClean="0"/>
              <a:t>1</a:t>
            </a:r>
            <a:r>
              <a:rPr lang="en-US" altLang="en-US" smtClean="0"/>
              <a:t>: w</a:t>
            </a:r>
            <a:r>
              <a:rPr lang="en-US" altLang="en-US" baseline="-25000" smtClean="0"/>
              <a:t>1</a:t>
            </a:r>
            <a:r>
              <a:rPr lang="en-US" altLang="en-US" smtClean="0"/>
              <a:t> w</a:t>
            </a:r>
            <a:r>
              <a:rPr lang="en-US" altLang="en-US" baseline="-25000" smtClean="0"/>
              <a:t>2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m</a:t>
            </a:r>
            <a:r>
              <a:rPr lang="en-US" altLang="en-US" baseline="-25000" smtClean="0"/>
              <a:t>2</a:t>
            </a:r>
            <a:r>
              <a:rPr lang="en-US" altLang="en-US" smtClean="0"/>
              <a:t>: w</a:t>
            </a:r>
            <a:r>
              <a:rPr lang="en-US" altLang="en-US" baseline="-25000" smtClean="0"/>
              <a:t>1</a:t>
            </a:r>
            <a:r>
              <a:rPr lang="en-US" altLang="en-US" smtClean="0"/>
              <a:t> w</a:t>
            </a:r>
            <a:r>
              <a:rPr lang="en-US" altLang="en-US" baseline="-25000" smtClean="0"/>
              <a:t>2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w</a:t>
            </a:r>
            <a:r>
              <a:rPr lang="en-US" altLang="en-US" baseline="-25000" smtClean="0"/>
              <a:t>1</a:t>
            </a:r>
            <a:r>
              <a:rPr lang="en-US" altLang="en-US" smtClean="0"/>
              <a:t>: m</a:t>
            </a:r>
            <a:r>
              <a:rPr lang="en-US" altLang="en-US" baseline="-25000" smtClean="0"/>
              <a:t>1</a:t>
            </a:r>
            <a:r>
              <a:rPr lang="en-US" altLang="en-US" smtClean="0"/>
              <a:t> m</a:t>
            </a:r>
            <a:r>
              <a:rPr lang="en-US" altLang="en-US" baseline="-25000" smtClean="0"/>
              <a:t>2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w</a:t>
            </a:r>
            <a:r>
              <a:rPr lang="en-US" altLang="en-US" baseline="-25000" smtClean="0"/>
              <a:t>2</a:t>
            </a:r>
            <a:r>
              <a:rPr lang="en-US" altLang="en-US" smtClean="0"/>
              <a:t>: m</a:t>
            </a:r>
            <a:r>
              <a:rPr lang="en-US" altLang="en-US" baseline="-25000" smtClean="0"/>
              <a:t>1</a:t>
            </a:r>
            <a:r>
              <a:rPr lang="en-US" altLang="en-US" smtClean="0"/>
              <a:t> m</a:t>
            </a:r>
            <a:r>
              <a:rPr lang="en-US" altLang="en-US" baseline="-25000" smtClean="0"/>
              <a:t>2</a:t>
            </a:r>
          </a:p>
        </p:txBody>
      </p:sp>
      <p:sp>
        <p:nvSpPr>
          <p:cNvPr id="1229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6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229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 (3 of 3)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200" smtClean="0"/>
              <a:t>m</a:t>
            </a:r>
            <a:r>
              <a:rPr lang="en-US" altLang="en-US" sz="3200" baseline="-25000" smtClean="0"/>
              <a:t>1</a:t>
            </a:r>
            <a:r>
              <a:rPr lang="en-US" altLang="en-US" sz="3200" smtClean="0"/>
              <a:t>: w</a:t>
            </a:r>
            <a:r>
              <a:rPr lang="en-US" altLang="en-US" sz="3200" baseline="-25000" smtClean="0"/>
              <a:t>1</a:t>
            </a:r>
            <a:r>
              <a:rPr lang="en-US" altLang="en-US" sz="3200" smtClean="0"/>
              <a:t> w</a:t>
            </a:r>
            <a:r>
              <a:rPr lang="en-US" altLang="en-US" sz="3200" baseline="-25000" smtClean="0"/>
              <a:t>2</a:t>
            </a:r>
          </a:p>
          <a:p>
            <a:pPr eaLnBrk="1" hangingPunct="1">
              <a:buFontTx/>
              <a:buNone/>
            </a:pPr>
            <a:r>
              <a:rPr lang="en-US" altLang="en-US" sz="3200" smtClean="0"/>
              <a:t>m</a:t>
            </a:r>
            <a:r>
              <a:rPr lang="en-US" altLang="en-US" sz="3200" baseline="-25000" smtClean="0"/>
              <a:t>2</a:t>
            </a:r>
            <a:r>
              <a:rPr lang="en-US" altLang="en-US" sz="3200" smtClean="0"/>
              <a:t>: w</a:t>
            </a:r>
            <a:r>
              <a:rPr lang="en-US" altLang="en-US" sz="3200" baseline="-25000" smtClean="0"/>
              <a:t>2</a:t>
            </a:r>
            <a:r>
              <a:rPr lang="en-US" altLang="en-US" sz="3200" smtClean="0"/>
              <a:t> w</a:t>
            </a:r>
            <a:r>
              <a:rPr lang="en-US" altLang="en-US" sz="3200" baseline="-25000" smtClean="0"/>
              <a:t>1</a:t>
            </a:r>
          </a:p>
          <a:p>
            <a:pPr eaLnBrk="1" hangingPunct="1">
              <a:buFontTx/>
              <a:buNone/>
            </a:pPr>
            <a:r>
              <a:rPr lang="en-US" altLang="en-US" sz="3200" smtClean="0"/>
              <a:t>w</a:t>
            </a:r>
            <a:r>
              <a:rPr lang="en-US" altLang="en-US" sz="3200" baseline="-25000" smtClean="0"/>
              <a:t>1</a:t>
            </a:r>
            <a:r>
              <a:rPr lang="en-US" altLang="en-US" sz="3200" smtClean="0"/>
              <a:t>: m</a:t>
            </a:r>
            <a:r>
              <a:rPr lang="en-US" altLang="en-US" sz="3200" baseline="-25000" smtClean="0"/>
              <a:t>2</a:t>
            </a:r>
            <a:r>
              <a:rPr lang="en-US" altLang="en-US" sz="3200" smtClean="0"/>
              <a:t> m</a:t>
            </a:r>
            <a:r>
              <a:rPr lang="en-US" altLang="en-US" sz="3200" baseline="-25000" smtClean="0"/>
              <a:t>1</a:t>
            </a:r>
          </a:p>
          <a:p>
            <a:pPr eaLnBrk="1" hangingPunct="1">
              <a:buFontTx/>
              <a:buNone/>
            </a:pPr>
            <a:r>
              <a:rPr lang="en-US" altLang="en-US" sz="3200" smtClean="0"/>
              <a:t>w</a:t>
            </a:r>
            <a:r>
              <a:rPr lang="en-US" altLang="en-US" sz="3200" baseline="-25000" smtClean="0"/>
              <a:t>2</a:t>
            </a:r>
            <a:r>
              <a:rPr lang="en-US" altLang="en-US" sz="3200" smtClean="0"/>
              <a:t>: m</a:t>
            </a:r>
            <a:r>
              <a:rPr lang="en-US" altLang="en-US" sz="3200" baseline="-25000" smtClean="0"/>
              <a:t>1</a:t>
            </a:r>
            <a:r>
              <a:rPr lang="en-US" altLang="en-US" sz="3200" smtClean="0"/>
              <a:t> m</a:t>
            </a:r>
            <a:r>
              <a:rPr lang="en-US" altLang="en-US" sz="3200" baseline="-25000" smtClean="0"/>
              <a:t>2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3321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Formal Problem</a:t>
            </a:r>
          </a:p>
        </p:txBody>
      </p:sp>
      <p:sp>
        <p:nvSpPr>
          <p:cNvPr id="14339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r>
              <a:rPr lang="en-US" altLang="en-US" smtClean="0"/>
              <a:t>Input</a:t>
            </a:r>
          </a:p>
          <a:p>
            <a:pPr lvl="1"/>
            <a:r>
              <a:rPr lang="en-US" altLang="en-US" smtClean="0"/>
              <a:t>Preference lists for m</a:t>
            </a:r>
            <a:r>
              <a:rPr lang="en-US" altLang="en-US" baseline="-25000" smtClean="0"/>
              <a:t>1</a:t>
            </a:r>
            <a:r>
              <a:rPr lang="en-US" altLang="en-US" smtClean="0"/>
              <a:t>, m</a:t>
            </a:r>
            <a:r>
              <a:rPr lang="en-US" altLang="en-US" baseline="-25000" smtClean="0"/>
              <a:t>2</a:t>
            </a:r>
            <a:r>
              <a:rPr lang="en-US" altLang="en-US" smtClean="0"/>
              <a:t>, …, m</a:t>
            </a:r>
            <a:r>
              <a:rPr lang="en-US" altLang="en-US" baseline="-25000" smtClean="0"/>
              <a:t>n</a:t>
            </a:r>
          </a:p>
          <a:p>
            <a:pPr lvl="1"/>
            <a:r>
              <a:rPr lang="en-US" altLang="en-US" smtClean="0"/>
              <a:t>Preference lists for w</a:t>
            </a:r>
            <a:r>
              <a:rPr lang="en-US" altLang="en-US" baseline="-25000" smtClean="0"/>
              <a:t>1</a:t>
            </a:r>
            <a:r>
              <a:rPr lang="en-US" altLang="en-US" smtClean="0"/>
              <a:t>, w</a:t>
            </a:r>
            <a:r>
              <a:rPr lang="en-US" altLang="en-US" baseline="-25000" smtClean="0"/>
              <a:t>2</a:t>
            </a:r>
            <a:r>
              <a:rPr lang="en-US" altLang="en-US" smtClean="0"/>
              <a:t>, …, w</a:t>
            </a:r>
            <a:r>
              <a:rPr lang="en-US" altLang="en-US" baseline="-25000" smtClean="0"/>
              <a:t>n</a:t>
            </a:r>
          </a:p>
          <a:p>
            <a:r>
              <a:rPr lang="en-US" altLang="en-US" smtClean="0"/>
              <a:t>Output</a:t>
            </a:r>
          </a:p>
          <a:p>
            <a:pPr lvl="1"/>
            <a:r>
              <a:rPr lang="en-US" altLang="en-US" smtClean="0"/>
              <a:t>Perfect matching M satisfying stability property:</a:t>
            </a: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838200" y="4800600"/>
            <a:ext cx="7162800" cy="11080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bg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If (m’, w’)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and (m’’, w’’)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then</a:t>
            </a:r>
          </a:p>
          <a:p>
            <a:pPr>
              <a:defRPr/>
            </a:pPr>
            <a:r>
              <a:rPr lang="en-US" sz="2400" dirty="0"/>
              <a:t>	(m’ prefers w’ to w’’) or (w’’ prefers m’’ to m’)</a:t>
            </a:r>
          </a:p>
          <a:p>
            <a:pPr>
              <a:defRPr/>
            </a:pPr>
            <a:r>
              <a:rPr lang="en-US" dirty="0"/>
              <a:t>	</a:t>
            </a:r>
          </a:p>
        </p:txBody>
      </p:sp>
      <p:sp>
        <p:nvSpPr>
          <p:cNvPr id="14341" name="TextBox 8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91000" y="4267200"/>
            <a:ext cx="4089400" cy="3698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Symbol" pitchFamily="18" charset="2"/>
                <a:sym typeface="Symbol" pitchFamily="18" charset="2"/>
              </a:rPr>
              <a:t></a:t>
            </a:r>
            <a:r>
              <a:rPr lang="en-US" altLang="en-US"/>
              <a:t> m’, w’’, (m’, w’’) is NOT an instability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Idea for an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/>
              <a:t>m proposes to w</a:t>
            </a:r>
          </a:p>
          <a:p>
            <a:pPr lvl="1" eaLnBrk="1" hangingPunct="1">
              <a:buFontTx/>
              <a:buNone/>
              <a:defRPr/>
            </a:pPr>
            <a:r>
              <a:rPr lang="en-US" dirty="0" smtClean="0"/>
              <a:t>If w is unmatched, w accepts</a:t>
            </a:r>
          </a:p>
          <a:p>
            <a:pPr lvl="1" eaLnBrk="1" hangingPunct="1">
              <a:buFontTx/>
              <a:buNone/>
              <a:defRPr/>
            </a:pPr>
            <a:r>
              <a:rPr lang="en-US" dirty="0" smtClean="0"/>
              <a:t>If w is matched to m</a:t>
            </a:r>
            <a:r>
              <a:rPr lang="en-US" baseline="-25000" dirty="0" smtClean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 smtClean="0"/>
              <a:t>If w prefers m to m</a:t>
            </a:r>
            <a:r>
              <a:rPr lang="en-US" baseline="-25000" dirty="0" smtClean="0"/>
              <a:t>2</a:t>
            </a:r>
            <a:r>
              <a:rPr lang="en-US" dirty="0" smtClean="0"/>
              <a:t>	w accepts m, dumping m</a:t>
            </a:r>
            <a:r>
              <a:rPr lang="en-US" baseline="-25000" dirty="0" smtClean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 smtClean="0"/>
              <a:t>If w prefers m</a:t>
            </a:r>
            <a:r>
              <a:rPr lang="en-US" baseline="-25000" dirty="0" smtClean="0"/>
              <a:t>2</a:t>
            </a:r>
            <a:r>
              <a:rPr lang="en-US" dirty="0" smtClean="0"/>
              <a:t> to m, w rejects m</a:t>
            </a:r>
          </a:p>
          <a:p>
            <a:pPr indent="0" eaLnBrk="1" hangingPunct="1">
              <a:buFontTx/>
              <a:buNone/>
              <a:defRPr/>
            </a:pP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Unmatched m proposes to the highest w on its preference list </a:t>
            </a:r>
            <a:r>
              <a:rPr lang="en-US" dirty="0" smtClean="0">
                <a:solidFill>
                  <a:srgbClr val="FF0000"/>
                </a:solidFill>
              </a:rPr>
              <a:t>that it has not already proposed to</a:t>
            </a:r>
          </a:p>
          <a:p>
            <a:pPr lvl="2" eaLnBrk="1" hangingPunct="1">
              <a:buFontTx/>
              <a:buNone/>
              <a:defRPr/>
            </a:pPr>
            <a:endParaRPr lang="en-US" baseline="-25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Algorithm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6764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638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676400"/>
            <a:ext cx="75374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Initially all m in M and w in W are free</a:t>
            </a:r>
          </a:p>
          <a:p>
            <a:pPr eaLnBrk="1" hangingPunct="1"/>
            <a:r>
              <a:rPr lang="en-US" altLang="en-US" sz="2400"/>
              <a:t>While there is a free m</a:t>
            </a:r>
          </a:p>
          <a:p>
            <a:pPr eaLnBrk="1" hangingPunct="1"/>
            <a:r>
              <a:rPr lang="en-US" altLang="en-US" sz="2400"/>
              <a:t>	w highest on m’s list that m has not proposed to</a:t>
            </a:r>
          </a:p>
          <a:p>
            <a:pPr eaLnBrk="1" hangingPunct="1"/>
            <a:r>
              <a:rPr lang="en-US" altLang="en-US" sz="2400"/>
              <a:t>	if w is free, then match (m, w)</a:t>
            </a:r>
          </a:p>
          <a:p>
            <a:pPr eaLnBrk="1" hangingPunct="1"/>
            <a:r>
              <a:rPr lang="en-US" altLang="en-US" sz="2400"/>
              <a:t>	else </a:t>
            </a:r>
          </a:p>
          <a:p>
            <a:pPr eaLnBrk="1" hangingPunct="1"/>
            <a:r>
              <a:rPr lang="en-US" altLang="en-US" sz="2400"/>
              <a:t>                     suppose (m</a:t>
            </a:r>
            <a:r>
              <a:rPr lang="en-US" altLang="en-US" sz="2400" baseline="-25000"/>
              <a:t>2</a:t>
            </a:r>
            <a:r>
              <a:rPr lang="en-US" altLang="en-US" sz="2400"/>
              <a:t>, w) is matched</a:t>
            </a:r>
          </a:p>
          <a:p>
            <a:pPr eaLnBrk="1" hangingPunct="1"/>
            <a:r>
              <a:rPr lang="en-US" altLang="en-US" sz="2400"/>
              <a:t>		if w prefers m to m</a:t>
            </a:r>
            <a:r>
              <a:rPr lang="en-US" altLang="en-US" sz="2400" baseline="-25000"/>
              <a:t>2</a:t>
            </a:r>
          </a:p>
          <a:p>
            <a:pPr eaLnBrk="1" hangingPunct="1"/>
            <a:r>
              <a:rPr lang="en-US" altLang="en-US" sz="2400"/>
              <a:t>			unmatch (m</a:t>
            </a:r>
            <a:r>
              <a:rPr lang="en-US" altLang="en-US" sz="2400" baseline="-25000"/>
              <a:t>2</a:t>
            </a:r>
            <a:r>
              <a:rPr lang="en-US" altLang="en-US" sz="2400"/>
              <a:t>, w)</a:t>
            </a:r>
          </a:p>
          <a:p>
            <a:pPr eaLnBrk="1" hangingPunct="1"/>
            <a:r>
              <a:rPr lang="en-US" altLang="en-US" sz="2400"/>
              <a:t>			match (m, w)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1741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744663"/>
            <a:ext cx="2743200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1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2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3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1</a:t>
            </a:r>
            <a:r>
              <a:rPr lang="en-US" altLang="en-US" sz="2400"/>
              <a:t>: m</a:t>
            </a:r>
            <a:r>
              <a:rPr lang="en-US" altLang="en-US" sz="2400" baseline="-25000"/>
              <a:t>2</a:t>
            </a:r>
            <a:r>
              <a:rPr lang="en-US" altLang="en-US" sz="2400"/>
              <a:t>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2</a:t>
            </a:r>
            <a:r>
              <a:rPr lang="en-US" altLang="en-US" sz="2400"/>
              <a:t>: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  <a:r>
              <a:rPr lang="en-US" altLang="en-US" sz="2400"/>
              <a:t> m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3</a:t>
            </a:r>
            <a:r>
              <a:rPr lang="en-US" altLang="en-US" sz="2400"/>
              <a:t>: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  <a:r>
              <a:rPr lang="en-US" altLang="en-US" sz="2400"/>
              <a:t> m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1741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6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  <p:sp>
        <p:nvSpPr>
          <p:cNvPr id="1742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62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2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006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914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4" name="TextBox 16" hidden="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8600" y="6248400"/>
            <a:ext cx="4213225" cy="461963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Order: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2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Does this work?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Does it terminate?</a:t>
            </a:r>
          </a:p>
          <a:p>
            <a:pPr eaLnBrk="1" hangingPunct="1"/>
            <a:r>
              <a:rPr lang="en-US" altLang="en-US" smtClean="0"/>
              <a:t>Is the result a stable matching?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Begin by identifying invariants and measures of progress</a:t>
            </a:r>
          </a:p>
          <a:p>
            <a:pPr lvl="1" eaLnBrk="1" hangingPunct="1"/>
            <a:r>
              <a:rPr lang="en-US" altLang="en-US" smtClean="0"/>
              <a:t>m’s proposals get worse (have higher m-rank)</a:t>
            </a:r>
          </a:p>
          <a:p>
            <a:pPr lvl="1" eaLnBrk="1" hangingPunct="1"/>
            <a:r>
              <a:rPr lang="en-US" altLang="en-US" smtClean="0"/>
              <a:t>Once w is matched, w stays matched</a:t>
            </a:r>
          </a:p>
          <a:p>
            <a:pPr lvl="1" eaLnBrk="1" hangingPunct="1"/>
            <a:r>
              <a:rPr lang="en-US" altLang="en-US" smtClean="0"/>
              <a:t>w’s partners get better (have lower w-rank)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Claim: If an m reaches the end of its list, then all the w’s are matched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1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Claim: The algorithm stops in at most n</a:t>
            </a:r>
            <a:r>
              <a:rPr lang="en-US" altLang="en-US" sz="4000" baseline="30000" smtClean="0"/>
              <a:t>2</a:t>
            </a:r>
            <a:r>
              <a:rPr lang="en-US" altLang="en-US" sz="4000" smtClean="0"/>
              <a:t> steps</a:t>
            </a:r>
          </a:p>
        </p:txBody>
      </p:sp>
      <p:sp>
        <p:nvSpPr>
          <p:cNvPr id="19459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324600"/>
            <a:ext cx="4191000" cy="3952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Each m asks each w at most once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 Course 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z="2800" dirty="0" smtClean="0"/>
              <a:t>CSE 421, Introduction to Algorithms</a:t>
            </a:r>
          </a:p>
          <a:p>
            <a:pPr lvl="1" eaLnBrk="1" hangingPunct="1">
              <a:defRPr/>
            </a:pPr>
            <a:r>
              <a:rPr lang="en-US" sz="2400" dirty="0" smtClean="0"/>
              <a:t>MWF, 1:30-2:20 pm</a:t>
            </a:r>
          </a:p>
          <a:p>
            <a:pPr lvl="1" eaLnBrk="1" hangingPunct="1">
              <a:defRPr/>
            </a:pPr>
            <a:r>
              <a:rPr lang="en-US" sz="2400" dirty="0" smtClean="0"/>
              <a:t>MGH 421</a:t>
            </a:r>
          </a:p>
          <a:p>
            <a:pPr eaLnBrk="1" hangingPunct="1">
              <a:defRPr/>
            </a:pPr>
            <a:r>
              <a:rPr lang="en-US" dirty="0" smtClean="0"/>
              <a:t>Instructor</a:t>
            </a:r>
          </a:p>
          <a:p>
            <a:pPr lvl="1" eaLnBrk="1" hangingPunct="1">
              <a:defRPr/>
            </a:pPr>
            <a:r>
              <a:rPr lang="en-US" sz="2400" dirty="0" smtClean="0"/>
              <a:t>Richard Anderson, </a:t>
            </a:r>
            <a:r>
              <a:rPr lang="en-US" sz="2400" dirty="0" smtClean="0">
                <a:hlinkClick r:id="rId5"/>
              </a:rPr>
              <a:t>anderson@cs.washington.edu</a:t>
            </a:r>
            <a:endParaRPr lang="en-US" sz="2400" dirty="0" smtClean="0"/>
          </a:p>
          <a:p>
            <a:pPr lvl="1" eaLnBrk="1" hangingPunct="1">
              <a:defRPr/>
            </a:pPr>
            <a:r>
              <a:rPr lang="en-US" sz="2400" dirty="0" smtClean="0"/>
              <a:t>Office hours: </a:t>
            </a:r>
          </a:p>
          <a:p>
            <a:pPr lvl="2" eaLnBrk="1" hangingPunct="1">
              <a:defRPr/>
            </a:pPr>
            <a:r>
              <a:rPr lang="en-US" sz="2000" dirty="0" smtClean="0"/>
              <a:t>CSE 582</a:t>
            </a:r>
          </a:p>
          <a:p>
            <a:pPr lvl="2" eaLnBrk="1" hangingPunct="1">
              <a:defRPr/>
            </a:pPr>
            <a:r>
              <a:rPr lang="en-US" sz="2000" dirty="0" smtClean="0"/>
              <a:t>Office hours TBD</a:t>
            </a:r>
          </a:p>
          <a:p>
            <a:pPr eaLnBrk="1" hangingPunct="1">
              <a:defRPr/>
            </a:pPr>
            <a:r>
              <a:rPr lang="en-US" sz="2800" dirty="0" smtClean="0"/>
              <a:t>Teaching Assistants </a:t>
            </a:r>
          </a:p>
          <a:p>
            <a:pPr lvl="1" eaLnBrk="1" hangingPunct="1">
              <a:defRPr/>
            </a:pPr>
            <a:r>
              <a:rPr lang="en-US" sz="2400" dirty="0" smtClean="0"/>
              <a:t>Cyrus </a:t>
            </a:r>
            <a:r>
              <a:rPr lang="en-US" sz="2400" dirty="0" err="1" smtClean="0"/>
              <a:t>Rashtchian</a:t>
            </a:r>
            <a:endParaRPr lang="en-US" sz="2400" dirty="0" smtClean="0"/>
          </a:p>
          <a:p>
            <a:pPr lvl="1" eaLnBrk="1" hangingPunct="1">
              <a:defRPr/>
            </a:pPr>
            <a:r>
              <a:rPr lang="en-US" sz="2400" dirty="0" err="1" smtClean="0"/>
              <a:t>Yueqi</a:t>
            </a:r>
            <a:r>
              <a:rPr lang="en-US" sz="2400" dirty="0" smtClean="0"/>
              <a:t> Sheng</a:t>
            </a:r>
          </a:p>
          <a:p>
            <a:pPr lvl="1" eaLnBrk="1" hangingPunct="1">
              <a:defRPr/>
            </a:pPr>
            <a:r>
              <a:rPr lang="en-US" sz="2400" dirty="0" smtClean="0"/>
              <a:t>Erin Yoon</a:t>
            </a:r>
          </a:p>
          <a:p>
            <a:pPr lvl="1" eaLnBrk="1" hangingPunct="1">
              <a:defRPr/>
            </a:pPr>
            <a:r>
              <a:rPr lang="en-US" sz="2400" dirty="0" err="1" smtClean="0"/>
              <a:t>Kuai</a:t>
            </a:r>
            <a:r>
              <a:rPr lang="en-US" sz="2400" dirty="0" smtClean="0"/>
              <a:t> Yu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581400"/>
            <a:ext cx="9525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581400"/>
            <a:ext cx="9525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070505"/>
            <a:ext cx="9525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344" y="5025817"/>
            <a:ext cx="9525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When the algorithms halts, every w is matched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Why?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Hence, the algorithm finds a perfect matching</a:t>
            </a:r>
          </a:p>
        </p:txBody>
      </p:sp>
      <p:sp>
        <p:nvSpPr>
          <p:cNvPr id="2048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5657850"/>
            <a:ext cx="5635625" cy="120015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Invariant: partial matching</a:t>
            </a:r>
          </a:p>
          <a:p>
            <a:pPr eaLnBrk="1" hangingPunct="1"/>
            <a:r>
              <a:rPr lang="en-US" altLang="en-US"/>
              <a:t>What happens when some m reaches its last choice?</a:t>
            </a:r>
          </a:p>
          <a:p>
            <a:pPr eaLnBrk="1" hangingPunct="1"/>
            <a:r>
              <a:rPr lang="en-US" altLang="en-US"/>
              <a:t>	exactly n-1 w’s much be matched</a:t>
            </a:r>
          </a:p>
          <a:p>
            <a:pPr eaLnBrk="1" hangingPunct="1"/>
            <a:r>
              <a:rPr lang="en-US" altLang="en-US"/>
              <a:t>	last choice must be available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resulting matching is stable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Suppose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 </a:t>
            </a:r>
            <a:r>
              <a:rPr lang="en-US" altLang="en-US" sz="2800" smtClean="0"/>
              <a:t>(m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, w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) </a:t>
            </a:r>
            <a:r>
              <a:rPr lang="en-US" altLang="en-US" sz="2800" smtClean="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 smtClean="0"/>
              <a:t> M, (m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, w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) </a:t>
            </a:r>
            <a:r>
              <a:rPr lang="en-US" altLang="en-US" sz="2800" smtClean="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 smtClean="0"/>
              <a:t> M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m</a:t>
            </a:r>
            <a:r>
              <a:rPr lang="en-US" altLang="en-US" baseline="-25000" smtClean="0"/>
              <a:t>1</a:t>
            </a:r>
            <a:r>
              <a:rPr lang="en-US" altLang="en-US" smtClean="0"/>
              <a:t> prefers w</a:t>
            </a:r>
            <a:r>
              <a:rPr lang="en-US" altLang="en-US" baseline="-25000" smtClean="0"/>
              <a:t>2</a:t>
            </a:r>
            <a:r>
              <a:rPr lang="en-US" altLang="en-US" smtClean="0"/>
              <a:t> to w</a:t>
            </a:r>
            <a:r>
              <a:rPr lang="en-US" altLang="en-US" baseline="-25000" smtClean="0"/>
              <a:t>1</a:t>
            </a:r>
          </a:p>
          <a:p>
            <a:pPr lvl="1" eaLnBrk="1" hangingPunct="1">
              <a:buFontTx/>
              <a:buNone/>
            </a:pPr>
            <a:endParaRPr lang="en-US" altLang="en-US" baseline="-25000" smtClean="0"/>
          </a:p>
          <a:p>
            <a:pPr lvl="1" eaLnBrk="1" hangingPunct="1">
              <a:buFontTx/>
              <a:buNone/>
            </a:pPr>
            <a:endParaRPr lang="en-US" altLang="en-US" baseline="-25000" smtClean="0"/>
          </a:p>
          <a:p>
            <a:pPr eaLnBrk="1" hangingPunct="1">
              <a:buFontTx/>
              <a:buNone/>
            </a:pPr>
            <a:r>
              <a:rPr lang="en-US" altLang="en-US" smtClean="0"/>
              <a:t>How could this happen?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</a:t>
            </a:r>
          </a:p>
        </p:txBody>
      </p:sp>
      <p:sp>
        <p:nvSpPr>
          <p:cNvPr id="2150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912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2150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2151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248400" y="20574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912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2151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628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2151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248400" y="29718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248400" y="2209800"/>
            <a:ext cx="9906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125" y="4151313"/>
            <a:ext cx="4206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6" name="Text Box 12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5029200"/>
            <a:ext cx="4267200" cy="163353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proposed to w</a:t>
            </a:r>
            <a:r>
              <a:rPr lang="en-US" altLang="en-US" baseline="-25000"/>
              <a:t>2</a:t>
            </a:r>
            <a:r>
              <a:rPr lang="en-US" altLang="en-US"/>
              <a:t> before w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rejected m</a:t>
            </a:r>
            <a:r>
              <a:rPr lang="en-US" altLang="en-US" baseline="-25000"/>
              <a:t>1 </a:t>
            </a:r>
            <a:r>
              <a:rPr lang="en-US" altLang="en-US"/>
              <a:t>for m</a:t>
            </a:r>
            <a:r>
              <a:rPr lang="en-US" altLang="en-US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3  </a:t>
            </a:r>
            <a:r>
              <a:rPr lang="en-US" altLang="en-US"/>
              <a:t>to m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2</a:t>
            </a:r>
            <a:r>
              <a:rPr lang="en-US" altLang="en-US"/>
              <a:t> to m</a:t>
            </a:r>
            <a:r>
              <a:rPr lang="en-US" altLang="en-US" baseline="-250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Result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Simple, O(n</a:t>
            </a:r>
            <a:r>
              <a:rPr lang="en-US" altLang="en-US" baseline="30000" smtClean="0"/>
              <a:t>2</a:t>
            </a:r>
            <a:r>
              <a:rPr lang="en-US" altLang="en-US" smtClean="0"/>
              <a:t>) algorithm to compute a stable matching</a:t>
            </a:r>
          </a:p>
          <a:p>
            <a:pPr eaLnBrk="1" hangingPunct="1"/>
            <a:r>
              <a:rPr lang="en-US" altLang="en-US" smtClean="0"/>
              <a:t>Corollary</a:t>
            </a:r>
          </a:p>
          <a:p>
            <a:pPr lvl="1" eaLnBrk="1" hangingPunct="1"/>
            <a:r>
              <a:rPr lang="en-US" altLang="en-US" smtClean="0"/>
              <a:t>A stable matching always exists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closer look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Stable matchings are not necessarily fair</a:t>
            </a:r>
          </a:p>
        </p:txBody>
      </p:sp>
      <p:sp>
        <p:nvSpPr>
          <p:cNvPr id="2355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3040063"/>
            <a:ext cx="35814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    w</a:t>
            </a:r>
            <a:r>
              <a:rPr lang="en-US" altLang="en-US" sz="2000" baseline="-25000"/>
              <a:t>1</a:t>
            </a:r>
            <a:r>
              <a:rPr lang="en-US" altLang="en-US" sz="2000"/>
              <a:t>   w</a:t>
            </a:r>
            <a:r>
              <a:rPr lang="en-US" altLang="en-US" sz="2000" baseline="-25000"/>
              <a:t>2</a:t>
            </a:r>
            <a:r>
              <a:rPr lang="en-US" altLang="en-US" sz="2000"/>
              <a:t>   w</a:t>
            </a:r>
            <a:r>
              <a:rPr lang="en-US" altLang="en-US" sz="20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    w</a:t>
            </a:r>
            <a:r>
              <a:rPr lang="en-US" altLang="en-US" sz="2000" baseline="-25000"/>
              <a:t>2</a:t>
            </a:r>
            <a:r>
              <a:rPr lang="en-US" altLang="en-US" sz="2000"/>
              <a:t>   w</a:t>
            </a:r>
            <a:r>
              <a:rPr lang="en-US" altLang="en-US" sz="2000" baseline="-25000"/>
              <a:t>3</a:t>
            </a:r>
            <a:r>
              <a:rPr lang="en-US" altLang="en-US" sz="2000"/>
              <a:t>   w</a:t>
            </a:r>
            <a:r>
              <a:rPr lang="en-US" altLang="en-US" sz="20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3</a:t>
            </a:r>
            <a:r>
              <a:rPr lang="en-US" altLang="en-US" sz="2000"/>
              <a:t>:    w</a:t>
            </a:r>
            <a:r>
              <a:rPr lang="en-US" altLang="en-US" sz="2000" baseline="-25000"/>
              <a:t>3</a:t>
            </a:r>
            <a:r>
              <a:rPr lang="en-US" altLang="en-US" sz="2000"/>
              <a:t>   w</a:t>
            </a:r>
            <a:r>
              <a:rPr lang="en-US" altLang="en-US" sz="2000" baseline="-25000"/>
              <a:t>1</a:t>
            </a:r>
            <a:r>
              <a:rPr lang="en-US" altLang="en-US" sz="2000"/>
              <a:t>   w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   m</a:t>
            </a:r>
            <a:r>
              <a:rPr lang="en-US" altLang="en-US" sz="2000" baseline="-25000"/>
              <a:t>2</a:t>
            </a:r>
            <a:r>
              <a:rPr lang="en-US" altLang="en-US" sz="2000"/>
              <a:t>   m</a:t>
            </a:r>
            <a:r>
              <a:rPr lang="en-US" altLang="en-US" sz="2000" baseline="-25000"/>
              <a:t>3</a:t>
            </a:r>
            <a:r>
              <a:rPr lang="en-US" altLang="en-US" sz="2000"/>
              <a:t>   m</a:t>
            </a:r>
            <a:r>
              <a:rPr lang="en-US" altLang="en-US" sz="20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   m</a:t>
            </a:r>
            <a:r>
              <a:rPr lang="en-US" altLang="en-US" sz="2000" baseline="-25000"/>
              <a:t>3</a:t>
            </a:r>
            <a:r>
              <a:rPr lang="en-US" altLang="en-US" sz="2000"/>
              <a:t>   m</a:t>
            </a:r>
            <a:r>
              <a:rPr lang="en-US" altLang="en-US" sz="2000" baseline="-25000"/>
              <a:t>1</a:t>
            </a:r>
            <a:r>
              <a:rPr lang="en-US" altLang="en-US" sz="2000"/>
              <a:t>   m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3</a:t>
            </a:r>
            <a:r>
              <a:rPr lang="en-US" altLang="en-US" sz="2000"/>
              <a:t>:   m</a:t>
            </a:r>
            <a:r>
              <a:rPr lang="en-US" altLang="en-US" sz="2000" baseline="-25000"/>
              <a:t>1</a:t>
            </a:r>
            <a:r>
              <a:rPr lang="en-US" altLang="en-US" sz="2000"/>
              <a:t>   m</a:t>
            </a:r>
            <a:r>
              <a:rPr lang="en-US" altLang="en-US" sz="2000" baseline="-25000"/>
              <a:t>2</a:t>
            </a:r>
            <a:r>
              <a:rPr lang="en-US" altLang="en-US" sz="2000"/>
              <a:t>   m</a:t>
            </a:r>
            <a:r>
              <a:rPr lang="en-US" altLang="en-US" sz="2000" baseline="-25000"/>
              <a:t>3</a:t>
            </a:r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2355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0" y="3810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2355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4724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3</a:t>
            </a:r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580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2356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0" y="3810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2356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58000" y="4724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3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0" y="6477000"/>
            <a:ext cx="510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How many stable matchings can you find?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Algorithm under specified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Many different ways of picking m’s to propose</a:t>
            </a:r>
          </a:p>
          <a:p>
            <a:pPr eaLnBrk="1" hangingPunct="1"/>
            <a:r>
              <a:rPr lang="en-US" altLang="en-US" sz="2800" smtClean="0"/>
              <a:t>Surprising result</a:t>
            </a:r>
          </a:p>
          <a:p>
            <a:pPr lvl="1" eaLnBrk="1" hangingPunct="1"/>
            <a:r>
              <a:rPr lang="en-US" altLang="en-US" sz="2400" smtClean="0"/>
              <a:t>All orderings of picking free m’s give the same result</a:t>
            </a:r>
          </a:p>
          <a:p>
            <a:pPr lvl="1" eaLnBrk="1" hangingPunct="1"/>
            <a:endParaRPr lang="en-US" altLang="en-US" sz="2400" smtClean="0"/>
          </a:p>
          <a:p>
            <a:pPr eaLnBrk="1" hangingPunct="1"/>
            <a:r>
              <a:rPr lang="en-US" altLang="en-US" sz="2800" smtClean="0"/>
              <a:t>Proving this type of result</a:t>
            </a:r>
          </a:p>
          <a:p>
            <a:pPr lvl="1" eaLnBrk="1" hangingPunct="1"/>
            <a:r>
              <a:rPr lang="en-US" altLang="en-US" sz="2400" smtClean="0"/>
              <a:t>Reordering argument</a:t>
            </a:r>
          </a:p>
          <a:p>
            <a:pPr lvl="1" eaLnBrk="1" hangingPunct="1"/>
            <a:r>
              <a:rPr lang="en-US" altLang="en-US" sz="2400" smtClean="0"/>
              <a:t>Prove algorithm is computing something mores specific</a:t>
            </a:r>
          </a:p>
          <a:p>
            <a:pPr lvl="2" eaLnBrk="1" hangingPunct="1"/>
            <a:r>
              <a:rPr lang="en-US" altLang="en-US" sz="2000" smtClean="0"/>
              <a:t>Show property of the solution – so it computes a specific stable matching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Proposal Algorithm finds the </a:t>
            </a:r>
            <a:r>
              <a:rPr lang="en-US" altLang="en-US" sz="4000" smtClean="0">
                <a:solidFill>
                  <a:srgbClr val="FF0000"/>
                </a:solidFill>
              </a:rPr>
              <a:t>best possible</a:t>
            </a:r>
            <a:r>
              <a:rPr lang="en-US" altLang="en-US" sz="4000" smtClean="0"/>
              <a:t> solution for 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Formalize the notion of best possible solution: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	(m, w) is </a:t>
            </a:r>
            <a:r>
              <a:rPr lang="en-US" altLang="en-US" sz="2800" smtClean="0">
                <a:solidFill>
                  <a:srgbClr val="FF0000"/>
                </a:solidFill>
              </a:rPr>
              <a:t>valid</a:t>
            </a:r>
            <a:r>
              <a:rPr lang="en-US" altLang="en-US" sz="2800" smtClean="0"/>
              <a:t> if (m, w) is in some stable matching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	</a:t>
            </a:r>
            <a:r>
              <a:rPr lang="en-US" altLang="en-US" sz="2800" smtClean="0">
                <a:solidFill>
                  <a:srgbClr val="FF0000"/>
                </a:solidFill>
              </a:rPr>
              <a:t>best(m)</a:t>
            </a:r>
            <a:r>
              <a:rPr lang="en-US" altLang="en-US" sz="2800" smtClean="0"/>
              <a:t>: the highest ranked w for m such that (m, w) is valid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	S* = {(m, best(m)}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	Every execution of the proposal algorithm computes S*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Proof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See the text book – pages 9 – 12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Related result: Proposal algorithm is the worst case for W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Algorithm is the M-optimal algorithm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Proposal algorithms where w’s propose is W-Optimal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Best choices for one side may be bad for the other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457200" y="1600200"/>
            <a:ext cx="4724400" cy="3276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800" smtClean="0"/>
              <a:t>Design a configuration for problem of size 4: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/>
              <a:t>M proposal algorithm:</a:t>
            </a:r>
          </a:p>
          <a:p>
            <a:pPr lvl="2" indent="0" eaLnBrk="1" hangingPunct="1">
              <a:buFontTx/>
              <a:buNone/>
            </a:pPr>
            <a:r>
              <a:rPr lang="en-US" altLang="en-US" sz="2000" smtClean="0"/>
              <a:t>All m’s get first choice, all w’s get last choice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/>
              <a:t>W proposal algorithm:</a:t>
            </a:r>
          </a:p>
          <a:p>
            <a:pPr lvl="2" indent="0" eaLnBrk="1" hangingPunct="1">
              <a:buFontTx/>
              <a:buNone/>
            </a:pPr>
            <a:r>
              <a:rPr lang="en-US" altLang="en-US" sz="2000" smtClean="0"/>
              <a:t>All w’s get first choice, all m’s get last choice</a:t>
            </a:r>
          </a:p>
        </p:txBody>
      </p:sp>
      <p:sp>
        <p:nvSpPr>
          <p:cNvPr id="27652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0" y="1676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3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562600" y="1574800"/>
            <a:ext cx="557213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3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4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3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4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</p:txBody>
      </p:sp>
      <p:sp>
        <p:nvSpPr>
          <p:cNvPr id="27654" name="TextBox 6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4953000"/>
            <a:ext cx="696913" cy="17541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M’s:</a:t>
            </a:r>
          </a:p>
          <a:p>
            <a:pPr eaLnBrk="1" hangingPunct="1"/>
            <a:r>
              <a:rPr lang="en-US" altLang="en-US"/>
              <a:t>1342</a:t>
            </a:r>
          </a:p>
          <a:p>
            <a:pPr eaLnBrk="1" hangingPunct="1"/>
            <a:r>
              <a:rPr lang="en-US" altLang="en-US"/>
              <a:t>2341</a:t>
            </a:r>
          </a:p>
          <a:p>
            <a:pPr eaLnBrk="1" hangingPunct="1"/>
            <a:r>
              <a:rPr lang="en-US" altLang="en-US"/>
              <a:t>3124</a:t>
            </a:r>
          </a:p>
          <a:p>
            <a:pPr eaLnBrk="1" hangingPunct="1"/>
            <a:r>
              <a:rPr lang="en-US" altLang="en-US"/>
              <a:t>4123</a:t>
            </a:r>
          </a:p>
          <a:p>
            <a:pPr eaLnBrk="1" hangingPunct="1"/>
            <a:endParaRPr lang="en-US" altLang="en-US"/>
          </a:p>
        </p:txBody>
      </p:sp>
      <p:sp>
        <p:nvSpPr>
          <p:cNvPr id="27655" name="TextBox 7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76400" y="4953000"/>
            <a:ext cx="696913" cy="17541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W’s:</a:t>
            </a:r>
          </a:p>
          <a:p>
            <a:pPr eaLnBrk="1" hangingPunct="1"/>
            <a:r>
              <a:rPr lang="en-US" altLang="en-US"/>
              <a:t>2341</a:t>
            </a:r>
          </a:p>
          <a:p>
            <a:pPr eaLnBrk="1" hangingPunct="1"/>
            <a:r>
              <a:rPr lang="en-US" altLang="en-US"/>
              <a:t>1342</a:t>
            </a:r>
          </a:p>
          <a:p>
            <a:pPr eaLnBrk="1" hangingPunct="1"/>
            <a:r>
              <a:rPr lang="en-US" altLang="en-US"/>
              <a:t>4123</a:t>
            </a:r>
          </a:p>
          <a:p>
            <a:pPr eaLnBrk="1" hangingPunct="1"/>
            <a:r>
              <a:rPr lang="en-US" altLang="en-US"/>
              <a:t>3124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But there is a stable second choice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457200" y="1600200"/>
            <a:ext cx="4724400" cy="4572000"/>
          </a:xfrm>
        </p:spPr>
        <p:txBody>
          <a:bodyPr/>
          <a:lstStyle/>
          <a:p>
            <a:pPr indent="0" eaLnBrk="1" hangingPunct="1">
              <a:buFontTx/>
              <a:buNone/>
            </a:pPr>
            <a:r>
              <a:rPr lang="en-US" altLang="en-US" sz="2800" smtClean="0"/>
              <a:t>Design a configuration for problem of size 4:</a:t>
            </a:r>
          </a:p>
          <a:p>
            <a:pPr lvl="1" indent="0" eaLnBrk="1" hangingPunct="1">
              <a:buFontTx/>
              <a:buNone/>
            </a:pPr>
            <a:r>
              <a:rPr lang="en-US" altLang="en-US" sz="2400" smtClean="0"/>
              <a:t>M proposal algorithm:</a:t>
            </a:r>
          </a:p>
          <a:p>
            <a:pPr lvl="2" indent="0" eaLnBrk="1" hangingPunct="1">
              <a:buFontTx/>
              <a:buNone/>
            </a:pPr>
            <a:r>
              <a:rPr lang="en-US" altLang="en-US" sz="2000" smtClean="0"/>
              <a:t>All m’s get first choice, all w’s get last choice</a:t>
            </a:r>
          </a:p>
          <a:p>
            <a:pPr lvl="1" indent="0" eaLnBrk="1" hangingPunct="1">
              <a:buFontTx/>
              <a:buNone/>
            </a:pPr>
            <a:r>
              <a:rPr lang="en-US" altLang="en-US" sz="2400" smtClean="0"/>
              <a:t>W proposal algorithm:</a:t>
            </a:r>
          </a:p>
          <a:p>
            <a:pPr lvl="2" indent="0" eaLnBrk="1" hangingPunct="1">
              <a:buFontTx/>
              <a:buNone/>
            </a:pPr>
            <a:r>
              <a:rPr lang="en-US" altLang="en-US" sz="2000" smtClean="0"/>
              <a:t>All w’s get first choice, all m’s get last choice</a:t>
            </a:r>
          </a:p>
          <a:p>
            <a:pPr lvl="1" indent="0" eaLnBrk="1" hangingPunct="1">
              <a:buFontTx/>
              <a:buNone/>
            </a:pPr>
            <a:r>
              <a:rPr lang="en-US" altLang="en-US" sz="2400" smtClean="0"/>
              <a:t>There is a stable matching where everyone gets their second choice</a:t>
            </a:r>
          </a:p>
        </p:txBody>
      </p:sp>
      <p:sp>
        <p:nvSpPr>
          <p:cNvPr id="2867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0" y="1676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7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562600" y="1574800"/>
            <a:ext cx="557213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3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4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3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4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</p:txBody>
      </p:sp>
      <p:sp>
        <p:nvSpPr>
          <p:cNvPr id="28678" name="TextBox 6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0" y="2438400"/>
            <a:ext cx="696913" cy="17541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M’s:</a:t>
            </a:r>
          </a:p>
          <a:p>
            <a:pPr eaLnBrk="1" hangingPunct="1"/>
            <a:r>
              <a:rPr lang="en-US" altLang="en-US"/>
              <a:t>1342</a:t>
            </a:r>
          </a:p>
          <a:p>
            <a:pPr eaLnBrk="1" hangingPunct="1"/>
            <a:r>
              <a:rPr lang="en-US" altLang="en-US"/>
              <a:t>2431</a:t>
            </a:r>
          </a:p>
          <a:p>
            <a:pPr eaLnBrk="1" hangingPunct="1"/>
            <a:r>
              <a:rPr lang="en-US" altLang="en-US"/>
              <a:t>3214</a:t>
            </a:r>
          </a:p>
          <a:p>
            <a:pPr eaLnBrk="1" hangingPunct="1"/>
            <a:r>
              <a:rPr lang="en-US" altLang="en-US"/>
              <a:t>4123</a:t>
            </a:r>
          </a:p>
          <a:p>
            <a:pPr eaLnBrk="1" hangingPunct="1"/>
            <a:endParaRPr lang="en-US" altLang="en-US"/>
          </a:p>
        </p:txBody>
      </p:sp>
      <p:sp>
        <p:nvSpPr>
          <p:cNvPr id="28679" name="TextBox 7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4800600"/>
            <a:ext cx="696913" cy="17541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W’s:</a:t>
            </a:r>
          </a:p>
          <a:p>
            <a:pPr eaLnBrk="1" hangingPunct="1"/>
            <a:r>
              <a:rPr lang="en-US" altLang="en-US"/>
              <a:t>2431</a:t>
            </a:r>
          </a:p>
          <a:p>
            <a:pPr eaLnBrk="1" hangingPunct="1"/>
            <a:r>
              <a:rPr lang="en-US" altLang="en-US"/>
              <a:t>1342</a:t>
            </a:r>
          </a:p>
          <a:p>
            <a:pPr eaLnBrk="1" hangingPunct="1"/>
            <a:r>
              <a:rPr lang="en-US" altLang="en-US"/>
              <a:t>4123</a:t>
            </a:r>
          </a:p>
          <a:p>
            <a:pPr eaLnBrk="1" hangingPunct="1"/>
            <a:r>
              <a:rPr lang="en-US" altLang="en-US"/>
              <a:t>3214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Key ideas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Formalizing real world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Model: graph and preference lists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Mechanism: stability condition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Specification of algorithm with a natural operation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Proposal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Establishing termination of process through invariants and progress measure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Under specification of algorithm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Establishing uniqueness of solution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It’s on the web.</a:t>
            </a:r>
          </a:p>
          <a:p>
            <a:pPr eaLnBrk="1" hangingPunct="1"/>
            <a:r>
              <a:rPr lang="en-US" altLang="en-US" dirty="0" smtClean="0"/>
              <a:t>Homework  due Wednesdays</a:t>
            </a:r>
          </a:p>
          <a:p>
            <a:pPr lvl="1" eaLnBrk="1" hangingPunct="1"/>
            <a:r>
              <a:rPr lang="en-US" altLang="en-US" dirty="0" smtClean="0"/>
              <a:t>HW 1, Due October 7, 2015 </a:t>
            </a:r>
          </a:p>
          <a:p>
            <a:pPr lvl="1" eaLnBrk="1" hangingPunct="1"/>
            <a:r>
              <a:rPr lang="en-US" altLang="en-US" dirty="0" smtClean="0"/>
              <a:t>It’s on the web (or will be soon)</a:t>
            </a:r>
          </a:p>
          <a:p>
            <a:pPr eaLnBrk="1" hangingPunct="1"/>
            <a:r>
              <a:rPr lang="en-US" altLang="en-US" dirty="0" smtClean="0"/>
              <a:t>You should be on the course mailing list</a:t>
            </a:r>
          </a:p>
          <a:p>
            <a:pPr lvl="1" eaLnBrk="1" hangingPunct="1"/>
            <a:r>
              <a:rPr lang="en-US" altLang="en-US" dirty="0" smtClean="0"/>
              <a:t>But it will probably go to your uw.edu account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Text book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 Design</a:t>
            </a:r>
          </a:p>
          <a:p>
            <a:pPr eaLnBrk="1" hangingPunct="1"/>
            <a:r>
              <a:rPr lang="en-US" smtClean="0"/>
              <a:t>Jon Kleinberg, Eva Tardos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Read Chapters 1 &amp; 2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Expected coverage:</a:t>
            </a:r>
          </a:p>
          <a:p>
            <a:pPr lvl="1" eaLnBrk="1" hangingPunct="1"/>
            <a:r>
              <a:rPr lang="en-US" smtClean="0"/>
              <a:t>Chapter 1 through 7</a:t>
            </a:r>
          </a:p>
          <a:p>
            <a:pPr eaLnBrk="1" hangingPunct="1"/>
            <a:endParaRPr lang="en-US" smtClean="0"/>
          </a:p>
        </p:txBody>
      </p:sp>
      <p:pic>
        <p:nvPicPr>
          <p:cNvPr id="5124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013" y="4800600"/>
            <a:ext cx="1694862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ecx.images-amazon.com/images/I/41by-hJCy2L._SL500_AA300_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40030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lvex.ugr.es/decsai/algorithms/image/cover/kleinberg-tardo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013" y="228600"/>
            <a:ext cx="1530350" cy="200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764012" y="2490216"/>
            <a:ext cx="1617987" cy="19674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5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Course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Homework</a:t>
            </a:r>
          </a:p>
          <a:p>
            <a:pPr lvl="1">
              <a:defRPr/>
            </a:pPr>
            <a:r>
              <a:rPr lang="en-US" dirty="0" smtClean="0"/>
              <a:t>Due Wednesdays</a:t>
            </a:r>
          </a:p>
          <a:p>
            <a:pPr lvl="1">
              <a:defRPr/>
            </a:pPr>
            <a:r>
              <a:rPr lang="en-US" dirty="0" smtClean="0"/>
              <a:t>About 5 problems,  sometimes programming</a:t>
            </a:r>
          </a:p>
          <a:p>
            <a:pPr lvl="1">
              <a:defRPr/>
            </a:pPr>
            <a:r>
              <a:rPr lang="en-US" dirty="0" smtClean="0"/>
              <a:t>Target: 1 week turnaround on grading</a:t>
            </a:r>
          </a:p>
          <a:p>
            <a:pPr>
              <a:defRPr/>
            </a:pPr>
            <a:r>
              <a:rPr lang="en-US" dirty="0" smtClean="0"/>
              <a:t>Exams (In class)</a:t>
            </a:r>
          </a:p>
          <a:p>
            <a:pPr lvl="1">
              <a:defRPr/>
            </a:pPr>
            <a:r>
              <a:rPr lang="en-US" dirty="0" smtClean="0"/>
              <a:t>Midterm,  Monday,  November 2 (probably)</a:t>
            </a:r>
          </a:p>
          <a:p>
            <a:pPr lvl="1">
              <a:defRPr/>
            </a:pPr>
            <a:r>
              <a:rPr lang="en-US" dirty="0" smtClean="0"/>
              <a:t>Final, Monday, December 14, 2:30-4:20 pm</a:t>
            </a:r>
          </a:p>
          <a:p>
            <a:pPr>
              <a:defRPr/>
            </a:pPr>
            <a:r>
              <a:rPr lang="en-US" dirty="0" smtClean="0"/>
              <a:t>Approximate grade weighting</a:t>
            </a:r>
          </a:p>
          <a:p>
            <a:pPr lvl="1">
              <a:defRPr/>
            </a:pPr>
            <a:r>
              <a:rPr lang="en-US" dirty="0" smtClean="0"/>
              <a:t>HW: 50, MT: 15, Final: 35</a:t>
            </a:r>
          </a:p>
          <a:p>
            <a:pPr>
              <a:defRPr/>
            </a:pPr>
            <a:r>
              <a:rPr lang="en-US" dirty="0" smtClean="0"/>
              <a:t>Course web</a:t>
            </a:r>
          </a:p>
          <a:p>
            <a:pPr lvl="1">
              <a:defRPr/>
            </a:pPr>
            <a:r>
              <a:rPr lang="en-US" dirty="0" smtClean="0"/>
              <a:t>Slides, Handouts 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All of Computer Science is the Study of Algorithms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to study algorithms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Zoology</a:t>
            </a:r>
          </a:p>
          <a:p>
            <a:pPr eaLnBrk="1" hangingPunct="1"/>
            <a:r>
              <a:rPr lang="en-US" altLang="en-US" smtClean="0"/>
              <a:t>Mine is faster than yours is</a:t>
            </a:r>
          </a:p>
          <a:p>
            <a:pPr eaLnBrk="1" hangingPunct="1"/>
            <a:r>
              <a:rPr lang="en-US" altLang="en-US" smtClean="0"/>
              <a:t>Algorithmic ideas</a:t>
            </a:r>
          </a:p>
          <a:p>
            <a:pPr lvl="1" eaLnBrk="1" hangingPunct="1"/>
            <a:r>
              <a:rPr lang="en-US" altLang="en-US" smtClean="0"/>
              <a:t>Where algorithms apply</a:t>
            </a:r>
          </a:p>
          <a:p>
            <a:pPr lvl="1" eaLnBrk="1" hangingPunct="1"/>
            <a:r>
              <a:rPr lang="en-US" altLang="en-US" smtClean="0"/>
              <a:t>What makes an algorithm work</a:t>
            </a:r>
          </a:p>
          <a:p>
            <a:pPr lvl="1" eaLnBrk="1" hangingPunct="1"/>
            <a:r>
              <a:rPr lang="en-US" altLang="en-US" smtClean="0"/>
              <a:t>Algorithmic thinking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Introductory Problem:</a:t>
            </a:r>
            <a:br>
              <a:rPr lang="en-US" altLang="en-US" sz="4000" smtClean="0"/>
            </a:br>
            <a:r>
              <a:rPr lang="en-US" altLang="en-US" sz="4000" smtClean="0"/>
              <a:t>Stable Matching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Setting:</a:t>
            </a:r>
          </a:p>
          <a:p>
            <a:pPr lvl="1" eaLnBrk="1" hangingPunct="1"/>
            <a:r>
              <a:rPr lang="en-US" altLang="en-US" smtClean="0"/>
              <a:t>Assign TAs to Instructors</a:t>
            </a:r>
          </a:p>
          <a:p>
            <a:pPr lvl="1" eaLnBrk="1" hangingPunct="1"/>
            <a:r>
              <a:rPr lang="en-US" altLang="en-US" smtClean="0"/>
              <a:t>Avoid having TAs and Instructors wanting changes</a:t>
            </a:r>
          </a:p>
          <a:p>
            <a:pPr lvl="2" eaLnBrk="1" hangingPunct="1"/>
            <a:r>
              <a:rPr lang="en-US" altLang="en-US" smtClean="0"/>
              <a:t>E.g., Prof A. would rather have student X than her current TA, and student X would rather work for Prof A. than his current instructor.</a:t>
            </a:r>
          </a:p>
        </p:txBody>
      </p:sp>
      <p:sp>
        <p:nvSpPr>
          <p:cNvPr id="9220" name="TextBox 6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6488113"/>
            <a:ext cx="8593138" cy="36988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Purpose of the example:  new, interesting problem, show how different ideas apply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Formal notions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5105400" cy="1828800"/>
          </a:xfrm>
        </p:spPr>
        <p:txBody>
          <a:bodyPr/>
          <a:lstStyle/>
          <a:p>
            <a:pPr eaLnBrk="1" hangingPunct="1"/>
            <a:r>
              <a:rPr lang="en-US" altLang="en-US" smtClean="0"/>
              <a:t>Perfect matching</a:t>
            </a:r>
          </a:p>
          <a:p>
            <a:pPr eaLnBrk="1" hangingPunct="1"/>
            <a:r>
              <a:rPr lang="en-US" altLang="en-US" smtClean="0"/>
              <a:t>Ranked preference lists</a:t>
            </a:r>
          </a:p>
          <a:p>
            <a:pPr eaLnBrk="1" hangingPunct="1"/>
            <a:r>
              <a:rPr lang="en-US" altLang="en-US" smtClean="0"/>
              <a:t>Stability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</p:txBody>
      </p:sp>
      <p:sp>
        <p:nvSpPr>
          <p:cNvPr id="1024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886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1024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3886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1024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133600" y="41148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76400" y="48006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1024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048000" y="48006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1024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133600" y="50292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133600" y="4267200"/>
            <a:ext cx="9906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1457</TotalTime>
  <Words>1061</Words>
  <Application>Microsoft Office PowerPoint</Application>
  <PresentationFormat>On-screen Show (4:3)</PresentationFormat>
  <Paragraphs>319</Paragraphs>
  <Slides>29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1_Default Design</vt:lpstr>
      <vt:lpstr>CSE 421 Algorithms</vt:lpstr>
      <vt:lpstr>CSE 421 Course Introduction</vt:lpstr>
      <vt:lpstr>Announcements</vt:lpstr>
      <vt:lpstr>Text book</vt:lpstr>
      <vt:lpstr>Course Mechanics</vt:lpstr>
      <vt:lpstr>All of Computer Science is the Study of Algorithms</vt:lpstr>
      <vt:lpstr>How to study algorithms</vt:lpstr>
      <vt:lpstr>Introductory Problem: Stable Matching</vt:lpstr>
      <vt:lpstr>Formal notions</vt:lpstr>
      <vt:lpstr>Example  (1 of 3)</vt:lpstr>
      <vt:lpstr>Example  (2 of 3)</vt:lpstr>
      <vt:lpstr>Example  (3 of 3)</vt:lpstr>
      <vt:lpstr>Formal Problem</vt:lpstr>
      <vt:lpstr>Idea for an Algorithm</vt:lpstr>
      <vt:lpstr>Algorithm</vt:lpstr>
      <vt:lpstr>Example</vt:lpstr>
      <vt:lpstr>Does this work?</vt:lpstr>
      <vt:lpstr>Claim: If an m reaches the end of its list, then all the w’s are matched</vt:lpstr>
      <vt:lpstr>Claim: The algorithm stops in at most n2 steps</vt:lpstr>
      <vt:lpstr>When the algorithms halts, every w is matched</vt:lpstr>
      <vt:lpstr>The resulting matching is stable</vt:lpstr>
      <vt:lpstr>Result</vt:lpstr>
      <vt:lpstr>A closer look</vt:lpstr>
      <vt:lpstr>Algorithm under specified</vt:lpstr>
      <vt:lpstr>Proposal Algorithm finds the best possible solution for M</vt:lpstr>
      <vt:lpstr>Proof</vt:lpstr>
      <vt:lpstr>Best choices for one side may be bad for the other</vt:lpstr>
      <vt:lpstr>But there is a stable second choice</vt:lpstr>
      <vt:lpstr>Key ideas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</cp:lastModifiedBy>
  <cp:revision>44</cp:revision>
  <dcterms:created xsi:type="dcterms:W3CDTF">1601-01-01T00:00:00Z</dcterms:created>
  <dcterms:modified xsi:type="dcterms:W3CDTF">2015-09-30T15:50:04Z</dcterms:modified>
</cp:coreProperties>
</file>