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360" r:id="rId3"/>
    <p:sldId id="326" r:id="rId4"/>
    <p:sldId id="361" r:id="rId5"/>
    <p:sldId id="362" r:id="rId6"/>
    <p:sldId id="363" r:id="rId7"/>
    <p:sldId id="365" r:id="rId8"/>
    <p:sldId id="366" r:id="rId9"/>
    <p:sldId id="369" r:id="rId10"/>
    <p:sldId id="370" r:id="rId11"/>
    <p:sldId id="371" r:id="rId12"/>
    <p:sldId id="389" r:id="rId13"/>
    <p:sldId id="368" r:id="rId14"/>
    <p:sldId id="367" r:id="rId15"/>
    <p:sldId id="373" r:id="rId16"/>
    <p:sldId id="372" r:id="rId17"/>
    <p:sldId id="385" r:id="rId18"/>
    <p:sldId id="386" r:id="rId19"/>
    <p:sldId id="387" r:id="rId20"/>
    <p:sldId id="388" r:id="rId21"/>
    <p:sldId id="390" r:id="rId22"/>
    <p:sldId id="391" r:id="rId23"/>
    <p:sldId id="392" r:id="rId24"/>
    <p:sldId id="394" r:id="rId25"/>
    <p:sldId id="393" r:id="rId26"/>
    <p:sldId id="374" r:id="rId27"/>
    <p:sldId id="375" r:id="rId28"/>
    <p:sldId id="376" r:id="rId29"/>
    <p:sldId id="377" r:id="rId30"/>
    <p:sldId id="379" r:id="rId31"/>
    <p:sldId id="378" r:id="rId32"/>
    <p:sldId id="380" r:id="rId33"/>
    <p:sldId id="381" r:id="rId34"/>
    <p:sldId id="382" r:id="rId35"/>
    <p:sldId id="383" r:id="rId36"/>
    <p:sldId id="395" r:id="rId37"/>
    <p:sldId id="30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D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/>
    <p:restoredTop sz="94491"/>
  </p:normalViewPr>
  <p:slideViewPr>
    <p:cSldViewPr snapToGrid="0">
      <p:cViewPr>
        <p:scale>
          <a:sx n="120" d="100"/>
          <a:sy n="120" d="100"/>
        </p:scale>
        <p:origin x="912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FABE-B212-5F4F-8C26-F539B2DEA913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F9BE-9FCA-D64E-8150-DC197F2F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AF9BE-9FCA-D64E-8150-DC197F2F32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7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D9D1-095B-4DBA-8DEC-E405CB58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85598"/>
            <a:ext cx="10515600" cy="1086803"/>
          </a:xfrm>
        </p:spPr>
        <p:txBody>
          <a:bodyPr anchor="ctr" anchorCtr="0">
            <a:normAutofit/>
          </a:bodyPr>
          <a:lstStyle>
            <a:lvl1pPr algn="ctr">
              <a:defRPr sz="4000" b="1" i="0">
                <a:latin typeface="Lato" panose="020F0502020204030203" pitchFamily="34" charset="77"/>
                <a:ea typeface="Inter SemiBol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67FBA-33D2-60ED-ED3B-6705E765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8925"/>
            <a:ext cx="9144000" cy="108680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065E-44D0-1DE1-F746-2E148310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99D50-6C11-F355-3907-B7B6AA7C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F60BC-AE1C-EF77-D52C-0018765B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DA4AD-1443-FFD1-A456-D7CE21E5D5CE}"/>
              </a:ext>
            </a:extLst>
          </p:cNvPr>
          <p:cNvSpPr txBox="1"/>
          <p:nvPr userDrawn="1"/>
        </p:nvSpPr>
        <p:spPr>
          <a:xfrm>
            <a:off x="3940603" y="1600201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0" dirty="0">
                <a:latin typeface="Lato" panose="020F0502020204030203" pitchFamily="34" charset="77"/>
                <a:ea typeface="Inter SemiBold" panose="02000503000000020004" pitchFamily="2" charset="0"/>
              </a:rPr>
              <a:t>CSE 417 Autumn 2025</a:t>
            </a:r>
          </a:p>
        </p:txBody>
      </p:sp>
    </p:spTree>
    <p:extLst>
      <p:ext uri="{BB962C8B-B14F-4D97-AF65-F5344CB8AC3E}">
        <p14:creationId xmlns:p14="http://schemas.microsoft.com/office/powerpoint/2010/main" val="6400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EDD-30A1-34B8-6560-7715E9F9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FD3F6-B915-CECB-2EBB-967DB805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FACB-40A3-1E43-7806-281B8F17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C21D-E7FF-5E85-A629-A0BD669A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9E00-A09D-5695-0775-2A8AC61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7894-C6F1-AC56-86B3-B35DACFC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B395-EE52-4464-D0E0-2553F268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F0D2-D541-330E-58FA-8B1E1FC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30DC-F558-FF50-2FAE-AFA12205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EA433-6FA7-2A8B-4EB7-521456F3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062F-FC3F-83E5-372F-ECBCF596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06A1-86B4-A582-ADBA-03ECDB585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7F8CB-33E9-5CEA-DA3F-BAA90767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4E091-4E25-8F22-6B24-C7AB8376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24DED-0F57-84CE-062B-1EA5CCCE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C6A2E-186F-8737-38C9-291609A1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B506-5F4A-20D8-140E-E2B46B27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BFBFF-35D0-B220-7FEC-9D3F73B0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3640E-124C-7CA1-38E1-C4AAE73C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D5502-7B2E-4E30-9922-E894EFFC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A9A7C-3F21-A78F-2566-746E2026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9725F-FEBB-B0DA-62A4-49A5734E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1549-BD27-5919-F7C5-449AE05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DE8F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7BD56-5061-2105-B4B6-29A382E6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E0FB9-3549-BB78-BBE6-EF2A3F35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3980"/>
            <a:ext cx="10515600" cy="481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1243B-7CDA-B4EB-323F-390D84821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F8295-1801-B44D-A758-12B66076D675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083-9D53-4F3A-3533-F85192BB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EBF9-3C79-3B56-88AE-383BAE3C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Lato" panose="020F0502020204030203" pitchFamily="34" charset="77"/>
          <a:ea typeface="Inter SemiBold" panose="02000503000000020004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1pPr>
      <a:lvl2pPr marL="13335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2pPr>
      <a:lvl3pPr marL="9239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3pPr>
      <a:lvl4pPr marL="13811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4pPr>
      <a:lvl5pPr marL="1836738" indent="-344488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ashington.zoom.us/my/nathanbrunelle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EF43-76C4-4A20-1A86-6CE0FD267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27: Proving things hard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7621A-E45C-6CF2-1FF4-A38CEC2D4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Glenn Sun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42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E3D51-4EF1-8CC5-7792-F14CC3054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FC88-C136-BE6F-4630-1914B9C1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formalism of Turing machines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74346-0269-C595-4D35-0A120F4688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</a:t>
                </a:r>
                <a:r>
                  <a:rPr lang="en-US" b="1" dirty="0">
                    <a:solidFill>
                      <a:schemeClr val="accent2"/>
                    </a:solidFill>
                  </a:rPr>
                  <a:t>algorithm</a:t>
                </a:r>
                <a:r>
                  <a:rPr lang="en-US" dirty="0"/>
                  <a:t> or </a:t>
                </a:r>
                <a:r>
                  <a:rPr lang="en-US" b="1" dirty="0">
                    <a:solidFill>
                      <a:schemeClr val="accent2"/>
                    </a:solidFill>
                  </a:rPr>
                  <a:t>program</a:t>
                </a:r>
                <a:r>
                  <a:rPr lang="en-US" dirty="0"/>
                  <a:t> on a Turing machine is a function (often called a transition function):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,␣</m:t>
                        </m:r>
                      </m:e>
                    </m:d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,␣</m:t>
                        </m:r>
                      </m:e>
                    </m:d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74346-0269-C595-4D35-0A120F4688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8D6BFED-F20D-F7A9-39FB-08A40DF601F7}"/>
              </a:ext>
            </a:extLst>
          </p:cNvPr>
          <p:cNvSpPr txBox="1"/>
          <p:nvPr/>
        </p:nvSpPr>
        <p:spPr>
          <a:xfrm>
            <a:off x="998621" y="3469974"/>
            <a:ext cx="3874168" cy="3034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Inputs:</a:t>
            </a:r>
          </a:p>
          <a:p>
            <a:pPr marL="457200" indent="-457200" algn="l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current state</a:t>
            </a:r>
          </a:p>
          <a:p>
            <a:pPr marL="457200" indent="-457200" algn="l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what’s written on the tape at the read/write head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75CB4-6022-C4D1-551A-02CAB0C1F397}"/>
              </a:ext>
            </a:extLst>
          </p:cNvPr>
          <p:cNvSpPr txBox="1"/>
          <p:nvPr/>
        </p:nvSpPr>
        <p:spPr>
          <a:xfrm>
            <a:off x="5241758" y="3469974"/>
            <a:ext cx="4203031" cy="318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Outputs:</a:t>
            </a:r>
          </a:p>
          <a:p>
            <a:pPr marL="457200" indent="-457200" algn="l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what to write</a:t>
            </a:r>
          </a:p>
          <a:p>
            <a:pPr marL="457200" indent="-457200" algn="l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how to move the read/ write head</a:t>
            </a:r>
          </a:p>
          <a:p>
            <a:pPr marL="457200" indent="-457200" algn="l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new state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42D2F8-4187-6D2A-CC4E-4162CE511918}"/>
              </a:ext>
            </a:extLst>
          </p:cNvPr>
          <p:cNvCxnSpPr/>
          <p:nvPr/>
        </p:nvCxnSpPr>
        <p:spPr>
          <a:xfrm flipV="1">
            <a:off x="3188368" y="3469974"/>
            <a:ext cx="228600" cy="66888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4160BE-B48F-D28A-05D5-E74D7D0933BC}"/>
              </a:ext>
            </a:extLst>
          </p:cNvPr>
          <p:cNvCxnSpPr>
            <a:cxnSpLocks/>
          </p:cNvCxnSpPr>
          <p:nvPr/>
        </p:nvCxnSpPr>
        <p:spPr>
          <a:xfrm flipV="1">
            <a:off x="4002505" y="3469974"/>
            <a:ext cx="449179" cy="1422868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EC4110-51B8-89DA-04E8-BE3B17F576D9}"/>
              </a:ext>
            </a:extLst>
          </p:cNvPr>
          <p:cNvCxnSpPr>
            <a:cxnSpLocks/>
          </p:cNvCxnSpPr>
          <p:nvPr/>
        </p:nvCxnSpPr>
        <p:spPr>
          <a:xfrm flipH="1" flipV="1">
            <a:off x="6894095" y="3469974"/>
            <a:ext cx="521366" cy="62948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FEB23D-BBCE-4151-0466-B1487FFD1D9A}"/>
              </a:ext>
            </a:extLst>
          </p:cNvPr>
          <p:cNvCxnSpPr>
            <a:cxnSpLocks/>
          </p:cNvCxnSpPr>
          <p:nvPr/>
        </p:nvCxnSpPr>
        <p:spPr>
          <a:xfrm flipH="1" flipV="1">
            <a:off x="8229600" y="3469974"/>
            <a:ext cx="505324" cy="1422868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816B2F5E-E80E-B093-B0C0-9A98FC6D879D}"/>
              </a:ext>
            </a:extLst>
          </p:cNvPr>
          <p:cNvSpPr/>
          <p:nvPr/>
        </p:nvSpPr>
        <p:spPr>
          <a:xfrm>
            <a:off x="7760368" y="3525253"/>
            <a:ext cx="2081464" cy="2887579"/>
          </a:xfrm>
          <a:custGeom>
            <a:avLst/>
            <a:gdLst>
              <a:gd name="connsiteX0" fmla="*/ 0 w 2081464"/>
              <a:gd name="connsiteY0" fmla="*/ 2887579 h 2887579"/>
              <a:gd name="connsiteX1" fmla="*/ 2081464 w 2081464"/>
              <a:gd name="connsiteY1" fmla="*/ 1949115 h 2887579"/>
              <a:gd name="connsiteX2" fmla="*/ 1588169 w 2081464"/>
              <a:gd name="connsiteY2" fmla="*/ 0 h 288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1464" h="2887579">
                <a:moveTo>
                  <a:pt x="0" y="2887579"/>
                </a:moveTo>
                <a:lnTo>
                  <a:pt x="2081464" y="1949115"/>
                </a:lnTo>
                <a:lnTo>
                  <a:pt x="1588169" y="0"/>
                </a:lnTo>
              </a:path>
            </a:pathLst>
          </a:custGeom>
          <a:noFill/>
          <a:ln w="381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3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DD189-8887-46B1-1F64-F722100E4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ACF8F-A2C9-3A8B-A93B-A77C09D0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formalism of Turing machines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CCF1E5B-0A35-F21A-9BAA-398E244FD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Running</a:t>
                </a:r>
                <a:r>
                  <a:rPr lang="en-US" dirty="0"/>
                  <a:t> a Turing machine on an input means: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tape starts with the input written on it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read/write head starts at index 0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state starts at a special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𝐬𝐭𝐚𝐫𝐭</m:t>
                        </m:r>
                      </m:sub>
                    </m:sSub>
                  </m:oMath>
                </a14:m>
                <a:r>
                  <a:rPr lang="en-US" b="1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We repeatedly apply the transition function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until the state is at a special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𝐞𝐧𝐝</m:t>
                        </m:r>
                      </m:sub>
                    </m:sSub>
                  </m:oMath>
                </a14:m>
                <a:r>
                  <a:rPr lang="en-US" dirty="0"/>
                  <a:t> (or possibly never terminate).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Afterwards, the contents of the tape form the output. 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CCF1E5B-0A35-F21A-9BAA-398E244FD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b="-1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03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E51CA-D3F1-31DE-537A-BC3727E46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7FA16-CD9D-EC3B-3324-FDB1E6A29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formalism of Turing machines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FE21A7A-F571-903D-6FBA-BD30BD8CE9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that a </a:t>
                </a:r>
                <a:r>
                  <a:rPr lang="en-US" b="1" dirty="0">
                    <a:solidFill>
                      <a:schemeClr val="accent2"/>
                    </a:solidFill>
                  </a:rPr>
                  <a:t>problem</a:t>
                </a:r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Turing machine </a:t>
                </a:r>
                <a:r>
                  <a:rPr lang="en-US" b="1" dirty="0">
                    <a:solidFill>
                      <a:schemeClr val="accent2"/>
                    </a:solidFill>
                  </a:rPr>
                  <a:t>solves</a:t>
                </a:r>
                <a:r>
                  <a:rPr lang="en-US" dirty="0"/>
                  <a:t> a problem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dirty="0"/>
                  <a:t> if for all inputs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upon running the Turing machine on input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 the Turing machine terminates and outputs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FE21A7A-F571-903D-6FBA-BD30BD8CE9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F1D6470-7BDD-94F4-3352-5B757612D53D}"/>
              </a:ext>
            </a:extLst>
          </p:cNvPr>
          <p:cNvSpPr txBox="1"/>
          <p:nvPr/>
        </p:nvSpPr>
        <p:spPr>
          <a:xfrm>
            <a:off x="7694428" y="2362835"/>
            <a:ext cx="2775098" cy="111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set of all binary strings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3FA48E-DA0A-EEF0-E4F3-EF642FE885C9}"/>
              </a:ext>
            </a:extLst>
          </p:cNvPr>
          <p:cNvCxnSpPr>
            <a:cxnSpLocks/>
          </p:cNvCxnSpPr>
          <p:nvPr/>
        </p:nvCxnSpPr>
        <p:spPr>
          <a:xfrm flipH="1" flipV="1">
            <a:off x="7240772" y="2041451"/>
            <a:ext cx="276447" cy="41467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55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3F3AA-782F-CF81-9515-7C54EEF1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of computational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86DE84-7629-4733-D4D5-250648D3D9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b="1" dirty="0"/>
                  <a:t>There exists a Java program solving a problem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b="1" dirty="0"/>
              </a:p>
              <a:p>
                <a:pPr algn="ctr"/>
                <a:r>
                  <a:rPr lang="en-US" dirty="0"/>
                  <a:t>if and only if</a:t>
                </a:r>
              </a:p>
              <a:p>
                <a:pPr algn="ctr"/>
                <a:r>
                  <a:rPr lang="en-US" b="1" dirty="0"/>
                  <a:t>There exists a Turing machine solving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This property is known as being “</a:t>
                </a:r>
                <a:r>
                  <a:rPr lang="en-US" b="1" dirty="0">
                    <a:solidFill>
                      <a:schemeClr val="accent2"/>
                    </a:solidFill>
                  </a:rPr>
                  <a:t>Turing-complete</a:t>
                </a:r>
                <a:r>
                  <a:rPr lang="en-US" dirty="0"/>
                  <a:t>”.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86DE84-7629-4733-D4D5-250648D3D9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35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2418-AD87-C66F-3100-2BAE94CD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Turing machines?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425F-FACB-E8D9-468E-4B2717418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Turing machine is a simple model of a computer.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Hard to write algorithms for, because there are so few features.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Easy (-er) to use whenever talking about “all algorithms”, because there are so few features!</a:t>
            </a:r>
          </a:p>
        </p:txBody>
      </p:sp>
    </p:spTree>
    <p:extLst>
      <p:ext uri="{BB962C8B-B14F-4D97-AF65-F5344CB8AC3E}">
        <p14:creationId xmlns:p14="http://schemas.microsoft.com/office/powerpoint/2010/main" val="38926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1849D-4FEA-6E1A-9D69-3A067227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NP-hardness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12384-E168-ECCE-E0A4-A76C04079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FD520-92F6-2A5B-8889-A8CB9CA0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is NP-hard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A6549D-ED8B-D8D6-1D95-7E3F5690ED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that a decision problem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chemeClr val="accent2"/>
                    </a:solidFill>
                  </a:rPr>
                  <a:t>NP-hard</a:t>
                </a:r>
                <a:r>
                  <a:rPr lang="en-US" dirty="0"/>
                  <a:t> if </a:t>
                </a:r>
                <a:r>
                  <a:rPr lang="en-US" i="1" dirty="0"/>
                  <a:t>any</a:t>
                </a:r>
                <a:r>
                  <a:rPr lang="en-US" dirty="0"/>
                  <a:t> problem in NP can be encoded as an instance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Before we introduced Turing machines, it was very hard to talk about </a:t>
                </a:r>
                <a:r>
                  <a:rPr lang="en-US" i="1" dirty="0"/>
                  <a:t>all </a:t>
                </a:r>
                <a:r>
                  <a:rPr lang="en-US" dirty="0"/>
                  <a:t>problems in NP. </a:t>
                </a:r>
              </a:p>
              <a:p>
                <a:r>
                  <a:rPr lang="en-US" dirty="0"/>
                  <a:t>Now, we can prove:</a:t>
                </a:r>
              </a:p>
              <a:p>
                <a:r>
                  <a:rPr lang="en-US" b="1" dirty="0"/>
                  <a:t>Cook–Levin Theorem</a:t>
                </a:r>
                <a:r>
                  <a:rPr lang="en-US" dirty="0"/>
                  <a:t>: SAT is NP-hard.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A6549D-ED8B-D8D6-1D95-7E3F5690E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34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366A6-F76D-A93B-EF36-585F0CB5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Non-deterministic Turing machines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A3C043-7499-57A2-46A3-E25336ACEE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our transition function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,␣</m:t>
                        </m:r>
                      </m:e>
                    </m:d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,␣</m:t>
                        </m:r>
                      </m:e>
                    </m:d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allow </a:t>
                </a:r>
                <a:r>
                  <a:rPr lang="en-US" b="1" dirty="0"/>
                  <a:t>multiple outputs </a:t>
                </a:r>
                <a:r>
                  <a:rPr lang="en-US" dirty="0"/>
                  <a:t>for a single input.</a:t>
                </a:r>
              </a:p>
              <a:p>
                <a:r>
                  <a:rPr lang="en-US" dirty="0"/>
                  <a:t>A non-deterministic Turing machine solves a problem if </a:t>
                </a:r>
                <a:r>
                  <a:rPr lang="en-US" b="1" dirty="0"/>
                  <a:t>there exists </a:t>
                </a:r>
                <a:r>
                  <a:rPr lang="en-US" dirty="0"/>
                  <a:t>a choice of transitions that leads to the correct final result.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A3C043-7499-57A2-46A3-E25336ACEE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91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40B39-0E2A-7EBA-30B7-A8F713498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E976B-3EA2-E638-BCC7-E47073CF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definition of NP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2F258-F2A6-8EB4-B326-3590C7CE5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are </a:t>
            </a:r>
            <a:r>
              <a:rPr lang="en-US" b="1" dirty="0"/>
              <a:t>equivalent definitions </a:t>
            </a:r>
            <a:r>
              <a:rPr lang="en-US" dirty="0"/>
              <a:t>for a decision problem being in NP: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Sample solutions can be checked in polynomial time.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non-deterministic TM solves it in polynomial time.</a:t>
            </a:r>
          </a:p>
          <a:p>
            <a:r>
              <a:rPr lang="en-US" dirty="0"/>
              <a:t>Intuitively:</a:t>
            </a:r>
          </a:p>
          <a:p>
            <a:pPr algn="ctr"/>
            <a:r>
              <a:rPr lang="en-US" dirty="0"/>
              <a:t>guessing a sample solution ≈ guessing the right transitions</a:t>
            </a:r>
          </a:p>
        </p:txBody>
      </p:sp>
    </p:spTree>
    <p:extLst>
      <p:ext uri="{BB962C8B-B14F-4D97-AF65-F5344CB8AC3E}">
        <p14:creationId xmlns:p14="http://schemas.microsoft.com/office/powerpoint/2010/main" val="4959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AB2D-0AAA-E09D-3B52-1D81D27C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Cook–Levin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1665-AA27-9189-46B2-A514E9CFB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Theorem. </a:t>
            </a:r>
            <a:r>
              <a:rPr lang="en-US" dirty="0"/>
              <a:t>SAT is NP-hard.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Consider a non-deterministic Turing machine solving a problem in polynomial time, and run it on a sample input.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Construct a circuit that: given a record of the Turing machine’s tape/state over time, check that </a:t>
            </a:r>
            <a:r>
              <a:rPr lang="en-US" b="1" dirty="0"/>
              <a:t>(1) it followed the transition function </a:t>
            </a:r>
            <a:r>
              <a:rPr lang="en-US" dirty="0"/>
              <a:t>and </a:t>
            </a:r>
            <a:r>
              <a:rPr lang="en-US" b="1" dirty="0"/>
              <a:t>(2) ended up returning “yes”</a:t>
            </a:r>
            <a:r>
              <a:rPr lang="en-US" dirty="0"/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dirty="0" err="1"/>
              <a:t>Tseitin</a:t>
            </a:r>
            <a:r>
              <a:rPr lang="en-US" dirty="0"/>
              <a:t> transformations to turn it into a SAT formula.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The SAT formula is satisfiable </a:t>
            </a:r>
            <a:r>
              <a:rPr lang="en-US" dirty="0" err="1"/>
              <a:t>iff</a:t>
            </a:r>
            <a:r>
              <a:rPr lang="en-US" dirty="0"/>
              <a:t> the original input is “yes”!</a:t>
            </a:r>
          </a:p>
        </p:txBody>
      </p:sp>
    </p:spTree>
    <p:extLst>
      <p:ext uri="{BB962C8B-B14F-4D97-AF65-F5344CB8AC3E}">
        <p14:creationId xmlns:p14="http://schemas.microsoft.com/office/powerpoint/2010/main" val="4692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786816-0B65-1A78-4C84-DC9FE633E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5E8779-BF91-539A-3400-C373D4E58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final has been released!</a:t>
            </a:r>
          </a:p>
          <a:p>
            <a:r>
              <a:rPr lang="en-US" dirty="0"/>
              <a:t>This Friday’s lecture: Review session</a:t>
            </a:r>
          </a:p>
          <a:p>
            <a:r>
              <a:rPr lang="en-US" dirty="0"/>
              <a:t>The last Concept Check quiz is to </a:t>
            </a:r>
            <a:r>
              <a:rPr lang="en-US" b="1" dirty="0">
                <a:solidFill>
                  <a:schemeClr val="accent3"/>
                </a:solidFill>
              </a:rPr>
              <a:t>complete the course evaluation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anonymous (we see who completed it, but not who said what)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Due Monday night (after finals) 11:59pm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Not open yet (?)</a:t>
            </a:r>
          </a:p>
        </p:txBody>
      </p:sp>
    </p:spTree>
    <p:extLst>
      <p:ext uri="{BB962C8B-B14F-4D97-AF65-F5344CB8AC3E}">
        <p14:creationId xmlns:p14="http://schemas.microsoft.com/office/powerpoint/2010/main" val="24610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07FB-0E2D-2CEF-BDFF-1EBB1F92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NP-hardness after SAT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9146-A6DC-3CE5-2442-F247D7DF3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more need to reason about all algorithms: use </a:t>
            </a:r>
            <a:r>
              <a:rPr lang="en-US" b="1" dirty="0"/>
              <a:t>reductions</a:t>
            </a:r>
            <a:r>
              <a:rPr lang="en-US" dirty="0"/>
              <a:t>!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</a:rPr>
              <a:t>reduction from A to B </a:t>
            </a:r>
            <a:r>
              <a:rPr lang="en-US" dirty="0"/>
              <a:t>is a way of solving A using B.</a:t>
            </a:r>
          </a:p>
          <a:p>
            <a:r>
              <a:rPr lang="en-US" dirty="0"/>
              <a:t>We’ve done: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Reductions to graph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Reductions to network flows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Reductions to SAT</a:t>
            </a:r>
          </a:p>
        </p:txBody>
      </p:sp>
    </p:spTree>
    <p:extLst>
      <p:ext uri="{BB962C8B-B14F-4D97-AF65-F5344CB8AC3E}">
        <p14:creationId xmlns:p14="http://schemas.microsoft.com/office/powerpoint/2010/main" val="421736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C16BC-E09C-5696-93E6-50B60FB32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411C-C3DD-D703-4E40-14ED0816F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NP-hardness after SAT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CE342B-7D3E-FDBF-EC60-7894599A1D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show that problem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NP-hard, we can reduce </a:t>
                </a:r>
                <a:r>
                  <a:rPr lang="en-US" b="1" i="1" dirty="0">
                    <a:solidFill>
                      <a:schemeClr val="accent3"/>
                    </a:solidFill>
                  </a:rPr>
                  <a:t>from</a:t>
                </a:r>
                <a:r>
                  <a:rPr lang="en-US" dirty="0"/>
                  <a:t> SAT to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!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𝐒𝐀𝐓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</a:p>
              <a:p>
                <a:pPr algn="ctr"/>
                <a:endParaRPr lang="en-US" b="1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Since SAT is already hard,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must be even harder! (or equally hard)</a:t>
                </a:r>
              </a:p>
              <a:p>
                <a:r>
                  <a:rPr lang="en-US" b="1" dirty="0"/>
                  <a:t>Example: </a:t>
                </a:r>
                <a:r>
                  <a:rPr lang="en-US" dirty="0"/>
                  <a:t>3SAT from reading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CE342B-7D3E-FDBF-EC60-7894599A1D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r="-362" b="-3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96C8449-662B-1788-25BA-A13A6ABAB8BF}"/>
              </a:ext>
            </a:extLst>
          </p:cNvPr>
          <p:cNvSpPr txBox="1"/>
          <p:nvPr/>
        </p:nvSpPr>
        <p:spPr>
          <a:xfrm>
            <a:off x="3498111" y="3142639"/>
            <a:ext cx="2398413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SAT is “easier”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F62723-3AD2-2F8C-B243-538E4F6233EF}"/>
                  </a:ext>
                </a:extLst>
              </p:cNvPr>
              <p:cNvSpPr txBox="1"/>
              <p:nvPr/>
            </p:nvSpPr>
            <p:spPr>
              <a:xfrm>
                <a:off x="6691423" y="3142638"/>
                <a:ext cx="2129109" cy="575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 is “harder”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F62723-3AD2-2F8C-B243-538E4F623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423" y="3142638"/>
                <a:ext cx="2129109" cy="575414"/>
              </a:xfrm>
              <a:prstGeom prst="rect">
                <a:avLst/>
              </a:prstGeom>
              <a:blipFill>
                <a:blip r:embed="rId3"/>
                <a:stretch>
                  <a:fillRect l="-1786" t="-2174" r="-8333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9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4FB0-5094-3F9B-3372-A9C38F80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3-coloring is NP-hard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B20FF-D428-7366-CE15-94AC84D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826327"/>
          </a:xfrm>
        </p:spPr>
        <p:txBody>
          <a:bodyPr/>
          <a:lstStyle/>
          <a:p>
            <a:r>
              <a:rPr lang="en-US" dirty="0"/>
              <a:t>We need to solve SAT using 3-coloring.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F582B69-E877-D70B-CADF-66829C200EA1}"/>
              </a:ext>
            </a:extLst>
          </p:cNvPr>
          <p:cNvSpPr/>
          <p:nvPr/>
        </p:nvSpPr>
        <p:spPr>
          <a:xfrm>
            <a:off x="2456121" y="3019647"/>
            <a:ext cx="640080" cy="6400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Lato" panose="020F0502020204030203" pitchFamily="34" charset="77"/>
              </a:rPr>
              <a:t>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34D45B5-6D58-9EA5-FAB9-F5F7C1C00F68}"/>
              </a:ext>
            </a:extLst>
          </p:cNvPr>
          <p:cNvSpPr/>
          <p:nvPr/>
        </p:nvSpPr>
        <p:spPr>
          <a:xfrm>
            <a:off x="3532490" y="3019647"/>
            <a:ext cx="640080" cy="6400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Lato" panose="020F0502020204030203" pitchFamily="34" charset="77"/>
              </a:rPr>
              <a:t>F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3D2811-D9A0-A325-534A-27A809367B86}"/>
              </a:ext>
            </a:extLst>
          </p:cNvPr>
          <p:cNvSpPr/>
          <p:nvPr/>
        </p:nvSpPr>
        <p:spPr>
          <a:xfrm>
            <a:off x="3015039" y="3958856"/>
            <a:ext cx="640080" cy="6400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Lato" panose="020F0502020204030203" pitchFamily="34" charset="77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A48430F-3F75-E54E-AFAF-2437455FFA1B}"/>
                  </a:ext>
                </a:extLst>
              </p:cNvPr>
              <p:cNvSpPr/>
              <p:nvPr/>
            </p:nvSpPr>
            <p:spPr>
              <a:xfrm>
                <a:off x="1176669" y="4334362"/>
                <a:ext cx="640080" cy="64008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Lato" panose="020F0502020204030203" pitchFamily="34" charset="77"/>
                  </a:rPr>
                  <a:t> </a:t>
                </a:r>
              </a:p>
            </p:txBody>
          </p:sp>
        </mc:Choice>
        <mc:Fallback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A48430F-3F75-E54E-AFAF-2437455FF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669" y="4334362"/>
                <a:ext cx="640080" cy="64008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0C5DBA1-9C36-7159-0459-D0E840BE103E}"/>
                  </a:ext>
                </a:extLst>
              </p:cNvPr>
              <p:cNvSpPr/>
              <p:nvPr/>
            </p:nvSpPr>
            <p:spPr>
              <a:xfrm>
                <a:off x="1694120" y="5204282"/>
                <a:ext cx="640080" cy="64008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Lato" panose="020F0502020204030203" pitchFamily="34" charset="77"/>
                  </a:rPr>
                  <a:t> </a:t>
                </a: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0C5DBA1-9C36-7159-0459-D0E840BE10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120" y="5204282"/>
                <a:ext cx="640080" cy="640080"/>
              </a:xfrm>
              <a:prstGeom prst="ellipse">
                <a:avLst/>
              </a:prstGeom>
              <a:blipFill>
                <a:blip r:embed="rId3"/>
                <a:stretch>
                  <a:fillRect l="-5556" r="-555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2D3A90E-CECB-9B73-8C8E-5169ABE2F44C}"/>
                  </a:ext>
                </a:extLst>
              </p:cNvPr>
              <p:cNvSpPr/>
              <p:nvPr/>
            </p:nvSpPr>
            <p:spPr>
              <a:xfrm>
                <a:off x="5050822" y="4884242"/>
                <a:ext cx="640080" cy="64008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Lato" panose="020F0502020204030203" pitchFamily="34" charset="77"/>
                  </a:rPr>
                  <a:t> </a:t>
                </a:r>
              </a:p>
            </p:txBody>
          </p:sp>
        </mc:Choice>
        <mc:Fallback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2D3A90E-CECB-9B73-8C8E-5169ABE2F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822" y="4884242"/>
                <a:ext cx="640080" cy="64008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BDFDFD0-24BF-1CAB-BAB0-9D6633C17DEC}"/>
                  </a:ext>
                </a:extLst>
              </p:cNvPr>
              <p:cNvSpPr/>
              <p:nvPr/>
            </p:nvSpPr>
            <p:spPr>
              <a:xfrm>
                <a:off x="5219526" y="3958856"/>
                <a:ext cx="640080" cy="64008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Lato" panose="020F0502020204030203" pitchFamily="34" charset="77"/>
                  </a:rPr>
                  <a:t> </a:t>
                </a:r>
              </a:p>
            </p:txBody>
          </p:sp>
        </mc:Choice>
        <mc:Fallback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BDFDFD0-24BF-1CAB-BAB0-9D6633C17D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526" y="3958856"/>
                <a:ext cx="640080" cy="640080"/>
              </a:xfrm>
              <a:prstGeom prst="ellipse">
                <a:avLst/>
              </a:prstGeom>
              <a:blipFill>
                <a:blip r:embed="rId5"/>
                <a:stretch>
                  <a:fillRect l="-7407" r="-555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1EACD3-0335-7636-A718-FDB08CBEDD20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3096201" y="3339687"/>
            <a:ext cx="4362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2273BA-68C5-D10C-C2AD-592D62A62603}"/>
              </a:ext>
            </a:extLst>
          </p:cNvPr>
          <p:cNvCxnSpPr>
            <a:endCxn id="7" idx="1"/>
          </p:cNvCxnSpPr>
          <p:nvPr/>
        </p:nvCxnSpPr>
        <p:spPr>
          <a:xfrm>
            <a:off x="2902688" y="3659727"/>
            <a:ext cx="206089" cy="3928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1178B2-535A-5888-DAC2-6AAA55FEC25F}"/>
              </a:ext>
            </a:extLst>
          </p:cNvPr>
          <p:cNvCxnSpPr>
            <a:cxnSpLocks/>
            <a:stCxn id="6" idx="4"/>
            <a:endCxn id="7" idx="7"/>
          </p:cNvCxnSpPr>
          <p:nvPr/>
        </p:nvCxnSpPr>
        <p:spPr>
          <a:xfrm flipH="1">
            <a:off x="3561381" y="3659727"/>
            <a:ext cx="291149" cy="3928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A724DC-6FA0-4A52-1FC3-8D6523B2517E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1808071" y="4278896"/>
            <a:ext cx="1206968" cy="329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1B3D71-95A0-B4CF-266E-E32D9EE3DB46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2226817" y="4505198"/>
            <a:ext cx="881960" cy="779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2B6D67F-D0E7-9779-8602-6356747B41B2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629352" y="4937930"/>
            <a:ext cx="158506" cy="360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9288C76-BE2E-F16F-98E6-4AEB72FE9757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3655119" y="4278896"/>
            <a:ext cx="15644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AE09FB-CCAC-3B26-A508-472C4F18083B}"/>
              </a:ext>
            </a:extLst>
          </p:cNvPr>
          <p:cNvCxnSpPr>
            <a:cxnSpLocks/>
            <a:stCxn id="7" idx="5"/>
            <a:endCxn id="10" idx="2"/>
          </p:cNvCxnSpPr>
          <p:nvPr/>
        </p:nvCxnSpPr>
        <p:spPr>
          <a:xfrm>
            <a:off x="3561381" y="4505198"/>
            <a:ext cx="1489441" cy="6990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E022C1B-F307-374C-3B7D-7A1BF6D4AC1D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5370862" y="4598936"/>
            <a:ext cx="132564" cy="2853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90D3CD2-AAF4-3FA4-C4AA-80F400B7CFA1}"/>
              </a:ext>
            </a:extLst>
          </p:cNvPr>
          <p:cNvSpPr txBox="1"/>
          <p:nvPr/>
        </p:nvSpPr>
        <p:spPr>
          <a:xfrm>
            <a:off x="3260999" y="5237961"/>
            <a:ext cx="4459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70E4F2C-92EF-4513-FC3E-EE0A50B7689D}"/>
                  </a:ext>
                </a:extLst>
              </p:cNvPr>
              <p:cNvSpPr txBox="1"/>
              <p:nvPr/>
            </p:nvSpPr>
            <p:spPr>
              <a:xfrm>
                <a:off x="7255407" y="2934586"/>
                <a:ext cx="3855616" cy="272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Forces each pair </a:t>
                </a:r>
                <a:r>
                  <a:rPr lang="en-US" sz="2800" b="1" dirty="0">
                    <a:solidFill>
                      <a:schemeClr val="accent1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(T, F),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accent1"/>
                    </a:solidFill>
                    <a:latin typeface="Lato" panose="020F0502020204030203" pitchFamily="34" charset="77"/>
                  </a:rPr>
                  <a:t>, …,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(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𝒏</m:t>
                        </m:r>
                      </m:sub>
                    </m:sSub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m:rPr>
                        <m:nor/>
                      </m:rPr>
                      <a:rPr lang="en-US" sz="28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accent1"/>
                    </a:solidFill>
                    <a:latin typeface="Lato" panose="020F0502020204030203" pitchFamily="34" charset="77"/>
                  </a:rPr>
                  <a:t> </a:t>
                </a:r>
                <a:r>
                  <a:rPr lang="en-US" sz="2800" dirty="0">
                    <a:latin typeface="Lato" panose="020F0502020204030203" pitchFamily="34" charset="77"/>
                  </a:rPr>
                  <a:t>to take opposite colors, neither of which is the color of B.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70E4F2C-92EF-4513-FC3E-EE0A50B76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407" y="2934586"/>
                <a:ext cx="3855616" cy="2727157"/>
              </a:xfrm>
              <a:prstGeom prst="rect">
                <a:avLst/>
              </a:prstGeom>
              <a:blipFill>
                <a:blip r:embed="rId6"/>
                <a:stretch>
                  <a:fillRect l="-3279" t="-463" r="-295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86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A802A-DBD0-C00D-5C52-291B04235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75492-6C25-C1F1-FB98-CEC193A8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3-coloring is NP-hard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2A895DA-5F82-ACEC-1077-77101C734D70}"/>
                  </a:ext>
                </a:extLst>
              </p:cNvPr>
              <p:cNvSpPr/>
              <p:nvPr/>
            </p:nvSpPr>
            <p:spPr>
              <a:xfrm>
                <a:off x="1774047" y="3185691"/>
                <a:ext cx="640080" cy="64008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Lato" panose="020F0502020204030203" pitchFamily="34" charset="77"/>
                  </a:rPr>
                  <a:t> </a:t>
                </a:r>
              </a:p>
            </p:txBody>
          </p:sp>
        </mc:Choice>
        <mc:Fallback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2A895DA-5F82-ACEC-1077-77101C734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047" y="3185691"/>
                <a:ext cx="640080" cy="64008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72C4B3C-E18F-0918-1B73-9AC444BCC7C9}"/>
                  </a:ext>
                </a:extLst>
              </p:cNvPr>
              <p:cNvSpPr/>
              <p:nvPr/>
            </p:nvSpPr>
            <p:spPr>
              <a:xfrm>
                <a:off x="1774047" y="4475552"/>
                <a:ext cx="640080" cy="64008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Lato" panose="020F0502020204030203" pitchFamily="34" charset="77"/>
                  </a:rPr>
                  <a:t> </a:t>
                </a: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72C4B3C-E18F-0918-1B73-9AC444BCC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047" y="4475552"/>
                <a:ext cx="640080" cy="640080"/>
              </a:xfrm>
              <a:prstGeom prst="ellipse">
                <a:avLst/>
              </a:prstGeom>
              <a:blipFill>
                <a:blip r:embed="rId3"/>
                <a:stretch>
                  <a:fillRect l="-5556" r="-555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02BED6-8472-5BD3-379B-0DB6CA439B1D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2414127" y="3505731"/>
            <a:ext cx="8177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A854B19-D6EF-CF61-A615-43D35974D4E7}"/>
                  </a:ext>
                </a:extLst>
              </p:cNvPr>
              <p:cNvSpPr txBox="1"/>
              <p:nvPr/>
            </p:nvSpPr>
            <p:spPr>
              <a:xfrm>
                <a:off x="7166611" y="2441154"/>
                <a:ext cx="4706222" cy="388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If both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accent1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</a:t>
                </a: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accent1"/>
                    </a:solidFill>
                    <a:latin typeface="Lato" panose="020F0502020204030203" pitchFamily="34" charset="77"/>
                  </a:rPr>
                  <a:t> </a:t>
                </a:r>
                <a:r>
                  <a:rPr lang="en-US" sz="2800" dirty="0">
                    <a:latin typeface="Lato" panose="020F0502020204030203" pitchFamily="34" charset="77"/>
                  </a:rPr>
                  <a:t>are colored F, then:</a:t>
                </a:r>
              </a:p>
              <a:p>
                <a:pPr marL="457200" indent="-457200">
                  <a:lnSpc>
                    <a:spcPct val="125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X and Y must be different colors, both not F.</a:t>
                </a:r>
              </a:p>
              <a:p>
                <a:pPr marL="457200" indent="-457200">
                  <a:lnSpc>
                    <a:spcPct val="125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Therefore Z must be colored F.</a:t>
                </a:r>
                <a:endParaRPr lang="en-US" sz="2800" dirty="0"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A854B19-D6EF-CF61-A615-43D35974D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611" y="2441154"/>
                <a:ext cx="4706222" cy="3881319"/>
              </a:xfrm>
              <a:prstGeom prst="rect">
                <a:avLst/>
              </a:prstGeom>
              <a:blipFill>
                <a:blip r:embed="rId4"/>
                <a:stretch>
                  <a:fillRect l="-2688" t="-327" r="-538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C93459A7-F21B-F835-9579-71E3C8698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1"/>
                <a:ext cx="10515600" cy="805062"/>
              </a:xfrm>
            </p:spPr>
            <p:txBody>
              <a:bodyPr/>
              <a:lstStyle/>
              <a:p>
                <a:r>
                  <a:rPr lang="en-US" dirty="0"/>
                  <a:t>Imagine you had a clause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C93459A7-F21B-F835-9579-71E3C8698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1"/>
                <a:ext cx="10515600" cy="805062"/>
              </a:xfrm>
              <a:blipFill>
                <a:blip r:embed="rId5"/>
                <a:stretch>
                  <a:fillRect l="-1206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1D7101CE-97F2-59CD-BD73-3C23CA1F49EC}"/>
              </a:ext>
            </a:extLst>
          </p:cNvPr>
          <p:cNvSpPr/>
          <p:nvPr/>
        </p:nvSpPr>
        <p:spPr>
          <a:xfrm>
            <a:off x="4648914" y="3835472"/>
            <a:ext cx="640080" cy="6400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B1DE91-BAFE-6085-ED30-3BA3120C2A31}"/>
              </a:ext>
            </a:extLst>
          </p:cNvPr>
          <p:cNvSpPr/>
          <p:nvPr/>
        </p:nvSpPr>
        <p:spPr>
          <a:xfrm>
            <a:off x="3231859" y="4475552"/>
            <a:ext cx="640080" cy="6400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AA515E4-0904-F9F1-E37B-465AA2BC0E09}"/>
              </a:ext>
            </a:extLst>
          </p:cNvPr>
          <p:cNvSpPr/>
          <p:nvPr/>
        </p:nvSpPr>
        <p:spPr>
          <a:xfrm>
            <a:off x="3231859" y="3185691"/>
            <a:ext cx="640080" cy="6400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4603FA-3A81-619C-F6C9-33E6ABE5A9E6}"/>
              </a:ext>
            </a:extLst>
          </p:cNvPr>
          <p:cNvCxnSpPr>
            <a:cxnSpLocks/>
          </p:cNvCxnSpPr>
          <p:nvPr/>
        </p:nvCxnSpPr>
        <p:spPr>
          <a:xfrm>
            <a:off x="2414127" y="4817388"/>
            <a:ext cx="8177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48420D-9E7E-7825-CF98-56883F86129F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3551899" y="3835472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60072FA-E7DF-266F-0BBB-F5E9D0D821B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871939" y="3505731"/>
            <a:ext cx="870713" cy="4234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6025A57-53B9-8FFF-2FAA-ADA47294F606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3871939" y="4381814"/>
            <a:ext cx="870713" cy="4137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0E4D072-D9DB-C3DB-1713-97401F198CBA}"/>
                  </a:ext>
                </a:extLst>
              </p:cNvPr>
              <p:cNvSpPr txBox="1"/>
              <p:nvPr/>
            </p:nvSpPr>
            <p:spPr>
              <a:xfrm>
                <a:off x="4399221" y="4588703"/>
                <a:ext cx="22401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0E4D072-D9DB-C3DB-1713-97401F198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221" y="4588703"/>
                <a:ext cx="2240108" cy="52322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31D6DEFF-A0A6-C213-D534-C075CB0A6302}"/>
              </a:ext>
            </a:extLst>
          </p:cNvPr>
          <p:cNvSpPr txBox="1"/>
          <p:nvPr/>
        </p:nvSpPr>
        <p:spPr>
          <a:xfrm>
            <a:off x="3368194" y="3175990"/>
            <a:ext cx="428322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51EEFF-3B56-8EEB-6D98-5BD88000E2C1}"/>
              </a:ext>
            </a:extLst>
          </p:cNvPr>
          <p:cNvSpPr txBox="1"/>
          <p:nvPr/>
        </p:nvSpPr>
        <p:spPr>
          <a:xfrm>
            <a:off x="3379274" y="4485253"/>
            <a:ext cx="417102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B29F95-91A7-24F4-6908-7F9798E8F882}"/>
              </a:ext>
            </a:extLst>
          </p:cNvPr>
          <p:cNvSpPr txBox="1"/>
          <p:nvPr/>
        </p:nvSpPr>
        <p:spPr>
          <a:xfrm>
            <a:off x="4742652" y="3849738"/>
            <a:ext cx="40908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44330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5" grpId="0"/>
      <p:bldP spid="14" grpId="0" animBg="1"/>
      <p:bldP spid="15" grpId="0" animBg="1"/>
      <p:bldP spid="18" grpId="0" animBg="1"/>
      <p:bldP spid="36" grpId="0"/>
      <p:bldP spid="42" grpId="0"/>
      <p:bldP spid="43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433D4-0C70-15B0-6F60-E10578FFB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B192-A71E-6AC6-35E0-EA860239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3-coloring is NP-hard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C3D4D13-33E1-85BD-8533-14A371264DE1}"/>
                  </a:ext>
                </a:extLst>
              </p:cNvPr>
              <p:cNvSpPr/>
              <p:nvPr/>
            </p:nvSpPr>
            <p:spPr>
              <a:xfrm>
                <a:off x="1774047" y="3185691"/>
                <a:ext cx="640080" cy="64008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Lato" panose="020F0502020204030203" pitchFamily="34" charset="77"/>
                  </a:rPr>
                  <a:t> </a:t>
                </a:r>
              </a:p>
            </p:txBody>
          </p:sp>
        </mc:Choice>
        <mc:Fallback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C3D4D13-33E1-85BD-8533-14A371264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047" y="3185691"/>
                <a:ext cx="640080" cy="64008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C970631-4D61-D0A9-7C11-F39C181970E1}"/>
                  </a:ext>
                </a:extLst>
              </p:cNvPr>
              <p:cNvSpPr/>
              <p:nvPr/>
            </p:nvSpPr>
            <p:spPr>
              <a:xfrm>
                <a:off x="1774047" y="4475552"/>
                <a:ext cx="640080" cy="64008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Lato" panose="020F0502020204030203" pitchFamily="34" charset="77"/>
                  </a:rPr>
                  <a:t> </a:t>
                </a: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C970631-4D61-D0A9-7C11-F39C18197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047" y="4475552"/>
                <a:ext cx="640080" cy="640080"/>
              </a:xfrm>
              <a:prstGeom prst="ellipse">
                <a:avLst/>
              </a:prstGeom>
              <a:blipFill>
                <a:blip r:embed="rId3"/>
                <a:stretch>
                  <a:fillRect l="-5556" r="-555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EFF466-D96B-13DC-0A25-8A12D6718CF5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2414127" y="3505731"/>
            <a:ext cx="8177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0CD643-7279-375A-6A2F-255075C9FAF2}"/>
                  </a:ext>
                </a:extLst>
              </p:cNvPr>
              <p:cNvSpPr txBox="1"/>
              <p:nvPr/>
            </p:nvSpPr>
            <p:spPr>
              <a:xfrm>
                <a:off x="7166611" y="2441154"/>
                <a:ext cx="4706222" cy="3034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If at least one of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accent1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</a:t>
                </a: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accent1"/>
                    </a:solidFill>
                    <a:latin typeface="Lato" panose="020F0502020204030203" pitchFamily="34" charset="77"/>
                  </a:rPr>
                  <a:t> </a:t>
                </a:r>
                <a:r>
                  <a:rPr lang="en-US" sz="2800" dirty="0">
                    <a:latin typeface="Lato" panose="020F0502020204030203" pitchFamily="34" charset="77"/>
                  </a:rPr>
                  <a:t>are colored T, then:</a:t>
                </a:r>
              </a:p>
              <a:p>
                <a:pPr marL="457200" indent="-457200">
                  <a:lnSpc>
                    <a:spcPct val="125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</a:pPr>
                <a:r>
                  <a:rPr lang="en-US" sz="2800" b="1" i="1" dirty="0">
                    <a:latin typeface="Lato" panose="020F0502020204030203" pitchFamily="34" charset="77"/>
                    <a:ea typeface="Inter" panose="02000503000000020004" pitchFamily="2" charset="0"/>
                  </a:rPr>
                  <a:t>There exist </a:t>
                </a: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colors for X and Y so that Z can be colored T.</a:t>
                </a:r>
                <a:endParaRPr lang="en-US" sz="2800" dirty="0"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0CD643-7279-375A-6A2F-255075C9F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611" y="2441154"/>
                <a:ext cx="4706222" cy="3034933"/>
              </a:xfrm>
              <a:prstGeom prst="rect">
                <a:avLst/>
              </a:prstGeom>
              <a:blipFill>
                <a:blip r:embed="rId4"/>
                <a:stretch>
                  <a:fillRect l="-2688" t="-41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E78566F7-16D4-0A47-350E-A5506F2D86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1"/>
                <a:ext cx="10515600" cy="805062"/>
              </a:xfrm>
            </p:spPr>
            <p:txBody>
              <a:bodyPr/>
              <a:lstStyle/>
              <a:p>
                <a:r>
                  <a:rPr lang="en-US" dirty="0"/>
                  <a:t>Imagine you had a clause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E78566F7-16D4-0A47-350E-A5506F2D86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1"/>
                <a:ext cx="10515600" cy="805062"/>
              </a:xfrm>
              <a:blipFill>
                <a:blip r:embed="rId5"/>
                <a:stretch>
                  <a:fillRect l="-1206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544AA4DD-F252-6907-6464-D224611939F0}"/>
              </a:ext>
            </a:extLst>
          </p:cNvPr>
          <p:cNvSpPr/>
          <p:nvPr/>
        </p:nvSpPr>
        <p:spPr>
          <a:xfrm>
            <a:off x="4648914" y="3835472"/>
            <a:ext cx="640080" cy="6400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9F785F-886D-BBCC-F509-64128D47B32A}"/>
              </a:ext>
            </a:extLst>
          </p:cNvPr>
          <p:cNvSpPr/>
          <p:nvPr/>
        </p:nvSpPr>
        <p:spPr>
          <a:xfrm>
            <a:off x="3231859" y="4475552"/>
            <a:ext cx="640080" cy="6400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2249739-78DB-F43B-7BB4-81283FBBD18B}"/>
              </a:ext>
            </a:extLst>
          </p:cNvPr>
          <p:cNvSpPr/>
          <p:nvPr/>
        </p:nvSpPr>
        <p:spPr>
          <a:xfrm>
            <a:off x="3231859" y="3185691"/>
            <a:ext cx="640080" cy="6400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3AFF09-220B-8347-48CC-20C6441F287E}"/>
              </a:ext>
            </a:extLst>
          </p:cNvPr>
          <p:cNvCxnSpPr>
            <a:cxnSpLocks/>
          </p:cNvCxnSpPr>
          <p:nvPr/>
        </p:nvCxnSpPr>
        <p:spPr>
          <a:xfrm>
            <a:off x="2414127" y="4817388"/>
            <a:ext cx="8177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FC269C4-1774-97EA-EB89-DC0845880B92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3551899" y="3835472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2F75B0-B326-FFBD-97A1-DFE53C1A79BE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871939" y="3505731"/>
            <a:ext cx="870713" cy="4234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CBB7C54-FEB9-A731-EB46-C2785A3B7D2C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3871939" y="4381814"/>
            <a:ext cx="870713" cy="4137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740841C-2133-873D-817F-2FFD987B35C3}"/>
                  </a:ext>
                </a:extLst>
              </p:cNvPr>
              <p:cNvSpPr txBox="1"/>
              <p:nvPr/>
            </p:nvSpPr>
            <p:spPr>
              <a:xfrm>
                <a:off x="4399221" y="4588703"/>
                <a:ext cx="22401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740841C-2133-873D-817F-2FFD987B3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221" y="4588703"/>
                <a:ext cx="2240108" cy="52322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653BE92-7F65-C5CB-22C4-BF6357B97D21}"/>
              </a:ext>
            </a:extLst>
          </p:cNvPr>
          <p:cNvSpPr txBox="1"/>
          <p:nvPr/>
        </p:nvSpPr>
        <p:spPr>
          <a:xfrm>
            <a:off x="3368194" y="3175990"/>
            <a:ext cx="428322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C8E261-5958-56A5-28CE-275F6698DF3B}"/>
              </a:ext>
            </a:extLst>
          </p:cNvPr>
          <p:cNvSpPr txBox="1"/>
          <p:nvPr/>
        </p:nvSpPr>
        <p:spPr>
          <a:xfrm>
            <a:off x="3379274" y="4485253"/>
            <a:ext cx="417102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A64DFE-CAE3-BC3B-73C0-CAD224372F82}"/>
              </a:ext>
            </a:extLst>
          </p:cNvPr>
          <p:cNvSpPr txBox="1"/>
          <p:nvPr/>
        </p:nvSpPr>
        <p:spPr>
          <a:xfrm>
            <a:off x="4742652" y="3849738"/>
            <a:ext cx="40908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304347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B637D-3512-A5ED-BEC9-BFB01C716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6A5F-CCC4-51F4-AD51-43B088DA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3-coloring is NP-hard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E87C582-5768-8F99-FF30-75AB23995F1A}"/>
                  </a:ext>
                </a:extLst>
              </p:cNvPr>
              <p:cNvSpPr/>
              <p:nvPr/>
            </p:nvSpPr>
            <p:spPr>
              <a:xfrm>
                <a:off x="1774047" y="3185691"/>
                <a:ext cx="640080" cy="64008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Lato" panose="020F0502020204030203" pitchFamily="34" charset="77"/>
                  </a:rPr>
                  <a:t> </a:t>
                </a:r>
              </a:p>
            </p:txBody>
          </p:sp>
        </mc:Choice>
        <mc:Fallback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E87C582-5768-8F99-FF30-75AB23995F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047" y="3185691"/>
                <a:ext cx="640080" cy="64008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53C68A7-8783-76EE-99A1-BD88FD7DC9A4}"/>
                  </a:ext>
                </a:extLst>
              </p:cNvPr>
              <p:cNvSpPr/>
              <p:nvPr/>
            </p:nvSpPr>
            <p:spPr>
              <a:xfrm>
                <a:off x="1774047" y="4475552"/>
                <a:ext cx="640080" cy="64008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Lato" panose="020F0502020204030203" pitchFamily="34" charset="77"/>
                  </a:rPr>
                  <a:t> </a:t>
                </a: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53C68A7-8783-76EE-99A1-BD88FD7DC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047" y="4475552"/>
                <a:ext cx="640080" cy="640080"/>
              </a:xfrm>
              <a:prstGeom prst="ellipse">
                <a:avLst/>
              </a:prstGeom>
              <a:blipFill>
                <a:blip r:embed="rId3"/>
                <a:stretch>
                  <a:fillRect l="-5556" r="-555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D01F20-441F-A175-81B7-0D1069AA6D74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2414127" y="3505731"/>
            <a:ext cx="8177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4CA1BED-78D7-D759-AB76-F9733DFB6D87}"/>
              </a:ext>
            </a:extLst>
          </p:cNvPr>
          <p:cNvSpPr txBox="1"/>
          <p:nvPr/>
        </p:nvSpPr>
        <p:spPr>
          <a:xfrm>
            <a:off x="8056019" y="3167449"/>
            <a:ext cx="3443708" cy="1649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These connections mean: C must be colored T!</a:t>
            </a:r>
            <a:endParaRPr lang="en-US" sz="2800" dirty="0">
              <a:latin typeface="Lato" panose="020F0502020204030203" pitchFamily="34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0B8BC536-57CC-4FAE-9AB3-4771DC2AE3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1"/>
                <a:ext cx="10515600" cy="805062"/>
              </a:xfrm>
            </p:spPr>
            <p:txBody>
              <a:bodyPr/>
              <a:lstStyle/>
              <a:p>
                <a:r>
                  <a:rPr lang="en-US" dirty="0"/>
                  <a:t>Imagine you had a clause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∨¬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0B8BC536-57CC-4FAE-9AB3-4771DC2AE3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1"/>
                <a:ext cx="10515600" cy="805062"/>
              </a:xfrm>
              <a:blipFill>
                <a:blip r:embed="rId4"/>
                <a:stretch>
                  <a:fillRect l="-1206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24B14CE2-E1D0-9068-C420-862990F0C7F2}"/>
              </a:ext>
            </a:extLst>
          </p:cNvPr>
          <p:cNvSpPr/>
          <p:nvPr/>
        </p:nvSpPr>
        <p:spPr>
          <a:xfrm>
            <a:off x="4648914" y="3835472"/>
            <a:ext cx="640080" cy="6400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BF47A1-C1AB-23DD-EBE3-BDF1F83EA347}"/>
              </a:ext>
            </a:extLst>
          </p:cNvPr>
          <p:cNvSpPr/>
          <p:nvPr/>
        </p:nvSpPr>
        <p:spPr>
          <a:xfrm>
            <a:off x="3231859" y="4475552"/>
            <a:ext cx="640080" cy="6400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523BB0-F68C-FFC0-F9B6-3D755E9C181F}"/>
              </a:ext>
            </a:extLst>
          </p:cNvPr>
          <p:cNvSpPr/>
          <p:nvPr/>
        </p:nvSpPr>
        <p:spPr>
          <a:xfrm>
            <a:off x="3231859" y="3185691"/>
            <a:ext cx="640080" cy="6400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80D335-1228-DF79-EF22-D9A866FB1336}"/>
              </a:ext>
            </a:extLst>
          </p:cNvPr>
          <p:cNvCxnSpPr>
            <a:cxnSpLocks/>
          </p:cNvCxnSpPr>
          <p:nvPr/>
        </p:nvCxnSpPr>
        <p:spPr>
          <a:xfrm>
            <a:off x="2414127" y="4817388"/>
            <a:ext cx="8177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FBD9A2E-039F-0F62-9850-9FD3AD126C8B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3551899" y="3835472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AFFF1E-EB24-E449-A7CB-77209B4BB2F5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871939" y="3505731"/>
            <a:ext cx="870713" cy="4234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444166E-97E8-8B41-DEC8-140BDCF0B242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3871939" y="4381814"/>
            <a:ext cx="870713" cy="4137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9912309-1B1D-1D80-4BCE-6F9E49327F1C}"/>
              </a:ext>
            </a:extLst>
          </p:cNvPr>
          <p:cNvSpPr txBox="1"/>
          <p:nvPr/>
        </p:nvSpPr>
        <p:spPr>
          <a:xfrm>
            <a:off x="3368194" y="3175990"/>
            <a:ext cx="428322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557138-939D-2381-CEE8-8C20CB530EEB}"/>
              </a:ext>
            </a:extLst>
          </p:cNvPr>
          <p:cNvSpPr txBox="1"/>
          <p:nvPr/>
        </p:nvSpPr>
        <p:spPr>
          <a:xfrm>
            <a:off x="3379274" y="4485253"/>
            <a:ext cx="417102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6AA83B-BB27-0766-F101-81A2E7F890A2}"/>
              </a:ext>
            </a:extLst>
          </p:cNvPr>
          <p:cNvSpPr txBox="1"/>
          <p:nvPr/>
        </p:nvSpPr>
        <p:spPr>
          <a:xfrm>
            <a:off x="4742652" y="3849738"/>
            <a:ext cx="42992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C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7850148-2EB4-8C09-ACF1-67933DCC92F0}"/>
              </a:ext>
            </a:extLst>
          </p:cNvPr>
          <p:cNvSpPr/>
          <p:nvPr/>
        </p:nvSpPr>
        <p:spPr>
          <a:xfrm>
            <a:off x="5579480" y="2788920"/>
            <a:ext cx="640080" cy="6400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Lato" panose="020F0502020204030203" pitchFamily="34" charset="77"/>
              </a:rPr>
              <a:t>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D0390A-A790-DE23-B50E-ACF252D210B3}"/>
              </a:ext>
            </a:extLst>
          </p:cNvPr>
          <p:cNvSpPr/>
          <p:nvPr/>
        </p:nvSpPr>
        <p:spPr>
          <a:xfrm>
            <a:off x="6655849" y="2788920"/>
            <a:ext cx="640080" cy="6400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Lato" panose="020F0502020204030203" pitchFamily="34" charset="77"/>
              </a:rPr>
              <a:t>F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912DBDE-8111-3A83-A5C1-765DA8F8637D}"/>
              </a:ext>
            </a:extLst>
          </p:cNvPr>
          <p:cNvSpPr/>
          <p:nvPr/>
        </p:nvSpPr>
        <p:spPr>
          <a:xfrm>
            <a:off x="6138398" y="3728129"/>
            <a:ext cx="640080" cy="6400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Lato" panose="020F0502020204030203" pitchFamily="34" charset="77"/>
              </a:rPr>
              <a:t>B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8DF3A-712A-9EFC-C0F1-A430AF3BCCCD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6219560" y="3108960"/>
            <a:ext cx="4362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B6F1E2-E420-A842-4BAE-D223C22021DC}"/>
              </a:ext>
            </a:extLst>
          </p:cNvPr>
          <p:cNvCxnSpPr>
            <a:endCxn id="5" idx="1"/>
          </p:cNvCxnSpPr>
          <p:nvPr/>
        </p:nvCxnSpPr>
        <p:spPr>
          <a:xfrm>
            <a:off x="6026047" y="3429000"/>
            <a:ext cx="206089" cy="3928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0B7080-B419-F1FA-EC43-F457EE0EFE90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6684740" y="3429000"/>
            <a:ext cx="291149" cy="3928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0EAA4-B8C5-6C03-F8FF-2BE9E881AE39}"/>
              </a:ext>
            </a:extLst>
          </p:cNvPr>
          <p:cNvCxnSpPr>
            <a:cxnSpLocks/>
            <a:endCxn id="4" idx="3"/>
          </p:cNvCxnSpPr>
          <p:nvPr/>
        </p:nvCxnSpPr>
        <p:spPr>
          <a:xfrm flipV="1">
            <a:off x="5267685" y="3335262"/>
            <a:ext cx="1481902" cy="6870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BFF1FB-54E8-7BCC-553B-54B959D2A247}"/>
              </a:ext>
            </a:extLst>
          </p:cNvPr>
          <p:cNvCxnSpPr>
            <a:cxnSpLocks/>
          </p:cNvCxnSpPr>
          <p:nvPr/>
        </p:nvCxnSpPr>
        <p:spPr>
          <a:xfrm>
            <a:off x="5296576" y="4193274"/>
            <a:ext cx="8418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727933B-F174-CD06-E9F0-6CA36246AB05}"/>
              </a:ext>
            </a:extLst>
          </p:cNvPr>
          <p:cNvSpPr txBox="1"/>
          <p:nvPr/>
        </p:nvSpPr>
        <p:spPr>
          <a:xfrm>
            <a:off x="664722" y="5488296"/>
            <a:ext cx="11116151" cy="111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The final graph after converting all clauses is 3-colorable </a:t>
            </a:r>
            <a:r>
              <a:rPr lang="en-US" sz="2800" dirty="0" err="1">
                <a:latin typeface="Lato" panose="020F0502020204030203" pitchFamily="34" charset="77"/>
                <a:ea typeface="Inter" panose="02000503000000020004" pitchFamily="2" charset="0"/>
              </a:rPr>
              <a:t>iff</a:t>
            </a: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 the original SAT instance is satisfiable. Thus, 3-coloring is NP-complete!</a:t>
            </a:r>
          </a:p>
        </p:txBody>
      </p:sp>
    </p:spTree>
    <p:extLst>
      <p:ext uri="{BB962C8B-B14F-4D97-AF65-F5344CB8AC3E}">
        <p14:creationId xmlns:p14="http://schemas.microsoft.com/office/powerpoint/2010/main" val="212040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619A8-4B4F-2C90-B21C-15988584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Uncomputability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ACDE6-94A5-1594-B49C-6C392712E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41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231EEC-699F-23DE-EF20-1D0AE9908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infinities are larger than others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FFCEF3-BB89-27DD-2F08-3452453B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Q: </a:t>
            </a:r>
            <a:r>
              <a:rPr lang="en-US" dirty="0"/>
              <a:t>Are there more even numbers or natural numbers?</a:t>
            </a:r>
          </a:p>
          <a:p>
            <a:r>
              <a:rPr lang="en-US" b="1" dirty="0">
                <a:solidFill>
                  <a:schemeClr val="accent5"/>
                </a:solidFill>
              </a:rPr>
              <a:t>A: </a:t>
            </a:r>
            <a:r>
              <a:rPr lang="en-US" dirty="0"/>
              <a:t>Both sets are infinite. Because we can pair them up, we say they are the same size: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14488C-F62E-A292-16B7-066E96DE9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179979"/>
              </p:ext>
            </p:extLst>
          </p:nvPr>
        </p:nvGraphicFramePr>
        <p:xfrm>
          <a:off x="2032000" y="3770471"/>
          <a:ext cx="81280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40850458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3977852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0247402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3995671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552632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8391432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699640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9896029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9878284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98619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5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6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7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8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9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67303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6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8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10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12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14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16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18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157082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42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23B4E-7DE1-5429-27D1-7BB851FDC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AE1905-8980-153B-54E5-E7F6D5FF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infinities are larger than others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BF5BE9-7E7E-BC6E-84AD-46873CD40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Q: </a:t>
            </a:r>
            <a:r>
              <a:rPr lang="en-US" dirty="0"/>
              <a:t>Are there more real numbers or natural numbers?</a:t>
            </a:r>
          </a:p>
          <a:p>
            <a:r>
              <a:rPr lang="en-US" b="1" dirty="0">
                <a:solidFill>
                  <a:schemeClr val="accent5"/>
                </a:solidFill>
              </a:rPr>
              <a:t>A: </a:t>
            </a:r>
            <a:r>
              <a:rPr lang="en-US" dirty="0"/>
              <a:t>Although both sets are infinite, there are more real numbers!</a:t>
            </a:r>
          </a:p>
          <a:p>
            <a:r>
              <a:rPr lang="en-US" dirty="0"/>
              <a:t>In fact, there are more real numbers just between 0 and 1 than there are natural numbers!</a:t>
            </a:r>
          </a:p>
        </p:txBody>
      </p:sp>
    </p:spTree>
    <p:extLst>
      <p:ext uri="{BB962C8B-B14F-4D97-AF65-F5344CB8AC3E}">
        <p14:creationId xmlns:p14="http://schemas.microsoft.com/office/powerpoint/2010/main" val="66600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2F8DF-8CA2-F3EF-819C-136A330D4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0CD07E-B34F-C45D-7D94-7ED97787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infinities are larger than others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B957D7-B766-1CA5-337F-A963AD086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for contradiction, I could pair up real numbers between 0 and 1 with the natural numbers.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3D3F748-F590-1761-BC1B-7EB35EBAB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840814"/>
              </p:ext>
            </p:extLst>
          </p:nvPr>
        </p:nvGraphicFramePr>
        <p:xfrm>
          <a:off x="1187116" y="2835275"/>
          <a:ext cx="73152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40850458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3977852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0247402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3995671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552632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8391432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699640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9896029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98619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0.</a:t>
                      </a:r>
                    </a:p>
                  </a:txBody>
                  <a:tcPr marL="182880" marR="182880" marT="91440" marB="9144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5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5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…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7303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0.</a:t>
                      </a:r>
                    </a:p>
                  </a:txBody>
                  <a:tcPr marL="182880" marR="182880" marT="91440" marB="9144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8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7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…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57082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0.</a:t>
                      </a:r>
                    </a:p>
                  </a:txBody>
                  <a:tcPr marL="182880" marR="182880" marT="91440" marB="9144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9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5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7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…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5692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0.</a:t>
                      </a:r>
                    </a:p>
                  </a:txBody>
                  <a:tcPr marL="182880" marR="182880" marT="91440" marB="9144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6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8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5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…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50006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0.</a:t>
                      </a:r>
                    </a:p>
                  </a:txBody>
                  <a:tcPr marL="182880" marR="182880" marT="91440" marB="9144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8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8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…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0942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5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0.</a:t>
                      </a:r>
                    </a:p>
                  </a:txBody>
                  <a:tcPr marL="182880" marR="182880" marT="91440" marB="9144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9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6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…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64244824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FF0D97FE-6D94-5EB9-64EC-932E68FF677F}"/>
              </a:ext>
            </a:extLst>
          </p:cNvPr>
          <p:cNvSpPr/>
          <p:nvPr/>
        </p:nvSpPr>
        <p:spPr>
          <a:xfrm>
            <a:off x="2899610" y="2835275"/>
            <a:ext cx="640080" cy="64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1CFBE89-0381-3D52-4105-78F7C23DB384}"/>
              </a:ext>
            </a:extLst>
          </p:cNvPr>
          <p:cNvSpPr/>
          <p:nvPr/>
        </p:nvSpPr>
        <p:spPr>
          <a:xfrm>
            <a:off x="3699710" y="3427229"/>
            <a:ext cx="640080" cy="64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EC5E78-645D-6325-AEB9-390E51DB38D4}"/>
              </a:ext>
            </a:extLst>
          </p:cNvPr>
          <p:cNvSpPr/>
          <p:nvPr/>
        </p:nvSpPr>
        <p:spPr>
          <a:xfrm>
            <a:off x="4524676" y="4043246"/>
            <a:ext cx="640080" cy="64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609AFD-D6FD-3F59-0D65-C6324B221302}"/>
              </a:ext>
            </a:extLst>
          </p:cNvPr>
          <p:cNvSpPr/>
          <p:nvPr/>
        </p:nvSpPr>
        <p:spPr>
          <a:xfrm>
            <a:off x="5324776" y="4640012"/>
            <a:ext cx="640080" cy="64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132994-0565-C62D-572C-8AF8A8E77C2A}"/>
              </a:ext>
            </a:extLst>
          </p:cNvPr>
          <p:cNvSpPr/>
          <p:nvPr/>
        </p:nvSpPr>
        <p:spPr>
          <a:xfrm>
            <a:off x="6124876" y="5266054"/>
            <a:ext cx="640080" cy="64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C76DF3-8B03-F0FA-F7EE-8A5E3A446B93}"/>
              </a:ext>
            </a:extLst>
          </p:cNvPr>
          <p:cNvSpPr/>
          <p:nvPr/>
        </p:nvSpPr>
        <p:spPr>
          <a:xfrm>
            <a:off x="6993556" y="5852795"/>
            <a:ext cx="640080" cy="64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94E16C-EA56-E93C-609F-14887A7864F1}"/>
              </a:ext>
            </a:extLst>
          </p:cNvPr>
          <p:cNvSpPr txBox="1"/>
          <p:nvPr/>
        </p:nvSpPr>
        <p:spPr>
          <a:xfrm>
            <a:off x="8772826" y="3545738"/>
            <a:ext cx="3108158" cy="218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The number 0.631695… is missing from this list, contradiction!</a:t>
            </a:r>
          </a:p>
        </p:txBody>
      </p:sp>
    </p:spTree>
    <p:extLst>
      <p:ext uri="{BB962C8B-B14F-4D97-AF65-F5344CB8AC3E}">
        <p14:creationId xmlns:p14="http://schemas.microsoft.com/office/powerpoint/2010/main" val="96588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93A8-7AF9-C161-23A0-658B266B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algorithm?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3B7FC-3D7E-CC0E-CFF8-4EA6CD186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95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E5B4-08D6-B9D7-C30B-4ABE5436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 vs. uncountable infinity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2BCEA6-D1CC-A0F3-DC45-A715DCE571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</a:t>
                </a:r>
                <a:r>
                  <a:rPr lang="en-US" b="1" dirty="0">
                    <a:solidFill>
                      <a:schemeClr val="accent2"/>
                    </a:solidFill>
                  </a:rPr>
                  <a:t>countably infinite </a:t>
                </a:r>
                <a:r>
                  <a:rPr lang="en-US" dirty="0"/>
                  <a:t>if it can be paired up with the natural numbers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it is impossible to pair with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then the set is </a:t>
                </a:r>
                <a:r>
                  <a:rPr lang="en-US" b="1" dirty="0">
                    <a:solidFill>
                      <a:schemeClr val="accent2"/>
                    </a:solidFill>
                  </a:rPr>
                  <a:t>uncountable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is an example of an uncountable set.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2BCEA6-D1CC-A0F3-DC45-A715DCE571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2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07FB-CCEE-A661-AF17-370A2B5D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Infinities in computability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17629-9324-448A-664D-6FCD60E1A1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Q: </a:t>
                </a:r>
                <a:r>
                  <a:rPr lang="en-US" dirty="0"/>
                  <a:t>Are there countably or uncountably many algorithms?</a:t>
                </a:r>
              </a:p>
              <a:p>
                <a:r>
                  <a:rPr lang="en-US" b="1" dirty="0">
                    <a:solidFill>
                      <a:schemeClr val="accent5"/>
                    </a:solidFill>
                  </a:rPr>
                  <a:t>A: </a:t>
                </a:r>
                <a:r>
                  <a:rPr lang="en-US" dirty="0"/>
                  <a:t>In the Java model, there are at most as many algorithms as there are finite strings (i.e. possible .java files).</a:t>
                </a:r>
              </a:p>
              <a:p>
                <a:r>
                  <a:rPr lang="en-US" dirty="0"/>
                  <a:t>Can pair all finite strings with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17629-9324-448A-664D-6FCD60E1A1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76751C-2A69-FABC-FEFA-0F9AE59B9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599805"/>
              </p:ext>
            </p:extLst>
          </p:nvPr>
        </p:nvGraphicFramePr>
        <p:xfrm>
          <a:off x="838200" y="4674238"/>
          <a:ext cx="105156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val="40850458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93977852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80247402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63995671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2552632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8391432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16996409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29896029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19878284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29861949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85166935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103073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5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6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7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8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9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10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…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367303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00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01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10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11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000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001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010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011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100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…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3157082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46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71A6B-B1D3-5E78-A19B-1C9773420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B6268-463C-C550-437B-776827A02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Infinities in computability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14ABB4-BA4C-93F0-5A5A-2F05C65F07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Q: </a:t>
                </a:r>
                <a:r>
                  <a:rPr lang="en-US" dirty="0"/>
                  <a:t>Are there countably or uncountably many problems?</a:t>
                </a:r>
              </a:p>
              <a:p>
                <a:r>
                  <a:rPr lang="en-US" b="1" dirty="0">
                    <a:solidFill>
                      <a:schemeClr val="accent5"/>
                    </a:solidFill>
                  </a:rPr>
                  <a:t>A: </a:t>
                </a:r>
                <a:r>
                  <a:rPr lang="en-US" dirty="0"/>
                  <a:t>Uncountably many, by the same “diagonal” argument!</a:t>
                </a:r>
              </a:p>
              <a:p>
                <a:r>
                  <a:rPr lang="en-US" dirty="0"/>
                  <a:t>Recall that a problem is a function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this argument, easier to think about having turned each binary string into a natural number. </a:t>
                </a:r>
              </a:p>
              <a:p>
                <a:r>
                  <a:rPr lang="en-US" dirty="0"/>
                  <a:t>So a problem is a function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14ABB4-BA4C-93F0-5A5A-2F05C65F07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53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4B4E4-27A7-8CC8-049F-7FA321920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DE162-8DAE-4B67-631E-6693CBE0C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Infinities in computability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78584-9090-5C65-E0DF-E52B4E438A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for contradiction, I could pair up all functions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with the natural numbers.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78584-9090-5C65-E0DF-E52B4E438A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70DC7A7-4711-0122-3AFF-A875420D63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6171661"/>
                  </p:ext>
                </p:extLst>
              </p:nvPr>
            </p:nvGraphicFramePr>
            <p:xfrm>
              <a:off x="1306033" y="2727761"/>
              <a:ext cx="7061789" cy="3657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44421">
                      <a:extLst>
                        <a:ext uri="{9D8B030D-6E8A-4147-A177-3AD203B41FA5}">
                          <a16:colId xmlns:a16="http://schemas.microsoft.com/office/drawing/2014/main" val="408504588"/>
                        </a:ext>
                      </a:extLst>
                    </a:gridCol>
                    <a:gridCol w="936228">
                      <a:extLst>
                        <a:ext uri="{9D8B030D-6E8A-4147-A177-3AD203B41FA5}">
                          <a16:colId xmlns:a16="http://schemas.microsoft.com/office/drawing/2014/main" val="1939778520"/>
                        </a:ext>
                      </a:extLst>
                    </a:gridCol>
                    <a:gridCol w="936228">
                      <a:extLst>
                        <a:ext uri="{9D8B030D-6E8A-4147-A177-3AD203B41FA5}">
                          <a16:colId xmlns:a16="http://schemas.microsoft.com/office/drawing/2014/main" val="1802474020"/>
                        </a:ext>
                      </a:extLst>
                    </a:gridCol>
                    <a:gridCol w="936228">
                      <a:extLst>
                        <a:ext uri="{9D8B030D-6E8A-4147-A177-3AD203B41FA5}">
                          <a16:colId xmlns:a16="http://schemas.microsoft.com/office/drawing/2014/main" val="3639956718"/>
                        </a:ext>
                      </a:extLst>
                    </a:gridCol>
                    <a:gridCol w="936228">
                      <a:extLst>
                        <a:ext uri="{9D8B030D-6E8A-4147-A177-3AD203B41FA5}">
                          <a16:colId xmlns:a16="http://schemas.microsoft.com/office/drawing/2014/main" val="325526329"/>
                        </a:ext>
                      </a:extLst>
                    </a:gridCol>
                    <a:gridCol w="936228">
                      <a:extLst>
                        <a:ext uri="{9D8B030D-6E8A-4147-A177-3AD203B41FA5}">
                          <a16:colId xmlns:a16="http://schemas.microsoft.com/office/drawing/2014/main" val="483914323"/>
                        </a:ext>
                      </a:extLst>
                    </a:gridCol>
                    <a:gridCol w="936228">
                      <a:extLst>
                        <a:ext uri="{9D8B030D-6E8A-4147-A177-3AD203B41FA5}">
                          <a16:colId xmlns:a16="http://schemas.microsoft.com/office/drawing/2014/main" val="32986194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Inputs</a:t>
                          </a:r>
                        </a:p>
                      </a:txBody>
                      <a:tcPr marT="91440" marB="9144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2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3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4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77775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56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14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52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4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73033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68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24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78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2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34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570828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119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5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46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3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10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569254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24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20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25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88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4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500061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T="91440" marB="9144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7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52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15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9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8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094296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70DC7A7-4711-0122-3AFF-A875420D63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6171661"/>
                  </p:ext>
                </p:extLst>
              </p:nvPr>
            </p:nvGraphicFramePr>
            <p:xfrm>
              <a:off x="1306033" y="2727761"/>
              <a:ext cx="7061789" cy="3657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44421">
                      <a:extLst>
                        <a:ext uri="{9D8B030D-6E8A-4147-A177-3AD203B41FA5}">
                          <a16:colId xmlns:a16="http://schemas.microsoft.com/office/drawing/2014/main" val="408504588"/>
                        </a:ext>
                      </a:extLst>
                    </a:gridCol>
                    <a:gridCol w="936228">
                      <a:extLst>
                        <a:ext uri="{9D8B030D-6E8A-4147-A177-3AD203B41FA5}">
                          <a16:colId xmlns:a16="http://schemas.microsoft.com/office/drawing/2014/main" val="1939778520"/>
                        </a:ext>
                      </a:extLst>
                    </a:gridCol>
                    <a:gridCol w="936228">
                      <a:extLst>
                        <a:ext uri="{9D8B030D-6E8A-4147-A177-3AD203B41FA5}">
                          <a16:colId xmlns:a16="http://schemas.microsoft.com/office/drawing/2014/main" val="1802474020"/>
                        </a:ext>
                      </a:extLst>
                    </a:gridCol>
                    <a:gridCol w="936228">
                      <a:extLst>
                        <a:ext uri="{9D8B030D-6E8A-4147-A177-3AD203B41FA5}">
                          <a16:colId xmlns:a16="http://schemas.microsoft.com/office/drawing/2014/main" val="3639956718"/>
                        </a:ext>
                      </a:extLst>
                    </a:gridCol>
                    <a:gridCol w="936228">
                      <a:extLst>
                        <a:ext uri="{9D8B030D-6E8A-4147-A177-3AD203B41FA5}">
                          <a16:colId xmlns:a16="http://schemas.microsoft.com/office/drawing/2014/main" val="325526329"/>
                        </a:ext>
                      </a:extLst>
                    </a:gridCol>
                    <a:gridCol w="936228">
                      <a:extLst>
                        <a:ext uri="{9D8B030D-6E8A-4147-A177-3AD203B41FA5}">
                          <a16:colId xmlns:a16="http://schemas.microsoft.com/office/drawing/2014/main" val="483914323"/>
                        </a:ext>
                      </a:extLst>
                    </a:gridCol>
                    <a:gridCol w="936228">
                      <a:extLst>
                        <a:ext uri="{9D8B030D-6E8A-4147-A177-3AD203B41FA5}">
                          <a16:colId xmlns:a16="http://schemas.microsoft.com/office/drawing/2014/main" val="3298619499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Inputs</a:t>
                          </a:r>
                        </a:p>
                      </a:txBody>
                      <a:tcPr marT="91440" marB="9144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2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3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4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7777598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102083" r="-389474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56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14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0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52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4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73033576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197959" r="-389474" b="-3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68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24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78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2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34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57082806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304167" r="-389474" b="-2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119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5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46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3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10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5692548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404167" r="-389474" b="-1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24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20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25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88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4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50006107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9144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504167" r="-389474" b="-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7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52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15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9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8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…</a:t>
                          </a:r>
                        </a:p>
                      </a:txBody>
                      <a:tcPr marT="91440" marB="9144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09429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5E9C74-2B15-5F4E-6EEE-D059A0FBF987}"/>
                  </a:ext>
                </a:extLst>
              </p:cNvPr>
              <p:cNvSpPr txBox="1"/>
              <p:nvPr/>
            </p:nvSpPr>
            <p:spPr>
              <a:xfrm>
                <a:off x="8772825" y="3545738"/>
                <a:ext cx="3252597" cy="2188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𝒇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𝒙</m:t>
                        </m:r>
                      </m:e>
                    </m:d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=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𝒇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𝒙</m:t>
                        </m:r>
                      </m:e>
                    </m:d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+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𝟏</m:t>
                    </m:r>
                  </m:oMath>
                </a14:m>
                <a:r>
                  <a:rPr lang="en-US" sz="2800" b="1" dirty="0">
                    <a:solidFill>
                      <a:schemeClr val="accent1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</a:t>
                </a: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is missing from this list, contradiction!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5E9C74-2B15-5F4E-6EEE-D059A0FBF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825" y="3545738"/>
                <a:ext cx="3252597" cy="2188548"/>
              </a:xfrm>
              <a:prstGeom prst="rect">
                <a:avLst/>
              </a:prstGeom>
              <a:blipFill>
                <a:blip r:embed="rId4"/>
                <a:stretch>
                  <a:fillRect l="-3876" t="-1156" r="-2713" b="-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6BFC9359-337C-E00E-0695-52BFF39AD5E1}"/>
              </a:ext>
            </a:extLst>
          </p:cNvPr>
          <p:cNvSpPr/>
          <p:nvPr/>
        </p:nvSpPr>
        <p:spPr>
          <a:xfrm>
            <a:off x="2905614" y="3314502"/>
            <a:ext cx="640080" cy="64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CA3FC4-8A0C-BD3C-BA50-4997B0139271}"/>
              </a:ext>
            </a:extLst>
          </p:cNvPr>
          <p:cNvSpPr/>
          <p:nvPr/>
        </p:nvSpPr>
        <p:spPr>
          <a:xfrm>
            <a:off x="3805637" y="3954582"/>
            <a:ext cx="640080" cy="64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3E9757-6E3F-7487-D995-402B840C1A8E}"/>
              </a:ext>
            </a:extLst>
          </p:cNvPr>
          <p:cNvSpPr/>
          <p:nvPr/>
        </p:nvSpPr>
        <p:spPr>
          <a:xfrm>
            <a:off x="4751527" y="4556561"/>
            <a:ext cx="640080" cy="64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C040B1-4DCC-3348-8279-E93C7BF87676}"/>
              </a:ext>
            </a:extLst>
          </p:cNvPr>
          <p:cNvSpPr/>
          <p:nvPr/>
        </p:nvSpPr>
        <p:spPr>
          <a:xfrm>
            <a:off x="5697417" y="5173980"/>
            <a:ext cx="640080" cy="64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AE0197-620D-F2D3-9C17-186E90DD3C92}"/>
              </a:ext>
            </a:extLst>
          </p:cNvPr>
          <p:cNvSpPr/>
          <p:nvPr/>
        </p:nvSpPr>
        <p:spPr>
          <a:xfrm>
            <a:off x="6643307" y="5814060"/>
            <a:ext cx="640080" cy="64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8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9DBC9-8938-A09A-ACD5-F35E7B94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problems are not computable!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4A5C4-02BC-1711-DBF4-79ABA7E14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there are countably many algorithms and uncountably many problems, </a:t>
            </a:r>
            <a:r>
              <a:rPr lang="en-US" b="1" dirty="0">
                <a:solidFill>
                  <a:schemeClr val="accent3"/>
                </a:solidFill>
              </a:rPr>
              <a:t>“most” problems are actually not computable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b="1" dirty="0"/>
              <a:t>But: </a:t>
            </a:r>
            <a:r>
              <a:rPr lang="en-US" dirty="0"/>
              <a:t>Luckily, most “interesting” problems are computable, as we saw throughout this course.</a:t>
            </a:r>
          </a:p>
        </p:txBody>
      </p:sp>
    </p:spTree>
    <p:extLst>
      <p:ext uri="{BB962C8B-B14F-4D97-AF65-F5344CB8AC3E}">
        <p14:creationId xmlns:p14="http://schemas.microsoft.com/office/powerpoint/2010/main" val="3358898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18C9-9E55-6B89-F023-12A0C551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Halting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81B88-BB07-2E31-3CD7-8E3BB8D73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example of an </a:t>
            </a:r>
            <a:r>
              <a:rPr lang="en-US" dirty="0" err="1"/>
              <a:t>uncomputable</a:t>
            </a:r>
            <a:r>
              <a:rPr lang="en-US" dirty="0"/>
              <a:t> problem:</a:t>
            </a:r>
          </a:p>
          <a:p>
            <a:r>
              <a:rPr lang="en-US" b="1" dirty="0"/>
              <a:t>Input:</a:t>
            </a:r>
            <a:r>
              <a:rPr lang="en-US" dirty="0"/>
              <a:t> A description of an algorithm (i.e. Java file) that takes all binary strings as possible input.</a:t>
            </a:r>
          </a:p>
          <a:p>
            <a:r>
              <a:rPr lang="en-US" b="1" dirty="0"/>
              <a:t>Goal: </a:t>
            </a:r>
            <a:r>
              <a:rPr lang="en-US" dirty="0"/>
              <a:t>Does the algorithm terminate (halt) for all inputs?</a:t>
            </a:r>
          </a:p>
          <a:p>
            <a:endParaRPr lang="en-US" dirty="0"/>
          </a:p>
          <a:p>
            <a:r>
              <a:rPr lang="en-US" dirty="0"/>
              <a:t>You can prove this with a “diagonal argument” similar to before.</a:t>
            </a:r>
          </a:p>
        </p:txBody>
      </p:sp>
    </p:spTree>
    <p:extLst>
      <p:ext uri="{BB962C8B-B14F-4D97-AF65-F5344CB8AC3E}">
        <p14:creationId xmlns:p14="http://schemas.microsoft.com/office/powerpoint/2010/main" val="65204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2F328-A87C-9557-1C34-BD81311CC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 for </a:t>
            </a:r>
            <a:r>
              <a:rPr lang="en-US" dirty="0" err="1"/>
              <a:t>uncomputability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75AE3-3F0E-51BE-0F45-94941462B3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Just like for NP-completeness, to show that another problem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uncomputable</a:t>
                </a:r>
                <a:r>
                  <a:rPr lang="en-US" dirty="0"/>
                  <a:t>,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Identify a problem that is already known to be </a:t>
                </a:r>
                <a:r>
                  <a:rPr lang="en-US" dirty="0" err="1"/>
                  <a:t>uncomputable</a:t>
                </a:r>
                <a:r>
                  <a:rPr lang="en-US" dirty="0"/>
                  <a:t> (e.g. Halting problem).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“Solve” the Halting problem assuming that you have an algorithm for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Because the Halting problem cannot be solved, neither can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75AE3-3F0E-51BE-0F45-94941462B3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92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D558-DD3E-6D3D-261D-F0B9D99B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AA1D-BB56-462E-8975-E03FBDAE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homework/resubmissions due Friday @ 11:59pm!</a:t>
            </a:r>
          </a:p>
          <a:p>
            <a:r>
              <a:rPr lang="en-US" dirty="0"/>
              <a:t>Final exam review on Friday.</a:t>
            </a:r>
          </a:p>
          <a:p>
            <a:r>
              <a:rPr lang="en-US" dirty="0"/>
              <a:t>I have OH now-12:30pm: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Meet at front of classroom, we’ll walk over together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CSE (Allen) 214 if you’re coming later</a:t>
            </a:r>
          </a:p>
          <a:p>
            <a:r>
              <a:rPr lang="en-US" dirty="0"/>
              <a:t>Nathan has online OH 12–1pm: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u="sng" dirty="0">
                <a:hlinkClick r:id="rId3"/>
              </a:rPr>
              <a:t>https://washington.zoom.us/my/nathanbrunelle</a:t>
            </a:r>
            <a:endParaRPr lang="en-US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20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717EB9-A332-4B06-0284-66893B48B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algorithm?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222683-D173-B465-3112-701BE3B6F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day of class: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​</a:t>
            </a:r>
            <a:r>
              <a:rPr lang="en-US" b="1" dirty="0">
                <a:solidFill>
                  <a:schemeClr val="accent2"/>
                </a:solidFill>
              </a:rPr>
              <a:t>Algorithm:</a:t>
            </a:r>
            <a:r>
              <a:rPr lang="en-US" dirty="0"/>
              <a:t> A list of unambiguous instructions to solve a class of computational problems.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our goal is to prove something about “all algorithms”, we need to know precisely what an algorithm formally is.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ABD1E2-9339-A5CC-6E19-1E2260BA09CB}"/>
              </a:ext>
            </a:extLst>
          </p:cNvPr>
          <p:cNvSpPr txBox="1"/>
          <p:nvPr/>
        </p:nvSpPr>
        <p:spPr>
          <a:xfrm>
            <a:off x="1438237" y="3703244"/>
            <a:ext cx="4956313" cy="111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What does it mean for a problem to be computational?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551D3-27B7-0D01-D11F-EBDC875B4927}"/>
              </a:ext>
            </a:extLst>
          </p:cNvPr>
          <p:cNvSpPr txBox="1"/>
          <p:nvPr/>
        </p:nvSpPr>
        <p:spPr>
          <a:xfrm>
            <a:off x="7460204" y="3631018"/>
            <a:ext cx="374012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What are instructions?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4D9ED2-B5F3-F1C3-4892-4B1933629E89}"/>
              </a:ext>
            </a:extLst>
          </p:cNvPr>
          <p:cNvCxnSpPr/>
          <p:nvPr/>
        </p:nvCxnSpPr>
        <p:spPr>
          <a:xfrm flipH="1" flipV="1">
            <a:off x="7655442" y="2838893"/>
            <a:ext cx="1031358" cy="79212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A3E625-D6EA-DFFE-38B3-B282C95DDEDC}"/>
              </a:ext>
            </a:extLst>
          </p:cNvPr>
          <p:cNvCxnSpPr>
            <a:cxnSpLocks/>
          </p:cNvCxnSpPr>
          <p:nvPr/>
        </p:nvCxnSpPr>
        <p:spPr>
          <a:xfrm flipV="1">
            <a:off x="3012558" y="3349256"/>
            <a:ext cx="0" cy="42121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1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0275F-D0A5-F55D-F183-1743DD3B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Rigorously defining “algorithm”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F78A-9594-35F2-7E9C-FE88D743A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are a modern-day attempt: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 </a:t>
            </a:r>
            <a:r>
              <a:rPr lang="en-US" b="1" dirty="0">
                <a:solidFill>
                  <a:schemeClr val="accent2"/>
                </a:solidFill>
              </a:rPr>
              <a:t>algorithm</a:t>
            </a:r>
            <a:r>
              <a:rPr lang="en-US" dirty="0"/>
              <a:t> is a Java program that successfully compiles (possibly non-terminating or having runtime errors)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</a:rPr>
              <a:t>problem</a:t>
            </a:r>
            <a:r>
              <a:rPr lang="en-US" dirty="0"/>
              <a:t> is a mathematical function that maps binary strings to binary strings. (Inputs/outputs encoded in binary.)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algorithm </a:t>
            </a:r>
            <a:r>
              <a:rPr lang="en-US" b="1" dirty="0">
                <a:solidFill>
                  <a:schemeClr val="accent2"/>
                </a:solidFill>
              </a:rPr>
              <a:t>solves the problem </a:t>
            </a:r>
            <a:r>
              <a:rPr lang="en-US" dirty="0"/>
              <a:t>if for all inputs, when running the algorithm, it terminates, has no runtime errors, and matches the expected output of the problem.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2CEEB-FF4A-6839-3227-720D9AABE209}"/>
              </a:ext>
            </a:extLst>
          </p:cNvPr>
          <p:cNvSpPr txBox="1"/>
          <p:nvPr/>
        </p:nvSpPr>
        <p:spPr>
          <a:xfrm>
            <a:off x="294459" y="3637159"/>
            <a:ext cx="543739" cy="592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CE079-F85F-8CFC-3F29-E34F88FC84FD}"/>
              </a:ext>
            </a:extLst>
          </p:cNvPr>
          <p:cNvSpPr txBox="1"/>
          <p:nvPr/>
        </p:nvSpPr>
        <p:spPr>
          <a:xfrm>
            <a:off x="4833329" y="1867830"/>
            <a:ext cx="543739" cy="592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🤔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12EEF4-A379-F5A9-9081-7F0323371F73}"/>
              </a:ext>
            </a:extLst>
          </p:cNvPr>
          <p:cNvCxnSpPr/>
          <p:nvPr/>
        </p:nvCxnSpPr>
        <p:spPr>
          <a:xfrm>
            <a:off x="4094922" y="2769704"/>
            <a:ext cx="200107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3F4D5C-591E-3842-7E95-FF34254EAF0D}"/>
              </a:ext>
            </a:extLst>
          </p:cNvPr>
          <p:cNvCxnSpPr>
            <a:cxnSpLocks/>
          </p:cNvCxnSpPr>
          <p:nvPr/>
        </p:nvCxnSpPr>
        <p:spPr>
          <a:xfrm>
            <a:off x="9945757" y="5546034"/>
            <a:ext cx="1225826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784236-C07B-7047-CB8F-54A0705E257C}"/>
              </a:ext>
            </a:extLst>
          </p:cNvPr>
          <p:cNvCxnSpPr>
            <a:cxnSpLocks/>
          </p:cNvCxnSpPr>
          <p:nvPr/>
        </p:nvCxnSpPr>
        <p:spPr>
          <a:xfrm>
            <a:off x="1378226" y="6082747"/>
            <a:ext cx="2040835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0F59274-EB1A-52F7-1C47-0387ABEE0901}"/>
              </a:ext>
            </a:extLst>
          </p:cNvPr>
          <p:cNvSpPr txBox="1"/>
          <p:nvPr/>
        </p:nvSpPr>
        <p:spPr>
          <a:xfrm>
            <a:off x="11081930" y="4618614"/>
            <a:ext cx="543739" cy="592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🤔</a:t>
            </a:r>
          </a:p>
        </p:txBody>
      </p:sp>
    </p:spTree>
    <p:extLst>
      <p:ext uri="{BB962C8B-B14F-4D97-AF65-F5344CB8AC3E}">
        <p14:creationId xmlns:p14="http://schemas.microsoft.com/office/powerpoint/2010/main" val="413636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E6923-EBFC-6FCC-AF75-669EBF064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Rigorously defining “algorithm”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30533-A4F4-F0B0-CAD2-1652CCBF5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first definition required: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Understanding the Java spec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Understanding how a computer runs Java code</a:t>
            </a:r>
          </a:p>
          <a:p>
            <a:r>
              <a:rPr lang="en-US" dirty="0"/>
              <a:t>This is mathematically rigorous.</a:t>
            </a:r>
          </a:p>
          <a:p>
            <a:r>
              <a:rPr lang="en-US" dirty="0"/>
              <a:t>But this is extraordinarily complicated for defining “algorithm”!</a:t>
            </a:r>
          </a:p>
          <a:p>
            <a:r>
              <a:rPr lang="en-US" b="1" dirty="0"/>
              <a:t>1936: </a:t>
            </a:r>
            <a:r>
              <a:rPr lang="en-US" dirty="0"/>
              <a:t>Alan Turing invents the </a:t>
            </a:r>
            <a:r>
              <a:rPr lang="en-US" b="1" dirty="0">
                <a:solidFill>
                  <a:schemeClr val="accent2"/>
                </a:solidFill>
              </a:rPr>
              <a:t>Turing machine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7366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FA4D1-9F04-9A3B-2818-98EC23A22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4F34-DE5C-321A-CEE7-DDACFB00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machines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BC6D5-38DB-3C13-01D4-3B0C7C3D3575}"/>
              </a:ext>
            </a:extLst>
          </p:cNvPr>
          <p:cNvSpPr/>
          <p:nvPr/>
        </p:nvSpPr>
        <p:spPr>
          <a:xfrm>
            <a:off x="8344334" y="2769704"/>
            <a:ext cx="3097687" cy="20342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E2C8167-A705-6A96-5F4E-3E5813637487}"/>
              </a:ext>
            </a:extLst>
          </p:cNvPr>
          <p:cNvSpPr/>
          <p:nvPr/>
        </p:nvSpPr>
        <p:spPr>
          <a:xfrm>
            <a:off x="485275" y="3431623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57B4F8-9E8A-F40F-0EC1-2B8FA533A751}"/>
              </a:ext>
            </a:extLst>
          </p:cNvPr>
          <p:cNvCxnSpPr>
            <a:cxnSpLocks/>
          </p:cNvCxnSpPr>
          <p:nvPr/>
        </p:nvCxnSpPr>
        <p:spPr>
          <a:xfrm>
            <a:off x="942475" y="4346023"/>
            <a:ext cx="0" cy="10734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1D948B-173D-16D4-3519-19E8333CE821}"/>
              </a:ext>
            </a:extLst>
          </p:cNvPr>
          <p:cNvCxnSpPr>
            <a:cxnSpLocks/>
          </p:cNvCxnSpPr>
          <p:nvPr/>
        </p:nvCxnSpPr>
        <p:spPr>
          <a:xfrm>
            <a:off x="942475" y="4703832"/>
            <a:ext cx="589722" cy="5897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A827FF-DB7C-C537-44D2-CD9B22BB1C54}"/>
              </a:ext>
            </a:extLst>
          </p:cNvPr>
          <p:cNvCxnSpPr>
            <a:cxnSpLocks/>
          </p:cNvCxnSpPr>
          <p:nvPr/>
        </p:nvCxnSpPr>
        <p:spPr>
          <a:xfrm flipH="1">
            <a:off x="352752" y="4703832"/>
            <a:ext cx="589722" cy="5897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054472-7D1C-9B04-0CE9-5DE6FD30DADB}"/>
              </a:ext>
            </a:extLst>
          </p:cNvPr>
          <p:cNvGrpSpPr/>
          <p:nvPr/>
        </p:nvGrpSpPr>
        <p:grpSpPr>
          <a:xfrm>
            <a:off x="510430" y="5419449"/>
            <a:ext cx="864087" cy="1073426"/>
            <a:chOff x="1179442" y="4731026"/>
            <a:chExt cx="1179445" cy="58972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F5E217-FBA1-24C5-D508-13294B125764}"/>
                </a:ext>
              </a:extLst>
            </p:cNvPr>
            <p:cNvCxnSpPr>
              <a:cxnSpLocks/>
            </p:cNvCxnSpPr>
            <p:nvPr/>
          </p:nvCxnSpPr>
          <p:spPr>
            <a:xfrm>
              <a:off x="1769165" y="4731026"/>
              <a:ext cx="589722" cy="589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F5B62AF-EFA1-3766-B0B0-B4DF8C1B2F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9442" y="4731026"/>
              <a:ext cx="589722" cy="589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815C468-FC09-52AC-113A-457C7FC92A3C}"/>
              </a:ext>
            </a:extLst>
          </p:cNvPr>
          <p:cNvSpPr/>
          <p:nvPr/>
        </p:nvSpPr>
        <p:spPr>
          <a:xfrm>
            <a:off x="8344333" y="346875"/>
            <a:ext cx="3097687" cy="20342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A6E090-EF78-AF8A-7AA6-C8AB65E318F0}"/>
              </a:ext>
            </a:extLst>
          </p:cNvPr>
          <p:cNvSpPr/>
          <p:nvPr/>
        </p:nvSpPr>
        <p:spPr>
          <a:xfrm>
            <a:off x="8344333" y="5180501"/>
            <a:ext cx="3097687" cy="20342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2A64C7-4C69-BD4C-0D25-16CBDBF9F86E}"/>
              </a:ext>
            </a:extLst>
          </p:cNvPr>
          <p:cNvSpPr txBox="1"/>
          <p:nvPr/>
        </p:nvSpPr>
        <p:spPr>
          <a:xfrm>
            <a:off x="8440589" y="365125"/>
            <a:ext cx="920445" cy="43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000" dirty="0">
                <a:latin typeface="Lato" panose="020F0502020204030203" pitchFamily="34" charset="77"/>
                <a:ea typeface="Inter" panose="02000503000000020004" pitchFamily="2" charset="0"/>
              </a:rPr>
              <a:t>page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1C8A7E-A4C3-5EBF-4934-400C0AA589EF}"/>
              </a:ext>
            </a:extLst>
          </p:cNvPr>
          <p:cNvSpPr txBox="1"/>
          <p:nvPr/>
        </p:nvSpPr>
        <p:spPr>
          <a:xfrm>
            <a:off x="8440589" y="2769704"/>
            <a:ext cx="920445" cy="43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000" dirty="0">
                <a:latin typeface="Lato" panose="020F0502020204030203" pitchFamily="34" charset="77"/>
                <a:ea typeface="Inter" panose="02000503000000020004" pitchFamily="2" charset="0"/>
              </a:rPr>
              <a:t>page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8892FE-C3B5-6F1A-FF7E-DA17602D9B77}"/>
              </a:ext>
            </a:extLst>
          </p:cNvPr>
          <p:cNvSpPr txBox="1"/>
          <p:nvPr/>
        </p:nvSpPr>
        <p:spPr>
          <a:xfrm>
            <a:off x="8440589" y="5192533"/>
            <a:ext cx="920445" cy="43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000" dirty="0">
                <a:latin typeface="Lato" panose="020F0502020204030203" pitchFamily="34" charset="77"/>
                <a:ea typeface="Inter" panose="02000503000000020004" pitchFamily="2" charset="0"/>
              </a:rPr>
              <a:t>page 5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6278681-F761-01C2-FE3A-BFD891914EC4}"/>
              </a:ext>
            </a:extLst>
          </p:cNvPr>
          <p:cNvSpPr/>
          <p:nvPr/>
        </p:nvSpPr>
        <p:spPr>
          <a:xfrm>
            <a:off x="8566483" y="890339"/>
            <a:ext cx="2683042" cy="312821"/>
          </a:xfrm>
          <a:custGeom>
            <a:avLst/>
            <a:gdLst>
              <a:gd name="connsiteX0" fmla="*/ 0 w 2683042"/>
              <a:gd name="connsiteY0" fmla="*/ 240632 h 312821"/>
              <a:gd name="connsiteX1" fmla="*/ 168442 w 2683042"/>
              <a:gd name="connsiteY1" fmla="*/ 96253 h 312821"/>
              <a:gd name="connsiteX2" fmla="*/ 312821 w 2683042"/>
              <a:gd name="connsiteY2" fmla="*/ 264695 h 312821"/>
              <a:gd name="connsiteX3" fmla="*/ 385011 w 2683042"/>
              <a:gd name="connsiteY3" fmla="*/ 108285 h 312821"/>
              <a:gd name="connsiteX4" fmla="*/ 541421 w 2683042"/>
              <a:gd name="connsiteY4" fmla="*/ 228600 h 312821"/>
              <a:gd name="connsiteX5" fmla="*/ 685800 w 2683042"/>
              <a:gd name="connsiteY5" fmla="*/ 84221 h 312821"/>
              <a:gd name="connsiteX6" fmla="*/ 806116 w 2683042"/>
              <a:gd name="connsiteY6" fmla="*/ 252664 h 312821"/>
              <a:gd name="connsiteX7" fmla="*/ 950495 w 2683042"/>
              <a:gd name="connsiteY7" fmla="*/ 96253 h 312821"/>
              <a:gd name="connsiteX8" fmla="*/ 1058779 w 2683042"/>
              <a:gd name="connsiteY8" fmla="*/ 192506 h 312821"/>
              <a:gd name="connsiteX9" fmla="*/ 1227221 w 2683042"/>
              <a:gd name="connsiteY9" fmla="*/ 60158 h 312821"/>
              <a:gd name="connsiteX10" fmla="*/ 1431758 w 2683042"/>
              <a:gd name="connsiteY10" fmla="*/ 240632 h 312821"/>
              <a:gd name="connsiteX11" fmla="*/ 1491916 w 2683042"/>
              <a:gd name="connsiteY11" fmla="*/ 132348 h 312821"/>
              <a:gd name="connsiteX12" fmla="*/ 1756611 w 2683042"/>
              <a:gd name="connsiteY12" fmla="*/ 216569 h 312821"/>
              <a:gd name="connsiteX13" fmla="*/ 1840832 w 2683042"/>
              <a:gd name="connsiteY13" fmla="*/ 96253 h 312821"/>
              <a:gd name="connsiteX14" fmla="*/ 2009274 w 2683042"/>
              <a:gd name="connsiteY14" fmla="*/ 204537 h 312821"/>
              <a:gd name="connsiteX15" fmla="*/ 2189748 w 2683042"/>
              <a:gd name="connsiteY15" fmla="*/ 0 h 312821"/>
              <a:gd name="connsiteX16" fmla="*/ 2406316 w 2683042"/>
              <a:gd name="connsiteY16" fmla="*/ 312821 h 312821"/>
              <a:gd name="connsiteX17" fmla="*/ 2466474 w 2683042"/>
              <a:gd name="connsiteY17" fmla="*/ 168442 h 312821"/>
              <a:gd name="connsiteX18" fmla="*/ 2683042 w 2683042"/>
              <a:gd name="connsiteY18" fmla="*/ 228600 h 31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3042" h="312821">
                <a:moveTo>
                  <a:pt x="0" y="240632"/>
                </a:moveTo>
                <a:lnTo>
                  <a:pt x="168442" y="96253"/>
                </a:lnTo>
                <a:lnTo>
                  <a:pt x="312821" y="264695"/>
                </a:lnTo>
                <a:lnTo>
                  <a:pt x="385011" y="108285"/>
                </a:lnTo>
                <a:lnTo>
                  <a:pt x="541421" y="228600"/>
                </a:lnTo>
                <a:lnTo>
                  <a:pt x="685800" y="84221"/>
                </a:lnTo>
                <a:lnTo>
                  <a:pt x="806116" y="252664"/>
                </a:lnTo>
                <a:lnTo>
                  <a:pt x="950495" y="96253"/>
                </a:lnTo>
                <a:lnTo>
                  <a:pt x="1058779" y="192506"/>
                </a:lnTo>
                <a:lnTo>
                  <a:pt x="1227221" y="60158"/>
                </a:lnTo>
                <a:lnTo>
                  <a:pt x="1431758" y="240632"/>
                </a:lnTo>
                <a:lnTo>
                  <a:pt x="1491916" y="132348"/>
                </a:lnTo>
                <a:lnTo>
                  <a:pt x="1756611" y="216569"/>
                </a:lnTo>
                <a:lnTo>
                  <a:pt x="1840832" y="96253"/>
                </a:lnTo>
                <a:lnTo>
                  <a:pt x="2009274" y="204537"/>
                </a:lnTo>
                <a:lnTo>
                  <a:pt x="2189748" y="0"/>
                </a:lnTo>
                <a:lnTo>
                  <a:pt x="2406316" y="312821"/>
                </a:lnTo>
                <a:lnTo>
                  <a:pt x="2466474" y="168442"/>
                </a:lnTo>
                <a:lnTo>
                  <a:pt x="2683042" y="22860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FFBBD44-411E-F2C7-8610-8D4E25EB41FD}"/>
              </a:ext>
            </a:extLst>
          </p:cNvPr>
          <p:cNvSpPr/>
          <p:nvPr/>
        </p:nvSpPr>
        <p:spPr>
          <a:xfrm>
            <a:off x="8566483" y="1291793"/>
            <a:ext cx="2683042" cy="312821"/>
          </a:xfrm>
          <a:custGeom>
            <a:avLst/>
            <a:gdLst>
              <a:gd name="connsiteX0" fmla="*/ 0 w 2683042"/>
              <a:gd name="connsiteY0" fmla="*/ 240632 h 312821"/>
              <a:gd name="connsiteX1" fmla="*/ 168442 w 2683042"/>
              <a:gd name="connsiteY1" fmla="*/ 96253 h 312821"/>
              <a:gd name="connsiteX2" fmla="*/ 312821 w 2683042"/>
              <a:gd name="connsiteY2" fmla="*/ 264695 h 312821"/>
              <a:gd name="connsiteX3" fmla="*/ 385011 w 2683042"/>
              <a:gd name="connsiteY3" fmla="*/ 108285 h 312821"/>
              <a:gd name="connsiteX4" fmla="*/ 541421 w 2683042"/>
              <a:gd name="connsiteY4" fmla="*/ 228600 h 312821"/>
              <a:gd name="connsiteX5" fmla="*/ 685800 w 2683042"/>
              <a:gd name="connsiteY5" fmla="*/ 84221 h 312821"/>
              <a:gd name="connsiteX6" fmla="*/ 806116 w 2683042"/>
              <a:gd name="connsiteY6" fmla="*/ 252664 h 312821"/>
              <a:gd name="connsiteX7" fmla="*/ 950495 w 2683042"/>
              <a:gd name="connsiteY7" fmla="*/ 96253 h 312821"/>
              <a:gd name="connsiteX8" fmla="*/ 1058779 w 2683042"/>
              <a:gd name="connsiteY8" fmla="*/ 192506 h 312821"/>
              <a:gd name="connsiteX9" fmla="*/ 1227221 w 2683042"/>
              <a:gd name="connsiteY9" fmla="*/ 60158 h 312821"/>
              <a:gd name="connsiteX10" fmla="*/ 1431758 w 2683042"/>
              <a:gd name="connsiteY10" fmla="*/ 240632 h 312821"/>
              <a:gd name="connsiteX11" fmla="*/ 1491916 w 2683042"/>
              <a:gd name="connsiteY11" fmla="*/ 132348 h 312821"/>
              <a:gd name="connsiteX12" fmla="*/ 1756611 w 2683042"/>
              <a:gd name="connsiteY12" fmla="*/ 216569 h 312821"/>
              <a:gd name="connsiteX13" fmla="*/ 1840832 w 2683042"/>
              <a:gd name="connsiteY13" fmla="*/ 96253 h 312821"/>
              <a:gd name="connsiteX14" fmla="*/ 2009274 w 2683042"/>
              <a:gd name="connsiteY14" fmla="*/ 204537 h 312821"/>
              <a:gd name="connsiteX15" fmla="*/ 2189748 w 2683042"/>
              <a:gd name="connsiteY15" fmla="*/ 0 h 312821"/>
              <a:gd name="connsiteX16" fmla="*/ 2406316 w 2683042"/>
              <a:gd name="connsiteY16" fmla="*/ 312821 h 312821"/>
              <a:gd name="connsiteX17" fmla="*/ 2466474 w 2683042"/>
              <a:gd name="connsiteY17" fmla="*/ 168442 h 312821"/>
              <a:gd name="connsiteX18" fmla="*/ 2683042 w 2683042"/>
              <a:gd name="connsiteY18" fmla="*/ 228600 h 31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3042" h="312821">
                <a:moveTo>
                  <a:pt x="0" y="240632"/>
                </a:moveTo>
                <a:lnTo>
                  <a:pt x="168442" y="96253"/>
                </a:lnTo>
                <a:lnTo>
                  <a:pt x="312821" y="264695"/>
                </a:lnTo>
                <a:lnTo>
                  <a:pt x="385011" y="108285"/>
                </a:lnTo>
                <a:lnTo>
                  <a:pt x="541421" y="228600"/>
                </a:lnTo>
                <a:lnTo>
                  <a:pt x="685800" y="84221"/>
                </a:lnTo>
                <a:lnTo>
                  <a:pt x="806116" y="252664"/>
                </a:lnTo>
                <a:lnTo>
                  <a:pt x="950495" y="96253"/>
                </a:lnTo>
                <a:lnTo>
                  <a:pt x="1058779" y="192506"/>
                </a:lnTo>
                <a:lnTo>
                  <a:pt x="1227221" y="60158"/>
                </a:lnTo>
                <a:lnTo>
                  <a:pt x="1431758" y="240632"/>
                </a:lnTo>
                <a:lnTo>
                  <a:pt x="1491916" y="132348"/>
                </a:lnTo>
                <a:lnTo>
                  <a:pt x="1756611" y="216569"/>
                </a:lnTo>
                <a:lnTo>
                  <a:pt x="1840832" y="96253"/>
                </a:lnTo>
                <a:lnTo>
                  <a:pt x="2009274" y="204537"/>
                </a:lnTo>
                <a:lnTo>
                  <a:pt x="2189748" y="0"/>
                </a:lnTo>
                <a:lnTo>
                  <a:pt x="2406316" y="312821"/>
                </a:lnTo>
                <a:lnTo>
                  <a:pt x="2466474" y="168442"/>
                </a:lnTo>
                <a:lnTo>
                  <a:pt x="2683042" y="22860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BFDE323-9FCF-0C3E-2EFB-22489362CE32}"/>
              </a:ext>
            </a:extLst>
          </p:cNvPr>
          <p:cNvSpPr/>
          <p:nvPr/>
        </p:nvSpPr>
        <p:spPr>
          <a:xfrm>
            <a:off x="8566483" y="1693247"/>
            <a:ext cx="2683042" cy="312821"/>
          </a:xfrm>
          <a:custGeom>
            <a:avLst/>
            <a:gdLst>
              <a:gd name="connsiteX0" fmla="*/ 0 w 2683042"/>
              <a:gd name="connsiteY0" fmla="*/ 240632 h 312821"/>
              <a:gd name="connsiteX1" fmla="*/ 168442 w 2683042"/>
              <a:gd name="connsiteY1" fmla="*/ 96253 h 312821"/>
              <a:gd name="connsiteX2" fmla="*/ 312821 w 2683042"/>
              <a:gd name="connsiteY2" fmla="*/ 264695 h 312821"/>
              <a:gd name="connsiteX3" fmla="*/ 385011 w 2683042"/>
              <a:gd name="connsiteY3" fmla="*/ 108285 h 312821"/>
              <a:gd name="connsiteX4" fmla="*/ 541421 w 2683042"/>
              <a:gd name="connsiteY4" fmla="*/ 228600 h 312821"/>
              <a:gd name="connsiteX5" fmla="*/ 685800 w 2683042"/>
              <a:gd name="connsiteY5" fmla="*/ 84221 h 312821"/>
              <a:gd name="connsiteX6" fmla="*/ 806116 w 2683042"/>
              <a:gd name="connsiteY6" fmla="*/ 252664 h 312821"/>
              <a:gd name="connsiteX7" fmla="*/ 950495 w 2683042"/>
              <a:gd name="connsiteY7" fmla="*/ 96253 h 312821"/>
              <a:gd name="connsiteX8" fmla="*/ 1058779 w 2683042"/>
              <a:gd name="connsiteY8" fmla="*/ 192506 h 312821"/>
              <a:gd name="connsiteX9" fmla="*/ 1227221 w 2683042"/>
              <a:gd name="connsiteY9" fmla="*/ 60158 h 312821"/>
              <a:gd name="connsiteX10" fmla="*/ 1431758 w 2683042"/>
              <a:gd name="connsiteY10" fmla="*/ 240632 h 312821"/>
              <a:gd name="connsiteX11" fmla="*/ 1491916 w 2683042"/>
              <a:gd name="connsiteY11" fmla="*/ 132348 h 312821"/>
              <a:gd name="connsiteX12" fmla="*/ 1756611 w 2683042"/>
              <a:gd name="connsiteY12" fmla="*/ 216569 h 312821"/>
              <a:gd name="connsiteX13" fmla="*/ 1840832 w 2683042"/>
              <a:gd name="connsiteY13" fmla="*/ 96253 h 312821"/>
              <a:gd name="connsiteX14" fmla="*/ 2009274 w 2683042"/>
              <a:gd name="connsiteY14" fmla="*/ 204537 h 312821"/>
              <a:gd name="connsiteX15" fmla="*/ 2189748 w 2683042"/>
              <a:gd name="connsiteY15" fmla="*/ 0 h 312821"/>
              <a:gd name="connsiteX16" fmla="*/ 2406316 w 2683042"/>
              <a:gd name="connsiteY16" fmla="*/ 312821 h 312821"/>
              <a:gd name="connsiteX17" fmla="*/ 2466474 w 2683042"/>
              <a:gd name="connsiteY17" fmla="*/ 168442 h 312821"/>
              <a:gd name="connsiteX18" fmla="*/ 2683042 w 2683042"/>
              <a:gd name="connsiteY18" fmla="*/ 228600 h 31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3042" h="312821">
                <a:moveTo>
                  <a:pt x="0" y="240632"/>
                </a:moveTo>
                <a:lnTo>
                  <a:pt x="168442" y="96253"/>
                </a:lnTo>
                <a:lnTo>
                  <a:pt x="312821" y="264695"/>
                </a:lnTo>
                <a:lnTo>
                  <a:pt x="385011" y="108285"/>
                </a:lnTo>
                <a:lnTo>
                  <a:pt x="541421" y="228600"/>
                </a:lnTo>
                <a:lnTo>
                  <a:pt x="685800" y="84221"/>
                </a:lnTo>
                <a:lnTo>
                  <a:pt x="806116" y="252664"/>
                </a:lnTo>
                <a:lnTo>
                  <a:pt x="950495" y="96253"/>
                </a:lnTo>
                <a:lnTo>
                  <a:pt x="1058779" y="192506"/>
                </a:lnTo>
                <a:lnTo>
                  <a:pt x="1227221" y="60158"/>
                </a:lnTo>
                <a:lnTo>
                  <a:pt x="1431758" y="240632"/>
                </a:lnTo>
                <a:lnTo>
                  <a:pt x="1491916" y="132348"/>
                </a:lnTo>
                <a:lnTo>
                  <a:pt x="1756611" y="216569"/>
                </a:lnTo>
                <a:lnTo>
                  <a:pt x="1840832" y="96253"/>
                </a:lnTo>
                <a:lnTo>
                  <a:pt x="2009274" y="204537"/>
                </a:lnTo>
                <a:lnTo>
                  <a:pt x="2189748" y="0"/>
                </a:lnTo>
                <a:lnTo>
                  <a:pt x="2406316" y="312821"/>
                </a:lnTo>
                <a:lnTo>
                  <a:pt x="2466474" y="168442"/>
                </a:lnTo>
                <a:lnTo>
                  <a:pt x="2683042" y="22860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3E91DDD-1B55-5EE4-2114-15B014C8F8DD}"/>
              </a:ext>
            </a:extLst>
          </p:cNvPr>
          <p:cNvSpPr/>
          <p:nvPr/>
        </p:nvSpPr>
        <p:spPr>
          <a:xfrm>
            <a:off x="8566483" y="3330026"/>
            <a:ext cx="2683042" cy="312821"/>
          </a:xfrm>
          <a:custGeom>
            <a:avLst/>
            <a:gdLst>
              <a:gd name="connsiteX0" fmla="*/ 0 w 2683042"/>
              <a:gd name="connsiteY0" fmla="*/ 240632 h 312821"/>
              <a:gd name="connsiteX1" fmla="*/ 168442 w 2683042"/>
              <a:gd name="connsiteY1" fmla="*/ 96253 h 312821"/>
              <a:gd name="connsiteX2" fmla="*/ 312821 w 2683042"/>
              <a:gd name="connsiteY2" fmla="*/ 264695 h 312821"/>
              <a:gd name="connsiteX3" fmla="*/ 385011 w 2683042"/>
              <a:gd name="connsiteY3" fmla="*/ 108285 h 312821"/>
              <a:gd name="connsiteX4" fmla="*/ 541421 w 2683042"/>
              <a:gd name="connsiteY4" fmla="*/ 228600 h 312821"/>
              <a:gd name="connsiteX5" fmla="*/ 685800 w 2683042"/>
              <a:gd name="connsiteY5" fmla="*/ 84221 h 312821"/>
              <a:gd name="connsiteX6" fmla="*/ 806116 w 2683042"/>
              <a:gd name="connsiteY6" fmla="*/ 252664 h 312821"/>
              <a:gd name="connsiteX7" fmla="*/ 950495 w 2683042"/>
              <a:gd name="connsiteY7" fmla="*/ 96253 h 312821"/>
              <a:gd name="connsiteX8" fmla="*/ 1058779 w 2683042"/>
              <a:gd name="connsiteY8" fmla="*/ 192506 h 312821"/>
              <a:gd name="connsiteX9" fmla="*/ 1227221 w 2683042"/>
              <a:gd name="connsiteY9" fmla="*/ 60158 h 312821"/>
              <a:gd name="connsiteX10" fmla="*/ 1431758 w 2683042"/>
              <a:gd name="connsiteY10" fmla="*/ 240632 h 312821"/>
              <a:gd name="connsiteX11" fmla="*/ 1491916 w 2683042"/>
              <a:gd name="connsiteY11" fmla="*/ 132348 h 312821"/>
              <a:gd name="connsiteX12" fmla="*/ 1756611 w 2683042"/>
              <a:gd name="connsiteY12" fmla="*/ 216569 h 312821"/>
              <a:gd name="connsiteX13" fmla="*/ 1840832 w 2683042"/>
              <a:gd name="connsiteY13" fmla="*/ 96253 h 312821"/>
              <a:gd name="connsiteX14" fmla="*/ 2009274 w 2683042"/>
              <a:gd name="connsiteY14" fmla="*/ 204537 h 312821"/>
              <a:gd name="connsiteX15" fmla="*/ 2189748 w 2683042"/>
              <a:gd name="connsiteY15" fmla="*/ 0 h 312821"/>
              <a:gd name="connsiteX16" fmla="*/ 2406316 w 2683042"/>
              <a:gd name="connsiteY16" fmla="*/ 312821 h 312821"/>
              <a:gd name="connsiteX17" fmla="*/ 2466474 w 2683042"/>
              <a:gd name="connsiteY17" fmla="*/ 168442 h 312821"/>
              <a:gd name="connsiteX18" fmla="*/ 2683042 w 2683042"/>
              <a:gd name="connsiteY18" fmla="*/ 228600 h 31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3042" h="312821">
                <a:moveTo>
                  <a:pt x="0" y="240632"/>
                </a:moveTo>
                <a:lnTo>
                  <a:pt x="168442" y="96253"/>
                </a:lnTo>
                <a:lnTo>
                  <a:pt x="312821" y="264695"/>
                </a:lnTo>
                <a:lnTo>
                  <a:pt x="385011" y="108285"/>
                </a:lnTo>
                <a:lnTo>
                  <a:pt x="541421" y="228600"/>
                </a:lnTo>
                <a:lnTo>
                  <a:pt x="685800" y="84221"/>
                </a:lnTo>
                <a:lnTo>
                  <a:pt x="806116" y="252664"/>
                </a:lnTo>
                <a:lnTo>
                  <a:pt x="950495" y="96253"/>
                </a:lnTo>
                <a:lnTo>
                  <a:pt x="1058779" y="192506"/>
                </a:lnTo>
                <a:lnTo>
                  <a:pt x="1227221" y="60158"/>
                </a:lnTo>
                <a:lnTo>
                  <a:pt x="1431758" y="240632"/>
                </a:lnTo>
                <a:lnTo>
                  <a:pt x="1491916" y="132348"/>
                </a:lnTo>
                <a:lnTo>
                  <a:pt x="1756611" y="216569"/>
                </a:lnTo>
                <a:lnTo>
                  <a:pt x="1840832" y="96253"/>
                </a:lnTo>
                <a:lnTo>
                  <a:pt x="2009274" y="204537"/>
                </a:lnTo>
                <a:lnTo>
                  <a:pt x="2189748" y="0"/>
                </a:lnTo>
                <a:lnTo>
                  <a:pt x="2406316" y="312821"/>
                </a:lnTo>
                <a:lnTo>
                  <a:pt x="2466474" y="168442"/>
                </a:lnTo>
                <a:lnTo>
                  <a:pt x="2683042" y="22860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331459B5-151F-B52C-0AA1-DF2007CC6907}"/>
              </a:ext>
            </a:extLst>
          </p:cNvPr>
          <p:cNvSpPr/>
          <p:nvPr/>
        </p:nvSpPr>
        <p:spPr>
          <a:xfrm>
            <a:off x="8566483" y="3731480"/>
            <a:ext cx="2683042" cy="312821"/>
          </a:xfrm>
          <a:custGeom>
            <a:avLst/>
            <a:gdLst>
              <a:gd name="connsiteX0" fmla="*/ 0 w 2683042"/>
              <a:gd name="connsiteY0" fmla="*/ 240632 h 312821"/>
              <a:gd name="connsiteX1" fmla="*/ 168442 w 2683042"/>
              <a:gd name="connsiteY1" fmla="*/ 96253 h 312821"/>
              <a:gd name="connsiteX2" fmla="*/ 312821 w 2683042"/>
              <a:gd name="connsiteY2" fmla="*/ 264695 h 312821"/>
              <a:gd name="connsiteX3" fmla="*/ 385011 w 2683042"/>
              <a:gd name="connsiteY3" fmla="*/ 108285 h 312821"/>
              <a:gd name="connsiteX4" fmla="*/ 541421 w 2683042"/>
              <a:gd name="connsiteY4" fmla="*/ 228600 h 312821"/>
              <a:gd name="connsiteX5" fmla="*/ 685800 w 2683042"/>
              <a:gd name="connsiteY5" fmla="*/ 84221 h 312821"/>
              <a:gd name="connsiteX6" fmla="*/ 806116 w 2683042"/>
              <a:gd name="connsiteY6" fmla="*/ 252664 h 312821"/>
              <a:gd name="connsiteX7" fmla="*/ 950495 w 2683042"/>
              <a:gd name="connsiteY7" fmla="*/ 96253 h 312821"/>
              <a:gd name="connsiteX8" fmla="*/ 1058779 w 2683042"/>
              <a:gd name="connsiteY8" fmla="*/ 192506 h 312821"/>
              <a:gd name="connsiteX9" fmla="*/ 1227221 w 2683042"/>
              <a:gd name="connsiteY9" fmla="*/ 60158 h 312821"/>
              <a:gd name="connsiteX10" fmla="*/ 1431758 w 2683042"/>
              <a:gd name="connsiteY10" fmla="*/ 240632 h 312821"/>
              <a:gd name="connsiteX11" fmla="*/ 1491916 w 2683042"/>
              <a:gd name="connsiteY11" fmla="*/ 132348 h 312821"/>
              <a:gd name="connsiteX12" fmla="*/ 1756611 w 2683042"/>
              <a:gd name="connsiteY12" fmla="*/ 216569 h 312821"/>
              <a:gd name="connsiteX13" fmla="*/ 1840832 w 2683042"/>
              <a:gd name="connsiteY13" fmla="*/ 96253 h 312821"/>
              <a:gd name="connsiteX14" fmla="*/ 2009274 w 2683042"/>
              <a:gd name="connsiteY14" fmla="*/ 204537 h 312821"/>
              <a:gd name="connsiteX15" fmla="*/ 2189748 w 2683042"/>
              <a:gd name="connsiteY15" fmla="*/ 0 h 312821"/>
              <a:gd name="connsiteX16" fmla="*/ 2406316 w 2683042"/>
              <a:gd name="connsiteY16" fmla="*/ 312821 h 312821"/>
              <a:gd name="connsiteX17" fmla="*/ 2466474 w 2683042"/>
              <a:gd name="connsiteY17" fmla="*/ 168442 h 312821"/>
              <a:gd name="connsiteX18" fmla="*/ 2683042 w 2683042"/>
              <a:gd name="connsiteY18" fmla="*/ 228600 h 31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3042" h="312821">
                <a:moveTo>
                  <a:pt x="0" y="240632"/>
                </a:moveTo>
                <a:lnTo>
                  <a:pt x="168442" y="96253"/>
                </a:lnTo>
                <a:lnTo>
                  <a:pt x="312821" y="264695"/>
                </a:lnTo>
                <a:lnTo>
                  <a:pt x="385011" y="108285"/>
                </a:lnTo>
                <a:lnTo>
                  <a:pt x="541421" y="228600"/>
                </a:lnTo>
                <a:lnTo>
                  <a:pt x="685800" y="84221"/>
                </a:lnTo>
                <a:lnTo>
                  <a:pt x="806116" y="252664"/>
                </a:lnTo>
                <a:lnTo>
                  <a:pt x="950495" y="96253"/>
                </a:lnTo>
                <a:lnTo>
                  <a:pt x="1058779" y="192506"/>
                </a:lnTo>
                <a:lnTo>
                  <a:pt x="1227221" y="60158"/>
                </a:lnTo>
                <a:lnTo>
                  <a:pt x="1431758" y="240632"/>
                </a:lnTo>
                <a:lnTo>
                  <a:pt x="1491916" y="132348"/>
                </a:lnTo>
                <a:lnTo>
                  <a:pt x="1756611" y="216569"/>
                </a:lnTo>
                <a:lnTo>
                  <a:pt x="1840832" y="96253"/>
                </a:lnTo>
                <a:lnTo>
                  <a:pt x="2009274" y="204537"/>
                </a:lnTo>
                <a:lnTo>
                  <a:pt x="2189748" y="0"/>
                </a:lnTo>
                <a:lnTo>
                  <a:pt x="2406316" y="312821"/>
                </a:lnTo>
                <a:lnTo>
                  <a:pt x="2466474" y="168442"/>
                </a:lnTo>
                <a:lnTo>
                  <a:pt x="2683042" y="22860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CFB76E2-0B63-AD93-A01C-F942D36F10D7}"/>
              </a:ext>
            </a:extLst>
          </p:cNvPr>
          <p:cNvSpPr/>
          <p:nvPr/>
        </p:nvSpPr>
        <p:spPr>
          <a:xfrm>
            <a:off x="8566483" y="4132934"/>
            <a:ext cx="2683042" cy="312821"/>
          </a:xfrm>
          <a:custGeom>
            <a:avLst/>
            <a:gdLst>
              <a:gd name="connsiteX0" fmla="*/ 0 w 2683042"/>
              <a:gd name="connsiteY0" fmla="*/ 240632 h 312821"/>
              <a:gd name="connsiteX1" fmla="*/ 168442 w 2683042"/>
              <a:gd name="connsiteY1" fmla="*/ 96253 h 312821"/>
              <a:gd name="connsiteX2" fmla="*/ 312821 w 2683042"/>
              <a:gd name="connsiteY2" fmla="*/ 264695 h 312821"/>
              <a:gd name="connsiteX3" fmla="*/ 385011 w 2683042"/>
              <a:gd name="connsiteY3" fmla="*/ 108285 h 312821"/>
              <a:gd name="connsiteX4" fmla="*/ 541421 w 2683042"/>
              <a:gd name="connsiteY4" fmla="*/ 228600 h 312821"/>
              <a:gd name="connsiteX5" fmla="*/ 685800 w 2683042"/>
              <a:gd name="connsiteY5" fmla="*/ 84221 h 312821"/>
              <a:gd name="connsiteX6" fmla="*/ 806116 w 2683042"/>
              <a:gd name="connsiteY6" fmla="*/ 252664 h 312821"/>
              <a:gd name="connsiteX7" fmla="*/ 950495 w 2683042"/>
              <a:gd name="connsiteY7" fmla="*/ 96253 h 312821"/>
              <a:gd name="connsiteX8" fmla="*/ 1058779 w 2683042"/>
              <a:gd name="connsiteY8" fmla="*/ 192506 h 312821"/>
              <a:gd name="connsiteX9" fmla="*/ 1227221 w 2683042"/>
              <a:gd name="connsiteY9" fmla="*/ 60158 h 312821"/>
              <a:gd name="connsiteX10" fmla="*/ 1431758 w 2683042"/>
              <a:gd name="connsiteY10" fmla="*/ 240632 h 312821"/>
              <a:gd name="connsiteX11" fmla="*/ 1491916 w 2683042"/>
              <a:gd name="connsiteY11" fmla="*/ 132348 h 312821"/>
              <a:gd name="connsiteX12" fmla="*/ 1756611 w 2683042"/>
              <a:gd name="connsiteY12" fmla="*/ 216569 h 312821"/>
              <a:gd name="connsiteX13" fmla="*/ 1840832 w 2683042"/>
              <a:gd name="connsiteY13" fmla="*/ 96253 h 312821"/>
              <a:gd name="connsiteX14" fmla="*/ 2009274 w 2683042"/>
              <a:gd name="connsiteY14" fmla="*/ 204537 h 312821"/>
              <a:gd name="connsiteX15" fmla="*/ 2189748 w 2683042"/>
              <a:gd name="connsiteY15" fmla="*/ 0 h 312821"/>
              <a:gd name="connsiteX16" fmla="*/ 2406316 w 2683042"/>
              <a:gd name="connsiteY16" fmla="*/ 312821 h 312821"/>
              <a:gd name="connsiteX17" fmla="*/ 2466474 w 2683042"/>
              <a:gd name="connsiteY17" fmla="*/ 168442 h 312821"/>
              <a:gd name="connsiteX18" fmla="*/ 2683042 w 2683042"/>
              <a:gd name="connsiteY18" fmla="*/ 228600 h 31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3042" h="312821">
                <a:moveTo>
                  <a:pt x="0" y="240632"/>
                </a:moveTo>
                <a:lnTo>
                  <a:pt x="168442" y="96253"/>
                </a:lnTo>
                <a:lnTo>
                  <a:pt x="312821" y="264695"/>
                </a:lnTo>
                <a:lnTo>
                  <a:pt x="385011" y="108285"/>
                </a:lnTo>
                <a:lnTo>
                  <a:pt x="541421" y="228600"/>
                </a:lnTo>
                <a:lnTo>
                  <a:pt x="685800" y="84221"/>
                </a:lnTo>
                <a:lnTo>
                  <a:pt x="806116" y="252664"/>
                </a:lnTo>
                <a:lnTo>
                  <a:pt x="950495" y="96253"/>
                </a:lnTo>
                <a:lnTo>
                  <a:pt x="1058779" y="192506"/>
                </a:lnTo>
                <a:lnTo>
                  <a:pt x="1227221" y="60158"/>
                </a:lnTo>
                <a:lnTo>
                  <a:pt x="1431758" y="240632"/>
                </a:lnTo>
                <a:lnTo>
                  <a:pt x="1491916" y="132348"/>
                </a:lnTo>
                <a:lnTo>
                  <a:pt x="1756611" y="216569"/>
                </a:lnTo>
                <a:lnTo>
                  <a:pt x="1840832" y="96253"/>
                </a:lnTo>
                <a:lnTo>
                  <a:pt x="2009274" y="204537"/>
                </a:lnTo>
                <a:lnTo>
                  <a:pt x="2189748" y="0"/>
                </a:lnTo>
                <a:lnTo>
                  <a:pt x="2406316" y="312821"/>
                </a:lnTo>
                <a:lnTo>
                  <a:pt x="2466474" y="168442"/>
                </a:lnTo>
                <a:lnTo>
                  <a:pt x="2683042" y="22860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AD1F528C-DFD3-42E3-5FDA-78A1DB611401}"/>
              </a:ext>
            </a:extLst>
          </p:cNvPr>
          <p:cNvSpPr/>
          <p:nvPr/>
        </p:nvSpPr>
        <p:spPr>
          <a:xfrm>
            <a:off x="8566483" y="5727989"/>
            <a:ext cx="2683042" cy="312821"/>
          </a:xfrm>
          <a:custGeom>
            <a:avLst/>
            <a:gdLst>
              <a:gd name="connsiteX0" fmla="*/ 0 w 2683042"/>
              <a:gd name="connsiteY0" fmla="*/ 240632 h 312821"/>
              <a:gd name="connsiteX1" fmla="*/ 168442 w 2683042"/>
              <a:gd name="connsiteY1" fmla="*/ 96253 h 312821"/>
              <a:gd name="connsiteX2" fmla="*/ 312821 w 2683042"/>
              <a:gd name="connsiteY2" fmla="*/ 264695 h 312821"/>
              <a:gd name="connsiteX3" fmla="*/ 385011 w 2683042"/>
              <a:gd name="connsiteY3" fmla="*/ 108285 h 312821"/>
              <a:gd name="connsiteX4" fmla="*/ 541421 w 2683042"/>
              <a:gd name="connsiteY4" fmla="*/ 228600 h 312821"/>
              <a:gd name="connsiteX5" fmla="*/ 685800 w 2683042"/>
              <a:gd name="connsiteY5" fmla="*/ 84221 h 312821"/>
              <a:gd name="connsiteX6" fmla="*/ 806116 w 2683042"/>
              <a:gd name="connsiteY6" fmla="*/ 252664 h 312821"/>
              <a:gd name="connsiteX7" fmla="*/ 950495 w 2683042"/>
              <a:gd name="connsiteY7" fmla="*/ 96253 h 312821"/>
              <a:gd name="connsiteX8" fmla="*/ 1058779 w 2683042"/>
              <a:gd name="connsiteY8" fmla="*/ 192506 h 312821"/>
              <a:gd name="connsiteX9" fmla="*/ 1227221 w 2683042"/>
              <a:gd name="connsiteY9" fmla="*/ 60158 h 312821"/>
              <a:gd name="connsiteX10" fmla="*/ 1431758 w 2683042"/>
              <a:gd name="connsiteY10" fmla="*/ 240632 h 312821"/>
              <a:gd name="connsiteX11" fmla="*/ 1491916 w 2683042"/>
              <a:gd name="connsiteY11" fmla="*/ 132348 h 312821"/>
              <a:gd name="connsiteX12" fmla="*/ 1756611 w 2683042"/>
              <a:gd name="connsiteY12" fmla="*/ 216569 h 312821"/>
              <a:gd name="connsiteX13" fmla="*/ 1840832 w 2683042"/>
              <a:gd name="connsiteY13" fmla="*/ 96253 h 312821"/>
              <a:gd name="connsiteX14" fmla="*/ 2009274 w 2683042"/>
              <a:gd name="connsiteY14" fmla="*/ 204537 h 312821"/>
              <a:gd name="connsiteX15" fmla="*/ 2189748 w 2683042"/>
              <a:gd name="connsiteY15" fmla="*/ 0 h 312821"/>
              <a:gd name="connsiteX16" fmla="*/ 2406316 w 2683042"/>
              <a:gd name="connsiteY16" fmla="*/ 312821 h 312821"/>
              <a:gd name="connsiteX17" fmla="*/ 2466474 w 2683042"/>
              <a:gd name="connsiteY17" fmla="*/ 168442 h 312821"/>
              <a:gd name="connsiteX18" fmla="*/ 2683042 w 2683042"/>
              <a:gd name="connsiteY18" fmla="*/ 228600 h 31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3042" h="312821">
                <a:moveTo>
                  <a:pt x="0" y="240632"/>
                </a:moveTo>
                <a:lnTo>
                  <a:pt x="168442" y="96253"/>
                </a:lnTo>
                <a:lnTo>
                  <a:pt x="312821" y="264695"/>
                </a:lnTo>
                <a:lnTo>
                  <a:pt x="385011" y="108285"/>
                </a:lnTo>
                <a:lnTo>
                  <a:pt x="541421" y="228600"/>
                </a:lnTo>
                <a:lnTo>
                  <a:pt x="685800" y="84221"/>
                </a:lnTo>
                <a:lnTo>
                  <a:pt x="806116" y="252664"/>
                </a:lnTo>
                <a:lnTo>
                  <a:pt x="950495" y="96253"/>
                </a:lnTo>
                <a:lnTo>
                  <a:pt x="1058779" y="192506"/>
                </a:lnTo>
                <a:lnTo>
                  <a:pt x="1227221" y="60158"/>
                </a:lnTo>
                <a:lnTo>
                  <a:pt x="1431758" y="240632"/>
                </a:lnTo>
                <a:lnTo>
                  <a:pt x="1491916" y="132348"/>
                </a:lnTo>
                <a:lnTo>
                  <a:pt x="1756611" y="216569"/>
                </a:lnTo>
                <a:lnTo>
                  <a:pt x="1840832" y="96253"/>
                </a:lnTo>
                <a:lnTo>
                  <a:pt x="2009274" y="204537"/>
                </a:lnTo>
                <a:lnTo>
                  <a:pt x="2189748" y="0"/>
                </a:lnTo>
                <a:lnTo>
                  <a:pt x="2406316" y="312821"/>
                </a:lnTo>
                <a:lnTo>
                  <a:pt x="2466474" y="168442"/>
                </a:lnTo>
                <a:lnTo>
                  <a:pt x="2683042" y="22860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F3415023-E45F-70F6-8888-06141444F24F}"/>
              </a:ext>
            </a:extLst>
          </p:cNvPr>
          <p:cNvSpPr/>
          <p:nvPr/>
        </p:nvSpPr>
        <p:spPr>
          <a:xfrm>
            <a:off x="8566483" y="6129443"/>
            <a:ext cx="2683042" cy="312821"/>
          </a:xfrm>
          <a:custGeom>
            <a:avLst/>
            <a:gdLst>
              <a:gd name="connsiteX0" fmla="*/ 0 w 2683042"/>
              <a:gd name="connsiteY0" fmla="*/ 240632 h 312821"/>
              <a:gd name="connsiteX1" fmla="*/ 168442 w 2683042"/>
              <a:gd name="connsiteY1" fmla="*/ 96253 h 312821"/>
              <a:gd name="connsiteX2" fmla="*/ 312821 w 2683042"/>
              <a:gd name="connsiteY2" fmla="*/ 264695 h 312821"/>
              <a:gd name="connsiteX3" fmla="*/ 385011 w 2683042"/>
              <a:gd name="connsiteY3" fmla="*/ 108285 h 312821"/>
              <a:gd name="connsiteX4" fmla="*/ 541421 w 2683042"/>
              <a:gd name="connsiteY4" fmla="*/ 228600 h 312821"/>
              <a:gd name="connsiteX5" fmla="*/ 685800 w 2683042"/>
              <a:gd name="connsiteY5" fmla="*/ 84221 h 312821"/>
              <a:gd name="connsiteX6" fmla="*/ 806116 w 2683042"/>
              <a:gd name="connsiteY6" fmla="*/ 252664 h 312821"/>
              <a:gd name="connsiteX7" fmla="*/ 950495 w 2683042"/>
              <a:gd name="connsiteY7" fmla="*/ 96253 h 312821"/>
              <a:gd name="connsiteX8" fmla="*/ 1058779 w 2683042"/>
              <a:gd name="connsiteY8" fmla="*/ 192506 h 312821"/>
              <a:gd name="connsiteX9" fmla="*/ 1227221 w 2683042"/>
              <a:gd name="connsiteY9" fmla="*/ 60158 h 312821"/>
              <a:gd name="connsiteX10" fmla="*/ 1431758 w 2683042"/>
              <a:gd name="connsiteY10" fmla="*/ 240632 h 312821"/>
              <a:gd name="connsiteX11" fmla="*/ 1491916 w 2683042"/>
              <a:gd name="connsiteY11" fmla="*/ 132348 h 312821"/>
              <a:gd name="connsiteX12" fmla="*/ 1756611 w 2683042"/>
              <a:gd name="connsiteY12" fmla="*/ 216569 h 312821"/>
              <a:gd name="connsiteX13" fmla="*/ 1840832 w 2683042"/>
              <a:gd name="connsiteY13" fmla="*/ 96253 h 312821"/>
              <a:gd name="connsiteX14" fmla="*/ 2009274 w 2683042"/>
              <a:gd name="connsiteY14" fmla="*/ 204537 h 312821"/>
              <a:gd name="connsiteX15" fmla="*/ 2189748 w 2683042"/>
              <a:gd name="connsiteY15" fmla="*/ 0 h 312821"/>
              <a:gd name="connsiteX16" fmla="*/ 2406316 w 2683042"/>
              <a:gd name="connsiteY16" fmla="*/ 312821 h 312821"/>
              <a:gd name="connsiteX17" fmla="*/ 2466474 w 2683042"/>
              <a:gd name="connsiteY17" fmla="*/ 168442 h 312821"/>
              <a:gd name="connsiteX18" fmla="*/ 2683042 w 2683042"/>
              <a:gd name="connsiteY18" fmla="*/ 228600 h 31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3042" h="312821">
                <a:moveTo>
                  <a:pt x="0" y="240632"/>
                </a:moveTo>
                <a:lnTo>
                  <a:pt x="168442" y="96253"/>
                </a:lnTo>
                <a:lnTo>
                  <a:pt x="312821" y="264695"/>
                </a:lnTo>
                <a:lnTo>
                  <a:pt x="385011" y="108285"/>
                </a:lnTo>
                <a:lnTo>
                  <a:pt x="541421" y="228600"/>
                </a:lnTo>
                <a:lnTo>
                  <a:pt x="685800" y="84221"/>
                </a:lnTo>
                <a:lnTo>
                  <a:pt x="806116" y="252664"/>
                </a:lnTo>
                <a:lnTo>
                  <a:pt x="950495" y="96253"/>
                </a:lnTo>
                <a:lnTo>
                  <a:pt x="1058779" y="192506"/>
                </a:lnTo>
                <a:lnTo>
                  <a:pt x="1227221" y="60158"/>
                </a:lnTo>
                <a:lnTo>
                  <a:pt x="1431758" y="240632"/>
                </a:lnTo>
                <a:lnTo>
                  <a:pt x="1491916" y="132348"/>
                </a:lnTo>
                <a:lnTo>
                  <a:pt x="1756611" y="216569"/>
                </a:lnTo>
                <a:lnTo>
                  <a:pt x="1840832" y="96253"/>
                </a:lnTo>
                <a:lnTo>
                  <a:pt x="2009274" y="204537"/>
                </a:lnTo>
                <a:lnTo>
                  <a:pt x="2189748" y="0"/>
                </a:lnTo>
                <a:lnTo>
                  <a:pt x="2406316" y="312821"/>
                </a:lnTo>
                <a:lnTo>
                  <a:pt x="2466474" y="168442"/>
                </a:lnTo>
                <a:lnTo>
                  <a:pt x="2683042" y="22860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E2EDDD16-413B-748C-8C66-F770F49DDA7F}"/>
              </a:ext>
            </a:extLst>
          </p:cNvPr>
          <p:cNvSpPr/>
          <p:nvPr/>
        </p:nvSpPr>
        <p:spPr>
          <a:xfrm>
            <a:off x="8566483" y="6530897"/>
            <a:ext cx="2683042" cy="312821"/>
          </a:xfrm>
          <a:custGeom>
            <a:avLst/>
            <a:gdLst>
              <a:gd name="connsiteX0" fmla="*/ 0 w 2683042"/>
              <a:gd name="connsiteY0" fmla="*/ 240632 h 312821"/>
              <a:gd name="connsiteX1" fmla="*/ 168442 w 2683042"/>
              <a:gd name="connsiteY1" fmla="*/ 96253 h 312821"/>
              <a:gd name="connsiteX2" fmla="*/ 312821 w 2683042"/>
              <a:gd name="connsiteY2" fmla="*/ 264695 h 312821"/>
              <a:gd name="connsiteX3" fmla="*/ 385011 w 2683042"/>
              <a:gd name="connsiteY3" fmla="*/ 108285 h 312821"/>
              <a:gd name="connsiteX4" fmla="*/ 541421 w 2683042"/>
              <a:gd name="connsiteY4" fmla="*/ 228600 h 312821"/>
              <a:gd name="connsiteX5" fmla="*/ 685800 w 2683042"/>
              <a:gd name="connsiteY5" fmla="*/ 84221 h 312821"/>
              <a:gd name="connsiteX6" fmla="*/ 806116 w 2683042"/>
              <a:gd name="connsiteY6" fmla="*/ 252664 h 312821"/>
              <a:gd name="connsiteX7" fmla="*/ 950495 w 2683042"/>
              <a:gd name="connsiteY7" fmla="*/ 96253 h 312821"/>
              <a:gd name="connsiteX8" fmla="*/ 1058779 w 2683042"/>
              <a:gd name="connsiteY8" fmla="*/ 192506 h 312821"/>
              <a:gd name="connsiteX9" fmla="*/ 1227221 w 2683042"/>
              <a:gd name="connsiteY9" fmla="*/ 60158 h 312821"/>
              <a:gd name="connsiteX10" fmla="*/ 1431758 w 2683042"/>
              <a:gd name="connsiteY10" fmla="*/ 240632 h 312821"/>
              <a:gd name="connsiteX11" fmla="*/ 1491916 w 2683042"/>
              <a:gd name="connsiteY11" fmla="*/ 132348 h 312821"/>
              <a:gd name="connsiteX12" fmla="*/ 1756611 w 2683042"/>
              <a:gd name="connsiteY12" fmla="*/ 216569 h 312821"/>
              <a:gd name="connsiteX13" fmla="*/ 1840832 w 2683042"/>
              <a:gd name="connsiteY13" fmla="*/ 96253 h 312821"/>
              <a:gd name="connsiteX14" fmla="*/ 2009274 w 2683042"/>
              <a:gd name="connsiteY14" fmla="*/ 204537 h 312821"/>
              <a:gd name="connsiteX15" fmla="*/ 2189748 w 2683042"/>
              <a:gd name="connsiteY15" fmla="*/ 0 h 312821"/>
              <a:gd name="connsiteX16" fmla="*/ 2406316 w 2683042"/>
              <a:gd name="connsiteY16" fmla="*/ 312821 h 312821"/>
              <a:gd name="connsiteX17" fmla="*/ 2466474 w 2683042"/>
              <a:gd name="connsiteY17" fmla="*/ 168442 h 312821"/>
              <a:gd name="connsiteX18" fmla="*/ 2683042 w 2683042"/>
              <a:gd name="connsiteY18" fmla="*/ 228600 h 31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3042" h="312821">
                <a:moveTo>
                  <a:pt x="0" y="240632"/>
                </a:moveTo>
                <a:lnTo>
                  <a:pt x="168442" y="96253"/>
                </a:lnTo>
                <a:lnTo>
                  <a:pt x="312821" y="264695"/>
                </a:lnTo>
                <a:lnTo>
                  <a:pt x="385011" y="108285"/>
                </a:lnTo>
                <a:lnTo>
                  <a:pt x="541421" y="228600"/>
                </a:lnTo>
                <a:lnTo>
                  <a:pt x="685800" y="84221"/>
                </a:lnTo>
                <a:lnTo>
                  <a:pt x="806116" y="252664"/>
                </a:lnTo>
                <a:lnTo>
                  <a:pt x="950495" y="96253"/>
                </a:lnTo>
                <a:lnTo>
                  <a:pt x="1058779" y="192506"/>
                </a:lnTo>
                <a:lnTo>
                  <a:pt x="1227221" y="60158"/>
                </a:lnTo>
                <a:lnTo>
                  <a:pt x="1431758" y="240632"/>
                </a:lnTo>
                <a:lnTo>
                  <a:pt x="1491916" y="132348"/>
                </a:lnTo>
                <a:lnTo>
                  <a:pt x="1756611" y="216569"/>
                </a:lnTo>
                <a:lnTo>
                  <a:pt x="1840832" y="96253"/>
                </a:lnTo>
                <a:lnTo>
                  <a:pt x="2009274" y="204537"/>
                </a:lnTo>
                <a:lnTo>
                  <a:pt x="2189748" y="0"/>
                </a:lnTo>
                <a:lnTo>
                  <a:pt x="2406316" y="312821"/>
                </a:lnTo>
                <a:lnTo>
                  <a:pt x="2466474" y="168442"/>
                </a:lnTo>
                <a:lnTo>
                  <a:pt x="2683042" y="22860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BBBE7D-9C04-9DC6-A9E4-3BE565917FA9}"/>
              </a:ext>
            </a:extLst>
          </p:cNvPr>
          <p:cNvSpPr txBox="1"/>
          <p:nvPr/>
        </p:nvSpPr>
        <p:spPr>
          <a:xfrm>
            <a:off x="7283904" y="2780771"/>
            <a:ext cx="954107" cy="1165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6000" dirty="0">
                <a:latin typeface="Lato" panose="020F0502020204030203" pitchFamily="34" charset="77"/>
                <a:ea typeface="Inter" panose="02000503000000020004" pitchFamily="2" charset="0"/>
              </a:rPr>
              <a:t>👀</a:t>
            </a:r>
            <a:endParaRPr lang="en-US" sz="2800" dirty="0">
              <a:latin typeface="Lato" panose="020F0502020204030203" pitchFamily="34" charset="77"/>
              <a:ea typeface="Inter" panose="0200050300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D83111-7159-0B09-A496-9E2E3C25930B}"/>
              </a:ext>
            </a:extLst>
          </p:cNvPr>
          <p:cNvSpPr txBox="1"/>
          <p:nvPr/>
        </p:nvSpPr>
        <p:spPr>
          <a:xfrm>
            <a:off x="7290669" y="3632506"/>
            <a:ext cx="877163" cy="1057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5400" dirty="0">
                <a:latin typeface="Lato" panose="020F0502020204030203" pitchFamily="34" charset="77"/>
                <a:ea typeface="Inter" panose="02000503000000020004" pitchFamily="2" charset="0"/>
              </a:rPr>
              <a:t>✏️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4B6AF6-D214-C429-2DAD-5E3D7227DCDA}"/>
              </a:ext>
            </a:extLst>
          </p:cNvPr>
          <p:cNvSpPr txBox="1"/>
          <p:nvPr/>
        </p:nvSpPr>
        <p:spPr>
          <a:xfrm>
            <a:off x="2140380" y="1813006"/>
            <a:ext cx="4699745" cy="426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In step [A], given that [X] is written on the page, the “algorithm” tells me:</a:t>
            </a:r>
          </a:p>
          <a:p>
            <a:pPr marL="457200" indent="-457200" algn="l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What to write on the page</a:t>
            </a:r>
          </a:p>
          <a:p>
            <a:pPr marL="457200" indent="-457200" algn="l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If I should turn the page forward/backwards</a:t>
            </a:r>
          </a:p>
          <a:p>
            <a:pPr marL="457200" indent="-457200" algn="l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What step to go to next</a:t>
            </a:r>
          </a:p>
        </p:txBody>
      </p:sp>
      <p:sp>
        <p:nvSpPr>
          <p:cNvPr id="37" name="Line Callout 1 36">
            <a:extLst>
              <a:ext uri="{FF2B5EF4-FFF2-40B4-BE49-F238E27FC236}">
                <a16:creationId xmlns:a16="http://schemas.microsoft.com/office/drawing/2014/main" id="{3DDA527B-7D68-B11E-B178-F120ECE9EEC9}"/>
              </a:ext>
            </a:extLst>
          </p:cNvPr>
          <p:cNvSpPr/>
          <p:nvPr/>
        </p:nvSpPr>
        <p:spPr>
          <a:xfrm>
            <a:off x="1975613" y="1358050"/>
            <a:ext cx="4990667" cy="5058565"/>
          </a:xfrm>
          <a:prstGeom prst="borderCallout1">
            <a:avLst>
              <a:gd name="adj1" fmla="val 9712"/>
              <a:gd name="adj2" fmla="val -66"/>
              <a:gd name="adj3" fmla="val 37578"/>
              <a:gd name="adj4" fmla="val -19239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8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2D088-17EC-EAC3-5BBE-CF372A24C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B5776-5D90-5698-551F-7B96C3B8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machines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D6EC19-74A0-F2D2-3051-D7A666C6CD65}"/>
              </a:ext>
            </a:extLst>
          </p:cNvPr>
          <p:cNvSpPr/>
          <p:nvPr/>
        </p:nvSpPr>
        <p:spPr>
          <a:xfrm>
            <a:off x="8344334" y="2769704"/>
            <a:ext cx="3097687" cy="20342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0000"/>
                </a:solidFill>
                <a:latin typeface="Lato" panose="020F0502020204030203" pitchFamily="34" charset="77"/>
              </a:rPr>
              <a:t>0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E093E1B-30D8-40A3-B1D7-351F21EBA875}"/>
              </a:ext>
            </a:extLst>
          </p:cNvPr>
          <p:cNvSpPr/>
          <p:nvPr/>
        </p:nvSpPr>
        <p:spPr>
          <a:xfrm>
            <a:off x="485275" y="3431623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BE15FD-B8C0-640F-1B72-B491C5FC53C5}"/>
              </a:ext>
            </a:extLst>
          </p:cNvPr>
          <p:cNvCxnSpPr>
            <a:cxnSpLocks/>
          </p:cNvCxnSpPr>
          <p:nvPr/>
        </p:nvCxnSpPr>
        <p:spPr>
          <a:xfrm>
            <a:off x="942475" y="4346023"/>
            <a:ext cx="0" cy="10734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B8E19A-2685-B392-CB5A-592C02B1366F}"/>
              </a:ext>
            </a:extLst>
          </p:cNvPr>
          <p:cNvCxnSpPr>
            <a:cxnSpLocks/>
          </p:cNvCxnSpPr>
          <p:nvPr/>
        </p:nvCxnSpPr>
        <p:spPr>
          <a:xfrm>
            <a:off x="942475" y="4703832"/>
            <a:ext cx="589722" cy="5897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AD1D86-7689-C02C-A400-E5ACA1E61EB9}"/>
              </a:ext>
            </a:extLst>
          </p:cNvPr>
          <p:cNvCxnSpPr>
            <a:cxnSpLocks/>
          </p:cNvCxnSpPr>
          <p:nvPr/>
        </p:nvCxnSpPr>
        <p:spPr>
          <a:xfrm flipH="1">
            <a:off x="352752" y="4703832"/>
            <a:ext cx="589722" cy="5897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0AF183-3E80-38C0-6B78-6F2808520B09}"/>
              </a:ext>
            </a:extLst>
          </p:cNvPr>
          <p:cNvGrpSpPr/>
          <p:nvPr/>
        </p:nvGrpSpPr>
        <p:grpSpPr>
          <a:xfrm>
            <a:off x="510430" y="5419449"/>
            <a:ext cx="864087" cy="1073426"/>
            <a:chOff x="1179442" y="4731026"/>
            <a:chExt cx="1179445" cy="58972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C2BE341-2362-DCF9-DD2D-4F00D706F8F9}"/>
                </a:ext>
              </a:extLst>
            </p:cNvPr>
            <p:cNvCxnSpPr>
              <a:cxnSpLocks/>
            </p:cNvCxnSpPr>
            <p:nvPr/>
          </p:nvCxnSpPr>
          <p:spPr>
            <a:xfrm>
              <a:off x="1769165" y="4731026"/>
              <a:ext cx="589722" cy="589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D4BAE88-8AF0-0992-136B-FAB294991C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9442" y="4731026"/>
              <a:ext cx="589722" cy="589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85181B1-C06E-77C6-7ECA-CC0C6389DED6}"/>
              </a:ext>
            </a:extLst>
          </p:cNvPr>
          <p:cNvSpPr/>
          <p:nvPr/>
        </p:nvSpPr>
        <p:spPr>
          <a:xfrm>
            <a:off x="8344333" y="346875"/>
            <a:ext cx="3097687" cy="20342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/>
                </a:solidFill>
                <a:latin typeface="Lato" panose="020F0502020204030203" pitchFamily="34" charset="77"/>
              </a:rPr>
              <a:t>1</a:t>
            </a:r>
            <a:endParaRPr lang="en-US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A1C65B-6434-8F22-66FD-A11D496963DB}"/>
              </a:ext>
            </a:extLst>
          </p:cNvPr>
          <p:cNvSpPr/>
          <p:nvPr/>
        </p:nvSpPr>
        <p:spPr>
          <a:xfrm>
            <a:off x="8344333" y="5180501"/>
            <a:ext cx="3097687" cy="20342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0000"/>
                </a:solidFill>
                <a:latin typeface="Lato" panose="020F0502020204030203" pitchFamily="34" charset="77"/>
              </a:rPr>
              <a:t>0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D04876-A312-B58D-9570-164D710271BC}"/>
              </a:ext>
            </a:extLst>
          </p:cNvPr>
          <p:cNvSpPr txBox="1"/>
          <p:nvPr/>
        </p:nvSpPr>
        <p:spPr>
          <a:xfrm>
            <a:off x="8440589" y="365125"/>
            <a:ext cx="1516762" cy="43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000" dirty="0">
                <a:latin typeface="Lato" panose="020F0502020204030203" pitchFamily="34" charset="77"/>
                <a:ea typeface="Inter" panose="02000503000000020004" pitchFamily="2" charset="0"/>
              </a:rPr>
              <a:t>page 32495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C4F927-4D78-635A-6D86-A0AF6ED1B848}"/>
              </a:ext>
            </a:extLst>
          </p:cNvPr>
          <p:cNvSpPr txBox="1"/>
          <p:nvPr/>
        </p:nvSpPr>
        <p:spPr>
          <a:xfrm>
            <a:off x="8440589" y="2769704"/>
            <a:ext cx="1516762" cy="43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2000" dirty="0">
                <a:latin typeface="Lato" panose="020F0502020204030203" pitchFamily="34" charset="77"/>
                <a:ea typeface="Inter" panose="02000503000000020004" pitchFamily="2" charset="0"/>
              </a:rPr>
              <a:t>page 32496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6F6915-DE66-28CF-F8D7-154BC0583270}"/>
              </a:ext>
            </a:extLst>
          </p:cNvPr>
          <p:cNvSpPr txBox="1"/>
          <p:nvPr/>
        </p:nvSpPr>
        <p:spPr>
          <a:xfrm>
            <a:off x="8440589" y="5192533"/>
            <a:ext cx="1516762" cy="43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2000" dirty="0">
                <a:latin typeface="Lato" panose="020F0502020204030203" pitchFamily="34" charset="77"/>
                <a:ea typeface="Inter" panose="02000503000000020004" pitchFamily="2" charset="0"/>
              </a:rPr>
              <a:t>page 32497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21DC56-AE18-4DA0-7E2E-528858E135DE}"/>
              </a:ext>
            </a:extLst>
          </p:cNvPr>
          <p:cNvSpPr txBox="1"/>
          <p:nvPr/>
        </p:nvSpPr>
        <p:spPr>
          <a:xfrm>
            <a:off x="7283904" y="2780771"/>
            <a:ext cx="954107" cy="1165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6000" dirty="0">
                <a:latin typeface="Lato" panose="020F0502020204030203" pitchFamily="34" charset="77"/>
                <a:ea typeface="Inter" panose="02000503000000020004" pitchFamily="2" charset="0"/>
              </a:rPr>
              <a:t>👀</a:t>
            </a:r>
            <a:endParaRPr lang="en-US" sz="2800" dirty="0">
              <a:latin typeface="Lato" panose="020F0502020204030203" pitchFamily="34" charset="77"/>
              <a:ea typeface="Inter" panose="0200050300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F0F20C-E724-41DE-2966-8037084DA333}"/>
              </a:ext>
            </a:extLst>
          </p:cNvPr>
          <p:cNvSpPr txBox="1"/>
          <p:nvPr/>
        </p:nvSpPr>
        <p:spPr>
          <a:xfrm>
            <a:off x="7290669" y="3632506"/>
            <a:ext cx="877163" cy="1057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5400" dirty="0">
                <a:latin typeface="Lato" panose="020F0502020204030203" pitchFamily="34" charset="77"/>
                <a:ea typeface="Inter" panose="02000503000000020004" pitchFamily="2" charset="0"/>
              </a:rPr>
              <a:t>✏️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D6903F-F1E1-E6F9-75B1-51FD70429AE7}"/>
              </a:ext>
            </a:extLst>
          </p:cNvPr>
          <p:cNvSpPr txBox="1"/>
          <p:nvPr/>
        </p:nvSpPr>
        <p:spPr>
          <a:xfrm>
            <a:off x="2140380" y="1813006"/>
            <a:ext cx="4699745" cy="426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In step [A], given that [X] is written on the page, the “algorithm” tells me:</a:t>
            </a:r>
          </a:p>
          <a:p>
            <a:pPr marL="457200" indent="-457200" algn="l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What to write on the page</a:t>
            </a:r>
          </a:p>
          <a:p>
            <a:pPr marL="457200" indent="-457200" algn="l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If I should turn the page forward/backwards</a:t>
            </a:r>
          </a:p>
          <a:p>
            <a:pPr marL="457200" indent="-457200" algn="l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What step to go to next</a:t>
            </a:r>
          </a:p>
        </p:txBody>
      </p:sp>
      <p:sp>
        <p:nvSpPr>
          <p:cNvPr id="37" name="Line Callout 1 36">
            <a:extLst>
              <a:ext uri="{FF2B5EF4-FFF2-40B4-BE49-F238E27FC236}">
                <a16:creationId xmlns:a16="http://schemas.microsoft.com/office/drawing/2014/main" id="{31B46F1E-5453-DA2F-B0A9-34C4093A1A90}"/>
              </a:ext>
            </a:extLst>
          </p:cNvPr>
          <p:cNvSpPr/>
          <p:nvPr/>
        </p:nvSpPr>
        <p:spPr>
          <a:xfrm>
            <a:off x="1975613" y="1358050"/>
            <a:ext cx="4990667" cy="5058565"/>
          </a:xfrm>
          <a:prstGeom prst="borderCallout1">
            <a:avLst>
              <a:gd name="adj1" fmla="val 9712"/>
              <a:gd name="adj2" fmla="val -66"/>
              <a:gd name="adj3" fmla="val 37578"/>
              <a:gd name="adj4" fmla="val -19239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0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2D1D-B1B6-DA03-F9EF-B40FEF62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formalism of Turing machines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4E81E9-9400-2823-56A6-2664D96EE0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be a finite set of states (“steps” of the algorithm).</a:t>
                </a:r>
              </a:p>
              <a:p>
                <a:r>
                  <a:rPr lang="en-US" dirty="0"/>
                  <a:t>A Turing machine consists of: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An infinitely long </a:t>
                </a:r>
                <a:r>
                  <a:rPr lang="en-US" b="1" dirty="0">
                    <a:solidFill>
                      <a:schemeClr val="accent2"/>
                    </a:solidFill>
                  </a:rPr>
                  <a:t>tape</a:t>
                </a:r>
                <a:r>
                  <a:rPr lang="en-US" dirty="0"/>
                  <a:t> (paper): an infinite list of elements from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,␣</m:t>
                        </m:r>
                      </m:e>
                    </m:d>
                  </m:oMath>
                </a14:m>
                <a:r>
                  <a:rPr lang="en-US" dirty="0"/>
                  <a:t>, with only finitely many 0’s and 1’s.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read/write head </a:t>
                </a:r>
                <a:r>
                  <a:rPr lang="en-US" dirty="0"/>
                  <a:t>(eyes): an index on the tape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current state </a:t>
                </a:r>
                <a:r>
                  <a:rPr lang="en-US" dirty="0"/>
                  <a:t>(the step you’re on): an element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4E81E9-9400-2823-56A6-2664D96EE0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72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1"/>
  <p:tag name="PPSPLIT_SPLI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38"/>
  <p:tag name="PPSPLIT_SPLIT" val="1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E68CD"/>
      </a:accent1>
      <a:accent2>
        <a:srgbClr val="D6431A"/>
      </a:accent2>
      <a:accent3>
        <a:srgbClr val="00ABC3"/>
      </a:accent3>
      <a:accent4>
        <a:srgbClr val="E09000"/>
      </a:accent4>
      <a:accent5>
        <a:srgbClr val="BC33AD"/>
      </a:accent5>
      <a:accent6>
        <a:srgbClr val="519304"/>
      </a:accent6>
      <a:hlink>
        <a:srgbClr val="467886"/>
      </a:hlink>
      <a:folHlink>
        <a:srgbClr val="46788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5000"/>
          </a:lnSpc>
          <a:spcBef>
            <a:spcPts val="2400"/>
          </a:spcBef>
          <a:defRPr sz="2800" dirty="0" err="1" smtClean="0">
            <a:latin typeface="Lato" panose="020F0502020204030203" pitchFamily="34" charset="77"/>
            <a:ea typeface="Inter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17template" id="{AAF81601-399A-2442-AAE4-D244F3C4B759}" vid="{29E269BC-C148-3C43-85B3-C1C1EC7BE7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38543</TotalTime>
  <Words>1987</Words>
  <Application>Microsoft Macintosh PowerPoint</Application>
  <PresentationFormat>Widescreen</PresentationFormat>
  <Paragraphs>370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Aptos</vt:lpstr>
      <vt:lpstr>Arial</vt:lpstr>
      <vt:lpstr>Cambria Math</vt:lpstr>
      <vt:lpstr>Lato</vt:lpstr>
      <vt:lpstr>Office Theme</vt:lpstr>
      <vt:lpstr>Lecture 27: Proving things hard</vt:lpstr>
      <vt:lpstr>Logistics</vt:lpstr>
      <vt:lpstr>What is an algorithm?</vt:lpstr>
      <vt:lpstr>What is an algorithm?</vt:lpstr>
      <vt:lpstr>Rigorously defining “algorithm”</vt:lpstr>
      <vt:lpstr>Rigorously defining “algorithm”</vt:lpstr>
      <vt:lpstr>Turing machines</vt:lpstr>
      <vt:lpstr>Turing machines</vt:lpstr>
      <vt:lpstr>Mathematical formalism of Turing machines</vt:lpstr>
      <vt:lpstr>Mathematical formalism of Turing machines</vt:lpstr>
      <vt:lpstr>Mathematical formalism of Turing machines</vt:lpstr>
      <vt:lpstr>Mathematical formalism of Turing machines</vt:lpstr>
      <vt:lpstr>Equivalence of computational models</vt:lpstr>
      <vt:lpstr>Why Turing machines?</vt:lpstr>
      <vt:lpstr>NP-hardness</vt:lpstr>
      <vt:lpstr>SAT is NP-hard</vt:lpstr>
      <vt:lpstr>Non-deterministic Turing machines</vt:lpstr>
      <vt:lpstr>Two definition of NP</vt:lpstr>
      <vt:lpstr>Cook–Levin theorem</vt:lpstr>
      <vt:lpstr>Proving NP-hardness after SAT</vt:lpstr>
      <vt:lpstr>Proving NP-hardness after SAT</vt:lpstr>
      <vt:lpstr>3-coloring is NP-hard</vt:lpstr>
      <vt:lpstr>3-coloring is NP-hard</vt:lpstr>
      <vt:lpstr>3-coloring is NP-hard</vt:lpstr>
      <vt:lpstr>3-coloring is NP-hard</vt:lpstr>
      <vt:lpstr>Uncomputability</vt:lpstr>
      <vt:lpstr>Some infinities are larger than others</vt:lpstr>
      <vt:lpstr>Some infinities are larger than others</vt:lpstr>
      <vt:lpstr>Some infinities are larger than others</vt:lpstr>
      <vt:lpstr>Countable vs. uncountable infinity</vt:lpstr>
      <vt:lpstr>Infinities in computability</vt:lpstr>
      <vt:lpstr>Infinities in computability</vt:lpstr>
      <vt:lpstr>Infinities in computability</vt:lpstr>
      <vt:lpstr>Most problems are not computable!</vt:lpstr>
      <vt:lpstr>Halting problem</vt:lpstr>
      <vt:lpstr>Reductions for uncomputability</vt:lpstr>
      <vt:lpstr>Final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Sun</dc:creator>
  <cp:lastModifiedBy>Glenn Sun</cp:lastModifiedBy>
  <cp:revision>71</cp:revision>
  <dcterms:created xsi:type="dcterms:W3CDTF">2025-09-15T17:56:15Z</dcterms:created>
  <dcterms:modified xsi:type="dcterms:W3CDTF">2025-12-03T18:17:41Z</dcterms:modified>
</cp:coreProperties>
</file>