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26" r:id="rId3"/>
    <p:sldId id="308" r:id="rId4"/>
    <p:sldId id="309" r:id="rId5"/>
    <p:sldId id="328" r:id="rId6"/>
    <p:sldId id="331" r:id="rId7"/>
    <p:sldId id="332" r:id="rId8"/>
    <p:sldId id="333" r:id="rId9"/>
    <p:sldId id="334" r:id="rId10"/>
    <p:sldId id="324" r:id="rId11"/>
    <p:sldId id="338" r:id="rId12"/>
    <p:sldId id="312" r:id="rId13"/>
    <p:sldId id="313" r:id="rId14"/>
    <p:sldId id="318" r:id="rId15"/>
    <p:sldId id="319" r:id="rId16"/>
    <p:sldId id="320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3" r:id="rId29"/>
    <p:sldId id="354" r:id="rId30"/>
    <p:sldId id="351" r:id="rId31"/>
    <p:sldId id="356" r:id="rId32"/>
    <p:sldId id="357" r:id="rId33"/>
    <p:sldId id="358" r:id="rId34"/>
    <p:sldId id="359" r:id="rId35"/>
    <p:sldId id="352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0"/>
    <p:restoredTop sz="94491"/>
  </p:normalViewPr>
  <p:slideViewPr>
    <p:cSldViewPr snapToGrid="0">
      <p:cViewPr>
        <p:scale>
          <a:sx n="135" d="100"/>
          <a:sy n="135" d="100"/>
        </p:scale>
        <p:origin x="32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7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ington.zoom.us/my/nathanbrunelle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26: How SAT solvers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Glenn Sun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F8E9-DC4B-DEFB-EA00-0D5A7F1B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Tseitin</a:t>
            </a:r>
            <a:r>
              <a:rPr lang="en-US" dirty="0"/>
              <a:t>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33224-B9DB-0E13-B91B-EE11C30F6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translate longer Boolean sentences efficiently, introduce helper variables! For example, if you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⊕…⊕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, let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​…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33224-B9DB-0E13-B91B-EE11C30F6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603" b="-3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017CF2-FE5D-5577-6DB5-C5F158A16B88}"/>
                  </a:ext>
                </a:extLst>
              </p:cNvPr>
              <p:cNvSpPr txBox="1"/>
              <p:nvPr/>
            </p:nvSpPr>
            <p:spPr>
              <a:xfrm>
                <a:off x="5318760" y="3770471"/>
                <a:ext cx="6403848" cy="2499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𝒂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takes 4 clauses to convert to CNF (from concept check).</a:t>
                </a:r>
              </a:p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𝟏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new variables and represent this sentence in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clauses!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017CF2-FE5D-5577-6DB5-C5F158A1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60" y="3770471"/>
                <a:ext cx="6403848" cy="2499017"/>
              </a:xfrm>
              <a:prstGeom prst="rect">
                <a:avLst/>
              </a:prstGeom>
              <a:blipFill>
                <a:blip r:embed="rId3"/>
                <a:stretch>
                  <a:fillRect l="-2178" t="-1015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23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A8A1-42AF-BF76-23BB-D21AB19D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Tseitin</a:t>
            </a:r>
            <a:r>
              <a:rPr lang="en-US" dirty="0"/>
              <a:t>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BFED0-9E64-C755-D85F-E018B5F93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:r>
                  <a:rPr lang="en-US" b="1" i="1" dirty="0"/>
                  <a:t>any</a:t>
                </a:r>
                <a:r>
                  <a:rPr lang="en-US" dirty="0"/>
                  <a:t> </a:t>
                </a:r>
                <a:r>
                  <a:rPr lang="en-US" dirty="0" err="1"/>
                  <a:t>boolean</a:t>
                </a:r>
                <a:r>
                  <a:rPr lang="en-US" dirty="0"/>
                  <a:t> operation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 (could be XOR, AND, OR, etc.),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accent1"/>
                        </a:solidFill>
                      </a:rPr>
                      <m:t> 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dirty="0"/>
                  <a:t>takes at most 8 clauses to convert to CNF (since there are only 8 possible clauses at all with 3 variables).</a:t>
                </a:r>
              </a:p>
              <a:p>
                <a:r>
                  <a:rPr lang="en-US" dirty="0"/>
                  <a:t>Doing this is called a </a:t>
                </a:r>
                <a:r>
                  <a:rPr lang="en-US" b="1" dirty="0" err="1">
                    <a:solidFill>
                      <a:schemeClr val="accent2"/>
                    </a:solidFill>
                  </a:rPr>
                  <a:t>Tseitin</a:t>
                </a:r>
                <a:r>
                  <a:rPr lang="en-US" b="1" dirty="0">
                    <a:solidFill>
                      <a:schemeClr val="accent2"/>
                    </a:solidFill>
                  </a:rPr>
                  <a:t> transformation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BFED0-9E64-C755-D85F-E018B5F93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00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691B02-740F-E2A7-8289-C1F2F2EF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47992D-90FB-E3CF-4FBE-1028A59E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r>
              <a:rPr lang="en-US" b="1" dirty="0"/>
              <a:t>Input: </a:t>
            </a:r>
            <a:r>
              <a:rPr lang="en-US" dirty="0"/>
              <a:t>A computer program written in some language and a formal specification</a:t>
            </a:r>
          </a:p>
          <a:p>
            <a:r>
              <a:rPr lang="en-US" b="1" dirty="0"/>
              <a:t>Goal: </a:t>
            </a:r>
            <a:r>
              <a:rPr lang="en-US" dirty="0"/>
              <a:t>Does the program meet the spec for all inputs?</a:t>
            </a:r>
          </a:p>
        </p:txBody>
      </p:sp>
    </p:spTree>
    <p:extLst>
      <p:ext uri="{BB962C8B-B14F-4D97-AF65-F5344CB8AC3E}">
        <p14:creationId xmlns:p14="http://schemas.microsoft.com/office/powerpoint/2010/main" val="135146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F084-3FBF-0D84-920C-FB0218C4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43B04-4FED-6B8F-182B-F4F0FBBA9AC2}"/>
              </a:ext>
            </a:extLst>
          </p:cNvPr>
          <p:cNvSpPr txBox="1"/>
          <p:nvPr/>
        </p:nvSpPr>
        <p:spPr>
          <a:xfrm>
            <a:off x="1316975" y="1556381"/>
            <a:ext cx="81795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division(int x, int y)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r = x;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q = 0;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while (r &gt;= y)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r = r - y;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q++;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assert x == y * q + r;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assert r &gt;= 0 &amp;&amp; r &lt;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Math.abs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10AD9-772E-B6CF-2142-E357F43B97BD}"/>
              </a:ext>
            </a:extLst>
          </p:cNvPr>
          <p:cNvSpPr txBox="1"/>
          <p:nvPr/>
        </p:nvSpPr>
        <p:spPr>
          <a:xfrm>
            <a:off x="7653529" y="3014786"/>
            <a:ext cx="941283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68852-5C91-7EAC-970E-C3ED1B8127DF}"/>
              </a:ext>
            </a:extLst>
          </p:cNvPr>
          <p:cNvSpPr txBox="1"/>
          <p:nvPr/>
        </p:nvSpPr>
        <p:spPr>
          <a:xfrm>
            <a:off x="9049102" y="5663906"/>
            <a:ext cx="89479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spec</a:t>
            </a:r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CFB8C3A2-99B4-AD37-4C3E-FD6F289E1FAB}"/>
              </a:ext>
            </a:extLst>
          </p:cNvPr>
          <p:cNvSpPr/>
          <p:nvPr/>
        </p:nvSpPr>
        <p:spPr>
          <a:xfrm>
            <a:off x="7291449" y="1876300"/>
            <a:ext cx="166255" cy="2849695"/>
          </a:xfrm>
          <a:prstGeom prst="rightBracke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0A1EAA09-2D7A-DE7C-2224-BE5EEC3FA59B}"/>
              </a:ext>
            </a:extLst>
          </p:cNvPr>
          <p:cNvSpPr/>
          <p:nvPr/>
        </p:nvSpPr>
        <p:spPr>
          <a:xfrm>
            <a:off x="8740359" y="5512062"/>
            <a:ext cx="154259" cy="876411"/>
          </a:xfrm>
          <a:prstGeom prst="rightBracke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36D6-283F-50EA-C269-E6B45DD2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BF2E-4381-84B7-36C8-EB355D6C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3980"/>
            <a:ext cx="10170695" cy="4812983"/>
          </a:xfrm>
        </p:spPr>
        <p:txBody>
          <a:bodyPr/>
          <a:lstStyle/>
          <a:p>
            <a:r>
              <a:rPr lang="en-US" dirty="0"/>
              <a:t>The basic idea is to convert our program into </a:t>
            </a:r>
            <a:r>
              <a:rPr lang="en-US" b="1" dirty="0"/>
              <a:t>single static assignment form</a:t>
            </a:r>
            <a:r>
              <a:rPr lang="en-US" dirty="0"/>
              <a:t>, where it will only have: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Basic functions like +, &gt;, and _ ? _ : 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Assignment to variables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“Assume”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“Assert” statements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4896F-F995-0755-9793-30AE09B475C7}"/>
              </a:ext>
            </a:extLst>
          </p:cNvPr>
          <p:cNvSpPr txBox="1"/>
          <p:nvPr/>
        </p:nvSpPr>
        <p:spPr>
          <a:xfrm>
            <a:off x="8203474" y="2559295"/>
            <a:ext cx="3278777" cy="111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Kind of like OR, AND, XOR, </a:t>
            </a:r>
            <a:r>
              <a:rPr lang="en-US" sz="2800" dirty="0" err="1">
                <a:latin typeface="Lato" panose="020F0502020204030203" pitchFamily="34" charset="77"/>
                <a:ea typeface="Inter" panose="02000503000000020004" pitchFamily="2" charset="0"/>
              </a:rPr>
              <a:t>etc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D4BC1-8A76-F2A1-318A-D0D19A791534}"/>
              </a:ext>
            </a:extLst>
          </p:cNvPr>
          <p:cNvSpPr txBox="1"/>
          <p:nvPr/>
        </p:nvSpPr>
        <p:spPr>
          <a:xfrm>
            <a:off x="6286005" y="3845040"/>
            <a:ext cx="5814951" cy="111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Kind of like </a:t>
            </a:r>
            <a:r>
              <a:rPr lang="en-US" sz="2800" dirty="0" err="1">
                <a:latin typeface="Lato" panose="020F0502020204030203" pitchFamily="34" charset="77"/>
                <a:ea typeface="Inter" panose="02000503000000020004" pitchFamily="2" charset="0"/>
              </a:rPr>
              <a:t>Tseitin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 transformations, except not just bools!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12BDD1-3DB2-ECD4-466E-B8647B1D140A}"/>
              </a:ext>
            </a:extLst>
          </p:cNvPr>
          <p:cNvCxnSpPr>
            <a:cxnSpLocks/>
          </p:cNvCxnSpPr>
          <p:nvPr/>
        </p:nvCxnSpPr>
        <p:spPr>
          <a:xfrm flipH="1">
            <a:off x="7014411" y="3093685"/>
            <a:ext cx="977683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71CF24-FDCF-FA34-FA00-092E258B7C00}"/>
              </a:ext>
            </a:extLst>
          </p:cNvPr>
          <p:cNvCxnSpPr>
            <a:cxnSpLocks/>
          </p:cNvCxnSpPr>
          <p:nvPr/>
        </p:nvCxnSpPr>
        <p:spPr>
          <a:xfrm flipH="1" flipV="1">
            <a:off x="5284519" y="3958389"/>
            <a:ext cx="1001485" cy="18047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B3B80B-8801-0A48-AC6F-208B2CB98E3C}"/>
              </a:ext>
            </a:extLst>
          </p:cNvPr>
          <p:cNvSpPr txBox="1"/>
          <p:nvPr/>
        </p:nvSpPr>
        <p:spPr>
          <a:xfrm>
            <a:off x="5284519" y="5604242"/>
            <a:ext cx="6542523" cy="111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“The spec is satisfied for all small inputs that don’t result in long loops.”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728B3A-46EB-B803-BC61-011F95F03CF7}"/>
              </a:ext>
            </a:extLst>
          </p:cNvPr>
          <p:cNvCxnSpPr>
            <a:cxnSpLocks/>
          </p:cNvCxnSpPr>
          <p:nvPr/>
        </p:nvCxnSpPr>
        <p:spPr>
          <a:xfrm flipH="1" flipV="1">
            <a:off x="4632158" y="5604242"/>
            <a:ext cx="529389" cy="28636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350B54-1A92-4DD4-6B31-55D559465D84}"/>
              </a:ext>
            </a:extLst>
          </p:cNvPr>
          <p:cNvCxnSpPr>
            <a:cxnSpLocks/>
          </p:cNvCxnSpPr>
          <p:nvPr/>
        </p:nvCxnSpPr>
        <p:spPr>
          <a:xfrm flipH="1" flipV="1">
            <a:off x="4755130" y="4793895"/>
            <a:ext cx="712727" cy="70012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5DBA-E360-A95B-99BB-9D731B0C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F3E1-C272-51B3-13E9-4FB7DB6E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3526536" cy="1235529"/>
          </a:xfrm>
        </p:spPr>
        <p:txBody>
          <a:bodyPr/>
          <a:lstStyle/>
          <a:p>
            <a:r>
              <a:rPr lang="en-US" dirty="0"/>
              <a:t>In a class on digital design (CSE 369/EE 271), you would learn how to implement all these basic functions with circuits!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0E3253-AE04-9008-7E72-A17B949B4CAA}"/>
                  </a:ext>
                </a:extLst>
              </p:cNvPr>
              <p:cNvSpPr/>
              <p:nvPr/>
            </p:nvSpPr>
            <p:spPr>
              <a:xfrm>
                <a:off x="10683296" y="1809953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xor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0E3253-AE04-9008-7E72-A17B949B4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296" y="1809953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 l="-1333" b="-1578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002EDC-DAF3-9906-451D-FB2B0FA783E6}"/>
                  </a:ext>
                </a:extLst>
              </p:cNvPr>
              <p:cNvSpPr/>
              <p:nvPr/>
            </p:nvSpPr>
            <p:spPr>
              <a:xfrm>
                <a:off x="5373625" y="1809953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and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002EDC-DAF3-9906-451D-FB2B0FA78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625" y="1809953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 l="-2632" r="-3947" b="-1578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98F847-A92E-FD91-794F-01C61047BF1A}"/>
                  </a:ext>
                </a:extLst>
              </p:cNvPr>
              <p:cNvSpPr/>
              <p:nvPr/>
            </p:nvSpPr>
            <p:spPr>
              <a:xfrm>
                <a:off x="5715001" y="4780227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  or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98F847-A92E-FD91-794F-01C61047B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1" y="4780227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413AFD8-CAEB-4EBA-64AE-DEC25497DD03}"/>
              </a:ext>
            </a:extLst>
          </p:cNvPr>
          <p:cNvSpPr txBox="1"/>
          <p:nvPr/>
        </p:nvSpPr>
        <p:spPr>
          <a:xfrm>
            <a:off x="10564697" y="140219"/>
            <a:ext cx="575799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5F8D-4719-CFDE-F411-8D61279AE672}"/>
              </a:ext>
            </a:extLst>
          </p:cNvPr>
          <p:cNvSpPr txBox="1"/>
          <p:nvPr/>
        </p:nvSpPr>
        <p:spPr>
          <a:xfrm>
            <a:off x="11140496" y="611809"/>
            <a:ext cx="59343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9B1C5-44A1-CC98-5CE9-67588AB64697}"/>
              </a:ext>
            </a:extLst>
          </p:cNvPr>
          <p:cNvSpPr txBox="1"/>
          <p:nvPr/>
        </p:nvSpPr>
        <p:spPr>
          <a:xfrm>
            <a:off x="10925810" y="6138574"/>
            <a:ext cx="548548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8F6E9-4A56-C413-C35A-3722804CB308}"/>
              </a:ext>
            </a:extLst>
          </p:cNvPr>
          <p:cNvSpPr txBox="1"/>
          <p:nvPr/>
        </p:nvSpPr>
        <p:spPr>
          <a:xfrm>
            <a:off x="7470923" y="138695"/>
            <a:ext cx="575799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F3574-FF2C-3666-91FC-5715D753C287}"/>
              </a:ext>
            </a:extLst>
          </p:cNvPr>
          <p:cNvSpPr txBox="1"/>
          <p:nvPr/>
        </p:nvSpPr>
        <p:spPr>
          <a:xfrm>
            <a:off x="8046722" y="610285"/>
            <a:ext cx="59343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587CF1-D008-16B3-A4A1-4C0D88E3A0E8}"/>
                  </a:ext>
                </a:extLst>
              </p:cNvPr>
              <p:cNvSpPr/>
              <p:nvPr/>
            </p:nvSpPr>
            <p:spPr>
              <a:xfrm>
                <a:off x="7589522" y="1809953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xor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587CF1-D008-16B3-A4A1-4C0D88E3A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22" y="1809953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 l="-1316" b="-1578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A43B72-8ACF-79C9-7FD8-28F619D0C8F8}"/>
                  </a:ext>
                </a:extLst>
              </p:cNvPr>
              <p:cNvSpPr/>
              <p:nvPr/>
            </p:nvSpPr>
            <p:spPr>
              <a:xfrm>
                <a:off x="7589522" y="3421879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xor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A43B72-8ACF-79C9-7FD8-28F619D0C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22" y="3421879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 l="-1316" b="-18421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5205CB-98F1-9542-D865-AD8BA0334E03}"/>
                  </a:ext>
                </a:extLst>
              </p:cNvPr>
              <p:cNvSpPr/>
              <p:nvPr/>
            </p:nvSpPr>
            <p:spPr>
              <a:xfrm>
                <a:off x="9282713" y="1809953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and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5205CB-98F1-9542-D865-AD8BA0334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13" y="1809953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l="-3947" r="-2632" b="-1578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176A58-27E9-3FB3-C3EA-4A647741664C}"/>
                  </a:ext>
                </a:extLst>
              </p:cNvPr>
              <p:cNvSpPr/>
              <p:nvPr/>
            </p:nvSpPr>
            <p:spPr>
              <a:xfrm>
                <a:off x="6092953" y="3421879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and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176A58-27E9-3FB3-C3EA-4A6477416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53" y="3421879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 l="-3947" r="-2632" b="-18421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FCE304-93C8-70F3-942F-A4F26BCC5E5E}"/>
              </a:ext>
            </a:extLst>
          </p:cNvPr>
          <p:cNvCxnSpPr>
            <a:cxnSpLocks/>
          </p:cNvCxnSpPr>
          <p:nvPr/>
        </p:nvCxnSpPr>
        <p:spPr>
          <a:xfrm>
            <a:off x="10852598" y="782848"/>
            <a:ext cx="36066" cy="9988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F6833F-1839-B628-A634-BE52ADF3A1D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1437212" y="1184530"/>
            <a:ext cx="0" cy="5953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E749C255-D06E-17FD-3F50-AD6F98FEEC08}"/>
              </a:ext>
            </a:extLst>
          </p:cNvPr>
          <p:cNvSpPr/>
          <p:nvPr/>
        </p:nvSpPr>
        <p:spPr>
          <a:xfrm>
            <a:off x="9558528" y="1098951"/>
            <a:ext cx="1316736" cy="719328"/>
          </a:xfrm>
          <a:custGeom>
            <a:avLst/>
            <a:gdLst>
              <a:gd name="connsiteX0" fmla="*/ 1316736 w 1316736"/>
              <a:gd name="connsiteY0" fmla="*/ 0 h 719328"/>
              <a:gd name="connsiteX1" fmla="*/ 12192 w 1316736"/>
              <a:gd name="connsiteY1" fmla="*/ 36576 h 719328"/>
              <a:gd name="connsiteX2" fmla="*/ 0 w 1316736"/>
              <a:gd name="connsiteY2" fmla="*/ 719328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736" h="719328">
                <a:moveTo>
                  <a:pt x="1316736" y="0"/>
                </a:moveTo>
                <a:lnTo>
                  <a:pt x="12192" y="36576"/>
                </a:lnTo>
                <a:lnTo>
                  <a:pt x="0" y="71932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DA17D07-28FF-2A7C-2BAF-96234425BFB2}"/>
              </a:ext>
            </a:extLst>
          </p:cNvPr>
          <p:cNvSpPr/>
          <p:nvPr/>
        </p:nvSpPr>
        <p:spPr>
          <a:xfrm>
            <a:off x="9906328" y="1293805"/>
            <a:ext cx="1517483" cy="506186"/>
          </a:xfrm>
          <a:custGeom>
            <a:avLst/>
            <a:gdLst>
              <a:gd name="connsiteX0" fmla="*/ 1316736 w 1316736"/>
              <a:gd name="connsiteY0" fmla="*/ 0 h 719328"/>
              <a:gd name="connsiteX1" fmla="*/ 12192 w 1316736"/>
              <a:gd name="connsiteY1" fmla="*/ 36576 h 719328"/>
              <a:gd name="connsiteX2" fmla="*/ 0 w 1316736"/>
              <a:gd name="connsiteY2" fmla="*/ 719328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736" h="719328">
                <a:moveTo>
                  <a:pt x="1316736" y="0"/>
                </a:moveTo>
                <a:lnTo>
                  <a:pt x="12192" y="36576"/>
                </a:lnTo>
                <a:lnTo>
                  <a:pt x="0" y="71932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A5746B-A60A-8AA8-10F0-E4A287B379F9}"/>
              </a:ext>
            </a:extLst>
          </p:cNvPr>
          <p:cNvCxnSpPr>
            <a:cxnSpLocks/>
          </p:cNvCxnSpPr>
          <p:nvPr/>
        </p:nvCxnSpPr>
        <p:spPr>
          <a:xfrm>
            <a:off x="8200236" y="2721714"/>
            <a:ext cx="0" cy="66358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>
            <a:extLst>
              <a:ext uri="{FF2B5EF4-FFF2-40B4-BE49-F238E27FC236}">
                <a16:creationId xmlns:a16="http://schemas.microsoft.com/office/drawing/2014/main" id="{F983A80F-4F61-2463-F54E-7888D024A904}"/>
              </a:ext>
            </a:extLst>
          </p:cNvPr>
          <p:cNvSpPr/>
          <p:nvPr/>
        </p:nvSpPr>
        <p:spPr>
          <a:xfrm>
            <a:off x="6682753" y="2827557"/>
            <a:ext cx="1517483" cy="557745"/>
          </a:xfrm>
          <a:custGeom>
            <a:avLst/>
            <a:gdLst>
              <a:gd name="connsiteX0" fmla="*/ 1316736 w 1316736"/>
              <a:gd name="connsiteY0" fmla="*/ 0 h 719328"/>
              <a:gd name="connsiteX1" fmla="*/ 12192 w 1316736"/>
              <a:gd name="connsiteY1" fmla="*/ 36576 h 719328"/>
              <a:gd name="connsiteX2" fmla="*/ 0 w 1316736"/>
              <a:gd name="connsiteY2" fmla="*/ 719328 h 719328"/>
              <a:gd name="connsiteX0" fmla="*/ 1316736 w 1316736"/>
              <a:gd name="connsiteY0" fmla="*/ 13166 h 732494"/>
              <a:gd name="connsiteX1" fmla="*/ 12192 w 1316736"/>
              <a:gd name="connsiteY1" fmla="*/ 0 h 732494"/>
              <a:gd name="connsiteX2" fmla="*/ 0 w 1316736"/>
              <a:gd name="connsiteY2" fmla="*/ 732494 h 73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736" h="732494">
                <a:moveTo>
                  <a:pt x="1316736" y="13166"/>
                </a:moveTo>
                <a:lnTo>
                  <a:pt x="12192" y="0"/>
                </a:lnTo>
                <a:cubicBezTo>
                  <a:pt x="8128" y="227584"/>
                  <a:pt x="4064" y="504910"/>
                  <a:pt x="0" y="732494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86C2D8-AF91-7B2D-90BA-55BC770E9EF9}"/>
              </a:ext>
            </a:extLst>
          </p:cNvPr>
          <p:cNvCxnSpPr>
            <a:cxnSpLocks/>
          </p:cNvCxnSpPr>
          <p:nvPr/>
        </p:nvCxnSpPr>
        <p:spPr>
          <a:xfrm>
            <a:off x="7743081" y="764560"/>
            <a:ext cx="36067" cy="9988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C07E72-B4D2-1062-1300-0CA020C5E352}"/>
              </a:ext>
            </a:extLst>
          </p:cNvPr>
          <p:cNvCxnSpPr>
            <a:cxnSpLocks/>
          </p:cNvCxnSpPr>
          <p:nvPr/>
        </p:nvCxnSpPr>
        <p:spPr>
          <a:xfrm>
            <a:off x="8327696" y="1166242"/>
            <a:ext cx="0" cy="5953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FE9D5D51-6BC7-56DF-3AAD-F1FC86B15048}"/>
              </a:ext>
            </a:extLst>
          </p:cNvPr>
          <p:cNvSpPr/>
          <p:nvPr/>
        </p:nvSpPr>
        <p:spPr>
          <a:xfrm>
            <a:off x="5715001" y="1080663"/>
            <a:ext cx="2050747" cy="719328"/>
          </a:xfrm>
          <a:custGeom>
            <a:avLst/>
            <a:gdLst>
              <a:gd name="connsiteX0" fmla="*/ 1316736 w 1316736"/>
              <a:gd name="connsiteY0" fmla="*/ 0 h 719328"/>
              <a:gd name="connsiteX1" fmla="*/ 12192 w 1316736"/>
              <a:gd name="connsiteY1" fmla="*/ 36576 h 719328"/>
              <a:gd name="connsiteX2" fmla="*/ 0 w 1316736"/>
              <a:gd name="connsiteY2" fmla="*/ 719328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736" h="719328">
                <a:moveTo>
                  <a:pt x="1316736" y="0"/>
                </a:moveTo>
                <a:lnTo>
                  <a:pt x="12192" y="36576"/>
                </a:lnTo>
                <a:lnTo>
                  <a:pt x="0" y="71932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AD171DA-9669-ADAD-0453-6C16ABA1C95C}"/>
              </a:ext>
            </a:extLst>
          </p:cNvPr>
          <p:cNvSpPr/>
          <p:nvPr/>
        </p:nvSpPr>
        <p:spPr>
          <a:xfrm>
            <a:off x="6037387" y="1275517"/>
            <a:ext cx="2276908" cy="506186"/>
          </a:xfrm>
          <a:custGeom>
            <a:avLst/>
            <a:gdLst>
              <a:gd name="connsiteX0" fmla="*/ 1316736 w 1316736"/>
              <a:gd name="connsiteY0" fmla="*/ 0 h 719328"/>
              <a:gd name="connsiteX1" fmla="*/ 12192 w 1316736"/>
              <a:gd name="connsiteY1" fmla="*/ 36576 h 719328"/>
              <a:gd name="connsiteX2" fmla="*/ 0 w 1316736"/>
              <a:gd name="connsiteY2" fmla="*/ 719328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736" h="719328">
                <a:moveTo>
                  <a:pt x="1316736" y="0"/>
                </a:moveTo>
                <a:lnTo>
                  <a:pt x="12192" y="36576"/>
                </a:lnTo>
                <a:lnTo>
                  <a:pt x="0" y="71932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932C7C-19E5-D430-9E23-067D8643DFFA}"/>
              </a:ext>
            </a:extLst>
          </p:cNvPr>
          <p:cNvCxnSpPr>
            <a:cxnSpLocks/>
          </p:cNvCxnSpPr>
          <p:nvPr/>
        </p:nvCxnSpPr>
        <p:spPr>
          <a:xfrm>
            <a:off x="5857086" y="2721714"/>
            <a:ext cx="0" cy="20585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FE8F8A2-03D3-185E-40B1-B220D7692645}"/>
              </a:ext>
            </a:extLst>
          </p:cNvPr>
          <p:cNvCxnSpPr>
            <a:cxnSpLocks/>
          </p:cNvCxnSpPr>
          <p:nvPr/>
        </p:nvCxnSpPr>
        <p:spPr>
          <a:xfrm>
            <a:off x="6428586" y="4336279"/>
            <a:ext cx="0" cy="4439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605B1D6D-F3A6-E6D6-74C2-98D2B5A24CEC}"/>
              </a:ext>
            </a:extLst>
          </p:cNvPr>
          <p:cNvSpPr/>
          <p:nvPr/>
        </p:nvSpPr>
        <p:spPr>
          <a:xfrm>
            <a:off x="6431957" y="2767253"/>
            <a:ext cx="3307943" cy="617617"/>
          </a:xfrm>
          <a:custGeom>
            <a:avLst/>
            <a:gdLst>
              <a:gd name="connsiteX0" fmla="*/ 3298004 w 3298004"/>
              <a:gd name="connsiteY0" fmla="*/ 0 h 554805"/>
              <a:gd name="connsiteX1" fmla="*/ 3298004 w 3298004"/>
              <a:gd name="connsiteY1" fmla="*/ 246580 h 554805"/>
              <a:gd name="connsiteX2" fmla="*/ 0 w 3298004"/>
              <a:gd name="connsiteY2" fmla="*/ 277402 h 554805"/>
              <a:gd name="connsiteX3" fmla="*/ 0 w 3298004"/>
              <a:gd name="connsiteY3" fmla="*/ 554805 h 554805"/>
              <a:gd name="connsiteX0" fmla="*/ 3308278 w 3308278"/>
              <a:gd name="connsiteY0" fmla="*/ 0 h 657547"/>
              <a:gd name="connsiteX1" fmla="*/ 3308278 w 3308278"/>
              <a:gd name="connsiteY1" fmla="*/ 246580 h 657547"/>
              <a:gd name="connsiteX2" fmla="*/ 10274 w 3308278"/>
              <a:gd name="connsiteY2" fmla="*/ 277402 h 657547"/>
              <a:gd name="connsiteX3" fmla="*/ 0 w 3308278"/>
              <a:gd name="connsiteY3" fmla="*/ 657547 h 657547"/>
              <a:gd name="connsiteX0" fmla="*/ 3300292 w 3300292"/>
              <a:gd name="connsiteY0" fmla="*/ 0 h 617617"/>
              <a:gd name="connsiteX1" fmla="*/ 3300292 w 3300292"/>
              <a:gd name="connsiteY1" fmla="*/ 246580 h 617617"/>
              <a:gd name="connsiteX2" fmla="*/ 2288 w 3300292"/>
              <a:gd name="connsiteY2" fmla="*/ 277402 h 617617"/>
              <a:gd name="connsiteX3" fmla="*/ 0 w 3300292"/>
              <a:gd name="connsiteY3" fmla="*/ 617617 h 617617"/>
              <a:gd name="connsiteX0" fmla="*/ 3307943 w 3307943"/>
              <a:gd name="connsiteY0" fmla="*/ 0 h 617617"/>
              <a:gd name="connsiteX1" fmla="*/ 3307943 w 3307943"/>
              <a:gd name="connsiteY1" fmla="*/ 246580 h 617617"/>
              <a:gd name="connsiteX2" fmla="*/ 0 w 3307943"/>
              <a:gd name="connsiteY2" fmla="*/ 227706 h 617617"/>
              <a:gd name="connsiteX3" fmla="*/ 7651 w 3307943"/>
              <a:gd name="connsiteY3" fmla="*/ 617617 h 61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7943" h="617617">
                <a:moveTo>
                  <a:pt x="3307943" y="0"/>
                </a:moveTo>
                <a:lnTo>
                  <a:pt x="3307943" y="246580"/>
                </a:lnTo>
                <a:lnTo>
                  <a:pt x="0" y="227706"/>
                </a:lnTo>
                <a:cubicBezTo>
                  <a:pt x="0" y="320174"/>
                  <a:pt x="7651" y="525149"/>
                  <a:pt x="7651" y="617617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64FE68-DEA5-D4CF-E096-BF41685B5426}"/>
              </a:ext>
            </a:extLst>
          </p:cNvPr>
          <p:cNvCxnSpPr>
            <a:cxnSpLocks/>
          </p:cNvCxnSpPr>
          <p:nvPr/>
        </p:nvCxnSpPr>
        <p:spPr>
          <a:xfrm>
            <a:off x="7876353" y="2988692"/>
            <a:ext cx="0" cy="3961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2A8D0E2B-2A1D-5790-18BF-BDF61BB728BD}"/>
              </a:ext>
            </a:extLst>
          </p:cNvPr>
          <p:cNvSpPr/>
          <p:nvPr/>
        </p:nvSpPr>
        <p:spPr>
          <a:xfrm>
            <a:off x="7703450" y="1034510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C18C853-89BE-E355-0E48-348A71816239}"/>
              </a:ext>
            </a:extLst>
          </p:cNvPr>
          <p:cNvSpPr/>
          <p:nvPr/>
        </p:nvSpPr>
        <p:spPr>
          <a:xfrm>
            <a:off x="8281976" y="1230282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397AE4E-E5C7-A2E7-3BAE-2C3B2EDB644C}"/>
              </a:ext>
            </a:extLst>
          </p:cNvPr>
          <p:cNvSpPr/>
          <p:nvPr/>
        </p:nvSpPr>
        <p:spPr>
          <a:xfrm>
            <a:off x="10806877" y="1053231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7F5B97-6687-53BD-C668-2AC063213EAE}"/>
              </a:ext>
            </a:extLst>
          </p:cNvPr>
          <p:cNvSpPr/>
          <p:nvPr/>
        </p:nvSpPr>
        <p:spPr>
          <a:xfrm>
            <a:off x="11382918" y="1261397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3A40242-C928-45A8-5CA4-B0B7F88F65E8}"/>
              </a:ext>
            </a:extLst>
          </p:cNvPr>
          <p:cNvSpPr/>
          <p:nvPr/>
        </p:nvSpPr>
        <p:spPr>
          <a:xfrm>
            <a:off x="8154516" y="2807979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318D37E-54AC-2DFA-24B1-4571A3703C35}"/>
              </a:ext>
            </a:extLst>
          </p:cNvPr>
          <p:cNvSpPr/>
          <p:nvPr/>
        </p:nvSpPr>
        <p:spPr>
          <a:xfrm>
            <a:off x="7830633" y="2981302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4A14168-ADA0-ABAE-AD1C-50AC154ABA0E}"/>
              </a:ext>
            </a:extLst>
          </p:cNvPr>
          <p:cNvCxnSpPr>
            <a:cxnSpLocks/>
          </p:cNvCxnSpPr>
          <p:nvPr/>
        </p:nvCxnSpPr>
        <p:spPr>
          <a:xfrm>
            <a:off x="6190341" y="5694627"/>
            <a:ext cx="0" cy="4439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6346F07-6FBD-10E3-9593-A5451ECDB567}"/>
              </a:ext>
            </a:extLst>
          </p:cNvPr>
          <p:cNvSpPr txBox="1"/>
          <p:nvPr/>
        </p:nvSpPr>
        <p:spPr>
          <a:xfrm>
            <a:off x="6013853" y="6138575"/>
            <a:ext cx="352981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DC4664-6759-CD8A-AB79-AC12249B9938}"/>
              </a:ext>
            </a:extLst>
          </p:cNvPr>
          <p:cNvSpPr txBox="1"/>
          <p:nvPr/>
        </p:nvSpPr>
        <p:spPr>
          <a:xfrm>
            <a:off x="7765748" y="6138574"/>
            <a:ext cx="548548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s1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0618AE-16AD-A1D6-FFB9-13CB46556260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8040022" y="4340146"/>
            <a:ext cx="0" cy="17984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9AD139-4D12-0B40-81EF-713A4488BEE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1140310" y="2759328"/>
            <a:ext cx="59774" cy="337924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5528945-0351-842F-D60C-4D4722A97C23}"/>
              </a:ext>
            </a:extLst>
          </p:cNvPr>
          <p:cNvSpPr txBox="1"/>
          <p:nvPr/>
        </p:nvSpPr>
        <p:spPr>
          <a:xfrm>
            <a:off x="4181008" y="4508446"/>
            <a:ext cx="575799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649D27-E138-CFF2-DD92-5F3CC3911023}"/>
              </a:ext>
            </a:extLst>
          </p:cNvPr>
          <p:cNvSpPr txBox="1"/>
          <p:nvPr/>
        </p:nvSpPr>
        <p:spPr>
          <a:xfrm>
            <a:off x="4163375" y="5092624"/>
            <a:ext cx="59343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1A8A53-72E8-5287-798E-8A5BEC5DB0F4}"/>
              </a:ext>
            </a:extLst>
          </p:cNvPr>
          <p:cNvSpPr txBox="1"/>
          <p:nvPr/>
        </p:nvSpPr>
        <p:spPr>
          <a:xfrm>
            <a:off x="3344550" y="4508447"/>
            <a:ext cx="575799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1B80FF4-7ADD-64E9-41F2-F9E9A8E6D1D1}"/>
              </a:ext>
            </a:extLst>
          </p:cNvPr>
          <p:cNvSpPr txBox="1"/>
          <p:nvPr/>
        </p:nvSpPr>
        <p:spPr>
          <a:xfrm>
            <a:off x="3351063" y="5081168"/>
            <a:ext cx="59343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BB200A-3915-06F2-E191-A44443519B64}"/>
              </a:ext>
            </a:extLst>
          </p:cNvPr>
          <p:cNvSpPr txBox="1"/>
          <p:nvPr/>
        </p:nvSpPr>
        <p:spPr>
          <a:xfrm>
            <a:off x="2600229" y="5070578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+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22C434-262B-B5F6-0940-EFFD16647F22}"/>
              </a:ext>
            </a:extLst>
          </p:cNvPr>
          <p:cNvCxnSpPr/>
          <p:nvPr/>
        </p:nvCxnSpPr>
        <p:spPr>
          <a:xfrm>
            <a:off x="2600229" y="5811475"/>
            <a:ext cx="22495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CE0105F-B066-48DB-A111-504606E2968F}"/>
              </a:ext>
            </a:extLst>
          </p:cNvPr>
          <p:cNvSpPr txBox="1"/>
          <p:nvPr/>
        </p:nvSpPr>
        <p:spPr>
          <a:xfrm>
            <a:off x="4159548" y="5916601"/>
            <a:ext cx="548548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B30916-7DEE-DE40-E2E1-3F41E241A5FB}"/>
              </a:ext>
            </a:extLst>
          </p:cNvPr>
          <p:cNvSpPr txBox="1"/>
          <p:nvPr/>
        </p:nvSpPr>
        <p:spPr>
          <a:xfrm>
            <a:off x="2620266" y="5916601"/>
            <a:ext cx="352981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10DFCF9-AE7D-B01A-EDA2-9718D1159C0A}"/>
              </a:ext>
            </a:extLst>
          </p:cNvPr>
          <p:cNvSpPr txBox="1"/>
          <p:nvPr/>
        </p:nvSpPr>
        <p:spPr>
          <a:xfrm>
            <a:off x="3351063" y="5903957"/>
            <a:ext cx="548548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s1</a:t>
            </a:r>
          </a:p>
        </p:txBody>
      </p:sp>
    </p:spTree>
    <p:extLst>
      <p:ext uri="{BB962C8B-B14F-4D97-AF65-F5344CB8AC3E}">
        <p14:creationId xmlns:p14="http://schemas.microsoft.com/office/powerpoint/2010/main" val="109136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AE73-C3EF-7906-08E4-FD22AB64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you can do with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DFA1C89-FEA6-B400-2231-F17CA875717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4601804"/>
                  </p:ext>
                </p:extLst>
              </p:nvPr>
            </p:nvGraphicFramePr>
            <p:xfrm>
              <a:off x="838200" y="1537288"/>
              <a:ext cx="10515600" cy="39110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20473">
                      <a:extLst>
                        <a:ext uri="{9D8B030D-6E8A-4147-A177-3AD203B41FA5}">
                          <a16:colId xmlns:a16="http://schemas.microsoft.com/office/drawing/2014/main" val="8195331"/>
                        </a:ext>
                      </a:extLst>
                    </a:gridCol>
                    <a:gridCol w="4895127">
                      <a:extLst>
                        <a:ext uri="{9D8B030D-6E8A-4147-A177-3AD203B41FA5}">
                          <a16:colId xmlns:a16="http://schemas.microsoft.com/office/drawing/2014/main" val="2963261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Addition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-bit binary numbers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gates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38817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Multiplication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-bit binary numbers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gates with simple implementation, improvable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0840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Comparison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-bit numbers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gates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22123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If-then-else for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-bit numbers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gates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7784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Anything that you can compute on a computer in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time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func>
                                <m:funcPr>
                                  <m:ctrlP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 b="1" i="0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func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gates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6222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DFA1C89-FEA6-B400-2231-F17CA875717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4601804"/>
                  </p:ext>
                </p:extLst>
              </p:nvPr>
            </p:nvGraphicFramePr>
            <p:xfrm>
              <a:off x="838200" y="1537288"/>
              <a:ext cx="10515600" cy="39110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20473">
                      <a:extLst>
                        <a:ext uri="{9D8B030D-6E8A-4147-A177-3AD203B41FA5}">
                          <a16:colId xmlns:a16="http://schemas.microsoft.com/office/drawing/2014/main" val="8195331"/>
                        </a:ext>
                      </a:extLst>
                    </a:gridCol>
                    <a:gridCol w="4895127">
                      <a:extLst>
                        <a:ext uri="{9D8B030D-6E8A-4147-A177-3AD203B41FA5}">
                          <a16:colId xmlns:a16="http://schemas.microsoft.com/office/drawing/2014/main" val="296326116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6" t="-6250" r="-87359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325" t="-6250" r="-519" b="-5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3881730"/>
                      </a:ext>
                    </a:extLst>
                  </a:tr>
                  <a:tr h="10459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6" t="-61446" r="-87359" b="-225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325" t="-61446" r="-519" b="-225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840906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6" t="-279167" r="-87359" b="-28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325" t="-279167" r="-519" b="-289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221233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6" t="-379167" r="-87359" b="-18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325" t="-379167" r="-519" b="-189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7784885"/>
                      </a:ext>
                    </a:extLst>
                  </a:tr>
                  <a:tr h="1036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6" t="-280488" r="-87359" b="-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325" t="-280488" r="-519" b="-1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222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507758B-E4BE-B751-80E0-80105CE6925A}"/>
              </a:ext>
            </a:extLst>
          </p:cNvPr>
          <p:cNvSpPr txBox="1"/>
          <p:nvPr/>
        </p:nvSpPr>
        <p:spPr>
          <a:xfrm>
            <a:off x="0" y="5837858"/>
            <a:ext cx="12192000" cy="57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By </a:t>
            </a:r>
            <a:r>
              <a:rPr lang="en-US" sz="2800" dirty="0" err="1">
                <a:latin typeface="Lato" panose="020F0502020204030203" pitchFamily="34" charset="77"/>
                <a:ea typeface="Inter" panose="02000503000000020004" pitchFamily="2" charset="0"/>
              </a:rPr>
              <a:t>Tseitin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 transformations: # new clauses ≈ # new variables = # gates!</a:t>
            </a:r>
          </a:p>
        </p:txBody>
      </p:sp>
    </p:spTree>
    <p:extLst>
      <p:ext uri="{BB962C8B-B14F-4D97-AF65-F5344CB8AC3E}">
        <p14:creationId xmlns:p14="http://schemas.microsoft.com/office/powerpoint/2010/main" val="13145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2405D7-FC4A-0AAA-E235-606ED417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DPLL algorithm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59026-4B5D-265A-4377-9AA3B99D8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3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AF79-091E-1EFE-CB73-A3156090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idea: brute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47E-2F2C-E4E4-763D-7945E37F4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solve SAT via brute force, we try every assignment.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915A7-B6F7-78A0-950A-F35C7FA8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05" y="2208284"/>
            <a:ext cx="10135189" cy="42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9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6C53-51D8-C6FE-3C3E-C27BC3E7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idea: check </a:t>
            </a:r>
            <a:r>
              <a:rPr lang="en-US" dirty="0" err="1"/>
              <a:t>unsatisfiability</a:t>
            </a:r>
            <a:r>
              <a:rPr lang="en-US" dirty="0"/>
              <a:t> earlier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17796-E330-CFDB-40EA-2B5BCC12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62" y="2731168"/>
            <a:ext cx="9135875" cy="38621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949D44-335D-FB68-20DF-8E1E9C24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1"/>
            <a:ext cx="10515600" cy="734502"/>
          </a:xfrm>
        </p:spPr>
        <p:txBody>
          <a:bodyPr/>
          <a:lstStyle/>
          <a:p>
            <a:r>
              <a:rPr lang="en-US" dirty="0"/>
              <a:t>At every node, check if we’ve already made the things unsatisfiable.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FD25326-90BC-4F5D-3BA0-AC8CEEC91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098482"/>
            <a:ext cx="93472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8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93A8-7AF9-C161-23A0-658B266B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last lecture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B7FC-3D7E-CC0E-CFF8-4EA6CD186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5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31D6-38E6-569C-4436-9F80D892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faster: Your ideas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6D07B6-D60C-9FCA-0D41-7FA9ACDD8FE2}"/>
                  </a:ext>
                </a:extLst>
              </p:cNvPr>
              <p:cNvSpPr txBox="1"/>
              <p:nvPr/>
            </p:nvSpPr>
            <p:spPr>
              <a:xfrm>
                <a:off x="3341469" y="3829109"/>
                <a:ext cx="8012331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rgbClr val="273540"/>
                    </a:solidFill>
                    <a:effectLst/>
                    <a:latin typeface="Lato" panose="020F0502020204030203" pitchFamily="34" charset="77"/>
                  </a:rPr>
                  <a:t>“I would say at least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0" i="0" dirty="0">
                    <a:solidFill>
                      <a:srgbClr val="273540"/>
                    </a:solidFill>
                    <a:effectLst/>
                    <a:latin typeface="Lato" panose="020F0502020204030203" pitchFamily="34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0" i="0" dirty="0">
                    <a:solidFill>
                      <a:srgbClr val="273540"/>
                    </a:solidFill>
                    <a:effectLst/>
                    <a:latin typeface="Lato" panose="020F0502020204030203" pitchFamily="34" charset="77"/>
                  </a:rPr>
                  <a:t> needs to be true. Then the second says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0" i="0" dirty="0">
                    <a:solidFill>
                      <a:srgbClr val="273540"/>
                    </a:solidFill>
                    <a:effectLst/>
                    <a:latin typeface="Lato" panose="020F0502020204030203" pitchFamily="34" charset="77"/>
                  </a:rPr>
                  <a:t> has to be false, so then plugging that back 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0" i="0" dirty="0">
                    <a:solidFill>
                      <a:srgbClr val="273540"/>
                    </a:solidFill>
                    <a:effectLst/>
                    <a:latin typeface="Lato" panose="020F0502020204030203" pitchFamily="34" charset="77"/>
                  </a:rPr>
                  <a:t> needs to be true.”</a:t>
                </a:r>
                <a:endParaRPr lang="en-US" sz="2800" dirty="0"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6D07B6-D60C-9FCA-0D41-7FA9ACDD8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69" y="3829109"/>
                <a:ext cx="8012331" cy="1384995"/>
              </a:xfrm>
              <a:prstGeom prst="rect">
                <a:avLst/>
              </a:prstGeom>
              <a:blipFill>
                <a:blip r:embed="rId2"/>
                <a:stretch>
                  <a:fillRect l="-1741" t="-545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162BA7-E02B-01C9-9A5B-F9908DE28AC5}"/>
                  </a:ext>
                </a:extLst>
              </p:cNvPr>
              <p:cNvSpPr txBox="1"/>
              <p:nvPr/>
            </p:nvSpPr>
            <p:spPr>
              <a:xfrm>
                <a:off x="838200" y="5494020"/>
                <a:ext cx="732760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rgbClr val="273540"/>
                    </a:solidFill>
                    <a:effectLst/>
                    <a:latin typeface="Lato" panose="020F0502020204030203" pitchFamily="34" charset="77"/>
                  </a:rPr>
                  <a:t>“If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0" i="0" dirty="0">
                    <a:solidFill>
                      <a:srgbClr val="273540"/>
                    </a:solidFill>
                    <a:effectLst/>
                    <a:latin typeface="Lato" panose="020F0502020204030203" pitchFamily="34" charset="77"/>
                  </a:rPr>
                  <a:t> is false then 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273540"/>
                    </a:solidFill>
                    <a:latin typeface="Lato" panose="020F0502020204030203" pitchFamily="34" charset="77"/>
                  </a:rPr>
                  <a:t>  forces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  <a:latin typeface="Lato" panose="020F0502020204030203" pitchFamily="34" charset="77"/>
                  </a:rPr>
                  <a:t> </a:t>
                </a:r>
                <a:r>
                  <a:rPr lang="en-US" sz="2800" dirty="0">
                    <a:solidFill>
                      <a:srgbClr val="273540"/>
                    </a:solidFill>
                    <a:latin typeface="Lato" panose="020F0502020204030203" pitchFamily="34" charset="77"/>
                  </a:rPr>
                  <a:t>true and 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273540"/>
                    </a:solidFill>
                    <a:latin typeface="Lato" panose="020F0502020204030203" pitchFamily="34" charset="77"/>
                  </a:rPr>
                  <a:t> forces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273540"/>
                    </a:solidFill>
                    <a:latin typeface="Lato" panose="020F0502020204030203" pitchFamily="34" charset="77"/>
                  </a:rPr>
                  <a:t>true.”</a:t>
                </a:r>
                <a:endParaRPr lang="en-US" sz="2800" dirty="0"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162BA7-E02B-01C9-9A5B-F9908DE28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94020"/>
                <a:ext cx="7327605" cy="954107"/>
              </a:xfrm>
              <a:prstGeom prst="rect">
                <a:avLst/>
              </a:prstGeom>
              <a:blipFill>
                <a:blip r:embed="rId3"/>
                <a:stretch>
                  <a:fillRect l="-1730" t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B29BF71-9CDD-12F0-6F79-4F0CBB709704}"/>
              </a:ext>
            </a:extLst>
          </p:cNvPr>
          <p:cNvSpPr txBox="1"/>
          <p:nvPr/>
        </p:nvSpPr>
        <p:spPr>
          <a:xfrm>
            <a:off x="838200" y="2161747"/>
            <a:ext cx="72425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73540"/>
                </a:solidFill>
                <a:effectLst/>
                <a:latin typeface="Lato" panose="020F0502020204030203" pitchFamily="34" charset="77"/>
              </a:rPr>
              <a:t>“As a human, I would find the clauses with only one variable, which could easily tell whether the variable should be true or false.”</a:t>
            </a:r>
            <a:endParaRPr lang="en-US" sz="2800" dirty="0">
              <a:latin typeface="Lato" panose="020F0502020204030203" pitchFamily="34" charset="77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8F2CAA-2F9B-4E3F-71A4-2389D3490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" y="1363980"/>
            <a:ext cx="93472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F8036-C58F-4A88-3850-5D5E2C4A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propagation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19E1D0-9D8F-78E8-7DFE-3B11912A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unit</a:t>
            </a:r>
            <a:r>
              <a:rPr lang="en-US" dirty="0"/>
              <a:t> is a clause with one literal.</a:t>
            </a:r>
          </a:p>
          <a:p>
            <a:r>
              <a:rPr lang="en-US" dirty="0"/>
              <a:t>If you know a unit, simplify other clauses with this knowledge!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B300F157-0ED2-C412-6901-37C2D6D4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38819"/>
            <a:ext cx="10515600" cy="1597901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43F906B-4334-D106-71F5-51AF12005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3260552"/>
            <a:ext cx="93472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74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657E-4F16-4D4A-F3B0-2DFF707C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0945E-5B62-FB8F-244B-9124AB14BE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set of units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and a clause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marL="460375" indent="-460375"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every literal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/>
                  <a:t> is made false by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unsatisfiable</a:t>
                </a:r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 if </a:t>
                </a:r>
                <a:r>
                  <a:rPr lang="en-US" dirty="0"/>
                  <a:t>every literal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/>
                  <a:t> except one is made false by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the unfalsified literal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0945E-5B62-FB8F-244B-9124AB14B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356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01B6C-86D9-1D45-8246-6EF6FD7C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5BCC-5CB3-6BA7-90F0-873079C1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2E254-BB48-B23C-B447-E504C85308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set of units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and set of clauses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marL="460375" indent="-460375">
                  <a:buFont typeface="+mj-lt"/>
                  <a:buAutoNum type="arabicPeriod"/>
                </a:pPr>
                <a:r>
                  <a:rPr lang="en-US" dirty="0"/>
                  <a:t>Repeat the following until an entire iteration passes without propagating a new unit: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 each </a:t>
                </a:r>
                <a:r>
                  <a:rPr lang="en-US" dirty="0"/>
                  <a:t>clause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Unit propagate with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/>
                  <a:t>, possibly updating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unit propagation returned “unsatisfiable”,</a:t>
                </a:r>
              </a:p>
              <a:p>
                <a:pPr marL="1833563" indent="-18335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“unsatisfiable”</a:t>
                </a:r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the updated set of units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2E254-BB48-B23C-B447-E504C85308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172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F77C-7489-E220-2C34-7F367F30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9892" cy="99885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DPLL algorithm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77"/>
                <a:ea typeface="Inter" panose="02000503000000020004" pitchFamily="2" charset="0"/>
                <a:cs typeface="+mn-cs"/>
              </a:rPr>
              <a:t>(Davis–Putnam–Logemann–Loveland, 1961)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E42819-BAC5-29CA-B852-BB8AF5D7FF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2400"/>
                  </a:spcAft>
                </a:pPr>
                <a:r>
                  <a:rPr lang="en-US" dirty="0"/>
                  <a:t>The following defines a recursive function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𝐃𝐏𝐋𝐋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1" dirty="0"/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Run unit propagation and update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unit propagation learns contradiction, 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false</a:t>
                </a:r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,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does not set every variable, </a:t>
                </a:r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Pick an unset variable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.</a:t>
                </a:r>
                <a:endParaRPr lang="en-US" b="1" dirty="0"/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𝐃𝐏𝐋𝐋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},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𝐃𝐏𝐋𝐋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},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true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E42819-BAC5-29CA-B852-BB8AF5D7FF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426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2DA4-6BBC-6217-2962-72F8BC0E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5311E07-A302-8C48-3655-C1DBFEC49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363980"/>
            <a:ext cx="8496300" cy="520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D62298F3-854B-F064-2456-AB2A5E729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09378"/>
                <a:ext cx="10515600" cy="967585"/>
              </a:xfrm>
            </p:spPr>
            <p:txBody>
              <a:bodyPr/>
              <a:lstStyle/>
              <a:p>
                <a:r>
                  <a:rPr lang="en-US" dirty="0"/>
                  <a:t>Next, 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being false. </a:t>
                </a:r>
              </a:p>
              <a:p>
                <a:r>
                  <a:rPr lang="en-US" dirty="0"/>
                  <a:t>In this case, these clauses are now all satisfied!</a:t>
                </a:r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D62298F3-854B-F064-2456-AB2A5E729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09378"/>
                <a:ext cx="10515600" cy="967585"/>
              </a:xfrm>
              <a:blipFill>
                <a:blip r:embed="rId3"/>
                <a:stretch>
                  <a:fillRect l="-1206" t="-2597" b="-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9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85821739-E47C-7534-0887-93E412C74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650" y="2232579"/>
            <a:ext cx="6108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35FBBB-A553-6BCC-0C0A-8652D61C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CDCL algorithm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88451-266E-7DBF-22C2-724A9B556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3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956AE8-66E0-1E13-5296-3F1B4841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in an implication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AFB1B3-4AA9-DFBD-42C9-94FE0721BB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42391"/>
                <a:ext cx="10515600" cy="1934572"/>
              </a:xfrm>
            </p:spPr>
            <p:txBody>
              <a:bodyPr/>
              <a:lstStyle/>
              <a:p>
                <a:r>
                  <a:rPr lang="en-US" dirty="0"/>
                  <a:t>This cut says: if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dirty="0"/>
                  <a:t>, then we get a contradiction.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must be true.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Learning</a:t>
                </a:r>
                <a:r>
                  <a:rPr lang="en-US" dirty="0"/>
                  <a:t> this clause lets unit propagation deduce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AFB1B3-4AA9-DFBD-42C9-94FE0721BB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42391"/>
                <a:ext cx="10515600" cy="1934572"/>
              </a:xfrm>
              <a:blipFill>
                <a:blip r:embed="rId2"/>
                <a:stretch>
                  <a:fillRect l="-1206" t="-654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9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BCBCF282-C6F3-B747-566C-2FC5EAD2E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50" y="1363980"/>
            <a:ext cx="6108700" cy="262890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5CFF283F-58C4-16DC-C35E-0429A93C6487}"/>
              </a:ext>
            </a:extLst>
          </p:cNvPr>
          <p:cNvSpPr/>
          <p:nvPr/>
        </p:nvSpPr>
        <p:spPr>
          <a:xfrm>
            <a:off x="3759418" y="1435395"/>
            <a:ext cx="334117" cy="2647507"/>
          </a:xfrm>
          <a:custGeom>
            <a:avLst/>
            <a:gdLst>
              <a:gd name="connsiteX0" fmla="*/ 334117 w 334117"/>
              <a:gd name="connsiteY0" fmla="*/ 0 h 2647507"/>
              <a:gd name="connsiteX1" fmla="*/ 4508 w 334117"/>
              <a:gd name="connsiteY1" fmla="*/ 1265275 h 2647507"/>
              <a:gd name="connsiteX2" fmla="*/ 163996 w 334117"/>
              <a:gd name="connsiteY2" fmla="*/ 2647507 h 26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117" h="2647507">
                <a:moveTo>
                  <a:pt x="334117" y="0"/>
                </a:moveTo>
                <a:cubicBezTo>
                  <a:pt x="183489" y="412012"/>
                  <a:pt x="32861" y="824024"/>
                  <a:pt x="4508" y="1265275"/>
                </a:cubicBezTo>
                <a:cubicBezTo>
                  <a:pt x="-23845" y="1706526"/>
                  <a:pt x="87796" y="2390554"/>
                  <a:pt x="163996" y="2647507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FEC7-6DA8-D730-1829-D46F3FD6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Clause learning view of DPLL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A93E2-B36B-C350-A6F1-F75B325EB8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DPLL recursively calls:</a:t>
                </a:r>
              </a:p>
              <a:p>
                <a:pPr algn="ctr"/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𝐃𝐏𝐋𝐋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},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𝐃𝐏𝐋𝐋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},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Instead, it is equivalent for the solver to: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Decide to check only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𝐃𝐏𝐋𝐋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},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Upon reaching contradiction,</a:t>
                </a:r>
              </a:p>
              <a:p>
                <a:pPr marL="920750" indent="-45085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/>
                  <a:t> be the clause with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for every decision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20750" indent="-45085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and revert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before the last decision.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A93E2-B36B-C350-A6F1-F75B325EB8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3FCE3D6-D675-8A71-D791-098997A62111}"/>
              </a:ext>
            </a:extLst>
          </p:cNvPr>
          <p:cNvSpPr txBox="1"/>
          <p:nvPr/>
        </p:nvSpPr>
        <p:spPr>
          <a:xfrm>
            <a:off x="7890074" y="3610466"/>
            <a:ext cx="3943708" cy="57272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call this the DPLL clause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03FBDC-2038-F703-8ECB-798D63EF7BD0}"/>
              </a:ext>
            </a:extLst>
          </p:cNvPr>
          <p:cNvCxnSpPr/>
          <p:nvPr/>
        </p:nvCxnSpPr>
        <p:spPr>
          <a:xfrm flipH="1">
            <a:off x="7739406" y="4308049"/>
            <a:ext cx="810705" cy="74471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122-7028-2869-2636-B1D82D66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Clause learning view of DPLL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5F9BF-4FB3-5D08-83E9-C01F0D1ADB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Do the following in a loop: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Run unit propagation and update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unit propagation learns a contradiction,</a:t>
                </a:r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still contains a decision, </a:t>
                </a:r>
                <a:r>
                  <a:rPr lang="en-US" b="1" dirty="0">
                    <a:solidFill>
                      <a:schemeClr val="accent5"/>
                    </a:solidFill>
                  </a:rPr>
                  <a:t>learn the DPLL clause </a:t>
                </a:r>
                <a:r>
                  <a:rPr lang="en-US" dirty="0"/>
                  <a:t>and revert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to before the last decision.</a:t>
                </a:r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unsatisfiable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,</a:t>
                </a:r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there is an unset variable, pick one and add it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satisfiable.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5F9BF-4FB3-5D08-83E9-C01F0D1ADB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92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F1B5-6349-175F-DBAE-0BDE7484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(Satisfiability)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2C87D-436B-A1C3-6811-4A049E91F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literals</a:t>
                </a:r>
                <a:r>
                  <a:rPr lang="en-US" dirty="0"/>
                  <a:t>: variables or their negation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/>
                  <a:t>: OR of literals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conjunction normal form (CNF)</a:t>
                </a:r>
                <a:r>
                  <a:rPr lang="en-US" dirty="0"/>
                  <a:t>: AND of clauses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)∧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2C87D-436B-A1C3-6811-4A049E91F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476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CDFE9-B3E1-C916-50DA-E2A9D57D2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3D9372-AD87-E09F-5849-8A68DB22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in an implication graph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680E0D-A27A-2FB3-C8A1-4F14E731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1"/>
            <a:ext cx="10515600" cy="1379220"/>
          </a:xfrm>
        </p:spPr>
        <p:txBody>
          <a:bodyPr/>
          <a:lstStyle/>
          <a:p>
            <a:r>
              <a:rPr lang="en-US" dirty="0"/>
              <a:t>Take any cut separating the decisions from the contradiction.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conflict clause </a:t>
            </a:r>
            <a:r>
              <a:rPr lang="en-US" dirty="0"/>
              <a:t>associated with this cut has the negation of everything immediately before the cut.</a:t>
            </a:r>
          </a:p>
        </p:txBody>
      </p:sp>
      <p:pic>
        <p:nvPicPr>
          <p:cNvPr id="7" name="Content Placeholder 9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CEAEA365-5129-BC2B-78E3-00491CA47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783" y="3660786"/>
            <a:ext cx="6108700" cy="26289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BEC28C94-A903-8006-CD7A-9B8470D03BC5}"/>
              </a:ext>
            </a:extLst>
          </p:cNvPr>
          <p:cNvSpPr/>
          <p:nvPr/>
        </p:nvSpPr>
        <p:spPr>
          <a:xfrm>
            <a:off x="3806551" y="3732201"/>
            <a:ext cx="334117" cy="2647507"/>
          </a:xfrm>
          <a:custGeom>
            <a:avLst/>
            <a:gdLst>
              <a:gd name="connsiteX0" fmla="*/ 334117 w 334117"/>
              <a:gd name="connsiteY0" fmla="*/ 0 h 2647507"/>
              <a:gd name="connsiteX1" fmla="*/ 4508 w 334117"/>
              <a:gd name="connsiteY1" fmla="*/ 1265275 h 2647507"/>
              <a:gd name="connsiteX2" fmla="*/ 163996 w 334117"/>
              <a:gd name="connsiteY2" fmla="*/ 2647507 h 26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117" h="2647507">
                <a:moveTo>
                  <a:pt x="334117" y="0"/>
                </a:moveTo>
                <a:cubicBezTo>
                  <a:pt x="183489" y="412012"/>
                  <a:pt x="32861" y="824024"/>
                  <a:pt x="4508" y="1265275"/>
                </a:cubicBezTo>
                <a:cubicBezTo>
                  <a:pt x="-23845" y="1706526"/>
                  <a:pt x="87796" y="2390554"/>
                  <a:pt x="163996" y="2647507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3B05-BCF1-EE38-DBE4-ED9403DD134E}"/>
                  </a:ext>
                </a:extLst>
              </p:cNvPr>
              <p:cNvSpPr txBox="1"/>
              <p:nvPr/>
            </p:nvSpPr>
            <p:spPr>
              <a:xfrm>
                <a:off x="313652" y="4794344"/>
                <a:ext cx="260651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3B05-BCF1-EE38-DBE4-ED9403DD1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2" y="4794344"/>
                <a:ext cx="2606511" cy="52322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1FDED-8CFB-D418-7E3A-588A94AC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16D47F-6579-9CB6-2548-31F33696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in an implication graph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00E3A-E9F6-ED81-24C0-ED91C18B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1"/>
            <a:ext cx="10515600" cy="1379220"/>
          </a:xfrm>
        </p:spPr>
        <p:txBody>
          <a:bodyPr/>
          <a:lstStyle/>
          <a:p>
            <a:r>
              <a:rPr lang="en-US" dirty="0"/>
              <a:t>Take any cut separating the decisions from the contradiction.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conflict clause </a:t>
            </a:r>
            <a:r>
              <a:rPr lang="en-US" dirty="0"/>
              <a:t>associated with this cut has the negation of everything immediately before the cut.</a:t>
            </a:r>
          </a:p>
        </p:txBody>
      </p:sp>
      <p:pic>
        <p:nvPicPr>
          <p:cNvPr id="7" name="Content Placeholder 9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080DEBCD-8270-4CB8-18B7-619FF5F9A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783" y="3660786"/>
            <a:ext cx="6108700" cy="2628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16C38C-70DC-A2C8-C1F0-ACB9778D16EA}"/>
                  </a:ext>
                </a:extLst>
              </p:cNvPr>
              <p:cNvSpPr txBox="1"/>
              <p:nvPr/>
            </p:nvSpPr>
            <p:spPr>
              <a:xfrm>
                <a:off x="9197483" y="5001400"/>
                <a:ext cx="260651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16C38C-70DC-A2C8-C1F0-ACB9778D1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483" y="5001400"/>
                <a:ext cx="2606511" cy="52322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>
            <a:extLst>
              <a:ext uri="{FF2B5EF4-FFF2-40B4-BE49-F238E27FC236}">
                <a16:creationId xmlns:a16="http://schemas.microsoft.com/office/drawing/2014/main" id="{3890ACCB-65AD-2ABD-31A1-2F29D7FE0794}"/>
              </a:ext>
            </a:extLst>
          </p:cNvPr>
          <p:cNvSpPr/>
          <p:nvPr/>
        </p:nvSpPr>
        <p:spPr>
          <a:xfrm>
            <a:off x="6617617" y="4975236"/>
            <a:ext cx="2168165" cy="1545996"/>
          </a:xfrm>
          <a:custGeom>
            <a:avLst/>
            <a:gdLst>
              <a:gd name="connsiteX0" fmla="*/ 0 w 2168165"/>
              <a:gd name="connsiteY0" fmla="*/ 1545996 h 1545996"/>
              <a:gd name="connsiteX1" fmla="*/ 443060 w 2168165"/>
              <a:gd name="connsiteY1" fmla="*/ 311085 h 1545996"/>
              <a:gd name="connsiteX2" fmla="*/ 2168165 w 2168165"/>
              <a:gd name="connsiteY2" fmla="*/ 0 h 15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165" h="1545996">
                <a:moveTo>
                  <a:pt x="0" y="1545996"/>
                </a:moveTo>
                <a:cubicBezTo>
                  <a:pt x="40849" y="1057373"/>
                  <a:pt x="81699" y="568751"/>
                  <a:pt x="443060" y="311085"/>
                </a:cubicBezTo>
                <a:cubicBezTo>
                  <a:pt x="804421" y="53419"/>
                  <a:pt x="1486293" y="26709"/>
                  <a:pt x="216816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9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9D4A8-6167-6A0E-2425-B355780D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D57AD-3F07-F733-7EC9-859B72E0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in an implication graph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D9E5D7-9025-A920-AEFF-F0DA6F3E4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1"/>
            <a:ext cx="10515600" cy="1379220"/>
          </a:xfrm>
        </p:spPr>
        <p:txBody>
          <a:bodyPr/>
          <a:lstStyle/>
          <a:p>
            <a:r>
              <a:rPr lang="en-US" dirty="0"/>
              <a:t>Take any cut separating the decisions from the contradiction.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conflict clause </a:t>
            </a:r>
            <a:r>
              <a:rPr lang="en-US" dirty="0"/>
              <a:t>associated with this cut has the negation of everything immediately before the cut.</a:t>
            </a:r>
          </a:p>
        </p:txBody>
      </p:sp>
      <p:pic>
        <p:nvPicPr>
          <p:cNvPr id="7" name="Content Placeholder 9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A94296BD-E9A6-DEE2-7520-E510373C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783" y="3660786"/>
            <a:ext cx="6108700" cy="2628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DAE940-1387-E14B-ED55-ED84757C3345}"/>
                  </a:ext>
                </a:extLst>
              </p:cNvPr>
              <p:cNvSpPr txBox="1"/>
              <p:nvPr/>
            </p:nvSpPr>
            <p:spPr>
              <a:xfrm>
                <a:off x="482272" y="5683785"/>
                <a:ext cx="260651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DAE940-1387-E14B-ED55-ED84757C3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72" y="5683785"/>
                <a:ext cx="2606511" cy="52322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>
            <a:extLst>
              <a:ext uri="{FF2B5EF4-FFF2-40B4-BE49-F238E27FC236}">
                <a16:creationId xmlns:a16="http://schemas.microsoft.com/office/drawing/2014/main" id="{6D77D202-9CF8-A21E-093C-220DBFCF14DA}"/>
              </a:ext>
            </a:extLst>
          </p:cNvPr>
          <p:cNvSpPr/>
          <p:nvPr/>
        </p:nvSpPr>
        <p:spPr>
          <a:xfrm>
            <a:off x="3733016" y="4989857"/>
            <a:ext cx="3186258" cy="1387857"/>
          </a:xfrm>
          <a:custGeom>
            <a:avLst/>
            <a:gdLst>
              <a:gd name="connsiteX0" fmla="*/ 0 w 2168165"/>
              <a:gd name="connsiteY0" fmla="*/ 1545996 h 1545996"/>
              <a:gd name="connsiteX1" fmla="*/ 443060 w 2168165"/>
              <a:gd name="connsiteY1" fmla="*/ 311085 h 1545996"/>
              <a:gd name="connsiteX2" fmla="*/ 2168165 w 2168165"/>
              <a:gd name="connsiteY2" fmla="*/ 0 h 15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165" h="1545996">
                <a:moveTo>
                  <a:pt x="0" y="1545996"/>
                </a:moveTo>
                <a:cubicBezTo>
                  <a:pt x="40849" y="1057373"/>
                  <a:pt x="81699" y="568751"/>
                  <a:pt x="443060" y="311085"/>
                </a:cubicBezTo>
                <a:cubicBezTo>
                  <a:pt x="804421" y="53419"/>
                  <a:pt x="1486293" y="26709"/>
                  <a:pt x="216816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2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806D9-3AAE-68AF-694B-9CE501345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D94E99-297A-DFA1-39F1-12CE93D1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in an implication graph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B7C3F2-571A-C8A6-E028-AF2ECA6A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1"/>
            <a:ext cx="10515600" cy="1379220"/>
          </a:xfrm>
        </p:spPr>
        <p:txBody>
          <a:bodyPr/>
          <a:lstStyle/>
          <a:p>
            <a:r>
              <a:rPr lang="en-US" dirty="0"/>
              <a:t>A conflict clause is </a:t>
            </a:r>
            <a:r>
              <a:rPr lang="en-US" b="1" dirty="0">
                <a:solidFill>
                  <a:schemeClr val="accent2"/>
                </a:solidFill>
              </a:rPr>
              <a:t>asserting</a:t>
            </a:r>
            <a:r>
              <a:rPr lang="en-US" dirty="0"/>
              <a:t> if it can be used for unit propagation with fewer decisions.</a:t>
            </a:r>
          </a:p>
          <a:p>
            <a:r>
              <a:rPr lang="en-US" dirty="0"/>
              <a:t>Any asserting clause can be learned!</a:t>
            </a:r>
          </a:p>
        </p:txBody>
      </p:sp>
      <p:pic>
        <p:nvPicPr>
          <p:cNvPr id="7" name="Content Placeholder 9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E25C39C9-A806-667E-DF28-B3B48E7E0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783" y="3660786"/>
            <a:ext cx="6108700" cy="2628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3C8261-A7EB-7A15-497E-8332C9EC35B3}"/>
                  </a:ext>
                </a:extLst>
              </p:cNvPr>
              <p:cNvSpPr txBox="1"/>
              <p:nvPr/>
            </p:nvSpPr>
            <p:spPr>
              <a:xfrm>
                <a:off x="482272" y="5683785"/>
                <a:ext cx="260651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3C8261-A7EB-7A15-497E-8332C9EC3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72" y="5683785"/>
                <a:ext cx="2606511" cy="52322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>
            <a:extLst>
              <a:ext uri="{FF2B5EF4-FFF2-40B4-BE49-F238E27FC236}">
                <a16:creationId xmlns:a16="http://schemas.microsoft.com/office/drawing/2014/main" id="{A1FE0155-1EB0-BACE-F44A-040307779917}"/>
              </a:ext>
            </a:extLst>
          </p:cNvPr>
          <p:cNvSpPr/>
          <p:nvPr/>
        </p:nvSpPr>
        <p:spPr>
          <a:xfrm>
            <a:off x="3733016" y="4989857"/>
            <a:ext cx="3186258" cy="1387857"/>
          </a:xfrm>
          <a:custGeom>
            <a:avLst/>
            <a:gdLst>
              <a:gd name="connsiteX0" fmla="*/ 0 w 2168165"/>
              <a:gd name="connsiteY0" fmla="*/ 1545996 h 1545996"/>
              <a:gd name="connsiteX1" fmla="*/ 443060 w 2168165"/>
              <a:gd name="connsiteY1" fmla="*/ 311085 h 1545996"/>
              <a:gd name="connsiteX2" fmla="*/ 2168165 w 2168165"/>
              <a:gd name="connsiteY2" fmla="*/ 0 h 15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165" h="1545996">
                <a:moveTo>
                  <a:pt x="0" y="1545996"/>
                </a:moveTo>
                <a:cubicBezTo>
                  <a:pt x="40849" y="1057373"/>
                  <a:pt x="81699" y="568751"/>
                  <a:pt x="443060" y="311085"/>
                </a:cubicBezTo>
                <a:cubicBezTo>
                  <a:pt x="804421" y="53419"/>
                  <a:pt x="1486293" y="26709"/>
                  <a:pt x="216816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0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B5839-368D-F1EA-4AA3-2445CD870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1474-A896-13D7-E124-8C58EBAD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CDCL (conflict-driven clause learning)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6FFD8B-E8B1-B678-8611-F80335379E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Do the following in a loop: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Run unit propagation and update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unit propagation learns a contradiction,</a:t>
                </a:r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still contains a decision, </a:t>
                </a:r>
                <a:r>
                  <a:rPr lang="en-US" b="1" dirty="0">
                    <a:solidFill>
                      <a:schemeClr val="accent5"/>
                    </a:solidFill>
                  </a:rPr>
                  <a:t>learn any asserting clause </a:t>
                </a:r>
                <a:r>
                  <a:rPr lang="en-US" dirty="0"/>
                  <a:t>and revert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to before the last decision.</a:t>
                </a:r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unsatisfiable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,</a:t>
                </a:r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there is an unset variable, pick one and add it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373188" indent="-137318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satisfiable.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6FFD8B-E8B1-B678-8611-F80335379E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906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62BD-1862-BFA2-E337-946580B7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D3297-B37A-B291-C1B3-37C28C842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heuristics for choosing the next variable to branch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heuristics for choosing which conflict clause to learn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Faster unit propagation with watched literals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Random restarts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Clause deletion</a:t>
            </a:r>
          </a:p>
          <a:p>
            <a:r>
              <a:rPr lang="en-US" dirty="0"/>
              <a:t>Improving SAT solvers remains an active area of research.</a:t>
            </a:r>
          </a:p>
        </p:txBody>
      </p:sp>
    </p:spTree>
    <p:extLst>
      <p:ext uri="{BB962C8B-B14F-4D97-AF65-F5344CB8AC3E}">
        <p14:creationId xmlns:p14="http://schemas.microsoft.com/office/powerpoint/2010/main" val="4101725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HW6 (Greedy) resubmissions close tonight @ 11:59pm!</a:t>
            </a:r>
          </a:p>
          <a:p>
            <a:r>
              <a:rPr lang="en-US" dirty="0"/>
              <a:t>HW7 (Flows) due tonight @ 11:59pm!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214 if you’re coming later</a:t>
            </a:r>
          </a:p>
          <a:p>
            <a:r>
              <a:rPr lang="en-US" dirty="0"/>
              <a:t>Nathan has online OH 12–1pm: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https://washington.zoom.us/my/nathanbrunelle</a:t>
            </a: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57CB-AC14-DADA-80FF-086AF37D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(Satisfiability)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6F1E0-A9B4-71D6-EC53-65CD06058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 CNF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(equivalently a set of clauses)</a:t>
                </a:r>
              </a:p>
              <a:p>
                <a:r>
                  <a:rPr lang="en-US" b="1" dirty="0"/>
                  <a:t>Goal: </a:t>
                </a:r>
                <a:r>
                  <a:rPr lang="en-US" dirty="0"/>
                  <a:t>Does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is true?</a:t>
                </a:r>
              </a:p>
              <a:p>
                <a:endParaRPr lang="en-US" dirty="0"/>
              </a:p>
              <a:p>
                <a:r>
                  <a:rPr lang="en-US" b="1" dirty="0"/>
                  <a:t>SAT is NP-hard: </a:t>
                </a:r>
                <a:r>
                  <a:rPr lang="en-US" dirty="0"/>
                  <a:t>We don’t believe we can solve it quickly in general.</a:t>
                </a:r>
              </a:p>
              <a:p>
                <a:r>
                  <a:rPr lang="en-US" dirty="0"/>
                  <a:t>However, in the last ~20 years, we’ve gotten very good!</a:t>
                </a:r>
              </a:p>
              <a:p>
                <a:r>
                  <a:rPr lang="en-US" dirty="0"/>
                  <a:t>Real world problems with &gt;1,000,000 variables/clauses are OK!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6F1E0-A9B4-71D6-EC53-65CD06058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108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8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90FB-8FC1-4658-62A8-F2D91851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4EEBA-C347-E8FB-E435-B00F6697B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An undirected graph with vertices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and edges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r>
                  <a:rPr lang="en-US" b="1" dirty="0"/>
                  <a:t>Goal: </a:t>
                </a:r>
                <a:r>
                  <a:rPr lang="en-US" dirty="0"/>
                  <a:t>Is there a path that uses every vertex exactly once?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4EEBA-C347-E8FB-E435-B00F6697B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0214F6B-9061-B1E6-B46F-CD29C0A1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185" y="3030810"/>
            <a:ext cx="4913630" cy="346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88A2A-5F0C-6430-4CE4-E15C96445197}"/>
              </a:ext>
            </a:extLst>
          </p:cNvPr>
          <p:cNvSpPr txBox="1"/>
          <p:nvPr/>
        </p:nvSpPr>
        <p:spPr>
          <a:xfrm>
            <a:off x="6781800" y="4475481"/>
            <a:ext cx="4249881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Also an NP-hard problem!</a:t>
            </a:r>
          </a:p>
        </p:txBody>
      </p:sp>
    </p:spTree>
    <p:extLst>
      <p:ext uri="{BB962C8B-B14F-4D97-AF65-F5344CB8AC3E}">
        <p14:creationId xmlns:p14="http://schemas.microsoft.com/office/powerpoint/2010/main" val="292959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DA0E-115C-5A95-1095-A398A940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67EBA-8BBF-72AA-496D-226638C79B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to mean “vertex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vertex on the path”.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Each vertex appears exactly once on the path.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Each position on the path has exactly one vertex.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two vertices are adjacent on the path, then there is an edge between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67EBA-8BBF-72AA-496D-226638C79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92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74DA-74D6-1C4B-7F37-A270471E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“Exactly one”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7332C-526E-0F17-B92C-F0523A80A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just saw this with “every vertex gets exactly one color”!</a:t>
                </a:r>
              </a:p>
              <a:p>
                <a:r>
                  <a:rPr lang="en-US" dirty="0"/>
                  <a:t>To translate “exactly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”: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At least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algn="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 two of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algn="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pair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constraints.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7332C-526E-0F17-B92C-F0523A80A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2413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63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6BE1F-D84D-B94F-1E88-D8B694AA2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E064-57BF-BDBA-2759-6426B714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399142-539B-B702-6994-68E556DD6D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619232" cy="4812983"/>
              </a:xfrm>
            </p:spPr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to mean “vertex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vertex on the path”.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Each vertex appears exactly once on the path.</a:t>
                </a:r>
              </a:p>
              <a:p>
                <a:pPr algn="r"/>
                <a:r>
                  <a:rPr lang="en-US" dirty="0"/>
                  <a:t>“exactly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” for every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Each position on the path has exactly one vertex.</a:t>
                </a:r>
              </a:p>
              <a:p>
                <a:pPr algn="r"/>
                <a:r>
                  <a:rPr lang="en-US" dirty="0"/>
                  <a:t>“exactly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” for every position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399142-539B-B702-6994-68E556DD6D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619232" cy="4812983"/>
              </a:xfrm>
              <a:blipFill>
                <a:blip r:embed="rId2"/>
                <a:stretch>
                  <a:fillRect l="-1195" r="-179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26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7D6E7-390B-6469-79C5-057FA3007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ADDC-CAEB-9E6A-E2B6-5A544D69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16451B-49A4-88E0-9840-6F264EF2D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619232" cy="4812983"/>
              </a:xfrm>
            </p:spPr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to mean “vertex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vertex on the path”.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two vertices are adjacent on the path, then there is an edge between them.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dirty="0"/>
                      <m:t>“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dirty="0"/>
                  <a:t> is an edge”</a:t>
                </a:r>
              </a:p>
              <a:p>
                <a:r>
                  <a:rPr lang="en-US" dirty="0"/>
                  <a:t>Use contrapositive: whenever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dirty="0"/>
                  <a:t> is not an edge, include clause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16451B-49A4-88E0-9840-6F264EF2D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619232" cy="4812983"/>
              </a:xfrm>
              <a:blipFill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908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  <p:tag name="PPSPLIT_SPLI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38"/>
  <p:tag name="PPSPLIT_SPLIT" val="1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35652</TotalTime>
  <Words>1829</Words>
  <Application>Microsoft Macintosh PowerPoint</Application>
  <PresentationFormat>Widescreen</PresentationFormat>
  <Paragraphs>224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Arial</vt:lpstr>
      <vt:lpstr>Cambria Math</vt:lpstr>
      <vt:lpstr>Consolas</vt:lpstr>
      <vt:lpstr>Lato</vt:lpstr>
      <vt:lpstr>Office Theme</vt:lpstr>
      <vt:lpstr>Lecture 26: How SAT solvers work</vt:lpstr>
      <vt:lpstr>Review of last lecture</vt:lpstr>
      <vt:lpstr>SAT (Satisfiability)</vt:lpstr>
      <vt:lpstr>SAT (Satisfiability)</vt:lpstr>
      <vt:lpstr>Hamiltonian path</vt:lpstr>
      <vt:lpstr>Hamiltonian path</vt:lpstr>
      <vt:lpstr>“Exactly one” constraints</vt:lpstr>
      <vt:lpstr>Hamiltonian path</vt:lpstr>
      <vt:lpstr>Hamiltonian path</vt:lpstr>
      <vt:lpstr>Tseitin transformations</vt:lpstr>
      <vt:lpstr>Tseitin transformations</vt:lpstr>
      <vt:lpstr>Program verification</vt:lpstr>
      <vt:lpstr>Program verification</vt:lpstr>
      <vt:lpstr>Program verification</vt:lpstr>
      <vt:lpstr>Circuits</vt:lpstr>
      <vt:lpstr>Some things you can do with circuits</vt:lpstr>
      <vt:lpstr>The DPLL algorithm</vt:lpstr>
      <vt:lpstr>First idea: brute force</vt:lpstr>
      <vt:lpstr>Second idea: check unsatisfiability earlier</vt:lpstr>
      <vt:lpstr>Even faster: Your ideas</vt:lpstr>
      <vt:lpstr>Unit propagation</vt:lpstr>
      <vt:lpstr>Unit propagation</vt:lpstr>
      <vt:lpstr>Unit propagation</vt:lpstr>
      <vt:lpstr>DPLL algorithm (Davis–Putnam–Logemann–Loveland, 1961)</vt:lpstr>
      <vt:lpstr>DPLL algorithm</vt:lpstr>
      <vt:lpstr>The CDCL algorithm</vt:lpstr>
      <vt:lpstr>Cuts in an implication graph</vt:lpstr>
      <vt:lpstr>Clause learning view of DPLL</vt:lpstr>
      <vt:lpstr>Clause learning view of DPLL</vt:lpstr>
      <vt:lpstr>Cuts in an implication graph</vt:lpstr>
      <vt:lpstr>Cuts in an implication graph</vt:lpstr>
      <vt:lpstr>Cuts in an implication graph</vt:lpstr>
      <vt:lpstr>Cuts in an implication graph</vt:lpstr>
      <vt:lpstr>CDCL (conflict-driven clause learning)</vt:lpstr>
      <vt:lpstr>More improvements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Glenn Sun</cp:lastModifiedBy>
  <cp:revision>70</cp:revision>
  <dcterms:created xsi:type="dcterms:W3CDTF">2025-09-15T17:56:15Z</dcterms:created>
  <dcterms:modified xsi:type="dcterms:W3CDTF">2025-12-01T18:06:31Z</dcterms:modified>
</cp:coreProperties>
</file>