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39" r:id="rId3"/>
    <p:sldId id="326" r:id="rId4"/>
    <p:sldId id="308" r:id="rId5"/>
    <p:sldId id="309" r:id="rId6"/>
    <p:sldId id="310" r:id="rId7"/>
    <p:sldId id="327" r:id="rId8"/>
    <p:sldId id="329" r:id="rId9"/>
    <p:sldId id="330" r:id="rId10"/>
    <p:sldId id="328" r:id="rId11"/>
    <p:sldId id="331" r:id="rId12"/>
    <p:sldId id="332" r:id="rId13"/>
    <p:sldId id="333" r:id="rId14"/>
    <p:sldId id="334" r:id="rId15"/>
    <p:sldId id="322" r:id="rId16"/>
    <p:sldId id="335" r:id="rId17"/>
    <p:sldId id="323" r:id="rId18"/>
    <p:sldId id="336" r:id="rId19"/>
    <p:sldId id="337" r:id="rId20"/>
    <p:sldId id="324" r:id="rId21"/>
    <p:sldId id="338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0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D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3"/>
    <p:restoredTop sz="94495"/>
  </p:normalViewPr>
  <p:slideViewPr>
    <p:cSldViewPr snapToGrid="0">
      <p:cViewPr varScale="1">
        <p:scale>
          <a:sx n="137" d="100"/>
          <a:sy n="137" d="100"/>
        </p:scale>
        <p:origin x="20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FABE-B212-5F4F-8C26-F539B2DEA913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F9BE-9FCA-D64E-8150-DC197F2F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AF9BE-9FCA-D64E-8150-DC197F2F32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7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AF9BE-9FCA-D64E-8150-DC197F2F32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1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D9D1-095B-4DBA-8DEC-E405CB58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85598"/>
            <a:ext cx="10515600" cy="1086803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Lato" panose="020F0502020204030203" pitchFamily="34" charset="77"/>
                <a:ea typeface="Inter SemiBol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7FBA-33D2-60ED-ED3B-6705E765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8925"/>
            <a:ext cx="9144000" cy="108680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065E-44D0-1DE1-F746-2E148310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9D50-6C11-F355-3907-B7B6AA7C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60BC-AE1C-EF77-D52C-0018765B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DA4AD-1443-FFD1-A456-D7CE21E5D5CE}"/>
              </a:ext>
            </a:extLst>
          </p:cNvPr>
          <p:cNvSpPr txBox="1"/>
          <p:nvPr userDrawn="1"/>
        </p:nvSpPr>
        <p:spPr>
          <a:xfrm>
            <a:off x="3940603" y="1600201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0" dirty="0">
                <a:latin typeface="Lato" panose="020F0502020204030203" pitchFamily="34" charset="77"/>
                <a:ea typeface="Inter SemiBold" panose="02000503000000020004" pitchFamily="2" charset="0"/>
              </a:rPr>
              <a:t>CSE 417 Autumn 2025</a:t>
            </a:r>
          </a:p>
        </p:txBody>
      </p:sp>
    </p:spTree>
    <p:extLst>
      <p:ext uri="{BB962C8B-B14F-4D97-AF65-F5344CB8AC3E}">
        <p14:creationId xmlns:p14="http://schemas.microsoft.com/office/powerpoint/2010/main" val="6400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EDD-30A1-34B8-6560-7715E9F9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D3F6-B915-CECB-2EBB-967DB805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ACB-40A3-1E43-7806-281B8F17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C21D-E7FF-5E85-A629-A0BD669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9E00-A09D-5695-0775-2A8AC61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7894-C6F1-AC56-86B3-B35DAC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B395-EE52-4464-D0E0-2553F268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F0D2-D541-330E-58FA-8B1E1FC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30DC-F558-FF50-2FAE-AFA1220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EA433-6FA7-2A8B-4EB7-521456F3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62F-FC3F-83E5-372F-ECBCF59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06A1-86B4-A582-ADBA-03ECDB585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F8CB-33E9-5CEA-DA3F-BAA90767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E091-4E25-8F22-6B24-C7AB8376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4DED-0F57-84CE-062B-1EA5CCCE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6A2E-186F-8737-38C9-291609A1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506-5F4A-20D8-140E-E2B46B27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BFBFF-35D0-B220-7FEC-9D3F73B0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3640E-124C-7CA1-38E1-C4AAE73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D5502-7B2E-4E30-9922-E894EFFC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9A7C-3F21-A78F-2566-746E2026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9725F-FEBB-B0DA-62A4-49A5734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1549-BD27-5919-F7C5-449AE0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DE8F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7BD56-5061-2105-B4B6-29A382E6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0FB9-3549-BB78-BBE6-EF2A3F35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980"/>
            <a:ext cx="10515600" cy="481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243B-7CDA-B4EB-323F-390D8482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F8295-1801-B44D-A758-12B66076D675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083-9D53-4F3A-3533-F85192BB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EBF9-3C79-3B56-88AE-383BAE3C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ato" panose="020F0502020204030203" pitchFamily="34" charset="77"/>
          <a:ea typeface="Inter SemiBold" panose="02000503000000020004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1pPr>
      <a:lvl2pPr marL="13335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2pPr>
      <a:lvl3pPr marL="9239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3pPr>
      <a:lvl4pPr marL="13811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4pPr>
      <a:lvl5pPr marL="1836738" indent="-344488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ashington.zoom.us/my/nathanbrunelle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EF43-76C4-4A20-1A86-6CE0FD267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25: Using SAT solvers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621A-E45C-6CF2-1FF4-A38CEC2D4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Glenn Sun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42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90FB-8FC1-4658-62A8-F2D91851E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path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D4EEBA-C347-E8FB-E435-B00F6697B8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An undirected graph with vertices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/>
                  <a:t> and edges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r>
                  <a:rPr lang="en-US" b="1" dirty="0"/>
                  <a:t>Goal: </a:t>
                </a:r>
                <a:r>
                  <a:rPr lang="en-US" dirty="0"/>
                  <a:t>Is there a path that uses every vertex exactly once?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D4EEBA-C347-E8FB-E435-B00F6697B8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0214F6B-9061-B1E6-B46F-CD29C0A16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185" y="3030810"/>
            <a:ext cx="4913630" cy="3462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C88A2A-5F0C-6430-4CE4-E15C96445197}"/>
              </a:ext>
            </a:extLst>
          </p:cNvPr>
          <p:cNvSpPr txBox="1"/>
          <p:nvPr/>
        </p:nvSpPr>
        <p:spPr>
          <a:xfrm>
            <a:off x="6781800" y="4475481"/>
            <a:ext cx="4249881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Also an NP-hard problem!</a:t>
            </a:r>
          </a:p>
        </p:txBody>
      </p:sp>
    </p:spTree>
    <p:extLst>
      <p:ext uri="{BB962C8B-B14F-4D97-AF65-F5344CB8AC3E}">
        <p14:creationId xmlns:p14="http://schemas.microsoft.com/office/powerpoint/2010/main" val="292959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DA0E-115C-5A95-1095-A398A940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path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A67EBA-8BBF-72AA-496D-226638C79B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to mean “vertex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vertex on the path”.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Each vertex appears exactly once on the path.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Each position on the path has exactly one vertex.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two vertices are adjacent on the path, then there is an edge between them.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A67EBA-8BBF-72AA-496D-226638C79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9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74DA-74D6-1C4B-7F37-A270471E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“Exactly one” constraints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7332C-526E-0F17-B92C-F0523A80A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just saw this with “every vertex gets exactly one color”!</a:t>
                </a:r>
              </a:p>
              <a:p>
                <a:r>
                  <a:rPr lang="en-US" dirty="0"/>
                  <a:t>To translate “exactly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”: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At least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algn="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No two of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algn="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pair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Requires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constraints.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7332C-526E-0F17-B92C-F0523A80A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2413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63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6BE1F-D84D-B94F-1E88-D8B694AA2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AE064-57BF-BDBA-2759-6426B714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path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399142-539B-B702-6994-68E556DD6D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619232" cy="4812983"/>
              </a:xfrm>
            </p:spPr>
            <p:txBody>
              <a:bodyPr/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to mean “vertex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vertex on the path”.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Each vertex appears exactly once on the path.</a:t>
                </a:r>
              </a:p>
              <a:p>
                <a:pPr algn="r"/>
                <a:r>
                  <a:rPr lang="en-US" dirty="0"/>
                  <a:t>“exactly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” for every vertex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Each position on the path has exactly one vertex.</a:t>
                </a:r>
              </a:p>
              <a:p>
                <a:pPr algn="r"/>
                <a:r>
                  <a:rPr lang="en-US" dirty="0"/>
                  <a:t>“exactly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” for every position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399142-539B-B702-6994-68E556DD6D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619232" cy="4812983"/>
              </a:xfrm>
              <a:blipFill>
                <a:blip r:embed="rId2"/>
                <a:stretch>
                  <a:fillRect l="-1195" r="-1792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26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7D6E7-390B-6469-79C5-057FA3007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BADDC-CAEB-9E6A-E2B6-5A544D69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path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16451B-49A4-88E0-9840-6F264EF2D2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619232" cy="4812983"/>
              </a:xfrm>
            </p:spPr>
            <p:txBody>
              <a:bodyPr/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to mean “vertex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vertex on the path”.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two vertices are adjacent on the path, then there is an edge between them.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dirty="0"/>
                      <m:t>“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dirty="0"/>
                  <a:t> is an edge”</a:t>
                </a:r>
              </a:p>
              <a:p>
                <a:r>
                  <a:rPr lang="en-US" dirty="0"/>
                  <a:t>Use contrapositive: whenever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dirty="0"/>
                  <a:t> is not an edge, include clause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16451B-49A4-88E0-9840-6F264EF2D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619232" cy="4812983"/>
              </a:xfrm>
              <a:blipFill>
                <a:blip r:embed="rId2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9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CB03A-60A6-6ACA-F5A8-280AE4F7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helper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F3809-5241-F0CC-D775-DBB76876D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50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95FB76-82FB-1254-DCAF-CAC41B3F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Witches puzzle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BC3B43-6F77-FB73-87F8-0AFE94052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Alice: Bob is a witch. I am not a witch.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Bob: Carol is as honest as I 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Carol: The number of witches is even. Alice and I are not both truthtellers. I am not a witch.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David: At least one of the witches is a truthteller.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08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907507-627E-A196-8BF3-AB6B5D415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Witches puzzle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B660751-4550-8729-13B2-01FCEC3C48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From the reading, Alice’s statement that “Bob is a witch. I am not a witch.” can be written as: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𝐀𝐓𝐫𝐮𝐞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⟺(</m:t>
                    </m:r>
                    <m:r>
                      <a:rPr lang="en-US" b="1" i="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𝐁𝐖𝐢𝐭𝐜𝐡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1" i="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𝐀𝐖𝐢𝐭𝐜𝐡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r>
                  <a:rPr lang="en-US" dirty="0"/>
                  <a:t>Which converts to the clauses: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𝐁𝐖𝐢𝐭𝐜𝐡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1" i="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𝐀𝐓𝐫𝐮𝐞</m:t>
                    </m:r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(¬</m:t>
                      </m:r>
                      <m:r>
                        <a:rPr lang="en-US" b="1" i="0" dirty="0" err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𝐀𝐖𝐢𝐭𝐜𝐡</m:t>
                      </m:r>
                      <m:r>
                        <a:rPr lang="en-US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b="1" i="0" dirty="0" err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𝐀𝐓𝐫𝐮𝐞</m:t>
                      </m:r>
                      <m:r>
                        <a:rPr lang="en-US" b="1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𝐀𝐓𝐫𝐮𝐞</m:t>
                      </m:r>
                      <m:r>
                        <a:rPr lang="en-US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b="1" i="0" dirty="0" err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𝐁𝐖𝐢𝐭𝐜𝐡</m:t>
                      </m:r>
                      <m:r>
                        <a:rPr lang="en-US" b="1" i="1" dirty="0" err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b="1" i="0" dirty="0" err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𝐀𝐖𝐢𝐭𝐜𝐡</m:t>
                      </m:r>
                      <m:r>
                        <a:rPr lang="en-US" b="1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B660751-4550-8729-13B2-01FCEC3C4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225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FCCE1-3F24-CF39-2A14-D1D4DA5F8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A56843-7B87-9E59-FCC7-4714CD4E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Witches puzzle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D931758-7CA0-EA88-2B1B-8337FC3901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Carol says, “The number of witches is even”, this converts to: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𝐄𝐯𝐞𝐧𝐖𝐢𝐭𝐜𝐡𝐞𝐬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=¬(</m:t>
                    </m:r>
                    <m:r>
                      <a:rPr lang="en-US" b="1" i="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𝐀𝐖𝐢𝐭𝐜𝐡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1" i="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𝐁𝐖𝐢𝐭𝐜𝐡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1" i="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𝐂𝐖𝐢𝐭𝐜𝐡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1" i="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𝐃𝐖𝐢𝐭𝐜𝐡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r>
                  <a:rPr lang="en-US" dirty="0"/>
                  <a:t>How would this convert to CNF?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D931758-7CA0-EA88-2B1B-8337FC3901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095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F0F8-98C8-31DD-3655-3DDAF1E3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XORs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AF8F6F-2D4D-2F8B-235F-60BD5B20A4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statement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clauses to convert!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pPr algn="ctr"/>
                <a:endParaRPr lang="en-US" b="1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8 clauses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dirty="0"/>
                  <a:t>, etc.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AF8F6F-2D4D-2F8B-235F-60BD5B20A4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90470F-8800-02DA-E575-782F5098B2AD}"/>
                  </a:ext>
                </a:extLst>
              </p:cNvPr>
              <p:cNvSpPr txBox="1"/>
              <p:nvPr/>
            </p:nvSpPr>
            <p:spPr>
              <a:xfrm>
                <a:off x="4557155" y="3651721"/>
                <a:ext cx="71281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800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90470F-8800-02DA-E575-782F5098B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155" y="3651721"/>
                <a:ext cx="7128164" cy="523220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60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BAEEBE-2B3F-6957-BF29-9BCAA718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HW8 releasing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E87E65-EC76-49F9-1916-2C83E5FE2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Problem 15: Solving Killer Sudoku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Problem 15X.1: Generating Sudoku puzzles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Problem 15X.2: Writing a Sudoku solver in Java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Problem 16: True/False/Unknown questions about P and NP</a:t>
            </a:r>
          </a:p>
        </p:txBody>
      </p:sp>
    </p:spTree>
    <p:extLst>
      <p:ext uri="{BB962C8B-B14F-4D97-AF65-F5344CB8AC3E}">
        <p14:creationId xmlns:p14="http://schemas.microsoft.com/office/powerpoint/2010/main" val="1237007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EF8E9-DC4B-DEFB-EA00-0D5A7F1B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Tseitin</a:t>
            </a:r>
            <a:r>
              <a:rPr lang="en-US" dirty="0"/>
              <a:t> transformations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33224-B9DB-0E13-B91B-EE11C30F6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translate such Boolean sentences efficiently, introduce helper variables!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, let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0"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​…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33224-B9DB-0E13-B91B-EE11C30F6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3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017CF2-FE5D-5577-6DB5-C5F158A16B88}"/>
                  </a:ext>
                </a:extLst>
              </p:cNvPr>
              <p:cNvSpPr txBox="1"/>
              <p:nvPr/>
            </p:nvSpPr>
            <p:spPr>
              <a:xfrm>
                <a:off x="5318760" y="3770471"/>
                <a:ext cx="6403848" cy="2499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Each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𝒂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 takes 4 clauses to convert to CNF (today’s concept check).</a:t>
                </a:r>
              </a:p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𝒏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𝟏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 new variables and represent this sentence in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𝑶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𝒏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 clauses!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017CF2-FE5D-5577-6DB5-C5F158A16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760" y="3770471"/>
                <a:ext cx="6403848" cy="2499017"/>
              </a:xfrm>
              <a:prstGeom prst="rect">
                <a:avLst/>
              </a:prstGeom>
              <a:blipFill>
                <a:blip r:embed="rId3"/>
                <a:stretch>
                  <a:fillRect l="-2178" t="-1015" r="-1584" b="-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2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5A8A1-42AF-BF76-23BB-D21AB19D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Tseitin</a:t>
            </a:r>
            <a:r>
              <a:rPr lang="en-US" dirty="0"/>
              <a:t> transformations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6BFED0-9E64-C755-D85F-E018B5F939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:r>
                  <a:rPr lang="en-US" b="1" i="1" dirty="0"/>
                  <a:t>any</a:t>
                </a:r>
                <a:r>
                  <a:rPr lang="en-US" dirty="0"/>
                  <a:t> </a:t>
                </a:r>
                <a:r>
                  <a:rPr lang="en-US" dirty="0" err="1"/>
                  <a:t>boolean</a:t>
                </a:r>
                <a:r>
                  <a:rPr lang="en-US" dirty="0"/>
                  <a:t> operation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/>
                  <a:t> (could be XOR, AND, OR, etc.),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⟺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chemeClr val="accent1"/>
                        </a:solidFill>
                      </a:rPr>
                      <m:t> 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r>
                  <a:rPr lang="en-US" dirty="0"/>
                  <a:t>takes at most 8 clauses to convert to CNF (since there are only 8 possible clauses at all with 3 variables).</a:t>
                </a:r>
              </a:p>
              <a:p>
                <a:r>
                  <a:rPr lang="en-US" dirty="0"/>
                  <a:t>Doing this is called a </a:t>
                </a:r>
                <a:r>
                  <a:rPr lang="en-US" b="1" dirty="0" err="1">
                    <a:solidFill>
                      <a:schemeClr val="accent2"/>
                    </a:solidFill>
                  </a:rPr>
                  <a:t>Tseitin</a:t>
                </a:r>
                <a:r>
                  <a:rPr lang="en-US" b="1" dirty="0">
                    <a:solidFill>
                      <a:schemeClr val="accent2"/>
                    </a:solidFill>
                  </a:rPr>
                  <a:t> transformation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6BFED0-9E64-C755-D85F-E018B5F939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004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CA1F0-D391-1407-6D33-6A619BE2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99BED-276D-AC48-B22E-B05C07468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7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691B02-740F-E2A7-8289-C1F2F2EF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program verification?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47992D-90FB-E3CF-4FBE-1028A59EE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r>
              <a:rPr lang="en-US" b="1" dirty="0"/>
              <a:t>Input: </a:t>
            </a:r>
            <a:r>
              <a:rPr lang="en-US" dirty="0"/>
              <a:t>A computer program written in some language and a formal specification</a:t>
            </a:r>
          </a:p>
          <a:p>
            <a:r>
              <a:rPr lang="en-US" b="1" dirty="0"/>
              <a:t>Goal: </a:t>
            </a:r>
            <a:r>
              <a:rPr lang="en-US" dirty="0"/>
              <a:t>Does the program meet the spec for all inputs?</a:t>
            </a:r>
          </a:p>
        </p:txBody>
      </p:sp>
    </p:spTree>
    <p:extLst>
      <p:ext uri="{BB962C8B-B14F-4D97-AF65-F5344CB8AC3E}">
        <p14:creationId xmlns:p14="http://schemas.microsoft.com/office/powerpoint/2010/main" val="1351468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DF084-3FBF-0D84-920C-FB0218C4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program verification?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A43B04-4FED-6B8F-182B-F4F0FBBA9AC2}"/>
              </a:ext>
            </a:extLst>
          </p:cNvPr>
          <p:cNvSpPr txBox="1"/>
          <p:nvPr/>
        </p:nvSpPr>
        <p:spPr>
          <a:xfrm>
            <a:off x="1316975" y="1556381"/>
            <a:ext cx="817952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division(int x, int y) {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int r = x;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int q = 0;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while (r &gt;= y) {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    r = r - y;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    q++;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assert x == y * q + r;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assert r &gt;= 0 &amp;&amp; r &lt;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Math.abs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(y);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10AD9-772E-B6CF-2142-E357F43B97BD}"/>
              </a:ext>
            </a:extLst>
          </p:cNvPr>
          <p:cNvSpPr txBox="1"/>
          <p:nvPr/>
        </p:nvSpPr>
        <p:spPr>
          <a:xfrm>
            <a:off x="7653529" y="3014786"/>
            <a:ext cx="941283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968852-5C91-7EAC-970E-C3ED1B8127DF}"/>
              </a:ext>
            </a:extLst>
          </p:cNvPr>
          <p:cNvSpPr txBox="1"/>
          <p:nvPr/>
        </p:nvSpPr>
        <p:spPr>
          <a:xfrm>
            <a:off x="9049102" y="5663906"/>
            <a:ext cx="89479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spec</a:t>
            </a:r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CFB8C3A2-99B4-AD37-4C3E-FD6F289E1FAB}"/>
              </a:ext>
            </a:extLst>
          </p:cNvPr>
          <p:cNvSpPr/>
          <p:nvPr/>
        </p:nvSpPr>
        <p:spPr>
          <a:xfrm>
            <a:off x="7291449" y="1876300"/>
            <a:ext cx="166255" cy="2849695"/>
          </a:xfrm>
          <a:prstGeom prst="rightBracke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0A1EAA09-2D7A-DE7C-2224-BE5EEC3FA59B}"/>
              </a:ext>
            </a:extLst>
          </p:cNvPr>
          <p:cNvSpPr/>
          <p:nvPr/>
        </p:nvSpPr>
        <p:spPr>
          <a:xfrm>
            <a:off x="8740359" y="5512062"/>
            <a:ext cx="154259" cy="876411"/>
          </a:xfrm>
          <a:prstGeom prst="rightBracke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33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D8164-C696-4D77-B13E-DFF7CBF3B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 is too hard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E08FC9-4821-F861-D0BA-5EED06C00112}"/>
              </a:ext>
            </a:extLst>
          </p:cNvPr>
          <p:cNvSpPr txBox="1"/>
          <p:nvPr/>
        </p:nvSpPr>
        <p:spPr>
          <a:xfrm>
            <a:off x="1316975" y="1557094"/>
            <a:ext cx="817952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hello(int n) {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String hello = “Hello world!”;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if (n is a counterexample to the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    Collatz conjecture) {</a:t>
            </a:r>
          </a:p>
          <a:p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    hello = “Bye world”;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assert hello = “Hello world!”;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A2FF5-CBDC-79FA-8CAA-4B2F04BE5070}"/>
              </a:ext>
            </a:extLst>
          </p:cNvPr>
          <p:cNvSpPr txBox="1"/>
          <p:nvPr/>
        </p:nvSpPr>
        <p:spPr>
          <a:xfrm>
            <a:off x="8455231" y="3757696"/>
            <a:ext cx="3325091" cy="111133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major open problem in number theory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0F83F2-4427-413E-1044-FA35F4A70E74}"/>
              </a:ext>
            </a:extLst>
          </p:cNvPr>
          <p:cNvCxnSpPr/>
          <p:nvPr/>
        </p:nvCxnSpPr>
        <p:spPr>
          <a:xfrm flipH="1" flipV="1">
            <a:off x="6008914" y="3757696"/>
            <a:ext cx="2244437" cy="42241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756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C8CC-191A-4397-C07C-5ABBB49DC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model checking (BMC)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8A03B-79E9-2CD5-B13C-55AB3B22A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ideas to constrain the problem: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Assume all data has finite, fixed size (e.g. </a:t>
            </a:r>
            <a:r>
              <a:rPr lang="en-US" dirty="0" err="1"/>
              <a:t>ints</a:t>
            </a:r>
            <a:r>
              <a:rPr lang="en-US" dirty="0"/>
              <a:t> have 32 bits, or maybe even 4 bits)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Assume all loops terminate in a small number of iterations</a:t>
            </a:r>
          </a:p>
          <a:p>
            <a:r>
              <a:rPr lang="en-US" b="1" dirty="0">
                <a:solidFill>
                  <a:schemeClr val="accent3"/>
                </a:solidFill>
              </a:rPr>
              <a:t>Key assumption: </a:t>
            </a:r>
            <a:r>
              <a:rPr lang="en-US" dirty="0"/>
              <a:t>Most software bugs can occur even when inputs are quite small!</a:t>
            </a:r>
          </a:p>
        </p:txBody>
      </p:sp>
    </p:spTree>
    <p:extLst>
      <p:ext uri="{BB962C8B-B14F-4D97-AF65-F5344CB8AC3E}">
        <p14:creationId xmlns:p14="http://schemas.microsoft.com/office/powerpoint/2010/main" val="264761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079B-2D9A-B625-57E7-5502BE04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726C6-F590-2307-B09F-9289E973A481}"/>
              </a:ext>
            </a:extLst>
          </p:cNvPr>
          <p:cNvSpPr txBox="1"/>
          <p:nvPr/>
        </p:nvSpPr>
        <p:spPr>
          <a:xfrm>
            <a:off x="1316975" y="1556381"/>
            <a:ext cx="817952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division(int x, int y) {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int r = x;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int q = 0;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if (r &gt;= y) { r = r - y; q++; }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if (r &gt;= y) { r = r - y; q++; }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assume r &lt; y;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assert x == y * q + r;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assert r &gt;= 0 &amp;&amp; r &lt;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Math.abs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(y);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9333E-9CDE-9D5F-8767-3C3114F52A96}"/>
              </a:ext>
            </a:extLst>
          </p:cNvPr>
          <p:cNvSpPr txBox="1"/>
          <p:nvPr/>
        </p:nvSpPr>
        <p:spPr>
          <a:xfrm>
            <a:off x="7426036" y="1240971"/>
            <a:ext cx="4342410" cy="112396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This means: all future assertions get “or </a:t>
            </a:r>
            <a:r>
              <a:rPr lang="en-US" sz="2800" dirty="0">
                <a:latin typeface="Consolas" panose="020B0609020204030204" pitchFamily="49" charset="0"/>
                <a:ea typeface="Inter" panose="02000503000000020004" pitchFamily="2" charset="0"/>
                <a:cs typeface="Consolas" panose="020B0609020204030204" pitchFamily="49" charset="0"/>
              </a:rPr>
              <a:t>r &gt;= y</a:t>
            </a: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717598-5A05-D149-32C3-DBB691E45783}"/>
              </a:ext>
            </a:extLst>
          </p:cNvPr>
          <p:cNvCxnSpPr/>
          <p:nvPr/>
        </p:nvCxnSpPr>
        <p:spPr>
          <a:xfrm flipH="1">
            <a:off x="4892634" y="2529444"/>
            <a:ext cx="4132613" cy="188817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89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B608-786B-1F0E-B957-04E1C51C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static assignment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E37542-1DD5-AFEC-98E0-ECD370D1310B}"/>
              </a:ext>
            </a:extLst>
          </p:cNvPr>
          <p:cNvSpPr txBox="1"/>
          <p:nvPr/>
        </p:nvSpPr>
        <p:spPr>
          <a:xfrm>
            <a:off x="838200" y="1659285"/>
            <a:ext cx="52512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division(int x, int y) {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int r = x;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int q = 0;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if (r &gt;= y) {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    r = r - y; 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    q++; 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02B19-FE72-2B4F-FB71-26DA09B580E0}"/>
              </a:ext>
            </a:extLst>
          </p:cNvPr>
          <p:cNvSpPr txBox="1"/>
          <p:nvPr/>
        </p:nvSpPr>
        <p:spPr>
          <a:xfrm>
            <a:off x="6274526" y="1659285"/>
            <a:ext cx="54341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division(int x, int y) {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int r1 = x;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int q1 = 0;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bool b1 = r1 &gt;= y;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int r2 = r1 - y; 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int q2 = q1 + 1; 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int r3 = b1 ? r2 : r1;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int q3 = b1 ? q2 : q1;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BCAC3-024D-8178-1B74-B9A2388D7D7E}"/>
              </a:ext>
            </a:extLst>
          </p:cNvPr>
          <p:cNvSpPr txBox="1"/>
          <p:nvPr/>
        </p:nvSpPr>
        <p:spPr>
          <a:xfrm>
            <a:off x="483326" y="5907522"/>
            <a:ext cx="6069290" cy="585353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Consolas" panose="020B0609020204030204" pitchFamily="49" charset="0"/>
                <a:ea typeface="Inter" panose="02000503000000020004" pitchFamily="2" charset="0"/>
                <a:cs typeface="Consolas" panose="020B0609020204030204" pitchFamily="49" charset="0"/>
              </a:rPr>
              <a:t>x ? y : z </a:t>
            </a: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means “if x, then y, else z”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0BD9538-0572-CCA4-3D03-565B52217D27}"/>
              </a:ext>
            </a:extLst>
          </p:cNvPr>
          <p:cNvCxnSpPr>
            <a:endCxn id="5" idx="2"/>
          </p:cNvCxnSpPr>
          <p:nvPr/>
        </p:nvCxnSpPr>
        <p:spPr>
          <a:xfrm flipV="1">
            <a:off x="6804561" y="6060490"/>
            <a:ext cx="2187039" cy="30468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5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336D6-283F-50EA-C269-E6B45DD2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BF2E-4381-84B7-36C8-EB355D6C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6477000" cy="4812983"/>
          </a:xfrm>
        </p:spPr>
        <p:txBody>
          <a:bodyPr/>
          <a:lstStyle/>
          <a:p>
            <a:r>
              <a:rPr lang="en-US" dirty="0"/>
              <a:t>Our program now consists only of: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Basic functions like +, &gt;, and _ ? _ : _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Assignment to variables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“Assume” statements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“Assert” statements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34896F-F995-0755-9793-30AE09B475C7}"/>
              </a:ext>
            </a:extLst>
          </p:cNvPr>
          <p:cNvSpPr txBox="1"/>
          <p:nvPr/>
        </p:nvSpPr>
        <p:spPr>
          <a:xfrm>
            <a:off x="8203474" y="2090057"/>
            <a:ext cx="3278777" cy="111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Kind of like OR, AND, XOR, </a:t>
            </a:r>
            <a:r>
              <a:rPr lang="en-US" sz="2800" dirty="0" err="1">
                <a:latin typeface="Lato" panose="020F0502020204030203" pitchFamily="34" charset="77"/>
                <a:ea typeface="Inter" panose="02000503000000020004" pitchFamily="2" charset="0"/>
              </a:rPr>
              <a:t>etc</a:t>
            </a: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BD4BC1-8A76-F2A1-318A-D0D19A791534}"/>
              </a:ext>
            </a:extLst>
          </p:cNvPr>
          <p:cNvSpPr txBox="1"/>
          <p:nvPr/>
        </p:nvSpPr>
        <p:spPr>
          <a:xfrm>
            <a:off x="6286005" y="3845040"/>
            <a:ext cx="5814951" cy="111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Kind of like </a:t>
            </a:r>
            <a:r>
              <a:rPr lang="en-US" sz="2800" dirty="0" err="1">
                <a:latin typeface="Lato" panose="020F0502020204030203" pitchFamily="34" charset="77"/>
                <a:ea typeface="Inter" panose="02000503000000020004" pitchFamily="2" charset="0"/>
              </a:rPr>
              <a:t>Tseitin</a:t>
            </a: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 transformations, except not just bools!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12BDD1-3DB2-ECD4-466E-B8647B1D140A}"/>
              </a:ext>
            </a:extLst>
          </p:cNvPr>
          <p:cNvCxnSpPr/>
          <p:nvPr/>
        </p:nvCxnSpPr>
        <p:spPr>
          <a:xfrm flipH="1" flipV="1">
            <a:off x="6970816" y="2529444"/>
            <a:ext cx="1021278" cy="9500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71CF24-FDCF-FA34-FA00-092E258B7C00}"/>
              </a:ext>
            </a:extLst>
          </p:cNvPr>
          <p:cNvCxnSpPr>
            <a:cxnSpLocks/>
          </p:cNvCxnSpPr>
          <p:nvPr/>
        </p:nvCxnSpPr>
        <p:spPr>
          <a:xfrm flipH="1" flipV="1">
            <a:off x="5284519" y="3395679"/>
            <a:ext cx="894608" cy="58189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5B3B80B-8801-0A48-AC6F-208B2CB98E3C}"/>
              </a:ext>
            </a:extLst>
          </p:cNvPr>
          <p:cNvSpPr txBox="1"/>
          <p:nvPr/>
        </p:nvSpPr>
        <p:spPr>
          <a:xfrm>
            <a:off x="5284519" y="5885909"/>
            <a:ext cx="2883725" cy="57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CNF constraints!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0B0E77-DD2E-6567-22F9-667A4FFA58A9}"/>
              </a:ext>
            </a:extLst>
          </p:cNvPr>
          <p:cNvCxnSpPr/>
          <p:nvPr/>
        </p:nvCxnSpPr>
        <p:spPr>
          <a:xfrm flipH="1" flipV="1">
            <a:off x="4797631" y="4400705"/>
            <a:ext cx="676894" cy="132320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F6C1AF-419D-B36E-B425-0DDC02B68256}"/>
              </a:ext>
            </a:extLst>
          </p:cNvPr>
          <p:cNvCxnSpPr>
            <a:cxnSpLocks/>
          </p:cNvCxnSpPr>
          <p:nvPr/>
        </p:nvCxnSpPr>
        <p:spPr>
          <a:xfrm flipH="1" flipV="1">
            <a:off x="4396245" y="5379522"/>
            <a:ext cx="753688" cy="76751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93A8-7AF9-C161-23A0-658B266B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problems in SAT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3B7FC-3D7E-CC0E-CFF8-4EA6CD186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95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05DBA-E360-A95B-99BB-9D731B0C9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AF3E1-C272-51B3-13E9-4FB7DB6E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3526536" cy="1235529"/>
          </a:xfrm>
        </p:spPr>
        <p:txBody>
          <a:bodyPr/>
          <a:lstStyle/>
          <a:p>
            <a:r>
              <a:rPr lang="en-US" dirty="0"/>
              <a:t>In a class on digital design (CSE 369/EE 271), you would learn how to implement all these basic functions with circuits!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0E3253-AE04-9008-7E72-A17B949B4CAA}"/>
                  </a:ext>
                </a:extLst>
              </p:cNvPr>
              <p:cNvSpPr/>
              <p:nvPr/>
            </p:nvSpPr>
            <p:spPr>
              <a:xfrm>
                <a:off x="10683296" y="1809953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xor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0E3253-AE04-9008-7E72-A17B949B4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296" y="1809953"/>
                <a:ext cx="914400" cy="914400"/>
              </a:xfrm>
              <a:prstGeom prst="rect">
                <a:avLst/>
              </a:prstGeom>
              <a:blipFill>
                <a:blip r:embed="rId3"/>
                <a:stretch>
                  <a:fillRect l="-1333" b="-15789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E002EDC-DAF3-9906-451D-FB2B0FA783E6}"/>
                  </a:ext>
                </a:extLst>
              </p:cNvPr>
              <p:cNvSpPr/>
              <p:nvPr/>
            </p:nvSpPr>
            <p:spPr>
              <a:xfrm>
                <a:off x="5373625" y="1809953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and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E002EDC-DAF3-9906-451D-FB2B0FA78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625" y="1809953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 l="-2632" r="-3947" b="-15789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98F847-A92E-FD91-794F-01C61047BF1A}"/>
                  </a:ext>
                </a:extLst>
              </p:cNvPr>
              <p:cNvSpPr/>
              <p:nvPr/>
            </p:nvSpPr>
            <p:spPr>
              <a:xfrm>
                <a:off x="5715001" y="4780227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  or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98F847-A92E-FD91-794F-01C61047BF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1" y="4780227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413AFD8-CAEB-4EBA-64AE-DEC25497DD03}"/>
              </a:ext>
            </a:extLst>
          </p:cNvPr>
          <p:cNvSpPr txBox="1"/>
          <p:nvPr/>
        </p:nvSpPr>
        <p:spPr>
          <a:xfrm>
            <a:off x="10564697" y="140219"/>
            <a:ext cx="575799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a0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5F8D-4719-CFDE-F411-8D61279AE672}"/>
              </a:ext>
            </a:extLst>
          </p:cNvPr>
          <p:cNvSpPr txBox="1"/>
          <p:nvPr/>
        </p:nvSpPr>
        <p:spPr>
          <a:xfrm>
            <a:off x="11140496" y="611809"/>
            <a:ext cx="593432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b0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B9B1C5-44A1-CC98-5CE9-67588AB64697}"/>
              </a:ext>
            </a:extLst>
          </p:cNvPr>
          <p:cNvSpPr txBox="1"/>
          <p:nvPr/>
        </p:nvSpPr>
        <p:spPr>
          <a:xfrm>
            <a:off x="10925810" y="6138574"/>
            <a:ext cx="548548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s0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08F6E9-4A56-C413-C35A-3722804CB308}"/>
              </a:ext>
            </a:extLst>
          </p:cNvPr>
          <p:cNvSpPr txBox="1"/>
          <p:nvPr/>
        </p:nvSpPr>
        <p:spPr>
          <a:xfrm>
            <a:off x="7470923" y="138695"/>
            <a:ext cx="575799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a1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8F3574-FF2C-3666-91FC-5715D753C287}"/>
              </a:ext>
            </a:extLst>
          </p:cNvPr>
          <p:cNvSpPr txBox="1"/>
          <p:nvPr/>
        </p:nvSpPr>
        <p:spPr>
          <a:xfrm>
            <a:off x="8046722" y="610285"/>
            <a:ext cx="593432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b1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587CF1-D008-16B3-A4A1-4C0D88E3A0E8}"/>
                  </a:ext>
                </a:extLst>
              </p:cNvPr>
              <p:cNvSpPr/>
              <p:nvPr/>
            </p:nvSpPr>
            <p:spPr>
              <a:xfrm>
                <a:off x="7589522" y="1809953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xor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587CF1-D008-16B3-A4A1-4C0D88E3A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522" y="1809953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 l="-1316" b="-15789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A43B72-8ACF-79C9-7FD8-28F619D0C8F8}"/>
                  </a:ext>
                </a:extLst>
              </p:cNvPr>
              <p:cNvSpPr/>
              <p:nvPr/>
            </p:nvSpPr>
            <p:spPr>
              <a:xfrm>
                <a:off x="7589522" y="3421879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xor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A43B72-8ACF-79C9-7FD8-28F619D0C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522" y="3421879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 l="-1316" b="-18421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05205CB-98F1-9542-D865-AD8BA0334E03}"/>
                  </a:ext>
                </a:extLst>
              </p:cNvPr>
              <p:cNvSpPr/>
              <p:nvPr/>
            </p:nvSpPr>
            <p:spPr>
              <a:xfrm>
                <a:off x="9282713" y="1809953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and</a:t>
                </a: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05205CB-98F1-9542-D865-AD8BA0334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713" y="1809953"/>
                <a:ext cx="914400" cy="914400"/>
              </a:xfrm>
              <a:prstGeom prst="rect">
                <a:avLst/>
              </a:prstGeom>
              <a:blipFill>
                <a:blip r:embed="rId8"/>
                <a:stretch>
                  <a:fillRect l="-3947" r="-2632" b="-15789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176A58-27E9-3FB3-C3EA-4A647741664C}"/>
                  </a:ext>
                </a:extLst>
              </p:cNvPr>
              <p:cNvSpPr/>
              <p:nvPr/>
            </p:nvSpPr>
            <p:spPr>
              <a:xfrm>
                <a:off x="6092953" y="3421879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and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176A58-27E9-3FB3-C3EA-4A6477416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953" y="3421879"/>
                <a:ext cx="914400" cy="914400"/>
              </a:xfrm>
              <a:prstGeom prst="rect">
                <a:avLst/>
              </a:prstGeom>
              <a:blipFill>
                <a:blip r:embed="rId9"/>
                <a:stretch>
                  <a:fillRect l="-3947" r="-2632" b="-18421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FCE304-93C8-70F3-942F-A4F26BCC5E5E}"/>
              </a:ext>
            </a:extLst>
          </p:cNvPr>
          <p:cNvCxnSpPr>
            <a:cxnSpLocks/>
          </p:cNvCxnSpPr>
          <p:nvPr/>
        </p:nvCxnSpPr>
        <p:spPr>
          <a:xfrm>
            <a:off x="10852598" y="782848"/>
            <a:ext cx="36066" cy="99885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2F6833F-1839-B628-A634-BE52ADF3A1D3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1437212" y="1184530"/>
            <a:ext cx="0" cy="5953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E749C255-D06E-17FD-3F50-AD6F98FEEC08}"/>
              </a:ext>
            </a:extLst>
          </p:cNvPr>
          <p:cNvSpPr/>
          <p:nvPr/>
        </p:nvSpPr>
        <p:spPr>
          <a:xfrm>
            <a:off x="9558528" y="1098951"/>
            <a:ext cx="1316736" cy="719328"/>
          </a:xfrm>
          <a:custGeom>
            <a:avLst/>
            <a:gdLst>
              <a:gd name="connsiteX0" fmla="*/ 1316736 w 1316736"/>
              <a:gd name="connsiteY0" fmla="*/ 0 h 719328"/>
              <a:gd name="connsiteX1" fmla="*/ 12192 w 1316736"/>
              <a:gd name="connsiteY1" fmla="*/ 36576 h 719328"/>
              <a:gd name="connsiteX2" fmla="*/ 0 w 1316736"/>
              <a:gd name="connsiteY2" fmla="*/ 719328 h 71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6736" h="719328">
                <a:moveTo>
                  <a:pt x="1316736" y="0"/>
                </a:moveTo>
                <a:lnTo>
                  <a:pt x="12192" y="36576"/>
                </a:lnTo>
                <a:lnTo>
                  <a:pt x="0" y="719328"/>
                </a:ln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DA17D07-28FF-2A7C-2BAF-96234425BFB2}"/>
              </a:ext>
            </a:extLst>
          </p:cNvPr>
          <p:cNvSpPr/>
          <p:nvPr/>
        </p:nvSpPr>
        <p:spPr>
          <a:xfrm>
            <a:off x="9906328" y="1293805"/>
            <a:ext cx="1517483" cy="506186"/>
          </a:xfrm>
          <a:custGeom>
            <a:avLst/>
            <a:gdLst>
              <a:gd name="connsiteX0" fmla="*/ 1316736 w 1316736"/>
              <a:gd name="connsiteY0" fmla="*/ 0 h 719328"/>
              <a:gd name="connsiteX1" fmla="*/ 12192 w 1316736"/>
              <a:gd name="connsiteY1" fmla="*/ 36576 h 719328"/>
              <a:gd name="connsiteX2" fmla="*/ 0 w 1316736"/>
              <a:gd name="connsiteY2" fmla="*/ 719328 h 71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6736" h="719328">
                <a:moveTo>
                  <a:pt x="1316736" y="0"/>
                </a:moveTo>
                <a:lnTo>
                  <a:pt x="12192" y="36576"/>
                </a:lnTo>
                <a:lnTo>
                  <a:pt x="0" y="719328"/>
                </a:ln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A5746B-A60A-8AA8-10F0-E4A287B379F9}"/>
              </a:ext>
            </a:extLst>
          </p:cNvPr>
          <p:cNvCxnSpPr>
            <a:cxnSpLocks/>
          </p:cNvCxnSpPr>
          <p:nvPr/>
        </p:nvCxnSpPr>
        <p:spPr>
          <a:xfrm>
            <a:off x="8200236" y="2721714"/>
            <a:ext cx="0" cy="66358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>
            <a:extLst>
              <a:ext uri="{FF2B5EF4-FFF2-40B4-BE49-F238E27FC236}">
                <a16:creationId xmlns:a16="http://schemas.microsoft.com/office/drawing/2014/main" id="{F983A80F-4F61-2463-F54E-7888D024A904}"/>
              </a:ext>
            </a:extLst>
          </p:cNvPr>
          <p:cNvSpPr/>
          <p:nvPr/>
        </p:nvSpPr>
        <p:spPr>
          <a:xfrm>
            <a:off x="6682753" y="2827557"/>
            <a:ext cx="1517483" cy="557745"/>
          </a:xfrm>
          <a:custGeom>
            <a:avLst/>
            <a:gdLst>
              <a:gd name="connsiteX0" fmla="*/ 1316736 w 1316736"/>
              <a:gd name="connsiteY0" fmla="*/ 0 h 719328"/>
              <a:gd name="connsiteX1" fmla="*/ 12192 w 1316736"/>
              <a:gd name="connsiteY1" fmla="*/ 36576 h 719328"/>
              <a:gd name="connsiteX2" fmla="*/ 0 w 1316736"/>
              <a:gd name="connsiteY2" fmla="*/ 719328 h 719328"/>
              <a:gd name="connsiteX0" fmla="*/ 1316736 w 1316736"/>
              <a:gd name="connsiteY0" fmla="*/ 13166 h 732494"/>
              <a:gd name="connsiteX1" fmla="*/ 12192 w 1316736"/>
              <a:gd name="connsiteY1" fmla="*/ 0 h 732494"/>
              <a:gd name="connsiteX2" fmla="*/ 0 w 1316736"/>
              <a:gd name="connsiteY2" fmla="*/ 732494 h 73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6736" h="732494">
                <a:moveTo>
                  <a:pt x="1316736" y="13166"/>
                </a:moveTo>
                <a:lnTo>
                  <a:pt x="12192" y="0"/>
                </a:lnTo>
                <a:cubicBezTo>
                  <a:pt x="8128" y="227584"/>
                  <a:pt x="4064" y="504910"/>
                  <a:pt x="0" y="732494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86C2D8-AF91-7B2D-90BA-55BC770E9EF9}"/>
              </a:ext>
            </a:extLst>
          </p:cNvPr>
          <p:cNvCxnSpPr>
            <a:cxnSpLocks/>
          </p:cNvCxnSpPr>
          <p:nvPr/>
        </p:nvCxnSpPr>
        <p:spPr>
          <a:xfrm>
            <a:off x="7743081" y="764560"/>
            <a:ext cx="36067" cy="99885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C07E72-B4D2-1062-1300-0CA020C5E352}"/>
              </a:ext>
            </a:extLst>
          </p:cNvPr>
          <p:cNvCxnSpPr>
            <a:cxnSpLocks/>
          </p:cNvCxnSpPr>
          <p:nvPr/>
        </p:nvCxnSpPr>
        <p:spPr>
          <a:xfrm>
            <a:off x="8327696" y="1166242"/>
            <a:ext cx="0" cy="5953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eeform 28">
            <a:extLst>
              <a:ext uri="{FF2B5EF4-FFF2-40B4-BE49-F238E27FC236}">
                <a16:creationId xmlns:a16="http://schemas.microsoft.com/office/drawing/2014/main" id="{FE9D5D51-6BC7-56DF-3AAD-F1FC86B15048}"/>
              </a:ext>
            </a:extLst>
          </p:cNvPr>
          <p:cNvSpPr/>
          <p:nvPr/>
        </p:nvSpPr>
        <p:spPr>
          <a:xfrm>
            <a:off x="5715001" y="1080663"/>
            <a:ext cx="2050747" cy="719328"/>
          </a:xfrm>
          <a:custGeom>
            <a:avLst/>
            <a:gdLst>
              <a:gd name="connsiteX0" fmla="*/ 1316736 w 1316736"/>
              <a:gd name="connsiteY0" fmla="*/ 0 h 719328"/>
              <a:gd name="connsiteX1" fmla="*/ 12192 w 1316736"/>
              <a:gd name="connsiteY1" fmla="*/ 36576 h 719328"/>
              <a:gd name="connsiteX2" fmla="*/ 0 w 1316736"/>
              <a:gd name="connsiteY2" fmla="*/ 719328 h 71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6736" h="719328">
                <a:moveTo>
                  <a:pt x="1316736" y="0"/>
                </a:moveTo>
                <a:lnTo>
                  <a:pt x="12192" y="36576"/>
                </a:lnTo>
                <a:lnTo>
                  <a:pt x="0" y="719328"/>
                </a:ln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3AD171DA-9669-ADAD-0453-6C16ABA1C95C}"/>
              </a:ext>
            </a:extLst>
          </p:cNvPr>
          <p:cNvSpPr/>
          <p:nvPr/>
        </p:nvSpPr>
        <p:spPr>
          <a:xfrm>
            <a:off x="6037387" y="1275517"/>
            <a:ext cx="2276908" cy="506186"/>
          </a:xfrm>
          <a:custGeom>
            <a:avLst/>
            <a:gdLst>
              <a:gd name="connsiteX0" fmla="*/ 1316736 w 1316736"/>
              <a:gd name="connsiteY0" fmla="*/ 0 h 719328"/>
              <a:gd name="connsiteX1" fmla="*/ 12192 w 1316736"/>
              <a:gd name="connsiteY1" fmla="*/ 36576 h 719328"/>
              <a:gd name="connsiteX2" fmla="*/ 0 w 1316736"/>
              <a:gd name="connsiteY2" fmla="*/ 719328 h 71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6736" h="719328">
                <a:moveTo>
                  <a:pt x="1316736" y="0"/>
                </a:moveTo>
                <a:lnTo>
                  <a:pt x="12192" y="36576"/>
                </a:lnTo>
                <a:lnTo>
                  <a:pt x="0" y="719328"/>
                </a:ln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D932C7C-19E5-D430-9E23-067D8643DFFA}"/>
              </a:ext>
            </a:extLst>
          </p:cNvPr>
          <p:cNvCxnSpPr>
            <a:cxnSpLocks/>
          </p:cNvCxnSpPr>
          <p:nvPr/>
        </p:nvCxnSpPr>
        <p:spPr>
          <a:xfrm>
            <a:off x="5857086" y="2721714"/>
            <a:ext cx="0" cy="205851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FE8F8A2-03D3-185E-40B1-B220D7692645}"/>
              </a:ext>
            </a:extLst>
          </p:cNvPr>
          <p:cNvCxnSpPr>
            <a:cxnSpLocks/>
          </p:cNvCxnSpPr>
          <p:nvPr/>
        </p:nvCxnSpPr>
        <p:spPr>
          <a:xfrm>
            <a:off x="6428586" y="4336279"/>
            <a:ext cx="0" cy="44394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>
            <a:extLst>
              <a:ext uri="{FF2B5EF4-FFF2-40B4-BE49-F238E27FC236}">
                <a16:creationId xmlns:a16="http://schemas.microsoft.com/office/drawing/2014/main" id="{605B1D6D-F3A6-E6D6-74C2-98D2B5A24CEC}"/>
              </a:ext>
            </a:extLst>
          </p:cNvPr>
          <p:cNvSpPr/>
          <p:nvPr/>
        </p:nvSpPr>
        <p:spPr>
          <a:xfrm>
            <a:off x="6431957" y="2767253"/>
            <a:ext cx="3307943" cy="617617"/>
          </a:xfrm>
          <a:custGeom>
            <a:avLst/>
            <a:gdLst>
              <a:gd name="connsiteX0" fmla="*/ 3298004 w 3298004"/>
              <a:gd name="connsiteY0" fmla="*/ 0 h 554805"/>
              <a:gd name="connsiteX1" fmla="*/ 3298004 w 3298004"/>
              <a:gd name="connsiteY1" fmla="*/ 246580 h 554805"/>
              <a:gd name="connsiteX2" fmla="*/ 0 w 3298004"/>
              <a:gd name="connsiteY2" fmla="*/ 277402 h 554805"/>
              <a:gd name="connsiteX3" fmla="*/ 0 w 3298004"/>
              <a:gd name="connsiteY3" fmla="*/ 554805 h 554805"/>
              <a:gd name="connsiteX0" fmla="*/ 3308278 w 3308278"/>
              <a:gd name="connsiteY0" fmla="*/ 0 h 657547"/>
              <a:gd name="connsiteX1" fmla="*/ 3308278 w 3308278"/>
              <a:gd name="connsiteY1" fmla="*/ 246580 h 657547"/>
              <a:gd name="connsiteX2" fmla="*/ 10274 w 3308278"/>
              <a:gd name="connsiteY2" fmla="*/ 277402 h 657547"/>
              <a:gd name="connsiteX3" fmla="*/ 0 w 3308278"/>
              <a:gd name="connsiteY3" fmla="*/ 657547 h 657547"/>
              <a:gd name="connsiteX0" fmla="*/ 3300292 w 3300292"/>
              <a:gd name="connsiteY0" fmla="*/ 0 h 617617"/>
              <a:gd name="connsiteX1" fmla="*/ 3300292 w 3300292"/>
              <a:gd name="connsiteY1" fmla="*/ 246580 h 617617"/>
              <a:gd name="connsiteX2" fmla="*/ 2288 w 3300292"/>
              <a:gd name="connsiteY2" fmla="*/ 277402 h 617617"/>
              <a:gd name="connsiteX3" fmla="*/ 0 w 3300292"/>
              <a:gd name="connsiteY3" fmla="*/ 617617 h 617617"/>
              <a:gd name="connsiteX0" fmla="*/ 3307943 w 3307943"/>
              <a:gd name="connsiteY0" fmla="*/ 0 h 617617"/>
              <a:gd name="connsiteX1" fmla="*/ 3307943 w 3307943"/>
              <a:gd name="connsiteY1" fmla="*/ 246580 h 617617"/>
              <a:gd name="connsiteX2" fmla="*/ 0 w 3307943"/>
              <a:gd name="connsiteY2" fmla="*/ 227706 h 617617"/>
              <a:gd name="connsiteX3" fmla="*/ 7651 w 3307943"/>
              <a:gd name="connsiteY3" fmla="*/ 617617 h 61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7943" h="617617">
                <a:moveTo>
                  <a:pt x="3307943" y="0"/>
                </a:moveTo>
                <a:lnTo>
                  <a:pt x="3307943" y="246580"/>
                </a:lnTo>
                <a:lnTo>
                  <a:pt x="0" y="227706"/>
                </a:lnTo>
                <a:cubicBezTo>
                  <a:pt x="0" y="320174"/>
                  <a:pt x="7651" y="525149"/>
                  <a:pt x="7651" y="617617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D64FE68-DEA5-D4CF-E096-BF41685B5426}"/>
              </a:ext>
            </a:extLst>
          </p:cNvPr>
          <p:cNvCxnSpPr>
            <a:cxnSpLocks/>
          </p:cNvCxnSpPr>
          <p:nvPr/>
        </p:nvCxnSpPr>
        <p:spPr>
          <a:xfrm>
            <a:off x="7876353" y="2988692"/>
            <a:ext cx="0" cy="39617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2A8D0E2B-2A1D-5790-18BF-BDF61BB728BD}"/>
              </a:ext>
            </a:extLst>
          </p:cNvPr>
          <p:cNvSpPr/>
          <p:nvPr/>
        </p:nvSpPr>
        <p:spPr>
          <a:xfrm>
            <a:off x="7703450" y="1034510"/>
            <a:ext cx="91440" cy="9144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C18C853-89BE-E355-0E48-348A71816239}"/>
              </a:ext>
            </a:extLst>
          </p:cNvPr>
          <p:cNvSpPr/>
          <p:nvPr/>
        </p:nvSpPr>
        <p:spPr>
          <a:xfrm>
            <a:off x="8281976" y="1230282"/>
            <a:ext cx="91440" cy="9144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397AE4E-E5C7-A2E7-3BAE-2C3B2EDB644C}"/>
              </a:ext>
            </a:extLst>
          </p:cNvPr>
          <p:cNvSpPr/>
          <p:nvPr/>
        </p:nvSpPr>
        <p:spPr>
          <a:xfrm>
            <a:off x="10806877" y="1053231"/>
            <a:ext cx="91440" cy="9144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C7F5B97-6687-53BD-C668-2AC063213EAE}"/>
              </a:ext>
            </a:extLst>
          </p:cNvPr>
          <p:cNvSpPr/>
          <p:nvPr/>
        </p:nvSpPr>
        <p:spPr>
          <a:xfrm>
            <a:off x="11382918" y="1261397"/>
            <a:ext cx="91440" cy="9144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3A40242-C928-45A8-5CA4-B0B7F88F65E8}"/>
              </a:ext>
            </a:extLst>
          </p:cNvPr>
          <p:cNvSpPr/>
          <p:nvPr/>
        </p:nvSpPr>
        <p:spPr>
          <a:xfrm>
            <a:off x="8154516" y="2807979"/>
            <a:ext cx="91440" cy="9144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318D37E-54AC-2DFA-24B1-4571A3703C35}"/>
              </a:ext>
            </a:extLst>
          </p:cNvPr>
          <p:cNvSpPr/>
          <p:nvPr/>
        </p:nvSpPr>
        <p:spPr>
          <a:xfrm>
            <a:off x="7830633" y="2981302"/>
            <a:ext cx="91440" cy="9144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4A14168-ADA0-ABAE-AD1C-50AC154ABA0E}"/>
              </a:ext>
            </a:extLst>
          </p:cNvPr>
          <p:cNvCxnSpPr>
            <a:cxnSpLocks/>
          </p:cNvCxnSpPr>
          <p:nvPr/>
        </p:nvCxnSpPr>
        <p:spPr>
          <a:xfrm>
            <a:off x="6190341" y="5694627"/>
            <a:ext cx="0" cy="44394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6346F07-6FBD-10E3-9593-A5451ECDB567}"/>
              </a:ext>
            </a:extLst>
          </p:cNvPr>
          <p:cNvSpPr txBox="1"/>
          <p:nvPr/>
        </p:nvSpPr>
        <p:spPr>
          <a:xfrm>
            <a:off x="6013853" y="6138575"/>
            <a:ext cx="352981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DC4664-6759-CD8A-AB79-AC12249B9938}"/>
              </a:ext>
            </a:extLst>
          </p:cNvPr>
          <p:cNvSpPr txBox="1"/>
          <p:nvPr/>
        </p:nvSpPr>
        <p:spPr>
          <a:xfrm>
            <a:off x="7765748" y="6138574"/>
            <a:ext cx="548548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s1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70618AE-16AD-A1D6-FFB9-13CB46556260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8040022" y="4340146"/>
            <a:ext cx="0" cy="179842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A9AD139-4D12-0B40-81EF-713A4488BEE3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1140310" y="2759328"/>
            <a:ext cx="59774" cy="337924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5528945-0351-842F-D60C-4D4722A97C23}"/>
              </a:ext>
            </a:extLst>
          </p:cNvPr>
          <p:cNvSpPr txBox="1"/>
          <p:nvPr/>
        </p:nvSpPr>
        <p:spPr>
          <a:xfrm>
            <a:off x="4181008" y="4508446"/>
            <a:ext cx="575799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a0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4649D27-E138-CFF2-DD92-5F3CC3911023}"/>
              </a:ext>
            </a:extLst>
          </p:cNvPr>
          <p:cNvSpPr txBox="1"/>
          <p:nvPr/>
        </p:nvSpPr>
        <p:spPr>
          <a:xfrm>
            <a:off x="4163375" y="5092624"/>
            <a:ext cx="593432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b0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61A8A53-72E8-5287-798E-8A5BEC5DB0F4}"/>
              </a:ext>
            </a:extLst>
          </p:cNvPr>
          <p:cNvSpPr txBox="1"/>
          <p:nvPr/>
        </p:nvSpPr>
        <p:spPr>
          <a:xfrm>
            <a:off x="3344550" y="4508447"/>
            <a:ext cx="575799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a1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1B80FF4-7ADD-64E9-41F2-F9E9A8E6D1D1}"/>
              </a:ext>
            </a:extLst>
          </p:cNvPr>
          <p:cNvSpPr txBox="1"/>
          <p:nvPr/>
        </p:nvSpPr>
        <p:spPr>
          <a:xfrm>
            <a:off x="3351063" y="5081168"/>
            <a:ext cx="593432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b1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DBB200A-3915-06F2-E191-A44443519B64}"/>
              </a:ext>
            </a:extLst>
          </p:cNvPr>
          <p:cNvSpPr txBox="1"/>
          <p:nvPr/>
        </p:nvSpPr>
        <p:spPr>
          <a:xfrm>
            <a:off x="2600229" y="5070578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+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122C434-262B-B5F6-0940-EFFD16647F22}"/>
              </a:ext>
            </a:extLst>
          </p:cNvPr>
          <p:cNvCxnSpPr/>
          <p:nvPr/>
        </p:nvCxnSpPr>
        <p:spPr>
          <a:xfrm>
            <a:off x="2600229" y="5811475"/>
            <a:ext cx="22495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FCE0105F-B066-48DB-A111-504606E2968F}"/>
              </a:ext>
            </a:extLst>
          </p:cNvPr>
          <p:cNvSpPr txBox="1"/>
          <p:nvPr/>
        </p:nvSpPr>
        <p:spPr>
          <a:xfrm>
            <a:off x="4159548" y="5916601"/>
            <a:ext cx="548548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s0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B30916-7DEE-DE40-E2E1-3F41E241A5FB}"/>
              </a:ext>
            </a:extLst>
          </p:cNvPr>
          <p:cNvSpPr txBox="1"/>
          <p:nvPr/>
        </p:nvSpPr>
        <p:spPr>
          <a:xfrm>
            <a:off x="2620266" y="5916601"/>
            <a:ext cx="352981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10DFCF9-AE7D-B01A-EDA2-9718D1159C0A}"/>
              </a:ext>
            </a:extLst>
          </p:cNvPr>
          <p:cNvSpPr txBox="1"/>
          <p:nvPr/>
        </p:nvSpPr>
        <p:spPr>
          <a:xfrm>
            <a:off x="3351063" y="5903957"/>
            <a:ext cx="548548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s1</a:t>
            </a:r>
          </a:p>
        </p:txBody>
      </p:sp>
    </p:spTree>
    <p:extLst>
      <p:ext uri="{BB962C8B-B14F-4D97-AF65-F5344CB8AC3E}">
        <p14:creationId xmlns:p14="http://schemas.microsoft.com/office/powerpoint/2010/main" val="1091369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AE73-C3EF-7906-08E4-FD22AB64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you can do with circuits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DFA1C89-FEA6-B400-2231-F17CA875717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84601804"/>
                  </p:ext>
                </p:extLst>
              </p:nvPr>
            </p:nvGraphicFramePr>
            <p:xfrm>
              <a:off x="838200" y="1537288"/>
              <a:ext cx="10515600" cy="39110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20473">
                      <a:extLst>
                        <a:ext uri="{9D8B030D-6E8A-4147-A177-3AD203B41FA5}">
                          <a16:colId xmlns:a16="http://schemas.microsoft.com/office/drawing/2014/main" val="8195331"/>
                        </a:ext>
                      </a:extLst>
                    </a:gridCol>
                    <a:gridCol w="4895127">
                      <a:extLst>
                        <a:ext uri="{9D8B030D-6E8A-4147-A177-3AD203B41FA5}">
                          <a16:colId xmlns:a16="http://schemas.microsoft.com/office/drawing/2014/main" val="29632611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Addition of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-bit binary numbers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 gates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38817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Multiplication of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-bit binary numbers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28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 gates with simple implementation, improvable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50840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Comparison of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-bit numbers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 gates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22123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If-then-else for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-bit numbers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 gates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87784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Anything that you can compute on a computer in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 time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at most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func>
                                <m:funcPr>
                                  <m:ctrlPr>
                                    <a:rPr lang="en-US" sz="28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 b="1" i="0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r>
                                    <a:rPr lang="en-US" sz="28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func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 gates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62220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DFA1C89-FEA6-B400-2231-F17CA875717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84601804"/>
                  </p:ext>
                </p:extLst>
              </p:nvPr>
            </p:nvGraphicFramePr>
            <p:xfrm>
              <a:off x="838200" y="1537288"/>
              <a:ext cx="10515600" cy="39110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20473">
                      <a:extLst>
                        <a:ext uri="{9D8B030D-6E8A-4147-A177-3AD203B41FA5}">
                          <a16:colId xmlns:a16="http://schemas.microsoft.com/office/drawing/2014/main" val="8195331"/>
                        </a:ext>
                      </a:extLst>
                    </a:gridCol>
                    <a:gridCol w="4895127">
                      <a:extLst>
                        <a:ext uri="{9D8B030D-6E8A-4147-A177-3AD203B41FA5}">
                          <a16:colId xmlns:a16="http://schemas.microsoft.com/office/drawing/2014/main" val="2963261162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6" t="-6250" r="-87359" b="-5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5325" t="-6250" r="-519" b="-56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3881730"/>
                      </a:ext>
                    </a:extLst>
                  </a:tr>
                  <a:tr h="10459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6" t="-61446" r="-87359" b="-225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5325" t="-61446" r="-519" b="-2253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840906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6" t="-279167" r="-87359" b="-289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5325" t="-279167" r="-519" b="-2895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2212333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6" t="-379167" r="-87359" b="-189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5325" t="-379167" r="-519" b="-1895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7784885"/>
                      </a:ext>
                    </a:extLst>
                  </a:tr>
                  <a:tr h="1036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6" t="-280488" r="-87359" b="-1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5325" t="-280488" r="-519" b="-10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62220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507758B-E4BE-B751-80E0-80105CE6925A}"/>
              </a:ext>
            </a:extLst>
          </p:cNvPr>
          <p:cNvSpPr txBox="1"/>
          <p:nvPr/>
        </p:nvSpPr>
        <p:spPr>
          <a:xfrm>
            <a:off x="0" y="5837858"/>
            <a:ext cx="12192000" cy="57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By </a:t>
            </a:r>
            <a:r>
              <a:rPr lang="en-US" sz="2800" dirty="0" err="1">
                <a:latin typeface="Lato" panose="020F0502020204030203" pitchFamily="34" charset="77"/>
                <a:ea typeface="Inter" panose="02000503000000020004" pitchFamily="2" charset="0"/>
              </a:rPr>
              <a:t>Tseitin</a:t>
            </a: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 transformations: # new clauses ≈ # new variables = # gates!</a:t>
            </a:r>
          </a:p>
        </p:txBody>
      </p:sp>
    </p:spTree>
    <p:extLst>
      <p:ext uri="{BB962C8B-B14F-4D97-AF65-F5344CB8AC3E}">
        <p14:creationId xmlns:p14="http://schemas.microsoft.com/office/powerpoint/2010/main" val="131450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5007-CF9C-C9EC-A321-A79710A9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workflow for BMC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70063-C8AA-8772-EAE7-12935D140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Unroll loops to a fixed depth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Convert to single static assignment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circuits to represent your code and assertions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​</a:t>
            </a:r>
            <a:r>
              <a:rPr lang="en-US" b="1" dirty="0"/>
              <a:t>Convert circuits to clauses</a:t>
            </a:r>
            <a:r>
              <a:rPr lang="en-US" dirty="0"/>
              <a:t> via </a:t>
            </a:r>
            <a:r>
              <a:rPr lang="en-US" dirty="0" err="1"/>
              <a:t>Tseitin</a:t>
            </a:r>
            <a:r>
              <a:rPr lang="en-US" dirty="0"/>
              <a:t> transformation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a clause to say that </a:t>
            </a:r>
            <a:r>
              <a:rPr lang="en-US" b="1" dirty="0"/>
              <a:t>at least one assertion is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a SAT solver says “satisfiable”, you have a counterexample!</a:t>
            </a:r>
          </a:p>
        </p:txBody>
      </p:sp>
    </p:spTree>
    <p:extLst>
      <p:ext uri="{BB962C8B-B14F-4D97-AF65-F5344CB8AC3E}">
        <p14:creationId xmlns:p14="http://schemas.microsoft.com/office/powerpoint/2010/main" val="2907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D558-DD3E-6D3D-261D-F0B9D99B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AA1D-BB56-462E-8975-E03FBDAE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HW6 (Greedy) resubmissions close tonight @ 11:59pm!</a:t>
            </a:r>
          </a:p>
          <a:p>
            <a:r>
              <a:rPr lang="en-US" dirty="0"/>
              <a:t>HW7 (Flows) due tonight @ 11:59pm!</a:t>
            </a:r>
          </a:p>
          <a:p>
            <a:r>
              <a:rPr lang="en-US" dirty="0"/>
              <a:t>I have OH now-12:30pm: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Meet at front of classroom, we’ll walk over together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CSE (Allen) 214 if you’re coming later</a:t>
            </a:r>
          </a:p>
          <a:p>
            <a:r>
              <a:rPr lang="en-US" dirty="0"/>
              <a:t>Nathan has online OH 12–1pm: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u="sng" dirty="0">
                <a:hlinkClick r:id="rId3"/>
              </a:rPr>
              <a:t>https://washington.zoom.us/my/nathanbrunelle</a:t>
            </a:r>
            <a:endParaRPr lang="en-US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20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F1B5-6349-175F-DBAE-0BDE7484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(Satisfiability)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2C87D-436B-A1C3-6811-4A049E91FF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literals</a:t>
                </a:r>
                <a:r>
                  <a:rPr lang="en-US" dirty="0"/>
                  <a:t>: variables or their negation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chemeClr val="accent2"/>
                    </a:solidFill>
                  </a:rPr>
                  <a:t>clause</a:t>
                </a:r>
                <a:r>
                  <a:rPr lang="en-US" dirty="0"/>
                  <a:t>: OR of literals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chemeClr val="accent2"/>
                    </a:solidFill>
                  </a:rPr>
                  <a:t>conjunction normal form (CNF)</a:t>
                </a:r>
                <a:r>
                  <a:rPr lang="en-US" dirty="0"/>
                  <a:t>: AND of clauses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)∧</m:t>
                    </m:r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2C87D-436B-A1C3-6811-4A049E91FF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476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57CB-AC14-DADA-80FF-086AF37D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(Satisfiability)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6F1E0-A9B4-71D6-EC53-65CD06058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A CNF formula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(equivalently a set of clauses)</a:t>
                </a:r>
              </a:p>
              <a:p>
                <a:r>
                  <a:rPr lang="en-US" b="1" dirty="0"/>
                  <a:t>Goal: </a:t>
                </a:r>
                <a:r>
                  <a:rPr lang="en-US" dirty="0"/>
                  <a:t>Does there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is true?</a:t>
                </a:r>
              </a:p>
              <a:p>
                <a:endParaRPr lang="en-US" dirty="0"/>
              </a:p>
              <a:p>
                <a:r>
                  <a:rPr lang="en-US" b="1" dirty="0"/>
                  <a:t>SAT is NP-hard: </a:t>
                </a:r>
                <a:r>
                  <a:rPr lang="en-US" dirty="0"/>
                  <a:t>We don’t believe we can solve it quickly in general.</a:t>
                </a:r>
              </a:p>
              <a:p>
                <a:r>
                  <a:rPr lang="en-US" dirty="0"/>
                  <a:t>However, in the last ~20 years, we’ve gotten very good!</a:t>
                </a:r>
              </a:p>
              <a:p>
                <a:r>
                  <a:rPr lang="en-US" dirty="0"/>
                  <a:t>Real world problems with &gt;1,000,000 variables/clauses are OK!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6F1E0-A9B4-71D6-EC53-65CD06058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108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38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BB62-A57E-2637-8CBF-4854A971F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3-coloring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CD3592-63E8-1E81-B912-CF5B05E858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Input: </a:t>
                </a:r>
                <a:r>
                  <a:rPr lang="en-US" dirty="0"/>
                  <a:t>An undirected graph with vertices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/>
                  <a:t> and edges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r>
                  <a:rPr lang="en-US" b="1" dirty="0"/>
                  <a:t>Goal: </a:t>
                </a:r>
                <a:r>
                  <a:rPr lang="en-US" dirty="0"/>
                  <a:t>Can you color the vertices using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colors so that no edge has the same color on both ends?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CD3592-63E8-1E81-B912-CF5B05E858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991C76-4967-2692-C299-E63C16F39D62}"/>
                  </a:ext>
                </a:extLst>
              </p:cNvPr>
              <p:cNvSpPr txBox="1"/>
              <p:nvPr/>
            </p:nvSpPr>
            <p:spPr>
              <a:xfrm>
                <a:off x="5775960" y="4348703"/>
                <a:ext cx="5207508" cy="1114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800" dirty="0">
                    <a:latin typeface="Lato" panose="020F0502020204030203" pitchFamily="34" charset="77"/>
                  </a:rPr>
                  <a:t>Coloring is an NP-hard problem, even with only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</a:rPr>
                  <a:t> colors.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991C76-4967-2692-C299-E63C16F39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60" y="4348703"/>
                <a:ext cx="5207508" cy="1114023"/>
              </a:xfrm>
              <a:prstGeom prst="rect">
                <a:avLst/>
              </a:prstGeom>
              <a:blipFill>
                <a:blip r:embed="rId3"/>
                <a:stretch>
                  <a:fillRect l="-2683" t="-1124" r="-2439" b="-1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55D1D42-F834-C58B-B66F-8934063D4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796" y="3558357"/>
            <a:ext cx="2760980" cy="26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3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BA468-0A68-1F44-C3CE-B83340872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36671-547F-F699-EADE-6417E0833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3-coloring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4961C2-0BE8-CFB6-8382-7D7091CDCF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dirty="0"/>
                  <a:t> for every vertex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Every vertex gets a color.</a:t>
                </a:r>
              </a:p>
              <a:p>
                <a:pPr algn="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vertex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No vertex gets two colors.</a:t>
                </a:r>
              </a:p>
              <a:p>
                <a:pPr algn="r"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>
                    <a:ea typeface="Cambria Math" panose="02040503050406030204" pitchFamily="18" charset="0"/>
                  </a:rPr>
                  <a:t>,</a:t>
                </a:r>
                <a:r>
                  <a:rPr lang="en-US" b="1" i="1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>
                    <a:ea typeface="Cambria Math" panose="02040503050406030204" pitchFamily="18" charset="0"/>
                  </a:rPr>
                  <a:t>,</a:t>
                </a:r>
                <a:r>
                  <a:rPr lang="en-US" b="1" i="1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i="1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for every vertex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b="1" i="1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dirty="0"/>
                  <a:t>No edge has the same color on its two vertices.</a:t>
                </a:r>
              </a:p>
              <a:p>
                <a:pPr algn="r"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>
                    <a:ea typeface="Cambria Math" panose="02040503050406030204" pitchFamily="18" charset="0"/>
                  </a:rPr>
                  <a:t>,</a:t>
                </a:r>
                <a:r>
                  <a:rPr lang="en-US" b="1" i="1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>
                    <a:ea typeface="Cambria Math" panose="02040503050406030204" pitchFamily="18" charset="0"/>
                  </a:rPr>
                  <a:t>,</a:t>
                </a:r>
                <a:r>
                  <a:rPr lang="en-US" b="1" i="1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i="1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for every edge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b="1" i="1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4961C2-0BE8-CFB6-8382-7D7091CDCF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1809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33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736E-C789-E4E1-D3DF-DEBD28194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SAT solvers are available?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554C18-DC30-00B5-420A-F3A14D7FA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514147"/>
              </p:ext>
            </p:extLst>
          </p:nvPr>
        </p:nvGraphicFramePr>
        <p:xfrm>
          <a:off x="838200" y="1619584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392">
                  <a:extLst>
                    <a:ext uri="{9D8B030D-6E8A-4147-A177-3AD203B41FA5}">
                      <a16:colId xmlns:a16="http://schemas.microsoft.com/office/drawing/2014/main" val="8195331"/>
                    </a:ext>
                  </a:extLst>
                </a:gridCol>
                <a:gridCol w="7760208">
                  <a:extLst>
                    <a:ext uri="{9D8B030D-6E8A-4147-A177-3AD203B41FA5}">
                      <a16:colId xmlns:a16="http://schemas.microsoft.com/office/drawing/2014/main" val="2963261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Z3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0"/>
                        </a:spcBef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Giant software package that provides a neat interface for SAT solvers and other solvers.</a:t>
                      </a:r>
                    </a:p>
                    <a:p>
                      <a:pPr>
                        <a:spcBef>
                          <a:spcPts val="2400"/>
                        </a:spcBef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Can use with Python, C++, Java, JavaScript, etc.</a:t>
                      </a:r>
                    </a:p>
                    <a:p>
                      <a:pPr>
                        <a:spcBef>
                          <a:spcPts val="2400"/>
                        </a:spcBef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Often default choice for real-world work.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88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CaDiCaL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Kissat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, Glucose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Pure SAT solvers written in C++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84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Sat4J (on your homework)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Pure SAT solver written in Java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212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72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C3285-819C-060F-4273-ACEEAB57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with Sat4J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5751E-FB08-4651-1626-EC2507F9B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public static int[] solve3Coloring(int n, List&lt;int[]&gt; E) 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ISolver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s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SolverFactory.newDefault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s.newVar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(n*3);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for (int v=0; v&lt;n; v++) 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int r=v*3+1, g=v*3+2, b=v*3+3;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s.addClause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(new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VecInt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(new int[]{ r, g, b }));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s.addClause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(new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VecInt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(new int[]{ -r, -g }));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s.addClause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(new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VecInt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(new int[]{ -g, -b }));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s.addClause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(new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VecInt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(new int[]{ -b, -r }));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// Similar things for the edge constraints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s.isSatisfiable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 ?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s.model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 : null;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963611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1"/>
  <p:tag name="PPSPLIT_SPLI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38"/>
  <p:tag name="PPSPLIT_SPLIT" val="1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E68CD"/>
      </a:accent1>
      <a:accent2>
        <a:srgbClr val="D6431A"/>
      </a:accent2>
      <a:accent3>
        <a:srgbClr val="00ABC3"/>
      </a:accent3>
      <a:accent4>
        <a:srgbClr val="E09000"/>
      </a:accent4>
      <a:accent5>
        <a:srgbClr val="BC33AD"/>
      </a:accent5>
      <a:accent6>
        <a:srgbClr val="519304"/>
      </a:accent6>
      <a:hlink>
        <a:srgbClr val="467886"/>
      </a:hlink>
      <a:folHlink>
        <a:srgbClr val="4678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spcBef>
            <a:spcPts val="2400"/>
          </a:spcBef>
          <a:defRPr sz="2800" dirty="0" err="1" smtClean="0">
            <a:latin typeface="Lato" panose="020F0502020204030203" pitchFamily="34" charset="77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17template" id="{AAF81601-399A-2442-AAE4-D244F3C4B759}" vid="{29E269BC-C148-3C43-85B3-C1C1EC7BE7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34850</TotalTime>
  <Words>1944</Words>
  <Application>Microsoft Macintosh PowerPoint</Application>
  <PresentationFormat>Widescreen</PresentationFormat>
  <Paragraphs>252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Aptos</vt:lpstr>
      <vt:lpstr>Arial</vt:lpstr>
      <vt:lpstr>Cambria Math</vt:lpstr>
      <vt:lpstr>Consolas</vt:lpstr>
      <vt:lpstr>Lato</vt:lpstr>
      <vt:lpstr>Office Theme</vt:lpstr>
      <vt:lpstr>Lecture 25: Using SAT solvers</vt:lpstr>
      <vt:lpstr>HW8 releasing today</vt:lpstr>
      <vt:lpstr>Encoding problems in SAT</vt:lpstr>
      <vt:lpstr>SAT (Satisfiability)</vt:lpstr>
      <vt:lpstr>SAT (Satisfiability)</vt:lpstr>
      <vt:lpstr>3-coloring</vt:lpstr>
      <vt:lpstr>3-coloring</vt:lpstr>
      <vt:lpstr>What SAT solvers are available?</vt:lpstr>
      <vt:lpstr>An example with Sat4J</vt:lpstr>
      <vt:lpstr>Hamiltonian path</vt:lpstr>
      <vt:lpstr>Hamiltonian path</vt:lpstr>
      <vt:lpstr>“Exactly one” constraints</vt:lpstr>
      <vt:lpstr>Hamiltonian path</vt:lpstr>
      <vt:lpstr>Hamiltonian path</vt:lpstr>
      <vt:lpstr>Defining helper variables</vt:lpstr>
      <vt:lpstr>Witches puzzle</vt:lpstr>
      <vt:lpstr>Witches puzzle</vt:lpstr>
      <vt:lpstr>Witches puzzle</vt:lpstr>
      <vt:lpstr>Long XORs</vt:lpstr>
      <vt:lpstr>Tseitin transformations</vt:lpstr>
      <vt:lpstr>Tseitin transformations</vt:lpstr>
      <vt:lpstr>Program verification</vt:lpstr>
      <vt:lpstr>What is program verification?</vt:lpstr>
      <vt:lpstr>What is program verification?</vt:lpstr>
      <vt:lpstr>Program verification is too hard</vt:lpstr>
      <vt:lpstr>Bounded model checking (BMC)</vt:lpstr>
      <vt:lpstr>Loop unrolling</vt:lpstr>
      <vt:lpstr>Single static assignment</vt:lpstr>
      <vt:lpstr>What we have now</vt:lpstr>
      <vt:lpstr>Circuits</vt:lpstr>
      <vt:lpstr>Some things you can do with circuits</vt:lpstr>
      <vt:lpstr>Complete workflow for BMC</vt:lpstr>
      <vt:lpstr>Final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Sun</dc:creator>
  <cp:lastModifiedBy>Glenn Sun</cp:lastModifiedBy>
  <cp:revision>69</cp:revision>
  <dcterms:created xsi:type="dcterms:W3CDTF">2025-09-15T17:56:15Z</dcterms:created>
  <dcterms:modified xsi:type="dcterms:W3CDTF">2025-11-26T18:09:25Z</dcterms:modified>
</cp:coreProperties>
</file>