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6" r:id="rId2"/>
  </p:sldMasterIdLst>
  <p:notesMasterIdLst>
    <p:notesMasterId r:id="rId38"/>
  </p:notesMasterIdLst>
  <p:sldIdLst>
    <p:sldId id="256" r:id="rId3"/>
    <p:sldId id="597" r:id="rId4"/>
    <p:sldId id="598" r:id="rId5"/>
    <p:sldId id="391" r:id="rId6"/>
    <p:sldId id="965" r:id="rId7"/>
    <p:sldId id="964" r:id="rId8"/>
    <p:sldId id="966" r:id="rId9"/>
    <p:sldId id="898" r:id="rId10"/>
    <p:sldId id="899" r:id="rId11"/>
    <p:sldId id="900" r:id="rId12"/>
    <p:sldId id="901" r:id="rId13"/>
    <p:sldId id="967" r:id="rId14"/>
    <p:sldId id="902" r:id="rId15"/>
    <p:sldId id="903" r:id="rId16"/>
    <p:sldId id="968" r:id="rId17"/>
    <p:sldId id="681" r:id="rId18"/>
    <p:sldId id="682" r:id="rId19"/>
    <p:sldId id="883" r:id="rId20"/>
    <p:sldId id="884" r:id="rId21"/>
    <p:sldId id="885" r:id="rId22"/>
    <p:sldId id="886" r:id="rId23"/>
    <p:sldId id="887" r:id="rId24"/>
    <p:sldId id="888" r:id="rId25"/>
    <p:sldId id="889" r:id="rId26"/>
    <p:sldId id="674" r:id="rId27"/>
    <p:sldId id="718" r:id="rId28"/>
    <p:sldId id="719" r:id="rId29"/>
    <p:sldId id="969" r:id="rId30"/>
    <p:sldId id="891" r:id="rId31"/>
    <p:sldId id="893" r:id="rId32"/>
    <p:sldId id="892" r:id="rId33"/>
    <p:sldId id="971" r:id="rId34"/>
    <p:sldId id="895" r:id="rId35"/>
    <p:sldId id="970" r:id="rId36"/>
    <p:sldId id="30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E699"/>
    <a:srgbClr val="0CB458"/>
    <a:srgbClr val="7CD4A5"/>
    <a:srgbClr val="EDE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86" autoAdjust="0"/>
    <p:restoredTop sz="94601" autoAdjust="0"/>
  </p:normalViewPr>
  <p:slideViewPr>
    <p:cSldViewPr snapToGrid="0">
      <p:cViewPr>
        <p:scale>
          <a:sx n="69" d="100"/>
          <a:sy n="69" d="100"/>
        </p:scale>
        <p:origin x="216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FFABE-B212-5F4F-8C26-F539B2DEA913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AF9BE-9FCA-D64E-8150-DC197F2F3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5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>
            <a:extLst>
              <a:ext uri="{FF2B5EF4-FFF2-40B4-BE49-F238E27FC236}">
                <a16:creationId xmlns:a16="http://schemas.microsoft.com/office/drawing/2014/main" id="{9BE7A182-7545-4B16-BE3F-1189546FA3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95525" y="527050"/>
            <a:ext cx="4676775" cy="2632075"/>
          </a:xfrm>
          <a:ln/>
        </p:spPr>
      </p:sp>
      <p:sp>
        <p:nvSpPr>
          <p:cNvPr id="711683" name="Rectangle 3">
            <a:extLst>
              <a:ext uri="{FF2B5EF4-FFF2-40B4-BE49-F238E27FC236}">
                <a16:creationId xmlns:a16="http://schemas.microsoft.com/office/drawing/2014/main" id="{D438A452-4D8D-4A81-B5EF-51A6EB1971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lIns="91421" tIns="45711" rIns="91421" bIns="45711"/>
          <a:lstStyle/>
          <a:p>
            <a:r>
              <a:rPr lang="en-US" altLang="en-US"/>
              <a:t>source = where material originates, sink = where material goes.</a:t>
            </a:r>
          </a:p>
          <a:p>
            <a:r>
              <a:rPr lang="en-US" altLang="en-US"/>
              <a:t>We use cut to mean s-t cut.</a:t>
            </a:r>
          </a:p>
        </p:txBody>
      </p:sp>
    </p:spTree>
    <p:extLst>
      <p:ext uri="{BB962C8B-B14F-4D97-AF65-F5344CB8AC3E}">
        <p14:creationId xmlns:p14="http://schemas.microsoft.com/office/powerpoint/2010/main" val="539538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04BE8-3C5B-483B-5E34-2BD141F91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>
            <a:extLst>
              <a:ext uri="{FF2B5EF4-FFF2-40B4-BE49-F238E27FC236}">
                <a16:creationId xmlns:a16="http://schemas.microsoft.com/office/drawing/2014/main" id="{F09799E1-7024-BC78-F402-E00ECD1120C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8243" name="Rectangle 3">
            <a:extLst>
              <a:ext uri="{FF2B5EF4-FFF2-40B4-BE49-F238E27FC236}">
                <a16:creationId xmlns:a16="http://schemas.microsoft.com/office/drawing/2014/main" id="{F4FD9315-2B94-BB5E-16C8-DFA3621E9A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4827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7611C-BE30-D262-2232-ADF023177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>
            <a:extLst>
              <a:ext uri="{FF2B5EF4-FFF2-40B4-BE49-F238E27FC236}">
                <a16:creationId xmlns:a16="http://schemas.microsoft.com/office/drawing/2014/main" id="{8C17D5E9-F789-02EF-9762-4338D97E42E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8243" name="Rectangle 3">
            <a:extLst>
              <a:ext uri="{FF2B5EF4-FFF2-40B4-BE49-F238E27FC236}">
                <a16:creationId xmlns:a16="http://schemas.microsoft.com/office/drawing/2014/main" id="{26C47A1F-1392-7653-548B-05FC0CD5EA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695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>
            <a:extLst>
              <a:ext uri="{FF2B5EF4-FFF2-40B4-BE49-F238E27FC236}">
                <a16:creationId xmlns:a16="http://schemas.microsoft.com/office/drawing/2014/main" id="{9BE7A182-7545-4B16-BE3F-1189546FA3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95525" y="527050"/>
            <a:ext cx="4676775" cy="2632075"/>
          </a:xfrm>
          <a:ln/>
        </p:spPr>
      </p:sp>
      <p:sp>
        <p:nvSpPr>
          <p:cNvPr id="711683" name="Rectangle 3">
            <a:extLst>
              <a:ext uri="{FF2B5EF4-FFF2-40B4-BE49-F238E27FC236}">
                <a16:creationId xmlns:a16="http://schemas.microsoft.com/office/drawing/2014/main" id="{D438A452-4D8D-4A81-B5EF-51A6EB1971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lIns="91421" tIns="45711" rIns="91421" bIns="45711"/>
          <a:lstStyle/>
          <a:p>
            <a:r>
              <a:rPr lang="en-US" altLang="en-US"/>
              <a:t>source = where material originates, sink = where material goes.</a:t>
            </a:r>
          </a:p>
          <a:p>
            <a:r>
              <a:rPr lang="en-US" altLang="en-US"/>
              <a:t>We use cut to mean s-t cut.</a:t>
            </a:r>
          </a:p>
        </p:txBody>
      </p:sp>
    </p:spTree>
    <p:extLst>
      <p:ext uri="{BB962C8B-B14F-4D97-AF65-F5344CB8AC3E}">
        <p14:creationId xmlns:p14="http://schemas.microsoft.com/office/powerpoint/2010/main" val="3574466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C9975-11BC-4946-997A-029E4092EAF9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746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1273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315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400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0F9CC-AEAD-F264-BB81-B3CB90379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>
            <a:extLst>
              <a:ext uri="{FF2B5EF4-FFF2-40B4-BE49-F238E27FC236}">
                <a16:creationId xmlns:a16="http://schemas.microsoft.com/office/drawing/2014/main" id="{0C83EBF0-33F7-2EA4-EE35-CEA5ECA4B40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8243" name="Rectangle 3">
            <a:extLst>
              <a:ext uri="{FF2B5EF4-FFF2-40B4-BE49-F238E27FC236}">
                <a16:creationId xmlns:a16="http://schemas.microsoft.com/office/drawing/2014/main" id="{B66EE423-773A-3A2B-2330-7A47FE093A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353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7F43E-AD28-795A-55B6-3595AF2AD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>
            <a:extLst>
              <a:ext uri="{FF2B5EF4-FFF2-40B4-BE49-F238E27FC236}">
                <a16:creationId xmlns:a16="http://schemas.microsoft.com/office/drawing/2014/main" id="{7A386C6F-0637-09C6-9BE8-AC430B58AB9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8243" name="Rectangle 3">
            <a:extLst>
              <a:ext uri="{FF2B5EF4-FFF2-40B4-BE49-F238E27FC236}">
                <a16:creationId xmlns:a16="http://schemas.microsoft.com/office/drawing/2014/main" id="{D43385FB-A301-0714-6968-4E42109845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898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1DA7F-F7C2-29B8-A797-779E7AF4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>
            <a:extLst>
              <a:ext uri="{FF2B5EF4-FFF2-40B4-BE49-F238E27FC236}">
                <a16:creationId xmlns:a16="http://schemas.microsoft.com/office/drawing/2014/main" id="{698BC1BE-7169-129E-9E54-0F76A6AC12D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8243" name="Rectangle 3">
            <a:extLst>
              <a:ext uri="{FF2B5EF4-FFF2-40B4-BE49-F238E27FC236}">
                <a16:creationId xmlns:a16="http://schemas.microsoft.com/office/drawing/2014/main" id="{879F7AEE-79CA-507D-1C1A-BC0E680429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134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7D9D1-095B-4DBA-8DEC-E405CB58D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885598"/>
            <a:ext cx="10515600" cy="1086803"/>
          </a:xfrm>
        </p:spPr>
        <p:txBody>
          <a:bodyPr anchor="ctr" anchorCtr="0">
            <a:normAutofit/>
          </a:bodyPr>
          <a:lstStyle>
            <a:lvl1pPr algn="ctr">
              <a:defRPr sz="4000" b="1" i="0">
                <a:latin typeface="Lato" panose="020F0502020204030203" pitchFamily="34" charset="77"/>
                <a:ea typeface="Inter SemiBold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867FBA-33D2-60ED-ED3B-6705E7659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68925"/>
            <a:ext cx="9144000" cy="108680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0065E-44D0-1DE1-F746-2E1483108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99D50-6C11-F355-3907-B7B6AA7C0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F60BC-AE1C-EF77-D52C-0018765BE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4DA4AD-1443-FFD1-A456-D7CE21E5D5CE}"/>
              </a:ext>
            </a:extLst>
          </p:cNvPr>
          <p:cNvSpPr txBox="1"/>
          <p:nvPr userDrawn="1"/>
        </p:nvSpPr>
        <p:spPr>
          <a:xfrm>
            <a:off x="3940603" y="1600201"/>
            <a:ext cx="4310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0" dirty="0">
                <a:latin typeface="Lato" panose="020F0502020204030203" pitchFamily="34" charset="77"/>
                <a:ea typeface="Inter SemiBold" panose="02000503000000020004" pitchFamily="2" charset="0"/>
              </a:rPr>
              <a:t>CSE 417 Autumn 2025</a:t>
            </a:r>
          </a:p>
        </p:txBody>
      </p:sp>
    </p:spTree>
    <p:extLst>
      <p:ext uri="{BB962C8B-B14F-4D97-AF65-F5344CB8AC3E}">
        <p14:creationId xmlns:p14="http://schemas.microsoft.com/office/powerpoint/2010/main" val="640041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89EEC-003E-DFFB-2D04-A2E70FE13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FE0F4-58A0-D6D9-6AAC-CD97965C2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7E4C68-9C36-2696-B323-CF0642D6D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713B3-5A96-0F1A-CFE7-8563FD24B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D724B-C264-2548-CAFF-305FE7D3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93A13-EBDF-17F2-DF34-5BA3D793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52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19F2D-6C68-B3F6-3BC7-2A9EE6BE2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A2B36-9CB6-0E61-D14F-48AD642FC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551B63-A4A2-BD66-BF76-72528E69B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EF4911-72D8-7120-897F-434F05D8DA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354135-3D54-9447-778A-86081F047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52A4A-AE91-8A3A-8DE2-74205F39F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FC667D-AA9E-21BF-66F2-755D86E7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8E628E-2723-30DA-D22D-BFF79CE0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10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41984-7865-CBC1-7E39-27325050C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341811-B828-6912-5458-2BC9266D2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DF831-0A64-24F5-806E-B3EBA5591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FD212-56D6-B7F8-FC27-BC4BF738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10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903B13-E121-53F2-65F9-41E383C5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814793-9D7D-32F8-795A-31644DBA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6B231-FE15-2561-B700-2506AC71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50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B5398-EEBA-42F4-3948-4DF36A15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000E0-12D7-545A-0B4A-64A8B51A9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85510-3798-210C-EC55-29C449719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698E8-2EE7-873D-A608-9A260F5DD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5F347-CF7A-10E6-8DC6-FA1E5DB6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E452D-F82A-718F-94C2-C889F622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0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E1DDD-DB8D-6429-4235-465780A7B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2B9E5-6756-3695-C94E-93A464783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70C60-CA85-5E67-14F6-3176093E5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25D70-D5F0-5123-66A9-63D9B82E9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7B62A-8600-7CE9-095E-82CDE4E17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8F328-EF42-0E10-9C29-12A53381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81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24705-3181-4743-BF72-E5B55E62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9669D-6765-7CD2-C040-D4C5E44BA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5E7B0-5065-8FAA-2D02-01DC4905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87F4E-481E-5CA4-5AC0-EF15EBAF8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5C81A-1EC7-F85E-A5DB-0F7CA62E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84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F8F565-D4D2-A972-147D-1A41777B2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13695-1D6C-4A4F-7F94-134666381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AEB8A-EA17-E1E1-8CD3-B7AF8E3F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AF905-A88D-ED4C-DD07-098840D4A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A03B8-DD10-B6B6-6B59-3EB669F3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0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A2EDD-30A1-34B8-6560-7715E9F90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FD3F6-B915-CECB-2EBB-967DB805B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9FACB-40A3-1E43-7806-281B8F17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5C21D-E7FF-5E85-A629-A0BD669AC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C9E00-A09D-5695-0775-2A8AC61F9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6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B7894-C6F1-AC56-86B3-B35DACFC2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9B395-EE52-4464-D0E0-2553F2680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980"/>
            <a:ext cx="10515600" cy="4812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6F0D2-D541-330E-58FA-8B1E1FC79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230DC-F558-FF50-2FAE-AFA122056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EA433-6FA7-2A8B-4EB7-521456F3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58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A062F-FC3F-83E5-372F-ECBCF5967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806A1-86B4-A582-ADBA-03ECDB585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3980"/>
            <a:ext cx="5181600" cy="4812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D7F8CB-33E9-5CEA-DA3F-BAA907678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3980"/>
            <a:ext cx="5181600" cy="4812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4E091-4E25-8F22-6B24-C7AB8376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24DED-0F57-84CE-062B-1EA5CCCE9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EC6A2E-186F-8737-38C9-291609A1C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0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AB506-5F4A-20D8-140E-E2B46B27D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BFBFF-35D0-B220-7FEC-9D3F73B06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03640E-124C-7CA1-38E1-C4AAE73C1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7D5502-7B2E-4E30-9922-E894EFFC0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0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A9A7C-3F21-A78F-2566-746E2026C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49725F-FEBB-B0DA-62A4-49A5734E5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41549-BD27-5919-F7C5-449AE055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38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1DCF-5FA9-3BBE-A6DC-4C4767E77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8AAD4-9F4E-2546-4A20-345BE6926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68BC9-B242-D863-6297-36224D351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D43E7-A090-881E-D908-BB9CC53D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DFBC9-B9F9-85A6-26A1-9D7E515D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96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B011-50E5-247E-0EB3-D47C59C4F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71371-A022-A3A5-E49C-D2CCEC4E2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F92F8-B436-FF4B-567C-6CF9F3F68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755B9-83BE-E117-954F-A47925F5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5716-8D01-8E2F-8276-3A903E60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6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264CF-1BBA-680C-4F96-017144A15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9E9BE-1B28-C587-A2C5-253ECF74E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E3E68-CE19-CACB-1EDD-351F4F9C9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49855-AB14-5CF9-EE88-AB42D1DF4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E2C96-8A85-4C99-39A1-9B9DB31D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5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EDE8F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D7BD56-5061-2105-B4B6-29A382E67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8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E0FB9-3549-BB78-BBE6-EF2A3F35B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63980"/>
            <a:ext cx="10515600" cy="4812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1243B-7CDA-B4EB-323F-390D84821A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AF8295-1801-B44D-A758-12B66076D675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DE083-9D53-4F3A-3533-F85192BB2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8EBF9-3C79-3B56-88AE-383BAE3CC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4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Lato" panose="020F0502020204030203" pitchFamily="34" charset="77"/>
          <a:ea typeface="Inter SemiBold" panose="02000503000000020004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None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1pPr>
      <a:lvl2pPr marL="133350" indent="0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None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2pPr>
      <a:lvl3pPr marL="923925" indent="-346075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3pPr>
      <a:lvl4pPr marL="1381125" indent="-346075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4pPr>
      <a:lvl5pPr marL="1836738" indent="-344488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BC2B57-F2EC-C92D-BAFA-C36FE7F31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AE8E8-3549-4143-3C3F-38529FA55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2DEB0-3161-B686-27DF-345950BFF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93FBE-67AC-4C5C-B62E-CFFDEAF9BE53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5E12D-E358-B346-0620-4D8545C52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1C4BA-D22A-5462-8F71-6F616DC8F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3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image" Target="../media/image62.png"/><Relationship Id="rId3" Type="http://schemas.openxmlformats.org/officeDocument/2006/relationships/image" Target="../media/image14.pn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2" Type="http://schemas.openxmlformats.org/officeDocument/2006/relationships/image" Target="../media/image40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60.png"/><Relationship Id="rId5" Type="http://schemas.openxmlformats.org/officeDocument/2006/relationships/image" Target="../media/image41.png"/><Relationship Id="rId15" Type="http://schemas.openxmlformats.org/officeDocument/2006/relationships/image" Target="../media/image510.png"/><Relationship Id="rId23" Type="http://schemas.openxmlformats.org/officeDocument/2006/relationships/image" Target="../media/image59.png"/><Relationship Id="rId28" Type="http://schemas.openxmlformats.org/officeDocument/2006/relationships/image" Target="../media/image64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15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Relationship Id="rId27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39" Type="http://schemas.openxmlformats.org/officeDocument/2006/relationships/image" Target="../media/image33.png"/><Relationship Id="rId21" Type="http://schemas.openxmlformats.org/officeDocument/2006/relationships/image" Target="../media/image10.png"/><Relationship Id="rId34" Type="http://schemas.openxmlformats.org/officeDocument/2006/relationships/image" Target="../media/image28.png"/><Relationship Id="rId42" Type="http://schemas.openxmlformats.org/officeDocument/2006/relationships/image" Target="../media/image36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2" Type="http://schemas.openxmlformats.org/officeDocument/2006/relationships/image" Target="../media/image40.png"/><Relationship Id="rId20" Type="http://schemas.openxmlformats.org/officeDocument/2006/relationships/image" Target="../media/image77.png"/><Relationship Id="rId29" Type="http://schemas.openxmlformats.org/officeDocument/2006/relationships/image" Target="../media/image23.png"/><Relationship Id="rId41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24" Type="http://schemas.openxmlformats.org/officeDocument/2006/relationships/image" Target="../media/image13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40" Type="http://schemas.openxmlformats.org/officeDocument/2006/relationships/image" Target="../media/image34.png"/><Relationship Id="rId23" Type="http://schemas.openxmlformats.org/officeDocument/2006/relationships/image" Target="../media/image12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31" Type="http://schemas.openxmlformats.org/officeDocument/2006/relationships/image" Target="../media/image25.png"/><Relationship Id="rId22" Type="http://schemas.openxmlformats.org/officeDocument/2006/relationships/image" Target="../media/image11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26" Type="http://schemas.openxmlformats.org/officeDocument/2006/relationships/image" Target="../media/image93.png"/><Relationship Id="rId21" Type="http://schemas.openxmlformats.org/officeDocument/2006/relationships/image" Target="../media/image87.png"/><Relationship Id="rId34" Type="http://schemas.openxmlformats.org/officeDocument/2006/relationships/image" Target="../media/image101.png"/><Relationship Id="rId7" Type="http://schemas.openxmlformats.org/officeDocument/2006/relationships/image" Target="../media/image72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5" Type="http://schemas.openxmlformats.org/officeDocument/2006/relationships/image" Target="../media/image91.png"/><Relationship Id="rId33" Type="http://schemas.openxmlformats.org/officeDocument/2006/relationships/image" Target="../media/image100.png"/><Relationship Id="rId2" Type="http://schemas.openxmlformats.org/officeDocument/2006/relationships/image" Target="../media/image67.png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29" Type="http://schemas.openxmlformats.org/officeDocument/2006/relationships/image" Target="../media/image9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24" Type="http://schemas.openxmlformats.org/officeDocument/2006/relationships/image" Target="../media/image90.png"/><Relationship Id="rId32" Type="http://schemas.openxmlformats.org/officeDocument/2006/relationships/image" Target="../media/image99.png"/><Relationship Id="rId37" Type="http://schemas.openxmlformats.org/officeDocument/2006/relationships/image" Target="../media/image104.png"/><Relationship Id="rId5" Type="http://schemas.openxmlformats.org/officeDocument/2006/relationships/image" Target="../media/image70.png"/><Relationship Id="rId15" Type="http://schemas.openxmlformats.org/officeDocument/2006/relationships/image" Target="../media/image81.png"/><Relationship Id="rId23" Type="http://schemas.openxmlformats.org/officeDocument/2006/relationships/image" Target="../media/image89.png"/><Relationship Id="rId28" Type="http://schemas.openxmlformats.org/officeDocument/2006/relationships/image" Target="../media/image95.png"/><Relationship Id="rId36" Type="http://schemas.openxmlformats.org/officeDocument/2006/relationships/image" Target="../media/image103.png"/><Relationship Id="rId10" Type="http://schemas.openxmlformats.org/officeDocument/2006/relationships/image" Target="../media/image75.png"/><Relationship Id="rId19" Type="http://schemas.openxmlformats.org/officeDocument/2006/relationships/image" Target="../media/image85.png"/><Relationship Id="rId31" Type="http://schemas.openxmlformats.org/officeDocument/2006/relationships/image" Target="../media/image98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80.png"/><Relationship Id="rId22" Type="http://schemas.openxmlformats.org/officeDocument/2006/relationships/image" Target="../media/image88.png"/><Relationship Id="rId27" Type="http://schemas.openxmlformats.org/officeDocument/2006/relationships/image" Target="../media/image94.png"/><Relationship Id="rId30" Type="http://schemas.openxmlformats.org/officeDocument/2006/relationships/image" Target="../media/image97.png"/><Relationship Id="rId35" Type="http://schemas.openxmlformats.org/officeDocument/2006/relationships/image" Target="../media/image102.png"/><Relationship Id="rId8" Type="http://schemas.openxmlformats.org/officeDocument/2006/relationships/image" Target="../media/image73.png"/><Relationship Id="rId3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image" Target="../media/image62.png"/><Relationship Id="rId3" Type="http://schemas.openxmlformats.org/officeDocument/2006/relationships/image" Target="../media/image14.pn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2" Type="http://schemas.openxmlformats.org/officeDocument/2006/relationships/image" Target="../media/image105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60.png"/><Relationship Id="rId5" Type="http://schemas.openxmlformats.org/officeDocument/2006/relationships/image" Target="../media/image41.png"/><Relationship Id="rId15" Type="http://schemas.openxmlformats.org/officeDocument/2006/relationships/image" Target="../media/image510.png"/><Relationship Id="rId23" Type="http://schemas.openxmlformats.org/officeDocument/2006/relationships/image" Target="../media/image59.png"/><Relationship Id="rId28" Type="http://schemas.openxmlformats.org/officeDocument/2006/relationships/image" Target="../media/image64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15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Relationship Id="rId27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image" Target="../media/image62.png"/><Relationship Id="rId3" Type="http://schemas.openxmlformats.org/officeDocument/2006/relationships/image" Target="../media/image14.pn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2" Type="http://schemas.openxmlformats.org/officeDocument/2006/relationships/image" Target="../media/image850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60.png"/><Relationship Id="rId5" Type="http://schemas.openxmlformats.org/officeDocument/2006/relationships/image" Target="../media/image41.png"/><Relationship Id="rId15" Type="http://schemas.openxmlformats.org/officeDocument/2006/relationships/image" Target="../media/image510.png"/><Relationship Id="rId23" Type="http://schemas.openxmlformats.org/officeDocument/2006/relationships/image" Target="../media/image59.png"/><Relationship Id="rId28" Type="http://schemas.openxmlformats.org/officeDocument/2006/relationships/image" Target="../media/image64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15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Relationship Id="rId27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3" Type="http://schemas.openxmlformats.org/officeDocument/2006/relationships/image" Target="../media/image107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image" Target="../media/image111.png"/><Relationship Id="rId10" Type="http://schemas.openxmlformats.org/officeDocument/2006/relationships/image" Target="../media/image116.png"/><Relationship Id="rId4" Type="http://schemas.openxmlformats.org/officeDocument/2006/relationships/image" Target="../media/image108.png"/><Relationship Id="rId9" Type="http://schemas.openxmlformats.org/officeDocument/2006/relationships/image" Target="../media/image1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jpeg"/><Relationship Id="rId3" Type="http://schemas.openxmlformats.org/officeDocument/2006/relationships/image" Target="../media/image121.tiff"/><Relationship Id="rId7" Type="http://schemas.openxmlformats.org/officeDocument/2006/relationships/image" Target="../media/image125.jpeg"/><Relationship Id="rId2" Type="http://schemas.openxmlformats.org/officeDocument/2006/relationships/image" Target="../media/image120.tif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4.jpeg"/><Relationship Id="rId5" Type="http://schemas.openxmlformats.org/officeDocument/2006/relationships/image" Target="../media/image123.tiff"/><Relationship Id="rId4" Type="http://schemas.openxmlformats.org/officeDocument/2006/relationships/image" Target="../media/image122.tiff"/><Relationship Id="rId9" Type="http://schemas.openxmlformats.org/officeDocument/2006/relationships/image" Target="../media/image12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jpeg"/><Relationship Id="rId3" Type="http://schemas.openxmlformats.org/officeDocument/2006/relationships/image" Target="../media/image121.tiff"/><Relationship Id="rId7" Type="http://schemas.openxmlformats.org/officeDocument/2006/relationships/image" Target="../media/image125.jpeg"/><Relationship Id="rId2" Type="http://schemas.openxmlformats.org/officeDocument/2006/relationships/image" Target="../media/image120.tif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4.jpeg"/><Relationship Id="rId5" Type="http://schemas.openxmlformats.org/officeDocument/2006/relationships/image" Target="../media/image123.tiff"/><Relationship Id="rId4" Type="http://schemas.openxmlformats.org/officeDocument/2006/relationships/image" Target="../media/image122.tiff"/><Relationship Id="rId9" Type="http://schemas.openxmlformats.org/officeDocument/2006/relationships/image" Target="../media/image1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jpeg"/><Relationship Id="rId3" Type="http://schemas.openxmlformats.org/officeDocument/2006/relationships/image" Target="../media/image121.tiff"/><Relationship Id="rId7" Type="http://schemas.openxmlformats.org/officeDocument/2006/relationships/image" Target="../media/image125.jpeg"/><Relationship Id="rId2" Type="http://schemas.openxmlformats.org/officeDocument/2006/relationships/image" Target="../media/image120.tif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4.jpeg"/><Relationship Id="rId5" Type="http://schemas.openxmlformats.org/officeDocument/2006/relationships/image" Target="../media/image123.tiff"/><Relationship Id="rId4" Type="http://schemas.openxmlformats.org/officeDocument/2006/relationships/image" Target="../media/image122.tiff"/><Relationship Id="rId9" Type="http://schemas.openxmlformats.org/officeDocument/2006/relationships/image" Target="../media/image12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jpeg"/><Relationship Id="rId3" Type="http://schemas.openxmlformats.org/officeDocument/2006/relationships/image" Target="../media/image121.tiff"/><Relationship Id="rId7" Type="http://schemas.openxmlformats.org/officeDocument/2006/relationships/image" Target="../media/image125.jpeg"/><Relationship Id="rId2" Type="http://schemas.openxmlformats.org/officeDocument/2006/relationships/image" Target="../media/image120.tif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4.jpeg"/><Relationship Id="rId5" Type="http://schemas.openxmlformats.org/officeDocument/2006/relationships/image" Target="../media/image123.tiff"/><Relationship Id="rId4" Type="http://schemas.openxmlformats.org/officeDocument/2006/relationships/image" Target="../media/image122.tiff"/><Relationship Id="rId9" Type="http://schemas.openxmlformats.org/officeDocument/2006/relationships/image" Target="../media/image12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jpeg"/><Relationship Id="rId3" Type="http://schemas.openxmlformats.org/officeDocument/2006/relationships/image" Target="../media/image120.tiff"/><Relationship Id="rId7" Type="http://schemas.openxmlformats.org/officeDocument/2006/relationships/image" Target="../media/image124.jpeg"/><Relationship Id="rId12" Type="http://schemas.openxmlformats.org/officeDocument/2006/relationships/image" Target="../media/image151.png"/><Relationship Id="rId2" Type="http://schemas.openxmlformats.org/officeDocument/2006/relationships/image" Target="../media/image13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3.tiff"/><Relationship Id="rId11" Type="http://schemas.openxmlformats.org/officeDocument/2006/relationships/image" Target="../media/image148.png"/><Relationship Id="rId5" Type="http://schemas.openxmlformats.org/officeDocument/2006/relationships/image" Target="../media/image122.tiff"/><Relationship Id="rId10" Type="http://schemas.openxmlformats.org/officeDocument/2006/relationships/image" Target="../media/image127.jpeg"/><Relationship Id="rId4" Type="http://schemas.openxmlformats.org/officeDocument/2006/relationships/image" Target="../media/image121.tiff"/><Relationship Id="rId9" Type="http://schemas.openxmlformats.org/officeDocument/2006/relationships/image" Target="../media/image12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jpeg"/><Relationship Id="rId3" Type="http://schemas.openxmlformats.org/officeDocument/2006/relationships/image" Target="../media/image120.tiff"/><Relationship Id="rId7" Type="http://schemas.openxmlformats.org/officeDocument/2006/relationships/image" Target="../media/image124.jpeg"/><Relationship Id="rId12" Type="http://schemas.openxmlformats.org/officeDocument/2006/relationships/image" Target="../media/image151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3.tiff"/><Relationship Id="rId11" Type="http://schemas.openxmlformats.org/officeDocument/2006/relationships/image" Target="../media/image148.png"/><Relationship Id="rId5" Type="http://schemas.openxmlformats.org/officeDocument/2006/relationships/image" Target="../media/image122.tiff"/><Relationship Id="rId10" Type="http://schemas.openxmlformats.org/officeDocument/2006/relationships/image" Target="../media/image127.jpeg"/><Relationship Id="rId4" Type="http://schemas.openxmlformats.org/officeDocument/2006/relationships/image" Target="../media/image121.tiff"/><Relationship Id="rId9" Type="http://schemas.openxmlformats.org/officeDocument/2006/relationships/image" Target="../media/image12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jpeg"/><Relationship Id="rId3" Type="http://schemas.openxmlformats.org/officeDocument/2006/relationships/image" Target="../media/image120.tiff"/><Relationship Id="rId7" Type="http://schemas.openxmlformats.org/officeDocument/2006/relationships/image" Target="../media/image124.jpeg"/><Relationship Id="rId12" Type="http://schemas.openxmlformats.org/officeDocument/2006/relationships/image" Target="../media/image15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3.tiff"/><Relationship Id="rId11" Type="http://schemas.openxmlformats.org/officeDocument/2006/relationships/image" Target="../media/image148.png"/><Relationship Id="rId5" Type="http://schemas.openxmlformats.org/officeDocument/2006/relationships/image" Target="../media/image122.tiff"/><Relationship Id="rId10" Type="http://schemas.openxmlformats.org/officeDocument/2006/relationships/image" Target="../media/image127.jpeg"/><Relationship Id="rId4" Type="http://schemas.openxmlformats.org/officeDocument/2006/relationships/image" Target="../media/image121.tiff"/><Relationship Id="rId9" Type="http://schemas.openxmlformats.org/officeDocument/2006/relationships/image" Target="../media/image1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9.png"/><Relationship Id="rId7" Type="http://schemas.openxmlformats.org/officeDocument/2006/relationships/image" Target="../media/image1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13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40.png"/><Relationship Id="rId7" Type="http://schemas.openxmlformats.org/officeDocument/2006/relationships/image" Target="../media/image2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2.png"/><Relationship Id="rId5" Type="http://schemas.openxmlformats.org/officeDocument/2006/relationships/image" Target="../media/image270.png"/><Relationship Id="rId4" Type="http://schemas.openxmlformats.org/officeDocument/2006/relationships/image" Target="../media/image1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0.png"/><Relationship Id="rId4" Type="http://schemas.openxmlformats.org/officeDocument/2006/relationships/image" Target="../media/image40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6.png"/><Relationship Id="rId3" Type="http://schemas.openxmlformats.org/officeDocument/2006/relationships/image" Target="../media/image16.png"/><Relationship Id="rId7" Type="http://schemas.openxmlformats.org/officeDocument/2006/relationships/image" Target="../media/image92.png"/><Relationship Id="rId12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11.png"/><Relationship Id="rId11" Type="http://schemas.openxmlformats.org/officeDocument/2006/relationships/image" Target="../media/image17.png"/><Relationship Id="rId5" Type="http://schemas.openxmlformats.org/officeDocument/2006/relationships/image" Target="../media/image900.png"/><Relationship Id="rId4" Type="http://schemas.openxmlformats.org/officeDocument/2006/relationships/image" Target="../media/image5.png"/><Relationship Id="rId9" Type="http://schemas.openxmlformats.org/officeDocument/2006/relationships/image" Target="../media/image110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9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11" Type="http://schemas.openxmlformats.org/officeDocument/2006/relationships/image" Target="../media/image9.png"/><Relationship Id="rId5" Type="http://schemas.openxmlformats.org/officeDocument/2006/relationships/image" Target="../media/image900.png"/><Relationship Id="rId10" Type="http://schemas.openxmlformats.org/officeDocument/2006/relationships/image" Target="../media/image7.png"/><Relationship Id="rId9" Type="http://schemas.openxmlformats.org/officeDocument/2006/relationships/image" Target="../media/image1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5EF43-76C4-4A20-1A86-6CE0FD267A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23: More Max Flow Applications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27621A-E45C-6CF2-1FF4-A38CEC2D49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7425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703C1-29E6-D725-4785-2F8F12E62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ED37-CB68-DD98-D403-5EEFA537E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to Max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17383C-DCFE-BADD-2145-08CF96F1D6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3275" y="1829522"/>
                <a:ext cx="5573935" cy="4351338"/>
              </a:xfrm>
            </p:spPr>
            <p:txBody>
              <a:bodyPr/>
              <a:lstStyle/>
              <a:p>
                <a:r>
                  <a:rPr lang="en-US" dirty="0"/>
                  <a:t>We need to create a flow network</a:t>
                </a:r>
              </a:p>
              <a:p>
                <a:pPr lvl="1"/>
                <a:r>
                  <a:rPr lang="en-US" dirty="0"/>
                  <a:t>One node per shift</a:t>
                </a:r>
              </a:p>
              <a:p>
                <a:pPr lvl="1"/>
                <a:r>
                  <a:rPr lang="en-US" dirty="0"/>
                  <a:t>One node per employee</a:t>
                </a:r>
              </a:p>
              <a:p>
                <a:pPr lvl="1"/>
                <a:r>
                  <a:rPr lang="en-US" dirty="0"/>
                  <a:t>A source node and a sink node</a:t>
                </a:r>
              </a:p>
              <a:p>
                <a:pPr lvl="1"/>
                <a:r>
                  <a:rPr lang="en-US" dirty="0"/>
                  <a:t>An edge from the source to each employee node with capacity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An edge from each employee to each available shift with capacity 1</a:t>
                </a:r>
              </a:p>
              <a:p>
                <a:pPr lvl="1"/>
                <a:r>
                  <a:rPr lang="en-US" dirty="0"/>
                  <a:t>An edge from each shift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the sink with capacity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17383C-DCFE-BADD-2145-08CF96F1D6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275" y="1829522"/>
                <a:ext cx="5573935" cy="4351338"/>
              </a:xfrm>
              <a:blipFill>
                <a:blip r:embed="rId2"/>
                <a:stretch>
                  <a:fillRect l="-1969" t="-2241" r="-1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50">
                <a:extLst>
                  <a:ext uri="{FF2B5EF4-FFF2-40B4-BE49-F238E27FC236}">
                    <a16:creationId xmlns:a16="http://schemas.microsoft.com/office/drawing/2014/main" id="{C3307192-7A8B-03F3-03A4-552E5EABB30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718433" y="4200001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Oval 50">
                <a:extLst>
                  <a:ext uri="{FF2B5EF4-FFF2-40B4-BE49-F238E27FC236}">
                    <a16:creationId xmlns:a16="http://schemas.microsoft.com/office/drawing/2014/main" id="{C3307192-7A8B-03F3-03A4-552E5EABB3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8433" y="4200001"/>
                <a:ext cx="435031" cy="43778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50">
                <a:extLst>
                  <a:ext uri="{FF2B5EF4-FFF2-40B4-BE49-F238E27FC236}">
                    <a16:creationId xmlns:a16="http://schemas.microsoft.com/office/drawing/2014/main" id="{39E6BA66-76B2-9B56-10DA-D5DB4282819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684112" y="4308372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Oval 50">
                <a:extLst>
                  <a:ext uri="{FF2B5EF4-FFF2-40B4-BE49-F238E27FC236}">
                    <a16:creationId xmlns:a16="http://schemas.microsoft.com/office/drawing/2014/main" id="{39E6BA66-76B2-9B56-10DA-D5DB428281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84112" y="4308372"/>
                <a:ext cx="435031" cy="43778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9EF4BBD-ECB7-1B10-8ACB-A6C35A856782}"/>
              </a:ext>
            </a:extLst>
          </p:cNvPr>
          <p:cNvCxnSpPr>
            <a:cxnSpLocks/>
            <a:stCxn id="23" idx="7"/>
          </p:cNvCxnSpPr>
          <p:nvPr/>
        </p:nvCxnSpPr>
        <p:spPr>
          <a:xfrm flipV="1">
            <a:off x="6089756" y="2847148"/>
            <a:ext cx="1209574" cy="141696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707F680-C700-C348-66B3-9B522A3E4D5A}"/>
              </a:ext>
            </a:extLst>
          </p:cNvPr>
          <p:cNvCxnSpPr>
            <a:cxnSpLocks/>
            <a:stCxn id="23" idx="6"/>
          </p:cNvCxnSpPr>
          <p:nvPr/>
        </p:nvCxnSpPr>
        <p:spPr>
          <a:xfrm flipV="1">
            <a:off x="6153464" y="4005192"/>
            <a:ext cx="1257964" cy="413702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05BDEE6-967B-3E73-D97B-CA206662FEDE}"/>
              </a:ext>
            </a:extLst>
          </p:cNvPr>
          <p:cNvCxnSpPr>
            <a:cxnSpLocks/>
            <a:stCxn id="23" idx="5"/>
          </p:cNvCxnSpPr>
          <p:nvPr/>
        </p:nvCxnSpPr>
        <p:spPr>
          <a:xfrm>
            <a:off x="6089756" y="4573673"/>
            <a:ext cx="1095402" cy="566534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E212A4B-64F6-0A2D-7186-FD913F4A69FD}"/>
              </a:ext>
            </a:extLst>
          </p:cNvPr>
          <p:cNvCxnSpPr>
            <a:cxnSpLocks/>
            <a:stCxn id="23" idx="4"/>
          </p:cNvCxnSpPr>
          <p:nvPr/>
        </p:nvCxnSpPr>
        <p:spPr>
          <a:xfrm>
            <a:off x="5935949" y="4637785"/>
            <a:ext cx="1154742" cy="1587676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D877004-9FA9-4139-B379-5B9EDBE9764F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10945253" y="2951108"/>
            <a:ext cx="956375" cy="135726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787318D-C709-4E8F-1670-54217BB5F4AC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10835155" y="4100807"/>
            <a:ext cx="912665" cy="27167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1EF9FB7-EE24-18D2-9640-C7D52494AF6F}"/>
              </a:ext>
            </a:extLst>
          </p:cNvPr>
          <p:cNvCxnSpPr>
            <a:cxnSpLocks/>
            <a:endCxn id="24" idx="3"/>
          </p:cNvCxnSpPr>
          <p:nvPr/>
        </p:nvCxnSpPr>
        <p:spPr>
          <a:xfrm flipV="1">
            <a:off x="10920258" y="4682044"/>
            <a:ext cx="827562" cy="42668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C76843B-F37C-8C89-40B9-59D1078E36D4}"/>
              </a:ext>
            </a:extLst>
          </p:cNvPr>
          <p:cNvCxnSpPr>
            <a:cxnSpLocks/>
            <a:endCxn id="24" idx="4"/>
          </p:cNvCxnSpPr>
          <p:nvPr/>
        </p:nvCxnSpPr>
        <p:spPr>
          <a:xfrm flipV="1">
            <a:off x="10894672" y="4746156"/>
            <a:ext cx="1006956" cy="139710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675983E-6DEC-E8A0-5FA6-6927CCC129AF}"/>
                  </a:ext>
                </a:extLst>
              </p:cNvPr>
              <p:cNvSpPr txBox="1"/>
              <p:nvPr/>
            </p:nvSpPr>
            <p:spPr>
              <a:xfrm>
                <a:off x="6544966" y="3445074"/>
                <a:ext cx="36798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675983E-6DEC-E8A0-5FA6-6927CCC12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966" y="3445074"/>
                <a:ext cx="36798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E917B5B-8B1B-1165-9EEC-CDF73D307C4B}"/>
                  </a:ext>
                </a:extLst>
              </p:cNvPr>
              <p:cNvSpPr txBox="1"/>
              <p:nvPr/>
            </p:nvSpPr>
            <p:spPr>
              <a:xfrm>
                <a:off x="6742829" y="3934465"/>
                <a:ext cx="36798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E917B5B-8B1B-1165-9EEC-CDF73D307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829" y="3934465"/>
                <a:ext cx="36798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9B88A91-DA85-5423-7611-54BB05C86019}"/>
                  </a:ext>
                </a:extLst>
              </p:cNvPr>
              <p:cNvSpPr txBox="1"/>
              <p:nvPr/>
            </p:nvSpPr>
            <p:spPr>
              <a:xfrm>
                <a:off x="6543030" y="4658723"/>
                <a:ext cx="36798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9B88A91-DA85-5423-7611-54BB05C86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030" y="4658723"/>
                <a:ext cx="36798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7BBD5A4-C4A9-ED9C-FEE0-B2C147335B64}"/>
                  </a:ext>
                </a:extLst>
              </p:cNvPr>
              <p:cNvSpPr txBox="1"/>
              <p:nvPr/>
            </p:nvSpPr>
            <p:spPr>
              <a:xfrm>
                <a:off x="6365716" y="5385641"/>
                <a:ext cx="36798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7BBD5A4-C4A9-ED9C-FEE0-B2C147335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716" y="5385641"/>
                <a:ext cx="36798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6EA33EC4-0D6B-B762-4334-337890D1155A}"/>
                  </a:ext>
                </a:extLst>
              </p:cNvPr>
              <p:cNvSpPr txBox="1"/>
              <p:nvPr/>
            </p:nvSpPr>
            <p:spPr>
              <a:xfrm>
                <a:off x="11198818" y="3338951"/>
                <a:ext cx="46051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6EA33EC4-0D6B-B762-4334-337890D11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8818" y="3338951"/>
                <a:ext cx="460511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51B6F6D-5ADB-1469-64F2-D7FC2E5219C3}"/>
                  </a:ext>
                </a:extLst>
              </p:cNvPr>
              <p:cNvSpPr txBox="1"/>
              <p:nvPr/>
            </p:nvSpPr>
            <p:spPr>
              <a:xfrm>
                <a:off x="11099178" y="3989849"/>
                <a:ext cx="46583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51B6F6D-5ADB-1469-64F2-D7FC2E521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9178" y="3989849"/>
                <a:ext cx="465832" cy="369332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62AE5FAD-207A-5EF4-E03F-5BC48E60855F}"/>
                  </a:ext>
                </a:extLst>
              </p:cNvPr>
              <p:cNvSpPr txBox="1"/>
              <p:nvPr/>
            </p:nvSpPr>
            <p:spPr>
              <a:xfrm>
                <a:off x="11146581" y="4700897"/>
                <a:ext cx="46583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62AE5FAD-207A-5EF4-E03F-5BC48E608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6581" y="4700897"/>
                <a:ext cx="465832" cy="369332"/>
              </a:xfrm>
              <a:prstGeom prst="rect">
                <a:avLst/>
              </a:prstGeom>
              <a:blipFill>
                <a:blip r:embed="rId11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208BA79-A957-CFAC-788A-DCFCA346D9EF}"/>
                  </a:ext>
                </a:extLst>
              </p:cNvPr>
              <p:cNvSpPr txBox="1"/>
              <p:nvPr/>
            </p:nvSpPr>
            <p:spPr>
              <a:xfrm>
                <a:off x="11291342" y="5199461"/>
                <a:ext cx="47820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208BA79-A957-CFAC-788A-DCFCA346D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1342" y="5199461"/>
                <a:ext cx="478208" cy="369332"/>
              </a:xfrm>
              <a:prstGeom prst="rect">
                <a:avLst/>
              </a:prstGeom>
              <a:blipFill>
                <a:blip r:embed="rId12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50">
                <a:extLst>
                  <a:ext uri="{FF2B5EF4-FFF2-40B4-BE49-F238E27FC236}">
                    <a16:creationId xmlns:a16="http://schemas.microsoft.com/office/drawing/2014/main" id="{195A30E2-DDCD-71F5-D90B-C53CD77A67E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299330" y="2537588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Oval 50">
                <a:extLst>
                  <a:ext uri="{FF2B5EF4-FFF2-40B4-BE49-F238E27FC236}">
                    <a16:creationId xmlns:a16="http://schemas.microsoft.com/office/drawing/2014/main" id="{195A30E2-DDCD-71F5-D90B-C53CD77A67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99330" y="2537588"/>
                <a:ext cx="435031" cy="437783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val 50">
                <a:extLst>
                  <a:ext uri="{FF2B5EF4-FFF2-40B4-BE49-F238E27FC236}">
                    <a16:creationId xmlns:a16="http://schemas.microsoft.com/office/drawing/2014/main" id="{1BF06A6F-A59D-C0AB-4588-AD47D923139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402699" y="3786299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Oval 50">
                <a:extLst>
                  <a:ext uri="{FF2B5EF4-FFF2-40B4-BE49-F238E27FC236}">
                    <a16:creationId xmlns:a16="http://schemas.microsoft.com/office/drawing/2014/main" id="{1BF06A6F-A59D-C0AB-4588-AD47D92313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02699" y="3786299"/>
                <a:ext cx="435031" cy="437783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50">
                <a:extLst>
                  <a:ext uri="{FF2B5EF4-FFF2-40B4-BE49-F238E27FC236}">
                    <a16:creationId xmlns:a16="http://schemas.microsoft.com/office/drawing/2014/main" id="{D7749F30-9B67-A10D-AA05-EEC4F1B6527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090691" y="6100801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5" name="Oval 50">
                <a:extLst>
                  <a:ext uri="{FF2B5EF4-FFF2-40B4-BE49-F238E27FC236}">
                    <a16:creationId xmlns:a16="http://schemas.microsoft.com/office/drawing/2014/main" id="{D7749F30-9B67-A10D-AA05-EEC4F1B652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90691" y="6100801"/>
                <a:ext cx="435031" cy="437783"/>
              </a:xfrm>
              <a:prstGeom prst="ellipse">
                <a:avLst/>
              </a:prstGeom>
              <a:blipFill>
                <a:blip r:embed="rId15"/>
                <a:stretch>
                  <a:fillRect l="-6757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val 50">
                <a:extLst>
                  <a:ext uri="{FF2B5EF4-FFF2-40B4-BE49-F238E27FC236}">
                    <a16:creationId xmlns:a16="http://schemas.microsoft.com/office/drawing/2014/main" id="{2AE7F1C5-D8F4-592A-20F5-361D5F9E9A3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185183" y="4976556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6" name="Oval 50">
                <a:extLst>
                  <a:ext uri="{FF2B5EF4-FFF2-40B4-BE49-F238E27FC236}">
                    <a16:creationId xmlns:a16="http://schemas.microsoft.com/office/drawing/2014/main" id="{2AE7F1C5-D8F4-592A-20F5-361D5F9E9A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85183" y="4976556"/>
                <a:ext cx="435031" cy="437783"/>
              </a:xfrm>
              <a:prstGeom prst="ellipse">
                <a:avLst/>
              </a:prstGeom>
              <a:blipFill>
                <a:blip r:embed="rId16"/>
                <a:stretch>
                  <a:fillRect l="-1370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50">
                <a:extLst>
                  <a:ext uri="{FF2B5EF4-FFF2-40B4-BE49-F238E27FC236}">
                    <a16:creationId xmlns:a16="http://schemas.microsoft.com/office/drawing/2014/main" id="{8D471935-0346-E8B1-3F4F-902ADEAB15C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617639" y="2624312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Oval 50">
                <a:extLst>
                  <a:ext uri="{FF2B5EF4-FFF2-40B4-BE49-F238E27FC236}">
                    <a16:creationId xmlns:a16="http://schemas.microsoft.com/office/drawing/2014/main" id="{8D471935-0346-E8B1-3F4F-902ADEAB15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17639" y="2624312"/>
                <a:ext cx="435031" cy="437783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50">
                <a:extLst>
                  <a:ext uri="{FF2B5EF4-FFF2-40B4-BE49-F238E27FC236}">
                    <a16:creationId xmlns:a16="http://schemas.microsoft.com/office/drawing/2014/main" id="{9F138472-2289-F401-3C94-4E477D9B32D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400123" y="3866014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8" name="Oval 50">
                <a:extLst>
                  <a:ext uri="{FF2B5EF4-FFF2-40B4-BE49-F238E27FC236}">
                    <a16:creationId xmlns:a16="http://schemas.microsoft.com/office/drawing/2014/main" id="{9F138472-2289-F401-3C94-4E477D9B32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00123" y="3866014"/>
                <a:ext cx="435031" cy="437783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50">
                <a:extLst>
                  <a:ext uri="{FF2B5EF4-FFF2-40B4-BE49-F238E27FC236}">
                    <a16:creationId xmlns:a16="http://schemas.microsoft.com/office/drawing/2014/main" id="{17350761-4488-7758-1FED-EB851A31CE0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494035" y="4921315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9" name="Oval 50">
                <a:extLst>
                  <a:ext uri="{FF2B5EF4-FFF2-40B4-BE49-F238E27FC236}">
                    <a16:creationId xmlns:a16="http://schemas.microsoft.com/office/drawing/2014/main" id="{17350761-4488-7758-1FED-EB851A31CE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94035" y="4921315"/>
                <a:ext cx="435031" cy="437783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val 50">
                <a:extLst>
                  <a:ext uri="{FF2B5EF4-FFF2-40B4-BE49-F238E27FC236}">
                    <a16:creationId xmlns:a16="http://schemas.microsoft.com/office/drawing/2014/main" id="{036BBF1F-B6A7-8B14-2627-1179575542D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10222" y="6006569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0" name="Oval 50">
                <a:extLst>
                  <a:ext uri="{FF2B5EF4-FFF2-40B4-BE49-F238E27FC236}">
                    <a16:creationId xmlns:a16="http://schemas.microsoft.com/office/drawing/2014/main" id="{036BBF1F-B6A7-8B14-2627-1179575542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10222" y="6006569"/>
                <a:ext cx="435031" cy="437783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C004C3C-A9F9-D20C-8AD2-A39F9C404C53}"/>
              </a:ext>
            </a:extLst>
          </p:cNvPr>
          <p:cNvCxnSpPr>
            <a:cxnSpLocks/>
            <a:stCxn id="29" idx="6"/>
            <a:endCxn id="37" idx="2"/>
          </p:cNvCxnSpPr>
          <p:nvPr/>
        </p:nvCxnSpPr>
        <p:spPr>
          <a:xfrm>
            <a:off x="7734361" y="2756480"/>
            <a:ext cx="2883278" cy="86724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38890FF-3314-9220-A4B2-6389A0E3A279}"/>
              </a:ext>
            </a:extLst>
          </p:cNvPr>
          <p:cNvCxnSpPr>
            <a:cxnSpLocks/>
            <a:stCxn id="29" idx="5"/>
            <a:endCxn id="39" idx="1"/>
          </p:cNvCxnSpPr>
          <p:nvPr/>
        </p:nvCxnSpPr>
        <p:spPr>
          <a:xfrm>
            <a:off x="7670652" y="2911259"/>
            <a:ext cx="2887092" cy="207416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26B7563-6A59-D1D1-EEDC-C64DBCAA3892}"/>
              </a:ext>
            </a:extLst>
          </p:cNvPr>
          <p:cNvCxnSpPr>
            <a:cxnSpLocks/>
            <a:stCxn id="29" idx="4"/>
            <a:endCxn id="40" idx="2"/>
          </p:cNvCxnSpPr>
          <p:nvPr/>
        </p:nvCxnSpPr>
        <p:spPr>
          <a:xfrm>
            <a:off x="7516846" y="2975371"/>
            <a:ext cx="2993376" cy="325009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D9A66A1-69C5-4960-ED39-7869F736A558}"/>
              </a:ext>
            </a:extLst>
          </p:cNvPr>
          <p:cNvCxnSpPr>
            <a:cxnSpLocks/>
            <a:stCxn id="34" idx="6"/>
            <a:endCxn id="37" idx="3"/>
          </p:cNvCxnSpPr>
          <p:nvPr/>
        </p:nvCxnSpPr>
        <p:spPr>
          <a:xfrm flipV="1">
            <a:off x="7837730" y="2997983"/>
            <a:ext cx="2843618" cy="100720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F21027A-649F-89EB-1765-A24B5D4FF2EB}"/>
              </a:ext>
            </a:extLst>
          </p:cNvPr>
          <p:cNvCxnSpPr>
            <a:cxnSpLocks/>
            <a:stCxn id="36" idx="6"/>
            <a:endCxn id="39" idx="2"/>
          </p:cNvCxnSpPr>
          <p:nvPr/>
        </p:nvCxnSpPr>
        <p:spPr>
          <a:xfrm flipV="1">
            <a:off x="7620214" y="5140207"/>
            <a:ext cx="2873821" cy="55241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18FF923-9519-42B0-C19B-FB73FD2B318E}"/>
              </a:ext>
            </a:extLst>
          </p:cNvPr>
          <p:cNvCxnSpPr>
            <a:cxnSpLocks/>
            <a:stCxn id="36" idx="7"/>
            <a:endCxn id="38" idx="2"/>
          </p:cNvCxnSpPr>
          <p:nvPr/>
        </p:nvCxnSpPr>
        <p:spPr>
          <a:xfrm flipV="1">
            <a:off x="7556505" y="4084906"/>
            <a:ext cx="2843618" cy="955762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3F98ACCE-D0EE-8948-16EB-FF8BA500DBAB}"/>
              </a:ext>
            </a:extLst>
          </p:cNvPr>
          <p:cNvCxnSpPr>
            <a:cxnSpLocks/>
            <a:stCxn id="36" idx="5"/>
          </p:cNvCxnSpPr>
          <p:nvPr/>
        </p:nvCxnSpPr>
        <p:spPr>
          <a:xfrm>
            <a:off x="7556505" y="5350227"/>
            <a:ext cx="2861301" cy="316926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E812C9A9-5A13-12CD-4475-D6C435271348}"/>
              </a:ext>
            </a:extLst>
          </p:cNvPr>
          <p:cNvCxnSpPr>
            <a:cxnSpLocks/>
            <a:stCxn id="35" idx="6"/>
            <a:endCxn id="37" idx="4"/>
          </p:cNvCxnSpPr>
          <p:nvPr/>
        </p:nvCxnSpPr>
        <p:spPr>
          <a:xfrm flipV="1">
            <a:off x="7525722" y="3062095"/>
            <a:ext cx="3309433" cy="325759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53531C7-5E49-C3CF-2AC8-381D5DE52E6D}"/>
              </a:ext>
            </a:extLst>
          </p:cNvPr>
          <p:cNvCxnSpPr>
            <a:cxnSpLocks/>
            <a:stCxn id="35" idx="6"/>
            <a:endCxn id="40" idx="2"/>
          </p:cNvCxnSpPr>
          <p:nvPr/>
        </p:nvCxnSpPr>
        <p:spPr>
          <a:xfrm flipV="1">
            <a:off x="7525722" y="6225461"/>
            <a:ext cx="2984500" cy="94232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3447BC8E-F384-628D-D4CB-D0AEBE1AA131}"/>
                  </a:ext>
                </a:extLst>
              </p:cNvPr>
              <p:cNvSpPr txBox="1"/>
              <p:nvPr/>
            </p:nvSpPr>
            <p:spPr>
              <a:xfrm>
                <a:off x="8799028" y="2624312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3447BC8E-F384-628D-D4CB-D0AEBE1AA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9028" y="2624312"/>
                <a:ext cx="365805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B6E4B190-E598-284D-2833-9E129255530E}"/>
                  </a:ext>
                </a:extLst>
              </p:cNvPr>
              <p:cNvSpPr txBox="1"/>
              <p:nvPr/>
            </p:nvSpPr>
            <p:spPr>
              <a:xfrm>
                <a:off x="9451158" y="3096321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B6E4B190-E598-284D-2833-9E1292555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1158" y="3096321"/>
                <a:ext cx="365805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11D6EBE6-DF23-C560-2A7B-E0BD2CF25D47}"/>
                  </a:ext>
                </a:extLst>
              </p:cNvPr>
              <p:cNvSpPr txBox="1"/>
              <p:nvPr/>
            </p:nvSpPr>
            <p:spPr>
              <a:xfrm>
                <a:off x="8981930" y="3733313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11D6EBE6-DF23-C560-2A7B-E0BD2CF25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1930" y="3733313"/>
                <a:ext cx="365805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B29F108-AB15-671C-6FB5-A0A2BB4C07D0}"/>
                  </a:ext>
                </a:extLst>
              </p:cNvPr>
              <p:cNvSpPr txBox="1"/>
              <p:nvPr/>
            </p:nvSpPr>
            <p:spPr>
              <a:xfrm>
                <a:off x="8474094" y="4027377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B29F108-AB15-671C-6FB5-A0A2BB4C0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4094" y="4027377"/>
                <a:ext cx="365805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D07336D9-40CD-A9F1-AEB0-B67DB947736D}"/>
                  </a:ext>
                </a:extLst>
              </p:cNvPr>
              <p:cNvSpPr txBox="1"/>
              <p:nvPr/>
            </p:nvSpPr>
            <p:spPr>
              <a:xfrm>
                <a:off x="8176968" y="4521104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D07336D9-40CD-A9F1-AEB0-B67DB9477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6968" y="4521104"/>
                <a:ext cx="365805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E01684D5-A453-21FC-3E59-6052A1E0A450}"/>
                  </a:ext>
                </a:extLst>
              </p:cNvPr>
              <p:cNvSpPr txBox="1"/>
              <p:nvPr/>
            </p:nvSpPr>
            <p:spPr>
              <a:xfrm>
                <a:off x="8931295" y="5019653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E01684D5-A453-21FC-3E59-6052A1E0A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1295" y="5019653"/>
                <a:ext cx="365805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344A6B22-9FC3-154B-8F6D-BE9EA9E5D48B}"/>
                  </a:ext>
                </a:extLst>
              </p:cNvPr>
              <p:cNvSpPr txBox="1"/>
              <p:nvPr/>
            </p:nvSpPr>
            <p:spPr>
              <a:xfrm>
                <a:off x="8871778" y="5360383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344A6B22-9FC3-154B-8F6D-BE9EA9E5D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1778" y="5360383"/>
                <a:ext cx="365805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52F1FF6-4D4B-2F61-5F47-8D34BFD711A3}"/>
                  </a:ext>
                </a:extLst>
              </p:cNvPr>
              <p:cNvSpPr txBox="1"/>
              <p:nvPr/>
            </p:nvSpPr>
            <p:spPr>
              <a:xfrm>
                <a:off x="8993097" y="6072076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52F1FF6-4D4B-2F61-5F47-8D34BFD71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3097" y="6072076"/>
                <a:ext cx="365805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A2D0D2FD-6408-F5F7-6426-82A571129066}"/>
                  </a:ext>
                </a:extLst>
              </p:cNvPr>
              <p:cNvSpPr txBox="1"/>
              <p:nvPr/>
            </p:nvSpPr>
            <p:spPr>
              <a:xfrm>
                <a:off x="7814142" y="5711321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A2D0D2FD-6408-F5F7-6426-82A571129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4142" y="5711321"/>
                <a:ext cx="365805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4B5630C0-7280-ACC7-1C5C-D19954622640}"/>
              </a:ext>
            </a:extLst>
          </p:cNvPr>
          <p:cNvSpPr txBox="1"/>
          <p:nvPr/>
        </p:nvSpPr>
        <p:spPr>
          <a:xfrm>
            <a:off x="7096880" y="5278946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…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8922704-D26A-F3C9-2E05-1C411837F45A}"/>
              </a:ext>
            </a:extLst>
          </p:cNvPr>
          <p:cNvSpPr txBox="1"/>
          <p:nvPr/>
        </p:nvSpPr>
        <p:spPr>
          <a:xfrm>
            <a:off x="10438494" y="5270321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26615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5806C-A9F3-0EA3-2AC9-98EF40B59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CEBAE-1576-6F6E-6042-300D75C00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to Max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004180-9D6E-53DC-D134-909DC029A8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3275" y="1829522"/>
                <a:ext cx="5573935" cy="4351338"/>
              </a:xfrm>
            </p:spPr>
            <p:txBody>
              <a:bodyPr/>
              <a:lstStyle/>
              <a:p>
                <a:r>
                  <a:rPr lang="en-US" dirty="0"/>
                  <a:t>We need to create a flow network</a:t>
                </a:r>
              </a:p>
              <a:p>
                <a:pPr lvl="1"/>
                <a:r>
                  <a:rPr lang="en-US" dirty="0"/>
                  <a:t>One node per shift</a:t>
                </a:r>
              </a:p>
              <a:p>
                <a:pPr lvl="1"/>
                <a:r>
                  <a:rPr lang="en-US" dirty="0"/>
                  <a:t>One node per employee</a:t>
                </a:r>
              </a:p>
              <a:p>
                <a:pPr lvl="1"/>
                <a:r>
                  <a:rPr lang="en-US" dirty="0"/>
                  <a:t>A source node and a sink node</a:t>
                </a:r>
              </a:p>
              <a:p>
                <a:pPr lvl="1"/>
                <a:r>
                  <a:rPr lang="en-US" dirty="0"/>
                  <a:t>An edge from the source to each employee node with capacity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An edge from each employee to each available shift with capacity 1</a:t>
                </a:r>
              </a:p>
              <a:p>
                <a:pPr lvl="1"/>
                <a:r>
                  <a:rPr lang="en-US" dirty="0"/>
                  <a:t>An edge from each shift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the sink with capacity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004180-9D6E-53DC-D134-909DC029A8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275" y="1829522"/>
                <a:ext cx="5573935" cy="4351338"/>
              </a:xfrm>
              <a:blipFill>
                <a:blip r:embed="rId2"/>
                <a:stretch>
                  <a:fillRect l="-1969" t="-2241" r="-1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486CC98-F5C5-7A5E-E40F-0CEB78A8537A}"/>
              </a:ext>
            </a:extLst>
          </p:cNvPr>
          <p:cNvSpPr txBox="1"/>
          <p:nvPr/>
        </p:nvSpPr>
        <p:spPr>
          <a:xfrm>
            <a:off x="6410737" y="427421"/>
            <a:ext cx="17969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Shifts: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6am, 2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9am, 2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12pm, 1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3pm,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F7C44B-042E-9EDA-B33E-B9DB7055EC2C}"/>
              </a:ext>
            </a:extLst>
          </p:cNvPr>
          <p:cNvSpPr txBox="1"/>
          <p:nvPr/>
        </p:nvSpPr>
        <p:spPr>
          <a:xfrm>
            <a:off x="8409661" y="427421"/>
            <a:ext cx="27113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Employees: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6am, 9am, 3pm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6am, 9am, 12pm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6am, 3pm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EEEE68-FD3B-3490-2C0C-5DF560855143}"/>
                  </a:ext>
                </a:extLst>
              </p:cNvPr>
              <p:cNvSpPr txBox="1"/>
              <p:nvPr/>
            </p:nvSpPr>
            <p:spPr>
              <a:xfrm>
                <a:off x="10823252" y="796753"/>
                <a:ext cx="946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EEEE68-FD3B-3490-2C0C-5DF560855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3252" y="796753"/>
                <a:ext cx="946298" cy="4001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AF9C9DE1-A9CC-7C13-B5C4-CADEBE346C29}"/>
              </a:ext>
            </a:extLst>
          </p:cNvPr>
          <p:cNvGrpSpPr/>
          <p:nvPr/>
        </p:nvGrpSpPr>
        <p:grpSpPr>
          <a:xfrm>
            <a:off x="5718433" y="2537588"/>
            <a:ext cx="6400710" cy="3503140"/>
            <a:chOff x="5718433" y="2537588"/>
            <a:chExt cx="6400710" cy="350314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Oval 50">
                  <a:extLst>
                    <a:ext uri="{FF2B5EF4-FFF2-40B4-BE49-F238E27FC236}">
                      <a16:creationId xmlns:a16="http://schemas.microsoft.com/office/drawing/2014/main" id="{7FC9C3AD-C40B-76F4-C6CF-55B76AAD2B0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718433" y="4200001"/>
                  <a:ext cx="435031" cy="437783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20" tIns="46011" rIns="92020" bIns="4601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US" altLang="en-US" sz="20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23" name="Oval 50">
                  <a:extLst>
                    <a:ext uri="{FF2B5EF4-FFF2-40B4-BE49-F238E27FC236}">
                      <a16:creationId xmlns:a16="http://schemas.microsoft.com/office/drawing/2014/main" id="{7FC9C3AD-C40B-76F4-C6CF-55B76AAD2B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18433" y="4200001"/>
                  <a:ext cx="435031" cy="437783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Oval 50">
                  <a:extLst>
                    <a:ext uri="{FF2B5EF4-FFF2-40B4-BE49-F238E27FC236}">
                      <a16:creationId xmlns:a16="http://schemas.microsoft.com/office/drawing/2014/main" id="{AFEEBCB6-3EE1-06BC-7FCC-12689A4107D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1684112" y="4308372"/>
                  <a:ext cx="435031" cy="437783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20" tIns="46011" rIns="92020" bIns="4601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US" altLang="en-US" sz="20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24" name="Oval 50">
                  <a:extLst>
                    <a:ext uri="{FF2B5EF4-FFF2-40B4-BE49-F238E27FC236}">
                      <a16:creationId xmlns:a16="http://schemas.microsoft.com/office/drawing/2014/main" id="{AFEEBCB6-3EE1-06BC-7FCC-12689A4107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684112" y="4308372"/>
                  <a:ext cx="435031" cy="437783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3336211-84EA-A94E-0815-841BA0B113FE}"/>
                </a:ext>
              </a:extLst>
            </p:cNvPr>
            <p:cNvCxnSpPr>
              <a:cxnSpLocks/>
              <a:stCxn id="23" idx="7"/>
            </p:cNvCxnSpPr>
            <p:nvPr/>
          </p:nvCxnSpPr>
          <p:spPr>
            <a:xfrm flipV="1">
              <a:off x="6089756" y="2847148"/>
              <a:ext cx="1209574" cy="1416965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E214BA9-ED2E-BB25-249E-ED35FE0DDA1A}"/>
                </a:ext>
              </a:extLst>
            </p:cNvPr>
            <p:cNvCxnSpPr>
              <a:cxnSpLocks/>
              <a:stCxn id="23" idx="6"/>
            </p:cNvCxnSpPr>
            <p:nvPr/>
          </p:nvCxnSpPr>
          <p:spPr>
            <a:xfrm flipV="1">
              <a:off x="6153464" y="4005192"/>
              <a:ext cx="1257964" cy="413702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E23A6DD-C748-EE61-9E6B-289341BE96BB}"/>
                </a:ext>
              </a:extLst>
            </p:cNvPr>
            <p:cNvCxnSpPr>
              <a:cxnSpLocks/>
              <a:stCxn id="23" idx="5"/>
            </p:cNvCxnSpPr>
            <p:nvPr/>
          </p:nvCxnSpPr>
          <p:spPr>
            <a:xfrm>
              <a:off x="6089756" y="4573673"/>
              <a:ext cx="1095402" cy="566534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1969074-0EF1-4D0E-5063-FD4C23110756}"/>
                </a:ext>
              </a:extLst>
            </p:cNvPr>
            <p:cNvCxnSpPr>
              <a:cxnSpLocks/>
              <a:endCxn id="24" idx="0"/>
            </p:cNvCxnSpPr>
            <p:nvPr/>
          </p:nvCxnSpPr>
          <p:spPr>
            <a:xfrm>
              <a:off x="10945253" y="2951108"/>
              <a:ext cx="956375" cy="1357265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5D856598-E9F0-D877-6A17-F3FB122ACB38}"/>
                </a:ext>
              </a:extLst>
            </p:cNvPr>
            <p:cNvCxnSpPr>
              <a:cxnSpLocks/>
              <a:endCxn id="24" idx="1"/>
            </p:cNvCxnSpPr>
            <p:nvPr/>
          </p:nvCxnSpPr>
          <p:spPr>
            <a:xfrm>
              <a:off x="10835155" y="4100807"/>
              <a:ext cx="912665" cy="271677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2C8F13E-B601-7EBB-0FDC-3986680F27FA}"/>
                </a:ext>
              </a:extLst>
            </p:cNvPr>
            <p:cNvCxnSpPr>
              <a:cxnSpLocks/>
              <a:endCxn id="24" idx="3"/>
            </p:cNvCxnSpPr>
            <p:nvPr/>
          </p:nvCxnSpPr>
          <p:spPr>
            <a:xfrm flipV="1">
              <a:off x="10920258" y="4682044"/>
              <a:ext cx="827562" cy="426688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92184C1-8B50-8200-6755-2129339A1325}"/>
                </a:ext>
              </a:extLst>
            </p:cNvPr>
            <p:cNvCxnSpPr>
              <a:cxnSpLocks/>
              <a:stCxn id="40" idx="6"/>
              <a:endCxn id="24" idx="4"/>
            </p:cNvCxnSpPr>
            <p:nvPr/>
          </p:nvCxnSpPr>
          <p:spPr>
            <a:xfrm flipV="1">
              <a:off x="10892795" y="4746155"/>
              <a:ext cx="1008833" cy="1075682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59538C4-74CF-27BA-D0E7-D910D3D022BD}"/>
                    </a:ext>
                  </a:extLst>
                </p:cNvPr>
                <p:cNvSpPr txBox="1"/>
                <p:nvPr/>
              </p:nvSpPr>
              <p:spPr>
                <a:xfrm>
                  <a:off x="6544966" y="3445074"/>
                  <a:ext cx="36580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59538C4-74CF-27BA-D0E7-D910D3D022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966" y="3445074"/>
                  <a:ext cx="365805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A8039760-D275-047A-8A71-2E416EB8119C}"/>
                    </a:ext>
                  </a:extLst>
                </p:cNvPr>
                <p:cNvSpPr txBox="1"/>
                <p:nvPr/>
              </p:nvSpPr>
              <p:spPr>
                <a:xfrm>
                  <a:off x="6742829" y="3934465"/>
                  <a:ext cx="36580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A8039760-D275-047A-8A71-2E416EB811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2829" y="3934465"/>
                  <a:ext cx="365805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10D24CBD-9357-4EFB-3B7B-4C5B6C04365D}"/>
                    </a:ext>
                  </a:extLst>
                </p:cNvPr>
                <p:cNvSpPr txBox="1"/>
                <p:nvPr/>
              </p:nvSpPr>
              <p:spPr>
                <a:xfrm>
                  <a:off x="6543030" y="4658723"/>
                  <a:ext cx="36580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10D24CBD-9357-4EFB-3B7B-4C5B6C0436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3030" y="4658723"/>
                  <a:ext cx="365805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AA80CC28-0CA2-A813-CCD0-24306D185E1C}"/>
                    </a:ext>
                  </a:extLst>
                </p:cNvPr>
                <p:cNvSpPr txBox="1"/>
                <p:nvPr/>
              </p:nvSpPr>
              <p:spPr>
                <a:xfrm>
                  <a:off x="11198818" y="3338951"/>
                  <a:ext cx="36580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AA80CC28-0CA2-A813-CCD0-24306D185E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98818" y="3338951"/>
                  <a:ext cx="365805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26E9E003-5808-E474-00DE-96E4639D682F}"/>
                    </a:ext>
                  </a:extLst>
                </p:cNvPr>
                <p:cNvSpPr txBox="1"/>
                <p:nvPr/>
              </p:nvSpPr>
              <p:spPr>
                <a:xfrm>
                  <a:off x="11099178" y="3989849"/>
                  <a:ext cx="36580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26E9E003-5808-E474-00DE-96E4639D68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99178" y="3989849"/>
                  <a:ext cx="365805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1000EB28-30F3-E20B-CAA1-EFA51A6CE001}"/>
                    </a:ext>
                  </a:extLst>
                </p:cNvPr>
                <p:cNvSpPr txBox="1"/>
                <p:nvPr/>
              </p:nvSpPr>
              <p:spPr>
                <a:xfrm>
                  <a:off x="11146581" y="4700897"/>
                  <a:ext cx="36580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1000EB28-30F3-E20B-CAA1-EFA51A6CE0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46581" y="4700897"/>
                  <a:ext cx="365805" cy="36933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89696C50-E458-B018-49BD-B9B3ABD65B9E}"/>
                    </a:ext>
                  </a:extLst>
                </p:cNvPr>
                <p:cNvSpPr txBox="1"/>
                <p:nvPr/>
              </p:nvSpPr>
              <p:spPr>
                <a:xfrm>
                  <a:off x="11120971" y="5233626"/>
                  <a:ext cx="36580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89696C50-E458-B018-49BD-B9B3ABD65B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20971" y="5233626"/>
                  <a:ext cx="365805" cy="369332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Oval 50">
                  <a:extLst>
                    <a:ext uri="{FF2B5EF4-FFF2-40B4-BE49-F238E27FC236}">
                      <a16:creationId xmlns:a16="http://schemas.microsoft.com/office/drawing/2014/main" id="{6A9F6C05-0F0E-A704-2440-98B2E7129E2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7299330" y="2537588"/>
                  <a:ext cx="435031" cy="437783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20" tIns="46011" rIns="92020" bIns="4601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alt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altLang="en-US" sz="20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29" name="Oval 50">
                  <a:extLst>
                    <a:ext uri="{FF2B5EF4-FFF2-40B4-BE49-F238E27FC236}">
                      <a16:creationId xmlns:a16="http://schemas.microsoft.com/office/drawing/2014/main" id="{6A9F6C05-0F0E-A704-2440-98B2E7129E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99330" y="2537588"/>
                  <a:ext cx="435031" cy="437783"/>
                </a:xfrm>
                <a:prstGeom prst="ellipse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Oval 50">
                  <a:extLst>
                    <a:ext uri="{FF2B5EF4-FFF2-40B4-BE49-F238E27FC236}">
                      <a16:creationId xmlns:a16="http://schemas.microsoft.com/office/drawing/2014/main" id="{544F23AB-9B9D-0034-BAE7-CC2C6330FDA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7402699" y="3786299"/>
                  <a:ext cx="435031" cy="437783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20" tIns="46011" rIns="92020" bIns="4601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alt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altLang="en-US" sz="20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34" name="Oval 50">
                  <a:extLst>
                    <a:ext uri="{FF2B5EF4-FFF2-40B4-BE49-F238E27FC236}">
                      <a16:creationId xmlns:a16="http://schemas.microsoft.com/office/drawing/2014/main" id="{544F23AB-9B9D-0034-BAE7-CC2C6330FD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02699" y="3786299"/>
                  <a:ext cx="435031" cy="437783"/>
                </a:xfrm>
                <a:prstGeom prst="ellipse">
                  <a:avLst/>
                </a:prstGeom>
                <a:blipFill>
                  <a:blip r:embed="rId31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Oval 50">
                  <a:extLst>
                    <a:ext uri="{FF2B5EF4-FFF2-40B4-BE49-F238E27FC236}">
                      <a16:creationId xmlns:a16="http://schemas.microsoft.com/office/drawing/2014/main" id="{F4AD34BB-9483-D21E-4E05-53919674CAE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7185183" y="4976556"/>
                  <a:ext cx="435031" cy="437783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20" tIns="46011" rIns="92020" bIns="4601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alt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altLang="en-US" sz="20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36" name="Oval 50">
                  <a:extLst>
                    <a:ext uri="{FF2B5EF4-FFF2-40B4-BE49-F238E27FC236}">
                      <a16:creationId xmlns:a16="http://schemas.microsoft.com/office/drawing/2014/main" id="{F4AD34BB-9483-D21E-4E05-53919674CA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185183" y="4976556"/>
                  <a:ext cx="435031" cy="437783"/>
                </a:xfrm>
                <a:prstGeom prst="ellipse">
                  <a:avLst/>
                </a:prstGeom>
                <a:blipFill>
                  <a:blip r:embed="rId32"/>
                  <a:stretch>
                    <a:fillRect l="-1370"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Oval 50">
                  <a:extLst>
                    <a:ext uri="{FF2B5EF4-FFF2-40B4-BE49-F238E27FC236}">
                      <a16:creationId xmlns:a16="http://schemas.microsoft.com/office/drawing/2014/main" id="{585E3E83-805B-4287-CF78-DF5EFB9D159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0617639" y="2624312"/>
                  <a:ext cx="435031" cy="437783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20" tIns="46011" rIns="92020" bIns="4601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oMath>
                    </m:oMathPara>
                  </a14:m>
                  <a:endParaRPr lang="en-US" altLang="en-US" sz="20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37" name="Oval 50">
                  <a:extLst>
                    <a:ext uri="{FF2B5EF4-FFF2-40B4-BE49-F238E27FC236}">
                      <a16:creationId xmlns:a16="http://schemas.microsoft.com/office/drawing/2014/main" id="{585E3E83-805B-4287-CF78-DF5EFB9D15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617639" y="2624312"/>
                  <a:ext cx="435031" cy="437783"/>
                </a:xfrm>
                <a:prstGeom prst="ellipse">
                  <a:avLst/>
                </a:prstGeom>
                <a:blipFill>
                  <a:blip r:embed="rId33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Oval 50">
                  <a:extLst>
                    <a:ext uri="{FF2B5EF4-FFF2-40B4-BE49-F238E27FC236}">
                      <a16:creationId xmlns:a16="http://schemas.microsoft.com/office/drawing/2014/main" id="{0889CAD8-0C20-5EDE-6381-A7C6531EBDD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0400123" y="3866014"/>
                  <a:ext cx="435031" cy="437783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20" tIns="46011" rIns="92020" bIns="4601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oMath>
                    </m:oMathPara>
                  </a14:m>
                  <a:endParaRPr lang="en-US" altLang="en-US" sz="20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38" name="Oval 50">
                  <a:extLst>
                    <a:ext uri="{FF2B5EF4-FFF2-40B4-BE49-F238E27FC236}">
                      <a16:creationId xmlns:a16="http://schemas.microsoft.com/office/drawing/2014/main" id="{0889CAD8-0C20-5EDE-6381-A7C6531EBD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400123" y="3866014"/>
                  <a:ext cx="435031" cy="437783"/>
                </a:xfrm>
                <a:prstGeom prst="ellipse">
                  <a:avLst/>
                </a:prstGeom>
                <a:blipFill>
                  <a:blip r:embed="rId34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Oval 50">
                  <a:extLst>
                    <a:ext uri="{FF2B5EF4-FFF2-40B4-BE49-F238E27FC236}">
                      <a16:creationId xmlns:a16="http://schemas.microsoft.com/office/drawing/2014/main" id="{5D8D9BCD-E5CD-073C-8E1A-2E42E0EA206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0494035" y="4921315"/>
                  <a:ext cx="435031" cy="437783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20" tIns="46011" rIns="92020" bIns="4601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oMath>
                    </m:oMathPara>
                  </a14:m>
                  <a:endParaRPr lang="en-US" altLang="en-US" sz="20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39" name="Oval 50">
                  <a:extLst>
                    <a:ext uri="{FF2B5EF4-FFF2-40B4-BE49-F238E27FC236}">
                      <a16:creationId xmlns:a16="http://schemas.microsoft.com/office/drawing/2014/main" id="{5D8D9BCD-E5CD-073C-8E1A-2E42E0EA20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494035" y="4921315"/>
                  <a:ext cx="435031" cy="437783"/>
                </a:xfrm>
                <a:prstGeom prst="ellipse">
                  <a:avLst/>
                </a:prstGeom>
                <a:blipFill>
                  <a:blip r:embed="rId35"/>
                  <a:stretch>
                    <a:fillRect l="-9459"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Oval 50">
                  <a:extLst>
                    <a:ext uri="{FF2B5EF4-FFF2-40B4-BE49-F238E27FC236}">
                      <a16:creationId xmlns:a16="http://schemas.microsoft.com/office/drawing/2014/main" id="{4202B4C0-118C-AF8C-7DCD-22B5EDC2173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0457764" y="5602945"/>
                  <a:ext cx="435031" cy="437783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20" tIns="46011" rIns="92020" bIns="4601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en-US" altLang="en-US" sz="20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40" name="Oval 50">
                  <a:extLst>
                    <a:ext uri="{FF2B5EF4-FFF2-40B4-BE49-F238E27FC236}">
                      <a16:creationId xmlns:a16="http://schemas.microsoft.com/office/drawing/2014/main" id="{4202B4C0-118C-AF8C-7DCD-22B5EDC217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457764" y="5602945"/>
                  <a:ext cx="435031" cy="437783"/>
                </a:xfrm>
                <a:prstGeom prst="ellipse">
                  <a:avLst/>
                </a:prstGeom>
                <a:blipFill>
                  <a:blip r:embed="rId36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B43F8A4-B9CA-223F-5461-B1E1FD91710F}"/>
                </a:ext>
              </a:extLst>
            </p:cNvPr>
            <p:cNvCxnSpPr>
              <a:cxnSpLocks/>
              <a:stCxn id="29" idx="6"/>
              <a:endCxn id="37" idx="2"/>
            </p:cNvCxnSpPr>
            <p:nvPr/>
          </p:nvCxnSpPr>
          <p:spPr>
            <a:xfrm>
              <a:off x="7734361" y="2756480"/>
              <a:ext cx="2883278" cy="86724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F0C180E-AA9F-14CC-450B-A51E0EAA66DB}"/>
                </a:ext>
              </a:extLst>
            </p:cNvPr>
            <p:cNvCxnSpPr>
              <a:cxnSpLocks/>
              <a:stCxn id="29" idx="5"/>
              <a:endCxn id="38" idx="1"/>
            </p:cNvCxnSpPr>
            <p:nvPr/>
          </p:nvCxnSpPr>
          <p:spPr>
            <a:xfrm>
              <a:off x="7670652" y="2911259"/>
              <a:ext cx="2793180" cy="1018867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F5AFA61-5A82-4C3C-D5AB-1F78BA0ED122}"/>
                </a:ext>
              </a:extLst>
            </p:cNvPr>
            <p:cNvCxnSpPr>
              <a:cxnSpLocks/>
              <a:stCxn id="29" idx="4"/>
              <a:endCxn id="40" idx="1"/>
            </p:cNvCxnSpPr>
            <p:nvPr/>
          </p:nvCxnSpPr>
          <p:spPr>
            <a:xfrm>
              <a:off x="7516846" y="2975371"/>
              <a:ext cx="3004627" cy="2691686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1E531D9-F71E-EED1-03BB-A8072EAC1E5C}"/>
                </a:ext>
              </a:extLst>
            </p:cNvPr>
            <p:cNvCxnSpPr>
              <a:cxnSpLocks/>
              <a:stCxn id="34" idx="7"/>
              <a:endCxn id="37" idx="3"/>
            </p:cNvCxnSpPr>
            <p:nvPr/>
          </p:nvCxnSpPr>
          <p:spPr>
            <a:xfrm flipV="1">
              <a:off x="7774021" y="2997983"/>
              <a:ext cx="2907327" cy="852428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3F5F03F-56CB-B273-A64B-6AA2F8CBAA52}"/>
                </a:ext>
              </a:extLst>
            </p:cNvPr>
            <p:cNvCxnSpPr>
              <a:cxnSpLocks/>
              <a:stCxn id="36" idx="6"/>
              <a:endCxn id="40" idx="3"/>
            </p:cNvCxnSpPr>
            <p:nvPr/>
          </p:nvCxnSpPr>
          <p:spPr>
            <a:xfrm>
              <a:off x="7620214" y="5195448"/>
              <a:ext cx="2901259" cy="781168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E2B8F9A-B837-FAA3-5D0B-B2913FFD2AA6}"/>
                </a:ext>
              </a:extLst>
            </p:cNvPr>
            <p:cNvCxnSpPr>
              <a:cxnSpLocks/>
              <a:stCxn id="36" idx="7"/>
              <a:endCxn id="37" idx="4"/>
            </p:cNvCxnSpPr>
            <p:nvPr/>
          </p:nvCxnSpPr>
          <p:spPr>
            <a:xfrm flipV="1">
              <a:off x="7556505" y="3062095"/>
              <a:ext cx="3278650" cy="1978573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E3E91A87-CD26-A35F-3A49-DDBAE20626FB}"/>
                    </a:ext>
                  </a:extLst>
                </p:cNvPr>
                <p:cNvSpPr txBox="1"/>
                <p:nvPr/>
              </p:nvSpPr>
              <p:spPr>
                <a:xfrm>
                  <a:off x="8799028" y="2624312"/>
                  <a:ext cx="36580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E3E91A87-CD26-A35F-3A49-DDBAE20626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9028" y="2624312"/>
                  <a:ext cx="365805" cy="369332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8D24909-B652-26E8-164B-8ED5984D4A8F}"/>
                </a:ext>
              </a:extLst>
            </p:cNvPr>
            <p:cNvCxnSpPr>
              <a:cxnSpLocks/>
              <a:stCxn id="34" idx="6"/>
              <a:endCxn id="38" idx="2"/>
            </p:cNvCxnSpPr>
            <p:nvPr/>
          </p:nvCxnSpPr>
          <p:spPr>
            <a:xfrm>
              <a:off x="7837730" y="4005191"/>
              <a:ext cx="2562393" cy="79715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AFFDACC-7F1F-3EAF-A83F-2AF300D52352}"/>
                </a:ext>
              </a:extLst>
            </p:cNvPr>
            <p:cNvCxnSpPr>
              <a:cxnSpLocks/>
              <a:stCxn id="34" idx="5"/>
              <a:endCxn id="39" idx="2"/>
            </p:cNvCxnSpPr>
            <p:nvPr/>
          </p:nvCxnSpPr>
          <p:spPr>
            <a:xfrm>
              <a:off x="7774021" y="4159970"/>
              <a:ext cx="2720014" cy="980237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C8B1E1E-E50D-846D-12E6-71C5F805A731}"/>
                    </a:ext>
                  </a:extLst>
                </p:cNvPr>
                <p:cNvSpPr txBox="1"/>
                <p:nvPr/>
              </p:nvSpPr>
              <p:spPr>
                <a:xfrm>
                  <a:off x="8226758" y="3032209"/>
                  <a:ext cx="36580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C8B1E1E-E50D-846D-12E6-71C5F805A7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6758" y="3032209"/>
                  <a:ext cx="365805" cy="369332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88CA9AC-B15C-5398-3047-822A2CD82E24}"/>
                    </a:ext>
                  </a:extLst>
                </p:cNvPr>
                <p:cNvSpPr txBox="1"/>
                <p:nvPr/>
              </p:nvSpPr>
              <p:spPr>
                <a:xfrm>
                  <a:off x="7826340" y="3154285"/>
                  <a:ext cx="36580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88CA9AC-B15C-5398-3047-822A2CD82E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6340" y="3154285"/>
                  <a:ext cx="365805" cy="369332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A76830A4-8BF1-B4B7-5952-22B4855BBCCF}"/>
                    </a:ext>
                  </a:extLst>
                </p:cNvPr>
                <p:cNvSpPr txBox="1"/>
                <p:nvPr/>
              </p:nvSpPr>
              <p:spPr>
                <a:xfrm>
                  <a:off x="9715677" y="3925475"/>
                  <a:ext cx="36580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A76830A4-8BF1-B4B7-5952-22B4855BBC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5677" y="3925475"/>
                  <a:ext cx="365805" cy="369332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694BC23-4887-E4F6-E682-C9C6FC9C156F}"/>
                    </a:ext>
                  </a:extLst>
                </p:cNvPr>
                <p:cNvSpPr txBox="1"/>
                <p:nvPr/>
              </p:nvSpPr>
              <p:spPr>
                <a:xfrm>
                  <a:off x="7937372" y="4136548"/>
                  <a:ext cx="36580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694BC23-4887-E4F6-E682-C9C6FC9C15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7372" y="4136548"/>
                  <a:ext cx="365805" cy="369332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0CF6C4D6-9677-924A-0EAB-BA9F1387F47B}"/>
                    </a:ext>
                  </a:extLst>
                </p:cNvPr>
                <p:cNvSpPr txBox="1"/>
                <p:nvPr/>
              </p:nvSpPr>
              <p:spPr>
                <a:xfrm>
                  <a:off x="7889584" y="4581686"/>
                  <a:ext cx="36580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0CF6C4D6-9677-924A-0EAB-BA9F1387F4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9584" y="4581686"/>
                  <a:ext cx="365805" cy="369332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BFD4A6B-8BBB-2866-DA6D-269E7607A2E5}"/>
                    </a:ext>
                  </a:extLst>
                </p:cNvPr>
                <p:cNvSpPr txBox="1"/>
                <p:nvPr/>
              </p:nvSpPr>
              <p:spPr>
                <a:xfrm>
                  <a:off x="8731952" y="5370051"/>
                  <a:ext cx="36580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BFD4A6B-8BBB-2866-DA6D-269E7607A2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1952" y="5370051"/>
                  <a:ext cx="365805" cy="369332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14807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8A748-B66D-237A-7B0F-2A6834E48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A2072FD7-0897-6A32-9F75-110E2E112185}"/>
              </a:ext>
            </a:extLst>
          </p:cNvPr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825E-5512-24FE-5593-1A7E1C717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85" y="-171592"/>
            <a:ext cx="10515600" cy="1325563"/>
          </a:xfrm>
        </p:spPr>
        <p:txBody>
          <a:bodyPr/>
          <a:lstStyle/>
          <a:p>
            <a:r>
              <a:rPr lang="en-US" dirty="0"/>
              <a:t>Shift Scheduling Reduces to Max 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4F754-D9BE-D19A-D83E-3CC331155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BADE50-950A-4D58-BFB2-FA2C6A8B38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4A0423-E85F-6D47-5003-E52617DFF1A6}"/>
              </a:ext>
            </a:extLst>
          </p:cNvPr>
          <p:cNvSpPr txBox="1"/>
          <p:nvPr/>
        </p:nvSpPr>
        <p:spPr>
          <a:xfrm>
            <a:off x="1615701" y="1403866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Shift Scheduling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2551BC-EA8D-7615-03D7-2CD9848EC7F3}"/>
              </a:ext>
            </a:extLst>
          </p:cNvPr>
          <p:cNvSpPr txBox="1"/>
          <p:nvPr/>
        </p:nvSpPr>
        <p:spPr>
          <a:xfrm>
            <a:off x="7808995" y="1034039"/>
            <a:ext cx="193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 Flow Problem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52028E-29CC-4213-BD70-26DD042AF439}"/>
              </a:ext>
            </a:extLst>
          </p:cNvPr>
          <p:cNvSpPr txBox="1"/>
          <p:nvPr/>
        </p:nvSpPr>
        <p:spPr>
          <a:xfrm>
            <a:off x="7808995" y="4298946"/>
            <a:ext cx="3810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maximal flow graph for that network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3926A7-13EC-2393-92D6-A47AD279337C}"/>
              </a:ext>
            </a:extLst>
          </p:cNvPr>
          <p:cNvSpPr txBox="1"/>
          <p:nvPr/>
        </p:nvSpPr>
        <p:spPr>
          <a:xfrm>
            <a:off x="2378525" y="4727933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Schedule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AutoShape 5">
            <a:extLst>
              <a:ext uri="{FF2B5EF4-FFF2-40B4-BE49-F238E27FC236}">
                <a16:creationId xmlns:a16="http://schemas.microsoft.com/office/drawing/2014/main" id="{DA895F47-39E6-2F42-9205-2141C145C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562" y="1861068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3065580F-E463-9FAC-AD98-BE3027CE43E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AutoShape 5">
            <a:extLst>
              <a:ext uri="{FF2B5EF4-FFF2-40B4-BE49-F238E27FC236}">
                <a16:creationId xmlns:a16="http://schemas.microsoft.com/office/drawing/2014/main" id="{2178534A-68B3-0A9B-95A3-77BE5750135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641736" y="5283308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D01BB92-46E5-BA79-2D81-065A229BC51B}"/>
              </a:ext>
            </a:extLst>
          </p:cNvPr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C24E22-AA98-6BFD-4336-3C02AAF2061E}"/>
                  </a:ext>
                </a:extLst>
              </p:cNvPr>
              <p:cNvSpPr txBox="1"/>
              <p:nvPr/>
            </p:nvSpPr>
            <p:spPr>
              <a:xfrm>
                <a:off x="4474144" y="2476596"/>
                <a:ext cx="328585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Nodes: One per employee, O</a:t>
                </a: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ne per shift, source, sink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Edges: s to employees with capacity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, employees to available shifts with capacity 1, shifts to sink with capacity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C24E22-AA98-6BFD-4336-3C02AAF20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144" y="2476596"/>
                <a:ext cx="3285854" cy="1754326"/>
              </a:xfrm>
              <a:prstGeom prst="rect">
                <a:avLst/>
              </a:prstGeom>
              <a:blipFill>
                <a:blip r:embed="rId2"/>
                <a:stretch>
                  <a:fillRect l="-1670" t="-1736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CB01A05-33DB-C921-21A3-F17DF51395E0}"/>
              </a:ext>
            </a:extLst>
          </p:cNvPr>
          <p:cNvSpPr txBox="1"/>
          <p:nvPr/>
        </p:nvSpPr>
        <p:spPr>
          <a:xfrm>
            <a:off x="9714100" y="368021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Ford-Fulkerson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30BFAD-FC3D-3474-3953-71C033799B51}"/>
              </a:ext>
            </a:extLst>
          </p:cNvPr>
          <p:cNvSpPr txBox="1"/>
          <p:nvPr/>
        </p:nvSpPr>
        <p:spPr>
          <a:xfrm>
            <a:off x="5243990" y="4593289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If an employee-shift edge has flow, assign the employee to that shift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5EBD0D-3552-55EF-B4AF-866950D09555}"/>
              </a:ext>
            </a:extLst>
          </p:cNvPr>
          <p:cNvSpPr txBox="1"/>
          <p:nvPr/>
        </p:nvSpPr>
        <p:spPr>
          <a:xfrm>
            <a:off x="105853" y="2113216"/>
            <a:ext cx="179690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Shifts: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6am, 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9am, 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12pm, 1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3pm, 1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63E7529B-B8B7-6701-F88E-BC0C9B4D5ED5}"/>
              </a:ext>
            </a:extLst>
          </p:cNvPr>
          <p:cNvSpPr txBox="1"/>
          <p:nvPr/>
        </p:nvSpPr>
        <p:spPr>
          <a:xfrm>
            <a:off x="2104777" y="2113216"/>
            <a:ext cx="214731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Employees: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6am, 9am, 3pm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6am, 9am, 12pm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6am, 3pm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0" name="TextBox 289">
                <a:extLst>
                  <a:ext uri="{FF2B5EF4-FFF2-40B4-BE49-F238E27FC236}">
                    <a16:creationId xmlns:a16="http://schemas.microsoft.com/office/drawing/2014/main" id="{4F23E32D-B1CE-C3AE-AA55-310B9D9BE3C5}"/>
                  </a:ext>
                </a:extLst>
              </p:cNvPr>
              <p:cNvSpPr txBox="1"/>
              <p:nvPr/>
            </p:nvSpPr>
            <p:spPr>
              <a:xfrm>
                <a:off x="1327983" y="3743740"/>
                <a:ext cx="94629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90" name="TextBox 289">
                <a:extLst>
                  <a:ext uri="{FF2B5EF4-FFF2-40B4-BE49-F238E27FC236}">
                    <a16:creationId xmlns:a16="http://schemas.microsoft.com/office/drawing/2014/main" id="{4F23E32D-B1CE-C3AE-AA55-310B9D9BE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983" y="3743740"/>
                <a:ext cx="94629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1" name="Group 290">
            <a:extLst>
              <a:ext uri="{FF2B5EF4-FFF2-40B4-BE49-F238E27FC236}">
                <a16:creationId xmlns:a16="http://schemas.microsoft.com/office/drawing/2014/main" id="{38B57FC1-CFE6-52BB-CD63-BA55C8885D76}"/>
              </a:ext>
            </a:extLst>
          </p:cNvPr>
          <p:cNvGrpSpPr/>
          <p:nvPr/>
        </p:nvGrpSpPr>
        <p:grpSpPr>
          <a:xfrm>
            <a:off x="8279354" y="1383672"/>
            <a:ext cx="3806793" cy="2083476"/>
            <a:chOff x="5718433" y="2537588"/>
            <a:chExt cx="6400710" cy="350314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2" name="Oval 50">
                  <a:extLst>
                    <a:ext uri="{FF2B5EF4-FFF2-40B4-BE49-F238E27FC236}">
                      <a16:creationId xmlns:a16="http://schemas.microsoft.com/office/drawing/2014/main" id="{301F0DE3-4E2D-0851-893C-6561994F1A5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718433" y="4200001"/>
                  <a:ext cx="435031" cy="437783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20" tIns="46011" rIns="92020" bIns="4601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US" altLang="en-US" sz="1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292" name="Oval 50">
                  <a:extLst>
                    <a:ext uri="{FF2B5EF4-FFF2-40B4-BE49-F238E27FC236}">
                      <a16:creationId xmlns:a16="http://schemas.microsoft.com/office/drawing/2014/main" id="{301F0DE3-4E2D-0851-893C-6561994F1A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18433" y="4200001"/>
                  <a:ext cx="435031" cy="43778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3" name="Oval 50">
                  <a:extLst>
                    <a:ext uri="{FF2B5EF4-FFF2-40B4-BE49-F238E27FC236}">
                      <a16:creationId xmlns:a16="http://schemas.microsoft.com/office/drawing/2014/main" id="{5003F590-E0A8-699D-34AF-9A55BDE737A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1684112" y="4308372"/>
                  <a:ext cx="435031" cy="437783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20" tIns="46011" rIns="92020" bIns="4601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US" altLang="en-US" sz="1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293" name="Oval 50">
                  <a:extLst>
                    <a:ext uri="{FF2B5EF4-FFF2-40B4-BE49-F238E27FC236}">
                      <a16:creationId xmlns:a16="http://schemas.microsoft.com/office/drawing/2014/main" id="{5003F590-E0A8-699D-34AF-9A55BDE737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684112" y="4308372"/>
                  <a:ext cx="435031" cy="43778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004A899A-05B1-F2B9-D732-4412DC15ACB5}"/>
                </a:ext>
              </a:extLst>
            </p:cNvPr>
            <p:cNvCxnSpPr>
              <a:cxnSpLocks/>
              <a:stCxn id="292" idx="7"/>
            </p:cNvCxnSpPr>
            <p:nvPr/>
          </p:nvCxnSpPr>
          <p:spPr>
            <a:xfrm flipV="1">
              <a:off x="6089756" y="2847148"/>
              <a:ext cx="1209574" cy="1416965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84D46059-07C2-92CB-C71C-48187480C570}"/>
                </a:ext>
              </a:extLst>
            </p:cNvPr>
            <p:cNvCxnSpPr>
              <a:cxnSpLocks/>
              <a:stCxn id="292" idx="6"/>
            </p:cNvCxnSpPr>
            <p:nvPr/>
          </p:nvCxnSpPr>
          <p:spPr>
            <a:xfrm flipV="1">
              <a:off x="6153464" y="4005192"/>
              <a:ext cx="1257964" cy="413702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4DA286E8-AED3-903B-39F2-C9A32384D4EB}"/>
                </a:ext>
              </a:extLst>
            </p:cNvPr>
            <p:cNvCxnSpPr>
              <a:cxnSpLocks/>
              <a:stCxn id="292" idx="5"/>
            </p:cNvCxnSpPr>
            <p:nvPr/>
          </p:nvCxnSpPr>
          <p:spPr>
            <a:xfrm>
              <a:off x="6089756" y="4573673"/>
              <a:ext cx="1095402" cy="566534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DB7E358F-2593-202F-BD15-0609D778B1D2}"/>
                </a:ext>
              </a:extLst>
            </p:cNvPr>
            <p:cNvCxnSpPr>
              <a:cxnSpLocks/>
              <a:endCxn id="293" idx="0"/>
            </p:cNvCxnSpPr>
            <p:nvPr/>
          </p:nvCxnSpPr>
          <p:spPr>
            <a:xfrm>
              <a:off x="10945253" y="2951108"/>
              <a:ext cx="956375" cy="1357265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764A04F4-D919-E772-D2D1-38B8C64015E1}"/>
                </a:ext>
              </a:extLst>
            </p:cNvPr>
            <p:cNvCxnSpPr>
              <a:cxnSpLocks/>
              <a:endCxn id="293" idx="1"/>
            </p:cNvCxnSpPr>
            <p:nvPr/>
          </p:nvCxnSpPr>
          <p:spPr>
            <a:xfrm>
              <a:off x="10835155" y="4100807"/>
              <a:ext cx="912665" cy="271677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1238E52F-9AE0-C903-9BC3-E551CD99911B}"/>
                </a:ext>
              </a:extLst>
            </p:cNvPr>
            <p:cNvCxnSpPr>
              <a:cxnSpLocks/>
              <a:endCxn id="293" idx="3"/>
            </p:cNvCxnSpPr>
            <p:nvPr/>
          </p:nvCxnSpPr>
          <p:spPr>
            <a:xfrm flipV="1">
              <a:off x="10920258" y="4682044"/>
              <a:ext cx="827562" cy="426688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03D35E3F-5DE5-094E-659F-4249DBB35553}"/>
                </a:ext>
              </a:extLst>
            </p:cNvPr>
            <p:cNvCxnSpPr>
              <a:cxnSpLocks/>
              <a:stCxn id="314" idx="6"/>
              <a:endCxn id="293" idx="4"/>
            </p:cNvCxnSpPr>
            <p:nvPr/>
          </p:nvCxnSpPr>
          <p:spPr>
            <a:xfrm flipV="1">
              <a:off x="10892795" y="4746155"/>
              <a:ext cx="1008833" cy="1075682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1" name="TextBox 300">
                  <a:extLst>
                    <a:ext uri="{FF2B5EF4-FFF2-40B4-BE49-F238E27FC236}">
                      <a16:creationId xmlns:a16="http://schemas.microsoft.com/office/drawing/2014/main" id="{976ED02D-36EF-06B2-82FA-672A400FD1D9}"/>
                    </a:ext>
                  </a:extLst>
                </p:cNvPr>
                <p:cNvSpPr txBox="1"/>
                <p:nvPr/>
              </p:nvSpPr>
              <p:spPr>
                <a:xfrm>
                  <a:off x="6544966" y="3445074"/>
                  <a:ext cx="304891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301" name="TextBox 300">
                  <a:extLst>
                    <a:ext uri="{FF2B5EF4-FFF2-40B4-BE49-F238E27FC236}">
                      <a16:creationId xmlns:a16="http://schemas.microsoft.com/office/drawing/2014/main" id="{976ED02D-36EF-06B2-82FA-672A400FD1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966" y="3445074"/>
                  <a:ext cx="304891" cy="276999"/>
                </a:xfrm>
                <a:prstGeom prst="rect">
                  <a:avLst/>
                </a:prstGeom>
                <a:blipFill>
                  <a:blip r:embed="rId6"/>
                  <a:stretch>
                    <a:fillRect r="-26667" b="-4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2" name="TextBox 301">
                  <a:extLst>
                    <a:ext uri="{FF2B5EF4-FFF2-40B4-BE49-F238E27FC236}">
                      <a16:creationId xmlns:a16="http://schemas.microsoft.com/office/drawing/2014/main" id="{207A1ADA-E32D-46A1-B926-3881C52FB686}"/>
                    </a:ext>
                  </a:extLst>
                </p:cNvPr>
                <p:cNvSpPr txBox="1"/>
                <p:nvPr/>
              </p:nvSpPr>
              <p:spPr>
                <a:xfrm>
                  <a:off x="6742829" y="3934465"/>
                  <a:ext cx="304891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302" name="TextBox 301">
                  <a:extLst>
                    <a:ext uri="{FF2B5EF4-FFF2-40B4-BE49-F238E27FC236}">
                      <a16:creationId xmlns:a16="http://schemas.microsoft.com/office/drawing/2014/main" id="{207A1ADA-E32D-46A1-B926-3881C52FB6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2829" y="3934465"/>
                  <a:ext cx="304891" cy="276999"/>
                </a:xfrm>
                <a:prstGeom prst="rect">
                  <a:avLst/>
                </a:prstGeom>
                <a:blipFill>
                  <a:blip r:embed="rId7"/>
                  <a:stretch>
                    <a:fillRect r="-26667" b="-481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3" name="TextBox 302">
                  <a:extLst>
                    <a:ext uri="{FF2B5EF4-FFF2-40B4-BE49-F238E27FC236}">
                      <a16:creationId xmlns:a16="http://schemas.microsoft.com/office/drawing/2014/main" id="{FB4B6279-2104-C70F-3F11-4564E6B42765}"/>
                    </a:ext>
                  </a:extLst>
                </p:cNvPr>
                <p:cNvSpPr txBox="1"/>
                <p:nvPr/>
              </p:nvSpPr>
              <p:spPr>
                <a:xfrm>
                  <a:off x="6543030" y="4658723"/>
                  <a:ext cx="304891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303" name="TextBox 302">
                  <a:extLst>
                    <a:ext uri="{FF2B5EF4-FFF2-40B4-BE49-F238E27FC236}">
                      <a16:creationId xmlns:a16="http://schemas.microsoft.com/office/drawing/2014/main" id="{FB4B6279-2104-C70F-3F11-4564E6B427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3030" y="4658723"/>
                  <a:ext cx="304891" cy="276999"/>
                </a:xfrm>
                <a:prstGeom prst="rect">
                  <a:avLst/>
                </a:prstGeom>
                <a:blipFill>
                  <a:blip r:embed="rId8"/>
                  <a:stretch>
                    <a:fillRect r="-27586" b="-4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FC9CC7F0-2734-FD6F-02B8-7B5F70DD85CA}"/>
                    </a:ext>
                  </a:extLst>
                </p:cNvPr>
                <p:cNvSpPr txBox="1"/>
                <p:nvPr/>
              </p:nvSpPr>
              <p:spPr>
                <a:xfrm>
                  <a:off x="11198818" y="3338951"/>
                  <a:ext cx="304891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FC9CC7F0-2734-FD6F-02B8-7B5F70DD85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98818" y="3338951"/>
                  <a:ext cx="304891" cy="276999"/>
                </a:xfrm>
                <a:prstGeom prst="rect">
                  <a:avLst/>
                </a:prstGeom>
                <a:blipFill>
                  <a:blip r:embed="rId7"/>
                  <a:stretch>
                    <a:fillRect r="-26667" b="-481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5" name="TextBox 304">
                  <a:extLst>
                    <a:ext uri="{FF2B5EF4-FFF2-40B4-BE49-F238E27FC236}">
                      <a16:creationId xmlns:a16="http://schemas.microsoft.com/office/drawing/2014/main" id="{F348C372-46BC-739A-BCD1-ADCFBF13F5D2}"/>
                    </a:ext>
                  </a:extLst>
                </p:cNvPr>
                <p:cNvSpPr txBox="1"/>
                <p:nvPr/>
              </p:nvSpPr>
              <p:spPr>
                <a:xfrm>
                  <a:off x="11099178" y="3989849"/>
                  <a:ext cx="304891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305" name="TextBox 304">
                  <a:extLst>
                    <a:ext uri="{FF2B5EF4-FFF2-40B4-BE49-F238E27FC236}">
                      <a16:creationId xmlns:a16="http://schemas.microsoft.com/office/drawing/2014/main" id="{F348C372-46BC-739A-BCD1-ADCFBF13F5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99178" y="3989849"/>
                  <a:ext cx="304891" cy="276999"/>
                </a:xfrm>
                <a:prstGeom prst="rect">
                  <a:avLst/>
                </a:prstGeom>
                <a:blipFill>
                  <a:blip r:embed="rId6"/>
                  <a:stretch>
                    <a:fillRect r="-26667" b="-4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6" name="TextBox 305">
                  <a:extLst>
                    <a:ext uri="{FF2B5EF4-FFF2-40B4-BE49-F238E27FC236}">
                      <a16:creationId xmlns:a16="http://schemas.microsoft.com/office/drawing/2014/main" id="{8AFF6E70-7837-717F-0BAA-4A4AFCA9EB67}"/>
                    </a:ext>
                  </a:extLst>
                </p:cNvPr>
                <p:cNvSpPr txBox="1"/>
                <p:nvPr/>
              </p:nvSpPr>
              <p:spPr>
                <a:xfrm>
                  <a:off x="11146581" y="4700897"/>
                  <a:ext cx="304891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306" name="TextBox 305">
                  <a:extLst>
                    <a:ext uri="{FF2B5EF4-FFF2-40B4-BE49-F238E27FC236}">
                      <a16:creationId xmlns:a16="http://schemas.microsoft.com/office/drawing/2014/main" id="{8AFF6E70-7837-717F-0BAA-4A4AFCA9EB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46581" y="4700897"/>
                  <a:ext cx="304891" cy="276999"/>
                </a:xfrm>
                <a:prstGeom prst="rect">
                  <a:avLst/>
                </a:prstGeom>
                <a:blipFill>
                  <a:blip r:embed="rId9"/>
                  <a:stretch>
                    <a:fillRect r="-31034" b="-481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7" name="TextBox 306">
                  <a:extLst>
                    <a:ext uri="{FF2B5EF4-FFF2-40B4-BE49-F238E27FC236}">
                      <a16:creationId xmlns:a16="http://schemas.microsoft.com/office/drawing/2014/main" id="{BDFD7433-BF1B-1BD3-8E86-885786C43AEE}"/>
                    </a:ext>
                  </a:extLst>
                </p:cNvPr>
                <p:cNvSpPr txBox="1"/>
                <p:nvPr/>
              </p:nvSpPr>
              <p:spPr>
                <a:xfrm>
                  <a:off x="11120971" y="5233626"/>
                  <a:ext cx="304891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307" name="TextBox 306">
                  <a:extLst>
                    <a:ext uri="{FF2B5EF4-FFF2-40B4-BE49-F238E27FC236}">
                      <a16:creationId xmlns:a16="http://schemas.microsoft.com/office/drawing/2014/main" id="{BDFD7433-BF1B-1BD3-8E86-885786C43A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20971" y="5233626"/>
                  <a:ext cx="304891" cy="276999"/>
                </a:xfrm>
                <a:prstGeom prst="rect">
                  <a:avLst/>
                </a:prstGeom>
                <a:blipFill>
                  <a:blip r:embed="rId10"/>
                  <a:stretch>
                    <a:fillRect r="-26667" b="-481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8" name="Oval 50">
                  <a:extLst>
                    <a:ext uri="{FF2B5EF4-FFF2-40B4-BE49-F238E27FC236}">
                      <a16:creationId xmlns:a16="http://schemas.microsoft.com/office/drawing/2014/main" id="{9A9A16D7-F5A8-DC1D-0125-1B5A4E00C6F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7299330" y="2537588"/>
                  <a:ext cx="435031" cy="437783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20" tIns="46011" rIns="92020" bIns="4601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altLang="en-US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altLang="en-US" sz="1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308" name="Oval 50">
                  <a:extLst>
                    <a:ext uri="{FF2B5EF4-FFF2-40B4-BE49-F238E27FC236}">
                      <a16:creationId xmlns:a16="http://schemas.microsoft.com/office/drawing/2014/main" id="{9A9A16D7-F5A8-DC1D-0125-1B5A4E00C6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99330" y="2537588"/>
                  <a:ext cx="435031" cy="437783"/>
                </a:xfrm>
                <a:prstGeom prst="ellipse">
                  <a:avLst/>
                </a:prstGeom>
                <a:blipFill>
                  <a:blip r:embed="rId11"/>
                  <a:stretch>
                    <a:fillRect l="-6667"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9" name="Oval 50">
                  <a:extLst>
                    <a:ext uri="{FF2B5EF4-FFF2-40B4-BE49-F238E27FC236}">
                      <a16:creationId xmlns:a16="http://schemas.microsoft.com/office/drawing/2014/main" id="{B31A03BA-AB58-A571-87B5-C1F63E0493C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7402699" y="3786299"/>
                  <a:ext cx="435031" cy="437783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20" tIns="46011" rIns="92020" bIns="4601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altLang="en-US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altLang="en-US" sz="1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309" name="Oval 50">
                  <a:extLst>
                    <a:ext uri="{FF2B5EF4-FFF2-40B4-BE49-F238E27FC236}">
                      <a16:creationId xmlns:a16="http://schemas.microsoft.com/office/drawing/2014/main" id="{B31A03BA-AB58-A571-87B5-C1F63E0493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02699" y="3786299"/>
                  <a:ext cx="435031" cy="437783"/>
                </a:xfrm>
                <a:prstGeom prst="ellipse">
                  <a:avLst/>
                </a:prstGeom>
                <a:blipFill>
                  <a:blip r:embed="rId12"/>
                  <a:stretch>
                    <a:fillRect l="-6667"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0" name="Oval 50">
                  <a:extLst>
                    <a:ext uri="{FF2B5EF4-FFF2-40B4-BE49-F238E27FC236}">
                      <a16:creationId xmlns:a16="http://schemas.microsoft.com/office/drawing/2014/main" id="{65E8B53A-CDBA-72F8-3F95-B4FAB4683E5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7185183" y="4976556"/>
                  <a:ext cx="435031" cy="437783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20" tIns="46011" rIns="92020" bIns="4601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altLang="en-US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altLang="en-US" sz="1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310" name="Oval 50">
                  <a:extLst>
                    <a:ext uri="{FF2B5EF4-FFF2-40B4-BE49-F238E27FC236}">
                      <a16:creationId xmlns:a16="http://schemas.microsoft.com/office/drawing/2014/main" id="{65E8B53A-CDBA-72F8-3F95-B4FAB4683E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185183" y="4976556"/>
                  <a:ext cx="435031" cy="437783"/>
                </a:xfrm>
                <a:prstGeom prst="ellipse">
                  <a:avLst/>
                </a:prstGeom>
                <a:blipFill>
                  <a:blip r:embed="rId13"/>
                  <a:stretch>
                    <a:fillRect l="-6667"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1" name="Oval 50">
                  <a:extLst>
                    <a:ext uri="{FF2B5EF4-FFF2-40B4-BE49-F238E27FC236}">
                      <a16:creationId xmlns:a16="http://schemas.microsoft.com/office/drawing/2014/main" id="{45CA01D2-A4B2-BE14-1597-2ED529A476A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0617639" y="2624312"/>
                  <a:ext cx="435031" cy="437783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20" tIns="46011" rIns="92020" bIns="4601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oMath>
                    </m:oMathPara>
                  </a14:m>
                  <a:endParaRPr lang="en-US" altLang="en-US" sz="1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311" name="Oval 50">
                  <a:extLst>
                    <a:ext uri="{FF2B5EF4-FFF2-40B4-BE49-F238E27FC236}">
                      <a16:creationId xmlns:a16="http://schemas.microsoft.com/office/drawing/2014/main" id="{45CA01D2-A4B2-BE14-1597-2ED529A476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617639" y="2624312"/>
                  <a:ext cx="435031" cy="437783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2" name="Oval 50">
                  <a:extLst>
                    <a:ext uri="{FF2B5EF4-FFF2-40B4-BE49-F238E27FC236}">
                      <a16:creationId xmlns:a16="http://schemas.microsoft.com/office/drawing/2014/main" id="{0AC273B9-29AD-FC81-68C8-5E4BA9C1DA8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0400123" y="3866014"/>
                  <a:ext cx="435031" cy="437783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20" tIns="46011" rIns="92020" bIns="4601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oMath>
                    </m:oMathPara>
                  </a14:m>
                  <a:endParaRPr lang="en-US" altLang="en-US" sz="1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312" name="Oval 50">
                  <a:extLst>
                    <a:ext uri="{FF2B5EF4-FFF2-40B4-BE49-F238E27FC236}">
                      <a16:creationId xmlns:a16="http://schemas.microsoft.com/office/drawing/2014/main" id="{0AC273B9-29AD-FC81-68C8-5E4BA9C1DA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400123" y="3866014"/>
                  <a:ext cx="435031" cy="437783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3" name="Oval 50">
                  <a:extLst>
                    <a:ext uri="{FF2B5EF4-FFF2-40B4-BE49-F238E27FC236}">
                      <a16:creationId xmlns:a16="http://schemas.microsoft.com/office/drawing/2014/main" id="{3BACF39B-B664-330B-7BDE-6529856A2A1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0494035" y="4921315"/>
                  <a:ext cx="435031" cy="437783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20" tIns="46011" rIns="92020" bIns="4601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oMath>
                    </m:oMathPara>
                  </a14:m>
                  <a:endParaRPr lang="en-US" altLang="en-US" sz="1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313" name="Oval 50">
                  <a:extLst>
                    <a:ext uri="{FF2B5EF4-FFF2-40B4-BE49-F238E27FC236}">
                      <a16:creationId xmlns:a16="http://schemas.microsoft.com/office/drawing/2014/main" id="{3BACF39B-B664-330B-7BDE-6529856A2A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494035" y="4921315"/>
                  <a:ext cx="435031" cy="437783"/>
                </a:xfrm>
                <a:prstGeom prst="ellipse">
                  <a:avLst/>
                </a:prstGeom>
                <a:blipFill>
                  <a:blip r:embed="rId16"/>
                  <a:stretch>
                    <a:fillRect l="-17778" r="-2222"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4" name="Oval 50">
                  <a:extLst>
                    <a:ext uri="{FF2B5EF4-FFF2-40B4-BE49-F238E27FC236}">
                      <a16:creationId xmlns:a16="http://schemas.microsoft.com/office/drawing/2014/main" id="{68DD970B-6197-21D3-FE81-4B1CFEFFF64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0457764" y="5602945"/>
                  <a:ext cx="435031" cy="437783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20" tIns="46011" rIns="92020" bIns="4601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en-US" altLang="en-US" sz="1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314" name="Oval 50">
                  <a:extLst>
                    <a:ext uri="{FF2B5EF4-FFF2-40B4-BE49-F238E27FC236}">
                      <a16:creationId xmlns:a16="http://schemas.microsoft.com/office/drawing/2014/main" id="{68DD970B-6197-21D3-FE81-4B1CFEFFF6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457764" y="5602945"/>
                  <a:ext cx="435031" cy="437783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8B87EF23-01B8-A6F6-3411-A9F5A7E436A6}"/>
                </a:ext>
              </a:extLst>
            </p:cNvPr>
            <p:cNvCxnSpPr>
              <a:cxnSpLocks/>
              <a:stCxn id="308" idx="6"/>
              <a:endCxn id="311" idx="2"/>
            </p:cNvCxnSpPr>
            <p:nvPr/>
          </p:nvCxnSpPr>
          <p:spPr>
            <a:xfrm>
              <a:off x="7734361" y="2756480"/>
              <a:ext cx="2883278" cy="86724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66B01DC4-306E-5190-4D1C-13275A2113BC}"/>
                </a:ext>
              </a:extLst>
            </p:cNvPr>
            <p:cNvCxnSpPr>
              <a:cxnSpLocks/>
              <a:stCxn id="308" idx="5"/>
              <a:endCxn id="312" idx="1"/>
            </p:cNvCxnSpPr>
            <p:nvPr/>
          </p:nvCxnSpPr>
          <p:spPr>
            <a:xfrm>
              <a:off x="7670652" y="2911259"/>
              <a:ext cx="2793180" cy="1018867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61A791CC-B97D-436F-3DF1-58C45ECC9EF3}"/>
                </a:ext>
              </a:extLst>
            </p:cNvPr>
            <p:cNvCxnSpPr>
              <a:cxnSpLocks/>
              <a:stCxn id="308" idx="4"/>
              <a:endCxn id="314" idx="1"/>
            </p:cNvCxnSpPr>
            <p:nvPr/>
          </p:nvCxnSpPr>
          <p:spPr>
            <a:xfrm>
              <a:off x="7516846" y="2975371"/>
              <a:ext cx="3004627" cy="2691686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2C421E55-7BBE-F0B8-8073-BB1D66FDDFB4}"/>
                </a:ext>
              </a:extLst>
            </p:cNvPr>
            <p:cNvCxnSpPr>
              <a:cxnSpLocks/>
              <a:stCxn id="309" idx="7"/>
              <a:endCxn id="311" idx="3"/>
            </p:cNvCxnSpPr>
            <p:nvPr/>
          </p:nvCxnSpPr>
          <p:spPr>
            <a:xfrm flipV="1">
              <a:off x="7774021" y="2997983"/>
              <a:ext cx="2907327" cy="852428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3AA8BCE3-1229-8A9B-2B16-D2E2B1A7C17D}"/>
                </a:ext>
              </a:extLst>
            </p:cNvPr>
            <p:cNvCxnSpPr>
              <a:cxnSpLocks/>
              <a:stCxn id="310" idx="6"/>
              <a:endCxn id="314" idx="3"/>
            </p:cNvCxnSpPr>
            <p:nvPr/>
          </p:nvCxnSpPr>
          <p:spPr>
            <a:xfrm>
              <a:off x="7620214" y="5195448"/>
              <a:ext cx="2901259" cy="781168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E9BDA2EF-20D1-7877-6EF0-DC909821B6D7}"/>
                </a:ext>
              </a:extLst>
            </p:cNvPr>
            <p:cNvCxnSpPr>
              <a:cxnSpLocks/>
              <a:stCxn id="310" idx="7"/>
              <a:endCxn id="311" idx="4"/>
            </p:cNvCxnSpPr>
            <p:nvPr/>
          </p:nvCxnSpPr>
          <p:spPr>
            <a:xfrm flipV="1">
              <a:off x="7556505" y="3062095"/>
              <a:ext cx="3278650" cy="1978573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1" name="TextBox 320">
                  <a:extLst>
                    <a:ext uri="{FF2B5EF4-FFF2-40B4-BE49-F238E27FC236}">
                      <a16:creationId xmlns:a16="http://schemas.microsoft.com/office/drawing/2014/main" id="{6578A09C-B601-2348-A7B0-44B50FBE4052}"/>
                    </a:ext>
                  </a:extLst>
                </p:cNvPr>
                <p:cNvSpPr txBox="1"/>
                <p:nvPr/>
              </p:nvSpPr>
              <p:spPr>
                <a:xfrm>
                  <a:off x="8799028" y="2624312"/>
                  <a:ext cx="304891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321" name="TextBox 320">
                  <a:extLst>
                    <a:ext uri="{FF2B5EF4-FFF2-40B4-BE49-F238E27FC236}">
                      <a16:creationId xmlns:a16="http://schemas.microsoft.com/office/drawing/2014/main" id="{6578A09C-B601-2348-A7B0-44B50FBE40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9028" y="2624312"/>
                  <a:ext cx="304891" cy="276999"/>
                </a:xfrm>
                <a:prstGeom prst="rect">
                  <a:avLst/>
                </a:prstGeom>
                <a:blipFill>
                  <a:blip r:embed="rId9"/>
                  <a:stretch>
                    <a:fillRect r="-31034" b="-481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56BAF54F-3056-877C-5993-F89F46FC9291}"/>
                </a:ext>
              </a:extLst>
            </p:cNvPr>
            <p:cNvCxnSpPr>
              <a:cxnSpLocks/>
              <a:stCxn id="309" idx="6"/>
              <a:endCxn id="312" idx="2"/>
            </p:cNvCxnSpPr>
            <p:nvPr/>
          </p:nvCxnSpPr>
          <p:spPr>
            <a:xfrm>
              <a:off x="7837730" y="4005191"/>
              <a:ext cx="2562393" cy="79715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B1688633-F899-F96B-14BB-BF27BAE30ED0}"/>
                </a:ext>
              </a:extLst>
            </p:cNvPr>
            <p:cNvCxnSpPr>
              <a:cxnSpLocks/>
              <a:stCxn id="309" idx="5"/>
              <a:endCxn id="313" idx="2"/>
            </p:cNvCxnSpPr>
            <p:nvPr/>
          </p:nvCxnSpPr>
          <p:spPr>
            <a:xfrm>
              <a:off x="7774021" y="4159970"/>
              <a:ext cx="2720014" cy="980237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4" name="TextBox 323">
                  <a:extLst>
                    <a:ext uri="{FF2B5EF4-FFF2-40B4-BE49-F238E27FC236}">
                      <a16:creationId xmlns:a16="http://schemas.microsoft.com/office/drawing/2014/main" id="{97DCE6F7-B3DA-1745-0B60-8F6D766222C3}"/>
                    </a:ext>
                  </a:extLst>
                </p:cNvPr>
                <p:cNvSpPr txBox="1"/>
                <p:nvPr/>
              </p:nvSpPr>
              <p:spPr>
                <a:xfrm>
                  <a:off x="8226758" y="3032209"/>
                  <a:ext cx="304891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324" name="TextBox 323">
                  <a:extLst>
                    <a:ext uri="{FF2B5EF4-FFF2-40B4-BE49-F238E27FC236}">
                      <a16:creationId xmlns:a16="http://schemas.microsoft.com/office/drawing/2014/main" id="{97DCE6F7-B3DA-1745-0B60-8F6D766222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6758" y="3032209"/>
                  <a:ext cx="304891" cy="276999"/>
                </a:xfrm>
                <a:prstGeom prst="rect">
                  <a:avLst/>
                </a:prstGeom>
                <a:blipFill>
                  <a:blip r:embed="rId10"/>
                  <a:stretch>
                    <a:fillRect r="-26667" b="-481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5" name="TextBox 324">
                  <a:extLst>
                    <a:ext uri="{FF2B5EF4-FFF2-40B4-BE49-F238E27FC236}">
                      <a16:creationId xmlns:a16="http://schemas.microsoft.com/office/drawing/2014/main" id="{08B2B3FA-78EE-4F6D-DB8F-892BFE77989D}"/>
                    </a:ext>
                  </a:extLst>
                </p:cNvPr>
                <p:cNvSpPr txBox="1"/>
                <p:nvPr/>
              </p:nvSpPr>
              <p:spPr>
                <a:xfrm>
                  <a:off x="7826340" y="3154285"/>
                  <a:ext cx="304891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325" name="TextBox 324">
                  <a:extLst>
                    <a:ext uri="{FF2B5EF4-FFF2-40B4-BE49-F238E27FC236}">
                      <a16:creationId xmlns:a16="http://schemas.microsoft.com/office/drawing/2014/main" id="{08B2B3FA-78EE-4F6D-DB8F-892BFE7798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6340" y="3154285"/>
                  <a:ext cx="304891" cy="276999"/>
                </a:xfrm>
                <a:prstGeom prst="rect">
                  <a:avLst/>
                </a:prstGeom>
                <a:blipFill>
                  <a:blip r:embed="rId10"/>
                  <a:stretch>
                    <a:fillRect r="-26667" b="-481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6" name="TextBox 325">
                  <a:extLst>
                    <a:ext uri="{FF2B5EF4-FFF2-40B4-BE49-F238E27FC236}">
                      <a16:creationId xmlns:a16="http://schemas.microsoft.com/office/drawing/2014/main" id="{0557A7C9-9570-8D73-1C68-4C6D9272FC70}"/>
                    </a:ext>
                  </a:extLst>
                </p:cNvPr>
                <p:cNvSpPr txBox="1"/>
                <p:nvPr/>
              </p:nvSpPr>
              <p:spPr>
                <a:xfrm>
                  <a:off x="9715677" y="3925475"/>
                  <a:ext cx="304891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326" name="TextBox 325">
                  <a:extLst>
                    <a:ext uri="{FF2B5EF4-FFF2-40B4-BE49-F238E27FC236}">
                      <a16:creationId xmlns:a16="http://schemas.microsoft.com/office/drawing/2014/main" id="{0557A7C9-9570-8D73-1C68-4C6D9272FC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5677" y="3925475"/>
                  <a:ext cx="304891" cy="276999"/>
                </a:xfrm>
                <a:prstGeom prst="rect">
                  <a:avLst/>
                </a:prstGeom>
                <a:blipFill>
                  <a:blip r:embed="rId10"/>
                  <a:stretch>
                    <a:fillRect r="-26667" b="-481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7" name="TextBox 326">
                  <a:extLst>
                    <a:ext uri="{FF2B5EF4-FFF2-40B4-BE49-F238E27FC236}">
                      <a16:creationId xmlns:a16="http://schemas.microsoft.com/office/drawing/2014/main" id="{2EB3A178-60EC-B478-72CC-AF1B1B9CDB2C}"/>
                    </a:ext>
                  </a:extLst>
                </p:cNvPr>
                <p:cNvSpPr txBox="1"/>
                <p:nvPr/>
              </p:nvSpPr>
              <p:spPr>
                <a:xfrm>
                  <a:off x="7937372" y="4136548"/>
                  <a:ext cx="304891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327" name="TextBox 326">
                  <a:extLst>
                    <a:ext uri="{FF2B5EF4-FFF2-40B4-BE49-F238E27FC236}">
                      <a16:creationId xmlns:a16="http://schemas.microsoft.com/office/drawing/2014/main" id="{2EB3A178-60EC-B478-72CC-AF1B1B9CDB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7372" y="4136548"/>
                  <a:ext cx="304891" cy="276999"/>
                </a:xfrm>
                <a:prstGeom prst="rect">
                  <a:avLst/>
                </a:prstGeom>
                <a:blipFill>
                  <a:blip r:embed="rId18"/>
                  <a:stretch>
                    <a:fillRect r="-31034" b="-4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8" name="TextBox 327">
                  <a:extLst>
                    <a:ext uri="{FF2B5EF4-FFF2-40B4-BE49-F238E27FC236}">
                      <a16:creationId xmlns:a16="http://schemas.microsoft.com/office/drawing/2014/main" id="{88D18D26-59BC-3677-3A9F-3935C0FE01D7}"/>
                    </a:ext>
                  </a:extLst>
                </p:cNvPr>
                <p:cNvSpPr txBox="1"/>
                <p:nvPr/>
              </p:nvSpPr>
              <p:spPr>
                <a:xfrm>
                  <a:off x="7889584" y="4581686"/>
                  <a:ext cx="304891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328" name="TextBox 327">
                  <a:extLst>
                    <a:ext uri="{FF2B5EF4-FFF2-40B4-BE49-F238E27FC236}">
                      <a16:creationId xmlns:a16="http://schemas.microsoft.com/office/drawing/2014/main" id="{88D18D26-59BC-3677-3A9F-3935C0FE01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9584" y="4581686"/>
                  <a:ext cx="304891" cy="276999"/>
                </a:xfrm>
                <a:prstGeom prst="rect">
                  <a:avLst/>
                </a:prstGeom>
                <a:blipFill>
                  <a:blip r:embed="rId10"/>
                  <a:stretch>
                    <a:fillRect r="-26667" b="-481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9" name="TextBox 328">
                  <a:extLst>
                    <a:ext uri="{FF2B5EF4-FFF2-40B4-BE49-F238E27FC236}">
                      <a16:creationId xmlns:a16="http://schemas.microsoft.com/office/drawing/2014/main" id="{BAF9E9C6-53F6-13D0-ED28-7F74F3D61535}"/>
                    </a:ext>
                  </a:extLst>
                </p:cNvPr>
                <p:cNvSpPr txBox="1"/>
                <p:nvPr/>
              </p:nvSpPr>
              <p:spPr>
                <a:xfrm>
                  <a:off x="8731952" y="5370051"/>
                  <a:ext cx="304891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329" name="TextBox 328">
                  <a:extLst>
                    <a:ext uri="{FF2B5EF4-FFF2-40B4-BE49-F238E27FC236}">
                      <a16:creationId xmlns:a16="http://schemas.microsoft.com/office/drawing/2014/main" id="{BAF9E9C6-53F6-13D0-ED28-7F74F3D615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1952" y="5370051"/>
                  <a:ext cx="304891" cy="276999"/>
                </a:xfrm>
                <a:prstGeom prst="rect">
                  <a:avLst/>
                </a:prstGeom>
                <a:blipFill>
                  <a:blip r:embed="rId10"/>
                  <a:stretch>
                    <a:fillRect r="-26667" b="-481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8EB32C7D-67B1-3243-5FD6-36887EDD38F0}"/>
              </a:ext>
            </a:extLst>
          </p:cNvPr>
          <p:cNvGrpSpPr/>
          <p:nvPr/>
        </p:nvGrpSpPr>
        <p:grpSpPr>
          <a:xfrm>
            <a:off x="7757905" y="4661470"/>
            <a:ext cx="3806793" cy="2083476"/>
            <a:chOff x="5718433" y="2537588"/>
            <a:chExt cx="6400710" cy="350314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1" name="Oval 50">
                  <a:extLst>
                    <a:ext uri="{FF2B5EF4-FFF2-40B4-BE49-F238E27FC236}">
                      <a16:creationId xmlns:a16="http://schemas.microsoft.com/office/drawing/2014/main" id="{CEC15196-B40B-D046-A2DF-61B218C7EC1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718433" y="4200001"/>
                  <a:ext cx="435031" cy="437783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20" tIns="46011" rIns="92020" bIns="4601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US" altLang="en-US" sz="1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331" name="Oval 50">
                  <a:extLst>
                    <a:ext uri="{FF2B5EF4-FFF2-40B4-BE49-F238E27FC236}">
                      <a16:creationId xmlns:a16="http://schemas.microsoft.com/office/drawing/2014/main" id="{CEC15196-B40B-D046-A2DF-61B218C7EC1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18433" y="4200001"/>
                  <a:ext cx="435031" cy="437783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2" name="Oval 50">
                  <a:extLst>
                    <a:ext uri="{FF2B5EF4-FFF2-40B4-BE49-F238E27FC236}">
                      <a16:creationId xmlns:a16="http://schemas.microsoft.com/office/drawing/2014/main" id="{D519DCCF-35FC-9FEC-8B1C-3009AA2F582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1684112" y="4308372"/>
                  <a:ext cx="435031" cy="437783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20" tIns="46011" rIns="92020" bIns="4601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US" altLang="en-US" sz="1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332" name="Oval 50">
                  <a:extLst>
                    <a:ext uri="{FF2B5EF4-FFF2-40B4-BE49-F238E27FC236}">
                      <a16:creationId xmlns:a16="http://schemas.microsoft.com/office/drawing/2014/main" id="{D519DCCF-35FC-9FEC-8B1C-3009AA2F58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684112" y="4308372"/>
                  <a:ext cx="435031" cy="437783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9FA76DEF-DBD6-C1CF-B3CD-4B738C80022E}"/>
                </a:ext>
              </a:extLst>
            </p:cNvPr>
            <p:cNvCxnSpPr>
              <a:cxnSpLocks/>
              <a:stCxn id="331" idx="7"/>
            </p:cNvCxnSpPr>
            <p:nvPr/>
          </p:nvCxnSpPr>
          <p:spPr>
            <a:xfrm flipV="1">
              <a:off x="6089756" y="2847148"/>
              <a:ext cx="1209574" cy="1416965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E0A992BE-8D76-A8E3-4933-59F54AF6708B}"/>
                </a:ext>
              </a:extLst>
            </p:cNvPr>
            <p:cNvCxnSpPr>
              <a:cxnSpLocks/>
              <a:stCxn id="331" idx="6"/>
            </p:cNvCxnSpPr>
            <p:nvPr/>
          </p:nvCxnSpPr>
          <p:spPr>
            <a:xfrm flipV="1">
              <a:off x="6153464" y="4005192"/>
              <a:ext cx="1257964" cy="413702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1FF8B29D-DFF6-27B4-447E-148775E45617}"/>
                </a:ext>
              </a:extLst>
            </p:cNvPr>
            <p:cNvCxnSpPr>
              <a:cxnSpLocks/>
              <a:stCxn id="331" idx="5"/>
            </p:cNvCxnSpPr>
            <p:nvPr/>
          </p:nvCxnSpPr>
          <p:spPr>
            <a:xfrm>
              <a:off x="6089756" y="4573673"/>
              <a:ext cx="1095402" cy="566534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874737E1-514B-4C48-374A-7DE38D5CE1E7}"/>
                </a:ext>
              </a:extLst>
            </p:cNvPr>
            <p:cNvCxnSpPr>
              <a:cxnSpLocks/>
              <a:endCxn id="332" idx="0"/>
            </p:cNvCxnSpPr>
            <p:nvPr/>
          </p:nvCxnSpPr>
          <p:spPr>
            <a:xfrm>
              <a:off x="10945253" y="2951108"/>
              <a:ext cx="956375" cy="1357265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D6967232-945F-3307-B882-E5CC067AFE09}"/>
                </a:ext>
              </a:extLst>
            </p:cNvPr>
            <p:cNvCxnSpPr>
              <a:cxnSpLocks/>
              <a:endCxn id="332" idx="1"/>
            </p:cNvCxnSpPr>
            <p:nvPr/>
          </p:nvCxnSpPr>
          <p:spPr>
            <a:xfrm>
              <a:off x="10835155" y="4100807"/>
              <a:ext cx="912665" cy="271677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F5BD99E0-554C-894D-8331-5B746CE3FB43}"/>
                </a:ext>
              </a:extLst>
            </p:cNvPr>
            <p:cNvCxnSpPr>
              <a:cxnSpLocks/>
              <a:endCxn id="332" idx="3"/>
            </p:cNvCxnSpPr>
            <p:nvPr/>
          </p:nvCxnSpPr>
          <p:spPr>
            <a:xfrm flipV="1">
              <a:off x="10920258" y="4682044"/>
              <a:ext cx="827562" cy="426688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BC32FFE7-C5C4-8E4D-A78D-815CF46CF0B7}"/>
                </a:ext>
              </a:extLst>
            </p:cNvPr>
            <p:cNvCxnSpPr>
              <a:cxnSpLocks/>
              <a:stCxn id="353" idx="6"/>
              <a:endCxn id="332" idx="4"/>
            </p:cNvCxnSpPr>
            <p:nvPr/>
          </p:nvCxnSpPr>
          <p:spPr>
            <a:xfrm flipV="1">
              <a:off x="10892795" y="4746155"/>
              <a:ext cx="1008833" cy="1075682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0" name="TextBox 339">
                  <a:extLst>
                    <a:ext uri="{FF2B5EF4-FFF2-40B4-BE49-F238E27FC236}">
                      <a16:creationId xmlns:a16="http://schemas.microsoft.com/office/drawing/2014/main" id="{2B0B3E82-D5C0-8548-F785-F1361E9C0E02}"/>
                    </a:ext>
                  </a:extLst>
                </p:cNvPr>
                <p:cNvSpPr txBox="1"/>
                <p:nvPr/>
              </p:nvSpPr>
              <p:spPr>
                <a:xfrm>
                  <a:off x="6544966" y="3445074"/>
                  <a:ext cx="782170" cy="46574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2/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340" name="TextBox 339">
                  <a:extLst>
                    <a:ext uri="{FF2B5EF4-FFF2-40B4-BE49-F238E27FC236}">
                      <a16:creationId xmlns:a16="http://schemas.microsoft.com/office/drawing/2014/main" id="{2B0B3E82-D5C0-8548-F785-F1361E9C0E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966" y="3445074"/>
                  <a:ext cx="782170" cy="465744"/>
                </a:xfrm>
                <a:prstGeom prst="rect">
                  <a:avLst/>
                </a:prstGeom>
                <a:blipFill>
                  <a:blip r:embed="rId21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1" name="TextBox 340">
                  <a:extLst>
                    <a:ext uri="{FF2B5EF4-FFF2-40B4-BE49-F238E27FC236}">
                      <a16:creationId xmlns:a16="http://schemas.microsoft.com/office/drawing/2014/main" id="{09010873-70A3-73B9-C70D-9618E6616EFB}"/>
                    </a:ext>
                  </a:extLst>
                </p:cNvPr>
                <p:cNvSpPr txBox="1"/>
                <p:nvPr/>
              </p:nvSpPr>
              <p:spPr>
                <a:xfrm>
                  <a:off x="6742829" y="3934465"/>
                  <a:ext cx="782170" cy="46574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2/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341" name="TextBox 340">
                  <a:extLst>
                    <a:ext uri="{FF2B5EF4-FFF2-40B4-BE49-F238E27FC236}">
                      <a16:creationId xmlns:a16="http://schemas.microsoft.com/office/drawing/2014/main" id="{09010873-70A3-73B9-C70D-9618E6616E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2829" y="3934465"/>
                  <a:ext cx="782170" cy="465744"/>
                </a:xfrm>
                <a:prstGeom prst="rect">
                  <a:avLst/>
                </a:prstGeom>
                <a:blipFill>
                  <a:blip r:embed="rId22"/>
                  <a:stretch>
                    <a:fillRect b="-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2" name="TextBox 341">
                  <a:extLst>
                    <a:ext uri="{FF2B5EF4-FFF2-40B4-BE49-F238E27FC236}">
                      <a16:creationId xmlns:a16="http://schemas.microsoft.com/office/drawing/2014/main" id="{880B66A0-E190-08E5-1482-96806182AF59}"/>
                    </a:ext>
                  </a:extLst>
                </p:cNvPr>
                <p:cNvSpPr txBox="1"/>
                <p:nvPr/>
              </p:nvSpPr>
              <p:spPr>
                <a:xfrm>
                  <a:off x="6543030" y="4658723"/>
                  <a:ext cx="782170" cy="46574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2/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342" name="TextBox 341">
                  <a:extLst>
                    <a:ext uri="{FF2B5EF4-FFF2-40B4-BE49-F238E27FC236}">
                      <a16:creationId xmlns:a16="http://schemas.microsoft.com/office/drawing/2014/main" id="{880B66A0-E190-08E5-1482-96806182AF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3030" y="4658723"/>
                  <a:ext cx="782170" cy="465744"/>
                </a:xfrm>
                <a:prstGeom prst="rect">
                  <a:avLst/>
                </a:prstGeom>
                <a:blipFill>
                  <a:blip r:embed="rId22"/>
                  <a:stretch>
                    <a:fillRect b="-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3" name="TextBox 342">
                  <a:extLst>
                    <a:ext uri="{FF2B5EF4-FFF2-40B4-BE49-F238E27FC236}">
                      <a16:creationId xmlns:a16="http://schemas.microsoft.com/office/drawing/2014/main" id="{F778BBAD-B29A-5755-9E78-295180C118B2}"/>
                    </a:ext>
                  </a:extLst>
                </p:cNvPr>
                <p:cNvSpPr txBox="1"/>
                <p:nvPr/>
              </p:nvSpPr>
              <p:spPr>
                <a:xfrm>
                  <a:off x="11198818" y="3338951"/>
                  <a:ext cx="782170" cy="46574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2/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343" name="TextBox 342">
                  <a:extLst>
                    <a:ext uri="{FF2B5EF4-FFF2-40B4-BE49-F238E27FC236}">
                      <a16:creationId xmlns:a16="http://schemas.microsoft.com/office/drawing/2014/main" id="{F778BBAD-B29A-5755-9E78-295180C118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98818" y="3338951"/>
                  <a:ext cx="782170" cy="465744"/>
                </a:xfrm>
                <a:prstGeom prst="rect">
                  <a:avLst/>
                </a:prstGeom>
                <a:blipFill>
                  <a:blip r:embed="rId23"/>
                  <a:stretch>
                    <a:fillRect b="-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4" name="TextBox 343">
                  <a:extLst>
                    <a:ext uri="{FF2B5EF4-FFF2-40B4-BE49-F238E27FC236}">
                      <a16:creationId xmlns:a16="http://schemas.microsoft.com/office/drawing/2014/main" id="{849F229B-3F41-83F5-3116-AE01F0322F7D}"/>
                    </a:ext>
                  </a:extLst>
                </p:cNvPr>
                <p:cNvSpPr txBox="1"/>
                <p:nvPr/>
              </p:nvSpPr>
              <p:spPr>
                <a:xfrm>
                  <a:off x="10773049" y="3881271"/>
                  <a:ext cx="782170" cy="46574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2/2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344" name="TextBox 343">
                  <a:extLst>
                    <a:ext uri="{FF2B5EF4-FFF2-40B4-BE49-F238E27FC236}">
                      <a16:creationId xmlns:a16="http://schemas.microsoft.com/office/drawing/2014/main" id="{849F229B-3F41-83F5-3116-AE01F0322F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73049" y="3881271"/>
                  <a:ext cx="782170" cy="465744"/>
                </a:xfrm>
                <a:prstGeom prst="rect">
                  <a:avLst/>
                </a:prstGeom>
                <a:blipFill>
                  <a:blip r:embed="rId22"/>
                  <a:stretch>
                    <a:fillRect b="-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5" name="TextBox 344">
                  <a:extLst>
                    <a:ext uri="{FF2B5EF4-FFF2-40B4-BE49-F238E27FC236}">
                      <a16:creationId xmlns:a16="http://schemas.microsoft.com/office/drawing/2014/main" id="{05C4C6FB-C15B-DC19-BC89-C3A5FDD9787B}"/>
                    </a:ext>
                  </a:extLst>
                </p:cNvPr>
                <p:cNvSpPr txBox="1"/>
                <p:nvPr/>
              </p:nvSpPr>
              <p:spPr>
                <a:xfrm>
                  <a:off x="10680682" y="4617519"/>
                  <a:ext cx="782170" cy="46574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345" name="TextBox 344">
                  <a:extLst>
                    <a:ext uri="{FF2B5EF4-FFF2-40B4-BE49-F238E27FC236}">
                      <a16:creationId xmlns:a16="http://schemas.microsoft.com/office/drawing/2014/main" id="{05C4C6FB-C15B-DC19-BC89-C3A5FDD978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0682" y="4617519"/>
                  <a:ext cx="782170" cy="465744"/>
                </a:xfrm>
                <a:prstGeom prst="rect">
                  <a:avLst/>
                </a:prstGeom>
                <a:blipFill>
                  <a:blip r:embed="rId24"/>
                  <a:stretch>
                    <a:fillRect b="-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6" name="TextBox 345">
                  <a:extLst>
                    <a:ext uri="{FF2B5EF4-FFF2-40B4-BE49-F238E27FC236}">
                      <a16:creationId xmlns:a16="http://schemas.microsoft.com/office/drawing/2014/main" id="{237D2B8D-5BE1-5C23-E0B9-3D04DBD8D82B}"/>
                    </a:ext>
                  </a:extLst>
                </p:cNvPr>
                <p:cNvSpPr txBox="1"/>
                <p:nvPr/>
              </p:nvSpPr>
              <p:spPr>
                <a:xfrm>
                  <a:off x="11120971" y="5233626"/>
                  <a:ext cx="685140" cy="46574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:r>
                    <a:rPr lang="en-US" sz="1200" b="0" dirty="0"/>
                    <a:t>1/</a:t>
                  </a:r>
                  <a14:m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346" name="TextBox 345">
                  <a:extLst>
                    <a:ext uri="{FF2B5EF4-FFF2-40B4-BE49-F238E27FC236}">
                      <a16:creationId xmlns:a16="http://schemas.microsoft.com/office/drawing/2014/main" id="{237D2B8D-5BE1-5C23-E0B9-3D04DBD8D8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20971" y="5233626"/>
                  <a:ext cx="685140" cy="465744"/>
                </a:xfrm>
                <a:prstGeom prst="rect">
                  <a:avLst/>
                </a:prstGeom>
                <a:blipFill>
                  <a:blip r:embed="rId25"/>
                  <a:stretch>
                    <a:fillRect l="-1493" t="-2222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7" name="Oval 50">
                  <a:extLst>
                    <a:ext uri="{FF2B5EF4-FFF2-40B4-BE49-F238E27FC236}">
                      <a16:creationId xmlns:a16="http://schemas.microsoft.com/office/drawing/2014/main" id="{6AEBDC3D-2EE8-5725-0DE4-25A36A0BF24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7299330" y="2537588"/>
                  <a:ext cx="435031" cy="437783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20" tIns="46011" rIns="92020" bIns="4601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altLang="en-US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altLang="en-US" sz="1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347" name="Oval 50">
                  <a:extLst>
                    <a:ext uri="{FF2B5EF4-FFF2-40B4-BE49-F238E27FC236}">
                      <a16:creationId xmlns:a16="http://schemas.microsoft.com/office/drawing/2014/main" id="{6AEBDC3D-2EE8-5725-0DE4-25A36A0BF2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99330" y="2537588"/>
                  <a:ext cx="435031" cy="437783"/>
                </a:xfrm>
                <a:prstGeom prst="ellipse">
                  <a:avLst/>
                </a:prstGeom>
                <a:blipFill>
                  <a:blip r:embed="rId26"/>
                  <a:stretch>
                    <a:fillRect l="-9091" b="-2273"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8" name="Oval 50">
                  <a:extLst>
                    <a:ext uri="{FF2B5EF4-FFF2-40B4-BE49-F238E27FC236}">
                      <a16:creationId xmlns:a16="http://schemas.microsoft.com/office/drawing/2014/main" id="{563CF05E-3316-3415-07BE-C68BC8AC8B0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7402699" y="3786299"/>
                  <a:ext cx="435031" cy="437783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20" tIns="46011" rIns="92020" bIns="4601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altLang="en-US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altLang="en-US" sz="1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348" name="Oval 50">
                  <a:extLst>
                    <a:ext uri="{FF2B5EF4-FFF2-40B4-BE49-F238E27FC236}">
                      <a16:creationId xmlns:a16="http://schemas.microsoft.com/office/drawing/2014/main" id="{563CF05E-3316-3415-07BE-C68BC8AC8B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02699" y="3786299"/>
                  <a:ext cx="435031" cy="437783"/>
                </a:xfrm>
                <a:prstGeom prst="ellipse">
                  <a:avLst/>
                </a:prstGeom>
                <a:blipFill>
                  <a:blip r:embed="rId27"/>
                  <a:stretch>
                    <a:fillRect l="-9091" b="-2273"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9" name="Oval 50">
                  <a:extLst>
                    <a:ext uri="{FF2B5EF4-FFF2-40B4-BE49-F238E27FC236}">
                      <a16:creationId xmlns:a16="http://schemas.microsoft.com/office/drawing/2014/main" id="{86D5E45E-762D-F34F-1ADA-B1339EDFD90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7185183" y="4976556"/>
                  <a:ext cx="435031" cy="437783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20" tIns="46011" rIns="92020" bIns="4601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altLang="en-US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altLang="en-US" sz="1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349" name="Oval 50">
                  <a:extLst>
                    <a:ext uri="{FF2B5EF4-FFF2-40B4-BE49-F238E27FC236}">
                      <a16:creationId xmlns:a16="http://schemas.microsoft.com/office/drawing/2014/main" id="{86D5E45E-762D-F34F-1ADA-B1339EDFD9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185183" y="4976556"/>
                  <a:ext cx="435031" cy="437783"/>
                </a:xfrm>
                <a:prstGeom prst="ellipse">
                  <a:avLst/>
                </a:prstGeom>
                <a:blipFill>
                  <a:blip r:embed="rId28"/>
                  <a:stretch>
                    <a:fillRect l="-9091" b="-2273"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0" name="Oval 50">
                  <a:extLst>
                    <a:ext uri="{FF2B5EF4-FFF2-40B4-BE49-F238E27FC236}">
                      <a16:creationId xmlns:a16="http://schemas.microsoft.com/office/drawing/2014/main" id="{49B18D8E-7E68-8727-6ED0-BD46E508EEF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0617639" y="2624312"/>
                  <a:ext cx="435031" cy="437783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20" tIns="46011" rIns="92020" bIns="4601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oMath>
                    </m:oMathPara>
                  </a14:m>
                  <a:endParaRPr lang="en-US" altLang="en-US" sz="1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350" name="Oval 50">
                  <a:extLst>
                    <a:ext uri="{FF2B5EF4-FFF2-40B4-BE49-F238E27FC236}">
                      <a16:creationId xmlns:a16="http://schemas.microsoft.com/office/drawing/2014/main" id="{49B18D8E-7E68-8727-6ED0-BD46E508EE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617639" y="2624312"/>
                  <a:ext cx="435031" cy="437783"/>
                </a:xfrm>
                <a:prstGeom prst="ellipse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1" name="Oval 50">
                  <a:extLst>
                    <a:ext uri="{FF2B5EF4-FFF2-40B4-BE49-F238E27FC236}">
                      <a16:creationId xmlns:a16="http://schemas.microsoft.com/office/drawing/2014/main" id="{C5417C18-1D1D-66EB-6C38-D6BB3FE554A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0400123" y="3866014"/>
                  <a:ext cx="435031" cy="437783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20" tIns="46011" rIns="92020" bIns="4601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oMath>
                    </m:oMathPara>
                  </a14:m>
                  <a:endParaRPr lang="en-US" altLang="en-US" sz="1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351" name="Oval 50">
                  <a:extLst>
                    <a:ext uri="{FF2B5EF4-FFF2-40B4-BE49-F238E27FC236}">
                      <a16:creationId xmlns:a16="http://schemas.microsoft.com/office/drawing/2014/main" id="{C5417C18-1D1D-66EB-6C38-D6BB3FE554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400123" y="3866014"/>
                  <a:ext cx="435031" cy="437783"/>
                </a:xfrm>
                <a:prstGeom prst="ellipse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2" name="Oval 50">
                  <a:extLst>
                    <a:ext uri="{FF2B5EF4-FFF2-40B4-BE49-F238E27FC236}">
                      <a16:creationId xmlns:a16="http://schemas.microsoft.com/office/drawing/2014/main" id="{B95EB85C-0DA4-2A16-C76A-8F2F0E78F5E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0494035" y="4921315"/>
                  <a:ext cx="435031" cy="437783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20" tIns="46011" rIns="92020" bIns="4601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oMath>
                    </m:oMathPara>
                  </a14:m>
                  <a:endParaRPr lang="en-US" altLang="en-US" sz="1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352" name="Oval 50">
                  <a:extLst>
                    <a:ext uri="{FF2B5EF4-FFF2-40B4-BE49-F238E27FC236}">
                      <a16:creationId xmlns:a16="http://schemas.microsoft.com/office/drawing/2014/main" id="{B95EB85C-0DA4-2A16-C76A-8F2F0E78F5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494035" y="4921315"/>
                  <a:ext cx="435031" cy="437783"/>
                </a:xfrm>
                <a:prstGeom prst="ellipse">
                  <a:avLst/>
                </a:prstGeom>
                <a:blipFill>
                  <a:blip r:embed="rId31"/>
                  <a:stretch>
                    <a:fillRect l="-20455" r="-2273"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3" name="Oval 50">
                  <a:extLst>
                    <a:ext uri="{FF2B5EF4-FFF2-40B4-BE49-F238E27FC236}">
                      <a16:creationId xmlns:a16="http://schemas.microsoft.com/office/drawing/2014/main" id="{302176E9-9040-C031-6033-B86DD15DC9D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0457764" y="5602945"/>
                  <a:ext cx="435031" cy="437783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20" tIns="46011" rIns="92020" bIns="4601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en-US" altLang="en-US" sz="1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353" name="Oval 50">
                  <a:extLst>
                    <a:ext uri="{FF2B5EF4-FFF2-40B4-BE49-F238E27FC236}">
                      <a16:creationId xmlns:a16="http://schemas.microsoft.com/office/drawing/2014/main" id="{302176E9-9040-C031-6033-B86DD15DC9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457764" y="5602945"/>
                  <a:ext cx="435031" cy="437783"/>
                </a:xfrm>
                <a:prstGeom prst="ellipse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189600F3-42FA-C226-B32F-C9A4E6B663DB}"/>
                </a:ext>
              </a:extLst>
            </p:cNvPr>
            <p:cNvCxnSpPr>
              <a:cxnSpLocks/>
              <a:stCxn id="347" idx="6"/>
              <a:endCxn id="350" idx="2"/>
            </p:cNvCxnSpPr>
            <p:nvPr/>
          </p:nvCxnSpPr>
          <p:spPr>
            <a:xfrm>
              <a:off x="7734361" y="2756480"/>
              <a:ext cx="2883278" cy="86724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197E8CB8-CA51-DA5E-D1BE-D03722F184F8}"/>
                </a:ext>
              </a:extLst>
            </p:cNvPr>
            <p:cNvCxnSpPr>
              <a:cxnSpLocks/>
              <a:stCxn id="347" idx="5"/>
              <a:endCxn id="351" idx="1"/>
            </p:cNvCxnSpPr>
            <p:nvPr/>
          </p:nvCxnSpPr>
          <p:spPr>
            <a:xfrm>
              <a:off x="7670652" y="2911259"/>
              <a:ext cx="2793180" cy="1018867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0ED9862F-4DD0-206B-6BFE-CB907FBC542A}"/>
                </a:ext>
              </a:extLst>
            </p:cNvPr>
            <p:cNvCxnSpPr>
              <a:cxnSpLocks/>
              <a:stCxn id="347" idx="4"/>
              <a:endCxn id="353" idx="1"/>
            </p:cNvCxnSpPr>
            <p:nvPr/>
          </p:nvCxnSpPr>
          <p:spPr>
            <a:xfrm>
              <a:off x="7516846" y="2975371"/>
              <a:ext cx="3004627" cy="2691686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71DEB695-34C6-9CB3-9936-B05EF70EB805}"/>
                </a:ext>
              </a:extLst>
            </p:cNvPr>
            <p:cNvCxnSpPr>
              <a:cxnSpLocks/>
              <a:stCxn id="348" idx="7"/>
              <a:endCxn id="350" idx="3"/>
            </p:cNvCxnSpPr>
            <p:nvPr/>
          </p:nvCxnSpPr>
          <p:spPr>
            <a:xfrm flipV="1">
              <a:off x="7774021" y="2997983"/>
              <a:ext cx="2907327" cy="852428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68010EFF-FE24-51AB-5D84-5650B032E185}"/>
                </a:ext>
              </a:extLst>
            </p:cNvPr>
            <p:cNvCxnSpPr>
              <a:cxnSpLocks/>
              <a:stCxn id="349" idx="6"/>
              <a:endCxn id="353" idx="3"/>
            </p:cNvCxnSpPr>
            <p:nvPr/>
          </p:nvCxnSpPr>
          <p:spPr>
            <a:xfrm>
              <a:off x="7620214" y="5195448"/>
              <a:ext cx="2901259" cy="781168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10B4405D-4B85-FA9D-2C54-2B789792D7D2}"/>
                </a:ext>
              </a:extLst>
            </p:cNvPr>
            <p:cNvCxnSpPr>
              <a:cxnSpLocks/>
              <a:stCxn id="349" idx="7"/>
              <a:endCxn id="350" idx="4"/>
            </p:cNvCxnSpPr>
            <p:nvPr/>
          </p:nvCxnSpPr>
          <p:spPr>
            <a:xfrm flipV="1">
              <a:off x="7556505" y="3062095"/>
              <a:ext cx="3278650" cy="1978573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0" name="TextBox 359">
                  <a:extLst>
                    <a:ext uri="{FF2B5EF4-FFF2-40B4-BE49-F238E27FC236}">
                      <a16:creationId xmlns:a16="http://schemas.microsoft.com/office/drawing/2014/main" id="{CDBCB4D0-C07F-2BE5-EBBA-F7113E0C1949}"/>
                    </a:ext>
                  </a:extLst>
                </p:cNvPr>
                <p:cNvSpPr txBox="1"/>
                <p:nvPr/>
              </p:nvSpPr>
              <p:spPr>
                <a:xfrm>
                  <a:off x="8799028" y="2624313"/>
                  <a:ext cx="782170" cy="46574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360" name="TextBox 359">
                  <a:extLst>
                    <a:ext uri="{FF2B5EF4-FFF2-40B4-BE49-F238E27FC236}">
                      <a16:creationId xmlns:a16="http://schemas.microsoft.com/office/drawing/2014/main" id="{CDBCB4D0-C07F-2BE5-EBBA-F7113E0C19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9028" y="2624313"/>
                  <a:ext cx="782170" cy="465744"/>
                </a:xfrm>
                <a:prstGeom prst="rect">
                  <a:avLst/>
                </a:prstGeom>
                <a:blipFill>
                  <a:blip r:embed="rId33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6936C171-63DD-A4C5-40D6-5296F264A22B}"/>
                </a:ext>
              </a:extLst>
            </p:cNvPr>
            <p:cNvCxnSpPr>
              <a:cxnSpLocks/>
              <a:stCxn id="348" idx="6"/>
              <a:endCxn id="351" idx="2"/>
            </p:cNvCxnSpPr>
            <p:nvPr/>
          </p:nvCxnSpPr>
          <p:spPr>
            <a:xfrm>
              <a:off x="7837730" y="4005191"/>
              <a:ext cx="2562393" cy="79715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40794E4A-45A8-12DF-4C59-8A376D2A2821}"/>
                </a:ext>
              </a:extLst>
            </p:cNvPr>
            <p:cNvCxnSpPr>
              <a:cxnSpLocks/>
              <a:stCxn id="348" idx="5"/>
              <a:endCxn id="352" idx="2"/>
            </p:cNvCxnSpPr>
            <p:nvPr/>
          </p:nvCxnSpPr>
          <p:spPr>
            <a:xfrm>
              <a:off x="7774021" y="4159970"/>
              <a:ext cx="2720014" cy="980237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3" name="TextBox 362">
                  <a:extLst>
                    <a:ext uri="{FF2B5EF4-FFF2-40B4-BE49-F238E27FC236}">
                      <a16:creationId xmlns:a16="http://schemas.microsoft.com/office/drawing/2014/main" id="{E6A6F4CB-53B1-3BEC-3487-674229C77DB7}"/>
                    </a:ext>
                  </a:extLst>
                </p:cNvPr>
                <p:cNvSpPr txBox="1"/>
                <p:nvPr/>
              </p:nvSpPr>
              <p:spPr>
                <a:xfrm>
                  <a:off x="8226758" y="3032210"/>
                  <a:ext cx="685140" cy="46574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:r>
                    <a:rPr lang="en-US" sz="1200" b="0" dirty="0"/>
                    <a:t>1/</a:t>
                  </a:r>
                  <a14:m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363" name="TextBox 362">
                  <a:extLst>
                    <a:ext uri="{FF2B5EF4-FFF2-40B4-BE49-F238E27FC236}">
                      <a16:creationId xmlns:a16="http://schemas.microsoft.com/office/drawing/2014/main" id="{E6A6F4CB-53B1-3BEC-3487-674229C77D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6758" y="3032210"/>
                  <a:ext cx="685140" cy="465744"/>
                </a:xfrm>
                <a:prstGeom prst="rect">
                  <a:avLst/>
                </a:prstGeom>
                <a:blipFill>
                  <a:blip r:embed="rId34"/>
                  <a:stretch>
                    <a:fillRect t="-2222"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4" name="TextBox 363">
                  <a:extLst>
                    <a:ext uri="{FF2B5EF4-FFF2-40B4-BE49-F238E27FC236}">
                      <a16:creationId xmlns:a16="http://schemas.microsoft.com/office/drawing/2014/main" id="{41AC53F7-D77C-B176-9851-38D172E3E1B7}"/>
                    </a:ext>
                  </a:extLst>
                </p:cNvPr>
                <p:cNvSpPr txBox="1"/>
                <p:nvPr/>
              </p:nvSpPr>
              <p:spPr>
                <a:xfrm>
                  <a:off x="7826340" y="3154285"/>
                  <a:ext cx="304891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364" name="TextBox 363">
                  <a:extLst>
                    <a:ext uri="{FF2B5EF4-FFF2-40B4-BE49-F238E27FC236}">
                      <a16:creationId xmlns:a16="http://schemas.microsoft.com/office/drawing/2014/main" id="{41AC53F7-D77C-B176-9851-38D172E3E1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6340" y="3154285"/>
                  <a:ext cx="304891" cy="276999"/>
                </a:xfrm>
                <a:prstGeom prst="rect">
                  <a:avLst/>
                </a:prstGeom>
                <a:blipFill>
                  <a:blip r:embed="rId35"/>
                  <a:stretch>
                    <a:fillRect r="-26667" b="-4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5" name="TextBox 364">
                  <a:extLst>
                    <a:ext uri="{FF2B5EF4-FFF2-40B4-BE49-F238E27FC236}">
                      <a16:creationId xmlns:a16="http://schemas.microsoft.com/office/drawing/2014/main" id="{64A91ACB-86AE-22A2-184D-FEE18A36F46E}"/>
                    </a:ext>
                  </a:extLst>
                </p:cNvPr>
                <p:cNvSpPr txBox="1"/>
                <p:nvPr/>
              </p:nvSpPr>
              <p:spPr>
                <a:xfrm>
                  <a:off x="9458344" y="3881271"/>
                  <a:ext cx="782170" cy="46574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365" name="TextBox 364">
                  <a:extLst>
                    <a:ext uri="{FF2B5EF4-FFF2-40B4-BE49-F238E27FC236}">
                      <a16:creationId xmlns:a16="http://schemas.microsoft.com/office/drawing/2014/main" id="{64A91ACB-86AE-22A2-184D-FEE18A36F4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58344" y="3881271"/>
                  <a:ext cx="782170" cy="465744"/>
                </a:xfrm>
                <a:prstGeom prst="rect">
                  <a:avLst/>
                </a:prstGeom>
                <a:blipFill>
                  <a:blip r:embed="rId24"/>
                  <a:stretch>
                    <a:fillRect b="-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6" name="TextBox 365">
                  <a:extLst>
                    <a:ext uri="{FF2B5EF4-FFF2-40B4-BE49-F238E27FC236}">
                      <a16:creationId xmlns:a16="http://schemas.microsoft.com/office/drawing/2014/main" id="{441376A7-EE8C-611F-B146-3B986D97583D}"/>
                    </a:ext>
                  </a:extLst>
                </p:cNvPr>
                <p:cNvSpPr txBox="1"/>
                <p:nvPr/>
              </p:nvSpPr>
              <p:spPr>
                <a:xfrm>
                  <a:off x="7937372" y="4136548"/>
                  <a:ext cx="782170" cy="46574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366" name="TextBox 365">
                  <a:extLst>
                    <a:ext uri="{FF2B5EF4-FFF2-40B4-BE49-F238E27FC236}">
                      <a16:creationId xmlns:a16="http://schemas.microsoft.com/office/drawing/2014/main" id="{441376A7-EE8C-611F-B146-3B986D9758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7372" y="4136548"/>
                  <a:ext cx="782170" cy="465744"/>
                </a:xfrm>
                <a:prstGeom prst="rect">
                  <a:avLst/>
                </a:prstGeom>
                <a:blipFill>
                  <a:blip r:embed="rId24"/>
                  <a:stretch>
                    <a:fillRect b="-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7" name="TextBox 366">
                  <a:extLst>
                    <a:ext uri="{FF2B5EF4-FFF2-40B4-BE49-F238E27FC236}">
                      <a16:creationId xmlns:a16="http://schemas.microsoft.com/office/drawing/2014/main" id="{4C0511C1-18CE-CBCD-CEDF-7CF6267673A7}"/>
                    </a:ext>
                  </a:extLst>
                </p:cNvPr>
                <p:cNvSpPr txBox="1"/>
                <p:nvPr/>
              </p:nvSpPr>
              <p:spPr>
                <a:xfrm>
                  <a:off x="7889584" y="4581687"/>
                  <a:ext cx="782170" cy="46574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367" name="TextBox 366">
                  <a:extLst>
                    <a:ext uri="{FF2B5EF4-FFF2-40B4-BE49-F238E27FC236}">
                      <a16:creationId xmlns:a16="http://schemas.microsoft.com/office/drawing/2014/main" id="{4C0511C1-18CE-CBCD-CEDF-7CF6267673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9584" y="4581687"/>
                  <a:ext cx="782170" cy="465744"/>
                </a:xfrm>
                <a:prstGeom prst="rect">
                  <a:avLst/>
                </a:prstGeom>
                <a:blipFill>
                  <a:blip r:embed="rId36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8" name="TextBox 367">
                  <a:extLst>
                    <a:ext uri="{FF2B5EF4-FFF2-40B4-BE49-F238E27FC236}">
                      <a16:creationId xmlns:a16="http://schemas.microsoft.com/office/drawing/2014/main" id="{C4CFC569-4F50-7125-21EB-A07CD29661BE}"/>
                    </a:ext>
                  </a:extLst>
                </p:cNvPr>
                <p:cNvSpPr txBox="1"/>
                <p:nvPr/>
              </p:nvSpPr>
              <p:spPr>
                <a:xfrm>
                  <a:off x="8731953" y="5370051"/>
                  <a:ext cx="782170" cy="46574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368" name="TextBox 367">
                  <a:extLst>
                    <a:ext uri="{FF2B5EF4-FFF2-40B4-BE49-F238E27FC236}">
                      <a16:creationId xmlns:a16="http://schemas.microsoft.com/office/drawing/2014/main" id="{C4CFC569-4F50-7125-21EB-A07CD29661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1953" y="5370051"/>
                  <a:ext cx="782170" cy="465744"/>
                </a:xfrm>
                <a:prstGeom prst="rect">
                  <a:avLst/>
                </a:prstGeom>
                <a:blipFill>
                  <a:blip r:embed="rId37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9" name="TextBox 368">
            <a:extLst>
              <a:ext uri="{FF2B5EF4-FFF2-40B4-BE49-F238E27FC236}">
                <a16:creationId xmlns:a16="http://schemas.microsoft.com/office/drawing/2014/main" id="{2D7DEC9A-2FAB-8FBD-BBF7-BBD648EEA23A}"/>
              </a:ext>
            </a:extLst>
          </p:cNvPr>
          <p:cNvSpPr txBox="1"/>
          <p:nvPr/>
        </p:nvSpPr>
        <p:spPr>
          <a:xfrm>
            <a:off x="392189" y="5199378"/>
            <a:ext cx="379636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Solution: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Employee 1 assigned to 6am, 9am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Employee 2 assigned to 9am, 12pm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Employee 3 assigned to 6am, 3pm</a:t>
            </a:r>
          </a:p>
        </p:txBody>
      </p:sp>
    </p:spTree>
    <p:extLst>
      <p:ext uri="{BB962C8B-B14F-4D97-AF65-F5344CB8AC3E}">
        <p14:creationId xmlns:p14="http://schemas.microsoft.com/office/powerpoint/2010/main" val="2876145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8FDDB-DA58-EDD9-342D-E1F5972A5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8A77E-60FB-B1D1-CD84-C17779695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947515-A80F-F43A-36C2-0FD43446BD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3275" y="1829522"/>
                <a:ext cx="5874393" cy="49540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Constructing the graph</a:t>
                </a:r>
              </a:p>
              <a:p>
                <a:pPr lvl="1"/>
                <a:r>
                  <a:rPr lang="en-US" dirty="0"/>
                  <a:t>Nodes: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Edges: not more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Largest capacity: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Running Max Flow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𝐶𝑛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947515-A80F-F43A-36C2-0FD43446BD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275" y="1829522"/>
                <a:ext cx="5874393" cy="4954050"/>
              </a:xfrm>
              <a:blipFill>
                <a:blip r:embed="rId2"/>
                <a:stretch>
                  <a:fillRect l="-1869" t="-1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50">
                <a:extLst>
                  <a:ext uri="{FF2B5EF4-FFF2-40B4-BE49-F238E27FC236}">
                    <a16:creationId xmlns:a16="http://schemas.microsoft.com/office/drawing/2014/main" id="{48595F65-7BA1-5A03-523E-DFF406BFA09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718433" y="4200001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Oval 50">
                <a:extLst>
                  <a:ext uri="{FF2B5EF4-FFF2-40B4-BE49-F238E27FC236}">
                    <a16:creationId xmlns:a16="http://schemas.microsoft.com/office/drawing/2014/main" id="{48595F65-7BA1-5A03-523E-DFF406BFA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8433" y="4200001"/>
                <a:ext cx="435031" cy="43778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50">
                <a:extLst>
                  <a:ext uri="{FF2B5EF4-FFF2-40B4-BE49-F238E27FC236}">
                    <a16:creationId xmlns:a16="http://schemas.microsoft.com/office/drawing/2014/main" id="{76BABBB4-8DA2-ECC9-94F0-B7E2C58F7D1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684112" y="4308372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Oval 50">
                <a:extLst>
                  <a:ext uri="{FF2B5EF4-FFF2-40B4-BE49-F238E27FC236}">
                    <a16:creationId xmlns:a16="http://schemas.microsoft.com/office/drawing/2014/main" id="{76BABBB4-8DA2-ECC9-94F0-B7E2C58F7D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84112" y="4308372"/>
                <a:ext cx="435031" cy="43778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2F99E92-FCE6-4CA6-06F3-1510100878C2}"/>
              </a:ext>
            </a:extLst>
          </p:cNvPr>
          <p:cNvCxnSpPr>
            <a:cxnSpLocks/>
            <a:stCxn id="23" idx="7"/>
          </p:cNvCxnSpPr>
          <p:nvPr/>
        </p:nvCxnSpPr>
        <p:spPr>
          <a:xfrm flipV="1">
            <a:off x="6089756" y="2847148"/>
            <a:ext cx="1209574" cy="141696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E5D3388-F162-7F20-B190-37A29445A226}"/>
              </a:ext>
            </a:extLst>
          </p:cNvPr>
          <p:cNvCxnSpPr>
            <a:cxnSpLocks/>
            <a:stCxn id="23" idx="6"/>
          </p:cNvCxnSpPr>
          <p:nvPr/>
        </p:nvCxnSpPr>
        <p:spPr>
          <a:xfrm flipV="1">
            <a:off x="6153464" y="4005192"/>
            <a:ext cx="1257964" cy="413702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92FC80B-0BB1-7FDA-9CC9-026989E4DA31}"/>
              </a:ext>
            </a:extLst>
          </p:cNvPr>
          <p:cNvCxnSpPr>
            <a:cxnSpLocks/>
            <a:stCxn id="23" idx="5"/>
          </p:cNvCxnSpPr>
          <p:nvPr/>
        </p:nvCxnSpPr>
        <p:spPr>
          <a:xfrm>
            <a:off x="6089756" y="4573673"/>
            <a:ext cx="1095402" cy="566534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761B918-17C6-4FF2-BF87-B976CB656DE1}"/>
              </a:ext>
            </a:extLst>
          </p:cNvPr>
          <p:cNvCxnSpPr>
            <a:cxnSpLocks/>
            <a:stCxn id="23" idx="4"/>
          </p:cNvCxnSpPr>
          <p:nvPr/>
        </p:nvCxnSpPr>
        <p:spPr>
          <a:xfrm>
            <a:off x="5935949" y="4637785"/>
            <a:ext cx="1154742" cy="1587676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02CD8EB-DF84-2DC5-FF72-4707B4E4EE18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10945253" y="2951108"/>
            <a:ext cx="956375" cy="135726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2C69E57-9D3D-CADE-DB7B-5D24DB28CD51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10835155" y="4100807"/>
            <a:ext cx="912665" cy="27167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F19BA45-B8D0-D3E1-EA7D-4C0F7BF828FB}"/>
              </a:ext>
            </a:extLst>
          </p:cNvPr>
          <p:cNvCxnSpPr>
            <a:cxnSpLocks/>
            <a:endCxn id="24" idx="3"/>
          </p:cNvCxnSpPr>
          <p:nvPr/>
        </p:nvCxnSpPr>
        <p:spPr>
          <a:xfrm flipV="1">
            <a:off x="10920258" y="4682044"/>
            <a:ext cx="827562" cy="42668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CAF2923-ADA6-6BCD-F549-031B36280411}"/>
              </a:ext>
            </a:extLst>
          </p:cNvPr>
          <p:cNvCxnSpPr>
            <a:cxnSpLocks/>
            <a:endCxn id="24" idx="4"/>
          </p:cNvCxnSpPr>
          <p:nvPr/>
        </p:nvCxnSpPr>
        <p:spPr>
          <a:xfrm flipV="1">
            <a:off x="10894672" y="4746156"/>
            <a:ext cx="1006956" cy="139710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3B9D2C0-0ACF-7853-24E4-E8970EDC299D}"/>
                  </a:ext>
                </a:extLst>
              </p:cNvPr>
              <p:cNvSpPr txBox="1"/>
              <p:nvPr/>
            </p:nvSpPr>
            <p:spPr>
              <a:xfrm>
                <a:off x="6544966" y="3445074"/>
                <a:ext cx="36798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3B9D2C0-0ACF-7853-24E4-E8970EDC2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966" y="3445074"/>
                <a:ext cx="36798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7EC2E4E-A990-FECB-AAB4-A8A90434CF3F}"/>
                  </a:ext>
                </a:extLst>
              </p:cNvPr>
              <p:cNvSpPr txBox="1"/>
              <p:nvPr/>
            </p:nvSpPr>
            <p:spPr>
              <a:xfrm>
                <a:off x="6742829" y="3934465"/>
                <a:ext cx="36798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7EC2E4E-A990-FECB-AAB4-A8A90434C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829" y="3934465"/>
                <a:ext cx="36798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3A689F4-D8AA-86C1-2E99-19E1DA91ECC5}"/>
                  </a:ext>
                </a:extLst>
              </p:cNvPr>
              <p:cNvSpPr txBox="1"/>
              <p:nvPr/>
            </p:nvSpPr>
            <p:spPr>
              <a:xfrm>
                <a:off x="6543030" y="4658723"/>
                <a:ext cx="36798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3A689F4-D8AA-86C1-2E99-19E1DA91E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030" y="4658723"/>
                <a:ext cx="36798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77FB34C-435C-C3C3-AC81-CE72674B2B56}"/>
                  </a:ext>
                </a:extLst>
              </p:cNvPr>
              <p:cNvSpPr txBox="1"/>
              <p:nvPr/>
            </p:nvSpPr>
            <p:spPr>
              <a:xfrm>
                <a:off x="6365716" y="5385641"/>
                <a:ext cx="36798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77FB34C-435C-C3C3-AC81-CE72674B2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716" y="5385641"/>
                <a:ext cx="36798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86BD7AB-6B77-5D6E-08F8-AE048F1D1146}"/>
                  </a:ext>
                </a:extLst>
              </p:cNvPr>
              <p:cNvSpPr txBox="1"/>
              <p:nvPr/>
            </p:nvSpPr>
            <p:spPr>
              <a:xfrm>
                <a:off x="11198818" y="3338951"/>
                <a:ext cx="46051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86BD7AB-6B77-5D6E-08F8-AE048F1D1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8818" y="3338951"/>
                <a:ext cx="460511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680BFD1-C01C-E89C-4E47-81A43B5D312B}"/>
                  </a:ext>
                </a:extLst>
              </p:cNvPr>
              <p:cNvSpPr txBox="1"/>
              <p:nvPr/>
            </p:nvSpPr>
            <p:spPr>
              <a:xfrm>
                <a:off x="11099178" y="3989849"/>
                <a:ext cx="46583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680BFD1-C01C-E89C-4E47-81A43B5D3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9178" y="3989849"/>
                <a:ext cx="465832" cy="369332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E1E17D7-D80A-BCD2-F72E-6FD59E67C3FB}"/>
                  </a:ext>
                </a:extLst>
              </p:cNvPr>
              <p:cNvSpPr txBox="1"/>
              <p:nvPr/>
            </p:nvSpPr>
            <p:spPr>
              <a:xfrm>
                <a:off x="11146581" y="4700897"/>
                <a:ext cx="46583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E1E17D7-D80A-BCD2-F72E-6FD59E67C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6581" y="4700897"/>
                <a:ext cx="465832" cy="369332"/>
              </a:xfrm>
              <a:prstGeom prst="rect">
                <a:avLst/>
              </a:prstGeom>
              <a:blipFill>
                <a:blip r:embed="rId11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F6508880-3499-10DF-3E36-2D1CB8AE411B}"/>
                  </a:ext>
                </a:extLst>
              </p:cNvPr>
              <p:cNvSpPr txBox="1"/>
              <p:nvPr/>
            </p:nvSpPr>
            <p:spPr>
              <a:xfrm>
                <a:off x="11291342" y="5199461"/>
                <a:ext cx="47820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F6508880-3499-10DF-3E36-2D1CB8AE4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1342" y="5199461"/>
                <a:ext cx="478208" cy="369332"/>
              </a:xfrm>
              <a:prstGeom prst="rect">
                <a:avLst/>
              </a:prstGeom>
              <a:blipFill>
                <a:blip r:embed="rId12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50">
                <a:extLst>
                  <a:ext uri="{FF2B5EF4-FFF2-40B4-BE49-F238E27FC236}">
                    <a16:creationId xmlns:a16="http://schemas.microsoft.com/office/drawing/2014/main" id="{7D1CF378-AE8D-B258-F6CE-3A0643D80F2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299330" y="2537588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Oval 50">
                <a:extLst>
                  <a:ext uri="{FF2B5EF4-FFF2-40B4-BE49-F238E27FC236}">
                    <a16:creationId xmlns:a16="http://schemas.microsoft.com/office/drawing/2014/main" id="{7D1CF378-AE8D-B258-F6CE-3A0643D80F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99330" y="2537588"/>
                <a:ext cx="435031" cy="437783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val 50">
                <a:extLst>
                  <a:ext uri="{FF2B5EF4-FFF2-40B4-BE49-F238E27FC236}">
                    <a16:creationId xmlns:a16="http://schemas.microsoft.com/office/drawing/2014/main" id="{0E82F270-26A1-7E67-0071-9527525E238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402699" y="3786299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Oval 50">
                <a:extLst>
                  <a:ext uri="{FF2B5EF4-FFF2-40B4-BE49-F238E27FC236}">
                    <a16:creationId xmlns:a16="http://schemas.microsoft.com/office/drawing/2014/main" id="{0E82F270-26A1-7E67-0071-9527525E23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02699" y="3786299"/>
                <a:ext cx="435031" cy="437783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50">
                <a:extLst>
                  <a:ext uri="{FF2B5EF4-FFF2-40B4-BE49-F238E27FC236}">
                    <a16:creationId xmlns:a16="http://schemas.microsoft.com/office/drawing/2014/main" id="{09A02A32-2A09-A798-60C7-6E6FD271A92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090691" y="6100801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5" name="Oval 50">
                <a:extLst>
                  <a:ext uri="{FF2B5EF4-FFF2-40B4-BE49-F238E27FC236}">
                    <a16:creationId xmlns:a16="http://schemas.microsoft.com/office/drawing/2014/main" id="{09A02A32-2A09-A798-60C7-6E6FD271A9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90691" y="6100801"/>
                <a:ext cx="435031" cy="437783"/>
              </a:xfrm>
              <a:prstGeom prst="ellipse">
                <a:avLst/>
              </a:prstGeom>
              <a:blipFill>
                <a:blip r:embed="rId15"/>
                <a:stretch>
                  <a:fillRect l="-6757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val 50">
                <a:extLst>
                  <a:ext uri="{FF2B5EF4-FFF2-40B4-BE49-F238E27FC236}">
                    <a16:creationId xmlns:a16="http://schemas.microsoft.com/office/drawing/2014/main" id="{1CC35501-A2F7-8BAE-6CF9-D1E37846561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185183" y="4976556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6" name="Oval 50">
                <a:extLst>
                  <a:ext uri="{FF2B5EF4-FFF2-40B4-BE49-F238E27FC236}">
                    <a16:creationId xmlns:a16="http://schemas.microsoft.com/office/drawing/2014/main" id="{1CC35501-A2F7-8BAE-6CF9-D1E3784656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85183" y="4976556"/>
                <a:ext cx="435031" cy="437783"/>
              </a:xfrm>
              <a:prstGeom prst="ellipse">
                <a:avLst/>
              </a:prstGeom>
              <a:blipFill>
                <a:blip r:embed="rId16"/>
                <a:stretch>
                  <a:fillRect l="-1370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50">
                <a:extLst>
                  <a:ext uri="{FF2B5EF4-FFF2-40B4-BE49-F238E27FC236}">
                    <a16:creationId xmlns:a16="http://schemas.microsoft.com/office/drawing/2014/main" id="{9F83B641-417E-16CA-45AC-4167892691A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617639" y="2624312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Oval 50">
                <a:extLst>
                  <a:ext uri="{FF2B5EF4-FFF2-40B4-BE49-F238E27FC236}">
                    <a16:creationId xmlns:a16="http://schemas.microsoft.com/office/drawing/2014/main" id="{9F83B641-417E-16CA-45AC-4167892691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17639" y="2624312"/>
                <a:ext cx="435031" cy="437783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50">
                <a:extLst>
                  <a:ext uri="{FF2B5EF4-FFF2-40B4-BE49-F238E27FC236}">
                    <a16:creationId xmlns:a16="http://schemas.microsoft.com/office/drawing/2014/main" id="{25D365D3-1B71-F532-CFAC-12BD96609D7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400123" y="3866014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8" name="Oval 50">
                <a:extLst>
                  <a:ext uri="{FF2B5EF4-FFF2-40B4-BE49-F238E27FC236}">
                    <a16:creationId xmlns:a16="http://schemas.microsoft.com/office/drawing/2014/main" id="{25D365D3-1B71-F532-CFAC-12BD96609D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00123" y="3866014"/>
                <a:ext cx="435031" cy="437783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50">
                <a:extLst>
                  <a:ext uri="{FF2B5EF4-FFF2-40B4-BE49-F238E27FC236}">
                    <a16:creationId xmlns:a16="http://schemas.microsoft.com/office/drawing/2014/main" id="{F06DD509-B898-F858-3AA2-49CED404A20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494035" y="4921315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9" name="Oval 50">
                <a:extLst>
                  <a:ext uri="{FF2B5EF4-FFF2-40B4-BE49-F238E27FC236}">
                    <a16:creationId xmlns:a16="http://schemas.microsoft.com/office/drawing/2014/main" id="{F06DD509-B898-F858-3AA2-49CED404A2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94035" y="4921315"/>
                <a:ext cx="435031" cy="437783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val 50">
                <a:extLst>
                  <a:ext uri="{FF2B5EF4-FFF2-40B4-BE49-F238E27FC236}">
                    <a16:creationId xmlns:a16="http://schemas.microsoft.com/office/drawing/2014/main" id="{67A7356D-A41C-29A4-C0D1-551ACA0928B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10222" y="6006569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0" name="Oval 50">
                <a:extLst>
                  <a:ext uri="{FF2B5EF4-FFF2-40B4-BE49-F238E27FC236}">
                    <a16:creationId xmlns:a16="http://schemas.microsoft.com/office/drawing/2014/main" id="{67A7356D-A41C-29A4-C0D1-551ACA0928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10222" y="6006569"/>
                <a:ext cx="435031" cy="437783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F31A035-7532-DB4D-E268-9E76C81138E6}"/>
              </a:ext>
            </a:extLst>
          </p:cNvPr>
          <p:cNvCxnSpPr>
            <a:cxnSpLocks/>
            <a:stCxn id="29" idx="6"/>
            <a:endCxn id="37" idx="2"/>
          </p:cNvCxnSpPr>
          <p:nvPr/>
        </p:nvCxnSpPr>
        <p:spPr>
          <a:xfrm>
            <a:off x="7734361" y="2756480"/>
            <a:ext cx="2883278" cy="86724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276A198-0302-ADB7-C28B-1CD89DB1DFB9}"/>
              </a:ext>
            </a:extLst>
          </p:cNvPr>
          <p:cNvCxnSpPr>
            <a:cxnSpLocks/>
            <a:stCxn id="29" idx="5"/>
            <a:endCxn id="39" idx="1"/>
          </p:cNvCxnSpPr>
          <p:nvPr/>
        </p:nvCxnSpPr>
        <p:spPr>
          <a:xfrm>
            <a:off x="7670652" y="2911259"/>
            <a:ext cx="2887092" cy="207416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B8B500A-8635-C74B-1E65-4FBF9BC4B697}"/>
              </a:ext>
            </a:extLst>
          </p:cNvPr>
          <p:cNvCxnSpPr>
            <a:cxnSpLocks/>
            <a:stCxn id="29" idx="4"/>
            <a:endCxn id="40" idx="2"/>
          </p:cNvCxnSpPr>
          <p:nvPr/>
        </p:nvCxnSpPr>
        <p:spPr>
          <a:xfrm>
            <a:off x="7516846" y="2975371"/>
            <a:ext cx="2993376" cy="325009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5BA7221-4906-4B72-DFE6-A670ED201015}"/>
              </a:ext>
            </a:extLst>
          </p:cNvPr>
          <p:cNvCxnSpPr>
            <a:cxnSpLocks/>
            <a:stCxn id="34" idx="6"/>
            <a:endCxn id="37" idx="3"/>
          </p:cNvCxnSpPr>
          <p:nvPr/>
        </p:nvCxnSpPr>
        <p:spPr>
          <a:xfrm flipV="1">
            <a:off x="7837730" y="2997983"/>
            <a:ext cx="2843618" cy="100720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56BC954-AD14-E1FC-96B2-D8F8E68CDA71}"/>
              </a:ext>
            </a:extLst>
          </p:cNvPr>
          <p:cNvCxnSpPr>
            <a:cxnSpLocks/>
            <a:stCxn id="36" idx="6"/>
            <a:endCxn id="39" idx="2"/>
          </p:cNvCxnSpPr>
          <p:nvPr/>
        </p:nvCxnSpPr>
        <p:spPr>
          <a:xfrm flipV="1">
            <a:off x="7620214" y="5140207"/>
            <a:ext cx="2873821" cy="55241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2B6B5B7-AF1F-1EC9-5601-DB7F457E0E5B}"/>
              </a:ext>
            </a:extLst>
          </p:cNvPr>
          <p:cNvCxnSpPr>
            <a:cxnSpLocks/>
            <a:stCxn id="36" idx="7"/>
            <a:endCxn id="38" idx="2"/>
          </p:cNvCxnSpPr>
          <p:nvPr/>
        </p:nvCxnSpPr>
        <p:spPr>
          <a:xfrm flipV="1">
            <a:off x="7556505" y="4084906"/>
            <a:ext cx="2843618" cy="955762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31FE36CD-7074-1602-6769-8EC34C30E329}"/>
              </a:ext>
            </a:extLst>
          </p:cNvPr>
          <p:cNvCxnSpPr>
            <a:cxnSpLocks/>
            <a:stCxn id="36" idx="5"/>
          </p:cNvCxnSpPr>
          <p:nvPr/>
        </p:nvCxnSpPr>
        <p:spPr>
          <a:xfrm>
            <a:off x="7556505" y="5350227"/>
            <a:ext cx="2861301" cy="316926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A760FDB2-7B9B-D116-A53E-43130D3E64E8}"/>
              </a:ext>
            </a:extLst>
          </p:cNvPr>
          <p:cNvCxnSpPr>
            <a:cxnSpLocks/>
            <a:stCxn id="35" idx="6"/>
            <a:endCxn id="37" idx="4"/>
          </p:cNvCxnSpPr>
          <p:nvPr/>
        </p:nvCxnSpPr>
        <p:spPr>
          <a:xfrm flipV="1">
            <a:off x="7525722" y="3062095"/>
            <a:ext cx="3309433" cy="325759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E9E3E901-A499-6C22-50B8-F101A4F3161F}"/>
              </a:ext>
            </a:extLst>
          </p:cNvPr>
          <p:cNvCxnSpPr>
            <a:cxnSpLocks/>
            <a:stCxn id="35" idx="6"/>
            <a:endCxn id="40" idx="2"/>
          </p:cNvCxnSpPr>
          <p:nvPr/>
        </p:nvCxnSpPr>
        <p:spPr>
          <a:xfrm flipV="1">
            <a:off x="7525722" y="6225461"/>
            <a:ext cx="2984500" cy="94232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74B14B1-FF67-7B89-A025-F6F655455F80}"/>
                  </a:ext>
                </a:extLst>
              </p:cNvPr>
              <p:cNvSpPr txBox="1"/>
              <p:nvPr/>
            </p:nvSpPr>
            <p:spPr>
              <a:xfrm>
                <a:off x="8799028" y="2624312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74B14B1-FF67-7B89-A025-F6F655455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9028" y="2624312"/>
                <a:ext cx="365805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C7CF0255-265D-6BF4-50BA-92B7BC8EDDFD}"/>
                  </a:ext>
                </a:extLst>
              </p:cNvPr>
              <p:cNvSpPr txBox="1"/>
              <p:nvPr/>
            </p:nvSpPr>
            <p:spPr>
              <a:xfrm>
                <a:off x="9451158" y="3096321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C7CF0255-265D-6BF4-50BA-92B7BC8ED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1158" y="3096321"/>
                <a:ext cx="365805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6A7C4A5-9D1C-9087-CA94-DE962BA6F5DE}"/>
                  </a:ext>
                </a:extLst>
              </p:cNvPr>
              <p:cNvSpPr txBox="1"/>
              <p:nvPr/>
            </p:nvSpPr>
            <p:spPr>
              <a:xfrm>
                <a:off x="8981930" y="3733313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6A7C4A5-9D1C-9087-CA94-DE962BA6F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1930" y="3733313"/>
                <a:ext cx="365805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26707C76-3EC8-7E73-7969-A9E5C5546F1D}"/>
                  </a:ext>
                </a:extLst>
              </p:cNvPr>
              <p:cNvSpPr txBox="1"/>
              <p:nvPr/>
            </p:nvSpPr>
            <p:spPr>
              <a:xfrm>
                <a:off x="8474094" y="4027377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26707C76-3EC8-7E73-7969-A9E5C5546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4094" y="4027377"/>
                <a:ext cx="365805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BF2BDDA-B1F1-FF4D-26C7-A5F1DDF99CE3}"/>
                  </a:ext>
                </a:extLst>
              </p:cNvPr>
              <p:cNvSpPr txBox="1"/>
              <p:nvPr/>
            </p:nvSpPr>
            <p:spPr>
              <a:xfrm>
                <a:off x="8176968" y="4521104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BF2BDDA-B1F1-FF4D-26C7-A5F1DDF99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6968" y="4521104"/>
                <a:ext cx="365805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240A79E-B41C-BE8E-F3B7-630D7A32EA95}"/>
                  </a:ext>
                </a:extLst>
              </p:cNvPr>
              <p:cNvSpPr txBox="1"/>
              <p:nvPr/>
            </p:nvSpPr>
            <p:spPr>
              <a:xfrm>
                <a:off x="8931295" y="5019653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240A79E-B41C-BE8E-F3B7-630D7A32E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1295" y="5019653"/>
                <a:ext cx="365805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DE9C1D77-CE43-ECE3-DD53-77DDA9BAB149}"/>
                  </a:ext>
                </a:extLst>
              </p:cNvPr>
              <p:cNvSpPr txBox="1"/>
              <p:nvPr/>
            </p:nvSpPr>
            <p:spPr>
              <a:xfrm>
                <a:off x="8871778" y="5360383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DE9C1D77-CE43-ECE3-DD53-77DDA9BAB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1778" y="5360383"/>
                <a:ext cx="365805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EA8B4A9-B37D-5505-A5A8-9D24B5A290AC}"/>
                  </a:ext>
                </a:extLst>
              </p:cNvPr>
              <p:cNvSpPr txBox="1"/>
              <p:nvPr/>
            </p:nvSpPr>
            <p:spPr>
              <a:xfrm>
                <a:off x="8993097" y="6072076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EA8B4A9-B37D-5505-A5A8-9D24B5A29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3097" y="6072076"/>
                <a:ext cx="365805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5D7E744-D143-66B2-F7C1-F35606B33055}"/>
                  </a:ext>
                </a:extLst>
              </p:cNvPr>
              <p:cNvSpPr txBox="1"/>
              <p:nvPr/>
            </p:nvSpPr>
            <p:spPr>
              <a:xfrm>
                <a:off x="7814142" y="5711321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5D7E744-D143-66B2-F7C1-F35606B33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4142" y="5711321"/>
                <a:ext cx="365805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22D72DAC-CB23-62CB-3103-66FD118E184F}"/>
              </a:ext>
            </a:extLst>
          </p:cNvPr>
          <p:cNvSpPr txBox="1"/>
          <p:nvPr/>
        </p:nvSpPr>
        <p:spPr>
          <a:xfrm>
            <a:off x="7096880" y="5278946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…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4CC5A42-3386-3228-FB5E-4708EABF1802}"/>
              </a:ext>
            </a:extLst>
          </p:cNvPr>
          <p:cNvSpPr txBox="1"/>
          <p:nvPr/>
        </p:nvSpPr>
        <p:spPr>
          <a:xfrm>
            <a:off x="10438494" y="5270321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07370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39412-9E03-8F90-4026-7B80D69DE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4ADE4-5765-6782-23EC-9E90A1F25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7E734E-1F64-2D87-D748-CC379C1363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3275" y="1435395"/>
                <a:ext cx="5573935" cy="534817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Valid flow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Valid answer</a:t>
                </a:r>
              </a:p>
              <a:p>
                <a:pPr lvl="1"/>
                <a:r>
                  <a:rPr lang="en-US" dirty="0"/>
                  <a:t>No employee is assigned to more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shifts (capacity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No employee is assigned to the same shift more than once (capacity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No employee is assigned to an unavailable shift (by selection of edges to draw)</a:t>
                </a:r>
              </a:p>
              <a:p>
                <a:pPr lvl="1"/>
                <a:r>
                  <a:rPr lang="en-US" dirty="0"/>
                  <a:t>All shifts staffed if flow value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Valid answer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Valid flow</a:t>
                </a:r>
              </a:p>
              <a:p>
                <a:pPr lvl="1"/>
                <a:r>
                  <a:rPr lang="en-US" dirty="0"/>
                  <a:t>Suppose we had a way of staffing the shifts, we will show that there must be flow through the graph whose value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All capacity constraints will be observed</a:t>
                </a:r>
              </a:p>
              <a:p>
                <a:pPr lvl="2"/>
                <a:r>
                  <a:rPr lang="en-US" dirty="0"/>
                  <a:t>It will only use edges we drew</a:t>
                </a:r>
              </a:p>
              <a:p>
                <a:pPr lvl="2"/>
                <a:r>
                  <a:rPr lang="en-US" dirty="0"/>
                  <a:t>It will assign flow across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-to-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shifts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7E734E-1F64-2D87-D748-CC379C1363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275" y="1435395"/>
                <a:ext cx="5573935" cy="5348177"/>
              </a:xfrm>
              <a:blipFill>
                <a:blip r:embed="rId2"/>
                <a:stretch>
                  <a:fillRect l="-1751" t="-2278" r="-2188" b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50">
                <a:extLst>
                  <a:ext uri="{FF2B5EF4-FFF2-40B4-BE49-F238E27FC236}">
                    <a16:creationId xmlns:a16="http://schemas.microsoft.com/office/drawing/2014/main" id="{176F6BE0-9A95-5E03-EB42-433B25BA4EA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718433" y="4200001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Oval 50">
                <a:extLst>
                  <a:ext uri="{FF2B5EF4-FFF2-40B4-BE49-F238E27FC236}">
                    <a16:creationId xmlns:a16="http://schemas.microsoft.com/office/drawing/2014/main" id="{176F6BE0-9A95-5E03-EB42-433B25BA4E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8433" y="4200001"/>
                <a:ext cx="435031" cy="43778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50">
                <a:extLst>
                  <a:ext uri="{FF2B5EF4-FFF2-40B4-BE49-F238E27FC236}">
                    <a16:creationId xmlns:a16="http://schemas.microsoft.com/office/drawing/2014/main" id="{C69D1107-9286-B80A-538D-2AF6E1D1371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684112" y="4308372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Oval 50">
                <a:extLst>
                  <a:ext uri="{FF2B5EF4-FFF2-40B4-BE49-F238E27FC236}">
                    <a16:creationId xmlns:a16="http://schemas.microsoft.com/office/drawing/2014/main" id="{C69D1107-9286-B80A-538D-2AF6E1D137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84112" y="4308372"/>
                <a:ext cx="435031" cy="43778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1B3B36F-05B3-1686-60EC-104DD4330E50}"/>
              </a:ext>
            </a:extLst>
          </p:cNvPr>
          <p:cNvCxnSpPr>
            <a:cxnSpLocks/>
            <a:stCxn id="23" idx="7"/>
          </p:cNvCxnSpPr>
          <p:nvPr/>
        </p:nvCxnSpPr>
        <p:spPr>
          <a:xfrm flipV="1">
            <a:off x="6089756" y="2847148"/>
            <a:ext cx="1209574" cy="141696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51D3903-F9CE-C3D6-C977-49CD16878A9F}"/>
              </a:ext>
            </a:extLst>
          </p:cNvPr>
          <p:cNvCxnSpPr>
            <a:cxnSpLocks/>
            <a:stCxn id="23" idx="6"/>
          </p:cNvCxnSpPr>
          <p:nvPr/>
        </p:nvCxnSpPr>
        <p:spPr>
          <a:xfrm flipV="1">
            <a:off x="6153464" y="4005192"/>
            <a:ext cx="1257964" cy="413702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6DB78E0-978C-6807-A7D6-16487506A29A}"/>
              </a:ext>
            </a:extLst>
          </p:cNvPr>
          <p:cNvCxnSpPr>
            <a:cxnSpLocks/>
            <a:stCxn id="23" idx="5"/>
          </p:cNvCxnSpPr>
          <p:nvPr/>
        </p:nvCxnSpPr>
        <p:spPr>
          <a:xfrm>
            <a:off x="6089756" y="4573673"/>
            <a:ext cx="1095402" cy="566534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6402E01-89AE-25EB-6778-C3BE36C632F7}"/>
              </a:ext>
            </a:extLst>
          </p:cNvPr>
          <p:cNvCxnSpPr>
            <a:cxnSpLocks/>
            <a:stCxn id="23" idx="4"/>
          </p:cNvCxnSpPr>
          <p:nvPr/>
        </p:nvCxnSpPr>
        <p:spPr>
          <a:xfrm>
            <a:off x="5935949" y="4637785"/>
            <a:ext cx="1154742" cy="1587676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C20FD26-66A4-19DA-C80E-B5334EAD9CCF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10945253" y="2951108"/>
            <a:ext cx="956375" cy="135726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E094704-6863-C2BD-8192-6DA318697BB7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10835155" y="4100807"/>
            <a:ext cx="912665" cy="27167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C0927D6-3F65-D56F-BC33-07B3E7A1A10B}"/>
              </a:ext>
            </a:extLst>
          </p:cNvPr>
          <p:cNvCxnSpPr>
            <a:cxnSpLocks/>
            <a:endCxn id="24" idx="3"/>
          </p:cNvCxnSpPr>
          <p:nvPr/>
        </p:nvCxnSpPr>
        <p:spPr>
          <a:xfrm flipV="1">
            <a:off x="10920258" y="4682044"/>
            <a:ext cx="827562" cy="42668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CD66DA3-81A7-4E12-92E5-79957D2EAAA4}"/>
              </a:ext>
            </a:extLst>
          </p:cNvPr>
          <p:cNvCxnSpPr>
            <a:cxnSpLocks/>
            <a:endCxn id="24" idx="4"/>
          </p:cNvCxnSpPr>
          <p:nvPr/>
        </p:nvCxnSpPr>
        <p:spPr>
          <a:xfrm flipV="1">
            <a:off x="10894672" y="4746156"/>
            <a:ext cx="1006956" cy="139710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537B579-5238-A44C-09EA-650671EC3A75}"/>
                  </a:ext>
                </a:extLst>
              </p:cNvPr>
              <p:cNvSpPr txBox="1"/>
              <p:nvPr/>
            </p:nvSpPr>
            <p:spPr>
              <a:xfrm>
                <a:off x="6544966" y="3445074"/>
                <a:ext cx="36798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537B579-5238-A44C-09EA-650671EC3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966" y="3445074"/>
                <a:ext cx="36798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DF05412-D299-1535-5D1F-585A9DC5B26D}"/>
                  </a:ext>
                </a:extLst>
              </p:cNvPr>
              <p:cNvSpPr txBox="1"/>
              <p:nvPr/>
            </p:nvSpPr>
            <p:spPr>
              <a:xfrm>
                <a:off x="6742829" y="3934465"/>
                <a:ext cx="36798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DF05412-D299-1535-5D1F-585A9DC5B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829" y="3934465"/>
                <a:ext cx="36798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490B157-070D-A784-F6B3-D7558E5E4DD0}"/>
                  </a:ext>
                </a:extLst>
              </p:cNvPr>
              <p:cNvSpPr txBox="1"/>
              <p:nvPr/>
            </p:nvSpPr>
            <p:spPr>
              <a:xfrm>
                <a:off x="6543030" y="4658723"/>
                <a:ext cx="36798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490B157-070D-A784-F6B3-D7558E5E4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030" y="4658723"/>
                <a:ext cx="36798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6DAB94F-5599-09E3-A0B7-264C8F01BD5A}"/>
                  </a:ext>
                </a:extLst>
              </p:cNvPr>
              <p:cNvSpPr txBox="1"/>
              <p:nvPr/>
            </p:nvSpPr>
            <p:spPr>
              <a:xfrm>
                <a:off x="6365716" y="5385641"/>
                <a:ext cx="36798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6DAB94F-5599-09E3-A0B7-264C8F01B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716" y="5385641"/>
                <a:ext cx="36798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E8B4AAD-D578-FFD6-7E80-C0BF74941F14}"/>
                  </a:ext>
                </a:extLst>
              </p:cNvPr>
              <p:cNvSpPr txBox="1"/>
              <p:nvPr/>
            </p:nvSpPr>
            <p:spPr>
              <a:xfrm>
                <a:off x="11198818" y="3338951"/>
                <a:ext cx="46051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E8B4AAD-D578-FFD6-7E80-C0BF74941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8818" y="3338951"/>
                <a:ext cx="460511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9E82689-6C9B-796B-A621-4695C60A1FDE}"/>
                  </a:ext>
                </a:extLst>
              </p:cNvPr>
              <p:cNvSpPr txBox="1"/>
              <p:nvPr/>
            </p:nvSpPr>
            <p:spPr>
              <a:xfrm>
                <a:off x="11099178" y="3989849"/>
                <a:ext cx="46583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9E82689-6C9B-796B-A621-4695C60A1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9178" y="3989849"/>
                <a:ext cx="465832" cy="369332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7060C35C-5F85-0707-7E4A-42AE84F45B73}"/>
                  </a:ext>
                </a:extLst>
              </p:cNvPr>
              <p:cNvSpPr txBox="1"/>
              <p:nvPr/>
            </p:nvSpPr>
            <p:spPr>
              <a:xfrm>
                <a:off x="11146581" y="4700897"/>
                <a:ext cx="46583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7060C35C-5F85-0707-7E4A-42AE84F45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6581" y="4700897"/>
                <a:ext cx="465832" cy="369332"/>
              </a:xfrm>
              <a:prstGeom prst="rect">
                <a:avLst/>
              </a:prstGeom>
              <a:blipFill>
                <a:blip r:embed="rId11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92248CA-A294-B818-8B37-DEC0F9521382}"/>
                  </a:ext>
                </a:extLst>
              </p:cNvPr>
              <p:cNvSpPr txBox="1"/>
              <p:nvPr/>
            </p:nvSpPr>
            <p:spPr>
              <a:xfrm>
                <a:off x="11291342" y="5199461"/>
                <a:ext cx="47820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92248CA-A294-B818-8B37-DEC0F9521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1342" y="5199461"/>
                <a:ext cx="478208" cy="369332"/>
              </a:xfrm>
              <a:prstGeom prst="rect">
                <a:avLst/>
              </a:prstGeom>
              <a:blipFill>
                <a:blip r:embed="rId12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50">
                <a:extLst>
                  <a:ext uri="{FF2B5EF4-FFF2-40B4-BE49-F238E27FC236}">
                    <a16:creationId xmlns:a16="http://schemas.microsoft.com/office/drawing/2014/main" id="{5A8BDF4F-C33A-91A6-6C2F-D8136A27513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299330" y="2537588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Oval 50">
                <a:extLst>
                  <a:ext uri="{FF2B5EF4-FFF2-40B4-BE49-F238E27FC236}">
                    <a16:creationId xmlns:a16="http://schemas.microsoft.com/office/drawing/2014/main" id="{5A8BDF4F-C33A-91A6-6C2F-D8136A2751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99330" y="2537588"/>
                <a:ext cx="435031" cy="437783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val 50">
                <a:extLst>
                  <a:ext uri="{FF2B5EF4-FFF2-40B4-BE49-F238E27FC236}">
                    <a16:creationId xmlns:a16="http://schemas.microsoft.com/office/drawing/2014/main" id="{D83A7009-B439-C218-DE45-63F604EBF19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402699" y="3786299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Oval 50">
                <a:extLst>
                  <a:ext uri="{FF2B5EF4-FFF2-40B4-BE49-F238E27FC236}">
                    <a16:creationId xmlns:a16="http://schemas.microsoft.com/office/drawing/2014/main" id="{D83A7009-B439-C218-DE45-63F604EBF1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02699" y="3786299"/>
                <a:ext cx="435031" cy="437783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50">
                <a:extLst>
                  <a:ext uri="{FF2B5EF4-FFF2-40B4-BE49-F238E27FC236}">
                    <a16:creationId xmlns:a16="http://schemas.microsoft.com/office/drawing/2014/main" id="{DAF5A347-264F-58C9-C430-DA29F94BEE9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090691" y="6100801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5" name="Oval 50">
                <a:extLst>
                  <a:ext uri="{FF2B5EF4-FFF2-40B4-BE49-F238E27FC236}">
                    <a16:creationId xmlns:a16="http://schemas.microsoft.com/office/drawing/2014/main" id="{DAF5A347-264F-58C9-C430-DA29F94BEE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90691" y="6100801"/>
                <a:ext cx="435031" cy="437783"/>
              </a:xfrm>
              <a:prstGeom prst="ellipse">
                <a:avLst/>
              </a:prstGeom>
              <a:blipFill>
                <a:blip r:embed="rId15"/>
                <a:stretch>
                  <a:fillRect l="-6757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val 50">
                <a:extLst>
                  <a:ext uri="{FF2B5EF4-FFF2-40B4-BE49-F238E27FC236}">
                    <a16:creationId xmlns:a16="http://schemas.microsoft.com/office/drawing/2014/main" id="{C3A11FD7-40A0-B41A-6FC3-8C2F1919FF6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185183" y="4976556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6" name="Oval 50">
                <a:extLst>
                  <a:ext uri="{FF2B5EF4-FFF2-40B4-BE49-F238E27FC236}">
                    <a16:creationId xmlns:a16="http://schemas.microsoft.com/office/drawing/2014/main" id="{C3A11FD7-40A0-B41A-6FC3-8C2F1919FF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85183" y="4976556"/>
                <a:ext cx="435031" cy="437783"/>
              </a:xfrm>
              <a:prstGeom prst="ellipse">
                <a:avLst/>
              </a:prstGeom>
              <a:blipFill>
                <a:blip r:embed="rId16"/>
                <a:stretch>
                  <a:fillRect l="-1370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50">
                <a:extLst>
                  <a:ext uri="{FF2B5EF4-FFF2-40B4-BE49-F238E27FC236}">
                    <a16:creationId xmlns:a16="http://schemas.microsoft.com/office/drawing/2014/main" id="{AE7431EF-DDA5-8586-5754-19550D59ED0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617639" y="2624312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Oval 50">
                <a:extLst>
                  <a:ext uri="{FF2B5EF4-FFF2-40B4-BE49-F238E27FC236}">
                    <a16:creationId xmlns:a16="http://schemas.microsoft.com/office/drawing/2014/main" id="{AE7431EF-DDA5-8586-5754-19550D59ED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17639" y="2624312"/>
                <a:ext cx="435031" cy="437783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50">
                <a:extLst>
                  <a:ext uri="{FF2B5EF4-FFF2-40B4-BE49-F238E27FC236}">
                    <a16:creationId xmlns:a16="http://schemas.microsoft.com/office/drawing/2014/main" id="{9C871B78-E61D-6E20-02AC-64EAAEAB5AB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400123" y="3866014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8" name="Oval 50">
                <a:extLst>
                  <a:ext uri="{FF2B5EF4-FFF2-40B4-BE49-F238E27FC236}">
                    <a16:creationId xmlns:a16="http://schemas.microsoft.com/office/drawing/2014/main" id="{9C871B78-E61D-6E20-02AC-64EAAEAB5A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00123" y="3866014"/>
                <a:ext cx="435031" cy="437783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50">
                <a:extLst>
                  <a:ext uri="{FF2B5EF4-FFF2-40B4-BE49-F238E27FC236}">
                    <a16:creationId xmlns:a16="http://schemas.microsoft.com/office/drawing/2014/main" id="{CFFAD35B-ACDB-1FF4-4620-141CA5A0169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494035" y="4921315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9" name="Oval 50">
                <a:extLst>
                  <a:ext uri="{FF2B5EF4-FFF2-40B4-BE49-F238E27FC236}">
                    <a16:creationId xmlns:a16="http://schemas.microsoft.com/office/drawing/2014/main" id="{CFFAD35B-ACDB-1FF4-4620-141CA5A016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94035" y="4921315"/>
                <a:ext cx="435031" cy="437783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val 50">
                <a:extLst>
                  <a:ext uri="{FF2B5EF4-FFF2-40B4-BE49-F238E27FC236}">
                    <a16:creationId xmlns:a16="http://schemas.microsoft.com/office/drawing/2014/main" id="{B5256A94-031B-0601-3D31-C9A3043D0A3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10222" y="6006569"/>
                <a:ext cx="435031" cy="43778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2020" tIns="46011" rIns="92020" bIns="4601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alt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0" name="Oval 50">
                <a:extLst>
                  <a:ext uri="{FF2B5EF4-FFF2-40B4-BE49-F238E27FC236}">
                    <a16:creationId xmlns:a16="http://schemas.microsoft.com/office/drawing/2014/main" id="{B5256A94-031B-0601-3D31-C9A3043D0A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10222" y="6006569"/>
                <a:ext cx="435031" cy="437783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C77777B-8D80-3A97-A033-5290AC47992A}"/>
              </a:ext>
            </a:extLst>
          </p:cNvPr>
          <p:cNvCxnSpPr>
            <a:cxnSpLocks/>
            <a:stCxn id="29" idx="6"/>
            <a:endCxn id="37" idx="2"/>
          </p:cNvCxnSpPr>
          <p:nvPr/>
        </p:nvCxnSpPr>
        <p:spPr>
          <a:xfrm>
            <a:off x="7734361" y="2756480"/>
            <a:ext cx="2883278" cy="86724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2585F54-C03B-B28D-B9C5-B3DDA3565DE8}"/>
              </a:ext>
            </a:extLst>
          </p:cNvPr>
          <p:cNvCxnSpPr>
            <a:cxnSpLocks/>
            <a:stCxn id="29" idx="5"/>
            <a:endCxn id="39" idx="1"/>
          </p:cNvCxnSpPr>
          <p:nvPr/>
        </p:nvCxnSpPr>
        <p:spPr>
          <a:xfrm>
            <a:off x="7670652" y="2911259"/>
            <a:ext cx="2887092" cy="207416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3A44036-BB9C-A608-569A-6611E6677310}"/>
              </a:ext>
            </a:extLst>
          </p:cNvPr>
          <p:cNvCxnSpPr>
            <a:cxnSpLocks/>
            <a:stCxn id="29" idx="4"/>
            <a:endCxn id="40" idx="2"/>
          </p:cNvCxnSpPr>
          <p:nvPr/>
        </p:nvCxnSpPr>
        <p:spPr>
          <a:xfrm>
            <a:off x="7516846" y="2975371"/>
            <a:ext cx="2993376" cy="325009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2E7A4A9-1859-B76E-6CFE-18B74FF54DCD}"/>
              </a:ext>
            </a:extLst>
          </p:cNvPr>
          <p:cNvCxnSpPr>
            <a:cxnSpLocks/>
            <a:stCxn id="34" idx="6"/>
            <a:endCxn id="37" idx="3"/>
          </p:cNvCxnSpPr>
          <p:nvPr/>
        </p:nvCxnSpPr>
        <p:spPr>
          <a:xfrm flipV="1">
            <a:off x="7837730" y="2997983"/>
            <a:ext cx="2843618" cy="100720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B934B8D-BAE0-72F7-7077-D0F594324256}"/>
              </a:ext>
            </a:extLst>
          </p:cNvPr>
          <p:cNvCxnSpPr>
            <a:cxnSpLocks/>
            <a:stCxn id="36" idx="6"/>
            <a:endCxn id="39" idx="2"/>
          </p:cNvCxnSpPr>
          <p:nvPr/>
        </p:nvCxnSpPr>
        <p:spPr>
          <a:xfrm flipV="1">
            <a:off x="7620214" y="5140207"/>
            <a:ext cx="2873821" cy="55241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75677A9-5415-7CD7-1A17-79769C982D74}"/>
              </a:ext>
            </a:extLst>
          </p:cNvPr>
          <p:cNvCxnSpPr>
            <a:cxnSpLocks/>
            <a:stCxn id="36" idx="7"/>
            <a:endCxn id="38" idx="2"/>
          </p:cNvCxnSpPr>
          <p:nvPr/>
        </p:nvCxnSpPr>
        <p:spPr>
          <a:xfrm flipV="1">
            <a:off x="7556505" y="4084906"/>
            <a:ext cx="2843618" cy="955762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EA3040BD-E06E-B5DD-A89F-782C1E31AFA0}"/>
              </a:ext>
            </a:extLst>
          </p:cNvPr>
          <p:cNvCxnSpPr>
            <a:cxnSpLocks/>
            <a:stCxn id="36" idx="5"/>
          </p:cNvCxnSpPr>
          <p:nvPr/>
        </p:nvCxnSpPr>
        <p:spPr>
          <a:xfrm>
            <a:off x="7556505" y="5350227"/>
            <a:ext cx="2861301" cy="316926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D643A97F-A23B-38DF-FA83-1F7C60F0E316}"/>
              </a:ext>
            </a:extLst>
          </p:cNvPr>
          <p:cNvCxnSpPr>
            <a:cxnSpLocks/>
            <a:stCxn id="35" idx="6"/>
            <a:endCxn id="37" idx="4"/>
          </p:cNvCxnSpPr>
          <p:nvPr/>
        </p:nvCxnSpPr>
        <p:spPr>
          <a:xfrm flipV="1">
            <a:off x="7525722" y="3062095"/>
            <a:ext cx="3309433" cy="325759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AF043CE-2719-7BA9-6192-55B80ABEEDC5}"/>
              </a:ext>
            </a:extLst>
          </p:cNvPr>
          <p:cNvCxnSpPr>
            <a:cxnSpLocks/>
            <a:stCxn id="35" idx="6"/>
            <a:endCxn id="40" idx="2"/>
          </p:cNvCxnSpPr>
          <p:nvPr/>
        </p:nvCxnSpPr>
        <p:spPr>
          <a:xfrm flipV="1">
            <a:off x="7525722" y="6225461"/>
            <a:ext cx="2984500" cy="94232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B6487E15-17B8-CA59-3B73-6BE7A1C720B9}"/>
                  </a:ext>
                </a:extLst>
              </p:cNvPr>
              <p:cNvSpPr txBox="1"/>
              <p:nvPr/>
            </p:nvSpPr>
            <p:spPr>
              <a:xfrm>
                <a:off x="8799028" y="2624312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B6487E15-17B8-CA59-3B73-6BE7A1C72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9028" y="2624312"/>
                <a:ext cx="365805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C891AF2F-2B98-E11B-9E69-DAD1299C6A89}"/>
                  </a:ext>
                </a:extLst>
              </p:cNvPr>
              <p:cNvSpPr txBox="1"/>
              <p:nvPr/>
            </p:nvSpPr>
            <p:spPr>
              <a:xfrm>
                <a:off x="9451158" y="3096321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C891AF2F-2B98-E11B-9E69-DAD1299C6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1158" y="3096321"/>
                <a:ext cx="365805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AB78014B-2D46-6805-AFEF-B0C469B76EBB}"/>
                  </a:ext>
                </a:extLst>
              </p:cNvPr>
              <p:cNvSpPr txBox="1"/>
              <p:nvPr/>
            </p:nvSpPr>
            <p:spPr>
              <a:xfrm>
                <a:off x="8981930" y="3733313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AB78014B-2D46-6805-AFEF-B0C469B76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1930" y="3733313"/>
                <a:ext cx="365805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9240BC4-A9B3-690E-35BF-2CF9123DF6A0}"/>
                  </a:ext>
                </a:extLst>
              </p:cNvPr>
              <p:cNvSpPr txBox="1"/>
              <p:nvPr/>
            </p:nvSpPr>
            <p:spPr>
              <a:xfrm>
                <a:off x="8474094" y="4027377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9240BC4-A9B3-690E-35BF-2CF9123DF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4094" y="4027377"/>
                <a:ext cx="365805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301F7344-5DCA-A66F-0EE7-33243D699AA5}"/>
                  </a:ext>
                </a:extLst>
              </p:cNvPr>
              <p:cNvSpPr txBox="1"/>
              <p:nvPr/>
            </p:nvSpPr>
            <p:spPr>
              <a:xfrm>
                <a:off x="8176968" y="4521104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301F7344-5DCA-A66F-0EE7-33243D699A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6968" y="4521104"/>
                <a:ext cx="365805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8328481F-22CF-055C-8ADE-782B70217202}"/>
                  </a:ext>
                </a:extLst>
              </p:cNvPr>
              <p:cNvSpPr txBox="1"/>
              <p:nvPr/>
            </p:nvSpPr>
            <p:spPr>
              <a:xfrm>
                <a:off x="8931295" y="5019653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8328481F-22CF-055C-8ADE-782B70217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1295" y="5019653"/>
                <a:ext cx="365805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4CF80B24-4762-8424-547A-972875F8C7E6}"/>
                  </a:ext>
                </a:extLst>
              </p:cNvPr>
              <p:cNvSpPr txBox="1"/>
              <p:nvPr/>
            </p:nvSpPr>
            <p:spPr>
              <a:xfrm>
                <a:off x="8871778" y="5360383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4CF80B24-4762-8424-547A-972875F8C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1778" y="5360383"/>
                <a:ext cx="365805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0698FE6A-3AA9-BFEA-3ADE-669C0D34AD8B}"/>
                  </a:ext>
                </a:extLst>
              </p:cNvPr>
              <p:cNvSpPr txBox="1"/>
              <p:nvPr/>
            </p:nvSpPr>
            <p:spPr>
              <a:xfrm>
                <a:off x="8993097" y="6072076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0698FE6A-3AA9-BFEA-3ADE-669C0D34A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3097" y="6072076"/>
                <a:ext cx="365805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3294AF58-2C0E-4A78-2AEE-0B100FE500EF}"/>
                  </a:ext>
                </a:extLst>
              </p:cNvPr>
              <p:cNvSpPr txBox="1"/>
              <p:nvPr/>
            </p:nvSpPr>
            <p:spPr>
              <a:xfrm>
                <a:off x="7814142" y="5711321"/>
                <a:ext cx="36580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3294AF58-2C0E-4A78-2AEE-0B100FE50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4142" y="5711321"/>
                <a:ext cx="365805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205A3AB1-6FD8-81F1-2574-84F5FA77B816}"/>
              </a:ext>
            </a:extLst>
          </p:cNvPr>
          <p:cNvSpPr txBox="1"/>
          <p:nvPr/>
        </p:nvSpPr>
        <p:spPr>
          <a:xfrm>
            <a:off x="7096880" y="5278946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…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205E7D0-5404-10FB-A7F7-C3A30F132DC3}"/>
              </a:ext>
            </a:extLst>
          </p:cNvPr>
          <p:cNvSpPr txBox="1"/>
          <p:nvPr/>
        </p:nvSpPr>
        <p:spPr>
          <a:xfrm>
            <a:off x="10438494" y="5270321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88851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B8FB8-A42E-343C-CA00-2268D6117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18431-13F3-D70F-3DDD-4EA0895A7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Reductions and Correctness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019B3F-BE41-0298-9BDC-C9E297487A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3275" y="1435395"/>
                <a:ext cx="5573935" cy="534817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valid answer to the chosen problem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input produces a valid answer to the original problem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Our reduction produces a meaningful result</a:t>
                </a:r>
              </a:p>
              <a:p>
                <a:r>
                  <a:rPr lang="en-US" dirty="0"/>
                  <a:t>A valid answer to the original problem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results in a valid answer to the chosen problem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input</a:t>
                </a:r>
              </a:p>
              <a:p>
                <a:pPr lvl="1"/>
                <a:r>
                  <a:rPr lang="en-US" dirty="0"/>
                  <a:t>If there was a better answer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then the algorithm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would have found it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019B3F-BE41-0298-9BDC-C9E297487A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275" y="1435395"/>
                <a:ext cx="5573935" cy="5348177"/>
              </a:xfrm>
              <a:blipFill>
                <a:blip r:embed="rId2"/>
                <a:stretch>
                  <a:fillRect l="-1969" t="-1822" r="-1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7A79E983-AEFF-ACDF-679F-F79FD76184BC}"/>
              </a:ext>
            </a:extLst>
          </p:cNvPr>
          <p:cNvGrpSpPr/>
          <p:nvPr/>
        </p:nvGrpSpPr>
        <p:grpSpPr>
          <a:xfrm>
            <a:off x="5961121" y="2153163"/>
            <a:ext cx="5598044" cy="3912639"/>
            <a:chOff x="2378525" y="1371600"/>
            <a:chExt cx="7504644" cy="524521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8A3ED52-B9F5-8456-84BC-156761AACD41}"/>
                </a:ext>
              </a:extLst>
            </p:cNvPr>
            <p:cNvSpPr/>
            <p:nvPr/>
          </p:nvSpPr>
          <p:spPr>
            <a:xfrm>
              <a:off x="4488720" y="1773199"/>
              <a:ext cx="3215508" cy="4843619"/>
            </a:xfrm>
            <a:prstGeom prst="rect">
              <a:avLst/>
            </a:prstGeom>
            <a:solidFill>
              <a:srgbClr val="FFA7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D089FA8-2224-E49C-3D68-73A026DB921B}"/>
                    </a:ext>
                  </a:extLst>
                </p:cNvPr>
                <p:cNvSpPr txBox="1"/>
                <p:nvPr/>
              </p:nvSpPr>
              <p:spPr>
                <a:xfrm>
                  <a:off x="2451585" y="1394360"/>
                  <a:ext cx="956159" cy="3077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Problem </a:t>
                  </a:r>
                  <a14:m>
                    <m:oMath xmlns:m="http://schemas.openxmlformats.org/officeDocument/2006/math"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</m:oMath>
                  </a14:m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D089FA8-2224-E49C-3D68-73A026DB92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1585" y="1394360"/>
                  <a:ext cx="956159" cy="307776"/>
                </a:xfrm>
                <a:prstGeom prst="rect">
                  <a:avLst/>
                </a:prstGeom>
                <a:blipFill>
                  <a:blip r:embed="rId3"/>
                  <a:stretch>
                    <a:fillRect l="-2564" t="-5263" r="-28205" b="-578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6FF0F89-B822-F630-E120-5FA6F8F8795F}"/>
                    </a:ext>
                  </a:extLst>
                </p:cNvPr>
                <p:cNvSpPr txBox="1"/>
                <p:nvPr/>
              </p:nvSpPr>
              <p:spPr>
                <a:xfrm>
                  <a:off x="7696200" y="1371600"/>
                  <a:ext cx="96404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Problem </a:t>
                  </a:r>
                  <a14:m>
                    <m:oMath xmlns:m="http://schemas.openxmlformats.org/officeDocument/2006/math"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𝐵</m:t>
                      </m:r>
                    </m:oMath>
                  </a14:m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6FF0F89-B822-F630-E120-5FA6F8F879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6200" y="1371600"/>
                  <a:ext cx="964046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2542" t="-5263" r="-27966" b="-6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32C8173-D9BF-C42C-F7F9-81ECD2AEEF93}"/>
                    </a:ext>
                  </a:extLst>
                </p:cNvPr>
                <p:cNvSpPr txBox="1"/>
                <p:nvPr/>
              </p:nvSpPr>
              <p:spPr>
                <a:xfrm>
                  <a:off x="7689425" y="4685000"/>
                  <a:ext cx="2193744" cy="7014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Solution for chosen</a:t>
                  </a:r>
                  <a:r>
                    <a:rPr kumimoji="0" lang="en-US" sz="1400" b="0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input of</a:t>
                  </a: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𝑩</m:t>
                      </m:r>
                    </m:oMath>
                  </a14:m>
                  <a:endPara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32C8173-D9BF-C42C-F7F9-81ECD2AEEF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9425" y="4685000"/>
                  <a:ext cx="2193744" cy="701420"/>
                </a:xfrm>
                <a:prstGeom prst="rect">
                  <a:avLst/>
                </a:prstGeom>
                <a:blipFill>
                  <a:blip r:embed="rId5"/>
                  <a:stretch>
                    <a:fillRect l="-1119" t="-2353" b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Flowchart: Magnetic Disk 7">
                  <a:extLst>
                    <a:ext uri="{FF2B5EF4-FFF2-40B4-BE49-F238E27FC236}">
                      <a16:creationId xmlns:a16="http://schemas.microsoft.com/office/drawing/2014/main" id="{5304D16C-FB6F-003E-D175-EED19BEF0C5A}"/>
                    </a:ext>
                  </a:extLst>
                </p:cNvPr>
                <p:cNvSpPr/>
                <p:nvPr/>
              </p:nvSpPr>
              <p:spPr>
                <a:xfrm>
                  <a:off x="2741659" y="1806836"/>
                  <a:ext cx="625924" cy="1184190"/>
                </a:xfrm>
                <a:prstGeom prst="flowChartMagneticDisk">
                  <a:avLst/>
                </a:prstGeom>
                <a:solidFill>
                  <a:srgbClr val="FF5050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𝐴</m:t>
                        </m:r>
                      </m:oMath>
                    </m:oMathPara>
                  </a14:m>
                  <a:endPara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8" name="Flowchart: Magnetic Disk 7">
                  <a:extLst>
                    <a:ext uri="{FF2B5EF4-FFF2-40B4-BE49-F238E27FC236}">
                      <a16:creationId xmlns:a16="http://schemas.microsoft.com/office/drawing/2014/main" id="{5304D16C-FB6F-003E-D175-EED19BEF0C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1659" y="1806836"/>
                  <a:ext cx="625924" cy="1184190"/>
                </a:xfrm>
                <a:prstGeom prst="flowChartMagneticDisk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60CA89B7-3633-F8E2-6E6E-C9E64FDCBF84}"/>
                    </a:ext>
                  </a:extLst>
                </p:cNvPr>
                <p:cNvSpPr/>
                <p:nvPr/>
              </p:nvSpPr>
              <p:spPr>
                <a:xfrm>
                  <a:off x="8913392" y="1892573"/>
                  <a:ext cx="625924" cy="1004887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𝐵</m:t>
                        </m:r>
                      </m:oMath>
                    </m:oMathPara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60CA89B7-3633-F8E2-6E6E-C9E64FDCBF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3392" y="1892573"/>
                  <a:ext cx="625924" cy="100488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4BCE103-AEBE-FC60-521E-79D028A38678}"/>
                    </a:ext>
                  </a:extLst>
                </p:cNvPr>
                <p:cNvSpPr txBox="1"/>
                <p:nvPr/>
              </p:nvSpPr>
              <p:spPr>
                <a:xfrm>
                  <a:off x="2378525" y="4727933"/>
                  <a:ext cx="119558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Solution for </a:t>
                  </a:r>
                  <a14:m>
                    <m:oMath xmlns:m="http://schemas.openxmlformats.org/officeDocument/2006/math">
                      <m:r>
                        <a:rPr kumimoji="0" lang="en-US" sz="1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𝑨</m:t>
                      </m:r>
                    </m:oMath>
                  </a14:m>
                  <a:endPara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4BCE103-AEBE-FC60-521E-79D028A386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8525" y="4727933"/>
                  <a:ext cx="1195584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2055" t="-5263" r="-29452" b="-578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AutoShape 5">
              <a:extLst>
                <a:ext uri="{FF2B5EF4-FFF2-40B4-BE49-F238E27FC236}">
                  <a16:creationId xmlns:a16="http://schemas.microsoft.com/office/drawing/2014/main" id="{0A6823A3-9C8E-D39D-62C2-6241AFC9B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7562" y="1919527"/>
              <a:ext cx="2840038" cy="643057"/>
            </a:xfrm>
            <a:prstGeom prst="rightArrow">
              <a:avLst>
                <a:gd name="adj1" fmla="val 52315"/>
                <a:gd name="adj2" fmla="val 59192"/>
              </a:avLst>
            </a:prstGeom>
            <a:noFill/>
            <a:ln w="317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AutoShape 5">
              <a:extLst>
                <a:ext uri="{FF2B5EF4-FFF2-40B4-BE49-F238E27FC236}">
                  <a16:creationId xmlns:a16="http://schemas.microsoft.com/office/drawing/2014/main" id="{40D3C660-37BC-FD99-E875-726BE4162C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725391" y="3524764"/>
              <a:ext cx="1086255" cy="584597"/>
            </a:xfrm>
            <a:prstGeom prst="rightArrow">
              <a:avLst>
                <a:gd name="adj1" fmla="val 52315"/>
                <a:gd name="adj2" fmla="val 59192"/>
              </a:avLst>
            </a:prstGeom>
            <a:noFill/>
            <a:ln w="317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AutoShape 5">
              <a:extLst>
                <a:ext uri="{FF2B5EF4-FFF2-40B4-BE49-F238E27FC236}">
                  <a16:creationId xmlns:a16="http://schemas.microsoft.com/office/drawing/2014/main" id="{90E62312-85FA-84E4-206A-3B06238DDC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641736" y="4956884"/>
              <a:ext cx="2840038" cy="759976"/>
            </a:xfrm>
            <a:prstGeom prst="rightArrow">
              <a:avLst>
                <a:gd name="adj1" fmla="val 52315"/>
                <a:gd name="adj2" fmla="val 59192"/>
              </a:avLst>
            </a:prstGeom>
            <a:noFill/>
            <a:ln w="317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85F6696-F47D-5F90-40A9-EF39C439ED7E}"/>
                </a:ext>
              </a:extLst>
            </p:cNvPr>
            <p:cNvSpPr txBox="1"/>
            <p:nvPr/>
          </p:nvSpPr>
          <p:spPr>
            <a:xfrm>
              <a:off x="5479573" y="6215041"/>
              <a:ext cx="9253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Reduction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1F8E48B-E008-1D60-7EEA-39970DB195CD}"/>
                    </a:ext>
                  </a:extLst>
                </p:cNvPr>
                <p:cNvSpPr/>
                <p:nvPr/>
              </p:nvSpPr>
              <p:spPr>
                <a:xfrm>
                  <a:off x="8937741" y="5242707"/>
                  <a:ext cx="625924" cy="1004887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𝑌</m:t>
                        </m:r>
                      </m:oMath>
                    </m:oMathPara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1F8E48B-E008-1D60-7EEA-39970DB195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7741" y="5242707"/>
                  <a:ext cx="625924" cy="100488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Flowchart: Magnetic Disk 15">
                  <a:extLst>
                    <a:ext uri="{FF2B5EF4-FFF2-40B4-BE49-F238E27FC236}">
                      <a16:creationId xmlns:a16="http://schemas.microsoft.com/office/drawing/2014/main" id="{FA54B50C-BA9B-0C5A-86F4-125520F0BF33}"/>
                    </a:ext>
                  </a:extLst>
                </p:cNvPr>
                <p:cNvSpPr/>
                <p:nvPr/>
              </p:nvSpPr>
              <p:spPr>
                <a:xfrm>
                  <a:off x="2822171" y="5140410"/>
                  <a:ext cx="625924" cy="1184190"/>
                </a:xfrm>
                <a:prstGeom prst="flowChartMagneticDisk">
                  <a:avLst/>
                </a:prstGeom>
                <a:solidFill>
                  <a:srgbClr val="FF5050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𝑋</m:t>
                        </m:r>
                      </m:oMath>
                    </m:oMathPara>
                  </a14:m>
                  <a:endPara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16" name="Flowchart: Magnetic Disk 15">
                  <a:extLst>
                    <a:ext uri="{FF2B5EF4-FFF2-40B4-BE49-F238E27FC236}">
                      <a16:creationId xmlns:a16="http://schemas.microsoft.com/office/drawing/2014/main" id="{FA54B50C-BA9B-0C5A-86F4-125520F0BF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2171" y="5140410"/>
                  <a:ext cx="625924" cy="1184190"/>
                </a:xfrm>
                <a:prstGeom prst="flowChartMagneticDisk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70C03DB0-E2B2-97A6-E13B-FDACF47B35F8}"/>
                    </a:ext>
                  </a:extLst>
                </p:cNvPr>
                <p:cNvSpPr txBox="1"/>
                <p:nvPr/>
              </p:nvSpPr>
              <p:spPr>
                <a:xfrm>
                  <a:off x="4474144" y="2476596"/>
                  <a:ext cx="328585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Procedure for converting instances of </a:t>
                  </a:r>
                  <a14:m>
                    <m:oMath xmlns:m="http://schemas.openxmlformats.org/officeDocument/2006/math"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</m:oMath>
                  </a14:m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into instances of </a:t>
                  </a:r>
                  <a14:m>
                    <m:oMath xmlns:m="http://schemas.openxmlformats.org/officeDocument/2006/math"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𝐵</m:t>
                      </m:r>
                    </m:oMath>
                  </a14:m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</a:p>
              </p:txBody>
            </p:sp>
          </mc:Choice>
          <mc:Fallback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70C03DB0-E2B2-97A6-E13B-FDACF47B35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4144" y="2476596"/>
                  <a:ext cx="3285854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746" t="-1563" r="-1244" b="-796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4FBFBD0-C2B7-4E9B-F761-19627887A762}"/>
                    </a:ext>
                  </a:extLst>
                </p:cNvPr>
                <p:cNvSpPr txBox="1"/>
                <p:nvPr/>
              </p:nvSpPr>
              <p:spPr>
                <a:xfrm>
                  <a:off x="7634461" y="3264103"/>
                  <a:ext cx="1680908" cy="7014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Algorithm for 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solving </a:t>
                  </a:r>
                  <a14:m>
                    <m:oMath xmlns:m="http://schemas.openxmlformats.org/officeDocument/2006/math"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𝐵</m:t>
                      </m:r>
                    </m:oMath>
                  </a14:m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4FBFBD0-C2B7-4E9B-F761-19627887A7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4461" y="3264103"/>
                  <a:ext cx="1680908" cy="701420"/>
                </a:xfrm>
                <a:prstGeom prst="rect">
                  <a:avLst/>
                </a:prstGeom>
                <a:blipFill>
                  <a:blip r:embed="rId12"/>
                  <a:stretch>
                    <a:fillRect l="-1456" t="-2326" b="-104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6F3B6625-08D6-1BC5-5DFA-023E91EEC88C}"/>
                    </a:ext>
                  </a:extLst>
                </p:cNvPr>
                <p:cNvSpPr txBox="1"/>
                <p:nvPr/>
              </p:nvSpPr>
              <p:spPr>
                <a:xfrm>
                  <a:off x="5239751" y="4234212"/>
                  <a:ext cx="261749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Procedure for converting possible solutions of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B</m:t>
                      </m:r>
                    </m:oMath>
                  </a14:m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into solutions of </a:t>
                  </a:r>
                  <a14:m>
                    <m:oMath xmlns:m="http://schemas.openxmlformats.org/officeDocument/2006/math"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</m:oMath>
                  </a14:m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6F3B6625-08D6-1BC5-5DFA-023E91EEC8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9751" y="4234212"/>
                  <a:ext cx="2617491" cy="523220"/>
                </a:xfrm>
                <a:prstGeom prst="rect">
                  <a:avLst/>
                </a:prstGeom>
                <a:blipFill>
                  <a:blip r:embed="rId13"/>
                  <a:stretch>
                    <a:fillRect l="-938" t="-1538" b="-15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9895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C3F14-F4A0-76BD-2EC4-9E71071DB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Bipartite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A2DB5D-83F0-567C-BEAE-EBE452450B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en-US" sz="2800" b="1" dirty="0">
                    <a:solidFill>
                      <a:srgbClr val="695082"/>
                    </a:solidFill>
                  </a:rPr>
                  <a:t>Definition:  </a:t>
                </a:r>
                <a:r>
                  <a:rPr lang="en-US" altLang="en-US" sz="2800" dirty="0"/>
                  <a:t>An undirected graph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800" dirty="0"/>
                  <a:t> is</a:t>
                </a:r>
                <a:r>
                  <a:rPr lang="en-US" altLang="en-US" sz="2800" dirty="0">
                    <a:solidFill>
                      <a:srgbClr val="695082"/>
                    </a:solidFill>
                  </a:rPr>
                  <a:t> </a:t>
                </a:r>
                <a:r>
                  <a:rPr lang="en-US" altLang="en-US" sz="2800" dirty="0">
                    <a:solidFill>
                      <a:srgbClr val="C00000"/>
                    </a:solidFill>
                  </a:rPr>
                  <a:t>bipartite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iff</a:t>
                </a:r>
                <a:r>
                  <a:rPr lang="en-US" altLang="en-US" sz="2800" dirty="0"/>
                  <a:t> we can color its vertices </a:t>
                </a:r>
                <a:r>
                  <a:rPr lang="en-US" altLang="en-US" sz="2800" b="1" dirty="0">
                    <a:solidFill>
                      <a:srgbClr val="FF0000"/>
                    </a:solidFill>
                  </a:rPr>
                  <a:t>red</a:t>
                </a:r>
                <a:r>
                  <a:rPr lang="en-US" altLang="en-US" sz="2800" dirty="0">
                    <a:solidFill>
                      <a:srgbClr val="695082"/>
                    </a:solidFill>
                  </a:rPr>
                  <a:t> </a:t>
                </a:r>
                <a:r>
                  <a:rPr lang="en-US" altLang="en-US" sz="2800" dirty="0"/>
                  <a:t>and</a:t>
                </a:r>
                <a:r>
                  <a:rPr lang="en-US" altLang="en-US" sz="2800" dirty="0">
                    <a:solidFill>
                      <a:srgbClr val="695082"/>
                    </a:solidFill>
                  </a:rPr>
                  <a:t> </a:t>
                </a:r>
                <a:r>
                  <a:rPr lang="en-US" altLang="en-US" sz="2800" b="1" dirty="0">
                    <a:solidFill>
                      <a:srgbClr val="008000"/>
                    </a:solidFill>
                  </a:rPr>
                  <a:t>green</a:t>
                </a:r>
                <a:r>
                  <a:rPr lang="en-US" altLang="en-US" sz="2800" dirty="0">
                    <a:solidFill>
                      <a:srgbClr val="695082"/>
                    </a:solidFill>
                  </a:rPr>
                  <a:t> </a:t>
                </a:r>
                <a:r>
                  <a:rPr lang="en-US" altLang="en-US" sz="2800" dirty="0"/>
                  <a:t>so each edge has different color endpoints</a:t>
                </a:r>
              </a:p>
              <a:p>
                <a:pPr marL="0" indent="0">
                  <a:buNone/>
                </a:pPr>
                <a:endParaRPr lang="en-US" altLang="en-US" dirty="0"/>
              </a:p>
              <a:p>
                <a:pPr marL="0" indent="0">
                  <a:buNone/>
                </a:pPr>
                <a:endParaRPr lang="en-US" altLang="en-US" sz="2800" dirty="0"/>
              </a:p>
              <a:p>
                <a:pPr marL="0" indent="0">
                  <a:buNone/>
                </a:pPr>
                <a:endParaRPr lang="en-US" altLang="en-US" dirty="0"/>
              </a:p>
              <a:p>
                <a:pPr marL="0" indent="0">
                  <a:buNone/>
                </a:pPr>
                <a:endParaRPr lang="en-US" altLang="en-US" sz="2800" dirty="0"/>
              </a:p>
              <a:p>
                <a:pPr marL="0" indent="0">
                  <a:buNone/>
                </a:pPr>
                <a:r>
                  <a:rPr lang="en-US" altLang="en-US" sz="2800" b="1" dirty="0">
                    <a:solidFill>
                      <a:srgbClr val="695082"/>
                    </a:solidFill>
                  </a:rPr>
                  <a:t>Alternative:  </a:t>
                </a:r>
                <a:r>
                  <a:rPr lang="en-US" altLang="en-US" sz="2800" dirty="0"/>
                  <a:t>A graph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800" dirty="0"/>
                  <a:t> is</a:t>
                </a:r>
                <a:r>
                  <a:rPr lang="en-US" altLang="en-US" sz="2800" dirty="0">
                    <a:solidFill>
                      <a:srgbClr val="695082"/>
                    </a:solidFill>
                  </a:rPr>
                  <a:t> </a:t>
                </a:r>
                <a:r>
                  <a:rPr lang="en-US" altLang="en-US" sz="2800" dirty="0">
                    <a:solidFill>
                      <a:srgbClr val="C00000"/>
                    </a:solidFill>
                  </a:rPr>
                  <a:t>bipartite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iff</a:t>
                </a:r>
                <a:r>
                  <a:rPr lang="en-US" altLang="en-US" sz="2800" dirty="0"/>
                  <a:t> we can find a cut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8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altLang="en-US" sz="2800" dirty="0"/>
                  <a:t> such that every edge in the graph crosses the cut</a:t>
                </a:r>
              </a:p>
              <a:p>
                <a:pPr marL="0" indent="0">
                  <a:buNone/>
                </a:pPr>
                <a:endParaRPr lang="en-US" altLang="en-US" sz="28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A2DB5D-83F0-567C-BEAE-EBE452450B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A 5-cycle showing that a 2-coloring is impossible.">
            <a:extLst>
              <a:ext uri="{FF2B5EF4-FFF2-40B4-BE49-F238E27FC236}">
                <a16:creationId xmlns:a16="http://schemas.microsoft.com/office/drawing/2014/main" id="{117DD1FD-CA46-E020-7573-3D60B503B912}"/>
              </a:ext>
            </a:extLst>
          </p:cNvPr>
          <p:cNvGrpSpPr/>
          <p:nvPr/>
        </p:nvGrpSpPr>
        <p:grpSpPr>
          <a:xfrm>
            <a:off x="3403975" y="2997337"/>
            <a:ext cx="1395595" cy="1222107"/>
            <a:chOff x="3616411" y="4477002"/>
            <a:chExt cx="1395595" cy="122210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BBCA413-E366-0752-E71B-A98BA49FFD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16411" y="4917989"/>
              <a:ext cx="182880" cy="182880"/>
            </a:xfrm>
            <a:prstGeom prst="ellipse">
              <a:avLst/>
            </a:prstGeom>
            <a:solidFill>
              <a:srgbClr val="0066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F2FBAE2-6332-EB44-38DB-7462E03F6A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57917" y="4477002"/>
              <a:ext cx="182880" cy="182880"/>
            </a:xfrm>
            <a:prstGeom prst="ellipse">
              <a:avLst/>
            </a:prstGeom>
            <a:solidFill>
              <a:srgbClr val="FF0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65EDCDE-64A9-B1E6-B3DB-052AB7AF03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29126" y="4477002"/>
              <a:ext cx="182880" cy="182880"/>
            </a:xfrm>
            <a:prstGeom prst="ellipse">
              <a:avLst/>
            </a:prstGeom>
            <a:solidFill>
              <a:srgbClr val="0066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1150696-4D05-85E3-27FD-0A05D2E7A2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11862" y="5489447"/>
              <a:ext cx="182880" cy="182880"/>
            </a:xfrm>
            <a:prstGeom prst="ellipse">
              <a:avLst/>
            </a:prstGeom>
            <a:solidFill>
              <a:srgbClr val="FF0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4F73440-D07A-96E2-B049-9243C13CB036}"/>
                </a:ext>
              </a:extLst>
            </p:cNvPr>
            <p:cNvCxnSpPr>
              <a:stCxn id="6" idx="6"/>
            </p:cNvCxnSpPr>
            <p:nvPr/>
          </p:nvCxnSpPr>
          <p:spPr>
            <a:xfrm>
              <a:off x="4340797" y="4568442"/>
              <a:ext cx="48832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60ECE9-EE05-1C2F-CE40-43D4C63DF586}"/>
                </a:ext>
              </a:extLst>
            </p:cNvPr>
            <p:cNvCxnSpPr>
              <a:stCxn id="6" idx="3"/>
              <a:endCxn id="5" idx="7"/>
            </p:cNvCxnSpPr>
            <p:nvPr/>
          </p:nvCxnSpPr>
          <p:spPr>
            <a:xfrm flipH="1">
              <a:off x="3772509" y="4633100"/>
              <a:ext cx="412190" cy="31167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25F2001-992A-BF10-FA74-3BA4D25C465F}"/>
                </a:ext>
              </a:extLst>
            </p:cNvPr>
            <p:cNvCxnSpPr>
              <a:stCxn id="5" idx="5"/>
              <a:endCxn id="8" idx="1"/>
            </p:cNvCxnSpPr>
            <p:nvPr/>
          </p:nvCxnSpPr>
          <p:spPr>
            <a:xfrm>
              <a:off x="3772509" y="5074087"/>
              <a:ext cx="266135" cy="44214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327B465-2960-BF89-FDF3-A2882EA346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94422" y="5516229"/>
              <a:ext cx="182880" cy="182880"/>
            </a:xfrm>
            <a:prstGeom prst="ellipse">
              <a:avLst/>
            </a:prstGeom>
            <a:solidFill>
              <a:srgbClr val="0066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AD151A6-39A3-05E0-3E1E-A9433ADC353A}"/>
                </a:ext>
              </a:extLst>
            </p:cNvPr>
            <p:cNvCxnSpPr>
              <a:stCxn id="8" idx="6"/>
              <a:endCxn id="12" idx="2"/>
            </p:cNvCxnSpPr>
            <p:nvPr/>
          </p:nvCxnSpPr>
          <p:spPr>
            <a:xfrm>
              <a:off x="4194742" y="5580887"/>
              <a:ext cx="599680" cy="2678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B90B107-05E2-9AC7-804D-6852C91CE70C}"/>
                </a:ext>
              </a:extLst>
            </p:cNvPr>
            <p:cNvCxnSpPr>
              <a:stCxn id="12" idx="0"/>
              <a:endCxn id="7" idx="4"/>
            </p:cNvCxnSpPr>
            <p:nvPr/>
          </p:nvCxnSpPr>
          <p:spPr>
            <a:xfrm flipV="1">
              <a:off x="4885862" y="4659882"/>
              <a:ext cx="34704" cy="856347"/>
            </a:xfrm>
            <a:prstGeom prst="line">
              <a:avLst/>
            </a:prstGeom>
            <a:noFill/>
            <a:ln w="28575" cap="flat" cmpd="sng" algn="ctr">
              <a:solidFill>
                <a:srgbClr val="0099FF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9912B05-41FB-060A-705E-A6377F80DAFE}"/>
              </a:ext>
            </a:extLst>
          </p:cNvPr>
          <p:cNvSpPr txBox="1"/>
          <p:nvPr/>
        </p:nvSpPr>
        <p:spPr>
          <a:xfrm>
            <a:off x="5399250" y="3098189"/>
            <a:ext cx="4921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 a cycle the two colors must alternate, so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6600"/>
                </a:solidFill>
              </a:rPr>
              <a:t>green</a:t>
            </a:r>
            <a:r>
              <a:rPr lang="en-US" dirty="0"/>
              <a:t> every 2</a:t>
            </a:r>
            <a:r>
              <a:rPr lang="en-US" baseline="30000" dirty="0"/>
              <a:t>nd</a:t>
            </a:r>
            <a:r>
              <a:rPr lang="en-US" dirty="0"/>
              <a:t>  vertex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dirty="0"/>
              <a:t> every 2</a:t>
            </a:r>
            <a:r>
              <a:rPr lang="en-US" baseline="30000" dirty="0"/>
              <a:t>nd</a:t>
            </a:r>
            <a:r>
              <a:rPr lang="en-US" dirty="0"/>
              <a:t> vertex</a:t>
            </a:r>
          </a:p>
          <a:p>
            <a:r>
              <a:rPr lang="en-US" dirty="0"/>
              <a:t>Can’t have either if length is not divisible by 2.</a:t>
            </a:r>
          </a:p>
        </p:txBody>
      </p:sp>
    </p:spTree>
    <p:extLst>
      <p:ext uri="{BB962C8B-B14F-4D97-AF65-F5344CB8AC3E}">
        <p14:creationId xmlns:p14="http://schemas.microsoft.com/office/powerpoint/2010/main" val="254324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01B46-CC36-B916-0D3B-F5A00AE1C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Bipartite Matching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9E51ED-85E7-40CB-E4F1-64A31AE05C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sz="2800" b="1" dirty="0">
                    <a:solidFill>
                      <a:srgbClr val="695082"/>
                    </a:solidFill>
                  </a:rPr>
                  <a:t>Input:</a:t>
                </a:r>
                <a:r>
                  <a:rPr lang="en-US" altLang="en-US" sz="2800" dirty="0"/>
                  <a:t> Undirected Bipartite graph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altLang="en-US" sz="2800" b="1" dirty="0">
                    <a:solidFill>
                      <a:srgbClr val="006600"/>
                    </a:solidFill>
                  </a:rPr>
                  <a:t>Goal:</a:t>
                </a:r>
                <a:r>
                  <a:rPr lang="en-US" altLang="en-US" sz="2800" dirty="0"/>
                  <a:t> </a:t>
                </a:r>
                <a:r>
                  <a:rPr lang="en-US" altLang="en-US" dirty="0"/>
                  <a:t>Find the largest subset of edges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en-US" sz="2800" dirty="0"/>
                  <a:t> such that ever vertex is adjacent to at most one edge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9E51ED-85E7-40CB-E4F1-64A31AE05C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2018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Bipartite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44839" y="1307068"/>
            <a:ext cx="121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Dog Lovers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83190" y="1307068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Dogs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0FC7455-D336-85FE-22B9-E4B18C0A4596}"/>
              </a:ext>
            </a:extLst>
          </p:cNvPr>
          <p:cNvGrpSpPr/>
          <p:nvPr/>
        </p:nvGrpSpPr>
        <p:grpSpPr>
          <a:xfrm>
            <a:off x="3805469" y="1775728"/>
            <a:ext cx="4099960" cy="4975188"/>
            <a:chOff x="3805469" y="1775728"/>
            <a:chExt cx="4099960" cy="4975188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27D728E-D197-CC4E-ABA0-177080EAF1DF}"/>
                </a:ext>
              </a:extLst>
            </p:cNvPr>
            <p:cNvGrpSpPr/>
            <p:nvPr/>
          </p:nvGrpSpPr>
          <p:grpSpPr>
            <a:xfrm>
              <a:off x="4916800" y="1775728"/>
              <a:ext cx="2988629" cy="4845861"/>
              <a:chOff x="4632124" y="1053974"/>
              <a:chExt cx="3497453" cy="5670886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66C6C14-E94B-EB43-B600-A88728EB7B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18825" y="1630676"/>
                <a:ext cx="2293428" cy="32834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C82AF6C4-F8B6-8E45-96CC-E2FB1AD759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01308" y="1745442"/>
                <a:ext cx="2466043" cy="4353157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49039D4-E75D-7048-A182-B766E16AB9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66457" y="1614210"/>
                <a:ext cx="2500894" cy="1715657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D5B1931A-4785-EB4E-B2AA-49E6FC3ECA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32124" y="3337406"/>
                <a:ext cx="2703648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09EC057-B40D-8E4C-873D-EC664724E9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6617" y="3362535"/>
                <a:ext cx="2421549" cy="1223807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4EBEF2F-29EE-AD45-9F41-2813EC6B6F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01308" y="4794572"/>
                <a:ext cx="2634464" cy="43901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57A6CD4-F0C2-D348-B952-CB8E01AF8F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1299" y="1745442"/>
                <a:ext cx="2376051" cy="3026967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D77EB825-BCF7-5041-9ADE-1C5E9ADF46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32124" y="3477778"/>
                <a:ext cx="2646597" cy="2936685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0F991296-BBA7-BA4A-B5CB-649F205FEE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44257" y="1745442"/>
                <a:ext cx="2691515" cy="4484389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83411F1-0F55-0D4B-8BC4-4C94CE1028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117758" y="4130642"/>
                <a:ext cx="945213" cy="1260285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DF17E874-23C4-9C44-8AA2-94F554D632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188199" y="2800573"/>
                <a:ext cx="804333" cy="120650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FB6BE3EA-0D01-4242-98F5-BA3F3315F4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051153" y="1053974"/>
                <a:ext cx="1078424" cy="1623028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EB7152E-99F8-3948-9FEE-F4A9F779BA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114115" y="5548524"/>
                <a:ext cx="952500" cy="1176336"/>
              </a:xfrm>
              <a:prstGeom prst="rect">
                <a:avLst/>
              </a:prstGeom>
            </p:spPr>
          </p:pic>
        </p:grpSp>
        <p:pic>
          <p:nvPicPr>
            <p:cNvPr id="1026" name="Picture 2" descr="Brett Wortzman">
              <a:extLst>
                <a:ext uri="{FF2B5EF4-FFF2-40B4-BE49-F238E27FC236}">
                  <a16:creationId xmlns:a16="http://schemas.microsoft.com/office/drawing/2014/main" id="{2BC4A0B1-6CE9-6118-34D5-2FD702DE99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7390" y="1854336"/>
              <a:ext cx="992187" cy="991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Portrait of Paul Beame">
              <a:extLst>
                <a:ext uri="{FF2B5EF4-FFF2-40B4-BE49-F238E27FC236}">
                  <a16:creationId xmlns:a16="http://schemas.microsoft.com/office/drawing/2014/main" id="{6D10B7CE-17D0-7931-B187-94595B0A9F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6624" y="3149528"/>
              <a:ext cx="839773" cy="1049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C6D7FB70-E719-9745-087D-DD13B05D18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5949" y="4519587"/>
              <a:ext cx="1121925" cy="905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1E40D891-CEC2-93E2-A116-F9FA320E59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5469" y="5675034"/>
              <a:ext cx="1149351" cy="1075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5750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03D66-FCEC-ACFC-EBB9-D832D769A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FD365-8AB1-1DD7-7F8B-74DD488E8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Bipartite Matching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00A900-2DF9-D481-12AB-EB554A21D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8F0E87-9B54-55F4-FD62-5786050A7D23}"/>
              </a:ext>
            </a:extLst>
          </p:cNvPr>
          <p:cNvSpPr txBox="1"/>
          <p:nvPr/>
        </p:nvSpPr>
        <p:spPr>
          <a:xfrm>
            <a:off x="4044839" y="1307068"/>
            <a:ext cx="121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Dog Lovers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3E0F6D-E586-01E1-161A-0D31053F1F7D}"/>
              </a:ext>
            </a:extLst>
          </p:cNvPr>
          <p:cNvSpPr txBox="1"/>
          <p:nvPr/>
        </p:nvSpPr>
        <p:spPr>
          <a:xfrm>
            <a:off x="7083190" y="1307068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Dogs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8F698FD-E796-C490-B6DA-872AEB7281AE}"/>
              </a:ext>
            </a:extLst>
          </p:cNvPr>
          <p:cNvGrpSpPr/>
          <p:nvPr/>
        </p:nvGrpSpPr>
        <p:grpSpPr>
          <a:xfrm>
            <a:off x="4916800" y="1775728"/>
            <a:ext cx="2988629" cy="4845861"/>
            <a:chOff x="4632124" y="1053974"/>
            <a:chExt cx="3497453" cy="567088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305B12A-68FA-6BA8-A1BC-D1FB5D36BE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8825" y="1630676"/>
              <a:ext cx="2293428" cy="32834"/>
            </a:xfrm>
            <a:prstGeom prst="line">
              <a:avLst/>
            </a:prstGeom>
            <a:ln w="762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12E04DB-E538-5736-8CB1-DB84ADDBE3A8}"/>
                </a:ext>
              </a:extLst>
            </p:cNvPr>
            <p:cNvCxnSpPr>
              <a:cxnSpLocks/>
            </p:cNvCxnSpPr>
            <p:nvPr/>
          </p:nvCxnSpPr>
          <p:spPr>
            <a:xfrm>
              <a:off x="4701308" y="1745442"/>
              <a:ext cx="2466043" cy="435315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E70D05E-B4D6-C8E8-D182-2768963A20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6457" y="1614210"/>
              <a:ext cx="2500894" cy="171565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44A96D7-E682-7619-7030-42B390CC5757}"/>
                </a:ext>
              </a:extLst>
            </p:cNvPr>
            <p:cNvCxnSpPr>
              <a:cxnSpLocks/>
            </p:cNvCxnSpPr>
            <p:nvPr/>
          </p:nvCxnSpPr>
          <p:spPr>
            <a:xfrm>
              <a:off x="4632124" y="3337406"/>
              <a:ext cx="2703648" cy="0"/>
            </a:xfrm>
            <a:prstGeom prst="line">
              <a:avLst/>
            </a:prstGeom>
            <a:ln w="762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F39A5CA-469B-BB98-C133-BE7EF9D238F3}"/>
                </a:ext>
              </a:extLst>
            </p:cNvPr>
            <p:cNvCxnSpPr>
              <a:cxnSpLocks/>
            </p:cNvCxnSpPr>
            <p:nvPr/>
          </p:nvCxnSpPr>
          <p:spPr>
            <a:xfrm>
              <a:off x="4676617" y="3362535"/>
              <a:ext cx="2421549" cy="122380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6A652E2-4473-1B87-F0C4-48F4698716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01308" y="4794572"/>
              <a:ext cx="2634464" cy="43901"/>
            </a:xfrm>
            <a:prstGeom prst="line">
              <a:avLst/>
            </a:prstGeom>
            <a:ln w="762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9835937-3502-5686-4C3B-67CF87DEF9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1299" y="1745442"/>
              <a:ext cx="2376051" cy="302696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4711392-91E7-C66F-D35A-97699A0CE7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32124" y="3477778"/>
              <a:ext cx="2646597" cy="293668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502DA67-D2BB-E8BF-4458-4EAE0B5012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4257" y="1745442"/>
              <a:ext cx="2691515" cy="448438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06480E3-94DB-0428-A873-8A4B77601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17758" y="4130642"/>
              <a:ext cx="945213" cy="126028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265CA9D-BD7F-AED4-6385-886E795B4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88199" y="2800573"/>
              <a:ext cx="804333" cy="12065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05CCE23-3CCD-41A5-E6F0-BDB2EA41A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51153" y="1053974"/>
              <a:ext cx="1078424" cy="162302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AA176D1-D42F-64E5-232A-CE9F925EA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14115" y="5548524"/>
              <a:ext cx="952500" cy="1176336"/>
            </a:xfrm>
            <a:prstGeom prst="rect">
              <a:avLst/>
            </a:prstGeom>
          </p:spPr>
        </p:pic>
      </p:grpSp>
      <p:pic>
        <p:nvPicPr>
          <p:cNvPr id="1026" name="Picture 2" descr="Brett Wortzman">
            <a:extLst>
              <a:ext uri="{FF2B5EF4-FFF2-40B4-BE49-F238E27FC236}">
                <a16:creationId xmlns:a16="http://schemas.microsoft.com/office/drawing/2014/main" id="{72ACF796-DC2F-59AE-9794-3EB5397E5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390" y="1854336"/>
            <a:ext cx="992187" cy="99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rtrait of Paul Beame">
            <a:extLst>
              <a:ext uri="{FF2B5EF4-FFF2-40B4-BE49-F238E27FC236}">
                <a16:creationId xmlns:a16="http://schemas.microsoft.com/office/drawing/2014/main" id="{9F7B7655-8120-87D1-CD0E-EE1F6013F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624" y="3149528"/>
            <a:ext cx="839773" cy="104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030048C-8B58-5871-FF35-72202D90B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949" y="4519587"/>
            <a:ext cx="1121925" cy="90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CDC78FA-DE92-3419-EAA8-DA407336B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469" y="5675034"/>
            <a:ext cx="1149351" cy="107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DFC190-4463-86FE-4DC4-E21F3C1F4F5E}"/>
              </a:ext>
            </a:extLst>
          </p:cNvPr>
          <p:cNvSpPr txBox="1"/>
          <p:nvPr/>
        </p:nvSpPr>
        <p:spPr>
          <a:xfrm>
            <a:off x="9047513" y="1928614"/>
            <a:ext cx="2306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A (non-maximum) bipartite matching</a:t>
            </a:r>
          </a:p>
        </p:txBody>
      </p:sp>
    </p:spTree>
    <p:extLst>
      <p:ext uri="{BB962C8B-B14F-4D97-AF65-F5344CB8AC3E}">
        <p14:creationId xmlns:p14="http://schemas.microsoft.com/office/powerpoint/2010/main" val="4015252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3">
            <a:extLst>
              <a:ext uri="{FF2B5EF4-FFF2-40B4-BE49-F238E27FC236}">
                <a16:creationId xmlns:a16="http://schemas.microsoft.com/office/drawing/2014/main" id="{8682F2DF-919C-413D-9B59-A40AF3ACD7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2C5CE-5F29-4369-A268-DF953E3BBA7B}" type="slidenum">
              <a:rPr lang="en-US" altLang="en-US"/>
              <a:pPr/>
              <a:t>2</a:t>
            </a:fld>
            <a:endParaRPr lang="en-US" altLang="en-US" sz="1400"/>
          </a:p>
        </p:txBody>
      </p:sp>
      <p:sp>
        <p:nvSpPr>
          <p:cNvPr id="710659" name="Rectangle 3">
            <a:extLst>
              <a:ext uri="{FF2B5EF4-FFF2-40B4-BE49-F238E27FC236}">
                <a16:creationId xmlns:a16="http://schemas.microsoft.com/office/drawing/2014/main" id="{5F4FD653-3E81-4970-A885-9A04BFB66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Flow Graph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F886C7A-5F8C-4D5A-B1FC-3D24401D8DE7}"/>
              </a:ext>
            </a:extLst>
          </p:cNvPr>
          <p:cNvGrpSpPr/>
          <p:nvPr/>
        </p:nvGrpSpPr>
        <p:grpSpPr>
          <a:xfrm>
            <a:off x="4395659" y="3250309"/>
            <a:ext cx="6599476" cy="3137327"/>
            <a:chOff x="4395659" y="2923138"/>
            <a:chExt cx="6599476" cy="3137327"/>
          </a:xfrm>
        </p:grpSpPr>
        <p:cxnSp>
          <p:nvCxnSpPr>
            <p:cNvPr id="51" name="AutoShape 68">
              <a:extLst>
                <a:ext uri="{FF2B5EF4-FFF2-40B4-BE49-F238E27FC236}">
                  <a16:creationId xmlns:a16="http://schemas.microsoft.com/office/drawing/2014/main" id="{CAB3C207-5366-428C-872E-7F5DDD5A8A0A}"/>
                </a:ext>
              </a:extLst>
            </p:cNvPr>
            <p:cNvCxnSpPr>
              <a:cxnSpLocks noChangeShapeType="1"/>
              <a:stCxn id="710721" idx="1"/>
              <a:endCxn id="710708" idx="5"/>
            </p:cNvCxnSpPr>
            <p:nvPr/>
          </p:nvCxnSpPr>
          <p:spPr bwMode="auto">
            <a:xfrm flipH="1" flipV="1">
              <a:off x="6575184" y="4634480"/>
              <a:ext cx="2273571" cy="1129700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10706" name="Oval 50">
              <a:extLst>
                <a:ext uri="{FF2B5EF4-FFF2-40B4-BE49-F238E27FC236}">
                  <a16:creationId xmlns:a16="http://schemas.microsoft.com/office/drawing/2014/main" id="{5EDB66B3-A335-46A8-B0A4-E18E8045964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95659" y="4336321"/>
              <a:ext cx="347119" cy="34931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>
                  <a:solidFill>
                    <a:srgbClr val="C00000"/>
                  </a:solidFill>
                </a:rPr>
                <a:t>s</a:t>
              </a:r>
            </a:p>
          </p:txBody>
        </p:sp>
        <p:sp>
          <p:nvSpPr>
            <p:cNvPr id="710707" name="Oval 51">
              <a:extLst>
                <a:ext uri="{FF2B5EF4-FFF2-40B4-BE49-F238E27FC236}">
                  <a16:creationId xmlns:a16="http://schemas.microsoft.com/office/drawing/2014/main" id="{C791F0FD-59F6-4EAA-9A7F-5FEB226AA91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278899" y="2923138"/>
              <a:ext cx="347119" cy="35151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/>
                <a:t>a</a:t>
              </a:r>
            </a:p>
          </p:txBody>
        </p:sp>
        <p:sp>
          <p:nvSpPr>
            <p:cNvPr id="710708" name="Oval 52">
              <a:extLst>
                <a:ext uri="{FF2B5EF4-FFF2-40B4-BE49-F238E27FC236}">
                  <a16:creationId xmlns:a16="http://schemas.microsoft.com/office/drawing/2014/main" id="{7433E6CD-DBA9-4397-BB73-2328DC47DBF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278899" y="4336321"/>
              <a:ext cx="347119" cy="34931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/>
                <a:t>b</a:t>
              </a:r>
            </a:p>
          </p:txBody>
        </p:sp>
        <p:sp>
          <p:nvSpPr>
            <p:cNvPr id="710709" name="Oval 53">
              <a:extLst>
                <a:ext uri="{FF2B5EF4-FFF2-40B4-BE49-F238E27FC236}">
                  <a16:creationId xmlns:a16="http://schemas.microsoft.com/office/drawing/2014/main" id="{DB0B1551-4016-4996-9CB3-8D6736D27F5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278899" y="5713346"/>
              <a:ext cx="347119" cy="34711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/>
                <a:t>c</a:t>
              </a:r>
            </a:p>
          </p:txBody>
        </p:sp>
        <p:cxnSp>
          <p:nvCxnSpPr>
            <p:cNvPr id="710710" name="AutoShape 54">
              <a:extLst>
                <a:ext uri="{FF2B5EF4-FFF2-40B4-BE49-F238E27FC236}">
                  <a16:creationId xmlns:a16="http://schemas.microsoft.com/office/drawing/2014/main" id="{3963BDDA-EEB2-4C16-A1BE-D107140B66AB}"/>
                </a:ext>
              </a:extLst>
            </p:cNvPr>
            <p:cNvCxnSpPr>
              <a:cxnSpLocks noChangeShapeType="1"/>
              <a:stCxn id="710706" idx="7"/>
              <a:endCxn id="710707" idx="3"/>
            </p:cNvCxnSpPr>
            <p:nvPr/>
          </p:nvCxnSpPr>
          <p:spPr bwMode="auto">
            <a:xfrm flipV="1">
              <a:off x="4691944" y="3223173"/>
              <a:ext cx="1637789" cy="1164304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11" name="AutoShape 55">
              <a:extLst>
                <a:ext uri="{FF2B5EF4-FFF2-40B4-BE49-F238E27FC236}">
                  <a16:creationId xmlns:a16="http://schemas.microsoft.com/office/drawing/2014/main" id="{500797BD-7630-4137-AC5D-99C13711BAB5}"/>
                </a:ext>
              </a:extLst>
            </p:cNvPr>
            <p:cNvCxnSpPr>
              <a:cxnSpLocks noChangeShapeType="1"/>
              <a:stCxn id="710706" idx="6"/>
              <a:endCxn id="710708" idx="2"/>
            </p:cNvCxnSpPr>
            <p:nvPr/>
          </p:nvCxnSpPr>
          <p:spPr bwMode="auto">
            <a:xfrm>
              <a:off x="4742778" y="4510979"/>
              <a:ext cx="1536121" cy="0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12" name="AutoShape 56">
              <a:extLst>
                <a:ext uri="{FF2B5EF4-FFF2-40B4-BE49-F238E27FC236}">
                  <a16:creationId xmlns:a16="http://schemas.microsoft.com/office/drawing/2014/main" id="{04F6A8EE-5010-42E5-9B2F-E956649EB9DD}"/>
                </a:ext>
              </a:extLst>
            </p:cNvPr>
            <p:cNvCxnSpPr>
              <a:cxnSpLocks noChangeShapeType="1"/>
              <a:stCxn id="710706" idx="5"/>
              <a:endCxn id="710709" idx="1"/>
            </p:cNvCxnSpPr>
            <p:nvPr/>
          </p:nvCxnSpPr>
          <p:spPr bwMode="auto">
            <a:xfrm>
              <a:off x="4691944" y="4634480"/>
              <a:ext cx="1637789" cy="1129700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13" name="AutoShape 57">
              <a:extLst>
                <a:ext uri="{FF2B5EF4-FFF2-40B4-BE49-F238E27FC236}">
                  <a16:creationId xmlns:a16="http://schemas.microsoft.com/office/drawing/2014/main" id="{CB5CA9F1-C5CC-4E55-8567-407127EDD6FD}"/>
                </a:ext>
              </a:extLst>
            </p:cNvPr>
            <p:cNvCxnSpPr>
              <a:cxnSpLocks noChangeShapeType="1"/>
              <a:stCxn id="710708" idx="6"/>
              <a:endCxn id="710720" idx="2"/>
            </p:cNvCxnSpPr>
            <p:nvPr/>
          </p:nvCxnSpPr>
          <p:spPr bwMode="auto">
            <a:xfrm>
              <a:off x="6626018" y="4510979"/>
              <a:ext cx="2171903" cy="0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15" name="AutoShape 59">
              <a:extLst>
                <a:ext uri="{FF2B5EF4-FFF2-40B4-BE49-F238E27FC236}">
                  <a16:creationId xmlns:a16="http://schemas.microsoft.com/office/drawing/2014/main" id="{FF578E0C-BCE9-4BDC-BE4D-1C3233FE9069}"/>
                </a:ext>
              </a:extLst>
            </p:cNvPr>
            <p:cNvCxnSpPr>
              <a:cxnSpLocks noChangeShapeType="1"/>
              <a:stCxn id="710708" idx="4"/>
              <a:endCxn id="710709" idx="0"/>
            </p:cNvCxnSpPr>
            <p:nvPr/>
          </p:nvCxnSpPr>
          <p:spPr bwMode="auto">
            <a:xfrm>
              <a:off x="6452459" y="4685636"/>
              <a:ext cx="0" cy="10277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16" name="AutoShape 60">
              <a:extLst>
                <a:ext uri="{FF2B5EF4-FFF2-40B4-BE49-F238E27FC236}">
                  <a16:creationId xmlns:a16="http://schemas.microsoft.com/office/drawing/2014/main" id="{5D951401-EF5F-40F8-8FF8-28BC78F6A7BA}"/>
                </a:ext>
              </a:extLst>
            </p:cNvPr>
            <p:cNvCxnSpPr>
              <a:cxnSpLocks noChangeShapeType="1"/>
              <a:stCxn id="710707" idx="6"/>
              <a:endCxn id="710719" idx="2"/>
            </p:cNvCxnSpPr>
            <p:nvPr/>
          </p:nvCxnSpPr>
          <p:spPr bwMode="auto">
            <a:xfrm>
              <a:off x="6626018" y="3098894"/>
              <a:ext cx="2171903" cy="0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17" name="AutoShape 61">
              <a:extLst>
                <a:ext uri="{FF2B5EF4-FFF2-40B4-BE49-F238E27FC236}">
                  <a16:creationId xmlns:a16="http://schemas.microsoft.com/office/drawing/2014/main" id="{A929A23E-9723-40FB-8B80-4463475544AE}"/>
                </a:ext>
              </a:extLst>
            </p:cNvPr>
            <p:cNvCxnSpPr>
              <a:cxnSpLocks noChangeShapeType="1"/>
              <a:stCxn id="710709" idx="6"/>
              <a:endCxn id="710721" idx="2"/>
            </p:cNvCxnSpPr>
            <p:nvPr/>
          </p:nvCxnSpPr>
          <p:spPr bwMode="auto">
            <a:xfrm>
              <a:off x="6626018" y="5886906"/>
              <a:ext cx="2171903" cy="0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18" name="AutoShape 62">
              <a:extLst>
                <a:ext uri="{FF2B5EF4-FFF2-40B4-BE49-F238E27FC236}">
                  <a16:creationId xmlns:a16="http://schemas.microsoft.com/office/drawing/2014/main" id="{56B2200F-0095-48E8-A6B5-E08D3FED1F4F}"/>
                </a:ext>
              </a:extLst>
            </p:cNvPr>
            <p:cNvCxnSpPr>
              <a:cxnSpLocks noChangeShapeType="1"/>
              <a:stCxn id="710707" idx="4"/>
              <a:endCxn id="710708" idx="0"/>
            </p:cNvCxnSpPr>
            <p:nvPr/>
          </p:nvCxnSpPr>
          <p:spPr bwMode="auto">
            <a:xfrm>
              <a:off x="6452459" y="3274651"/>
              <a:ext cx="0" cy="1061670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10719" name="Oval 63">
              <a:extLst>
                <a:ext uri="{FF2B5EF4-FFF2-40B4-BE49-F238E27FC236}">
                  <a16:creationId xmlns:a16="http://schemas.microsoft.com/office/drawing/2014/main" id="{6D6CA7B8-81FA-4ECF-9EC2-0188554C97F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97921" y="2923138"/>
              <a:ext cx="347119" cy="35151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/>
                <a:t>d</a:t>
              </a:r>
            </a:p>
          </p:txBody>
        </p:sp>
        <p:sp>
          <p:nvSpPr>
            <p:cNvPr id="710720" name="Oval 64">
              <a:extLst>
                <a:ext uri="{FF2B5EF4-FFF2-40B4-BE49-F238E27FC236}">
                  <a16:creationId xmlns:a16="http://schemas.microsoft.com/office/drawing/2014/main" id="{5FADFF93-67BC-4F3C-BA9D-F45E800F686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97921" y="4336321"/>
              <a:ext cx="347119" cy="34931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/>
                <a:t>e</a:t>
              </a:r>
            </a:p>
          </p:txBody>
        </p:sp>
        <p:sp>
          <p:nvSpPr>
            <p:cNvPr id="710721" name="Oval 65">
              <a:extLst>
                <a:ext uri="{FF2B5EF4-FFF2-40B4-BE49-F238E27FC236}">
                  <a16:creationId xmlns:a16="http://schemas.microsoft.com/office/drawing/2014/main" id="{5FF356EB-F06B-477C-AA8F-9ACC5EDE5A9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97921" y="5713346"/>
              <a:ext cx="347119" cy="34711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/>
                <a:t>f</a:t>
              </a:r>
            </a:p>
          </p:txBody>
        </p:sp>
        <p:cxnSp>
          <p:nvCxnSpPr>
            <p:cNvPr id="710722" name="AutoShape 66">
              <a:extLst>
                <a:ext uri="{FF2B5EF4-FFF2-40B4-BE49-F238E27FC236}">
                  <a16:creationId xmlns:a16="http://schemas.microsoft.com/office/drawing/2014/main" id="{6CAC5FAF-7C24-4B59-9E5B-970C57F85D75}"/>
                </a:ext>
              </a:extLst>
            </p:cNvPr>
            <p:cNvCxnSpPr>
              <a:cxnSpLocks noChangeShapeType="1"/>
              <a:stCxn id="710720" idx="4"/>
              <a:endCxn id="710721" idx="0"/>
            </p:cNvCxnSpPr>
            <p:nvPr/>
          </p:nvCxnSpPr>
          <p:spPr bwMode="auto">
            <a:xfrm>
              <a:off x="8971480" y="4685636"/>
              <a:ext cx="0" cy="10277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23" name="AutoShape 67">
              <a:extLst>
                <a:ext uri="{FF2B5EF4-FFF2-40B4-BE49-F238E27FC236}">
                  <a16:creationId xmlns:a16="http://schemas.microsoft.com/office/drawing/2014/main" id="{02A1F7FD-3A69-496D-A0C6-9E0B7498F083}"/>
                </a:ext>
              </a:extLst>
            </p:cNvPr>
            <p:cNvCxnSpPr>
              <a:cxnSpLocks noChangeShapeType="1"/>
              <a:stCxn id="710719" idx="4"/>
              <a:endCxn id="710720" idx="0"/>
            </p:cNvCxnSpPr>
            <p:nvPr/>
          </p:nvCxnSpPr>
          <p:spPr bwMode="auto">
            <a:xfrm>
              <a:off x="8971480" y="3274651"/>
              <a:ext cx="0" cy="10616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24" name="AutoShape 68">
              <a:extLst>
                <a:ext uri="{FF2B5EF4-FFF2-40B4-BE49-F238E27FC236}">
                  <a16:creationId xmlns:a16="http://schemas.microsoft.com/office/drawing/2014/main" id="{A59DDDAD-046C-41D6-AD72-EFD283E2916C}"/>
                </a:ext>
              </a:extLst>
            </p:cNvPr>
            <p:cNvCxnSpPr>
              <a:cxnSpLocks noChangeShapeType="1"/>
              <a:stCxn id="710707" idx="5"/>
              <a:endCxn id="710720" idx="1"/>
            </p:cNvCxnSpPr>
            <p:nvPr/>
          </p:nvCxnSpPr>
          <p:spPr bwMode="auto">
            <a:xfrm>
              <a:off x="6575184" y="3223173"/>
              <a:ext cx="2273571" cy="11643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10725" name="Oval 69">
              <a:extLst>
                <a:ext uri="{FF2B5EF4-FFF2-40B4-BE49-F238E27FC236}">
                  <a16:creationId xmlns:a16="http://schemas.microsoft.com/office/drawing/2014/main" id="{5DBB04F5-4A14-4512-B3D9-38E24230652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48016" y="4336321"/>
              <a:ext cx="347119" cy="34931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>
                  <a:solidFill>
                    <a:srgbClr val="C00000"/>
                  </a:solidFill>
                </a:rPr>
                <a:t>t</a:t>
              </a:r>
            </a:p>
          </p:txBody>
        </p:sp>
        <p:cxnSp>
          <p:nvCxnSpPr>
            <p:cNvPr id="710726" name="AutoShape 70">
              <a:extLst>
                <a:ext uri="{FF2B5EF4-FFF2-40B4-BE49-F238E27FC236}">
                  <a16:creationId xmlns:a16="http://schemas.microsoft.com/office/drawing/2014/main" id="{D1F58022-A270-4460-9379-D0A7FAF1B20E}"/>
                </a:ext>
              </a:extLst>
            </p:cNvPr>
            <p:cNvCxnSpPr>
              <a:cxnSpLocks noChangeShapeType="1"/>
              <a:stCxn id="710719" idx="6"/>
              <a:endCxn id="710725" idx="1"/>
            </p:cNvCxnSpPr>
            <p:nvPr/>
          </p:nvCxnSpPr>
          <p:spPr bwMode="auto">
            <a:xfrm>
              <a:off x="9145040" y="3098894"/>
              <a:ext cx="1553810" cy="1288583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27" name="AutoShape 71">
              <a:extLst>
                <a:ext uri="{FF2B5EF4-FFF2-40B4-BE49-F238E27FC236}">
                  <a16:creationId xmlns:a16="http://schemas.microsoft.com/office/drawing/2014/main" id="{8009E4A0-472B-406A-AFD6-0553FE5CC77C}"/>
                </a:ext>
              </a:extLst>
            </p:cNvPr>
            <p:cNvCxnSpPr>
              <a:cxnSpLocks noChangeShapeType="1"/>
              <a:stCxn id="710720" idx="6"/>
              <a:endCxn id="710725" idx="2"/>
            </p:cNvCxnSpPr>
            <p:nvPr/>
          </p:nvCxnSpPr>
          <p:spPr bwMode="auto">
            <a:xfrm>
              <a:off x="9145040" y="4510979"/>
              <a:ext cx="1502976" cy="0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28" name="AutoShape 72">
              <a:extLst>
                <a:ext uri="{FF2B5EF4-FFF2-40B4-BE49-F238E27FC236}">
                  <a16:creationId xmlns:a16="http://schemas.microsoft.com/office/drawing/2014/main" id="{E5CB0D21-BAA0-4835-A49D-49FE212797CB}"/>
                </a:ext>
              </a:extLst>
            </p:cNvPr>
            <p:cNvCxnSpPr>
              <a:cxnSpLocks noChangeShapeType="1"/>
              <a:stCxn id="710721" idx="7"/>
              <a:endCxn id="710725" idx="4"/>
            </p:cNvCxnSpPr>
            <p:nvPr/>
          </p:nvCxnSpPr>
          <p:spPr bwMode="auto">
            <a:xfrm flipV="1">
              <a:off x="9094206" y="4685636"/>
              <a:ext cx="1727370" cy="1078544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10729" name="Text Box 73">
              <a:extLst>
                <a:ext uri="{FF2B5EF4-FFF2-40B4-BE49-F238E27FC236}">
                  <a16:creationId xmlns:a16="http://schemas.microsoft.com/office/drawing/2014/main" id="{AAAB09A9-EC8D-4414-8817-65353064DC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0633" y="5112122"/>
              <a:ext cx="892815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710730" name="Text Box 74">
              <a:extLst>
                <a:ext uri="{FF2B5EF4-FFF2-40B4-BE49-F238E27FC236}">
                  <a16:creationId xmlns:a16="http://schemas.microsoft.com/office/drawing/2014/main" id="{876DCB81-C2CB-43B6-8640-CF55C1427F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8549" y="4352895"/>
              <a:ext cx="453335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altLang="en-US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0731" name="Text Box 75">
              <a:extLst>
                <a:ext uri="{FF2B5EF4-FFF2-40B4-BE49-F238E27FC236}">
                  <a16:creationId xmlns:a16="http://schemas.microsoft.com/office/drawing/2014/main" id="{987DF8DB-99E2-4C14-B47B-F33F6E8164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1165" y="5713346"/>
              <a:ext cx="718833" cy="307777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710732" name="Text Box 76">
              <a:extLst>
                <a:ext uri="{FF2B5EF4-FFF2-40B4-BE49-F238E27FC236}">
                  <a16:creationId xmlns:a16="http://schemas.microsoft.com/office/drawing/2014/main" id="{9B3B7885-AA6D-45BF-BF0E-9859076B1F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36366" y="4983795"/>
              <a:ext cx="60078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15</a:t>
              </a:r>
            </a:p>
          </p:txBody>
        </p:sp>
        <p:sp>
          <p:nvSpPr>
            <p:cNvPr id="710733" name="Text Box 77">
              <a:extLst>
                <a:ext uri="{FF2B5EF4-FFF2-40B4-BE49-F238E27FC236}">
                  <a16:creationId xmlns:a16="http://schemas.microsoft.com/office/drawing/2014/main" id="{B8E7733D-771B-4363-B990-E50FE4B44B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0960" y="3595078"/>
              <a:ext cx="685677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710734" name="Text Box 78">
              <a:extLst>
                <a:ext uri="{FF2B5EF4-FFF2-40B4-BE49-F238E27FC236}">
                  <a16:creationId xmlns:a16="http://schemas.microsoft.com/office/drawing/2014/main" id="{7EF45083-C70B-47F5-AFFB-7C03B08F5B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6213" y="4352895"/>
              <a:ext cx="469223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8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/8</a:t>
              </a:r>
            </a:p>
          </p:txBody>
        </p:sp>
        <p:sp>
          <p:nvSpPr>
            <p:cNvPr id="710735" name="Text Box 79">
              <a:extLst>
                <a:ext uri="{FF2B5EF4-FFF2-40B4-BE49-F238E27FC236}">
                  <a16:creationId xmlns:a16="http://schemas.microsoft.com/office/drawing/2014/main" id="{2AF06533-A0D6-429A-B95A-970349B525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5727" y="3622107"/>
              <a:ext cx="624271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710736" name="Text Box 80">
              <a:extLst>
                <a:ext uri="{FF2B5EF4-FFF2-40B4-BE49-F238E27FC236}">
                  <a16:creationId xmlns:a16="http://schemas.microsoft.com/office/drawing/2014/main" id="{8E2CA782-EF26-454E-82E8-A7C0ACB122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4248" y="2939710"/>
              <a:ext cx="403767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710737" name="Text Box 81">
              <a:extLst>
                <a:ext uri="{FF2B5EF4-FFF2-40B4-BE49-F238E27FC236}">
                  <a16:creationId xmlns:a16="http://schemas.microsoft.com/office/drawing/2014/main" id="{5EEB67EA-FA04-42E4-9A86-1D24118DC7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4248" y="5043023"/>
              <a:ext cx="403767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710738" name="Text Box 82">
              <a:extLst>
                <a:ext uri="{FF2B5EF4-FFF2-40B4-BE49-F238E27FC236}">
                  <a16:creationId xmlns:a16="http://schemas.microsoft.com/office/drawing/2014/main" id="{205F31AB-659B-4FEC-B166-3C1CABADD2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0403" y="5160001"/>
              <a:ext cx="714975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710739" name="Text Box 83">
              <a:extLst>
                <a:ext uri="{FF2B5EF4-FFF2-40B4-BE49-F238E27FC236}">
                  <a16:creationId xmlns:a16="http://schemas.microsoft.com/office/drawing/2014/main" id="{8296BE71-6B6F-463B-8C0A-94F5E736B4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4822" y="4352895"/>
              <a:ext cx="596075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8/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0740" name="Text Box 84">
              <a:extLst>
                <a:ext uri="{FF2B5EF4-FFF2-40B4-BE49-F238E27FC236}">
                  <a16:creationId xmlns:a16="http://schemas.microsoft.com/office/drawing/2014/main" id="{0F354EAC-9BAF-4735-9DC8-6E0300D4C6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3383" y="3588301"/>
              <a:ext cx="689644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710741" name="Text Box 85">
              <a:extLst>
                <a:ext uri="{FF2B5EF4-FFF2-40B4-BE49-F238E27FC236}">
                  <a16:creationId xmlns:a16="http://schemas.microsoft.com/office/drawing/2014/main" id="{DA3836EF-7B4F-4F15-B0F6-032168C5D6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91308" y="3595078"/>
              <a:ext cx="545059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710742" name="Text Box 86">
              <a:extLst>
                <a:ext uri="{FF2B5EF4-FFF2-40B4-BE49-F238E27FC236}">
                  <a16:creationId xmlns:a16="http://schemas.microsoft.com/office/drawing/2014/main" id="{90B2F1EE-6551-462E-B731-7BC0ECF136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6229" y="3653451"/>
              <a:ext cx="403767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710743" name="Text Box 87">
              <a:extLst>
                <a:ext uri="{FF2B5EF4-FFF2-40B4-BE49-F238E27FC236}">
                  <a16:creationId xmlns:a16="http://schemas.microsoft.com/office/drawing/2014/main" id="{4ECC4A50-EA5B-4BE9-8AA2-AA53B6EA7E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8652" y="5012007"/>
              <a:ext cx="403767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40C02F7C-FAE9-3FA4-6F3C-A6F61DD010F7}"/>
              </a:ext>
            </a:extLst>
          </p:cNvPr>
          <p:cNvSpPr/>
          <p:nvPr/>
        </p:nvSpPr>
        <p:spPr bwMode="auto">
          <a:xfrm>
            <a:off x="3840479" y="1732644"/>
            <a:ext cx="2432304" cy="4020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wrap="square" rtlCol="0" anchor="ctr">
            <a:spAutoFit/>
          </a:bodyPr>
          <a:lstStyle/>
          <a:p>
            <a:pPr algn="l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2">
                <a:extLst>
                  <a:ext uri="{FF2B5EF4-FFF2-40B4-BE49-F238E27FC236}">
                    <a16:creationId xmlns:a16="http://schemas.microsoft.com/office/drawing/2014/main" id="{1B0D5780-20B5-31F8-4359-A6AAB0BFEA3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28650" y="1278147"/>
                <a:ext cx="10811510" cy="52000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25000"/>
                  </a:lnSpc>
                  <a:spcBef>
                    <a:spcPts val="240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tabLst/>
                  <a:defRPr sz="2800" kern="1200">
                    <a:solidFill>
                      <a:schemeClr val="tx1"/>
                    </a:solidFill>
                    <a:latin typeface="Lato" panose="020F0502020204030203" pitchFamily="34" charset="77"/>
                    <a:ea typeface="Inter" panose="02000503000000020004" pitchFamily="2" charset="0"/>
                    <a:cs typeface="+mn-cs"/>
                  </a:defRPr>
                </a:lvl1pPr>
                <a:lvl2pPr marL="133350" indent="0" algn="l" defTabSz="914400" rtl="0" eaLnBrk="1" latinLnBrk="0" hangingPunct="1">
                  <a:lnSpc>
                    <a:spcPct val="125000"/>
                  </a:lnSpc>
                  <a:spcBef>
                    <a:spcPts val="240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tabLst/>
                  <a:defRPr sz="2800" kern="1200">
                    <a:solidFill>
                      <a:schemeClr val="tx1"/>
                    </a:solidFill>
                    <a:latin typeface="Lato" panose="020F0502020204030203" pitchFamily="34" charset="77"/>
                    <a:ea typeface="Inter" panose="02000503000000020004" pitchFamily="2" charset="0"/>
                    <a:cs typeface="+mn-cs"/>
                  </a:defRPr>
                </a:lvl2pPr>
                <a:lvl3pPr marL="923925" indent="-346075" algn="l" defTabSz="914400" rtl="0" eaLnBrk="1" latinLnBrk="0" hangingPunct="1">
                  <a:lnSpc>
                    <a:spcPct val="125000"/>
                  </a:lnSpc>
                  <a:spcBef>
                    <a:spcPts val="24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tabLst/>
                  <a:defRPr sz="2800" kern="1200">
                    <a:solidFill>
                      <a:schemeClr val="tx1"/>
                    </a:solidFill>
                    <a:latin typeface="Lato" panose="020F0502020204030203" pitchFamily="34" charset="77"/>
                    <a:ea typeface="Inter" panose="02000503000000020004" pitchFamily="2" charset="0"/>
                    <a:cs typeface="+mn-cs"/>
                  </a:defRPr>
                </a:lvl3pPr>
                <a:lvl4pPr marL="1381125" indent="-346075" algn="l" defTabSz="914400" rtl="0" eaLnBrk="1" latinLnBrk="0" hangingPunct="1">
                  <a:lnSpc>
                    <a:spcPct val="125000"/>
                  </a:lnSpc>
                  <a:spcBef>
                    <a:spcPts val="24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tabLst/>
                  <a:defRPr sz="2800" kern="1200">
                    <a:solidFill>
                      <a:schemeClr val="tx1"/>
                    </a:solidFill>
                    <a:latin typeface="Lato" panose="020F0502020204030203" pitchFamily="34" charset="77"/>
                    <a:ea typeface="Inter" panose="02000503000000020004" pitchFamily="2" charset="0"/>
                    <a:cs typeface="+mn-cs"/>
                  </a:defRPr>
                </a:lvl4pPr>
                <a:lvl5pPr marL="1836738" indent="-344488" algn="l" defTabSz="914400" rtl="0" eaLnBrk="1" latinLnBrk="0" hangingPunct="1">
                  <a:lnSpc>
                    <a:spcPct val="125000"/>
                  </a:lnSpc>
                  <a:spcBef>
                    <a:spcPts val="24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tabLst/>
                  <a:defRPr sz="2800" kern="1200">
                    <a:solidFill>
                      <a:schemeClr val="tx1"/>
                    </a:solidFill>
                    <a:latin typeface="Lato" panose="020F0502020204030203" pitchFamily="34" charset="77"/>
                    <a:ea typeface="Inter" panose="02000503000000020004" pitchFamily="2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85000"/>
                  </a:lnSpc>
                  <a:spcBef>
                    <a:spcPts val="1000"/>
                  </a:spcBef>
                  <a:defRPr/>
                </a:pPr>
                <a:r>
                  <a:rPr lang="en-US" altLang="en-US" b="1" dirty="0">
                    <a:solidFill>
                      <a:srgbClr val="695082"/>
                    </a:solidFill>
                    <a:latin typeface="Calibri" panose="020F0502020204030204"/>
                    <a:ea typeface="+mn-ea"/>
                  </a:rPr>
                  <a:t>Defn: </a:t>
                </a:r>
                <a:r>
                  <a:rPr lang="en-US" altLang="en-US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An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+mn-ea"/>
                      </a:rPr>
                      <m:t>𝒔</m:t>
                    </m:r>
                  </m:oMath>
                </a14:m>
                <a:r>
                  <a:rPr lang="en-US" altLang="en-US" dirty="0">
                    <a:solidFill>
                      <a:srgbClr val="C00000"/>
                    </a:solidFill>
                    <a:latin typeface="Calibri" panose="020F0502020204030204"/>
                    <a:ea typeface="+mn-ea"/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+mn-ea"/>
                      </a:rPr>
                      <m:t>𝒕</m:t>
                    </m:r>
                  </m:oMath>
                </a14:m>
                <a:r>
                  <a:rPr lang="en-US" altLang="en-US" dirty="0">
                    <a:solidFill>
                      <a:srgbClr val="C00000"/>
                    </a:solidFill>
                    <a:latin typeface="Calibri" panose="020F0502020204030204"/>
                    <a:ea typeface="+mn-ea"/>
                  </a:rPr>
                  <a:t> flow</a:t>
                </a:r>
                <a:r>
                  <a:rPr lang="en-US" altLang="en-US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 in a flow network is a function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+mn-ea"/>
                      </a:rPr>
                      <m:t>𝒇</m:t>
                    </m:r>
                    <m:r>
                      <a:rPr lang="en-US" altLang="en-US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+mn-ea"/>
                      </a:rPr>
                      <m:t>: 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+mn-ea"/>
                      </a:rPr>
                      <m:t>𝑬</m:t>
                    </m:r>
                    <m:r>
                      <a:rPr lang="en-US" altLang="en-US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  <m:r>
                      <a:rPr lang="en-US" altLang="en-US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+mn-ea"/>
                        <a:sym typeface="Symbol" panose="05050102010706020507" pitchFamily="18" charset="2"/>
                      </a:rPr>
                      <m:t> 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ℝ</m:t>
                    </m:r>
                  </m:oMath>
                </a14:m>
                <a:r>
                  <a:rPr lang="en-US" altLang="en-US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 that satisfies:</a:t>
                </a:r>
              </a:p>
              <a:p>
                <a:pPr marL="1143000" lvl="2" indent="-228600">
                  <a:lnSpc>
                    <a:spcPct val="90000"/>
                  </a:lnSpc>
                  <a:spcBef>
                    <a:spcPts val="500"/>
                  </a:spcBef>
                  <a:defRPr/>
                </a:pPr>
                <a:r>
                  <a:rPr lang="en-US" altLang="en-US" sz="240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+mn-ea"/>
                      </a:rPr>
                      <m:t>𝒆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+mn-ea"/>
                      </a:rPr>
                      <m:t>∈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+mn-ea"/>
                      </a:rPr>
                      <m:t>𝑬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+mn-ea"/>
                      </a:rPr>
                      <m:t>𝟎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+mn-ea"/>
                        <a:sym typeface="Symbol" panose="05050102010706020507" pitchFamily="18" charset="2"/>
                      </a:rPr>
                      <m:t>≤ 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+mn-ea"/>
                      </a:rPr>
                      <m:t>𝒇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𝒆</m:t>
                        </m:r>
                      </m:e>
                    </m:d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+mn-ea"/>
                        <a:sym typeface="Symbol" panose="05050102010706020507" pitchFamily="18" charset="2"/>
                      </a:rPr>
                      <m:t>≤ 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+mn-ea"/>
                        <a:sym typeface="Symbol" panose="05050102010706020507" pitchFamily="18" charset="2"/>
                      </a:rPr>
                      <m:t>𝒄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+mn-ea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+mn-ea"/>
                        <a:sym typeface="Symbol" panose="05050102010706020507" pitchFamily="18" charset="2"/>
                      </a:rPr>
                      <m:t>𝒆</m:t>
                    </m:r>
                    <m:r>
                      <a:rPr lang="en-US" altLang="en-US" sz="2400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+mn-ea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                               </a:t>
                </a:r>
                <a:r>
                  <a:rPr lang="en-US" altLang="en-US" sz="2400" dirty="0">
                    <a:solidFill>
                      <a:srgbClr val="695082"/>
                    </a:solidFill>
                    <a:latin typeface="Calibri" panose="020F0502020204030204"/>
                    <a:ea typeface="+mn-ea"/>
                  </a:rPr>
                  <a:t>[capacity constraints]</a:t>
                </a:r>
              </a:p>
              <a:p>
                <a:pPr marL="1143000" lvl="2" indent="-228600">
                  <a:lnSpc>
                    <a:spcPct val="90000"/>
                  </a:lnSpc>
                  <a:spcBef>
                    <a:spcPts val="1800"/>
                  </a:spcBef>
                  <a:defRPr/>
                </a:pPr>
                <a:r>
                  <a:rPr lang="en-US" altLang="en-US" sz="2400" dirty="0">
                    <a:solidFill>
                      <a:srgbClr val="695082"/>
                    </a:solidFill>
                    <a:latin typeface="Calibri" panose="020F0502020204030204"/>
                    <a:ea typeface="+mn-ea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+mn-ea"/>
                      </a:rPr>
                      <m:t>𝒗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+mn-ea"/>
                      </a:rPr>
                      <m:t>∈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+mn-ea"/>
                      </a:rPr>
                      <m:t>𝑽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+mn-ea"/>
                      </a:rPr>
                      <m:t>−{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+mn-ea"/>
                      </a:rPr>
                      <m:t>𝒔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+mn-ea"/>
                      </a:rPr>
                      <m:t>,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+mn-ea"/>
                      </a:rPr>
                      <m:t>𝒕</m:t>
                    </m:r>
                    <m:r>
                      <a:rPr lang="en-US" altLang="en-US" sz="24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+mn-ea"/>
                      </a:rPr>
                      <m:t>} </m:t>
                    </m:r>
                  </m:oMath>
                </a14:m>
                <a:r>
                  <a:rPr lang="en-US" altLang="en-US" sz="2400" dirty="0">
                    <a:solidFill>
                      <a:srgbClr val="695082"/>
                    </a:solidFill>
                    <a:latin typeface="Calibri" panose="020F0502020204030204"/>
                    <a:ea typeface="+mn-ea"/>
                  </a:rPr>
                  <a:t>:</a:t>
                </a:r>
                <a:endParaRPr lang="en-US" altLang="en-US" sz="700" dirty="0">
                  <a:solidFill>
                    <a:srgbClr val="695082"/>
                  </a:solidFill>
                  <a:latin typeface="Calibri" panose="020F0502020204030204"/>
                  <a:ea typeface="+mn-ea"/>
                </a:endParaRPr>
              </a:p>
              <a:p>
                <a:pPr>
                  <a:lnSpc>
                    <a:spcPct val="90000"/>
                  </a:lnSpc>
                  <a:spcBef>
                    <a:spcPts val="3000"/>
                  </a:spcBef>
                  <a:defRPr/>
                </a:pPr>
                <a:r>
                  <a:rPr lang="en-US" altLang="en-US" b="1" dirty="0" err="1">
                    <a:solidFill>
                      <a:srgbClr val="695082"/>
                    </a:solidFill>
                    <a:latin typeface="Calibri" panose="020F0502020204030204"/>
                    <a:ea typeface="+mn-ea"/>
                  </a:rPr>
                  <a:t>Defn</a:t>
                </a:r>
                <a:r>
                  <a:rPr lang="en-US" altLang="en-US" b="1" dirty="0">
                    <a:solidFill>
                      <a:srgbClr val="695082"/>
                    </a:solidFill>
                    <a:latin typeface="Calibri" panose="020F0502020204030204"/>
                    <a:ea typeface="+mn-ea"/>
                  </a:rPr>
                  <a:t>:</a:t>
                </a:r>
                <a:r>
                  <a:rPr lang="en-US" altLang="en-US" dirty="0">
                    <a:solidFill>
                      <a:srgbClr val="695082"/>
                    </a:solidFill>
                    <a:latin typeface="Calibri" panose="020F0502020204030204"/>
                    <a:ea typeface="+mn-ea"/>
                  </a:rPr>
                  <a:t> The </a:t>
                </a:r>
                <a:r>
                  <a:rPr lang="en-US" altLang="en-US" dirty="0">
                    <a:solidFill>
                      <a:srgbClr val="C00000"/>
                    </a:solidFill>
                    <a:latin typeface="Calibri" panose="020F0502020204030204"/>
                    <a:ea typeface="+mn-ea"/>
                  </a:rPr>
                  <a:t>value</a:t>
                </a:r>
                <a:r>
                  <a:rPr lang="en-US" altLang="en-US" dirty="0">
                    <a:solidFill>
                      <a:srgbClr val="695082"/>
                    </a:solidFill>
                    <a:latin typeface="Calibri" panose="020F0502020204030204"/>
                    <a:ea typeface="+mn-ea"/>
                  </a:rPr>
                  <a:t> of flow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+mn-ea"/>
                      </a:rPr>
                      <m:t>𝒇</m:t>
                    </m:r>
                  </m:oMath>
                </a14:m>
                <a:r>
                  <a:rPr lang="en-US" altLang="en-US" dirty="0">
                    <a:solidFill>
                      <a:srgbClr val="695082"/>
                    </a:solidFill>
                    <a:latin typeface="Calibri" panose="020F0502020204030204"/>
                    <a:ea typeface="+mn-ea"/>
                  </a:rPr>
                  <a:t>,</a:t>
                </a:r>
              </a:p>
              <a:p>
                <a:pPr>
                  <a:lnSpc>
                    <a:spcPct val="85000"/>
                  </a:lnSpc>
                  <a:spcBef>
                    <a:spcPts val="1000"/>
                  </a:spcBef>
                  <a:defRPr/>
                </a:pPr>
                <a:r>
                  <a:rPr lang="en-US" altLang="en-US" dirty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 </a:t>
                </a:r>
              </a:p>
              <a:p>
                <a:pPr>
                  <a:lnSpc>
                    <a:spcPct val="85000"/>
                  </a:lnSpc>
                </a:pPr>
                <a:endParaRPr lang="en-US" altLang="en-US" dirty="0"/>
              </a:p>
            </p:txBody>
          </p:sp>
        </mc:Choice>
        <mc:Fallback>
          <p:sp>
            <p:nvSpPr>
              <p:cNvPr id="16" name="Rectangle 2">
                <a:extLst>
                  <a:ext uri="{FF2B5EF4-FFF2-40B4-BE49-F238E27FC236}">
                    <a16:creationId xmlns:a16="http://schemas.microsoft.com/office/drawing/2014/main" id="{1B0D5780-20B5-31F8-4359-A6AAB0BFE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278147"/>
                <a:ext cx="10811510" cy="5200045"/>
              </a:xfrm>
              <a:prstGeom prst="rect">
                <a:avLst/>
              </a:prstGeom>
              <a:blipFill>
                <a:blip r:embed="rId3"/>
                <a:stretch>
                  <a:fillRect l="-1127" t="-2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27739AD-B27A-673D-1541-67831511C00E}"/>
                  </a:ext>
                </a:extLst>
              </p:cNvPr>
              <p:cNvSpPr txBox="1"/>
              <p:nvPr/>
            </p:nvSpPr>
            <p:spPr>
              <a:xfrm>
                <a:off x="5004850" y="2180836"/>
                <a:ext cx="3140668" cy="83926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into</m:t>
                          </m:r>
                          <m: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  <m:sup/>
                        <m:e>
                          <m: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000" b="1" i="1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</m:d>
                          <m: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1" i="1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1" i="1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  <m:r>
                                <a:rPr lang="en-US" sz="2000" b="1" i="1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  <m: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of</m:t>
                              </m:r>
                              <m:r>
                                <a:rPr lang="en-US" sz="2000" b="1" i="1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1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sub>
                            <m:sup/>
                            <m:e>
                              <m:r>
                                <a:rPr lang="en-US" sz="2000" b="1" i="1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sz="2000" b="1" i="1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1" i="1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  <m:r>
                                <a:rPr lang="en-US" sz="2000" b="1" i="1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27739AD-B27A-673D-1541-67831511C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850" y="2180836"/>
                <a:ext cx="3140668" cy="8392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A413C017-F1F1-DAAA-B8D6-3753D66BCA3B}"/>
              </a:ext>
            </a:extLst>
          </p:cNvPr>
          <p:cNvSpPr txBox="1"/>
          <p:nvPr/>
        </p:nvSpPr>
        <p:spPr>
          <a:xfrm>
            <a:off x="8229705" y="2164190"/>
            <a:ext cx="2765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>
                <a:solidFill>
                  <a:srgbClr val="695082"/>
                </a:solidFill>
              </a:rPr>
              <a:t>[flow conservation]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328F2F1-CCED-721B-6583-ACAED560FE02}"/>
                  </a:ext>
                </a:extLst>
              </p:cNvPr>
              <p:cNvSpPr txBox="1"/>
              <p:nvPr/>
            </p:nvSpPr>
            <p:spPr>
              <a:xfrm>
                <a:off x="1718008" y="3468858"/>
                <a:ext cx="2432333" cy="83926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out</m:t>
                          </m:r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  <m:sup/>
                        <m:e>
                          <m:r>
                            <a:rPr lang="en-US" sz="20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000" b="1" i="1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328F2F1-CCED-721B-6583-ACAED560F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008" y="3468858"/>
                <a:ext cx="2432333" cy="8392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2BF8AF87-DC45-D8F5-84F4-4BC4A4EB54AB}"/>
              </a:ext>
            </a:extLst>
          </p:cNvPr>
          <p:cNvSpPr txBox="1"/>
          <p:nvPr/>
        </p:nvSpPr>
        <p:spPr>
          <a:xfrm>
            <a:off x="1351578" y="5677971"/>
            <a:ext cx="1520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value = </a:t>
            </a:r>
            <a:r>
              <a:rPr lang="en-US" sz="2400" b="1" dirty="0">
                <a:solidFill>
                  <a:srgbClr val="C00000"/>
                </a:solidFill>
              </a:rPr>
              <a:t>24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C52516A-9003-EAC4-C2B4-7A540FDE2E7B}"/>
                  </a:ext>
                </a:extLst>
              </p:cNvPr>
              <p:cNvSpPr txBox="1"/>
              <p:nvPr/>
            </p:nvSpPr>
            <p:spPr>
              <a:xfrm>
                <a:off x="-47715" y="5016882"/>
                <a:ext cx="40992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Only show non-zero values of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en-US" sz="2400" b="1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C52516A-9003-EAC4-C2B4-7A540FDE2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7715" y="5016882"/>
                <a:ext cx="4099264" cy="461665"/>
              </a:xfrm>
              <a:prstGeom prst="rect">
                <a:avLst/>
              </a:prstGeom>
              <a:blipFill>
                <a:blip r:embed="rId6"/>
                <a:stretch>
                  <a:fillRect l="-2229" t="-10526" r="-505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5544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60034-D3AA-6E8E-F065-A20574D5A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4B622-927E-3F58-E6D3-F9AFE22DD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Bipartite Matching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588FE-5286-6274-519A-4680C1D1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E218AF-EEEC-084C-60DB-6A0653EB803B}"/>
              </a:ext>
            </a:extLst>
          </p:cNvPr>
          <p:cNvSpPr txBox="1"/>
          <p:nvPr/>
        </p:nvSpPr>
        <p:spPr>
          <a:xfrm>
            <a:off x="9047513" y="1928614"/>
            <a:ext cx="2306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A maximum bipartite matching!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41FBE4-C3FC-FA5F-A842-699ABE2BF63C}"/>
              </a:ext>
            </a:extLst>
          </p:cNvPr>
          <p:cNvSpPr txBox="1"/>
          <p:nvPr/>
        </p:nvSpPr>
        <p:spPr>
          <a:xfrm>
            <a:off x="4044839" y="1307068"/>
            <a:ext cx="121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Dog Lovers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588F8C-84CB-6F72-D826-B81C7B3968C1}"/>
              </a:ext>
            </a:extLst>
          </p:cNvPr>
          <p:cNvSpPr txBox="1"/>
          <p:nvPr/>
        </p:nvSpPr>
        <p:spPr>
          <a:xfrm>
            <a:off x="7083190" y="1307068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Dogs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B5FDB64-FB32-3AE7-F0D8-4EDD027C9D98}"/>
              </a:ext>
            </a:extLst>
          </p:cNvPr>
          <p:cNvGrpSpPr/>
          <p:nvPr/>
        </p:nvGrpSpPr>
        <p:grpSpPr>
          <a:xfrm>
            <a:off x="4916800" y="1775728"/>
            <a:ext cx="2988629" cy="4845861"/>
            <a:chOff x="4632124" y="1053974"/>
            <a:chExt cx="3497453" cy="567088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C0234B7-4F6D-7237-2827-F5BB1BD9F3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8825" y="1630676"/>
              <a:ext cx="2293428" cy="3283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56EE2E0-FDBC-864A-9E69-79ADB57B35B4}"/>
                </a:ext>
              </a:extLst>
            </p:cNvPr>
            <p:cNvCxnSpPr>
              <a:cxnSpLocks/>
            </p:cNvCxnSpPr>
            <p:nvPr/>
          </p:nvCxnSpPr>
          <p:spPr>
            <a:xfrm>
              <a:off x="4701308" y="1745442"/>
              <a:ext cx="2466043" cy="4353157"/>
            </a:xfrm>
            <a:prstGeom prst="line">
              <a:avLst/>
            </a:prstGeom>
            <a:ln w="762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8E65561-AE18-1291-0D51-47B994A4D9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6457" y="1614210"/>
              <a:ext cx="2500894" cy="171565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778193C-A31B-8167-5996-F050C5AC0ECA}"/>
                </a:ext>
              </a:extLst>
            </p:cNvPr>
            <p:cNvCxnSpPr>
              <a:cxnSpLocks/>
            </p:cNvCxnSpPr>
            <p:nvPr/>
          </p:nvCxnSpPr>
          <p:spPr>
            <a:xfrm>
              <a:off x="4632124" y="3337406"/>
              <a:ext cx="2703648" cy="0"/>
            </a:xfrm>
            <a:prstGeom prst="line">
              <a:avLst/>
            </a:prstGeom>
            <a:ln w="762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0C8BC3E-153C-E9E6-DDF5-28517811DB50}"/>
                </a:ext>
              </a:extLst>
            </p:cNvPr>
            <p:cNvCxnSpPr>
              <a:cxnSpLocks/>
            </p:cNvCxnSpPr>
            <p:nvPr/>
          </p:nvCxnSpPr>
          <p:spPr>
            <a:xfrm>
              <a:off x="4676617" y="3362535"/>
              <a:ext cx="2421549" cy="122380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0B78BA7-E59A-DAD3-ED4B-E7BE4DB343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01308" y="4794572"/>
              <a:ext cx="2634464" cy="43901"/>
            </a:xfrm>
            <a:prstGeom prst="line">
              <a:avLst/>
            </a:prstGeom>
            <a:ln w="762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0D68058-B36E-C479-ADA7-4B21A9AAAB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1299" y="1745442"/>
              <a:ext cx="2376051" cy="302696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1354EEB-E86C-207A-92F8-A794C46B2B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32124" y="3477778"/>
              <a:ext cx="2646597" cy="293668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91BE105-D9F8-906F-9C4E-ED896F377D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4257" y="1745442"/>
              <a:ext cx="2691515" cy="4484389"/>
            </a:xfrm>
            <a:prstGeom prst="line">
              <a:avLst/>
            </a:prstGeom>
            <a:ln w="762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AAFEB82-6CBF-788C-B9CA-E6A863878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17758" y="4130642"/>
              <a:ext cx="945213" cy="126028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2238A6B-6959-F325-0BF7-7D89A801B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88199" y="2800573"/>
              <a:ext cx="804333" cy="120650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4BD1A5D-F736-E10A-25D3-DC0A6B8A0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51153" y="1053974"/>
              <a:ext cx="1078424" cy="1623028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BE9C9FA-5AAF-6737-27CD-F100AA1AB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14115" y="5548524"/>
              <a:ext cx="952500" cy="1176336"/>
            </a:xfrm>
            <a:prstGeom prst="rect">
              <a:avLst/>
            </a:prstGeom>
          </p:spPr>
        </p:pic>
      </p:grpSp>
      <p:pic>
        <p:nvPicPr>
          <p:cNvPr id="36" name="Picture 2" descr="Brett Wortzman">
            <a:extLst>
              <a:ext uri="{FF2B5EF4-FFF2-40B4-BE49-F238E27FC236}">
                <a16:creationId xmlns:a16="http://schemas.microsoft.com/office/drawing/2014/main" id="{B4F4B8EE-5865-392C-AFBB-049C25BE9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390" y="1854336"/>
            <a:ext cx="992187" cy="99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Portrait of Paul Beame">
            <a:extLst>
              <a:ext uri="{FF2B5EF4-FFF2-40B4-BE49-F238E27FC236}">
                <a16:creationId xmlns:a16="http://schemas.microsoft.com/office/drawing/2014/main" id="{2D44A4CF-3059-6636-60E8-3DE224A99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624" y="3149528"/>
            <a:ext cx="839773" cy="104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>
            <a:extLst>
              <a:ext uri="{FF2B5EF4-FFF2-40B4-BE49-F238E27FC236}">
                <a16:creationId xmlns:a16="http://schemas.microsoft.com/office/drawing/2014/main" id="{E5D5D9E8-57AD-3592-DC1F-DB7464BC8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949" y="4519587"/>
            <a:ext cx="1121925" cy="90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>
            <a:extLst>
              <a:ext uri="{FF2B5EF4-FFF2-40B4-BE49-F238E27FC236}">
                <a16:creationId xmlns:a16="http://schemas.microsoft.com/office/drawing/2014/main" id="{EA5045D7-021B-B2FB-36EF-CD6E3F7FA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469" y="5675034"/>
            <a:ext cx="1149351" cy="107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772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1BF99-7024-691B-D33A-EEA12FFA0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to Max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A1105-6F49-D50B-6E9C-BD816457D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to create a flow network</a:t>
            </a:r>
          </a:p>
          <a:p>
            <a:pPr lvl="1"/>
            <a:r>
              <a:rPr lang="en-US" dirty="0"/>
              <a:t>Add/remove any edges/nodes as needed (must be directed)</a:t>
            </a:r>
          </a:p>
          <a:p>
            <a:pPr lvl="1"/>
            <a:r>
              <a:rPr lang="en-US" dirty="0"/>
              <a:t>Identify a source/sink</a:t>
            </a:r>
          </a:p>
          <a:p>
            <a:pPr lvl="1"/>
            <a:r>
              <a:rPr lang="en-US" dirty="0"/>
              <a:t>Give capacities to each edge</a:t>
            </a:r>
          </a:p>
          <a:p>
            <a:pPr lvl="1"/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519CC21-E9B5-5345-4889-9BF4C8371224}"/>
              </a:ext>
            </a:extLst>
          </p:cNvPr>
          <p:cNvGrpSpPr/>
          <p:nvPr/>
        </p:nvGrpSpPr>
        <p:grpSpPr>
          <a:xfrm>
            <a:off x="7531744" y="2839892"/>
            <a:ext cx="3075622" cy="3472008"/>
            <a:chOff x="3805469" y="1775728"/>
            <a:chExt cx="4099960" cy="497518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890CA58-9D1F-CAC4-EBA8-C27DF2A2A31E}"/>
                </a:ext>
              </a:extLst>
            </p:cNvPr>
            <p:cNvGrpSpPr/>
            <p:nvPr/>
          </p:nvGrpSpPr>
          <p:grpSpPr>
            <a:xfrm>
              <a:off x="4916800" y="1775728"/>
              <a:ext cx="2988629" cy="4845861"/>
              <a:chOff x="4632124" y="1053974"/>
              <a:chExt cx="3497453" cy="5670886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B02929E6-BB15-6BA5-77A4-C98C0CD0F12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18825" y="1630676"/>
                <a:ext cx="2293428" cy="3283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245A1968-34CE-4473-AA29-A5D371731C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01308" y="1745442"/>
                <a:ext cx="2466043" cy="435315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7FEBA4EE-EBFD-FB20-816D-A88570F7C56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66457" y="1614210"/>
                <a:ext cx="2500894" cy="171565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E9E837D-98CC-2251-EB63-961B221C4B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32124" y="3337406"/>
                <a:ext cx="2703648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1CCDFACC-7AF4-F7E5-C0E0-A19177FA74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6617" y="3362535"/>
                <a:ext cx="2421549" cy="122380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7CDA57F9-40BB-25DC-7517-7625B7FC5C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01308" y="4794572"/>
                <a:ext cx="2634464" cy="4390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2755BF37-4A63-CCC4-F971-D3D505626AC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1299" y="1745442"/>
                <a:ext cx="2376051" cy="302696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DE764777-C22F-1572-BE79-BB2CC8994E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32124" y="3477778"/>
                <a:ext cx="2646597" cy="293668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F56C7694-4DFA-49A2-B460-6663BF8F61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44257" y="1745442"/>
                <a:ext cx="2691515" cy="4484389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CDC6F003-A4BA-A94C-4BCF-90B93FB04A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117758" y="4130642"/>
                <a:ext cx="945213" cy="1260285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2E4335C3-26BE-5D12-7556-D304ADAFC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188199" y="2800573"/>
                <a:ext cx="804333" cy="1206500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C0F5DBC9-CF2B-E41A-E49F-C001E209A1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051153" y="1053974"/>
                <a:ext cx="1078424" cy="1623028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55BD5A50-7ECF-AA02-DCF0-440098C75A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114115" y="5548524"/>
                <a:ext cx="952500" cy="1176336"/>
              </a:xfrm>
              <a:prstGeom prst="rect">
                <a:avLst/>
              </a:prstGeom>
            </p:spPr>
          </p:pic>
        </p:grpSp>
        <p:pic>
          <p:nvPicPr>
            <p:cNvPr id="36" name="Picture 2" descr="Brett Wortzman">
              <a:extLst>
                <a:ext uri="{FF2B5EF4-FFF2-40B4-BE49-F238E27FC236}">
                  <a16:creationId xmlns:a16="http://schemas.microsoft.com/office/drawing/2014/main" id="{0546D327-D5E3-FC6E-89A5-B7F07EC28B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7390" y="1854336"/>
              <a:ext cx="992187" cy="991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Portrait of Paul Beame">
              <a:extLst>
                <a:ext uri="{FF2B5EF4-FFF2-40B4-BE49-F238E27FC236}">
                  <a16:creationId xmlns:a16="http://schemas.microsoft.com/office/drawing/2014/main" id="{9E7DBD7B-A874-39E0-6DC8-B205C1F5BE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6624" y="3149528"/>
              <a:ext cx="839773" cy="1049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6">
              <a:extLst>
                <a:ext uri="{FF2B5EF4-FFF2-40B4-BE49-F238E27FC236}">
                  <a16:creationId xmlns:a16="http://schemas.microsoft.com/office/drawing/2014/main" id="{B443C3A9-4251-3799-FC67-BA34A9B887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5949" y="4519587"/>
              <a:ext cx="1121925" cy="905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0">
              <a:extLst>
                <a:ext uri="{FF2B5EF4-FFF2-40B4-BE49-F238E27FC236}">
                  <a16:creationId xmlns:a16="http://schemas.microsoft.com/office/drawing/2014/main" id="{3D57DBD3-7F44-3775-FE82-D68D3440D2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5469" y="5675034"/>
              <a:ext cx="1149351" cy="1075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23006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01215-A510-E738-36DD-79227ABE8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12EC1-433F-62B7-346D-999C61883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to Max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045518-392E-A2A5-C8AA-0E429BAD04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need to create a flow network</a:t>
                </a:r>
              </a:p>
              <a:p>
                <a:pPr lvl="1"/>
                <a:r>
                  <a:rPr lang="en-US" dirty="0"/>
                  <a:t>Add/remove any edges/nodes as needed</a:t>
                </a:r>
              </a:p>
              <a:p>
                <a:pPr lvl="2"/>
                <a:r>
                  <a:rPr lang="en-US" dirty="0"/>
                  <a:t>Make each edge directed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Add nodes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Draw an edge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each node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Draw an edge from each node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Identify a source/sink</a:t>
                </a:r>
              </a:p>
              <a:p>
                <a:pPr lvl="2"/>
                <a:r>
                  <a:rPr lang="en-US" dirty="0"/>
                  <a:t>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the source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the sink</a:t>
                </a:r>
              </a:p>
              <a:p>
                <a:pPr lvl="1"/>
                <a:r>
                  <a:rPr lang="en-US" dirty="0"/>
                  <a:t>Give capacities to each edge</a:t>
                </a:r>
              </a:p>
              <a:p>
                <a:pPr lvl="2"/>
                <a:r>
                  <a:rPr lang="en-US" dirty="0"/>
                  <a:t>Give each edge capacity 1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045518-392E-A2A5-C8AA-0E429BAD04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ABC4E80F-81E3-F046-3BB9-2AF3FA901ED8}"/>
              </a:ext>
            </a:extLst>
          </p:cNvPr>
          <p:cNvGrpSpPr/>
          <p:nvPr/>
        </p:nvGrpSpPr>
        <p:grpSpPr>
          <a:xfrm>
            <a:off x="5718433" y="2344610"/>
            <a:ext cx="6400710" cy="4351338"/>
            <a:chOff x="6321938" y="2839892"/>
            <a:chExt cx="5107238" cy="347200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E885838-EF34-58AB-616B-522A7512E5A1}"/>
                </a:ext>
              </a:extLst>
            </p:cNvPr>
            <p:cNvGrpSpPr/>
            <p:nvPr/>
          </p:nvGrpSpPr>
          <p:grpSpPr>
            <a:xfrm>
              <a:off x="7416887" y="2839892"/>
              <a:ext cx="3075622" cy="3472008"/>
              <a:chOff x="3805469" y="1775728"/>
              <a:chExt cx="4099960" cy="4975188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09C6684-A868-5377-8994-4C39A9AF4E2B}"/>
                  </a:ext>
                </a:extLst>
              </p:cNvPr>
              <p:cNvGrpSpPr/>
              <p:nvPr/>
            </p:nvGrpSpPr>
            <p:grpSpPr>
              <a:xfrm>
                <a:off x="4916800" y="1775728"/>
                <a:ext cx="2988629" cy="4845861"/>
                <a:chOff x="4632124" y="1053974"/>
                <a:chExt cx="3497453" cy="5670886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6D431FCE-74DD-AE54-5671-D06A04A4A5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18825" y="1630676"/>
                  <a:ext cx="2293428" cy="3283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572F26C9-623B-A8F1-1AF9-3547333720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01309" y="1745442"/>
                  <a:ext cx="2466043" cy="435315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AC653638-6D61-322A-5CB4-3DB30C6405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666457" y="1817889"/>
                  <a:ext cx="2159201" cy="1511977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2BE35759-B49E-351B-B1DA-CE9CA9645D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32124" y="3337405"/>
                  <a:ext cx="2535227" cy="66417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2E4285EE-6A65-9A77-588F-3FB73B7C86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6617" y="3362534"/>
                  <a:ext cx="2421549" cy="122380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27565EA3-55B2-244E-3B84-DEB09F0012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01309" y="4825871"/>
                  <a:ext cx="2349844" cy="12602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84F499D1-BAF0-5557-707B-EA70475FDC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91299" y="2024916"/>
                  <a:ext cx="2108234" cy="2747492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573C2F4E-0DC9-A4C0-33DB-EE47B7CDC1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632124" y="3672975"/>
                  <a:ext cx="2491936" cy="274148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86B794A2-0A29-4150-FC78-EDB7214C26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644258" y="2368554"/>
                  <a:ext cx="2330260" cy="386127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DC0E192D-9120-959E-5754-65CA2719B4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153252" y="4122317"/>
                  <a:ext cx="945213" cy="1260286"/>
                </a:xfrm>
                <a:prstGeom prst="rect">
                  <a:avLst/>
                </a:prstGeom>
              </p:spPr>
            </p:pic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08E8316F-F536-B6E5-8DB1-BA178C7170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188199" y="2800573"/>
                  <a:ext cx="804333" cy="1206500"/>
                </a:xfrm>
                <a:prstGeom prst="rect">
                  <a:avLst/>
                </a:prstGeom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CB4B2AB5-455B-A184-67B2-887349B79F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051153" y="1053974"/>
                  <a:ext cx="1078424" cy="1623028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465C5A93-508C-EDA1-16AE-1B0DBD436B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114115" y="5548524"/>
                  <a:ext cx="952500" cy="1176336"/>
                </a:xfrm>
                <a:prstGeom prst="rect">
                  <a:avLst/>
                </a:prstGeom>
              </p:spPr>
            </p:pic>
          </p:grpSp>
          <p:pic>
            <p:nvPicPr>
              <p:cNvPr id="6" name="Picture 2" descr="Brett Wortzman">
                <a:extLst>
                  <a:ext uri="{FF2B5EF4-FFF2-40B4-BE49-F238E27FC236}">
                    <a16:creationId xmlns:a16="http://schemas.microsoft.com/office/drawing/2014/main" id="{0159D235-2B28-65D4-0877-A9A0A03DE7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7390" y="1854336"/>
                <a:ext cx="992187" cy="9919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4" descr="Portrait of Paul Beame">
                <a:extLst>
                  <a:ext uri="{FF2B5EF4-FFF2-40B4-BE49-F238E27FC236}">
                    <a16:creationId xmlns:a16="http://schemas.microsoft.com/office/drawing/2014/main" id="{1D8F8612-8B34-9B52-4C22-793B14401D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6624" y="3149528"/>
                <a:ext cx="839773" cy="10497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6">
                <a:extLst>
                  <a:ext uri="{FF2B5EF4-FFF2-40B4-BE49-F238E27FC236}">
                    <a16:creationId xmlns:a16="http://schemas.microsoft.com/office/drawing/2014/main" id="{A7AF5342-6D03-970A-3AFB-178E24E036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5949" y="4519587"/>
                <a:ext cx="1121925" cy="9050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0">
                <a:extLst>
                  <a:ext uri="{FF2B5EF4-FFF2-40B4-BE49-F238E27FC236}">
                    <a16:creationId xmlns:a16="http://schemas.microsoft.com/office/drawing/2014/main" id="{E1DDA00B-B656-026B-9A82-0E3121CDF9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5469" y="5675034"/>
                <a:ext cx="1149351" cy="10758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50">
                  <a:extLst>
                    <a:ext uri="{FF2B5EF4-FFF2-40B4-BE49-F238E27FC236}">
                      <a16:creationId xmlns:a16="http://schemas.microsoft.com/office/drawing/2014/main" id="{57B1C77C-741A-806C-ACF1-104EB276558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321938" y="4320341"/>
                  <a:ext cx="347119" cy="349315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20" tIns="46011" rIns="92020" bIns="4601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US" altLang="en-US" sz="20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Oval 50">
                  <a:extLst>
                    <a:ext uri="{FF2B5EF4-FFF2-40B4-BE49-F238E27FC236}">
                      <a16:creationId xmlns:a16="http://schemas.microsoft.com/office/drawing/2014/main" id="{57B1C77C-741A-806C-ACF1-104EB27655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21938" y="4320341"/>
                  <a:ext cx="347119" cy="349315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50">
                  <a:extLst>
                    <a:ext uri="{FF2B5EF4-FFF2-40B4-BE49-F238E27FC236}">
                      <a16:creationId xmlns:a16="http://schemas.microsoft.com/office/drawing/2014/main" id="{A00EB1FB-FB49-3DAC-558A-44051C9DFD3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1082057" y="4406812"/>
                  <a:ext cx="347119" cy="349315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20" tIns="46011" rIns="92020" bIns="4601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US" altLang="en-US" sz="20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Oval 50">
                  <a:extLst>
                    <a:ext uri="{FF2B5EF4-FFF2-40B4-BE49-F238E27FC236}">
                      <a16:creationId xmlns:a16="http://schemas.microsoft.com/office/drawing/2014/main" id="{A00EB1FB-FB49-3DAC-558A-44051C9DFD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082057" y="4406812"/>
                  <a:ext cx="347119" cy="349315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E89FF38-DB57-1443-16A8-B2C0A6A9FCBF}"/>
                </a:ext>
              </a:extLst>
            </p:cNvPr>
            <p:cNvCxnSpPr>
              <a:cxnSpLocks/>
              <a:stCxn id="23" idx="7"/>
              <a:endCxn id="6" idx="1"/>
            </p:cNvCxnSpPr>
            <p:nvPr/>
          </p:nvCxnSpPr>
          <p:spPr>
            <a:xfrm flipV="1">
              <a:off x="6618223" y="3240876"/>
              <a:ext cx="965140" cy="1130621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9FF2E29-2F06-B2F9-4425-628ECAF08C2E}"/>
                </a:ext>
              </a:extLst>
            </p:cNvPr>
            <p:cNvCxnSpPr>
              <a:cxnSpLocks/>
              <a:stCxn id="23" idx="6"/>
              <a:endCxn id="7" idx="1"/>
            </p:cNvCxnSpPr>
            <p:nvPr/>
          </p:nvCxnSpPr>
          <p:spPr>
            <a:xfrm flipV="1">
              <a:off x="6669057" y="4164899"/>
              <a:ext cx="1003751" cy="33010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28F5758-DE43-E66B-D880-49D200EFF6E4}"/>
                </a:ext>
              </a:extLst>
            </p:cNvPr>
            <p:cNvCxnSpPr>
              <a:cxnSpLocks/>
              <a:stCxn id="23" idx="5"/>
              <a:endCxn id="8" idx="1"/>
            </p:cNvCxnSpPr>
            <p:nvPr/>
          </p:nvCxnSpPr>
          <p:spPr>
            <a:xfrm>
              <a:off x="6618223" y="4618500"/>
              <a:ext cx="874040" cy="452047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10B281B-544F-AE9B-8722-C041B6CD0BC1}"/>
                </a:ext>
              </a:extLst>
            </p:cNvPr>
            <p:cNvCxnSpPr>
              <a:cxnSpLocks/>
              <a:stCxn id="23" idx="4"/>
              <a:endCxn id="9" idx="1"/>
            </p:cNvCxnSpPr>
            <p:nvPr/>
          </p:nvCxnSpPr>
          <p:spPr>
            <a:xfrm>
              <a:off x="6495498" y="4669656"/>
              <a:ext cx="921389" cy="1266834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35895DD-6275-450F-6953-10A6F4B014F3}"/>
                </a:ext>
              </a:extLst>
            </p:cNvPr>
            <p:cNvCxnSpPr>
              <a:cxnSpLocks/>
              <a:stCxn id="21" idx="3"/>
              <a:endCxn id="24" idx="0"/>
            </p:cNvCxnSpPr>
            <p:nvPr/>
          </p:nvCxnSpPr>
          <p:spPr>
            <a:xfrm>
              <a:off x="10492509" y="3323827"/>
              <a:ext cx="763108" cy="1082985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261DE86-0A7E-E5CA-6E92-E839E6EEFF18}"/>
                </a:ext>
              </a:extLst>
            </p:cNvPr>
            <p:cNvCxnSpPr>
              <a:cxnSpLocks/>
              <a:stCxn id="20" idx="3"/>
              <a:endCxn id="24" idx="1"/>
            </p:cNvCxnSpPr>
            <p:nvPr/>
          </p:nvCxnSpPr>
          <p:spPr>
            <a:xfrm>
              <a:off x="10404660" y="4241192"/>
              <a:ext cx="728231" cy="216776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8F5955B-2F4B-9A63-4710-BB1A1331F165}"/>
                </a:ext>
              </a:extLst>
            </p:cNvPr>
            <p:cNvCxnSpPr>
              <a:cxnSpLocks/>
              <a:stCxn id="19" idx="3"/>
              <a:endCxn id="24" idx="3"/>
            </p:cNvCxnSpPr>
            <p:nvPr/>
          </p:nvCxnSpPr>
          <p:spPr>
            <a:xfrm flipV="1">
              <a:off x="10472565" y="4704971"/>
              <a:ext cx="660326" cy="340462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627AF4E-BF0A-6361-9560-8B104AC6DE13}"/>
                </a:ext>
              </a:extLst>
            </p:cNvPr>
            <p:cNvCxnSpPr>
              <a:cxnSpLocks/>
              <a:stCxn id="22" idx="3"/>
              <a:endCxn id="24" idx="4"/>
            </p:cNvCxnSpPr>
            <p:nvPr/>
          </p:nvCxnSpPr>
          <p:spPr>
            <a:xfrm flipV="1">
              <a:off x="10452149" y="4756127"/>
              <a:ext cx="803468" cy="1114774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458C6EA-0535-6F6A-4B9B-4FDE958F845B}"/>
              </a:ext>
            </a:extLst>
          </p:cNvPr>
          <p:cNvSpPr txBox="1"/>
          <p:nvPr/>
        </p:nvSpPr>
        <p:spPr>
          <a:xfrm>
            <a:off x="6544966" y="3445074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F24DC2B-F30F-8FAE-051F-4CFB6D23EDCC}"/>
              </a:ext>
            </a:extLst>
          </p:cNvPr>
          <p:cNvSpPr txBox="1"/>
          <p:nvPr/>
        </p:nvSpPr>
        <p:spPr>
          <a:xfrm>
            <a:off x="6742829" y="3934465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595AA5E-D28B-7FE8-C901-24B506C34168}"/>
              </a:ext>
            </a:extLst>
          </p:cNvPr>
          <p:cNvSpPr txBox="1"/>
          <p:nvPr/>
        </p:nvSpPr>
        <p:spPr>
          <a:xfrm>
            <a:off x="6543030" y="4658723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DDC8C58-5CF8-7DD2-69CD-ABD3D70F6F5F}"/>
              </a:ext>
            </a:extLst>
          </p:cNvPr>
          <p:cNvSpPr txBox="1"/>
          <p:nvPr/>
        </p:nvSpPr>
        <p:spPr>
          <a:xfrm>
            <a:off x="6365716" y="5385641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AA14DD4-BA88-CD9F-7C1E-A07842D7B362}"/>
              </a:ext>
            </a:extLst>
          </p:cNvPr>
          <p:cNvSpPr txBox="1"/>
          <p:nvPr/>
        </p:nvSpPr>
        <p:spPr>
          <a:xfrm>
            <a:off x="8852182" y="2517355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D07927E-1640-31F2-9EC1-0A0D6CE79597}"/>
              </a:ext>
            </a:extLst>
          </p:cNvPr>
          <p:cNvSpPr txBox="1"/>
          <p:nvPr/>
        </p:nvSpPr>
        <p:spPr>
          <a:xfrm>
            <a:off x="8408103" y="3056981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DC5F23B-D9AE-5D88-35BF-183DBE0D6966}"/>
              </a:ext>
            </a:extLst>
          </p:cNvPr>
          <p:cNvSpPr txBox="1"/>
          <p:nvPr/>
        </p:nvSpPr>
        <p:spPr>
          <a:xfrm>
            <a:off x="9095889" y="3149786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BBFADCC-DCE8-1CD5-0F1B-DAE02395395C}"/>
              </a:ext>
            </a:extLst>
          </p:cNvPr>
          <p:cNvSpPr txBox="1"/>
          <p:nvPr/>
        </p:nvSpPr>
        <p:spPr>
          <a:xfrm>
            <a:off x="9186467" y="3469004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C598434-7F9F-E608-C6E6-E1B4CC18288E}"/>
              </a:ext>
            </a:extLst>
          </p:cNvPr>
          <p:cNvSpPr txBox="1"/>
          <p:nvPr/>
        </p:nvSpPr>
        <p:spPr>
          <a:xfrm>
            <a:off x="9634857" y="3514190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7A4BDD5-E537-C9EF-AFDE-0C86DE260D74}"/>
              </a:ext>
            </a:extLst>
          </p:cNvPr>
          <p:cNvSpPr txBox="1"/>
          <p:nvPr/>
        </p:nvSpPr>
        <p:spPr>
          <a:xfrm>
            <a:off x="8479413" y="3834315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6AEFB81-91A1-8DF9-A15E-82D93FBFE262}"/>
              </a:ext>
            </a:extLst>
          </p:cNvPr>
          <p:cNvSpPr txBox="1"/>
          <p:nvPr/>
        </p:nvSpPr>
        <p:spPr>
          <a:xfrm>
            <a:off x="8384645" y="4181202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52045C9-ADE6-2142-81D0-5943151F1677}"/>
              </a:ext>
            </a:extLst>
          </p:cNvPr>
          <p:cNvSpPr txBox="1"/>
          <p:nvPr/>
        </p:nvSpPr>
        <p:spPr>
          <a:xfrm>
            <a:off x="8419401" y="4584954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39E973A-F442-9B88-167B-7846F44DE9FE}"/>
              </a:ext>
            </a:extLst>
          </p:cNvPr>
          <p:cNvSpPr txBox="1"/>
          <p:nvPr/>
        </p:nvSpPr>
        <p:spPr>
          <a:xfrm>
            <a:off x="8381506" y="4951906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C3D4015-029F-2047-4F43-27418226EAC2}"/>
              </a:ext>
            </a:extLst>
          </p:cNvPr>
          <p:cNvSpPr txBox="1"/>
          <p:nvPr/>
        </p:nvSpPr>
        <p:spPr>
          <a:xfrm>
            <a:off x="8701339" y="5478395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5EEF94C-4A24-275F-B3F4-934B3D03D597}"/>
              </a:ext>
            </a:extLst>
          </p:cNvPr>
          <p:cNvSpPr txBox="1"/>
          <p:nvPr/>
        </p:nvSpPr>
        <p:spPr>
          <a:xfrm>
            <a:off x="11198818" y="3338951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F521728-5AB2-28FA-0106-B1131DE217DE}"/>
              </a:ext>
            </a:extLst>
          </p:cNvPr>
          <p:cNvSpPr txBox="1"/>
          <p:nvPr/>
        </p:nvSpPr>
        <p:spPr>
          <a:xfrm>
            <a:off x="11099178" y="3989849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4422166-52B1-465C-740B-E8F4B7C1659B}"/>
              </a:ext>
            </a:extLst>
          </p:cNvPr>
          <p:cNvSpPr txBox="1"/>
          <p:nvPr/>
        </p:nvSpPr>
        <p:spPr>
          <a:xfrm>
            <a:off x="11146581" y="4700897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830F210-6A77-3437-252E-73DC2B46DF1E}"/>
              </a:ext>
            </a:extLst>
          </p:cNvPr>
          <p:cNvSpPr txBox="1"/>
          <p:nvPr/>
        </p:nvSpPr>
        <p:spPr>
          <a:xfrm>
            <a:off x="11291342" y="5199461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7369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BC3A4-E2AE-ACDA-7199-9804B9C51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07CA2-86BE-9FC6-67C1-63B85D67D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to Max Flow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29014-4EF6-9AFB-6F11-96D8B708AE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Next, run Edmonds-Karp</a:t>
                </a:r>
              </a:p>
              <a:p>
                <a:r>
                  <a:rPr lang="en-US" dirty="0"/>
                  <a:t>Use the answer to select a Matching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the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-to-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edges with flow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Running Time:</a:t>
                </a:r>
              </a:p>
              <a:p>
                <a:pPr lvl="1"/>
                <a:r>
                  <a:rPr lang="en-US" dirty="0"/>
                  <a:t>Constructing the graph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Running Ford-Fulkerson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Finding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Overall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29014-4EF6-9AFB-6F11-96D8B708AE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4E6D7B86-BC03-FEA0-F531-6D8CB238674E}"/>
              </a:ext>
            </a:extLst>
          </p:cNvPr>
          <p:cNvGrpSpPr/>
          <p:nvPr/>
        </p:nvGrpSpPr>
        <p:grpSpPr>
          <a:xfrm>
            <a:off x="5718433" y="2344610"/>
            <a:ext cx="6400710" cy="4351338"/>
            <a:chOff x="6321938" y="2839892"/>
            <a:chExt cx="5107238" cy="347200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C0B5B5B-6871-402E-9FD8-2B5BD09B9D48}"/>
                </a:ext>
              </a:extLst>
            </p:cNvPr>
            <p:cNvGrpSpPr/>
            <p:nvPr/>
          </p:nvGrpSpPr>
          <p:grpSpPr>
            <a:xfrm>
              <a:off x="7416887" y="2839892"/>
              <a:ext cx="3075622" cy="3472008"/>
              <a:chOff x="3805469" y="1775728"/>
              <a:chExt cx="4099960" cy="4975188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CEB5CA0B-A755-3E8B-3A87-629707382F30}"/>
                  </a:ext>
                </a:extLst>
              </p:cNvPr>
              <p:cNvGrpSpPr/>
              <p:nvPr/>
            </p:nvGrpSpPr>
            <p:grpSpPr>
              <a:xfrm>
                <a:off x="4916800" y="1775728"/>
                <a:ext cx="2988629" cy="4845861"/>
                <a:chOff x="4632124" y="1053974"/>
                <a:chExt cx="3497453" cy="5670886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EDA07E1D-2F39-9AF4-D5EE-A345F13AA5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18825" y="1630676"/>
                  <a:ext cx="2293428" cy="3283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66C2D707-A2CE-5114-1320-6296240E74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01309" y="1745442"/>
                  <a:ext cx="2466043" cy="4353156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E73770C7-6F4B-E42B-FA6E-DE2FC03C11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666457" y="1817889"/>
                  <a:ext cx="2159201" cy="1511977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2F9B6D8E-108B-CACE-AA7D-21814884F4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32124" y="3337405"/>
                  <a:ext cx="2535227" cy="66417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E6596974-870A-4349-8F6B-26ABE55808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6617" y="3362534"/>
                  <a:ext cx="2421549" cy="122380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FE59FAA-2759-D5CE-32B9-01F7453EFC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01309" y="4825871"/>
                  <a:ext cx="2349844" cy="12602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6A4510A1-BCA1-CF1E-8A0D-49D7C8D36D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91299" y="2024916"/>
                  <a:ext cx="2108234" cy="2747492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0829DCAF-4C81-835A-C8CE-C45F633FF5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632124" y="3672975"/>
                  <a:ext cx="2491936" cy="274148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B7FE5E92-3310-5EE4-4EE7-D2CD2673EB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644258" y="2368554"/>
                  <a:ext cx="2330260" cy="3861276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E3F877CD-4312-CB08-A8F3-1EAF794860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153252" y="4122317"/>
                  <a:ext cx="945213" cy="1260286"/>
                </a:xfrm>
                <a:prstGeom prst="rect">
                  <a:avLst/>
                </a:prstGeom>
              </p:spPr>
            </p:pic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3008B62B-7701-50B7-D304-533FADF600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188199" y="2800573"/>
                  <a:ext cx="804333" cy="1206500"/>
                </a:xfrm>
                <a:prstGeom prst="rect">
                  <a:avLst/>
                </a:prstGeom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AEC8DD0C-8756-0E7B-EFB1-53D829EA76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051153" y="1053974"/>
                  <a:ext cx="1078424" cy="1623028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8AB7DE8F-5BFD-1DBE-340D-4FEBEFF3E8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114115" y="5548524"/>
                  <a:ext cx="952500" cy="1176336"/>
                </a:xfrm>
                <a:prstGeom prst="rect">
                  <a:avLst/>
                </a:prstGeom>
              </p:spPr>
            </p:pic>
          </p:grpSp>
          <p:pic>
            <p:nvPicPr>
              <p:cNvPr id="6" name="Picture 2" descr="Brett Wortzman">
                <a:extLst>
                  <a:ext uri="{FF2B5EF4-FFF2-40B4-BE49-F238E27FC236}">
                    <a16:creationId xmlns:a16="http://schemas.microsoft.com/office/drawing/2014/main" id="{8D895FA0-8FA1-BB45-3B16-A6DE5B2FA9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7390" y="1854336"/>
                <a:ext cx="992187" cy="9919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4" descr="Portrait of Paul Beame">
                <a:extLst>
                  <a:ext uri="{FF2B5EF4-FFF2-40B4-BE49-F238E27FC236}">
                    <a16:creationId xmlns:a16="http://schemas.microsoft.com/office/drawing/2014/main" id="{7D6129F3-2459-DEA1-6122-512C8EAE1A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6624" y="3149528"/>
                <a:ext cx="839773" cy="10497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6">
                <a:extLst>
                  <a:ext uri="{FF2B5EF4-FFF2-40B4-BE49-F238E27FC236}">
                    <a16:creationId xmlns:a16="http://schemas.microsoft.com/office/drawing/2014/main" id="{A3109FF0-10F7-49C8-6768-B07DAF8A5E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5949" y="4519587"/>
                <a:ext cx="1121925" cy="9050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0">
                <a:extLst>
                  <a:ext uri="{FF2B5EF4-FFF2-40B4-BE49-F238E27FC236}">
                    <a16:creationId xmlns:a16="http://schemas.microsoft.com/office/drawing/2014/main" id="{D9BCC52D-84DB-3AE4-D73B-644F57A65E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5469" y="5675034"/>
                <a:ext cx="1149351" cy="10758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50">
                  <a:extLst>
                    <a:ext uri="{FF2B5EF4-FFF2-40B4-BE49-F238E27FC236}">
                      <a16:creationId xmlns:a16="http://schemas.microsoft.com/office/drawing/2014/main" id="{13811B34-9312-C345-84CB-F8C913E4BD4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321938" y="4320341"/>
                  <a:ext cx="347119" cy="349315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20" tIns="46011" rIns="92020" bIns="4601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US" altLang="en-US" sz="20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Oval 50">
                  <a:extLst>
                    <a:ext uri="{FF2B5EF4-FFF2-40B4-BE49-F238E27FC236}">
                      <a16:creationId xmlns:a16="http://schemas.microsoft.com/office/drawing/2014/main" id="{13811B34-9312-C345-84CB-F8C913E4BD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21938" y="4320341"/>
                  <a:ext cx="347119" cy="349315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50">
                  <a:extLst>
                    <a:ext uri="{FF2B5EF4-FFF2-40B4-BE49-F238E27FC236}">
                      <a16:creationId xmlns:a16="http://schemas.microsoft.com/office/drawing/2014/main" id="{AB93FF80-BD18-BF52-436F-448798B6820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1082057" y="4406812"/>
                  <a:ext cx="347119" cy="349315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20" tIns="46011" rIns="92020" bIns="4601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US" altLang="en-US" sz="20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Oval 50">
                  <a:extLst>
                    <a:ext uri="{FF2B5EF4-FFF2-40B4-BE49-F238E27FC236}">
                      <a16:creationId xmlns:a16="http://schemas.microsoft.com/office/drawing/2014/main" id="{AB93FF80-BD18-BF52-436F-448798B682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082057" y="4406812"/>
                  <a:ext cx="347119" cy="349315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F99C026-87B7-280D-8DF2-7BEA563BD175}"/>
                </a:ext>
              </a:extLst>
            </p:cNvPr>
            <p:cNvCxnSpPr>
              <a:cxnSpLocks/>
              <a:stCxn id="23" idx="7"/>
              <a:endCxn id="6" idx="1"/>
            </p:cNvCxnSpPr>
            <p:nvPr/>
          </p:nvCxnSpPr>
          <p:spPr>
            <a:xfrm flipV="1">
              <a:off x="6618223" y="3240876"/>
              <a:ext cx="965140" cy="1130621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6AD13E6-83EE-76DC-F829-2A208805051A}"/>
                </a:ext>
              </a:extLst>
            </p:cNvPr>
            <p:cNvCxnSpPr>
              <a:cxnSpLocks/>
              <a:stCxn id="23" idx="6"/>
              <a:endCxn id="7" idx="1"/>
            </p:cNvCxnSpPr>
            <p:nvPr/>
          </p:nvCxnSpPr>
          <p:spPr>
            <a:xfrm flipV="1">
              <a:off x="6669057" y="4164899"/>
              <a:ext cx="1003751" cy="330100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387659F-4114-9DBF-35D7-AC655C4B989C}"/>
                </a:ext>
              </a:extLst>
            </p:cNvPr>
            <p:cNvCxnSpPr>
              <a:cxnSpLocks/>
              <a:stCxn id="23" idx="5"/>
              <a:endCxn id="8" idx="1"/>
            </p:cNvCxnSpPr>
            <p:nvPr/>
          </p:nvCxnSpPr>
          <p:spPr>
            <a:xfrm>
              <a:off x="6618223" y="4618500"/>
              <a:ext cx="874040" cy="452047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C79E0A4-6F0B-2929-FB7D-C736365EABD1}"/>
                </a:ext>
              </a:extLst>
            </p:cNvPr>
            <p:cNvCxnSpPr>
              <a:cxnSpLocks/>
              <a:stCxn id="23" idx="4"/>
              <a:endCxn id="9" idx="1"/>
            </p:cNvCxnSpPr>
            <p:nvPr/>
          </p:nvCxnSpPr>
          <p:spPr>
            <a:xfrm>
              <a:off x="6495498" y="4669656"/>
              <a:ext cx="921389" cy="1266834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C49CBCB-50DE-753A-F7F4-584F17BC2075}"/>
                </a:ext>
              </a:extLst>
            </p:cNvPr>
            <p:cNvCxnSpPr>
              <a:cxnSpLocks/>
              <a:stCxn id="21" idx="3"/>
              <a:endCxn id="24" idx="0"/>
            </p:cNvCxnSpPr>
            <p:nvPr/>
          </p:nvCxnSpPr>
          <p:spPr>
            <a:xfrm>
              <a:off x="10492509" y="3323827"/>
              <a:ext cx="763108" cy="1082985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368A257-DCCD-AF71-5632-20951F6C2A88}"/>
                </a:ext>
              </a:extLst>
            </p:cNvPr>
            <p:cNvCxnSpPr>
              <a:cxnSpLocks/>
              <a:stCxn id="20" idx="3"/>
              <a:endCxn id="24" idx="1"/>
            </p:cNvCxnSpPr>
            <p:nvPr/>
          </p:nvCxnSpPr>
          <p:spPr>
            <a:xfrm>
              <a:off x="10404660" y="4241192"/>
              <a:ext cx="728231" cy="216776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B58C894-F1CA-E983-3851-6FF5E5FDB2EC}"/>
                </a:ext>
              </a:extLst>
            </p:cNvPr>
            <p:cNvCxnSpPr>
              <a:cxnSpLocks/>
              <a:stCxn id="19" idx="3"/>
              <a:endCxn id="24" idx="3"/>
            </p:cNvCxnSpPr>
            <p:nvPr/>
          </p:nvCxnSpPr>
          <p:spPr>
            <a:xfrm flipV="1">
              <a:off x="10472565" y="4704971"/>
              <a:ext cx="660326" cy="340462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6BE5955-8FDE-7F6A-91B5-67EACD23D7BD}"/>
                </a:ext>
              </a:extLst>
            </p:cNvPr>
            <p:cNvCxnSpPr>
              <a:cxnSpLocks/>
              <a:stCxn id="22" idx="3"/>
              <a:endCxn id="24" idx="4"/>
            </p:cNvCxnSpPr>
            <p:nvPr/>
          </p:nvCxnSpPr>
          <p:spPr>
            <a:xfrm flipV="1">
              <a:off x="10452149" y="4756127"/>
              <a:ext cx="803468" cy="1114774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76FA4F97-CA0E-07BA-CBC9-50831BC88C3A}"/>
              </a:ext>
            </a:extLst>
          </p:cNvPr>
          <p:cNvSpPr txBox="1"/>
          <p:nvPr/>
        </p:nvSpPr>
        <p:spPr>
          <a:xfrm>
            <a:off x="6544966" y="3445074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34BCA7A-4671-9B16-051A-0DD104F13815}"/>
              </a:ext>
            </a:extLst>
          </p:cNvPr>
          <p:cNvSpPr txBox="1"/>
          <p:nvPr/>
        </p:nvSpPr>
        <p:spPr>
          <a:xfrm>
            <a:off x="6742829" y="3934465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4742E6A-9CC1-5B1A-8021-449C5718F36D}"/>
              </a:ext>
            </a:extLst>
          </p:cNvPr>
          <p:cNvSpPr txBox="1"/>
          <p:nvPr/>
        </p:nvSpPr>
        <p:spPr>
          <a:xfrm>
            <a:off x="6543030" y="4658723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A537EF8-2CFC-CA7A-240C-7AB99F07E5C0}"/>
              </a:ext>
            </a:extLst>
          </p:cNvPr>
          <p:cNvSpPr txBox="1"/>
          <p:nvPr/>
        </p:nvSpPr>
        <p:spPr>
          <a:xfrm>
            <a:off x="6365716" y="5385641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D8B19FD-7DA4-2138-B25B-761D0D783E75}"/>
              </a:ext>
            </a:extLst>
          </p:cNvPr>
          <p:cNvSpPr txBox="1"/>
          <p:nvPr/>
        </p:nvSpPr>
        <p:spPr>
          <a:xfrm>
            <a:off x="8852182" y="2517355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FACD50D-C62A-967D-586E-17490811A095}"/>
              </a:ext>
            </a:extLst>
          </p:cNvPr>
          <p:cNvSpPr txBox="1"/>
          <p:nvPr/>
        </p:nvSpPr>
        <p:spPr>
          <a:xfrm>
            <a:off x="8408103" y="3056981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94FB4FD-C37A-38EA-222F-7FD9361CCE90}"/>
              </a:ext>
            </a:extLst>
          </p:cNvPr>
          <p:cNvSpPr txBox="1"/>
          <p:nvPr/>
        </p:nvSpPr>
        <p:spPr>
          <a:xfrm>
            <a:off x="9095889" y="3149786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FCD9038-9BA3-7628-B229-3F09C6B37DB7}"/>
              </a:ext>
            </a:extLst>
          </p:cNvPr>
          <p:cNvSpPr txBox="1"/>
          <p:nvPr/>
        </p:nvSpPr>
        <p:spPr>
          <a:xfrm>
            <a:off x="9186467" y="3469004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EAB0AE2-DEBA-2311-7ED5-E048CA99A03F}"/>
              </a:ext>
            </a:extLst>
          </p:cNvPr>
          <p:cNvSpPr txBox="1"/>
          <p:nvPr/>
        </p:nvSpPr>
        <p:spPr>
          <a:xfrm>
            <a:off x="9634857" y="3514190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BB4AA16-5C85-DF06-01A3-9E732C4AEEB8}"/>
              </a:ext>
            </a:extLst>
          </p:cNvPr>
          <p:cNvSpPr txBox="1"/>
          <p:nvPr/>
        </p:nvSpPr>
        <p:spPr>
          <a:xfrm>
            <a:off x="8433693" y="3834315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B1A2FCD-06BB-E646-0D00-AA6B770C9A76}"/>
              </a:ext>
            </a:extLst>
          </p:cNvPr>
          <p:cNvSpPr txBox="1"/>
          <p:nvPr/>
        </p:nvSpPr>
        <p:spPr>
          <a:xfrm>
            <a:off x="8384645" y="4181202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BC555FB-0292-8D50-1BEF-B9D3EB8A50BF}"/>
              </a:ext>
            </a:extLst>
          </p:cNvPr>
          <p:cNvSpPr txBox="1"/>
          <p:nvPr/>
        </p:nvSpPr>
        <p:spPr>
          <a:xfrm>
            <a:off x="8419401" y="4584954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3CFEAD6-9928-8685-88B1-7E5B35CCDB6B}"/>
              </a:ext>
            </a:extLst>
          </p:cNvPr>
          <p:cNvSpPr txBox="1"/>
          <p:nvPr/>
        </p:nvSpPr>
        <p:spPr>
          <a:xfrm>
            <a:off x="8334399" y="4970776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7FF2A8D-D6AA-5347-D558-6451C27DA21D}"/>
              </a:ext>
            </a:extLst>
          </p:cNvPr>
          <p:cNvSpPr txBox="1"/>
          <p:nvPr/>
        </p:nvSpPr>
        <p:spPr>
          <a:xfrm>
            <a:off x="8701339" y="5478395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4DEE1EE-B41C-5E2B-4931-8E47AEB60365}"/>
              </a:ext>
            </a:extLst>
          </p:cNvPr>
          <p:cNvSpPr txBox="1"/>
          <p:nvPr/>
        </p:nvSpPr>
        <p:spPr>
          <a:xfrm>
            <a:off x="11198818" y="3338951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37503E0-3402-8A21-4145-A00A96BBEBA1}"/>
              </a:ext>
            </a:extLst>
          </p:cNvPr>
          <p:cNvSpPr txBox="1"/>
          <p:nvPr/>
        </p:nvSpPr>
        <p:spPr>
          <a:xfrm>
            <a:off x="11099178" y="3989849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5323EA4-340E-A466-4926-87862D5D73F1}"/>
              </a:ext>
            </a:extLst>
          </p:cNvPr>
          <p:cNvSpPr txBox="1"/>
          <p:nvPr/>
        </p:nvSpPr>
        <p:spPr>
          <a:xfrm>
            <a:off x="11146581" y="4700897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B41F417-8E14-B93D-13A6-E21DAC189160}"/>
              </a:ext>
            </a:extLst>
          </p:cNvPr>
          <p:cNvSpPr txBox="1"/>
          <p:nvPr/>
        </p:nvSpPr>
        <p:spPr>
          <a:xfrm>
            <a:off x="11291342" y="5199461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</p:spTree>
    <p:extLst>
      <p:ext uri="{BB962C8B-B14F-4D97-AF65-F5344CB8AC3E}">
        <p14:creationId xmlns:p14="http://schemas.microsoft.com/office/powerpoint/2010/main" val="1128073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F202E-5CFC-125E-15CA-0BA8D598E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76422-9645-076D-9566-48AD6819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0363"/>
            <a:ext cx="10515600" cy="1325563"/>
          </a:xfrm>
        </p:spPr>
        <p:txBody>
          <a:bodyPr/>
          <a:lstStyle/>
          <a:p>
            <a:r>
              <a:rPr lang="en-US" dirty="0"/>
              <a:t>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C83509-6E04-9B28-B2E7-769BEBA801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14000" y="749808"/>
                <a:ext cx="6294288" cy="610819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Valid flow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Valid answer</a:t>
                </a:r>
              </a:p>
              <a:p>
                <a:pPr lvl="1"/>
                <a:r>
                  <a:rPr lang="en-US" dirty="0"/>
                  <a:t>Need to 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is a valid match</a:t>
                </a:r>
              </a:p>
              <a:p>
                <a:pPr lvl="1"/>
                <a:r>
                  <a:rPr lang="en-US" dirty="0"/>
                  <a:t>Requirement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Requirement 2: each node is part of at most one match</a:t>
                </a:r>
              </a:p>
              <a:p>
                <a:pPr lvl="2"/>
                <a:r>
                  <a:rPr lang="en-US" dirty="0"/>
                  <a:t>No node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adjacent to more than one edge because the capacity of the edge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1</a:t>
                </a:r>
              </a:p>
              <a:p>
                <a:pPr lvl="2"/>
                <a:r>
                  <a:rPr lang="en-US" dirty="0"/>
                  <a:t>No node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adjacent to more than one edge because the capacity of the edge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is 1</a:t>
                </a:r>
              </a:p>
              <a:p>
                <a:r>
                  <a:rPr lang="en-US" dirty="0"/>
                  <a:t>Valid answer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Valid flow</a:t>
                </a:r>
              </a:p>
              <a:p>
                <a:pPr lvl="1"/>
                <a:r>
                  <a:rPr lang="en-US" dirty="0"/>
                  <a:t>Any matching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enables a flow with value equal 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Idea: “reverse” the construction to derive a flow from the match</a:t>
                </a:r>
              </a:p>
              <a:p>
                <a:pPr lvl="2"/>
                <a:r>
                  <a:rPr lang="en-US" dirty="0"/>
                  <a:t>For each edge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, assign flow across that edge, then add flow incoming to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endpoint and outgoing form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endpoint</a:t>
                </a:r>
              </a:p>
              <a:p>
                <a:pPr lvl="2"/>
                <a:r>
                  <a:rPr lang="en-US" dirty="0"/>
                  <a:t>This must be a valid flow because</a:t>
                </a:r>
              </a:p>
              <a:p>
                <a:pPr lvl="3"/>
                <a:r>
                  <a:rPr lang="en-US" dirty="0"/>
                  <a:t>No edge exceeds its capacity (we only assign 1 unit)</a:t>
                </a:r>
              </a:p>
              <a:p>
                <a:pPr lvl="3"/>
                <a:r>
                  <a:rPr lang="en-US" dirty="0"/>
                  <a:t>All nodes (except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)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net flow because each node is incident at most one edge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C83509-6E04-9B28-B2E7-769BEBA801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4000" y="749808"/>
                <a:ext cx="6294288" cy="6108192"/>
              </a:xfrm>
              <a:blipFill>
                <a:blip r:embed="rId2"/>
                <a:stretch>
                  <a:fillRect l="-1550" t="-1996" r="-581" b="-1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BBC012F4-241B-69BD-6351-A98A98F20470}"/>
              </a:ext>
            </a:extLst>
          </p:cNvPr>
          <p:cNvGrpSpPr/>
          <p:nvPr/>
        </p:nvGrpSpPr>
        <p:grpSpPr>
          <a:xfrm>
            <a:off x="5718433" y="2344610"/>
            <a:ext cx="6400710" cy="4351338"/>
            <a:chOff x="6321938" y="2839892"/>
            <a:chExt cx="5107238" cy="347200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4CD648D-E9A4-B2DD-4D50-D19243BE78B8}"/>
                </a:ext>
              </a:extLst>
            </p:cNvPr>
            <p:cNvGrpSpPr/>
            <p:nvPr/>
          </p:nvGrpSpPr>
          <p:grpSpPr>
            <a:xfrm>
              <a:off x="7416887" y="2839892"/>
              <a:ext cx="3075622" cy="3472008"/>
              <a:chOff x="3805469" y="1775728"/>
              <a:chExt cx="4099960" cy="4975188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C565E346-173A-97C4-B5AD-8575A9BA0FBD}"/>
                  </a:ext>
                </a:extLst>
              </p:cNvPr>
              <p:cNvGrpSpPr/>
              <p:nvPr/>
            </p:nvGrpSpPr>
            <p:grpSpPr>
              <a:xfrm>
                <a:off x="4916800" y="1775728"/>
                <a:ext cx="2988629" cy="4845861"/>
                <a:chOff x="4632124" y="1053974"/>
                <a:chExt cx="3497453" cy="5670886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03E567EA-2888-B066-206A-F76FCD3248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18825" y="1630676"/>
                  <a:ext cx="2293428" cy="3283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B1FC8743-D4F9-03C2-4B84-7E9AD196DA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01309" y="1745442"/>
                  <a:ext cx="2466043" cy="4353156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BE195609-17D7-DA17-1EEE-3144D49D75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666457" y="1817889"/>
                  <a:ext cx="2159201" cy="1511977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CC9512C-2D9D-44A6-8AA4-7C8E4FD6CA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32124" y="3337405"/>
                  <a:ext cx="2535227" cy="66417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08DDEAA2-F499-28D4-9DF2-5E265B6ABA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6617" y="3362534"/>
                  <a:ext cx="2421549" cy="122380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6D57F298-39B4-6EBB-8292-4DC0437D71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01309" y="4825871"/>
                  <a:ext cx="2349844" cy="12602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A04F0AB5-8EB0-A80F-C57E-7164E3EB1E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91299" y="2024916"/>
                  <a:ext cx="2108234" cy="2747492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A70BA522-37D1-858D-530B-E189D1B757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632124" y="3672975"/>
                  <a:ext cx="2491936" cy="274148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9F1D4594-A99D-D7A3-1B09-72F96D0E24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644258" y="2368554"/>
                  <a:ext cx="2330260" cy="3861276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F5D911CA-1640-788A-4307-2676AA33A6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153252" y="4122317"/>
                  <a:ext cx="945213" cy="1260286"/>
                </a:xfrm>
                <a:prstGeom prst="rect">
                  <a:avLst/>
                </a:prstGeom>
              </p:spPr>
            </p:pic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0C3C9C23-0E55-F003-486B-1E89741455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188199" y="2800573"/>
                  <a:ext cx="804333" cy="1206500"/>
                </a:xfrm>
                <a:prstGeom prst="rect">
                  <a:avLst/>
                </a:prstGeom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EE4F3FB9-3DCB-18CA-487A-5E66E894D1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051153" y="1053974"/>
                  <a:ext cx="1078424" cy="1623028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474DDD88-E043-FC9D-AB8B-58655ED059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114115" y="5548524"/>
                  <a:ext cx="952500" cy="1176336"/>
                </a:xfrm>
                <a:prstGeom prst="rect">
                  <a:avLst/>
                </a:prstGeom>
              </p:spPr>
            </p:pic>
          </p:grpSp>
          <p:pic>
            <p:nvPicPr>
              <p:cNvPr id="6" name="Picture 2" descr="Brett Wortzman">
                <a:extLst>
                  <a:ext uri="{FF2B5EF4-FFF2-40B4-BE49-F238E27FC236}">
                    <a16:creationId xmlns:a16="http://schemas.microsoft.com/office/drawing/2014/main" id="{98E4ADE0-E454-4720-1C03-E6CE079A20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7390" y="1854336"/>
                <a:ext cx="992187" cy="9919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4" descr="Portrait of Paul Beame">
                <a:extLst>
                  <a:ext uri="{FF2B5EF4-FFF2-40B4-BE49-F238E27FC236}">
                    <a16:creationId xmlns:a16="http://schemas.microsoft.com/office/drawing/2014/main" id="{E7613E68-B10D-76E0-0006-1D067C158C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6624" y="3149528"/>
                <a:ext cx="839773" cy="10497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6">
                <a:extLst>
                  <a:ext uri="{FF2B5EF4-FFF2-40B4-BE49-F238E27FC236}">
                    <a16:creationId xmlns:a16="http://schemas.microsoft.com/office/drawing/2014/main" id="{1AC301A3-AA1D-EB83-858B-654F2FA233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5949" y="4519587"/>
                <a:ext cx="1121925" cy="9050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0">
                <a:extLst>
                  <a:ext uri="{FF2B5EF4-FFF2-40B4-BE49-F238E27FC236}">
                    <a16:creationId xmlns:a16="http://schemas.microsoft.com/office/drawing/2014/main" id="{8CA650E8-C3A4-F880-EA41-4C5BE3F362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5469" y="5675034"/>
                <a:ext cx="1149351" cy="10758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50">
                  <a:extLst>
                    <a:ext uri="{FF2B5EF4-FFF2-40B4-BE49-F238E27FC236}">
                      <a16:creationId xmlns:a16="http://schemas.microsoft.com/office/drawing/2014/main" id="{3E67EE9E-3C8C-D72C-E233-6DEFCD4482A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321938" y="4320341"/>
                  <a:ext cx="347119" cy="349315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20" tIns="46011" rIns="92020" bIns="4601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US" altLang="en-US" sz="20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Oval 50">
                  <a:extLst>
                    <a:ext uri="{FF2B5EF4-FFF2-40B4-BE49-F238E27FC236}">
                      <a16:creationId xmlns:a16="http://schemas.microsoft.com/office/drawing/2014/main" id="{3E67EE9E-3C8C-D72C-E233-6DEFCD4482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21938" y="4320341"/>
                  <a:ext cx="347119" cy="349315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50">
                  <a:extLst>
                    <a:ext uri="{FF2B5EF4-FFF2-40B4-BE49-F238E27FC236}">
                      <a16:creationId xmlns:a16="http://schemas.microsoft.com/office/drawing/2014/main" id="{FBCFCCB9-26A9-BA91-BB7B-E6E867BE968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1082057" y="4406812"/>
                  <a:ext cx="347119" cy="349315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92020" tIns="46011" rIns="92020" bIns="4601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0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US" altLang="en-US" sz="20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Oval 50">
                  <a:extLst>
                    <a:ext uri="{FF2B5EF4-FFF2-40B4-BE49-F238E27FC236}">
                      <a16:creationId xmlns:a16="http://schemas.microsoft.com/office/drawing/2014/main" id="{FBCFCCB9-26A9-BA91-BB7B-E6E867BE968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082057" y="4406812"/>
                  <a:ext cx="347119" cy="349315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F5DADA0-5706-69EE-8C10-DA722DF82C60}"/>
                </a:ext>
              </a:extLst>
            </p:cNvPr>
            <p:cNvCxnSpPr>
              <a:cxnSpLocks/>
              <a:stCxn id="23" idx="7"/>
              <a:endCxn id="6" idx="1"/>
            </p:cNvCxnSpPr>
            <p:nvPr/>
          </p:nvCxnSpPr>
          <p:spPr>
            <a:xfrm flipV="1">
              <a:off x="6618223" y="3240876"/>
              <a:ext cx="965140" cy="1130621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5D3801E-1435-B10A-DCCC-5F236005112A}"/>
                </a:ext>
              </a:extLst>
            </p:cNvPr>
            <p:cNvCxnSpPr>
              <a:cxnSpLocks/>
              <a:stCxn id="23" idx="6"/>
              <a:endCxn id="7" idx="1"/>
            </p:cNvCxnSpPr>
            <p:nvPr/>
          </p:nvCxnSpPr>
          <p:spPr>
            <a:xfrm flipV="1">
              <a:off x="6669057" y="4164899"/>
              <a:ext cx="1003751" cy="330100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FC84FCD-5D5F-DB8C-4D9D-E2E5E3368C84}"/>
                </a:ext>
              </a:extLst>
            </p:cNvPr>
            <p:cNvCxnSpPr>
              <a:cxnSpLocks/>
              <a:stCxn id="23" idx="5"/>
              <a:endCxn id="8" idx="1"/>
            </p:cNvCxnSpPr>
            <p:nvPr/>
          </p:nvCxnSpPr>
          <p:spPr>
            <a:xfrm>
              <a:off x="6618223" y="4618500"/>
              <a:ext cx="874040" cy="452047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CB8C9F1-E270-6537-89AC-5D3B152900DB}"/>
                </a:ext>
              </a:extLst>
            </p:cNvPr>
            <p:cNvCxnSpPr>
              <a:cxnSpLocks/>
              <a:stCxn id="23" idx="4"/>
              <a:endCxn id="9" idx="1"/>
            </p:cNvCxnSpPr>
            <p:nvPr/>
          </p:nvCxnSpPr>
          <p:spPr>
            <a:xfrm>
              <a:off x="6495498" y="4669656"/>
              <a:ext cx="921389" cy="1266834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0E41833-0D5A-EBBA-D817-D298D8A2D616}"/>
                </a:ext>
              </a:extLst>
            </p:cNvPr>
            <p:cNvCxnSpPr>
              <a:cxnSpLocks/>
              <a:stCxn id="21" idx="3"/>
              <a:endCxn id="24" idx="0"/>
            </p:cNvCxnSpPr>
            <p:nvPr/>
          </p:nvCxnSpPr>
          <p:spPr>
            <a:xfrm>
              <a:off x="10492509" y="3323827"/>
              <a:ext cx="763108" cy="1082985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65E7A0C8-DEBE-EC0A-FDD9-290AF3CE4734}"/>
                </a:ext>
              </a:extLst>
            </p:cNvPr>
            <p:cNvCxnSpPr>
              <a:cxnSpLocks/>
              <a:stCxn id="20" idx="3"/>
              <a:endCxn id="24" idx="1"/>
            </p:cNvCxnSpPr>
            <p:nvPr/>
          </p:nvCxnSpPr>
          <p:spPr>
            <a:xfrm>
              <a:off x="10404660" y="4241192"/>
              <a:ext cx="728231" cy="216776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9813212-6F36-C474-A59B-DA6BB4241B20}"/>
                </a:ext>
              </a:extLst>
            </p:cNvPr>
            <p:cNvCxnSpPr>
              <a:cxnSpLocks/>
              <a:stCxn id="19" idx="3"/>
              <a:endCxn id="24" idx="3"/>
            </p:cNvCxnSpPr>
            <p:nvPr/>
          </p:nvCxnSpPr>
          <p:spPr>
            <a:xfrm flipV="1">
              <a:off x="10472565" y="4704971"/>
              <a:ext cx="660326" cy="340462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03B60A1-0FEC-066A-D592-1B6DB6F0B884}"/>
                </a:ext>
              </a:extLst>
            </p:cNvPr>
            <p:cNvCxnSpPr>
              <a:cxnSpLocks/>
              <a:stCxn id="22" idx="3"/>
              <a:endCxn id="24" idx="4"/>
            </p:cNvCxnSpPr>
            <p:nvPr/>
          </p:nvCxnSpPr>
          <p:spPr>
            <a:xfrm flipV="1">
              <a:off x="10452149" y="4756127"/>
              <a:ext cx="803468" cy="1114774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B8F4F64-2EBA-92E0-5C35-B65BDDB420EA}"/>
              </a:ext>
            </a:extLst>
          </p:cNvPr>
          <p:cNvSpPr txBox="1"/>
          <p:nvPr/>
        </p:nvSpPr>
        <p:spPr>
          <a:xfrm>
            <a:off x="6544966" y="3445074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BECCB22-F182-A738-9789-DBDC3A188A9E}"/>
              </a:ext>
            </a:extLst>
          </p:cNvPr>
          <p:cNvSpPr txBox="1"/>
          <p:nvPr/>
        </p:nvSpPr>
        <p:spPr>
          <a:xfrm>
            <a:off x="6742829" y="3934465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CB483DF-900A-3346-0FA2-04C2E0E24392}"/>
              </a:ext>
            </a:extLst>
          </p:cNvPr>
          <p:cNvSpPr txBox="1"/>
          <p:nvPr/>
        </p:nvSpPr>
        <p:spPr>
          <a:xfrm>
            <a:off x="6543030" y="4658723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F077F4D-84A2-8369-188C-9B93932D8F1D}"/>
              </a:ext>
            </a:extLst>
          </p:cNvPr>
          <p:cNvSpPr txBox="1"/>
          <p:nvPr/>
        </p:nvSpPr>
        <p:spPr>
          <a:xfrm>
            <a:off x="6365716" y="5385641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94D7B54-7E59-DB41-D705-243BDBB46E3D}"/>
              </a:ext>
            </a:extLst>
          </p:cNvPr>
          <p:cNvSpPr txBox="1"/>
          <p:nvPr/>
        </p:nvSpPr>
        <p:spPr>
          <a:xfrm>
            <a:off x="8852182" y="2517355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084BC64-2E7B-F76B-5280-94E864632564}"/>
              </a:ext>
            </a:extLst>
          </p:cNvPr>
          <p:cNvSpPr txBox="1"/>
          <p:nvPr/>
        </p:nvSpPr>
        <p:spPr>
          <a:xfrm>
            <a:off x="8408103" y="3056981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8EEE9D5-7D8C-B4BE-68FA-BD858AE76705}"/>
              </a:ext>
            </a:extLst>
          </p:cNvPr>
          <p:cNvSpPr txBox="1"/>
          <p:nvPr/>
        </p:nvSpPr>
        <p:spPr>
          <a:xfrm>
            <a:off x="9095889" y="3149786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6A7E1CF-202B-C28E-F9EF-9151D64BF02F}"/>
              </a:ext>
            </a:extLst>
          </p:cNvPr>
          <p:cNvSpPr txBox="1"/>
          <p:nvPr/>
        </p:nvSpPr>
        <p:spPr>
          <a:xfrm>
            <a:off x="9186467" y="3469004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1AD0224-234B-D19C-3EAE-D65456FB5813}"/>
              </a:ext>
            </a:extLst>
          </p:cNvPr>
          <p:cNvSpPr txBox="1"/>
          <p:nvPr/>
        </p:nvSpPr>
        <p:spPr>
          <a:xfrm>
            <a:off x="9634857" y="3514190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A9F8A55-D096-AEC1-2858-5BB40DAB2438}"/>
              </a:ext>
            </a:extLst>
          </p:cNvPr>
          <p:cNvSpPr txBox="1"/>
          <p:nvPr/>
        </p:nvSpPr>
        <p:spPr>
          <a:xfrm>
            <a:off x="8433693" y="3834315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A6F129B-F210-24DB-7D4C-81EA74A2BDF4}"/>
              </a:ext>
            </a:extLst>
          </p:cNvPr>
          <p:cNvSpPr txBox="1"/>
          <p:nvPr/>
        </p:nvSpPr>
        <p:spPr>
          <a:xfrm>
            <a:off x="8384645" y="4181202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4145364-1630-E533-A9DF-3FCD4D2367CC}"/>
              </a:ext>
            </a:extLst>
          </p:cNvPr>
          <p:cNvSpPr txBox="1"/>
          <p:nvPr/>
        </p:nvSpPr>
        <p:spPr>
          <a:xfrm>
            <a:off x="8419401" y="4584954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5C3F2FF-F403-1B04-1A66-53BF2CFAEC76}"/>
              </a:ext>
            </a:extLst>
          </p:cNvPr>
          <p:cNvSpPr txBox="1"/>
          <p:nvPr/>
        </p:nvSpPr>
        <p:spPr>
          <a:xfrm>
            <a:off x="8334399" y="4970776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2236DF4-D34F-4D18-6AA8-BDEF98E1A1D4}"/>
              </a:ext>
            </a:extLst>
          </p:cNvPr>
          <p:cNvSpPr txBox="1"/>
          <p:nvPr/>
        </p:nvSpPr>
        <p:spPr>
          <a:xfrm>
            <a:off x="8701339" y="5478395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DDA6456-BFAC-8D43-1FC8-51EDC63763DC}"/>
              </a:ext>
            </a:extLst>
          </p:cNvPr>
          <p:cNvSpPr txBox="1"/>
          <p:nvPr/>
        </p:nvSpPr>
        <p:spPr>
          <a:xfrm>
            <a:off x="11198818" y="3338951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4AFD58A-E46E-9378-61A3-5F816A459FA4}"/>
              </a:ext>
            </a:extLst>
          </p:cNvPr>
          <p:cNvSpPr txBox="1"/>
          <p:nvPr/>
        </p:nvSpPr>
        <p:spPr>
          <a:xfrm>
            <a:off x="11099178" y="3989849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18B1785-229C-5032-08CE-FD84AFFD9EE5}"/>
              </a:ext>
            </a:extLst>
          </p:cNvPr>
          <p:cNvSpPr txBox="1"/>
          <p:nvPr/>
        </p:nvSpPr>
        <p:spPr>
          <a:xfrm>
            <a:off x="11146581" y="4700897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7D91582-72E5-45D5-1FEB-0827459490AB}"/>
              </a:ext>
            </a:extLst>
          </p:cNvPr>
          <p:cNvSpPr txBox="1"/>
          <p:nvPr/>
        </p:nvSpPr>
        <p:spPr>
          <a:xfrm>
            <a:off x="11291342" y="5199461"/>
            <a:ext cx="5084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</p:spTree>
    <p:extLst>
      <p:ext uri="{BB962C8B-B14F-4D97-AF65-F5344CB8AC3E}">
        <p14:creationId xmlns:p14="http://schemas.microsoft.com/office/powerpoint/2010/main" val="16102618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1616" name="Rectangle 3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54314" y="1521430"/>
                <a:ext cx="11563351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sz="24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: </a:t>
                </a:r>
                <a:r>
                  <a:rPr lang="en-US" altLang="en-US" sz="2400" dirty="0"/>
                  <a:t>Two paths in a graph are </a:t>
                </a:r>
                <a:r>
                  <a:rPr lang="en-US" altLang="en-US" sz="2400" dirty="0">
                    <a:solidFill>
                      <a:srgbClr val="C00000"/>
                    </a:solidFill>
                  </a:rPr>
                  <a:t>edge-disjoint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iff</a:t>
                </a:r>
                <a:r>
                  <a:rPr lang="en-US" altLang="en-US" sz="2400" dirty="0"/>
                  <a:t> they have no edge in common.</a:t>
                </a:r>
              </a:p>
              <a:p>
                <a:pPr marL="0" indent="0">
                  <a:buNone/>
                </a:pPr>
                <a:endParaRPr lang="en-US" altLang="en-US" sz="500" dirty="0"/>
              </a:p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Edge disjoint path problem:</a:t>
                </a:r>
                <a:r>
                  <a:rPr lang="en-US" altLang="en-US" sz="2000" dirty="0"/>
                  <a:t> </a:t>
                </a:r>
                <a:r>
                  <a:rPr lang="en-US" altLang="en-US" sz="2400" dirty="0"/>
                  <a:t> </a:t>
                </a:r>
                <a:r>
                  <a:rPr lang="en-US" altLang="en-US" sz="2400" b="1" dirty="0">
                    <a:solidFill>
                      <a:srgbClr val="0066CC"/>
                    </a:solidFill>
                  </a:rPr>
                  <a:t>Given:</a:t>
                </a:r>
                <a:r>
                  <a:rPr lang="en-US" altLang="en-US" sz="2400" dirty="0"/>
                  <a:t> a directed graph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and two vertices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400" dirty="0"/>
                  <a:t>. 			             </a:t>
                </a:r>
                <a:r>
                  <a:rPr lang="en-US" altLang="en-US" sz="2400" b="1" dirty="0">
                    <a:solidFill>
                      <a:srgbClr val="006600"/>
                    </a:solidFill>
                  </a:rPr>
                  <a:t>Find:</a:t>
                </a:r>
                <a:r>
                  <a:rPr lang="en-US" altLang="en-US" sz="2400" dirty="0"/>
                  <a:t> the maximum # of edge-disjoint simple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400" dirty="0"/>
                  <a:t>-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400" dirty="0"/>
                  <a:t> paths in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altLang="en-US" sz="500" dirty="0"/>
              </a:p>
              <a:p>
                <a:pPr marL="0" indent="0">
                  <a:buNone/>
                </a:pPr>
                <a:endParaRPr lang="en-US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1616" name="Rectangle 3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4314" y="1521430"/>
                <a:ext cx="11563351" cy="5200045"/>
              </a:xfrm>
              <a:blipFill>
                <a:blip r:embed="rId3"/>
                <a:stretch>
                  <a:fillRect l="-843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1615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Edge-Disjoint Paths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6C09534-F151-4A0E-B05D-1533EC404540}"/>
              </a:ext>
            </a:extLst>
          </p:cNvPr>
          <p:cNvGrpSpPr>
            <a:grpSpLocks/>
          </p:cNvGrpSpPr>
          <p:nvPr/>
        </p:nvGrpSpPr>
        <p:grpSpPr>
          <a:xfrm>
            <a:off x="1463040" y="3429000"/>
            <a:ext cx="5303520" cy="2286000"/>
            <a:chOff x="2438401" y="3540126"/>
            <a:chExt cx="6784975" cy="2597150"/>
          </a:xfrm>
        </p:grpSpPr>
        <p:sp>
          <p:nvSpPr>
            <p:cNvPr id="451588" name="Oval 4"/>
            <p:cNvSpPr>
              <a:spLocks noChangeAspect="1" noChangeArrowheads="1"/>
            </p:cNvSpPr>
            <p:nvPr/>
          </p:nvSpPr>
          <p:spPr bwMode="auto">
            <a:xfrm>
              <a:off x="2438401" y="4648201"/>
              <a:ext cx="269875" cy="269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b="1"/>
                <a:t>s</a:t>
              </a:r>
            </a:p>
          </p:txBody>
        </p:sp>
        <p:sp>
          <p:nvSpPr>
            <p:cNvPr id="451591" name="Oval 7"/>
            <p:cNvSpPr>
              <a:spLocks noChangeAspect="1" noChangeArrowheads="1"/>
            </p:cNvSpPr>
            <p:nvPr/>
          </p:nvSpPr>
          <p:spPr bwMode="auto">
            <a:xfrm>
              <a:off x="4572001" y="3540126"/>
              <a:ext cx="269875" cy="269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b="1" dirty="0"/>
                <a:t>a</a:t>
              </a:r>
            </a:p>
          </p:txBody>
        </p:sp>
        <p:sp>
          <p:nvSpPr>
            <p:cNvPr id="451592" name="Oval 8"/>
            <p:cNvSpPr>
              <a:spLocks noChangeAspect="1" noChangeArrowheads="1"/>
            </p:cNvSpPr>
            <p:nvPr/>
          </p:nvSpPr>
          <p:spPr bwMode="auto">
            <a:xfrm>
              <a:off x="4572001" y="4648201"/>
              <a:ext cx="269875" cy="269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b="1" dirty="0"/>
                <a:t>b</a:t>
              </a:r>
            </a:p>
          </p:txBody>
        </p:sp>
        <p:sp>
          <p:nvSpPr>
            <p:cNvPr id="451593" name="Oval 9"/>
            <p:cNvSpPr>
              <a:spLocks noChangeAspect="1" noChangeArrowheads="1"/>
            </p:cNvSpPr>
            <p:nvPr/>
          </p:nvSpPr>
          <p:spPr bwMode="auto">
            <a:xfrm>
              <a:off x="4572001" y="5867401"/>
              <a:ext cx="269875" cy="269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b="1" dirty="0"/>
                <a:t>c</a:t>
              </a:r>
            </a:p>
          </p:txBody>
        </p:sp>
        <p:cxnSp>
          <p:nvCxnSpPr>
            <p:cNvPr id="451596" name="AutoShape 12"/>
            <p:cNvCxnSpPr>
              <a:cxnSpLocks noChangeShapeType="1"/>
              <a:stCxn id="451588" idx="7"/>
              <a:endCxn id="451591" idx="3"/>
            </p:cNvCxnSpPr>
            <p:nvPr/>
          </p:nvCxnSpPr>
          <p:spPr bwMode="auto">
            <a:xfrm flipV="1">
              <a:off x="2668588" y="3770314"/>
              <a:ext cx="1943100" cy="9175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1597" name="AutoShape 13"/>
            <p:cNvCxnSpPr>
              <a:cxnSpLocks noChangeShapeType="1"/>
              <a:stCxn id="451588" idx="6"/>
              <a:endCxn id="451592" idx="2"/>
            </p:cNvCxnSpPr>
            <p:nvPr/>
          </p:nvCxnSpPr>
          <p:spPr bwMode="auto">
            <a:xfrm>
              <a:off x="2708276" y="4783138"/>
              <a:ext cx="186372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1598" name="AutoShape 14"/>
            <p:cNvCxnSpPr>
              <a:cxnSpLocks noChangeShapeType="1"/>
              <a:stCxn id="451588" idx="5"/>
              <a:endCxn id="451593" idx="1"/>
            </p:cNvCxnSpPr>
            <p:nvPr/>
          </p:nvCxnSpPr>
          <p:spPr bwMode="auto">
            <a:xfrm>
              <a:off x="2668588" y="4878388"/>
              <a:ext cx="1943100" cy="10287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1606" name="AutoShape 22"/>
            <p:cNvCxnSpPr>
              <a:cxnSpLocks noChangeShapeType="1"/>
              <a:stCxn id="451592" idx="4"/>
              <a:endCxn id="451593" idx="0"/>
            </p:cNvCxnSpPr>
            <p:nvPr/>
          </p:nvCxnSpPr>
          <p:spPr bwMode="auto">
            <a:xfrm>
              <a:off x="4706938" y="4918076"/>
              <a:ext cx="0" cy="9493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1608" name="AutoShape 24"/>
            <p:cNvCxnSpPr>
              <a:cxnSpLocks noChangeShapeType="1"/>
              <a:stCxn id="451592" idx="6"/>
              <a:endCxn id="451624" idx="1"/>
            </p:cNvCxnSpPr>
            <p:nvPr/>
          </p:nvCxnSpPr>
          <p:spPr bwMode="auto">
            <a:xfrm>
              <a:off x="4841876" y="4783138"/>
              <a:ext cx="2055813" cy="1123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1609" name="AutoShape 25"/>
            <p:cNvCxnSpPr>
              <a:cxnSpLocks noChangeShapeType="1"/>
              <a:stCxn id="451593" idx="6"/>
              <a:endCxn id="451624" idx="2"/>
            </p:cNvCxnSpPr>
            <p:nvPr/>
          </p:nvCxnSpPr>
          <p:spPr bwMode="auto">
            <a:xfrm>
              <a:off x="4841876" y="6002338"/>
              <a:ext cx="201612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1618" name="AutoShape 34"/>
            <p:cNvCxnSpPr>
              <a:cxnSpLocks noChangeShapeType="1"/>
              <a:stCxn id="451591" idx="4"/>
              <a:endCxn id="451592" idx="0"/>
            </p:cNvCxnSpPr>
            <p:nvPr/>
          </p:nvCxnSpPr>
          <p:spPr bwMode="auto">
            <a:xfrm>
              <a:off x="4706938" y="3810000"/>
              <a:ext cx="0" cy="838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51622" name="Oval 38"/>
            <p:cNvSpPr>
              <a:spLocks noChangeAspect="1" noChangeArrowheads="1"/>
            </p:cNvSpPr>
            <p:nvPr/>
          </p:nvSpPr>
          <p:spPr bwMode="auto">
            <a:xfrm>
              <a:off x="6858001" y="3540126"/>
              <a:ext cx="269875" cy="269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b="1" dirty="0"/>
                <a:t>d</a:t>
              </a:r>
            </a:p>
          </p:txBody>
        </p:sp>
        <p:sp>
          <p:nvSpPr>
            <p:cNvPr id="451623" name="Oval 39"/>
            <p:cNvSpPr>
              <a:spLocks noChangeAspect="1" noChangeArrowheads="1"/>
            </p:cNvSpPr>
            <p:nvPr/>
          </p:nvSpPr>
          <p:spPr bwMode="auto">
            <a:xfrm>
              <a:off x="6858001" y="4648201"/>
              <a:ext cx="269875" cy="269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b="1" dirty="0"/>
                <a:t>e</a:t>
              </a:r>
            </a:p>
          </p:txBody>
        </p:sp>
        <p:sp>
          <p:nvSpPr>
            <p:cNvPr id="451624" name="Oval 40"/>
            <p:cNvSpPr>
              <a:spLocks noChangeAspect="1" noChangeArrowheads="1"/>
            </p:cNvSpPr>
            <p:nvPr/>
          </p:nvSpPr>
          <p:spPr bwMode="auto">
            <a:xfrm>
              <a:off x="6858001" y="5867401"/>
              <a:ext cx="269875" cy="269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b="1" dirty="0"/>
                <a:t>f</a:t>
              </a:r>
            </a:p>
          </p:txBody>
        </p:sp>
        <p:cxnSp>
          <p:nvCxnSpPr>
            <p:cNvPr id="451625" name="AutoShape 41"/>
            <p:cNvCxnSpPr>
              <a:cxnSpLocks noChangeShapeType="1"/>
              <a:stCxn id="451623" idx="4"/>
              <a:endCxn id="451624" idx="0"/>
            </p:cNvCxnSpPr>
            <p:nvPr/>
          </p:nvCxnSpPr>
          <p:spPr bwMode="auto">
            <a:xfrm>
              <a:off x="6992938" y="4918076"/>
              <a:ext cx="0" cy="9493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med"/>
              <a:tailEnd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1626" name="AutoShape 42"/>
            <p:cNvCxnSpPr>
              <a:cxnSpLocks noChangeShapeType="1"/>
              <a:stCxn id="451622" idx="4"/>
              <a:endCxn id="451623" idx="0"/>
            </p:cNvCxnSpPr>
            <p:nvPr/>
          </p:nvCxnSpPr>
          <p:spPr bwMode="auto">
            <a:xfrm>
              <a:off x="6992938" y="3810000"/>
              <a:ext cx="0" cy="838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med"/>
              <a:tailEnd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51628" name="Oval 44"/>
            <p:cNvSpPr>
              <a:spLocks noChangeAspect="1" noChangeArrowheads="1"/>
            </p:cNvSpPr>
            <p:nvPr/>
          </p:nvSpPr>
          <p:spPr bwMode="auto">
            <a:xfrm>
              <a:off x="8953501" y="4648201"/>
              <a:ext cx="269875" cy="269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b="1"/>
                <a:t>t</a:t>
              </a:r>
            </a:p>
          </p:txBody>
        </p:sp>
        <p:cxnSp>
          <p:nvCxnSpPr>
            <p:cNvPr id="451629" name="AutoShape 45"/>
            <p:cNvCxnSpPr>
              <a:cxnSpLocks noChangeShapeType="1"/>
              <a:stCxn id="451622" idx="6"/>
              <a:endCxn id="451628" idx="1"/>
            </p:cNvCxnSpPr>
            <p:nvPr/>
          </p:nvCxnSpPr>
          <p:spPr bwMode="auto">
            <a:xfrm>
              <a:off x="7127876" y="3675064"/>
              <a:ext cx="1865313" cy="10128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1630" name="AutoShape 46"/>
            <p:cNvCxnSpPr>
              <a:cxnSpLocks noChangeShapeType="1"/>
              <a:stCxn id="451623" idx="6"/>
              <a:endCxn id="451628" idx="2"/>
            </p:cNvCxnSpPr>
            <p:nvPr/>
          </p:nvCxnSpPr>
          <p:spPr bwMode="auto">
            <a:xfrm>
              <a:off x="7127876" y="4783138"/>
              <a:ext cx="182562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1631" name="AutoShape 47"/>
            <p:cNvCxnSpPr>
              <a:cxnSpLocks noChangeShapeType="1"/>
              <a:stCxn id="451624" idx="7"/>
              <a:endCxn id="451628" idx="4"/>
            </p:cNvCxnSpPr>
            <p:nvPr/>
          </p:nvCxnSpPr>
          <p:spPr bwMode="auto">
            <a:xfrm flipV="1">
              <a:off x="7088188" y="4918076"/>
              <a:ext cx="2000250" cy="9890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1647" name="AutoShape 63"/>
            <p:cNvCxnSpPr>
              <a:cxnSpLocks noChangeShapeType="1"/>
              <a:stCxn id="451623" idx="2"/>
              <a:endCxn id="451591" idx="6"/>
            </p:cNvCxnSpPr>
            <p:nvPr/>
          </p:nvCxnSpPr>
          <p:spPr bwMode="auto">
            <a:xfrm flipH="1" flipV="1">
              <a:off x="4841876" y="3675064"/>
              <a:ext cx="2016125" cy="11080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1648" name="AutoShape 64"/>
            <p:cNvCxnSpPr>
              <a:cxnSpLocks noChangeShapeType="1"/>
              <a:stCxn id="451622" idx="2"/>
              <a:endCxn id="451592" idx="7"/>
            </p:cNvCxnSpPr>
            <p:nvPr/>
          </p:nvCxnSpPr>
          <p:spPr bwMode="auto">
            <a:xfrm flipH="1">
              <a:off x="4802188" y="3675064"/>
              <a:ext cx="2055812" cy="10128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6A47648C-C7EB-4E94-8225-B615C025B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207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615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Edge-Disjoint Paths – Example of size 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6C09534-F151-4A0E-B05D-1533EC404540}"/>
              </a:ext>
            </a:extLst>
          </p:cNvPr>
          <p:cNvGrpSpPr>
            <a:grpSpLocks/>
          </p:cNvGrpSpPr>
          <p:nvPr/>
        </p:nvGrpSpPr>
        <p:grpSpPr>
          <a:xfrm>
            <a:off x="1463040" y="3429000"/>
            <a:ext cx="5303520" cy="2286000"/>
            <a:chOff x="2438401" y="3540126"/>
            <a:chExt cx="6784975" cy="2597150"/>
          </a:xfrm>
        </p:grpSpPr>
        <p:sp>
          <p:nvSpPr>
            <p:cNvPr id="451588" name="Oval 4"/>
            <p:cNvSpPr>
              <a:spLocks noChangeAspect="1" noChangeArrowheads="1"/>
            </p:cNvSpPr>
            <p:nvPr/>
          </p:nvSpPr>
          <p:spPr bwMode="auto">
            <a:xfrm>
              <a:off x="2438401" y="4648201"/>
              <a:ext cx="269875" cy="269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b="1"/>
                <a:t>s</a:t>
              </a:r>
            </a:p>
          </p:txBody>
        </p:sp>
        <p:sp>
          <p:nvSpPr>
            <p:cNvPr id="451591" name="Oval 7"/>
            <p:cNvSpPr>
              <a:spLocks noChangeAspect="1" noChangeArrowheads="1"/>
            </p:cNvSpPr>
            <p:nvPr/>
          </p:nvSpPr>
          <p:spPr bwMode="auto">
            <a:xfrm>
              <a:off x="4572001" y="3540126"/>
              <a:ext cx="269875" cy="269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b="1" dirty="0"/>
                <a:t>a</a:t>
              </a:r>
            </a:p>
          </p:txBody>
        </p:sp>
        <p:sp>
          <p:nvSpPr>
            <p:cNvPr id="451592" name="Oval 8"/>
            <p:cNvSpPr>
              <a:spLocks noChangeAspect="1" noChangeArrowheads="1"/>
            </p:cNvSpPr>
            <p:nvPr/>
          </p:nvSpPr>
          <p:spPr bwMode="auto">
            <a:xfrm>
              <a:off x="4572001" y="4648201"/>
              <a:ext cx="269875" cy="269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b="1" dirty="0"/>
                <a:t>b</a:t>
              </a:r>
            </a:p>
          </p:txBody>
        </p:sp>
        <p:sp>
          <p:nvSpPr>
            <p:cNvPr id="451593" name="Oval 9"/>
            <p:cNvSpPr>
              <a:spLocks noChangeAspect="1" noChangeArrowheads="1"/>
            </p:cNvSpPr>
            <p:nvPr/>
          </p:nvSpPr>
          <p:spPr bwMode="auto">
            <a:xfrm>
              <a:off x="4572001" y="5867401"/>
              <a:ext cx="269875" cy="269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b="1" dirty="0"/>
                <a:t>c</a:t>
              </a:r>
            </a:p>
          </p:txBody>
        </p:sp>
        <p:cxnSp>
          <p:nvCxnSpPr>
            <p:cNvPr id="451596" name="AutoShape 12"/>
            <p:cNvCxnSpPr>
              <a:cxnSpLocks noChangeShapeType="1"/>
              <a:stCxn id="451588" idx="7"/>
              <a:endCxn id="451591" idx="3"/>
            </p:cNvCxnSpPr>
            <p:nvPr/>
          </p:nvCxnSpPr>
          <p:spPr bwMode="auto">
            <a:xfrm flipV="1">
              <a:off x="2668588" y="3770314"/>
              <a:ext cx="1943100" cy="917575"/>
            </a:xfrm>
            <a:prstGeom prst="straightConnector1">
              <a:avLst/>
            </a:prstGeom>
            <a:noFill/>
            <a:ln w="38100">
              <a:solidFill>
                <a:srgbClr val="0066CC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1597" name="AutoShape 13"/>
            <p:cNvCxnSpPr>
              <a:cxnSpLocks noChangeShapeType="1"/>
              <a:stCxn id="451588" idx="6"/>
              <a:endCxn id="451592" idx="2"/>
            </p:cNvCxnSpPr>
            <p:nvPr/>
          </p:nvCxnSpPr>
          <p:spPr bwMode="auto">
            <a:xfrm>
              <a:off x="2708276" y="4783138"/>
              <a:ext cx="1863725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1598" name="AutoShape 14"/>
            <p:cNvCxnSpPr>
              <a:cxnSpLocks noChangeShapeType="1"/>
              <a:stCxn id="451588" idx="5"/>
              <a:endCxn id="451593" idx="1"/>
            </p:cNvCxnSpPr>
            <p:nvPr/>
          </p:nvCxnSpPr>
          <p:spPr bwMode="auto">
            <a:xfrm>
              <a:off x="2668588" y="4878388"/>
              <a:ext cx="1943100" cy="10287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1606" name="AutoShape 22"/>
            <p:cNvCxnSpPr>
              <a:cxnSpLocks noChangeShapeType="1"/>
              <a:stCxn id="451592" idx="4"/>
              <a:endCxn id="451593" idx="0"/>
            </p:cNvCxnSpPr>
            <p:nvPr/>
          </p:nvCxnSpPr>
          <p:spPr bwMode="auto">
            <a:xfrm>
              <a:off x="4706938" y="4918076"/>
              <a:ext cx="0" cy="949325"/>
            </a:xfrm>
            <a:prstGeom prst="straightConnector1">
              <a:avLst/>
            </a:prstGeom>
            <a:noFill/>
            <a:ln w="38100">
              <a:solidFill>
                <a:srgbClr val="0066CC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1608" name="AutoShape 24"/>
            <p:cNvCxnSpPr>
              <a:cxnSpLocks noChangeShapeType="1"/>
              <a:stCxn id="451592" idx="6"/>
              <a:endCxn id="451624" idx="1"/>
            </p:cNvCxnSpPr>
            <p:nvPr/>
          </p:nvCxnSpPr>
          <p:spPr bwMode="auto">
            <a:xfrm>
              <a:off x="4841876" y="4783138"/>
              <a:ext cx="2055813" cy="112395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1609" name="AutoShape 25"/>
            <p:cNvCxnSpPr>
              <a:cxnSpLocks noChangeShapeType="1"/>
              <a:stCxn id="451593" idx="6"/>
              <a:endCxn id="451624" idx="2"/>
            </p:cNvCxnSpPr>
            <p:nvPr/>
          </p:nvCxnSpPr>
          <p:spPr bwMode="auto">
            <a:xfrm>
              <a:off x="4841876" y="6002338"/>
              <a:ext cx="2016125" cy="0"/>
            </a:xfrm>
            <a:prstGeom prst="straightConnector1">
              <a:avLst/>
            </a:prstGeom>
            <a:noFill/>
            <a:ln w="38100">
              <a:solidFill>
                <a:srgbClr val="0066CC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1618" name="AutoShape 34"/>
            <p:cNvCxnSpPr>
              <a:cxnSpLocks noChangeShapeType="1"/>
              <a:stCxn id="451591" idx="4"/>
              <a:endCxn id="451592" idx="0"/>
            </p:cNvCxnSpPr>
            <p:nvPr/>
          </p:nvCxnSpPr>
          <p:spPr bwMode="auto">
            <a:xfrm>
              <a:off x="4706938" y="3810000"/>
              <a:ext cx="0" cy="838200"/>
            </a:xfrm>
            <a:prstGeom prst="straightConnector1">
              <a:avLst/>
            </a:prstGeom>
            <a:noFill/>
            <a:ln w="38100">
              <a:solidFill>
                <a:srgbClr val="0066CC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51622" name="Oval 38"/>
            <p:cNvSpPr>
              <a:spLocks noChangeAspect="1" noChangeArrowheads="1"/>
            </p:cNvSpPr>
            <p:nvPr/>
          </p:nvSpPr>
          <p:spPr bwMode="auto">
            <a:xfrm>
              <a:off x="6858001" y="3540126"/>
              <a:ext cx="269875" cy="269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b="1" dirty="0"/>
                <a:t>d</a:t>
              </a:r>
            </a:p>
          </p:txBody>
        </p:sp>
        <p:sp>
          <p:nvSpPr>
            <p:cNvPr id="451623" name="Oval 39"/>
            <p:cNvSpPr>
              <a:spLocks noChangeAspect="1" noChangeArrowheads="1"/>
            </p:cNvSpPr>
            <p:nvPr/>
          </p:nvSpPr>
          <p:spPr bwMode="auto">
            <a:xfrm>
              <a:off x="6858001" y="4648201"/>
              <a:ext cx="269875" cy="269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b="1" dirty="0"/>
                <a:t>e</a:t>
              </a:r>
            </a:p>
          </p:txBody>
        </p:sp>
        <p:sp>
          <p:nvSpPr>
            <p:cNvPr id="451624" name="Oval 40"/>
            <p:cNvSpPr>
              <a:spLocks noChangeAspect="1" noChangeArrowheads="1"/>
            </p:cNvSpPr>
            <p:nvPr/>
          </p:nvSpPr>
          <p:spPr bwMode="auto">
            <a:xfrm>
              <a:off x="6858001" y="5867401"/>
              <a:ext cx="269875" cy="269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b="1" dirty="0"/>
                <a:t>f</a:t>
              </a:r>
            </a:p>
          </p:txBody>
        </p:sp>
        <p:cxnSp>
          <p:nvCxnSpPr>
            <p:cNvPr id="451625" name="AutoShape 41"/>
            <p:cNvCxnSpPr>
              <a:cxnSpLocks noChangeShapeType="1"/>
              <a:stCxn id="451623" idx="4"/>
              <a:endCxn id="451624" idx="0"/>
            </p:cNvCxnSpPr>
            <p:nvPr/>
          </p:nvCxnSpPr>
          <p:spPr bwMode="auto">
            <a:xfrm>
              <a:off x="6992938" y="4918076"/>
              <a:ext cx="0" cy="949325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triangle" w="lg" len="med"/>
              <a:tailEnd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1626" name="AutoShape 42"/>
            <p:cNvCxnSpPr>
              <a:cxnSpLocks noChangeShapeType="1"/>
              <a:stCxn id="451622" idx="4"/>
              <a:endCxn id="451623" idx="0"/>
            </p:cNvCxnSpPr>
            <p:nvPr/>
          </p:nvCxnSpPr>
          <p:spPr bwMode="auto">
            <a:xfrm>
              <a:off x="6992938" y="3810000"/>
              <a:ext cx="0" cy="838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med"/>
              <a:tailEnd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51628" name="Oval 44"/>
            <p:cNvSpPr>
              <a:spLocks noChangeAspect="1" noChangeArrowheads="1"/>
            </p:cNvSpPr>
            <p:nvPr/>
          </p:nvSpPr>
          <p:spPr bwMode="auto">
            <a:xfrm>
              <a:off x="8953501" y="4648201"/>
              <a:ext cx="269875" cy="269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b="1"/>
                <a:t>t</a:t>
              </a:r>
            </a:p>
          </p:txBody>
        </p:sp>
        <p:cxnSp>
          <p:nvCxnSpPr>
            <p:cNvPr id="451629" name="AutoShape 45"/>
            <p:cNvCxnSpPr>
              <a:cxnSpLocks noChangeShapeType="1"/>
              <a:stCxn id="451622" idx="6"/>
              <a:endCxn id="451628" idx="1"/>
            </p:cNvCxnSpPr>
            <p:nvPr/>
          </p:nvCxnSpPr>
          <p:spPr bwMode="auto">
            <a:xfrm>
              <a:off x="7127876" y="3675064"/>
              <a:ext cx="1865313" cy="10128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1630" name="AutoShape 46"/>
            <p:cNvCxnSpPr>
              <a:cxnSpLocks noChangeShapeType="1"/>
              <a:stCxn id="451623" idx="6"/>
              <a:endCxn id="451628" idx="2"/>
            </p:cNvCxnSpPr>
            <p:nvPr/>
          </p:nvCxnSpPr>
          <p:spPr bwMode="auto">
            <a:xfrm>
              <a:off x="7127876" y="4783138"/>
              <a:ext cx="1825625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1631" name="AutoShape 47"/>
            <p:cNvCxnSpPr>
              <a:cxnSpLocks noChangeShapeType="1"/>
              <a:stCxn id="451624" idx="7"/>
              <a:endCxn id="451628" idx="4"/>
            </p:cNvCxnSpPr>
            <p:nvPr/>
          </p:nvCxnSpPr>
          <p:spPr bwMode="auto">
            <a:xfrm flipV="1">
              <a:off x="7088188" y="4918076"/>
              <a:ext cx="2000250" cy="989013"/>
            </a:xfrm>
            <a:prstGeom prst="straightConnector1">
              <a:avLst/>
            </a:prstGeom>
            <a:noFill/>
            <a:ln w="38100">
              <a:solidFill>
                <a:srgbClr val="0066CC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1647" name="AutoShape 63"/>
            <p:cNvCxnSpPr>
              <a:cxnSpLocks noChangeShapeType="1"/>
              <a:stCxn id="451623" idx="2"/>
              <a:endCxn id="451591" idx="6"/>
            </p:cNvCxnSpPr>
            <p:nvPr/>
          </p:nvCxnSpPr>
          <p:spPr bwMode="auto">
            <a:xfrm flipH="1" flipV="1">
              <a:off x="4841876" y="3675064"/>
              <a:ext cx="2016125" cy="11080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1648" name="AutoShape 64"/>
            <p:cNvCxnSpPr>
              <a:cxnSpLocks noChangeShapeType="1"/>
              <a:stCxn id="451622" idx="2"/>
              <a:endCxn id="451592" idx="7"/>
            </p:cNvCxnSpPr>
            <p:nvPr/>
          </p:nvCxnSpPr>
          <p:spPr bwMode="auto">
            <a:xfrm flipH="1">
              <a:off x="4802188" y="3675064"/>
              <a:ext cx="2055812" cy="10128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890D4E2D-F1F8-4E3A-B353-8B094D542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2">
                <a:extLst>
                  <a:ext uri="{FF2B5EF4-FFF2-40B4-BE49-F238E27FC236}">
                    <a16:creationId xmlns:a16="http://schemas.microsoft.com/office/drawing/2014/main" id="{F24832DE-A48D-CE0B-BAC2-7D69053DBDC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4314" y="1530574"/>
                <a:ext cx="11563351" cy="52000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Defn: </a:t>
                </a:r>
                <a:r>
                  <a:rPr lang="en-US" altLang="en-US" sz="2400" dirty="0"/>
                  <a:t>Two paths in a graph are </a:t>
                </a:r>
                <a:r>
                  <a:rPr lang="en-US" altLang="en-US" sz="2400" dirty="0">
                    <a:solidFill>
                      <a:srgbClr val="C00000"/>
                    </a:solidFill>
                  </a:rPr>
                  <a:t>edge-disjoint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iff</a:t>
                </a:r>
                <a:r>
                  <a:rPr lang="en-US" altLang="en-US" sz="2400" dirty="0"/>
                  <a:t> they have no edge in common.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en-US" sz="5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Edge disjoint path problem:</a:t>
                </a:r>
                <a:r>
                  <a:rPr lang="en-US" altLang="en-US" sz="2000" dirty="0"/>
                  <a:t> </a:t>
                </a:r>
                <a:r>
                  <a:rPr lang="en-US" altLang="en-US" sz="2400" dirty="0"/>
                  <a:t> </a:t>
                </a:r>
                <a:r>
                  <a:rPr lang="en-US" altLang="en-US" sz="2400" b="1" dirty="0">
                    <a:solidFill>
                      <a:srgbClr val="0066CC"/>
                    </a:solidFill>
                  </a:rPr>
                  <a:t>Given:</a:t>
                </a:r>
                <a:r>
                  <a:rPr lang="en-US" altLang="en-US" sz="2400" dirty="0"/>
                  <a:t> a directed graph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and two vertices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400" dirty="0"/>
                  <a:t>. 			             </a:t>
                </a:r>
                <a:r>
                  <a:rPr lang="en-US" altLang="en-US" sz="2400" b="1" dirty="0">
                    <a:solidFill>
                      <a:srgbClr val="006600"/>
                    </a:solidFill>
                  </a:rPr>
                  <a:t>Find:</a:t>
                </a:r>
                <a:r>
                  <a:rPr lang="en-US" altLang="en-US" sz="2400" dirty="0"/>
                  <a:t> the maximum # of edge-disjoint simple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400" dirty="0"/>
                  <a:t>-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400" dirty="0"/>
                  <a:t> paths in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en-US" sz="5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5" name="Rectangle 32">
                <a:extLst>
                  <a:ext uri="{FF2B5EF4-FFF2-40B4-BE49-F238E27FC236}">
                    <a16:creationId xmlns:a16="http://schemas.microsoft.com/office/drawing/2014/main" id="{F24832DE-A48D-CE0B-BAC2-7D69053DB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14" y="1530574"/>
                <a:ext cx="11563351" cy="5200045"/>
              </a:xfrm>
              <a:prstGeom prst="rect">
                <a:avLst/>
              </a:prstGeom>
              <a:blipFill>
                <a:blip r:embed="rId3"/>
                <a:stretch>
                  <a:fillRect l="-843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6683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615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Edge-Disjoint Paths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1616" name="Rectangle 32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254314" y="1446797"/>
                <a:ext cx="5678218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en-US" sz="2400" dirty="0">
                    <a:solidFill>
                      <a:schemeClr val="tx1"/>
                    </a:solidFill>
                  </a:rPr>
                  <a:t>MaxFlow for edge-disjoint paths</a:t>
                </a:r>
              </a:p>
              <a:p>
                <a:pPr lvl="1"/>
                <a:r>
                  <a:rPr lang="en-US" altLang="en-US" sz="2400" dirty="0"/>
                  <a:t>Assign capacity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400" dirty="0"/>
                  <a:t> to every edge</a:t>
                </a:r>
              </a:p>
              <a:p>
                <a:pPr lvl="1"/>
                <a:r>
                  <a:rPr lang="en-US" altLang="en-US" sz="2400" dirty="0"/>
                  <a:t>Add a source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dirty="0"/>
                  <a:t>and a sink</a:t>
                </a: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altLang="en-US" sz="2400" b="1" dirty="0">
                  <a:solidFill>
                    <a:srgbClr val="0066CC"/>
                  </a:solidFill>
                </a:endParaRPr>
              </a:p>
              <a:p>
                <a:pPr lvl="1"/>
                <a:r>
                  <a:rPr lang="en-US" altLang="en-US" sz="2400" dirty="0">
                    <a:solidFill>
                      <a:schemeClr val="tx1"/>
                    </a:solidFill>
                  </a:rPr>
                  <a:t>Connect</a:t>
                </a:r>
                <a:r>
                  <a:rPr lang="en-US" altLang="en-US" b="1" dirty="0">
                    <a:solidFill>
                      <a:srgbClr val="0066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dirty="0"/>
                  <a:t>to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′ </m:t>
                    </m:r>
                  </m:oMath>
                </a14:m>
                <a:r>
                  <a:rPr lang="en-US" alt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400" dirty="0"/>
                  <a:t> with capacity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 (number of edges)</a:t>
                </a:r>
              </a:p>
              <a:p>
                <a:pPr lvl="2"/>
                <a:r>
                  <a:rPr lang="en-US" altLang="en-US" dirty="0">
                    <a:solidFill>
                      <a:schemeClr val="tx1"/>
                    </a:solidFill>
                  </a:rPr>
                  <a:t>At most every edge is its own path</a:t>
                </a:r>
              </a:p>
              <a:p>
                <a:pPr lvl="1"/>
                <a:r>
                  <a:rPr lang="en-US" altLang="en-US" dirty="0"/>
                  <a:t>Compute max flow</a:t>
                </a:r>
              </a:p>
              <a:p>
                <a:pPr lvl="1"/>
                <a:r>
                  <a:rPr lang="en-US" altLang="en-US" dirty="0"/>
                  <a:t>Use all edges with flow</a:t>
                </a:r>
              </a:p>
              <a:p>
                <a:pPr lvl="1"/>
                <a:endParaRPr lang="en-US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51616" name="Rectangle 3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54314" y="1446797"/>
                <a:ext cx="5678218" cy="4351338"/>
              </a:xfrm>
              <a:blipFill>
                <a:blip r:embed="rId3"/>
                <a:stretch>
                  <a:fillRect l="-1719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5882B-1F06-49D4-8E7E-EFB2F30980D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004726" y="1399665"/>
                <a:ext cx="5765486" cy="342295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Running Time:</a:t>
                </a:r>
              </a:p>
              <a:p>
                <a:pPr marL="0" indent="0">
                  <a:buNone/>
                </a:pPr>
                <a:r>
                  <a:rPr lang="en-US" sz="2000" dirty="0"/>
                  <a:t>Constructing the flow network: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Computing Max Flow: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Overall: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5882B-1F06-49D4-8E7E-EFB2F30980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04726" y="1399665"/>
                <a:ext cx="5765486" cy="3422956"/>
              </a:xfrm>
              <a:blipFill>
                <a:blip r:embed="rId4"/>
                <a:stretch>
                  <a:fillRect l="-105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1D143-95A6-4EFE-B529-5DD58A85D94A}" type="slidenum">
              <a:rPr lang="en-US" altLang="en-US"/>
              <a:pPr/>
              <a:t>27</a:t>
            </a:fld>
            <a:endParaRPr lang="en-US" altLang="en-US" sz="14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4C06EAD-8527-82B3-F1C3-DE03CC0A7690}"/>
              </a:ext>
            </a:extLst>
          </p:cNvPr>
          <p:cNvGrpSpPr/>
          <p:nvPr/>
        </p:nvGrpSpPr>
        <p:grpSpPr>
          <a:xfrm>
            <a:off x="85793" y="4453128"/>
            <a:ext cx="7224366" cy="2323747"/>
            <a:chOff x="85793" y="4142232"/>
            <a:chExt cx="7224366" cy="232374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BEA164E-9012-4A5E-8A1C-BA8A1F037878}"/>
                </a:ext>
              </a:extLst>
            </p:cNvPr>
            <p:cNvGrpSpPr/>
            <p:nvPr/>
          </p:nvGrpSpPr>
          <p:grpSpPr>
            <a:xfrm>
              <a:off x="1024128" y="4142232"/>
              <a:ext cx="5303520" cy="2323747"/>
              <a:chOff x="1463040" y="3429000"/>
              <a:chExt cx="5303520" cy="2323747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C6C09534-F151-4A0E-B05D-1533EC404540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463040" y="3429000"/>
                <a:ext cx="5303520" cy="2286000"/>
                <a:chOff x="2438401" y="3540126"/>
                <a:chExt cx="6784975" cy="2597150"/>
              </a:xfrm>
            </p:grpSpPr>
            <p:sp>
              <p:nvSpPr>
                <p:cNvPr id="451588" name="Oval 4"/>
                <p:cNvSpPr>
                  <a:spLocks noChangeAspect="1" noChangeArrowheads="1"/>
                </p:cNvSpPr>
                <p:nvPr/>
              </p:nvSpPr>
              <p:spPr bwMode="auto">
                <a:xfrm>
                  <a:off x="2438401" y="4648201"/>
                  <a:ext cx="269875" cy="269875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/>
                  <a:r>
                    <a:rPr lang="en-US" altLang="en-US" b="1" dirty="0"/>
                    <a:t>s</a:t>
                  </a:r>
                </a:p>
              </p:txBody>
            </p:sp>
            <p:sp>
              <p:nvSpPr>
                <p:cNvPr id="451591" name="Oval 7"/>
                <p:cNvSpPr>
                  <a:spLocks noChangeAspect="1" noChangeArrowheads="1"/>
                </p:cNvSpPr>
                <p:nvPr/>
              </p:nvSpPr>
              <p:spPr bwMode="auto">
                <a:xfrm>
                  <a:off x="4572001" y="3540126"/>
                  <a:ext cx="269875" cy="269875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/>
                  <a:r>
                    <a:rPr lang="en-US" altLang="en-US" b="1" dirty="0"/>
                    <a:t>a</a:t>
                  </a:r>
                </a:p>
              </p:txBody>
            </p:sp>
            <p:sp>
              <p:nvSpPr>
                <p:cNvPr id="451592" name="Oval 8"/>
                <p:cNvSpPr>
                  <a:spLocks noChangeAspect="1" noChangeArrowheads="1"/>
                </p:cNvSpPr>
                <p:nvPr/>
              </p:nvSpPr>
              <p:spPr bwMode="auto">
                <a:xfrm>
                  <a:off x="4572001" y="4648201"/>
                  <a:ext cx="269875" cy="269875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/>
                  <a:r>
                    <a:rPr lang="en-US" altLang="en-US" b="1" dirty="0"/>
                    <a:t>b</a:t>
                  </a:r>
                </a:p>
              </p:txBody>
            </p:sp>
            <p:sp>
              <p:nvSpPr>
                <p:cNvPr id="451593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4572001" y="5867401"/>
                  <a:ext cx="269875" cy="269875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/>
                  <a:r>
                    <a:rPr lang="en-US" altLang="en-US" b="1" dirty="0"/>
                    <a:t>c</a:t>
                  </a:r>
                </a:p>
              </p:txBody>
            </p:sp>
            <p:cxnSp>
              <p:nvCxnSpPr>
                <p:cNvPr id="451596" name="AutoShape 12"/>
                <p:cNvCxnSpPr>
                  <a:cxnSpLocks noChangeShapeType="1"/>
                  <a:stCxn id="451588" idx="7"/>
                  <a:endCxn id="451591" idx="3"/>
                </p:cNvCxnSpPr>
                <p:nvPr/>
              </p:nvCxnSpPr>
              <p:spPr bwMode="auto">
                <a:xfrm flipV="1">
                  <a:off x="2668588" y="3770314"/>
                  <a:ext cx="1943100" cy="917575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51597" name="AutoShape 13"/>
                <p:cNvCxnSpPr>
                  <a:cxnSpLocks noChangeShapeType="1"/>
                  <a:stCxn id="451588" idx="6"/>
                  <a:endCxn id="451592" idx="2"/>
                </p:cNvCxnSpPr>
                <p:nvPr/>
              </p:nvCxnSpPr>
              <p:spPr bwMode="auto">
                <a:xfrm>
                  <a:off x="2708276" y="4783138"/>
                  <a:ext cx="1863725" cy="0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51598" name="AutoShape 14"/>
                <p:cNvCxnSpPr>
                  <a:cxnSpLocks noChangeShapeType="1"/>
                  <a:stCxn id="451588" idx="5"/>
                  <a:endCxn id="451593" idx="1"/>
                </p:cNvCxnSpPr>
                <p:nvPr/>
              </p:nvCxnSpPr>
              <p:spPr bwMode="auto">
                <a:xfrm>
                  <a:off x="2668588" y="4878388"/>
                  <a:ext cx="1943100" cy="1028700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51606" name="AutoShape 22"/>
                <p:cNvCxnSpPr>
                  <a:cxnSpLocks noChangeShapeType="1"/>
                  <a:stCxn id="451592" idx="4"/>
                  <a:endCxn id="451593" idx="0"/>
                </p:cNvCxnSpPr>
                <p:nvPr/>
              </p:nvCxnSpPr>
              <p:spPr bwMode="auto">
                <a:xfrm>
                  <a:off x="4706938" y="4918076"/>
                  <a:ext cx="0" cy="949325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51608" name="AutoShape 24"/>
                <p:cNvCxnSpPr>
                  <a:cxnSpLocks noChangeShapeType="1"/>
                  <a:stCxn id="451592" idx="6"/>
                  <a:endCxn id="451624" idx="1"/>
                </p:cNvCxnSpPr>
                <p:nvPr/>
              </p:nvCxnSpPr>
              <p:spPr bwMode="auto">
                <a:xfrm>
                  <a:off x="4841876" y="4783138"/>
                  <a:ext cx="2055813" cy="1123950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51609" name="AutoShape 25"/>
                <p:cNvCxnSpPr>
                  <a:cxnSpLocks noChangeShapeType="1"/>
                  <a:stCxn id="451593" idx="6"/>
                  <a:endCxn id="451624" idx="2"/>
                </p:cNvCxnSpPr>
                <p:nvPr/>
              </p:nvCxnSpPr>
              <p:spPr bwMode="auto">
                <a:xfrm>
                  <a:off x="4841876" y="6002338"/>
                  <a:ext cx="2016125" cy="0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51618" name="AutoShape 34"/>
                <p:cNvCxnSpPr>
                  <a:cxnSpLocks noChangeShapeType="1"/>
                  <a:stCxn id="451591" idx="4"/>
                  <a:endCxn id="451592" idx="0"/>
                </p:cNvCxnSpPr>
                <p:nvPr/>
              </p:nvCxnSpPr>
              <p:spPr bwMode="auto">
                <a:xfrm>
                  <a:off x="4706938" y="3810000"/>
                  <a:ext cx="0" cy="838200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451622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6858001" y="3540126"/>
                  <a:ext cx="269875" cy="269875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/>
                  <a:r>
                    <a:rPr lang="en-US" altLang="en-US" b="1" dirty="0"/>
                    <a:t>d</a:t>
                  </a:r>
                </a:p>
              </p:txBody>
            </p:sp>
            <p:sp>
              <p:nvSpPr>
                <p:cNvPr id="451623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6858001" y="4648201"/>
                  <a:ext cx="269875" cy="269875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/>
                  <a:r>
                    <a:rPr lang="en-US" altLang="en-US" b="1" dirty="0"/>
                    <a:t>e</a:t>
                  </a:r>
                </a:p>
              </p:txBody>
            </p:sp>
            <p:sp>
              <p:nvSpPr>
                <p:cNvPr id="451624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6858001" y="5867401"/>
                  <a:ext cx="269875" cy="269875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/>
                  <a:r>
                    <a:rPr lang="en-US" altLang="en-US" b="1" dirty="0"/>
                    <a:t>f</a:t>
                  </a:r>
                </a:p>
              </p:txBody>
            </p:sp>
            <p:cxnSp>
              <p:nvCxnSpPr>
                <p:cNvPr id="451625" name="AutoShape 41"/>
                <p:cNvCxnSpPr>
                  <a:cxnSpLocks noChangeShapeType="1"/>
                  <a:stCxn id="451623" idx="4"/>
                  <a:endCxn id="451624" idx="0"/>
                </p:cNvCxnSpPr>
                <p:nvPr/>
              </p:nvCxnSpPr>
              <p:spPr bwMode="auto">
                <a:xfrm>
                  <a:off x="6992938" y="4918076"/>
                  <a:ext cx="0" cy="949325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triangle" w="lg" len="med"/>
                  <a:tailEnd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51626" name="AutoShape 42"/>
                <p:cNvCxnSpPr>
                  <a:cxnSpLocks noChangeShapeType="1"/>
                  <a:stCxn id="451622" idx="4"/>
                  <a:endCxn id="451623" idx="0"/>
                </p:cNvCxnSpPr>
                <p:nvPr/>
              </p:nvCxnSpPr>
              <p:spPr bwMode="auto">
                <a:xfrm>
                  <a:off x="6992938" y="3810000"/>
                  <a:ext cx="0" cy="838200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triangle" w="lg" len="med"/>
                  <a:tailEnd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451628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8953501" y="4648201"/>
                  <a:ext cx="269875" cy="269875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/>
                  <a:r>
                    <a:rPr lang="en-US" altLang="en-US" b="1"/>
                    <a:t>t</a:t>
                  </a:r>
                </a:p>
              </p:txBody>
            </p:sp>
            <p:cxnSp>
              <p:nvCxnSpPr>
                <p:cNvPr id="451629" name="AutoShape 45"/>
                <p:cNvCxnSpPr>
                  <a:cxnSpLocks noChangeShapeType="1"/>
                  <a:stCxn id="451622" idx="6"/>
                  <a:endCxn id="451628" idx="1"/>
                </p:cNvCxnSpPr>
                <p:nvPr/>
              </p:nvCxnSpPr>
              <p:spPr bwMode="auto">
                <a:xfrm>
                  <a:off x="7127876" y="3675064"/>
                  <a:ext cx="1865313" cy="1012825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51630" name="AutoShape 46"/>
                <p:cNvCxnSpPr>
                  <a:cxnSpLocks noChangeShapeType="1"/>
                  <a:stCxn id="451623" idx="6"/>
                  <a:endCxn id="451628" idx="2"/>
                </p:cNvCxnSpPr>
                <p:nvPr/>
              </p:nvCxnSpPr>
              <p:spPr bwMode="auto">
                <a:xfrm>
                  <a:off x="7127876" y="4783138"/>
                  <a:ext cx="1825625" cy="0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51631" name="AutoShape 47"/>
                <p:cNvCxnSpPr>
                  <a:cxnSpLocks noChangeShapeType="1"/>
                  <a:stCxn id="451624" idx="7"/>
                  <a:endCxn id="451628" idx="4"/>
                </p:cNvCxnSpPr>
                <p:nvPr/>
              </p:nvCxnSpPr>
              <p:spPr bwMode="auto">
                <a:xfrm flipV="1">
                  <a:off x="7088188" y="4918076"/>
                  <a:ext cx="2000250" cy="989013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51647" name="AutoShape 63"/>
                <p:cNvCxnSpPr>
                  <a:cxnSpLocks noChangeShapeType="1"/>
                  <a:stCxn id="451623" idx="2"/>
                  <a:endCxn id="451591" idx="6"/>
                </p:cNvCxnSpPr>
                <p:nvPr/>
              </p:nvCxnSpPr>
              <p:spPr bwMode="auto">
                <a:xfrm flipH="1" flipV="1">
                  <a:off x="4841876" y="3675064"/>
                  <a:ext cx="2016125" cy="1108075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51648" name="AutoShape 64"/>
                <p:cNvCxnSpPr>
                  <a:cxnSpLocks noChangeShapeType="1"/>
                  <a:stCxn id="451622" idx="2"/>
                  <a:endCxn id="451592" idx="7"/>
                </p:cNvCxnSpPr>
                <p:nvPr/>
              </p:nvCxnSpPr>
              <p:spPr bwMode="auto">
                <a:xfrm flipH="1">
                  <a:off x="4802188" y="3675064"/>
                  <a:ext cx="2055812" cy="1012825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29" name="Text Box 17">
                <a:extLst>
                  <a:ext uri="{FF2B5EF4-FFF2-40B4-BE49-F238E27FC236}">
                    <a16:creationId xmlns:a16="http://schemas.microsoft.com/office/drawing/2014/main" id="{95F0253E-FE4E-4E2C-9146-355CD4850D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5196" y="3666542"/>
                <a:ext cx="325438" cy="396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dirty="0"/>
                  <a:t>1</a:t>
                </a:r>
              </a:p>
            </p:txBody>
          </p:sp>
          <p:sp>
            <p:nvSpPr>
              <p:cNvPr id="30" name="Text Box 17">
                <a:extLst>
                  <a:ext uri="{FF2B5EF4-FFF2-40B4-BE49-F238E27FC236}">
                    <a16:creationId xmlns:a16="http://schemas.microsoft.com/office/drawing/2014/main" id="{55DF9BEC-21FB-49FD-8D06-40191CAF29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5663" y="4264043"/>
                <a:ext cx="325438" cy="396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dirty="0"/>
                  <a:t>1</a:t>
                </a:r>
              </a:p>
            </p:txBody>
          </p:sp>
          <p:sp>
            <p:nvSpPr>
              <p:cNvPr id="31" name="Text Box 17">
                <a:extLst>
                  <a:ext uri="{FF2B5EF4-FFF2-40B4-BE49-F238E27FC236}">
                    <a16:creationId xmlns:a16="http://schemas.microsoft.com/office/drawing/2014/main" id="{78042F39-8638-4DB0-A3FA-2ADC1EDE97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5196" y="4896476"/>
                <a:ext cx="325438" cy="396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dirty="0"/>
                  <a:t>1</a:t>
                </a:r>
              </a:p>
            </p:txBody>
          </p:sp>
          <p:sp>
            <p:nvSpPr>
              <p:cNvPr id="32" name="Text Box 17">
                <a:extLst>
                  <a:ext uri="{FF2B5EF4-FFF2-40B4-BE49-F238E27FC236}">
                    <a16:creationId xmlns:a16="http://schemas.microsoft.com/office/drawing/2014/main" id="{09751821-6A08-4215-A791-3E910403C9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5039" y="4042381"/>
                <a:ext cx="325438" cy="396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dirty="0"/>
                  <a:t>1</a:t>
                </a:r>
              </a:p>
            </p:txBody>
          </p:sp>
          <p:sp>
            <p:nvSpPr>
              <p:cNvPr id="33" name="Text Box 17">
                <a:extLst>
                  <a:ext uri="{FF2B5EF4-FFF2-40B4-BE49-F238E27FC236}">
                    <a16:creationId xmlns:a16="http://schemas.microsoft.com/office/drawing/2014/main" id="{5C9A63F3-87EB-49B3-96E6-199AB29095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4017" y="3526735"/>
                <a:ext cx="325438" cy="396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dirty="0"/>
                  <a:t>1</a:t>
                </a:r>
              </a:p>
            </p:txBody>
          </p:sp>
          <p:sp>
            <p:nvSpPr>
              <p:cNvPr id="34" name="Text Box 17">
                <a:extLst>
                  <a:ext uri="{FF2B5EF4-FFF2-40B4-BE49-F238E27FC236}">
                    <a16:creationId xmlns:a16="http://schemas.microsoft.com/office/drawing/2014/main" id="{29AF24B8-FF06-4188-B625-BEB728E441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3537" y="3798492"/>
                <a:ext cx="325438" cy="396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dirty="0"/>
                  <a:t>1</a:t>
                </a:r>
              </a:p>
            </p:txBody>
          </p:sp>
          <p:sp>
            <p:nvSpPr>
              <p:cNvPr id="35" name="Text Box 17">
                <a:extLst>
                  <a:ext uri="{FF2B5EF4-FFF2-40B4-BE49-F238E27FC236}">
                    <a16:creationId xmlns:a16="http://schemas.microsoft.com/office/drawing/2014/main" id="{1B7B7C48-204D-4F17-9BB8-F6FC603D90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3537" y="4788451"/>
                <a:ext cx="325438" cy="396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dirty="0"/>
                  <a:t>1</a:t>
                </a:r>
              </a:p>
            </p:txBody>
          </p:sp>
          <p:sp>
            <p:nvSpPr>
              <p:cNvPr id="36" name="Text Box 17">
                <a:extLst>
                  <a:ext uri="{FF2B5EF4-FFF2-40B4-BE49-F238E27FC236}">
                    <a16:creationId xmlns:a16="http://schemas.microsoft.com/office/drawing/2014/main" id="{6D778995-E258-4600-845B-10F95653CD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51172" y="5355872"/>
                <a:ext cx="325438" cy="396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dirty="0"/>
                  <a:t>1</a:t>
                </a:r>
              </a:p>
            </p:txBody>
          </p:sp>
          <p:sp>
            <p:nvSpPr>
              <p:cNvPr id="37" name="Text Box 17">
                <a:extLst>
                  <a:ext uri="{FF2B5EF4-FFF2-40B4-BE49-F238E27FC236}">
                    <a16:creationId xmlns:a16="http://schemas.microsoft.com/office/drawing/2014/main" id="{0448DED6-FAAB-4CC3-8755-DF1D1E0D54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48485" y="4788450"/>
                <a:ext cx="325438" cy="396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dirty="0"/>
                  <a:t>1</a:t>
                </a:r>
              </a:p>
            </p:txBody>
          </p:sp>
          <p:sp>
            <p:nvSpPr>
              <p:cNvPr id="38" name="Text Box 17">
                <a:extLst>
                  <a:ext uri="{FF2B5EF4-FFF2-40B4-BE49-F238E27FC236}">
                    <a16:creationId xmlns:a16="http://schemas.microsoft.com/office/drawing/2014/main" id="{5CFC0812-2CC6-430B-BBDA-DD9E45F833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7385" y="4828815"/>
                <a:ext cx="325438" cy="396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dirty="0"/>
                  <a:t>1</a:t>
                </a:r>
              </a:p>
            </p:txBody>
          </p:sp>
          <p:sp>
            <p:nvSpPr>
              <p:cNvPr id="39" name="Text Box 17">
                <a:extLst>
                  <a:ext uri="{FF2B5EF4-FFF2-40B4-BE49-F238E27FC236}">
                    <a16:creationId xmlns:a16="http://schemas.microsoft.com/office/drawing/2014/main" id="{B768D9D5-BC59-43CC-B6B4-716DE6AF85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7385" y="3818113"/>
                <a:ext cx="325438" cy="396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dirty="0"/>
                  <a:t>1</a:t>
                </a:r>
              </a:p>
            </p:txBody>
          </p:sp>
          <p:sp>
            <p:nvSpPr>
              <p:cNvPr id="40" name="Text Box 17">
                <a:extLst>
                  <a:ext uri="{FF2B5EF4-FFF2-40B4-BE49-F238E27FC236}">
                    <a16:creationId xmlns:a16="http://schemas.microsoft.com/office/drawing/2014/main" id="{F8565115-1B1F-4BC5-8214-68FCFA6ACE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74496" y="3666542"/>
                <a:ext cx="325438" cy="396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dirty="0"/>
                  <a:t>1</a:t>
                </a:r>
              </a:p>
            </p:txBody>
          </p:sp>
          <p:sp>
            <p:nvSpPr>
              <p:cNvPr id="41" name="Text Box 17">
                <a:extLst>
                  <a:ext uri="{FF2B5EF4-FFF2-40B4-BE49-F238E27FC236}">
                    <a16:creationId xmlns:a16="http://schemas.microsoft.com/office/drawing/2014/main" id="{A346F05B-B44B-4B42-A6DA-D0A7F269FE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74496" y="4299301"/>
                <a:ext cx="325438" cy="396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dirty="0"/>
                  <a:t>1</a:t>
                </a:r>
              </a:p>
            </p:txBody>
          </p:sp>
          <p:sp>
            <p:nvSpPr>
              <p:cNvPr id="42" name="Text Box 17">
                <a:extLst>
                  <a:ext uri="{FF2B5EF4-FFF2-40B4-BE49-F238E27FC236}">
                    <a16:creationId xmlns:a16="http://schemas.microsoft.com/office/drawing/2014/main" id="{8607153E-90C3-4757-99A4-CDA8B07C9D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74496" y="4932060"/>
                <a:ext cx="325438" cy="396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dirty="0"/>
                  <a:t>1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A777BE4E-822A-6FA0-50CF-F7152995DD3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5793" y="5100796"/>
                  <a:ext cx="240715" cy="271060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b="1" dirty="0"/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A777BE4E-822A-6FA0-50CF-F7152995DD3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5793" y="5100796"/>
                  <a:ext cx="240715" cy="271060"/>
                </a:xfrm>
                <a:prstGeom prst="ellipse">
                  <a:avLst/>
                </a:prstGeom>
                <a:blipFill>
                  <a:blip r:embed="rId5"/>
                  <a:stretch>
                    <a:fillRect l="-30952" t="-2174" r="-9524" b="-8696"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4">
                  <a:extLst>
                    <a:ext uri="{FF2B5EF4-FFF2-40B4-BE49-F238E27FC236}">
                      <a16:creationId xmlns:a16="http://schemas.microsoft.com/office/drawing/2014/main" id="{FF4F5FA9-699C-A712-4BAC-A71BEEAD5C1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7081655" y="5114546"/>
                  <a:ext cx="228504" cy="257310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b="1" dirty="0"/>
                </a:p>
              </p:txBody>
            </p:sp>
          </mc:Choice>
          <mc:Fallback xmlns="">
            <p:sp>
              <p:nvSpPr>
                <p:cNvPr id="6" name="Oval 4">
                  <a:extLst>
                    <a:ext uri="{FF2B5EF4-FFF2-40B4-BE49-F238E27FC236}">
                      <a16:creationId xmlns:a16="http://schemas.microsoft.com/office/drawing/2014/main" id="{FF4F5FA9-699C-A712-4BAC-A71BEEAD5C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081655" y="5114546"/>
                  <a:ext cx="228504" cy="257310"/>
                </a:xfrm>
                <a:prstGeom prst="ellipse">
                  <a:avLst/>
                </a:prstGeom>
                <a:blipFill>
                  <a:blip r:embed="rId6"/>
                  <a:stretch>
                    <a:fillRect l="-30769" t="-4545" r="-12821" b="-13636"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AutoShape 12">
              <a:extLst>
                <a:ext uri="{FF2B5EF4-FFF2-40B4-BE49-F238E27FC236}">
                  <a16:creationId xmlns:a16="http://schemas.microsoft.com/office/drawing/2014/main" id="{6717C5A3-1755-5062-4A12-917F5F26B33A}"/>
                </a:ext>
              </a:extLst>
            </p:cNvPr>
            <p:cNvCxnSpPr>
              <a:cxnSpLocks noChangeShapeType="1"/>
              <a:stCxn id="5" idx="6"/>
              <a:endCxn id="451588" idx="2"/>
            </p:cNvCxnSpPr>
            <p:nvPr/>
          </p:nvCxnSpPr>
          <p:spPr bwMode="auto">
            <a:xfrm>
              <a:off x="326508" y="5236326"/>
              <a:ext cx="697620" cy="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" name="AutoShape 12">
              <a:extLst>
                <a:ext uri="{FF2B5EF4-FFF2-40B4-BE49-F238E27FC236}">
                  <a16:creationId xmlns:a16="http://schemas.microsoft.com/office/drawing/2014/main" id="{588D16F5-376A-8E9C-4C58-A2FE4864A547}"/>
                </a:ext>
              </a:extLst>
            </p:cNvPr>
            <p:cNvCxnSpPr>
              <a:cxnSpLocks noChangeShapeType="1"/>
              <a:stCxn id="451628" idx="6"/>
              <a:endCxn id="6" idx="2"/>
            </p:cNvCxnSpPr>
            <p:nvPr/>
          </p:nvCxnSpPr>
          <p:spPr bwMode="auto">
            <a:xfrm>
              <a:off x="6327648" y="5236327"/>
              <a:ext cx="754007" cy="687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 Box 17">
                  <a:extLst>
                    <a:ext uri="{FF2B5EF4-FFF2-40B4-BE49-F238E27FC236}">
                      <a16:creationId xmlns:a16="http://schemas.microsoft.com/office/drawing/2014/main" id="{9255971B-4CBE-98E1-77CE-CB6B2B7F822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3952" y="5012533"/>
                  <a:ext cx="474361" cy="4001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altLang="en-US" dirty="0"/>
                </a:p>
              </p:txBody>
            </p:sp>
          </mc:Choice>
          <mc:Fallback>
            <p:sp>
              <p:nvSpPr>
                <p:cNvPr id="14" name="Text Box 17">
                  <a:extLst>
                    <a:ext uri="{FF2B5EF4-FFF2-40B4-BE49-F238E27FC236}">
                      <a16:creationId xmlns:a16="http://schemas.microsoft.com/office/drawing/2014/main" id="{9255971B-4CBE-98E1-77CE-CB6B2B7F82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3952" y="5012533"/>
                  <a:ext cx="474361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 Box 17">
                  <a:extLst>
                    <a:ext uri="{FF2B5EF4-FFF2-40B4-BE49-F238E27FC236}">
                      <a16:creationId xmlns:a16="http://schemas.microsoft.com/office/drawing/2014/main" id="{8F378038-FD52-BE48-481F-9010A736495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451303" y="5024580"/>
                  <a:ext cx="474361" cy="4001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altLang="en-US" dirty="0"/>
                </a:p>
              </p:txBody>
            </p:sp>
          </mc:Choice>
          <mc:Fallback>
            <p:sp>
              <p:nvSpPr>
                <p:cNvPr id="15" name="Text Box 17">
                  <a:extLst>
                    <a:ext uri="{FF2B5EF4-FFF2-40B4-BE49-F238E27FC236}">
                      <a16:creationId xmlns:a16="http://schemas.microsoft.com/office/drawing/2014/main" id="{8F378038-FD52-BE48-481F-9010A73649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51303" y="5024580"/>
                  <a:ext cx="474361" cy="4001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359001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79F10-5938-8697-45A9-E5CD30EFF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DB5EE42-248C-7860-FBFA-082E8B77CA66}"/>
              </a:ext>
            </a:extLst>
          </p:cNvPr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18E3FC-79BD-59E0-537C-BE8D0381D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85" y="-171592"/>
            <a:ext cx="10515600" cy="1325563"/>
          </a:xfrm>
        </p:spPr>
        <p:txBody>
          <a:bodyPr/>
          <a:lstStyle/>
          <a:p>
            <a:r>
              <a:rPr lang="en-US" dirty="0"/>
              <a:t>Edge Disjoint Paths Reduction to Max 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22153-8676-C14F-C8AA-5D22D8E64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BADE50-950A-4D58-BFB2-FA2C6A8B38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C295D9-FCEF-4F28-DC06-D3C0CDA7CE86}"/>
              </a:ext>
            </a:extLst>
          </p:cNvPr>
          <p:cNvSpPr txBox="1"/>
          <p:nvPr/>
        </p:nvSpPr>
        <p:spPr>
          <a:xfrm>
            <a:off x="1615701" y="1403866"/>
            <a:ext cx="1965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Edge Disjoint Paths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6B9254-CEB1-BFB1-AA01-548275A9CBE0}"/>
              </a:ext>
            </a:extLst>
          </p:cNvPr>
          <p:cNvSpPr txBox="1"/>
          <p:nvPr/>
        </p:nvSpPr>
        <p:spPr>
          <a:xfrm>
            <a:off x="7808995" y="1034039"/>
            <a:ext cx="193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 Flow Problem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BDBADA-5F45-A646-749B-8ADFB5652277}"/>
              </a:ext>
            </a:extLst>
          </p:cNvPr>
          <p:cNvSpPr txBox="1"/>
          <p:nvPr/>
        </p:nvSpPr>
        <p:spPr>
          <a:xfrm>
            <a:off x="7808995" y="4298946"/>
            <a:ext cx="3810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maximal flow graph for that network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AutoShape 5">
            <a:extLst>
              <a:ext uri="{FF2B5EF4-FFF2-40B4-BE49-F238E27FC236}">
                <a16:creationId xmlns:a16="http://schemas.microsoft.com/office/drawing/2014/main" id="{C3972578-EDA2-5DBB-9D42-47B49D166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562" y="1861068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2B592B81-CB96-15C0-A5ED-3B6279EEB5A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AutoShape 5">
            <a:extLst>
              <a:ext uri="{FF2B5EF4-FFF2-40B4-BE49-F238E27FC236}">
                <a16:creationId xmlns:a16="http://schemas.microsoft.com/office/drawing/2014/main" id="{F8E00A6E-EFC3-66C3-BF97-957A8809D2A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641736" y="5283308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3167A6-7C76-003E-2858-86255510876D}"/>
              </a:ext>
            </a:extLst>
          </p:cNvPr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64A37C-0351-22EE-2888-0992AA4C2A7C}"/>
                  </a:ext>
                </a:extLst>
              </p:cNvPr>
              <p:cNvSpPr txBox="1"/>
              <p:nvPr/>
            </p:nvSpPr>
            <p:spPr>
              <a:xfrm>
                <a:off x="4474144" y="2476596"/>
                <a:ext cx="328585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Add a new source and sink, add edge from new source to S with capacity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, edge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 to new sink with capacity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, add capacity 1 to all original edges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64A37C-0351-22EE-2888-0992AA4C2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144" y="2476596"/>
                <a:ext cx="3285854" cy="1477328"/>
              </a:xfrm>
              <a:prstGeom prst="rect">
                <a:avLst/>
              </a:prstGeom>
              <a:blipFill>
                <a:blip r:embed="rId2"/>
                <a:stretch>
                  <a:fillRect l="-1670" t="-2058" b="-5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798DF48-A3E7-EE89-A905-31B3CA9A6F3A}"/>
              </a:ext>
            </a:extLst>
          </p:cNvPr>
          <p:cNvSpPr txBox="1"/>
          <p:nvPr/>
        </p:nvSpPr>
        <p:spPr>
          <a:xfrm>
            <a:off x="9714100" y="368021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Ford-Fulkerson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85DC78-40CD-25D7-3DCA-A97F0A9C15D9}"/>
              </a:ext>
            </a:extLst>
          </p:cNvPr>
          <p:cNvSpPr txBox="1"/>
          <p:nvPr/>
        </p:nvSpPr>
        <p:spPr>
          <a:xfrm>
            <a:off x="5243990" y="4593289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If an employee-shift edge has flow, assign the employee to that shift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1994E1B-1DCC-AF93-65B3-CFFB7A699FAA}"/>
              </a:ext>
            </a:extLst>
          </p:cNvPr>
          <p:cNvGrpSpPr>
            <a:grpSpLocks/>
          </p:cNvGrpSpPr>
          <p:nvPr/>
        </p:nvGrpSpPr>
        <p:grpSpPr>
          <a:xfrm>
            <a:off x="91201" y="1871843"/>
            <a:ext cx="4097348" cy="1766098"/>
            <a:chOff x="2438401" y="3540126"/>
            <a:chExt cx="6784975" cy="2597150"/>
          </a:xfrm>
        </p:grpSpPr>
        <p:sp>
          <p:nvSpPr>
            <p:cNvPr id="41" name="Oval 4">
              <a:extLst>
                <a:ext uri="{FF2B5EF4-FFF2-40B4-BE49-F238E27FC236}">
                  <a16:creationId xmlns:a16="http://schemas.microsoft.com/office/drawing/2014/main" id="{DB278C22-07E9-EE5F-6D57-544476F567D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38401" y="4648201"/>
              <a:ext cx="269875" cy="269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b="1"/>
                <a:t>s</a:t>
              </a:r>
            </a:p>
          </p:txBody>
        </p:sp>
        <p:sp>
          <p:nvSpPr>
            <p:cNvPr id="42" name="Oval 7">
              <a:extLst>
                <a:ext uri="{FF2B5EF4-FFF2-40B4-BE49-F238E27FC236}">
                  <a16:creationId xmlns:a16="http://schemas.microsoft.com/office/drawing/2014/main" id="{D2965E88-D87A-8112-652A-85F72BA67D8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72001" y="3540126"/>
              <a:ext cx="269875" cy="269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b="1" dirty="0"/>
                <a:t>a</a:t>
              </a:r>
            </a:p>
          </p:txBody>
        </p:sp>
        <p:sp>
          <p:nvSpPr>
            <p:cNvPr id="43" name="Oval 8">
              <a:extLst>
                <a:ext uri="{FF2B5EF4-FFF2-40B4-BE49-F238E27FC236}">
                  <a16:creationId xmlns:a16="http://schemas.microsoft.com/office/drawing/2014/main" id="{B1DDC188-B97D-04E1-D8DF-B61904E397A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72001" y="4648201"/>
              <a:ext cx="269875" cy="269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b="1" dirty="0"/>
                <a:t>b</a:t>
              </a:r>
            </a:p>
          </p:txBody>
        </p:sp>
        <p:sp>
          <p:nvSpPr>
            <p:cNvPr id="44" name="Oval 9">
              <a:extLst>
                <a:ext uri="{FF2B5EF4-FFF2-40B4-BE49-F238E27FC236}">
                  <a16:creationId xmlns:a16="http://schemas.microsoft.com/office/drawing/2014/main" id="{56DACB4E-E196-75D1-182E-536689C887D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72001" y="5867401"/>
              <a:ext cx="269875" cy="269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b="1" dirty="0"/>
                <a:t>c</a:t>
              </a:r>
            </a:p>
          </p:txBody>
        </p:sp>
        <p:cxnSp>
          <p:nvCxnSpPr>
            <p:cNvPr id="45" name="AutoShape 12">
              <a:extLst>
                <a:ext uri="{FF2B5EF4-FFF2-40B4-BE49-F238E27FC236}">
                  <a16:creationId xmlns:a16="http://schemas.microsoft.com/office/drawing/2014/main" id="{00E2ADBD-C392-DE60-0FEA-133C54AAC965}"/>
                </a:ext>
              </a:extLst>
            </p:cNvPr>
            <p:cNvCxnSpPr>
              <a:cxnSpLocks noChangeShapeType="1"/>
              <a:stCxn id="41" idx="7"/>
              <a:endCxn id="42" idx="3"/>
            </p:cNvCxnSpPr>
            <p:nvPr/>
          </p:nvCxnSpPr>
          <p:spPr bwMode="auto">
            <a:xfrm flipV="1">
              <a:off x="2668588" y="3770314"/>
              <a:ext cx="1943100" cy="9175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6" name="AutoShape 13">
              <a:extLst>
                <a:ext uri="{FF2B5EF4-FFF2-40B4-BE49-F238E27FC236}">
                  <a16:creationId xmlns:a16="http://schemas.microsoft.com/office/drawing/2014/main" id="{4C97C76B-2487-3C43-B522-7C21121D0E54}"/>
                </a:ext>
              </a:extLst>
            </p:cNvPr>
            <p:cNvCxnSpPr>
              <a:cxnSpLocks noChangeShapeType="1"/>
              <a:stCxn id="41" idx="6"/>
              <a:endCxn id="43" idx="2"/>
            </p:cNvCxnSpPr>
            <p:nvPr/>
          </p:nvCxnSpPr>
          <p:spPr bwMode="auto">
            <a:xfrm>
              <a:off x="2708276" y="4783138"/>
              <a:ext cx="186372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7" name="AutoShape 14">
              <a:extLst>
                <a:ext uri="{FF2B5EF4-FFF2-40B4-BE49-F238E27FC236}">
                  <a16:creationId xmlns:a16="http://schemas.microsoft.com/office/drawing/2014/main" id="{F9EE4707-04EC-1CCB-B853-723AE7874B6E}"/>
                </a:ext>
              </a:extLst>
            </p:cNvPr>
            <p:cNvCxnSpPr>
              <a:cxnSpLocks noChangeShapeType="1"/>
              <a:stCxn id="41" idx="5"/>
              <a:endCxn id="44" idx="1"/>
            </p:cNvCxnSpPr>
            <p:nvPr/>
          </p:nvCxnSpPr>
          <p:spPr bwMode="auto">
            <a:xfrm>
              <a:off x="2668588" y="4878388"/>
              <a:ext cx="1943100" cy="10287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8" name="AutoShape 22">
              <a:extLst>
                <a:ext uri="{FF2B5EF4-FFF2-40B4-BE49-F238E27FC236}">
                  <a16:creationId xmlns:a16="http://schemas.microsoft.com/office/drawing/2014/main" id="{4F745BB2-97A7-58E2-6C68-7B0D94DB41C2}"/>
                </a:ext>
              </a:extLst>
            </p:cNvPr>
            <p:cNvCxnSpPr>
              <a:cxnSpLocks noChangeShapeType="1"/>
              <a:stCxn id="43" idx="4"/>
              <a:endCxn id="44" idx="0"/>
            </p:cNvCxnSpPr>
            <p:nvPr/>
          </p:nvCxnSpPr>
          <p:spPr bwMode="auto">
            <a:xfrm>
              <a:off x="4706938" y="4918076"/>
              <a:ext cx="0" cy="9493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9" name="AutoShape 24">
              <a:extLst>
                <a:ext uri="{FF2B5EF4-FFF2-40B4-BE49-F238E27FC236}">
                  <a16:creationId xmlns:a16="http://schemas.microsoft.com/office/drawing/2014/main" id="{CBAE2B5F-7D3F-9445-0AA3-457A26148D4F}"/>
                </a:ext>
              </a:extLst>
            </p:cNvPr>
            <p:cNvCxnSpPr>
              <a:cxnSpLocks noChangeShapeType="1"/>
              <a:stCxn id="43" idx="6"/>
              <a:endCxn id="54" idx="1"/>
            </p:cNvCxnSpPr>
            <p:nvPr/>
          </p:nvCxnSpPr>
          <p:spPr bwMode="auto">
            <a:xfrm>
              <a:off x="4841876" y="4783138"/>
              <a:ext cx="2055813" cy="1123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0" name="AutoShape 25">
              <a:extLst>
                <a:ext uri="{FF2B5EF4-FFF2-40B4-BE49-F238E27FC236}">
                  <a16:creationId xmlns:a16="http://schemas.microsoft.com/office/drawing/2014/main" id="{5EEF61C8-FD9B-F89F-A787-F01AF1BCB97A}"/>
                </a:ext>
              </a:extLst>
            </p:cNvPr>
            <p:cNvCxnSpPr>
              <a:cxnSpLocks noChangeShapeType="1"/>
              <a:stCxn id="44" idx="6"/>
              <a:endCxn id="54" idx="2"/>
            </p:cNvCxnSpPr>
            <p:nvPr/>
          </p:nvCxnSpPr>
          <p:spPr bwMode="auto">
            <a:xfrm>
              <a:off x="4841876" y="6002338"/>
              <a:ext cx="201612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1" name="AutoShape 34">
              <a:extLst>
                <a:ext uri="{FF2B5EF4-FFF2-40B4-BE49-F238E27FC236}">
                  <a16:creationId xmlns:a16="http://schemas.microsoft.com/office/drawing/2014/main" id="{AF66E618-BE67-5232-46CC-37B515D3361A}"/>
                </a:ext>
              </a:extLst>
            </p:cNvPr>
            <p:cNvCxnSpPr>
              <a:cxnSpLocks noChangeShapeType="1"/>
              <a:stCxn id="42" idx="4"/>
              <a:endCxn id="43" idx="0"/>
            </p:cNvCxnSpPr>
            <p:nvPr/>
          </p:nvCxnSpPr>
          <p:spPr bwMode="auto">
            <a:xfrm>
              <a:off x="4706938" y="3810000"/>
              <a:ext cx="0" cy="838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52" name="Oval 38">
              <a:extLst>
                <a:ext uri="{FF2B5EF4-FFF2-40B4-BE49-F238E27FC236}">
                  <a16:creationId xmlns:a16="http://schemas.microsoft.com/office/drawing/2014/main" id="{567E15CA-C04E-5A65-14FD-065B1592F79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58001" y="3540126"/>
              <a:ext cx="269875" cy="269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b="1" dirty="0"/>
                <a:t>d</a:t>
              </a:r>
            </a:p>
          </p:txBody>
        </p:sp>
        <p:sp>
          <p:nvSpPr>
            <p:cNvPr id="53" name="Oval 39">
              <a:extLst>
                <a:ext uri="{FF2B5EF4-FFF2-40B4-BE49-F238E27FC236}">
                  <a16:creationId xmlns:a16="http://schemas.microsoft.com/office/drawing/2014/main" id="{D2FE396A-E818-B021-FAC1-5742A1E4A61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58001" y="4648201"/>
              <a:ext cx="269875" cy="269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b="1" dirty="0"/>
                <a:t>e</a:t>
              </a:r>
            </a:p>
          </p:txBody>
        </p:sp>
        <p:sp>
          <p:nvSpPr>
            <p:cNvPr id="54" name="Oval 40">
              <a:extLst>
                <a:ext uri="{FF2B5EF4-FFF2-40B4-BE49-F238E27FC236}">
                  <a16:creationId xmlns:a16="http://schemas.microsoft.com/office/drawing/2014/main" id="{4763253B-099B-9E8A-4DD1-DCED1AB6AB1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58001" y="5867401"/>
              <a:ext cx="269875" cy="269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b="1" dirty="0"/>
                <a:t>f</a:t>
              </a:r>
            </a:p>
          </p:txBody>
        </p:sp>
        <p:cxnSp>
          <p:nvCxnSpPr>
            <p:cNvPr id="55" name="AutoShape 41">
              <a:extLst>
                <a:ext uri="{FF2B5EF4-FFF2-40B4-BE49-F238E27FC236}">
                  <a16:creationId xmlns:a16="http://schemas.microsoft.com/office/drawing/2014/main" id="{A48FF196-D831-71CA-BA8E-988C485E5180}"/>
                </a:ext>
              </a:extLst>
            </p:cNvPr>
            <p:cNvCxnSpPr>
              <a:cxnSpLocks noChangeShapeType="1"/>
              <a:stCxn id="53" idx="4"/>
              <a:endCxn id="54" idx="0"/>
            </p:cNvCxnSpPr>
            <p:nvPr/>
          </p:nvCxnSpPr>
          <p:spPr bwMode="auto">
            <a:xfrm>
              <a:off x="6992938" y="4918076"/>
              <a:ext cx="0" cy="9493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med"/>
              <a:tailEnd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6" name="AutoShape 42">
              <a:extLst>
                <a:ext uri="{FF2B5EF4-FFF2-40B4-BE49-F238E27FC236}">
                  <a16:creationId xmlns:a16="http://schemas.microsoft.com/office/drawing/2014/main" id="{93FCA86B-51B4-5295-E153-0934F343F651}"/>
                </a:ext>
              </a:extLst>
            </p:cNvPr>
            <p:cNvCxnSpPr>
              <a:cxnSpLocks noChangeShapeType="1"/>
              <a:stCxn id="52" idx="4"/>
              <a:endCxn id="53" idx="0"/>
            </p:cNvCxnSpPr>
            <p:nvPr/>
          </p:nvCxnSpPr>
          <p:spPr bwMode="auto">
            <a:xfrm>
              <a:off x="6992938" y="3810000"/>
              <a:ext cx="0" cy="838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med"/>
              <a:tailEnd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57" name="Oval 44">
              <a:extLst>
                <a:ext uri="{FF2B5EF4-FFF2-40B4-BE49-F238E27FC236}">
                  <a16:creationId xmlns:a16="http://schemas.microsoft.com/office/drawing/2014/main" id="{B70B5961-F935-1D5F-AB35-FAEF85D73D7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953501" y="4648201"/>
              <a:ext cx="269875" cy="269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b="1"/>
                <a:t>t</a:t>
              </a:r>
            </a:p>
          </p:txBody>
        </p:sp>
        <p:cxnSp>
          <p:nvCxnSpPr>
            <p:cNvPr id="58" name="AutoShape 45">
              <a:extLst>
                <a:ext uri="{FF2B5EF4-FFF2-40B4-BE49-F238E27FC236}">
                  <a16:creationId xmlns:a16="http://schemas.microsoft.com/office/drawing/2014/main" id="{A074D5B2-9962-E6F6-A2E5-11502A589D6F}"/>
                </a:ext>
              </a:extLst>
            </p:cNvPr>
            <p:cNvCxnSpPr>
              <a:cxnSpLocks noChangeShapeType="1"/>
              <a:stCxn id="52" idx="6"/>
              <a:endCxn id="57" idx="1"/>
            </p:cNvCxnSpPr>
            <p:nvPr/>
          </p:nvCxnSpPr>
          <p:spPr bwMode="auto">
            <a:xfrm>
              <a:off x="7127876" y="3675064"/>
              <a:ext cx="1865313" cy="10128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9" name="AutoShape 46">
              <a:extLst>
                <a:ext uri="{FF2B5EF4-FFF2-40B4-BE49-F238E27FC236}">
                  <a16:creationId xmlns:a16="http://schemas.microsoft.com/office/drawing/2014/main" id="{2CDD3BA7-4088-BCDC-D1D0-85A3EDF22CD9}"/>
                </a:ext>
              </a:extLst>
            </p:cNvPr>
            <p:cNvCxnSpPr>
              <a:cxnSpLocks noChangeShapeType="1"/>
              <a:stCxn id="53" idx="6"/>
              <a:endCxn id="57" idx="2"/>
            </p:cNvCxnSpPr>
            <p:nvPr/>
          </p:nvCxnSpPr>
          <p:spPr bwMode="auto">
            <a:xfrm>
              <a:off x="7127876" y="4783138"/>
              <a:ext cx="182562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0" name="AutoShape 47">
              <a:extLst>
                <a:ext uri="{FF2B5EF4-FFF2-40B4-BE49-F238E27FC236}">
                  <a16:creationId xmlns:a16="http://schemas.microsoft.com/office/drawing/2014/main" id="{6EBB11F8-4016-263C-3325-58E54F965E1F}"/>
                </a:ext>
              </a:extLst>
            </p:cNvPr>
            <p:cNvCxnSpPr>
              <a:cxnSpLocks noChangeShapeType="1"/>
              <a:stCxn id="54" idx="7"/>
              <a:endCxn id="57" idx="4"/>
            </p:cNvCxnSpPr>
            <p:nvPr/>
          </p:nvCxnSpPr>
          <p:spPr bwMode="auto">
            <a:xfrm flipV="1">
              <a:off x="7088188" y="4918076"/>
              <a:ext cx="2000250" cy="9890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" name="AutoShape 63">
              <a:extLst>
                <a:ext uri="{FF2B5EF4-FFF2-40B4-BE49-F238E27FC236}">
                  <a16:creationId xmlns:a16="http://schemas.microsoft.com/office/drawing/2014/main" id="{00D24401-5C8B-13C0-D05F-B08A8F5EEA1D}"/>
                </a:ext>
              </a:extLst>
            </p:cNvPr>
            <p:cNvCxnSpPr>
              <a:cxnSpLocks noChangeShapeType="1"/>
              <a:stCxn id="53" idx="2"/>
              <a:endCxn id="42" idx="6"/>
            </p:cNvCxnSpPr>
            <p:nvPr/>
          </p:nvCxnSpPr>
          <p:spPr bwMode="auto">
            <a:xfrm flipH="1" flipV="1">
              <a:off x="4841876" y="3675064"/>
              <a:ext cx="2016125" cy="11080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2" name="AutoShape 64">
              <a:extLst>
                <a:ext uri="{FF2B5EF4-FFF2-40B4-BE49-F238E27FC236}">
                  <a16:creationId xmlns:a16="http://schemas.microsoft.com/office/drawing/2014/main" id="{C71108AC-F44E-D862-3C24-2FE05D420096}"/>
                </a:ext>
              </a:extLst>
            </p:cNvPr>
            <p:cNvCxnSpPr>
              <a:cxnSpLocks noChangeShapeType="1"/>
              <a:stCxn id="52" idx="2"/>
              <a:endCxn id="43" idx="7"/>
            </p:cNvCxnSpPr>
            <p:nvPr/>
          </p:nvCxnSpPr>
          <p:spPr bwMode="auto">
            <a:xfrm flipH="1">
              <a:off x="4802188" y="3675064"/>
              <a:ext cx="2055812" cy="10128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23EFF8D-5D10-9882-B059-4C9BAC87DD53}"/>
              </a:ext>
            </a:extLst>
          </p:cNvPr>
          <p:cNvGrpSpPr/>
          <p:nvPr/>
        </p:nvGrpSpPr>
        <p:grpSpPr>
          <a:xfrm>
            <a:off x="7978748" y="1516826"/>
            <a:ext cx="4113936" cy="1301769"/>
            <a:chOff x="85793" y="4142232"/>
            <a:chExt cx="7224366" cy="2286000"/>
          </a:xfrm>
        </p:grpSpPr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9163AD01-80CA-14DC-CF9E-22D75180747F}"/>
                </a:ext>
              </a:extLst>
            </p:cNvPr>
            <p:cNvGrpSpPr/>
            <p:nvPr/>
          </p:nvGrpSpPr>
          <p:grpSpPr>
            <a:xfrm>
              <a:off x="1024128" y="4142232"/>
              <a:ext cx="5303520" cy="2286000"/>
              <a:chOff x="1463040" y="3429000"/>
              <a:chExt cx="5303520" cy="2286000"/>
            </a:xfrm>
          </p:grpSpPr>
          <p:grpSp>
            <p:nvGrpSpPr>
              <p:cNvPr id="263" name="Group 262">
                <a:extLst>
                  <a:ext uri="{FF2B5EF4-FFF2-40B4-BE49-F238E27FC236}">
                    <a16:creationId xmlns:a16="http://schemas.microsoft.com/office/drawing/2014/main" id="{CC0CC3A8-BCD8-5A9F-D6C7-7804275714F1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463040" y="3429000"/>
                <a:ext cx="5303520" cy="2286000"/>
                <a:chOff x="2438401" y="3540126"/>
                <a:chExt cx="6784975" cy="2597150"/>
              </a:xfrm>
            </p:grpSpPr>
            <p:sp>
              <p:nvSpPr>
                <p:cNvPr id="278" name="Oval 4">
                  <a:extLst>
                    <a:ext uri="{FF2B5EF4-FFF2-40B4-BE49-F238E27FC236}">
                      <a16:creationId xmlns:a16="http://schemas.microsoft.com/office/drawing/2014/main" id="{872E6CAE-6B3C-4EFE-02D4-B0AE7370C9E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438401" y="4648201"/>
                  <a:ext cx="269875" cy="269875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/>
                  <a:r>
                    <a:rPr lang="en-US" altLang="en-US" sz="1200" b="1" dirty="0"/>
                    <a:t>s</a:t>
                  </a:r>
                </a:p>
              </p:txBody>
            </p:sp>
            <p:sp>
              <p:nvSpPr>
                <p:cNvPr id="280" name="Oval 7">
                  <a:extLst>
                    <a:ext uri="{FF2B5EF4-FFF2-40B4-BE49-F238E27FC236}">
                      <a16:creationId xmlns:a16="http://schemas.microsoft.com/office/drawing/2014/main" id="{727606F3-CD8F-ED3E-0808-97170119303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72001" y="3540126"/>
                  <a:ext cx="269875" cy="269875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/>
                  <a:r>
                    <a:rPr lang="en-US" altLang="en-US" sz="1200" b="1" dirty="0"/>
                    <a:t>a</a:t>
                  </a:r>
                </a:p>
              </p:txBody>
            </p:sp>
            <p:sp>
              <p:nvSpPr>
                <p:cNvPr id="281" name="Oval 8">
                  <a:extLst>
                    <a:ext uri="{FF2B5EF4-FFF2-40B4-BE49-F238E27FC236}">
                      <a16:creationId xmlns:a16="http://schemas.microsoft.com/office/drawing/2014/main" id="{A6360759-5B37-0839-680C-4DD40CBEE33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72001" y="4648201"/>
                  <a:ext cx="269875" cy="269875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/>
                  <a:r>
                    <a:rPr lang="en-US" altLang="en-US" sz="1200" b="1" dirty="0"/>
                    <a:t>b</a:t>
                  </a:r>
                </a:p>
              </p:txBody>
            </p:sp>
            <p:sp>
              <p:nvSpPr>
                <p:cNvPr id="282" name="Oval 9">
                  <a:extLst>
                    <a:ext uri="{FF2B5EF4-FFF2-40B4-BE49-F238E27FC236}">
                      <a16:creationId xmlns:a16="http://schemas.microsoft.com/office/drawing/2014/main" id="{83AE28B9-1BC7-D9A0-14CD-D8EE27404A9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72001" y="5867401"/>
                  <a:ext cx="269875" cy="269875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/>
                  <a:r>
                    <a:rPr lang="en-US" altLang="en-US" sz="1200" b="1" dirty="0"/>
                    <a:t>c</a:t>
                  </a:r>
                </a:p>
              </p:txBody>
            </p:sp>
            <p:cxnSp>
              <p:nvCxnSpPr>
                <p:cNvPr id="283" name="AutoShape 12">
                  <a:extLst>
                    <a:ext uri="{FF2B5EF4-FFF2-40B4-BE49-F238E27FC236}">
                      <a16:creationId xmlns:a16="http://schemas.microsoft.com/office/drawing/2014/main" id="{0C8435E5-105C-F9FA-F57C-0F06BD8D12ED}"/>
                    </a:ext>
                  </a:extLst>
                </p:cNvPr>
                <p:cNvCxnSpPr>
                  <a:cxnSpLocks noChangeShapeType="1"/>
                  <a:stCxn id="278" idx="7"/>
                  <a:endCxn id="280" idx="3"/>
                </p:cNvCxnSpPr>
                <p:nvPr/>
              </p:nvCxnSpPr>
              <p:spPr bwMode="auto">
                <a:xfrm flipV="1">
                  <a:off x="2668588" y="3770314"/>
                  <a:ext cx="1943100" cy="917575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84" name="AutoShape 13">
                  <a:extLst>
                    <a:ext uri="{FF2B5EF4-FFF2-40B4-BE49-F238E27FC236}">
                      <a16:creationId xmlns:a16="http://schemas.microsoft.com/office/drawing/2014/main" id="{ACE5CBAC-8304-4229-EE42-CDB2C1F250BF}"/>
                    </a:ext>
                  </a:extLst>
                </p:cNvPr>
                <p:cNvCxnSpPr>
                  <a:cxnSpLocks noChangeShapeType="1"/>
                  <a:stCxn id="278" idx="6"/>
                  <a:endCxn id="281" idx="2"/>
                </p:cNvCxnSpPr>
                <p:nvPr/>
              </p:nvCxnSpPr>
              <p:spPr bwMode="auto">
                <a:xfrm>
                  <a:off x="2708276" y="4783138"/>
                  <a:ext cx="1863725" cy="0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85" name="AutoShape 14">
                  <a:extLst>
                    <a:ext uri="{FF2B5EF4-FFF2-40B4-BE49-F238E27FC236}">
                      <a16:creationId xmlns:a16="http://schemas.microsoft.com/office/drawing/2014/main" id="{AD572F55-7FF6-5A9B-CD64-0BAFFBD8849A}"/>
                    </a:ext>
                  </a:extLst>
                </p:cNvPr>
                <p:cNvCxnSpPr>
                  <a:cxnSpLocks noChangeShapeType="1"/>
                  <a:stCxn id="278" idx="5"/>
                  <a:endCxn id="282" idx="1"/>
                </p:cNvCxnSpPr>
                <p:nvPr/>
              </p:nvCxnSpPr>
              <p:spPr bwMode="auto">
                <a:xfrm>
                  <a:off x="2668588" y="4878388"/>
                  <a:ext cx="1943100" cy="1028700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86" name="AutoShape 22">
                  <a:extLst>
                    <a:ext uri="{FF2B5EF4-FFF2-40B4-BE49-F238E27FC236}">
                      <a16:creationId xmlns:a16="http://schemas.microsoft.com/office/drawing/2014/main" id="{61CCD804-D89E-A1BA-7F0F-0B47D7BC5407}"/>
                    </a:ext>
                  </a:extLst>
                </p:cNvPr>
                <p:cNvCxnSpPr>
                  <a:cxnSpLocks noChangeShapeType="1"/>
                  <a:stCxn id="281" idx="4"/>
                  <a:endCxn id="282" idx="0"/>
                </p:cNvCxnSpPr>
                <p:nvPr/>
              </p:nvCxnSpPr>
              <p:spPr bwMode="auto">
                <a:xfrm>
                  <a:off x="4706938" y="4918076"/>
                  <a:ext cx="0" cy="949325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87" name="AutoShape 24">
                  <a:extLst>
                    <a:ext uri="{FF2B5EF4-FFF2-40B4-BE49-F238E27FC236}">
                      <a16:creationId xmlns:a16="http://schemas.microsoft.com/office/drawing/2014/main" id="{EAFC6BB8-6E1A-92F2-6F86-EA3FADEE69B0}"/>
                    </a:ext>
                  </a:extLst>
                </p:cNvPr>
                <p:cNvCxnSpPr>
                  <a:cxnSpLocks noChangeShapeType="1"/>
                  <a:stCxn id="281" idx="6"/>
                  <a:endCxn id="372" idx="1"/>
                </p:cNvCxnSpPr>
                <p:nvPr/>
              </p:nvCxnSpPr>
              <p:spPr bwMode="auto">
                <a:xfrm>
                  <a:off x="4841876" y="4783138"/>
                  <a:ext cx="2055813" cy="1123950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88" name="AutoShape 25">
                  <a:extLst>
                    <a:ext uri="{FF2B5EF4-FFF2-40B4-BE49-F238E27FC236}">
                      <a16:creationId xmlns:a16="http://schemas.microsoft.com/office/drawing/2014/main" id="{B497D7EC-4987-9357-A67C-559243DC35DD}"/>
                    </a:ext>
                  </a:extLst>
                </p:cNvPr>
                <p:cNvCxnSpPr>
                  <a:cxnSpLocks noChangeShapeType="1"/>
                  <a:stCxn id="282" idx="6"/>
                  <a:endCxn id="372" idx="2"/>
                </p:cNvCxnSpPr>
                <p:nvPr/>
              </p:nvCxnSpPr>
              <p:spPr bwMode="auto">
                <a:xfrm>
                  <a:off x="4841876" y="6002338"/>
                  <a:ext cx="2016125" cy="0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89" name="AutoShape 34">
                  <a:extLst>
                    <a:ext uri="{FF2B5EF4-FFF2-40B4-BE49-F238E27FC236}">
                      <a16:creationId xmlns:a16="http://schemas.microsoft.com/office/drawing/2014/main" id="{0A927B71-181E-91C3-5793-792772218669}"/>
                    </a:ext>
                  </a:extLst>
                </p:cNvPr>
                <p:cNvCxnSpPr>
                  <a:cxnSpLocks noChangeShapeType="1"/>
                  <a:stCxn id="280" idx="4"/>
                  <a:endCxn id="281" idx="0"/>
                </p:cNvCxnSpPr>
                <p:nvPr/>
              </p:nvCxnSpPr>
              <p:spPr bwMode="auto">
                <a:xfrm>
                  <a:off x="4706938" y="3810000"/>
                  <a:ext cx="0" cy="838200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370" name="Oval 38">
                  <a:extLst>
                    <a:ext uri="{FF2B5EF4-FFF2-40B4-BE49-F238E27FC236}">
                      <a16:creationId xmlns:a16="http://schemas.microsoft.com/office/drawing/2014/main" id="{D2230805-1A9C-C296-B516-255F63E1EC8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858001" y="3540126"/>
                  <a:ext cx="269875" cy="269875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/>
                  <a:r>
                    <a:rPr lang="en-US" altLang="en-US" sz="1200" b="1" dirty="0"/>
                    <a:t>d</a:t>
                  </a:r>
                </a:p>
              </p:txBody>
            </p:sp>
            <p:sp>
              <p:nvSpPr>
                <p:cNvPr id="371" name="Oval 39">
                  <a:extLst>
                    <a:ext uri="{FF2B5EF4-FFF2-40B4-BE49-F238E27FC236}">
                      <a16:creationId xmlns:a16="http://schemas.microsoft.com/office/drawing/2014/main" id="{FD42ADAD-B8AA-A17C-EC15-3D2ECD8C22E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858001" y="4648201"/>
                  <a:ext cx="269875" cy="269875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/>
                  <a:r>
                    <a:rPr lang="en-US" altLang="en-US" sz="1200" b="1" dirty="0"/>
                    <a:t>e</a:t>
                  </a:r>
                </a:p>
              </p:txBody>
            </p:sp>
            <p:sp>
              <p:nvSpPr>
                <p:cNvPr id="372" name="Oval 40">
                  <a:extLst>
                    <a:ext uri="{FF2B5EF4-FFF2-40B4-BE49-F238E27FC236}">
                      <a16:creationId xmlns:a16="http://schemas.microsoft.com/office/drawing/2014/main" id="{9B6A984F-01DE-B7C1-96E6-6405C163C7D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858001" y="5867401"/>
                  <a:ext cx="269875" cy="269875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/>
                  <a:r>
                    <a:rPr lang="en-US" altLang="en-US" sz="1200" b="1" dirty="0"/>
                    <a:t>f</a:t>
                  </a:r>
                </a:p>
              </p:txBody>
            </p:sp>
            <p:cxnSp>
              <p:nvCxnSpPr>
                <p:cNvPr id="373" name="AutoShape 41">
                  <a:extLst>
                    <a:ext uri="{FF2B5EF4-FFF2-40B4-BE49-F238E27FC236}">
                      <a16:creationId xmlns:a16="http://schemas.microsoft.com/office/drawing/2014/main" id="{03947842-46E9-F644-7717-B9F6B2D7F920}"/>
                    </a:ext>
                  </a:extLst>
                </p:cNvPr>
                <p:cNvCxnSpPr>
                  <a:cxnSpLocks noChangeShapeType="1"/>
                  <a:stCxn id="371" idx="4"/>
                  <a:endCxn id="372" idx="0"/>
                </p:cNvCxnSpPr>
                <p:nvPr/>
              </p:nvCxnSpPr>
              <p:spPr bwMode="auto">
                <a:xfrm>
                  <a:off x="6992938" y="4918076"/>
                  <a:ext cx="0" cy="949325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triangle" w="lg" len="med"/>
                  <a:tailEnd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4" name="AutoShape 42">
                  <a:extLst>
                    <a:ext uri="{FF2B5EF4-FFF2-40B4-BE49-F238E27FC236}">
                      <a16:creationId xmlns:a16="http://schemas.microsoft.com/office/drawing/2014/main" id="{67A4702F-60C7-3949-234C-7193238F91A1}"/>
                    </a:ext>
                  </a:extLst>
                </p:cNvPr>
                <p:cNvCxnSpPr>
                  <a:cxnSpLocks noChangeShapeType="1"/>
                  <a:stCxn id="370" idx="4"/>
                  <a:endCxn id="371" idx="0"/>
                </p:cNvCxnSpPr>
                <p:nvPr/>
              </p:nvCxnSpPr>
              <p:spPr bwMode="auto">
                <a:xfrm>
                  <a:off x="6992938" y="3810000"/>
                  <a:ext cx="0" cy="838200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triangle" w="lg" len="med"/>
                  <a:tailEnd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375" name="Oval 44">
                  <a:extLst>
                    <a:ext uri="{FF2B5EF4-FFF2-40B4-BE49-F238E27FC236}">
                      <a16:creationId xmlns:a16="http://schemas.microsoft.com/office/drawing/2014/main" id="{35E8AEBA-C0C2-0D07-5D8A-3112123C290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953501" y="4648201"/>
                  <a:ext cx="269875" cy="269875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/>
                  <a:r>
                    <a:rPr lang="en-US" altLang="en-US" sz="1200" b="1"/>
                    <a:t>t</a:t>
                  </a:r>
                </a:p>
              </p:txBody>
            </p:sp>
            <p:cxnSp>
              <p:nvCxnSpPr>
                <p:cNvPr id="376" name="AutoShape 45">
                  <a:extLst>
                    <a:ext uri="{FF2B5EF4-FFF2-40B4-BE49-F238E27FC236}">
                      <a16:creationId xmlns:a16="http://schemas.microsoft.com/office/drawing/2014/main" id="{687CACBE-6607-6229-3A5D-74FB96682C9B}"/>
                    </a:ext>
                  </a:extLst>
                </p:cNvPr>
                <p:cNvCxnSpPr>
                  <a:cxnSpLocks noChangeShapeType="1"/>
                  <a:stCxn id="370" idx="6"/>
                  <a:endCxn id="375" idx="1"/>
                </p:cNvCxnSpPr>
                <p:nvPr/>
              </p:nvCxnSpPr>
              <p:spPr bwMode="auto">
                <a:xfrm>
                  <a:off x="7127876" y="3675064"/>
                  <a:ext cx="1865313" cy="1012825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7" name="AutoShape 46">
                  <a:extLst>
                    <a:ext uri="{FF2B5EF4-FFF2-40B4-BE49-F238E27FC236}">
                      <a16:creationId xmlns:a16="http://schemas.microsoft.com/office/drawing/2014/main" id="{F7F6EF43-ED60-1F60-CAD8-083CDE087411}"/>
                    </a:ext>
                  </a:extLst>
                </p:cNvPr>
                <p:cNvCxnSpPr>
                  <a:cxnSpLocks noChangeShapeType="1"/>
                  <a:stCxn id="371" idx="6"/>
                  <a:endCxn id="375" idx="2"/>
                </p:cNvCxnSpPr>
                <p:nvPr/>
              </p:nvCxnSpPr>
              <p:spPr bwMode="auto">
                <a:xfrm>
                  <a:off x="7127876" y="4783138"/>
                  <a:ext cx="1825625" cy="0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8" name="AutoShape 47">
                  <a:extLst>
                    <a:ext uri="{FF2B5EF4-FFF2-40B4-BE49-F238E27FC236}">
                      <a16:creationId xmlns:a16="http://schemas.microsoft.com/office/drawing/2014/main" id="{A2D0DFB9-6C0C-3446-6290-64C55C8AC1F3}"/>
                    </a:ext>
                  </a:extLst>
                </p:cNvPr>
                <p:cNvCxnSpPr>
                  <a:cxnSpLocks noChangeShapeType="1"/>
                  <a:stCxn id="372" idx="7"/>
                  <a:endCxn id="375" idx="4"/>
                </p:cNvCxnSpPr>
                <p:nvPr/>
              </p:nvCxnSpPr>
              <p:spPr bwMode="auto">
                <a:xfrm flipV="1">
                  <a:off x="7088188" y="4918076"/>
                  <a:ext cx="2000250" cy="989013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9" name="AutoShape 63">
                  <a:extLst>
                    <a:ext uri="{FF2B5EF4-FFF2-40B4-BE49-F238E27FC236}">
                      <a16:creationId xmlns:a16="http://schemas.microsoft.com/office/drawing/2014/main" id="{77B9F2A2-975B-66F6-FDB3-AC954D681471}"/>
                    </a:ext>
                  </a:extLst>
                </p:cNvPr>
                <p:cNvCxnSpPr>
                  <a:cxnSpLocks noChangeShapeType="1"/>
                  <a:stCxn id="371" idx="2"/>
                  <a:endCxn id="280" idx="6"/>
                </p:cNvCxnSpPr>
                <p:nvPr/>
              </p:nvCxnSpPr>
              <p:spPr bwMode="auto">
                <a:xfrm flipH="1" flipV="1">
                  <a:off x="4841876" y="3675064"/>
                  <a:ext cx="2016125" cy="1108075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80" name="AutoShape 64">
                  <a:extLst>
                    <a:ext uri="{FF2B5EF4-FFF2-40B4-BE49-F238E27FC236}">
                      <a16:creationId xmlns:a16="http://schemas.microsoft.com/office/drawing/2014/main" id="{6D0A2F5B-8E84-1237-5443-3EEED0C90D0F}"/>
                    </a:ext>
                  </a:extLst>
                </p:cNvPr>
                <p:cNvCxnSpPr>
                  <a:cxnSpLocks noChangeShapeType="1"/>
                  <a:stCxn id="370" idx="2"/>
                  <a:endCxn id="281" idx="7"/>
                </p:cNvCxnSpPr>
                <p:nvPr/>
              </p:nvCxnSpPr>
              <p:spPr bwMode="auto">
                <a:xfrm flipH="1">
                  <a:off x="4802188" y="3675064"/>
                  <a:ext cx="2055812" cy="1012825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264" name="Text Box 17">
                <a:extLst>
                  <a:ext uri="{FF2B5EF4-FFF2-40B4-BE49-F238E27FC236}">
                    <a16:creationId xmlns:a16="http://schemas.microsoft.com/office/drawing/2014/main" id="{9003D965-5F79-5FEA-41A2-62E1CE7D74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5196" y="3666542"/>
                <a:ext cx="284052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400" dirty="0"/>
                  <a:t>1</a:t>
                </a:r>
              </a:p>
            </p:txBody>
          </p:sp>
          <p:sp>
            <p:nvSpPr>
              <p:cNvPr id="265" name="Text Box 17">
                <a:extLst>
                  <a:ext uri="{FF2B5EF4-FFF2-40B4-BE49-F238E27FC236}">
                    <a16:creationId xmlns:a16="http://schemas.microsoft.com/office/drawing/2014/main" id="{9651A339-6CBF-943D-EDE3-9323B7F2F9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5663" y="4264043"/>
                <a:ext cx="284052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400" dirty="0"/>
                  <a:t>1</a:t>
                </a:r>
              </a:p>
            </p:txBody>
          </p:sp>
          <p:sp>
            <p:nvSpPr>
              <p:cNvPr id="266" name="Text Box 17">
                <a:extLst>
                  <a:ext uri="{FF2B5EF4-FFF2-40B4-BE49-F238E27FC236}">
                    <a16:creationId xmlns:a16="http://schemas.microsoft.com/office/drawing/2014/main" id="{6671A4E4-E529-6CCA-E79B-6D4E72674B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5196" y="4896476"/>
                <a:ext cx="284052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400" dirty="0"/>
                  <a:t>1</a:t>
                </a:r>
              </a:p>
            </p:txBody>
          </p:sp>
          <p:sp>
            <p:nvSpPr>
              <p:cNvPr id="267" name="Text Box 17">
                <a:extLst>
                  <a:ext uri="{FF2B5EF4-FFF2-40B4-BE49-F238E27FC236}">
                    <a16:creationId xmlns:a16="http://schemas.microsoft.com/office/drawing/2014/main" id="{FC4628CC-1D82-307B-3B27-CF32DA1F94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5039" y="4042381"/>
                <a:ext cx="284052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400" dirty="0"/>
                  <a:t>1</a:t>
                </a:r>
              </a:p>
            </p:txBody>
          </p:sp>
          <p:sp>
            <p:nvSpPr>
              <p:cNvPr id="268" name="Text Box 17">
                <a:extLst>
                  <a:ext uri="{FF2B5EF4-FFF2-40B4-BE49-F238E27FC236}">
                    <a16:creationId xmlns:a16="http://schemas.microsoft.com/office/drawing/2014/main" id="{FE67B4EF-F2C3-91AC-BA0B-173E06845E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4017" y="3526735"/>
                <a:ext cx="284052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400" dirty="0"/>
                  <a:t>1</a:t>
                </a:r>
              </a:p>
            </p:txBody>
          </p:sp>
          <p:sp>
            <p:nvSpPr>
              <p:cNvPr id="269" name="Text Box 17">
                <a:extLst>
                  <a:ext uri="{FF2B5EF4-FFF2-40B4-BE49-F238E27FC236}">
                    <a16:creationId xmlns:a16="http://schemas.microsoft.com/office/drawing/2014/main" id="{118E4175-EE78-2C93-A30A-5E96775915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3537" y="3798492"/>
                <a:ext cx="284052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400" dirty="0"/>
                  <a:t>1</a:t>
                </a:r>
              </a:p>
            </p:txBody>
          </p:sp>
          <p:sp>
            <p:nvSpPr>
              <p:cNvPr id="270" name="Text Box 17">
                <a:extLst>
                  <a:ext uri="{FF2B5EF4-FFF2-40B4-BE49-F238E27FC236}">
                    <a16:creationId xmlns:a16="http://schemas.microsoft.com/office/drawing/2014/main" id="{0D60F6E3-5E02-2D8F-62CC-C83AF66BD8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3537" y="4788451"/>
                <a:ext cx="284052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400" dirty="0"/>
                  <a:t>1</a:t>
                </a:r>
              </a:p>
            </p:txBody>
          </p:sp>
          <p:sp>
            <p:nvSpPr>
              <p:cNvPr id="271" name="Text Box 17">
                <a:extLst>
                  <a:ext uri="{FF2B5EF4-FFF2-40B4-BE49-F238E27FC236}">
                    <a16:creationId xmlns:a16="http://schemas.microsoft.com/office/drawing/2014/main" id="{FF75A881-D275-0EBC-B08F-F8655945E9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51172" y="5355872"/>
                <a:ext cx="284052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400" dirty="0"/>
                  <a:t>1</a:t>
                </a:r>
              </a:p>
            </p:txBody>
          </p:sp>
          <p:sp>
            <p:nvSpPr>
              <p:cNvPr id="272" name="Text Box 17">
                <a:extLst>
                  <a:ext uri="{FF2B5EF4-FFF2-40B4-BE49-F238E27FC236}">
                    <a16:creationId xmlns:a16="http://schemas.microsoft.com/office/drawing/2014/main" id="{F20ABB3D-C5D4-9E3E-1C2F-6ADFB903B0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48485" y="4788450"/>
                <a:ext cx="284052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400" dirty="0"/>
                  <a:t>1</a:t>
                </a:r>
              </a:p>
            </p:txBody>
          </p:sp>
          <p:sp>
            <p:nvSpPr>
              <p:cNvPr id="273" name="Text Box 17">
                <a:extLst>
                  <a:ext uri="{FF2B5EF4-FFF2-40B4-BE49-F238E27FC236}">
                    <a16:creationId xmlns:a16="http://schemas.microsoft.com/office/drawing/2014/main" id="{CDF81F40-1407-014F-9543-C87F35EC63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7385" y="4828815"/>
                <a:ext cx="284052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400" dirty="0"/>
                  <a:t>1</a:t>
                </a:r>
              </a:p>
            </p:txBody>
          </p:sp>
          <p:sp>
            <p:nvSpPr>
              <p:cNvPr id="274" name="Text Box 17">
                <a:extLst>
                  <a:ext uri="{FF2B5EF4-FFF2-40B4-BE49-F238E27FC236}">
                    <a16:creationId xmlns:a16="http://schemas.microsoft.com/office/drawing/2014/main" id="{721E7479-C8E8-F136-F1FC-97D282D84E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7385" y="3818113"/>
                <a:ext cx="284052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400" dirty="0"/>
                  <a:t>1</a:t>
                </a:r>
              </a:p>
            </p:txBody>
          </p:sp>
          <p:sp>
            <p:nvSpPr>
              <p:cNvPr id="275" name="Text Box 17">
                <a:extLst>
                  <a:ext uri="{FF2B5EF4-FFF2-40B4-BE49-F238E27FC236}">
                    <a16:creationId xmlns:a16="http://schemas.microsoft.com/office/drawing/2014/main" id="{3E876322-7346-19B5-2C8F-36643DF631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74496" y="3666542"/>
                <a:ext cx="284052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400" dirty="0"/>
                  <a:t>1</a:t>
                </a:r>
              </a:p>
            </p:txBody>
          </p:sp>
          <p:sp>
            <p:nvSpPr>
              <p:cNvPr id="276" name="Text Box 17">
                <a:extLst>
                  <a:ext uri="{FF2B5EF4-FFF2-40B4-BE49-F238E27FC236}">
                    <a16:creationId xmlns:a16="http://schemas.microsoft.com/office/drawing/2014/main" id="{626151DA-5D8B-E510-E3F6-F0A547E53B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74496" y="4299301"/>
                <a:ext cx="284052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400" dirty="0"/>
                  <a:t>1</a:t>
                </a:r>
              </a:p>
            </p:txBody>
          </p:sp>
          <p:sp>
            <p:nvSpPr>
              <p:cNvPr id="277" name="Text Box 17">
                <a:extLst>
                  <a:ext uri="{FF2B5EF4-FFF2-40B4-BE49-F238E27FC236}">
                    <a16:creationId xmlns:a16="http://schemas.microsoft.com/office/drawing/2014/main" id="{D2D0E60A-95BE-CABE-C3A3-6A0BEC6F2E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74496" y="4932060"/>
                <a:ext cx="284052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400" dirty="0"/>
                  <a:t>1</a:t>
                </a: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7" name="Oval 256">
                  <a:extLst>
                    <a:ext uri="{FF2B5EF4-FFF2-40B4-BE49-F238E27FC236}">
                      <a16:creationId xmlns:a16="http://schemas.microsoft.com/office/drawing/2014/main" id="{38D7837C-05BB-F70A-F8F0-57BFED8DC79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5793" y="5100796"/>
                  <a:ext cx="240715" cy="271060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2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en-US" sz="12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1200" b="1" dirty="0"/>
                </a:p>
              </p:txBody>
            </p:sp>
          </mc:Choice>
          <mc:Fallback>
            <p:sp>
              <p:nvSpPr>
                <p:cNvPr id="257" name="Oval 256">
                  <a:extLst>
                    <a:ext uri="{FF2B5EF4-FFF2-40B4-BE49-F238E27FC236}">
                      <a16:creationId xmlns:a16="http://schemas.microsoft.com/office/drawing/2014/main" id="{38D7837C-05BB-F70A-F8F0-57BFED8DC79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5793" y="5100796"/>
                  <a:ext cx="240715" cy="271060"/>
                </a:xfrm>
                <a:prstGeom prst="ellipse">
                  <a:avLst/>
                </a:prstGeom>
                <a:blipFill>
                  <a:blip r:embed="rId3"/>
                  <a:stretch>
                    <a:fillRect l="-41667" t="-7143" r="-20833" b="-14286"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8" name="Oval 4">
                  <a:extLst>
                    <a:ext uri="{FF2B5EF4-FFF2-40B4-BE49-F238E27FC236}">
                      <a16:creationId xmlns:a16="http://schemas.microsoft.com/office/drawing/2014/main" id="{FA775040-C5A1-3B87-504F-265B24A4E92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7081655" y="5114546"/>
                  <a:ext cx="228504" cy="257310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2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en-US" sz="12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1200" b="1" dirty="0"/>
                </a:p>
              </p:txBody>
            </p:sp>
          </mc:Choice>
          <mc:Fallback>
            <p:sp>
              <p:nvSpPr>
                <p:cNvPr id="258" name="Oval 4">
                  <a:extLst>
                    <a:ext uri="{FF2B5EF4-FFF2-40B4-BE49-F238E27FC236}">
                      <a16:creationId xmlns:a16="http://schemas.microsoft.com/office/drawing/2014/main" id="{FA775040-C5A1-3B87-504F-265B24A4E9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081655" y="5114546"/>
                  <a:ext cx="228504" cy="257310"/>
                </a:xfrm>
                <a:prstGeom prst="ellipse">
                  <a:avLst/>
                </a:prstGeom>
                <a:blipFill>
                  <a:blip r:embed="rId4"/>
                  <a:stretch>
                    <a:fillRect l="-37500" t="-15385" r="-12500" b="-19231"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9" name="AutoShape 12">
              <a:extLst>
                <a:ext uri="{FF2B5EF4-FFF2-40B4-BE49-F238E27FC236}">
                  <a16:creationId xmlns:a16="http://schemas.microsoft.com/office/drawing/2014/main" id="{218DF9A8-2636-19CC-7A3E-DFAA5CB17808}"/>
                </a:ext>
              </a:extLst>
            </p:cNvPr>
            <p:cNvCxnSpPr>
              <a:cxnSpLocks noChangeShapeType="1"/>
              <a:stCxn id="257" idx="6"/>
              <a:endCxn id="278" idx="2"/>
            </p:cNvCxnSpPr>
            <p:nvPr/>
          </p:nvCxnSpPr>
          <p:spPr bwMode="auto">
            <a:xfrm>
              <a:off x="326508" y="5236326"/>
              <a:ext cx="697620" cy="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60" name="AutoShape 12">
              <a:extLst>
                <a:ext uri="{FF2B5EF4-FFF2-40B4-BE49-F238E27FC236}">
                  <a16:creationId xmlns:a16="http://schemas.microsoft.com/office/drawing/2014/main" id="{D21A3568-A910-34D6-B1BA-F47CA295CB01}"/>
                </a:ext>
              </a:extLst>
            </p:cNvPr>
            <p:cNvCxnSpPr>
              <a:cxnSpLocks noChangeShapeType="1"/>
              <a:stCxn id="375" idx="6"/>
              <a:endCxn id="258" idx="2"/>
            </p:cNvCxnSpPr>
            <p:nvPr/>
          </p:nvCxnSpPr>
          <p:spPr bwMode="auto">
            <a:xfrm>
              <a:off x="6327648" y="5236327"/>
              <a:ext cx="754007" cy="687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1" name="Text Box 17">
                  <a:extLst>
                    <a:ext uri="{FF2B5EF4-FFF2-40B4-BE49-F238E27FC236}">
                      <a16:creationId xmlns:a16="http://schemas.microsoft.com/office/drawing/2014/main" id="{108D7CB0-0779-BEAD-4CED-4ECA9BD9D59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3952" y="5012533"/>
                  <a:ext cx="388120" cy="3077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altLang="en-US" sz="1400" dirty="0"/>
                </a:p>
              </p:txBody>
            </p:sp>
          </mc:Choice>
          <mc:Fallback>
            <p:sp>
              <p:nvSpPr>
                <p:cNvPr id="261" name="Text Box 17">
                  <a:extLst>
                    <a:ext uri="{FF2B5EF4-FFF2-40B4-BE49-F238E27FC236}">
                      <a16:creationId xmlns:a16="http://schemas.microsoft.com/office/drawing/2014/main" id="{108D7CB0-0779-BEAD-4CED-4ECA9BD9D5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3952" y="5012533"/>
                  <a:ext cx="388120" cy="307777"/>
                </a:xfrm>
                <a:prstGeom prst="rect">
                  <a:avLst/>
                </a:prstGeom>
                <a:blipFill>
                  <a:blip r:embed="rId5"/>
                  <a:stretch>
                    <a:fillRect r="-27778" b="-48276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2" name="Text Box 17">
                  <a:extLst>
                    <a:ext uri="{FF2B5EF4-FFF2-40B4-BE49-F238E27FC236}">
                      <a16:creationId xmlns:a16="http://schemas.microsoft.com/office/drawing/2014/main" id="{7A7657FD-5E1A-5A9E-1B70-EB7E4B5E345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451303" y="5024580"/>
                  <a:ext cx="388120" cy="3077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altLang="en-US" sz="1400" dirty="0"/>
                </a:p>
              </p:txBody>
            </p:sp>
          </mc:Choice>
          <mc:Fallback>
            <p:sp>
              <p:nvSpPr>
                <p:cNvPr id="262" name="Text Box 17">
                  <a:extLst>
                    <a:ext uri="{FF2B5EF4-FFF2-40B4-BE49-F238E27FC236}">
                      <a16:creationId xmlns:a16="http://schemas.microsoft.com/office/drawing/2014/main" id="{7A7657FD-5E1A-5A9E-1B70-EB7E4B5E34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51303" y="5024580"/>
                  <a:ext cx="388120" cy="307777"/>
                </a:xfrm>
                <a:prstGeom prst="rect">
                  <a:avLst/>
                </a:prstGeom>
                <a:blipFill>
                  <a:blip r:embed="rId6"/>
                  <a:stretch>
                    <a:fillRect r="-27027" b="-48276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1" name="Group 380">
            <a:extLst>
              <a:ext uri="{FF2B5EF4-FFF2-40B4-BE49-F238E27FC236}">
                <a16:creationId xmlns:a16="http://schemas.microsoft.com/office/drawing/2014/main" id="{268521AC-A672-16F8-5133-AD198B2B2778}"/>
              </a:ext>
            </a:extLst>
          </p:cNvPr>
          <p:cNvGrpSpPr>
            <a:grpSpLocks/>
          </p:cNvGrpSpPr>
          <p:nvPr/>
        </p:nvGrpSpPr>
        <p:grpSpPr>
          <a:xfrm>
            <a:off x="91201" y="4609703"/>
            <a:ext cx="4208087" cy="1813831"/>
            <a:chOff x="2438401" y="3540126"/>
            <a:chExt cx="6784975" cy="2597150"/>
          </a:xfrm>
        </p:grpSpPr>
        <p:sp>
          <p:nvSpPr>
            <p:cNvPr id="382" name="Oval 4">
              <a:extLst>
                <a:ext uri="{FF2B5EF4-FFF2-40B4-BE49-F238E27FC236}">
                  <a16:creationId xmlns:a16="http://schemas.microsoft.com/office/drawing/2014/main" id="{2EF7F07E-D9F6-AC26-76C9-D45C9244950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38401" y="4648201"/>
              <a:ext cx="269875" cy="269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b="1"/>
                <a:t>s</a:t>
              </a:r>
            </a:p>
          </p:txBody>
        </p:sp>
        <p:sp>
          <p:nvSpPr>
            <p:cNvPr id="383" name="Oval 7">
              <a:extLst>
                <a:ext uri="{FF2B5EF4-FFF2-40B4-BE49-F238E27FC236}">
                  <a16:creationId xmlns:a16="http://schemas.microsoft.com/office/drawing/2014/main" id="{1AB8C48B-A427-1A2A-5231-7CB5A6E3033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72001" y="3540126"/>
              <a:ext cx="269875" cy="269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b="1" dirty="0"/>
                <a:t>a</a:t>
              </a:r>
            </a:p>
          </p:txBody>
        </p:sp>
        <p:sp>
          <p:nvSpPr>
            <p:cNvPr id="384" name="Oval 8">
              <a:extLst>
                <a:ext uri="{FF2B5EF4-FFF2-40B4-BE49-F238E27FC236}">
                  <a16:creationId xmlns:a16="http://schemas.microsoft.com/office/drawing/2014/main" id="{907F3EE9-B267-2CD2-9A50-0807ED3C5AD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72001" y="4648201"/>
              <a:ext cx="269875" cy="269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b="1" dirty="0"/>
                <a:t>b</a:t>
              </a:r>
            </a:p>
          </p:txBody>
        </p:sp>
        <p:sp>
          <p:nvSpPr>
            <p:cNvPr id="385" name="Oval 9">
              <a:extLst>
                <a:ext uri="{FF2B5EF4-FFF2-40B4-BE49-F238E27FC236}">
                  <a16:creationId xmlns:a16="http://schemas.microsoft.com/office/drawing/2014/main" id="{EE96CB3F-0F40-CFED-2E01-FE5A27849B3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72001" y="5867401"/>
              <a:ext cx="269875" cy="269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b="1" dirty="0"/>
                <a:t>c</a:t>
              </a:r>
            </a:p>
          </p:txBody>
        </p:sp>
        <p:cxnSp>
          <p:nvCxnSpPr>
            <p:cNvPr id="386" name="AutoShape 12">
              <a:extLst>
                <a:ext uri="{FF2B5EF4-FFF2-40B4-BE49-F238E27FC236}">
                  <a16:creationId xmlns:a16="http://schemas.microsoft.com/office/drawing/2014/main" id="{25CAA476-357C-E26B-C69E-EA385F55C30A}"/>
                </a:ext>
              </a:extLst>
            </p:cNvPr>
            <p:cNvCxnSpPr>
              <a:cxnSpLocks noChangeShapeType="1"/>
              <a:stCxn id="382" idx="7"/>
              <a:endCxn id="383" idx="3"/>
            </p:cNvCxnSpPr>
            <p:nvPr/>
          </p:nvCxnSpPr>
          <p:spPr bwMode="auto">
            <a:xfrm flipV="1">
              <a:off x="2668588" y="3770314"/>
              <a:ext cx="1943100" cy="917575"/>
            </a:xfrm>
            <a:prstGeom prst="straightConnector1">
              <a:avLst/>
            </a:prstGeom>
            <a:noFill/>
            <a:ln w="38100">
              <a:solidFill>
                <a:srgbClr val="0066CC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87" name="AutoShape 13">
              <a:extLst>
                <a:ext uri="{FF2B5EF4-FFF2-40B4-BE49-F238E27FC236}">
                  <a16:creationId xmlns:a16="http://schemas.microsoft.com/office/drawing/2014/main" id="{DD81F4DF-A3D1-DC00-556A-3F1E49C20919}"/>
                </a:ext>
              </a:extLst>
            </p:cNvPr>
            <p:cNvCxnSpPr>
              <a:cxnSpLocks noChangeShapeType="1"/>
              <a:stCxn id="382" idx="6"/>
              <a:endCxn id="384" idx="2"/>
            </p:cNvCxnSpPr>
            <p:nvPr/>
          </p:nvCxnSpPr>
          <p:spPr bwMode="auto">
            <a:xfrm>
              <a:off x="2708276" y="4783138"/>
              <a:ext cx="1863725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88" name="AutoShape 14">
              <a:extLst>
                <a:ext uri="{FF2B5EF4-FFF2-40B4-BE49-F238E27FC236}">
                  <a16:creationId xmlns:a16="http://schemas.microsoft.com/office/drawing/2014/main" id="{43F02FF4-52F2-A47C-7E72-ACBDEEFE60AF}"/>
                </a:ext>
              </a:extLst>
            </p:cNvPr>
            <p:cNvCxnSpPr>
              <a:cxnSpLocks noChangeShapeType="1"/>
              <a:stCxn id="382" idx="5"/>
              <a:endCxn id="385" idx="1"/>
            </p:cNvCxnSpPr>
            <p:nvPr/>
          </p:nvCxnSpPr>
          <p:spPr bwMode="auto">
            <a:xfrm>
              <a:off x="2668588" y="4878388"/>
              <a:ext cx="1943100" cy="10287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89" name="AutoShape 22">
              <a:extLst>
                <a:ext uri="{FF2B5EF4-FFF2-40B4-BE49-F238E27FC236}">
                  <a16:creationId xmlns:a16="http://schemas.microsoft.com/office/drawing/2014/main" id="{E4C2CFD4-D103-22B0-D21B-581F14C3DF10}"/>
                </a:ext>
              </a:extLst>
            </p:cNvPr>
            <p:cNvCxnSpPr>
              <a:cxnSpLocks noChangeShapeType="1"/>
              <a:stCxn id="384" idx="4"/>
              <a:endCxn id="385" idx="0"/>
            </p:cNvCxnSpPr>
            <p:nvPr/>
          </p:nvCxnSpPr>
          <p:spPr bwMode="auto">
            <a:xfrm>
              <a:off x="4706938" y="4918076"/>
              <a:ext cx="0" cy="949325"/>
            </a:xfrm>
            <a:prstGeom prst="straightConnector1">
              <a:avLst/>
            </a:prstGeom>
            <a:noFill/>
            <a:ln w="38100">
              <a:solidFill>
                <a:srgbClr val="0066CC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90" name="AutoShape 24">
              <a:extLst>
                <a:ext uri="{FF2B5EF4-FFF2-40B4-BE49-F238E27FC236}">
                  <a16:creationId xmlns:a16="http://schemas.microsoft.com/office/drawing/2014/main" id="{7C3247A3-0084-3CFE-260F-1BC31CFF1F32}"/>
                </a:ext>
              </a:extLst>
            </p:cNvPr>
            <p:cNvCxnSpPr>
              <a:cxnSpLocks noChangeShapeType="1"/>
              <a:stCxn id="384" idx="6"/>
              <a:endCxn id="395" idx="1"/>
            </p:cNvCxnSpPr>
            <p:nvPr/>
          </p:nvCxnSpPr>
          <p:spPr bwMode="auto">
            <a:xfrm>
              <a:off x="4841876" y="4783138"/>
              <a:ext cx="2055813" cy="112395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91" name="AutoShape 25">
              <a:extLst>
                <a:ext uri="{FF2B5EF4-FFF2-40B4-BE49-F238E27FC236}">
                  <a16:creationId xmlns:a16="http://schemas.microsoft.com/office/drawing/2014/main" id="{8DE36A4B-69A8-FB27-C6B5-DD9CC1A0F8BC}"/>
                </a:ext>
              </a:extLst>
            </p:cNvPr>
            <p:cNvCxnSpPr>
              <a:cxnSpLocks noChangeShapeType="1"/>
              <a:stCxn id="385" idx="6"/>
              <a:endCxn id="395" idx="2"/>
            </p:cNvCxnSpPr>
            <p:nvPr/>
          </p:nvCxnSpPr>
          <p:spPr bwMode="auto">
            <a:xfrm>
              <a:off x="4841876" y="6002338"/>
              <a:ext cx="2016125" cy="0"/>
            </a:xfrm>
            <a:prstGeom prst="straightConnector1">
              <a:avLst/>
            </a:prstGeom>
            <a:noFill/>
            <a:ln w="38100">
              <a:solidFill>
                <a:srgbClr val="0066CC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92" name="AutoShape 34">
              <a:extLst>
                <a:ext uri="{FF2B5EF4-FFF2-40B4-BE49-F238E27FC236}">
                  <a16:creationId xmlns:a16="http://schemas.microsoft.com/office/drawing/2014/main" id="{FC5F5347-34A5-CAE8-0B10-FD6D1F0385CE}"/>
                </a:ext>
              </a:extLst>
            </p:cNvPr>
            <p:cNvCxnSpPr>
              <a:cxnSpLocks noChangeShapeType="1"/>
              <a:stCxn id="383" idx="4"/>
              <a:endCxn id="384" idx="0"/>
            </p:cNvCxnSpPr>
            <p:nvPr/>
          </p:nvCxnSpPr>
          <p:spPr bwMode="auto">
            <a:xfrm>
              <a:off x="4706938" y="3810000"/>
              <a:ext cx="0" cy="838200"/>
            </a:xfrm>
            <a:prstGeom prst="straightConnector1">
              <a:avLst/>
            </a:prstGeom>
            <a:noFill/>
            <a:ln w="38100">
              <a:solidFill>
                <a:srgbClr val="0066CC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93" name="Oval 38">
              <a:extLst>
                <a:ext uri="{FF2B5EF4-FFF2-40B4-BE49-F238E27FC236}">
                  <a16:creationId xmlns:a16="http://schemas.microsoft.com/office/drawing/2014/main" id="{E918CCF6-68D3-2C46-64A0-3F2766EC498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58001" y="3540126"/>
              <a:ext cx="269875" cy="269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b="1" dirty="0"/>
                <a:t>d</a:t>
              </a:r>
            </a:p>
          </p:txBody>
        </p:sp>
        <p:sp>
          <p:nvSpPr>
            <p:cNvPr id="394" name="Oval 39">
              <a:extLst>
                <a:ext uri="{FF2B5EF4-FFF2-40B4-BE49-F238E27FC236}">
                  <a16:creationId xmlns:a16="http://schemas.microsoft.com/office/drawing/2014/main" id="{6D2BD899-2BC2-6132-FFF3-9DB4B664FF2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58001" y="4648201"/>
              <a:ext cx="269875" cy="269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b="1" dirty="0"/>
                <a:t>e</a:t>
              </a:r>
            </a:p>
          </p:txBody>
        </p:sp>
        <p:sp>
          <p:nvSpPr>
            <p:cNvPr id="395" name="Oval 40">
              <a:extLst>
                <a:ext uri="{FF2B5EF4-FFF2-40B4-BE49-F238E27FC236}">
                  <a16:creationId xmlns:a16="http://schemas.microsoft.com/office/drawing/2014/main" id="{A180CF75-5AF9-BB6C-DC70-BA84FAC3138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58001" y="5867401"/>
              <a:ext cx="269875" cy="269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b="1" dirty="0"/>
                <a:t>f</a:t>
              </a:r>
            </a:p>
          </p:txBody>
        </p:sp>
        <p:cxnSp>
          <p:nvCxnSpPr>
            <p:cNvPr id="396" name="AutoShape 41">
              <a:extLst>
                <a:ext uri="{FF2B5EF4-FFF2-40B4-BE49-F238E27FC236}">
                  <a16:creationId xmlns:a16="http://schemas.microsoft.com/office/drawing/2014/main" id="{2E4DFC49-70C2-58CD-EB89-0CC8A39EFB6B}"/>
                </a:ext>
              </a:extLst>
            </p:cNvPr>
            <p:cNvCxnSpPr>
              <a:cxnSpLocks noChangeShapeType="1"/>
              <a:stCxn id="394" idx="4"/>
              <a:endCxn id="395" idx="0"/>
            </p:cNvCxnSpPr>
            <p:nvPr/>
          </p:nvCxnSpPr>
          <p:spPr bwMode="auto">
            <a:xfrm>
              <a:off x="6992938" y="4918076"/>
              <a:ext cx="0" cy="949325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triangle" w="lg" len="med"/>
              <a:tailEnd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97" name="AutoShape 42">
              <a:extLst>
                <a:ext uri="{FF2B5EF4-FFF2-40B4-BE49-F238E27FC236}">
                  <a16:creationId xmlns:a16="http://schemas.microsoft.com/office/drawing/2014/main" id="{6061463E-E435-5B00-7BB1-1CB9AE6CC725}"/>
                </a:ext>
              </a:extLst>
            </p:cNvPr>
            <p:cNvCxnSpPr>
              <a:cxnSpLocks noChangeShapeType="1"/>
              <a:stCxn id="393" idx="4"/>
              <a:endCxn id="394" idx="0"/>
            </p:cNvCxnSpPr>
            <p:nvPr/>
          </p:nvCxnSpPr>
          <p:spPr bwMode="auto">
            <a:xfrm>
              <a:off x="6992938" y="3810000"/>
              <a:ext cx="0" cy="838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med"/>
              <a:tailEnd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98" name="Oval 44">
              <a:extLst>
                <a:ext uri="{FF2B5EF4-FFF2-40B4-BE49-F238E27FC236}">
                  <a16:creationId xmlns:a16="http://schemas.microsoft.com/office/drawing/2014/main" id="{F423EDB1-A65D-F4F8-46B4-5C96509FDC0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953501" y="4648201"/>
              <a:ext cx="269875" cy="269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b="1"/>
                <a:t>t</a:t>
              </a:r>
            </a:p>
          </p:txBody>
        </p:sp>
        <p:cxnSp>
          <p:nvCxnSpPr>
            <p:cNvPr id="399" name="AutoShape 45">
              <a:extLst>
                <a:ext uri="{FF2B5EF4-FFF2-40B4-BE49-F238E27FC236}">
                  <a16:creationId xmlns:a16="http://schemas.microsoft.com/office/drawing/2014/main" id="{A3BB9F36-2777-27E0-5C09-754B6DD62C7D}"/>
                </a:ext>
              </a:extLst>
            </p:cNvPr>
            <p:cNvCxnSpPr>
              <a:cxnSpLocks noChangeShapeType="1"/>
              <a:stCxn id="393" idx="6"/>
              <a:endCxn id="398" idx="1"/>
            </p:cNvCxnSpPr>
            <p:nvPr/>
          </p:nvCxnSpPr>
          <p:spPr bwMode="auto">
            <a:xfrm>
              <a:off x="7127876" y="3675064"/>
              <a:ext cx="1865313" cy="10128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00" name="AutoShape 46">
              <a:extLst>
                <a:ext uri="{FF2B5EF4-FFF2-40B4-BE49-F238E27FC236}">
                  <a16:creationId xmlns:a16="http://schemas.microsoft.com/office/drawing/2014/main" id="{D43ADF3F-2818-3E56-A483-D5C5511DEDC4}"/>
                </a:ext>
              </a:extLst>
            </p:cNvPr>
            <p:cNvCxnSpPr>
              <a:cxnSpLocks noChangeShapeType="1"/>
              <a:stCxn id="394" idx="6"/>
              <a:endCxn id="398" idx="2"/>
            </p:cNvCxnSpPr>
            <p:nvPr/>
          </p:nvCxnSpPr>
          <p:spPr bwMode="auto">
            <a:xfrm>
              <a:off x="7127876" y="4783138"/>
              <a:ext cx="1825625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01" name="AutoShape 47">
              <a:extLst>
                <a:ext uri="{FF2B5EF4-FFF2-40B4-BE49-F238E27FC236}">
                  <a16:creationId xmlns:a16="http://schemas.microsoft.com/office/drawing/2014/main" id="{7877700C-9319-30B6-28FF-BB2C55C19FF0}"/>
                </a:ext>
              </a:extLst>
            </p:cNvPr>
            <p:cNvCxnSpPr>
              <a:cxnSpLocks noChangeShapeType="1"/>
              <a:stCxn id="395" idx="7"/>
              <a:endCxn id="398" idx="4"/>
            </p:cNvCxnSpPr>
            <p:nvPr/>
          </p:nvCxnSpPr>
          <p:spPr bwMode="auto">
            <a:xfrm flipV="1">
              <a:off x="7088188" y="4918076"/>
              <a:ext cx="2000250" cy="989013"/>
            </a:xfrm>
            <a:prstGeom prst="straightConnector1">
              <a:avLst/>
            </a:prstGeom>
            <a:noFill/>
            <a:ln w="38100">
              <a:solidFill>
                <a:srgbClr val="0066CC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02" name="AutoShape 63">
              <a:extLst>
                <a:ext uri="{FF2B5EF4-FFF2-40B4-BE49-F238E27FC236}">
                  <a16:creationId xmlns:a16="http://schemas.microsoft.com/office/drawing/2014/main" id="{DBC2E29D-F2EF-9D5D-313B-7564B37D351B}"/>
                </a:ext>
              </a:extLst>
            </p:cNvPr>
            <p:cNvCxnSpPr>
              <a:cxnSpLocks noChangeShapeType="1"/>
              <a:stCxn id="394" idx="2"/>
              <a:endCxn id="383" idx="6"/>
            </p:cNvCxnSpPr>
            <p:nvPr/>
          </p:nvCxnSpPr>
          <p:spPr bwMode="auto">
            <a:xfrm flipH="1" flipV="1">
              <a:off x="4841876" y="3675064"/>
              <a:ext cx="2016125" cy="11080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03" name="AutoShape 64">
              <a:extLst>
                <a:ext uri="{FF2B5EF4-FFF2-40B4-BE49-F238E27FC236}">
                  <a16:creationId xmlns:a16="http://schemas.microsoft.com/office/drawing/2014/main" id="{7056670E-7F50-9981-AB18-644695230338}"/>
                </a:ext>
              </a:extLst>
            </p:cNvPr>
            <p:cNvCxnSpPr>
              <a:cxnSpLocks noChangeShapeType="1"/>
              <a:stCxn id="393" idx="2"/>
              <a:endCxn id="384" idx="7"/>
            </p:cNvCxnSpPr>
            <p:nvPr/>
          </p:nvCxnSpPr>
          <p:spPr bwMode="auto">
            <a:xfrm flipH="1">
              <a:off x="4802188" y="3675064"/>
              <a:ext cx="2055812" cy="10128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404" name="Group 403">
            <a:extLst>
              <a:ext uri="{FF2B5EF4-FFF2-40B4-BE49-F238E27FC236}">
                <a16:creationId xmlns:a16="http://schemas.microsoft.com/office/drawing/2014/main" id="{945A234D-ECBE-8159-5A0A-52A5B2D800E8}"/>
              </a:ext>
            </a:extLst>
          </p:cNvPr>
          <p:cNvGrpSpPr/>
          <p:nvPr/>
        </p:nvGrpSpPr>
        <p:grpSpPr>
          <a:xfrm>
            <a:off x="7857243" y="4876112"/>
            <a:ext cx="4113936" cy="1404649"/>
            <a:chOff x="85793" y="4142232"/>
            <a:chExt cx="7224366" cy="2466666"/>
          </a:xfrm>
        </p:grpSpPr>
        <p:grpSp>
          <p:nvGrpSpPr>
            <p:cNvPr id="405" name="Group 404">
              <a:extLst>
                <a:ext uri="{FF2B5EF4-FFF2-40B4-BE49-F238E27FC236}">
                  <a16:creationId xmlns:a16="http://schemas.microsoft.com/office/drawing/2014/main" id="{448B4D1E-FD6E-5289-5215-F3CB2294161B}"/>
                </a:ext>
              </a:extLst>
            </p:cNvPr>
            <p:cNvGrpSpPr/>
            <p:nvPr/>
          </p:nvGrpSpPr>
          <p:grpSpPr>
            <a:xfrm>
              <a:off x="1024128" y="4142232"/>
              <a:ext cx="5303520" cy="2466666"/>
              <a:chOff x="1463040" y="3429000"/>
              <a:chExt cx="5303520" cy="2466666"/>
            </a:xfrm>
          </p:grpSpPr>
          <p:grpSp>
            <p:nvGrpSpPr>
              <p:cNvPr id="412" name="Group 411">
                <a:extLst>
                  <a:ext uri="{FF2B5EF4-FFF2-40B4-BE49-F238E27FC236}">
                    <a16:creationId xmlns:a16="http://schemas.microsoft.com/office/drawing/2014/main" id="{2C73DC6A-EFFE-50F3-6946-C644730BFEE7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463040" y="3429000"/>
                <a:ext cx="5303520" cy="2286000"/>
                <a:chOff x="2438401" y="3540126"/>
                <a:chExt cx="6784975" cy="2597150"/>
              </a:xfrm>
            </p:grpSpPr>
            <p:sp>
              <p:nvSpPr>
                <p:cNvPr id="427" name="Oval 4">
                  <a:extLst>
                    <a:ext uri="{FF2B5EF4-FFF2-40B4-BE49-F238E27FC236}">
                      <a16:creationId xmlns:a16="http://schemas.microsoft.com/office/drawing/2014/main" id="{22217466-02C6-28D4-27B9-F69BEBC1ED9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438401" y="4648201"/>
                  <a:ext cx="269875" cy="269875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/>
                  <a:r>
                    <a:rPr lang="en-US" altLang="en-US" sz="1200" b="1" dirty="0"/>
                    <a:t>s</a:t>
                  </a:r>
                </a:p>
              </p:txBody>
            </p:sp>
            <p:sp>
              <p:nvSpPr>
                <p:cNvPr id="428" name="Oval 7">
                  <a:extLst>
                    <a:ext uri="{FF2B5EF4-FFF2-40B4-BE49-F238E27FC236}">
                      <a16:creationId xmlns:a16="http://schemas.microsoft.com/office/drawing/2014/main" id="{1D4BA4A5-78F0-9DFC-AF78-93DFACE8999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72001" y="3540126"/>
                  <a:ext cx="269875" cy="269875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/>
                  <a:r>
                    <a:rPr lang="en-US" altLang="en-US" sz="1200" b="1" dirty="0"/>
                    <a:t>a</a:t>
                  </a:r>
                </a:p>
              </p:txBody>
            </p:sp>
            <p:sp>
              <p:nvSpPr>
                <p:cNvPr id="429" name="Oval 8">
                  <a:extLst>
                    <a:ext uri="{FF2B5EF4-FFF2-40B4-BE49-F238E27FC236}">
                      <a16:creationId xmlns:a16="http://schemas.microsoft.com/office/drawing/2014/main" id="{8180D370-5067-2DFD-F2C9-AC92DFA8F81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72001" y="4648201"/>
                  <a:ext cx="269875" cy="269875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/>
                  <a:r>
                    <a:rPr lang="en-US" altLang="en-US" sz="1200" b="1" dirty="0"/>
                    <a:t>b</a:t>
                  </a:r>
                </a:p>
              </p:txBody>
            </p:sp>
            <p:sp>
              <p:nvSpPr>
                <p:cNvPr id="430" name="Oval 9">
                  <a:extLst>
                    <a:ext uri="{FF2B5EF4-FFF2-40B4-BE49-F238E27FC236}">
                      <a16:creationId xmlns:a16="http://schemas.microsoft.com/office/drawing/2014/main" id="{78CB24C9-5AF8-28BE-5E05-3F32FDA7AB1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72001" y="5867401"/>
                  <a:ext cx="269875" cy="269875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/>
                  <a:r>
                    <a:rPr lang="en-US" altLang="en-US" sz="1200" b="1" dirty="0"/>
                    <a:t>c</a:t>
                  </a:r>
                </a:p>
              </p:txBody>
            </p:sp>
            <p:cxnSp>
              <p:nvCxnSpPr>
                <p:cNvPr id="431" name="AutoShape 12">
                  <a:extLst>
                    <a:ext uri="{FF2B5EF4-FFF2-40B4-BE49-F238E27FC236}">
                      <a16:creationId xmlns:a16="http://schemas.microsoft.com/office/drawing/2014/main" id="{59683611-4A77-24B9-B4B0-8B28C03CA2F5}"/>
                    </a:ext>
                  </a:extLst>
                </p:cNvPr>
                <p:cNvCxnSpPr>
                  <a:cxnSpLocks noChangeShapeType="1"/>
                  <a:stCxn id="427" idx="7"/>
                  <a:endCxn id="428" idx="3"/>
                </p:cNvCxnSpPr>
                <p:nvPr/>
              </p:nvCxnSpPr>
              <p:spPr bwMode="auto">
                <a:xfrm flipV="1">
                  <a:off x="2668588" y="3770314"/>
                  <a:ext cx="1943100" cy="917575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32" name="AutoShape 13">
                  <a:extLst>
                    <a:ext uri="{FF2B5EF4-FFF2-40B4-BE49-F238E27FC236}">
                      <a16:creationId xmlns:a16="http://schemas.microsoft.com/office/drawing/2014/main" id="{503DC3F6-000D-0224-E326-CA61C3191F03}"/>
                    </a:ext>
                  </a:extLst>
                </p:cNvPr>
                <p:cNvCxnSpPr>
                  <a:cxnSpLocks noChangeShapeType="1"/>
                  <a:stCxn id="427" idx="6"/>
                  <a:endCxn id="429" idx="2"/>
                </p:cNvCxnSpPr>
                <p:nvPr/>
              </p:nvCxnSpPr>
              <p:spPr bwMode="auto">
                <a:xfrm>
                  <a:off x="2708276" y="4783138"/>
                  <a:ext cx="1863725" cy="0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33" name="AutoShape 14">
                  <a:extLst>
                    <a:ext uri="{FF2B5EF4-FFF2-40B4-BE49-F238E27FC236}">
                      <a16:creationId xmlns:a16="http://schemas.microsoft.com/office/drawing/2014/main" id="{66FCFFDB-6AED-3F0C-6D76-FEE6FC79DA75}"/>
                    </a:ext>
                  </a:extLst>
                </p:cNvPr>
                <p:cNvCxnSpPr>
                  <a:cxnSpLocks noChangeShapeType="1"/>
                  <a:stCxn id="427" idx="5"/>
                  <a:endCxn id="430" idx="1"/>
                </p:cNvCxnSpPr>
                <p:nvPr/>
              </p:nvCxnSpPr>
              <p:spPr bwMode="auto">
                <a:xfrm>
                  <a:off x="2668588" y="4878388"/>
                  <a:ext cx="1943100" cy="1028700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34" name="AutoShape 22">
                  <a:extLst>
                    <a:ext uri="{FF2B5EF4-FFF2-40B4-BE49-F238E27FC236}">
                      <a16:creationId xmlns:a16="http://schemas.microsoft.com/office/drawing/2014/main" id="{46FDE5B5-A917-2C66-781A-F0DCEEB05EFB}"/>
                    </a:ext>
                  </a:extLst>
                </p:cNvPr>
                <p:cNvCxnSpPr>
                  <a:cxnSpLocks noChangeShapeType="1"/>
                  <a:stCxn id="429" idx="4"/>
                  <a:endCxn id="430" idx="0"/>
                </p:cNvCxnSpPr>
                <p:nvPr/>
              </p:nvCxnSpPr>
              <p:spPr bwMode="auto">
                <a:xfrm>
                  <a:off x="4706938" y="4918076"/>
                  <a:ext cx="0" cy="949325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35" name="AutoShape 24">
                  <a:extLst>
                    <a:ext uri="{FF2B5EF4-FFF2-40B4-BE49-F238E27FC236}">
                      <a16:creationId xmlns:a16="http://schemas.microsoft.com/office/drawing/2014/main" id="{368DA115-953B-84C9-C8A6-A0F0D23D5C72}"/>
                    </a:ext>
                  </a:extLst>
                </p:cNvPr>
                <p:cNvCxnSpPr>
                  <a:cxnSpLocks noChangeShapeType="1"/>
                  <a:stCxn id="429" idx="6"/>
                  <a:endCxn id="440" idx="1"/>
                </p:cNvCxnSpPr>
                <p:nvPr/>
              </p:nvCxnSpPr>
              <p:spPr bwMode="auto">
                <a:xfrm>
                  <a:off x="4841876" y="4783138"/>
                  <a:ext cx="2055813" cy="1123950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36" name="AutoShape 25">
                  <a:extLst>
                    <a:ext uri="{FF2B5EF4-FFF2-40B4-BE49-F238E27FC236}">
                      <a16:creationId xmlns:a16="http://schemas.microsoft.com/office/drawing/2014/main" id="{69C27ABF-25B4-657C-C0F8-09A70A810B97}"/>
                    </a:ext>
                  </a:extLst>
                </p:cNvPr>
                <p:cNvCxnSpPr>
                  <a:cxnSpLocks noChangeShapeType="1"/>
                  <a:stCxn id="430" idx="6"/>
                  <a:endCxn id="440" idx="2"/>
                </p:cNvCxnSpPr>
                <p:nvPr/>
              </p:nvCxnSpPr>
              <p:spPr bwMode="auto">
                <a:xfrm>
                  <a:off x="4841876" y="6002338"/>
                  <a:ext cx="2016125" cy="0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37" name="AutoShape 34">
                  <a:extLst>
                    <a:ext uri="{FF2B5EF4-FFF2-40B4-BE49-F238E27FC236}">
                      <a16:creationId xmlns:a16="http://schemas.microsoft.com/office/drawing/2014/main" id="{3B83501C-0666-1E9B-6249-13531CE79FC6}"/>
                    </a:ext>
                  </a:extLst>
                </p:cNvPr>
                <p:cNvCxnSpPr>
                  <a:cxnSpLocks noChangeShapeType="1"/>
                  <a:stCxn id="428" idx="4"/>
                  <a:endCxn id="429" idx="0"/>
                </p:cNvCxnSpPr>
                <p:nvPr/>
              </p:nvCxnSpPr>
              <p:spPr bwMode="auto">
                <a:xfrm>
                  <a:off x="4706938" y="3810000"/>
                  <a:ext cx="0" cy="838200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438" name="Oval 38">
                  <a:extLst>
                    <a:ext uri="{FF2B5EF4-FFF2-40B4-BE49-F238E27FC236}">
                      <a16:creationId xmlns:a16="http://schemas.microsoft.com/office/drawing/2014/main" id="{2F2CA353-7911-F79A-84B3-055CD2467DF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858001" y="3540126"/>
                  <a:ext cx="269875" cy="269875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/>
                  <a:r>
                    <a:rPr lang="en-US" altLang="en-US" sz="1200" b="1" dirty="0"/>
                    <a:t>d</a:t>
                  </a:r>
                </a:p>
              </p:txBody>
            </p:sp>
            <p:sp>
              <p:nvSpPr>
                <p:cNvPr id="439" name="Oval 39">
                  <a:extLst>
                    <a:ext uri="{FF2B5EF4-FFF2-40B4-BE49-F238E27FC236}">
                      <a16:creationId xmlns:a16="http://schemas.microsoft.com/office/drawing/2014/main" id="{9270FF56-0789-0B6B-A756-7FC5458139E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858001" y="4648201"/>
                  <a:ext cx="269875" cy="269875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/>
                  <a:r>
                    <a:rPr lang="en-US" altLang="en-US" sz="1200" b="1" dirty="0"/>
                    <a:t>e</a:t>
                  </a:r>
                </a:p>
              </p:txBody>
            </p:sp>
            <p:sp>
              <p:nvSpPr>
                <p:cNvPr id="440" name="Oval 40">
                  <a:extLst>
                    <a:ext uri="{FF2B5EF4-FFF2-40B4-BE49-F238E27FC236}">
                      <a16:creationId xmlns:a16="http://schemas.microsoft.com/office/drawing/2014/main" id="{ADBAF064-187C-47DD-6790-7ABC184CD7F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858001" y="5867401"/>
                  <a:ext cx="269875" cy="269875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/>
                  <a:r>
                    <a:rPr lang="en-US" altLang="en-US" sz="1200" b="1" dirty="0"/>
                    <a:t>f</a:t>
                  </a:r>
                </a:p>
              </p:txBody>
            </p:sp>
            <p:cxnSp>
              <p:nvCxnSpPr>
                <p:cNvPr id="441" name="AutoShape 41">
                  <a:extLst>
                    <a:ext uri="{FF2B5EF4-FFF2-40B4-BE49-F238E27FC236}">
                      <a16:creationId xmlns:a16="http://schemas.microsoft.com/office/drawing/2014/main" id="{28B5D4CE-847D-D6FC-7CB4-8EBC4AD1AC00}"/>
                    </a:ext>
                  </a:extLst>
                </p:cNvPr>
                <p:cNvCxnSpPr>
                  <a:cxnSpLocks noChangeShapeType="1"/>
                  <a:stCxn id="439" idx="4"/>
                  <a:endCxn id="440" idx="0"/>
                </p:cNvCxnSpPr>
                <p:nvPr/>
              </p:nvCxnSpPr>
              <p:spPr bwMode="auto">
                <a:xfrm>
                  <a:off x="6992938" y="4918076"/>
                  <a:ext cx="0" cy="949325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triangle" w="lg" len="med"/>
                  <a:tailEnd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42" name="AutoShape 42">
                  <a:extLst>
                    <a:ext uri="{FF2B5EF4-FFF2-40B4-BE49-F238E27FC236}">
                      <a16:creationId xmlns:a16="http://schemas.microsoft.com/office/drawing/2014/main" id="{43A504E1-20E3-6B04-C9FD-D706C872AF13}"/>
                    </a:ext>
                  </a:extLst>
                </p:cNvPr>
                <p:cNvCxnSpPr>
                  <a:cxnSpLocks noChangeShapeType="1"/>
                  <a:stCxn id="438" idx="4"/>
                  <a:endCxn id="439" idx="0"/>
                </p:cNvCxnSpPr>
                <p:nvPr/>
              </p:nvCxnSpPr>
              <p:spPr bwMode="auto">
                <a:xfrm>
                  <a:off x="6992938" y="3810000"/>
                  <a:ext cx="0" cy="838200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triangle" w="lg" len="med"/>
                  <a:tailEnd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443" name="Oval 44">
                  <a:extLst>
                    <a:ext uri="{FF2B5EF4-FFF2-40B4-BE49-F238E27FC236}">
                      <a16:creationId xmlns:a16="http://schemas.microsoft.com/office/drawing/2014/main" id="{DE333CA1-2904-B771-8CC7-8C2121A0731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953501" y="4648201"/>
                  <a:ext cx="269875" cy="269875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/>
                  <a:r>
                    <a:rPr lang="en-US" altLang="en-US" sz="1200" b="1"/>
                    <a:t>t</a:t>
                  </a:r>
                </a:p>
              </p:txBody>
            </p:sp>
            <p:cxnSp>
              <p:nvCxnSpPr>
                <p:cNvPr id="444" name="AutoShape 45">
                  <a:extLst>
                    <a:ext uri="{FF2B5EF4-FFF2-40B4-BE49-F238E27FC236}">
                      <a16:creationId xmlns:a16="http://schemas.microsoft.com/office/drawing/2014/main" id="{1BEAD604-046F-4863-8746-DDF42CF9C630}"/>
                    </a:ext>
                  </a:extLst>
                </p:cNvPr>
                <p:cNvCxnSpPr>
                  <a:cxnSpLocks noChangeShapeType="1"/>
                  <a:stCxn id="438" idx="6"/>
                  <a:endCxn id="443" idx="1"/>
                </p:cNvCxnSpPr>
                <p:nvPr/>
              </p:nvCxnSpPr>
              <p:spPr bwMode="auto">
                <a:xfrm>
                  <a:off x="7127876" y="3675064"/>
                  <a:ext cx="1865313" cy="1012825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45" name="AutoShape 46">
                  <a:extLst>
                    <a:ext uri="{FF2B5EF4-FFF2-40B4-BE49-F238E27FC236}">
                      <a16:creationId xmlns:a16="http://schemas.microsoft.com/office/drawing/2014/main" id="{E746ED6A-70D5-AE15-7F03-2884887E63F4}"/>
                    </a:ext>
                  </a:extLst>
                </p:cNvPr>
                <p:cNvCxnSpPr>
                  <a:cxnSpLocks noChangeShapeType="1"/>
                  <a:stCxn id="439" idx="6"/>
                  <a:endCxn id="443" idx="2"/>
                </p:cNvCxnSpPr>
                <p:nvPr/>
              </p:nvCxnSpPr>
              <p:spPr bwMode="auto">
                <a:xfrm>
                  <a:off x="7127876" y="4783138"/>
                  <a:ext cx="1825625" cy="0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46" name="AutoShape 47">
                  <a:extLst>
                    <a:ext uri="{FF2B5EF4-FFF2-40B4-BE49-F238E27FC236}">
                      <a16:creationId xmlns:a16="http://schemas.microsoft.com/office/drawing/2014/main" id="{435E4C07-9F57-F286-8AF1-B3B1D98A9F07}"/>
                    </a:ext>
                  </a:extLst>
                </p:cNvPr>
                <p:cNvCxnSpPr>
                  <a:cxnSpLocks noChangeShapeType="1"/>
                  <a:stCxn id="440" idx="7"/>
                  <a:endCxn id="443" idx="4"/>
                </p:cNvCxnSpPr>
                <p:nvPr/>
              </p:nvCxnSpPr>
              <p:spPr bwMode="auto">
                <a:xfrm flipV="1">
                  <a:off x="7088188" y="4918076"/>
                  <a:ext cx="2000250" cy="989013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47" name="AutoShape 63">
                  <a:extLst>
                    <a:ext uri="{FF2B5EF4-FFF2-40B4-BE49-F238E27FC236}">
                      <a16:creationId xmlns:a16="http://schemas.microsoft.com/office/drawing/2014/main" id="{AC610A30-C5F5-B6BD-B4A8-14C711E9543D}"/>
                    </a:ext>
                  </a:extLst>
                </p:cNvPr>
                <p:cNvCxnSpPr>
                  <a:cxnSpLocks noChangeShapeType="1"/>
                  <a:stCxn id="439" idx="2"/>
                  <a:endCxn id="428" idx="6"/>
                </p:cNvCxnSpPr>
                <p:nvPr/>
              </p:nvCxnSpPr>
              <p:spPr bwMode="auto">
                <a:xfrm flipH="1" flipV="1">
                  <a:off x="4841876" y="3675064"/>
                  <a:ext cx="2016125" cy="1108075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48" name="AutoShape 64">
                  <a:extLst>
                    <a:ext uri="{FF2B5EF4-FFF2-40B4-BE49-F238E27FC236}">
                      <a16:creationId xmlns:a16="http://schemas.microsoft.com/office/drawing/2014/main" id="{EAB6246F-BA8E-4646-5122-575012882B77}"/>
                    </a:ext>
                  </a:extLst>
                </p:cNvPr>
                <p:cNvCxnSpPr>
                  <a:cxnSpLocks noChangeShapeType="1"/>
                  <a:stCxn id="438" idx="2"/>
                  <a:endCxn id="429" idx="7"/>
                </p:cNvCxnSpPr>
                <p:nvPr/>
              </p:nvCxnSpPr>
              <p:spPr bwMode="auto">
                <a:xfrm flipH="1">
                  <a:off x="4802188" y="3675064"/>
                  <a:ext cx="2055812" cy="1012825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413" name="Text Box 17">
                <a:extLst>
                  <a:ext uri="{FF2B5EF4-FFF2-40B4-BE49-F238E27FC236}">
                    <a16:creationId xmlns:a16="http://schemas.microsoft.com/office/drawing/2014/main" id="{E7CE848C-C387-9443-6872-09B6C18F61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06743" y="3603583"/>
                <a:ext cx="760611" cy="5404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400" dirty="0"/>
                  <a:t>1/1</a:t>
                </a:r>
              </a:p>
            </p:txBody>
          </p:sp>
          <p:sp>
            <p:nvSpPr>
              <p:cNvPr id="414" name="Text Box 17">
                <a:extLst>
                  <a:ext uri="{FF2B5EF4-FFF2-40B4-BE49-F238E27FC236}">
                    <a16:creationId xmlns:a16="http://schemas.microsoft.com/office/drawing/2014/main" id="{0FAB7302-B50A-A9B6-B563-5F303E4BB6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5652" y="4283533"/>
                <a:ext cx="760611" cy="5404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400" dirty="0"/>
                  <a:t>1/1</a:t>
                </a:r>
              </a:p>
            </p:txBody>
          </p:sp>
          <p:sp>
            <p:nvSpPr>
              <p:cNvPr id="415" name="Text Box 17">
                <a:extLst>
                  <a:ext uri="{FF2B5EF4-FFF2-40B4-BE49-F238E27FC236}">
                    <a16:creationId xmlns:a16="http://schemas.microsoft.com/office/drawing/2014/main" id="{04043388-4214-6FB6-40F4-4D3A7882A3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5196" y="4896476"/>
                <a:ext cx="284052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400" dirty="0"/>
                  <a:t>1</a:t>
                </a:r>
              </a:p>
            </p:txBody>
          </p:sp>
          <p:sp>
            <p:nvSpPr>
              <p:cNvPr id="416" name="Text Box 17">
                <a:extLst>
                  <a:ext uri="{FF2B5EF4-FFF2-40B4-BE49-F238E27FC236}">
                    <a16:creationId xmlns:a16="http://schemas.microsoft.com/office/drawing/2014/main" id="{0980054C-F4C0-1A66-0747-E2EEDB2782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5039" y="4042381"/>
                <a:ext cx="284052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400" dirty="0"/>
                  <a:t>1</a:t>
                </a:r>
              </a:p>
            </p:txBody>
          </p:sp>
          <p:sp>
            <p:nvSpPr>
              <p:cNvPr id="417" name="Text Box 17">
                <a:extLst>
                  <a:ext uri="{FF2B5EF4-FFF2-40B4-BE49-F238E27FC236}">
                    <a16:creationId xmlns:a16="http://schemas.microsoft.com/office/drawing/2014/main" id="{6AB304EA-AEAB-E43E-C697-33E4DFA67A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4017" y="3526735"/>
                <a:ext cx="284052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400" dirty="0"/>
                  <a:t>1</a:t>
                </a:r>
              </a:p>
            </p:txBody>
          </p:sp>
          <p:sp>
            <p:nvSpPr>
              <p:cNvPr id="418" name="Text Box 17">
                <a:extLst>
                  <a:ext uri="{FF2B5EF4-FFF2-40B4-BE49-F238E27FC236}">
                    <a16:creationId xmlns:a16="http://schemas.microsoft.com/office/drawing/2014/main" id="{EB0B2436-13C8-42A4-95E8-04E1E628E6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99843" y="3747734"/>
                <a:ext cx="760611" cy="5404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400" dirty="0"/>
                  <a:t>1/1</a:t>
                </a:r>
              </a:p>
            </p:txBody>
          </p:sp>
          <p:sp>
            <p:nvSpPr>
              <p:cNvPr id="419" name="Text Box 17">
                <a:extLst>
                  <a:ext uri="{FF2B5EF4-FFF2-40B4-BE49-F238E27FC236}">
                    <a16:creationId xmlns:a16="http://schemas.microsoft.com/office/drawing/2014/main" id="{DABAB8CB-7D28-7229-8CF7-40D9BB1E0D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4052" y="4681970"/>
                <a:ext cx="760611" cy="5404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400" dirty="0"/>
                  <a:t>1/1</a:t>
                </a:r>
              </a:p>
            </p:txBody>
          </p:sp>
          <p:sp>
            <p:nvSpPr>
              <p:cNvPr id="420" name="Text Box 17">
                <a:extLst>
                  <a:ext uri="{FF2B5EF4-FFF2-40B4-BE49-F238E27FC236}">
                    <a16:creationId xmlns:a16="http://schemas.microsoft.com/office/drawing/2014/main" id="{DB9FE13A-63A6-4BA3-1C58-F97031A001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14663" y="5355187"/>
                <a:ext cx="760611" cy="5404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400" dirty="0"/>
                  <a:t>1/1</a:t>
                </a:r>
              </a:p>
            </p:txBody>
          </p:sp>
          <p:sp>
            <p:nvSpPr>
              <p:cNvPr id="421" name="Text Box 17">
                <a:extLst>
                  <a:ext uri="{FF2B5EF4-FFF2-40B4-BE49-F238E27FC236}">
                    <a16:creationId xmlns:a16="http://schemas.microsoft.com/office/drawing/2014/main" id="{9FF5D636-9AE2-5A40-C562-5948BFF4EF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17098" y="4793654"/>
                <a:ext cx="760611" cy="5404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400" dirty="0"/>
                  <a:t>1/1</a:t>
                </a:r>
              </a:p>
            </p:txBody>
          </p:sp>
          <p:sp>
            <p:nvSpPr>
              <p:cNvPr id="422" name="Text Box 17">
                <a:extLst>
                  <a:ext uri="{FF2B5EF4-FFF2-40B4-BE49-F238E27FC236}">
                    <a16:creationId xmlns:a16="http://schemas.microsoft.com/office/drawing/2014/main" id="{039B71E8-4BB1-BA0E-16D9-2BA5E15A45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68941" y="4671623"/>
                <a:ext cx="760611" cy="5404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400" dirty="0"/>
                  <a:t>1/1</a:t>
                </a:r>
              </a:p>
            </p:txBody>
          </p:sp>
          <p:sp>
            <p:nvSpPr>
              <p:cNvPr id="423" name="Text Box 17">
                <a:extLst>
                  <a:ext uri="{FF2B5EF4-FFF2-40B4-BE49-F238E27FC236}">
                    <a16:creationId xmlns:a16="http://schemas.microsoft.com/office/drawing/2014/main" id="{47941BC8-70F5-405D-57C0-DA4A1F1C41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7385" y="3818113"/>
                <a:ext cx="284052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400" dirty="0"/>
                  <a:t>1</a:t>
                </a:r>
              </a:p>
            </p:txBody>
          </p:sp>
          <p:sp>
            <p:nvSpPr>
              <p:cNvPr id="424" name="Text Box 17">
                <a:extLst>
                  <a:ext uri="{FF2B5EF4-FFF2-40B4-BE49-F238E27FC236}">
                    <a16:creationId xmlns:a16="http://schemas.microsoft.com/office/drawing/2014/main" id="{A7FEDFA3-1E74-ADBE-5F9D-232009EDAE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74496" y="3666542"/>
                <a:ext cx="284052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400" dirty="0"/>
                  <a:t>1</a:t>
                </a:r>
              </a:p>
            </p:txBody>
          </p:sp>
          <p:sp>
            <p:nvSpPr>
              <p:cNvPr id="425" name="Text Box 17">
                <a:extLst>
                  <a:ext uri="{FF2B5EF4-FFF2-40B4-BE49-F238E27FC236}">
                    <a16:creationId xmlns:a16="http://schemas.microsoft.com/office/drawing/2014/main" id="{4AB9CDAC-79E2-4408-6433-558D699050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80419" y="4276688"/>
                <a:ext cx="760611" cy="5404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400" dirty="0"/>
                  <a:t>1/1</a:t>
                </a:r>
              </a:p>
            </p:txBody>
          </p:sp>
          <p:sp>
            <p:nvSpPr>
              <p:cNvPr id="426" name="Text Box 17">
                <a:extLst>
                  <a:ext uri="{FF2B5EF4-FFF2-40B4-BE49-F238E27FC236}">
                    <a16:creationId xmlns:a16="http://schemas.microsoft.com/office/drawing/2014/main" id="{406ED1E7-D2B6-CC30-EEB7-1751323C31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74497" y="4932060"/>
                <a:ext cx="760611" cy="5404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400" dirty="0"/>
                  <a:t>1/1</a:t>
                </a: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6" name="Oval 405">
                  <a:extLst>
                    <a:ext uri="{FF2B5EF4-FFF2-40B4-BE49-F238E27FC236}">
                      <a16:creationId xmlns:a16="http://schemas.microsoft.com/office/drawing/2014/main" id="{92656BB9-E0E8-C656-388F-4E4E4B4BA5C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5793" y="5100796"/>
                  <a:ext cx="240715" cy="271060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2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en-US" sz="12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1200" b="1" dirty="0"/>
                </a:p>
              </p:txBody>
            </p:sp>
          </mc:Choice>
          <mc:Fallback>
            <p:sp>
              <p:nvSpPr>
                <p:cNvPr id="406" name="Oval 405">
                  <a:extLst>
                    <a:ext uri="{FF2B5EF4-FFF2-40B4-BE49-F238E27FC236}">
                      <a16:creationId xmlns:a16="http://schemas.microsoft.com/office/drawing/2014/main" id="{92656BB9-E0E8-C656-388F-4E4E4B4BA5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5793" y="5100796"/>
                  <a:ext cx="240715" cy="271060"/>
                </a:xfrm>
                <a:prstGeom prst="ellipse">
                  <a:avLst/>
                </a:prstGeom>
                <a:blipFill>
                  <a:blip r:embed="rId3"/>
                  <a:stretch>
                    <a:fillRect l="-41667" t="-7143" r="-20833" b="-14286"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7" name="Oval 4">
                  <a:extLst>
                    <a:ext uri="{FF2B5EF4-FFF2-40B4-BE49-F238E27FC236}">
                      <a16:creationId xmlns:a16="http://schemas.microsoft.com/office/drawing/2014/main" id="{E8552C0F-0121-7DB6-0B88-68C39DE2BCA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7081655" y="5114546"/>
                  <a:ext cx="228504" cy="257310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2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en-US" sz="12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altLang="en-US" sz="1200" b="1" dirty="0"/>
                </a:p>
              </p:txBody>
            </p:sp>
          </mc:Choice>
          <mc:Fallback>
            <p:sp>
              <p:nvSpPr>
                <p:cNvPr id="407" name="Oval 4">
                  <a:extLst>
                    <a:ext uri="{FF2B5EF4-FFF2-40B4-BE49-F238E27FC236}">
                      <a16:creationId xmlns:a16="http://schemas.microsoft.com/office/drawing/2014/main" id="{E8552C0F-0121-7DB6-0B88-68C39DE2BC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081655" y="5114546"/>
                  <a:ext cx="228504" cy="257310"/>
                </a:xfrm>
                <a:prstGeom prst="ellipse">
                  <a:avLst/>
                </a:prstGeom>
                <a:blipFill>
                  <a:blip r:embed="rId4"/>
                  <a:stretch>
                    <a:fillRect l="-37500" t="-15385" r="-12500" b="-19231"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8" name="AutoShape 12">
              <a:extLst>
                <a:ext uri="{FF2B5EF4-FFF2-40B4-BE49-F238E27FC236}">
                  <a16:creationId xmlns:a16="http://schemas.microsoft.com/office/drawing/2014/main" id="{4A3DF050-582C-D8EB-7AB3-8F453D7A3FA3}"/>
                </a:ext>
              </a:extLst>
            </p:cNvPr>
            <p:cNvCxnSpPr>
              <a:cxnSpLocks noChangeShapeType="1"/>
              <a:stCxn id="406" idx="6"/>
              <a:endCxn id="427" idx="2"/>
            </p:cNvCxnSpPr>
            <p:nvPr/>
          </p:nvCxnSpPr>
          <p:spPr bwMode="auto">
            <a:xfrm>
              <a:off x="326508" y="5236326"/>
              <a:ext cx="697620" cy="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09" name="AutoShape 12">
              <a:extLst>
                <a:ext uri="{FF2B5EF4-FFF2-40B4-BE49-F238E27FC236}">
                  <a16:creationId xmlns:a16="http://schemas.microsoft.com/office/drawing/2014/main" id="{0541F135-2A57-F2EB-1E85-B90FAD9EB925}"/>
                </a:ext>
              </a:extLst>
            </p:cNvPr>
            <p:cNvCxnSpPr>
              <a:cxnSpLocks noChangeShapeType="1"/>
              <a:stCxn id="443" idx="6"/>
              <a:endCxn id="407" idx="2"/>
            </p:cNvCxnSpPr>
            <p:nvPr/>
          </p:nvCxnSpPr>
          <p:spPr bwMode="auto">
            <a:xfrm>
              <a:off x="6327648" y="5236327"/>
              <a:ext cx="754007" cy="687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0" name="Text Box 17">
                  <a:extLst>
                    <a:ext uri="{FF2B5EF4-FFF2-40B4-BE49-F238E27FC236}">
                      <a16:creationId xmlns:a16="http://schemas.microsoft.com/office/drawing/2014/main" id="{F1405852-6BC1-98BE-ECA3-2DE68F85DA4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3657" y="5364351"/>
                  <a:ext cx="927332" cy="5404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wrap="squar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400" b="0" i="1" smtClean="0">
                            <a:latin typeface="Cambria Math" panose="02040503050406030204" pitchFamily="18" charset="0"/>
                          </a:rPr>
                          <m:t>2/</m:t>
                        </m:r>
                        <m:r>
                          <a:rPr lang="en-US" alt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altLang="en-US" sz="1400" dirty="0"/>
                </a:p>
              </p:txBody>
            </p:sp>
          </mc:Choice>
          <mc:Fallback>
            <p:sp>
              <p:nvSpPr>
                <p:cNvPr id="410" name="Text Box 17">
                  <a:extLst>
                    <a:ext uri="{FF2B5EF4-FFF2-40B4-BE49-F238E27FC236}">
                      <a16:creationId xmlns:a16="http://schemas.microsoft.com/office/drawing/2014/main" id="{F1405852-6BC1-98BE-ECA3-2DE68F85DA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3657" y="5364351"/>
                  <a:ext cx="927332" cy="540479"/>
                </a:xfrm>
                <a:prstGeom prst="rect">
                  <a:avLst/>
                </a:prstGeom>
                <a:blipFill>
                  <a:blip r:embed="rId7"/>
                  <a:stretch>
                    <a:fillRect b="-7843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1" name="Text Box 17">
                  <a:extLst>
                    <a:ext uri="{FF2B5EF4-FFF2-40B4-BE49-F238E27FC236}">
                      <a16:creationId xmlns:a16="http://schemas.microsoft.com/office/drawing/2014/main" id="{13656C2C-88FA-F188-E6ED-D48A1656A13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25998" y="5395202"/>
                  <a:ext cx="1010918" cy="5404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400" b="0" i="1" smtClean="0">
                            <a:latin typeface="Cambria Math" panose="02040503050406030204" pitchFamily="18" charset="0"/>
                          </a:rPr>
                          <m:t>2/</m:t>
                        </m:r>
                        <m:r>
                          <a:rPr lang="en-US" alt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altLang="en-US" sz="1400" dirty="0"/>
                </a:p>
              </p:txBody>
            </p:sp>
          </mc:Choice>
          <mc:Fallback>
            <p:sp>
              <p:nvSpPr>
                <p:cNvPr id="411" name="Text Box 17">
                  <a:extLst>
                    <a:ext uri="{FF2B5EF4-FFF2-40B4-BE49-F238E27FC236}">
                      <a16:creationId xmlns:a16="http://schemas.microsoft.com/office/drawing/2014/main" id="{13656C2C-88FA-F188-E6ED-D48A1656A1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25998" y="5395202"/>
                  <a:ext cx="1010918" cy="540479"/>
                </a:xfrm>
                <a:prstGeom prst="rect">
                  <a:avLst/>
                </a:prstGeom>
                <a:blipFill>
                  <a:blip r:embed="rId8"/>
                  <a:stretch>
                    <a:fillRect b="-10000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275310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A7CDB-78A2-8178-6EB9-8FD3457AB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615" name="Rectangle 31">
            <a:extLst>
              <a:ext uri="{FF2B5EF4-FFF2-40B4-BE49-F238E27FC236}">
                <a16:creationId xmlns:a16="http://schemas.microsoft.com/office/drawing/2014/main" id="{52E6EB7D-DBC6-73C0-7797-0EFB09930F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Edge-Disjoint Paths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1616" name="Rectangle 32">
                <a:extLst>
                  <a:ext uri="{FF2B5EF4-FFF2-40B4-BE49-F238E27FC236}">
                    <a16:creationId xmlns:a16="http://schemas.microsoft.com/office/drawing/2014/main" id="{AEE68BB3-EBED-0A06-91BF-E786B8BF6FF4}"/>
                  </a:ext>
                </a:extLst>
              </p:cNvPr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254314" y="1446797"/>
                <a:ext cx="5678218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en-US" sz="2400" dirty="0">
                    <a:solidFill>
                      <a:schemeClr val="tx1"/>
                    </a:solidFill>
                  </a:rPr>
                  <a:t>MaxFlow for edge-disjoint paths</a:t>
                </a:r>
              </a:p>
              <a:p>
                <a:pPr lvl="1"/>
                <a:r>
                  <a:rPr lang="en-US" altLang="en-US" sz="2400" dirty="0"/>
                  <a:t>Assign capacity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400" dirty="0"/>
                  <a:t> to every edge</a:t>
                </a:r>
              </a:p>
              <a:p>
                <a:pPr lvl="1"/>
                <a:r>
                  <a:rPr lang="en-US" altLang="en-US" sz="2400" dirty="0"/>
                  <a:t>Add a source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dirty="0"/>
                  <a:t>and a sink</a:t>
                </a: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altLang="en-US" sz="2400" b="1" dirty="0">
                  <a:solidFill>
                    <a:srgbClr val="0066CC"/>
                  </a:solidFill>
                </a:endParaRPr>
              </a:p>
              <a:p>
                <a:pPr lvl="1"/>
                <a:r>
                  <a:rPr lang="en-US" altLang="en-US" sz="2400" dirty="0">
                    <a:solidFill>
                      <a:schemeClr val="tx1"/>
                    </a:solidFill>
                  </a:rPr>
                  <a:t>Connect</a:t>
                </a:r>
                <a:r>
                  <a:rPr lang="en-US" altLang="en-US" b="1" dirty="0">
                    <a:solidFill>
                      <a:srgbClr val="0066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dirty="0"/>
                  <a:t>to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′ </m:t>
                    </m:r>
                  </m:oMath>
                </a14:m>
                <a:r>
                  <a:rPr lang="en-US" alt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400" dirty="0"/>
                  <a:t> with capacity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en-US" sz="24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altLang="en-US" dirty="0"/>
                  <a:t>Compute max flow</a:t>
                </a:r>
              </a:p>
              <a:p>
                <a:pPr lvl="1"/>
                <a:r>
                  <a:rPr lang="en-US" altLang="en-US" dirty="0"/>
                  <a:t>Use all edges with flow</a:t>
                </a:r>
              </a:p>
              <a:p>
                <a:pPr lvl="1"/>
                <a:endParaRPr lang="en-US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51616" name="Rectangle 32">
                <a:extLst>
                  <a:ext uri="{FF2B5EF4-FFF2-40B4-BE49-F238E27FC236}">
                    <a16:creationId xmlns:a16="http://schemas.microsoft.com/office/drawing/2014/main" id="{AEE68BB3-EBED-0A06-91BF-E786B8BF6F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54314" y="1446797"/>
                <a:ext cx="5678218" cy="4351338"/>
              </a:xfrm>
              <a:blipFill>
                <a:blip r:embed="rId3"/>
                <a:stretch>
                  <a:fillRect l="-1719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19B38F-FCBE-6622-D995-92221E9986E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327648" y="71354"/>
                <a:ext cx="5765486" cy="52943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695082"/>
                    </a:solidFill>
                  </a:rPr>
                  <a:t>Theorem:</a:t>
                </a:r>
                <a:r>
                  <a:rPr lang="en-US" sz="2000" b="1" dirty="0"/>
                  <a:t> </a:t>
                </a:r>
                <a:r>
                  <a:rPr lang="en-US" sz="2000" dirty="0" err="1"/>
                  <a:t>MaxFlow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# edge-disjoint paths</a:t>
                </a:r>
              </a:p>
              <a:p>
                <a:pPr marL="0" indent="0">
                  <a:buNone/>
                </a:pPr>
                <a:r>
                  <a:rPr lang="en-US" sz="2000" dirty="0"/>
                  <a:t>Valid flow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Valid answer: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Need to show: no edge is used more than once, all paths go from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000" b="1" dirty="0"/>
                  <a:t> to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US" sz="2000" b="1" dirty="0"/>
              </a:p>
              <a:p>
                <a:pPr marL="0" indent="0">
                  <a:buNone/>
                </a:pPr>
                <a:r>
                  <a:rPr lang="en-US" sz="2000" dirty="0"/>
                  <a:t>	Each edge has capacity 1, so it’s used once. To get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 we must go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along the way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Valid answer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Valid flow: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Need to show: Any set of edge-disjoint paths could be used to produce flow of the same amount.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	</a:t>
                </a:r>
                <a:r>
                  <a:rPr lang="en-US" sz="2000" dirty="0"/>
                  <a:t>Add 1 unit of flow along each path. Since no path uses the same edge twice, capacity constraint is satisfied. Because the indegree matches the outdegree for each node (except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), the flow constraint is satisfied.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19B38F-FCBE-6622-D995-92221E9986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327648" y="71354"/>
                <a:ext cx="5765486" cy="5294379"/>
              </a:xfrm>
              <a:blipFill>
                <a:blip r:embed="rId4"/>
                <a:stretch>
                  <a:fillRect l="-1057" t="-1267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519657BB-3FEF-1627-313E-7D38241C1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1D143-95A6-4EFE-B529-5DD58A85D94A}" type="slidenum">
              <a:rPr lang="en-US" altLang="en-US"/>
              <a:pPr/>
              <a:t>29</a:t>
            </a:fld>
            <a:endParaRPr lang="en-US" altLang="en-US" sz="14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271F136-0D08-572C-D59B-F368E9E27B96}"/>
              </a:ext>
            </a:extLst>
          </p:cNvPr>
          <p:cNvGrpSpPr/>
          <p:nvPr/>
        </p:nvGrpSpPr>
        <p:grpSpPr>
          <a:xfrm>
            <a:off x="1127463" y="4531018"/>
            <a:ext cx="5303520" cy="2326982"/>
            <a:chOff x="1463040" y="3429000"/>
            <a:chExt cx="5303520" cy="232698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6DEBF7F-18CD-BE39-F3A1-ED4337770226}"/>
                </a:ext>
              </a:extLst>
            </p:cNvPr>
            <p:cNvGrpSpPr>
              <a:grpSpLocks/>
            </p:cNvGrpSpPr>
            <p:nvPr/>
          </p:nvGrpSpPr>
          <p:grpSpPr>
            <a:xfrm>
              <a:off x="1463040" y="3429000"/>
              <a:ext cx="5303520" cy="2286000"/>
              <a:chOff x="2438401" y="3540126"/>
              <a:chExt cx="6784975" cy="2597150"/>
            </a:xfrm>
          </p:grpSpPr>
          <p:sp>
            <p:nvSpPr>
              <p:cNvPr id="43" name="Oval 4">
                <a:extLst>
                  <a:ext uri="{FF2B5EF4-FFF2-40B4-BE49-F238E27FC236}">
                    <a16:creationId xmlns:a16="http://schemas.microsoft.com/office/drawing/2014/main" id="{B7D845D9-485E-403F-FF46-BB688807C35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438401" y="4648201"/>
                <a:ext cx="269875" cy="26987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altLang="en-US" b="1"/>
                  <a:t>s</a:t>
                </a:r>
              </a:p>
            </p:txBody>
          </p:sp>
          <p:sp>
            <p:nvSpPr>
              <p:cNvPr id="44" name="Oval 7">
                <a:extLst>
                  <a:ext uri="{FF2B5EF4-FFF2-40B4-BE49-F238E27FC236}">
                    <a16:creationId xmlns:a16="http://schemas.microsoft.com/office/drawing/2014/main" id="{36B75705-504F-05D3-1269-E115B948AC5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572001" y="3540126"/>
                <a:ext cx="269875" cy="26987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altLang="en-US" b="1" dirty="0"/>
                  <a:t>a</a:t>
                </a:r>
              </a:p>
            </p:txBody>
          </p:sp>
          <p:sp>
            <p:nvSpPr>
              <p:cNvPr id="45" name="Oval 8">
                <a:extLst>
                  <a:ext uri="{FF2B5EF4-FFF2-40B4-BE49-F238E27FC236}">
                    <a16:creationId xmlns:a16="http://schemas.microsoft.com/office/drawing/2014/main" id="{96F0E56E-C7E5-3265-D05C-0B13F0E9522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572001" y="4648201"/>
                <a:ext cx="269875" cy="26987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altLang="en-US" b="1" dirty="0"/>
                  <a:t>b</a:t>
                </a:r>
              </a:p>
            </p:txBody>
          </p:sp>
          <p:sp>
            <p:nvSpPr>
              <p:cNvPr id="46" name="Oval 9">
                <a:extLst>
                  <a:ext uri="{FF2B5EF4-FFF2-40B4-BE49-F238E27FC236}">
                    <a16:creationId xmlns:a16="http://schemas.microsoft.com/office/drawing/2014/main" id="{D1752785-11C3-C1C9-B330-02DF6434CA8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572001" y="5867401"/>
                <a:ext cx="269875" cy="26987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altLang="en-US" b="1" dirty="0"/>
                  <a:t>c</a:t>
                </a:r>
              </a:p>
            </p:txBody>
          </p:sp>
          <p:cxnSp>
            <p:nvCxnSpPr>
              <p:cNvPr id="47" name="AutoShape 12">
                <a:extLst>
                  <a:ext uri="{FF2B5EF4-FFF2-40B4-BE49-F238E27FC236}">
                    <a16:creationId xmlns:a16="http://schemas.microsoft.com/office/drawing/2014/main" id="{38D811D1-B3F0-AB6B-B695-06CD55634467}"/>
                  </a:ext>
                </a:extLst>
              </p:cNvPr>
              <p:cNvCxnSpPr>
                <a:cxnSpLocks noChangeShapeType="1"/>
                <a:stCxn id="43" idx="7"/>
                <a:endCxn id="44" idx="3"/>
              </p:cNvCxnSpPr>
              <p:nvPr/>
            </p:nvCxnSpPr>
            <p:spPr bwMode="auto">
              <a:xfrm flipV="1">
                <a:off x="2668588" y="3770314"/>
                <a:ext cx="1943100" cy="917575"/>
              </a:xfrm>
              <a:prstGeom prst="straightConnector1">
                <a:avLst/>
              </a:prstGeom>
              <a:noFill/>
              <a:ln w="38100">
                <a:solidFill>
                  <a:srgbClr val="0066CC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AutoShape 13">
                <a:extLst>
                  <a:ext uri="{FF2B5EF4-FFF2-40B4-BE49-F238E27FC236}">
                    <a16:creationId xmlns:a16="http://schemas.microsoft.com/office/drawing/2014/main" id="{FA7545D5-EB7D-DF43-CA8F-696819016F54}"/>
                  </a:ext>
                </a:extLst>
              </p:cNvPr>
              <p:cNvCxnSpPr>
                <a:cxnSpLocks noChangeShapeType="1"/>
                <a:stCxn id="43" idx="6"/>
                <a:endCxn id="45" idx="2"/>
              </p:cNvCxnSpPr>
              <p:nvPr/>
            </p:nvCxnSpPr>
            <p:spPr bwMode="auto">
              <a:xfrm>
                <a:off x="2708276" y="4783138"/>
                <a:ext cx="1863725" cy="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AutoShape 14">
                <a:extLst>
                  <a:ext uri="{FF2B5EF4-FFF2-40B4-BE49-F238E27FC236}">
                    <a16:creationId xmlns:a16="http://schemas.microsoft.com/office/drawing/2014/main" id="{CF80D492-F294-E78C-F10D-87D9304F6F8B}"/>
                  </a:ext>
                </a:extLst>
              </p:cNvPr>
              <p:cNvCxnSpPr>
                <a:cxnSpLocks noChangeShapeType="1"/>
                <a:stCxn id="43" idx="5"/>
                <a:endCxn id="46" idx="1"/>
              </p:cNvCxnSpPr>
              <p:nvPr/>
            </p:nvCxnSpPr>
            <p:spPr bwMode="auto">
              <a:xfrm>
                <a:off x="2668588" y="4878388"/>
                <a:ext cx="1943100" cy="102870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AutoShape 22">
                <a:extLst>
                  <a:ext uri="{FF2B5EF4-FFF2-40B4-BE49-F238E27FC236}">
                    <a16:creationId xmlns:a16="http://schemas.microsoft.com/office/drawing/2014/main" id="{CE0D814A-258F-4373-C3D6-6F72453C63F1}"/>
                  </a:ext>
                </a:extLst>
              </p:cNvPr>
              <p:cNvCxnSpPr>
                <a:cxnSpLocks noChangeShapeType="1"/>
                <a:stCxn id="45" idx="4"/>
                <a:endCxn id="46" idx="0"/>
              </p:cNvCxnSpPr>
              <p:nvPr/>
            </p:nvCxnSpPr>
            <p:spPr bwMode="auto">
              <a:xfrm>
                <a:off x="4706938" y="4918076"/>
                <a:ext cx="0" cy="949325"/>
              </a:xfrm>
              <a:prstGeom prst="straightConnector1">
                <a:avLst/>
              </a:prstGeom>
              <a:noFill/>
              <a:ln w="38100">
                <a:solidFill>
                  <a:srgbClr val="0066CC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AutoShape 24">
                <a:extLst>
                  <a:ext uri="{FF2B5EF4-FFF2-40B4-BE49-F238E27FC236}">
                    <a16:creationId xmlns:a16="http://schemas.microsoft.com/office/drawing/2014/main" id="{F613F8AD-E4DA-D090-D001-EEBECF974C6B}"/>
                  </a:ext>
                </a:extLst>
              </p:cNvPr>
              <p:cNvCxnSpPr>
                <a:cxnSpLocks noChangeShapeType="1"/>
                <a:stCxn id="45" idx="6"/>
                <a:endCxn id="56" idx="1"/>
              </p:cNvCxnSpPr>
              <p:nvPr/>
            </p:nvCxnSpPr>
            <p:spPr bwMode="auto">
              <a:xfrm>
                <a:off x="4841876" y="4783138"/>
                <a:ext cx="2055813" cy="112395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" name="AutoShape 25">
                <a:extLst>
                  <a:ext uri="{FF2B5EF4-FFF2-40B4-BE49-F238E27FC236}">
                    <a16:creationId xmlns:a16="http://schemas.microsoft.com/office/drawing/2014/main" id="{919F9675-A2C3-4E32-907E-0636AB3D5602}"/>
                  </a:ext>
                </a:extLst>
              </p:cNvPr>
              <p:cNvCxnSpPr>
                <a:cxnSpLocks noChangeShapeType="1"/>
                <a:stCxn id="46" idx="6"/>
                <a:endCxn id="56" idx="2"/>
              </p:cNvCxnSpPr>
              <p:nvPr/>
            </p:nvCxnSpPr>
            <p:spPr bwMode="auto">
              <a:xfrm>
                <a:off x="4841876" y="6002338"/>
                <a:ext cx="2016125" cy="0"/>
              </a:xfrm>
              <a:prstGeom prst="straightConnector1">
                <a:avLst/>
              </a:prstGeom>
              <a:noFill/>
              <a:ln w="38100">
                <a:solidFill>
                  <a:srgbClr val="0066CC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AutoShape 34">
                <a:extLst>
                  <a:ext uri="{FF2B5EF4-FFF2-40B4-BE49-F238E27FC236}">
                    <a16:creationId xmlns:a16="http://schemas.microsoft.com/office/drawing/2014/main" id="{167D9836-910C-BD21-F463-C92EF19241A2}"/>
                  </a:ext>
                </a:extLst>
              </p:cNvPr>
              <p:cNvCxnSpPr>
                <a:cxnSpLocks noChangeShapeType="1"/>
                <a:stCxn id="44" idx="4"/>
                <a:endCxn id="45" idx="0"/>
              </p:cNvCxnSpPr>
              <p:nvPr/>
            </p:nvCxnSpPr>
            <p:spPr bwMode="auto">
              <a:xfrm>
                <a:off x="4706938" y="3810000"/>
                <a:ext cx="0" cy="838200"/>
              </a:xfrm>
              <a:prstGeom prst="straightConnector1">
                <a:avLst/>
              </a:prstGeom>
              <a:noFill/>
              <a:ln w="38100">
                <a:solidFill>
                  <a:srgbClr val="0066CC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54" name="Oval 38">
                <a:extLst>
                  <a:ext uri="{FF2B5EF4-FFF2-40B4-BE49-F238E27FC236}">
                    <a16:creationId xmlns:a16="http://schemas.microsoft.com/office/drawing/2014/main" id="{625FEE99-AF26-F186-5AEB-8239AD4B5FD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858001" y="3540126"/>
                <a:ext cx="269875" cy="26987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altLang="en-US" b="1" dirty="0"/>
                  <a:t>d</a:t>
                </a:r>
              </a:p>
            </p:txBody>
          </p:sp>
          <p:sp>
            <p:nvSpPr>
              <p:cNvPr id="55" name="Oval 39">
                <a:extLst>
                  <a:ext uri="{FF2B5EF4-FFF2-40B4-BE49-F238E27FC236}">
                    <a16:creationId xmlns:a16="http://schemas.microsoft.com/office/drawing/2014/main" id="{4218BA4C-1DA7-ACA2-CA21-4A329DFA11C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858001" y="4648201"/>
                <a:ext cx="269875" cy="26987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altLang="en-US" b="1" dirty="0"/>
                  <a:t>e</a:t>
                </a:r>
              </a:p>
            </p:txBody>
          </p:sp>
          <p:sp>
            <p:nvSpPr>
              <p:cNvPr id="56" name="Oval 40">
                <a:extLst>
                  <a:ext uri="{FF2B5EF4-FFF2-40B4-BE49-F238E27FC236}">
                    <a16:creationId xmlns:a16="http://schemas.microsoft.com/office/drawing/2014/main" id="{B06C5196-01E8-693E-D087-FFFF1EEEFAF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858001" y="5867401"/>
                <a:ext cx="269875" cy="26987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altLang="en-US" b="1" dirty="0"/>
                  <a:t>f</a:t>
                </a:r>
              </a:p>
            </p:txBody>
          </p:sp>
          <p:cxnSp>
            <p:nvCxnSpPr>
              <p:cNvPr id="57" name="AutoShape 41">
                <a:extLst>
                  <a:ext uri="{FF2B5EF4-FFF2-40B4-BE49-F238E27FC236}">
                    <a16:creationId xmlns:a16="http://schemas.microsoft.com/office/drawing/2014/main" id="{3BFAC61A-2DE1-1664-8C1B-D88DA0B7F969}"/>
                  </a:ext>
                </a:extLst>
              </p:cNvPr>
              <p:cNvCxnSpPr>
                <a:cxnSpLocks noChangeShapeType="1"/>
                <a:stCxn id="55" idx="4"/>
                <a:endCxn id="56" idx="0"/>
              </p:cNvCxnSpPr>
              <p:nvPr/>
            </p:nvCxnSpPr>
            <p:spPr bwMode="auto">
              <a:xfrm>
                <a:off x="6992938" y="4918076"/>
                <a:ext cx="0" cy="949325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lg" len="med"/>
                <a:tailEnd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AutoShape 42">
                <a:extLst>
                  <a:ext uri="{FF2B5EF4-FFF2-40B4-BE49-F238E27FC236}">
                    <a16:creationId xmlns:a16="http://schemas.microsoft.com/office/drawing/2014/main" id="{14ED4827-7C48-8A87-5CCA-44F9E57B0F2E}"/>
                  </a:ext>
                </a:extLst>
              </p:cNvPr>
              <p:cNvCxnSpPr>
                <a:cxnSpLocks noChangeShapeType="1"/>
                <a:stCxn id="54" idx="4"/>
                <a:endCxn id="55" idx="0"/>
              </p:cNvCxnSpPr>
              <p:nvPr/>
            </p:nvCxnSpPr>
            <p:spPr bwMode="auto">
              <a:xfrm>
                <a:off x="6992938" y="3810000"/>
                <a:ext cx="0" cy="83820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lg" len="med"/>
                <a:tailEnd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59" name="Oval 44">
                <a:extLst>
                  <a:ext uri="{FF2B5EF4-FFF2-40B4-BE49-F238E27FC236}">
                    <a16:creationId xmlns:a16="http://schemas.microsoft.com/office/drawing/2014/main" id="{CAB90C9E-6BF3-81ED-1C7B-506A6585A08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953501" y="4648201"/>
                <a:ext cx="269875" cy="26987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altLang="en-US" b="1"/>
                  <a:t>t</a:t>
                </a:r>
              </a:p>
            </p:txBody>
          </p:sp>
          <p:cxnSp>
            <p:nvCxnSpPr>
              <p:cNvPr id="60" name="AutoShape 45">
                <a:extLst>
                  <a:ext uri="{FF2B5EF4-FFF2-40B4-BE49-F238E27FC236}">
                    <a16:creationId xmlns:a16="http://schemas.microsoft.com/office/drawing/2014/main" id="{DD903851-D4C0-3930-05F9-552A725D98B9}"/>
                  </a:ext>
                </a:extLst>
              </p:cNvPr>
              <p:cNvCxnSpPr>
                <a:cxnSpLocks noChangeShapeType="1"/>
                <a:stCxn id="54" idx="6"/>
                <a:endCxn id="59" idx="1"/>
              </p:cNvCxnSpPr>
              <p:nvPr/>
            </p:nvCxnSpPr>
            <p:spPr bwMode="auto">
              <a:xfrm>
                <a:off x="7127876" y="3675064"/>
                <a:ext cx="1865313" cy="10128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AutoShape 46">
                <a:extLst>
                  <a:ext uri="{FF2B5EF4-FFF2-40B4-BE49-F238E27FC236}">
                    <a16:creationId xmlns:a16="http://schemas.microsoft.com/office/drawing/2014/main" id="{ED2B2787-F67D-B038-3A72-6B61D2BA0ED4}"/>
                  </a:ext>
                </a:extLst>
              </p:cNvPr>
              <p:cNvCxnSpPr>
                <a:cxnSpLocks noChangeShapeType="1"/>
                <a:stCxn id="55" idx="6"/>
                <a:endCxn id="59" idx="2"/>
              </p:cNvCxnSpPr>
              <p:nvPr/>
            </p:nvCxnSpPr>
            <p:spPr bwMode="auto">
              <a:xfrm>
                <a:off x="7127876" y="4783138"/>
                <a:ext cx="1825625" cy="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2" name="AutoShape 47">
                <a:extLst>
                  <a:ext uri="{FF2B5EF4-FFF2-40B4-BE49-F238E27FC236}">
                    <a16:creationId xmlns:a16="http://schemas.microsoft.com/office/drawing/2014/main" id="{606A9D8D-19E8-AA04-E5C8-8997B8DD57AE}"/>
                  </a:ext>
                </a:extLst>
              </p:cNvPr>
              <p:cNvCxnSpPr>
                <a:cxnSpLocks noChangeShapeType="1"/>
                <a:stCxn id="56" idx="7"/>
                <a:endCxn id="59" idx="4"/>
              </p:cNvCxnSpPr>
              <p:nvPr/>
            </p:nvCxnSpPr>
            <p:spPr bwMode="auto">
              <a:xfrm flipV="1">
                <a:off x="7088188" y="4918076"/>
                <a:ext cx="2000250" cy="989013"/>
              </a:xfrm>
              <a:prstGeom prst="straightConnector1">
                <a:avLst/>
              </a:prstGeom>
              <a:noFill/>
              <a:ln w="38100">
                <a:solidFill>
                  <a:srgbClr val="0066CC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" name="AutoShape 63">
                <a:extLst>
                  <a:ext uri="{FF2B5EF4-FFF2-40B4-BE49-F238E27FC236}">
                    <a16:creationId xmlns:a16="http://schemas.microsoft.com/office/drawing/2014/main" id="{006D8813-0007-986F-7450-4C874E34C545}"/>
                  </a:ext>
                </a:extLst>
              </p:cNvPr>
              <p:cNvCxnSpPr>
                <a:cxnSpLocks noChangeShapeType="1"/>
                <a:stCxn id="55" idx="2"/>
                <a:endCxn id="44" idx="6"/>
              </p:cNvCxnSpPr>
              <p:nvPr/>
            </p:nvCxnSpPr>
            <p:spPr bwMode="auto">
              <a:xfrm flipH="1" flipV="1">
                <a:off x="4841876" y="3675064"/>
                <a:ext cx="2016125" cy="110807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1584" name="AutoShape 64">
                <a:extLst>
                  <a:ext uri="{FF2B5EF4-FFF2-40B4-BE49-F238E27FC236}">
                    <a16:creationId xmlns:a16="http://schemas.microsoft.com/office/drawing/2014/main" id="{4ABDD1D2-91AD-EBE8-C019-691C1254DD02}"/>
                  </a:ext>
                </a:extLst>
              </p:cNvPr>
              <p:cNvCxnSpPr>
                <a:cxnSpLocks noChangeShapeType="1"/>
                <a:stCxn id="54" idx="2"/>
                <a:endCxn id="45" idx="7"/>
              </p:cNvCxnSpPr>
              <p:nvPr/>
            </p:nvCxnSpPr>
            <p:spPr bwMode="auto">
              <a:xfrm flipH="1">
                <a:off x="4802188" y="3675064"/>
                <a:ext cx="2055812" cy="10128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1" name="Text Box 17">
              <a:extLst>
                <a:ext uri="{FF2B5EF4-FFF2-40B4-BE49-F238E27FC236}">
                  <a16:creationId xmlns:a16="http://schemas.microsoft.com/office/drawing/2014/main" id="{8EC505EE-83AC-60C6-3488-D941BBDA4F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5196" y="3666542"/>
              <a:ext cx="540533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b="1" dirty="0">
                  <a:solidFill>
                    <a:srgbClr val="0066CC"/>
                  </a:solidFill>
                </a:rPr>
                <a:t>1</a:t>
              </a:r>
              <a:r>
                <a:rPr lang="en-US" altLang="en-US" dirty="0">
                  <a:solidFill>
                    <a:srgbClr val="0066CC"/>
                  </a:solidFill>
                </a:rPr>
                <a:t>/</a:t>
              </a:r>
              <a:r>
                <a:rPr lang="en-US" altLang="en-US" dirty="0"/>
                <a:t>1</a:t>
              </a:r>
            </a:p>
          </p:txBody>
        </p:sp>
        <p:sp>
          <p:nvSpPr>
            <p:cNvPr id="12" name="Text Box 17">
              <a:extLst>
                <a:ext uri="{FF2B5EF4-FFF2-40B4-BE49-F238E27FC236}">
                  <a16:creationId xmlns:a16="http://schemas.microsoft.com/office/drawing/2014/main" id="{930213EC-A6A4-E723-17C5-2A5ADA3C33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5663" y="4264043"/>
              <a:ext cx="540533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b="1" dirty="0">
                  <a:solidFill>
                    <a:srgbClr val="FF0000"/>
                  </a:solidFill>
                </a:rPr>
                <a:t>1</a:t>
              </a:r>
              <a:r>
                <a:rPr lang="en-US" altLang="en-US" dirty="0">
                  <a:solidFill>
                    <a:srgbClr val="FF0000"/>
                  </a:solidFill>
                </a:rPr>
                <a:t>/</a:t>
              </a:r>
              <a:r>
                <a:rPr lang="en-US" altLang="en-US" dirty="0"/>
                <a:t>1</a:t>
              </a:r>
            </a:p>
          </p:txBody>
        </p:sp>
        <p:sp>
          <p:nvSpPr>
            <p:cNvPr id="13" name="Text Box 17">
              <a:extLst>
                <a:ext uri="{FF2B5EF4-FFF2-40B4-BE49-F238E27FC236}">
                  <a16:creationId xmlns:a16="http://schemas.microsoft.com/office/drawing/2014/main" id="{0F2190C7-F40A-22D3-A689-23185278DF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5196" y="4896476"/>
              <a:ext cx="325438" cy="396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dirty="0"/>
                <a:t>1</a:t>
              </a:r>
            </a:p>
          </p:txBody>
        </p:sp>
        <p:sp>
          <p:nvSpPr>
            <p:cNvPr id="17" name="Text Box 17">
              <a:extLst>
                <a:ext uri="{FF2B5EF4-FFF2-40B4-BE49-F238E27FC236}">
                  <a16:creationId xmlns:a16="http://schemas.microsoft.com/office/drawing/2014/main" id="{0365E137-0F75-F9BF-2036-B5DD24E02B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5039" y="4042381"/>
              <a:ext cx="325438" cy="396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dirty="0"/>
                <a:t>1</a:t>
              </a:r>
            </a:p>
          </p:txBody>
        </p:sp>
        <p:sp>
          <p:nvSpPr>
            <p:cNvPr id="18" name="Text Box 17">
              <a:extLst>
                <a:ext uri="{FF2B5EF4-FFF2-40B4-BE49-F238E27FC236}">
                  <a16:creationId xmlns:a16="http://schemas.microsoft.com/office/drawing/2014/main" id="{CC714DAB-6A77-A057-08CC-61AEB0F98F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4017" y="3526735"/>
              <a:ext cx="325438" cy="396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dirty="0"/>
                <a:t>1</a:t>
              </a:r>
            </a:p>
          </p:txBody>
        </p:sp>
        <p:sp>
          <p:nvSpPr>
            <p:cNvPr id="19" name="Text Box 17">
              <a:extLst>
                <a:ext uri="{FF2B5EF4-FFF2-40B4-BE49-F238E27FC236}">
                  <a16:creationId xmlns:a16="http://schemas.microsoft.com/office/drawing/2014/main" id="{DED540AB-FF12-A05A-8A49-97541B0166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3537" y="3798492"/>
              <a:ext cx="540533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b="1" dirty="0">
                  <a:solidFill>
                    <a:srgbClr val="0066CC"/>
                  </a:solidFill>
                </a:rPr>
                <a:t>1</a:t>
              </a:r>
              <a:r>
                <a:rPr lang="en-US" altLang="en-US" dirty="0">
                  <a:solidFill>
                    <a:srgbClr val="0066CC"/>
                  </a:solidFill>
                </a:rPr>
                <a:t>/</a:t>
              </a:r>
              <a:r>
                <a:rPr lang="en-US" altLang="en-US" dirty="0"/>
                <a:t>1</a:t>
              </a:r>
            </a:p>
          </p:txBody>
        </p:sp>
        <p:sp>
          <p:nvSpPr>
            <p:cNvPr id="20" name="Text Box 17">
              <a:extLst>
                <a:ext uri="{FF2B5EF4-FFF2-40B4-BE49-F238E27FC236}">
                  <a16:creationId xmlns:a16="http://schemas.microsoft.com/office/drawing/2014/main" id="{13C93EA8-A212-F14C-3E23-7DD1F084AE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3537" y="4788451"/>
              <a:ext cx="540533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b="1" dirty="0">
                  <a:solidFill>
                    <a:srgbClr val="0066CC"/>
                  </a:solidFill>
                </a:rPr>
                <a:t>1</a:t>
              </a:r>
              <a:r>
                <a:rPr lang="en-US" altLang="en-US" dirty="0">
                  <a:solidFill>
                    <a:srgbClr val="0066CC"/>
                  </a:solidFill>
                </a:rPr>
                <a:t>/</a:t>
              </a:r>
              <a:r>
                <a:rPr lang="en-US" altLang="en-US" dirty="0"/>
                <a:t>1</a:t>
              </a:r>
            </a:p>
          </p:txBody>
        </p:sp>
        <p:sp>
          <p:nvSpPr>
            <p:cNvPr id="21" name="Text Box 17">
              <a:extLst>
                <a:ext uri="{FF2B5EF4-FFF2-40B4-BE49-F238E27FC236}">
                  <a16:creationId xmlns:a16="http://schemas.microsoft.com/office/drawing/2014/main" id="{057931BE-1680-7EF8-6AD4-55098CC782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1172" y="5355872"/>
              <a:ext cx="540533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b="1" dirty="0">
                  <a:solidFill>
                    <a:srgbClr val="0066CC"/>
                  </a:solidFill>
                </a:rPr>
                <a:t>1</a:t>
              </a:r>
              <a:r>
                <a:rPr lang="en-US" altLang="en-US" dirty="0">
                  <a:solidFill>
                    <a:srgbClr val="0066CC"/>
                  </a:solidFill>
                </a:rPr>
                <a:t>/</a:t>
              </a:r>
              <a:r>
                <a:rPr lang="en-US" altLang="en-US" dirty="0"/>
                <a:t>1</a:t>
              </a:r>
            </a:p>
          </p:txBody>
        </p:sp>
        <p:sp>
          <p:nvSpPr>
            <p:cNvPr id="22" name="Text Box 17">
              <a:extLst>
                <a:ext uri="{FF2B5EF4-FFF2-40B4-BE49-F238E27FC236}">
                  <a16:creationId xmlns:a16="http://schemas.microsoft.com/office/drawing/2014/main" id="{F2E34352-BCD7-D39F-06BC-44CDC75978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8485" y="4788450"/>
              <a:ext cx="540533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b="1" dirty="0">
                  <a:solidFill>
                    <a:srgbClr val="FF0000"/>
                  </a:solidFill>
                </a:rPr>
                <a:t>1</a:t>
              </a:r>
              <a:r>
                <a:rPr lang="en-US" altLang="en-US" dirty="0">
                  <a:solidFill>
                    <a:srgbClr val="FF0000"/>
                  </a:solidFill>
                </a:rPr>
                <a:t>/</a:t>
              </a:r>
              <a:r>
                <a:rPr lang="en-US" altLang="en-US" dirty="0"/>
                <a:t>1</a:t>
              </a:r>
            </a:p>
          </p:txBody>
        </p:sp>
        <p:sp>
          <p:nvSpPr>
            <p:cNvPr id="23" name="Text Box 17">
              <a:extLst>
                <a:ext uri="{FF2B5EF4-FFF2-40B4-BE49-F238E27FC236}">
                  <a16:creationId xmlns:a16="http://schemas.microsoft.com/office/drawing/2014/main" id="{744C0927-8304-ED70-2782-3B9E55156E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7385" y="4828815"/>
              <a:ext cx="540533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b="1" dirty="0">
                  <a:solidFill>
                    <a:srgbClr val="FF0000"/>
                  </a:solidFill>
                </a:rPr>
                <a:t>1</a:t>
              </a:r>
              <a:r>
                <a:rPr lang="en-US" altLang="en-US" dirty="0">
                  <a:solidFill>
                    <a:srgbClr val="FF0000"/>
                  </a:solidFill>
                </a:rPr>
                <a:t>/</a:t>
              </a:r>
              <a:r>
                <a:rPr lang="en-US" altLang="en-US" dirty="0"/>
                <a:t>1</a:t>
              </a:r>
            </a:p>
          </p:txBody>
        </p:sp>
        <p:sp>
          <p:nvSpPr>
            <p:cNvPr id="24" name="Text Box 17">
              <a:extLst>
                <a:ext uri="{FF2B5EF4-FFF2-40B4-BE49-F238E27FC236}">
                  <a16:creationId xmlns:a16="http://schemas.microsoft.com/office/drawing/2014/main" id="{979CD036-6281-F557-C150-DCF10D8D7C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7385" y="3818113"/>
              <a:ext cx="325438" cy="396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dirty="0"/>
                <a:t>1</a:t>
              </a:r>
            </a:p>
          </p:txBody>
        </p:sp>
        <p:sp>
          <p:nvSpPr>
            <p:cNvPr id="25" name="Text Box 17">
              <a:extLst>
                <a:ext uri="{FF2B5EF4-FFF2-40B4-BE49-F238E27FC236}">
                  <a16:creationId xmlns:a16="http://schemas.microsoft.com/office/drawing/2014/main" id="{76911895-4495-EBEF-4E4A-C09FFE86E9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4496" y="3666542"/>
              <a:ext cx="325438" cy="396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dirty="0"/>
                <a:t>1</a:t>
              </a:r>
            </a:p>
          </p:txBody>
        </p:sp>
        <p:sp>
          <p:nvSpPr>
            <p:cNvPr id="27" name="Text Box 17">
              <a:extLst>
                <a:ext uri="{FF2B5EF4-FFF2-40B4-BE49-F238E27FC236}">
                  <a16:creationId xmlns:a16="http://schemas.microsoft.com/office/drawing/2014/main" id="{C23F90EB-AC28-6E76-3995-757774E439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4496" y="4299301"/>
              <a:ext cx="540533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b="1" dirty="0">
                  <a:solidFill>
                    <a:srgbClr val="FF0000"/>
                  </a:solidFill>
                </a:rPr>
                <a:t>1</a:t>
              </a:r>
              <a:r>
                <a:rPr lang="en-US" altLang="en-US" dirty="0">
                  <a:solidFill>
                    <a:srgbClr val="FF0000"/>
                  </a:solidFill>
                </a:rPr>
                <a:t>/</a:t>
              </a:r>
              <a:r>
                <a:rPr lang="en-US" altLang="en-US" dirty="0"/>
                <a:t>1</a:t>
              </a:r>
            </a:p>
          </p:txBody>
        </p:sp>
        <p:sp>
          <p:nvSpPr>
            <p:cNvPr id="28" name="Text Box 17">
              <a:extLst>
                <a:ext uri="{FF2B5EF4-FFF2-40B4-BE49-F238E27FC236}">
                  <a16:creationId xmlns:a16="http://schemas.microsoft.com/office/drawing/2014/main" id="{A3967E90-07C0-D25A-2AF9-AF8E220A3F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4496" y="4932060"/>
              <a:ext cx="540533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b="1" dirty="0">
                  <a:solidFill>
                    <a:srgbClr val="0066CC"/>
                  </a:solidFill>
                </a:rPr>
                <a:t>1</a:t>
              </a:r>
              <a:r>
                <a:rPr lang="en-US" altLang="en-US" dirty="0">
                  <a:solidFill>
                    <a:srgbClr val="0066CC"/>
                  </a:solidFill>
                </a:rPr>
                <a:t>/</a:t>
              </a:r>
              <a:r>
                <a:rPr lang="en-US" altLang="en-US" dirty="0"/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1585" name="Oval 451584">
                <a:extLst>
                  <a:ext uri="{FF2B5EF4-FFF2-40B4-BE49-F238E27FC236}">
                    <a16:creationId xmlns:a16="http://schemas.microsoft.com/office/drawing/2014/main" id="{CFDEAF72-F843-83DA-D3D9-E2EC86D017E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6070" y="5489583"/>
                <a:ext cx="240715" cy="27106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altLang="en-US" b="1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altLang="en-US" b="1" dirty="0"/>
              </a:p>
            </p:txBody>
          </p:sp>
        </mc:Choice>
        <mc:Fallback xmlns="">
          <p:sp>
            <p:nvSpPr>
              <p:cNvPr id="451585" name="Oval 451584">
                <a:extLst>
                  <a:ext uri="{FF2B5EF4-FFF2-40B4-BE49-F238E27FC236}">
                    <a16:creationId xmlns:a16="http://schemas.microsoft.com/office/drawing/2014/main" id="{CFDEAF72-F843-83DA-D3D9-E2EC86D017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070" y="5489583"/>
                <a:ext cx="240715" cy="271060"/>
              </a:xfrm>
              <a:prstGeom prst="ellipse">
                <a:avLst/>
              </a:prstGeom>
              <a:blipFill>
                <a:blip r:embed="rId5"/>
                <a:stretch>
                  <a:fillRect l="-31707" t="-2174" r="-12195" b="-8696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1586" name="AutoShape 12">
            <a:extLst>
              <a:ext uri="{FF2B5EF4-FFF2-40B4-BE49-F238E27FC236}">
                <a16:creationId xmlns:a16="http://schemas.microsoft.com/office/drawing/2014/main" id="{8C7B3B72-624A-87C7-F251-58A1B9D9096B}"/>
              </a:ext>
            </a:extLst>
          </p:cNvPr>
          <p:cNvCxnSpPr>
            <a:cxnSpLocks noChangeShapeType="1"/>
            <a:stCxn id="451585" idx="6"/>
            <a:endCxn id="43" idx="2"/>
          </p:cNvCxnSpPr>
          <p:nvPr/>
        </p:nvCxnSpPr>
        <p:spPr bwMode="auto">
          <a:xfrm>
            <a:off x="286785" y="5625113"/>
            <a:ext cx="84067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51587" name="Text Box 17">
                <a:extLst>
                  <a:ext uri="{FF2B5EF4-FFF2-40B4-BE49-F238E27FC236}">
                    <a16:creationId xmlns:a16="http://schemas.microsoft.com/office/drawing/2014/main" id="{9AE20BAC-BA88-3BFE-411C-6E970BB5AF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3929" y="5438812"/>
                <a:ext cx="474361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>
          <p:sp>
            <p:nvSpPr>
              <p:cNvPr id="451587" name="Text Box 17">
                <a:extLst>
                  <a:ext uri="{FF2B5EF4-FFF2-40B4-BE49-F238E27FC236}">
                    <a16:creationId xmlns:a16="http://schemas.microsoft.com/office/drawing/2014/main" id="{9AE20BAC-BA88-3BFE-411C-6E970BB5AF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3929" y="5438812"/>
                <a:ext cx="474361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1594" name="Oval 4">
                <a:extLst>
                  <a:ext uri="{FF2B5EF4-FFF2-40B4-BE49-F238E27FC236}">
                    <a16:creationId xmlns:a16="http://schemas.microsoft.com/office/drawing/2014/main" id="{C2D53AEE-F231-8C24-FAC6-5C798E2195F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216013" y="5496457"/>
                <a:ext cx="228504" cy="257310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altLang="en-US" b="1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altLang="en-US" b="1" dirty="0"/>
              </a:p>
            </p:txBody>
          </p:sp>
        </mc:Choice>
        <mc:Fallback xmlns="">
          <p:sp>
            <p:nvSpPr>
              <p:cNvPr id="451594" name="Oval 4">
                <a:extLst>
                  <a:ext uri="{FF2B5EF4-FFF2-40B4-BE49-F238E27FC236}">
                    <a16:creationId xmlns:a16="http://schemas.microsoft.com/office/drawing/2014/main" id="{C2D53AEE-F231-8C24-FAC6-5C798E2195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16013" y="5496457"/>
                <a:ext cx="228504" cy="257310"/>
              </a:xfrm>
              <a:prstGeom prst="ellipse">
                <a:avLst/>
              </a:prstGeom>
              <a:blipFill>
                <a:blip r:embed="rId7"/>
                <a:stretch>
                  <a:fillRect l="-30769" t="-4545" r="-12821" b="-11364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1595" name="AutoShape 12">
            <a:extLst>
              <a:ext uri="{FF2B5EF4-FFF2-40B4-BE49-F238E27FC236}">
                <a16:creationId xmlns:a16="http://schemas.microsoft.com/office/drawing/2014/main" id="{AB82AB00-12AA-F206-2AAB-AB0B4C05FF44}"/>
              </a:ext>
            </a:extLst>
          </p:cNvPr>
          <p:cNvCxnSpPr>
            <a:cxnSpLocks noChangeShapeType="1"/>
            <a:stCxn id="59" idx="6"/>
            <a:endCxn id="451594" idx="2"/>
          </p:cNvCxnSpPr>
          <p:nvPr/>
        </p:nvCxnSpPr>
        <p:spPr bwMode="auto">
          <a:xfrm flipV="1">
            <a:off x="6430983" y="5625112"/>
            <a:ext cx="785030" cy="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51599" name="Text Box 17">
                <a:extLst>
                  <a:ext uri="{FF2B5EF4-FFF2-40B4-BE49-F238E27FC236}">
                    <a16:creationId xmlns:a16="http://schemas.microsoft.com/office/drawing/2014/main" id="{EABB2264-E5CC-F22A-52DF-C457EE5B5E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85661" y="5406491"/>
                <a:ext cx="474361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>
          <p:sp>
            <p:nvSpPr>
              <p:cNvPr id="451599" name="Text Box 17">
                <a:extLst>
                  <a:ext uri="{FF2B5EF4-FFF2-40B4-BE49-F238E27FC236}">
                    <a16:creationId xmlns:a16="http://schemas.microsoft.com/office/drawing/2014/main" id="{EABB2264-E5CC-F22A-52DF-C457EE5B5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5661" y="5406491"/>
                <a:ext cx="474361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5242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0658" name="Rectangle 2">
                <a:extLst>
                  <a:ext uri="{FF2B5EF4-FFF2-40B4-BE49-F238E27FC236}">
                    <a16:creationId xmlns:a16="http://schemas.microsoft.com/office/drawing/2014/main" id="{CB091DDF-2BE4-491C-910B-E6A98B6859F5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437538"/>
                <a:ext cx="10811510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85000"/>
                  </a:lnSpc>
                  <a:buNone/>
                </a:pPr>
                <a:r>
                  <a:rPr lang="en-US" altLang="en-US" sz="2800" b="1" dirty="0">
                    <a:solidFill>
                      <a:srgbClr val="0066CC"/>
                    </a:solidFill>
                  </a:rPr>
                  <a:t>Given:</a:t>
                </a:r>
                <a:r>
                  <a:rPr lang="en-US" altLang="en-US" sz="2800" b="1" dirty="0">
                    <a:solidFill>
                      <a:srgbClr val="695082"/>
                    </a:solidFill>
                  </a:rPr>
                  <a:t> </a:t>
                </a:r>
                <a:r>
                  <a:rPr lang="en-US" altLang="en-US" sz="2800" dirty="0"/>
                  <a:t>a flow network </a:t>
                </a:r>
              </a:p>
              <a:p>
                <a:pPr marL="0" indent="0">
                  <a:lnSpc>
                    <a:spcPct val="85000"/>
                  </a:lnSpc>
                  <a:buNone/>
                </a:pPr>
                <a:r>
                  <a:rPr lang="en-US" altLang="en-US" sz="2800" b="1" dirty="0">
                    <a:solidFill>
                      <a:srgbClr val="006600"/>
                    </a:solidFill>
                  </a:rPr>
                  <a:t>Find:</a:t>
                </a:r>
                <a:r>
                  <a:rPr lang="en-US" altLang="en-US" sz="2800" b="1" dirty="0">
                    <a:solidFill>
                      <a:srgbClr val="695082"/>
                    </a:solidFill>
                  </a:rPr>
                  <a:t> </a:t>
                </a:r>
                <a:r>
                  <a:rPr lang="en-US" altLang="en-US" sz="2800" dirty="0"/>
                  <a:t>an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800" dirty="0"/>
                  <a:t>-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800" dirty="0"/>
                  <a:t> flow of maximum value</a:t>
                </a:r>
              </a:p>
            </p:txBody>
          </p:sp>
        </mc:Choice>
        <mc:Fallback xmlns="">
          <p:sp>
            <p:nvSpPr>
              <p:cNvPr id="710658" name="Rectangle 2">
                <a:extLst>
                  <a:ext uri="{FF2B5EF4-FFF2-40B4-BE49-F238E27FC236}">
                    <a16:creationId xmlns:a16="http://schemas.microsoft.com/office/drawing/2014/main" id="{CB091DDF-2BE4-491C-910B-E6A98B6859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437538"/>
                <a:ext cx="10811510" cy="5200045"/>
              </a:xfrm>
              <a:blipFill>
                <a:blip r:embed="rId3"/>
                <a:stretch>
                  <a:fillRect l="-1127" t="-2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Slide Number Placeholder 3">
            <a:extLst>
              <a:ext uri="{FF2B5EF4-FFF2-40B4-BE49-F238E27FC236}">
                <a16:creationId xmlns:a16="http://schemas.microsoft.com/office/drawing/2014/main" id="{8682F2DF-919C-413D-9B59-A40AF3ACD7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2C5CE-5F29-4369-A268-DF953E3BBA7B}" type="slidenum">
              <a:rPr lang="en-US" altLang="en-US"/>
              <a:pPr/>
              <a:t>3</a:t>
            </a:fld>
            <a:endParaRPr lang="en-US" altLang="en-US" sz="1400"/>
          </a:p>
        </p:txBody>
      </p:sp>
      <p:sp>
        <p:nvSpPr>
          <p:cNvPr id="710659" name="Rectangle 3">
            <a:extLst>
              <a:ext uri="{FF2B5EF4-FFF2-40B4-BE49-F238E27FC236}">
                <a16:creationId xmlns:a16="http://schemas.microsoft.com/office/drawing/2014/main" id="{5F4FD653-3E81-4970-A885-9A04BFB66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Maximum Flow Problem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F886C7A-5F8C-4D5A-B1FC-3D24401D8DE7}"/>
              </a:ext>
            </a:extLst>
          </p:cNvPr>
          <p:cNvGrpSpPr/>
          <p:nvPr/>
        </p:nvGrpSpPr>
        <p:grpSpPr>
          <a:xfrm>
            <a:off x="4395659" y="2923138"/>
            <a:ext cx="6599476" cy="3137327"/>
            <a:chOff x="4395659" y="2923138"/>
            <a:chExt cx="6599476" cy="3137327"/>
          </a:xfrm>
        </p:grpSpPr>
        <p:cxnSp>
          <p:nvCxnSpPr>
            <p:cNvPr id="51" name="AutoShape 68">
              <a:extLst>
                <a:ext uri="{FF2B5EF4-FFF2-40B4-BE49-F238E27FC236}">
                  <a16:creationId xmlns:a16="http://schemas.microsoft.com/office/drawing/2014/main" id="{CAB3C207-5366-428C-872E-7F5DDD5A8A0A}"/>
                </a:ext>
              </a:extLst>
            </p:cNvPr>
            <p:cNvCxnSpPr>
              <a:cxnSpLocks noChangeShapeType="1"/>
              <a:stCxn id="710721" idx="1"/>
              <a:endCxn id="710708" idx="5"/>
            </p:cNvCxnSpPr>
            <p:nvPr/>
          </p:nvCxnSpPr>
          <p:spPr bwMode="auto">
            <a:xfrm flipH="1" flipV="1">
              <a:off x="6575184" y="4634480"/>
              <a:ext cx="2273571" cy="1129700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10706" name="Oval 50">
              <a:extLst>
                <a:ext uri="{FF2B5EF4-FFF2-40B4-BE49-F238E27FC236}">
                  <a16:creationId xmlns:a16="http://schemas.microsoft.com/office/drawing/2014/main" id="{5EDB66B3-A335-46A8-B0A4-E18E8045964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95659" y="4336321"/>
              <a:ext cx="347119" cy="34931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>
                  <a:solidFill>
                    <a:srgbClr val="C00000"/>
                  </a:solidFill>
                </a:rPr>
                <a:t>s</a:t>
              </a:r>
            </a:p>
          </p:txBody>
        </p:sp>
        <p:sp>
          <p:nvSpPr>
            <p:cNvPr id="710707" name="Oval 51">
              <a:extLst>
                <a:ext uri="{FF2B5EF4-FFF2-40B4-BE49-F238E27FC236}">
                  <a16:creationId xmlns:a16="http://schemas.microsoft.com/office/drawing/2014/main" id="{C791F0FD-59F6-4EAA-9A7F-5FEB226AA91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278899" y="2923138"/>
              <a:ext cx="347119" cy="35151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/>
                <a:t>a</a:t>
              </a:r>
            </a:p>
          </p:txBody>
        </p:sp>
        <p:sp>
          <p:nvSpPr>
            <p:cNvPr id="710708" name="Oval 52">
              <a:extLst>
                <a:ext uri="{FF2B5EF4-FFF2-40B4-BE49-F238E27FC236}">
                  <a16:creationId xmlns:a16="http://schemas.microsoft.com/office/drawing/2014/main" id="{7433E6CD-DBA9-4397-BB73-2328DC47DBF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278899" y="4336321"/>
              <a:ext cx="347119" cy="34931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/>
                <a:t>b</a:t>
              </a:r>
            </a:p>
          </p:txBody>
        </p:sp>
        <p:sp>
          <p:nvSpPr>
            <p:cNvPr id="710709" name="Oval 53">
              <a:extLst>
                <a:ext uri="{FF2B5EF4-FFF2-40B4-BE49-F238E27FC236}">
                  <a16:creationId xmlns:a16="http://schemas.microsoft.com/office/drawing/2014/main" id="{DB0B1551-4016-4996-9CB3-8D6736D27F5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278899" y="5713346"/>
              <a:ext cx="347119" cy="34711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/>
                <a:t>c</a:t>
              </a:r>
            </a:p>
          </p:txBody>
        </p:sp>
        <p:cxnSp>
          <p:nvCxnSpPr>
            <p:cNvPr id="710710" name="AutoShape 54">
              <a:extLst>
                <a:ext uri="{FF2B5EF4-FFF2-40B4-BE49-F238E27FC236}">
                  <a16:creationId xmlns:a16="http://schemas.microsoft.com/office/drawing/2014/main" id="{3963BDDA-EEB2-4C16-A1BE-D107140B66AB}"/>
                </a:ext>
              </a:extLst>
            </p:cNvPr>
            <p:cNvCxnSpPr>
              <a:cxnSpLocks noChangeShapeType="1"/>
              <a:stCxn id="710706" idx="7"/>
              <a:endCxn id="710707" idx="3"/>
            </p:cNvCxnSpPr>
            <p:nvPr/>
          </p:nvCxnSpPr>
          <p:spPr bwMode="auto">
            <a:xfrm flipV="1">
              <a:off x="4691944" y="3223173"/>
              <a:ext cx="1637789" cy="1164304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11" name="AutoShape 55">
              <a:extLst>
                <a:ext uri="{FF2B5EF4-FFF2-40B4-BE49-F238E27FC236}">
                  <a16:creationId xmlns:a16="http://schemas.microsoft.com/office/drawing/2014/main" id="{500797BD-7630-4137-AC5D-99C13711BAB5}"/>
                </a:ext>
              </a:extLst>
            </p:cNvPr>
            <p:cNvCxnSpPr>
              <a:cxnSpLocks noChangeShapeType="1"/>
              <a:stCxn id="710706" idx="6"/>
              <a:endCxn id="710708" idx="2"/>
            </p:cNvCxnSpPr>
            <p:nvPr/>
          </p:nvCxnSpPr>
          <p:spPr bwMode="auto">
            <a:xfrm>
              <a:off x="4742778" y="4510979"/>
              <a:ext cx="1536121" cy="0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12" name="AutoShape 56">
              <a:extLst>
                <a:ext uri="{FF2B5EF4-FFF2-40B4-BE49-F238E27FC236}">
                  <a16:creationId xmlns:a16="http://schemas.microsoft.com/office/drawing/2014/main" id="{04F6A8EE-5010-42E5-9B2F-E956649EB9DD}"/>
                </a:ext>
              </a:extLst>
            </p:cNvPr>
            <p:cNvCxnSpPr>
              <a:cxnSpLocks noChangeShapeType="1"/>
              <a:stCxn id="710706" idx="5"/>
              <a:endCxn id="710709" idx="1"/>
            </p:cNvCxnSpPr>
            <p:nvPr/>
          </p:nvCxnSpPr>
          <p:spPr bwMode="auto">
            <a:xfrm>
              <a:off x="4691944" y="4634480"/>
              <a:ext cx="1637789" cy="1129700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13" name="AutoShape 57">
              <a:extLst>
                <a:ext uri="{FF2B5EF4-FFF2-40B4-BE49-F238E27FC236}">
                  <a16:creationId xmlns:a16="http://schemas.microsoft.com/office/drawing/2014/main" id="{CB5CA9F1-C5CC-4E55-8567-407127EDD6FD}"/>
                </a:ext>
              </a:extLst>
            </p:cNvPr>
            <p:cNvCxnSpPr>
              <a:cxnSpLocks noChangeShapeType="1"/>
              <a:stCxn id="710708" idx="6"/>
              <a:endCxn id="710720" idx="2"/>
            </p:cNvCxnSpPr>
            <p:nvPr/>
          </p:nvCxnSpPr>
          <p:spPr bwMode="auto">
            <a:xfrm>
              <a:off x="6626018" y="4510979"/>
              <a:ext cx="2171903" cy="0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15" name="AutoShape 59">
              <a:extLst>
                <a:ext uri="{FF2B5EF4-FFF2-40B4-BE49-F238E27FC236}">
                  <a16:creationId xmlns:a16="http://schemas.microsoft.com/office/drawing/2014/main" id="{FF578E0C-BCE9-4BDC-BE4D-1C3233FE9069}"/>
                </a:ext>
              </a:extLst>
            </p:cNvPr>
            <p:cNvCxnSpPr>
              <a:cxnSpLocks noChangeShapeType="1"/>
              <a:stCxn id="710708" idx="4"/>
              <a:endCxn id="710709" idx="0"/>
            </p:cNvCxnSpPr>
            <p:nvPr/>
          </p:nvCxnSpPr>
          <p:spPr bwMode="auto">
            <a:xfrm>
              <a:off x="6452459" y="4685636"/>
              <a:ext cx="0" cy="10277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16" name="AutoShape 60">
              <a:extLst>
                <a:ext uri="{FF2B5EF4-FFF2-40B4-BE49-F238E27FC236}">
                  <a16:creationId xmlns:a16="http://schemas.microsoft.com/office/drawing/2014/main" id="{5D951401-EF5F-40F8-8FF8-28BC78F6A7BA}"/>
                </a:ext>
              </a:extLst>
            </p:cNvPr>
            <p:cNvCxnSpPr>
              <a:cxnSpLocks noChangeShapeType="1"/>
              <a:stCxn id="710707" idx="6"/>
              <a:endCxn id="710719" idx="2"/>
            </p:cNvCxnSpPr>
            <p:nvPr/>
          </p:nvCxnSpPr>
          <p:spPr bwMode="auto">
            <a:xfrm>
              <a:off x="6626018" y="3098894"/>
              <a:ext cx="2171903" cy="0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17" name="AutoShape 61">
              <a:extLst>
                <a:ext uri="{FF2B5EF4-FFF2-40B4-BE49-F238E27FC236}">
                  <a16:creationId xmlns:a16="http://schemas.microsoft.com/office/drawing/2014/main" id="{A929A23E-9723-40FB-8B80-4463475544AE}"/>
                </a:ext>
              </a:extLst>
            </p:cNvPr>
            <p:cNvCxnSpPr>
              <a:cxnSpLocks noChangeShapeType="1"/>
              <a:stCxn id="710709" idx="6"/>
              <a:endCxn id="710721" idx="2"/>
            </p:cNvCxnSpPr>
            <p:nvPr/>
          </p:nvCxnSpPr>
          <p:spPr bwMode="auto">
            <a:xfrm>
              <a:off x="6626018" y="5886906"/>
              <a:ext cx="2171903" cy="0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18" name="AutoShape 62">
              <a:extLst>
                <a:ext uri="{FF2B5EF4-FFF2-40B4-BE49-F238E27FC236}">
                  <a16:creationId xmlns:a16="http://schemas.microsoft.com/office/drawing/2014/main" id="{56B2200F-0095-48E8-A6B5-E08D3FED1F4F}"/>
                </a:ext>
              </a:extLst>
            </p:cNvPr>
            <p:cNvCxnSpPr>
              <a:cxnSpLocks noChangeShapeType="1"/>
              <a:stCxn id="710707" idx="4"/>
              <a:endCxn id="710708" idx="0"/>
            </p:cNvCxnSpPr>
            <p:nvPr/>
          </p:nvCxnSpPr>
          <p:spPr bwMode="auto">
            <a:xfrm>
              <a:off x="6452459" y="3274651"/>
              <a:ext cx="0" cy="1061670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10719" name="Oval 63">
              <a:extLst>
                <a:ext uri="{FF2B5EF4-FFF2-40B4-BE49-F238E27FC236}">
                  <a16:creationId xmlns:a16="http://schemas.microsoft.com/office/drawing/2014/main" id="{6D6CA7B8-81FA-4ECF-9EC2-0188554C97F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97921" y="2923138"/>
              <a:ext cx="347119" cy="35151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/>
                <a:t>d</a:t>
              </a:r>
            </a:p>
          </p:txBody>
        </p:sp>
        <p:sp>
          <p:nvSpPr>
            <p:cNvPr id="710720" name="Oval 64">
              <a:extLst>
                <a:ext uri="{FF2B5EF4-FFF2-40B4-BE49-F238E27FC236}">
                  <a16:creationId xmlns:a16="http://schemas.microsoft.com/office/drawing/2014/main" id="{5FADFF93-67BC-4F3C-BA9D-F45E800F686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97921" y="4336321"/>
              <a:ext cx="347119" cy="34931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/>
                <a:t>e</a:t>
              </a:r>
            </a:p>
          </p:txBody>
        </p:sp>
        <p:sp>
          <p:nvSpPr>
            <p:cNvPr id="710721" name="Oval 65">
              <a:extLst>
                <a:ext uri="{FF2B5EF4-FFF2-40B4-BE49-F238E27FC236}">
                  <a16:creationId xmlns:a16="http://schemas.microsoft.com/office/drawing/2014/main" id="{5FF356EB-F06B-477C-AA8F-9ACC5EDE5A9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97921" y="5713346"/>
              <a:ext cx="347119" cy="34711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/>
                <a:t>f</a:t>
              </a:r>
            </a:p>
          </p:txBody>
        </p:sp>
        <p:cxnSp>
          <p:nvCxnSpPr>
            <p:cNvPr id="710722" name="AutoShape 66">
              <a:extLst>
                <a:ext uri="{FF2B5EF4-FFF2-40B4-BE49-F238E27FC236}">
                  <a16:creationId xmlns:a16="http://schemas.microsoft.com/office/drawing/2014/main" id="{6CAC5FAF-7C24-4B59-9E5B-970C57F85D75}"/>
                </a:ext>
              </a:extLst>
            </p:cNvPr>
            <p:cNvCxnSpPr>
              <a:cxnSpLocks noChangeShapeType="1"/>
              <a:stCxn id="710720" idx="4"/>
              <a:endCxn id="710721" idx="0"/>
            </p:cNvCxnSpPr>
            <p:nvPr/>
          </p:nvCxnSpPr>
          <p:spPr bwMode="auto">
            <a:xfrm>
              <a:off x="8971480" y="4685636"/>
              <a:ext cx="0" cy="10277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23" name="AutoShape 67">
              <a:extLst>
                <a:ext uri="{FF2B5EF4-FFF2-40B4-BE49-F238E27FC236}">
                  <a16:creationId xmlns:a16="http://schemas.microsoft.com/office/drawing/2014/main" id="{02A1F7FD-3A69-496D-A0C6-9E0B7498F083}"/>
                </a:ext>
              </a:extLst>
            </p:cNvPr>
            <p:cNvCxnSpPr>
              <a:cxnSpLocks noChangeShapeType="1"/>
              <a:stCxn id="710719" idx="4"/>
              <a:endCxn id="710720" idx="0"/>
            </p:cNvCxnSpPr>
            <p:nvPr/>
          </p:nvCxnSpPr>
          <p:spPr bwMode="auto">
            <a:xfrm>
              <a:off x="8971480" y="3274651"/>
              <a:ext cx="0" cy="10616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24" name="AutoShape 68">
              <a:extLst>
                <a:ext uri="{FF2B5EF4-FFF2-40B4-BE49-F238E27FC236}">
                  <a16:creationId xmlns:a16="http://schemas.microsoft.com/office/drawing/2014/main" id="{A59DDDAD-046C-41D6-AD72-EFD283E2916C}"/>
                </a:ext>
              </a:extLst>
            </p:cNvPr>
            <p:cNvCxnSpPr>
              <a:cxnSpLocks noChangeShapeType="1"/>
              <a:stCxn id="710707" idx="5"/>
              <a:endCxn id="710720" idx="1"/>
            </p:cNvCxnSpPr>
            <p:nvPr/>
          </p:nvCxnSpPr>
          <p:spPr bwMode="auto">
            <a:xfrm>
              <a:off x="6575184" y="3223173"/>
              <a:ext cx="2273571" cy="11643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10725" name="Oval 69">
              <a:extLst>
                <a:ext uri="{FF2B5EF4-FFF2-40B4-BE49-F238E27FC236}">
                  <a16:creationId xmlns:a16="http://schemas.microsoft.com/office/drawing/2014/main" id="{5DBB04F5-4A14-4512-B3D9-38E24230652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48016" y="4336321"/>
              <a:ext cx="347119" cy="34931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2000" b="1" dirty="0">
                  <a:solidFill>
                    <a:srgbClr val="C00000"/>
                  </a:solidFill>
                </a:rPr>
                <a:t>t</a:t>
              </a:r>
            </a:p>
          </p:txBody>
        </p:sp>
        <p:cxnSp>
          <p:nvCxnSpPr>
            <p:cNvPr id="710726" name="AutoShape 70">
              <a:extLst>
                <a:ext uri="{FF2B5EF4-FFF2-40B4-BE49-F238E27FC236}">
                  <a16:creationId xmlns:a16="http://schemas.microsoft.com/office/drawing/2014/main" id="{D1F58022-A270-4460-9379-D0A7FAF1B20E}"/>
                </a:ext>
              </a:extLst>
            </p:cNvPr>
            <p:cNvCxnSpPr>
              <a:cxnSpLocks noChangeShapeType="1"/>
              <a:stCxn id="710719" idx="6"/>
              <a:endCxn id="710725" idx="1"/>
            </p:cNvCxnSpPr>
            <p:nvPr/>
          </p:nvCxnSpPr>
          <p:spPr bwMode="auto">
            <a:xfrm>
              <a:off x="9145040" y="3098894"/>
              <a:ext cx="1553810" cy="1288583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27" name="AutoShape 71">
              <a:extLst>
                <a:ext uri="{FF2B5EF4-FFF2-40B4-BE49-F238E27FC236}">
                  <a16:creationId xmlns:a16="http://schemas.microsoft.com/office/drawing/2014/main" id="{8009E4A0-472B-406A-AFD6-0553FE5CC77C}"/>
                </a:ext>
              </a:extLst>
            </p:cNvPr>
            <p:cNvCxnSpPr>
              <a:cxnSpLocks noChangeShapeType="1"/>
              <a:stCxn id="710720" idx="6"/>
              <a:endCxn id="710725" idx="2"/>
            </p:cNvCxnSpPr>
            <p:nvPr/>
          </p:nvCxnSpPr>
          <p:spPr bwMode="auto">
            <a:xfrm>
              <a:off x="9145040" y="4510979"/>
              <a:ext cx="1502976" cy="0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0728" name="AutoShape 72">
              <a:extLst>
                <a:ext uri="{FF2B5EF4-FFF2-40B4-BE49-F238E27FC236}">
                  <a16:creationId xmlns:a16="http://schemas.microsoft.com/office/drawing/2014/main" id="{E5CB0D21-BAA0-4835-A49D-49FE212797CB}"/>
                </a:ext>
              </a:extLst>
            </p:cNvPr>
            <p:cNvCxnSpPr>
              <a:cxnSpLocks noChangeShapeType="1"/>
              <a:stCxn id="710721" idx="7"/>
              <a:endCxn id="710725" idx="4"/>
            </p:cNvCxnSpPr>
            <p:nvPr/>
          </p:nvCxnSpPr>
          <p:spPr bwMode="auto">
            <a:xfrm flipV="1">
              <a:off x="9094206" y="4685636"/>
              <a:ext cx="1727370" cy="1078544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10729" name="Text Box 73">
              <a:extLst>
                <a:ext uri="{FF2B5EF4-FFF2-40B4-BE49-F238E27FC236}">
                  <a16:creationId xmlns:a16="http://schemas.microsoft.com/office/drawing/2014/main" id="{AAAB09A9-EC8D-4414-8817-65353064DC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0633" y="5112122"/>
              <a:ext cx="892815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710730" name="Text Box 74">
              <a:extLst>
                <a:ext uri="{FF2B5EF4-FFF2-40B4-BE49-F238E27FC236}">
                  <a16:creationId xmlns:a16="http://schemas.microsoft.com/office/drawing/2014/main" id="{876DCB81-C2CB-43B6-8640-CF55C1427F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8549" y="4352895"/>
              <a:ext cx="453335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altLang="en-US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0731" name="Text Box 75">
              <a:extLst>
                <a:ext uri="{FF2B5EF4-FFF2-40B4-BE49-F238E27FC236}">
                  <a16:creationId xmlns:a16="http://schemas.microsoft.com/office/drawing/2014/main" id="{987DF8DB-99E2-4C14-B47B-F33F6E8164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1165" y="5713346"/>
              <a:ext cx="718833" cy="307777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710732" name="Text Box 76">
              <a:extLst>
                <a:ext uri="{FF2B5EF4-FFF2-40B4-BE49-F238E27FC236}">
                  <a16:creationId xmlns:a16="http://schemas.microsoft.com/office/drawing/2014/main" id="{9B3B7885-AA6D-45BF-BF0E-9859076B1F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36366" y="4983795"/>
              <a:ext cx="60078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15</a:t>
              </a:r>
            </a:p>
          </p:txBody>
        </p:sp>
        <p:sp>
          <p:nvSpPr>
            <p:cNvPr id="710733" name="Text Box 77">
              <a:extLst>
                <a:ext uri="{FF2B5EF4-FFF2-40B4-BE49-F238E27FC236}">
                  <a16:creationId xmlns:a16="http://schemas.microsoft.com/office/drawing/2014/main" id="{B8E7733D-771B-4363-B990-E50FE4B44B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0960" y="3595078"/>
              <a:ext cx="685677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710734" name="Text Box 78">
              <a:extLst>
                <a:ext uri="{FF2B5EF4-FFF2-40B4-BE49-F238E27FC236}">
                  <a16:creationId xmlns:a16="http://schemas.microsoft.com/office/drawing/2014/main" id="{7EF45083-C70B-47F5-AFFB-7C03B08F5B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6213" y="4352895"/>
              <a:ext cx="469223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8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/8</a:t>
              </a:r>
            </a:p>
          </p:txBody>
        </p:sp>
        <p:sp>
          <p:nvSpPr>
            <p:cNvPr id="710735" name="Text Box 79">
              <a:extLst>
                <a:ext uri="{FF2B5EF4-FFF2-40B4-BE49-F238E27FC236}">
                  <a16:creationId xmlns:a16="http://schemas.microsoft.com/office/drawing/2014/main" id="{2AF06533-A0D6-429A-B95A-970349B525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5727" y="3622107"/>
              <a:ext cx="624271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710736" name="Text Box 80">
              <a:extLst>
                <a:ext uri="{FF2B5EF4-FFF2-40B4-BE49-F238E27FC236}">
                  <a16:creationId xmlns:a16="http://schemas.microsoft.com/office/drawing/2014/main" id="{8E2CA782-EF26-454E-82E8-A7C0ACB122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4248" y="2939710"/>
              <a:ext cx="403767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710737" name="Text Box 81">
              <a:extLst>
                <a:ext uri="{FF2B5EF4-FFF2-40B4-BE49-F238E27FC236}">
                  <a16:creationId xmlns:a16="http://schemas.microsoft.com/office/drawing/2014/main" id="{5EEB67EA-FA04-42E4-9A86-1D24118DC7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4248" y="5043023"/>
              <a:ext cx="403767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710738" name="Text Box 82">
              <a:extLst>
                <a:ext uri="{FF2B5EF4-FFF2-40B4-BE49-F238E27FC236}">
                  <a16:creationId xmlns:a16="http://schemas.microsoft.com/office/drawing/2014/main" id="{205F31AB-659B-4FEC-B166-3C1CABADD2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0403" y="5160001"/>
              <a:ext cx="714975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710739" name="Text Box 83">
              <a:extLst>
                <a:ext uri="{FF2B5EF4-FFF2-40B4-BE49-F238E27FC236}">
                  <a16:creationId xmlns:a16="http://schemas.microsoft.com/office/drawing/2014/main" id="{8296BE71-6B6F-463B-8C0A-94F5E736B4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4822" y="4352895"/>
              <a:ext cx="596075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8/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0740" name="Text Box 84">
              <a:extLst>
                <a:ext uri="{FF2B5EF4-FFF2-40B4-BE49-F238E27FC236}">
                  <a16:creationId xmlns:a16="http://schemas.microsoft.com/office/drawing/2014/main" id="{0F354EAC-9BAF-4735-9DC8-6E0300D4C6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3383" y="3588301"/>
              <a:ext cx="689644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710741" name="Text Box 85">
              <a:extLst>
                <a:ext uri="{FF2B5EF4-FFF2-40B4-BE49-F238E27FC236}">
                  <a16:creationId xmlns:a16="http://schemas.microsoft.com/office/drawing/2014/main" id="{DA3836EF-7B4F-4F15-B0F6-032168C5D6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91308" y="3595078"/>
              <a:ext cx="545059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710742" name="Text Box 86">
              <a:extLst>
                <a:ext uri="{FF2B5EF4-FFF2-40B4-BE49-F238E27FC236}">
                  <a16:creationId xmlns:a16="http://schemas.microsoft.com/office/drawing/2014/main" id="{90B2F1EE-6551-462E-B731-7BC0ECF136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6229" y="3653451"/>
              <a:ext cx="403767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4/</a:t>
              </a: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710743" name="Text Box 87">
              <a:extLst>
                <a:ext uri="{FF2B5EF4-FFF2-40B4-BE49-F238E27FC236}">
                  <a16:creationId xmlns:a16="http://schemas.microsoft.com/office/drawing/2014/main" id="{4ECC4A50-EA5B-4BE9-8AA2-AA53B6EA7E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8652" y="5012007"/>
              <a:ext cx="403767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D95B3B17-292E-4FC0-A21F-07FA171C2F7F}"/>
              </a:ext>
            </a:extLst>
          </p:cNvPr>
          <p:cNvSpPr txBox="1"/>
          <p:nvPr/>
        </p:nvSpPr>
        <p:spPr>
          <a:xfrm>
            <a:off x="3456432" y="5230368"/>
            <a:ext cx="1456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value = </a:t>
            </a:r>
            <a:r>
              <a:rPr lang="en-US" sz="2400" b="1" dirty="0">
                <a:solidFill>
                  <a:srgbClr val="C00000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2757739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16E04-87CD-64DF-E1B8-5BDBED035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1616" name="Rectangle 32">
                <a:extLst>
                  <a:ext uri="{FF2B5EF4-FFF2-40B4-BE49-F238E27FC236}">
                    <a16:creationId xmlns:a16="http://schemas.microsoft.com/office/drawing/2014/main" id="{08D99182-5757-FCF0-799A-B83084BF882C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64592" y="1456824"/>
                <a:ext cx="11773093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sz="24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: </a:t>
                </a:r>
                <a:r>
                  <a:rPr lang="en-US" altLang="en-US" sz="2400" dirty="0"/>
                  <a:t>Two paths in a graph are </a:t>
                </a:r>
                <a:r>
                  <a:rPr lang="en-US" altLang="en-US" sz="2400" dirty="0">
                    <a:solidFill>
                      <a:srgbClr val="C00000"/>
                    </a:solidFill>
                  </a:rPr>
                  <a:t>vertex-disjoint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iff</a:t>
                </a:r>
                <a:r>
                  <a:rPr lang="en-US" altLang="en-US" sz="2400" dirty="0"/>
                  <a:t> they have no vertices in common, except their end points.</a:t>
                </a:r>
              </a:p>
              <a:p>
                <a:pPr marL="0" indent="0">
                  <a:buNone/>
                </a:pPr>
                <a:endParaRPr lang="en-US" altLang="en-US" sz="500" dirty="0"/>
              </a:p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Vertex disjoint path problem:</a:t>
                </a:r>
                <a:r>
                  <a:rPr lang="en-US" altLang="en-US" sz="2000" dirty="0"/>
                  <a:t> </a:t>
                </a:r>
                <a:r>
                  <a:rPr lang="en-US" altLang="en-US" sz="2400" dirty="0"/>
                  <a:t> </a:t>
                </a:r>
                <a:r>
                  <a:rPr lang="en-US" altLang="en-US" sz="2400" b="1" dirty="0">
                    <a:solidFill>
                      <a:srgbClr val="0066CC"/>
                    </a:solidFill>
                  </a:rPr>
                  <a:t>Given:</a:t>
                </a:r>
                <a:r>
                  <a:rPr lang="en-US" altLang="en-US" sz="2400" dirty="0"/>
                  <a:t> a directed graph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and two vertices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006600"/>
                    </a:solidFill>
                  </a:rPr>
                  <a:t>				   Find:</a:t>
                </a:r>
                <a:r>
                  <a:rPr lang="en-US" altLang="en-US" sz="2400" dirty="0"/>
                  <a:t> the maximum # of vertex-disjoint simple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400" dirty="0"/>
                  <a:t>-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400" dirty="0"/>
                  <a:t> paths in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altLang="en-US" sz="500" dirty="0"/>
              </a:p>
              <a:p>
                <a:pPr marL="0" indent="0">
                  <a:buNone/>
                </a:pPr>
                <a:endParaRPr lang="en-US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1616" name="Rectangle 32">
                <a:extLst>
                  <a:ext uri="{FF2B5EF4-FFF2-40B4-BE49-F238E27FC236}">
                    <a16:creationId xmlns:a16="http://schemas.microsoft.com/office/drawing/2014/main" id="{08D99182-5757-FCF0-799A-B83084BF88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64592" y="1456824"/>
                <a:ext cx="11773093" cy="5200045"/>
              </a:xfrm>
              <a:blipFill>
                <a:blip r:embed="rId3"/>
                <a:stretch>
                  <a:fillRect l="-777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1615" name="Rectangle 31">
            <a:extLst>
              <a:ext uri="{FF2B5EF4-FFF2-40B4-BE49-F238E27FC236}">
                <a16:creationId xmlns:a16="http://schemas.microsoft.com/office/drawing/2014/main" id="{4759F2F2-2577-64C4-7D71-75E5F00665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Vertex-Disjoint Paths</a:t>
            </a:r>
          </a:p>
        </p:txBody>
      </p: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4BBB1327-7DF8-30EB-A190-DB9F5FEA5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pPr/>
              <a:t>30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A61766-690F-F1ED-D9A5-FC544A51AEBB}"/>
              </a:ext>
            </a:extLst>
          </p:cNvPr>
          <p:cNvGrpSpPr/>
          <p:nvPr/>
        </p:nvGrpSpPr>
        <p:grpSpPr>
          <a:xfrm>
            <a:off x="254315" y="3454314"/>
            <a:ext cx="5303520" cy="2286000"/>
            <a:chOff x="254315" y="3170850"/>
            <a:chExt cx="5303520" cy="22860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34FFDDC-2B84-F7A5-E752-7468D96E06CC}"/>
                </a:ext>
              </a:extLst>
            </p:cNvPr>
            <p:cNvGrpSpPr>
              <a:grpSpLocks/>
            </p:cNvGrpSpPr>
            <p:nvPr/>
          </p:nvGrpSpPr>
          <p:grpSpPr>
            <a:xfrm>
              <a:off x="254315" y="3170850"/>
              <a:ext cx="5303520" cy="2286000"/>
              <a:chOff x="2438401" y="3540126"/>
              <a:chExt cx="6784975" cy="2597150"/>
            </a:xfrm>
          </p:grpSpPr>
          <p:sp>
            <p:nvSpPr>
              <p:cNvPr id="451588" name="Oval 4">
                <a:extLst>
                  <a:ext uri="{FF2B5EF4-FFF2-40B4-BE49-F238E27FC236}">
                    <a16:creationId xmlns:a16="http://schemas.microsoft.com/office/drawing/2014/main" id="{A0EED8C0-2D79-3A07-2E91-6FA10E54273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438401" y="4648201"/>
                <a:ext cx="269875" cy="26987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altLang="en-US" b="1" dirty="0"/>
                  <a:t>s</a:t>
                </a:r>
              </a:p>
            </p:txBody>
          </p:sp>
          <p:sp>
            <p:nvSpPr>
              <p:cNvPr id="451591" name="Oval 7">
                <a:extLst>
                  <a:ext uri="{FF2B5EF4-FFF2-40B4-BE49-F238E27FC236}">
                    <a16:creationId xmlns:a16="http://schemas.microsoft.com/office/drawing/2014/main" id="{D5EB4F6B-BCB6-F5B0-502C-9B6D52EF20A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572001" y="3540126"/>
                <a:ext cx="269875" cy="26987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altLang="en-US" b="1" dirty="0"/>
                  <a:t>a</a:t>
                </a:r>
              </a:p>
            </p:txBody>
          </p:sp>
          <p:sp>
            <p:nvSpPr>
              <p:cNvPr id="451592" name="Oval 8">
                <a:extLst>
                  <a:ext uri="{FF2B5EF4-FFF2-40B4-BE49-F238E27FC236}">
                    <a16:creationId xmlns:a16="http://schemas.microsoft.com/office/drawing/2014/main" id="{18A8FB08-76C3-5474-C1ED-3239D429A7E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572001" y="4648201"/>
                <a:ext cx="269875" cy="26987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altLang="en-US" b="1" dirty="0"/>
                  <a:t>b</a:t>
                </a:r>
              </a:p>
            </p:txBody>
          </p:sp>
          <p:sp>
            <p:nvSpPr>
              <p:cNvPr id="451593" name="Oval 9">
                <a:extLst>
                  <a:ext uri="{FF2B5EF4-FFF2-40B4-BE49-F238E27FC236}">
                    <a16:creationId xmlns:a16="http://schemas.microsoft.com/office/drawing/2014/main" id="{2FC53831-DF48-2019-7AFD-F3BD0758E41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572001" y="5867401"/>
                <a:ext cx="269875" cy="26987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altLang="en-US" b="1" dirty="0"/>
                  <a:t>c</a:t>
                </a:r>
              </a:p>
            </p:txBody>
          </p:sp>
          <p:cxnSp>
            <p:nvCxnSpPr>
              <p:cNvPr id="451596" name="AutoShape 12">
                <a:extLst>
                  <a:ext uri="{FF2B5EF4-FFF2-40B4-BE49-F238E27FC236}">
                    <a16:creationId xmlns:a16="http://schemas.microsoft.com/office/drawing/2014/main" id="{C89950E8-5671-FF3A-9DC0-3FC291C66E85}"/>
                  </a:ext>
                </a:extLst>
              </p:cNvPr>
              <p:cNvCxnSpPr>
                <a:cxnSpLocks noChangeShapeType="1"/>
                <a:stCxn id="451588" idx="7"/>
                <a:endCxn id="451591" idx="3"/>
              </p:cNvCxnSpPr>
              <p:nvPr/>
            </p:nvCxnSpPr>
            <p:spPr bwMode="auto">
              <a:xfrm flipV="1">
                <a:off x="2668588" y="3770314"/>
                <a:ext cx="1943100" cy="917575"/>
              </a:xfrm>
              <a:prstGeom prst="straightConnector1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1597" name="AutoShape 13">
                <a:extLst>
                  <a:ext uri="{FF2B5EF4-FFF2-40B4-BE49-F238E27FC236}">
                    <a16:creationId xmlns:a16="http://schemas.microsoft.com/office/drawing/2014/main" id="{78F658AE-6FA3-58BD-5F23-489094A116C5}"/>
                  </a:ext>
                </a:extLst>
              </p:cNvPr>
              <p:cNvCxnSpPr>
                <a:cxnSpLocks noChangeShapeType="1"/>
                <a:stCxn id="451588" idx="6"/>
                <a:endCxn id="451592" idx="2"/>
              </p:cNvCxnSpPr>
              <p:nvPr/>
            </p:nvCxnSpPr>
            <p:spPr bwMode="auto">
              <a:xfrm>
                <a:off x="2708276" y="4783138"/>
                <a:ext cx="1863725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1598" name="AutoShape 14">
                <a:extLst>
                  <a:ext uri="{FF2B5EF4-FFF2-40B4-BE49-F238E27FC236}">
                    <a16:creationId xmlns:a16="http://schemas.microsoft.com/office/drawing/2014/main" id="{B932F20F-9C2A-5EF6-10A9-55EF44DF1FD6}"/>
                  </a:ext>
                </a:extLst>
              </p:cNvPr>
              <p:cNvCxnSpPr>
                <a:cxnSpLocks noChangeShapeType="1"/>
                <a:stCxn id="451588" idx="5"/>
                <a:endCxn id="451593" idx="1"/>
              </p:cNvCxnSpPr>
              <p:nvPr/>
            </p:nvCxnSpPr>
            <p:spPr bwMode="auto">
              <a:xfrm>
                <a:off x="2668588" y="4878388"/>
                <a:ext cx="1943100" cy="1028700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1606" name="AutoShape 22">
                <a:extLst>
                  <a:ext uri="{FF2B5EF4-FFF2-40B4-BE49-F238E27FC236}">
                    <a16:creationId xmlns:a16="http://schemas.microsoft.com/office/drawing/2014/main" id="{1A10C950-6970-6F81-6C2E-00DBCDC017FD}"/>
                  </a:ext>
                </a:extLst>
              </p:cNvPr>
              <p:cNvCxnSpPr>
                <a:cxnSpLocks noChangeShapeType="1"/>
                <a:stCxn id="451592" idx="4"/>
                <a:endCxn id="451593" idx="0"/>
              </p:cNvCxnSpPr>
              <p:nvPr/>
            </p:nvCxnSpPr>
            <p:spPr bwMode="auto">
              <a:xfrm>
                <a:off x="4706938" y="4918076"/>
                <a:ext cx="0" cy="949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1608" name="AutoShape 24">
                <a:extLst>
                  <a:ext uri="{FF2B5EF4-FFF2-40B4-BE49-F238E27FC236}">
                    <a16:creationId xmlns:a16="http://schemas.microsoft.com/office/drawing/2014/main" id="{CE1AB738-7B52-1E5D-BCED-0B8C6F7D843E}"/>
                  </a:ext>
                </a:extLst>
              </p:cNvPr>
              <p:cNvCxnSpPr>
                <a:cxnSpLocks noChangeShapeType="1"/>
                <a:stCxn id="451592" idx="5"/>
                <a:endCxn id="451624" idx="1"/>
              </p:cNvCxnSpPr>
              <p:nvPr/>
            </p:nvCxnSpPr>
            <p:spPr bwMode="auto">
              <a:xfrm>
                <a:off x="4802354" y="4878555"/>
                <a:ext cx="2095170" cy="102836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1609" name="AutoShape 25">
                <a:extLst>
                  <a:ext uri="{FF2B5EF4-FFF2-40B4-BE49-F238E27FC236}">
                    <a16:creationId xmlns:a16="http://schemas.microsoft.com/office/drawing/2014/main" id="{C3C5EA1B-820D-719B-C5CD-1CF1E2DF48AE}"/>
                  </a:ext>
                </a:extLst>
              </p:cNvPr>
              <p:cNvCxnSpPr>
                <a:cxnSpLocks noChangeShapeType="1"/>
                <a:stCxn id="451593" idx="6"/>
                <a:endCxn id="451624" idx="2"/>
              </p:cNvCxnSpPr>
              <p:nvPr/>
            </p:nvCxnSpPr>
            <p:spPr bwMode="auto">
              <a:xfrm>
                <a:off x="4841876" y="6002338"/>
                <a:ext cx="2016125" cy="0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1618" name="AutoShape 34">
                <a:extLst>
                  <a:ext uri="{FF2B5EF4-FFF2-40B4-BE49-F238E27FC236}">
                    <a16:creationId xmlns:a16="http://schemas.microsoft.com/office/drawing/2014/main" id="{1270AE8B-E89D-EC8A-4CEF-411145423719}"/>
                  </a:ext>
                </a:extLst>
              </p:cNvPr>
              <p:cNvCxnSpPr>
                <a:cxnSpLocks noChangeShapeType="1"/>
                <a:stCxn id="451591" idx="4"/>
                <a:endCxn id="451592" idx="0"/>
              </p:cNvCxnSpPr>
              <p:nvPr/>
            </p:nvCxnSpPr>
            <p:spPr bwMode="auto">
              <a:xfrm>
                <a:off x="4706938" y="3810000"/>
                <a:ext cx="0" cy="838200"/>
              </a:xfrm>
              <a:prstGeom prst="straightConnector1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451622" name="Oval 38">
                <a:extLst>
                  <a:ext uri="{FF2B5EF4-FFF2-40B4-BE49-F238E27FC236}">
                    <a16:creationId xmlns:a16="http://schemas.microsoft.com/office/drawing/2014/main" id="{9E53F3B6-23A9-F40F-127C-5235E1A80D7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858001" y="3540126"/>
                <a:ext cx="269875" cy="26987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altLang="en-US" b="1" dirty="0"/>
                  <a:t>d</a:t>
                </a:r>
              </a:p>
            </p:txBody>
          </p:sp>
          <p:sp>
            <p:nvSpPr>
              <p:cNvPr id="451623" name="Oval 39">
                <a:extLst>
                  <a:ext uri="{FF2B5EF4-FFF2-40B4-BE49-F238E27FC236}">
                    <a16:creationId xmlns:a16="http://schemas.microsoft.com/office/drawing/2014/main" id="{4EF5C642-C207-76C2-B3A4-4B5CCBD75A5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858001" y="4648201"/>
                <a:ext cx="269875" cy="26987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altLang="en-US" b="1" dirty="0"/>
                  <a:t>e</a:t>
                </a:r>
              </a:p>
            </p:txBody>
          </p:sp>
          <p:sp>
            <p:nvSpPr>
              <p:cNvPr id="451624" name="Oval 40">
                <a:extLst>
                  <a:ext uri="{FF2B5EF4-FFF2-40B4-BE49-F238E27FC236}">
                    <a16:creationId xmlns:a16="http://schemas.microsoft.com/office/drawing/2014/main" id="{56940CD8-4B91-B261-FA00-0055CA20B8D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858001" y="5867401"/>
                <a:ext cx="269875" cy="26987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altLang="en-US" b="1" dirty="0"/>
                  <a:t>f</a:t>
                </a:r>
              </a:p>
            </p:txBody>
          </p:sp>
          <p:cxnSp>
            <p:nvCxnSpPr>
              <p:cNvPr id="451625" name="AutoShape 41">
                <a:extLst>
                  <a:ext uri="{FF2B5EF4-FFF2-40B4-BE49-F238E27FC236}">
                    <a16:creationId xmlns:a16="http://schemas.microsoft.com/office/drawing/2014/main" id="{FDAE4530-2111-690B-F92C-0776D3029B20}"/>
                  </a:ext>
                </a:extLst>
              </p:cNvPr>
              <p:cNvCxnSpPr>
                <a:cxnSpLocks noChangeShapeType="1"/>
                <a:stCxn id="451623" idx="4"/>
                <a:endCxn id="451624" idx="0"/>
              </p:cNvCxnSpPr>
              <p:nvPr/>
            </p:nvCxnSpPr>
            <p:spPr bwMode="auto">
              <a:xfrm>
                <a:off x="6992938" y="4918076"/>
                <a:ext cx="0" cy="949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lg" len="med"/>
                <a:tailEnd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1626" name="AutoShape 42">
                <a:extLst>
                  <a:ext uri="{FF2B5EF4-FFF2-40B4-BE49-F238E27FC236}">
                    <a16:creationId xmlns:a16="http://schemas.microsoft.com/office/drawing/2014/main" id="{940916F9-7D19-859C-689B-A9DF9C0AE955}"/>
                  </a:ext>
                </a:extLst>
              </p:cNvPr>
              <p:cNvCxnSpPr>
                <a:cxnSpLocks noChangeShapeType="1"/>
                <a:stCxn id="451622" idx="4"/>
                <a:endCxn id="451623" idx="0"/>
              </p:cNvCxnSpPr>
              <p:nvPr/>
            </p:nvCxnSpPr>
            <p:spPr bwMode="auto">
              <a:xfrm>
                <a:off x="6992938" y="3810000"/>
                <a:ext cx="0" cy="83820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lg" len="med"/>
                <a:tailEnd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451628" name="Oval 44">
                <a:extLst>
                  <a:ext uri="{FF2B5EF4-FFF2-40B4-BE49-F238E27FC236}">
                    <a16:creationId xmlns:a16="http://schemas.microsoft.com/office/drawing/2014/main" id="{3CAD09C7-7FC4-E956-6241-F9D5AC9C841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953501" y="4648201"/>
                <a:ext cx="269875" cy="26987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altLang="en-US" b="1"/>
                  <a:t>t</a:t>
                </a:r>
              </a:p>
            </p:txBody>
          </p:sp>
          <p:cxnSp>
            <p:nvCxnSpPr>
              <p:cNvPr id="451629" name="AutoShape 45">
                <a:extLst>
                  <a:ext uri="{FF2B5EF4-FFF2-40B4-BE49-F238E27FC236}">
                    <a16:creationId xmlns:a16="http://schemas.microsoft.com/office/drawing/2014/main" id="{DF6DDD91-ED49-482A-5689-6254CBB21380}"/>
                  </a:ext>
                </a:extLst>
              </p:cNvPr>
              <p:cNvCxnSpPr>
                <a:cxnSpLocks noChangeShapeType="1"/>
                <a:stCxn id="451622" idx="6"/>
                <a:endCxn id="451628" idx="1"/>
              </p:cNvCxnSpPr>
              <p:nvPr/>
            </p:nvCxnSpPr>
            <p:spPr bwMode="auto">
              <a:xfrm>
                <a:off x="7127876" y="3675064"/>
                <a:ext cx="1865313" cy="10128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1630" name="AutoShape 46">
                <a:extLst>
                  <a:ext uri="{FF2B5EF4-FFF2-40B4-BE49-F238E27FC236}">
                    <a16:creationId xmlns:a16="http://schemas.microsoft.com/office/drawing/2014/main" id="{872E52E8-D28D-83F0-4727-A1DC7935BA8D}"/>
                  </a:ext>
                </a:extLst>
              </p:cNvPr>
              <p:cNvCxnSpPr>
                <a:cxnSpLocks noChangeShapeType="1"/>
                <a:stCxn id="451623" idx="6"/>
                <a:endCxn id="451628" idx="2"/>
              </p:cNvCxnSpPr>
              <p:nvPr/>
            </p:nvCxnSpPr>
            <p:spPr bwMode="auto">
              <a:xfrm>
                <a:off x="7127876" y="4783138"/>
                <a:ext cx="1825625" cy="0"/>
              </a:xfrm>
              <a:prstGeom prst="straightConnector1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1631" name="AutoShape 47">
                <a:extLst>
                  <a:ext uri="{FF2B5EF4-FFF2-40B4-BE49-F238E27FC236}">
                    <a16:creationId xmlns:a16="http://schemas.microsoft.com/office/drawing/2014/main" id="{89281011-95AB-2E0E-9F6F-61FDF5F7E571}"/>
                  </a:ext>
                </a:extLst>
              </p:cNvPr>
              <p:cNvCxnSpPr>
                <a:cxnSpLocks noChangeShapeType="1"/>
                <a:stCxn id="451624" idx="7"/>
                <a:endCxn id="451628" idx="4"/>
              </p:cNvCxnSpPr>
              <p:nvPr/>
            </p:nvCxnSpPr>
            <p:spPr bwMode="auto">
              <a:xfrm flipV="1">
                <a:off x="7088188" y="4918076"/>
                <a:ext cx="2000250" cy="989013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1647" name="AutoShape 63">
                <a:extLst>
                  <a:ext uri="{FF2B5EF4-FFF2-40B4-BE49-F238E27FC236}">
                    <a16:creationId xmlns:a16="http://schemas.microsoft.com/office/drawing/2014/main" id="{45D64211-8ACD-0BE2-EABB-4C2312C11A3B}"/>
                  </a:ext>
                </a:extLst>
              </p:cNvPr>
              <p:cNvCxnSpPr>
                <a:cxnSpLocks noChangeShapeType="1"/>
                <a:stCxn id="451623" idx="1"/>
                <a:endCxn id="451591" idx="6"/>
              </p:cNvCxnSpPr>
              <p:nvPr/>
            </p:nvCxnSpPr>
            <p:spPr bwMode="auto">
              <a:xfrm flipH="1" flipV="1">
                <a:off x="4841876" y="3675064"/>
                <a:ext cx="2055647" cy="1012659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1648" name="AutoShape 64">
                <a:extLst>
                  <a:ext uri="{FF2B5EF4-FFF2-40B4-BE49-F238E27FC236}">
                    <a16:creationId xmlns:a16="http://schemas.microsoft.com/office/drawing/2014/main" id="{5FC095CA-B3C8-E0BD-190A-12A884D8F5BA}"/>
                  </a:ext>
                </a:extLst>
              </p:cNvPr>
              <p:cNvCxnSpPr>
                <a:cxnSpLocks noChangeShapeType="1"/>
                <a:stCxn id="451622" idx="2"/>
                <a:endCxn id="451592" idx="7"/>
              </p:cNvCxnSpPr>
              <p:nvPr/>
            </p:nvCxnSpPr>
            <p:spPr bwMode="auto">
              <a:xfrm flipH="1">
                <a:off x="4802188" y="3675064"/>
                <a:ext cx="2055812" cy="10128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4" name="AutoShape 24">
              <a:extLst>
                <a:ext uri="{FF2B5EF4-FFF2-40B4-BE49-F238E27FC236}">
                  <a16:creationId xmlns:a16="http://schemas.microsoft.com/office/drawing/2014/main" id="{86E2871F-79A3-817A-70BC-FD84E34871A5}"/>
                </a:ext>
              </a:extLst>
            </p:cNvPr>
            <p:cNvCxnSpPr>
              <a:cxnSpLocks noChangeShapeType="1"/>
              <a:stCxn id="451592" idx="6"/>
              <a:endCxn id="451623" idx="2"/>
            </p:cNvCxnSpPr>
            <p:nvPr/>
          </p:nvCxnSpPr>
          <p:spPr bwMode="auto">
            <a:xfrm>
              <a:off x="2133007" y="4264945"/>
              <a:ext cx="1575917" cy="0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3422784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AA340-A9A6-17A7-00D3-6D735E5EF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1616" name="Rectangle 32">
                <a:extLst>
                  <a:ext uri="{FF2B5EF4-FFF2-40B4-BE49-F238E27FC236}">
                    <a16:creationId xmlns:a16="http://schemas.microsoft.com/office/drawing/2014/main" id="{3FC8A65C-E539-B98A-A3A1-CF5CC35A88ED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64592" y="1456824"/>
                <a:ext cx="11773093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sz="24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: </a:t>
                </a:r>
                <a:r>
                  <a:rPr lang="en-US" altLang="en-US" sz="2400" dirty="0"/>
                  <a:t>Two paths in a graph are </a:t>
                </a:r>
                <a:r>
                  <a:rPr lang="en-US" altLang="en-US" sz="2400" dirty="0">
                    <a:solidFill>
                      <a:srgbClr val="C00000"/>
                    </a:solidFill>
                  </a:rPr>
                  <a:t>vertex-disjoint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iff</a:t>
                </a:r>
                <a:r>
                  <a:rPr lang="en-US" altLang="en-US" sz="2400" dirty="0"/>
                  <a:t> they have no vertices in common.</a:t>
                </a:r>
              </a:p>
              <a:p>
                <a:pPr marL="0" indent="0">
                  <a:buNone/>
                </a:pPr>
                <a:endParaRPr lang="en-US" altLang="en-US" sz="500" dirty="0"/>
              </a:p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Vertex disjoint path problem:</a:t>
                </a:r>
                <a:r>
                  <a:rPr lang="en-US" altLang="en-US" sz="2000" dirty="0"/>
                  <a:t> </a:t>
                </a:r>
                <a:r>
                  <a:rPr lang="en-US" altLang="en-US" sz="2400" dirty="0"/>
                  <a:t> </a:t>
                </a:r>
                <a:r>
                  <a:rPr lang="en-US" altLang="en-US" sz="2400" b="1" dirty="0">
                    <a:solidFill>
                      <a:srgbClr val="0066CC"/>
                    </a:solidFill>
                  </a:rPr>
                  <a:t>Given:</a:t>
                </a:r>
                <a:r>
                  <a:rPr lang="en-US" altLang="en-US" sz="2400" dirty="0"/>
                  <a:t> a directed graph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and two vertices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006600"/>
                    </a:solidFill>
                  </a:rPr>
                  <a:t>				   Find:</a:t>
                </a:r>
                <a:r>
                  <a:rPr lang="en-US" altLang="en-US" sz="2400" dirty="0"/>
                  <a:t> the maximum # of vertex-disjoint simple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en-US" sz="2400" dirty="0"/>
                  <a:t>-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400" dirty="0"/>
                  <a:t> paths in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altLang="en-US" sz="500" dirty="0"/>
              </a:p>
              <a:p>
                <a:pPr marL="0" indent="0">
                  <a:buNone/>
                </a:pPr>
                <a:endParaRPr lang="en-US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1616" name="Rectangle 32">
                <a:extLst>
                  <a:ext uri="{FF2B5EF4-FFF2-40B4-BE49-F238E27FC236}">
                    <a16:creationId xmlns:a16="http://schemas.microsoft.com/office/drawing/2014/main" id="{3FC8A65C-E539-B98A-A3A1-CF5CC35A88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64592" y="1456824"/>
                <a:ext cx="11773093" cy="5200045"/>
              </a:xfrm>
              <a:blipFill>
                <a:blip r:embed="rId3"/>
                <a:stretch>
                  <a:fillRect l="-777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1615" name="Rectangle 31">
            <a:extLst>
              <a:ext uri="{FF2B5EF4-FFF2-40B4-BE49-F238E27FC236}">
                <a16:creationId xmlns:a16="http://schemas.microsoft.com/office/drawing/2014/main" id="{3242F333-3D1D-3AD8-BEC7-CD1010166C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Vertex-Disjoint Paths</a:t>
            </a:r>
          </a:p>
        </p:txBody>
      </p: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EF7085CF-3AEF-15A0-B942-79311C513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27CA82-525E-2FE5-1E39-C120998B718A}"/>
              </a:ext>
            </a:extLst>
          </p:cNvPr>
          <p:cNvSpPr txBox="1"/>
          <p:nvPr/>
        </p:nvSpPr>
        <p:spPr>
          <a:xfrm>
            <a:off x="7132320" y="3210986"/>
            <a:ext cx="44121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rgbClr val="695082"/>
                </a:solidFill>
              </a:rPr>
              <a:t>Observation</a:t>
            </a:r>
            <a:r>
              <a:rPr lang="en-US" sz="2400" dirty="0"/>
              <a:t>: Every vertex-disjoint path is also edge-disjoint. </a:t>
            </a:r>
          </a:p>
          <a:p>
            <a:r>
              <a:rPr lang="en-US" sz="2400" dirty="0"/>
              <a:t>(Two paths which share an edge also share that edge’s endpoints)</a:t>
            </a:r>
          </a:p>
          <a:p>
            <a:endParaRPr lang="en-US" sz="2400" dirty="0"/>
          </a:p>
          <a:p>
            <a:r>
              <a:rPr lang="en-US" altLang="en-US" sz="2400" b="1" dirty="0">
                <a:solidFill>
                  <a:srgbClr val="695082"/>
                </a:solidFill>
              </a:rPr>
              <a:t>Idea</a:t>
            </a:r>
            <a:r>
              <a:rPr lang="en-US" sz="2400" dirty="0"/>
              <a:t>: Modify the graph so that all edge-disjoint paths are also vertex disjoint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FA163BE-9D1A-8005-C290-1A8D18F48CB6}"/>
              </a:ext>
            </a:extLst>
          </p:cNvPr>
          <p:cNvGrpSpPr/>
          <p:nvPr/>
        </p:nvGrpSpPr>
        <p:grpSpPr>
          <a:xfrm>
            <a:off x="254315" y="3170850"/>
            <a:ext cx="5303520" cy="2286000"/>
            <a:chOff x="254315" y="3170850"/>
            <a:chExt cx="5303520" cy="228600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AD3B270-7CE2-3BAF-1B7A-6992ED363305}"/>
                </a:ext>
              </a:extLst>
            </p:cNvPr>
            <p:cNvGrpSpPr>
              <a:grpSpLocks/>
            </p:cNvGrpSpPr>
            <p:nvPr/>
          </p:nvGrpSpPr>
          <p:grpSpPr>
            <a:xfrm>
              <a:off x="254315" y="3170850"/>
              <a:ext cx="5303520" cy="2286000"/>
              <a:chOff x="2438401" y="3540126"/>
              <a:chExt cx="6784975" cy="2597150"/>
            </a:xfrm>
          </p:grpSpPr>
          <p:sp>
            <p:nvSpPr>
              <p:cNvPr id="33" name="Oval 4">
                <a:extLst>
                  <a:ext uri="{FF2B5EF4-FFF2-40B4-BE49-F238E27FC236}">
                    <a16:creationId xmlns:a16="http://schemas.microsoft.com/office/drawing/2014/main" id="{6776E892-566D-9FF5-8348-F120047ADFA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438401" y="4648201"/>
                <a:ext cx="269875" cy="26987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altLang="en-US" b="1" dirty="0"/>
                  <a:t>s</a:t>
                </a:r>
              </a:p>
            </p:txBody>
          </p:sp>
          <p:sp>
            <p:nvSpPr>
              <p:cNvPr id="34" name="Oval 7">
                <a:extLst>
                  <a:ext uri="{FF2B5EF4-FFF2-40B4-BE49-F238E27FC236}">
                    <a16:creationId xmlns:a16="http://schemas.microsoft.com/office/drawing/2014/main" id="{1C44107D-76EE-338C-E187-08D8AE6505F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572001" y="3540126"/>
                <a:ext cx="269875" cy="26987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altLang="en-US" b="1" dirty="0"/>
                  <a:t>a</a:t>
                </a:r>
              </a:p>
            </p:txBody>
          </p:sp>
          <p:sp>
            <p:nvSpPr>
              <p:cNvPr id="35" name="Oval 8">
                <a:extLst>
                  <a:ext uri="{FF2B5EF4-FFF2-40B4-BE49-F238E27FC236}">
                    <a16:creationId xmlns:a16="http://schemas.microsoft.com/office/drawing/2014/main" id="{0F94A647-B49F-E61A-692E-D08D616D033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572001" y="4648201"/>
                <a:ext cx="269875" cy="26987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altLang="en-US" b="1" dirty="0"/>
                  <a:t>b</a:t>
                </a:r>
              </a:p>
            </p:txBody>
          </p:sp>
          <p:sp>
            <p:nvSpPr>
              <p:cNvPr id="36" name="Oval 9">
                <a:extLst>
                  <a:ext uri="{FF2B5EF4-FFF2-40B4-BE49-F238E27FC236}">
                    <a16:creationId xmlns:a16="http://schemas.microsoft.com/office/drawing/2014/main" id="{8806C3B1-07B4-E24F-F556-D579D50DDF0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572001" y="5867401"/>
                <a:ext cx="269875" cy="26987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altLang="en-US" b="1" dirty="0"/>
                  <a:t>c</a:t>
                </a:r>
              </a:p>
            </p:txBody>
          </p:sp>
          <p:cxnSp>
            <p:nvCxnSpPr>
              <p:cNvPr id="37" name="AutoShape 12">
                <a:extLst>
                  <a:ext uri="{FF2B5EF4-FFF2-40B4-BE49-F238E27FC236}">
                    <a16:creationId xmlns:a16="http://schemas.microsoft.com/office/drawing/2014/main" id="{DDD1AEC9-790B-D508-0976-8F4CF5ADB8C7}"/>
                  </a:ext>
                </a:extLst>
              </p:cNvPr>
              <p:cNvCxnSpPr>
                <a:cxnSpLocks noChangeShapeType="1"/>
                <a:stCxn id="33" idx="7"/>
                <a:endCxn id="34" idx="3"/>
              </p:cNvCxnSpPr>
              <p:nvPr/>
            </p:nvCxnSpPr>
            <p:spPr bwMode="auto">
              <a:xfrm flipV="1">
                <a:off x="2668588" y="3770314"/>
                <a:ext cx="1943100" cy="91757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AutoShape 13">
                <a:extLst>
                  <a:ext uri="{FF2B5EF4-FFF2-40B4-BE49-F238E27FC236}">
                    <a16:creationId xmlns:a16="http://schemas.microsoft.com/office/drawing/2014/main" id="{21ECBB07-A068-ADE0-824B-BC25703C8FF1}"/>
                  </a:ext>
                </a:extLst>
              </p:cNvPr>
              <p:cNvCxnSpPr>
                <a:cxnSpLocks noChangeShapeType="1"/>
                <a:stCxn id="33" idx="6"/>
                <a:endCxn id="35" idx="2"/>
              </p:cNvCxnSpPr>
              <p:nvPr/>
            </p:nvCxnSpPr>
            <p:spPr bwMode="auto">
              <a:xfrm>
                <a:off x="2708276" y="4783138"/>
                <a:ext cx="1863725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AutoShape 14">
                <a:extLst>
                  <a:ext uri="{FF2B5EF4-FFF2-40B4-BE49-F238E27FC236}">
                    <a16:creationId xmlns:a16="http://schemas.microsoft.com/office/drawing/2014/main" id="{C9887DA9-DE17-77E9-5B2F-E732DFC54E19}"/>
                  </a:ext>
                </a:extLst>
              </p:cNvPr>
              <p:cNvCxnSpPr>
                <a:cxnSpLocks noChangeShapeType="1"/>
                <a:stCxn id="33" idx="5"/>
                <a:endCxn id="36" idx="1"/>
              </p:cNvCxnSpPr>
              <p:nvPr/>
            </p:nvCxnSpPr>
            <p:spPr bwMode="auto">
              <a:xfrm>
                <a:off x="2668588" y="4878388"/>
                <a:ext cx="1943100" cy="102870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AutoShape 22">
                <a:extLst>
                  <a:ext uri="{FF2B5EF4-FFF2-40B4-BE49-F238E27FC236}">
                    <a16:creationId xmlns:a16="http://schemas.microsoft.com/office/drawing/2014/main" id="{6D31F243-619F-41B2-73BC-5C5DFAEF5D14}"/>
                  </a:ext>
                </a:extLst>
              </p:cNvPr>
              <p:cNvCxnSpPr>
                <a:cxnSpLocks noChangeShapeType="1"/>
                <a:stCxn id="35" idx="4"/>
                <a:endCxn id="36" idx="0"/>
              </p:cNvCxnSpPr>
              <p:nvPr/>
            </p:nvCxnSpPr>
            <p:spPr bwMode="auto">
              <a:xfrm>
                <a:off x="4706938" y="4918076"/>
                <a:ext cx="0" cy="949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AutoShape 24">
                <a:extLst>
                  <a:ext uri="{FF2B5EF4-FFF2-40B4-BE49-F238E27FC236}">
                    <a16:creationId xmlns:a16="http://schemas.microsoft.com/office/drawing/2014/main" id="{01DE4446-BA6B-1AF5-7E37-25CCAE70D405}"/>
                  </a:ext>
                </a:extLst>
              </p:cNvPr>
              <p:cNvCxnSpPr>
                <a:cxnSpLocks noChangeShapeType="1"/>
                <a:stCxn id="35" idx="5"/>
                <a:endCxn id="46" idx="1"/>
              </p:cNvCxnSpPr>
              <p:nvPr/>
            </p:nvCxnSpPr>
            <p:spPr bwMode="auto">
              <a:xfrm>
                <a:off x="4802354" y="4878555"/>
                <a:ext cx="2095170" cy="102836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AutoShape 25">
                <a:extLst>
                  <a:ext uri="{FF2B5EF4-FFF2-40B4-BE49-F238E27FC236}">
                    <a16:creationId xmlns:a16="http://schemas.microsoft.com/office/drawing/2014/main" id="{1469985C-0EF0-ABC7-39B4-9CA5CC651C51}"/>
                  </a:ext>
                </a:extLst>
              </p:cNvPr>
              <p:cNvCxnSpPr>
                <a:cxnSpLocks noChangeShapeType="1"/>
                <a:stCxn id="36" idx="6"/>
                <a:endCxn id="46" idx="2"/>
              </p:cNvCxnSpPr>
              <p:nvPr/>
            </p:nvCxnSpPr>
            <p:spPr bwMode="auto">
              <a:xfrm>
                <a:off x="4841876" y="6002338"/>
                <a:ext cx="2016125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AutoShape 34">
                <a:extLst>
                  <a:ext uri="{FF2B5EF4-FFF2-40B4-BE49-F238E27FC236}">
                    <a16:creationId xmlns:a16="http://schemas.microsoft.com/office/drawing/2014/main" id="{15C37E1B-8A11-2627-599C-0F49B8664227}"/>
                  </a:ext>
                </a:extLst>
              </p:cNvPr>
              <p:cNvCxnSpPr>
                <a:cxnSpLocks noChangeShapeType="1"/>
                <a:stCxn id="34" idx="4"/>
                <a:endCxn id="35" idx="0"/>
              </p:cNvCxnSpPr>
              <p:nvPr/>
            </p:nvCxnSpPr>
            <p:spPr bwMode="auto">
              <a:xfrm>
                <a:off x="4706938" y="3810000"/>
                <a:ext cx="0" cy="83820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44" name="Oval 38">
                <a:extLst>
                  <a:ext uri="{FF2B5EF4-FFF2-40B4-BE49-F238E27FC236}">
                    <a16:creationId xmlns:a16="http://schemas.microsoft.com/office/drawing/2014/main" id="{92C55367-50B3-EC01-9B75-8495BD6F767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858001" y="3540126"/>
                <a:ext cx="269875" cy="26987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altLang="en-US" b="1" dirty="0"/>
                  <a:t>d</a:t>
                </a:r>
              </a:p>
            </p:txBody>
          </p:sp>
          <p:sp>
            <p:nvSpPr>
              <p:cNvPr id="45" name="Oval 39">
                <a:extLst>
                  <a:ext uri="{FF2B5EF4-FFF2-40B4-BE49-F238E27FC236}">
                    <a16:creationId xmlns:a16="http://schemas.microsoft.com/office/drawing/2014/main" id="{168F9D60-992D-064C-6001-7BDD102814F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858001" y="4648201"/>
                <a:ext cx="269875" cy="26987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altLang="en-US" b="1" dirty="0"/>
                  <a:t>e</a:t>
                </a:r>
              </a:p>
            </p:txBody>
          </p:sp>
          <p:sp>
            <p:nvSpPr>
              <p:cNvPr id="46" name="Oval 40">
                <a:extLst>
                  <a:ext uri="{FF2B5EF4-FFF2-40B4-BE49-F238E27FC236}">
                    <a16:creationId xmlns:a16="http://schemas.microsoft.com/office/drawing/2014/main" id="{9414942F-C358-AE32-A0FF-C7F6B97B3E5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858001" y="5867401"/>
                <a:ext cx="269875" cy="26987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altLang="en-US" b="1" dirty="0"/>
                  <a:t>f</a:t>
                </a:r>
              </a:p>
            </p:txBody>
          </p:sp>
          <p:cxnSp>
            <p:nvCxnSpPr>
              <p:cNvPr id="47" name="AutoShape 41">
                <a:extLst>
                  <a:ext uri="{FF2B5EF4-FFF2-40B4-BE49-F238E27FC236}">
                    <a16:creationId xmlns:a16="http://schemas.microsoft.com/office/drawing/2014/main" id="{68421E8A-C604-42BB-E376-8A738E12DBDF}"/>
                  </a:ext>
                </a:extLst>
              </p:cNvPr>
              <p:cNvCxnSpPr>
                <a:cxnSpLocks noChangeShapeType="1"/>
                <a:stCxn id="45" idx="4"/>
                <a:endCxn id="46" idx="0"/>
              </p:cNvCxnSpPr>
              <p:nvPr/>
            </p:nvCxnSpPr>
            <p:spPr bwMode="auto">
              <a:xfrm>
                <a:off x="6992938" y="4918076"/>
                <a:ext cx="0" cy="949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lg" len="med"/>
                <a:tailEnd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AutoShape 42">
                <a:extLst>
                  <a:ext uri="{FF2B5EF4-FFF2-40B4-BE49-F238E27FC236}">
                    <a16:creationId xmlns:a16="http://schemas.microsoft.com/office/drawing/2014/main" id="{5145A344-0122-886A-40CB-BB26A5E9A0F3}"/>
                  </a:ext>
                </a:extLst>
              </p:cNvPr>
              <p:cNvCxnSpPr>
                <a:cxnSpLocks noChangeShapeType="1"/>
                <a:stCxn id="44" idx="4"/>
                <a:endCxn id="45" idx="0"/>
              </p:cNvCxnSpPr>
              <p:nvPr/>
            </p:nvCxnSpPr>
            <p:spPr bwMode="auto">
              <a:xfrm>
                <a:off x="6992938" y="3810000"/>
                <a:ext cx="0" cy="83820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lg" len="med"/>
                <a:tailEnd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49" name="Oval 44">
                <a:extLst>
                  <a:ext uri="{FF2B5EF4-FFF2-40B4-BE49-F238E27FC236}">
                    <a16:creationId xmlns:a16="http://schemas.microsoft.com/office/drawing/2014/main" id="{BF2E5BDB-D270-944D-3C3D-9D7426A8D00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953501" y="4648201"/>
                <a:ext cx="269875" cy="26987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altLang="en-US" b="1"/>
                  <a:t>t</a:t>
                </a:r>
              </a:p>
            </p:txBody>
          </p:sp>
          <p:cxnSp>
            <p:nvCxnSpPr>
              <p:cNvPr id="50" name="AutoShape 45">
                <a:extLst>
                  <a:ext uri="{FF2B5EF4-FFF2-40B4-BE49-F238E27FC236}">
                    <a16:creationId xmlns:a16="http://schemas.microsoft.com/office/drawing/2014/main" id="{05AE59D1-6908-8471-CEC4-7B1C32E16893}"/>
                  </a:ext>
                </a:extLst>
              </p:cNvPr>
              <p:cNvCxnSpPr>
                <a:cxnSpLocks noChangeShapeType="1"/>
                <a:stCxn id="44" idx="6"/>
                <a:endCxn id="49" idx="1"/>
              </p:cNvCxnSpPr>
              <p:nvPr/>
            </p:nvCxnSpPr>
            <p:spPr bwMode="auto">
              <a:xfrm>
                <a:off x="7127876" y="3675064"/>
                <a:ext cx="1865313" cy="10128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AutoShape 46">
                <a:extLst>
                  <a:ext uri="{FF2B5EF4-FFF2-40B4-BE49-F238E27FC236}">
                    <a16:creationId xmlns:a16="http://schemas.microsoft.com/office/drawing/2014/main" id="{956E1FEE-B2E2-B537-EC91-070CA0607805}"/>
                  </a:ext>
                </a:extLst>
              </p:cNvPr>
              <p:cNvCxnSpPr>
                <a:cxnSpLocks noChangeShapeType="1"/>
                <a:stCxn id="45" idx="6"/>
                <a:endCxn id="49" idx="2"/>
              </p:cNvCxnSpPr>
              <p:nvPr/>
            </p:nvCxnSpPr>
            <p:spPr bwMode="auto">
              <a:xfrm>
                <a:off x="7127876" y="4783138"/>
                <a:ext cx="1825625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" name="AutoShape 47">
                <a:extLst>
                  <a:ext uri="{FF2B5EF4-FFF2-40B4-BE49-F238E27FC236}">
                    <a16:creationId xmlns:a16="http://schemas.microsoft.com/office/drawing/2014/main" id="{43BAF8B6-5FAB-FD66-273C-44DBABE574EA}"/>
                  </a:ext>
                </a:extLst>
              </p:cNvPr>
              <p:cNvCxnSpPr>
                <a:cxnSpLocks noChangeShapeType="1"/>
                <a:stCxn id="46" idx="7"/>
                <a:endCxn id="49" idx="4"/>
              </p:cNvCxnSpPr>
              <p:nvPr/>
            </p:nvCxnSpPr>
            <p:spPr bwMode="auto">
              <a:xfrm flipV="1">
                <a:off x="7088188" y="4918076"/>
                <a:ext cx="2000250" cy="98901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AutoShape 63">
                <a:extLst>
                  <a:ext uri="{FF2B5EF4-FFF2-40B4-BE49-F238E27FC236}">
                    <a16:creationId xmlns:a16="http://schemas.microsoft.com/office/drawing/2014/main" id="{1C34DE2C-184E-A85D-5FEA-86A7DDBF57ED}"/>
                  </a:ext>
                </a:extLst>
              </p:cNvPr>
              <p:cNvCxnSpPr>
                <a:cxnSpLocks noChangeShapeType="1"/>
                <a:stCxn id="45" idx="1"/>
                <a:endCxn id="34" idx="6"/>
              </p:cNvCxnSpPr>
              <p:nvPr/>
            </p:nvCxnSpPr>
            <p:spPr bwMode="auto">
              <a:xfrm flipH="1" flipV="1">
                <a:off x="4841876" y="3675064"/>
                <a:ext cx="2055647" cy="1012659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AutoShape 64">
                <a:extLst>
                  <a:ext uri="{FF2B5EF4-FFF2-40B4-BE49-F238E27FC236}">
                    <a16:creationId xmlns:a16="http://schemas.microsoft.com/office/drawing/2014/main" id="{59837A14-3144-5BA2-AB0F-A7D7B1CAEA39}"/>
                  </a:ext>
                </a:extLst>
              </p:cNvPr>
              <p:cNvCxnSpPr>
                <a:cxnSpLocks noChangeShapeType="1"/>
                <a:stCxn id="44" idx="2"/>
                <a:endCxn id="35" idx="7"/>
              </p:cNvCxnSpPr>
              <p:nvPr/>
            </p:nvCxnSpPr>
            <p:spPr bwMode="auto">
              <a:xfrm flipH="1">
                <a:off x="4802188" y="3675064"/>
                <a:ext cx="2055812" cy="10128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32" name="AutoShape 24">
              <a:extLst>
                <a:ext uri="{FF2B5EF4-FFF2-40B4-BE49-F238E27FC236}">
                  <a16:creationId xmlns:a16="http://schemas.microsoft.com/office/drawing/2014/main" id="{355CB1E8-0FF3-1450-C34F-B27C90BE5CFB}"/>
                </a:ext>
              </a:extLst>
            </p:cNvPr>
            <p:cNvCxnSpPr>
              <a:cxnSpLocks noChangeShapeType="1"/>
              <a:stCxn id="35" idx="6"/>
              <a:endCxn id="45" idx="2"/>
            </p:cNvCxnSpPr>
            <p:nvPr/>
          </p:nvCxnSpPr>
          <p:spPr bwMode="auto">
            <a:xfrm>
              <a:off x="2133007" y="4264945"/>
              <a:ext cx="1575917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451612" name="Group 451611">
            <a:extLst>
              <a:ext uri="{FF2B5EF4-FFF2-40B4-BE49-F238E27FC236}">
                <a16:creationId xmlns:a16="http://schemas.microsoft.com/office/drawing/2014/main" id="{63CF02D1-24F2-2004-43CF-EFDEB5C0F35D}"/>
              </a:ext>
            </a:extLst>
          </p:cNvPr>
          <p:cNvGrpSpPr/>
          <p:nvPr/>
        </p:nvGrpSpPr>
        <p:grpSpPr>
          <a:xfrm>
            <a:off x="4502298" y="5810777"/>
            <a:ext cx="2111073" cy="846092"/>
            <a:chOff x="2358189" y="5801274"/>
            <a:chExt cx="2111073" cy="8460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Oval 7">
                  <a:extLst>
                    <a:ext uri="{FF2B5EF4-FFF2-40B4-BE49-F238E27FC236}">
                      <a16:creationId xmlns:a16="http://schemas.microsoft.com/office/drawing/2014/main" id="{F56F4A0C-5AFF-2207-3CBA-2089650FC7A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42094" y="5989076"/>
                  <a:ext cx="496811" cy="487183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en-US" altLang="en-US" b="1" dirty="0"/>
                </a:p>
              </p:txBody>
            </p:sp>
          </mc:Choice>
          <mc:Fallback xmlns="">
            <p:sp>
              <p:nvSpPr>
                <p:cNvPr id="55" name="Oval 7">
                  <a:extLst>
                    <a:ext uri="{FF2B5EF4-FFF2-40B4-BE49-F238E27FC236}">
                      <a16:creationId xmlns:a16="http://schemas.microsoft.com/office/drawing/2014/main" id="{F56F4A0C-5AFF-2207-3CBA-2089650FC7A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42094" y="5989076"/>
                  <a:ext cx="496811" cy="48718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AutoShape 12">
              <a:extLst>
                <a:ext uri="{FF2B5EF4-FFF2-40B4-BE49-F238E27FC236}">
                  <a16:creationId xmlns:a16="http://schemas.microsoft.com/office/drawing/2014/main" id="{E0BDA4AE-72D1-F655-8D95-0CBC58501990}"/>
                </a:ext>
              </a:extLst>
            </p:cNvPr>
            <p:cNvCxnSpPr>
              <a:cxnSpLocks noChangeShapeType="1"/>
              <a:endCxn id="55" idx="1"/>
            </p:cNvCxnSpPr>
            <p:nvPr/>
          </p:nvCxnSpPr>
          <p:spPr bwMode="auto">
            <a:xfrm>
              <a:off x="2358189" y="5919537"/>
              <a:ext cx="356661" cy="14088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9" name="AutoShape 12">
              <a:extLst>
                <a:ext uri="{FF2B5EF4-FFF2-40B4-BE49-F238E27FC236}">
                  <a16:creationId xmlns:a16="http://schemas.microsoft.com/office/drawing/2014/main" id="{91830404-65B8-7BF3-2AB0-C0C4C9FBD496}"/>
                </a:ext>
              </a:extLst>
            </p:cNvPr>
            <p:cNvCxnSpPr>
              <a:cxnSpLocks noChangeShapeType="1"/>
              <a:endCxn id="55" idx="3"/>
            </p:cNvCxnSpPr>
            <p:nvPr/>
          </p:nvCxnSpPr>
          <p:spPr bwMode="auto">
            <a:xfrm flipV="1">
              <a:off x="2358189" y="6404913"/>
              <a:ext cx="356661" cy="24245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1595" name="Oval 7">
                  <a:extLst>
                    <a:ext uri="{FF2B5EF4-FFF2-40B4-BE49-F238E27FC236}">
                      <a16:creationId xmlns:a16="http://schemas.microsoft.com/office/drawing/2014/main" id="{33B5BBA0-F4DF-62BA-F70B-CBA9184BB10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708924" y="5985480"/>
                  <a:ext cx="496811" cy="487183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en-US" b="1" i="1" smtClean="0">
                                <a:latin typeface="Cambria Math" panose="02040503050406030204" pitchFamily="18" charset="0"/>
                              </a:rPr>
                              <m:t>𝒐𝒖𝒕</m:t>
                            </m:r>
                          </m:sub>
                        </m:sSub>
                      </m:oMath>
                    </m:oMathPara>
                  </a14:m>
                  <a:endParaRPr lang="en-US" altLang="en-US" b="1" dirty="0"/>
                </a:p>
              </p:txBody>
            </p:sp>
          </mc:Choice>
          <mc:Fallback xmlns="">
            <p:sp>
              <p:nvSpPr>
                <p:cNvPr id="451595" name="Oval 7">
                  <a:extLst>
                    <a:ext uri="{FF2B5EF4-FFF2-40B4-BE49-F238E27FC236}">
                      <a16:creationId xmlns:a16="http://schemas.microsoft.com/office/drawing/2014/main" id="{33B5BBA0-F4DF-62BA-F70B-CBA9184BB1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08924" y="5985480"/>
                  <a:ext cx="496811" cy="487183"/>
                </a:xfrm>
                <a:prstGeom prst="ellipse">
                  <a:avLst/>
                </a:prstGeom>
                <a:blipFill>
                  <a:blip r:embed="rId5"/>
                  <a:stretch>
                    <a:fillRect l="-8333"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1599" name="AutoShape 12">
              <a:extLst>
                <a:ext uri="{FF2B5EF4-FFF2-40B4-BE49-F238E27FC236}">
                  <a16:creationId xmlns:a16="http://schemas.microsoft.com/office/drawing/2014/main" id="{B62F3564-7204-7663-DFA6-A6A368D65E86}"/>
                </a:ext>
              </a:extLst>
            </p:cNvPr>
            <p:cNvCxnSpPr>
              <a:cxnSpLocks noChangeShapeType="1"/>
              <a:stCxn id="55" idx="6"/>
              <a:endCxn id="451595" idx="2"/>
            </p:cNvCxnSpPr>
            <p:nvPr/>
          </p:nvCxnSpPr>
          <p:spPr bwMode="auto">
            <a:xfrm flipV="1">
              <a:off x="3138905" y="6229072"/>
              <a:ext cx="570019" cy="359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1602" name="AutoShape 12">
              <a:extLst>
                <a:ext uri="{FF2B5EF4-FFF2-40B4-BE49-F238E27FC236}">
                  <a16:creationId xmlns:a16="http://schemas.microsoft.com/office/drawing/2014/main" id="{96FC7257-9072-E0DB-9C46-94EB5052BD05}"/>
                </a:ext>
              </a:extLst>
            </p:cNvPr>
            <p:cNvCxnSpPr>
              <a:cxnSpLocks noChangeShapeType="1"/>
              <a:stCxn id="451595" idx="7"/>
            </p:cNvCxnSpPr>
            <p:nvPr/>
          </p:nvCxnSpPr>
          <p:spPr bwMode="auto">
            <a:xfrm flipV="1">
              <a:off x="4132979" y="5801274"/>
              <a:ext cx="336283" cy="25555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1605" name="AutoShape 12">
              <a:extLst>
                <a:ext uri="{FF2B5EF4-FFF2-40B4-BE49-F238E27FC236}">
                  <a16:creationId xmlns:a16="http://schemas.microsoft.com/office/drawing/2014/main" id="{70147F8B-EFA6-156D-259A-CE2C3403279B}"/>
                </a:ext>
              </a:extLst>
            </p:cNvPr>
            <p:cNvCxnSpPr>
              <a:cxnSpLocks noChangeShapeType="1"/>
              <a:stCxn id="451595" idx="5"/>
            </p:cNvCxnSpPr>
            <p:nvPr/>
          </p:nvCxnSpPr>
          <p:spPr bwMode="auto">
            <a:xfrm>
              <a:off x="4132979" y="6401317"/>
              <a:ext cx="336283" cy="18413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4073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1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144AB-7EA4-3F3C-D68A-707B1EEC2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DD6F98C6-EFB8-9536-A690-DE8666919C27}"/>
              </a:ext>
            </a:extLst>
          </p:cNvPr>
          <p:cNvSpPr/>
          <p:nvPr/>
        </p:nvSpPr>
        <p:spPr>
          <a:xfrm>
            <a:off x="435941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49753E-A69B-5266-FCC6-7D8D2626A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85" y="-171592"/>
            <a:ext cx="10515600" cy="1325563"/>
          </a:xfrm>
        </p:spPr>
        <p:txBody>
          <a:bodyPr>
            <a:noAutofit/>
          </a:bodyPr>
          <a:lstStyle/>
          <a:p>
            <a:r>
              <a:rPr lang="en-US" sz="3700" dirty="0"/>
              <a:t>Vertex Disjoint Paths Reduction to Edge-Disjoint Paths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C65BC-1994-1574-FD12-9D3228470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BADE50-950A-4D58-BFB2-FA2C6A8B38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EC5571-9734-E68C-49DE-C9681BE6345B}"/>
              </a:ext>
            </a:extLst>
          </p:cNvPr>
          <p:cNvSpPr txBox="1"/>
          <p:nvPr/>
        </p:nvSpPr>
        <p:spPr>
          <a:xfrm>
            <a:off x="1615701" y="1403866"/>
            <a:ext cx="2113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Vertex Disjoint Paths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A067E2-DCD8-6426-0520-45E6FDCDAC3F}"/>
              </a:ext>
            </a:extLst>
          </p:cNvPr>
          <p:cNvSpPr txBox="1"/>
          <p:nvPr/>
        </p:nvSpPr>
        <p:spPr>
          <a:xfrm>
            <a:off x="7808995" y="1034039"/>
            <a:ext cx="1965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Edge Disjoint Paths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9A19B4-05F4-5FEC-7D18-0663CB928B25}"/>
              </a:ext>
            </a:extLst>
          </p:cNvPr>
          <p:cNvSpPr txBox="1"/>
          <p:nvPr/>
        </p:nvSpPr>
        <p:spPr>
          <a:xfrm>
            <a:off x="7808995" y="4298946"/>
            <a:ext cx="340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Maximal set of Edge-disjoint paths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AutoShape 5">
            <a:extLst>
              <a:ext uri="{FF2B5EF4-FFF2-40B4-BE49-F238E27FC236}">
                <a16:creationId xmlns:a16="http://schemas.microsoft.com/office/drawing/2014/main" id="{A7A6837E-890C-8D96-9C36-999282C33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8252" y="1861068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72B49899-734C-B760-7F76-7AC5D8EEAF4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AutoShape 5">
            <a:extLst>
              <a:ext uri="{FF2B5EF4-FFF2-40B4-BE49-F238E27FC236}">
                <a16:creationId xmlns:a16="http://schemas.microsoft.com/office/drawing/2014/main" id="{4AEC1002-5A98-B063-50B3-88E057E2B5E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512426" y="5283308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2FBBE4E-7A4B-0E0B-B550-885F0F4545A5}"/>
              </a:ext>
            </a:extLst>
          </p:cNvPr>
          <p:cNvSpPr txBox="1"/>
          <p:nvPr/>
        </p:nvSpPr>
        <p:spPr>
          <a:xfrm>
            <a:off x="535026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D83C46-9201-4BB6-6016-17D0E5A1AEA4}"/>
              </a:ext>
            </a:extLst>
          </p:cNvPr>
          <p:cNvSpPr txBox="1"/>
          <p:nvPr/>
        </p:nvSpPr>
        <p:spPr>
          <a:xfrm>
            <a:off x="4344834" y="2476596"/>
            <a:ext cx="3285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Split each node into a “in” and “out” node. Add an edge from in to out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D7264A-D45E-D0B2-4195-EE6D7C91B547}"/>
              </a:ext>
            </a:extLst>
          </p:cNvPr>
          <p:cNvSpPr txBox="1"/>
          <p:nvPr/>
        </p:nvSpPr>
        <p:spPr>
          <a:xfrm>
            <a:off x="9714100" y="368021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Reduction to Max Flow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BE45E2-DD55-9C38-990F-2F182ED52757}"/>
              </a:ext>
            </a:extLst>
          </p:cNvPr>
          <p:cNvSpPr txBox="1"/>
          <p:nvPr/>
        </p:nvSpPr>
        <p:spPr>
          <a:xfrm>
            <a:off x="4724400" y="478902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Recombine the split nodes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6E21957-6760-FB81-3C10-D053F11F4F0F}"/>
              </a:ext>
            </a:extLst>
          </p:cNvPr>
          <p:cNvGrpSpPr>
            <a:grpSpLocks/>
          </p:cNvGrpSpPr>
          <p:nvPr/>
        </p:nvGrpSpPr>
        <p:grpSpPr>
          <a:xfrm>
            <a:off x="203903" y="1914116"/>
            <a:ext cx="4097348" cy="1766098"/>
            <a:chOff x="2438401" y="3540126"/>
            <a:chExt cx="6784975" cy="2597150"/>
          </a:xfrm>
        </p:grpSpPr>
        <p:sp>
          <p:nvSpPr>
            <p:cNvPr id="8" name="Oval 4">
              <a:extLst>
                <a:ext uri="{FF2B5EF4-FFF2-40B4-BE49-F238E27FC236}">
                  <a16:creationId xmlns:a16="http://schemas.microsoft.com/office/drawing/2014/main" id="{1FBDDDFD-6BE4-6283-7C32-8F664072194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38401" y="4648201"/>
              <a:ext cx="269875" cy="269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sz="1600" b="1"/>
                <a:t>s</a:t>
              </a: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B1F8010C-D8CB-D679-B6D5-AC819AB1146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72001" y="3540126"/>
              <a:ext cx="269875" cy="269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sz="1600" b="1" dirty="0"/>
                <a:t>a</a:t>
              </a: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ECB87547-99BE-3049-7D1E-3736EF7EDB4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72001" y="4648201"/>
              <a:ext cx="269875" cy="269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sz="1600" b="1" dirty="0"/>
                <a:t>b</a:t>
              </a:r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001860F6-0E9B-BF10-2CE7-076D19C9D07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72001" y="5867401"/>
              <a:ext cx="269875" cy="269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sz="1600" b="1" dirty="0"/>
                <a:t>c</a:t>
              </a:r>
            </a:p>
          </p:txBody>
        </p:sp>
        <p:cxnSp>
          <p:nvCxnSpPr>
            <p:cNvPr id="13" name="AutoShape 12">
              <a:extLst>
                <a:ext uri="{FF2B5EF4-FFF2-40B4-BE49-F238E27FC236}">
                  <a16:creationId xmlns:a16="http://schemas.microsoft.com/office/drawing/2014/main" id="{5A6786FA-006E-0E60-1C4C-697D4D7E47F5}"/>
                </a:ext>
              </a:extLst>
            </p:cNvPr>
            <p:cNvCxnSpPr>
              <a:cxnSpLocks noChangeShapeType="1"/>
              <a:stCxn id="8" idx="7"/>
              <a:endCxn id="9" idx="3"/>
            </p:cNvCxnSpPr>
            <p:nvPr/>
          </p:nvCxnSpPr>
          <p:spPr bwMode="auto">
            <a:xfrm flipV="1">
              <a:off x="2668588" y="3770314"/>
              <a:ext cx="1943100" cy="9175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4" name="AutoShape 13">
              <a:extLst>
                <a:ext uri="{FF2B5EF4-FFF2-40B4-BE49-F238E27FC236}">
                  <a16:creationId xmlns:a16="http://schemas.microsoft.com/office/drawing/2014/main" id="{2D5EAF10-D51B-8D1E-EB10-CF1C8169C738}"/>
                </a:ext>
              </a:extLst>
            </p:cNvPr>
            <p:cNvCxnSpPr>
              <a:cxnSpLocks noChangeShapeType="1"/>
              <a:stCxn id="8" idx="6"/>
              <a:endCxn id="10" idx="2"/>
            </p:cNvCxnSpPr>
            <p:nvPr/>
          </p:nvCxnSpPr>
          <p:spPr bwMode="auto">
            <a:xfrm>
              <a:off x="2708276" y="4783138"/>
              <a:ext cx="186372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5" name="AutoShape 14">
              <a:extLst>
                <a:ext uri="{FF2B5EF4-FFF2-40B4-BE49-F238E27FC236}">
                  <a16:creationId xmlns:a16="http://schemas.microsoft.com/office/drawing/2014/main" id="{09D67F7D-AA04-7A82-5673-76E4DA71EB29}"/>
                </a:ext>
              </a:extLst>
            </p:cNvPr>
            <p:cNvCxnSpPr>
              <a:cxnSpLocks noChangeShapeType="1"/>
              <a:stCxn id="8" idx="5"/>
              <a:endCxn id="11" idx="1"/>
            </p:cNvCxnSpPr>
            <p:nvPr/>
          </p:nvCxnSpPr>
          <p:spPr bwMode="auto">
            <a:xfrm>
              <a:off x="2668588" y="4878388"/>
              <a:ext cx="1943100" cy="10287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7" name="AutoShape 22">
              <a:extLst>
                <a:ext uri="{FF2B5EF4-FFF2-40B4-BE49-F238E27FC236}">
                  <a16:creationId xmlns:a16="http://schemas.microsoft.com/office/drawing/2014/main" id="{3111B53F-D58C-6C41-9988-95F4DA59AF15}"/>
                </a:ext>
              </a:extLst>
            </p:cNvPr>
            <p:cNvCxnSpPr>
              <a:cxnSpLocks noChangeShapeType="1"/>
              <a:stCxn id="10" idx="4"/>
              <a:endCxn id="11" idx="0"/>
            </p:cNvCxnSpPr>
            <p:nvPr/>
          </p:nvCxnSpPr>
          <p:spPr bwMode="auto">
            <a:xfrm>
              <a:off x="4706938" y="4918076"/>
              <a:ext cx="0" cy="9493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8" name="AutoShape 24">
              <a:extLst>
                <a:ext uri="{FF2B5EF4-FFF2-40B4-BE49-F238E27FC236}">
                  <a16:creationId xmlns:a16="http://schemas.microsoft.com/office/drawing/2014/main" id="{375D9332-F928-8C89-59C5-8A151CD02E52}"/>
                </a:ext>
              </a:extLst>
            </p:cNvPr>
            <p:cNvCxnSpPr>
              <a:cxnSpLocks noChangeShapeType="1"/>
              <a:stCxn id="10" idx="6"/>
              <a:endCxn id="24" idx="1"/>
            </p:cNvCxnSpPr>
            <p:nvPr/>
          </p:nvCxnSpPr>
          <p:spPr bwMode="auto">
            <a:xfrm>
              <a:off x="4841876" y="4783138"/>
              <a:ext cx="2055813" cy="1123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25">
              <a:extLst>
                <a:ext uri="{FF2B5EF4-FFF2-40B4-BE49-F238E27FC236}">
                  <a16:creationId xmlns:a16="http://schemas.microsoft.com/office/drawing/2014/main" id="{DA63CDA7-F6FE-AB37-6D89-E7FB505C52E0}"/>
                </a:ext>
              </a:extLst>
            </p:cNvPr>
            <p:cNvCxnSpPr>
              <a:cxnSpLocks noChangeShapeType="1"/>
              <a:stCxn id="11" idx="6"/>
              <a:endCxn id="24" idx="2"/>
            </p:cNvCxnSpPr>
            <p:nvPr/>
          </p:nvCxnSpPr>
          <p:spPr bwMode="auto">
            <a:xfrm>
              <a:off x="4841876" y="6002338"/>
              <a:ext cx="201612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34">
              <a:extLst>
                <a:ext uri="{FF2B5EF4-FFF2-40B4-BE49-F238E27FC236}">
                  <a16:creationId xmlns:a16="http://schemas.microsoft.com/office/drawing/2014/main" id="{77BE9ED9-18F8-3ABF-7D23-0DA37C719763}"/>
                </a:ext>
              </a:extLst>
            </p:cNvPr>
            <p:cNvCxnSpPr>
              <a:cxnSpLocks noChangeShapeType="1"/>
              <a:stCxn id="9" idx="4"/>
              <a:endCxn id="10" idx="0"/>
            </p:cNvCxnSpPr>
            <p:nvPr/>
          </p:nvCxnSpPr>
          <p:spPr bwMode="auto">
            <a:xfrm>
              <a:off x="4706938" y="3810000"/>
              <a:ext cx="0" cy="838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2" name="Oval 38">
              <a:extLst>
                <a:ext uri="{FF2B5EF4-FFF2-40B4-BE49-F238E27FC236}">
                  <a16:creationId xmlns:a16="http://schemas.microsoft.com/office/drawing/2014/main" id="{D9155478-7C6B-F012-B8D1-283A7356DE5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58001" y="3540126"/>
              <a:ext cx="269875" cy="269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sz="1600" b="1" dirty="0"/>
                <a:t>d</a:t>
              </a:r>
            </a:p>
          </p:txBody>
        </p:sp>
        <p:sp>
          <p:nvSpPr>
            <p:cNvPr id="23" name="Oval 39">
              <a:extLst>
                <a:ext uri="{FF2B5EF4-FFF2-40B4-BE49-F238E27FC236}">
                  <a16:creationId xmlns:a16="http://schemas.microsoft.com/office/drawing/2014/main" id="{F8F28E2E-A5C2-A08A-FC36-DCD89DD6718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58001" y="4648201"/>
              <a:ext cx="269875" cy="269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sz="1600" b="1" dirty="0"/>
                <a:t>e</a:t>
              </a:r>
            </a:p>
          </p:txBody>
        </p:sp>
        <p:sp>
          <p:nvSpPr>
            <p:cNvPr id="24" name="Oval 40">
              <a:extLst>
                <a:ext uri="{FF2B5EF4-FFF2-40B4-BE49-F238E27FC236}">
                  <a16:creationId xmlns:a16="http://schemas.microsoft.com/office/drawing/2014/main" id="{0464BD0C-5936-8DF4-5938-11F4849FC72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58001" y="5867401"/>
              <a:ext cx="269875" cy="269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sz="1600" b="1" dirty="0"/>
                <a:t>f</a:t>
              </a:r>
            </a:p>
          </p:txBody>
        </p:sp>
        <p:cxnSp>
          <p:nvCxnSpPr>
            <p:cNvPr id="25" name="AutoShape 41">
              <a:extLst>
                <a:ext uri="{FF2B5EF4-FFF2-40B4-BE49-F238E27FC236}">
                  <a16:creationId xmlns:a16="http://schemas.microsoft.com/office/drawing/2014/main" id="{442E7721-C785-35A2-AD36-589FC3033A6B}"/>
                </a:ext>
              </a:extLst>
            </p:cNvPr>
            <p:cNvCxnSpPr>
              <a:cxnSpLocks noChangeShapeType="1"/>
              <a:stCxn id="23" idx="4"/>
              <a:endCxn id="24" idx="0"/>
            </p:cNvCxnSpPr>
            <p:nvPr/>
          </p:nvCxnSpPr>
          <p:spPr bwMode="auto">
            <a:xfrm>
              <a:off x="6992938" y="4918076"/>
              <a:ext cx="0" cy="9493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med"/>
              <a:tailEnd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6" name="AutoShape 42">
              <a:extLst>
                <a:ext uri="{FF2B5EF4-FFF2-40B4-BE49-F238E27FC236}">
                  <a16:creationId xmlns:a16="http://schemas.microsoft.com/office/drawing/2014/main" id="{B4AB6339-4B1E-3324-BFE1-3BE743CA04B5}"/>
                </a:ext>
              </a:extLst>
            </p:cNvPr>
            <p:cNvCxnSpPr>
              <a:cxnSpLocks noChangeShapeType="1"/>
              <a:stCxn id="22" idx="4"/>
              <a:endCxn id="23" idx="0"/>
            </p:cNvCxnSpPr>
            <p:nvPr/>
          </p:nvCxnSpPr>
          <p:spPr bwMode="auto">
            <a:xfrm>
              <a:off x="6992938" y="3810000"/>
              <a:ext cx="0" cy="838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med"/>
              <a:tailEnd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7" name="Oval 44">
              <a:extLst>
                <a:ext uri="{FF2B5EF4-FFF2-40B4-BE49-F238E27FC236}">
                  <a16:creationId xmlns:a16="http://schemas.microsoft.com/office/drawing/2014/main" id="{3637CFC3-0208-F36A-B299-B7A9D92BA9B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953501" y="4648201"/>
              <a:ext cx="269875" cy="26987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sz="1600" b="1"/>
                <a:t>t</a:t>
              </a:r>
            </a:p>
          </p:txBody>
        </p:sp>
        <p:cxnSp>
          <p:nvCxnSpPr>
            <p:cNvPr id="28" name="AutoShape 45">
              <a:extLst>
                <a:ext uri="{FF2B5EF4-FFF2-40B4-BE49-F238E27FC236}">
                  <a16:creationId xmlns:a16="http://schemas.microsoft.com/office/drawing/2014/main" id="{D255F043-332D-1585-CB7C-5C437A445292}"/>
                </a:ext>
              </a:extLst>
            </p:cNvPr>
            <p:cNvCxnSpPr>
              <a:cxnSpLocks noChangeShapeType="1"/>
              <a:stCxn id="22" idx="6"/>
              <a:endCxn id="27" idx="1"/>
            </p:cNvCxnSpPr>
            <p:nvPr/>
          </p:nvCxnSpPr>
          <p:spPr bwMode="auto">
            <a:xfrm>
              <a:off x="7127876" y="3675064"/>
              <a:ext cx="1865313" cy="10128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9" name="AutoShape 46">
              <a:extLst>
                <a:ext uri="{FF2B5EF4-FFF2-40B4-BE49-F238E27FC236}">
                  <a16:creationId xmlns:a16="http://schemas.microsoft.com/office/drawing/2014/main" id="{B6862539-1406-DC49-2C46-276D4A247E22}"/>
                </a:ext>
              </a:extLst>
            </p:cNvPr>
            <p:cNvCxnSpPr>
              <a:cxnSpLocks noChangeShapeType="1"/>
              <a:stCxn id="23" idx="6"/>
              <a:endCxn id="27" idx="2"/>
            </p:cNvCxnSpPr>
            <p:nvPr/>
          </p:nvCxnSpPr>
          <p:spPr bwMode="auto">
            <a:xfrm>
              <a:off x="7127876" y="4783138"/>
              <a:ext cx="182562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3" name="AutoShape 47">
              <a:extLst>
                <a:ext uri="{FF2B5EF4-FFF2-40B4-BE49-F238E27FC236}">
                  <a16:creationId xmlns:a16="http://schemas.microsoft.com/office/drawing/2014/main" id="{A98049E2-0591-8600-889D-B205908FCCDE}"/>
                </a:ext>
              </a:extLst>
            </p:cNvPr>
            <p:cNvCxnSpPr>
              <a:cxnSpLocks noChangeShapeType="1"/>
              <a:stCxn id="24" idx="7"/>
              <a:endCxn id="27" idx="4"/>
            </p:cNvCxnSpPr>
            <p:nvPr/>
          </p:nvCxnSpPr>
          <p:spPr bwMode="auto">
            <a:xfrm flipV="1">
              <a:off x="7088188" y="4918076"/>
              <a:ext cx="2000250" cy="9890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6" name="AutoShape 63">
              <a:extLst>
                <a:ext uri="{FF2B5EF4-FFF2-40B4-BE49-F238E27FC236}">
                  <a16:creationId xmlns:a16="http://schemas.microsoft.com/office/drawing/2014/main" id="{3865875E-E921-3A25-5303-AD8787BE6E54}"/>
                </a:ext>
              </a:extLst>
            </p:cNvPr>
            <p:cNvCxnSpPr>
              <a:cxnSpLocks noChangeShapeType="1"/>
              <a:stCxn id="23" idx="2"/>
              <a:endCxn id="9" idx="6"/>
            </p:cNvCxnSpPr>
            <p:nvPr/>
          </p:nvCxnSpPr>
          <p:spPr bwMode="auto">
            <a:xfrm flipH="1" flipV="1">
              <a:off x="4841876" y="3675064"/>
              <a:ext cx="2016125" cy="11080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7" name="AutoShape 64">
              <a:extLst>
                <a:ext uri="{FF2B5EF4-FFF2-40B4-BE49-F238E27FC236}">
                  <a16:creationId xmlns:a16="http://schemas.microsoft.com/office/drawing/2014/main" id="{CD63B653-8A60-BFCB-8B54-7D312C510E1F}"/>
                </a:ext>
              </a:extLst>
            </p:cNvPr>
            <p:cNvCxnSpPr>
              <a:cxnSpLocks noChangeShapeType="1"/>
              <a:stCxn id="22" idx="2"/>
              <a:endCxn id="10" idx="7"/>
            </p:cNvCxnSpPr>
            <p:nvPr/>
          </p:nvCxnSpPr>
          <p:spPr bwMode="auto">
            <a:xfrm flipH="1">
              <a:off x="4802188" y="3675064"/>
              <a:ext cx="2055812" cy="10128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ACE20B6-88C6-377C-A4F9-34DB10136EFB}"/>
              </a:ext>
            </a:extLst>
          </p:cNvPr>
          <p:cNvGrpSpPr/>
          <p:nvPr/>
        </p:nvGrpSpPr>
        <p:grpSpPr>
          <a:xfrm>
            <a:off x="7940049" y="1352401"/>
            <a:ext cx="3889729" cy="1830806"/>
            <a:chOff x="840720" y="4252911"/>
            <a:chExt cx="4884588" cy="2299063"/>
          </a:xfrm>
        </p:grpSpPr>
        <p:sp>
          <p:nvSpPr>
            <p:cNvPr id="449" name="Oval 7">
              <a:extLst>
                <a:ext uri="{FF2B5EF4-FFF2-40B4-BE49-F238E27FC236}">
                  <a16:creationId xmlns:a16="http://schemas.microsoft.com/office/drawing/2014/main" id="{67189B79-760B-7B36-5AEE-4048E8D441F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89530" y="4252912"/>
              <a:ext cx="210950" cy="2375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sz="1600" b="1" dirty="0"/>
                <a:t>a</a:t>
              </a:r>
            </a:p>
          </p:txBody>
        </p:sp>
        <p:sp>
          <p:nvSpPr>
            <p:cNvPr id="450" name="Oval 8">
              <a:extLst>
                <a:ext uri="{FF2B5EF4-FFF2-40B4-BE49-F238E27FC236}">
                  <a16:creationId xmlns:a16="http://schemas.microsoft.com/office/drawing/2014/main" id="{2B754DE0-214A-3FA7-E229-286FEAB269D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89530" y="5228235"/>
              <a:ext cx="210950" cy="2375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sz="1600" b="1" dirty="0"/>
                <a:t>b</a:t>
              </a:r>
            </a:p>
          </p:txBody>
        </p:sp>
        <p:sp>
          <p:nvSpPr>
            <p:cNvPr id="451" name="Oval 9">
              <a:extLst>
                <a:ext uri="{FF2B5EF4-FFF2-40B4-BE49-F238E27FC236}">
                  <a16:creationId xmlns:a16="http://schemas.microsoft.com/office/drawing/2014/main" id="{09E3ADFA-9B83-84CC-3A53-CB602D8EE09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89530" y="6301369"/>
              <a:ext cx="210950" cy="2375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sz="1600" b="1" dirty="0"/>
                <a:t>c</a:t>
              </a:r>
            </a:p>
          </p:txBody>
        </p:sp>
        <p:cxnSp>
          <p:nvCxnSpPr>
            <p:cNvPr id="452" name="AutoShape 12">
              <a:extLst>
                <a:ext uri="{FF2B5EF4-FFF2-40B4-BE49-F238E27FC236}">
                  <a16:creationId xmlns:a16="http://schemas.microsoft.com/office/drawing/2014/main" id="{B19DE1C1-AE80-49DF-106F-EE6B1B4B6954}"/>
                </a:ext>
              </a:extLst>
            </p:cNvPr>
            <p:cNvCxnSpPr>
              <a:cxnSpLocks noChangeShapeType="1"/>
              <a:stCxn id="479" idx="7"/>
              <a:endCxn id="449" idx="3"/>
            </p:cNvCxnSpPr>
            <p:nvPr/>
          </p:nvCxnSpPr>
          <p:spPr bwMode="auto">
            <a:xfrm flipV="1">
              <a:off x="1020777" y="4455668"/>
              <a:ext cx="1099646" cy="78996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3" name="AutoShape 13">
              <a:extLst>
                <a:ext uri="{FF2B5EF4-FFF2-40B4-BE49-F238E27FC236}">
                  <a16:creationId xmlns:a16="http://schemas.microsoft.com/office/drawing/2014/main" id="{838D4D25-3373-CE94-ECAF-B047ADF2F734}"/>
                </a:ext>
              </a:extLst>
            </p:cNvPr>
            <p:cNvCxnSpPr>
              <a:cxnSpLocks noChangeShapeType="1"/>
              <a:stCxn id="479" idx="6"/>
              <a:endCxn id="450" idx="2"/>
            </p:cNvCxnSpPr>
            <p:nvPr/>
          </p:nvCxnSpPr>
          <p:spPr bwMode="auto">
            <a:xfrm>
              <a:off x="1051670" y="5329613"/>
              <a:ext cx="1037860" cy="1739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4" name="AutoShape 14">
              <a:extLst>
                <a:ext uri="{FF2B5EF4-FFF2-40B4-BE49-F238E27FC236}">
                  <a16:creationId xmlns:a16="http://schemas.microsoft.com/office/drawing/2014/main" id="{831D16E9-1201-354D-D860-75E501A0E81E}"/>
                </a:ext>
              </a:extLst>
            </p:cNvPr>
            <p:cNvCxnSpPr>
              <a:cxnSpLocks noChangeShapeType="1"/>
              <a:stCxn id="479" idx="5"/>
              <a:endCxn id="451" idx="1"/>
            </p:cNvCxnSpPr>
            <p:nvPr/>
          </p:nvCxnSpPr>
          <p:spPr bwMode="auto">
            <a:xfrm>
              <a:off x="1020777" y="5413597"/>
              <a:ext cx="1099646" cy="92255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5" name="AutoShape 22">
              <a:extLst>
                <a:ext uri="{FF2B5EF4-FFF2-40B4-BE49-F238E27FC236}">
                  <a16:creationId xmlns:a16="http://schemas.microsoft.com/office/drawing/2014/main" id="{E670A01C-24B2-3D90-B515-8DB752C58686}"/>
                </a:ext>
              </a:extLst>
            </p:cNvPr>
            <p:cNvCxnSpPr>
              <a:cxnSpLocks noChangeShapeType="1"/>
              <a:stCxn id="474" idx="3"/>
              <a:endCxn id="451" idx="0"/>
            </p:cNvCxnSpPr>
            <p:nvPr/>
          </p:nvCxnSpPr>
          <p:spPr bwMode="auto">
            <a:xfrm flipH="1">
              <a:off x="2195005" y="5413598"/>
              <a:ext cx="300653" cy="88777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6" name="AutoShape 24">
              <a:extLst>
                <a:ext uri="{FF2B5EF4-FFF2-40B4-BE49-F238E27FC236}">
                  <a16:creationId xmlns:a16="http://schemas.microsoft.com/office/drawing/2014/main" id="{FA739A8D-5D1B-84E3-9ED8-19CDDD6A1347}"/>
                </a:ext>
              </a:extLst>
            </p:cNvPr>
            <p:cNvCxnSpPr>
              <a:cxnSpLocks noChangeShapeType="1"/>
              <a:stCxn id="474" idx="5"/>
              <a:endCxn id="461" idx="1"/>
            </p:cNvCxnSpPr>
            <p:nvPr/>
          </p:nvCxnSpPr>
          <p:spPr bwMode="auto">
            <a:xfrm>
              <a:off x="2644822" y="5413598"/>
              <a:ext cx="1262468" cy="9225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7" name="AutoShape 25">
              <a:extLst>
                <a:ext uri="{FF2B5EF4-FFF2-40B4-BE49-F238E27FC236}">
                  <a16:creationId xmlns:a16="http://schemas.microsoft.com/office/drawing/2014/main" id="{0F15ED20-3B1E-194D-B67C-50AB8BAB9D6A}"/>
                </a:ext>
              </a:extLst>
            </p:cNvPr>
            <p:cNvCxnSpPr>
              <a:cxnSpLocks noChangeShapeType="1"/>
              <a:stCxn id="475" idx="6"/>
              <a:endCxn id="461" idx="2"/>
            </p:cNvCxnSpPr>
            <p:nvPr/>
          </p:nvCxnSpPr>
          <p:spPr bwMode="auto">
            <a:xfrm flipV="1">
              <a:off x="2644821" y="6420141"/>
              <a:ext cx="1231576" cy="130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8" name="AutoShape 34">
              <a:extLst>
                <a:ext uri="{FF2B5EF4-FFF2-40B4-BE49-F238E27FC236}">
                  <a16:creationId xmlns:a16="http://schemas.microsoft.com/office/drawing/2014/main" id="{8834A673-1438-9478-F75E-E25D9092706E}"/>
                </a:ext>
              </a:extLst>
            </p:cNvPr>
            <p:cNvCxnSpPr>
              <a:cxnSpLocks noChangeShapeType="1"/>
              <a:stCxn id="471" idx="3"/>
              <a:endCxn id="450" idx="0"/>
            </p:cNvCxnSpPr>
            <p:nvPr/>
          </p:nvCxnSpPr>
          <p:spPr bwMode="auto">
            <a:xfrm flipH="1">
              <a:off x="2195005" y="4455668"/>
              <a:ext cx="427973" cy="7725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59" name="Oval 38">
              <a:extLst>
                <a:ext uri="{FF2B5EF4-FFF2-40B4-BE49-F238E27FC236}">
                  <a16:creationId xmlns:a16="http://schemas.microsoft.com/office/drawing/2014/main" id="{DF3C6830-EECC-E013-3FD6-36DFA74B223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76397" y="4252912"/>
              <a:ext cx="210950" cy="2375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sz="1600" b="1" dirty="0"/>
                <a:t>d</a:t>
              </a:r>
            </a:p>
          </p:txBody>
        </p:sp>
        <p:sp>
          <p:nvSpPr>
            <p:cNvPr id="460" name="Oval 39">
              <a:extLst>
                <a:ext uri="{FF2B5EF4-FFF2-40B4-BE49-F238E27FC236}">
                  <a16:creationId xmlns:a16="http://schemas.microsoft.com/office/drawing/2014/main" id="{B713FCB5-467E-9367-D623-2D2DA1E6BCA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76397" y="5228235"/>
              <a:ext cx="210950" cy="2375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sz="1600" b="1" dirty="0"/>
                <a:t>e</a:t>
              </a:r>
            </a:p>
          </p:txBody>
        </p:sp>
        <p:sp>
          <p:nvSpPr>
            <p:cNvPr id="461" name="Oval 40">
              <a:extLst>
                <a:ext uri="{FF2B5EF4-FFF2-40B4-BE49-F238E27FC236}">
                  <a16:creationId xmlns:a16="http://schemas.microsoft.com/office/drawing/2014/main" id="{37926241-6090-E999-CC67-B509B1FAC55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76397" y="6301369"/>
              <a:ext cx="210950" cy="2375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sz="1600" b="1" dirty="0"/>
                <a:t>f</a:t>
              </a:r>
            </a:p>
          </p:txBody>
        </p:sp>
        <p:cxnSp>
          <p:nvCxnSpPr>
            <p:cNvPr id="462" name="AutoShape 41">
              <a:extLst>
                <a:ext uri="{FF2B5EF4-FFF2-40B4-BE49-F238E27FC236}">
                  <a16:creationId xmlns:a16="http://schemas.microsoft.com/office/drawing/2014/main" id="{E448D9CD-E7C1-AE57-CEEF-7813760E91F3}"/>
                </a:ext>
              </a:extLst>
            </p:cNvPr>
            <p:cNvCxnSpPr>
              <a:cxnSpLocks noChangeShapeType="1"/>
              <a:stCxn id="460" idx="4"/>
              <a:endCxn id="476" idx="1"/>
            </p:cNvCxnSpPr>
            <p:nvPr/>
          </p:nvCxnSpPr>
          <p:spPr bwMode="auto">
            <a:xfrm>
              <a:off x="3981872" y="5465778"/>
              <a:ext cx="347318" cy="87037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med"/>
              <a:tailEnd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63" name="AutoShape 42">
              <a:extLst>
                <a:ext uri="{FF2B5EF4-FFF2-40B4-BE49-F238E27FC236}">
                  <a16:creationId xmlns:a16="http://schemas.microsoft.com/office/drawing/2014/main" id="{217152F8-F208-CC2A-E0F3-32BAAAC9C1A9}"/>
                </a:ext>
              </a:extLst>
            </p:cNvPr>
            <p:cNvCxnSpPr>
              <a:cxnSpLocks noChangeShapeType="1"/>
              <a:stCxn id="459" idx="4"/>
              <a:endCxn id="460" idx="0"/>
            </p:cNvCxnSpPr>
            <p:nvPr/>
          </p:nvCxnSpPr>
          <p:spPr bwMode="auto">
            <a:xfrm>
              <a:off x="3981872" y="4490454"/>
              <a:ext cx="0" cy="73778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med"/>
              <a:tailEnd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64" name="Oval 44">
              <a:extLst>
                <a:ext uri="{FF2B5EF4-FFF2-40B4-BE49-F238E27FC236}">
                  <a16:creationId xmlns:a16="http://schemas.microsoft.com/office/drawing/2014/main" id="{7F871C1C-7831-3B52-D3FE-02E5AF97D92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514358" y="5228235"/>
              <a:ext cx="210950" cy="2375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sz="1600" b="1"/>
                <a:t>t</a:t>
              </a:r>
            </a:p>
          </p:txBody>
        </p:sp>
        <p:cxnSp>
          <p:nvCxnSpPr>
            <p:cNvPr id="465" name="AutoShape 45">
              <a:extLst>
                <a:ext uri="{FF2B5EF4-FFF2-40B4-BE49-F238E27FC236}">
                  <a16:creationId xmlns:a16="http://schemas.microsoft.com/office/drawing/2014/main" id="{9480AE20-C86E-3B67-78B0-72B6C49511A1}"/>
                </a:ext>
              </a:extLst>
            </p:cNvPr>
            <p:cNvCxnSpPr>
              <a:cxnSpLocks noChangeShapeType="1"/>
              <a:stCxn id="473" idx="5"/>
              <a:endCxn id="464" idx="1"/>
            </p:cNvCxnSpPr>
            <p:nvPr/>
          </p:nvCxnSpPr>
          <p:spPr bwMode="auto">
            <a:xfrm>
              <a:off x="4447461" y="4455667"/>
              <a:ext cx="1097790" cy="80735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66" name="AutoShape 46">
              <a:extLst>
                <a:ext uri="{FF2B5EF4-FFF2-40B4-BE49-F238E27FC236}">
                  <a16:creationId xmlns:a16="http://schemas.microsoft.com/office/drawing/2014/main" id="{DFA48B1F-C3A1-E32F-6695-943B993E7351}"/>
                </a:ext>
              </a:extLst>
            </p:cNvPr>
            <p:cNvCxnSpPr>
              <a:cxnSpLocks noChangeShapeType="1"/>
              <a:stCxn id="477" idx="6"/>
              <a:endCxn id="464" idx="2"/>
            </p:cNvCxnSpPr>
            <p:nvPr/>
          </p:nvCxnSpPr>
          <p:spPr bwMode="auto">
            <a:xfrm flipV="1">
              <a:off x="4478224" y="5347007"/>
              <a:ext cx="1036134" cy="2264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67" name="AutoShape 47">
              <a:extLst>
                <a:ext uri="{FF2B5EF4-FFF2-40B4-BE49-F238E27FC236}">
                  <a16:creationId xmlns:a16="http://schemas.microsoft.com/office/drawing/2014/main" id="{78DE6A18-DE20-DF02-F349-BF3A45FFB6B7}"/>
                </a:ext>
              </a:extLst>
            </p:cNvPr>
            <p:cNvCxnSpPr>
              <a:cxnSpLocks noChangeShapeType="1"/>
              <a:stCxn id="476" idx="7"/>
              <a:endCxn id="464" idx="4"/>
            </p:cNvCxnSpPr>
            <p:nvPr/>
          </p:nvCxnSpPr>
          <p:spPr bwMode="auto">
            <a:xfrm flipV="1">
              <a:off x="4478354" y="5465778"/>
              <a:ext cx="1141479" cy="87037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68" name="AutoShape 63">
              <a:extLst>
                <a:ext uri="{FF2B5EF4-FFF2-40B4-BE49-F238E27FC236}">
                  <a16:creationId xmlns:a16="http://schemas.microsoft.com/office/drawing/2014/main" id="{52433DFA-FA88-A239-16C3-1D1619EF2BCB}"/>
                </a:ext>
              </a:extLst>
            </p:cNvPr>
            <p:cNvCxnSpPr>
              <a:cxnSpLocks noChangeShapeType="1"/>
              <a:stCxn id="460" idx="1"/>
              <a:endCxn id="449" idx="5"/>
            </p:cNvCxnSpPr>
            <p:nvPr/>
          </p:nvCxnSpPr>
          <p:spPr bwMode="auto">
            <a:xfrm flipH="1" flipV="1">
              <a:off x="2269587" y="4455668"/>
              <a:ext cx="1637703" cy="80735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69" name="AutoShape 64">
              <a:extLst>
                <a:ext uri="{FF2B5EF4-FFF2-40B4-BE49-F238E27FC236}">
                  <a16:creationId xmlns:a16="http://schemas.microsoft.com/office/drawing/2014/main" id="{48016ACE-C682-8AC3-6AB7-064A100BC73C}"/>
                </a:ext>
              </a:extLst>
            </p:cNvPr>
            <p:cNvCxnSpPr>
              <a:cxnSpLocks noChangeShapeType="1"/>
              <a:stCxn id="473" idx="3"/>
              <a:endCxn id="450" idx="7"/>
            </p:cNvCxnSpPr>
            <p:nvPr/>
          </p:nvCxnSpPr>
          <p:spPr bwMode="auto">
            <a:xfrm flipH="1">
              <a:off x="2269587" y="4455667"/>
              <a:ext cx="2028710" cy="80735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70" name="AutoShape 24">
              <a:extLst>
                <a:ext uri="{FF2B5EF4-FFF2-40B4-BE49-F238E27FC236}">
                  <a16:creationId xmlns:a16="http://schemas.microsoft.com/office/drawing/2014/main" id="{22A03187-9E6C-2001-FEF8-B6335A6D8EF4}"/>
                </a:ext>
              </a:extLst>
            </p:cNvPr>
            <p:cNvCxnSpPr>
              <a:cxnSpLocks noChangeShapeType="1"/>
              <a:stCxn id="474" idx="6"/>
              <a:endCxn id="460" idx="2"/>
            </p:cNvCxnSpPr>
            <p:nvPr/>
          </p:nvCxnSpPr>
          <p:spPr bwMode="auto">
            <a:xfrm>
              <a:off x="2675715" y="5329614"/>
              <a:ext cx="1200682" cy="1739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71" name="Oval 7">
              <a:extLst>
                <a:ext uri="{FF2B5EF4-FFF2-40B4-BE49-F238E27FC236}">
                  <a16:creationId xmlns:a16="http://schemas.microsoft.com/office/drawing/2014/main" id="{8B2A31B4-A1B1-A08A-982C-72E8B712C56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92085" y="4252912"/>
              <a:ext cx="210950" cy="2375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altLang="en-US" sz="1600" b="1" dirty="0"/>
            </a:p>
          </p:txBody>
        </p:sp>
        <p:cxnSp>
          <p:nvCxnSpPr>
            <p:cNvPr id="472" name="AutoShape 63">
              <a:extLst>
                <a:ext uri="{FF2B5EF4-FFF2-40B4-BE49-F238E27FC236}">
                  <a16:creationId xmlns:a16="http://schemas.microsoft.com/office/drawing/2014/main" id="{6310261B-1A51-AE5C-AFC3-F06787DE15A4}"/>
                </a:ext>
              </a:extLst>
            </p:cNvPr>
            <p:cNvCxnSpPr>
              <a:cxnSpLocks noChangeShapeType="1"/>
              <a:stCxn id="449" idx="6"/>
              <a:endCxn id="471" idx="2"/>
            </p:cNvCxnSpPr>
            <p:nvPr/>
          </p:nvCxnSpPr>
          <p:spPr bwMode="auto">
            <a:xfrm>
              <a:off x="2300480" y="4371684"/>
              <a:ext cx="29160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73" name="Oval 7">
              <a:extLst>
                <a:ext uri="{FF2B5EF4-FFF2-40B4-BE49-F238E27FC236}">
                  <a16:creationId xmlns:a16="http://schemas.microsoft.com/office/drawing/2014/main" id="{110CCFFD-B7C0-4930-9C87-F53FFA27F65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67404" y="4252911"/>
              <a:ext cx="210950" cy="2375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altLang="en-US" sz="1600" b="1" dirty="0"/>
            </a:p>
          </p:txBody>
        </p:sp>
        <p:sp>
          <p:nvSpPr>
            <p:cNvPr id="474" name="Oval 7">
              <a:extLst>
                <a:ext uri="{FF2B5EF4-FFF2-40B4-BE49-F238E27FC236}">
                  <a16:creationId xmlns:a16="http://schemas.microsoft.com/office/drawing/2014/main" id="{F8E5EC9F-8C6D-71F4-8F72-5D4C554DBA1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64765" y="5210842"/>
              <a:ext cx="210950" cy="2375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altLang="en-US" sz="1600" b="1" dirty="0"/>
            </a:p>
          </p:txBody>
        </p:sp>
        <p:sp>
          <p:nvSpPr>
            <p:cNvPr id="475" name="Oval 7">
              <a:extLst>
                <a:ext uri="{FF2B5EF4-FFF2-40B4-BE49-F238E27FC236}">
                  <a16:creationId xmlns:a16="http://schemas.microsoft.com/office/drawing/2014/main" id="{5DBE71A2-051E-25ED-FE24-B87E9FDF041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33871" y="6314431"/>
              <a:ext cx="210950" cy="2375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altLang="en-US" sz="1600" b="1" dirty="0"/>
            </a:p>
          </p:txBody>
        </p:sp>
        <p:sp>
          <p:nvSpPr>
            <p:cNvPr id="476" name="Oval 7">
              <a:extLst>
                <a:ext uri="{FF2B5EF4-FFF2-40B4-BE49-F238E27FC236}">
                  <a16:creationId xmlns:a16="http://schemas.microsoft.com/office/drawing/2014/main" id="{87CAB6C4-4BE4-6234-7B7E-A075B94BDAC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98297" y="6301369"/>
              <a:ext cx="210950" cy="2375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altLang="en-US" sz="1600" b="1" dirty="0"/>
            </a:p>
          </p:txBody>
        </p:sp>
        <p:sp>
          <p:nvSpPr>
            <p:cNvPr id="477" name="Oval 7">
              <a:extLst>
                <a:ext uri="{FF2B5EF4-FFF2-40B4-BE49-F238E27FC236}">
                  <a16:creationId xmlns:a16="http://schemas.microsoft.com/office/drawing/2014/main" id="{9661C425-AA07-C5CF-C05B-28B9815C94C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67274" y="5250882"/>
              <a:ext cx="210950" cy="2375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altLang="en-US" sz="1600" b="1" dirty="0"/>
            </a:p>
          </p:txBody>
        </p:sp>
        <p:sp>
          <p:nvSpPr>
            <p:cNvPr id="479" name="Oval 7">
              <a:extLst>
                <a:ext uri="{FF2B5EF4-FFF2-40B4-BE49-F238E27FC236}">
                  <a16:creationId xmlns:a16="http://schemas.microsoft.com/office/drawing/2014/main" id="{AE54A6CB-CE9A-F2A0-7A21-AB1CBA23814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40720" y="5210841"/>
              <a:ext cx="210950" cy="2375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sz="1600" b="1" dirty="0"/>
                <a:t>s</a:t>
              </a:r>
            </a:p>
          </p:txBody>
        </p:sp>
        <p:cxnSp>
          <p:nvCxnSpPr>
            <p:cNvPr id="480" name="AutoShape 46">
              <a:extLst>
                <a:ext uri="{FF2B5EF4-FFF2-40B4-BE49-F238E27FC236}">
                  <a16:creationId xmlns:a16="http://schemas.microsoft.com/office/drawing/2014/main" id="{965DB450-62D4-8EF0-0D96-2D48C2C8D67D}"/>
                </a:ext>
              </a:extLst>
            </p:cNvPr>
            <p:cNvCxnSpPr>
              <a:cxnSpLocks noChangeShapeType="1"/>
              <a:stCxn id="459" idx="6"/>
              <a:endCxn id="473" idx="2"/>
            </p:cNvCxnSpPr>
            <p:nvPr/>
          </p:nvCxnSpPr>
          <p:spPr bwMode="auto">
            <a:xfrm flipV="1">
              <a:off x="4087347" y="4371683"/>
              <a:ext cx="180057" cy="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83" name="AutoShape 46">
              <a:extLst>
                <a:ext uri="{FF2B5EF4-FFF2-40B4-BE49-F238E27FC236}">
                  <a16:creationId xmlns:a16="http://schemas.microsoft.com/office/drawing/2014/main" id="{A3C6B6D8-1D21-2932-E4F5-C0E11850E9DF}"/>
                </a:ext>
              </a:extLst>
            </p:cNvPr>
            <p:cNvCxnSpPr>
              <a:cxnSpLocks noChangeShapeType="1"/>
              <a:stCxn id="460" idx="6"/>
              <a:endCxn id="477" idx="2"/>
            </p:cNvCxnSpPr>
            <p:nvPr/>
          </p:nvCxnSpPr>
          <p:spPr bwMode="auto">
            <a:xfrm>
              <a:off x="4087347" y="5347007"/>
              <a:ext cx="179927" cy="2264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84" name="AutoShape 46">
              <a:extLst>
                <a:ext uri="{FF2B5EF4-FFF2-40B4-BE49-F238E27FC236}">
                  <a16:creationId xmlns:a16="http://schemas.microsoft.com/office/drawing/2014/main" id="{C8C27671-CE19-AC64-FF72-AC86A50E1D5E}"/>
                </a:ext>
              </a:extLst>
            </p:cNvPr>
            <p:cNvCxnSpPr>
              <a:cxnSpLocks noChangeShapeType="1"/>
              <a:stCxn id="461" idx="6"/>
              <a:endCxn id="476" idx="2"/>
            </p:cNvCxnSpPr>
            <p:nvPr/>
          </p:nvCxnSpPr>
          <p:spPr bwMode="auto">
            <a:xfrm>
              <a:off x="4087347" y="6420141"/>
              <a:ext cx="2109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85" name="AutoShape 46">
              <a:extLst>
                <a:ext uri="{FF2B5EF4-FFF2-40B4-BE49-F238E27FC236}">
                  <a16:creationId xmlns:a16="http://schemas.microsoft.com/office/drawing/2014/main" id="{BAB36550-D030-13E6-2DCE-6D785DDD6423}"/>
                </a:ext>
              </a:extLst>
            </p:cNvPr>
            <p:cNvCxnSpPr>
              <a:cxnSpLocks noChangeShapeType="1"/>
              <a:stCxn id="451" idx="6"/>
              <a:endCxn id="475" idx="2"/>
            </p:cNvCxnSpPr>
            <p:nvPr/>
          </p:nvCxnSpPr>
          <p:spPr bwMode="auto">
            <a:xfrm>
              <a:off x="2300480" y="6420141"/>
              <a:ext cx="133391" cy="130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86" name="AutoShape 46">
              <a:extLst>
                <a:ext uri="{FF2B5EF4-FFF2-40B4-BE49-F238E27FC236}">
                  <a16:creationId xmlns:a16="http://schemas.microsoft.com/office/drawing/2014/main" id="{1DAF544B-3927-AEE9-B253-E1B522A7A301}"/>
                </a:ext>
              </a:extLst>
            </p:cNvPr>
            <p:cNvCxnSpPr>
              <a:cxnSpLocks noChangeShapeType="1"/>
              <a:stCxn id="450" idx="6"/>
              <a:endCxn id="474" idx="2"/>
            </p:cNvCxnSpPr>
            <p:nvPr/>
          </p:nvCxnSpPr>
          <p:spPr bwMode="auto">
            <a:xfrm flipV="1">
              <a:off x="2300480" y="5329614"/>
              <a:ext cx="164285" cy="1739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487" name="Group 486">
            <a:extLst>
              <a:ext uri="{FF2B5EF4-FFF2-40B4-BE49-F238E27FC236}">
                <a16:creationId xmlns:a16="http://schemas.microsoft.com/office/drawing/2014/main" id="{68767C01-4CCA-7963-F12C-2D34A0BD8BBF}"/>
              </a:ext>
            </a:extLst>
          </p:cNvPr>
          <p:cNvGrpSpPr/>
          <p:nvPr/>
        </p:nvGrpSpPr>
        <p:grpSpPr>
          <a:xfrm>
            <a:off x="7964295" y="4718414"/>
            <a:ext cx="3889729" cy="1830806"/>
            <a:chOff x="840720" y="4252911"/>
            <a:chExt cx="4884588" cy="2299063"/>
          </a:xfrm>
        </p:grpSpPr>
        <p:sp>
          <p:nvSpPr>
            <p:cNvPr id="489" name="Oval 7">
              <a:extLst>
                <a:ext uri="{FF2B5EF4-FFF2-40B4-BE49-F238E27FC236}">
                  <a16:creationId xmlns:a16="http://schemas.microsoft.com/office/drawing/2014/main" id="{7DBF4CED-8120-13C5-5CDF-CBB21BA984E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89530" y="4252912"/>
              <a:ext cx="210950" cy="2375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sz="1600" b="1" dirty="0"/>
                <a:t>a</a:t>
              </a:r>
            </a:p>
          </p:txBody>
        </p:sp>
        <p:sp>
          <p:nvSpPr>
            <p:cNvPr id="490" name="Oval 8">
              <a:extLst>
                <a:ext uri="{FF2B5EF4-FFF2-40B4-BE49-F238E27FC236}">
                  <a16:creationId xmlns:a16="http://schemas.microsoft.com/office/drawing/2014/main" id="{D2463305-4780-7BB8-3C1C-3E6949157C8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89530" y="5228235"/>
              <a:ext cx="210950" cy="2375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sz="1600" b="1" dirty="0"/>
                <a:t>b</a:t>
              </a:r>
            </a:p>
          </p:txBody>
        </p:sp>
        <p:sp>
          <p:nvSpPr>
            <p:cNvPr id="491" name="Oval 9">
              <a:extLst>
                <a:ext uri="{FF2B5EF4-FFF2-40B4-BE49-F238E27FC236}">
                  <a16:creationId xmlns:a16="http://schemas.microsoft.com/office/drawing/2014/main" id="{D2A391D8-ABE9-A88B-E571-F4D70C3583F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89530" y="6301369"/>
              <a:ext cx="210950" cy="2375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sz="1600" b="1" dirty="0"/>
                <a:t>c</a:t>
              </a:r>
            </a:p>
          </p:txBody>
        </p:sp>
        <p:cxnSp>
          <p:nvCxnSpPr>
            <p:cNvPr id="492" name="AutoShape 12">
              <a:extLst>
                <a:ext uri="{FF2B5EF4-FFF2-40B4-BE49-F238E27FC236}">
                  <a16:creationId xmlns:a16="http://schemas.microsoft.com/office/drawing/2014/main" id="{589737FF-0C5F-4699-A962-76A6935BCE16}"/>
                </a:ext>
              </a:extLst>
            </p:cNvPr>
            <p:cNvCxnSpPr>
              <a:cxnSpLocks noChangeShapeType="1"/>
              <a:stCxn id="296" idx="7"/>
              <a:endCxn id="489" idx="3"/>
            </p:cNvCxnSpPr>
            <p:nvPr/>
          </p:nvCxnSpPr>
          <p:spPr bwMode="auto">
            <a:xfrm flipV="1">
              <a:off x="1020777" y="4455668"/>
              <a:ext cx="1099646" cy="789960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93" name="AutoShape 13">
              <a:extLst>
                <a:ext uri="{FF2B5EF4-FFF2-40B4-BE49-F238E27FC236}">
                  <a16:creationId xmlns:a16="http://schemas.microsoft.com/office/drawing/2014/main" id="{D6733363-3D0B-9072-6864-12A1616E43FF}"/>
                </a:ext>
              </a:extLst>
            </p:cNvPr>
            <p:cNvCxnSpPr>
              <a:cxnSpLocks noChangeShapeType="1"/>
              <a:stCxn id="296" idx="6"/>
              <a:endCxn id="490" idx="2"/>
            </p:cNvCxnSpPr>
            <p:nvPr/>
          </p:nvCxnSpPr>
          <p:spPr bwMode="auto">
            <a:xfrm>
              <a:off x="1051670" y="5329613"/>
              <a:ext cx="1037860" cy="1739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94" name="AutoShape 14">
              <a:extLst>
                <a:ext uri="{FF2B5EF4-FFF2-40B4-BE49-F238E27FC236}">
                  <a16:creationId xmlns:a16="http://schemas.microsoft.com/office/drawing/2014/main" id="{75DD6EAC-177B-E7C8-71EA-8559FDF55202}"/>
                </a:ext>
              </a:extLst>
            </p:cNvPr>
            <p:cNvCxnSpPr>
              <a:cxnSpLocks noChangeShapeType="1"/>
              <a:stCxn id="296" idx="5"/>
              <a:endCxn id="491" idx="1"/>
            </p:cNvCxnSpPr>
            <p:nvPr/>
          </p:nvCxnSpPr>
          <p:spPr bwMode="auto">
            <a:xfrm>
              <a:off x="1020777" y="5413597"/>
              <a:ext cx="1099646" cy="922559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95" name="AutoShape 22">
              <a:extLst>
                <a:ext uri="{FF2B5EF4-FFF2-40B4-BE49-F238E27FC236}">
                  <a16:creationId xmlns:a16="http://schemas.microsoft.com/office/drawing/2014/main" id="{305A96FE-CA2C-BBBA-9A02-F68649E1B43C}"/>
                </a:ext>
              </a:extLst>
            </p:cNvPr>
            <p:cNvCxnSpPr>
              <a:cxnSpLocks noChangeShapeType="1"/>
              <a:stCxn id="291" idx="3"/>
              <a:endCxn id="491" idx="0"/>
            </p:cNvCxnSpPr>
            <p:nvPr/>
          </p:nvCxnSpPr>
          <p:spPr bwMode="auto">
            <a:xfrm flipH="1">
              <a:off x="2195005" y="5413598"/>
              <a:ext cx="300653" cy="88777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96" name="AutoShape 24">
              <a:extLst>
                <a:ext uri="{FF2B5EF4-FFF2-40B4-BE49-F238E27FC236}">
                  <a16:creationId xmlns:a16="http://schemas.microsoft.com/office/drawing/2014/main" id="{7F9AC05D-2D36-901F-1B8C-6F07214F12F7}"/>
                </a:ext>
              </a:extLst>
            </p:cNvPr>
            <p:cNvCxnSpPr>
              <a:cxnSpLocks noChangeShapeType="1"/>
              <a:stCxn id="291" idx="5"/>
              <a:endCxn id="501" idx="1"/>
            </p:cNvCxnSpPr>
            <p:nvPr/>
          </p:nvCxnSpPr>
          <p:spPr bwMode="auto">
            <a:xfrm>
              <a:off x="2644822" y="5413598"/>
              <a:ext cx="1262468" cy="9225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97" name="AutoShape 25">
              <a:extLst>
                <a:ext uri="{FF2B5EF4-FFF2-40B4-BE49-F238E27FC236}">
                  <a16:creationId xmlns:a16="http://schemas.microsoft.com/office/drawing/2014/main" id="{008C3FBA-22F4-FD76-586C-C117F3BE5EB0}"/>
                </a:ext>
              </a:extLst>
            </p:cNvPr>
            <p:cNvCxnSpPr>
              <a:cxnSpLocks noChangeShapeType="1"/>
              <a:stCxn id="292" idx="6"/>
              <a:endCxn id="501" idx="2"/>
            </p:cNvCxnSpPr>
            <p:nvPr/>
          </p:nvCxnSpPr>
          <p:spPr bwMode="auto">
            <a:xfrm flipV="1">
              <a:off x="2644821" y="6420141"/>
              <a:ext cx="1231576" cy="13062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98" name="AutoShape 34">
              <a:extLst>
                <a:ext uri="{FF2B5EF4-FFF2-40B4-BE49-F238E27FC236}">
                  <a16:creationId xmlns:a16="http://schemas.microsoft.com/office/drawing/2014/main" id="{6025BE03-1D0F-554F-C6CC-CE04EC74EB72}"/>
                </a:ext>
              </a:extLst>
            </p:cNvPr>
            <p:cNvCxnSpPr>
              <a:cxnSpLocks noChangeShapeType="1"/>
              <a:stCxn id="511" idx="3"/>
              <a:endCxn id="490" idx="0"/>
            </p:cNvCxnSpPr>
            <p:nvPr/>
          </p:nvCxnSpPr>
          <p:spPr bwMode="auto">
            <a:xfrm flipH="1">
              <a:off x="2195005" y="4455668"/>
              <a:ext cx="427973" cy="772567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99" name="Oval 38">
              <a:extLst>
                <a:ext uri="{FF2B5EF4-FFF2-40B4-BE49-F238E27FC236}">
                  <a16:creationId xmlns:a16="http://schemas.microsoft.com/office/drawing/2014/main" id="{14685590-C46B-D62D-73E5-850B8D37D98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76397" y="4252912"/>
              <a:ext cx="210950" cy="2375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sz="1600" b="1" dirty="0"/>
                <a:t>d</a:t>
              </a:r>
            </a:p>
          </p:txBody>
        </p:sp>
        <p:sp>
          <p:nvSpPr>
            <p:cNvPr id="500" name="Oval 39">
              <a:extLst>
                <a:ext uri="{FF2B5EF4-FFF2-40B4-BE49-F238E27FC236}">
                  <a16:creationId xmlns:a16="http://schemas.microsoft.com/office/drawing/2014/main" id="{71DCAC66-6EE4-9CC8-B1C6-F1FF69FA53F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76397" y="5228235"/>
              <a:ext cx="210950" cy="2375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sz="1600" b="1" dirty="0"/>
                <a:t>e</a:t>
              </a:r>
            </a:p>
          </p:txBody>
        </p:sp>
        <p:sp>
          <p:nvSpPr>
            <p:cNvPr id="501" name="Oval 40">
              <a:extLst>
                <a:ext uri="{FF2B5EF4-FFF2-40B4-BE49-F238E27FC236}">
                  <a16:creationId xmlns:a16="http://schemas.microsoft.com/office/drawing/2014/main" id="{AE4DFBBC-FF30-043C-57FD-6A64B0DA201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76397" y="6301369"/>
              <a:ext cx="210950" cy="2375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sz="1600" b="1" dirty="0"/>
                <a:t>f</a:t>
              </a:r>
            </a:p>
          </p:txBody>
        </p:sp>
        <p:cxnSp>
          <p:nvCxnSpPr>
            <p:cNvPr id="502" name="AutoShape 41">
              <a:extLst>
                <a:ext uri="{FF2B5EF4-FFF2-40B4-BE49-F238E27FC236}">
                  <a16:creationId xmlns:a16="http://schemas.microsoft.com/office/drawing/2014/main" id="{C2D3909F-5891-FA58-F173-89FAEE4C10AC}"/>
                </a:ext>
              </a:extLst>
            </p:cNvPr>
            <p:cNvCxnSpPr>
              <a:cxnSpLocks noChangeShapeType="1"/>
              <a:stCxn id="500" idx="4"/>
              <a:endCxn id="293" idx="1"/>
            </p:cNvCxnSpPr>
            <p:nvPr/>
          </p:nvCxnSpPr>
          <p:spPr bwMode="auto">
            <a:xfrm>
              <a:off x="3981872" y="5465778"/>
              <a:ext cx="347318" cy="87037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med"/>
              <a:tailEnd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03" name="AutoShape 42">
              <a:extLst>
                <a:ext uri="{FF2B5EF4-FFF2-40B4-BE49-F238E27FC236}">
                  <a16:creationId xmlns:a16="http://schemas.microsoft.com/office/drawing/2014/main" id="{94CA4DC8-4198-18BF-D88F-8214494501AA}"/>
                </a:ext>
              </a:extLst>
            </p:cNvPr>
            <p:cNvCxnSpPr>
              <a:cxnSpLocks noChangeShapeType="1"/>
              <a:stCxn id="499" idx="4"/>
              <a:endCxn id="500" idx="0"/>
            </p:cNvCxnSpPr>
            <p:nvPr/>
          </p:nvCxnSpPr>
          <p:spPr bwMode="auto">
            <a:xfrm>
              <a:off x="3981872" y="4490454"/>
              <a:ext cx="0" cy="73778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med"/>
              <a:tailEnd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504" name="Oval 44">
              <a:extLst>
                <a:ext uri="{FF2B5EF4-FFF2-40B4-BE49-F238E27FC236}">
                  <a16:creationId xmlns:a16="http://schemas.microsoft.com/office/drawing/2014/main" id="{7A7E5A6D-74D7-CB0D-E3B2-E0B2452A6D3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514358" y="5228235"/>
              <a:ext cx="210950" cy="2375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sz="1600" b="1"/>
                <a:t>t</a:t>
              </a:r>
            </a:p>
          </p:txBody>
        </p:sp>
        <p:cxnSp>
          <p:nvCxnSpPr>
            <p:cNvPr id="505" name="AutoShape 45">
              <a:extLst>
                <a:ext uri="{FF2B5EF4-FFF2-40B4-BE49-F238E27FC236}">
                  <a16:creationId xmlns:a16="http://schemas.microsoft.com/office/drawing/2014/main" id="{FF042C9C-8EB1-46C5-8A33-3102A3BF89A8}"/>
                </a:ext>
              </a:extLst>
            </p:cNvPr>
            <p:cNvCxnSpPr>
              <a:cxnSpLocks noChangeShapeType="1"/>
              <a:stCxn id="290" idx="5"/>
              <a:endCxn id="504" idx="1"/>
            </p:cNvCxnSpPr>
            <p:nvPr/>
          </p:nvCxnSpPr>
          <p:spPr bwMode="auto">
            <a:xfrm>
              <a:off x="4447461" y="4455667"/>
              <a:ext cx="1097790" cy="80735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06" name="AutoShape 46">
              <a:extLst>
                <a:ext uri="{FF2B5EF4-FFF2-40B4-BE49-F238E27FC236}">
                  <a16:creationId xmlns:a16="http://schemas.microsoft.com/office/drawing/2014/main" id="{3B751C14-2AA6-71F2-06E2-2970FFB330E2}"/>
                </a:ext>
              </a:extLst>
            </p:cNvPr>
            <p:cNvCxnSpPr>
              <a:cxnSpLocks noChangeShapeType="1"/>
              <a:stCxn id="294" idx="6"/>
              <a:endCxn id="504" idx="2"/>
            </p:cNvCxnSpPr>
            <p:nvPr/>
          </p:nvCxnSpPr>
          <p:spPr bwMode="auto">
            <a:xfrm flipV="1">
              <a:off x="4478224" y="5347007"/>
              <a:ext cx="1036134" cy="22647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07" name="AutoShape 47">
              <a:extLst>
                <a:ext uri="{FF2B5EF4-FFF2-40B4-BE49-F238E27FC236}">
                  <a16:creationId xmlns:a16="http://schemas.microsoft.com/office/drawing/2014/main" id="{89D4C97C-33BD-0021-0B2D-C0A1531347E5}"/>
                </a:ext>
              </a:extLst>
            </p:cNvPr>
            <p:cNvCxnSpPr>
              <a:cxnSpLocks noChangeShapeType="1"/>
              <a:stCxn id="293" idx="7"/>
              <a:endCxn id="504" idx="4"/>
            </p:cNvCxnSpPr>
            <p:nvPr/>
          </p:nvCxnSpPr>
          <p:spPr bwMode="auto">
            <a:xfrm flipV="1">
              <a:off x="4478354" y="5465778"/>
              <a:ext cx="1141479" cy="870378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08" name="AutoShape 63">
              <a:extLst>
                <a:ext uri="{FF2B5EF4-FFF2-40B4-BE49-F238E27FC236}">
                  <a16:creationId xmlns:a16="http://schemas.microsoft.com/office/drawing/2014/main" id="{25431661-114F-83BD-3BA5-E3C7C5EF74D5}"/>
                </a:ext>
              </a:extLst>
            </p:cNvPr>
            <p:cNvCxnSpPr>
              <a:cxnSpLocks noChangeShapeType="1"/>
              <a:stCxn id="500" idx="1"/>
              <a:endCxn id="489" idx="5"/>
            </p:cNvCxnSpPr>
            <p:nvPr/>
          </p:nvCxnSpPr>
          <p:spPr bwMode="auto">
            <a:xfrm flipH="1" flipV="1">
              <a:off x="2269587" y="4455668"/>
              <a:ext cx="1637703" cy="80735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09" name="AutoShape 64">
              <a:extLst>
                <a:ext uri="{FF2B5EF4-FFF2-40B4-BE49-F238E27FC236}">
                  <a16:creationId xmlns:a16="http://schemas.microsoft.com/office/drawing/2014/main" id="{C4759512-680F-D006-077D-A98B75EDE9C4}"/>
                </a:ext>
              </a:extLst>
            </p:cNvPr>
            <p:cNvCxnSpPr>
              <a:cxnSpLocks noChangeShapeType="1"/>
              <a:stCxn id="290" idx="3"/>
              <a:endCxn id="490" idx="7"/>
            </p:cNvCxnSpPr>
            <p:nvPr/>
          </p:nvCxnSpPr>
          <p:spPr bwMode="auto">
            <a:xfrm flipH="1">
              <a:off x="2269587" y="4455667"/>
              <a:ext cx="2028710" cy="80735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10" name="AutoShape 24">
              <a:extLst>
                <a:ext uri="{FF2B5EF4-FFF2-40B4-BE49-F238E27FC236}">
                  <a16:creationId xmlns:a16="http://schemas.microsoft.com/office/drawing/2014/main" id="{392F1630-56D2-2464-EA7B-C5364D81F3B6}"/>
                </a:ext>
              </a:extLst>
            </p:cNvPr>
            <p:cNvCxnSpPr>
              <a:cxnSpLocks noChangeShapeType="1"/>
              <a:stCxn id="291" idx="6"/>
              <a:endCxn id="500" idx="2"/>
            </p:cNvCxnSpPr>
            <p:nvPr/>
          </p:nvCxnSpPr>
          <p:spPr bwMode="auto">
            <a:xfrm>
              <a:off x="2675715" y="5329614"/>
              <a:ext cx="1200682" cy="17393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511" name="Oval 7">
              <a:extLst>
                <a:ext uri="{FF2B5EF4-FFF2-40B4-BE49-F238E27FC236}">
                  <a16:creationId xmlns:a16="http://schemas.microsoft.com/office/drawing/2014/main" id="{6C4D8DAB-8E85-280A-9E85-6029699DD01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92085" y="4252912"/>
              <a:ext cx="210950" cy="2375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altLang="en-US" sz="1600" b="1" dirty="0"/>
            </a:p>
          </p:txBody>
        </p:sp>
        <p:cxnSp>
          <p:nvCxnSpPr>
            <p:cNvPr id="279" name="AutoShape 63">
              <a:extLst>
                <a:ext uri="{FF2B5EF4-FFF2-40B4-BE49-F238E27FC236}">
                  <a16:creationId xmlns:a16="http://schemas.microsoft.com/office/drawing/2014/main" id="{67D63B7F-2CAC-A1FB-854C-99827B53DCEF}"/>
                </a:ext>
              </a:extLst>
            </p:cNvPr>
            <p:cNvCxnSpPr>
              <a:cxnSpLocks noChangeShapeType="1"/>
              <a:stCxn id="489" idx="6"/>
              <a:endCxn id="511" idx="2"/>
            </p:cNvCxnSpPr>
            <p:nvPr/>
          </p:nvCxnSpPr>
          <p:spPr bwMode="auto">
            <a:xfrm>
              <a:off x="2300480" y="4371684"/>
              <a:ext cx="291605" cy="0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90" name="Oval 7">
              <a:extLst>
                <a:ext uri="{FF2B5EF4-FFF2-40B4-BE49-F238E27FC236}">
                  <a16:creationId xmlns:a16="http://schemas.microsoft.com/office/drawing/2014/main" id="{8B777F43-3ACF-4AC9-35C2-4D742C604FF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67404" y="4252911"/>
              <a:ext cx="210950" cy="2375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altLang="en-US" sz="1600" b="1" dirty="0"/>
            </a:p>
          </p:txBody>
        </p:sp>
        <p:sp>
          <p:nvSpPr>
            <p:cNvPr id="291" name="Oval 7">
              <a:extLst>
                <a:ext uri="{FF2B5EF4-FFF2-40B4-BE49-F238E27FC236}">
                  <a16:creationId xmlns:a16="http://schemas.microsoft.com/office/drawing/2014/main" id="{47A55A24-5A5B-0311-DF9E-EFDF1856FEF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64765" y="5210842"/>
              <a:ext cx="210950" cy="2375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altLang="en-US" sz="1600" b="1" dirty="0"/>
            </a:p>
          </p:txBody>
        </p:sp>
        <p:sp>
          <p:nvSpPr>
            <p:cNvPr id="292" name="Oval 7">
              <a:extLst>
                <a:ext uri="{FF2B5EF4-FFF2-40B4-BE49-F238E27FC236}">
                  <a16:creationId xmlns:a16="http://schemas.microsoft.com/office/drawing/2014/main" id="{C570E1B0-05D1-AFF1-2AE0-87952DE3991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33871" y="6314431"/>
              <a:ext cx="210950" cy="2375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altLang="en-US" sz="1600" b="1" dirty="0"/>
            </a:p>
          </p:txBody>
        </p:sp>
        <p:sp>
          <p:nvSpPr>
            <p:cNvPr id="293" name="Oval 7">
              <a:extLst>
                <a:ext uri="{FF2B5EF4-FFF2-40B4-BE49-F238E27FC236}">
                  <a16:creationId xmlns:a16="http://schemas.microsoft.com/office/drawing/2014/main" id="{D2322E50-A3CD-7E08-0248-87981E18C72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98297" y="6301369"/>
              <a:ext cx="210950" cy="2375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altLang="en-US" sz="1600" b="1" dirty="0"/>
            </a:p>
          </p:txBody>
        </p:sp>
        <p:sp>
          <p:nvSpPr>
            <p:cNvPr id="294" name="Oval 7">
              <a:extLst>
                <a:ext uri="{FF2B5EF4-FFF2-40B4-BE49-F238E27FC236}">
                  <a16:creationId xmlns:a16="http://schemas.microsoft.com/office/drawing/2014/main" id="{ECFED66F-4B36-08F8-543D-78FACC5DB1A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67274" y="5250882"/>
              <a:ext cx="210950" cy="2375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altLang="en-US" sz="1600" b="1" dirty="0"/>
            </a:p>
          </p:txBody>
        </p:sp>
        <p:sp>
          <p:nvSpPr>
            <p:cNvPr id="296" name="Oval 7">
              <a:extLst>
                <a:ext uri="{FF2B5EF4-FFF2-40B4-BE49-F238E27FC236}">
                  <a16:creationId xmlns:a16="http://schemas.microsoft.com/office/drawing/2014/main" id="{30BA4945-D613-8102-7B2C-E3724CB7443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40720" y="5210841"/>
              <a:ext cx="210950" cy="2375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sz="1600" b="1" dirty="0"/>
                <a:t>s</a:t>
              </a:r>
            </a:p>
          </p:txBody>
        </p:sp>
        <p:cxnSp>
          <p:nvCxnSpPr>
            <p:cNvPr id="297" name="AutoShape 46">
              <a:extLst>
                <a:ext uri="{FF2B5EF4-FFF2-40B4-BE49-F238E27FC236}">
                  <a16:creationId xmlns:a16="http://schemas.microsoft.com/office/drawing/2014/main" id="{AC1EE881-1B8A-BB2C-97AA-4F3B83FD5386}"/>
                </a:ext>
              </a:extLst>
            </p:cNvPr>
            <p:cNvCxnSpPr>
              <a:cxnSpLocks noChangeShapeType="1"/>
              <a:stCxn id="499" idx="6"/>
              <a:endCxn id="290" idx="2"/>
            </p:cNvCxnSpPr>
            <p:nvPr/>
          </p:nvCxnSpPr>
          <p:spPr bwMode="auto">
            <a:xfrm flipV="1">
              <a:off x="4087347" y="4371683"/>
              <a:ext cx="180057" cy="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00" name="AutoShape 46">
              <a:extLst>
                <a:ext uri="{FF2B5EF4-FFF2-40B4-BE49-F238E27FC236}">
                  <a16:creationId xmlns:a16="http://schemas.microsoft.com/office/drawing/2014/main" id="{C29151BA-2591-B80D-DC0D-299463E88738}"/>
                </a:ext>
              </a:extLst>
            </p:cNvPr>
            <p:cNvCxnSpPr>
              <a:cxnSpLocks noChangeShapeType="1"/>
              <a:stCxn id="500" idx="6"/>
              <a:endCxn id="294" idx="2"/>
            </p:cNvCxnSpPr>
            <p:nvPr/>
          </p:nvCxnSpPr>
          <p:spPr bwMode="auto">
            <a:xfrm>
              <a:off x="4087347" y="5347007"/>
              <a:ext cx="179927" cy="22647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01" name="AutoShape 46">
              <a:extLst>
                <a:ext uri="{FF2B5EF4-FFF2-40B4-BE49-F238E27FC236}">
                  <a16:creationId xmlns:a16="http://schemas.microsoft.com/office/drawing/2014/main" id="{AAA30B86-8DBA-9035-71A4-3CB60D164D1B}"/>
                </a:ext>
              </a:extLst>
            </p:cNvPr>
            <p:cNvCxnSpPr>
              <a:cxnSpLocks noChangeShapeType="1"/>
              <a:stCxn id="501" idx="6"/>
              <a:endCxn id="293" idx="2"/>
            </p:cNvCxnSpPr>
            <p:nvPr/>
          </p:nvCxnSpPr>
          <p:spPr bwMode="auto">
            <a:xfrm>
              <a:off x="4087347" y="6420141"/>
              <a:ext cx="210950" cy="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02" name="AutoShape 46">
              <a:extLst>
                <a:ext uri="{FF2B5EF4-FFF2-40B4-BE49-F238E27FC236}">
                  <a16:creationId xmlns:a16="http://schemas.microsoft.com/office/drawing/2014/main" id="{863FA8F9-34F4-94B1-BBCF-990F5AC1460F}"/>
                </a:ext>
              </a:extLst>
            </p:cNvPr>
            <p:cNvCxnSpPr>
              <a:cxnSpLocks noChangeShapeType="1"/>
              <a:stCxn id="491" idx="6"/>
              <a:endCxn id="292" idx="2"/>
            </p:cNvCxnSpPr>
            <p:nvPr/>
          </p:nvCxnSpPr>
          <p:spPr bwMode="auto">
            <a:xfrm>
              <a:off x="2300480" y="6420141"/>
              <a:ext cx="133391" cy="13062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03" name="AutoShape 46">
              <a:extLst>
                <a:ext uri="{FF2B5EF4-FFF2-40B4-BE49-F238E27FC236}">
                  <a16:creationId xmlns:a16="http://schemas.microsoft.com/office/drawing/2014/main" id="{69CC1388-B31E-2A9D-071E-84C5DDBAE1E9}"/>
                </a:ext>
              </a:extLst>
            </p:cNvPr>
            <p:cNvCxnSpPr>
              <a:cxnSpLocks noChangeShapeType="1"/>
              <a:stCxn id="490" idx="6"/>
              <a:endCxn id="291" idx="2"/>
            </p:cNvCxnSpPr>
            <p:nvPr/>
          </p:nvCxnSpPr>
          <p:spPr bwMode="auto">
            <a:xfrm flipV="1">
              <a:off x="2300480" y="5329614"/>
              <a:ext cx="164285" cy="17393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62BA989F-391F-395F-96D7-5B59585ABD46}"/>
              </a:ext>
            </a:extLst>
          </p:cNvPr>
          <p:cNvGrpSpPr/>
          <p:nvPr/>
        </p:nvGrpSpPr>
        <p:grpSpPr>
          <a:xfrm>
            <a:off x="68605" y="4886035"/>
            <a:ext cx="4219270" cy="1818651"/>
            <a:chOff x="254315" y="3170850"/>
            <a:chExt cx="5303520" cy="2286000"/>
          </a:xfrm>
        </p:grpSpPr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F7C98388-36ED-C89E-30DB-6D2D0CD64A1E}"/>
                </a:ext>
              </a:extLst>
            </p:cNvPr>
            <p:cNvGrpSpPr>
              <a:grpSpLocks/>
            </p:cNvGrpSpPr>
            <p:nvPr/>
          </p:nvGrpSpPr>
          <p:grpSpPr>
            <a:xfrm>
              <a:off x="254315" y="3170850"/>
              <a:ext cx="5303520" cy="2286000"/>
              <a:chOff x="2438401" y="3540126"/>
              <a:chExt cx="6784975" cy="2597150"/>
            </a:xfrm>
          </p:grpSpPr>
          <p:sp>
            <p:nvSpPr>
              <p:cNvPr id="307" name="Oval 4">
                <a:extLst>
                  <a:ext uri="{FF2B5EF4-FFF2-40B4-BE49-F238E27FC236}">
                    <a16:creationId xmlns:a16="http://schemas.microsoft.com/office/drawing/2014/main" id="{34006730-C889-4AEA-AE03-71D4BE28DD7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438401" y="4648201"/>
                <a:ext cx="269875" cy="26987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altLang="en-US" sz="1600" b="1" dirty="0"/>
                  <a:t>s</a:t>
                </a:r>
              </a:p>
            </p:txBody>
          </p:sp>
          <p:sp>
            <p:nvSpPr>
              <p:cNvPr id="308" name="Oval 7">
                <a:extLst>
                  <a:ext uri="{FF2B5EF4-FFF2-40B4-BE49-F238E27FC236}">
                    <a16:creationId xmlns:a16="http://schemas.microsoft.com/office/drawing/2014/main" id="{398BE0B5-53E8-B2C2-6C28-A331C127162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572001" y="3540126"/>
                <a:ext cx="269875" cy="26987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altLang="en-US" sz="1600" b="1" dirty="0"/>
                  <a:t>a</a:t>
                </a:r>
              </a:p>
            </p:txBody>
          </p:sp>
          <p:sp>
            <p:nvSpPr>
              <p:cNvPr id="309" name="Oval 8">
                <a:extLst>
                  <a:ext uri="{FF2B5EF4-FFF2-40B4-BE49-F238E27FC236}">
                    <a16:creationId xmlns:a16="http://schemas.microsoft.com/office/drawing/2014/main" id="{5E1E10A7-A587-25ED-5DB5-1C5D544E89F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572001" y="4648201"/>
                <a:ext cx="269875" cy="26987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altLang="en-US" sz="1600" b="1" dirty="0"/>
                  <a:t>b</a:t>
                </a:r>
              </a:p>
            </p:txBody>
          </p:sp>
          <p:sp>
            <p:nvSpPr>
              <p:cNvPr id="310" name="Oval 9">
                <a:extLst>
                  <a:ext uri="{FF2B5EF4-FFF2-40B4-BE49-F238E27FC236}">
                    <a16:creationId xmlns:a16="http://schemas.microsoft.com/office/drawing/2014/main" id="{496580E6-3AED-B6CB-A316-E7C6DF7BD9D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572001" y="5867401"/>
                <a:ext cx="269875" cy="26987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altLang="en-US" sz="1600" b="1" dirty="0"/>
                  <a:t>c</a:t>
                </a:r>
              </a:p>
            </p:txBody>
          </p:sp>
          <p:cxnSp>
            <p:nvCxnSpPr>
              <p:cNvPr id="311" name="AutoShape 12">
                <a:extLst>
                  <a:ext uri="{FF2B5EF4-FFF2-40B4-BE49-F238E27FC236}">
                    <a16:creationId xmlns:a16="http://schemas.microsoft.com/office/drawing/2014/main" id="{2C3A2882-4AFB-A2D3-B820-C259C6FEA1AF}"/>
                  </a:ext>
                </a:extLst>
              </p:cNvPr>
              <p:cNvCxnSpPr>
                <a:cxnSpLocks noChangeShapeType="1"/>
                <a:stCxn id="307" idx="7"/>
                <a:endCxn id="308" idx="3"/>
              </p:cNvCxnSpPr>
              <p:nvPr/>
            </p:nvCxnSpPr>
            <p:spPr bwMode="auto">
              <a:xfrm flipV="1">
                <a:off x="2668588" y="3770314"/>
                <a:ext cx="1943100" cy="917575"/>
              </a:xfrm>
              <a:prstGeom prst="straightConnector1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2" name="AutoShape 13">
                <a:extLst>
                  <a:ext uri="{FF2B5EF4-FFF2-40B4-BE49-F238E27FC236}">
                    <a16:creationId xmlns:a16="http://schemas.microsoft.com/office/drawing/2014/main" id="{925EAF76-9266-6EB1-C832-239E6ED7E3B1}"/>
                  </a:ext>
                </a:extLst>
              </p:cNvPr>
              <p:cNvCxnSpPr>
                <a:cxnSpLocks noChangeShapeType="1"/>
                <a:stCxn id="307" idx="6"/>
                <a:endCxn id="309" idx="2"/>
              </p:cNvCxnSpPr>
              <p:nvPr/>
            </p:nvCxnSpPr>
            <p:spPr bwMode="auto">
              <a:xfrm>
                <a:off x="2708276" y="4783138"/>
                <a:ext cx="1863725" cy="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3" name="AutoShape 14">
                <a:extLst>
                  <a:ext uri="{FF2B5EF4-FFF2-40B4-BE49-F238E27FC236}">
                    <a16:creationId xmlns:a16="http://schemas.microsoft.com/office/drawing/2014/main" id="{D1692759-D4E1-782A-B923-4415747A1854}"/>
                  </a:ext>
                </a:extLst>
              </p:cNvPr>
              <p:cNvCxnSpPr>
                <a:cxnSpLocks noChangeShapeType="1"/>
                <a:stCxn id="307" idx="5"/>
                <a:endCxn id="310" idx="1"/>
              </p:cNvCxnSpPr>
              <p:nvPr/>
            </p:nvCxnSpPr>
            <p:spPr bwMode="auto">
              <a:xfrm>
                <a:off x="2668588" y="4878388"/>
                <a:ext cx="1943100" cy="1028700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4" name="AutoShape 22">
                <a:extLst>
                  <a:ext uri="{FF2B5EF4-FFF2-40B4-BE49-F238E27FC236}">
                    <a16:creationId xmlns:a16="http://schemas.microsoft.com/office/drawing/2014/main" id="{BF024E0A-478F-B505-2DBF-AC722542C5F2}"/>
                  </a:ext>
                </a:extLst>
              </p:cNvPr>
              <p:cNvCxnSpPr>
                <a:cxnSpLocks noChangeShapeType="1"/>
                <a:stCxn id="309" idx="4"/>
                <a:endCxn id="310" idx="0"/>
              </p:cNvCxnSpPr>
              <p:nvPr/>
            </p:nvCxnSpPr>
            <p:spPr bwMode="auto">
              <a:xfrm>
                <a:off x="4706938" y="4918076"/>
                <a:ext cx="0" cy="949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5" name="AutoShape 24">
                <a:extLst>
                  <a:ext uri="{FF2B5EF4-FFF2-40B4-BE49-F238E27FC236}">
                    <a16:creationId xmlns:a16="http://schemas.microsoft.com/office/drawing/2014/main" id="{A109315A-4BAD-EE05-44FF-980C3B66FC11}"/>
                  </a:ext>
                </a:extLst>
              </p:cNvPr>
              <p:cNvCxnSpPr>
                <a:cxnSpLocks noChangeShapeType="1"/>
                <a:stCxn id="309" idx="5"/>
                <a:endCxn id="320" idx="1"/>
              </p:cNvCxnSpPr>
              <p:nvPr/>
            </p:nvCxnSpPr>
            <p:spPr bwMode="auto">
              <a:xfrm>
                <a:off x="4802354" y="4878555"/>
                <a:ext cx="2095170" cy="1028368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6" name="AutoShape 25">
                <a:extLst>
                  <a:ext uri="{FF2B5EF4-FFF2-40B4-BE49-F238E27FC236}">
                    <a16:creationId xmlns:a16="http://schemas.microsoft.com/office/drawing/2014/main" id="{63A14836-A11A-001A-C00D-2EAEBDF8CB98}"/>
                  </a:ext>
                </a:extLst>
              </p:cNvPr>
              <p:cNvCxnSpPr>
                <a:cxnSpLocks noChangeShapeType="1"/>
                <a:stCxn id="310" idx="6"/>
                <a:endCxn id="320" idx="2"/>
              </p:cNvCxnSpPr>
              <p:nvPr/>
            </p:nvCxnSpPr>
            <p:spPr bwMode="auto">
              <a:xfrm>
                <a:off x="4841876" y="6002338"/>
                <a:ext cx="2016125" cy="0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7" name="AutoShape 34">
                <a:extLst>
                  <a:ext uri="{FF2B5EF4-FFF2-40B4-BE49-F238E27FC236}">
                    <a16:creationId xmlns:a16="http://schemas.microsoft.com/office/drawing/2014/main" id="{E0C0CD6B-E49E-CD33-0429-C9869599081C}"/>
                  </a:ext>
                </a:extLst>
              </p:cNvPr>
              <p:cNvCxnSpPr>
                <a:cxnSpLocks noChangeShapeType="1"/>
                <a:stCxn id="308" idx="4"/>
                <a:endCxn id="309" idx="0"/>
              </p:cNvCxnSpPr>
              <p:nvPr/>
            </p:nvCxnSpPr>
            <p:spPr bwMode="auto">
              <a:xfrm>
                <a:off x="4706938" y="3810000"/>
                <a:ext cx="0" cy="838200"/>
              </a:xfrm>
              <a:prstGeom prst="straightConnector1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318" name="Oval 38">
                <a:extLst>
                  <a:ext uri="{FF2B5EF4-FFF2-40B4-BE49-F238E27FC236}">
                    <a16:creationId xmlns:a16="http://schemas.microsoft.com/office/drawing/2014/main" id="{3DFEB26F-5923-98DA-6655-D0E3F03F000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858001" y="3540126"/>
                <a:ext cx="269875" cy="26987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altLang="en-US" sz="1600" b="1" dirty="0"/>
                  <a:t>d</a:t>
                </a:r>
              </a:p>
            </p:txBody>
          </p:sp>
          <p:sp>
            <p:nvSpPr>
              <p:cNvPr id="319" name="Oval 39">
                <a:extLst>
                  <a:ext uri="{FF2B5EF4-FFF2-40B4-BE49-F238E27FC236}">
                    <a16:creationId xmlns:a16="http://schemas.microsoft.com/office/drawing/2014/main" id="{B4E1A1FE-3362-09EC-7172-74B14C678F8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858001" y="4648201"/>
                <a:ext cx="269875" cy="26987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altLang="en-US" sz="1600" b="1" dirty="0"/>
                  <a:t>e</a:t>
                </a:r>
              </a:p>
            </p:txBody>
          </p:sp>
          <p:sp>
            <p:nvSpPr>
              <p:cNvPr id="320" name="Oval 40">
                <a:extLst>
                  <a:ext uri="{FF2B5EF4-FFF2-40B4-BE49-F238E27FC236}">
                    <a16:creationId xmlns:a16="http://schemas.microsoft.com/office/drawing/2014/main" id="{90A8554D-38BA-B477-E6C1-694123041DD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858001" y="5867401"/>
                <a:ext cx="269875" cy="26987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altLang="en-US" sz="1600" b="1" dirty="0"/>
                  <a:t>f</a:t>
                </a:r>
              </a:p>
            </p:txBody>
          </p:sp>
          <p:cxnSp>
            <p:nvCxnSpPr>
              <p:cNvPr id="321" name="AutoShape 41">
                <a:extLst>
                  <a:ext uri="{FF2B5EF4-FFF2-40B4-BE49-F238E27FC236}">
                    <a16:creationId xmlns:a16="http://schemas.microsoft.com/office/drawing/2014/main" id="{01C23BE2-39A0-8B84-5D99-75E294CC4EC8}"/>
                  </a:ext>
                </a:extLst>
              </p:cNvPr>
              <p:cNvCxnSpPr>
                <a:cxnSpLocks noChangeShapeType="1"/>
                <a:stCxn id="319" idx="4"/>
                <a:endCxn id="320" idx="0"/>
              </p:cNvCxnSpPr>
              <p:nvPr/>
            </p:nvCxnSpPr>
            <p:spPr bwMode="auto">
              <a:xfrm>
                <a:off x="6992938" y="4918076"/>
                <a:ext cx="0" cy="9493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lg" len="med"/>
                <a:tailEnd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2" name="AutoShape 42">
                <a:extLst>
                  <a:ext uri="{FF2B5EF4-FFF2-40B4-BE49-F238E27FC236}">
                    <a16:creationId xmlns:a16="http://schemas.microsoft.com/office/drawing/2014/main" id="{EB54CD0D-E438-4664-CF9A-F558765842F0}"/>
                  </a:ext>
                </a:extLst>
              </p:cNvPr>
              <p:cNvCxnSpPr>
                <a:cxnSpLocks noChangeShapeType="1"/>
                <a:stCxn id="318" idx="4"/>
                <a:endCxn id="319" idx="0"/>
              </p:cNvCxnSpPr>
              <p:nvPr/>
            </p:nvCxnSpPr>
            <p:spPr bwMode="auto">
              <a:xfrm>
                <a:off x="6992938" y="3810000"/>
                <a:ext cx="0" cy="83820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lg" len="med"/>
                <a:tailEnd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323" name="Oval 44">
                <a:extLst>
                  <a:ext uri="{FF2B5EF4-FFF2-40B4-BE49-F238E27FC236}">
                    <a16:creationId xmlns:a16="http://schemas.microsoft.com/office/drawing/2014/main" id="{621D81E8-BEE1-6BAB-0188-53B24FCF08B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953501" y="4648201"/>
                <a:ext cx="269875" cy="26987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/>
                <a:r>
                  <a:rPr lang="en-US" altLang="en-US" sz="1600" b="1"/>
                  <a:t>t</a:t>
                </a:r>
              </a:p>
            </p:txBody>
          </p:sp>
          <p:cxnSp>
            <p:nvCxnSpPr>
              <p:cNvPr id="324" name="AutoShape 45">
                <a:extLst>
                  <a:ext uri="{FF2B5EF4-FFF2-40B4-BE49-F238E27FC236}">
                    <a16:creationId xmlns:a16="http://schemas.microsoft.com/office/drawing/2014/main" id="{095216EC-C51E-216D-2BE8-09D8E04A0322}"/>
                  </a:ext>
                </a:extLst>
              </p:cNvPr>
              <p:cNvCxnSpPr>
                <a:cxnSpLocks noChangeShapeType="1"/>
                <a:stCxn id="318" idx="6"/>
                <a:endCxn id="323" idx="1"/>
              </p:cNvCxnSpPr>
              <p:nvPr/>
            </p:nvCxnSpPr>
            <p:spPr bwMode="auto">
              <a:xfrm>
                <a:off x="7127876" y="3675064"/>
                <a:ext cx="1865313" cy="10128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5" name="AutoShape 46">
                <a:extLst>
                  <a:ext uri="{FF2B5EF4-FFF2-40B4-BE49-F238E27FC236}">
                    <a16:creationId xmlns:a16="http://schemas.microsoft.com/office/drawing/2014/main" id="{2CB98EC4-D051-83D2-E40F-7008DD5D80FC}"/>
                  </a:ext>
                </a:extLst>
              </p:cNvPr>
              <p:cNvCxnSpPr>
                <a:cxnSpLocks noChangeShapeType="1"/>
                <a:stCxn id="319" idx="6"/>
                <a:endCxn id="323" idx="2"/>
              </p:cNvCxnSpPr>
              <p:nvPr/>
            </p:nvCxnSpPr>
            <p:spPr bwMode="auto">
              <a:xfrm>
                <a:off x="7127876" y="4783138"/>
                <a:ext cx="1825625" cy="0"/>
              </a:xfrm>
              <a:prstGeom prst="straightConnector1">
                <a:avLst/>
              </a:prstGeom>
              <a:noFill/>
              <a:ln w="19050">
                <a:solidFill>
                  <a:srgbClr val="0070C0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6" name="AutoShape 47">
                <a:extLst>
                  <a:ext uri="{FF2B5EF4-FFF2-40B4-BE49-F238E27FC236}">
                    <a16:creationId xmlns:a16="http://schemas.microsoft.com/office/drawing/2014/main" id="{7CAFB8C8-DD28-BACD-7D10-485A18BFAFEE}"/>
                  </a:ext>
                </a:extLst>
              </p:cNvPr>
              <p:cNvCxnSpPr>
                <a:cxnSpLocks noChangeShapeType="1"/>
                <a:stCxn id="320" idx="7"/>
                <a:endCxn id="323" idx="4"/>
              </p:cNvCxnSpPr>
              <p:nvPr/>
            </p:nvCxnSpPr>
            <p:spPr bwMode="auto">
              <a:xfrm flipV="1">
                <a:off x="7088188" y="4918076"/>
                <a:ext cx="2000250" cy="989013"/>
              </a:xfrm>
              <a:prstGeom prst="straightConnector1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7" name="AutoShape 63">
                <a:extLst>
                  <a:ext uri="{FF2B5EF4-FFF2-40B4-BE49-F238E27FC236}">
                    <a16:creationId xmlns:a16="http://schemas.microsoft.com/office/drawing/2014/main" id="{C6AB1F4C-9275-0C73-82ED-C6292138ED28}"/>
                  </a:ext>
                </a:extLst>
              </p:cNvPr>
              <p:cNvCxnSpPr>
                <a:cxnSpLocks noChangeShapeType="1"/>
                <a:stCxn id="319" idx="1"/>
                <a:endCxn id="308" idx="6"/>
              </p:cNvCxnSpPr>
              <p:nvPr/>
            </p:nvCxnSpPr>
            <p:spPr bwMode="auto">
              <a:xfrm flipH="1" flipV="1">
                <a:off x="4841876" y="3675064"/>
                <a:ext cx="2055647" cy="1012659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8" name="AutoShape 64">
                <a:extLst>
                  <a:ext uri="{FF2B5EF4-FFF2-40B4-BE49-F238E27FC236}">
                    <a16:creationId xmlns:a16="http://schemas.microsoft.com/office/drawing/2014/main" id="{85287772-7381-6CEA-EA59-4B952B9F8663}"/>
                  </a:ext>
                </a:extLst>
              </p:cNvPr>
              <p:cNvCxnSpPr>
                <a:cxnSpLocks noChangeShapeType="1"/>
                <a:stCxn id="318" idx="2"/>
                <a:endCxn id="309" idx="7"/>
              </p:cNvCxnSpPr>
              <p:nvPr/>
            </p:nvCxnSpPr>
            <p:spPr bwMode="auto">
              <a:xfrm flipH="1">
                <a:off x="4802188" y="3675064"/>
                <a:ext cx="2055812" cy="10128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306" name="AutoShape 24">
              <a:extLst>
                <a:ext uri="{FF2B5EF4-FFF2-40B4-BE49-F238E27FC236}">
                  <a16:creationId xmlns:a16="http://schemas.microsoft.com/office/drawing/2014/main" id="{ECFFAA48-6BB0-F269-477F-FFCA86BFE3EB}"/>
                </a:ext>
              </a:extLst>
            </p:cNvPr>
            <p:cNvCxnSpPr>
              <a:cxnSpLocks noChangeShapeType="1"/>
              <a:stCxn id="309" idx="6"/>
              <a:endCxn id="319" idx="2"/>
            </p:cNvCxnSpPr>
            <p:nvPr/>
          </p:nvCxnSpPr>
          <p:spPr bwMode="auto">
            <a:xfrm>
              <a:off x="2133007" y="4264945"/>
              <a:ext cx="1575917" cy="0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636217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D1633-ABFA-3D9F-1B1B-5D2863BF0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615" name="Rectangle 31">
            <a:extLst>
              <a:ext uri="{FF2B5EF4-FFF2-40B4-BE49-F238E27FC236}">
                <a16:creationId xmlns:a16="http://schemas.microsoft.com/office/drawing/2014/main" id="{D7711582-AE32-87E3-3283-084C5E23C2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Vertex-Disjoint Paths Running time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1616" name="Rectangle 32">
                <a:extLst>
                  <a:ext uri="{FF2B5EF4-FFF2-40B4-BE49-F238E27FC236}">
                    <a16:creationId xmlns:a16="http://schemas.microsoft.com/office/drawing/2014/main" id="{7027E921-B286-CF99-313F-8BB2D872E536}"/>
                  </a:ext>
                </a:extLst>
              </p:cNvPr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88900" y="1446797"/>
                <a:ext cx="5843632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en-US" sz="2400" dirty="0">
                    <a:solidFill>
                      <a:schemeClr val="tx1"/>
                    </a:solidFill>
                  </a:rPr>
                  <a:t>Reduction for </a:t>
                </a:r>
                <a:r>
                  <a:rPr lang="en-US" altLang="en-US" sz="2400" dirty="0"/>
                  <a:t>vertex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-disjoint paths</a:t>
                </a:r>
                <a:endParaRPr lang="en-US" altLang="en-US" sz="2400" dirty="0"/>
              </a:p>
              <a:p>
                <a:pPr lvl="1"/>
                <a:r>
                  <a:rPr lang="en-US" altLang="en-US" sz="2400" dirty="0"/>
                  <a:t>For each node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, add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endParaRPr lang="en-US" altLang="en-US" sz="24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altLang="en-US" dirty="0"/>
                  <a:t>For every outgoing edge from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, instead make it an outgoing edge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endParaRPr lang="en-US" altLang="en-US" sz="24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altLang="en-US" dirty="0"/>
                  <a:t>Add edge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altLang="en-US" dirty="0"/>
                  <a:t>Compute edge-disjoint paths</a:t>
                </a:r>
              </a:p>
              <a:p>
                <a:pPr lvl="1"/>
                <a:endParaRPr lang="en-US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51616" name="Rectangle 32">
                <a:extLst>
                  <a:ext uri="{FF2B5EF4-FFF2-40B4-BE49-F238E27FC236}">
                    <a16:creationId xmlns:a16="http://schemas.microsoft.com/office/drawing/2014/main" id="{7027E921-B286-CF99-313F-8BB2D872E5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8900" y="1446797"/>
                <a:ext cx="5843632" cy="4351338"/>
              </a:xfrm>
              <a:blipFill>
                <a:blip r:embed="rId3"/>
                <a:stretch>
                  <a:fillRect l="-1670" t="-1961" r="-2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8F1176-DE0F-131B-0F2A-35FD97A6FE2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004726" y="1399665"/>
                <a:ext cx="5765486" cy="342295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Running Time:</a:t>
                </a:r>
              </a:p>
              <a:p>
                <a:pPr marL="0" indent="0">
                  <a:buNone/>
                </a:pPr>
                <a:r>
                  <a:rPr lang="en-US" sz="2000" dirty="0"/>
                  <a:t>Constructing the new graph: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Computing edge disjoint paths: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Overall: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8F1176-DE0F-131B-0F2A-35FD97A6FE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04726" y="1399665"/>
                <a:ext cx="5765486" cy="3422956"/>
              </a:xfrm>
              <a:blipFill>
                <a:blip r:embed="rId4"/>
                <a:stretch>
                  <a:fillRect l="-105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7C563986-0DE0-83F2-771F-71BAFF64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1D143-95A6-4EFE-B529-5DD58A85D94A}" type="slidenum">
              <a:rPr lang="en-US" altLang="en-US"/>
              <a:pPr/>
              <a:t>33</a:t>
            </a:fld>
            <a:endParaRPr lang="en-US" altLang="en-US" sz="14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443A209-94AC-3802-0351-6B9EF63DAF1B}"/>
              </a:ext>
            </a:extLst>
          </p:cNvPr>
          <p:cNvGrpSpPr/>
          <p:nvPr/>
        </p:nvGrpSpPr>
        <p:grpSpPr>
          <a:xfrm>
            <a:off x="840720" y="4252911"/>
            <a:ext cx="4884588" cy="2299063"/>
            <a:chOff x="840720" y="4252911"/>
            <a:chExt cx="4884588" cy="2299063"/>
          </a:xfrm>
        </p:grpSpPr>
        <p:sp>
          <p:nvSpPr>
            <p:cNvPr id="13" name="Oval 7">
              <a:extLst>
                <a:ext uri="{FF2B5EF4-FFF2-40B4-BE49-F238E27FC236}">
                  <a16:creationId xmlns:a16="http://schemas.microsoft.com/office/drawing/2014/main" id="{6C0CEAB1-A443-5EAD-E209-41B2141125D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89530" y="4252912"/>
              <a:ext cx="210950" cy="2375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b="1" dirty="0"/>
                <a:t>a</a:t>
              </a:r>
            </a:p>
          </p:txBody>
        </p:sp>
        <p:sp>
          <p:nvSpPr>
            <p:cNvPr id="17" name="Oval 8">
              <a:extLst>
                <a:ext uri="{FF2B5EF4-FFF2-40B4-BE49-F238E27FC236}">
                  <a16:creationId xmlns:a16="http://schemas.microsoft.com/office/drawing/2014/main" id="{B62AB688-3DF8-7235-5344-72DAB9FCC2B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89530" y="5228235"/>
              <a:ext cx="210950" cy="2375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b="1" dirty="0"/>
                <a:t>b</a:t>
              </a:r>
            </a:p>
          </p:txBody>
        </p:sp>
        <p:sp>
          <p:nvSpPr>
            <p:cNvPr id="18" name="Oval 9">
              <a:extLst>
                <a:ext uri="{FF2B5EF4-FFF2-40B4-BE49-F238E27FC236}">
                  <a16:creationId xmlns:a16="http://schemas.microsoft.com/office/drawing/2014/main" id="{BB789D06-1CB1-77D3-BEFF-EC95E03EB6C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89530" y="6301369"/>
              <a:ext cx="210950" cy="2375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b="1" dirty="0"/>
                <a:t>c</a:t>
              </a:r>
            </a:p>
          </p:txBody>
        </p:sp>
        <p:cxnSp>
          <p:nvCxnSpPr>
            <p:cNvPr id="19" name="AutoShape 12">
              <a:extLst>
                <a:ext uri="{FF2B5EF4-FFF2-40B4-BE49-F238E27FC236}">
                  <a16:creationId xmlns:a16="http://schemas.microsoft.com/office/drawing/2014/main" id="{6AE6015D-ABDB-3DB9-2BED-EA3224DD8AF2}"/>
                </a:ext>
              </a:extLst>
            </p:cNvPr>
            <p:cNvCxnSpPr>
              <a:cxnSpLocks noChangeShapeType="1"/>
              <a:stCxn id="451595" idx="7"/>
              <a:endCxn id="13" idx="3"/>
            </p:cNvCxnSpPr>
            <p:nvPr/>
          </p:nvCxnSpPr>
          <p:spPr bwMode="auto">
            <a:xfrm flipV="1">
              <a:off x="1020777" y="4455668"/>
              <a:ext cx="1099646" cy="78996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13">
              <a:extLst>
                <a:ext uri="{FF2B5EF4-FFF2-40B4-BE49-F238E27FC236}">
                  <a16:creationId xmlns:a16="http://schemas.microsoft.com/office/drawing/2014/main" id="{4046D36B-D852-98FA-8B14-2D7B9C381F7E}"/>
                </a:ext>
              </a:extLst>
            </p:cNvPr>
            <p:cNvCxnSpPr>
              <a:cxnSpLocks noChangeShapeType="1"/>
              <a:stCxn id="451595" idx="6"/>
              <a:endCxn id="17" idx="2"/>
            </p:cNvCxnSpPr>
            <p:nvPr/>
          </p:nvCxnSpPr>
          <p:spPr bwMode="auto">
            <a:xfrm>
              <a:off x="1051670" y="5329613"/>
              <a:ext cx="1037860" cy="1739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1" name="AutoShape 14">
              <a:extLst>
                <a:ext uri="{FF2B5EF4-FFF2-40B4-BE49-F238E27FC236}">
                  <a16:creationId xmlns:a16="http://schemas.microsoft.com/office/drawing/2014/main" id="{FFB5F60C-15C7-DEDF-7E8A-4B394ABE31A1}"/>
                </a:ext>
              </a:extLst>
            </p:cNvPr>
            <p:cNvCxnSpPr>
              <a:cxnSpLocks noChangeShapeType="1"/>
              <a:stCxn id="451595" idx="5"/>
              <a:endCxn id="18" idx="1"/>
            </p:cNvCxnSpPr>
            <p:nvPr/>
          </p:nvCxnSpPr>
          <p:spPr bwMode="auto">
            <a:xfrm>
              <a:off x="1020777" y="5413597"/>
              <a:ext cx="1099646" cy="92255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22">
              <a:extLst>
                <a:ext uri="{FF2B5EF4-FFF2-40B4-BE49-F238E27FC236}">
                  <a16:creationId xmlns:a16="http://schemas.microsoft.com/office/drawing/2014/main" id="{89C3E425-9132-8A58-27D5-58CA95A013FA}"/>
                </a:ext>
              </a:extLst>
            </p:cNvPr>
            <p:cNvCxnSpPr>
              <a:cxnSpLocks noChangeShapeType="1"/>
              <a:stCxn id="63" idx="3"/>
              <a:endCxn id="18" idx="0"/>
            </p:cNvCxnSpPr>
            <p:nvPr/>
          </p:nvCxnSpPr>
          <p:spPr bwMode="auto">
            <a:xfrm flipH="1">
              <a:off x="2195005" y="5413598"/>
              <a:ext cx="300653" cy="88777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24">
              <a:extLst>
                <a:ext uri="{FF2B5EF4-FFF2-40B4-BE49-F238E27FC236}">
                  <a16:creationId xmlns:a16="http://schemas.microsoft.com/office/drawing/2014/main" id="{B749CB5C-7172-2D27-AC31-8B5D533B388A}"/>
                </a:ext>
              </a:extLst>
            </p:cNvPr>
            <p:cNvCxnSpPr>
              <a:cxnSpLocks noChangeShapeType="1"/>
              <a:stCxn id="63" idx="5"/>
              <a:endCxn id="43" idx="1"/>
            </p:cNvCxnSpPr>
            <p:nvPr/>
          </p:nvCxnSpPr>
          <p:spPr bwMode="auto">
            <a:xfrm>
              <a:off x="2644822" y="5413598"/>
              <a:ext cx="1262468" cy="9225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25">
              <a:extLst>
                <a:ext uri="{FF2B5EF4-FFF2-40B4-BE49-F238E27FC236}">
                  <a16:creationId xmlns:a16="http://schemas.microsoft.com/office/drawing/2014/main" id="{52B477D2-9F61-9529-41F9-B5E87CD3939C}"/>
                </a:ext>
              </a:extLst>
            </p:cNvPr>
            <p:cNvCxnSpPr>
              <a:cxnSpLocks noChangeShapeType="1"/>
              <a:stCxn id="451587" idx="6"/>
              <a:endCxn id="43" idx="2"/>
            </p:cNvCxnSpPr>
            <p:nvPr/>
          </p:nvCxnSpPr>
          <p:spPr bwMode="auto">
            <a:xfrm flipV="1">
              <a:off x="2644821" y="6420141"/>
              <a:ext cx="1231576" cy="130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5" name="AutoShape 34">
              <a:extLst>
                <a:ext uri="{FF2B5EF4-FFF2-40B4-BE49-F238E27FC236}">
                  <a16:creationId xmlns:a16="http://schemas.microsoft.com/office/drawing/2014/main" id="{D58CEF53-C43F-443F-4F0D-40170AE2904B}"/>
                </a:ext>
              </a:extLst>
            </p:cNvPr>
            <p:cNvCxnSpPr>
              <a:cxnSpLocks noChangeShapeType="1"/>
              <a:stCxn id="52" idx="3"/>
              <a:endCxn id="17" idx="0"/>
            </p:cNvCxnSpPr>
            <p:nvPr/>
          </p:nvCxnSpPr>
          <p:spPr bwMode="auto">
            <a:xfrm flipH="1">
              <a:off x="2195005" y="4455668"/>
              <a:ext cx="427973" cy="7725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7" name="Oval 38">
              <a:extLst>
                <a:ext uri="{FF2B5EF4-FFF2-40B4-BE49-F238E27FC236}">
                  <a16:creationId xmlns:a16="http://schemas.microsoft.com/office/drawing/2014/main" id="{F87EA7B7-6FB0-05CC-3CA5-31102A120C1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76397" y="4252912"/>
              <a:ext cx="210950" cy="2375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b="1" dirty="0"/>
                <a:t>d</a:t>
              </a:r>
            </a:p>
          </p:txBody>
        </p:sp>
        <p:sp>
          <p:nvSpPr>
            <p:cNvPr id="28" name="Oval 39">
              <a:extLst>
                <a:ext uri="{FF2B5EF4-FFF2-40B4-BE49-F238E27FC236}">
                  <a16:creationId xmlns:a16="http://schemas.microsoft.com/office/drawing/2014/main" id="{9F615C6F-DD75-5AC6-1435-626585B6E75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76397" y="5228235"/>
              <a:ext cx="210950" cy="2375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b="1" dirty="0"/>
                <a:t>e</a:t>
              </a:r>
            </a:p>
          </p:txBody>
        </p:sp>
        <p:sp>
          <p:nvSpPr>
            <p:cNvPr id="43" name="Oval 40">
              <a:extLst>
                <a:ext uri="{FF2B5EF4-FFF2-40B4-BE49-F238E27FC236}">
                  <a16:creationId xmlns:a16="http://schemas.microsoft.com/office/drawing/2014/main" id="{ABDAD000-7C4C-9EB4-0055-8A34C0B93D4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76397" y="6301369"/>
              <a:ext cx="210950" cy="2375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b="1" dirty="0"/>
                <a:t>f</a:t>
              </a:r>
            </a:p>
          </p:txBody>
        </p:sp>
        <p:cxnSp>
          <p:nvCxnSpPr>
            <p:cNvPr id="44" name="AutoShape 41">
              <a:extLst>
                <a:ext uri="{FF2B5EF4-FFF2-40B4-BE49-F238E27FC236}">
                  <a16:creationId xmlns:a16="http://schemas.microsoft.com/office/drawing/2014/main" id="{835872CB-339A-0460-D234-1E7AC3A405B3}"/>
                </a:ext>
              </a:extLst>
            </p:cNvPr>
            <p:cNvCxnSpPr>
              <a:cxnSpLocks noChangeShapeType="1"/>
              <a:stCxn id="28" idx="4"/>
              <a:endCxn id="451589" idx="1"/>
            </p:cNvCxnSpPr>
            <p:nvPr/>
          </p:nvCxnSpPr>
          <p:spPr bwMode="auto">
            <a:xfrm>
              <a:off x="3981872" y="5465778"/>
              <a:ext cx="347318" cy="87037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med"/>
              <a:tailEnd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" name="AutoShape 42">
              <a:extLst>
                <a:ext uri="{FF2B5EF4-FFF2-40B4-BE49-F238E27FC236}">
                  <a16:creationId xmlns:a16="http://schemas.microsoft.com/office/drawing/2014/main" id="{FDA661C6-41F3-CE68-650C-13EB20EDF58E}"/>
                </a:ext>
              </a:extLst>
            </p:cNvPr>
            <p:cNvCxnSpPr>
              <a:cxnSpLocks noChangeShapeType="1"/>
              <a:stCxn id="27" idx="4"/>
              <a:endCxn id="28" idx="0"/>
            </p:cNvCxnSpPr>
            <p:nvPr/>
          </p:nvCxnSpPr>
          <p:spPr bwMode="auto">
            <a:xfrm>
              <a:off x="3981872" y="4490454"/>
              <a:ext cx="0" cy="73778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med"/>
              <a:tailEnd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6" name="Oval 44">
              <a:extLst>
                <a:ext uri="{FF2B5EF4-FFF2-40B4-BE49-F238E27FC236}">
                  <a16:creationId xmlns:a16="http://schemas.microsoft.com/office/drawing/2014/main" id="{AB7011AA-CC47-3DB9-5B02-A748A7403F2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514358" y="5228235"/>
              <a:ext cx="210950" cy="2375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b="1"/>
                <a:t>t</a:t>
              </a:r>
            </a:p>
          </p:txBody>
        </p:sp>
        <p:cxnSp>
          <p:nvCxnSpPr>
            <p:cNvPr id="47" name="AutoShape 45">
              <a:extLst>
                <a:ext uri="{FF2B5EF4-FFF2-40B4-BE49-F238E27FC236}">
                  <a16:creationId xmlns:a16="http://schemas.microsoft.com/office/drawing/2014/main" id="{A8CA22AD-84E8-68E9-D02A-8101CCFF80CE}"/>
                </a:ext>
              </a:extLst>
            </p:cNvPr>
            <p:cNvCxnSpPr>
              <a:cxnSpLocks noChangeShapeType="1"/>
              <a:stCxn id="60" idx="5"/>
              <a:endCxn id="46" idx="1"/>
            </p:cNvCxnSpPr>
            <p:nvPr/>
          </p:nvCxnSpPr>
          <p:spPr bwMode="auto">
            <a:xfrm>
              <a:off x="4447461" y="4455667"/>
              <a:ext cx="1097790" cy="80735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8" name="AutoShape 46">
              <a:extLst>
                <a:ext uri="{FF2B5EF4-FFF2-40B4-BE49-F238E27FC236}">
                  <a16:creationId xmlns:a16="http://schemas.microsoft.com/office/drawing/2014/main" id="{0887A1A2-0066-1788-A861-8BEAC9D278E3}"/>
                </a:ext>
              </a:extLst>
            </p:cNvPr>
            <p:cNvCxnSpPr>
              <a:cxnSpLocks noChangeShapeType="1"/>
              <a:stCxn id="451590" idx="6"/>
              <a:endCxn id="46" idx="2"/>
            </p:cNvCxnSpPr>
            <p:nvPr/>
          </p:nvCxnSpPr>
          <p:spPr bwMode="auto">
            <a:xfrm flipV="1">
              <a:off x="4478224" y="5347007"/>
              <a:ext cx="1036134" cy="2264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9" name="AutoShape 47">
              <a:extLst>
                <a:ext uri="{FF2B5EF4-FFF2-40B4-BE49-F238E27FC236}">
                  <a16:creationId xmlns:a16="http://schemas.microsoft.com/office/drawing/2014/main" id="{28648D5A-4F4D-EBF5-6FF5-B88620527C66}"/>
                </a:ext>
              </a:extLst>
            </p:cNvPr>
            <p:cNvCxnSpPr>
              <a:cxnSpLocks noChangeShapeType="1"/>
              <a:stCxn id="451589" idx="7"/>
              <a:endCxn id="46" idx="4"/>
            </p:cNvCxnSpPr>
            <p:nvPr/>
          </p:nvCxnSpPr>
          <p:spPr bwMode="auto">
            <a:xfrm flipV="1">
              <a:off x="4478354" y="5465778"/>
              <a:ext cx="1141479" cy="87037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0" name="AutoShape 63">
              <a:extLst>
                <a:ext uri="{FF2B5EF4-FFF2-40B4-BE49-F238E27FC236}">
                  <a16:creationId xmlns:a16="http://schemas.microsoft.com/office/drawing/2014/main" id="{C2FF1DBB-B6DF-E18E-EBBA-2B55C39A2929}"/>
                </a:ext>
              </a:extLst>
            </p:cNvPr>
            <p:cNvCxnSpPr>
              <a:cxnSpLocks noChangeShapeType="1"/>
              <a:stCxn id="28" idx="1"/>
              <a:endCxn id="13" idx="5"/>
            </p:cNvCxnSpPr>
            <p:nvPr/>
          </p:nvCxnSpPr>
          <p:spPr bwMode="auto">
            <a:xfrm flipH="1" flipV="1">
              <a:off x="2269587" y="4455668"/>
              <a:ext cx="1637703" cy="80735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1" name="AutoShape 64">
              <a:extLst>
                <a:ext uri="{FF2B5EF4-FFF2-40B4-BE49-F238E27FC236}">
                  <a16:creationId xmlns:a16="http://schemas.microsoft.com/office/drawing/2014/main" id="{EB758731-250C-DCEB-9A2C-838BB77FC8DC}"/>
                </a:ext>
              </a:extLst>
            </p:cNvPr>
            <p:cNvCxnSpPr>
              <a:cxnSpLocks noChangeShapeType="1"/>
              <a:stCxn id="60" idx="3"/>
              <a:endCxn id="17" idx="7"/>
            </p:cNvCxnSpPr>
            <p:nvPr/>
          </p:nvCxnSpPr>
          <p:spPr bwMode="auto">
            <a:xfrm flipH="1">
              <a:off x="2269587" y="4455667"/>
              <a:ext cx="2028710" cy="80735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1" name="AutoShape 24">
              <a:extLst>
                <a:ext uri="{FF2B5EF4-FFF2-40B4-BE49-F238E27FC236}">
                  <a16:creationId xmlns:a16="http://schemas.microsoft.com/office/drawing/2014/main" id="{871291D2-11C2-0182-248C-0DFA7FDB9D8A}"/>
                </a:ext>
              </a:extLst>
            </p:cNvPr>
            <p:cNvCxnSpPr>
              <a:cxnSpLocks noChangeShapeType="1"/>
              <a:stCxn id="63" idx="6"/>
              <a:endCxn id="28" idx="2"/>
            </p:cNvCxnSpPr>
            <p:nvPr/>
          </p:nvCxnSpPr>
          <p:spPr bwMode="auto">
            <a:xfrm>
              <a:off x="2675715" y="5329614"/>
              <a:ext cx="1200682" cy="1739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52" name="Oval 7">
              <a:extLst>
                <a:ext uri="{FF2B5EF4-FFF2-40B4-BE49-F238E27FC236}">
                  <a16:creationId xmlns:a16="http://schemas.microsoft.com/office/drawing/2014/main" id="{AD6D2098-CD2C-F482-E31D-137B08B1F82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92085" y="4252912"/>
              <a:ext cx="210950" cy="2375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altLang="en-US" b="1" dirty="0"/>
            </a:p>
          </p:txBody>
        </p:sp>
        <p:cxnSp>
          <p:nvCxnSpPr>
            <p:cNvPr id="55" name="AutoShape 63">
              <a:extLst>
                <a:ext uri="{FF2B5EF4-FFF2-40B4-BE49-F238E27FC236}">
                  <a16:creationId xmlns:a16="http://schemas.microsoft.com/office/drawing/2014/main" id="{2B5484FF-A38A-B969-A7E2-E335EBB3F133}"/>
                </a:ext>
              </a:extLst>
            </p:cNvPr>
            <p:cNvCxnSpPr>
              <a:cxnSpLocks noChangeShapeType="1"/>
              <a:stCxn id="13" idx="6"/>
              <a:endCxn id="52" idx="2"/>
            </p:cNvCxnSpPr>
            <p:nvPr/>
          </p:nvCxnSpPr>
          <p:spPr bwMode="auto">
            <a:xfrm>
              <a:off x="2300480" y="4371684"/>
              <a:ext cx="29160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60" name="Oval 7">
              <a:extLst>
                <a:ext uri="{FF2B5EF4-FFF2-40B4-BE49-F238E27FC236}">
                  <a16:creationId xmlns:a16="http://schemas.microsoft.com/office/drawing/2014/main" id="{102A500B-A010-B557-D7A0-B163F874353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67404" y="4252911"/>
              <a:ext cx="210950" cy="2375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altLang="en-US" b="1" dirty="0"/>
            </a:p>
          </p:txBody>
        </p:sp>
        <p:sp>
          <p:nvSpPr>
            <p:cNvPr id="63" name="Oval 7">
              <a:extLst>
                <a:ext uri="{FF2B5EF4-FFF2-40B4-BE49-F238E27FC236}">
                  <a16:creationId xmlns:a16="http://schemas.microsoft.com/office/drawing/2014/main" id="{5EB0F621-D3BD-2F81-A48C-A23205CCA62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64765" y="5210842"/>
              <a:ext cx="210950" cy="2375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altLang="en-US" b="1" dirty="0"/>
            </a:p>
          </p:txBody>
        </p:sp>
        <p:sp>
          <p:nvSpPr>
            <p:cNvPr id="451587" name="Oval 7">
              <a:extLst>
                <a:ext uri="{FF2B5EF4-FFF2-40B4-BE49-F238E27FC236}">
                  <a16:creationId xmlns:a16="http://schemas.microsoft.com/office/drawing/2014/main" id="{0833A5D6-F593-E6D9-3E0B-431FF3D8641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33871" y="6314431"/>
              <a:ext cx="210950" cy="2375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altLang="en-US" b="1" dirty="0"/>
            </a:p>
          </p:txBody>
        </p:sp>
        <p:sp>
          <p:nvSpPr>
            <p:cNvPr id="451589" name="Oval 7">
              <a:extLst>
                <a:ext uri="{FF2B5EF4-FFF2-40B4-BE49-F238E27FC236}">
                  <a16:creationId xmlns:a16="http://schemas.microsoft.com/office/drawing/2014/main" id="{C259579B-E7CD-BE2D-7533-641755AD427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98297" y="6301369"/>
              <a:ext cx="210950" cy="2375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altLang="en-US" b="1" dirty="0"/>
            </a:p>
          </p:txBody>
        </p:sp>
        <p:sp>
          <p:nvSpPr>
            <p:cNvPr id="451590" name="Oval 7">
              <a:extLst>
                <a:ext uri="{FF2B5EF4-FFF2-40B4-BE49-F238E27FC236}">
                  <a16:creationId xmlns:a16="http://schemas.microsoft.com/office/drawing/2014/main" id="{F8DE0202-55EC-F0BB-AC2E-F3AF315A4D4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67274" y="5250882"/>
              <a:ext cx="210950" cy="2375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altLang="en-US" b="1" dirty="0"/>
            </a:p>
          </p:txBody>
        </p:sp>
        <p:sp>
          <p:nvSpPr>
            <p:cNvPr id="451595" name="Oval 7">
              <a:extLst>
                <a:ext uri="{FF2B5EF4-FFF2-40B4-BE49-F238E27FC236}">
                  <a16:creationId xmlns:a16="http://schemas.microsoft.com/office/drawing/2014/main" id="{D99F4AE4-F944-FD38-8519-09BC021CF36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40720" y="5210841"/>
              <a:ext cx="210950" cy="2375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altLang="en-US" b="1" dirty="0"/>
            </a:p>
          </p:txBody>
        </p:sp>
        <p:cxnSp>
          <p:nvCxnSpPr>
            <p:cNvPr id="451607" name="AutoShape 46">
              <a:extLst>
                <a:ext uri="{FF2B5EF4-FFF2-40B4-BE49-F238E27FC236}">
                  <a16:creationId xmlns:a16="http://schemas.microsoft.com/office/drawing/2014/main" id="{C85D8A33-F339-46B3-1D75-C3522B50C3BA}"/>
                </a:ext>
              </a:extLst>
            </p:cNvPr>
            <p:cNvCxnSpPr>
              <a:cxnSpLocks noChangeShapeType="1"/>
              <a:stCxn id="27" idx="6"/>
              <a:endCxn id="60" idx="2"/>
            </p:cNvCxnSpPr>
            <p:nvPr/>
          </p:nvCxnSpPr>
          <p:spPr bwMode="auto">
            <a:xfrm flipV="1">
              <a:off x="4087347" y="4371683"/>
              <a:ext cx="180057" cy="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1621" name="AutoShape 46">
              <a:extLst>
                <a:ext uri="{FF2B5EF4-FFF2-40B4-BE49-F238E27FC236}">
                  <a16:creationId xmlns:a16="http://schemas.microsoft.com/office/drawing/2014/main" id="{00852D2F-F85F-98B0-7007-AF7ABEBA73B1}"/>
                </a:ext>
              </a:extLst>
            </p:cNvPr>
            <p:cNvCxnSpPr>
              <a:cxnSpLocks noChangeShapeType="1"/>
              <a:stCxn id="28" idx="6"/>
              <a:endCxn id="451590" idx="2"/>
            </p:cNvCxnSpPr>
            <p:nvPr/>
          </p:nvCxnSpPr>
          <p:spPr bwMode="auto">
            <a:xfrm>
              <a:off x="4087347" y="5347007"/>
              <a:ext cx="179927" cy="2264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1633" name="AutoShape 46">
              <a:extLst>
                <a:ext uri="{FF2B5EF4-FFF2-40B4-BE49-F238E27FC236}">
                  <a16:creationId xmlns:a16="http://schemas.microsoft.com/office/drawing/2014/main" id="{1D26173E-3CD6-62DA-7FDA-2B0E098675EF}"/>
                </a:ext>
              </a:extLst>
            </p:cNvPr>
            <p:cNvCxnSpPr>
              <a:cxnSpLocks noChangeShapeType="1"/>
              <a:stCxn id="43" idx="6"/>
              <a:endCxn id="451589" idx="2"/>
            </p:cNvCxnSpPr>
            <p:nvPr/>
          </p:nvCxnSpPr>
          <p:spPr bwMode="auto">
            <a:xfrm>
              <a:off x="4087347" y="6420141"/>
              <a:ext cx="2109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1636" name="AutoShape 46">
              <a:extLst>
                <a:ext uri="{FF2B5EF4-FFF2-40B4-BE49-F238E27FC236}">
                  <a16:creationId xmlns:a16="http://schemas.microsoft.com/office/drawing/2014/main" id="{6EC33992-30EA-4845-2948-85C965C182DC}"/>
                </a:ext>
              </a:extLst>
            </p:cNvPr>
            <p:cNvCxnSpPr>
              <a:cxnSpLocks noChangeShapeType="1"/>
              <a:stCxn id="18" idx="6"/>
              <a:endCxn id="451587" idx="2"/>
            </p:cNvCxnSpPr>
            <p:nvPr/>
          </p:nvCxnSpPr>
          <p:spPr bwMode="auto">
            <a:xfrm>
              <a:off x="2300480" y="6420141"/>
              <a:ext cx="133391" cy="130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1639" name="AutoShape 46">
              <a:extLst>
                <a:ext uri="{FF2B5EF4-FFF2-40B4-BE49-F238E27FC236}">
                  <a16:creationId xmlns:a16="http://schemas.microsoft.com/office/drawing/2014/main" id="{72259A9D-0CFB-011D-3CA3-975569C05746}"/>
                </a:ext>
              </a:extLst>
            </p:cNvPr>
            <p:cNvCxnSpPr>
              <a:cxnSpLocks noChangeShapeType="1"/>
              <a:stCxn id="17" idx="6"/>
              <a:endCxn id="63" idx="2"/>
            </p:cNvCxnSpPr>
            <p:nvPr/>
          </p:nvCxnSpPr>
          <p:spPr bwMode="auto">
            <a:xfrm flipV="1">
              <a:off x="2300480" y="5329614"/>
              <a:ext cx="164285" cy="1739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147835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4BF10-EC59-A8CC-03EE-79459BB2D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615" name="Rectangle 31">
            <a:extLst>
              <a:ext uri="{FF2B5EF4-FFF2-40B4-BE49-F238E27FC236}">
                <a16:creationId xmlns:a16="http://schemas.microsoft.com/office/drawing/2014/main" id="{15CEB0D8-14B0-D283-5AFB-BE4842162C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Vertex-Disjoint Paths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1616" name="Rectangle 32">
                <a:extLst>
                  <a:ext uri="{FF2B5EF4-FFF2-40B4-BE49-F238E27FC236}">
                    <a16:creationId xmlns:a16="http://schemas.microsoft.com/office/drawing/2014/main" id="{73D029D1-FEFB-2290-38C4-C1FF8B3F094C}"/>
                  </a:ext>
                </a:extLst>
              </p:cNvPr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98866" y="1409853"/>
                <a:ext cx="6301092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en-US" sz="2400" dirty="0"/>
                  <a:t>Reduction for vertex-disjoint paths</a:t>
                </a:r>
              </a:p>
              <a:p>
                <a:pPr lvl="1"/>
                <a:r>
                  <a:rPr lang="en-US" altLang="en-US" dirty="0"/>
                  <a:t>For each node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/>
                  <a:t>, add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pPr lvl="1"/>
                <a:r>
                  <a:rPr lang="en-US" altLang="en-US" dirty="0"/>
                  <a:t>For every outgoing edge from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/>
                  <a:t>, instead make it an outgoing edge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pPr lvl="1"/>
                <a:r>
                  <a:rPr lang="en-US" altLang="en-US" dirty="0"/>
                  <a:t>Add edge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/>
              </a:p>
              <a:p>
                <a:pPr lvl="1"/>
                <a:r>
                  <a:rPr lang="en-US" altLang="en-US" dirty="0"/>
                  <a:t>Compute edge-disjoint paths</a:t>
                </a:r>
              </a:p>
              <a:p>
                <a:pPr lvl="1"/>
                <a:endParaRPr lang="en-US" altLang="en-US" dirty="0"/>
              </a:p>
            </p:txBody>
          </p:sp>
        </mc:Choice>
        <mc:Fallback>
          <p:sp>
            <p:nvSpPr>
              <p:cNvPr id="451616" name="Rectangle 32">
                <a:extLst>
                  <a:ext uri="{FF2B5EF4-FFF2-40B4-BE49-F238E27FC236}">
                    <a16:creationId xmlns:a16="http://schemas.microsoft.com/office/drawing/2014/main" id="{73D029D1-FEFB-2290-38C4-C1FF8B3F09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98866" y="1409853"/>
                <a:ext cx="6301092" cy="4351338"/>
              </a:xfrm>
              <a:blipFill>
                <a:blip r:embed="rId3"/>
                <a:stretch>
                  <a:fillRect l="-1451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747FE-8D98-39F3-57A7-449668E9DD1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974832" y="71354"/>
                <a:ext cx="6118302" cy="610777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695082"/>
                    </a:solidFill>
                  </a:rPr>
                  <a:t>Theorem:</a:t>
                </a:r>
                <a:r>
                  <a:rPr lang="en-US" sz="2000" b="1" dirty="0"/>
                  <a:t> </a:t>
                </a:r>
                <a:r>
                  <a:rPr lang="en-US" sz="2000" dirty="0"/>
                  <a:t># vertex-disjoint paths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# edge-disjoint paths</a:t>
                </a:r>
              </a:p>
              <a:p>
                <a:pPr marL="0" indent="0">
                  <a:buNone/>
                </a:pPr>
                <a:r>
                  <a:rPr lang="en-US" sz="2000" dirty="0"/>
                  <a:t>Valid set of edge-disjoint paths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Valid set of vertex-disjoint paths: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Need to show: if no edge is used more than once then no vertex is used more than once</a:t>
                </a:r>
              </a:p>
              <a:p>
                <a:pPr marL="0" indent="0">
                  <a:buNone/>
                </a:pPr>
                <a:r>
                  <a:rPr lang="en-US" sz="2000" dirty="0"/>
                  <a:t>	Any path that passes through a node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 must use the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, so if no edge is used more than once, then that includes these new edges we added, so no vertex can be used more than once either.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 Valid set of vertex-disjoint paths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Valid set of edge-disjoint paths :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Need to show: Any set of vertex-disjoint paths could be a set of edge-disjoint paths of the same size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	</a:t>
                </a:r>
                <a:r>
                  <a:rPr lang="en-US" sz="2000" dirty="0"/>
                  <a:t>All vertex-disjoint paths are edge disjoint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747FE-8D98-39F3-57A7-449668E9DD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974832" y="71354"/>
                <a:ext cx="6118302" cy="6107773"/>
              </a:xfrm>
              <a:blipFill>
                <a:blip r:embed="rId4"/>
                <a:stretch>
                  <a:fillRect l="-996" t="-1098" r="-1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EABF6D5A-516B-8929-21D6-FFBD6BD8B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1D143-95A6-4EFE-B529-5DD58A85D94A}" type="slidenum">
              <a:rPr lang="en-US" altLang="en-US"/>
              <a:pPr/>
              <a:t>34</a:t>
            </a:fld>
            <a:endParaRPr lang="en-US" altLang="en-US" sz="14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6612C41-B063-915B-D4B2-88D282FE7FF2}"/>
              </a:ext>
            </a:extLst>
          </p:cNvPr>
          <p:cNvGrpSpPr/>
          <p:nvPr/>
        </p:nvGrpSpPr>
        <p:grpSpPr>
          <a:xfrm>
            <a:off x="281656" y="4359564"/>
            <a:ext cx="4630241" cy="2179348"/>
            <a:chOff x="840720" y="4252911"/>
            <a:chExt cx="4884588" cy="2299063"/>
          </a:xfrm>
        </p:grpSpPr>
        <p:sp>
          <p:nvSpPr>
            <p:cNvPr id="5" name="Oval 7">
              <a:extLst>
                <a:ext uri="{FF2B5EF4-FFF2-40B4-BE49-F238E27FC236}">
                  <a16:creationId xmlns:a16="http://schemas.microsoft.com/office/drawing/2014/main" id="{B59215F4-D3D2-F117-C373-C6E9A2E40FF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89530" y="4252912"/>
              <a:ext cx="210950" cy="2375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sz="1600" b="1" dirty="0"/>
                <a:t>a</a:t>
              </a:r>
            </a:p>
          </p:txBody>
        </p:sp>
        <p:sp>
          <p:nvSpPr>
            <p:cNvPr id="6" name="Oval 8">
              <a:extLst>
                <a:ext uri="{FF2B5EF4-FFF2-40B4-BE49-F238E27FC236}">
                  <a16:creationId xmlns:a16="http://schemas.microsoft.com/office/drawing/2014/main" id="{74A9E6FD-81BD-8021-7A39-C8A6FB093F1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89530" y="5228235"/>
              <a:ext cx="210950" cy="2375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sz="1600" b="1" dirty="0"/>
                <a:t>b</a:t>
              </a:r>
            </a:p>
          </p:txBody>
        </p:sp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3736101A-C10D-E550-757F-AE18921734B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89530" y="6301369"/>
              <a:ext cx="210950" cy="2375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sz="1600" b="1" dirty="0"/>
                <a:t>c</a:t>
              </a:r>
            </a:p>
          </p:txBody>
        </p:sp>
        <p:cxnSp>
          <p:nvCxnSpPr>
            <p:cNvPr id="10" name="AutoShape 12">
              <a:extLst>
                <a:ext uri="{FF2B5EF4-FFF2-40B4-BE49-F238E27FC236}">
                  <a16:creationId xmlns:a16="http://schemas.microsoft.com/office/drawing/2014/main" id="{9B966EAF-06A7-2E74-805C-72A1873EB697}"/>
                </a:ext>
              </a:extLst>
            </p:cNvPr>
            <p:cNvCxnSpPr>
              <a:cxnSpLocks noChangeShapeType="1"/>
              <a:stCxn id="451598" idx="7"/>
              <a:endCxn id="5" idx="3"/>
            </p:cNvCxnSpPr>
            <p:nvPr/>
          </p:nvCxnSpPr>
          <p:spPr bwMode="auto">
            <a:xfrm flipV="1">
              <a:off x="1020777" y="4455668"/>
              <a:ext cx="1099646" cy="789960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4" name="AutoShape 13">
              <a:extLst>
                <a:ext uri="{FF2B5EF4-FFF2-40B4-BE49-F238E27FC236}">
                  <a16:creationId xmlns:a16="http://schemas.microsoft.com/office/drawing/2014/main" id="{E60D8B94-7F5B-B888-E7ED-D62A8975DCB8}"/>
                </a:ext>
              </a:extLst>
            </p:cNvPr>
            <p:cNvCxnSpPr>
              <a:cxnSpLocks noChangeShapeType="1"/>
              <a:stCxn id="451598" idx="6"/>
              <a:endCxn id="6" idx="2"/>
            </p:cNvCxnSpPr>
            <p:nvPr/>
          </p:nvCxnSpPr>
          <p:spPr bwMode="auto">
            <a:xfrm>
              <a:off x="1051670" y="5329613"/>
              <a:ext cx="1037860" cy="1739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5" name="AutoShape 14">
              <a:extLst>
                <a:ext uri="{FF2B5EF4-FFF2-40B4-BE49-F238E27FC236}">
                  <a16:creationId xmlns:a16="http://schemas.microsoft.com/office/drawing/2014/main" id="{67F54CBB-E933-560D-C0BE-BADA23E543A5}"/>
                </a:ext>
              </a:extLst>
            </p:cNvPr>
            <p:cNvCxnSpPr>
              <a:cxnSpLocks noChangeShapeType="1"/>
              <a:stCxn id="451598" idx="5"/>
              <a:endCxn id="7" idx="1"/>
            </p:cNvCxnSpPr>
            <p:nvPr/>
          </p:nvCxnSpPr>
          <p:spPr bwMode="auto">
            <a:xfrm>
              <a:off x="1020777" y="5413597"/>
              <a:ext cx="1099646" cy="922559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6" name="AutoShape 22">
              <a:extLst>
                <a:ext uri="{FF2B5EF4-FFF2-40B4-BE49-F238E27FC236}">
                  <a16:creationId xmlns:a16="http://schemas.microsoft.com/office/drawing/2014/main" id="{250C4FDD-DE09-1A3A-C557-AAD3CAFA204E}"/>
                </a:ext>
              </a:extLst>
            </p:cNvPr>
            <p:cNvCxnSpPr>
              <a:cxnSpLocks noChangeShapeType="1"/>
              <a:stCxn id="451592" idx="3"/>
              <a:endCxn id="7" idx="0"/>
            </p:cNvCxnSpPr>
            <p:nvPr/>
          </p:nvCxnSpPr>
          <p:spPr bwMode="auto">
            <a:xfrm flipH="1">
              <a:off x="2195005" y="5413598"/>
              <a:ext cx="300653" cy="88777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9" name="AutoShape 24">
              <a:extLst>
                <a:ext uri="{FF2B5EF4-FFF2-40B4-BE49-F238E27FC236}">
                  <a16:creationId xmlns:a16="http://schemas.microsoft.com/office/drawing/2014/main" id="{D2C39091-FCD1-AA31-0FC2-66526F28EC48}"/>
                </a:ext>
              </a:extLst>
            </p:cNvPr>
            <p:cNvCxnSpPr>
              <a:cxnSpLocks noChangeShapeType="1"/>
              <a:stCxn id="451592" idx="5"/>
              <a:endCxn id="34" idx="1"/>
            </p:cNvCxnSpPr>
            <p:nvPr/>
          </p:nvCxnSpPr>
          <p:spPr bwMode="auto">
            <a:xfrm>
              <a:off x="2644822" y="5413598"/>
              <a:ext cx="1262468" cy="9225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0" name="AutoShape 25">
              <a:extLst>
                <a:ext uri="{FF2B5EF4-FFF2-40B4-BE49-F238E27FC236}">
                  <a16:creationId xmlns:a16="http://schemas.microsoft.com/office/drawing/2014/main" id="{82D205C4-98B9-ABE7-D470-BC5A1BF8DE43}"/>
                </a:ext>
              </a:extLst>
            </p:cNvPr>
            <p:cNvCxnSpPr>
              <a:cxnSpLocks noChangeShapeType="1"/>
              <a:stCxn id="451593" idx="6"/>
              <a:endCxn id="34" idx="2"/>
            </p:cNvCxnSpPr>
            <p:nvPr/>
          </p:nvCxnSpPr>
          <p:spPr bwMode="auto">
            <a:xfrm flipV="1">
              <a:off x="2644821" y="6420141"/>
              <a:ext cx="1231576" cy="13062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1" name="AutoShape 34">
              <a:extLst>
                <a:ext uri="{FF2B5EF4-FFF2-40B4-BE49-F238E27FC236}">
                  <a16:creationId xmlns:a16="http://schemas.microsoft.com/office/drawing/2014/main" id="{1C9E726A-9744-91ED-411D-31305456EB7A}"/>
                </a:ext>
              </a:extLst>
            </p:cNvPr>
            <p:cNvCxnSpPr>
              <a:cxnSpLocks noChangeShapeType="1"/>
              <a:stCxn id="451589" idx="3"/>
              <a:endCxn id="6" idx="0"/>
            </p:cNvCxnSpPr>
            <p:nvPr/>
          </p:nvCxnSpPr>
          <p:spPr bwMode="auto">
            <a:xfrm flipH="1">
              <a:off x="2195005" y="4455668"/>
              <a:ext cx="427973" cy="772567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2" name="Oval 38">
              <a:extLst>
                <a:ext uri="{FF2B5EF4-FFF2-40B4-BE49-F238E27FC236}">
                  <a16:creationId xmlns:a16="http://schemas.microsoft.com/office/drawing/2014/main" id="{536A0994-8E53-CF34-DBE3-336D3BD394F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76397" y="4252912"/>
              <a:ext cx="210950" cy="2375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sz="1600" b="1" dirty="0"/>
                <a:t>d</a:t>
              </a:r>
            </a:p>
          </p:txBody>
        </p:sp>
        <p:sp>
          <p:nvSpPr>
            <p:cNvPr id="33" name="Oval 39">
              <a:extLst>
                <a:ext uri="{FF2B5EF4-FFF2-40B4-BE49-F238E27FC236}">
                  <a16:creationId xmlns:a16="http://schemas.microsoft.com/office/drawing/2014/main" id="{051B6902-8EDA-2166-C631-C7046DB1840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76397" y="5228235"/>
              <a:ext cx="210950" cy="2375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sz="1600" b="1" dirty="0"/>
                <a:t>e</a:t>
              </a:r>
            </a:p>
          </p:txBody>
        </p:sp>
        <p:sp>
          <p:nvSpPr>
            <p:cNvPr id="34" name="Oval 40">
              <a:extLst>
                <a:ext uri="{FF2B5EF4-FFF2-40B4-BE49-F238E27FC236}">
                  <a16:creationId xmlns:a16="http://schemas.microsoft.com/office/drawing/2014/main" id="{B1E88F5A-71E9-86BE-D751-FB376948FDD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76397" y="6301369"/>
              <a:ext cx="210950" cy="2375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sz="1600" b="1" dirty="0"/>
                <a:t>f</a:t>
              </a:r>
            </a:p>
          </p:txBody>
        </p:sp>
        <p:cxnSp>
          <p:nvCxnSpPr>
            <p:cNvPr id="35" name="AutoShape 41">
              <a:extLst>
                <a:ext uri="{FF2B5EF4-FFF2-40B4-BE49-F238E27FC236}">
                  <a16:creationId xmlns:a16="http://schemas.microsoft.com/office/drawing/2014/main" id="{AF5E97C5-F1FE-C994-0AFA-1C26754CCB8E}"/>
                </a:ext>
              </a:extLst>
            </p:cNvPr>
            <p:cNvCxnSpPr>
              <a:cxnSpLocks noChangeShapeType="1"/>
              <a:stCxn id="33" idx="4"/>
              <a:endCxn id="451596" idx="1"/>
            </p:cNvCxnSpPr>
            <p:nvPr/>
          </p:nvCxnSpPr>
          <p:spPr bwMode="auto">
            <a:xfrm>
              <a:off x="3981872" y="5465778"/>
              <a:ext cx="347318" cy="87037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med"/>
              <a:tailEnd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6" name="AutoShape 42">
              <a:extLst>
                <a:ext uri="{FF2B5EF4-FFF2-40B4-BE49-F238E27FC236}">
                  <a16:creationId xmlns:a16="http://schemas.microsoft.com/office/drawing/2014/main" id="{02BCA485-BBEB-0386-F1B8-E78C0536A9CD}"/>
                </a:ext>
              </a:extLst>
            </p:cNvPr>
            <p:cNvCxnSpPr>
              <a:cxnSpLocks noChangeShapeType="1"/>
              <a:stCxn id="32" idx="4"/>
              <a:endCxn id="33" idx="0"/>
            </p:cNvCxnSpPr>
            <p:nvPr/>
          </p:nvCxnSpPr>
          <p:spPr bwMode="auto">
            <a:xfrm>
              <a:off x="3981872" y="4490454"/>
              <a:ext cx="0" cy="73778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med"/>
              <a:tailEnd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7" name="Oval 44">
              <a:extLst>
                <a:ext uri="{FF2B5EF4-FFF2-40B4-BE49-F238E27FC236}">
                  <a16:creationId xmlns:a16="http://schemas.microsoft.com/office/drawing/2014/main" id="{9D2232E2-DD9F-3267-A476-456B74C1E3D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514358" y="5228235"/>
              <a:ext cx="210950" cy="2375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sz="1600" b="1"/>
                <a:t>t</a:t>
              </a:r>
            </a:p>
          </p:txBody>
        </p:sp>
        <p:cxnSp>
          <p:nvCxnSpPr>
            <p:cNvPr id="38" name="AutoShape 45">
              <a:extLst>
                <a:ext uri="{FF2B5EF4-FFF2-40B4-BE49-F238E27FC236}">
                  <a16:creationId xmlns:a16="http://schemas.microsoft.com/office/drawing/2014/main" id="{4204537D-264E-95DF-C94C-5C019744B14C}"/>
                </a:ext>
              </a:extLst>
            </p:cNvPr>
            <p:cNvCxnSpPr>
              <a:cxnSpLocks noChangeShapeType="1"/>
              <a:stCxn id="451591" idx="5"/>
              <a:endCxn id="37" idx="1"/>
            </p:cNvCxnSpPr>
            <p:nvPr/>
          </p:nvCxnSpPr>
          <p:spPr bwMode="auto">
            <a:xfrm>
              <a:off x="4447461" y="4455667"/>
              <a:ext cx="1097790" cy="80735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9" name="AutoShape 46">
              <a:extLst>
                <a:ext uri="{FF2B5EF4-FFF2-40B4-BE49-F238E27FC236}">
                  <a16:creationId xmlns:a16="http://schemas.microsoft.com/office/drawing/2014/main" id="{B16FD360-286F-3E0E-492E-FC20179DE898}"/>
                </a:ext>
              </a:extLst>
            </p:cNvPr>
            <p:cNvCxnSpPr>
              <a:cxnSpLocks noChangeShapeType="1"/>
              <a:stCxn id="451597" idx="6"/>
              <a:endCxn id="37" idx="2"/>
            </p:cNvCxnSpPr>
            <p:nvPr/>
          </p:nvCxnSpPr>
          <p:spPr bwMode="auto">
            <a:xfrm flipV="1">
              <a:off x="4478224" y="5347007"/>
              <a:ext cx="1036134" cy="22647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0" name="AutoShape 47">
              <a:extLst>
                <a:ext uri="{FF2B5EF4-FFF2-40B4-BE49-F238E27FC236}">
                  <a16:creationId xmlns:a16="http://schemas.microsoft.com/office/drawing/2014/main" id="{1B096E7A-FF7E-42C4-DFD2-20BDA01BABE2}"/>
                </a:ext>
              </a:extLst>
            </p:cNvPr>
            <p:cNvCxnSpPr>
              <a:cxnSpLocks noChangeShapeType="1"/>
              <a:stCxn id="451596" idx="7"/>
              <a:endCxn id="37" idx="4"/>
            </p:cNvCxnSpPr>
            <p:nvPr/>
          </p:nvCxnSpPr>
          <p:spPr bwMode="auto">
            <a:xfrm flipV="1">
              <a:off x="4478354" y="5465778"/>
              <a:ext cx="1141479" cy="870378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1" name="AutoShape 63">
              <a:extLst>
                <a:ext uri="{FF2B5EF4-FFF2-40B4-BE49-F238E27FC236}">
                  <a16:creationId xmlns:a16="http://schemas.microsoft.com/office/drawing/2014/main" id="{70B778EB-5650-547B-D0C3-A08537C8D3B4}"/>
                </a:ext>
              </a:extLst>
            </p:cNvPr>
            <p:cNvCxnSpPr>
              <a:cxnSpLocks noChangeShapeType="1"/>
              <a:stCxn id="33" idx="1"/>
              <a:endCxn id="5" idx="5"/>
            </p:cNvCxnSpPr>
            <p:nvPr/>
          </p:nvCxnSpPr>
          <p:spPr bwMode="auto">
            <a:xfrm flipH="1" flipV="1">
              <a:off x="2269587" y="4455668"/>
              <a:ext cx="1637703" cy="80735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2" name="AutoShape 64">
              <a:extLst>
                <a:ext uri="{FF2B5EF4-FFF2-40B4-BE49-F238E27FC236}">
                  <a16:creationId xmlns:a16="http://schemas.microsoft.com/office/drawing/2014/main" id="{757F1E7B-CE6D-E1C1-ECAF-E7C37D9D4B3E}"/>
                </a:ext>
              </a:extLst>
            </p:cNvPr>
            <p:cNvCxnSpPr>
              <a:cxnSpLocks noChangeShapeType="1"/>
              <a:stCxn id="451591" idx="3"/>
              <a:endCxn id="6" idx="7"/>
            </p:cNvCxnSpPr>
            <p:nvPr/>
          </p:nvCxnSpPr>
          <p:spPr bwMode="auto">
            <a:xfrm flipH="1">
              <a:off x="2269587" y="4455667"/>
              <a:ext cx="2028710" cy="80735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1588" name="AutoShape 24">
              <a:extLst>
                <a:ext uri="{FF2B5EF4-FFF2-40B4-BE49-F238E27FC236}">
                  <a16:creationId xmlns:a16="http://schemas.microsoft.com/office/drawing/2014/main" id="{6705BE41-171C-B6D0-97B6-FC1E382C3D25}"/>
                </a:ext>
              </a:extLst>
            </p:cNvPr>
            <p:cNvCxnSpPr>
              <a:cxnSpLocks noChangeShapeType="1"/>
              <a:stCxn id="451592" idx="6"/>
              <a:endCxn id="33" idx="2"/>
            </p:cNvCxnSpPr>
            <p:nvPr/>
          </p:nvCxnSpPr>
          <p:spPr bwMode="auto">
            <a:xfrm>
              <a:off x="2675715" y="5329614"/>
              <a:ext cx="1200682" cy="17393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51589" name="Oval 7">
              <a:extLst>
                <a:ext uri="{FF2B5EF4-FFF2-40B4-BE49-F238E27FC236}">
                  <a16:creationId xmlns:a16="http://schemas.microsoft.com/office/drawing/2014/main" id="{F05C3E78-390C-20FD-9971-62889400032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92085" y="4252912"/>
              <a:ext cx="210950" cy="2375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altLang="en-US" sz="1600" b="1" dirty="0"/>
            </a:p>
          </p:txBody>
        </p:sp>
        <p:cxnSp>
          <p:nvCxnSpPr>
            <p:cNvPr id="451590" name="AutoShape 63">
              <a:extLst>
                <a:ext uri="{FF2B5EF4-FFF2-40B4-BE49-F238E27FC236}">
                  <a16:creationId xmlns:a16="http://schemas.microsoft.com/office/drawing/2014/main" id="{35BDC832-D946-42B8-40CC-1AD091E2E14F}"/>
                </a:ext>
              </a:extLst>
            </p:cNvPr>
            <p:cNvCxnSpPr>
              <a:cxnSpLocks noChangeShapeType="1"/>
              <a:stCxn id="5" idx="6"/>
              <a:endCxn id="451589" idx="2"/>
            </p:cNvCxnSpPr>
            <p:nvPr/>
          </p:nvCxnSpPr>
          <p:spPr bwMode="auto">
            <a:xfrm>
              <a:off x="2300480" y="4371684"/>
              <a:ext cx="291605" cy="0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51591" name="Oval 7">
              <a:extLst>
                <a:ext uri="{FF2B5EF4-FFF2-40B4-BE49-F238E27FC236}">
                  <a16:creationId xmlns:a16="http://schemas.microsoft.com/office/drawing/2014/main" id="{529DAA47-15B5-D6ED-AC53-23D2F1EEE99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67404" y="4252911"/>
              <a:ext cx="210950" cy="2375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altLang="en-US" sz="1600" b="1" dirty="0"/>
            </a:p>
          </p:txBody>
        </p:sp>
        <p:sp>
          <p:nvSpPr>
            <p:cNvPr id="451592" name="Oval 7">
              <a:extLst>
                <a:ext uri="{FF2B5EF4-FFF2-40B4-BE49-F238E27FC236}">
                  <a16:creationId xmlns:a16="http://schemas.microsoft.com/office/drawing/2014/main" id="{19E59A48-A9D2-BB0D-B177-F262B846DA5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64765" y="5210842"/>
              <a:ext cx="210950" cy="2375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altLang="en-US" sz="1600" b="1" dirty="0"/>
            </a:p>
          </p:txBody>
        </p:sp>
        <p:sp>
          <p:nvSpPr>
            <p:cNvPr id="451593" name="Oval 7">
              <a:extLst>
                <a:ext uri="{FF2B5EF4-FFF2-40B4-BE49-F238E27FC236}">
                  <a16:creationId xmlns:a16="http://schemas.microsoft.com/office/drawing/2014/main" id="{F72A4873-8347-3392-51BB-397A1B101F8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33871" y="6314431"/>
              <a:ext cx="210950" cy="2375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altLang="en-US" sz="1600" b="1" dirty="0"/>
            </a:p>
          </p:txBody>
        </p:sp>
        <p:sp>
          <p:nvSpPr>
            <p:cNvPr id="451596" name="Oval 7">
              <a:extLst>
                <a:ext uri="{FF2B5EF4-FFF2-40B4-BE49-F238E27FC236}">
                  <a16:creationId xmlns:a16="http://schemas.microsoft.com/office/drawing/2014/main" id="{16FCD82A-034F-7077-0113-C2B971E895B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98297" y="6301369"/>
              <a:ext cx="210950" cy="2375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altLang="en-US" sz="1600" b="1" dirty="0"/>
            </a:p>
          </p:txBody>
        </p:sp>
        <p:sp>
          <p:nvSpPr>
            <p:cNvPr id="451597" name="Oval 7">
              <a:extLst>
                <a:ext uri="{FF2B5EF4-FFF2-40B4-BE49-F238E27FC236}">
                  <a16:creationId xmlns:a16="http://schemas.microsoft.com/office/drawing/2014/main" id="{EA3959E2-8176-CB9D-351E-C0DC5FBE60A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67274" y="5250882"/>
              <a:ext cx="210950" cy="2375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lang="en-US" altLang="en-US" sz="1600" b="1" dirty="0"/>
            </a:p>
          </p:txBody>
        </p:sp>
        <p:sp>
          <p:nvSpPr>
            <p:cNvPr id="451598" name="Oval 7">
              <a:extLst>
                <a:ext uri="{FF2B5EF4-FFF2-40B4-BE49-F238E27FC236}">
                  <a16:creationId xmlns:a16="http://schemas.microsoft.com/office/drawing/2014/main" id="{33520517-1EEC-2BDD-C944-E4B8F540142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40720" y="5210841"/>
              <a:ext cx="210950" cy="23754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lang="en-US" altLang="en-US" sz="1600" b="1" dirty="0"/>
                <a:t>s</a:t>
              </a:r>
            </a:p>
          </p:txBody>
        </p:sp>
        <p:cxnSp>
          <p:nvCxnSpPr>
            <p:cNvPr id="451600" name="AutoShape 46">
              <a:extLst>
                <a:ext uri="{FF2B5EF4-FFF2-40B4-BE49-F238E27FC236}">
                  <a16:creationId xmlns:a16="http://schemas.microsoft.com/office/drawing/2014/main" id="{63C55599-E552-82F9-A898-700E33C4D1C2}"/>
                </a:ext>
              </a:extLst>
            </p:cNvPr>
            <p:cNvCxnSpPr>
              <a:cxnSpLocks noChangeShapeType="1"/>
              <a:stCxn id="32" idx="6"/>
              <a:endCxn id="451591" idx="2"/>
            </p:cNvCxnSpPr>
            <p:nvPr/>
          </p:nvCxnSpPr>
          <p:spPr bwMode="auto">
            <a:xfrm flipV="1">
              <a:off x="4087347" y="4371683"/>
              <a:ext cx="180057" cy="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1601" name="AutoShape 46">
              <a:extLst>
                <a:ext uri="{FF2B5EF4-FFF2-40B4-BE49-F238E27FC236}">
                  <a16:creationId xmlns:a16="http://schemas.microsoft.com/office/drawing/2014/main" id="{1FB359BD-7E1D-D10E-242A-5F5D1BAB005A}"/>
                </a:ext>
              </a:extLst>
            </p:cNvPr>
            <p:cNvCxnSpPr>
              <a:cxnSpLocks noChangeShapeType="1"/>
              <a:stCxn id="33" idx="6"/>
              <a:endCxn id="451597" idx="2"/>
            </p:cNvCxnSpPr>
            <p:nvPr/>
          </p:nvCxnSpPr>
          <p:spPr bwMode="auto">
            <a:xfrm>
              <a:off x="4087347" y="5347007"/>
              <a:ext cx="179927" cy="22647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1602" name="AutoShape 46">
              <a:extLst>
                <a:ext uri="{FF2B5EF4-FFF2-40B4-BE49-F238E27FC236}">
                  <a16:creationId xmlns:a16="http://schemas.microsoft.com/office/drawing/2014/main" id="{3273C2E1-E248-D4E8-C606-CFD732DF7919}"/>
                </a:ext>
              </a:extLst>
            </p:cNvPr>
            <p:cNvCxnSpPr>
              <a:cxnSpLocks noChangeShapeType="1"/>
              <a:stCxn id="34" idx="6"/>
              <a:endCxn id="451596" idx="2"/>
            </p:cNvCxnSpPr>
            <p:nvPr/>
          </p:nvCxnSpPr>
          <p:spPr bwMode="auto">
            <a:xfrm>
              <a:off x="4087347" y="6420141"/>
              <a:ext cx="210950" cy="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1603" name="AutoShape 46">
              <a:extLst>
                <a:ext uri="{FF2B5EF4-FFF2-40B4-BE49-F238E27FC236}">
                  <a16:creationId xmlns:a16="http://schemas.microsoft.com/office/drawing/2014/main" id="{D04C8B69-6A36-53EB-18D0-F7AF98E32494}"/>
                </a:ext>
              </a:extLst>
            </p:cNvPr>
            <p:cNvCxnSpPr>
              <a:cxnSpLocks noChangeShapeType="1"/>
              <a:stCxn id="7" idx="6"/>
              <a:endCxn id="451593" idx="2"/>
            </p:cNvCxnSpPr>
            <p:nvPr/>
          </p:nvCxnSpPr>
          <p:spPr bwMode="auto">
            <a:xfrm>
              <a:off x="2300480" y="6420141"/>
              <a:ext cx="133391" cy="13062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1604" name="AutoShape 46">
              <a:extLst>
                <a:ext uri="{FF2B5EF4-FFF2-40B4-BE49-F238E27FC236}">
                  <a16:creationId xmlns:a16="http://schemas.microsoft.com/office/drawing/2014/main" id="{B3A71BBC-E207-957C-3213-3B57BC93A993}"/>
                </a:ext>
              </a:extLst>
            </p:cNvPr>
            <p:cNvCxnSpPr>
              <a:cxnSpLocks noChangeShapeType="1"/>
              <a:stCxn id="6" idx="6"/>
              <a:endCxn id="451592" idx="2"/>
            </p:cNvCxnSpPr>
            <p:nvPr/>
          </p:nvCxnSpPr>
          <p:spPr bwMode="auto">
            <a:xfrm flipV="1">
              <a:off x="2300480" y="5329614"/>
              <a:ext cx="164285" cy="17393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686017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AD558-DD3E-6D3D-261D-F0B9D99BC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0AA1D-BB56-462E-8975-E03FBDAEB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HW7 due Wednesday 11/26 @ 11:59pm</a:t>
            </a:r>
          </a:p>
          <a:p>
            <a:r>
              <a:rPr lang="en-US" dirty="0"/>
              <a:t>Quiz 2 on Friday 11/21 in class</a:t>
            </a:r>
            <a:br>
              <a:rPr lang="en-US" dirty="0"/>
            </a:br>
            <a:r>
              <a:rPr lang="en-US" dirty="0"/>
              <a:t>	Practice Quiz is available</a:t>
            </a:r>
            <a:br>
              <a:rPr lang="en-US" dirty="0"/>
            </a:br>
            <a:r>
              <a:rPr lang="en-US" dirty="0"/>
              <a:t>	Review in </a:t>
            </a:r>
            <a:r>
              <a:rPr lang="en-US"/>
              <a:t>Wednesday’s class</a:t>
            </a:r>
            <a:endParaRPr lang="en-US" dirty="0"/>
          </a:p>
          <a:p>
            <a:r>
              <a:rPr lang="en-US" dirty="0"/>
              <a:t>I have OH now-12:30pm: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Meet at front of classroom, we’ll walk over together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CSE (Allen) 434 if you’re coming later</a:t>
            </a:r>
          </a:p>
          <a:p>
            <a:r>
              <a:rPr lang="en-US" dirty="0"/>
              <a:t>Glenn has online OH 12–1pm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9205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86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282585"/>
                <a:ext cx="10237824" cy="5200045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en-US" dirty="0"/>
                  <a:t>Worst case runtime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𝒎𝒏𝑪</m:t>
                        </m:r>
                      </m:e>
                    </m:d>
                  </m:oMath>
                </a14:m>
                <a:r>
                  <a:rPr lang="en-US" altLang="en-US" b="0" dirty="0"/>
                  <a:t> with integer capacities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altLang="en-US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en-US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time per iteration.</a:t>
                </a:r>
              </a:p>
              <a:p>
                <a:pPr lvl="1"/>
                <a:r>
                  <a:rPr lang="en-US" altLang="en-US" dirty="0"/>
                  <a:t>At most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𝒏𝑪</m:t>
                    </m:r>
                  </m:oMath>
                </a14:m>
                <a:r>
                  <a:rPr lang="en-US" altLang="en-US" dirty="0"/>
                  <a:t> iterations.</a:t>
                </a:r>
              </a:p>
              <a:p>
                <a:pPr lvl="1"/>
                <a:r>
                  <a:rPr lang="en-US" altLang="en-US" dirty="0"/>
                  <a:t>This is “pseudo-polynomial” running time.</a:t>
                </a:r>
              </a:p>
              <a:p>
                <a:pPr eaLnBrk="1" hangingPunct="1"/>
                <a:endParaRPr lang="en-US" altLang="en-US" sz="600" dirty="0"/>
              </a:p>
              <a:p>
                <a:pPr eaLnBrk="1" hangingPunct="1"/>
                <a:r>
                  <a:rPr lang="en-US" altLang="en-US" dirty="0"/>
                  <a:t>May take exponential time, even with integer capacities:</a:t>
                </a:r>
              </a:p>
            </p:txBody>
          </p:sp>
        </mc:Choice>
        <mc:Fallback xmlns="">
          <p:sp>
            <p:nvSpPr>
              <p:cNvPr id="3686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282585"/>
                <a:ext cx="10237824" cy="5200045"/>
              </a:xfrm>
              <a:blipFill>
                <a:blip r:embed="rId3"/>
                <a:stretch>
                  <a:fillRect l="-1190" t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Freeform 20">
            <a:extLst>
              <a:ext uri="{FF2B5EF4-FFF2-40B4-BE49-F238E27FC236}">
                <a16:creationId xmlns:a16="http://schemas.microsoft.com/office/drawing/2014/main" id="{9C27428B-0C0F-430C-B8E6-7E38D0CEA8AC}"/>
              </a:ext>
            </a:extLst>
          </p:cNvPr>
          <p:cNvSpPr>
            <a:spLocks/>
          </p:cNvSpPr>
          <p:nvPr/>
        </p:nvSpPr>
        <p:spPr bwMode="auto">
          <a:xfrm>
            <a:off x="4849918" y="4829411"/>
            <a:ext cx="2555875" cy="595313"/>
          </a:xfrm>
          <a:custGeom>
            <a:avLst/>
            <a:gdLst>
              <a:gd name="T0" fmla="*/ 0 w 1610"/>
              <a:gd name="T1" fmla="*/ 160 h 375"/>
              <a:gd name="T2" fmla="*/ 533 w 1610"/>
              <a:gd name="T3" fmla="*/ 31 h 375"/>
              <a:gd name="T4" fmla="*/ 926 w 1610"/>
              <a:gd name="T5" fmla="*/ 347 h 375"/>
              <a:gd name="T6" fmla="*/ 1503 w 1610"/>
              <a:gd name="T7" fmla="*/ 200 h 375"/>
              <a:gd name="T8" fmla="*/ 1570 w 1610"/>
              <a:gd name="T9" fmla="*/ 172 h 3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10" h="375">
                <a:moveTo>
                  <a:pt x="0" y="160"/>
                </a:moveTo>
                <a:cubicBezTo>
                  <a:pt x="89" y="139"/>
                  <a:pt x="379" y="0"/>
                  <a:pt x="533" y="31"/>
                </a:cubicBezTo>
                <a:cubicBezTo>
                  <a:pt x="687" y="62"/>
                  <a:pt x="764" y="319"/>
                  <a:pt x="926" y="347"/>
                </a:cubicBezTo>
                <a:cubicBezTo>
                  <a:pt x="1088" y="375"/>
                  <a:pt x="1396" y="229"/>
                  <a:pt x="1503" y="200"/>
                </a:cubicBezTo>
                <a:cubicBezTo>
                  <a:pt x="1610" y="171"/>
                  <a:pt x="1556" y="178"/>
                  <a:pt x="1570" y="172"/>
                </a:cubicBezTo>
              </a:path>
            </a:pathLst>
          </a:custGeom>
          <a:noFill/>
          <a:ln w="57150" cap="flat" cmpd="sng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84AA8A9-D8D8-48A7-ABDD-62111F43ED4A}"/>
              </a:ext>
            </a:extLst>
          </p:cNvPr>
          <p:cNvGrpSpPr/>
          <p:nvPr/>
        </p:nvGrpSpPr>
        <p:grpSpPr>
          <a:xfrm>
            <a:off x="4405784" y="4444501"/>
            <a:ext cx="3276600" cy="1465241"/>
            <a:chOff x="4405784" y="4444501"/>
            <a:chExt cx="3276600" cy="1465241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48550CA-854B-4463-A0B0-152CC69D88A8}"/>
                </a:ext>
              </a:extLst>
            </p:cNvPr>
            <p:cNvSpPr/>
            <p:nvPr/>
          </p:nvSpPr>
          <p:spPr bwMode="auto">
            <a:xfrm>
              <a:off x="6244903" y="4554588"/>
              <a:ext cx="1137684" cy="349669"/>
            </a:xfrm>
            <a:custGeom>
              <a:avLst/>
              <a:gdLst>
                <a:gd name="connsiteX0" fmla="*/ 1137684 w 1137684"/>
                <a:gd name="connsiteY0" fmla="*/ 349669 h 349669"/>
                <a:gd name="connsiteX1" fmla="*/ 701749 w 1137684"/>
                <a:gd name="connsiteY1" fmla="*/ 30693 h 349669"/>
                <a:gd name="connsiteX2" fmla="*/ 0 w 1137684"/>
                <a:gd name="connsiteY2" fmla="*/ 30693 h 34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7684" h="349669">
                  <a:moveTo>
                    <a:pt x="1137684" y="349669"/>
                  </a:moveTo>
                  <a:cubicBezTo>
                    <a:pt x="1014523" y="216762"/>
                    <a:pt x="891363" y="83856"/>
                    <a:pt x="701749" y="30693"/>
                  </a:cubicBezTo>
                  <a:cubicBezTo>
                    <a:pt x="512135" y="-22470"/>
                    <a:pt x="256067" y="4111"/>
                    <a:pt x="0" y="30693"/>
                  </a:cubicBezTo>
                </a:path>
              </a:pathLst>
            </a:custGeom>
            <a:noFill/>
            <a:ln w="12700" cap="flat" cmpd="sng">
              <a:solidFill>
                <a:srgbClr val="69508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5">
              <a:extLst>
                <a:ext uri="{FF2B5EF4-FFF2-40B4-BE49-F238E27FC236}">
                  <a16:creationId xmlns:a16="http://schemas.microsoft.com/office/drawing/2014/main" id="{FE9B55A2-115E-4D27-97DB-3FBEA1E37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5784" y="4893956"/>
              <a:ext cx="381000" cy="381000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</a:t>
              </a:r>
            </a:p>
          </p:txBody>
        </p:sp>
        <p:sp>
          <p:nvSpPr>
            <p:cNvPr id="27" name="Line 6">
              <a:extLst>
                <a:ext uri="{FF2B5EF4-FFF2-40B4-BE49-F238E27FC236}">
                  <a16:creationId xmlns:a16="http://schemas.microsoft.com/office/drawing/2014/main" id="{483BFF57-5175-4431-AED7-1A9005F2A9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86784" y="4741556"/>
              <a:ext cx="1066800" cy="3524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 Box 7">
              <a:extLst>
                <a:ext uri="{FF2B5EF4-FFF2-40B4-BE49-F238E27FC236}">
                  <a16:creationId xmlns:a16="http://schemas.microsoft.com/office/drawing/2014/main" id="{BBB53D32-5280-4D79-B334-3446DA4709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8897" y="4685872"/>
              <a:ext cx="311150" cy="396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29" name="Oval 8">
              <a:extLst>
                <a:ext uri="{FF2B5EF4-FFF2-40B4-BE49-F238E27FC236}">
                  <a16:creationId xmlns:a16="http://schemas.microsoft.com/office/drawing/2014/main" id="{4DDC0B09-E376-4E25-93B0-ED9CF1251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3584" y="4512956"/>
              <a:ext cx="381000" cy="381000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30" name="Oval 9">
              <a:extLst>
                <a:ext uri="{FF2B5EF4-FFF2-40B4-BE49-F238E27FC236}">
                  <a16:creationId xmlns:a16="http://schemas.microsoft.com/office/drawing/2014/main" id="{D894FB12-ADA6-423E-BCE5-3403327EE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1384" y="4893956"/>
              <a:ext cx="381000" cy="381000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</a:t>
              </a:r>
            </a:p>
          </p:txBody>
        </p:sp>
        <p:sp>
          <p:nvSpPr>
            <p:cNvPr id="31" name="Oval 10">
              <a:extLst>
                <a:ext uri="{FF2B5EF4-FFF2-40B4-BE49-F238E27FC236}">
                  <a16:creationId xmlns:a16="http://schemas.microsoft.com/office/drawing/2014/main" id="{B385E51A-3C1C-4009-A231-8C4FB6B40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3584" y="5351156"/>
              <a:ext cx="381000" cy="381000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32" name="Line 11">
              <a:extLst>
                <a:ext uri="{FF2B5EF4-FFF2-40B4-BE49-F238E27FC236}">
                  <a16:creationId xmlns:a16="http://schemas.microsoft.com/office/drawing/2014/main" id="{2ABC2F6D-058E-43B6-8BE9-75C92C727F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34584" y="5122556"/>
              <a:ext cx="1066800" cy="3524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Line 12">
              <a:extLst>
                <a:ext uri="{FF2B5EF4-FFF2-40B4-BE49-F238E27FC236}">
                  <a16:creationId xmlns:a16="http://schemas.microsoft.com/office/drawing/2014/main" id="{D7F7ABF6-BA82-4144-8492-BE7E7266D3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34584" y="4712981"/>
              <a:ext cx="1066800" cy="257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Line 13">
              <a:extLst>
                <a:ext uri="{FF2B5EF4-FFF2-40B4-BE49-F238E27FC236}">
                  <a16:creationId xmlns:a16="http://schemas.microsoft.com/office/drawing/2014/main" id="{AF089311-13B7-433D-9958-7F2CA0D88C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6784" y="5198756"/>
              <a:ext cx="1066800" cy="257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 Box 14">
              <a:extLst>
                <a:ext uri="{FF2B5EF4-FFF2-40B4-BE49-F238E27FC236}">
                  <a16:creationId xmlns:a16="http://schemas.microsoft.com/office/drawing/2014/main" id="{DA5949BF-04D3-42DC-97A5-6D3805B68A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67000" y="4601649"/>
              <a:ext cx="540533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c-1</a:t>
              </a:r>
            </a:p>
          </p:txBody>
        </p:sp>
        <p:sp>
          <p:nvSpPr>
            <p:cNvPr id="36" name="Text Box 15">
              <a:extLst>
                <a:ext uri="{FF2B5EF4-FFF2-40B4-BE49-F238E27FC236}">
                  <a16:creationId xmlns:a16="http://schemas.microsoft.com/office/drawing/2014/main" id="{9F3C8408-8F57-43DD-85D9-9E638C1F4D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81691" y="5137902"/>
              <a:ext cx="311150" cy="396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37" name="Text Box 16">
              <a:extLst>
                <a:ext uri="{FF2B5EF4-FFF2-40B4-BE49-F238E27FC236}">
                  <a16:creationId xmlns:a16="http://schemas.microsoft.com/office/drawing/2014/main" id="{6E6C7A0E-8877-47E0-8B67-8E845BBC71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2184" y="4893956"/>
              <a:ext cx="3254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8" name="Text Box 17">
              <a:extLst>
                <a:ext uri="{FF2B5EF4-FFF2-40B4-BE49-F238E27FC236}">
                  <a16:creationId xmlns:a16="http://schemas.microsoft.com/office/drawing/2014/main" id="{97936551-B6D2-4057-88FA-0645F14AB5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3997" y="5152718"/>
              <a:ext cx="540533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c-1</a:t>
              </a:r>
            </a:p>
          </p:txBody>
        </p:sp>
        <p:sp>
          <p:nvSpPr>
            <p:cNvPr id="39" name="Line 18">
              <a:extLst>
                <a:ext uri="{FF2B5EF4-FFF2-40B4-BE49-F238E27FC236}">
                  <a16:creationId xmlns:a16="http://schemas.microsoft.com/office/drawing/2014/main" id="{B60817A9-D695-43D2-84E0-309ED4C5D3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05984" y="4893956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1833B63-6872-4584-B9B4-060EF702D9E0}"/>
                </a:ext>
              </a:extLst>
            </p:cNvPr>
            <p:cNvSpPr/>
            <p:nvPr/>
          </p:nvSpPr>
          <p:spPr bwMode="auto">
            <a:xfrm rot="10800000">
              <a:off x="4709654" y="5297578"/>
              <a:ext cx="1137684" cy="349669"/>
            </a:xfrm>
            <a:custGeom>
              <a:avLst/>
              <a:gdLst>
                <a:gd name="connsiteX0" fmla="*/ 1137684 w 1137684"/>
                <a:gd name="connsiteY0" fmla="*/ 349669 h 349669"/>
                <a:gd name="connsiteX1" fmla="*/ 701749 w 1137684"/>
                <a:gd name="connsiteY1" fmla="*/ 30693 h 349669"/>
                <a:gd name="connsiteX2" fmla="*/ 0 w 1137684"/>
                <a:gd name="connsiteY2" fmla="*/ 30693 h 34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7684" h="349669">
                  <a:moveTo>
                    <a:pt x="1137684" y="349669"/>
                  </a:moveTo>
                  <a:cubicBezTo>
                    <a:pt x="1014523" y="216762"/>
                    <a:pt x="891363" y="83856"/>
                    <a:pt x="701749" y="30693"/>
                  </a:cubicBezTo>
                  <a:cubicBezTo>
                    <a:pt x="512135" y="-22470"/>
                    <a:pt x="256067" y="4111"/>
                    <a:pt x="0" y="30693"/>
                  </a:cubicBezTo>
                </a:path>
              </a:pathLst>
            </a:custGeom>
            <a:noFill/>
            <a:ln w="12700" cap="flat" cmpd="sng">
              <a:solidFill>
                <a:srgbClr val="695082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Text Box 7">
              <a:extLst>
                <a:ext uri="{FF2B5EF4-FFF2-40B4-BE49-F238E27FC236}">
                  <a16:creationId xmlns:a16="http://schemas.microsoft.com/office/drawing/2014/main" id="{1E08D2E4-46B3-44FD-B3EB-1FA3F8A59F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63554" y="4444501"/>
              <a:ext cx="327334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50" name="Text Box 7">
              <a:extLst>
                <a:ext uri="{FF2B5EF4-FFF2-40B4-BE49-F238E27FC236}">
                  <a16:creationId xmlns:a16="http://schemas.microsoft.com/office/drawing/2014/main" id="{80851B7E-64FE-4D87-BF9D-DC5D5B75EF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9143" y="5509632"/>
              <a:ext cx="327334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36885" name="Freeform 19"/>
          <p:cNvSpPr>
            <a:spLocks/>
          </p:cNvSpPr>
          <p:nvPr/>
        </p:nvSpPr>
        <p:spPr bwMode="auto">
          <a:xfrm>
            <a:off x="1304622" y="4755620"/>
            <a:ext cx="2568575" cy="631825"/>
          </a:xfrm>
          <a:custGeom>
            <a:avLst/>
            <a:gdLst>
              <a:gd name="T0" fmla="*/ 0 w 1618"/>
              <a:gd name="T1" fmla="*/ 276 h 398"/>
              <a:gd name="T2" fmla="*/ 627 w 1618"/>
              <a:gd name="T3" fmla="*/ 358 h 398"/>
              <a:gd name="T4" fmla="*/ 963 w 1618"/>
              <a:gd name="T5" fmla="*/ 38 h 398"/>
              <a:gd name="T6" fmla="*/ 1495 w 1618"/>
              <a:gd name="T7" fmla="*/ 128 h 398"/>
              <a:gd name="T8" fmla="*/ 1618 w 1618"/>
              <a:gd name="T9" fmla="*/ 156 h 3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18" h="398">
                <a:moveTo>
                  <a:pt x="0" y="276"/>
                </a:moveTo>
                <a:cubicBezTo>
                  <a:pt x="104" y="290"/>
                  <a:pt x="467" y="398"/>
                  <a:pt x="627" y="358"/>
                </a:cubicBezTo>
                <a:cubicBezTo>
                  <a:pt x="787" y="318"/>
                  <a:pt x="818" y="76"/>
                  <a:pt x="963" y="38"/>
                </a:cubicBezTo>
                <a:cubicBezTo>
                  <a:pt x="1108" y="0"/>
                  <a:pt x="1386" y="108"/>
                  <a:pt x="1495" y="128"/>
                </a:cubicBezTo>
                <a:cubicBezTo>
                  <a:pt x="1604" y="148"/>
                  <a:pt x="1593" y="150"/>
                  <a:pt x="1618" y="156"/>
                </a:cubicBezTo>
              </a:path>
            </a:pathLst>
          </a:custGeom>
          <a:noFill/>
          <a:ln w="57150" cap="flat" cmpd="sng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6FEDF-D23C-4D69-A913-2F16A63C039C}" type="slidenum"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Ford-Fulkerson Running Time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BB66AB-615D-4CFF-8536-0E5B578733C9}"/>
              </a:ext>
            </a:extLst>
          </p:cNvPr>
          <p:cNvGrpSpPr/>
          <p:nvPr/>
        </p:nvGrpSpPr>
        <p:grpSpPr>
          <a:xfrm>
            <a:off x="936386" y="4516191"/>
            <a:ext cx="3276600" cy="1219200"/>
            <a:chOff x="936386" y="4516191"/>
            <a:chExt cx="3276600" cy="1219200"/>
          </a:xfrm>
        </p:grpSpPr>
        <p:sp>
          <p:nvSpPr>
            <p:cNvPr id="36871" name="Oval 5"/>
            <p:cNvSpPr>
              <a:spLocks noChangeArrowheads="1"/>
            </p:cNvSpPr>
            <p:nvPr/>
          </p:nvSpPr>
          <p:spPr bwMode="auto">
            <a:xfrm>
              <a:off x="936386" y="4897191"/>
              <a:ext cx="381000" cy="381000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</a:t>
              </a:r>
            </a:p>
          </p:txBody>
        </p:sp>
        <p:sp>
          <p:nvSpPr>
            <p:cNvPr id="36872" name="Line 6"/>
            <p:cNvSpPr>
              <a:spLocks noChangeShapeType="1"/>
            </p:cNvSpPr>
            <p:nvPr/>
          </p:nvSpPr>
          <p:spPr bwMode="auto">
            <a:xfrm flipV="1">
              <a:off x="1317386" y="4744791"/>
              <a:ext cx="1066800" cy="3524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73" name="Text Box 7"/>
            <p:cNvSpPr txBox="1">
              <a:spLocks noChangeArrowheads="1"/>
            </p:cNvSpPr>
            <p:nvPr/>
          </p:nvSpPr>
          <p:spPr bwMode="auto">
            <a:xfrm>
              <a:off x="1659875" y="4698589"/>
              <a:ext cx="311150" cy="396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36874" name="Oval 8"/>
            <p:cNvSpPr>
              <a:spLocks noChangeArrowheads="1"/>
            </p:cNvSpPr>
            <p:nvPr/>
          </p:nvSpPr>
          <p:spPr bwMode="auto">
            <a:xfrm>
              <a:off x="2384186" y="4516191"/>
              <a:ext cx="381000" cy="381000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36875" name="Oval 9"/>
            <p:cNvSpPr>
              <a:spLocks noChangeArrowheads="1"/>
            </p:cNvSpPr>
            <p:nvPr/>
          </p:nvSpPr>
          <p:spPr bwMode="auto">
            <a:xfrm>
              <a:off x="3831986" y="4897191"/>
              <a:ext cx="381000" cy="381000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</a:t>
              </a:r>
            </a:p>
          </p:txBody>
        </p:sp>
        <p:sp>
          <p:nvSpPr>
            <p:cNvPr id="36876" name="Oval 10"/>
            <p:cNvSpPr>
              <a:spLocks noChangeArrowheads="1"/>
            </p:cNvSpPr>
            <p:nvPr/>
          </p:nvSpPr>
          <p:spPr bwMode="auto">
            <a:xfrm>
              <a:off x="2384186" y="5354391"/>
              <a:ext cx="381000" cy="381000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36877" name="Line 11"/>
            <p:cNvSpPr>
              <a:spLocks noChangeShapeType="1"/>
            </p:cNvSpPr>
            <p:nvPr/>
          </p:nvSpPr>
          <p:spPr bwMode="auto">
            <a:xfrm flipV="1">
              <a:off x="2765186" y="5125791"/>
              <a:ext cx="1066800" cy="3524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78" name="Line 12"/>
            <p:cNvSpPr>
              <a:spLocks noChangeShapeType="1"/>
            </p:cNvSpPr>
            <p:nvPr/>
          </p:nvSpPr>
          <p:spPr bwMode="auto">
            <a:xfrm>
              <a:off x="2765186" y="4716216"/>
              <a:ext cx="1066800" cy="257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79" name="Line 13"/>
            <p:cNvSpPr>
              <a:spLocks noChangeShapeType="1"/>
            </p:cNvSpPr>
            <p:nvPr/>
          </p:nvSpPr>
          <p:spPr bwMode="auto">
            <a:xfrm>
              <a:off x="1317386" y="5201991"/>
              <a:ext cx="1066800" cy="257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80" name="Text Box 14"/>
            <p:cNvSpPr txBox="1">
              <a:spLocks noChangeArrowheads="1"/>
            </p:cNvSpPr>
            <p:nvPr/>
          </p:nvSpPr>
          <p:spPr bwMode="auto">
            <a:xfrm>
              <a:off x="3156640" y="4626736"/>
              <a:ext cx="311150" cy="396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36881" name="Text Box 15"/>
            <p:cNvSpPr txBox="1">
              <a:spLocks noChangeArrowheads="1"/>
            </p:cNvSpPr>
            <p:nvPr/>
          </p:nvSpPr>
          <p:spPr bwMode="auto">
            <a:xfrm>
              <a:off x="3156640" y="5113091"/>
              <a:ext cx="311150" cy="396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36882" name="Text Box 16"/>
            <p:cNvSpPr txBox="1">
              <a:spLocks noChangeArrowheads="1"/>
            </p:cNvSpPr>
            <p:nvPr/>
          </p:nvSpPr>
          <p:spPr bwMode="auto">
            <a:xfrm>
              <a:off x="2612786" y="4897191"/>
              <a:ext cx="3254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6883" name="Text Box 17"/>
            <p:cNvSpPr txBox="1">
              <a:spLocks noChangeArrowheads="1"/>
            </p:cNvSpPr>
            <p:nvPr/>
          </p:nvSpPr>
          <p:spPr bwMode="auto">
            <a:xfrm>
              <a:off x="1659875" y="5132141"/>
              <a:ext cx="311150" cy="396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36884" name="Line 18"/>
            <p:cNvSpPr>
              <a:spLocks noChangeShapeType="1"/>
            </p:cNvSpPr>
            <p:nvPr/>
          </p:nvSpPr>
          <p:spPr bwMode="auto">
            <a:xfrm flipV="1">
              <a:off x="2536586" y="4897191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870" name="Rectangle 21"/>
              <p:cNvSpPr>
                <a:spLocks noChangeArrowheads="1"/>
              </p:cNvSpPr>
              <p:nvPr/>
            </p:nvSpPr>
            <p:spPr bwMode="auto">
              <a:xfrm>
                <a:off x="980801" y="4044391"/>
                <a:ext cx="159832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m:t>c</m:t>
                    </m:r>
                    <m:r>
                      <a:rPr kumimoji="0" lang="en-US" altLang="en-US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altLang="en-US" sz="20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𝟏𝟎</m:t>
                    </m:r>
                    <m:r>
                      <a:rPr kumimoji="0" lang="en-US" altLang="en-US" sz="2000" b="1" i="1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𝟗</m:t>
                    </m:r>
                  </m:oMath>
                </a14:m>
                <a: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, say</a:t>
                </a:r>
              </a:p>
            </p:txBody>
          </p:sp>
        </mc:Choice>
        <mc:Fallback xmlns="">
          <p:sp>
            <p:nvSpPr>
              <p:cNvPr id="36870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0801" y="4044391"/>
                <a:ext cx="1598323" cy="400110"/>
              </a:xfrm>
              <a:prstGeom prst="rect">
                <a:avLst/>
              </a:prstGeom>
              <a:blipFill>
                <a:blip r:embed="rId4"/>
                <a:stretch>
                  <a:fillRect t="-6061" r="-2672" b="-272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64745EF-57F0-4CAF-B004-74BC3B4E054E}"/>
                  </a:ext>
                </a:extLst>
              </p:cNvPr>
              <p:cNvSpPr txBox="1"/>
              <p:nvPr/>
            </p:nvSpPr>
            <p:spPr>
              <a:xfrm>
                <a:off x="499962" y="5529016"/>
                <a:ext cx="950838" cy="395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66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66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𝑮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66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𝒇</m:t>
                          </m:r>
                        </m:sub>
                      </m:sSub>
                      <m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𝑮</m:t>
                      </m:r>
                    </m:oMath>
                  </m:oMathPara>
                </a14:m>
                <a:endPara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0066C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64745EF-57F0-4CAF-B004-74BC3B4E0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62" y="5529016"/>
                <a:ext cx="950838" cy="395558"/>
              </a:xfrm>
              <a:prstGeom prst="rect">
                <a:avLst/>
              </a:prstGeom>
              <a:blipFill>
                <a:blip r:embed="rId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Freeform 19">
            <a:extLst>
              <a:ext uri="{FF2B5EF4-FFF2-40B4-BE49-F238E27FC236}">
                <a16:creationId xmlns:a16="http://schemas.microsoft.com/office/drawing/2014/main" id="{60610F54-C11C-4DCB-A3D4-8C660A4A99DC}"/>
              </a:ext>
            </a:extLst>
          </p:cNvPr>
          <p:cNvSpPr>
            <a:spLocks/>
          </p:cNvSpPr>
          <p:nvPr/>
        </p:nvSpPr>
        <p:spPr bwMode="auto">
          <a:xfrm>
            <a:off x="8106845" y="4774823"/>
            <a:ext cx="2568575" cy="631825"/>
          </a:xfrm>
          <a:custGeom>
            <a:avLst/>
            <a:gdLst>
              <a:gd name="T0" fmla="*/ 0 w 1618"/>
              <a:gd name="T1" fmla="*/ 276 h 398"/>
              <a:gd name="T2" fmla="*/ 627 w 1618"/>
              <a:gd name="T3" fmla="*/ 358 h 398"/>
              <a:gd name="T4" fmla="*/ 963 w 1618"/>
              <a:gd name="T5" fmla="*/ 38 h 398"/>
              <a:gd name="T6" fmla="*/ 1495 w 1618"/>
              <a:gd name="T7" fmla="*/ 128 h 398"/>
              <a:gd name="T8" fmla="*/ 1618 w 1618"/>
              <a:gd name="T9" fmla="*/ 156 h 3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18" h="398">
                <a:moveTo>
                  <a:pt x="0" y="276"/>
                </a:moveTo>
                <a:cubicBezTo>
                  <a:pt x="104" y="290"/>
                  <a:pt x="467" y="398"/>
                  <a:pt x="627" y="358"/>
                </a:cubicBezTo>
                <a:cubicBezTo>
                  <a:pt x="787" y="318"/>
                  <a:pt x="818" y="76"/>
                  <a:pt x="963" y="38"/>
                </a:cubicBezTo>
                <a:cubicBezTo>
                  <a:pt x="1108" y="0"/>
                  <a:pt x="1386" y="108"/>
                  <a:pt x="1495" y="128"/>
                </a:cubicBezTo>
                <a:cubicBezTo>
                  <a:pt x="1604" y="148"/>
                  <a:pt x="1593" y="150"/>
                  <a:pt x="1618" y="156"/>
                </a:cubicBezTo>
              </a:path>
            </a:pathLst>
          </a:custGeom>
          <a:noFill/>
          <a:ln w="57150" cap="flat" cmpd="sng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2C12E16-99AB-4517-96CB-7B49382D7C5F}"/>
              </a:ext>
            </a:extLst>
          </p:cNvPr>
          <p:cNvGrpSpPr/>
          <p:nvPr/>
        </p:nvGrpSpPr>
        <p:grpSpPr>
          <a:xfrm>
            <a:off x="7853827" y="4327672"/>
            <a:ext cx="3276600" cy="1582070"/>
            <a:chOff x="7853827" y="4327672"/>
            <a:chExt cx="3276600" cy="1582070"/>
          </a:xfrm>
        </p:grpSpPr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9D753F5-2CBC-499E-B7C5-964D71B20414}"/>
                </a:ext>
              </a:extLst>
            </p:cNvPr>
            <p:cNvSpPr/>
            <p:nvPr/>
          </p:nvSpPr>
          <p:spPr bwMode="auto">
            <a:xfrm>
              <a:off x="9692946" y="4554588"/>
              <a:ext cx="1137684" cy="349669"/>
            </a:xfrm>
            <a:custGeom>
              <a:avLst/>
              <a:gdLst>
                <a:gd name="connsiteX0" fmla="*/ 1137684 w 1137684"/>
                <a:gd name="connsiteY0" fmla="*/ 349669 h 349669"/>
                <a:gd name="connsiteX1" fmla="*/ 701749 w 1137684"/>
                <a:gd name="connsiteY1" fmla="*/ 30693 h 349669"/>
                <a:gd name="connsiteX2" fmla="*/ 0 w 1137684"/>
                <a:gd name="connsiteY2" fmla="*/ 30693 h 34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7684" h="349669">
                  <a:moveTo>
                    <a:pt x="1137684" y="349669"/>
                  </a:moveTo>
                  <a:cubicBezTo>
                    <a:pt x="1014523" y="216762"/>
                    <a:pt x="891363" y="83856"/>
                    <a:pt x="701749" y="30693"/>
                  </a:cubicBezTo>
                  <a:cubicBezTo>
                    <a:pt x="512135" y="-22470"/>
                    <a:pt x="256067" y="4111"/>
                    <a:pt x="0" y="30693"/>
                  </a:cubicBezTo>
                </a:path>
              </a:pathLst>
            </a:custGeom>
            <a:noFill/>
            <a:ln w="12700" cap="flat" cmpd="sng">
              <a:solidFill>
                <a:srgbClr val="69508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Oval 5">
              <a:extLst>
                <a:ext uri="{FF2B5EF4-FFF2-40B4-BE49-F238E27FC236}">
                  <a16:creationId xmlns:a16="http://schemas.microsoft.com/office/drawing/2014/main" id="{4C80F6B4-3BB8-491E-AF16-0DCCDC4FE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3827" y="4893956"/>
              <a:ext cx="381000" cy="381000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</a:t>
              </a:r>
            </a:p>
          </p:txBody>
        </p:sp>
        <p:sp>
          <p:nvSpPr>
            <p:cNvPr id="94" name="Line 6">
              <a:extLst>
                <a:ext uri="{FF2B5EF4-FFF2-40B4-BE49-F238E27FC236}">
                  <a16:creationId xmlns:a16="http://schemas.microsoft.com/office/drawing/2014/main" id="{25948130-733F-40E5-9D69-501BCC64B3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34827" y="4741556"/>
              <a:ext cx="1066800" cy="3524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Text Box 7">
              <a:extLst>
                <a:ext uri="{FF2B5EF4-FFF2-40B4-BE49-F238E27FC236}">
                  <a16:creationId xmlns:a16="http://schemas.microsoft.com/office/drawing/2014/main" id="{EDA5D0A4-048F-4264-98FE-01C7EC6E31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20586" y="4695518"/>
              <a:ext cx="540533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c-1</a:t>
              </a:r>
            </a:p>
          </p:txBody>
        </p:sp>
        <p:sp>
          <p:nvSpPr>
            <p:cNvPr id="96" name="Oval 8">
              <a:extLst>
                <a:ext uri="{FF2B5EF4-FFF2-40B4-BE49-F238E27FC236}">
                  <a16:creationId xmlns:a16="http://schemas.microsoft.com/office/drawing/2014/main" id="{8568F7C7-16CA-4A4E-9F6B-8098BC478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1627" y="4512956"/>
              <a:ext cx="381000" cy="381000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97" name="Oval 9">
              <a:extLst>
                <a:ext uri="{FF2B5EF4-FFF2-40B4-BE49-F238E27FC236}">
                  <a16:creationId xmlns:a16="http://schemas.microsoft.com/office/drawing/2014/main" id="{E847DEDE-BC9B-42C1-926D-2D286FABE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9427" y="4893956"/>
              <a:ext cx="381000" cy="381000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</a:t>
              </a:r>
            </a:p>
          </p:txBody>
        </p:sp>
        <p:sp>
          <p:nvSpPr>
            <p:cNvPr id="98" name="Oval 10">
              <a:extLst>
                <a:ext uri="{FF2B5EF4-FFF2-40B4-BE49-F238E27FC236}">
                  <a16:creationId xmlns:a16="http://schemas.microsoft.com/office/drawing/2014/main" id="{6FA068D2-64FA-42BF-941F-A643FD72F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1627" y="5351156"/>
              <a:ext cx="381000" cy="381000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99" name="Line 11">
              <a:extLst>
                <a:ext uri="{FF2B5EF4-FFF2-40B4-BE49-F238E27FC236}">
                  <a16:creationId xmlns:a16="http://schemas.microsoft.com/office/drawing/2014/main" id="{0011F5E6-AC42-4D19-8FAE-61CE59E02F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82627" y="5122556"/>
              <a:ext cx="1066800" cy="3524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Line 12">
              <a:extLst>
                <a:ext uri="{FF2B5EF4-FFF2-40B4-BE49-F238E27FC236}">
                  <a16:creationId xmlns:a16="http://schemas.microsoft.com/office/drawing/2014/main" id="{6D23B43C-1125-4BA2-B496-62A2412D55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82627" y="4712981"/>
              <a:ext cx="1066800" cy="257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Line 13">
              <a:extLst>
                <a:ext uri="{FF2B5EF4-FFF2-40B4-BE49-F238E27FC236}">
                  <a16:creationId xmlns:a16="http://schemas.microsoft.com/office/drawing/2014/main" id="{00684F1E-0706-4BEB-B14C-9FFD69FCED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34827" y="5198756"/>
              <a:ext cx="1066800" cy="257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Text Box 14">
              <a:extLst>
                <a:ext uri="{FF2B5EF4-FFF2-40B4-BE49-F238E27FC236}">
                  <a16:creationId xmlns:a16="http://schemas.microsoft.com/office/drawing/2014/main" id="{349E63CB-7660-4082-836E-52F5C2BD65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15043" y="4601649"/>
              <a:ext cx="540533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c-1</a:t>
              </a:r>
            </a:p>
          </p:txBody>
        </p:sp>
        <p:sp>
          <p:nvSpPr>
            <p:cNvPr id="103" name="Text Box 15">
              <a:extLst>
                <a:ext uri="{FF2B5EF4-FFF2-40B4-BE49-F238E27FC236}">
                  <a16:creationId xmlns:a16="http://schemas.microsoft.com/office/drawing/2014/main" id="{0E33D7CC-C28A-40B4-87C9-A1D986ADDD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60430" y="5119976"/>
              <a:ext cx="540533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c-1</a:t>
              </a:r>
            </a:p>
          </p:txBody>
        </p:sp>
        <p:sp>
          <p:nvSpPr>
            <p:cNvPr id="104" name="Text Box 16">
              <a:extLst>
                <a:ext uri="{FF2B5EF4-FFF2-40B4-BE49-F238E27FC236}">
                  <a16:creationId xmlns:a16="http://schemas.microsoft.com/office/drawing/2014/main" id="{519B5924-9020-45A4-BA15-F4E8691090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30227" y="4893956"/>
              <a:ext cx="3254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05" name="Text Box 17">
              <a:extLst>
                <a:ext uri="{FF2B5EF4-FFF2-40B4-BE49-F238E27FC236}">
                  <a16:creationId xmlns:a16="http://schemas.microsoft.com/office/drawing/2014/main" id="{539BBED5-4144-4DBB-B34A-C781BF6C01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22040" y="5152718"/>
              <a:ext cx="540533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c-1</a:t>
              </a:r>
            </a:p>
          </p:txBody>
        </p:sp>
        <p:sp>
          <p:nvSpPr>
            <p:cNvPr id="106" name="Line 18">
              <a:extLst>
                <a:ext uri="{FF2B5EF4-FFF2-40B4-BE49-F238E27FC236}">
                  <a16:creationId xmlns:a16="http://schemas.microsoft.com/office/drawing/2014/main" id="{02E01ABE-DACC-4E6E-89D6-7EB533F7ED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54027" y="4893956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C73BB082-BF7D-4565-BB79-8E23D830A806}"/>
                </a:ext>
              </a:extLst>
            </p:cNvPr>
            <p:cNvSpPr/>
            <p:nvPr/>
          </p:nvSpPr>
          <p:spPr bwMode="auto">
            <a:xfrm rot="10800000">
              <a:off x="8157697" y="5297578"/>
              <a:ext cx="1137684" cy="349669"/>
            </a:xfrm>
            <a:custGeom>
              <a:avLst/>
              <a:gdLst>
                <a:gd name="connsiteX0" fmla="*/ 1137684 w 1137684"/>
                <a:gd name="connsiteY0" fmla="*/ 349669 h 349669"/>
                <a:gd name="connsiteX1" fmla="*/ 701749 w 1137684"/>
                <a:gd name="connsiteY1" fmla="*/ 30693 h 349669"/>
                <a:gd name="connsiteX2" fmla="*/ 0 w 1137684"/>
                <a:gd name="connsiteY2" fmla="*/ 30693 h 34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7684" h="349669">
                  <a:moveTo>
                    <a:pt x="1137684" y="349669"/>
                  </a:moveTo>
                  <a:cubicBezTo>
                    <a:pt x="1014523" y="216762"/>
                    <a:pt x="891363" y="83856"/>
                    <a:pt x="701749" y="30693"/>
                  </a:cubicBezTo>
                  <a:cubicBezTo>
                    <a:pt x="512135" y="-22470"/>
                    <a:pt x="256067" y="4111"/>
                    <a:pt x="0" y="30693"/>
                  </a:cubicBezTo>
                </a:path>
              </a:pathLst>
            </a:custGeom>
            <a:noFill/>
            <a:ln w="12700" cap="flat" cmpd="sng">
              <a:solidFill>
                <a:srgbClr val="695082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Text Box 7">
              <a:extLst>
                <a:ext uri="{FF2B5EF4-FFF2-40B4-BE49-F238E27FC236}">
                  <a16:creationId xmlns:a16="http://schemas.microsoft.com/office/drawing/2014/main" id="{0F122E98-228B-4A19-872E-509A8E9036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1597" y="4444501"/>
              <a:ext cx="327334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09" name="Text Box 7">
              <a:extLst>
                <a:ext uri="{FF2B5EF4-FFF2-40B4-BE49-F238E27FC236}">
                  <a16:creationId xmlns:a16="http://schemas.microsoft.com/office/drawing/2014/main" id="{CF45C879-124B-4A4F-91F0-3178314029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27186" y="5509632"/>
              <a:ext cx="327334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DCF8A7B-4111-48AC-B495-C5CD12BF1A41}"/>
                </a:ext>
              </a:extLst>
            </p:cNvPr>
            <p:cNvSpPr/>
            <p:nvPr/>
          </p:nvSpPr>
          <p:spPr bwMode="auto">
            <a:xfrm flipV="1">
              <a:off x="9685750" y="5274467"/>
              <a:ext cx="1137684" cy="349669"/>
            </a:xfrm>
            <a:custGeom>
              <a:avLst/>
              <a:gdLst>
                <a:gd name="connsiteX0" fmla="*/ 1137684 w 1137684"/>
                <a:gd name="connsiteY0" fmla="*/ 349669 h 349669"/>
                <a:gd name="connsiteX1" fmla="*/ 701749 w 1137684"/>
                <a:gd name="connsiteY1" fmla="*/ 30693 h 349669"/>
                <a:gd name="connsiteX2" fmla="*/ 0 w 1137684"/>
                <a:gd name="connsiteY2" fmla="*/ 30693 h 34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7684" h="349669">
                  <a:moveTo>
                    <a:pt x="1137684" y="349669"/>
                  </a:moveTo>
                  <a:cubicBezTo>
                    <a:pt x="1014523" y="216762"/>
                    <a:pt x="891363" y="83856"/>
                    <a:pt x="701749" y="30693"/>
                  </a:cubicBezTo>
                  <a:cubicBezTo>
                    <a:pt x="512135" y="-22470"/>
                    <a:pt x="256067" y="4111"/>
                    <a:pt x="0" y="30693"/>
                  </a:cubicBezTo>
                </a:path>
              </a:pathLst>
            </a:custGeom>
            <a:noFill/>
            <a:ln w="12700" cap="flat" cmpd="sng">
              <a:solidFill>
                <a:srgbClr val="69508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Text Box 7">
              <a:extLst>
                <a:ext uri="{FF2B5EF4-FFF2-40B4-BE49-F238E27FC236}">
                  <a16:creationId xmlns:a16="http://schemas.microsoft.com/office/drawing/2014/main" id="{102F71A9-05FE-4A4C-80CF-D1DFF87458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68181" y="5346441"/>
              <a:ext cx="327334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E72E0D4D-B592-41EC-910E-8769263E99F4}"/>
                </a:ext>
              </a:extLst>
            </p:cNvPr>
            <p:cNvSpPr/>
            <p:nvPr/>
          </p:nvSpPr>
          <p:spPr bwMode="auto">
            <a:xfrm rot="10800000" flipV="1">
              <a:off x="8167061" y="4564124"/>
              <a:ext cx="1137684" cy="349669"/>
            </a:xfrm>
            <a:custGeom>
              <a:avLst/>
              <a:gdLst>
                <a:gd name="connsiteX0" fmla="*/ 1137684 w 1137684"/>
                <a:gd name="connsiteY0" fmla="*/ 349669 h 349669"/>
                <a:gd name="connsiteX1" fmla="*/ 701749 w 1137684"/>
                <a:gd name="connsiteY1" fmla="*/ 30693 h 349669"/>
                <a:gd name="connsiteX2" fmla="*/ 0 w 1137684"/>
                <a:gd name="connsiteY2" fmla="*/ 30693 h 34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7684" h="349669">
                  <a:moveTo>
                    <a:pt x="1137684" y="349669"/>
                  </a:moveTo>
                  <a:cubicBezTo>
                    <a:pt x="1014523" y="216762"/>
                    <a:pt x="891363" y="83856"/>
                    <a:pt x="701749" y="30693"/>
                  </a:cubicBezTo>
                  <a:cubicBezTo>
                    <a:pt x="512135" y="-22470"/>
                    <a:pt x="256067" y="4111"/>
                    <a:pt x="0" y="30693"/>
                  </a:cubicBezTo>
                </a:path>
              </a:pathLst>
            </a:custGeom>
            <a:noFill/>
            <a:ln w="12700" cap="flat" cmpd="sng">
              <a:solidFill>
                <a:srgbClr val="695082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Text Box 7">
              <a:extLst>
                <a:ext uri="{FF2B5EF4-FFF2-40B4-BE49-F238E27FC236}">
                  <a16:creationId xmlns:a16="http://schemas.microsoft.com/office/drawing/2014/main" id="{B74DFD9B-F0FA-4DF1-8009-EE60CBA01A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21730" y="4327672"/>
              <a:ext cx="327334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AA8E0A4-E691-4282-B6F4-EEF03E3A1384}"/>
              </a:ext>
            </a:extLst>
          </p:cNvPr>
          <p:cNvSpPr txBox="1"/>
          <p:nvPr/>
        </p:nvSpPr>
        <p:spPr>
          <a:xfrm>
            <a:off x="11312674" y="4829166"/>
            <a:ext cx="642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44626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6885" grpId="0" animBg="1"/>
      <p:bldP spid="112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6D149-F968-573F-C3E5-9A3D087F5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Max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149EC-89D1-FA51-636F-7C80DCB15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778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Max flow is most useful when paired with reductions</a:t>
            </a:r>
          </a:p>
          <a:p>
            <a:r>
              <a:rPr lang="en-US" dirty="0"/>
              <a:t>Reduction idea:</a:t>
            </a:r>
          </a:p>
          <a:p>
            <a:pPr lvl="1"/>
            <a:r>
              <a:rPr lang="en-US" dirty="0"/>
              <a:t>Create an algorithm for a new problem by transforming it into a different problem that can be solved by a preexisting algorithm</a:t>
            </a:r>
          </a:p>
          <a:p>
            <a:r>
              <a:rPr lang="en-US" dirty="0"/>
              <a:t>Reduction Definition - A pair of procedures: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One that takes inputs for the new problem and transforms them into inputs for the old problem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One that takes solutions from the old problem and converts those into solutions for the new problem</a:t>
            </a:r>
          </a:p>
          <a:p>
            <a:pPr lvl="2"/>
            <a:r>
              <a:rPr lang="en-US" dirty="0"/>
              <a:t>Note: this second procedure only needs to apply to solutions to inputs that could possible come from the reduction (i.e. it does not have to work for every possible solution)</a:t>
            </a:r>
          </a:p>
          <a:p>
            <a:r>
              <a:rPr lang="en-US" dirty="0"/>
              <a:t>The way we’ll use max flow:</a:t>
            </a:r>
          </a:p>
          <a:p>
            <a:pPr lvl="1"/>
            <a:r>
              <a:rPr lang="en-US" dirty="0"/>
              <a:t>Start with a non max flow problem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Write a procedure to convert its input to a flow network</a:t>
            </a:r>
          </a:p>
          <a:p>
            <a:pPr lvl="1"/>
            <a:r>
              <a:rPr lang="en-US" dirty="0"/>
              <a:t>Use Ford-Fulkerson to find the max flow through the network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Use that max flow to find the solution to our non max flow problem.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595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085" y="-171592"/>
            <a:ext cx="10515600" cy="1325563"/>
          </a:xfrm>
        </p:spPr>
        <p:txBody>
          <a:bodyPr/>
          <a:lstStyle/>
          <a:p>
            <a:r>
              <a:rPr lang="en-US" dirty="0"/>
              <a:t>Reductions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BADE50-950A-4D58-BFB2-FA2C6A8B38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15701" y="1403866"/>
                <a:ext cx="11770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Problem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701" y="1403866"/>
                <a:ext cx="1177053" cy="369332"/>
              </a:xfrm>
              <a:prstGeom prst="rect">
                <a:avLst/>
              </a:prstGeom>
              <a:blipFill>
                <a:blip r:embed="rId2"/>
                <a:stretch>
                  <a:fillRect l="-414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696200" y="1371600"/>
                <a:ext cx="11874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Problem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1371600"/>
                <a:ext cx="1187441" cy="369332"/>
              </a:xfrm>
              <a:prstGeom prst="rect">
                <a:avLst/>
              </a:prstGeom>
              <a:blipFill>
                <a:blip r:embed="rId3"/>
                <a:stretch>
                  <a:fillRect l="-463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7982952" y="4830490"/>
                <a:ext cx="30155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Solution for chosen</a:t>
                </a:r>
                <a:r>
                  <a:rPr kumimoji="0" lang="en-US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input of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𝑩</m:t>
                    </m:r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952" y="4830490"/>
                <a:ext cx="3015505" cy="369332"/>
              </a:xfrm>
              <a:prstGeom prst="rect">
                <a:avLst/>
              </a:prstGeom>
              <a:blipFill>
                <a:blip r:embed="rId4"/>
                <a:stretch>
                  <a:fillRect l="-182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𝐴</m:t>
                      </m:r>
                    </m:oMath>
                  </m:oMathPara>
                </a14:m>
                <a:endPara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blipFill>
                <a:blip r:embed="rId5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𝐵</m:t>
                      </m:r>
                    </m:oMath>
                  </m:oMathPara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blipFill>
                <a:blip r:embed="rId6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Solution for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𝑨</m:t>
                    </m:r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blipFill>
                <a:blip r:embed="rId7"/>
                <a:stretch>
                  <a:fillRect l="-2542" t="-689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627562" y="1861068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641736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8937741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𝑌</m:t>
                      </m:r>
                    </m:oMath>
                  </m:oMathPara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7741" y="5242707"/>
                <a:ext cx="625924" cy="1004887"/>
              </a:xfrm>
              <a:prstGeom prst="rect">
                <a:avLst/>
              </a:prstGeom>
              <a:blipFill>
                <a:blip r:embed="rId8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Flowchart: Magnetic Disk 279"/>
              <p:cNvSpPr/>
              <p:nvPr/>
            </p:nvSpPr>
            <p:spPr>
              <a:xfrm>
                <a:off x="2822171" y="5140410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𝑋</m:t>
                      </m:r>
                    </m:oMath>
                  </m:oMathPara>
                </a14:m>
                <a:endPara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0" name="Flowchart: Magnetic Disk 2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171" y="5140410"/>
                <a:ext cx="625924" cy="1184190"/>
              </a:xfrm>
              <a:prstGeom prst="flowChartMagneticDisk">
                <a:avLst/>
              </a:prstGeom>
              <a:blipFill>
                <a:blip r:embed="rId9"/>
                <a:stretch>
                  <a:fillRect l="-9434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747B33F-CDB7-F48C-FCBE-4CA526D5DC7D}"/>
                  </a:ext>
                </a:extLst>
              </p:cNvPr>
              <p:cNvSpPr txBox="1"/>
              <p:nvPr/>
            </p:nvSpPr>
            <p:spPr>
              <a:xfrm>
                <a:off x="4474144" y="2476596"/>
                <a:ext cx="328585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Procedure for converting instances of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into instances of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747B33F-CDB7-F48C-FCBE-4CA526D5D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144" y="2476596"/>
                <a:ext cx="3285854" cy="646331"/>
              </a:xfrm>
              <a:prstGeom prst="rect">
                <a:avLst/>
              </a:prstGeom>
              <a:blipFill>
                <a:blip r:embed="rId11"/>
                <a:stretch>
                  <a:fillRect l="-167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29F30B-FAB9-B6A8-6599-9ED4700CB05A}"/>
                  </a:ext>
                </a:extLst>
              </p:cNvPr>
              <p:cNvSpPr txBox="1"/>
              <p:nvPr/>
            </p:nvSpPr>
            <p:spPr>
              <a:xfrm>
                <a:off x="9563665" y="3447731"/>
                <a:ext cx="2743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Algorithm for solving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29F30B-FAB9-B6A8-6599-9ED4700CB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3665" y="3447731"/>
                <a:ext cx="2743200" cy="369332"/>
              </a:xfrm>
              <a:prstGeom prst="rect">
                <a:avLst/>
              </a:prstGeom>
              <a:blipFill>
                <a:blip r:embed="rId12"/>
                <a:stretch>
                  <a:fillRect l="-200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0869AD-3F44-2451-E4B2-2D158BC25557}"/>
                  </a:ext>
                </a:extLst>
              </p:cNvPr>
              <p:cNvSpPr txBox="1"/>
              <p:nvPr/>
            </p:nvSpPr>
            <p:spPr>
              <a:xfrm>
                <a:off x="5239751" y="4234212"/>
                <a:ext cx="261749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Procedure for converting possible solutions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B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into solutions of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0869AD-3F44-2451-E4B2-2D158BC25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751" y="4234212"/>
                <a:ext cx="2617491" cy="923330"/>
              </a:xfrm>
              <a:prstGeom prst="rect">
                <a:avLst/>
              </a:prstGeom>
              <a:blipFill>
                <a:blip r:embed="rId13"/>
                <a:stretch>
                  <a:fillRect l="-2098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013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0C632-9D5D-B629-19B0-12C0C8750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FF354D8F-478A-DB76-BDA6-E591E674910B}"/>
              </a:ext>
            </a:extLst>
          </p:cNvPr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C519B7-F183-EFFE-9D9C-9D6F0B6BB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85" y="-171592"/>
            <a:ext cx="10515600" cy="1325563"/>
          </a:xfrm>
        </p:spPr>
        <p:txBody>
          <a:bodyPr/>
          <a:lstStyle/>
          <a:p>
            <a:r>
              <a:rPr lang="en-US" dirty="0"/>
              <a:t>Max Flow Reductions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AB6151-1E15-80E3-386B-D56596B7A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BADE50-950A-4D58-BFB2-FA2C6A8B38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2CE9DF0-229A-1451-E2EB-A94D4FC1E8A4}"/>
                  </a:ext>
                </a:extLst>
              </p:cNvPr>
              <p:cNvSpPr txBox="1"/>
              <p:nvPr/>
            </p:nvSpPr>
            <p:spPr>
              <a:xfrm>
                <a:off x="1615701" y="1403866"/>
                <a:ext cx="11770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Problem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701" y="1403866"/>
                <a:ext cx="1177053" cy="369332"/>
              </a:xfrm>
              <a:prstGeom prst="rect">
                <a:avLst/>
              </a:prstGeom>
              <a:blipFill>
                <a:blip r:embed="rId2"/>
                <a:stretch>
                  <a:fillRect l="-414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62D1318D-255A-CA99-7584-DDC0BEDCECE4}"/>
              </a:ext>
            </a:extLst>
          </p:cNvPr>
          <p:cNvSpPr txBox="1"/>
          <p:nvPr/>
        </p:nvSpPr>
        <p:spPr>
          <a:xfrm>
            <a:off x="7696200" y="1371600"/>
            <a:ext cx="193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 Flow Problem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E101E3-AE85-B48F-62A7-B580C9E133FA}"/>
              </a:ext>
            </a:extLst>
          </p:cNvPr>
          <p:cNvSpPr txBox="1"/>
          <p:nvPr/>
        </p:nvSpPr>
        <p:spPr>
          <a:xfrm>
            <a:off x="7808995" y="4298946"/>
            <a:ext cx="3810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maximal flow graph for that network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>
                <a:extLst>
                  <a:ext uri="{FF2B5EF4-FFF2-40B4-BE49-F238E27FC236}">
                    <a16:creationId xmlns:a16="http://schemas.microsoft.com/office/drawing/2014/main" id="{86E0C0FD-40A7-C2E9-4589-A6DA77CC6C93}"/>
                  </a:ext>
                </a:extLst>
              </p:cNvPr>
              <p:cNvSpPr/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𝐴</m:t>
                      </m:r>
                    </m:oMath>
                  </m:oMathPara>
                </a14:m>
                <a:endPara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blipFill>
                <a:blip r:embed="rId5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96656CE-579D-1B25-3717-1BCEA96374CB}"/>
                  </a:ext>
                </a:extLst>
              </p:cNvPr>
              <p:cNvSpPr txBox="1"/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Solution for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𝑨</m:t>
                    </m:r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blipFill>
                <a:blip r:embed="rId7"/>
                <a:stretch>
                  <a:fillRect l="-2542" t="-689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>
            <a:extLst>
              <a:ext uri="{FF2B5EF4-FFF2-40B4-BE49-F238E27FC236}">
                <a16:creationId xmlns:a16="http://schemas.microsoft.com/office/drawing/2014/main" id="{603C70C7-3027-0E33-2EFE-A889BED09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562" y="1861068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F9E3B243-DEA6-2BB9-5F46-C067D6C103C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AutoShape 5">
            <a:extLst>
              <a:ext uri="{FF2B5EF4-FFF2-40B4-BE49-F238E27FC236}">
                <a16:creationId xmlns:a16="http://schemas.microsoft.com/office/drawing/2014/main" id="{E3153189-4F30-0DEE-432B-FC6349B6380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641736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14F52FE-C0A5-CE28-029D-8877737DF718}"/>
              </a:ext>
            </a:extLst>
          </p:cNvPr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Flowchart: Magnetic Disk 279">
                <a:extLst>
                  <a:ext uri="{FF2B5EF4-FFF2-40B4-BE49-F238E27FC236}">
                    <a16:creationId xmlns:a16="http://schemas.microsoft.com/office/drawing/2014/main" id="{D597ECB3-3D30-5F3F-D424-0C4B37E75451}"/>
                  </a:ext>
                </a:extLst>
              </p:cNvPr>
              <p:cNvSpPr/>
              <p:nvPr/>
            </p:nvSpPr>
            <p:spPr>
              <a:xfrm>
                <a:off x="2822171" y="5140410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𝑋</m:t>
                      </m:r>
                    </m:oMath>
                  </m:oMathPara>
                </a14:m>
                <a:endPara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0" name="Flowchart: Magnetic Disk 2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171" y="5140410"/>
                <a:ext cx="625924" cy="1184190"/>
              </a:xfrm>
              <a:prstGeom prst="flowChartMagneticDisk">
                <a:avLst/>
              </a:prstGeom>
              <a:blipFill>
                <a:blip r:embed="rId9"/>
                <a:stretch>
                  <a:fillRect l="-9434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2F9C11-99F0-4F6F-C3FD-896204B9173D}"/>
                  </a:ext>
                </a:extLst>
              </p:cNvPr>
              <p:cNvSpPr txBox="1"/>
              <p:nvPr/>
            </p:nvSpPr>
            <p:spPr>
              <a:xfrm>
                <a:off x="4474144" y="2476596"/>
                <a:ext cx="328585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Procedure for converting instances of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into </a:t>
                </a: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flow networks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2F9C11-99F0-4F6F-C3FD-896204B91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144" y="2476596"/>
                <a:ext cx="3285854" cy="646331"/>
              </a:xfrm>
              <a:prstGeom prst="rect">
                <a:avLst/>
              </a:prstGeom>
              <a:blipFill>
                <a:blip r:embed="rId10"/>
                <a:stretch>
                  <a:fillRect l="-1670" t="-4717" r="-148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1AD6D81-2DE3-0508-212F-CE985D99F0EC}"/>
              </a:ext>
            </a:extLst>
          </p:cNvPr>
          <p:cNvSpPr txBox="1"/>
          <p:nvPr/>
        </p:nvSpPr>
        <p:spPr>
          <a:xfrm>
            <a:off x="9563665" y="344773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Ford-Fulkerson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FCB2A4-A46E-228D-A430-CDAA29A6E1B8}"/>
                  </a:ext>
                </a:extLst>
              </p:cNvPr>
              <p:cNvSpPr txBox="1"/>
              <p:nvPr/>
            </p:nvSpPr>
            <p:spPr>
              <a:xfrm>
                <a:off x="5212320" y="4234212"/>
                <a:ext cx="27432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Procedure for converting possible flow graphs into solutions of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FCB2A4-A46E-228D-A430-CDAA29A6E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320" y="4234212"/>
                <a:ext cx="2743200" cy="923330"/>
              </a:xfrm>
              <a:prstGeom prst="rect">
                <a:avLst/>
              </a:prstGeom>
              <a:blipFill>
                <a:blip r:embed="rId11"/>
                <a:stretch>
                  <a:fillRect l="-1778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AEC8F208-E1EA-971C-EFC3-F3F5A7821DED}"/>
              </a:ext>
            </a:extLst>
          </p:cNvPr>
          <p:cNvGrpSpPr/>
          <p:nvPr/>
        </p:nvGrpSpPr>
        <p:grpSpPr>
          <a:xfrm>
            <a:off x="8189633" y="1798145"/>
            <a:ext cx="2876371" cy="1367399"/>
            <a:chOff x="4395659" y="2923138"/>
            <a:chExt cx="6599476" cy="3137327"/>
          </a:xfrm>
        </p:grpSpPr>
        <p:cxnSp>
          <p:nvCxnSpPr>
            <p:cNvPr id="8" name="AutoShape 68">
              <a:extLst>
                <a:ext uri="{FF2B5EF4-FFF2-40B4-BE49-F238E27FC236}">
                  <a16:creationId xmlns:a16="http://schemas.microsoft.com/office/drawing/2014/main" id="{2CE0B73E-4EB1-87E0-339A-384BC38224E7}"/>
                </a:ext>
              </a:extLst>
            </p:cNvPr>
            <p:cNvCxnSpPr>
              <a:cxnSpLocks noChangeShapeType="1"/>
              <a:stCxn id="29" idx="1"/>
              <a:endCxn id="11" idx="5"/>
            </p:cNvCxnSpPr>
            <p:nvPr/>
          </p:nvCxnSpPr>
          <p:spPr bwMode="auto">
            <a:xfrm flipH="1" flipV="1">
              <a:off x="6575184" y="4634480"/>
              <a:ext cx="2273571" cy="11297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9" name="Oval 50">
              <a:extLst>
                <a:ext uri="{FF2B5EF4-FFF2-40B4-BE49-F238E27FC236}">
                  <a16:creationId xmlns:a16="http://schemas.microsoft.com/office/drawing/2014/main" id="{AF8B4B88-87C3-F12C-1EFA-EF87F99F5FA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95659" y="4336321"/>
              <a:ext cx="347119" cy="34931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1400" b="1" dirty="0">
                  <a:solidFill>
                    <a:srgbClr val="C00000"/>
                  </a:solidFill>
                </a:rPr>
                <a:t>s</a:t>
              </a:r>
            </a:p>
          </p:txBody>
        </p:sp>
        <p:sp>
          <p:nvSpPr>
            <p:cNvPr id="10" name="Oval 51">
              <a:extLst>
                <a:ext uri="{FF2B5EF4-FFF2-40B4-BE49-F238E27FC236}">
                  <a16:creationId xmlns:a16="http://schemas.microsoft.com/office/drawing/2014/main" id="{07D8BBD5-6FF9-9B23-94AD-8304E27DAE1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278899" y="2923138"/>
              <a:ext cx="347119" cy="35151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1400" b="1" dirty="0"/>
                <a:t>a</a:t>
              </a:r>
            </a:p>
          </p:txBody>
        </p:sp>
        <p:sp>
          <p:nvSpPr>
            <p:cNvPr id="11" name="Oval 52">
              <a:extLst>
                <a:ext uri="{FF2B5EF4-FFF2-40B4-BE49-F238E27FC236}">
                  <a16:creationId xmlns:a16="http://schemas.microsoft.com/office/drawing/2014/main" id="{D857987E-27ED-5441-7C9D-37BFB6077F1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278899" y="4336321"/>
              <a:ext cx="347119" cy="34931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1400" b="1" dirty="0"/>
                <a:t>b</a:t>
              </a:r>
            </a:p>
          </p:txBody>
        </p:sp>
        <p:sp>
          <p:nvSpPr>
            <p:cNvPr id="13" name="Oval 53">
              <a:extLst>
                <a:ext uri="{FF2B5EF4-FFF2-40B4-BE49-F238E27FC236}">
                  <a16:creationId xmlns:a16="http://schemas.microsoft.com/office/drawing/2014/main" id="{E5E34F0E-7CAF-9A01-2BD5-CF99C834045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278899" y="5713346"/>
              <a:ext cx="347119" cy="34711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1400" b="1" dirty="0"/>
                <a:t>c</a:t>
              </a:r>
            </a:p>
          </p:txBody>
        </p:sp>
        <p:cxnSp>
          <p:nvCxnSpPr>
            <p:cNvPr id="14" name="AutoShape 54">
              <a:extLst>
                <a:ext uri="{FF2B5EF4-FFF2-40B4-BE49-F238E27FC236}">
                  <a16:creationId xmlns:a16="http://schemas.microsoft.com/office/drawing/2014/main" id="{4DF10584-081B-B7B9-6833-FE2DF264D7F6}"/>
                </a:ext>
              </a:extLst>
            </p:cNvPr>
            <p:cNvCxnSpPr>
              <a:cxnSpLocks noChangeShapeType="1"/>
              <a:stCxn id="9" idx="7"/>
              <a:endCxn id="10" idx="3"/>
            </p:cNvCxnSpPr>
            <p:nvPr/>
          </p:nvCxnSpPr>
          <p:spPr bwMode="auto">
            <a:xfrm flipV="1">
              <a:off x="4691944" y="3223173"/>
              <a:ext cx="1637789" cy="11643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5" name="AutoShape 55">
              <a:extLst>
                <a:ext uri="{FF2B5EF4-FFF2-40B4-BE49-F238E27FC236}">
                  <a16:creationId xmlns:a16="http://schemas.microsoft.com/office/drawing/2014/main" id="{2585A039-CFA5-1FFD-90EF-510A0328E25A}"/>
                </a:ext>
              </a:extLst>
            </p:cNvPr>
            <p:cNvCxnSpPr>
              <a:cxnSpLocks noChangeShapeType="1"/>
              <a:stCxn id="9" idx="6"/>
              <a:endCxn id="11" idx="2"/>
            </p:cNvCxnSpPr>
            <p:nvPr/>
          </p:nvCxnSpPr>
          <p:spPr bwMode="auto">
            <a:xfrm>
              <a:off x="4742778" y="4510979"/>
              <a:ext cx="153612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7" name="AutoShape 56">
              <a:extLst>
                <a:ext uri="{FF2B5EF4-FFF2-40B4-BE49-F238E27FC236}">
                  <a16:creationId xmlns:a16="http://schemas.microsoft.com/office/drawing/2014/main" id="{0EFF4FE9-4C30-BB91-4B32-3DA847EFCD0D}"/>
                </a:ext>
              </a:extLst>
            </p:cNvPr>
            <p:cNvCxnSpPr>
              <a:cxnSpLocks noChangeShapeType="1"/>
              <a:stCxn id="9" idx="5"/>
              <a:endCxn id="13" idx="1"/>
            </p:cNvCxnSpPr>
            <p:nvPr/>
          </p:nvCxnSpPr>
          <p:spPr bwMode="auto">
            <a:xfrm>
              <a:off x="4691944" y="4634480"/>
              <a:ext cx="1637789" cy="11297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8" name="AutoShape 57">
              <a:extLst>
                <a:ext uri="{FF2B5EF4-FFF2-40B4-BE49-F238E27FC236}">
                  <a16:creationId xmlns:a16="http://schemas.microsoft.com/office/drawing/2014/main" id="{F9758A64-7AE4-B3B7-DA35-DA88121BC606}"/>
                </a:ext>
              </a:extLst>
            </p:cNvPr>
            <p:cNvCxnSpPr>
              <a:cxnSpLocks noChangeShapeType="1"/>
              <a:stCxn id="11" idx="6"/>
              <a:endCxn id="27" idx="2"/>
            </p:cNvCxnSpPr>
            <p:nvPr/>
          </p:nvCxnSpPr>
          <p:spPr bwMode="auto">
            <a:xfrm>
              <a:off x="6626018" y="4510979"/>
              <a:ext cx="217190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59">
              <a:extLst>
                <a:ext uri="{FF2B5EF4-FFF2-40B4-BE49-F238E27FC236}">
                  <a16:creationId xmlns:a16="http://schemas.microsoft.com/office/drawing/2014/main" id="{BD802FCA-B1AE-07BD-7CCF-B5C036D5AA17}"/>
                </a:ext>
              </a:extLst>
            </p:cNvPr>
            <p:cNvCxnSpPr>
              <a:cxnSpLocks noChangeShapeType="1"/>
              <a:stCxn id="11" idx="4"/>
              <a:endCxn id="13" idx="0"/>
            </p:cNvCxnSpPr>
            <p:nvPr/>
          </p:nvCxnSpPr>
          <p:spPr bwMode="auto">
            <a:xfrm>
              <a:off x="6452459" y="4685636"/>
              <a:ext cx="0" cy="10277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60">
              <a:extLst>
                <a:ext uri="{FF2B5EF4-FFF2-40B4-BE49-F238E27FC236}">
                  <a16:creationId xmlns:a16="http://schemas.microsoft.com/office/drawing/2014/main" id="{526505D6-FD15-0C6B-7D36-FF775BBD5D78}"/>
                </a:ext>
              </a:extLst>
            </p:cNvPr>
            <p:cNvCxnSpPr>
              <a:cxnSpLocks noChangeShapeType="1"/>
              <a:stCxn id="10" idx="6"/>
              <a:endCxn id="26" idx="2"/>
            </p:cNvCxnSpPr>
            <p:nvPr/>
          </p:nvCxnSpPr>
          <p:spPr bwMode="auto">
            <a:xfrm>
              <a:off x="6626018" y="3098894"/>
              <a:ext cx="217190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61">
              <a:extLst>
                <a:ext uri="{FF2B5EF4-FFF2-40B4-BE49-F238E27FC236}">
                  <a16:creationId xmlns:a16="http://schemas.microsoft.com/office/drawing/2014/main" id="{F27A9389-D719-25FB-5235-A21F206E95A7}"/>
                </a:ext>
              </a:extLst>
            </p:cNvPr>
            <p:cNvCxnSpPr>
              <a:cxnSpLocks noChangeShapeType="1"/>
              <a:stCxn id="13" idx="6"/>
              <a:endCxn id="29" idx="2"/>
            </p:cNvCxnSpPr>
            <p:nvPr/>
          </p:nvCxnSpPr>
          <p:spPr bwMode="auto">
            <a:xfrm>
              <a:off x="6626018" y="5886906"/>
              <a:ext cx="2171903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5" name="AutoShape 62">
              <a:extLst>
                <a:ext uri="{FF2B5EF4-FFF2-40B4-BE49-F238E27FC236}">
                  <a16:creationId xmlns:a16="http://schemas.microsoft.com/office/drawing/2014/main" id="{5932F267-F79B-75C3-EEC1-8845EA1DE8D0}"/>
                </a:ext>
              </a:extLst>
            </p:cNvPr>
            <p:cNvCxnSpPr>
              <a:cxnSpLocks noChangeShapeType="1"/>
              <a:stCxn id="10" idx="4"/>
              <a:endCxn id="11" idx="0"/>
            </p:cNvCxnSpPr>
            <p:nvPr/>
          </p:nvCxnSpPr>
          <p:spPr bwMode="auto">
            <a:xfrm>
              <a:off x="6452459" y="3274651"/>
              <a:ext cx="0" cy="10616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6" name="Oval 63">
              <a:extLst>
                <a:ext uri="{FF2B5EF4-FFF2-40B4-BE49-F238E27FC236}">
                  <a16:creationId xmlns:a16="http://schemas.microsoft.com/office/drawing/2014/main" id="{0D6CB290-71F4-5131-9620-2F6B5B24E78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97921" y="2923138"/>
              <a:ext cx="347119" cy="35151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1400" b="1" dirty="0"/>
                <a:t>d</a:t>
              </a:r>
            </a:p>
          </p:txBody>
        </p:sp>
        <p:sp>
          <p:nvSpPr>
            <p:cNvPr id="27" name="Oval 64">
              <a:extLst>
                <a:ext uri="{FF2B5EF4-FFF2-40B4-BE49-F238E27FC236}">
                  <a16:creationId xmlns:a16="http://schemas.microsoft.com/office/drawing/2014/main" id="{809FF9D9-82F2-D622-8D6F-596C56A08AD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97921" y="4336321"/>
              <a:ext cx="347119" cy="34931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1400" b="1" dirty="0"/>
                <a:t>e</a:t>
              </a:r>
            </a:p>
          </p:txBody>
        </p:sp>
        <p:sp>
          <p:nvSpPr>
            <p:cNvPr id="29" name="Oval 65">
              <a:extLst>
                <a:ext uri="{FF2B5EF4-FFF2-40B4-BE49-F238E27FC236}">
                  <a16:creationId xmlns:a16="http://schemas.microsoft.com/office/drawing/2014/main" id="{61C16A71-522E-33A1-4A44-83FF2E870D1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97921" y="5713346"/>
              <a:ext cx="347119" cy="34711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1400" b="1" dirty="0"/>
                <a:t>f</a:t>
              </a:r>
            </a:p>
          </p:txBody>
        </p:sp>
        <p:cxnSp>
          <p:nvCxnSpPr>
            <p:cNvPr id="33" name="AutoShape 66">
              <a:extLst>
                <a:ext uri="{FF2B5EF4-FFF2-40B4-BE49-F238E27FC236}">
                  <a16:creationId xmlns:a16="http://schemas.microsoft.com/office/drawing/2014/main" id="{CE9D59B1-8CB5-7315-D0EA-1F0170A1C98A}"/>
                </a:ext>
              </a:extLst>
            </p:cNvPr>
            <p:cNvCxnSpPr>
              <a:cxnSpLocks noChangeShapeType="1"/>
              <a:stCxn id="27" idx="4"/>
              <a:endCxn id="29" idx="0"/>
            </p:cNvCxnSpPr>
            <p:nvPr/>
          </p:nvCxnSpPr>
          <p:spPr bwMode="auto">
            <a:xfrm>
              <a:off x="8971480" y="4685636"/>
              <a:ext cx="0" cy="10277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6" name="AutoShape 67">
              <a:extLst>
                <a:ext uri="{FF2B5EF4-FFF2-40B4-BE49-F238E27FC236}">
                  <a16:creationId xmlns:a16="http://schemas.microsoft.com/office/drawing/2014/main" id="{5733B21C-82F7-D0E3-54BC-99EADBFE4315}"/>
                </a:ext>
              </a:extLst>
            </p:cNvPr>
            <p:cNvCxnSpPr>
              <a:cxnSpLocks noChangeShapeType="1"/>
              <a:stCxn id="26" idx="4"/>
              <a:endCxn id="27" idx="0"/>
            </p:cNvCxnSpPr>
            <p:nvPr/>
          </p:nvCxnSpPr>
          <p:spPr bwMode="auto">
            <a:xfrm>
              <a:off x="8971480" y="3274651"/>
              <a:ext cx="0" cy="10616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7" name="AutoShape 68">
              <a:extLst>
                <a:ext uri="{FF2B5EF4-FFF2-40B4-BE49-F238E27FC236}">
                  <a16:creationId xmlns:a16="http://schemas.microsoft.com/office/drawing/2014/main" id="{2944E8CF-D89D-C079-11B6-F914E8616979}"/>
                </a:ext>
              </a:extLst>
            </p:cNvPr>
            <p:cNvCxnSpPr>
              <a:cxnSpLocks noChangeShapeType="1"/>
              <a:stCxn id="10" idx="5"/>
              <a:endCxn id="27" idx="1"/>
            </p:cNvCxnSpPr>
            <p:nvPr/>
          </p:nvCxnSpPr>
          <p:spPr bwMode="auto">
            <a:xfrm>
              <a:off x="6575184" y="3223173"/>
              <a:ext cx="2273571" cy="11643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8" name="Oval 69">
              <a:extLst>
                <a:ext uri="{FF2B5EF4-FFF2-40B4-BE49-F238E27FC236}">
                  <a16:creationId xmlns:a16="http://schemas.microsoft.com/office/drawing/2014/main" id="{D1060C5D-233C-59A1-D55E-17D0D299D77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48016" y="4336321"/>
              <a:ext cx="347119" cy="34931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1400" b="1" dirty="0">
                  <a:solidFill>
                    <a:srgbClr val="C00000"/>
                  </a:solidFill>
                </a:rPr>
                <a:t>t</a:t>
              </a:r>
            </a:p>
          </p:txBody>
        </p:sp>
        <p:cxnSp>
          <p:nvCxnSpPr>
            <p:cNvPr id="39" name="AutoShape 70">
              <a:extLst>
                <a:ext uri="{FF2B5EF4-FFF2-40B4-BE49-F238E27FC236}">
                  <a16:creationId xmlns:a16="http://schemas.microsoft.com/office/drawing/2014/main" id="{A53B90AF-279B-CBAC-7DE3-115709264AC8}"/>
                </a:ext>
              </a:extLst>
            </p:cNvPr>
            <p:cNvCxnSpPr>
              <a:cxnSpLocks noChangeShapeType="1"/>
              <a:stCxn id="26" idx="6"/>
              <a:endCxn id="38" idx="1"/>
            </p:cNvCxnSpPr>
            <p:nvPr/>
          </p:nvCxnSpPr>
          <p:spPr bwMode="auto">
            <a:xfrm>
              <a:off x="9145040" y="3098894"/>
              <a:ext cx="1553810" cy="128858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0" name="AutoShape 71">
              <a:extLst>
                <a:ext uri="{FF2B5EF4-FFF2-40B4-BE49-F238E27FC236}">
                  <a16:creationId xmlns:a16="http://schemas.microsoft.com/office/drawing/2014/main" id="{3FCA9055-784A-14FB-69D1-9C691830D22B}"/>
                </a:ext>
              </a:extLst>
            </p:cNvPr>
            <p:cNvCxnSpPr>
              <a:cxnSpLocks noChangeShapeType="1"/>
              <a:stCxn id="27" idx="6"/>
              <a:endCxn id="38" idx="2"/>
            </p:cNvCxnSpPr>
            <p:nvPr/>
          </p:nvCxnSpPr>
          <p:spPr bwMode="auto">
            <a:xfrm>
              <a:off x="9145040" y="4510979"/>
              <a:ext cx="150297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1" name="AutoShape 72">
              <a:extLst>
                <a:ext uri="{FF2B5EF4-FFF2-40B4-BE49-F238E27FC236}">
                  <a16:creationId xmlns:a16="http://schemas.microsoft.com/office/drawing/2014/main" id="{E3555C4E-2A11-72FA-7286-E6279640CC8C}"/>
                </a:ext>
              </a:extLst>
            </p:cNvPr>
            <p:cNvCxnSpPr>
              <a:cxnSpLocks noChangeShapeType="1"/>
              <a:stCxn id="29" idx="7"/>
              <a:endCxn id="38" idx="4"/>
            </p:cNvCxnSpPr>
            <p:nvPr/>
          </p:nvCxnSpPr>
          <p:spPr bwMode="auto">
            <a:xfrm flipV="1">
              <a:off x="9094206" y="4685636"/>
              <a:ext cx="1727370" cy="10785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2" name="Text Box 73">
              <a:extLst>
                <a:ext uri="{FF2B5EF4-FFF2-40B4-BE49-F238E27FC236}">
                  <a16:creationId xmlns:a16="http://schemas.microsoft.com/office/drawing/2014/main" id="{9B7C03F8-608F-A8AE-566D-73EE059D75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0920" y="5112122"/>
              <a:ext cx="612528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15</a:t>
              </a:r>
            </a:p>
          </p:txBody>
        </p:sp>
        <p:sp>
          <p:nvSpPr>
            <p:cNvPr id="43" name="Text Box 74">
              <a:extLst>
                <a:ext uri="{FF2B5EF4-FFF2-40B4-BE49-F238E27FC236}">
                  <a16:creationId xmlns:a16="http://schemas.microsoft.com/office/drawing/2014/main" id="{837F1B22-7E6C-778B-214A-5E064977BA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8549" y="4352895"/>
              <a:ext cx="453335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alt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 Box 75">
              <a:extLst>
                <a:ext uri="{FF2B5EF4-FFF2-40B4-BE49-F238E27FC236}">
                  <a16:creationId xmlns:a16="http://schemas.microsoft.com/office/drawing/2014/main" id="{9EAAE041-A7F4-03C9-0A37-A5E3AD894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1165" y="5713346"/>
              <a:ext cx="624271" cy="21544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30</a:t>
              </a:r>
            </a:p>
          </p:txBody>
        </p:sp>
        <p:sp>
          <p:nvSpPr>
            <p:cNvPr id="45" name="Text Box 76">
              <a:extLst>
                <a:ext uri="{FF2B5EF4-FFF2-40B4-BE49-F238E27FC236}">
                  <a16:creationId xmlns:a16="http://schemas.microsoft.com/office/drawing/2014/main" id="{5A9ACDC9-1ADF-EDB1-EB91-5B34318C2F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36366" y="4983795"/>
              <a:ext cx="600782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15</a:t>
              </a:r>
            </a:p>
          </p:txBody>
        </p:sp>
        <p:sp>
          <p:nvSpPr>
            <p:cNvPr id="46" name="Text Box 77">
              <a:extLst>
                <a:ext uri="{FF2B5EF4-FFF2-40B4-BE49-F238E27FC236}">
                  <a16:creationId xmlns:a16="http://schemas.microsoft.com/office/drawing/2014/main" id="{65BAF4D0-95FF-620F-2CCC-CE82432C1E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0960" y="3595078"/>
              <a:ext cx="685677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47" name="Text Box 78">
              <a:extLst>
                <a:ext uri="{FF2B5EF4-FFF2-40B4-BE49-F238E27FC236}">
                  <a16:creationId xmlns:a16="http://schemas.microsoft.com/office/drawing/2014/main" id="{00E7ADF5-D8DC-185A-F1B2-6313953F85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6213" y="4352895"/>
              <a:ext cx="469223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48" name="Text Box 79">
              <a:extLst>
                <a:ext uri="{FF2B5EF4-FFF2-40B4-BE49-F238E27FC236}">
                  <a16:creationId xmlns:a16="http://schemas.microsoft.com/office/drawing/2014/main" id="{EBD836B8-630D-FDB6-5A42-06B79BAC8E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5727" y="3622107"/>
              <a:ext cx="624271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49" name="Text Box 80">
              <a:extLst>
                <a:ext uri="{FF2B5EF4-FFF2-40B4-BE49-F238E27FC236}">
                  <a16:creationId xmlns:a16="http://schemas.microsoft.com/office/drawing/2014/main" id="{959AB415-4B68-0500-97E1-0D4A749C4C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4248" y="2939710"/>
              <a:ext cx="403767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05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50" name="Text Box 81">
              <a:extLst>
                <a:ext uri="{FF2B5EF4-FFF2-40B4-BE49-F238E27FC236}">
                  <a16:creationId xmlns:a16="http://schemas.microsoft.com/office/drawing/2014/main" id="{0AFA0F2C-58EB-1A8F-3118-CDB08D64EC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4248" y="5043023"/>
              <a:ext cx="403767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51" name="Text Box 82">
              <a:extLst>
                <a:ext uri="{FF2B5EF4-FFF2-40B4-BE49-F238E27FC236}">
                  <a16:creationId xmlns:a16="http://schemas.microsoft.com/office/drawing/2014/main" id="{50CCBE9E-9E6C-213C-3F2B-72AACD6E91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78052" y="5087101"/>
              <a:ext cx="622845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52" name="Text Box 83">
              <a:extLst>
                <a:ext uri="{FF2B5EF4-FFF2-40B4-BE49-F238E27FC236}">
                  <a16:creationId xmlns:a16="http://schemas.microsoft.com/office/drawing/2014/main" id="{B288D67F-0944-30A0-300E-716B82B147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4822" y="4352895"/>
              <a:ext cx="596075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alt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 Box 84">
              <a:extLst>
                <a:ext uri="{FF2B5EF4-FFF2-40B4-BE49-F238E27FC236}">
                  <a16:creationId xmlns:a16="http://schemas.microsoft.com/office/drawing/2014/main" id="{0DAC96FF-1C66-6D38-73E9-8D29407CE6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3383" y="3588301"/>
              <a:ext cx="689644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54" name="Text Box 85">
              <a:extLst>
                <a:ext uri="{FF2B5EF4-FFF2-40B4-BE49-F238E27FC236}">
                  <a16:creationId xmlns:a16="http://schemas.microsoft.com/office/drawing/2014/main" id="{AF7AA4BA-829B-64E5-A76F-EA1B50C140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91308" y="3595078"/>
              <a:ext cx="545059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55" name="Text Box 86">
              <a:extLst>
                <a:ext uri="{FF2B5EF4-FFF2-40B4-BE49-F238E27FC236}">
                  <a16:creationId xmlns:a16="http://schemas.microsoft.com/office/drawing/2014/main" id="{3A581087-F72B-0BFB-02D3-94BD983A0E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6229" y="3653451"/>
              <a:ext cx="403767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56" name="Text Box 87">
              <a:extLst>
                <a:ext uri="{FF2B5EF4-FFF2-40B4-BE49-F238E27FC236}">
                  <a16:creationId xmlns:a16="http://schemas.microsoft.com/office/drawing/2014/main" id="{503174D8-CDEB-F479-DC34-CACDE1146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8652" y="5012007"/>
              <a:ext cx="403767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40E19A3-283E-A378-9CF4-C97C7AE1FCE6}"/>
              </a:ext>
            </a:extLst>
          </p:cNvPr>
          <p:cNvGrpSpPr/>
          <p:nvPr/>
        </p:nvGrpSpPr>
        <p:grpSpPr>
          <a:xfrm>
            <a:off x="7971882" y="4616896"/>
            <a:ext cx="4065224" cy="1932568"/>
            <a:chOff x="4395659" y="2923138"/>
            <a:chExt cx="6599476" cy="3137327"/>
          </a:xfrm>
        </p:grpSpPr>
        <p:cxnSp>
          <p:nvCxnSpPr>
            <p:cNvPr id="58" name="AutoShape 68">
              <a:extLst>
                <a:ext uri="{FF2B5EF4-FFF2-40B4-BE49-F238E27FC236}">
                  <a16:creationId xmlns:a16="http://schemas.microsoft.com/office/drawing/2014/main" id="{2F333D2B-8541-0759-D949-0AE0FAC1C4A9}"/>
                </a:ext>
              </a:extLst>
            </p:cNvPr>
            <p:cNvCxnSpPr>
              <a:cxnSpLocks noChangeShapeType="1"/>
              <a:stCxn id="265" idx="1"/>
              <a:endCxn id="61" idx="5"/>
            </p:cNvCxnSpPr>
            <p:nvPr/>
          </p:nvCxnSpPr>
          <p:spPr bwMode="auto">
            <a:xfrm flipH="1" flipV="1">
              <a:off x="6575184" y="4634480"/>
              <a:ext cx="2273571" cy="1129700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59" name="Oval 50">
              <a:extLst>
                <a:ext uri="{FF2B5EF4-FFF2-40B4-BE49-F238E27FC236}">
                  <a16:creationId xmlns:a16="http://schemas.microsoft.com/office/drawing/2014/main" id="{A86684E9-8284-DE5D-E1CE-D51EFA1F74E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95659" y="4336321"/>
              <a:ext cx="347119" cy="34931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1100" b="1" dirty="0">
                  <a:solidFill>
                    <a:srgbClr val="C00000"/>
                  </a:solidFill>
                </a:rPr>
                <a:t>s</a:t>
              </a:r>
            </a:p>
          </p:txBody>
        </p:sp>
        <p:sp>
          <p:nvSpPr>
            <p:cNvPr id="60" name="Oval 51">
              <a:extLst>
                <a:ext uri="{FF2B5EF4-FFF2-40B4-BE49-F238E27FC236}">
                  <a16:creationId xmlns:a16="http://schemas.microsoft.com/office/drawing/2014/main" id="{F5BEC3BD-727E-F76E-FA1A-977397CF58D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278899" y="2923138"/>
              <a:ext cx="347119" cy="35151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1100" b="1" dirty="0"/>
                <a:t>a</a:t>
              </a:r>
            </a:p>
          </p:txBody>
        </p:sp>
        <p:sp>
          <p:nvSpPr>
            <p:cNvPr id="61" name="Oval 52">
              <a:extLst>
                <a:ext uri="{FF2B5EF4-FFF2-40B4-BE49-F238E27FC236}">
                  <a16:creationId xmlns:a16="http://schemas.microsoft.com/office/drawing/2014/main" id="{67C5312B-1A72-73D5-7EEF-D5C1F379289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278899" y="4336321"/>
              <a:ext cx="347119" cy="34931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1100" b="1" dirty="0"/>
                <a:t>b</a:t>
              </a:r>
            </a:p>
          </p:txBody>
        </p:sp>
        <p:sp>
          <p:nvSpPr>
            <p:cNvPr id="62" name="Oval 53">
              <a:extLst>
                <a:ext uri="{FF2B5EF4-FFF2-40B4-BE49-F238E27FC236}">
                  <a16:creationId xmlns:a16="http://schemas.microsoft.com/office/drawing/2014/main" id="{5050E889-407A-9B28-3A8A-866CE00E007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278899" y="5713346"/>
              <a:ext cx="347119" cy="34711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1100" b="1" dirty="0"/>
                <a:t>c</a:t>
              </a:r>
            </a:p>
          </p:txBody>
        </p:sp>
        <p:cxnSp>
          <p:nvCxnSpPr>
            <p:cNvPr id="63" name="AutoShape 54">
              <a:extLst>
                <a:ext uri="{FF2B5EF4-FFF2-40B4-BE49-F238E27FC236}">
                  <a16:creationId xmlns:a16="http://schemas.microsoft.com/office/drawing/2014/main" id="{F4A10FEA-35A9-768E-0AC0-5EEE604431E5}"/>
                </a:ext>
              </a:extLst>
            </p:cNvPr>
            <p:cNvCxnSpPr>
              <a:cxnSpLocks noChangeShapeType="1"/>
              <a:stCxn id="59" idx="7"/>
              <a:endCxn id="60" idx="3"/>
            </p:cNvCxnSpPr>
            <p:nvPr/>
          </p:nvCxnSpPr>
          <p:spPr bwMode="auto">
            <a:xfrm flipV="1">
              <a:off x="4691944" y="3223173"/>
              <a:ext cx="1637789" cy="1164304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56" name="AutoShape 55">
              <a:extLst>
                <a:ext uri="{FF2B5EF4-FFF2-40B4-BE49-F238E27FC236}">
                  <a16:creationId xmlns:a16="http://schemas.microsoft.com/office/drawing/2014/main" id="{3ABA5B42-4842-8873-6E15-CEA4D5ACB991}"/>
                </a:ext>
              </a:extLst>
            </p:cNvPr>
            <p:cNvCxnSpPr>
              <a:cxnSpLocks noChangeShapeType="1"/>
              <a:stCxn id="59" idx="6"/>
              <a:endCxn id="61" idx="2"/>
            </p:cNvCxnSpPr>
            <p:nvPr/>
          </p:nvCxnSpPr>
          <p:spPr bwMode="auto">
            <a:xfrm>
              <a:off x="4742778" y="4510979"/>
              <a:ext cx="1536121" cy="0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57" name="AutoShape 56">
              <a:extLst>
                <a:ext uri="{FF2B5EF4-FFF2-40B4-BE49-F238E27FC236}">
                  <a16:creationId xmlns:a16="http://schemas.microsoft.com/office/drawing/2014/main" id="{8D4818EE-407D-18E9-610A-CFFA25D913B1}"/>
                </a:ext>
              </a:extLst>
            </p:cNvPr>
            <p:cNvCxnSpPr>
              <a:cxnSpLocks noChangeShapeType="1"/>
              <a:stCxn id="59" idx="5"/>
              <a:endCxn id="62" idx="1"/>
            </p:cNvCxnSpPr>
            <p:nvPr/>
          </p:nvCxnSpPr>
          <p:spPr bwMode="auto">
            <a:xfrm>
              <a:off x="4691944" y="4634480"/>
              <a:ext cx="1637789" cy="1129700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58" name="AutoShape 57">
              <a:extLst>
                <a:ext uri="{FF2B5EF4-FFF2-40B4-BE49-F238E27FC236}">
                  <a16:creationId xmlns:a16="http://schemas.microsoft.com/office/drawing/2014/main" id="{537F9A10-DB18-FF3E-B15F-4B796C4DF93C}"/>
                </a:ext>
              </a:extLst>
            </p:cNvPr>
            <p:cNvCxnSpPr>
              <a:cxnSpLocks noChangeShapeType="1"/>
              <a:stCxn id="61" idx="6"/>
              <a:endCxn id="264" idx="2"/>
            </p:cNvCxnSpPr>
            <p:nvPr/>
          </p:nvCxnSpPr>
          <p:spPr bwMode="auto">
            <a:xfrm>
              <a:off x="6626018" y="4510979"/>
              <a:ext cx="2171903" cy="0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59" name="AutoShape 59">
              <a:extLst>
                <a:ext uri="{FF2B5EF4-FFF2-40B4-BE49-F238E27FC236}">
                  <a16:creationId xmlns:a16="http://schemas.microsoft.com/office/drawing/2014/main" id="{C4FEEFC7-32D3-C5A3-DAD9-4AEB202D0A20}"/>
                </a:ext>
              </a:extLst>
            </p:cNvPr>
            <p:cNvCxnSpPr>
              <a:cxnSpLocks noChangeShapeType="1"/>
              <a:stCxn id="61" idx="4"/>
              <a:endCxn id="62" idx="0"/>
            </p:cNvCxnSpPr>
            <p:nvPr/>
          </p:nvCxnSpPr>
          <p:spPr bwMode="auto">
            <a:xfrm>
              <a:off x="6452459" y="4685636"/>
              <a:ext cx="0" cy="10277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60" name="AutoShape 60">
              <a:extLst>
                <a:ext uri="{FF2B5EF4-FFF2-40B4-BE49-F238E27FC236}">
                  <a16:creationId xmlns:a16="http://schemas.microsoft.com/office/drawing/2014/main" id="{68ED44E5-9FE2-5934-0B27-74B2F982D047}"/>
                </a:ext>
              </a:extLst>
            </p:cNvPr>
            <p:cNvCxnSpPr>
              <a:cxnSpLocks noChangeShapeType="1"/>
              <a:stCxn id="60" idx="6"/>
              <a:endCxn id="263" idx="2"/>
            </p:cNvCxnSpPr>
            <p:nvPr/>
          </p:nvCxnSpPr>
          <p:spPr bwMode="auto">
            <a:xfrm>
              <a:off x="6626018" y="3098894"/>
              <a:ext cx="2171903" cy="0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61" name="AutoShape 61">
              <a:extLst>
                <a:ext uri="{FF2B5EF4-FFF2-40B4-BE49-F238E27FC236}">
                  <a16:creationId xmlns:a16="http://schemas.microsoft.com/office/drawing/2014/main" id="{91C38850-5E13-2937-C1CD-217275932779}"/>
                </a:ext>
              </a:extLst>
            </p:cNvPr>
            <p:cNvCxnSpPr>
              <a:cxnSpLocks noChangeShapeType="1"/>
              <a:stCxn id="62" idx="6"/>
              <a:endCxn id="265" idx="2"/>
            </p:cNvCxnSpPr>
            <p:nvPr/>
          </p:nvCxnSpPr>
          <p:spPr bwMode="auto">
            <a:xfrm>
              <a:off x="6626018" y="5886906"/>
              <a:ext cx="2171903" cy="0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62" name="AutoShape 62">
              <a:extLst>
                <a:ext uri="{FF2B5EF4-FFF2-40B4-BE49-F238E27FC236}">
                  <a16:creationId xmlns:a16="http://schemas.microsoft.com/office/drawing/2014/main" id="{F6BE6E46-A5FF-D6E2-5DAF-0086822F81B3}"/>
                </a:ext>
              </a:extLst>
            </p:cNvPr>
            <p:cNvCxnSpPr>
              <a:cxnSpLocks noChangeShapeType="1"/>
              <a:stCxn id="60" idx="4"/>
              <a:endCxn id="61" idx="0"/>
            </p:cNvCxnSpPr>
            <p:nvPr/>
          </p:nvCxnSpPr>
          <p:spPr bwMode="auto">
            <a:xfrm>
              <a:off x="6452459" y="3274651"/>
              <a:ext cx="0" cy="1061670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63" name="Oval 63">
              <a:extLst>
                <a:ext uri="{FF2B5EF4-FFF2-40B4-BE49-F238E27FC236}">
                  <a16:creationId xmlns:a16="http://schemas.microsoft.com/office/drawing/2014/main" id="{26B72D60-49B2-1842-3F02-E436476ED6E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97921" y="2923138"/>
              <a:ext cx="347119" cy="351513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1100" b="1" dirty="0"/>
                <a:t>d</a:t>
              </a:r>
            </a:p>
          </p:txBody>
        </p:sp>
        <p:sp>
          <p:nvSpPr>
            <p:cNvPr id="264" name="Oval 64">
              <a:extLst>
                <a:ext uri="{FF2B5EF4-FFF2-40B4-BE49-F238E27FC236}">
                  <a16:creationId xmlns:a16="http://schemas.microsoft.com/office/drawing/2014/main" id="{65AB4942-2044-5B4A-92DA-0FDB52D8B9F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97921" y="4336321"/>
              <a:ext cx="347119" cy="34931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1100" b="1" dirty="0"/>
                <a:t>e</a:t>
              </a:r>
            </a:p>
          </p:txBody>
        </p:sp>
        <p:sp>
          <p:nvSpPr>
            <p:cNvPr id="265" name="Oval 65">
              <a:extLst>
                <a:ext uri="{FF2B5EF4-FFF2-40B4-BE49-F238E27FC236}">
                  <a16:creationId xmlns:a16="http://schemas.microsoft.com/office/drawing/2014/main" id="{0175DB6C-0E78-17C2-111C-411FAB447F0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797921" y="5713346"/>
              <a:ext cx="347119" cy="34711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1100" b="1" dirty="0"/>
                <a:t>f</a:t>
              </a:r>
            </a:p>
          </p:txBody>
        </p:sp>
        <p:cxnSp>
          <p:nvCxnSpPr>
            <p:cNvPr id="266" name="AutoShape 66">
              <a:extLst>
                <a:ext uri="{FF2B5EF4-FFF2-40B4-BE49-F238E27FC236}">
                  <a16:creationId xmlns:a16="http://schemas.microsoft.com/office/drawing/2014/main" id="{329810FB-8745-D04A-0673-5CDC126CE174}"/>
                </a:ext>
              </a:extLst>
            </p:cNvPr>
            <p:cNvCxnSpPr>
              <a:cxnSpLocks noChangeShapeType="1"/>
              <a:stCxn id="264" idx="4"/>
              <a:endCxn id="265" idx="0"/>
            </p:cNvCxnSpPr>
            <p:nvPr/>
          </p:nvCxnSpPr>
          <p:spPr bwMode="auto">
            <a:xfrm>
              <a:off x="8971480" y="4685636"/>
              <a:ext cx="0" cy="10277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67" name="AutoShape 67">
              <a:extLst>
                <a:ext uri="{FF2B5EF4-FFF2-40B4-BE49-F238E27FC236}">
                  <a16:creationId xmlns:a16="http://schemas.microsoft.com/office/drawing/2014/main" id="{D9EEE132-D0B8-22F8-2F58-4878398382CA}"/>
                </a:ext>
              </a:extLst>
            </p:cNvPr>
            <p:cNvCxnSpPr>
              <a:cxnSpLocks noChangeShapeType="1"/>
              <a:stCxn id="263" idx="4"/>
              <a:endCxn id="264" idx="0"/>
            </p:cNvCxnSpPr>
            <p:nvPr/>
          </p:nvCxnSpPr>
          <p:spPr bwMode="auto">
            <a:xfrm>
              <a:off x="8971480" y="3274651"/>
              <a:ext cx="0" cy="10616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68" name="AutoShape 68">
              <a:extLst>
                <a:ext uri="{FF2B5EF4-FFF2-40B4-BE49-F238E27FC236}">
                  <a16:creationId xmlns:a16="http://schemas.microsoft.com/office/drawing/2014/main" id="{001F841A-91B8-15FC-F6E5-B83B61340750}"/>
                </a:ext>
              </a:extLst>
            </p:cNvPr>
            <p:cNvCxnSpPr>
              <a:cxnSpLocks noChangeShapeType="1"/>
              <a:stCxn id="60" idx="5"/>
              <a:endCxn id="264" idx="1"/>
            </p:cNvCxnSpPr>
            <p:nvPr/>
          </p:nvCxnSpPr>
          <p:spPr bwMode="auto">
            <a:xfrm>
              <a:off x="6575184" y="3223173"/>
              <a:ext cx="2273571" cy="11643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69" name="Oval 69">
              <a:extLst>
                <a:ext uri="{FF2B5EF4-FFF2-40B4-BE49-F238E27FC236}">
                  <a16:creationId xmlns:a16="http://schemas.microsoft.com/office/drawing/2014/main" id="{33C889CF-2239-A99D-88C1-348C63A214C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48016" y="4336321"/>
              <a:ext cx="347119" cy="34931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2020" tIns="46011" rIns="92020" bIns="46011" anchor="ctr"/>
            <a:lstStyle/>
            <a:p>
              <a:pPr algn="ctr"/>
              <a:r>
                <a:rPr lang="en-US" altLang="en-US" sz="1100" b="1" dirty="0">
                  <a:solidFill>
                    <a:srgbClr val="C00000"/>
                  </a:solidFill>
                </a:rPr>
                <a:t>t</a:t>
              </a:r>
            </a:p>
          </p:txBody>
        </p:sp>
        <p:cxnSp>
          <p:nvCxnSpPr>
            <p:cNvPr id="270" name="AutoShape 70">
              <a:extLst>
                <a:ext uri="{FF2B5EF4-FFF2-40B4-BE49-F238E27FC236}">
                  <a16:creationId xmlns:a16="http://schemas.microsoft.com/office/drawing/2014/main" id="{2D640E07-32EA-E9A1-C9E6-44A13842F35B}"/>
                </a:ext>
              </a:extLst>
            </p:cNvPr>
            <p:cNvCxnSpPr>
              <a:cxnSpLocks noChangeShapeType="1"/>
              <a:stCxn id="263" idx="6"/>
              <a:endCxn id="269" idx="1"/>
            </p:cNvCxnSpPr>
            <p:nvPr/>
          </p:nvCxnSpPr>
          <p:spPr bwMode="auto">
            <a:xfrm>
              <a:off x="9145040" y="3098894"/>
              <a:ext cx="1553810" cy="1288583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71" name="AutoShape 71">
              <a:extLst>
                <a:ext uri="{FF2B5EF4-FFF2-40B4-BE49-F238E27FC236}">
                  <a16:creationId xmlns:a16="http://schemas.microsoft.com/office/drawing/2014/main" id="{077AD6BF-694C-C41C-3361-75001F8C844D}"/>
                </a:ext>
              </a:extLst>
            </p:cNvPr>
            <p:cNvCxnSpPr>
              <a:cxnSpLocks noChangeShapeType="1"/>
              <a:stCxn id="264" idx="6"/>
              <a:endCxn id="269" idx="2"/>
            </p:cNvCxnSpPr>
            <p:nvPr/>
          </p:nvCxnSpPr>
          <p:spPr bwMode="auto">
            <a:xfrm>
              <a:off x="9145040" y="4510979"/>
              <a:ext cx="1502976" cy="0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72" name="AutoShape 72">
              <a:extLst>
                <a:ext uri="{FF2B5EF4-FFF2-40B4-BE49-F238E27FC236}">
                  <a16:creationId xmlns:a16="http://schemas.microsoft.com/office/drawing/2014/main" id="{87868079-F997-0533-B3E5-51DF135E753E}"/>
                </a:ext>
              </a:extLst>
            </p:cNvPr>
            <p:cNvCxnSpPr>
              <a:cxnSpLocks noChangeShapeType="1"/>
              <a:stCxn id="265" idx="7"/>
              <a:endCxn id="269" idx="4"/>
            </p:cNvCxnSpPr>
            <p:nvPr/>
          </p:nvCxnSpPr>
          <p:spPr bwMode="auto">
            <a:xfrm flipV="1">
              <a:off x="9094206" y="4685636"/>
              <a:ext cx="1727370" cy="1078544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 type="none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73" name="Text Box 73">
              <a:extLst>
                <a:ext uri="{FF2B5EF4-FFF2-40B4-BE49-F238E27FC236}">
                  <a16:creationId xmlns:a16="http://schemas.microsoft.com/office/drawing/2014/main" id="{E2514962-0E30-5E60-DB51-415ADA1A2E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0633" y="5112122"/>
              <a:ext cx="892815" cy="169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1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11/</a:t>
              </a:r>
              <a:r>
                <a:rPr lang="en-US" alt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274" name="Text Box 74">
              <a:extLst>
                <a:ext uri="{FF2B5EF4-FFF2-40B4-BE49-F238E27FC236}">
                  <a16:creationId xmlns:a16="http://schemas.microsoft.com/office/drawing/2014/main" id="{596D9FBA-3372-BCF2-488D-2C6E1ED85D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8549" y="4352895"/>
              <a:ext cx="453335" cy="169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1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altLang="en-US" sz="1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alt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Text Box 75">
              <a:extLst>
                <a:ext uri="{FF2B5EF4-FFF2-40B4-BE49-F238E27FC236}">
                  <a16:creationId xmlns:a16="http://schemas.microsoft.com/office/drawing/2014/main" id="{3E10F97A-43DB-81FB-793B-B02D128FE1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1165" y="5713346"/>
              <a:ext cx="718833" cy="169277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1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11/</a:t>
              </a:r>
              <a:r>
                <a:rPr lang="en-US" alt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276" name="Text Box 76">
              <a:extLst>
                <a:ext uri="{FF2B5EF4-FFF2-40B4-BE49-F238E27FC236}">
                  <a16:creationId xmlns:a16="http://schemas.microsoft.com/office/drawing/2014/main" id="{8110A07E-7881-A7D9-7DF8-D92A1F6361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36366" y="4983795"/>
              <a:ext cx="600782" cy="169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 15</a:t>
              </a:r>
            </a:p>
          </p:txBody>
        </p:sp>
        <p:sp>
          <p:nvSpPr>
            <p:cNvPr id="277" name="Text Box 77">
              <a:extLst>
                <a:ext uri="{FF2B5EF4-FFF2-40B4-BE49-F238E27FC236}">
                  <a16:creationId xmlns:a16="http://schemas.microsoft.com/office/drawing/2014/main" id="{3548974D-B89B-A84D-6F48-82371C2C0B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0960" y="3595078"/>
              <a:ext cx="685677" cy="169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1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10/</a:t>
              </a:r>
              <a:r>
                <a:rPr lang="en-US" alt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278" name="Text Box 78">
              <a:extLst>
                <a:ext uri="{FF2B5EF4-FFF2-40B4-BE49-F238E27FC236}">
                  <a16:creationId xmlns:a16="http://schemas.microsoft.com/office/drawing/2014/main" id="{2F363529-5D7A-D620-F2C6-BC1F996F59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6213" y="4352895"/>
              <a:ext cx="469223" cy="169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1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8</a:t>
              </a:r>
              <a:r>
                <a:rPr lang="en-US" alt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/8</a:t>
              </a:r>
            </a:p>
          </p:txBody>
        </p:sp>
        <p:sp>
          <p:nvSpPr>
            <p:cNvPr id="281" name="Text Box 79">
              <a:extLst>
                <a:ext uri="{FF2B5EF4-FFF2-40B4-BE49-F238E27FC236}">
                  <a16:creationId xmlns:a16="http://schemas.microsoft.com/office/drawing/2014/main" id="{991118D6-2EAC-FD72-B6DA-C330BD835B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5727" y="3622107"/>
              <a:ext cx="624271" cy="169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282" name="Text Box 80">
              <a:extLst>
                <a:ext uri="{FF2B5EF4-FFF2-40B4-BE49-F238E27FC236}">
                  <a16:creationId xmlns:a16="http://schemas.microsoft.com/office/drawing/2014/main" id="{82B56BE5-13FD-E00A-477F-9A5816EBF1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4248" y="2939710"/>
              <a:ext cx="403767" cy="169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9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1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6/</a:t>
              </a:r>
              <a:r>
                <a:rPr lang="en-US" alt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83" name="Text Box 81">
              <a:extLst>
                <a:ext uri="{FF2B5EF4-FFF2-40B4-BE49-F238E27FC236}">
                  <a16:creationId xmlns:a16="http://schemas.microsoft.com/office/drawing/2014/main" id="{B5FFECB7-6469-B6A5-0D06-B919486BFE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4248" y="5043023"/>
              <a:ext cx="403767" cy="169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1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1/</a:t>
              </a:r>
              <a:r>
                <a:rPr lang="en-US" alt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84" name="Text Box 82">
              <a:extLst>
                <a:ext uri="{FF2B5EF4-FFF2-40B4-BE49-F238E27FC236}">
                  <a16:creationId xmlns:a16="http://schemas.microsoft.com/office/drawing/2014/main" id="{02A2B04B-3361-77EB-E797-D45604673E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0403" y="5160001"/>
              <a:ext cx="714975" cy="169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1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10/</a:t>
              </a:r>
              <a:r>
                <a:rPr lang="en-US" alt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285" name="Text Box 83">
              <a:extLst>
                <a:ext uri="{FF2B5EF4-FFF2-40B4-BE49-F238E27FC236}">
                  <a16:creationId xmlns:a16="http://schemas.microsoft.com/office/drawing/2014/main" id="{89126B8F-F5F3-6DCF-6036-4D2F2AF04E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4822" y="4352895"/>
              <a:ext cx="596075" cy="169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1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8/</a:t>
              </a:r>
              <a:r>
                <a:rPr lang="en-US" alt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Text Box 84">
              <a:extLst>
                <a:ext uri="{FF2B5EF4-FFF2-40B4-BE49-F238E27FC236}">
                  <a16:creationId xmlns:a16="http://schemas.microsoft.com/office/drawing/2014/main" id="{30148CEF-8211-D424-7090-8DE7C79EB0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3383" y="3588301"/>
              <a:ext cx="689644" cy="169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1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6/</a:t>
              </a:r>
              <a:r>
                <a:rPr lang="en-US" alt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287" name="Text Box 85">
              <a:extLst>
                <a:ext uri="{FF2B5EF4-FFF2-40B4-BE49-F238E27FC236}">
                  <a16:creationId xmlns:a16="http://schemas.microsoft.com/office/drawing/2014/main" id="{172A0A72-A7AB-43E6-A64D-21D1DE6F4E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91308" y="3595078"/>
              <a:ext cx="545059" cy="169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288" name="Text Box 86">
              <a:extLst>
                <a:ext uri="{FF2B5EF4-FFF2-40B4-BE49-F238E27FC236}">
                  <a16:creationId xmlns:a16="http://schemas.microsoft.com/office/drawing/2014/main" id="{883FD5F6-8F92-2862-5105-8E1E2FB39B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6229" y="3653451"/>
              <a:ext cx="403767" cy="169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1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4/</a:t>
              </a:r>
              <a:r>
                <a:rPr lang="en-US" alt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89" name="Text Box 87">
              <a:extLst>
                <a:ext uri="{FF2B5EF4-FFF2-40B4-BE49-F238E27FC236}">
                  <a16:creationId xmlns:a16="http://schemas.microsoft.com/office/drawing/2014/main" id="{4134AD1C-898F-806F-7EC9-D545D8E888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8652" y="5012007"/>
              <a:ext cx="403767" cy="169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2695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9801F-ABCA-B936-812F-A723ACEDC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 Scheduling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E987FC-B613-7009-B5AD-70849A6AD3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manager at a bagel shop needs to staff all shifts during the day.</a:t>
                </a:r>
              </a:p>
              <a:p>
                <a:r>
                  <a:rPr lang="en-US" dirty="0"/>
                  <a:t>We have the following constraints:</a:t>
                </a:r>
              </a:p>
              <a:p>
                <a:pPr lvl="1"/>
                <a:r>
                  <a:rPr lang="en-US" dirty="0"/>
                  <a:t>Shift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must have at least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people assigned to it</a:t>
                </a:r>
              </a:p>
              <a:p>
                <a:pPr lvl="1"/>
                <a:r>
                  <a:rPr lang="en-US" dirty="0"/>
                  <a:t>Each employee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has a list of shifts that they are able to work</a:t>
                </a:r>
              </a:p>
              <a:p>
                <a:pPr lvl="1"/>
                <a:r>
                  <a:rPr lang="en-US" dirty="0"/>
                  <a:t>No employee is able to work more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shifts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E987FC-B613-7009-B5AD-70849A6AD3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15C74E1-6FCB-A5A0-A314-1B26559B5CA9}"/>
              </a:ext>
            </a:extLst>
          </p:cNvPr>
          <p:cNvSpPr txBox="1"/>
          <p:nvPr/>
        </p:nvSpPr>
        <p:spPr>
          <a:xfrm>
            <a:off x="574156" y="4680684"/>
            <a:ext cx="17969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Shifts: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6am, 2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9am, 2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12pm, 1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3pm,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2BC97A-945B-0C85-8866-514330B51E16}"/>
              </a:ext>
            </a:extLst>
          </p:cNvPr>
          <p:cNvSpPr txBox="1"/>
          <p:nvPr/>
        </p:nvSpPr>
        <p:spPr>
          <a:xfrm>
            <a:off x="2573080" y="4680684"/>
            <a:ext cx="27113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Employees: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6am, 9am, 3pm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6am, 9am, 12pm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6am, 3pm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D67C40-8721-D210-D288-0FF16764EB5F}"/>
                  </a:ext>
                </a:extLst>
              </p:cNvPr>
              <p:cNvSpPr txBox="1"/>
              <p:nvPr/>
            </p:nvSpPr>
            <p:spPr>
              <a:xfrm>
                <a:off x="4986671" y="5050016"/>
                <a:ext cx="946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DD67C40-8721-D210-D288-0FF16764E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671" y="5050016"/>
                <a:ext cx="946298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56F14216-29EB-8DA9-95A9-6C8727C1222D}"/>
              </a:ext>
            </a:extLst>
          </p:cNvPr>
          <p:cNvSpPr txBox="1"/>
          <p:nvPr/>
        </p:nvSpPr>
        <p:spPr>
          <a:xfrm>
            <a:off x="7368363" y="4912242"/>
            <a:ext cx="37963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Solution: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Employee 1 assigned to 6am, 9am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Employee 2 assigned to 9am, 12pm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Employee 3 assigned to 6am, 3pm</a:t>
            </a:r>
          </a:p>
        </p:txBody>
      </p:sp>
    </p:spTree>
    <p:extLst>
      <p:ext uri="{BB962C8B-B14F-4D97-AF65-F5344CB8AC3E}">
        <p14:creationId xmlns:p14="http://schemas.microsoft.com/office/powerpoint/2010/main" val="3537684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35363-1927-9FEA-56AA-1A522D7EF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 Scheduling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7BC0CA-256E-8E4C-C98A-A0EA9FA500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en-US" sz="2800" b="1" dirty="0">
                    <a:solidFill>
                      <a:srgbClr val="0066CC"/>
                    </a:solidFill>
                  </a:rPr>
                  <a:t>Given:</a:t>
                </a:r>
                <a:r>
                  <a:rPr lang="en-US" altLang="en-US" sz="2800" dirty="0"/>
                  <a:t> </a:t>
                </a:r>
                <a:r>
                  <a:rPr lang="en-US" altLang="en-US" dirty="0"/>
                  <a:t>A list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/>
                  <a:t> shifts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2800" dirty="0"/>
                  <a:t>, the number of employees needed for each shift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2800" dirty="0"/>
                  <a:t>, the availability of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sz="2800" dirty="0"/>
                  <a:t> employees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en-US" sz="2800" dirty="0"/>
                  <a:t>, and a number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en-US" sz="2800" dirty="0"/>
              </a:p>
              <a:p>
                <a:pPr marL="0" indent="0">
                  <a:buNone/>
                </a:pPr>
                <a:r>
                  <a:rPr lang="en-US" altLang="en-US" sz="2800" b="1" dirty="0">
                    <a:solidFill>
                      <a:srgbClr val="006600"/>
                    </a:solidFill>
                  </a:rPr>
                  <a:t>Find:</a:t>
                </a:r>
                <a:r>
                  <a:rPr lang="en-US" altLang="en-US" sz="2800" dirty="0"/>
                  <a:t> whether it is possible to assign employees to their available shifts such that all shifts are full-staffed and no employee is assigned to more than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</a:rPr>
                  <a:t> shifts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7BC0CA-256E-8E4C-C98A-A0EA9FA500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15D9367-7E05-EA14-87B2-BE502924C6AD}"/>
              </a:ext>
            </a:extLst>
          </p:cNvPr>
          <p:cNvSpPr txBox="1"/>
          <p:nvPr/>
        </p:nvSpPr>
        <p:spPr>
          <a:xfrm>
            <a:off x="574156" y="4680684"/>
            <a:ext cx="17969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Shifts: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6am, 2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9am, 2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12pm, 1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3pm,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657280-86A5-0D16-6C72-A3107D58E8B0}"/>
              </a:ext>
            </a:extLst>
          </p:cNvPr>
          <p:cNvSpPr txBox="1"/>
          <p:nvPr/>
        </p:nvSpPr>
        <p:spPr>
          <a:xfrm>
            <a:off x="2573080" y="4680684"/>
            <a:ext cx="27113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Employees: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6am, 9am, 3pm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6am, 9am, 12pm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6am, 3pm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6C5F4C-54A9-41D4-17DF-530AFEE68A80}"/>
                  </a:ext>
                </a:extLst>
              </p:cNvPr>
              <p:cNvSpPr txBox="1"/>
              <p:nvPr/>
            </p:nvSpPr>
            <p:spPr>
              <a:xfrm>
                <a:off x="4986671" y="5050016"/>
                <a:ext cx="946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6C5F4C-54A9-41D4-17DF-530AFEE68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671" y="5050016"/>
                <a:ext cx="946298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7459273-AC66-2555-1EF8-695D0F11F533}"/>
              </a:ext>
            </a:extLst>
          </p:cNvPr>
          <p:cNvSpPr txBox="1"/>
          <p:nvPr/>
        </p:nvSpPr>
        <p:spPr>
          <a:xfrm>
            <a:off x="7368363" y="4912242"/>
            <a:ext cx="37963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Solution: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Employee 1 assigned to 6am, 9am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Employee 2 assigned to 9am, 12pm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Employee 3 assigned to 6am, 3pm</a:t>
            </a:r>
          </a:p>
        </p:txBody>
      </p:sp>
    </p:spTree>
    <p:extLst>
      <p:ext uri="{BB962C8B-B14F-4D97-AF65-F5344CB8AC3E}">
        <p14:creationId xmlns:p14="http://schemas.microsoft.com/office/powerpoint/2010/main" val="34527052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46"/>
</p:tagLst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E68CD"/>
      </a:accent1>
      <a:accent2>
        <a:srgbClr val="D6431A"/>
      </a:accent2>
      <a:accent3>
        <a:srgbClr val="00ABC3"/>
      </a:accent3>
      <a:accent4>
        <a:srgbClr val="E09000"/>
      </a:accent4>
      <a:accent5>
        <a:srgbClr val="BC33AD"/>
      </a:accent5>
      <a:accent6>
        <a:srgbClr val="519304"/>
      </a:accent6>
      <a:hlink>
        <a:srgbClr val="467886"/>
      </a:hlink>
      <a:folHlink>
        <a:srgbClr val="46788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125000"/>
          </a:lnSpc>
          <a:spcBef>
            <a:spcPts val="2400"/>
          </a:spcBef>
          <a:defRPr sz="2800" dirty="0" err="1" smtClean="0">
            <a:latin typeface="Lato" panose="020F0502020204030203" pitchFamily="34" charset="77"/>
            <a:ea typeface="Inter" panose="0200050300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417template" id="{AAF81601-399A-2442-AAE4-D244F3C4B759}" vid="{29E269BC-C148-3C43-85B3-C1C1EC7BE7BC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44229</TotalTime>
  <Words>3278</Words>
  <Application>Microsoft Office PowerPoint</Application>
  <PresentationFormat>Widescreen</PresentationFormat>
  <Paragraphs>920</Paragraphs>
  <Slides>35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Aptos</vt:lpstr>
      <vt:lpstr>Arial</vt:lpstr>
      <vt:lpstr>Calibri</vt:lpstr>
      <vt:lpstr>Calibri Light</vt:lpstr>
      <vt:lpstr>Cambria Math</vt:lpstr>
      <vt:lpstr>Comic Sans MS</vt:lpstr>
      <vt:lpstr>Lato</vt:lpstr>
      <vt:lpstr>Office Theme</vt:lpstr>
      <vt:lpstr>1_Office Theme</vt:lpstr>
      <vt:lpstr>Lecture 23: More Max Flow Applications</vt:lpstr>
      <vt:lpstr>Flow Graph</vt:lpstr>
      <vt:lpstr>Maximum Flow Problem</vt:lpstr>
      <vt:lpstr>Ford-Fulkerson Running Time</vt:lpstr>
      <vt:lpstr>Applications of Max Flow</vt:lpstr>
      <vt:lpstr>Reductions</vt:lpstr>
      <vt:lpstr>Max Flow Reductions</vt:lpstr>
      <vt:lpstr>Shift Scheduling</vt:lpstr>
      <vt:lpstr>Shift Scheduling problem</vt:lpstr>
      <vt:lpstr>Reducing to Max Flow</vt:lpstr>
      <vt:lpstr>Reducing to Max Flow</vt:lpstr>
      <vt:lpstr>Shift Scheduling Reduces to Max Flow</vt:lpstr>
      <vt:lpstr>Running Time</vt:lpstr>
      <vt:lpstr>Correctness</vt:lpstr>
      <vt:lpstr>Reductions and Correctness</vt:lpstr>
      <vt:lpstr>Recall: Bipartite Graph</vt:lpstr>
      <vt:lpstr>Bipartite Matching</vt:lpstr>
      <vt:lpstr>Maximum Bipartite Matching</vt:lpstr>
      <vt:lpstr>Maximum Bipartite Matching</vt:lpstr>
      <vt:lpstr>Maximum Bipartite Matching</vt:lpstr>
      <vt:lpstr>Reducing to Max Flow</vt:lpstr>
      <vt:lpstr>Reducing to Max Flow</vt:lpstr>
      <vt:lpstr>Reducing to Max Flow</vt:lpstr>
      <vt:lpstr>Correctness</vt:lpstr>
      <vt:lpstr>Edge-Disjoint Paths</vt:lpstr>
      <vt:lpstr>Edge-Disjoint Paths – Example of size 2</vt:lpstr>
      <vt:lpstr>Edge-Disjoint Paths</vt:lpstr>
      <vt:lpstr>Edge Disjoint Paths Reduction to Max Flow</vt:lpstr>
      <vt:lpstr>Edge-Disjoint Paths</vt:lpstr>
      <vt:lpstr>Vertex-Disjoint Paths</vt:lpstr>
      <vt:lpstr>Vertex-Disjoint Paths</vt:lpstr>
      <vt:lpstr>Vertex Disjoint Paths Reduction to Edge-Disjoint Paths</vt:lpstr>
      <vt:lpstr>Vertex-Disjoint Paths Running time</vt:lpstr>
      <vt:lpstr>Vertex-Disjoint Paths</vt:lpstr>
      <vt:lpstr>Final reminders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Glenn Sun</dc:creator>
  <cp:lastModifiedBy>Nathan Brunelle</cp:lastModifiedBy>
  <cp:revision>138</cp:revision>
  <dcterms:created xsi:type="dcterms:W3CDTF">2025-09-15T17:56:15Z</dcterms:created>
  <dcterms:modified xsi:type="dcterms:W3CDTF">2025-11-17T15:22:12Z</dcterms:modified>
</cp:coreProperties>
</file>