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42"/>
  </p:notesMasterIdLst>
  <p:sldIdLst>
    <p:sldId id="256" r:id="rId3"/>
    <p:sldId id="586" r:id="rId4"/>
    <p:sldId id="597" r:id="rId5"/>
    <p:sldId id="598" r:id="rId6"/>
    <p:sldId id="477" r:id="rId7"/>
    <p:sldId id="645" r:id="rId8"/>
    <p:sldId id="681" r:id="rId9"/>
    <p:sldId id="593" r:id="rId10"/>
    <p:sldId id="592" r:id="rId11"/>
    <p:sldId id="594" r:id="rId12"/>
    <p:sldId id="608" r:id="rId13"/>
    <p:sldId id="648" r:id="rId14"/>
    <p:sldId id="605" r:id="rId15"/>
    <p:sldId id="471" r:id="rId16"/>
    <p:sldId id="649" r:id="rId17"/>
    <p:sldId id="650" r:id="rId18"/>
    <p:sldId id="391" r:id="rId19"/>
    <p:sldId id="965" r:id="rId20"/>
    <p:sldId id="964" r:id="rId21"/>
    <p:sldId id="966" r:id="rId22"/>
    <p:sldId id="898" r:id="rId23"/>
    <p:sldId id="899" r:id="rId24"/>
    <p:sldId id="900" r:id="rId25"/>
    <p:sldId id="901" r:id="rId26"/>
    <p:sldId id="967" r:id="rId27"/>
    <p:sldId id="902" r:id="rId28"/>
    <p:sldId id="903" r:id="rId29"/>
    <p:sldId id="968" r:id="rId30"/>
    <p:sldId id="674" r:id="rId31"/>
    <p:sldId id="718" r:id="rId32"/>
    <p:sldId id="719" r:id="rId33"/>
    <p:sldId id="969" r:id="rId34"/>
    <p:sldId id="891" r:id="rId35"/>
    <p:sldId id="893" r:id="rId36"/>
    <p:sldId id="892" r:id="rId37"/>
    <p:sldId id="971" r:id="rId38"/>
    <p:sldId id="895" r:id="rId39"/>
    <p:sldId id="970" r:id="rId40"/>
    <p:sldId id="30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E699"/>
    <a:srgbClr val="0CB458"/>
    <a:srgbClr val="7CD4A5"/>
    <a:srgbClr val="EDE8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86" autoAdjust="0"/>
    <p:restoredTop sz="94601" autoAdjust="0"/>
  </p:normalViewPr>
  <p:slideViewPr>
    <p:cSldViewPr snapToGrid="0">
      <p:cViewPr>
        <p:scale>
          <a:sx n="69" d="100"/>
          <a:sy n="69" d="100"/>
        </p:scale>
        <p:origin x="216"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FFABE-B212-5F4F-8C26-F539B2DEA913}"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AF9BE-9FCA-D64E-8150-DC197F2F325E}" type="slidenum">
              <a:rPr lang="en-US" smtClean="0"/>
              <a:t>‹#›</a:t>
            </a:fld>
            <a:endParaRPr lang="en-US"/>
          </a:p>
        </p:txBody>
      </p:sp>
    </p:spTree>
    <p:extLst>
      <p:ext uri="{BB962C8B-B14F-4D97-AF65-F5344CB8AC3E}">
        <p14:creationId xmlns:p14="http://schemas.microsoft.com/office/powerpoint/2010/main" val="117825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a:extLst>
              <a:ext uri="{FF2B5EF4-FFF2-40B4-BE49-F238E27FC236}">
                <a16:creationId xmlns:a16="http://schemas.microsoft.com/office/drawing/2014/main" id="{ED9D4BE7-F79B-442B-B259-67767E88F2F3}"/>
              </a:ext>
            </a:extLst>
          </p:cNvPr>
          <p:cNvSpPr>
            <a:spLocks noGrp="1" noRot="1" noChangeAspect="1" noChangeArrowheads="1" noTextEdit="1"/>
          </p:cNvSpPr>
          <p:nvPr>
            <p:ph type="sldImg"/>
          </p:nvPr>
        </p:nvSpPr>
        <p:spPr bwMode="auto">
          <a:xfrm>
            <a:off x="2295525" y="527050"/>
            <a:ext cx="4676775" cy="2632075"/>
          </a:xfrm>
          <a:prstGeom prst="rect">
            <a:avLst/>
          </a:prstGeom>
          <a:solidFill>
            <a:srgbClr val="FFFFFF"/>
          </a:solidFill>
          <a:ln>
            <a:solidFill>
              <a:srgbClr val="000000"/>
            </a:solidFill>
            <a:miter lim="800000"/>
            <a:headEnd/>
            <a:tailEnd/>
          </a:ln>
        </p:spPr>
      </p:sp>
      <p:sp>
        <p:nvSpPr>
          <p:cNvPr id="832515" name="Rectangle 3">
            <a:extLst>
              <a:ext uri="{FF2B5EF4-FFF2-40B4-BE49-F238E27FC236}">
                <a16:creationId xmlns:a16="http://schemas.microsoft.com/office/drawing/2014/main" id="{BE7BE528-7DC3-4835-B22F-6D1545791B29}"/>
              </a:ext>
            </a:extLst>
          </p:cNvPr>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lIns="91421" tIns="45711" rIns="91421" bIns="45711"/>
          <a:lstStyle/>
          <a:p>
            <a:r>
              <a:rPr lang="en-US" altLang="en-US"/>
              <a:t>Russian scientist A. N. Tolstoi investigated soviet rail network. Wanted to optimize amount of cargo that could be shipped from origins in Soviet Union (right) to destination satellite counties (Poland, Czechoslovakia, Austria, Eastern Germany) (left). American scientists Harris and Ross were also interested in Soviet rail system but from a different perspective. In a secret report (declassified at Schrijver's request in 1999), Harris and Ross calculated a "minimum interdiction" of 163,000 tons.</a:t>
            </a:r>
          </a:p>
          <a:p>
            <a:r>
              <a:rPr lang="en-US" altLang="en-US"/>
              <a:t>after aggregation, 44 vertices, 105 edges</a:t>
            </a:r>
          </a:p>
        </p:txBody>
      </p:sp>
    </p:spTree>
    <p:extLst>
      <p:ext uri="{BB962C8B-B14F-4D97-AF65-F5344CB8AC3E}">
        <p14:creationId xmlns:p14="http://schemas.microsoft.com/office/powerpoint/2010/main" val="1222124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D65F754D-FA43-4000-B582-8E86D1CB7D60}"/>
              </a:ext>
            </a:extLst>
          </p:cNvPr>
          <p:cNvSpPr>
            <a:spLocks noGrp="1" noRot="1" noChangeAspect="1" noChangeArrowheads="1"/>
          </p:cNvSpPr>
          <p:nvPr>
            <p:ph type="sldImg"/>
          </p:nvPr>
        </p:nvSpPr>
        <p:spPr>
          <a:ln/>
        </p:spPr>
      </p:sp>
      <p:sp>
        <p:nvSpPr>
          <p:cNvPr id="519171" name="Rectangle 3">
            <a:extLst>
              <a:ext uri="{FF2B5EF4-FFF2-40B4-BE49-F238E27FC236}">
                <a16:creationId xmlns:a16="http://schemas.microsoft.com/office/drawing/2014/main" id="{FBDAC94E-8571-4884-8331-C11B4ECE06A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7084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53A04-8B79-7EE8-24D0-F472F4E8FF59}"/>
            </a:ext>
          </a:extLst>
        </p:cNvPr>
        <p:cNvGrpSpPr/>
        <p:nvPr/>
      </p:nvGrpSpPr>
      <p:grpSpPr>
        <a:xfrm>
          <a:off x="0" y="0"/>
          <a:ext cx="0" cy="0"/>
          <a:chOff x="0" y="0"/>
          <a:chExt cx="0" cy="0"/>
        </a:xfrm>
      </p:grpSpPr>
      <p:sp>
        <p:nvSpPr>
          <p:cNvPr id="519170" name="Rectangle 2">
            <a:extLst>
              <a:ext uri="{FF2B5EF4-FFF2-40B4-BE49-F238E27FC236}">
                <a16:creationId xmlns:a16="http://schemas.microsoft.com/office/drawing/2014/main" id="{375AD603-FA89-53A2-CFD8-8FEBBD5212F5}"/>
              </a:ext>
            </a:extLst>
          </p:cNvPr>
          <p:cNvSpPr>
            <a:spLocks noGrp="1" noRot="1" noChangeAspect="1" noChangeArrowheads="1"/>
          </p:cNvSpPr>
          <p:nvPr>
            <p:ph type="sldImg"/>
          </p:nvPr>
        </p:nvSpPr>
        <p:spPr>
          <a:ln/>
        </p:spPr>
      </p:sp>
      <p:sp>
        <p:nvSpPr>
          <p:cNvPr id="519171" name="Rectangle 3">
            <a:extLst>
              <a:ext uri="{FF2B5EF4-FFF2-40B4-BE49-F238E27FC236}">
                <a16:creationId xmlns:a16="http://schemas.microsoft.com/office/drawing/2014/main" id="{FFDEFC35-2485-EB5B-4DB9-8E0E5C10D7B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95552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3C7C9975-11BC-4946-997A-029E4092EAF9}" type="slidenum">
              <a:rPr kumimoji="0" lang="en-US" altLang="en-US" sz="13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17</a:t>
            </a:fld>
            <a:endParaRPr kumimoji="0" lang="en-US" altLang="en-US" sz="13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
        <p:nvSpPr>
          <p:cNvPr id="101379" name="Rectangle 2"/>
          <p:cNvSpPr>
            <a:spLocks noGrp="1" noRot="1" noChangeAspect="1" noChangeArrowheads="1" noTextEdit="1"/>
          </p:cNvSpPr>
          <p:nvPr>
            <p:ph type="sldImg"/>
          </p:nvPr>
        </p:nvSpPr>
        <p:spPr>
          <a:xfrm>
            <a:off x="685800" y="1143000"/>
            <a:ext cx="5486400" cy="3086100"/>
          </a:xfrm>
          <a:ln/>
        </p:spPr>
      </p:sp>
      <p:sp>
        <p:nvSpPr>
          <p:cNvPr id="10138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6746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Rot="1" noChangeAspect="1" noChangeArrowheads="1"/>
          </p:cNvSpPr>
          <p:nvPr>
            <p:ph type="sldImg"/>
          </p:nvPr>
        </p:nvSpPr>
        <p:spPr>
          <a:ln/>
        </p:spPr>
      </p:sp>
      <p:sp>
        <p:nvSpPr>
          <p:cNvPr id="778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1273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Rot="1" noChangeAspect="1" noChangeArrowheads="1"/>
          </p:cNvSpPr>
          <p:nvPr>
            <p:ph type="sldImg"/>
          </p:nvPr>
        </p:nvSpPr>
        <p:spPr>
          <a:ln/>
        </p:spPr>
      </p:sp>
      <p:sp>
        <p:nvSpPr>
          <p:cNvPr id="778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89315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Rot="1" noChangeAspect="1" noChangeArrowheads="1"/>
          </p:cNvSpPr>
          <p:nvPr>
            <p:ph type="sldImg"/>
          </p:nvPr>
        </p:nvSpPr>
        <p:spPr>
          <a:ln/>
        </p:spPr>
      </p:sp>
      <p:sp>
        <p:nvSpPr>
          <p:cNvPr id="778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81400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0F9CC-AEAD-F264-BB81-B3CB9037990E}"/>
            </a:ext>
          </a:extLst>
        </p:cNvPr>
        <p:cNvGrpSpPr/>
        <p:nvPr/>
      </p:nvGrpSpPr>
      <p:grpSpPr>
        <a:xfrm>
          <a:off x="0" y="0"/>
          <a:ext cx="0" cy="0"/>
          <a:chOff x="0" y="0"/>
          <a:chExt cx="0" cy="0"/>
        </a:xfrm>
      </p:grpSpPr>
      <p:sp>
        <p:nvSpPr>
          <p:cNvPr id="778242" name="Rectangle 2">
            <a:extLst>
              <a:ext uri="{FF2B5EF4-FFF2-40B4-BE49-F238E27FC236}">
                <a16:creationId xmlns:a16="http://schemas.microsoft.com/office/drawing/2014/main" id="{0C83EBF0-33F7-2EA4-EE35-CEA5ECA4B400}"/>
              </a:ext>
            </a:extLst>
          </p:cNvPr>
          <p:cNvSpPr>
            <a:spLocks noGrp="1" noRot="1" noChangeAspect="1" noChangeArrowheads="1"/>
          </p:cNvSpPr>
          <p:nvPr>
            <p:ph type="sldImg"/>
          </p:nvPr>
        </p:nvSpPr>
        <p:spPr>
          <a:ln/>
        </p:spPr>
      </p:sp>
      <p:sp>
        <p:nvSpPr>
          <p:cNvPr id="778243" name="Rectangle 3">
            <a:extLst>
              <a:ext uri="{FF2B5EF4-FFF2-40B4-BE49-F238E27FC236}">
                <a16:creationId xmlns:a16="http://schemas.microsoft.com/office/drawing/2014/main" id="{B66EE423-773A-3A2B-2330-7A47FE093AD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2353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7F43E-AD28-795A-55B6-3595AF2ADDD7}"/>
            </a:ext>
          </a:extLst>
        </p:cNvPr>
        <p:cNvGrpSpPr/>
        <p:nvPr/>
      </p:nvGrpSpPr>
      <p:grpSpPr>
        <a:xfrm>
          <a:off x="0" y="0"/>
          <a:ext cx="0" cy="0"/>
          <a:chOff x="0" y="0"/>
          <a:chExt cx="0" cy="0"/>
        </a:xfrm>
      </p:grpSpPr>
      <p:sp>
        <p:nvSpPr>
          <p:cNvPr id="778242" name="Rectangle 2">
            <a:extLst>
              <a:ext uri="{FF2B5EF4-FFF2-40B4-BE49-F238E27FC236}">
                <a16:creationId xmlns:a16="http://schemas.microsoft.com/office/drawing/2014/main" id="{7A386C6F-0637-09C6-9BE8-AC430B58AB9C}"/>
              </a:ext>
            </a:extLst>
          </p:cNvPr>
          <p:cNvSpPr>
            <a:spLocks noGrp="1" noRot="1" noChangeAspect="1" noChangeArrowheads="1"/>
          </p:cNvSpPr>
          <p:nvPr>
            <p:ph type="sldImg"/>
          </p:nvPr>
        </p:nvSpPr>
        <p:spPr>
          <a:ln/>
        </p:spPr>
      </p:sp>
      <p:sp>
        <p:nvSpPr>
          <p:cNvPr id="778243" name="Rectangle 3">
            <a:extLst>
              <a:ext uri="{FF2B5EF4-FFF2-40B4-BE49-F238E27FC236}">
                <a16:creationId xmlns:a16="http://schemas.microsoft.com/office/drawing/2014/main" id="{D43385FB-A301-0714-6968-4E421098459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48898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1DA7F-F7C2-29B8-A797-779E7AF462C5}"/>
            </a:ext>
          </a:extLst>
        </p:cNvPr>
        <p:cNvGrpSpPr/>
        <p:nvPr/>
      </p:nvGrpSpPr>
      <p:grpSpPr>
        <a:xfrm>
          <a:off x="0" y="0"/>
          <a:ext cx="0" cy="0"/>
          <a:chOff x="0" y="0"/>
          <a:chExt cx="0" cy="0"/>
        </a:xfrm>
      </p:grpSpPr>
      <p:sp>
        <p:nvSpPr>
          <p:cNvPr id="778242" name="Rectangle 2">
            <a:extLst>
              <a:ext uri="{FF2B5EF4-FFF2-40B4-BE49-F238E27FC236}">
                <a16:creationId xmlns:a16="http://schemas.microsoft.com/office/drawing/2014/main" id="{698BC1BE-7169-129E-9E54-0F76A6AC12DA}"/>
              </a:ext>
            </a:extLst>
          </p:cNvPr>
          <p:cNvSpPr>
            <a:spLocks noGrp="1" noRot="1" noChangeAspect="1" noChangeArrowheads="1"/>
          </p:cNvSpPr>
          <p:nvPr>
            <p:ph type="sldImg"/>
          </p:nvPr>
        </p:nvSpPr>
        <p:spPr>
          <a:ln/>
        </p:spPr>
      </p:sp>
      <p:sp>
        <p:nvSpPr>
          <p:cNvPr id="778243" name="Rectangle 3">
            <a:extLst>
              <a:ext uri="{FF2B5EF4-FFF2-40B4-BE49-F238E27FC236}">
                <a16:creationId xmlns:a16="http://schemas.microsoft.com/office/drawing/2014/main" id="{879F7AEE-79CA-507D-1C1A-BC0E6804298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8134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04BE8-3C5B-483B-5E34-2BD141F91CF0}"/>
            </a:ext>
          </a:extLst>
        </p:cNvPr>
        <p:cNvGrpSpPr/>
        <p:nvPr/>
      </p:nvGrpSpPr>
      <p:grpSpPr>
        <a:xfrm>
          <a:off x="0" y="0"/>
          <a:ext cx="0" cy="0"/>
          <a:chOff x="0" y="0"/>
          <a:chExt cx="0" cy="0"/>
        </a:xfrm>
      </p:grpSpPr>
      <p:sp>
        <p:nvSpPr>
          <p:cNvPr id="778242" name="Rectangle 2">
            <a:extLst>
              <a:ext uri="{FF2B5EF4-FFF2-40B4-BE49-F238E27FC236}">
                <a16:creationId xmlns:a16="http://schemas.microsoft.com/office/drawing/2014/main" id="{F09799E1-7024-BC78-F402-E00ECD1120CB}"/>
              </a:ext>
            </a:extLst>
          </p:cNvPr>
          <p:cNvSpPr>
            <a:spLocks noGrp="1" noRot="1" noChangeAspect="1" noChangeArrowheads="1"/>
          </p:cNvSpPr>
          <p:nvPr>
            <p:ph type="sldImg"/>
          </p:nvPr>
        </p:nvSpPr>
        <p:spPr>
          <a:ln/>
        </p:spPr>
      </p:sp>
      <p:sp>
        <p:nvSpPr>
          <p:cNvPr id="778243" name="Rectangle 3">
            <a:extLst>
              <a:ext uri="{FF2B5EF4-FFF2-40B4-BE49-F238E27FC236}">
                <a16:creationId xmlns:a16="http://schemas.microsoft.com/office/drawing/2014/main" id="{F4FD9315-2B94-BB5E-16C8-DFA3621E9A8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482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539538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7611C-BE30-D262-2232-ADF023177612}"/>
            </a:ext>
          </a:extLst>
        </p:cNvPr>
        <p:cNvGrpSpPr/>
        <p:nvPr/>
      </p:nvGrpSpPr>
      <p:grpSpPr>
        <a:xfrm>
          <a:off x="0" y="0"/>
          <a:ext cx="0" cy="0"/>
          <a:chOff x="0" y="0"/>
          <a:chExt cx="0" cy="0"/>
        </a:xfrm>
      </p:grpSpPr>
      <p:sp>
        <p:nvSpPr>
          <p:cNvPr id="778242" name="Rectangle 2">
            <a:extLst>
              <a:ext uri="{FF2B5EF4-FFF2-40B4-BE49-F238E27FC236}">
                <a16:creationId xmlns:a16="http://schemas.microsoft.com/office/drawing/2014/main" id="{8C17D5E9-F789-02EF-9762-4338D97E42E7}"/>
              </a:ext>
            </a:extLst>
          </p:cNvPr>
          <p:cNvSpPr>
            <a:spLocks noGrp="1" noRot="1" noChangeAspect="1" noChangeArrowheads="1"/>
          </p:cNvSpPr>
          <p:nvPr>
            <p:ph type="sldImg"/>
          </p:nvPr>
        </p:nvSpPr>
        <p:spPr>
          <a:ln/>
        </p:spPr>
      </p:sp>
      <p:sp>
        <p:nvSpPr>
          <p:cNvPr id="778243" name="Rectangle 3">
            <a:extLst>
              <a:ext uri="{FF2B5EF4-FFF2-40B4-BE49-F238E27FC236}">
                <a16:creationId xmlns:a16="http://schemas.microsoft.com/office/drawing/2014/main" id="{26C47A1F-1392-7653-548B-05FC0CD5EA7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6669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57446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a:extLst>
              <a:ext uri="{FF2B5EF4-FFF2-40B4-BE49-F238E27FC236}">
                <a16:creationId xmlns:a16="http://schemas.microsoft.com/office/drawing/2014/main" id="{F75FCF5F-B747-48F2-9DF6-D9C8385B1391}"/>
              </a:ext>
            </a:extLst>
          </p:cNvPr>
          <p:cNvSpPr>
            <a:spLocks noGrp="1" noRot="1" noChangeAspect="1" noChangeArrowheads="1"/>
          </p:cNvSpPr>
          <p:nvPr>
            <p:ph type="sldImg"/>
          </p:nvPr>
        </p:nvSpPr>
        <p:spPr>
          <a:ln/>
        </p:spPr>
      </p:sp>
      <p:sp>
        <p:nvSpPr>
          <p:cNvPr id="785411" name="Rectangle 3">
            <a:extLst>
              <a:ext uri="{FF2B5EF4-FFF2-40B4-BE49-F238E27FC236}">
                <a16:creationId xmlns:a16="http://schemas.microsoft.com/office/drawing/2014/main" id="{520737B6-335A-4033-BD60-C4A9FECA1DC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345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a:extLst>
              <a:ext uri="{FF2B5EF4-FFF2-40B4-BE49-F238E27FC236}">
                <a16:creationId xmlns:a16="http://schemas.microsoft.com/office/drawing/2014/main" id="{F75FCF5F-B747-48F2-9DF6-D9C8385B1391}"/>
              </a:ext>
            </a:extLst>
          </p:cNvPr>
          <p:cNvSpPr>
            <a:spLocks noGrp="1" noRot="1" noChangeAspect="1" noChangeArrowheads="1"/>
          </p:cNvSpPr>
          <p:nvPr>
            <p:ph type="sldImg"/>
          </p:nvPr>
        </p:nvSpPr>
        <p:spPr>
          <a:ln/>
        </p:spPr>
      </p:sp>
      <p:sp>
        <p:nvSpPr>
          <p:cNvPr id="785411" name="Rectangle 3">
            <a:extLst>
              <a:ext uri="{FF2B5EF4-FFF2-40B4-BE49-F238E27FC236}">
                <a16:creationId xmlns:a16="http://schemas.microsoft.com/office/drawing/2014/main" id="{520737B6-335A-4033-BD60-C4A9FECA1DC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0120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012558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259209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3582431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9BE7A182-7545-4B16-BE3F-1189546FA32C}"/>
              </a:ext>
            </a:extLst>
          </p:cNvPr>
          <p:cNvSpPr>
            <a:spLocks noGrp="1" noRot="1" noChangeAspect="1" noChangeArrowheads="1" noTextEdit="1"/>
          </p:cNvSpPr>
          <p:nvPr>
            <p:ph type="sldImg"/>
          </p:nvPr>
        </p:nvSpPr>
        <p:spPr>
          <a:xfrm>
            <a:off x="2295525" y="527050"/>
            <a:ext cx="4676775" cy="2632075"/>
          </a:xfrm>
          <a:ln/>
        </p:spPr>
      </p:sp>
      <p:sp>
        <p:nvSpPr>
          <p:cNvPr id="711683" name="Rectangle 3">
            <a:extLst>
              <a:ext uri="{FF2B5EF4-FFF2-40B4-BE49-F238E27FC236}">
                <a16:creationId xmlns:a16="http://schemas.microsoft.com/office/drawing/2014/main" id="{D438A452-4D8D-4A81-B5EF-51A6EB197113}"/>
              </a:ext>
            </a:extLst>
          </p:cNvPr>
          <p:cNvSpPr>
            <a:spLocks noGrp="1" noChangeArrowheads="1"/>
          </p:cNvSpPr>
          <p:nvPr>
            <p:ph type="body" idx="1"/>
          </p:nvPr>
        </p:nvSpPr>
        <p:spPr/>
        <p:txBody>
          <a:bodyPr lIns="91421" tIns="45711" rIns="91421" bIns="45711"/>
          <a:lstStyle/>
          <a:p>
            <a:r>
              <a:rPr lang="en-US" altLang="en-US"/>
              <a:t>source = where material originates, sink = where material goes.</a:t>
            </a:r>
          </a:p>
          <a:p>
            <a:r>
              <a:rPr lang="en-US" altLang="en-US"/>
              <a:t>We use cut to mean s-t cut.</a:t>
            </a:r>
          </a:p>
        </p:txBody>
      </p:sp>
    </p:spTree>
    <p:extLst>
      <p:ext uri="{BB962C8B-B14F-4D97-AF65-F5344CB8AC3E}">
        <p14:creationId xmlns:p14="http://schemas.microsoft.com/office/powerpoint/2010/main" val="200348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D9D1-095B-4DBA-8DEC-E405CB58DA29}"/>
              </a:ext>
            </a:extLst>
          </p:cNvPr>
          <p:cNvSpPr>
            <a:spLocks noGrp="1"/>
          </p:cNvSpPr>
          <p:nvPr>
            <p:ph type="ctrTitle"/>
          </p:nvPr>
        </p:nvSpPr>
        <p:spPr>
          <a:xfrm>
            <a:off x="838200" y="2885598"/>
            <a:ext cx="10515600" cy="1086803"/>
          </a:xfrm>
        </p:spPr>
        <p:txBody>
          <a:bodyPr anchor="ctr" anchorCtr="0">
            <a:normAutofit/>
          </a:bodyPr>
          <a:lstStyle>
            <a:lvl1pPr algn="ctr">
              <a:defRPr sz="4000" b="1" i="0">
                <a:latin typeface="Lato" panose="020F0502020204030203" pitchFamily="34" charset="77"/>
                <a:ea typeface="Inter SemiBold"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48867FBA-33D2-60ED-ED3B-6705E765909A}"/>
              </a:ext>
            </a:extLst>
          </p:cNvPr>
          <p:cNvSpPr>
            <a:spLocks noGrp="1"/>
          </p:cNvSpPr>
          <p:nvPr>
            <p:ph type="subTitle" idx="1"/>
          </p:nvPr>
        </p:nvSpPr>
        <p:spPr>
          <a:xfrm>
            <a:off x="1524000" y="4568925"/>
            <a:ext cx="9144000" cy="1086803"/>
          </a:xfrm>
        </p:spPr>
        <p:txBody>
          <a:bodyPr anchor="ctr" anchorCtr="0">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930065E-44D0-1DE1-F746-2E1483108821}"/>
              </a:ext>
            </a:extLst>
          </p:cNvPr>
          <p:cNvSpPr>
            <a:spLocks noGrp="1"/>
          </p:cNvSpPr>
          <p:nvPr>
            <p:ph type="dt" sz="half" idx="10"/>
          </p:nvPr>
        </p:nvSpPr>
        <p:spPr/>
        <p:txBody>
          <a:bodyPr/>
          <a:lstStyle/>
          <a:p>
            <a:fld id="{A3AF8295-1801-B44D-A758-12B66076D675}" type="datetimeFigureOut">
              <a:rPr lang="en-US" smtClean="0"/>
              <a:t>11/10/2025</a:t>
            </a:fld>
            <a:endParaRPr lang="en-US"/>
          </a:p>
        </p:txBody>
      </p:sp>
      <p:sp>
        <p:nvSpPr>
          <p:cNvPr id="5" name="Footer Placeholder 4">
            <a:extLst>
              <a:ext uri="{FF2B5EF4-FFF2-40B4-BE49-F238E27FC236}">
                <a16:creationId xmlns:a16="http://schemas.microsoft.com/office/drawing/2014/main" id="{B1899D50-6C11-F355-3907-B7B6AA7C0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F60BC-AE1C-EF77-D52C-0018765BE3ED}"/>
              </a:ext>
            </a:extLst>
          </p:cNvPr>
          <p:cNvSpPr>
            <a:spLocks noGrp="1"/>
          </p:cNvSpPr>
          <p:nvPr>
            <p:ph type="sldNum" sz="quarter" idx="12"/>
          </p:nvPr>
        </p:nvSpPr>
        <p:spPr/>
        <p:txBody>
          <a:bodyPr/>
          <a:lstStyle/>
          <a:p>
            <a:fld id="{A974DDEB-A76E-7746-9D36-92A1AD476462}" type="slidenum">
              <a:rPr lang="en-US" smtClean="0"/>
              <a:t>‹#›</a:t>
            </a:fld>
            <a:endParaRPr lang="en-US"/>
          </a:p>
        </p:txBody>
      </p:sp>
      <p:sp>
        <p:nvSpPr>
          <p:cNvPr id="7" name="TextBox 6">
            <a:extLst>
              <a:ext uri="{FF2B5EF4-FFF2-40B4-BE49-F238E27FC236}">
                <a16:creationId xmlns:a16="http://schemas.microsoft.com/office/drawing/2014/main" id="{3D4DA4AD-1443-FFD1-A456-D7CE21E5D5CE}"/>
              </a:ext>
            </a:extLst>
          </p:cNvPr>
          <p:cNvSpPr txBox="1"/>
          <p:nvPr userDrawn="1"/>
        </p:nvSpPr>
        <p:spPr>
          <a:xfrm>
            <a:off x="3940603" y="1600201"/>
            <a:ext cx="4310795" cy="584775"/>
          </a:xfrm>
          <a:prstGeom prst="rect">
            <a:avLst/>
          </a:prstGeom>
          <a:noFill/>
        </p:spPr>
        <p:txBody>
          <a:bodyPr wrap="none" rtlCol="0">
            <a:spAutoFit/>
          </a:bodyPr>
          <a:lstStyle/>
          <a:p>
            <a:pPr algn="ctr"/>
            <a:r>
              <a:rPr lang="en-US" sz="3200" b="1" i="0" dirty="0">
                <a:latin typeface="Lato" panose="020F0502020204030203" pitchFamily="34" charset="77"/>
                <a:ea typeface="Inter SemiBold" panose="02000503000000020004" pitchFamily="2" charset="0"/>
              </a:rPr>
              <a:t>CSE 417 Autumn 2025</a:t>
            </a:r>
          </a:p>
        </p:txBody>
      </p:sp>
    </p:spTree>
    <p:extLst>
      <p:ext uri="{BB962C8B-B14F-4D97-AF65-F5344CB8AC3E}">
        <p14:creationId xmlns:p14="http://schemas.microsoft.com/office/powerpoint/2010/main" val="64004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4845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858210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05121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66650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07330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801081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00584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58820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2EDD-30A1-34B8-6560-7715E9F90555}"/>
              </a:ext>
            </a:extLst>
          </p:cNvPr>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35BFD3F6-B915-CECB-2EBB-967DB805B0DF}"/>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0C9FACB-40A3-1E43-7806-281B8F17C884}"/>
              </a:ext>
            </a:extLst>
          </p:cNvPr>
          <p:cNvSpPr>
            <a:spLocks noGrp="1"/>
          </p:cNvSpPr>
          <p:nvPr>
            <p:ph type="dt" sz="half" idx="10"/>
          </p:nvPr>
        </p:nvSpPr>
        <p:spPr/>
        <p:txBody>
          <a:bodyPr/>
          <a:lstStyle/>
          <a:p>
            <a:fld id="{A3AF8295-1801-B44D-A758-12B66076D675}" type="datetimeFigureOut">
              <a:rPr lang="en-US" smtClean="0"/>
              <a:t>11/10/2025</a:t>
            </a:fld>
            <a:endParaRPr lang="en-US"/>
          </a:p>
        </p:txBody>
      </p:sp>
      <p:sp>
        <p:nvSpPr>
          <p:cNvPr id="5" name="Footer Placeholder 4">
            <a:extLst>
              <a:ext uri="{FF2B5EF4-FFF2-40B4-BE49-F238E27FC236}">
                <a16:creationId xmlns:a16="http://schemas.microsoft.com/office/drawing/2014/main" id="{1825C21D-E7FF-5E85-A629-A0BD669AC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C9E00-A09D-5695-0775-2A8AC61F9625}"/>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241026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7894-C6F1-AC56-86B3-B35DACFC2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09B395-EE52-4464-D0E0-2553F2680998}"/>
              </a:ext>
            </a:extLst>
          </p:cNvPr>
          <p:cNvSpPr>
            <a:spLocks noGrp="1"/>
          </p:cNvSpPr>
          <p:nvPr>
            <p:ph idx="1"/>
          </p:nvPr>
        </p:nvSpPr>
        <p:spPr>
          <a:xfrm>
            <a:off x="838200" y="1363980"/>
            <a:ext cx="10515600" cy="4812983"/>
          </a:xfrm>
        </p:spPr>
        <p:txBody>
          <a:bodyPr/>
          <a:lstStyle/>
          <a:p>
            <a:pPr lvl="0"/>
            <a:r>
              <a:rPr lang="en-US" dirty="0"/>
              <a:t>Click to edit Master text styles</a:t>
            </a:r>
          </a:p>
        </p:txBody>
      </p:sp>
      <p:sp>
        <p:nvSpPr>
          <p:cNvPr id="4" name="Date Placeholder 3">
            <a:extLst>
              <a:ext uri="{FF2B5EF4-FFF2-40B4-BE49-F238E27FC236}">
                <a16:creationId xmlns:a16="http://schemas.microsoft.com/office/drawing/2014/main" id="{9576F0D2-D541-330E-58FA-8B1E1FC79189}"/>
              </a:ext>
            </a:extLst>
          </p:cNvPr>
          <p:cNvSpPr>
            <a:spLocks noGrp="1"/>
          </p:cNvSpPr>
          <p:nvPr>
            <p:ph type="dt" sz="half" idx="10"/>
          </p:nvPr>
        </p:nvSpPr>
        <p:spPr/>
        <p:txBody>
          <a:bodyPr/>
          <a:lstStyle/>
          <a:p>
            <a:fld id="{A3AF8295-1801-B44D-A758-12B66076D675}" type="datetimeFigureOut">
              <a:rPr lang="en-US" smtClean="0"/>
              <a:t>11/10/2025</a:t>
            </a:fld>
            <a:endParaRPr lang="en-US"/>
          </a:p>
        </p:txBody>
      </p:sp>
      <p:sp>
        <p:nvSpPr>
          <p:cNvPr id="5" name="Footer Placeholder 4">
            <a:extLst>
              <a:ext uri="{FF2B5EF4-FFF2-40B4-BE49-F238E27FC236}">
                <a16:creationId xmlns:a16="http://schemas.microsoft.com/office/drawing/2014/main" id="{3F5230DC-F558-FF50-2FAE-AFA122056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EA433-6FA7-2A8B-4EB7-521456F3C94A}"/>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111545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062F-FC3F-83E5-372F-ECBCF5967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806A1-86B4-A582-ADBA-03ECDB5854CB}"/>
              </a:ext>
            </a:extLst>
          </p:cNvPr>
          <p:cNvSpPr>
            <a:spLocks noGrp="1"/>
          </p:cNvSpPr>
          <p:nvPr>
            <p:ph sz="half" idx="1"/>
          </p:nvPr>
        </p:nvSpPr>
        <p:spPr>
          <a:xfrm>
            <a:off x="838200" y="1363980"/>
            <a:ext cx="5181600" cy="4812983"/>
          </a:xfrm>
        </p:spPr>
        <p:txBody>
          <a:bodyPr/>
          <a:lstStyle/>
          <a:p>
            <a:pPr lvl="0"/>
            <a:r>
              <a:rPr lang="en-US" dirty="0"/>
              <a:t>Click to edit Master text styles</a:t>
            </a:r>
          </a:p>
        </p:txBody>
      </p:sp>
      <p:sp>
        <p:nvSpPr>
          <p:cNvPr id="4" name="Content Placeholder 3">
            <a:extLst>
              <a:ext uri="{FF2B5EF4-FFF2-40B4-BE49-F238E27FC236}">
                <a16:creationId xmlns:a16="http://schemas.microsoft.com/office/drawing/2014/main" id="{66D7F8CB-33E9-5CEA-DA3F-BAA907678426}"/>
              </a:ext>
            </a:extLst>
          </p:cNvPr>
          <p:cNvSpPr>
            <a:spLocks noGrp="1"/>
          </p:cNvSpPr>
          <p:nvPr>
            <p:ph sz="half" idx="2"/>
          </p:nvPr>
        </p:nvSpPr>
        <p:spPr>
          <a:xfrm>
            <a:off x="6172200" y="1363980"/>
            <a:ext cx="5181600" cy="4812983"/>
          </a:xfrm>
        </p:spPr>
        <p:txBody>
          <a:bodyPr/>
          <a:lstStyle/>
          <a:p>
            <a:pPr lvl="0"/>
            <a:r>
              <a:rPr lang="en-US" dirty="0"/>
              <a:t>Click to edit Master text styles</a:t>
            </a:r>
          </a:p>
        </p:txBody>
      </p:sp>
      <p:sp>
        <p:nvSpPr>
          <p:cNvPr id="5" name="Date Placeholder 4">
            <a:extLst>
              <a:ext uri="{FF2B5EF4-FFF2-40B4-BE49-F238E27FC236}">
                <a16:creationId xmlns:a16="http://schemas.microsoft.com/office/drawing/2014/main" id="{78F4E091-4E25-8F22-6B24-C7AB8376B85F}"/>
              </a:ext>
            </a:extLst>
          </p:cNvPr>
          <p:cNvSpPr>
            <a:spLocks noGrp="1"/>
          </p:cNvSpPr>
          <p:nvPr>
            <p:ph type="dt" sz="half" idx="10"/>
          </p:nvPr>
        </p:nvSpPr>
        <p:spPr/>
        <p:txBody>
          <a:bodyPr/>
          <a:lstStyle/>
          <a:p>
            <a:fld id="{A3AF8295-1801-B44D-A758-12B66076D675}" type="datetimeFigureOut">
              <a:rPr lang="en-US" smtClean="0"/>
              <a:t>11/10/2025</a:t>
            </a:fld>
            <a:endParaRPr lang="en-US"/>
          </a:p>
        </p:txBody>
      </p:sp>
      <p:sp>
        <p:nvSpPr>
          <p:cNvPr id="6" name="Footer Placeholder 5">
            <a:extLst>
              <a:ext uri="{FF2B5EF4-FFF2-40B4-BE49-F238E27FC236}">
                <a16:creationId xmlns:a16="http://schemas.microsoft.com/office/drawing/2014/main" id="{5E024DED-0F57-84CE-062B-1EA5CCCE9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C6A2E-186F-8737-38C9-291609A1C7A2}"/>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423950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B506-5F4A-20D8-140E-E2B46B27DB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1BFBFF-35D0-B220-7FEC-9D3F73B06007}"/>
              </a:ext>
            </a:extLst>
          </p:cNvPr>
          <p:cNvSpPr>
            <a:spLocks noGrp="1"/>
          </p:cNvSpPr>
          <p:nvPr>
            <p:ph type="dt" sz="half" idx="10"/>
          </p:nvPr>
        </p:nvSpPr>
        <p:spPr/>
        <p:txBody>
          <a:bodyPr/>
          <a:lstStyle/>
          <a:p>
            <a:fld id="{A3AF8295-1801-B44D-A758-12B66076D675}" type="datetimeFigureOut">
              <a:rPr lang="en-US" smtClean="0"/>
              <a:t>11/10/2025</a:t>
            </a:fld>
            <a:endParaRPr lang="en-US"/>
          </a:p>
        </p:txBody>
      </p:sp>
      <p:sp>
        <p:nvSpPr>
          <p:cNvPr id="4" name="Footer Placeholder 3">
            <a:extLst>
              <a:ext uri="{FF2B5EF4-FFF2-40B4-BE49-F238E27FC236}">
                <a16:creationId xmlns:a16="http://schemas.microsoft.com/office/drawing/2014/main" id="{5103640E-124C-7CA1-38E1-C4AAE73C17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D5502-7B2E-4E30-9922-E894EFFC0C92}"/>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333080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A9A7C-3F21-A78F-2566-746E2026CED9}"/>
              </a:ext>
            </a:extLst>
          </p:cNvPr>
          <p:cNvSpPr>
            <a:spLocks noGrp="1"/>
          </p:cNvSpPr>
          <p:nvPr>
            <p:ph type="dt" sz="half" idx="10"/>
          </p:nvPr>
        </p:nvSpPr>
        <p:spPr/>
        <p:txBody>
          <a:bodyPr/>
          <a:lstStyle/>
          <a:p>
            <a:fld id="{A3AF8295-1801-B44D-A758-12B66076D675}" type="datetimeFigureOut">
              <a:rPr lang="en-US" smtClean="0"/>
              <a:t>11/10/2025</a:t>
            </a:fld>
            <a:endParaRPr lang="en-US"/>
          </a:p>
        </p:txBody>
      </p:sp>
      <p:sp>
        <p:nvSpPr>
          <p:cNvPr id="3" name="Footer Placeholder 2">
            <a:extLst>
              <a:ext uri="{FF2B5EF4-FFF2-40B4-BE49-F238E27FC236}">
                <a16:creationId xmlns:a16="http://schemas.microsoft.com/office/drawing/2014/main" id="{3D49725F-FEBB-B0DA-62A4-49A5734E55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441549-BD27-5919-F7C5-449AE0555C4F}"/>
              </a:ext>
            </a:extLst>
          </p:cNvPr>
          <p:cNvSpPr>
            <a:spLocks noGrp="1"/>
          </p:cNvSpPr>
          <p:nvPr>
            <p:ph type="sldNum" sz="quarter" idx="12"/>
          </p:nvPr>
        </p:nvSpPr>
        <p:spPr/>
        <p:txBody>
          <a:bodyPr/>
          <a:lstStyle/>
          <a:p>
            <a:fld id="{A974DDEB-A76E-7746-9D36-92A1AD476462}" type="slidenum">
              <a:rPr lang="en-US" smtClean="0"/>
              <a:t>‹#›</a:t>
            </a:fld>
            <a:endParaRPr lang="en-US"/>
          </a:p>
        </p:txBody>
      </p:sp>
    </p:spTree>
    <p:extLst>
      <p:ext uri="{BB962C8B-B14F-4D97-AF65-F5344CB8AC3E}">
        <p14:creationId xmlns:p14="http://schemas.microsoft.com/office/powerpoint/2010/main" val="242203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234196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27956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11/11/2025</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70105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DE8F4"/>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D7BD56-5061-2105-B4B6-29A382E67982}"/>
              </a:ext>
            </a:extLst>
          </p:cNvPr>
          <p:cNvSpPr>
            <a:spLocks noGrp="1"/>
          </p:cNvSpPr>
          <p:nvPr>
            <p:ph type="title"/>
          </p:nvPr>
        </p:nvSpPr>
        <p:spPr>
          <a:xfrm>
            <a:off x="838200" y="365125"/>
            <a:ext cx="10515600" cy="9988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49E0FB9-3549-BB78-BBE6-EF2A3F35B10E}"/>
              </a:ext>
            </a:extLst>
          </p:cNvPr>
          <p:cNvSpPr>
            <a:spLocks noGrp="1"/>
          </p:cNvSpPr>
          <p:nvPr>
            <p:ph type="body" idx="1"/>
          </p:nvPr>
        </p:nvSpPr>
        <p:spPr>
          <a:xfrm>
            <a:off x="838200" y="1363980"/>
            <a:ext cx="10515600" cy="4812984"/>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5BE1243B-7CDA-B4EB-323F-390D84821A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AF8295-1801-B44D-A758-12B66076D675}" type="datetimeFigureOut">
              <a:rPr lang="en-US" smtClean="0"/>
              <a:t>11/10/2025</a:t>
            </a:fld>
            <a:endParaRPr lang="en-US"/>
          </a:p>
        </p:txBody>
      </p:sp>
      <p:sp>
        <p:nvSpPr>
          <p:cNvPr id="5" name="Footer Placeholder 4">
            <a:extLst>
              <a:ext uri="{FF2B5EF4-FFF2-40B4-BE49-F238E27FC236}">
                <a16:creationId xmlns:a16="http://schemas.microsoft.com/office/drawing/2014/main" id="{08DDE083-9D53-4F3A-3533-F85192BB2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068EBF9-3C79-3B56-88AE-383BAE3CC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74DDEB-A76E-7746-9D36-92A1AD476462}" type="slidenum">
              <a:rPr lang="en-US" smtClean="0"/>
              <a:t>‹#›</a:t>
            </a:fld>
            <a:endParaRPr lang="en-US"/>
          </a:p>
        </p:txBody>
      </p:sp>
    </p:spTree>
    <p:extLst>
      <p:ext uri="{BB962C8B-B14F-4D97-AF65-F5344CB8AC3E}">
        <p14:creationId xmlns:p14="http://schemas.microsoft.com/office/powerpoint/2010/main" val="198844825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000" b="1" i="0" kern="1200">
          <a:solidFill>
            <a:schemeClr val="tx1"/>
          </a:solidFill>
          <a:latin typeface="Lato" panose="020F0502020204030203" pitchFamily="34" charset="77"/>
          <a:ea typeface="Inter SemiBold" panose="02000503000000020004" pitchFamily="2" charset="0"/>
          <a:cs typeface="+mj-cs"/>
        </a:defRPr>
      </a:lvl1pPr>
    </p:titleStyle>
    <p:bodyStyle>
      <a:lvl1pPr marL="0" indent="0" algn="l" defTabSz="914400" rtl="0" eaLnBrk="1" latinLnBrk="0" hangingPunct="1">
        <a:lnSpc>
          <a:spcPct val="125000"/>
        </a:lnSpc>
        <a:spcBef>
          <a:spcPts val="2400"/>
        </a:spcBef>
        <a:spcAft>
          <a:spcPts val="0"/>
        </a:spcAft>
        <a:buFont typeface="Arial" panose="020B0604020202020204" pitchFamily="34" charset="0"/>
        <a:buNone/>
        <a:tabLst/>
        <a:defRPr sz="2800" kern="1200">
          <a:solidFill>
            <a:schemeClr val="tx1"/>
          </a:solidFill>
          <a:latin typeface="Lato" panose="020F0502020204030203" pitchFamily="34" charset="77"/>
          <a:ea typeface="Inter" panose="02000503000000020004" pitchFamily="2" charset="0"/>
          <a:cs typeface="+mn-cs"/>
        </a:defRPr>
      </a:lvl1pPr>
      <a:lvl2pPr marL="133350" indent="0" algn="l" defTabSz="914400" rtl="0" eaLnBrk="1" latinLnBrk="0" hangingPunct="1">
        <a:lnSpc>
          <a:spcPct val="125000"/>
        </a:lnSpc>
        <a:spcBef>
          <a:spcPts val="2400"/>
        </a:spcBef>
        <a:spcAft>
          <a:spcPts val="0"/>
        </a:spcAft>
        <a:buFont typeface="Arial" panose="020B0604020202020204" pitchFamily="34" charset="0"/>
        <a:buNone/>
        <a:tabLst/>
        <a:defRPr sz="2800" kern="1200">
          <a:solidFill>
            <a:schemeClr val="tx1"/>
          </a:solidFill>
          <a:latin typeface="Lato" panose="020F0502020204030203" pitchFamily="34" charset="77"/>
          <a:ea typeface="Inter" panose="02000503000000020004" pitchFamily="2" charset="0"/>
          <a:cs typeface="+mn-cs"/>
        </a:defRPr>
      </a:lvl2pPr>
      <a:lvl3pPr marL="923925" indent="-346075"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3pPr>
      <a:lvl4pPr marL="1381125" indent="-346075"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4pPr>
      <a:lvl5pPr marL="1836738" indent="-344488"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11/11/2025</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206633578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410.png"/><Relationship Id="rId4" Type="http://schemas.openxmlformats.org/officeDocument/2006/relationships/image" Target="../media/image40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92.png"/><Relationship Id="rId12" Type="http://schemas.openxmlformats.org/officeDocument/2006/relationships/image" Target="../media/image18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911.png"/><Relationship Id="rId11" Type="http://schemas.openxmlformats.org/officeDocument/2006/relationships/image" Target="../media/image17.png"/><Relationship Id="rId5" Type="http://schemas.openxmlformats.org/officeDocument/2006/relationships/image" Target="../media/image900.png"/><Relationship Id="rId4" Type="http://schemas.openxmlformats.org/officeDocument/2006/relationships/image" Target="../media/image14.png"/><Relationship Id="rId9" Type="http://schemas.openxmlformats.org/officeDocument/2006/relationships/image" Target="../media/image110.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7" Type="http://schemas.openxmlformats.org/officeDocument/2006/relationships/image" Target="../media/image92.png"/><Relationship Id="rId2" Type="http://schemas.openxmlformats.org/officeDocument/2006/relationships/image" Target="../media/image15.png"/><Relationship Id="rId1" Type="http://schemas.openxmlformats.org/officeDocument/2006/relationships/slideLayout" Target="../slideLayouts/slideLayout8.xml"/><Relationship Id="rId11" Type="http://schemas.openxmlformats.org/officeDocument/2006/relationships/image" Target="../media/image27.png"/><Relationship Id="rId5" Type="http://schemas.openxmlformats.org/officeDocument/2006/relationships/image" Target="../media/image900.png"/><Relationship Id="rId10" Type="http://schemas.openxmlformats.org/officeDocument/2006/relationships/image" Target="../media/image26.png"/><Relationship Id="rId9" Type="http://schemas.openxmlformats.org/officeDocument/2006/relationships/image" Target="../media/image110.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0.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1410.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0.png"/><Relationship Id="rId17" Type="http://schemas.openxmlformats.org/officeDocument/2006/relationships/image" Target="../media/image53.png"/><Relationship Id="rId25" Type="http://schemas.openxmlformats.org/officeDocument/2006/relationships/image" Target="../media/image61.png"/><Relationship Id="rId2" Type="http://schemas.openxmlformats.org/officeDocument/2006/relationships/image" Target="../media/image40.png"/><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png"/><Relationship Id="rId1" Type="http://schemas.openxmlformats.org/officeDocument/2006/relationships/slideLayout" Target="../slideLayouts/slideLayout8.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5" Type="http://schemas.openxmlformats.org/officeDocument/2006/relationships/image" Target="../media/image41.png"/><Relationship Id="rId15" Type="http://schemas.openxmlformats.org/officeDocument/2006/relationships/image" Target="../media/image510.png"/><Relationship Id="rId23" Type="http://schemas.openxmlformats.org/officeDocument/2006/relationships/image" Target="../media/image59.png"/><Relationship Id="rId28" Type="http://schemas.openxmlformats.org/officeDocument/2006/relationships/image" Target="../media/image64.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152.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s>
</file>

<file path=ppt/slides/_rels/slide24.xml.rels><?xml version="1.0" encoding="UTF-8" standalone="yes"?>
<Relationships xmlns="http://schemas.openxmlformats.org/package/2006/relationships"><Relationship Id="rId26" Type="http://schemas.openxmlformats.org/officeDocument/2006/relationships/image" Target="../media/image33.png"/><Relationship Id="rId39" Type="http://schemas.openxmlformats.org/officeDocument/2006/relationships/image" Target="../media/image75.png"/><Relationship Id="rId21" Type="http://schemas.openxmlformats.org/officeDocument/2006/relationships/image" Target="../media/image28.png"/><Relationship Id="rId34" Type="http://schemas.openxmlformats.org/officeDocument/2006/relationships/image" Target="../media/image70.png"/><Relationship Id="rId42" Type="http://schemas.openxmlformats.org/officeDocument/2006/relationships/image" Target="../media/image79.png"/><Relationship Id="rId25" Type="http://schemas.openxmlformats.org/officeDocument/2006/relationships/image" Target="../media/image32.png"/><Relationship Id="rId33" Type="http://schemas.openxmlformats.org/officeDocument/2006/relationships/image" Target="../media/image69.png"/><Relationship Id="rId38" Type="http://schemas.openxmlformats.org/officeDocument/2006/relationships/image" Target="../media/image74.png"/><Relationship Id="rId2" Type="http://schemas.openxmlformats.org/officeDocument/2006/relationships/image" Target="../media/image40.png"/><Relationship Id="rId20" Type="http://schemas.openxmlformats.org/officeDocument/2006/relationships/image" Target="../media/image77.png"/><Relationship Id="rId29" Type="http://schemas.openxmlformats.org/officeDocument/2006/relationships/image" Target="../media/image36.png"/><Relationship Id="rId41" Type="http://schemas.openxmlformats.org/officeDocument/2006/relationships/image" Target="../media/image78.png"/><Relationship Id="rId1" Type="http://schemas.openxmlformats.org/officeDocument/2006/relationships/slideLayout" Target="../slideLayouts/slideLayout8.xml"/><Relationship Id="rId24" Type="http://schemas.openxmlformats.org/officeDocument/2006/relationships/image" Target="../media/image31.png"/><Relationship Id="rId32" Type="http://schemas.openxmlformats.org/officeDocument/2006/relationships/image" Target="../media/image68.png"/><Relationship Id="rId37" Type="http://schemas.openxmlformats.org/officeDocument/2006/relationships/image" Target="../media/image73.png"/><Relationship Id="rId40" Type="http://schemas.openxmlformats.org/officeDocument/2006/relationships/image" Target="../media/image76.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72.png"/><Relationship Id="rId31" Type="http://schemas.openxmlformats.org/officeDocument/2006/relationships/image" Target="../media/image67.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66.png"/><Relationship Id="rId35" Type="http://schemas.openxmlformats.org/officeDocument/2006/relationships/image" Target="../media/image71.png"/><Relationship Id="rId43" Type="http://schemas.openxmlformats.org/officeDocument/2006/relationships/image" Target="../media/image80.png"/></Relationships>
</file>

<file path=ppt/slides/_rels/slide25.xml.rels><?xml version="1.0" encoding="UTF-8" standalone="yes"?>
<Relationships xmlns="http://schemas.openxmlformats.org/package/2006/relationships"><Relationship Id="rId13" Type="http://schemas.openxmlformats.org/officeDocument/2006/relationships/image" Target="../media/image93.png"/><Relationship Id="rId18" Type="http://schemas.openxmlformats.org/officeDocument/2006/relationships/image" Target="../media/image98.png"/><Relationship Id="rId26" Type="http://schemas.openxmlformats.org/officeDocument/2006/relationships/image" Target="../media/image106.png"/><Relationship Id="rId21" Type="http://schemas.openxmlformats.org/officeDocument/2006/relationships/image" Target="../media/image101.png"/><Relationship Id="rId34" Type="http://schemas.openxmlformats.org/officeDocument/2006/relationships/image" Target="../media/image116.png"/><Relationship Id="rId7" Type="http://schemas.openxmlformats.org/officeDocument/2006/relationships/image" Target="../media/image86.png"/><Relationship Id="rId12" Type="http://schemas.openxmlformats.org/officeDocument/2006/relationships/image" Target="../media/image91.png"/><Relationship Id="rId17" Type="http://schemas.openxmlformats.org/officeDocument/2006/relationships/image" Target="../media/image97.png"/><Relationship Id="rId25" Type="http://schemas.openxmlformats.org/officeDocument/2006/relationships/image" Target="../media/image105.png"/><Relationship Id="rId33" Type="http://schemas.openxmlformats.org/officeDocument/2006/relationships/image" Target="../media/image115.png"/><Relationship Id="rId2" Type="http://schemas.openxmlformats.org/officeDocument/2006/relationships/image" Target="../media/image81.png"/><Relationship Id="rId16" Type="http://schemas.openxmlformats.org/officeDocument/2006/relationships/image" Target="../media/image96.png"/><Relationship Id="rId20" Type="http://schemas.openxmlformats.org/officeDocument/2006/relationships/image" Target="../media/image100.png"/><Relationship Id="rId29" Type="http://schemas.openxmlformats.org/officeDocument/2006/relationships/image" Target="../media/image111.png"/><Relationship Id="rId1" Type="http://schemas.openxmlformats.org/officeDocument/2006/relationships/slideLayout" Target="../slideLayouts/slideLayout8.xml"/><Relationship Id="rId6" Type="http://schemas.openxmlformats.org/officeDocument/2006/relationships/image" Target="../media/image85.png"/><Relationship Id="rId11" Type="http://schemas.openxmlformats.org/officeDocument/2006/relationships/image" Target="../media/image90.png"/><Relationship Id="rId24" Type="http://schemas.openxmlformats.org/officeDocument/2006/relationships/image" Target="../media/image104.png"/><Relationship Id="rId32" Type="http://schemas.openxmlformats.org/officeDocument/2006/relationships/image" Target="../media/image114.png"/><Relationship Id="rId37" Type="http://schemas.openxmlformats.org/officeDocument/2006/relationships/image" Target="../media/image119.png"/><Relationship Id="rId5" Type="http://schemas.openxmlformats.org/officeDocument/2006/relationships/image" Target="../media/image84.png"/><Relationship Id="rId15" Type="http://schemas.openxmlformats.org/officeDocument/2006/relationships/image" Target="../media/image95.png"/><Relationship Id="rId23" Type="http://schemas.openxmlformats.org/officeDocument/2006/relationships/image" Target="../media/image103.png"/><Relationship Id="rId28" Type="http://schemas.openxmlformats.org/officeDocument/2006/relationships/image" Target="../media/image108.png"/><Relationship Id="rId36" Type="http://schemas.openxmlformats.org/officeDocument/2006/relationships/image" Target="../media/image118.png"/><Relationship Id="rId10" Type="http://schemas.openxmlformats.org/officeDocument/2006/relationships/image" Target="../media/image89.png"/><Relationship Id="rId19" Type="http://schemas.openxmlformats.org/officeDocument/2006/relationships/image" Target="../media/image99.png"/><Relationship Id="rId31" Type="http://schemas.openxmlformats.org/officeDocument/2006/relationships/image" Target="../media/image113.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4.png"/><Relationship Id="rId22" Type="http://schemas.openxmlformats.org/officeDocument/2006/relationships/image" Target="../media/image102.png"/><Relationship Id="rId27" Type="http://schemas.openxmlformats.org/officeDocument/2006/relationships/image" Target="../media/image107.png"/><Relationship Id="rId30" Type="http://schemas.openxmlformats.org/officeDocument/2006/relationships/image" Target="../media/image112.png"/><Relationship Id="rId35" Type="http://schemas.openxmlformats.org/officeDocument/2006/relationships/image" Target="../media/image117.png"/><Relationship Id="rId8" Type="http://schemas.openxmlformats.org/officeDocument/2006/relationships/image" Target="../media/image87.png"/><Relationship Id="rId3" Type="http://schemas.openxmlformats.org/officeDocument/2006/relationships/image" Target="../media/image82.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0.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1410.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0.png"/><Relationship Id="rId17" Type="http://schemas.openxmlformats.org/officeDocument/2006/relationships/image" Target="../media/image53.png"/><Relationship Id="rId25" Type="http://schemas.openxmlformats.org/officeDocument/2006/relationships/image" Target="../media/image61.png"/><Relationship Id="rId2" Type="http://schemas.openxmlformats.org/officeDocument/2006/relationships/image" Target="../media/image120.png"/><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png"/><Relationship Id="rId1" Type="http://schemas.openxmlformats.org/officeDocument/2006/relationships/slideLayout" Target="../slideLayouts/slideLayout8.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5" Type="http://schemas.openxmlformats.org/officeDocument/2006/relationships/image" Target="../media/image41.png"/><Relationship Id="rId15" Type="http://schemas.openxmlformats.org/officeDocument/2006/relationships/image" Target="../media/image510.png"/><Relationship Id="rId23" Type="http://schemas.openxmlformats.org/officeDocument/2006/relationships/image" Target="../media/image59.png"/><Relationship Id="rId28" Type="http://schemas.openxmlformats.org/officeDocument/2006/relationships/image" Target="../media/image64.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152.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0.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1410.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0.png"/><Relationship Id="rId17" Type="http://schemas.openxmlformats.org/officeDocument/2006/relationships/image" Target="../media/image53.png"/><Relationship Id="rId25" Type="http://schemas.openxmlformats.org/officeDocument/2006/relationships/image" Target="../media/image61.png"/><Relationship Id="rId2" Type="http://schemas.openxmlformats.org/officeDocument/2006/relationships/image" Target="../media/image850.png"/><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png"/><Relationship Id="rId1" Type="http://schemas.openxmlformats.org/officeDocument/2006/relationships/slideLayout" Target="../slideLayouts/slideLayout8.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5" Type="http://schemas.openxmlformats.org/officeDocument/2006/relationships/image" Target="../media/image41.png"/><Relationship Id="rId15" Type="http://schemas.openxmlformats.org/officeDocument/2006/relationships/image" Target="../media/image510.png"/><Relationship Id="rId23" Type="http://schemas.openxmlformats.org/officeDocument/2006/relationships/image" Target="../media/image59.png"/><Relationship Id="rId28" Type="http://schemas.openxmlformats.org/officeDocument/2006/relationships/image" Target="../media/image64.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152.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s>
</file>

<file path=ppt/slides/_rels/slide28.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image" Target="../media/image122.png"/><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image" Target="../media/image121.png"/><Relationship Id="rId1" Type="http://schemas.openxmlformats.org/officeDocument/2006/relationships/slideLayout" Target="../slideLayouts/slideLayout8.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s/_rels/slide2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3.png"/><Relationship Id="rId7" Type="http://schemas.openxmlformats.org/officeDocument/2006/relationships/image" Target="../media/image135.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134.png"/></Relationships>
</file>

<file path=ppt/slides/_rels/slide32.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8.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33.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4.png"/><Relationship Id="rId7" Type="http://schemas.openxmlformats.org/officeDocument/2006/relationships/image" Target="../media/image290.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46.png"/><Relationship Id="rId5" Type="http://schemas.openxmlformats.org/officeDocument/2006/relationships/image" Target="../media/image270.png"/><Relationship Id="rId4" Type="http://schemas.openxmlformats.org/officeDocument/2006/relationships/image" Target="../media/image145.png"/></Relationships>
</file>

<file path=ppt/slides/_rels/slide3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40.png"/><Relationship Id="rId4" Type="http://schemas.openxmlformats.org/officeDocument/2006/relationships/image" Target="../media/image3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49.png"/></Relationships>
</file>

<file path=ppt/slides/_rels/slide3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5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EF43-76C4-4A20-1A86-6CE0FD267AE8}"/>
              </a:ext>
            </a:extLst>
          </p:cNvPr>
          <p:cNvSpPr>
            <a:spLocks noGrp="1"/>
          </p:cNvSpPr>
          <p:nvPr>
            <p:ph type="ctrTitle"/>
          </p:nvPr>
        </p:nvSpPr>
        <p:spPr/>
        <p:txBody>
          <a:bodyPr>
            <a:normAutofit/>
          </a:bodyPr>
          <a:lstStyle/>
          <a:p>
            <a:r>
              <a:rPr lang="en-US" dirty="0"/>
              <a:t>Lecture 22: Max Flow Applications</a:t>
            </a:r>
          </a:p>
        </p:txBody>
      </p:sp>
      <p:sp>
        <p:nvSpPr>
          <p:cNvPr id="3" name="Subtitle 2">
            <a:extLst>
              <a:ext uri="{FF2B5EF4-FFF2-40B4-BE49-F238E27FC236}">
                <a16:creationId xmlns:a16="http://schemas.microsoft.com/office/drawing/2014/main" id="{D727621A-E45C-6CF2-1FF4-A38CEC2D49B5}"/>
              </a:ext>
            </a:extLst>
          </p:cNvPr>
          <p:cNvSpPr>
            <a:spLocks noGrp="1"/>
          </p:cNvSpPr>
          <p:nvPr>
            <p:ph type="subTitle" idx="1"/>
          </p:nvPr>
        </p:nvSpPr>
        <p:spPr/>
        <p:txBody>
          <a:bodyPr/>
          <a:lstStyle/>
          <a:p>
            <a:r>
              <a:rPr lang="en-US" dirty="0"/>
              <a:t>Nathan Brunelle</a:t>
            </a:r>
          </a:p>
        </p:txBody>
      </p:sp>
    </p:spTree>
    <p:custDataLst>
      <p:tags r:id="rId1"/>
    </p:custDataLst>
    <p:extLst>
      <p:ext uri="{BB962C8B-B14F-4D97-AF65-F5344CB8AC3E}">
        <p14:creationId xmlns:p14="http://schemas.microsoft.com/office/powerpoint/2010/main" val="77742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939E2ED-548D-40A4-83CD-DA70A3B2AE3D}"/>
              </a:ext>
            </a:extLst>
          </p:cNvPr>
          <p:cNvSpPr/>
          <p:nvPr/>
        </p:nvSpPr>
        <p:spPr bwMode="auto">
          <a:xfrm>
            <a:off x="3583600" y="4330046"/>
            <a:ext cx="6228837" cy="2227394"/>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none" rtlCol="0" anchor="ctr">
            <a:spAutoFit/>
          </a:bodyPr>
          <a:lstStyle/>
          <a:p>
            <a:pPr algn="l"/>
            <a:endParaRPr lang="en-US" dirty="0"/>
          </a:p>
        </p:txBody>
      </p:sp>
      <mc:AlternateContent xmlns:mc="http://schemas.openxmlformats.org/markup-compatibility/2006" xmlns:a14="http://schemas.microsoft.com/office/drawing/2010/main">
        <mc:Choice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412371"/>
                <a:ext cx="10811510" cy="5200045"/>
              </a:xfrm>
            </p:spPr>
            <p:txBody>
              <a:bodyPr>
                <a:normAutofit/>
              </a:bodyPr>
              <a:lstStyle/>
              <a:p>
                <a:pPr marL="0" indent="0">
                  <a:lnSpc>
                    <a:spcPct val="85000"/>
                  </a:lnSpc>
                  <a:buNone/>
                </a:pPr>
                <a:r>
                  <a:rPr lang="en-US" altLang="en-US" sz="2800" b="1" dirty="0">
                    <a:solidFill>
                      <a:srgbClr val="695082"/>
                    </a:solidFill>
                  </a:rPr>
                  <a:t>Minimum s-t cut problem:</a:t>
                </a:r>
              </a:p>
              <a:p>
                <a:pPr marL="0" indent="0">
                  <a:lnSpc>
                    <a:spcPct val="85000"/>
                  </a:lnSpc>
                  <a:buNone/>
                </a:pPr>
                <a:r>
                  <a:rPr lang="en-US" altLang="en-US" sz="2800" b="1" dirty="0">
                    <a:solidFill>
                      <a:srgbClr val="695082"/>
                    </a:solidFill>
                  </a:rPr>
                  <a:t>	</a:t>
                </a:r>
                <a:r>
                  <a:rPr lang="en-US" altLang="en-US" sz="2800" b="1" dirty="0">
                    <a:solidFill>
                      <a:srgbClr val="0066CC"/>
                    </a:solidFill>
                  </a:rPr>
                  <a:t>Given:</a:t>
                </a:r>
                <a:r>
                  <a:rPr lang="en-US" altLang="en-US" sz="2800" b="1" dirty="0">
                    <a:solidFill>
                      <a:srgbClr val="695082"/>
                    </a:solidFill>
                  </a:rPr>
                  <a:t> </a:t>
                </a:r>
                <a:r>
                  <a:rPr lang="en-US" altLang="en-US" sz="2800" dirty="0"/>
                  <a:t>a flow network </a:t>
                </a:r>
              </a:p>
              <a:p>
                <a:pPr marL="0" indent="0">
                  <a:lnSpc>
                    <a:spcPct val="85000"/>
                  </a:lnSpc>
                  <a:buNone/>
                </a:pPr>
                <a:r>
                  <a:rPr lang="en-US" altLang="en-US" sz="2800" b="1" dirty="0">
                    <a:solidFill>
                      <a:srgbClr val="695082"/>
                    </a:solidFill>
                  </a:rPr>
                  <a:t>	</a:t>
                </a:r>
                <a:r>
                  <a:rPr lang="en-US" altLang="en-US" sz="2800" b="1" dirty="0">
                    <a:solidFill>
                      <a:srgbClr val="006600"/>
                    </a:solidFill>
                  </a:rPr>
                  <a:t>Find:</a:t>
                </a:r>
                <a:r>
                  <a:rPr lang="en-US" altLang="en-US" sz="2800" b="1" dirty="0">
                    <a:solidFill>
                      <a:srgbClr val="695082"/>
                    </a:solidFill>
                  </a:rPr>
                  <a:t> </a:t>
                </a:r>
                <a:r>
                  <a:rPr lang="en-US" altLang="en-US" sz="2800" dirty="0"/>
                  <a:t>an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cut of minimum capacity </a:t>
                </a:r>
              </a:p>
            </p:txBody>
          </p:sp>
        </mc:Choice>
        <mc:Fallback xmlns="">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412371"/>
                <a:ext cx="10811510" cy="5200045"/>
              </a:xfrm>
              <a:blipFill>
                <a:blip r:embed="rId3"/>
                <a:stretch>
                  <a:fillRect l="-1127" t="-2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A14874-B9D8-491D-99F1-37DB25725666}"/>
                  </a:ext>
                </a:extLst>
              </p:cNvPr>
              <p:cNvSpPr txBox="1"/>
              <p:nvPr/>
            </p:nvSpPr>
            <p:spPr>
              <a:xfrm>
                <a:off x="4413754" y="5317663"/>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xmlns="">
          <p:sp>
            <p:nvSpPr>
              <p:cNvPr id="4" name="TextBox 3">
                <a:extLst>
                  <a:ext uri="{FF2B5EF4-FFF2-40B4-BE49-F238E27FC236}">
                    <a16:creationId xmlns:a16="http://schemas.microsoft.com/office/drawing/2014/main" id="{27A14874-B9D8-491D-99F1-37DB25725666}"/>
                  </a:ext>
                </a:extLst>
              </p:cNvPr>
              <p:cNvSpPr txBox="1">
                <a:spLocks noRot="1" noChangeAspect="1" noMove="1" noResize="1" noEditPoints="1" noAdjustHandles="1" noChangeArrowheads="1" noChangeShapeType="1" noTextEdit="1"/>
              </p:cNvSpPr>
              <p:nvPr/>
            </p:nvSpPr>
            <p:spPr>
              <a:xfrm>
                <a:off x="4413754" y="5317663"/>
                <a:ext cx="457176" cy="461665"/>
              </a:xfrm>
              <a:prstGeom prst="rect">
                <a:avLst/>
              </a:prstGeom>
              <a:blipFill>
                <a:blip r:embed="rId4"/>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10</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Minimum Cut Problem</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3639351" y="3384533"/>
            <a:ext cx="7923999" cy="3137327"/>
            <a:chOff x="3639351" y="2923138"/>
            <a:chExt cx="7923999"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127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50" y="4352895"/>
              <a:ext cx="335970"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425727" y="5717866"/>
              <a:ext cx="403767" cy="307777"/>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80984" y="4973703"/>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473942" y="3553345"/>
              <a:ext cx="40527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0066CC"/>
                  </a:solidFill>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9" name="Text Box 93">
              <a:extLst>
                <a:ext uri="{FF2B5EF4-FFF2-40B4-BE49-F238E27FC236}">
                  <a16:creationId xmlns:a16="http://schemas.microsoft.com/office/drawing/2014/main" id="{596B0AD8-0EEB-4465-B4A8-B2818D9B3645}"/>
                </a:ext>
              </a:extLst>
            </p:cNvPr>
            <p:cNvSpPr txBox="1">
              <a:spLocks noChangeArrowheads="1"/>
            </p:cNvSpPr>
            <p:nvPr/>
          </p:nvSpPr>
          <p:spPr bwMode="auto">
            <a:xfrm>
              <a:off x="3639351" y="4283591"/>
              <a:ext cx="709251"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source</a:t>
              </a:r>
            </a:p>
          </p:txBody>
        </p:sp>
        <p:sp>
          <p:nvSpPr>
            <p:cNvPr id="710750" name="Text Box 94">
              <a:extLst>
                <a:ext uri="{FF2B5EF4-FFF2-40B4-BE49-F238E27FC236}">
                  <a16:creationId xmlns:a16="http://schemas.microsoft.com/office/drawing/2014/main" id="{817CFDA1-C5B7-47D0-89C0-CEC801739C87}"/>
                </a:ext>
              </a:extLst>
            </p:cNvPr>
            <p:cNvSpPr txBox="1">
              <a:spLocks noChangeArrowheads="1"/>
            </p:cNvSpPr>
            <p:nvPr/>
          </p:nvSpPr>
          <p:spPr bwMode="auto">
            <a:xfrm>
              <a:off x="11065864" y="4291069"/>
              <a:ext cx="497486"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sink</a:t>
              </a:r>
            </a:p>
          </p:txBody>
        </p:sp>
      </p:grpSp>
      <p:sp>
        <p:nvSpPr>
          <p:cNvPr id="52" name="TextBox 51">
            <a:extLst>
              <a:ext uri="{FF2B5EF4-FFF2-40B4-BE49-F238E27FC236}">
                <a16:creationId xmlns:a16="http://schemas.microsoft.com/office/drawing/2014/main" id="{EDF5143E-D40F-4C1A-B2BF-E945B66749E6}"/>
              </a:ext>
            </a:extLst>
          </p:cNvPr>
          <p:cNvSpPr txBox="1"/>
          <p:nvPr/>
        </p:nvSpPr>
        <p:spPr>
          <a:xfrm>
            <a:off x="2165171" y="3653004"/>
            <a:ext cx="1591141" cy="461665"/>
          </a:xfrm>
          <a:prstGeom prst="rect">
            <a:avLst/>
          </a:prstGeom>
          <a:noFill/>
        </p:spPr>
        <p:txBody>
          <a:bodyPr wrap="none" rtlCol="0">
            <a:spAutoFit/>
          </a:bodyPr>
          <a:lstStyle/>
          <a:p>
            <a:r>
              <a:rPr lang="en-US" sz="2400" dirty="0"/>
              <a:t>capacity </a:t>
            </a:r>
            <a:r>
              <a:rPr lang="en-US" sz="2400" b="1" dirty="0">
                <a:solidFill>
                  <a:srgbClr val="0066CC"/>
                </a:solidFill>
              </a:rPr>
              <a:t>28</a:t>
            </a:r>
          </a:p>
        </p:txBody>
      </p:sp>
    </p:spTree>
    <p:extLst>
      <p:ext uri="{BB962C8B-B14F-4D97-AF65-F5344CB8AC3E}">
        <p14:creationId xmlns:p14="http://schemas.microsoft.com/office/powerpoint/2010/main" val="3440429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1285-4735-44B2-AAC4-EDD8A8C589A9}"/>
              </a:ext>
            </a:extLst>
          </p:cNvPr>
          <p:cNvSpPr>
            <a:spLocks noGrp="1"/>
          </p:cNvSpPr>
          <p:nvPr>
            <p:ph type="title"/>
          </p:nvPr>
        </p:nvSpPr>
        <p:spPr/>
        <p:txBody>
          <a:bodyPr/>
          <a:lstStyle/>
          <a:p>
            <a:r>
              <a:rPr lang="en-US" dirty="0"/>
              <a:t>Flows and Cuts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156F1E3-DF5E-42DD-BF43-415999E37EBB}"/>
                  </a:ext>
                </a:extLst>
              </p:cNvPr>
              <p:cNvSpPr>
                <a:spLocks noGrp="1"/>
              </p:cNvSpPr>
              <p:nvPr>
                <p:ph idx="1"/>
              </p:nvPr>
            </p:nvSpPr>
            <p:spPr>
              <a:xfrm>
                <a:off x="628650" y="1366475"/>
                <a:ext cx="10891156" cy="5200045"/>
              </a:xfrm>
            </p:spPr>
            <p:txBody>
              <a:bodyPr>
                <a:noAutofit/>
              </a:bodyPr>
              <a:lstStyle/>
              <a:p>
                <a:pPr marL="0" indent="0">
                  <a:spcBef>
                    <a:spcPts val="0"/>
                  </a:spcBef>
                  <a:buNone/>
                </a:pP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𝒇</m:t>
                    </m:r>
                  </m:oMath>
                </a14:m>
                <a:r>
                  <a:rPr lang="en-US" altLang="en-US" sz="2000" dirty="0"/>
                  <a:t> be any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a:t>
                </a:r>
                <a14:m>
                  <m:oMath xmlns:m="http://schemas.openxmlformats.org/officeDocument/2006/math">
                    <m:r>
                      <a:rPr lang="en-US" altLang="en-US" sz="2000" b="1" i="1" dirty="0" smtClean="0">
                        <a:solidFill>
                          <a:srgbClr val="0066CC"/>
                        </a:solidFill>
                        <a:latin typeface="Cambria Math" panose="02040503050406030204" pitchFamily="18" charset="0"/>
                      </a:rPr>
                      <m:t>𝒕</m:t>
                    </m:r>
                  </m:oMath>
                </a14:m>
                <a:r>
                  <a:rPr lang="en-US" altLang="en-US" sz="2000" dirty="0"/>
                  <a:t> flow and </a:t>
                </a:r>
                <a14:m>
                  <m:oMath xmlns:m="http://schemas.openxmlformats.org/officeDocument/2006/math">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𝑨</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𝑩</m:t>
                    </m:r>
                    <m:r>
                      <a:rPr lang="en-US" altLang="en-US" sz="2000" b="1" i="1" dirty="0" smtClean="0">
                        <a:solidFill>
                          <a:srgbClr val="0066CC"/>
                        </a:solidFill>
                        <a:latin typeface="Cambria Math" panose="02040503050406030204" pitchFamily="18" charset="0"/>
                      </a:rPr>
                      <m:t>)</m:t>
                    </m:r>
                  </m:oMath>
                </a14:m>
                <a:r>
                  <a:rPr lang="en-US" altLang="en-US" sz="2000" dirty="0"/>
                  <a:t> be any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a:t>
                </a:r>
                <a14:m>
                  <m:oMath xmlns:m="http://schemas.openxmlformats.org/officeDocument/2006/math">
                    <m:r>
                      <a:rPr lang="en-US" altLang="en-US" sz="2000" b="1" i="1" dirty="0" smtClean="0">
                        <a:solidFill>
                          <a:srgbClr val="0066CC"/>
                        </a:solidFill>
                        <a:latin typeface="Cambria Math" panose="02040503050406030204" pitchFamily="18" charset="0"/>
                      </a:rPr>
                      <m:t>𝒕</m:t>
                    </m:r>
                  </m:oMath>
                </a14:m>
                <a:r>
                  <a:rPr lang="en-US" altLang="en-US" sz="2000" dirty="0"/>
                  <a:t> cut:</a:t>
                </a:r>
                <a:endParaRPr lang="en-US" altLang="en-US" sz="1200" b="1" dirty="0">
                  <a:solidFill>
                    <a:srgbClr val="695082"/>
                  </a:solidFill>
                </a:endParaRPr>
              </a:p>
              <a:p>
                <a:pPr marL="0" indent="0">
                  <a:spcBef>
                    <a:spcPts val="0"/>
                  </a:spcBef>
                  <a:buNone/>
                </a:pPr>
                <a:r>
                  <a:rPr lang="en-US" altLang="en-US" sz="2000" b="1" dirty="0">
                    <a:solidFill>
                      <a:srgbClr val="695082"/>
                    </a:solidFill>
                  </a:rPr>
                  <a:t>Flow Value Lemma: </a:t>
                </a:r>
                <a:r>
                  <a:rPr lang="en-US" altLang="en-US" sz="2000" dirty="0"/>
                  <a:t> The net value of the flow sent across </a:t>
                </a:r>
                <a14:m>
                  <m:oMath xmlns:m="http://schemas.openxmlformats.org/officeDocument/2006/math">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𝑨</m:t>
                    </m:r>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𝑩</m:t>
                    </m:r>
                    <m:r>
                      <a:rPr lang="en-US" altLang="en-US" sz="2000" b="1" i="1" dirty="0">
                        <a:solidFill>
                          <a:srgbClr val="0066CC"/>
                        </a:solidFill>
                        <a:latin typeface="Cambria Math" panose="02040503050406030204" pitchFamily="18" charset="0"/>
                      </a:rPr>
                      <m:t>)</m:t>
                    </m:r>
                  </m:oMath>
                </a14:m>
                <a:r>
                  <a:rPr lang="en-US" altLang="en-US" sz="2000" dirty="0"/>
                  <a:t> equals </a:t>
                </a:r>
                <a14:m>
                  <m:oMath xmlns:m="http://schemas.openxmlformats.org/officeDocument/2006/math">
                    <m:r>
                      <a:rPr lang="en-US" altLang="en-US" sz="2000" b="1" i="1" dirty="0" smtClean="0">
                        <a:solidFill>
                          <a:srgbClr val="0066CC"/>
                        </a:solidFill>
                        <a:latin typeface="Cambria Math" panose="02040503050406030204" pitchFamily="18" charset="0"/>
                      </a:rPr>
                      <m:t>𝒗</m:t>
                    </m:r>
                    <m:d>
                      <m:dPr>
                        <m:ctrlPr>
                          <a:rPr lang="en-US" altLang="en-US" sz="2000" b="1" i="1" dirty="0" smtClean="0">
                            <a:solidFill>
                              <a:srgbClr val="0066CC"/>
                            </a:solidFill>
                            <a:latin typeface="Cambria Math" panose="02040503050406030204" pitchFamily="18" charset="0"/>
                          </a:rPr>
                        </m:ctrlPr>
                      </m:dPr>
                      <m:e>
                        <m:r>
                          <a:rPr lang="en-US" altLang="en-US" sz="2000" b="1" i="1" dirty="0" smtClean="0">
                            <a:solidFill>
                              <a:srgbClr val="0066CC"/>
                            </a:solidFill>
                            <a:latin typeface="Cambria Math" panose="02040503050406030204" pitchFamily="18" charset="0"/>
                          </a:rPr>
                          <m:t>𝒇</m:t>
                        </m:r>
                      </m:e>
                    </m:d>
                  </m:oMath>
                </a14:m>
                <a:r>
                  <a:rPr lang="en-US" altLang="en-US" sz="2000" dirty="0"/>
                  <a:t>.</a:t>
                </a:r>
              </a:p>
              <a:p>
                <a:pPr marL="0" indent="0">
                  <a:spcBef>
                    <a:spcPts val="0"/>
                  </a:spcBef>
                  <a:buNone/>
                </a:pPr>
                <a:r>
                  <a:rPr lang="en-US" altLang="en-US" sz="2000" dirty="0"/>
                  <a:t>             </a:t>
                </a:r>
                <a:r>
                  <a:rPr lang="en-US" altLang="en-US" sz="2000" b="1" dirty="0">
                    <a:solidFill>
                      <a:srgbClr val="006600"/>
                    </a:solidFill>
                  </a:rPr>
                  <a:t>Intuition</a:t>
                </a:r>
                <a:r>
                  <a:rPr lang="en-US" altLang="en-US" sz="2000" dirty="0"/>
                  <a:t>: All flow coming from </a:t>
                </a:r>
                <a14:m>
                  <m:oMath xmlns:m="http://schemas.openxmlformats.org/officeDocument/2006/math">
                    <m:r>
                      <a:rPr lang="en-US" altLang="en-US" sz="2000" b="0" i="1" smtClean="0">
                        <a:latin typeface="Cambria Math" panose="02040503050406030204" pitchFamily="18" charset="0"/>
                      </a:rPr>
                      <m:t>𝑠</m:t>
                    </m:r>
                  </m:oMath>
                </a14:m>
                <a:r>
                  <a:rPr lang="en-US" altLang="en-US" sz="2000" dirty="0"/>
                  <a:t> must eventually reach </a:t>
                </a:r>
                <a14:m>
                  <m:oMath xmlns:m="http://schemas.openxmlformats.org/officeDocument/2006/math">
                    <m:r>
                      <a:rPr lang="en-US" altLang="en-US" sz="2000" b="0" i="1" smtClean="0">
                        <a:latin typeface="Cambria Math" panose="02040503050406030204" pitchFamily="18" charset="0"/>
                      </a:rPr>
                      <m:t>𝑡</m:t>
                    </m:r>
                  </m:oMath>
                </a14:m>
                <a:r>
                  <a:rPr lang="en-US" altLang="en-US" sz="2000" dirty="0"/>
                  <a:t>, and so must 	</a:t>
                </a:r>
                <a:br>
                  <a:rPr lang="en-US" altLang="en-US" sz="2000" dirty="0"/>
                </a:br>
                <a:r>
                  <a:rPr lang="en-US" altLang="en-US" sz="2000" dirty="0"/>
                  <a:t>                               cross that cut</a:t>
                </a:r>
                <a:endParaRPr lang="en-US" altLang="en-US" sz="2000" b="1" dirty="0">
                  <a:solidFill>
                    <a:srgbClr val="695082"/>
                  </a:solidFill>
                </a:endParaRPr>
              </a:p>
              <a:p>
                <a:pPr marL="0" indent="0">
                  <a:spcBef>
                    <a:spcPts val="0"/>
                  </a:spcBef>
                  <a:buNone/>
                </a:pPr>
                <a:r>
                  <a:rPr lang="en-US" altLang="en-US" sz="2000" b="1" dirty="0">
                    <a:solidFill>
                      <a:srgbClr val="695082"/>
                    </a:solidFill>
                  </a:rPr>
                  <a:t>Weak Duality: </a:t>
                </a:r>
                <a:r>
                  <a:rPr lang="en-US" altLang="en-US" sz="2000" dirty="0"/>
                  <a:t>The value of the flow is at most the capacity of the cut;                        	              i.e., </a:t>
                </a:r>
                <a14:m>
                  <m:oMath xmlns:m="http://schemas.openxmlformats.org/officeDocument/2006/math">
                    <m:r>
                      <a:rPr lang="en-US" altLang="en-US" sz="2000" b="1" i="1" dirty="0" smtClean="0">
                        <a:solidFill>
                          <a:srgbClr val="0066CC"/>
                        </a:solidFill>
                        <a:latin typeface="Cambria Math" panose="02040503050406030204" pitchFamily="18" charset="0"/>
                      </a:rPr>
                      <m:t>𝒗</m:t>
                    </m:r>
                    <m:d>
                      <m:dPr>
                        <m:ctrlPr>
                          <a:rPr lang="en-US" altLang="en-US" sz="2000" b="1" i="1" dirty="0" smtClean="0">
                            <a:solidFill>
                              <a:srgbClr val="0066CC"/>
                            </a:solidFill>
                            <a:latin typeface="Cambria Math" panose="02040503050406030204" pitchFamily="18" charset="0"/>
                          </a:rPr>
                        </m:ctrlPr>
                      </m:dPr>
                      <m:e>
                        <m:r>
                          <a:rPr lang="en-US" altLang="en-US" sz="2000" b="1" i="1" dirty="0" smtClean="0">
                            <a:solidFill>
                              <a:srgbClr val="0066CC"/>
                            </a:solidFill>
                            <a:latin typeface="Cambria Math" panose="02040503050406030204" pitchFamily="18" charset="0"/>
                          </a:rPr>
                          <m:t>𝒇</m:t>
                        </m:r>
                      </m:e>
                    </m:d>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𝒄</m:t>
                    </m:r>
                    <m:d>
                      <m:dPr>
                        <m:ctrlPr>
                          <a:rPr lang="en-US" altLang="en-US" sz="2000" b="1" i="1" dirty="0" smtClean="0">
                            <a:solidFill>
                              <a:srgbClr val="0066CC"/>
                            </a:solidFill>
                            <a:latin typeface="Cambria Math" panose="02040503050406030204" pitchFamily="18" charset="0"/>
                          </a:rPr>
                        </m:ctrlPr>
                      </m:dPr>
                      <m:e>
                        <m:r>
                          <a:rPr lang="en-US" altLang="en-US" sz="2000" b="1" i="1" dirty="0" smtClean="0">
                            <a:solidFill>
                              <a:srgbClr val="0066CC"/>
                            </a:solidFill>
                            <a:latin typeface="Cambria Math" panose="02040503050406030204" pitchFamily="18" charset="0"/>
                          </a:rPr>
                          <m:t>𝑨</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𝑩</m:t>
                        </m:r>
                      </m:e>
                    </m:d>
                  </m:oMath>
                </a14:m>
                <a:r>
                  <a:rPr lang="en-US" altLang="en-US" sz="2000" dirty="0"/>
                  <a:t>.</a:t>
                </a:r>
              </a:p>
              <a:p>
                <a:pPr marL="0" indent="0">
                  <a:spcBef>
                    <a:spcPts val="0"/>
                  </a:spcBef>
                  <a:buNone/>
                </a:pPr>
                <a:r>
                  <a:rPr lang="en-US" altLang="en-US" sz="2000" b="1" dirty="0">
                    <a:solidFill>
                      <a:srgbClr val="006600"/>
                    </a:solidFill>
                  </a:rPr>
                  <a:t>         Intuition</a:t>
                </a:r>
                <a:r>
                  <a:rPr lang="en-US" altLang="en-US" sz="2000" dirty="0"/>
                  <a:t>: Since all flow must cross any cut, any cut’s capacity is an upper bound</a:t>
                </a:r>
                <a:br>
                  <a:rPr lang="en-US" altLang="en-US" sz="2000" dirty="0"/>
                </a:br>
                <a:r>
                  <a:rPr lang="en-US" altLang="en-US" sz="2000" dirty="0"/>
                  <a:t>                           on the flow</a:t>
                </a:r>
                <a:endParaRPr lang="en-US" altLang="en-US" sz="2000" b="1" dirty="0">
                  <a:solidFill>
                    <a:srgbClr val="695082"/>
                  </a:solidFill>
                </a:endParaRPr>
              </a:p>
              <a:p>
                <a:pPr marL="0" indent="0">
                  <a:spcBef>
                    <a:spcPts val="0"/>
                  </a:spcBef>
                  <a:buNone/>
                </a:pPr>
                <a:r>
                  <a:rPr lang="en-US" altLang="en-US" sz="2000" b="1" dirty="0">
                    <a:solidFill>
                      <a:srgbClr val="695082"/>
                    </a:solidFill>
                  </a:rPr>
                  <a:t>Corollary: </a:t>
                </a:r>
                <a:r>
                  <a:rPr lang="en-US" altLang="en-US" sz="2000" dirty="0"/>
                  <a:t>If </a:t>
                </a:r>
                <a14:m>
                  <m:oMath xmlns:m="http://schemas.openxmlformats.org/officeDocument/2006/math">
                    <m:r>
                      <a:rPr lang="en-US" altLang="en-US" sz="2000" b="1" i="1" dirty="0" smtClean="0">
                        <a:solidFill>
                          <a:srgbClr val="0066CC"/>
                        </a:solidFill>
                        <a:latin typeface="Cambria Math" panose="02040503050406030204" pitchFamily="18" charset="0"/>
                      </a:rPr>
                      <m:t>𝒗</m:t>
                    </m:r>
                    <m:d>
                      <m:dPr>
                        <m:ctrlPr>
                          <a:rPr lang="en-US" altLang="en-US" sz="2000" b="1" i="1" dirty="0" smtClean="0">
                            <a:solidFill>
                              <a:srgbClr val="0066CC"/>
                            </a:solidFill>
                            <a:latin typeface="Cambria Math" panose="02040503050406030204" pitchFamily="18" charset="0"/>
                          </a:rPr>
                        </m:ctrlPr>
                      </m:dPr>
                      <m:e>
                        <m:r>
                          <a:rPr lang="en-US" altLang="en-US" sz="2000" b="1" i="1" dirty="0" smtClean="0">
                            <a:solidFill>
                              <a:srgbClr val="0066CC"/>
                            </a:solidFill>
                            <a:latin typeface="Cambria Math" panose="02040503050406030204" pitchFamily="18" charset="0"/>
                          </a:rPr>
                          <m:t>𝒇</m:t>
                        </m:r>
                      </m:e>
                    </m:d>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𝒄</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𝑨</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𝑩</m:t>
                    </m:r>
                    <m:r>
                      <a:rPr lang="en-US" altLang="en-US" sz="2000" b="1" i="1" dirty="0" smtClean="0">
                        <a:solidFill>
                          <a:srgbClr val="0066CC"/>
                        </a:solidFill>
                        <a:latin typeface="Cambria Math" panose="02040503050406030204" pitchFamily="18" charset="0"/>
                      </a:rPr>
                      <m:t>)</m:t>
                    </m:r>
                  </m:oMath>
                </a14:m>
                <a:r>
                  <a:rPr lang="en-US" altLang="en-US" sz="2000" dirty="0"/>
                  <a:t> then </a:t>
                </a:r>
                <a14:m>
                  <m:oMath xmlns:m="http://schemas.openxmlformats.org/officeDocument/2006/math">
                    <m:r>
                      <a:rPr lang="en-US" altLang="en-US" sz="2000" b="1" i="1" dirty="0" smtClean="0">
                        <a:solidFill>
                          <a:srgbClr val="0066CC"/>
                        </a:solidFill>
                        <a:latin typeface="Cambria Math" panose="02040503050406030204" pitchFamily="18" charset="0"/>
                      </a:rPr>
                      <m:t>𝒇</m:t>
                    </m:r>
                  </m:oMath>
                </a14:m>
                <a:r>
                  <a:rPr lang="en-US" altLang="en-US" sz="2000" dirty="0"/>
                  <a:t> is a maximum flow and </a:t>
                </a:r>
                <a14:m>
                  <m:oMath xmlns:m="http://schemas.openxmlformats.org/officeDocument/2006/math">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𝑨</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𝑩</m:t>
                    </m:r>
                    <m:r>
                      <a:rPr lang="en-US" altLang="en-US" sz="2000" b="1" i="1" dirty="0" smtClean="0">
                        <a:solidFill>
                          <a:srgbClr val="0066CC"/>
                        </a:solidFill>
                        <a:latin typeface="Cambria Math" panose="02040503050406030204" pitchFamily="18" charset="0"/>
                      </a:rPr>
                      <m:t>)</m:t>
                    </m:r>
                  </m:oMath>
                </a14:m>
                <a:r>
                  <a:rPr lang="en-US" altLang="en-US" sz="2000" dirty="0"/>
                  <a:t> is a minimum cut.</a:t>
                </a:r>
              </a:p>
              <a:p>
                <a:pPr marL="0" indent="0">
                  <a:spcBef>
                    <a:spcPts val="0"/>
                  </a:spcBef>
                  <a:buNone/>
                </a:pPr>
                <a:r>
                  <a:rPr lang="en-US" altLang="en-US" sz="2000" b="1" dirty="0">
                    <a:solidFill>
                      <a:srgbClr val="006600"/>
                    </a:solidFill>
                  </a:rPr>
                  <a:t> Intuition</a:t>
                </a:r>
                <a:r>
                  <a:rPr lang="en-US" altLang="en-US" sz="2000" dirty="0"/>
                  <a:t>: If we find a cut whose capacity matches the flow, we can’t push more flow</a:t>
                </a:r>
                <a:br>
                  <a:rPr lang="en-US" altLang="en-US" sz="2000" dirty="0"/>
                </a:br>
                <a:r>
                  <a:rPr lang="en-US" altLang="en-US" sz="2000" dirty="0"/>
                  <a:t>                   through that cut because it’s already at capacity. We additionally can’t find</a:t>
                </a:r>
                <a:br>
                  <a:rPr lang="en-US" altLang="en-US" sz="2000" dirty="0"/>
                </a:br>
                <a:r>
                  <a:rPr lang="en-US" altLang="en-US" sz="2000" dirty="0"/>
                  <a:t>                   a smaller cut, since that flow was achievable.</a:t>
                </a:r>
              </a:p>
              <a:p>
                <a:pPr>
                  <a:spcBef>
                    <a:spcPts val="0"/>
                  </a:spcBef>
                </a:pPr>
                <a:endParaRPr lang="en-US" altLang="en-US" sz="2400" dirty="0"/>
              </a:p>
              <a:p>
                <a:pPr>
                  <a:spcBef>
                    <a:spcPts val="0"/>
                  </a:spcBef>
                </a:pPr>
                <a:endParaRPr lang="en-US" altLang="en-US" sz="2400" dirty="0"/>
              </a:p>
              <a:p>
                <a:pPr>
                  <a:spcBef>
                    <a:spcPts val="0"/>
                  </a:spcBef>
                </a:pPr>
                <a:endParaRPr lang="en-US" altLang="en-US" sz="2400" dirty="0"/>
              </a:p>
              <a:p>
                <a:pPr>
                  <a:spcBef>
                    <a:spcPts val="0"/>
                  </a:spcBef>
                </a:pPr>
                <a:endParaRPr lang="en-US" altLang="en-US" sz="2400" dirty="0"/>
              </a:p>
              <a:p>
                <a:pPr>
                  <a:spcBef>
                    <a:spcPts val="0"/>
                  </a:spcBef>
                </a:pPr>
                <a:endParaRPr lang="en-US" sz="2400" dirty="0"/>
              </a:p>
            </p:txBody>
          </p:sp>
        </mc:Choice>
        <mc:Fallback>
          <p:sp>
            <p:nvSpPr>
              <p:cNvPr id="3" name="Content Placeholder 2">
                <a:extLst>
                  <a:ext uri="{FF2B5EF4-FFF2-40B4-BE49-F238E27FC236}">
                    <a16:creationId xmlns:a16="http://schemas.microsoft.com/office/drawing/2014/main" id="{D156F1E3-DF5E-42DD-BF43-415999E37EBB}"/>
                  </a:ext>
                </a:extLst>
              </p:cNvPr>
              <p:cNvSpPr>
                <a:spLocks noGrp="1" noRot="1" noChangeAspect="1" noMove="1" noResize="1" noEditPoints="1" noAdjustHandles="1" noChangeArrowheads="1" noChangeShapeType="1" noTextEdit="1"/>
              </p:cNvSpPr>
              <p:nvPr>
                <p:ph idx="1"/>
              </p:nvPr>
            </p:nvSpPr>
            <p:spPr>
              <a:xfrm>
                <a:off x="628650" y="1366475"/>
                <a:ext cx="10891156" cy="5200045"/>
              </a:xfrm>
              <a:blipFill>
                <a:blip r:embed="rId2"/>
                <a:stretch>
                  <a:fillRect l="-56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A3EA93F-7F31-483A-A09C-ACE1DA2C6B4D}"/>
              </a:ext>
            </a:extLst>
          </p:cNvPr>
          <p:cNvSpPr>
            <a:spLocks noGrp="1"/>
          </p:cNvSpPr>
          <p:nvPr>
            <p:ph type="sldNum" sz="quarter" idx="12"/>
          </p:nvPr>
        </p:nvSpPr>
        <p:spPr/>
        <p:txBody>
          <a:bodyPr/>
          <a:lstStyle/>
          <a:p>
            <a:fld id="{859767C1-1CFC-4BF3-A3D8-E4104FCBBC17}" type="slidenum">
              <a:rPr lang="en-US" smtClean="0"/>
              <a:pPr/>
              <a:t>11</a:t>
            </a:fld>
            <a:endParaRPr lang="en-US" dirty="0"/>
          </a:p>
        </p:txBody>
      </p:sp>
    </p:spTree>
    <p:extLst>
      <p:ext uri="{BB962C8B-B14F-4D97-AF65-F5344CB8AC3E}">
        <p14:creationId xmlns:p14="http://schemas.microsoft.com/office/powerpoint/2010/main" val="10670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9940E-CE94-4E63-811D-E3B714E238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4D621-98D4-82A8-FCF4-97F36A00F835}"/>
              </a:ext>
            </a:extLst>
          </p:cNvPr>
          <p:cNvSpPr>
            <a:spLocks noGrp="1"/>
          </p:cNvSpPr>
          <p:nvPr>
            <p:ph type="title"/>
          </p:nvPr>
        </p:nvSpPr>
        <p:spPr/>
        <p:txBody>
          <a:bodyPr/>
          <a:lstStyle/>
          <a:p>
            <a:r>
              <a:rPr lang="en-US" dirty="0"/>
              <a:t>Flows and Cuts (Simplified)</a:t>
            </a:r>
          </a:p>
        </p:txBody>
      </p:sp>
      <p:sp>
        <p:nvSpPr>
          <p:cNvPr id="3" name="Content Placeholder 2">
            <a:extLst>
              <a:ext uri="{FF2B5EF4-FFF2-40B4-BE49-F238E27FC236}">
                <a16:creationId xmlns:a16="http://schemas.microsoft.com/office/drawing/2014/main" id="{BCD0BB6D-4B08-B8C3-DE00-0B36A93B25D0}"/>
              </a:ext>
            </a:extLst>
          </p:cNvPr>
          <p:cNvSpPr>
            <a:spLocks noGrp="1"/>
          </p:cNvSpPr>
          <p:nvPr>
            <p:ph idx="1"/>
          </p:nvPr>
        </p:nvSpPr>
        <p:spPr>
          <a:xfrm>
            <a:off x="628650" y="1366475"/>
            <a:ext cx="10891156" cy="5200045"/>
          </a:xfrm>
        </p:spPr>
        <p:txBody>
          <a:bodyPr>
            <a:noAutofit/>
          </a:bodyPr>
          <a:lstStyle/>
          <a:p>
            <a:pPr marL="457200" indent="-457200">
              <a:spcBef>
                <a:spcPts val="0"/>
              </a:spcBef>
              <a:buFont typeface="+mj-lt"/>
              <a:buAutoNum type="arabicPeriod"/>
            </a:pPr>
            <a:r>
              <a:rPr lang="en-US" sz="2400" dirty="0"/>
              <a:t>The net flow crossing any cut equals the flow value.</a:t>
            </a:r>
          </a:p>
          <a:p>
            <a:pPr marL="1381125" lvl="2" indent="-457200">
              <a:spcBef>
                <a:spcPts val="0"/>
              </a:spcBef>
            </a:pPr>
            <a:r>
              <a:rPr lang="en-US" sz="2400" dirty="0"/>
              <a:t>Why? Everything must cross the cut eventually</a:t>
            </a:r>
          </a:p>
          <a:p>
            <a:pPr marL="457200" indent="-457200">
              <a:spcBef>
                <a:spcPts val="0"/>
              </a:spcBef>
              <a:buFont typeface="+mj-lt"/>
              <a:buAutoNum type="arabicPeriod"/>
            </a:pPr>
            <a:r>
              <a:rPr lang="en-US" sz="2400" dirty="0"/>
              <a:t>The capacity of any cut therefore is an upper bound on the max flow</a:t>
            </a:r>
          </a:p>
          <a:p>
            <a:pPr marL="1381125" lvl="2" indent="-457200">
              <a:spcBef>
                <a:spcPts val="0"/>
              </a:spcBef>
            </a:pPr>
            <a:r>
              <a:rPr lang="en-US" sz="2400" dirty="0"/>
              <a:t>Why? No flow can exceed that capacity due to statement 1</a:t>
            </a:r>
          </a:p>
          <a:p>
            <a:pPr marL="457200" indent="-457200">
              <a:spcBef>
                <a:spcPts val="0"/>
              </a:spcBef>
              <a:buFont typeface="+mj-lt"/>
              <a:buAutoNum type="arabicPeriod"/>
            </a:pPr>
            <a:r>
              <a:rPr lang="en-US" sz="2400" dirty="0"/>
              <a:t>If we found a flow whose value matches the capacity of some cut, then we know that the flow must be maximum, and the cut must be minimum</a:t>
            </a:r>
          </a:p>
          <a:p>
            <a:pPr marL="1381125" lvl="2" indent="-457200">
              <a:spcBef>
                <a:spcPts val="0"/>
              </a:spcBef>
            </a:pPr>
            <a:r>
              <a:rPr lang="en-US" sz="2400" dirty="0"/>
              <a:t>Why? If there was a smaller cut or larger flow, we’ve broken statement 2</a:t>
            </a:r>
          </a:p>
          <a:p>
            <a:pPr marL="590550" lvl="1" indent="-457200">
              <a:spcBef>
                <a:spcPts val="0"/>
              </a:spcBef>
            </a:pPr>
            <a:r>
              <a:rPr lang="en-US" sz="2400" b="1" dirty="0"/>
              <a:t>What we need for correctness:</a:t>
            </a:r>
          </a:p>
          <a:p>
            <a:pPr marL="590550" lvl="1" indent="-457200">
              <a:spcBef>
                <a:spcPts val="0"/>
              </a:spcBef>
            </a:pPr>
            <a:r>
              <a:rPr lang="en-US" sz="2400" b="1" dirty="0"/>
              <a:t>	When Ford-Fulkerson terminates, there exists a cut whose capacity matches the current flow value.</a:t>
            </a:r>
          </a:p>
        </p:txBody>
      </p:sp>
      <p:sp>
        <p:nvSpPr>
          <p:cNvPr id="4" name="Slide Number Placeholder 3">
            <a:extLst>
              <a:ext uri="{FF2B5EF4-FFF2-40B4-BE49-F238E27FC236}">
                <a16:creationId xmlns:a16="http://schemas.microsoft.com/office/drawing/2014/main" id="{F2E78E1B-EEA5-105C-C95D-119AD6B9DE1D}"/>
              </a:ext>
            </a:extLst>
          </p:cNvPr>
          <p:cNvSpPr>
            <a:spLocks noGrp="1"/>
          </p:cNvSpPr>
          <p:nvPr>
            <p:ph type="sldNum" sz="quarter" idx="12"/>
          </p:nvPr>
        </p:nvSpPr>
        <p:spPr/>
        <p:txBody>
          <a:bodyPr/>
          <a:lstStyle/>
          <a:p>
            <a:fld id="{859767C1-1CFC-4BF3-A3D8-E4104FCBBC17}" type="slidenum">
              <a:rPr lang="en-US" smtClean="0"/>
              <a:pPr/>
              <a:t>12</a:t>
            </a:fld>
            <a:endParaRPr lang="en-US" dirty="0"/>
          </a:p>
        </p:txBody>
      </p:sp>
    </p:spTree>
    <p:extLst>
      <p:ext uri="{BB962C8B-B14F-4D97-AF65-F5344CB8AC3E}">
        <p14:creationId xmlns:p14="http://schemas.microsoft.com/office/powerpoint/2010/main" val="401704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B10F50DA-0750-4263-9B79-38F4626A6DBD}"/>
              </a:ext>
            </a:extLst>
          </p:cNvPr>
          <p:cNvSpPr/>
          <p:nvPr/>
        </p:nvSpPr>
        <p:spPr bwMode="auto">
          <a:xfrm>
            <a:off x="4104167" y="3868651"/>
            <a:ext cx="5425657" cy="2227394"/>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dirty="0"/>
          </a:p>
        </p:txBody>
      </p:sp>
      <mc:AlternateContent xmlns:mc="http://schemas.openxmlformats.org/markup-compatibility/2006" xmlns:a14="http://schemas.microsoft.com/office/drawing/2010/main">
        <mc:Choice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487872"/>
                <a:ext cx="10811510" cy="5200045"/>
              </a:xfrm>
            </p:spPr>
            <p:txBody>
              <a:bodyPr>
                <a:noAutofit/>
              </a:bodyPr>
              <a:lstStyle/>
              <a:p>
                <a:pPr marL="0" indent="0">
                  <a:buNone/>
                </a:pPr>
                <a:r>
                  <a:rPr lang="en-US" altLang="en-US" sz="2800" dirty="0"/>
                  <a:t>Let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be any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flow and </a:t>
                </a:r>
                <a14:m>
                  <m:oMath xmlns:m="http://schemas.openxmlformats.org/officeDocument/2006/math">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r>
                      <a:rPr lang="en-US" altLang="en-US" sz="2800" b="1" i="1" dirty="0" smtClean="0">
                        <a:solidFill>
                          <a:srgbClr val="0066CC"/>
                        </a:solidFill>
                        <a:latin typeface="Cambria Math" panose="02040503050406030204" pitchFamily="18" charset="0"/>
                      </a:rPr>
                      <m:t>)</m:t>
                    </m:r>
                  </m:oMath>
                </a14:m>
                <a:r>
                  <a:rPr lang="en-US" altLang="en-US" sz="2800" dirty="0"/>
                  <a:t> be any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cut. </a:t>
                </a:r>
              </a:p>
              <a:p>
                <a:pPr marL="0" indent="0">
                  <a:buNone/>
                </a:pPr>
                <a:r>
                  <a:rPr lang="en-US" altLang="en-US" sz="2800" dirty="0"/>
                  <a:t>If </a:t>
                </a:r>
                <a14:m>
                  <m:oMath xmlns:m="http://schemas.openxmlformats.org/officeDocument/2006/math">
                    <m:r>
                      <a:rPr lang="en-US" altLang="en-US" sz="2800" b="1" i="1" dirty="0" smtClean="0">
                        <a:solidFill>
                          <a:srgbClr val="0066CC"/>
                        </a:solidFill>
                        <a:latin typeface="Cambria Math" panose="02040503050406030204" pitchFamily="18" charset="0"/>
                      </a:rPr>
                      <m:t>𝒗</m:t>
                    </m:r>
                    <m:d>
                      <m:dPr>
                        <m:ctrlPr>
                          <a:rPr lang="en-US" altLang="en-US" sz="2800" b="1" i="1" dirty="0" smtClean="0">
                            <a:solidFill>
                              <a:srgbClr val="0066CC"/>
                            </a:solidFill>
                            <a:latin typeface="Cambria Math" panose="02040503050406030204" pitchFamily="18" charset="0"/>
                          </a:rPr>
                        </m:ctrlPr>
                      </m:dPr>
                      <m:e>
                        <m:r>
                          <a:rPr lang="en-US" altLang="en-US" sz="2800" b="1" i="1" dirty="0" smtClean="0">
                            <a:solidFill>
                              <a:srgbClr val="0066CC"/>
                            </a:solidFill>
                            <a:latin typeface="Cambria Math" panose="02040503050406030204" pitchFamily="18" charset="0"/>
                          </a:rPr>
                          <m:t>𝒇</m:t>
                        </m:r>
                      </m:e>
                    </m:d>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𝒄</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r>
                      <a:rPr lang="en-US" altLang="en-US" sz="2800" b="1" i="1" dirty="0" smtClean="0">
                        <a:solidFill>
                          <a:srgbClr val="0066CC"/>
                        </a:solidFill>
                        <a:latin typeface="Cambria Math" panose="02040503050406030204" pitchFamily="18" charset="0"/>
                      </a:rPr>
                      <m:t>)</m:t>
                    </m:r>
                  </m:oMath>
                </a14:m>
                <a:r>
                  <a:rPr lang="en-US" altLang="en-US" sz="2800" dirty="0"/>
                  <a:t> then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is a max flow and </a:t>
                </a:r>
                <a14:m>
                  <m:oMath xmlns:m="http://schemas.openxmlformats.org/officeDocument/2006/math">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𝑨</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𝑩</m:t>
                    </m:r>
                    <m:r>
                      <a:rPr lang="en-US" altLang="en-US" sz="2800" b="1" i="1" dirty="0" smtClean="0">
                        <a:solidFill>
                          <a:srgbClr val="0066CC"/>
                        </a:solidFill>
                        <a:latin typeface="Cambria Math" panose="02040503050406030204" pitchFamily="18" charset="0"/>
                      </a:rPr>
                      <m:t>)</m:t>
                    </m:r>
                  </m:oMath>
                </a14:m>
                <a:r>
                  <a:rPr lang="en-US" altLang="en-US" sz="2800" dirty="0"/>
                  <a:t> is a min cut.</a:t>
                </a:r>
              </a:p>
            </p:txBody>
          </p:sp>
        </mc:Choice>
        <mc:Fallback xmlns="">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487872"/>
                <a:ext cx="10811510" cy="5200045"/>
              </a:xfrm>
              <a:blipFill>
                <a:blip r:embed="rId3"/>
                <a:stretch>
                  <a:fillRect l="-1127" t="-1876"/>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13</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Certificate of Optimality</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2923138"/>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14/</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4</a:t>
              </a:r>
              <a:r>
                <a:rPr lang="en-US" altLang="en-US" sz="1600" b="1"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14/</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a:t>
              </a:r>
              <a:r>
                <a:rPr lang="en-US" altLang="en-US" sz="2000" b="1" dirty="0">
                  <a:solidFill>
                    <a:srgbClr val="0066CC"/>
                  </a:solidFill>
                  <a:latin typeface="Arial" panose="020B0604020202020204" pitchFamily="34" charset="0"/>
                  <a:cs typeface="Arial" panose="020B0604020202020204" pitchFamily="34" charset="0"/>
                </a:rPr>
                <a:t>8</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9/</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 9/</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9/</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2" name="TextBox 51">
            <a:extLst>
              <a:ext uri="{FF2B5EF4-FFF2-40B4-BE49-F238E27FC236}">
                <a16:creationId xmlns:a16="http://schemas.microsoft.com/office/drawing/2014/main" id="{D95B3B17-292E-4FC0-A21F-07FA171C2F7F}"/>
              </a:ext>
            </a:extLst>
          </p:cNvPr>
          <p:cNvSpPr txBox="1"/>
          <p:nvPr/>
        </p:nvSpPr>
        <p:spPr>
          <a:xfrm>
            <a:off x="1212645" y="3223173"/>
            <a:ext cx="2418547" cy="461665"/>
          </a:xfrm>
          <a:prstGeom prst="rect">
            <a:avLst/>
          </a:prstGeom>
          <a:noFill/>
        </p:spPr>
        <p:txBody>
          <a:bodyPr wrap="none" rtlCol="0">
            <a:spAutoFit/>
          </a:bodyPr>
          <a:lstStyle/>
          <a:p>
            <a:r>
              <a:rPr lang="en-US" sz="2400" dirty="0"/>
              <a:t>Value of flow = </a:t>
            </a:r>
            <a:r>
              <a:rPr lang="en-US" sz="2400" b="1" dirty="0">
                <a:solidFill>
                  <a:srgbClr val="0066CC"/>
                </a:solidFill>
              </a:rPr>
              <a:t>28</a:t>
            </a:r>
            <a:endParaRPr lang="en-US" sz="2400" b="1" dirty="0">
              <a:solidFill>
                <a:srgbClr val="C00000"/>
              </a:solidFill>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BF7A504-507F-4E95-BBB7-8388BE532A73}"/>
                  </a:ext>
                </a:extLst>
              </p:cNvPr>
              <p:cNvSpPr txBox="1"/>
              <p:nvPr/>
            </p:nvSpPr>
            <p:spPr>
              <a:xfrm>
                <a:off x="4428689" y="4702016"/>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xmlns="">
          <p:sp>
            <p:nvSpPr>
              <p:cNvPr id="47" name="TextBox 46">
                <a:extLst>
                  <a:ext uri="{FF2B5EF4-FFF2-40B4-BE49-F238E27FC236}">
                    <a16:creationId xmlns:a16="http://schemas.microsoft.com/office/drawing/2014/main" id="{0BF7A504-507F-4E95-BBB7-8388BE532A73}"/>
                  </a:ext>
                </a:extLst>
              </p:cNvPr>
              <p:cNvSpPr txBox="1">
                <a:spLocks noRot="1" noChangeAspect="1" noMove="1" noResize="1" noEditPoints="1" noAdjustHandles="1" noChangeArrowheads="1" noChangeShapeType="1" noTextEdit="1"/>
              </p:cNvSpPr>
              <p:nvPr/>
            </p:nvSpPr>
            <p:spPr>
              <a:xfrm>
                <a:off x="4428689" y="4702016"/>
                <a:ext cx="457176" cy="461665"/>
              </a:xfrm>
              <a:prstGeom prst="rect">
                <a:avLst/>
              </a:prstGeom>
              <a:blipFill>
                <a:blip r:embed="rId4"/>
                <a:stretch>
                  <a:fillRect/>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FCC33F47-5BC1-4F36-8505-FFC3FEA32403}"/>
              </a:ext>
            </a:extLst>
          </p:cNvPr>
          <p:cNvSpPr txBox="1"/>
          <p:nvPr/>
        </p:nvSpPr>
        <p:spPr>
          <a:xfrm>
            <a:off x="4188871" y="5659205"/>
            <a:ext cx="1208026" cy="461665"/>
          </a:xfrm>
          <a:prstGeom prst="rect">
            <a:avLst/>
          </a:prstGeom>
          <a:noFill/>
        </p:spPr>
        <p:txBody>
          <a:bodyPr wrap="square" rtlCol="0">
            <a:spAutoFit/>
          </a:bodyPr>
          <a:lstStyle/>
          <a:p>
            <a:endParaRPr lang="en-US" sz="2400" b="1" dirty="0">
              <a:solidFill>
                <a:srgbClr val="0066CC"/>
              </a:solidFill>
            </a:endParaRPr>
          </a:p>
        </p:txBody>
      </p:sp>
      <p:sp>
        <p:nvSpPr>
          <p:cNvPr id="50" name="TextBox 49">
            <a:extLst>
              <a:ext uri="{FF2B5EF4-FFF2-40B4-BE49-F238E27FC236}">
                <a16:creationId xmlns:a16="http://schemas.microsoft.com/office/drawing/2014/main" id="{A61FDB3F-7F51-4CA4-8895-8ABE85E14BE2}"/>
              </a:ext>
            </a:extLst>
          </p:cNvPr>
          <p:cNvSpPr txBox="1"/>
          <p:nvPr/>
        </p:nvSpPr>
        <p:spPr>
          <a:xfrm>
            <a:off x="1209051" y="3969069"/>
            <a:ext cx="2638864" cy="461665"/>
          </a:xfrm>
          <a:prstGeom prst="rect">
            <a:avLst/>
          </a:prstGeom>
          <a:noFill/>
        </p:spPr>
        <p:txBody>
          <a:bodyPr wrap="none" rtlCol="0">
            <a:spAutoFit/>
          </a:bodyPr>
          <a:lstStyle/>
          <a:p>
            <a:r>
              <a:rPr lang="en-US" sz="2400" dirty="0"/>
              <a:t>Capacity of cut = </a:t>
            </a:r>
            <a:r>
              <a:rPr lang="en-US" sz="2400" b="1" dirty="0">
                <a:solidFill>
                  <a:srgbClr val="0066CC"/>
                </a:solidFill>
              </a:rPr>
              <a:t>28</a:t>
            </a:r>
          </a:p>
        </p:txBody>
      </p:sp>
      <p:sp>
        <p:nvSpPr>
          <p:cNvPr id="2" name="TextBox 1">
            <a:extLst>
              <a:ext uri="{FF2B5EF4-FFF2-40B4-BE49-F238E27FC236}">
                <a16:creationId xmlns:a16="http://schemas.microsoft.com/office/drawing/2014/main" id="{80ACCF82-9B50-4139-B6FD-BD2EB55F81C3}"/>
              </a:ext>
            </a:extLst>
          </p:cNvPr>
          <p:cNvSpPr txBox="1"/>
          <p:nvPr/>
        </p:nvSpPr>
        <p:spPr>
          <a:xfrm>
            <a:off x="779668" y="4953316"/>
            <a:ext cx="3333072" cy="1200329"/>
          </a:xfrm>
          <a:prstGeom prst="rect">
            <a:avLst/>
          </a:prstGeom>
          <a:noFill/>
        </p:spPr>
        <p:txBody>
          <a:bodyPr wrap="square" rtlCol="0">
            <a:spAutoFit/>
          </a:bodyPr>
          <a:lstStyle/>
          <a:p>
            <a:r>
              <a:rPr lang="en-US" sz="2400" dirty="0">
                <a:solidFill>
                  <a:srgbClr val="C00000"/>
                </a:solidFill>
              </a:rPr>
              <a:t>Both are optimal!</a:t>
            </a:r>
          </a:p>
          <a:p>
            <a:r>
              <a:rPr lang="en-US" sz="2400" dirty="0">
                <a:solidFill>
                  <a:srgbClr val="C00000"/>
                </a:solidFill>
              </a:rPr>
              <a:t>Each “certified” correctness of the other!</a:t>
            </a:r>
          </a:p>
        </p:txBody>
      </p:sp>
      <p:sp>
        <p:nvSpPr>
          <p:cNvPr id="54" name="Slide Number Placeholder 1">
            <a:extLst>
              <a:ext uri="{FF2B5EF4-FFF2-40B4-BE49-F238E27FC236}">
                <a16:creationId xmlns:a16="http://schemas.microsoft.com/office/drawing/2014/main" id="{13EECA76-C030-4949-AE0B-155671702462}"/>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13</a:t>
            </a:fld>
            <a:endParaRPr lang="en-US" dirty="0"/>
          </a:p>
        </p:txBody>
      </p:sp>
    </p:spTree>
    <p:extLst>
      <p:ext uri="{BB962C8B-B14F-4D97-AF65-F5344CB8AC3E}">
        <p14:creationId xmlns:p14="http://schemas.microsoft.com/office/powerpoint/2010/main" val="130438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89475" name="Rectangle 3">
                <a:extLst>
                  <a:ext uri="{FF2B5EF4-FFF2-40B4-BE49-F238E27FC236}">
                    <a16:creationId xmlns:a16="http://schemas.microsoft.com/office/drawing/2014/main" id="{A5AAA59D-1107-43F0-B01B-A3EAF2CF582A}"/>
                  </a:ext>
                </a:extLst>
              </p:cNvPr>
              <p:cNvSpPr>
                <a:spLocks noGrp="1" noChangeArrowheads="1"/>
              </p:cNvSpPr>
              <p:nvPr>
                <p:ph type="body" idx="1"/>
              </p:nvPr>
            </p:nvSpPr>
            <p:spPr>
              <a:xfrm>
                <a:off x="46515" y="1277872"/>
                <a:ext cx="11135888" cy="5200045"/>
              </a:xfrm>
            </p:spPr>
            <p:txBody>
              <a:bodyPr/>
              <a:lstStyle/>
              <a:p>
                <a:pPr marL="0" indent="0">
                  <a:buNone/>
                </a:pPr>
                <a:r>
                  <a:rPr lang="en-US" altLang="en-US" sz="2000" b="1" dirty="0">
                    <a:solidFill>
                      <a:srgbClr val="006600"/>
                    </a:solidFill>
                    <a:sym typeface="Symbol" panose="05050102010706020507" pitchFamily="18" charset="2"/>
                  </a:rPr>
                  <a:t>To Show:</a:t>
                </a:r>
                <a:r>
                  <a:rPr lang="en-US" altLang="en-US" sz="2000" dirty="0">
                    <a:sym typeface="Symbol" panose="05050102010706020507" pitchFamily="18" charset="2"/>
                  </a:rPr>
                  <a:t> If there is no augmenting path w.r.t.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𝒇</m:t>
                    </m:r>
                  </m:oMath>
                </a14:m>
                <a:r>
                  <a:rPr lang="en-US" altLang="en-US" sz="2000" dirty="0">
                    <a:solidFill>
                      <a:prstClr val="black"/>
                    </a:solidFill>
                    <a:ea typeface="Cambria Math" panose="02040503050406030204" pitchFamily="18" charset="0"/>
                    <a:sym typeface="Symbol" panose="05050102010706020507" pitchFamily="18" charset="2"/>
                  </a:rPr>
                  <a:t>, </a:t>
                </a:r>
                <a:r>
                  <a:rPr lang="en-US" altLang="en-US" sz="2000" dirty="0">
                    <a:solidFill>
                      <a:prstClr val="black"/>
                    </a:solidFill>
                    <a:sym typeface="Symbol" panose="05050102010706020507" pitchFamily="18" charset="2"/>
                  </a:rPr>
                  <a:t>there is a cut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 s.t.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𝒗</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𝒇</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𝒄</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a:t>
                </a:r>
                <a:endParaRPr lang="en-US" altLang="en-US" sz="2000" dirty="0">
                  <a:sym typeface="Symbol" panose="05050102010706020507" pitchFamily="18" charset="2"/>
                </a:endParaRPr>
              </a:p>
              <a:p>
                <a:pPr marL="0" indent="0">
                  <a:buNone/>
                </a:pPr>
                <a:r>
                  <a:rPr lang="en-US" altLang="en-US" sz="2000" b="1" dirty="0">
                    <a:solidFill>
                      <a:srgbClr val="006600"/>
                    </a:solidFill>
                    <a:sym typeface="Symbol" panose="05050102010706020507" pitchFamily="18" charset="2"/>
                  </a:rPr>
                  <a:t>Selecting a cut:</a:t>
                </a:r>
                <a:r>
                  <a:rPr lang="en-US" altLang="en-US" sz="2000" dirty="0">
                    <a:sym typeface="Symbol" panose="05050102010706020507" pitchFamily="18" charset="2"/>
                  </a:rPr>
                  <a:t> </a:t>
                </a: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𝒇</m:t>
                    </m:r>
                  </m:oMath>
                </a14:m>
                <a:r>
                  <a:rPr lang="en-US" altLang="en-US" sz="2000" dirty="0"/>
                  <a:t> be a flow with no augmenting paths.</a:t>
                </a:r>
              </a:p>
              <a:p>
                <a:pPr marL="457200" lvl="1" indent="0">
                  <a:buNone/>
                </a:pP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𝑨</m:t>
                    </m:r>
                  </m:oMath>
                </a14:m>
                <a:r>
                  <a:rPr lang="en-US" altLang="en-US" sz="2000" dirty="0"/>
                  <a:t> be the set of vertices reachable from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 in residual graph </a:t>
                </a:r>
                <a14:m>
                  <m:oMath xmlns:m="http://schemas.openxmlformats.org/officeDocument/2006/math">
                    <m:sSub>
                      <m:sSubPr>
                        <m:ctrlPr>
                          <a:rPr lang="en-US" altLang="en-US" sz="2000" b="1" i="1" smtClean="0">
                            <a:solidFill>
                              <a:srgbClr val="0066CC"/>
                            </a:solidFill>
                            <a:latin typeface="Cambria Math" panose="02040503050406030204" pitchFamily="18" charset="0"/>
                          </a:rPr>
                        </m:ctrlPr>
                      </m:sSubPr>
                      <m:e>
                        <m:r>
                          <a:rPr lang="en-US" altLang="en-US" sz="2000" b="1" i="1" smtClean="0">
                            <a:solidFill>
                              <a:srgbClr val="0066CC"/>
                            </a:solidFill>
                            <a:latin typeface="Cambria Math" panose="02040503050406030204" pitchFamily="18" charset="0"/>
                          </a:rPr>
                          <m:t>𝑮</m:t>
                        </m:r>
                      </m:e>
                      <m:sub>
                        <m:r>
                          <a:rPr lang="en-US" altLang="en-US" sz="2000" b="1" i="1" smtClean="0">
                            <a:solidFill>
                              <a:srgbClr val="0066CC"/>
                            </a:solidFill>
                            <a:latin typeface="Cambria Math" panose="02040503050406030204" pitchFamily="18" charset="0"/>
                          </a:rPr>
                          <m:t>𝒇</m:t>
                        </m:r>
                      </m:sub>
                    </m:sSub>
                  </m:oMath>
                </a14:m>
                <a:r>
                  <a:rPr lang="en-US" altLang="en-US" sz="2000" dirty="0"/>
                  <a:t>.</a:t>
                </a:r>
              </a:p>
              <a:p>
                <a:pPr lvl="1"/>
                <a:r>
                  <a:rPr lang="en-US" altLang="en-US" sz="2000" dirty="0"/>
                  <a:t>By definition of </a:t>
                </a:r>
                <a14:m>
                  <m:oMath xmlns:m="http://schemas.openxmlformats.org/officeDocument/2006/math">
                    <m:r>
                      <a:rPr lang="en-US" altLang="en-US" sz="2000" b="1" i="1" dirty="0" smtClean="0">
                        <a:solidFill>
                          <a:srgbClr val="0066CC"/>
                        </a:solidFill>
                        <a:latin typeface="Cambria Math" panose="02040503050406030204" pitchFamily="18" charset="0"/>
                      </a:rPr>
                      <m:t>𝑨</m:t>
                    </m:r>
                  </m:oMath>
                </a14:m>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𝒔</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sym typeface="Symbol" panose="05050102010706020507" pitchFamily="18" charset="2"/>
                      </a:rPr>
                      <m:t>𝑨</m:t>
                    </m:r>
                  </m:oMath>
                </a14:m>
                <a:r>
                  <a:rPr lang="en-US" altLang="en-US" sz="2000" dirty="0">
                    <a:sym typeface="Symbol" panose="05050102010706020507" pitchFamily="18" charset="2"/>
                  </a:rPr>
                  <a:t>.</a:t>
                </a:r>
              </a:p>
              <a:p>
                <a:pPr lvl="1"/>
                <a:r>
                  <a:rPr lang="en-US" altLang="en-US" sz="2000" dirty="0">
                    <a:sym typeface="Symbol" panose="05050102010706020507" pitchFamily="18" charset="2"/>
                  </a:rPr>
                  <a:t>Since no augmenting path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𝒔</m:t>
                    </m:r>
                  </m:oMath>
                </a14:m>
                <a:r>
                  <a:rPr lang="en-US" altLang="en-US" sz="2000" dirty="0">
                    <a:sym typeface="Symbol" panose="05050102010706020507" pitchFamily="18" charset="2"/>
                  </a:rPr>
                  <a:t>-</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𝒕</m:t>
                    </m:r>
                  </m:oMath>
                </a14:m>
                <a:r>
                  <a:rPr lang="en-US" altLang="en-US" sz="2000" dirty="0">
                    <a:sym typeface="Symbol" panose="05050102010706020507" pitchFamily="18" charset="2"/>
                  </a:rPr>
                  <a:t> path in </a:t>
                </a:r>
                <a14:m>
                  <m:oMath xmlns:m="http://schemas.openxmlformats.org/officeDocument/2006/math">
                    <m:sSub>
                      <m:sSubPr>
                        <m:ctrlPr>
                          <a:rPr lang="en-US" altLang="en-US" sz="2000" b="1" i="1">
                            <a:solidFill>
                              <a:srgbClr val="0066CC"/>
                            </a:solidFill>
                            <a:latin typeface="Cambria Math" panose="02040503050406030204" pitchFamily="18" charset="0"/>
                          </a:rPr>
                        </m:ctrlPr>
                      </m:sSubPr>
                      <m:e>
                        <m:r>
                          <a:rPr lang="en-US" altLang="en-US" sz="2000" b="1" i="1">
                            <a:solidFill>
                              <a:srgbClr val="0066CC"/>
                            </a:solidFill>
                            <a:latin typeface="Cambria Math" panose="02040503050406030204" pitchFamily="18" charset="0"/>
                          </a:rPr>
                          <m:t>𝑮</m:t>
                        </m:r>
                      </m:e>
                      <m:sub>
                        <m:r>
                          <a:rPr lang="en-US" altLang="en-US" sz="2000" b="1" i="1">
                            <a:solidFill>
                              <a:srgbClr val="0066CC"/>
                            </a:solidFill>
                            <a:latin typeface="Cambria Math" panose="02040503050406030204" pitchFamily="18" charset="0"/>
                          </a:rPr>
                          <m:t>𝒇</m:t>
                        </m:r>
                      </m:sub>
                    </m:sSub>
                  </m:oMath>
                </a14:m>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rPr>
                      <m:t>𝒕</m:t>
                    </m:r>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sym typeface="Symbol" panose="05050102010706020507" pitchFamily="18" charset="2"/>
                      </a:rPr>
                      <m:t>𝑨</m:t>
                    </m:r>
                  </m:oMath>
                </a14:m>
                <a:r>
                  <a:rPr lang="en-US" altLang="en-US" sz="2000" dirty="0">
                    <a:sym typeface="Symbol" panose="05050102010706020507" pitchFamily="18" charset="2"/>
                  </a:rPr>
                  <a:t>.</a:t>
                </a:r>
              </a:p>
              <a:p>
                <a:pPr marL="0" indent="0">
                  <a:buNone/>
                </a:pPr>
                <a:endParaRPr lang="en-US" altLang="en-US" sz="2000" dirty="0">
                  <a:sym typeface="Symbol" panose="05050102010706020507" pitchFamily="18" charset="2"/>
                </a:endParaRPr>
              </a:p>
            </p:txBody>
          </p:sp>
        </mc:Choice>
        <mc:Fallback>
          <p:sp>
            <p:nvSpPr>
              <p:cNvPr id="489475" name="Rectangle 3">
                <a:extLst>
                  <a:ext uri="{FF2B5EF4-FFF2-40B4-BE49-F238E27FC236}">
                    <a16:creationId xmlns:a16="http://schemas.microsoft.com/office/drawing/2014/main" id="{A5AAA59D-1107-43F0-B01B-A3EAF2CF582A}"/>
                  </a:ext>
                </a:extLst>
              </p:cNvPr>
              <p:cNvSpPr>
                <a:spLocks noGrp="1" noRot="1" noChangeAspect="1" noMove="1" noResize="1" noEditPoints="1" noAdjustHandles="1" noChangeArrowheads="1" noChangeShapeType="1" noTextEdit="1"/>
              </p:cNvSpPr>
              <p:nvPr>
                <p:ph type="body" idx="1"/>
              </p:nvPr>
            </p:nvSpPr>
            <p:spPr>
              <a:xfrm>
                <a:off x="46515" y="1277872"/>
                <a:ext cx="11135888" cy="5200045"/>
              </a:xfrm>
              <a:blipFill>
                <a:blip r:embed="rId3"/>
                <a:stretch>
                  <a:fillRect l="-602" t="-1290"/>
                </a:stretch>
              </a:blipFill>
            </p:spPr>
            <p:txBody>
              <a:bodyPr/>
              <a:lstStyle/>
              <a:p>
                <a:r>
                  <a:rPr lang="en-US">
                    <a:noFill/>
                  </a:rPr>
                  <a:t> </a:t>
                </a:r>
              </a:p>
            </p:txBody>
          </p:sp>
        </mc:Fallback>
      </mc:AlternateContent>
      <p:sp>
        <p:nvSpPr>
          <p:cNvPr id="32" name="Slide Number Placeholder 1">
            <a:extLst>
              <a:ext uri="{FF2B5EF4-FFF2-40B4-BE49-F238E27FC236}">
                <a16:creationId xmlns:a16="http://schemas.microsoft.com/office/drawing/2014/main" id="{5246F414-892B-470C-B796-B8F504C44A2C}"/>
              </a:ext>
            </a:extLst>
          </p:cNvPr>
          <p:cNvSpPr>
            <a:spLocks noGrp="1"/>
          </p:cNvSpPr>
          <p:nvPr>
            <p:ph type="sldNum" sz="quarter" idx="12"/>
          </p:nvPr>
        </p:nvSpPr>
        <p:spPr>
          <a:xfrm>
            <a:off x="9880286" y="633677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767C1-1CFC-4BF3-A3D8-E4104FCBBC1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0" name="Rectangle 3">
            <a:extLst>
              <a:ext uri="{FF2B5EF4-FFF2-40B4-BE49-F238E27FC236}">
                <a16:creationId xmlns:a16="http://schemas.microsoft.com/office/drawing/2014/main" id="{470C3334-64B3-A068-E4DA-43E677A136B4}"/>
              </a:ext>
            </a:extLst>
          </p:cNvPr>
          <p:cNvSpPr txBox="1">
            <a:spLocks noChangeArrowheads="1"/>
          </p:cNvSpPr>
          <p:nvPr/>
        </p:nvSpPr>
        <p:spPr>
          <a:xfrm>
            <a:off x="838200" y="365125"/>
            <a:ext cx="10515600" cy="9988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Lato" panose="020F0502020204030203" pitchFamily="34" charset="77"/>
                <a:ea typeface="Inter SemiBold" panose="02000503000000020004"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Lato" panose="020F0502020204030203" pitchFamily="34" charset="77"/>
                <a:cs typeface="+mj-cs"/>
              </a:rPr>
              <a:t>Identifying the cut</a:t>
            </a:r>
          </a:p>
        </p:txBody>
      </p:sp>
      <p:grpSp>
        <p:nvGrpSpPr>
          <p:cNvPr id="489513" name="Group 489512">
            <a:extLst>
              <a:ext uri="{FF2B5EF4-FFF2-40B4-BE49-F238E27FC236}">
                <a16:creationId xmlns:a16="http://schemas.microsoft.com/office/drawing/2014/main" id="{C421CFD1-C049-D6B2-218F-D4F9FA8F7EAC}"/>
              </a:ext>
            </a:extLst>
          </p:cNvPr>
          <p:cNvGrpSpPr/>
          <p:nvPr/>
        </p:nvGrpSpPr>
        <p:grpSpPr>
          <a:xfrm>
            <a:off x="-246760" y="3730743"/>
            <a:ext cx="6064379" cy="2792309"/>
            <a:chOff x="5452675" y="3523499"/>
            <a:chExt cx="6890968" cy="3172907"/>
          </a:xfrm>
        </p:grpSpPr>
        <p:sp>
          <p:nvSpPr>
            <p:cNvPr id="61" name="Freeform: Shape 60">
              <a:extLst>
                <a:ext uri="{FF2B5EF4-FFF2-40B4-BE49-F238E27FC236}">
                  <a16:creationId xmlns:a16="http://schemas.microsoft.com/office/drawing/2014/main" id="{DD3C147C-1B53-5D51-7A64-EF9D273F95E5}"/>
                </a:ext>
              </a:extLst>
            </p:cNvPr>
            <p:cNvSpPr/>
            <p:nvPr/>
          </p:nvSpPr>
          <p:spPr bwMode="auto">
            <a:xfrm>
              <a:off x="5452675" y="4469012"/>
              <a:ext cx="5425657" cy="2227394"/>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dirty="0"/>
            </a:p>
          </p:txBody>
        </p:sp>
        <p:grpSp>
          <p:nvGrpSpPr>
            <p:cNvPr id="62" name="Group 61">
              <a:extLst>
                <a:ext uri="{FF2B5EF4-FFF2-40B4-BE49-F238E27FC236}">
                  <a16:creationId xmlns:a16="http://schemas.microsoft.com/office/drawing/2014/main" id="{02467E84-C1AD-AF34-4C1E-0577BA7BF3A7}"/>
                </a:ext>
              </a:extLst>
            </p:cNvPr>
            <p:cNvGrpSpPr/>
            <p:nvPr/>
          </p:nvGrpSpPr>
          <p:grpSpPr>
            <a:xfrm>
              <a:off x="5744167" y="3523499"/>
              <a:ext cx="6599476" cy="3137327"/>
              <a:chOff x="4395659" y="2923138"/>
              <a:chExt cx="6599476" cy="3137327"/>
            </a:xfrm>
          </p:grpSpPr>
          <p:cxnSp>
            <p:nvCxnSpPr>
              <p:cNvPr id="63" name="AutoShape 68">
                <a:extLst>
                  <a:ext uri="{FF2B5EF4-FFF2-40B4-BE49-F238E27FC236}">
                    <a16:creationId xmlns:a16="http://schemas.microsoft.com/office/drawing/2014/main" id="{B318F633-E7BA-187F-7C37-424CF6D445B0}"/>
                  </a:ext>
                </a:extLst>
              </p:cNvPr>
              <p:cNvCxnSpPr>
                <a:cxnSpLocks noChangeShapeType="1"/>
                <a:stCxn id="489488" idx="1"/>
                <a:endCxn id="489476" idx="5"/>
              </p:cNvCxnSpPr>
              <p:nvPr/>
            </p:nvCxnSpPr>
            <p:spPr bwMode="auto">
              <a:xfrm flipH="1" flipV="1">
                <a:off x="6575184" y="4634480"/>
                <a:ext cx="2273571"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72" name="Oval 50">
                <a:extLst>
                  <a:ext uri="{FF2B5EF4-FFF2-40B4-BE49-F238E27FC236}">
                    <a16:creationId xmlns:a16="http://schemas.microsoft.com/office/drawing/2014/main" id="{2B23C527-48EE-01E5-9355-3A202FACE983}"/>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489473" name="Oval 51">
                <a:extLst>
                  <a:ext uri="{FF2B5EF4-FFF2-40B4-BE49-F238E27FC236}">
                    <a16:creationId xmlns:a16="http://schemas.microsoft.com/office/drawing/2014/main" id="{0CA02989-26DD-ABD1-EBA0-70FE1E45C24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489476" name="Oval 52">
                <a:extLst>
                  <a:ext uri="{FF2B5EF4-FFF2-40B4-BE49-F238E27FC236}">
                    <a16:creationId xmlns:a16="http://schemas.microsoft.com/office/drawing/2014/main" id="{37CCFC9A-1AE1-FBBF-27E2-F6D203E83808}"/>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489477" name="Oval 53">
                <a:extLst>
                  <a:ext uri="{FF2B5EF4-FFF2-40B4-BE49-F238E27FC236}">
                    <a16:creationId xmlns:a16="http://schemas.microsoft.com/office/drawing/2014/main" id="{7E058C1A-839B-6297-584D-C210A7D0B3E9}"/>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489478" name="AutoShape 54">
                <a:extLst>
                  <a:ext uri="{FF2B5EF4-FFF2-40B4-BE49-F238E27FC236}">
                    <a16:creationId xmlns:a16="http://schemas.microsoft.com/office/drawing/2014/main" id="{488D5C8B-8650-AB59-411B-729E84E0D072}"/>
                  </a:ext>
                </a:extLst>
              </p:cNvPr>
              <p:cNvCxnSpPr>
                <a:cxnSpLocks noChangeShapeType="1"/>
                <a:stCxn id="489472" idx="7"/>
                <a:endCxn id="489473"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79" name="AutoShape 55">
                <a:extLst>
                  <a:ext uri="{FF2B5EF4-FFF2-40B4-BE49-F238E27FC236}">
                    <a16:creationId xmlns:a16="http://schemas.microsoft.com/office/drawing/2014/main" id="{37D728C2-F90F-6147-683B-6B66840A77EF}"/>
                  </a:ext>
                </a:extLst>
              </p:cNvPr>
              <p:cNvCxnSpPr>
                <a:cxnSpLocks noChangeShapeType="1"/>
                <a:stCxn id="489472" idx="6"/>
                <a:endCxn id="489476" idx="2"/>
              </p:cNvCxnSpPr>
              <p:nvPr/>
            </p:nvCxnSpPr>
            <p:spPr bwMode="auto">
              <a:xfrm>
                <a:off x="4742778" y="4510979"/>
                <a:ext cx="1536121"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0" name="AutoShape 56">
                <a:extLst>
                  <a:ext uri="{FF2B5EF4-FFF2-40B4-BE49-F238E27FC236}">
                    <a16:creationId xmlns:a16="http://schemas.microsoft.com/office/drawing/2014/main" id="{1E496403-068A-7B57-1AC6-B8E410E54AF7}"/>
                  </a:ext>
                </a:extLst>
              </p:cNvPr>
              <p:cNvCxnSpPr>
                <a:cxnSpLocks noChangeShapeType="1"/>
                <a:stCxn id="489472" idx="5"/>
                <a:endCxn id="489477" idx="1"/>
              </p:cNvCxnSpPr>
              <p:nvPr/>
            </p:nvCxnSpPr>
            <p:spPr bwMode="auto">
              <a:xfrm>
                <a:off x="4691944" y="4634480"/>
                <a:ext cx="1637789"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1" name="AutoShape 57">
                <a:extLst>
                  <a:ext uri="{FF2B5EF4-FFF2-40B4-BE49-F238E27FC236}">
                    <a16:creationId xmlns:a16="http://schemas.microsoft.com/office/drawing/2014/main" id="{E031CAD7-3E19-A449-7C98-CFB64FE8EA95}"/>
                  </a:ext>
                </a:extLst>
              </p:cNvPr>
              <p:cNvCxnSpPr>
                <a:cxnSpLocks noChangeShapeType="1"/>
                <a:stCxn id="489476" idx="6"/>
                <a:endCxn id="489487"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2" name="AutoShape 59">
                <a:extLst>
                  <a:ext uri="{FF2B5EF4-FFF2-40B4-BE49-F238E27FC236}">
                    <a16:creationId xmlns:a16="http://schemas.microsoft.com/office/drawing/2014/main" id="{A61749BB-4F1E-9B17-5912-C86748124AB7}"/>
                  </a:ext>
                </a:extLst>
              </p:cNvPr>
              <p:cNvCxnSpPr>
                <a:cxnSpLocks noChangeShapeType="1"/>
                <a:stCxn id="489476" idx="4"/>
                <a:endCxn id="489477"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3" name="AutoShape 60">
                <a:extLst>
                  <a:ext uri="{FF2B5EF4-FFF2-40B4-BE49-F238E27FC236}">
                    <a16:creationId xmlns:a16="http://schemas.microsoft.com/office/drawing/2014/main" id="{8A528EA6-AFDD-E868-1C8D-24909DA9266B}"/>
                  </a:ext>
                </a:extLst>
              </p:cNvPr>
              <p:cNvCxnSpPr>
                <a:cxnSpLocks noChangeShapeType="1"/>
                <a:stCxn id="489473" idx="6"/>
                <a:endCxn id="489486" idx="2"/>
              </p:cNvCxnSpPr>
              <p:nvPr/>
            </p:nvCxnSpPr>
            <p:spPr bwMode="auto">
              <a:xfrm>
                <a:off x="6626018" y="3098894"/>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4" name="AutoShape 61">
                <a:extLst>
                  <a:ext uri="{FF2B5EF4-FFF2-40B4-BE49-F238E27FC236}">
                    <a16:creationId xmlns:a16="http://schemas.microsoft.com/office/drawing/2014/main" id="{6B39AF0F-87C4-3BB0-7D31-B11FE5082FAE}"/>
                  </a:ext>
                </a:extLst>
              </p:cNvPr>
              <p:cNvCxnSpPr>
                <a:cxnSpLocks noChangeShapeType="1"/>
                <a:stCxn id="489477" idx="6"/>
                <a:endCxn id="489488" idx="2"/>
              </p:cNvCxnSpPr>
              <p:nvPr/>
            </p:nvCxnSpPr>
            <p:spPr bwMode="auto">
              <a:xfrm>
                <a:off x="6626018" y="5886906"/>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5" name="AutoShape 62">
                <a:extLst>
                  <a:ext uri="{FF2B5EF4-FFF2-40B4-BE49-F238E27FC236}">
                    <a16:creationId xmlns:a16="http://schemas.microsoft.com/office/drawing/2014/main" id="{29B28E4E-D4CF-C448-C709-EA6282D7B711}"/>
                  </a:ext>
                </a:extLst>
              </p:cNvPr>
              <p:cNvCxnSpPr>
                <a:cxnSpLocks noChangeShapeType="1"/>
                <a:stCxn id="489473" idx="4"/>
                <a:endCxn id="489476"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86" name="Oval 63">
                <a:extLst>
                  <a:ext uri="{FF2B5EF4-FFF2-40B4-BE49-F238E27FC236}">
                    <a16:creationId xmlns:a16="http://schemas.microsoft.com/office/drawing/2014/main" id="{D134859C-E6DE-DA1F-AF15-BC7651086705}"/>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489487" name="Oval 64">
                <a:extLst>
                  <a:ext uri="{FF2B5EF4-FFF2-40B4-BE49-F238E27FC236}">
                    <a16:creationId xmlns:a16="http://schemas.microsoft.com/office/drawing/2014/main" id="{DE7AEF7B-5D1A-454B-7692-5D323765AF63}"/>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489488" name="Oval 65">
                <a:extLst>
                  <a:ext uri="{FF2B5EF4-FFF2-40B4-BE49-F238E27FC236}">
                    <a16:creationId xmlns:a16="http://schemas.microsoft.com/office/drawing/2014/main" id="{D4F0ADD8-3A76-3932-A88C-1EF3FF74F056}"/>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489489" name="AutoShape 66">
                <a:extLst>
                  <a:ext uri="{FF2B5EF4-FFF2-40B4-BE49-F238E27FC236}">
                    <a16:creationId xmlns:a16="http://schemas.microsoft.com/office/drawing/2014/main" id="{2FCC834E-8E91-CA10-15B2-5B5DF723589A}"/>
                  </a:ext>
                </a:extLst>
              </p:cNvPr>
              <p:cNvCxnSpPr>
                <a:cxnSpLocks noChangeShapeType="1"/>
                <a:stCxn id="489487" idx="4"/>
                <a:endCxn id="489488"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0" name="AutoShape 67">
                <a:extLst>
                  <a:ext uri="{FF2B5EF4-FFF2-40B4-BE49-F238E27FC236}">
                    <a16:creationId xmlns:a16="http://schemas.microsoft.com/office/drawing/2014/main" id="{AC315295-F291-479D-FA7D-840A9D60BFE3}"/>
                  </a:ext>
                </a:extLst>
              </p:cNvPr>
              <p:cNvCxnSpPr>
                <a:cxnSpLocks noChangeShapeType="1"/>
                <a:stCxn id="489486" idx="4"/>
                <a:endCxn id="489487"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1" name="AutoShape 68">
                <a:extLst>
                  <a:ext uri="{FF2B5EF4-FFF2-40B4-BE49-F238E27FC236}">
                    <a16:creationId xmlns:a16="http://schemas.microsoft.com/office/drawing/2014/main" id="{67839A3F-8627-6309-7A7D-5441C05A6637}"/>
                  </a:ext>
                </a:extLst>
              </p:cNvPr>
              <p:cNvCxnSpPr>
                <a:cxnSpLocks noChangeShapeType="1"/>
                <a:stCxn id="489473" idx="5"/>
                <a:endCxn id="489487" idx="1"/>
              </p:cNvCxnSpPr>
              <p:nvPr/>
            </p:nvCxnSpPr>
            <p:spPr bwMode="auto">
              <a:xfrm>
                <a:off x="6575184" y="3223173"/>
                <a:ext cx="2273571" cy="1164304"/>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92" name="Oval 69">
                <a:extLst>
                  <a:ext uri="{FF2B5EF4-FFF2-40B4-BE49-F238E27FC236}">
                    <a16:creationId xmlns:a16="http://schemas.microsoft.com/office/drawing/2014/main" id="{DC6AAB41-7E0B-6982-6B16-5AFCB95B5B0C}"/>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489493" name="AutoShape 70">
                <a:extLst>
                  <a:ext uri="{FF2B5EF4-FFF2-40B4-BE49-F238E27FC236}">
                    <a16:creationId xmlns:a16="http://schemas.microsoft.com/office/drawing/2014/main" id="{0A54CA76-CB7E-E6D0-FF49-FE647A51DC7F}"/>
                  </a:ext>
                </a:extLst>
              </p:cNvPr>
              <p:cNvCxnSpPr>
                <a:cxnSpLocks noChangeShapeType="1"/>
                <a:stCxn id="489486" idx="6"/>
                <a:endCxn id="489492" idx="1"/>
              </p:cNvCxnSpPr>
              <p:nvPr/>
            </p:nvCxnSpPr>
            <p:spPr bwMode="auto">
              <a:xfrm>
                <a:off x="9145040" y="3098894"/>
                <a:ext cx="1553810" cy="1288583"/>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4" name="AutoShape 71">
                <a:extLst>
                  <a:ext uri="{FF2B5EF4-FFF2-40B4-BE49-F238E27FC236}">
                    <a16:creationId xmlns:a16="http://schemas.microsoft.com/office/drawing/2014/main" id="{A6C76FC6-2074-E946-9831-16C723BE1B91}"/>
                  </a:ext>
                </a:extLst>
              </p:cNvPr>
              <p:cNvCxnSpPr>
                <a:cxnSpLocks noChangeShapeType="1"/>
                <a:stCxn id="489487" idx="6"/>
                <a:endCxn id="489492" idx="2"/>
              </p:cNvCxnSpPr>
              <p:nvPr/>
            </p:nvCxnSpPr>
            <p:spPr bwMode="auto">
              <a:xfrm>
                <a:off x="9145040" y="4510979"/>
                <a:ext cx="1502976"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5" name="AutoShape 72">
                <a:extLst>
                  <a:ext uri="{FF2B5EF4-FFF2-40B4-BE49-F238E27FC236}">
                    <a16:creationId xmlns:a16="http://schemas.microsoft.com/office/drawing/2014/main" id="{5C5027F5-204A-02B3-7D3A-819BC30AFA87}"/>
                  </a:ext>
                </a:extLst>
              </p:cNvPr>
              <p:cNvCxnSpPr>
                <a:cxnSpLocks noChangeShapeType="1"/>
                <a:stCxn id="489488" idx="7"/>
                <a:endCxn id="489492" idx="4"/>
              </p:cNvCxnSpPr>
              <p:nvPr/>
            </p:nvCxnSpPr>
            <p:spPr bwMode="auto">
              <a:xfrm flipV="1">
                <a:off x="9094206" y="4685636"/>
                <a:ext cx="1727370" cy="107854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96" name="Text Box 73">
                <a:extLst>
                  <a:ext uri="{FF2B5EF4-FFF2-40B4-BE49-F238E27FC236}">
                    <a16:creationId xmlns:a16="http://schemas.microsoft.com/office/drawing/2014/main" id="{D295CFB0-14B6-1C4E-85E6-6EB92388B2D1}"/>
                  </a:ext>
                </a:extLst>
              </p:cNvPr>
              <p:cNvSpPr txBox="1">
                <a:spLocks noChangeArrowheads="1"/>
              </p:cNvSpPr>
              <p:nvPr/>
            </p:nvSpPr>
            <p:spPr bwMode="auto">
              <a:xfrm>
                <a:off x="5140632" y="5112122"/>
                <a:ext cx="892815" cy="314755"/>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14/</a:t>
                </a:r>
                <a:r>
                  <a:rPr lang="en-US" altLang="en-US" dirty="0">
                    <a:latin typeface="Arial" panose="020B0604020202020204" pitchFamily="34" charset="0"/>
                    <a:cs typeface="Arial" panose="020B0604020202020204" pitchFamily="34" charset="0"/>
                  </a:rPr>
                  <a:t>15</a:t>
                </a:r>
              </a:p>
            </p:txBody>
          </p:sp>
          <p:sp>
            <p:nvSpPr>
              <p:cNvPr id="489497" name="Text Box 74">
                <a:extLst>
                  <a:ext uri="{FF2B5EF4-FFF2-40B4-BE49-F238E27FC236}">
                    <a16:creationId xmlns:a16="http://schemas.microsoft.com/office/drawing/2014/main" id="{3B613DB9-A423-1192-428D-B394106DDCE8}"/>
                  </a:ext>
                </a:extLst>
              </p:cNvPr>
              <p:cNvSpPr txBox="1">
                <a:spLocks noChangeArrowheads="1"/>
              </p:cNvSpPr>
              <p:nvPr/>
            </p:nvSpPr>
            <p:spPr bwMode="auto">
              <a:xfrm>
                <a:off x="5458549" y="4352895"/>
                <a:ext cx="453335" cy="314755"/>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4</a:t>
                </a:r>
                <a:r>
                  <a:rPr lang="en-US" altLang="en-US" sz="1400" b="1" dirty="0">
                    <a:solidFill>
                      <a:srgbClr val="0066CC"/>
                    </a:solidFill>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5</a:t>
                </a:r>
                <a:endParaRPr lang="en-US" altLang="en-US" sz="1400" dirty="0">
                  <a:latin typeface="Arial" panose="020B0604020202020204" pitchFamily="34" charset="0"/>
                  <a:cs typeface="Arial" panose="020B0604020202020204" pitchFamily="34" charset="0"/>
                </a:endParaRPr>
              </a:p>
            </p:txBody>
          </p:sp>
          <p:sp>
            <p:nvSpPr>
              <p:cNvPr id="489498" name="Text Box 75">
                <a:extLst>
                  <a:ext uri="{FF2B5EF4-FFF2-40B4-BE49-F238E27FC236}">
                    <a16:creationId xmlns:a16="http://schemas.microsoft.com/office/drawing/2014/main" id="{82FD0025-D79E-8687-E718-54F2B875C491}"/>
                  </a:ext>
                </a:extLst>
              </p:cNvPr>
              <p:cNvSpPr txBox="1">
                <a:spLocks noChangeArrowheads="1"/>
              </p:cNvSpPr>
              <p:nvPr/>
            </p:nvSpPr>
            <p:spPr bwMode="auto">
              <a:xfrm>
                <a:off x="7331166" y="5713346"/>
                <a:ext cx="718833" cy="314755"/>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14/</a:t>
                </a:r>
                <a:r>
                  <a:rPr lang="en-US" altLang="en-US" dirty="0">
                    <a:latin typeface="Arial" panose="020B0604020202020204" pitchFamily="34" charset="0"/>
                    <a:cs typeface="Arial" panose="020B0604020202020204" pitchFamily="34" charset="0"/>
                  </a:rPr>
                  <a:t>30</a:t>
                </a:r>
              </a:p>
            </p:txBody>
          </p:sp>
          <p:sp>
            <p:nvSpPr>
              <p:cNvPr id="489499" name="Text Box 76">
                <a:extLst>
                  <a:ext uri="{FF2B5EF4-FFF2-40B4-BE49-F238E27FC236}">
                    <a16:creationId xmlns:a16="http://schemas.microsoft.com/office/drawing/2014/main" id="{084AFBEE-9B7A-183D-15FE-349296927C28}"/>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489500" name="Text Box 77">
                <a:extLst>
                  <a:ext uri="{FF2B5EF4-FFF2-40B4-BE49-F238E27FC236}">
                    <a16:creationId xmlns:a16="http://schemas.microsoft.com/office/drawing/2014/main" id="{D801FCD1-FE69-2D2D-D5E4-5D591EAE484F}"/>
                  </a:ext>
                </a:extLst>
              </p:cNvPr>
              <p:cNvSpPr txBox="1">
                <a:spLocks noChangeArrowheads="1"/>
              </p:cNvSpPr>
              <p:nvPr/>
            </p:nvSpPr>
            <p:spPr bwMode="auto">
              <a:xfrm>
                <a:off x="5300960" y="3595078"/>
                <a:ext cx="685677"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r>
                  <a:rPr lang="en-US" altLang="en-US" dirty="0">
                    <a:latin typeface="Arial" panose="020B0604020202020204" pitchFamily="34" charset="0"/>
                    <a:cs typeface="Arial" panose="020B0604020202020204" pitchFamily="34" charset="0"/>
                  </a:rPr>
                  <a:t>10</a:t>
                </a:r>
              </a:p>
            </p:txBody>
          </p:sp>
          <p:sp>
            <p:nvSpPr>
              <p:cNvPr id="489501" name="Text Box 78">
                <a:extLst>
                  <a:ext uri="{FF2B5EF4-FFF2-40B4-BE49-F238E27FC236}">
                    <a16:creationId xmlns:a16="http://schemas.microsoft.com/office/drawing/2014/main" id="{0AFD60C6-81D7-0BD9-F415-F62B2A5C9EBB}"/>
                  </a:ext>
                </a:extLst>
              </p:cNvPr>
              <p:cNvSpPr txBox="1">
                <a:spLocks noChangeArrowheads="1"/>
              </p:cNvSpPr>
              <p:nvPr/>
            </p:nvSpPr>
            <p:spPr bwMode="auto">
              <a:xfrm>
                <a:off x="7486213" y="4352895"/>
                <a:ext cx="469224"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latin typeface="Arial" panose="020B0604020202020204" pitchFamily="34" charset="0"/>
                    <a:cs typeface="Arial" panose="020B0604020202020204" pitchFamily="34" charset="0"/>
                  </a:rPr>
                  <a:t> </a:t>
                </a:r>
                <a:r>
                  <a:rPr lang="en-US" altLang="en-US" b="1" dirty="0">
                    <a:solidFill>
                      <a:srgbClr val="0066CC"/>
                    </a:solidFill>
                    <a:latin typeface="Arial" panose="020B0604020202020204" pitchFamily="34" charset="0"/>
                    <a:cs typeface="Arial" panose="020B0604020202020204" pitchFamily="34" charset="0"/>
                  </a:rPr>
                  <a:t>8</a:t>
                </a:r>
                <a:r>
                  <a:rPr lang="en-US" altLang="en-US" dirty="0">
                    <a:solidFill>
                      <a:srgbClr val="0066CC"/>
                    </a:solidFill>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8</a:t>
                </a:r>
              </a:p>
            </p:txBody>
          </p:sp>
          <p:sp>
            <p:nvSpPr>
              <p:cNvPr id="489502" name="Text Box 79">
                <a:extLst>
                  <a:ext uri="{FF2B5EF4-FFF2-40B4-BE49-F238E27FC236}">
                    <a16:creationId xmlns:a16="http://schemas.microsoft.com/office/drawing/2014/main" id="{B85B5B86-BEF4-42D4-504C-DAC6BFE575B8}"/>
                  </a:ext>
                </a:extLst>
              </p:cNvPr>
              <p:cNvSpPr txBox="1">
                <a:spLocks noChangeArrowheads="1"/>
              </p:cNvSpPr>
              <p:nvPr/>
            </p:nvSpPr>
            <p:spPr bwMode="auto">
              <a:xfrm>
                <a:off x="7425727" y="3622107"/>
                <a:ext cx="624271"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15</a:t>
                </a:r>
              </a:p>
            </p:txBody>
          </p:sp>
          <p:sp>
            <p:nvSpPr>
              <p:cNvPr id="489503" name="Text Box 80">
                <a:extLst>
                  <a:ext uri="{FF2B5EF4-FFF2-40B4-BE49-F238E27FC236}">
                    <a16:creationId xmlns:a16="http://schemas.microsoft.com/office/drawing/2014/main" id="{2DF5D527-DA58-0358-945F-F6FBFB9FFAF5}"/>
                  </a:ext>
                </a:extLst>
              </p:cNvPr>
              <p:cNvSpPr txBox="1">
                <a:spLocks noChangeArrowheads="1"/>
              </p:cNvSpPr>
              <p:nvPr/>
            </p:nvSpPr>
            <p:spPr bwMode="auto">
              <a:xfrm>
                <a:off x="7444248" y="2939710"/>
                <a:ext cx="403767"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9</a:t>
                </a:r>
              </a:p>
            </p:txBody>
          </p:sp>
          <p:sp>
            <p:nvSpPr>
              <p:cNvPr id="489504" name="Text Box 81">
                <a:extLst>
                  <a:ext uri="{FF2B5EF4-FFF2-40B4-BE49-F238E27FC236}">
                    <a16:creationId xmlns:a16="http://schemas.microsoft.com/office/drawing/2014/main" id="{D3F06787-F0A1-7B84-D344-200986902E9B}"/>
                  </a:ext>
                </a:extLst>
              </p:cNvPr>
              <p:cNvSpPr txBox="1">
                <a:spLocks noChangeArrowheads="1"/>
              </p:cNvSpPr>
              <p:nvPr/>
            </p:nvSpPr>
            <p:spPr bwMode="auto">
              <a:xfrm>
                <a:off x="7444248" y="5043023"/>
                <a:ext cx="403767" cy="314755"/>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4/</a:t>
                </a:r>
                <a:r>
                  <a:rPr lang="en-US" altLang="en-US" dirty="0">
                    <a:latin typeface="Arial" panose="020B0604020202020204" pitchFamily="34" charset="0"/>
                    <a:cs typeface="Arial" panose="020B0604020202020204" pitchFamily="34" charset="0"/>
                  </a:rPr>
                  <a:t>6</a:t>
                </a:r>
              </a:p>
            </p:txBody>
          </p:sp>
          <p:sp>
            <p:nvSpPr>
              <p:cNvPr id="489505" name="Text Box 82">
                <a:extLst>
                  <a:ext uri="{FF2B5EF4-FFF2-40B4-BE49-F238E27FC236}">
                    <a16:creationId xmlns:a16="http://schemas.microsoft.com/office/drawing/2014/main" id="{93B80E23-5EA3-9249-E10E-513A6509628F}"/>
                  </a:ext>
                </a:extLst>
              </p:cNvPr>
              <p:cNvSpPr txBox="1">
                <a:spLocks noChangeArrowheads="1"/>
              </p:cNvSpPr>
              <p:nvPr/>
            </p:nvSpPr>
            <p:spPr bwMode="auto">
              <a:xfrm>
                <a:off x="9600403" y="5160001"/>
                <a:ext cx="714975"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r>
                  <a:rPr lang="en-US" altLang="en-US" dirty="0">
                    <a:latin typeface="Arial" panose="020B0604020202020204" pitchFamily="34" charset="0"/>
                    <a:cs typeface="Arial" panose="020B0604020202020204" pitchFamily="34" charset="0"/>
                  </a:rPr>
                  <a:t>10</a:t>
                </a:r>
              </a:p>
            </p:txBody>
          </p:sp>
          <p:sp>
            <p:nvSpPr>
              <p:cNvPr id="489506" name="Text Box 83">
                <a:extLst>
                  <a:ext uri="{FF2B5EF4-FFF2-40B4-BE49-F238E27FC236}">
                    <a16:creationId xmlns:a16="http://schemas.microsoft.com/office/drawing/2014/main" id="{9DF46ED8-978F-9B5A-BFF1-E693A07B73DF}"/>
                  </a:ext>
                </a:extLst>
              </p:cNvPr>
              <p:cNvSpPr txBox="1">
                <a:spLocks noChangeArrowheads="1"/>
              </p:cNvSpPr>
              <p:nvPr/>
            </p:nvSpPr>
            <p:spPr bwMode="auto">
              <a:xfrm>
                <a:off x="9704822" y="4352895"/>
                <a:ext cx="596075"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 9/</a:t>
                </a:r>
                <a:r>
                  <a:rPr lang="en-US" altLang="en-US" dirty="0">
                    <a:latin typeface="Arial" panose="020B0604020202020204" pitchFamily="34" charset="0"/>
                    <a:cs typeface="Arial" panose="020B0604020202020204" pitchFamily="34" charset="0"/>
                  </a:rPr>
                  <a:t>10</a:t>
                </a:r>
                <a:endParaRPr lang="en-US" altLang="en-US" sz="1400" dirty="0">
                  <a:latin typeface="Arial" panose="020B0604020202020204" pitchFamily="34" charset="0"/>
                  <a:cs typeface="Arial" panose="020B0604020202020204" pitchFamily="34" charset="0"/>
                </a:endParaRPr>
              </a:p>
            </p:txBody>
          </p:sp>
          <p:sp>
            <p:nvSpPr>
              <p:cNvPr id="489507" name="Text Box 84">
                <a:extLst>
                  <a:ext uri="{FF2B5EF4-FFF2-40B4-BE49-F238E27FC236}">
                    <a16:creationId xmlns:a16="http://schemas.microsoft.com/office/drawing/2014/main" id="{BFDF02A5-FA17-CD27-02FA-C2B1D632461C}"/>
                  </a:ext>
                </a:extLst>
              </p:cNvPr>
              <p:cNvSpPr txBox="1">
                <a:spLocks noChangeArrowheads="1"/>
              </p:cNvSpPr>
              <p:nvPr/>
            </p:nvSpPr>
            <p:spPr bwMode="auto">
              <a:xfrm>
                <a:off x="9703383" y="3588301"/>
                <a:ext cx="689643"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10</a:t>
                </a:r>
              </a:p>
            </p:txBody>
          </p:sp>
          <p:sp>
            <p:nvSpPr>
              <p:cNvPr id="489508" name="Text Box 85">
                <a:extLst>
                  <a:ext uri="{FF2B5EF4-FFF2-40B4-BE49-F238E27FC236}">
                    <a16:creationId xmlns:a16="http://schemas.microsoft.com/office/drawing/2014/main" id="{63FBFD2F-D8BB-2B61-FA57-B0A6620CA6A4}"/>
                  </a:ext>
                </a:extLst>
              </p:cNvPr>
              <p:cNvSpPr txBox="1">
                <a:spLocks noChangeArrowheads="1"/>
              </p:cNvSpPr>
              <p:nvPr/>
            </p:nvSpPr>
            <p:spPr bwMode="auto">
              <a:xfrm>
                <a:off x="8791308" y="3595078"/>
                <a:ext cx="545059"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15</a:t>
                </a:r>
              </a:p>
            </p:txBody>
          </p:sp>
          <p:sp>
            <p:nvSpPr>
              <p:cNvPr id="489509" name="Text Box 86">
                <a:extLst>
                  <a:ext uri="{FF2B5EF4-FFF2-40B4-BE49-F238E27FC236}">
                    <a16:creationId xmlns:a16="http://schemas.microsoft.com/office/drawing/2014/main" id="{8DFF4923-CE9B-126F-4069-EE8AFB753230}"/>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sp>
            <p:nvSpPr>
              <p:cNvPr id="489510" name="Text Box 87">
                <a:extLst>
                  <a:ext uri="{FF2B5EF4-FFF2-40B4-BE49-F238E27FC236}">
                    <a16:creationId xmlns:a16="http://schemas.microsoft.com/office/drawing/2014/main" id="{E30B402A-F9F5-565A-705C-A6F00FD2D982}"/>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grpSp>
      <mc:AlternateContent xmlns:mc="http://schemas.openxmlformats.org/markup-compatibility/2006">
        <mc:Choice xmlns:a14="http://schemas.microsoft.com/office/drawing/2010/main" Requires="a14">
          <p:sp>
            <p:nvSpPr>
              <p:cNvPr id="489511" name="TextBox 489510">
                <a:extLst>
                  <a:ext uri="{FF2B5EF4-FFF2-40B4-BE49-F238E27FC236}">
                    <a16:creationId xmlns:a16="http://schemas.microsoft.com/office/drawing/2014/main" id="{A84AFD5E-DFE9-3B21-ACDC-5F9FC3B9E6F7}"/>
                  </a:ext>
                </a:extLst>
              </p:cNvPr>
              <p:cNvSpPr txBox="1"/>
              <p:nvPr/>
            </p:nvSpPr>
            <p:spPr>
              <a:xfrm>
                <a:off x="4428689" y="4702016"/>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p:sp>
            <p:nvSpPr>
              <p:cNvPr id="489511" name="TextBox 489510">
                <a:extLst>
                  <a:ext uri="{FF2B5EF4-FFF2-40B4-BE49-F238E27FC236}">
                    <a16:creationId xmlns:a16="http://schemas.microsoft.com/office/drawing/2014/main" id="{A84AFD5E-DFE9-3B21-ACDC-5F9FC3B9E6F7}"/>
                  </a:ext>
                </a:extLst>
              </p:cNvPr>
              <p:cNvSpPr txBox="1">
                <a:spLocks noRot="1" noChangeAspect="1" noMove="1" noResize="1" noEditPoints="1" noAdjustHandles="1" noChangeArrowheads="1" noChangeShapeType="1" noTextEdit="1"/>
              </p:cNvSpPr>
              <p:nvPr/>
            </p:nvSpPr>
            <p:spPr>
              <a:xfrm>
                <a:off x="4428689" y="4702016"/>
                <a:ext cx="457176" cy="461665"/>
              </a:xfrm>
              <a:prstGeom prst="rect">
                <a:avLst/>
              </a:prstGeom>
              <a:blipFill>
                <a:blip r:embed="rId4"/>
                <a:stretch>
                  <a:fillRect/>
                </a:stretch>
              </a:blipFill>
            </p:spPr>
            <p:txBody>
              <a:bodyPr/>
              <a:lstStyle/>
              <a:p>
                <a:r>
                  <a:rPr lang="en-US">
                    <a:noFill/>
                  </a:rPr>
                  <a:t> </a:t>
                </a:r>
              </a:p>
            </p:txBody>
          </p:sp>
        </mc:Fallback>
      </mc:AlternateContent>
      <p:sp>
        <p:nvSpPr>
          <p:cNvPr id="489512" name="TextBox 489511">
            <a:extLst>
              <a:ext uri="{FF2B5EF4-FFF2-40B4-BE49-F238E27FC236}">
                <a16:creationId xmlns:a16="http://schemas.microsoft.com/office/drawing/2014/main" id="{C05DBA92-CE85-5656-4263-5AAE79239F59}"/>
              </a:ext>
            </a:extLst>
          </p:cNvPr>
          <p:cNvSpPr txBox="1"/>
          <p:nvPr/>
        </p:nvSpPr>
        <p:spPr>
          <a:xfrm>
            <a:off x="4188871" y="5659205"/>
            <a:ext cx="1208026" cy="461665"/>
          </a:xfrm>
          <a:prstGeom prst="rect">
            <a:avLst/>
          </a:prstGeom>
          <a:noFill/>
        </p:spPr>
        <p:txBody>
          <a:bodyPr wrap="square" rtlCol="0">
            <a:spAutoFit/>
          </a:bodyPr>
          <a:lstStyle/>
          <a:p>
            <a:endParaRPr lang="en-US" sz="2400" b="1" dirty="0">
              <a:solidFill>
                <a:srgbClr val="0066CC"/>
              </a:solidFill>
            </a:endParaRPr>
          </a:p>
        </p:txBody>
      </p:sp>
      <p:grpSp>
        <p:nvGrpSpPr>
          <p:cNvPr id="489601" name="Group 489600">
            <a:extLst>
              <a:ext uri="{FF2B5EF4-FFF2-40B4-BE49-F238E27FC236}">
                <a16:creationId xmlns:a16="http://schemas.microsoft.com/office/drawing/2014/main" id="{1B4D333F-2BF1-F075-B255-C81CF6B9CEA7}"/>
              </a:ext>
            </a:extLst>
          </p:cNvPr>
          <p:cNvGrpSpPr/>
          <p:nvPr/>
        </p:nvGrpSpPr>
        <p:grpSpPr>
          <a:xfrm>
            <a:off x="6023170" y="3700878"/>
            <a:ext cx="6064379" cy="2843352"/>
            <a:chOff x="6007450" y="3954413"/>
            <a:chExt cx="6064379" cy="2843352"/>
          </a:xfrm>
        </p:grpSpPr>
        <p:sp>
          <p:nvSpPr>
            <p:cNvPr id="489515" name="Freeform: Shape 489514">
              <a:extLst>
                <a:ext uri="{FF2B5EF4-FFF2-40B4-BE49-F238E27FC236}">
                  <a16:creationId xmlns:a16="http://schemas.microsoft.com/office/drawing/2014/main" id="{561F8D79-07A9-A4D1-9675-C1C12ABCAAA5}"/>
                </a:ext>
              </a:extLst>
            </p:cNvPr>
            <p:cNvSpPr/>
            <p:nvPr/>
          </p:nvSpPr>
          <p:spPr bwMode="auto">
            <a:xfrm>
              <a:off x="6007450" y="4786509"/>
              <a:ext cx="4774836" cy="1960213"/>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dirty="0"/>
            </a:p>
          </p:txBody>
        </p:sp>
        <p:cxnSp>
          <p:nvCxnSpPr>
            <p:cNvPr id="489517" name="AutoShape 68">
              <a:extLst>
                <a:ext uri="{FF2B5EF4-FFF2-40B4-BE49-F238E27FC236}">
                  <a16:creationId xmlns:a16="http://schemas.microsoft.com/office/drawing/2014/main" id="{90B8EE44-DB27-F7A6-9DBB-B9E6C28FDE35}"/>
                </a:ext>
              </a:extLst>
            </p:cNvPr>
            <p:cNvCxnSpPr>
              <a:cxnSpLocks noChangeShapeType="1"/>
              <a:stCxn id="489532" idx="1"/>
              <a:endCxn id="489520" idx="4"/>
            </p:cNvCxnSpPr>
            <p:nvPr/>
          </p:nvCxnSpPr>
          <p:spPr bwMode="auto">
            <a:xfrm flipH="1" flipV="1">
              <a:off x="8074059" y="5505495"/>
              <a:ext cx="2108854" cy="949171"/>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18" name="Oval 50">
              <a:extLst>
                <a:ext uri="{FF2B5EF4-FFF2-40B4-BE49-F238E27FC236}">
                  <a16:creationId xmlns:a16="http://schemas.microsoft.com/office/drawing/2014/main" id="{BAB64897-AAD9-F568-B94F-1CB9BB53C1DA}"/>
                </a:ext>
              </a:extLst>
            </p:cNvPr>
            <p:cNvSpPr>
              <a:spLocks noChangeAspect="1" noChangeArrowheads="1"/>
            </p:cNvSpPr>
            <p:nvPr/>
          </p:nvSpPr>
          <p:spPr bwMode="auto">
            <a:xfrm>
              <a:off x="6263977"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489519" name="Oval 51">
              <a:extLst>
                <a:ext uri="{FF2B5EF4-FFF2-40B4-BE49-F238E27FC236}">
                  <a16:creationId xmlns:a16="http://schemas.microsoft.com/office/drawing/2014/main" id="{AB56FACF-CB4E-F912-BFC4-183F0817DEE5}"/>
                </a:ext>
              </a:extLst>
            </p:cNvPr>
            <p:cNvSpPr>
              <a:spLocks noChangeAspect="1" noChangeArrowheads="1"/>
            </p:cNvSpPr>
            <p:nvPr/>
          </p:nvSpPr>
          <p:spPr bwMode="auto">
            <a:xfrm>
              <a:off x="7921318" y="3954413"/>
              <a:ext cx="305481" cy="309348"/>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489520" name="Oval 52">
              <a:extLst>
                <a:ext uri="{FF2B5EF4-FFF2-40B4-BE49-F238E27FC236}">
                  <a16:creationId xmlns:a16="http://schemas.microsoft.com/office/drawing/2014/main" id="{CDF6803E-D494-386A-7E8D-53AC253E3B6B}"/>
                </a:ext>
              </a:extLst>
            </p:cNvPr>
            <p:cNvSpPr>
              <a:spLocks noChangeAspect="1" noChangeArrowheads="1"/>
            </p:cNvSpPr>
            <p:nvPr/>
          </p:nvSpPr>
          <p:spPr bwMode="auto">
            <a:xfrm>
              <a:off x="7921318"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489521" name="Oval 53">
              <a:extLst>
                <a:ext uri="{FF2B5EF4-FFF2-40B4-BE49-F238E27FC236}">
                  <a16:creationId xmlns:a16="http://schemas.microsoft.com/office/drawing/2014/main" id="{AA441F2E-5E74-1622-71BF-0452CF4846B0}"/>
                </a:ext>
              </a:extLst>
            </p:cNvPr>
            <p:cNvSpPr>
              <a:spLocks noChangeAspect="1" noChangeArrowheads="1"/>
            </p:cNvSpPr>
            <p:nvPr/>
          </p:nvSpPr>
          <p:spPr bwMode="auto">
            <a:xfrm>
              <a:off x="7921318" y="6409929"/>
              <a:ext cx="305481" cy="305481"/>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489522" name="AutoShape 54">
              <a:extLst>
                <a:ext uri="{FF2B5EF4-FFF2-40B4-BE49-F238E27FC236}">
                  <a16:creationId xmlns:a16="http://schemas.microsoft.com/office/drawing/2014/main" id="{D3FC0BF0-4E7C-5987-71D2-CFE9FB07AB63}"/>
                </a:ext>
              </a:extLst>
            </p:cNvPr>
            <p:cNvCxnSpPr>
              <a:cxnSpLocks noChangeShapeType="1"/>
              <a:stCxn id="489518" idx="7"/>
              <a:endCxn id="489519" idx="3"/>
            </p:cNvCxnSpPr>
            <p:nvPr/>
          </p:nvCxnSpPr>
          <p:spPr bwMode="auto">
            <a:xfrm flipV="1">
              <a:off x="6524722" y="4218458"/>
              <a:ext cx="1441332" cy="1024643"/>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3" name="AutoShape 55">
              <a:extLst>
                <a:ext uri="{FF2B5EF4-FFF2-40B4-BE49-F238E27FC236}">
                  <a16:creationId xmlns:a16="http://schemas.microsoft.com/office/drawing/2014/main" id="{3B7CF538-3CCA-2131-A621-F1C408EA4BF2}"/>
                </a:ext>
              </a:extLst>
            </p:cNvPr>
            <p:cNvCxnSpPr>
              <a:cxnSpLocks noChangeShapeType="1"/>
              <a:stCxn id="489518" idx="6"/>
              <a:endCxn id="489520" idx="2"/>
            </p:cNvCxnSpPr>
            <p:nvPr/>
          </p:nvCxnSpPr>
          <p:spPr bwMode="auto">
            <a:xfrm>
              <a:off x="6569458" y="5351789"/>
              <a:ext cx="1351859"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4" name="AutoShape 56">
              <a:extLst>
                <a:ext uri="{FF2B5EF4-FFF2-40B4-BE49-F238E27FC236}">
                  <a16:creationId xmlns:a16="http://schemas.microsoft.com/office/drawing/2014/main" id="{F4D92FA0-A956-C28A-A30D-FBD83B2E978F}"/>
                </a:ext>
              </a:extLst>
            </p:cNvPr>
            <p:cNvCxnSpPr>
              <a:cxnSpLocks noChangeShapeType="1"/>
              <a:stCxn id="489518" idx="4"/>
              <a:endCxn id="489521" idx="1"/>
            </p:cNvCxnSpPr>
            <p:nvPr/>
          </p:nvCxnSpPr>
          <p:spPr bwMode="auto">
            <a:xfrm>
              <a:off x="6416718" y="5505495"/>
              <a:ext cx="1549337" cy="949171"/>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5" name="AutoShape 57">
              <a:extLst>
                <a:ext uri="{FF2B5EF4-FFF2-40B4-BE49-F238E27FC236}">
                  <a16:creationId xmlns:a16="http://schemas.microsoft.com/office/drawing/2014/main" id="{35D568D4-4C36-0633-2B3B-C165B245C7D3}"/>
                </a:ext>
              </a:extLst>
            </p:cNvPr>
            <p:cNvCxnSpPr>
              <a:cxnSpLocks noChangeShapeType="1"/>
              <a:stCxn id="489520" idx="6"/>
              <a:endCxn id="489531" idx="2"/>
            </p:cNvCxnSpPr>
            <p:nvPr/>
          </p:nvCxnSpPr>
          <p:spPr bwMode="auto">
            <a:xfrm>
              <a:off x="8226799" y="5351789"/>
              <a:ext cx="1911378" cy="0"/>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6" name="AutoShape 59">
              <a:extLst>
                <a:ext uri="{FF2B5EF4-FFF2-40B4-BE49-F238E27FC236}">
                  <a16:creationId xmlns:a16="http://schemas.microsoft.com/office/drawing/2014/main" id="{FB9EB58C-B149-45CE-C9EE-C23E761A1E4E}"/>
                </a:ext>
              </a:extLst>
            </p:cNvPr>
            <p:cNvCxnSpPr>
              <a:cxnSpLocks noChangeShapeType="1"/>
              <a:stCxn id="489520" idx="4"/>
              <a:endCxn id="489521" idx="0"/>
            </p:cNvCxnSpPr>
            <p:nvPr/>
          </p:nvCxnSpPr>
          <p:spPr bwMode="auto">
            <a:xfrm>
              <a:off x="8074059" y="5505495"/>
              <a:ext cx="0" cy="90443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7" name="AutoShape 60">
              <a:extLst>
                <a:ext uri="{FF2B5EF4-FFF2-40B4-BE49-F238E27FC236}">
                  <a16:creationId xmlns:a16="http://schemas.microsoft.com/office/drawing/2014/main" id="{C650D2D7-B259-9F56-ECBF-C7F95FCE56F3}"/>
                </a:ext>
              </a:extLst>
            </p:cNvPr>
            <p:cNvCxnSpPr>
              <a:cxnSpLocks noChangeShapeType="1"/>
              <a:stCxn id="489519" idx="6"/>
              <a:endCxn id="489530" idx="2"/>
            </p:cNvCxnSpPr>
            <p:nvPr/>
          </p:nvCxnSpPr>
          <p:spPr bwMode="auto">
            <a:xfrm>
              <a:off x="8226799" y="4109087"/>
              <a:ext cx="1911378" cy="0"/>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8" name="AutoShape 61">
              <a:extLst>
                <a:ext uri="{FF2B5EF4-FFF2-40B4-BE49-F238E27FC236}">
                  <a16:creationId xmlns:a16="http://schemas.microsoft.com/office/drawing/2014/main" id="{37135FFC-9CC6-AB9B-57C5-4DCAC0ADB0E1}"/>
                </a:ext>
              </a:extLst>
            </p:cNvPr>
            <p:cNvCxnSpPr>
              <a:cxnSpLocks noChangeShapeType="1"/>
              <a:stCxn id="489521" idx="6"/>
              <a:endCxn id="489532" idx="2"/>
            </p:cNvCxnSpPr>
            <p:nvPr/>
          </p:nvCxnSpPr>
          <p:spPr bwMode="auto">
            <a:xfrm>
              <a:off x="8226799" y="6562670"/>
              <a:ext cx="1911378"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9" name="AutoShape 62">
              <a:extLst>
                <a:ext uri="{FF2B5EF4-FFF2-40B4-BE49-F238E27FC236}">
                  <a16:creationId xmlns:a16="http://schemas.microsoft.com/office/drawing/2014/main" id="{DD20937B-4385-E5D2-E33D-E722F7D2D565}"/>
                </a:ext>
              </a:extLst>
            </p:cNvPr>
            <p:cNvCxnSpPr>
              <a:cxnSpLocks noChangeShapeType="1"/>
              <a:stCxn id="489519" idx="4"/>
              <a:endCxn id="489520" idx="0"/>
            </p:cNvCxnSpPr>
            <p:nvPr/>
          </p:nvCxnSpPr>
          <p:spPr bwMode="auto">
            <a:xfrm>
              <a:off x="8074059" y="4263761"/>
              <a:ext cx="0" cy="934320"/>
            </a:xfrm>
            <a:prstGeom prst="straightConnector1">
              <a:avLst/>
            </a:prstGeom>
            <a:noFill/>
            <a:ln w="9525">
              <a:solidFill>
                <a:schemeClr val="accent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30" name="Oval 63">
              <a:extLst>
                <a:ext uri="{FF2B5EF4-FFF2-40B4-BE49-F238E27FC236}">
                  <a16:creationId xmlns:a16="http://schemas.microsoft.com/office/drawing/2014/main" id="{7F7D993A-B969-1DDE-7F22-84690507AC78}"/>
                </a:ext>
              </a:extLst>
            </p:cNvPr>
            <p:cNvSpPr>
              <a:spLocks noChangeAspect="1" noChangeArrowheads="1"/>
            </p:cNvSpPr>
            <p:nvPr/>
          </p:nvSpPr>
          <p:spPr bwMode="auto">
            <a:xfrm>
              <a:off x="10138176" y="3954413"/>
              <a:ext cx="305481" cy="309348"/>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489531" name="Oval 64">
              <a:extLst>
                <a:ext uri="{FF2B5EF4-FFF2-40B4-BE49-F238E27FC236}">
                  <a16:creationId xmlns:a16="http://schemas.microsoft.com/office/drawing/2014/main" id="{832F62A0-D730-852E-8795-78FBE1546D18}"/>
                </a:ext>
              </a:extLst>
            </p:cNvPr>
            <p:cNvSpPr>
              <a:spLocks noChangeAspect="1" noChangeArrowheads="1"/>
            </p:cNvSpPr>
            <p:nvPr/>
          </p:nvSpPr>
          <p:spPr bwMode="auto">
            <a:xfrm>
              <a:off x="10138176"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489532" name="Oval 65">
              <a:extLst>
                <a:ext uri="{FF2B5EF4-FFF2-40B4-BE49-F238E27FC236}">
                  <a16:creationId xmlns:a16="http://schemas.microsoft.com/office/drawing/2014/main" id="{4A4BE649-9FC5-94C7-937E-544ED30B650C}"/>
                </a:ext>
              </a:extLst>
            </p:cNvPr>
            <p:cNvSpPr>
              <a:spLocks noChangeAspect="1" noChangeArrowheads="1"/>
            </p:cNvSpPr>
            <p:nvPr/>
          </p:nvSpPr>
          <p:spPr bwMode="auto">
            <a:xfrm>
              <a:off x="10138176" y="6409929"/>
              <a:ext cx="305481" cy="305481"/>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489533" name="AutoShape 66">
              <a:extLst>
                <a:ext uri="{FF2B5EF4-FFF2-40B4-BE49-F238E27FC236}">
                  <a16:creationId xmlns:a16="http://schemas.microsoft.com/office/drawing/2014/main" id="{C6EE8749-F709-63C7-C293-6CEA00A1AB0C}"/>
                </a:ext>
              </a:extLst>
            </p:cNvPr>
            <p:cNvCxnSpPr>
              <a:cxnSpLocks noChangeShapeType="1"/>
              <a:stCxn id="489531" idx="4"/>
              <a:endCxn id="489532" idx="0"/>
            </p:cNvCxnSpPr>
            <p:nvPr/>
          </p:nvCxnSpPr>
          <p:spPr bwMode="auto">
            <a:xfrm>
              <a:off x="10290917" y="5505495"/>
              <a:ext cx="0" cy="904434"/>
            </a:xfrm>
            <a:prstGeom prst="straightConnector1">
              <a:avLst/>
            </a:prstGeom>
            <a:noFill/>
            <a:ln w="9525">
              <a:solidFill>
                <a:schemeClr val="accent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4" name="AutoShape 67">
              <a:extLst>
                <a:ext uri="{FF2B5EF4-FFF2-40B4-BE49-F238E27FC236}">
                  <a16:creationId xmlns:a16="http://schemas.microsoft.com/office/drawing/2014/main" id="{74B18F2A-F676-9AAA-B3EF-2D0588C79554}"/>
                </a:ext>
              </a:extLst>
            </p:cNvPr>
            <p:cNvCxnSpPr>
              <a:cxnSpLocks noChangeShapeType="1"/>
              <a:stCxn id="489530" idx="4"/>
              <a:endCxn id="489531" idx="0"/>
            </p:cNvCxnSpPr>
            <p:nvPr/>
          </p:nvCxnSpPr>
          <p:spPr bwMode="auto">
            <a:xfrm>
              <a:off x="10290917" y="4263761"/>
              <a:ext cx="0" cy="93432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5" name="AutoShape 68">
              <a:extLst>
                <a:ext uri="{FF2B5EF4-FFF2-40B4-BE49-F238E27FC236}">
                  <a16:creationId xmlns:a16="http://schemas.microsoft.com/office/drawing/2014/main" id="{4C8162FF-DF24-FECE-7B8B-CC9294FC7D5C}"/>
                </a:ext>
              </a:extLst>
            </p:cNvPr>
            <p:cNvCxnSpPr>
              <a:cxnSpLocks noChangeShapeType="1"/>
              <a:stCxn id="489519" idx="5"/>
              <a:endCxn id="489531" idx="1"/>
            </p:cNvCxnSpPr>
            <p:nvPr/>
          </p:nvCxnSpPr>
          <p:spPr bwMode="auto">
            <a:xfrm>
              <a:off x="8182062" y="4218458"/>
              <a:ext cx="2000850" cy="1024643"/>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36" name="Oval 69">
              <a:extLst>
                <a:ext uri="{FF2B5EF4-FFF2-40B4-BE49-F238E27FC236}">
                  <a16:creationId xmlns:a16="http://schemas.microsoft.com/office/drawing/2014/main" id="{73274EDC-2770-AEEE-A077-FA44B6746FAA}"/>
                </a:ext>
              </a:extLst>
            </p:cNvPr>
            <p:cNvSpPr>
              <a:spLocks noChangeAspect="1" noChangeArrowheads="1"/>
            </p:cNvSpPr>
            <p:nvPr/>
          </p:nvSpPr>
          <p:spPr bwMode="auto">
            <a:xfrm>
              <a:off x="11766348"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489537" name="AutoShape 70">
              <a:extLst>
                <a:ext uri="{FF2B5EF4-FFF2-40B4-BE49-F238E27FC236}">
                  <a16:creationId xmlns:a16="http://schemas.microsoft.com/office/drawing/2014/main" id="{A3745D45-D4CD-F7E3-B577-D3D57E16BBF4}"/>
                </a:ext>
              </a:extLst>
            </p:cNvPr>
            <p:cNvCxnSpPr>
              <a:cxnSpLocks noChangeShapeType="1"/>
              <a:stCxn id="489530" idx="6"/>
              <a:endCxn id="489536" idx="1"/>
            </p:cNvCxnSpPr>
            <p:nvPr/>
          </p:nvCxnSpPr>
          <p:spPr bwMode="auto">
            <a:xfrm>
              <a:off x="10443658" y="4109087"/>
              <a:ext cx="1367427" cy="1134014"/>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8" name="AutoShape 71">
              <a:extLst>
                <a:ext uri="{FF2B5EF4-FFF2-40B4-BE49-F238E27FC236}">
                  <a16:creationId xmlns:a16="http://schemas.microsoft.com/office/drawing/2014/main" id="{46F1FC79-AE7B-BDE9-CFCE-D0D7FCE87E3F}"/>
                </a:ext>
              </a:extLst>
            </p:cNvPr>
            <p:cNvCxnSpPr>
              <a:cxnSpLocks noChangeShapeType="1"/>
              <a:stCxn id="489531" idx="6"/>
              <a:endCxn id="489536" idx="2"/>
            </p:cNvCxnSpPr>
            <p:nvPr/>
          </p:nvCxnSpPr>
          <p:spPr bwMode="auto">
            <a:xfrm>
              <a:off x="10443658" y="5351789"/>
              <a:ext cx="1322690" cy="0"/>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9" name="AutoShape 72">
              <a:extLst>
                <a:ext uri="{FF2B5EF4-FFF2-40B4-BE49-F238E27FC236}">
                  <a16:creationId xmlns:a16="http://schemas.microsoft.com/office/drawing/2014/main" id="{CF1A416E-E481-CB74-36F9-BDCE2EAFBD87}"/>
                </a:ext>
              </a:extLst>
            </p:cNvPr>
            <p:cNvCxnSpPr>
              <a:cxnSpLocks noChangeShapeType="1"/>
              <a:stCxn id="489532" idx="7"/>
              <a:endCxn id="489536" idx="4"/>
            </p:cNvCxnSpPr>
            <p:nvPr/>
          </p:nvCxnSpPr>
          <p:spPr bwMode="auto">
            <a:xfrm flipV="1">
              <a:off x="10398921" y="5505495"/>
              <a:ext cx="1520168" cy="949170"/>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40" name="Text Box 73">
              <a:extLst>
                <a:ext uri="{FF2B5EF4-FFF2-40B4-BE49-F238E27FC236}">
                  <a16:creationId xmlns:a16="http://schemas.microsoft.com/office/drawing/2014/main" id="{26654B58-6197-11C4-7A60-242AD644094E}"/>
                </a:ext>
              </a:extLst>
            </p:cNvPr>
            <p:cNvSpPr txBox="1">
              <a:spLocks noChangeArrowheads="1"/>
            </p:cNvSpPr>
            <p:nvPr/>
          </p:nvSpPr>
          <p:spPr bwMode="auto">
            <a:xfrm>
              <a:off x="6919589" y="5880823"/>
              <a:ext cx="785720" cy="276999"/>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sp>
          <p:nvSpPr>
            <p:cNvPr id="489541" name="Text Box 74">
              <a:extLst>
                <a:ext uri="{FF2B5EF4-FFF2-40B4-BE49-F238E27FC236}">
                  <a16:creationId xmlns:a16="http://schemas.microsoft.com/office/drawing/2014/main" id="{10D35DB4-57C5-37E9-96FE-5A5CDFD9B356}"/>
                </a:ext>
              </a:extLst>
            </p:cNvPr>
            <p:cNvSpPr txBox="1">
              <a:spLocks noChangeArrowheads="1"/>
            </p:cNvSpPr>
            <p:nvPr/>
          </p:nvSpPr>
          <p:spPr bwMode="auto">
            <a:xfrm>
              <a:off x="6998369" y="5168406"/>
              <a:ext cx="398956" cy="276999"/>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a:t>
              </a:r>
              <a:endParaRPr lang="en-US" altLang="en-US" sz="1400" dirty="0">
                <a:latin typeface="Arial" panose="020B0604020202020204" pitchFamily="34" charset="0"/>
                <a:cs typeface="Arial" panose="020B0604020202020204" pitchFamily="34" charset="0"/>
              </a:endParaRPr>
            </a:p>
          </p:txBody>
        </p:sp>
        <p:sp>
          <p:nvSpPr>
            <p:cNvPr id="489542" name="Text Box 75">
              <a:extLst>
                <a:ext uri="{FF2B5EF4-FFF2-40B4-BE49-F238E27FC236}">
                  <a16:creationId xmlns:a16="http://schemas.microsoft.com/office/drawing/2014/main" id="{A6840A7F-CAF9-AC40-D2AE-A6AE5C5D53C5}"/>
                </a:ext>
              </a:extLst>
            </p:cNvPr>
            <p:cNvSpPr txBox="1">
              <a:spLocks noChangeArrowheads="1"/>
            </p:cNvSpPr>
            <p:nvPr/>
          </p:nvSpPr>
          <p:spPr bwMode="auto">
            <a:xfrm>
              <a:off x="8847362" y="6520766"/>
              <a:ext cx="632607" cy="276999"/>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16</a:t>
              </a:r>
              <a:endParaRPr lang="en-US" altLang="en-US" dirty="0">
                <a:latin typeface="Arial" panose="020B0604020202020204" pitchFamily="34" charset="0"/>
                <a:cs typeface="Arial" panose="020B0604020202020204" pitchFamily="34" charset="0"/>
              </a:endParaRPr>
            </a:p>
          </p:txBody>
        </p:sp>
        <p:sp>
          <p:nvSpPr>
            <p:cNvPr id="489543" name="Text Box 76">
              <a:extLst>
                <a:ext uri="{FF2B5EF4-FFF2-40B4-BE49-F238E27FC236}">
                  <a16:creationId xmlns:a16="http://schemas.microsoft.com/office/drawing/2014/main" id="{6AC115F4-E127-0A2A-27E7-027262F620E0}"/>
                </a:ext>
              </a:extLst>
            </p:cNvPr>
            <p:cNvSpPr txBox="1">
              <a:spLocks noChangeArrowheads="1"/>
            </p:cNvSpPr>
            <p:nvPr/>
          </p:nvSpPr>
          <p:spPr bwMode="auto">
            <a:xfrm>
              <a:off x="10084005" y="5767889"/>
              <a:ext cx="52871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solidFill>
                    <a:srgbClr val="0070C0"/>
                  </a:solidFill>
                  <a:latin typeface="Arial" panose="020B0604020202020204" pitchFamily="34" charset="0"/>
                  <a:cs typeface="Arial" panose="020B0604020202020204" pitchFamily="34" charset="0"/>
                </a:rPr>
                <a:t> 15</a:t>
              </a:r>
            </a:p>
          </p:txBody>
        </p:sp>
        <p:sp>
          <p:nvSpPr>
            <p:cNvPr id="489544" name="Text Box 77">
              <a:extLst>
                <a:ext uri="{FF2B5EF4-FFF2-40B4-BE49-F238E27FC236}">
                  <a16:creationId xmlns:a16="http://schemas.microsoft.com/office/drawing/2014/main" id="{38A61317-4DFD-6CBD-7F5C-FF0E75D88531}"/>
                </a:ext>
              </a:extLst>
            </p:cNvPr>
            <p:cNvSpPr txBox="1">
              <a:spLocks noChangeArrowheads="1"/>
            </p:cNvSpPr>
            <p:nvPr/>
          </p:nvSpPr>
          <p:spPr bwMode="auto">
            <a:xfrm>
              <a:off x="7060685" y="4545752"/>
              <a:ext cx="60342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endParaRPr lang="en-US" altLang="en-US" dirty="0">
                <a:latin typeface="Arial" panose="020B0604020202020204" pitchFamily="34" charset="0"/>
                <a:cs typeface="Arial" panose="020B0604020202020204" pitchFamily="34" charset="0"/>
              </a:endParaRPr>
            </a:p>
          </p:txBody>
        </p:sp>
        <p:sp>
          <p:nvSpPr>
            <p:cNvPr id="489545" name="Text Box 78">
              <a:extLst>
                <a:ext uri="{FF2B5EF4-FFF2-40B4-BE49-F238E27FC236}">
                  <a16:creationId xmlns:a16="http://schemas.microsoft.com/office/drawing/2014/main" id="{73B70698-2AB8-C537-36FA-81DBFD4227E7}"/>
                </a:ext>
              </a:extLst>
            </p:cNvPr>
            <p:cNvSpPr txBox="1">
              <a:spLocks noChangeArrowheads="1"/>
            </p:cNvSpPr>
            <p:nvPr/>
          </p:nvSpPr>
          <p:spPr bwMode="auto">
            <a:xfrm>
              <a:off x="8983811" y="5212667"/>
              <a:ext cx="41293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latin typeface="Arial" panose="020B0604020202020204" pitchFamily="34" charset="0"/>
                  <a:cs typeface="Arial" panose="020B0604020202020204" pitchFamily="34" charset="0"/>
                </a:rPr>
                <a:t> </a:t>
              </a:r>
              <a:r>
                <a:rPr lang="en-US" altLang="en-US" b="1" dirty="0">
                  <a:solidFill>
                    <a:srgbClr val="0066CC"/>
                  </a:solidFill>
                  <a:latin typeface="Arial" panose="020B0604020202020204" pitchFamily="34" charset="0"/>
                  <a:cs typeface="Arial" panose="020B0604020202020204" pitchFamily="34" charset="0"/>
                </a:rPr>
                <a:t>8</a:t>
              </a:r>
              <a:endParaRPr lang="en-US" altLang="en-US" dirty="0">
                <a:latin typeface="Arial" panose="020B0604020202020204" pitchFamily="34" charset="0"/>
                <a:cs typeface="Arial" panose="020B0604020202020204" pitchFamily="34" charset="0"/>
              </a:endParaRPr>
            </a:p>
          </p:txBody>
        </p:sp>
        <p:sp>
          <p:nvSpPr>
            <p:cNvPr id="489546" name="Text Box 79">
              <a:extLst>
                <a:ext uri="{FF2B5EF4-FFF2-40B4-BE49-F238E27FC236}">
                  <a16:creationId xmlns:a16="http://schemas.microsoft.com/office/drawing/2014/main" id="{B14631D7-DBB5-D25E-9AA9-7555047FAECD}"/>
                </a:ext>
              </a:extLst>
            </p:cNvPr>
            <p:cNvSpPr txBox="1">
              <a:spLocks noChangeArrowheads="1"/>
            </p:cNvSpPr>
            <p:nvPr/>
          </p:nvSpPr>
          <p:spPr bwMode="auto">
            <a:xfrm>
              <a:off x="8930581" y="4569539"/>
              <a:ext cx="54938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sp>
          <p:nvSpPr>
            <p:cNvPr id="489547" name="Text Box 80">
              <a:extLst>
                <a:ext uri="{FF2B5EF4-FFF2-40B4-BE49-F238E27FC236}">
                  <a16:creationId xmlns:a16="http://schemas.microsoft.com/office/drawing/2014/main" id="{0A850A4E-6692-1099-DF8D-FCF7FDF5FE07}"/>
                </a:ext>
              </a:extLst>
            </p:cNvPr>
            <p:cNvSpPr txBox="1">
              <a:spLocks noChangeArrowheads="1"/>
            </p:cNvSpPr>
            <p:nvPr/>
          </p:nvSpPr>
          <p:spPr bwMode="auto">
            <a:xfrm>
              <a:off x="8946880" y="3968997"/>
              <a:ext cx="355334"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endParaRPr lang="en-US" altLang="en-US" dirty="0">
                <a:latin typeface="Arial" panose="020B0604020202020204" pitchFamily="34" charset="0"/>
                <a:cs typeface="Arial" panose="020B0604020202020204" pitchFamily="34" charset="0"/>
              </a:endParaRPr>
            </a:p>
          </p:txBody>
        </p:sp>
        <p:sp>
          <p:nvSpPr>
            <p:cNvPr id="489548" name="Text Box 81">
              <a:extLst>
                <a:ext uri="{FF2B5EF4-FFF2-40B4-BE49-F238E27FC236}">
                  <a16:creationId xmlns:a16="http://schemas.microsoft.com/office/drawing/2014/main" id="{891789EE-4353-947E-85F9-79F9B7B8D2CE}"/>
                </a:ext>
              </a:extLst>
            </p:cNvPr>
            <p:cNvSpPr txBox="1">
              <a:spLocks noChangeArrowheads="1"/>
            </p:cNvSpPr>
            <p:nvPr/>
          </p:nvSpPr>
          <p:spPr bwMode="auto">
            <a:xfrm>
              <a:off x="8946880" y="5820013"/>
              <a:ext cx="355334" cy="276999"/>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2</a:t>
              </a:r>
              <a:endParaRPr lang="en-US" altLang="en-US" dirty="0">
                <a:latin typeface="Arial" panose="020B0604020202020204" pitchFamily="34" charset="0"/>
                <a:cs typeface="Arial" panose="020B0604020202020204" pitchFamily="34" charset="0"/>
              </a:endParaRPr>
            </a:p>
          </p:txBody>
        </p:sp>
        <p:sp>
          <p:nvSpPr>
            <p:cNvPr id="489549" name="Text Box 82">
              <a:extLst>
                <a:ext uri="{FF2B5EF4-FFF2-40B4-BE49-F238E27FC236}">
                  <a16:creationId xmlns:a16="http://schemas.microsoft.com/office/drawing/2014/main" id="{32F444E6-D623-9739-1499-4AD0F4646289}"/>
                </a:ext>
              </a:extLst>
            </p:cNvPr>
            <p:cNvSpPr txBox="1">
              <a:spLocks noChangeArrowheads="1"/>
            </p:cNvSpPr>
            <p:nvPr/>
          </p:nvSpPr>
          <p:spPr bwMode="auto">
            <a:xfrm>
              <a:off x="10844399" y="5922959"/>
              <a:ext cx="629212"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endParaRPr lang="en-US" altLang="en-US" dirty="0">
                <a:latin typeface="Arial" panose="020B0604020202020204" pitchFamily="34" charset="0"/>
                <a:cs typeface="Arial" panose="020B0604020202020204" pitchFamily="34" charset="0"/>
              </a:endParaRPr>
            </a:p>
          </p:txBody>
        </p:sp>
        <p:sp>
          <p:nvSpPr>
            <p:cNvPr id="489550" name="Text Box 83">
              <a:extLst>
                <a:ext uri="{FF2B5EF4-FFF2-40B4-BE49-F238E27FC236}">
                  <a16:creationId xmlns:a16="http://schemas.microsoft.com/office/drawing/2014/main" id="{F2E644E8-6BF5-6C86-FB47-244E081353E2}"/>
                </a:ext>
              </a:extLst>
            </p:cNvPr>
            <p:cNvSpPr txBox="1">
              <a:spLocks noChangeArrowheads="1"/>
            </p:cNvSpPr>
            <p:nvPr/>
          </p:nvSpPr>
          <p:spPr bwMode="auto">
            <a:xfrm>
              <a:off x="10936292" y="5212667"/>
              <a:ext cx="40757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 9</a:t>
              </a:r>
              <a:endParaRPr lang="en-US" altLang="en-US" sz="1400" dirty="0">
                <a:latin typeface="Arial" panose="020B0604020202020204" pitchFamily="34" charset="0"/>
                <a:cs typeface="Arial" panose="020B0604020202020204" pitchFamily="34" charset="0"/>
              </a:endParaRPr>
            </a:p>
          </p:txBody>
        </p:sp>
        <p:sp>
          <p:nvSpPr>
            <p:cNvPr id="489551" name="Text Box 84">
              <a:extLst>
                <a:ext uri="{FF2B5EF4-FFF2-40B4-BE49-F238E27FC236}">
                  <a16:creationId xmlns:a16="http://schemas.microsoft.com/office/drawing/2014/main" id="{2FD9E984-527B-D697-1337-C662A812894F}"/>
                </a:ext>
              </a:extLst>
            </p:cNvPr>
            <p:cNvSpPr txBox="1">
              <a:spLocks noChangeArrowheads="1"/>
            </p:cNvSpPr>
            <p:nvPr/>
          </p:nvSpPr>
          <p:spPr bwMode="auto">
            <a:xfrm>
              <a:off x="10835300" y="4537594"/>
              <a:ext cx="60691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endParaRPr lang="en-US" altLang="en-US" dirty="0">
                <a:latin typeface="Arial" panose="020B0604020202020204" pitchFamily="34" charset="0"/>
                <a:cs typeface="Arial" panose="020B0604020202020204" pitchFamily="34" charset="0"/>
              </a:endParaRPr>
            </a:p>
          </p:txBody>
        </p:sp>
        <p:sp>
          <p:nvSpPr>
            <p:cNvPr id="489552" name="Text Box 85">
              <a:extLst>
                <a:ext uri="{FF2B5EF4-FFF2-40B4-BE49-F238E27FC236}">
                  <a16:creationId xmlns:a16="http://schemas.microsoft.com/office/drawing/2014/main" id="{DD1FCE18-2001-7B3D-A773-462F95B1BF29}"/>
                </a:ext>
              </a:extLst>
            </p:cNvPr>
            <p:cNvSpPr txBox="1">
              <a:spLocks noChangeArrowheads="1"/>
            </p:cNvSpPr>
            <p:nvPr/>
          </p:nvSpPr>
          <p:spPr bwMode="auto">
            <a:xfrm>
              <a:off x="10132357" y="4545752"/>
              <a:ext cx="47967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15</a:t>
              </a:r>
            </a:p>
          </p:txBody>
        </p:sp>
        <p:sp>
          <p:nvSpPr>
            <p:cNvPr id="489553" name="Text Box 86">
              <a:extLst>
                <a:ext uri="{FF2B5EF4-FFF2-40B4-BE49-F238E27FC236}">
                  <a16:creationId xmlns:a16="http://schemas.microsoft.com/office/drawing/2014/main" id="{7D9D5FB8-8A7A-4838-BB34-3055A47D571E}"/>
                </a:ext>
              </a:extLst>
            </p:cNvPr>
            <p:cNvSpPr txBox="1">
              <a:spLocks noChangeArrowheads="1"/>
            </p:cNvSpPr>
            <p:nvPr/>
          </p:nvSpPr>
          <p:spPr bwMode="auto">
            <a:xfrm>
              <a:off x="7918968" y="4597123"/>
              <a:ext cx="35533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solidFill>
                    <a:srgbClr val="0070C0"/>
                  </a:solidFill>
                  <a:latin typeface="Arial" panose="020B0604020202020204" pitchFamily="34" charset="0"/>
                  <a:cs typeface="Arial" panose="020B0604020202020204" pitchFamily="34" charset="0"/>
                </a:rPr>
                <a:t>4</a:t>
              </a:r>
            </a:p>
          </p:txBody>
        </p:sp>
        <p:sp>
          <p:nvSpPr>
            <p:cNvPr id="489554" name="Text Box 87">
              <a:extLst>
                <a:ext uri="{FF2B5EF4-FFF2-40B4-BE49-F238E27FC236}">
                  <a16:creationId xmlns:a16="http://schemas.microsoft.com/office/drawing/2014/main" id="{B21305B8-CB6C-1668-EA37-94884D40B5AC}"/>
                </a:ext>
              </a:extLst>
            </p:cNvPr>
            <p:cNvSpPr txBox="1">
              <a:spLocks noChangeArrowheads="1"/>
            </p:cNvSpPr>
            <p:nvPr/>
          </p:nvSpPr>
          <p:spPr bwMode="auto">
            <a:xfrm>
              <a:off x="7912300" y="5792717"/>
              <a:ext cx="355334" cy="270858"/>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cxnSp>
          <p:nvCxnSpPr>
            <p:cNvPr id="489555" name="AutoShape 64">
              <a:extLst>
                <a:ext uri="{FF2B5EF4-FFF2-40B4-BE49-F238E27FC236}">
                  <a16:creationId xmlns:a16="http://schemas.microsoft.com/office/drawing/2014/main" id="{F7C814E3-041E-D609-EA61-B369B63854E6}"/>
                </a:ext>
              </a:extLst>
            </p:cNvPr>
            <p:cNvCxnSpPr>
              <a:cxnSpLocks noChangeShapeType="1"/>
              <a:stCxn id="489520" idx="3"/>
              <a:endCxn id="489518" idx="5"/>
            </p:cNvCxnSpPr>
            <p:nvPr/>
          </p:nvCxnSpPr>
          <p:spPr bwMode="auto">
            <a:xfrm rot="5400000">
              <a:off x="7245388" y="4739808"/>
              <a:ext cx="12700" cy="1441334"/>
            </a:xfrm>
            <a:prstGeom prst="curvedConnector3">
              <a:avLst>
                <a:gd name="adj1" fmla="val 1427213"/>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60" name="Text Box 74">
              <a:extLst>
                <a:ext uri="{FF2B5EF4-FFF2-40B4-BE49-F238E27FC236}">
                  <a16:creationId xmlns:a16="http://schemas.microsoft.com/office/drawing/2014/main" id="{05039C3D-AC3D-BA41-EA9D-4412C29E1498}"/>
                </a:ext>
              </a:extLst>
            </p:cNvPr>
            <p:cNvSpPr txBox="1">
              <a:spLocks noChangeArrowheads="1"/>
            </p:cNvSpPr>
            <p:nvPr/>
          </p:nvSpPr>
          <p:spPr bwMode="auto">
            <a:xfrm>
              <a:off x="7326973" y="5442056"/>
              <a:ext cx="398956" cy="276999"/>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4</a:t>
              </a:r>
              <a:endParaRPr lang="en-US" altLang="en-US" sz="1400" dirty="0">
                <a:latin typeface="Arial" panose="020B0604020202020204" pitchFamily="34" charset="0"/>
                <a:cs typeface="Arial" panose="020B0604020202020204" pitchFamily="34" charset="0"/>
              </a:endParaRPr>
            </a:p>
          </p:txBody>
        </p:sp>
        <p:cxnSp>
          <p:nvCxnSpPr>
            <p:cNvPr id="489561" name="AutoShape 64">
              <a:extLst>
                <a:ext uri="{FF2B5EF4-FFF2-40B4-BE49-F238E27FC236}">
                  <a16:creationId xmlns:a16="http://schemas.microsoft.com/office/drawing/2014/main" id="{74590868-E8D0-D1FA-5360-AB51436E9572}"/>
                </a:ext>
              </a:extLst>
            </p:cNvPr>
            <p:cNvCxnSpPr>
              <a:cxnSpLocks noChangeShapeType="1"/>
              <a:stCxn id="489521" idx="2"/>
              <a:endCxn id="489518" idx="4"/>
            </p:cNvCxnSpPr>
            <p:nvPr/>
          </p:nvCxnSpPr>
          <p:spPr bwMode="auto">
            <a:xfrm rot="10800000">
              <a:off x="6416718" y="5505496"/>
              <a:ext cx="1504600" cy="1057175"/>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65" name="Text Box 74">
              <a:extLst>
                <a:ext uri="{FF2B5EF4-FFF2-40B4-BE49-F238E27FC236}">
                  <a16:creationId xmlns:a16="http://schemas.microsoft.com/office/drawing/2014/main" id="{D46DC8D7-C928-92BD-D8A9-30103E9AEBA1}"/>
                </a:ext>
              </a:extLst>
            </p:cNvPr>
            <p:cNvSpPr txBox="1">
              <a:spLocks noChangeArrowheads="1"/>
            </p:cNvSpPr>
            <p:nvPr/>
          </p:nvSpPr>
          <p:spPr bwMode="auto">
            <a:xfrm>
              <a:off x="6787586" y="6102980"/>
              <a:ext cx="398956" cy="276999"/>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14</a:t>
              </a:r>
              <a:endParaRPr lang="en-US" altLang="en-US" sz="1400" dirty="0">
                <a:latin typeface="Arial" panose="020B0604020202020204" pitchFamily="34" charset="0"/>
                <a:cs typeface="Arial" panose="020B0604020202020204" pitchFamily="34" charset="0"/>
              </a:endParaRPr>
            </a:p>
          </p:txBody>
        </p:sp>
        <p:cxnSp>
          <p:nvCxnSpPr>
            <p:cNvPr id="489566" name="AutoShape 64">
              <a:extLst>
                <a:ext uri="{FF2B5EF4-FFF2-40B4-BE49-F238E27FC236}">
                  <a16:creationId xmlns:a16="http://schemas.microsoft.com/office/drawing/2014/main" id="{96BD1D24-B7E8-2C63-C005-F49AB298681E}"/>
                </a:ext>
              </a:extLst>
            </p:cNvPr>
            <p:cNvCxnSpPr>
              <a:cxnSpLocks noChangeShapeType="1"/>
              <a:stCxn id="489532" idx="1"/>
              <a:endCxn id="489521" idx="7"/>
            </p:cNvCxnSpPr>
            <p:nvPr/>
          </p:nvCxnSpPr>
          <p:spPr bwMode="auto">
            <a:xfrm rot="16200000" flipV="1">
              <a:off x="9182488" y="5454240"/>
              <a:ext cx="12700" cy="2000851"/>
            </a:xfrm>
            <a:prstGeom prst="curvedConnector3">
              <a:avLst>
                <a:gd name="adj1" fmla="val 479535"/>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71" name="Text Box 75">
              <a:extLst>
                <a:ext uri="{FF2B5EF4-FFF2-40B4-BE49-F238E27FC236}">
                  <a16:creationId xmlns:a16="http://schemas.microsoft.com/office/drawing/2014/main" id="{DA08B0BF-7BC9-8500-E61A-A45B49E5A78F}"/>
                </a:ext>
              </a:extLst>
            </p:cNvPr>
            <p:cNvSpPr txBox="1">
              <a:spLocks noChangeArrowheads="1"/>
            </p:cNvSpPr>
            <p:nvPr/>
          </p:nvSpPr>
          <p:spPr bwMode="auto">
            <a:xfrm>
              <a:off x="8837352" y="6184017"/>
              <a:ext cx="632607" cy="276999"/>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14</a:t>
              </a:r>
              <a:endParaRPr lang="en-US" altLang="en-US" dirty="0">
                <a:latin typeface="Arial" panose="020B0604020202020204" pitchFamily="34" charset="0"/>
                <a:cs typeface="Arial" panose="020B0604020202020204" pitchFamily="34" charset="0"/>
              </a:endParaRPr>
            </a:p>
          </p:txBody>
        </p:sp>
        <p:cxnSp>
          <p:nvCxnSpPr>
            <p:cNvPr id="489572" name="AutoShape 64">
              <a:extLst>
                <a:ext uri="{FF2B5EF4-FFF2-40B4-BE49-F238E27FC236}">
                  <a16:creationId xmlns:a16="http://schemas.microsoft.com/office/drawing/2014/main" id="{11352BB6-1458-EAC8-3AC2-06990957B015}"/>
                </a:ext>
              </a:extLst>
            </p:cNvPr>
            <p:cNvCxnSpPr>
              <a:cxnSpLocks noChangeShapeType="1"/>
              <a:stCxn id="489532" idx="0"/>
              <a:endCxn id="489520" idx="6"/>
            </p:cNvCxnSpPr>
            <p:nvPr/>
          </p:nvCxnSpPr>
          <p:spPr bwMode="auto">
            <a:xfrm rot="16200000" flipV="1">
              <a:off x="8729788" y="4848800"/>
              <a:ext cx="1058141" cy="2064118"/>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84" name="Text Box 81">
              <a:extLst>
                <a:ext uri="{FF2B5EF4-FFF2-40B4-BE49-F238E27FC236}">
                  <a16:creationId xmlns:a16="http://schemas.microsoft.com/office/drawing/2014/main" id="{7D364A05-AD20-3802-37C2-0DDAAAB48437}"/>
                </a:ext>
              </a:extLst>
            </p:cNvPr>
            <p:cNvSpPr txBox="1">
              <a:spLocks noChangeArrowheads="1"/>
            </p:cNvSpPr>
            <p:nvPr/>
          </p:nvSpPr>
          <p:spPr bwMode="auto">
            <a:xfrm>
              <a:off x="9421919" y="5580555"/>
              <a:ext cx="355334" cy="276999"/>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4</a:t>
              </a:r>
              <a:endParaRPr lang="en-US" altLang="en-US" dirty="0">
                <a:latin typeface="Arial" panose="020B0604020202020204" pitchFamily="34" charset="0"/>
                <a:cs typeface="Arial" panose="020B0604020202020204" pitchFamily="34" charset="0"/>
              </a:endParaRPr>
            </a:p>
          </p:txBody>
        </p:sp>
        <p:cxnSp>
          <p:nvCxnSpPr>
            <p:cNvPr id="489585" name="AutoShape 64">
              <a:extLst>
                <a:ext uri="{FF2B5EF4-FFF2-40B4-BE49-F238E27FC236}">
                  <a16:creationId xmlns:a16="http://schemas.microsoft.com/office/drawing/2014/main" id="{9DB88348-882D-93B9-112D-8FE831A41EB4}"/>
                </a:ext>
              </a:extLst>
            </p:cNvPr>
            <p:cNvCxnSpPr>
              <a:cxnSpLocks noChangeShapeType="1"/>
              <a:stCxn id="489531" idx="0"/>
              <a:endCxn id="489519" idx="6"/>
            </p:cNvCxnSpPr>
            <p:nvPr/>
          </p:nvCxnSpPr>
          <p:spPr bwMode="auto">
            <a:xfrm rot="16200000" flipV="1">
              <a:off x="8714361" y="3621525"/>
              <a:ext cx="1088994" cy="2064118"/>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90" name="Text Box 79">
              <a:extLst>
                <a:ext uri="{FF2B5EF4-FFF2-40B4-BE49-F238E27FC236}">
                  <a16:creationId xmlns:a16="http://schemas.microsoft.com/office/drawing/2014/main" id="{69DAFE4B-CB25-0D67-8921-DF5C6DFC9E90}"/>
                </a:ext>
              </a:extLst>
            </p:cNvPr>
            <p:cNvSpPr txBox="1">
              <a:spLocks noChangeArrowheads="1"/>
            </p:cNvSpPr>
            <p:nvPr/>
          </p:nvSpPr>
          <p:spPr bwMode="auto">
            <a:xfrm>
              <a:off x="9363310" y="4326058"/>
              <a:ext cx="54938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14</a:t>
              </a:r>
              <a:endParaRPr lang="en-US" altLang="en-US" dirty="0">
                <a:latin typeface="Arial" panose="020B0604020202020204" pitchFamily="34" charset="0"/>
                <a:cs typeface="Arial" panose="020B0604020202020204" pitchFamily="34" charset="0"/>
              </a:endParaRPr>
            </a:p>
          </p:txBody>
        </p:sp>
        <p:cxnSp>
          <p:nvCxnSpPr>
            <p:cNvPr id="489591" name="AutoShape 64">
              <a:extLst>
                <a:ext uri="{FF2B5EF4-FFF2-40B4-BE49-F238E27FC236}">
                  <a16:creationId xmlns:a16="http://schemas.microsoft.com/office/drawing/2014/main" id="{60D64D9C-6473-4563-0D2E-8220AA9B1288}"/>
                </a:ext>
              </a:extLst>
            </p:cNvPr>
            <p:cNvCxnSpPr>
              <a:cxnSpLocks noChangeShapeType="1"/>
              <a:stCxn id="489530" idx="6"/>
              <a:endCxn id="489536" idx="0"/>
            </p:cNvCxnSpPr>
            <p:nvPr/>
          </p:nvCxnSpPr>
          <p:spPr bwMode="auto">
            <a:xfrm>
              <a:off x="10443657" y="4109087"/>
              <a:ext cx="1475432" cy="1088994"/>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94" name="Text Box 84">
              <a:extLst>
                <a:ext uri="{FF2B5EF4-FFF2-40B4-BE49-F238E27FC236}">
                  <a16:creationId xmlns:a16="http://schemas.microsoft.com/office/drawing/2014/main" id="{5C805AD3-98F9-CDB6-68A2-01514EF60AF3}"/>
                </a:ext>
              </a:extLst>
            </p:cNvPr>
            <p:cNvSpPr txBox="1">
              <a:spLocks noChangeArrowheads="1"/>
            </p:cNvSpPr>
            <p:nvPr/>
          </p:nvSpPr>
          <p:spPr bwMode="auto">
            <a:xfrm>
              <a:off x="11319423" y="4366806"/>
              <a:ext cx="47180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cxnSp>
          <p:nvCxnSpPr>
            <p:cNvPr id="489595" name="AutoShape 64">
              <a:extLst>
                <a:ext uri="{FF2B5EF4-FFF2-40B4-BE49-F238E27FC236}">
                  <a16:creationId xmlns:a16="http://schemas.microsoft.com/office/drawing/2014/main" id="{D8AEBECB-7659-F71D-0584-C05A8B19C9DC}"/>
                </a:ext>
              </a:extLst>
            </p:cNvPr>
            <p:cNvCxnSpPr>
              <a:cxnSpLocks noChangeShapeType="1"/>
              <a:stCxn id="489531" idx="5"/>
              <a:endCxn id="489536" idx="3"/>
            </p:cNvCxnSpPr>
            <p:nvPr/>
          </p:nvCxnSpPr>
          <p:spPr bwMode="auto">
            <a:xfrm rot="16200000" flipH="1">
              <a:off x="11105002" y="4754392"/>
              <a:ext cx="12700" cy="1412165"/>
            </a:xfrm>
            <a:prstGeom prst="curvedConnector3">
              <a:avLst>
                <a:gd name="adj1" fmla="val 2154488"/>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99" name="Text Box 84">
              <a:extLst>
                <a:ext uri="{FF2B5EF4-FFF2-40B4-BE49-F238E27FC236}">
                  <a16:creationId xmlns:a16="http://schemas.microsoft.com/office/drawing/2014/main" id="{B95D4DA9-7248-D378-D3FB-FBB3D1CEF157}"/>
                </a:ext>
              </a:extLst>
            </p:cNvPr>
            <p:cNvSpPr txBox="1">
              <a:spLocks noChangeArrowheads="1"/>
            </p:cNvSpPr>
            <p:nvPr/>
          </p:nvSpPr>
          <p:spPr bwMode="auto">
            <a:xfrm>
              <a:off x="10592825" y="5556664"/>
              <a:ext cx="47180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grpSp>
      <p:sp>
        <p:nvSpPr>
          <p:cNvPr id="489600" name="TextBox 489599">
            <a:extLst>
              <a:ext uri="{FF2B5EF4-FFF2-40B4-BE49-F238E27FC236}">
                <a16:creationId xmlns:a16="http://schemas.microsoft.com/office/drawing/2014/main" id="{89E38D3D-D291-661F-6760-F98933C7D6DC}"/>
              </a:ext>
            </a:extLst>
          </p:cNvPr>
          <p:cNvSpPr txBox="1"/>
          <p:nvPr/>
        </p:nvSpPr>
        <p:spPr>
          <a:xfrm>
            <a:off x="2110299" y="6375801"/>
            <a:ext cx="1611852" cy="461665"/>
          </a:xfrm>
          <a:prstGeom prst="rect">
            <a:avLst/>
          </a:prstGeom>
          <a:noFill/>
        </p:spPr>
        <p:txBody>
          <a:bodyPr wrap="none" rtlCol="0">
            <a:spAutoFit/>
          </a:bodyPr>
          <a:lstStyle/>
          <a:p>
            <a:r>
              <a:rPr lang="en-US" sz="2400" dirty="0"/>
              <a:t>Flow Graph</a:t>
            </a:r>
            <a:endParaRPr lang="en-US" sz="2400" b="1" dirty="0">
              <a:solidFill>
                <a:srgbClr val="C00000"/>
              </a:solidFill>
            </a:endParaRPr>
          </a:p>
        </p:txBody>
      </p:sp>
      <p:sp>
        <p:nvSpPr>
          <p:cNvPr id="489602" name="TextBox 489601">
            <a:extLst>
              <a:ext uri="{FF2B5EF4-FFF2-40B4-BE49-F238E27FC236}">
                <a16:creationId xmlns:a16="http://schemas.microsoft.com/office/drawing/2014/main" id="{502B8E47-DC4D-E1A9-5575-6AE43A636C32}"/>
              </a:ext>
            </a:extLst>
          </p:cNvPr>
          <p:cNvSpPr txBox="1"/>
          <p:nvPr/>
        </p:nvSpPr>
        <p:spPr>
          <a:xfrm>
            <a:off x="8290022" y="6457996"/>
            <a:ext cx="2067746" cy="461665"/>
          </a:xfrm>
          <a:prstGeom prst="rect">
            <a:avLst/>
          </a:prstGeom>
          <a:noFill/>
        </p:spPr>
        <p:txBody>
          <a:bodyPr wrap="none" rtlCol="0">
            <a:spAutoFit/>
          </a:bodyPr>
          <a:lstStyle/>
          <a:p>
            <a:r>
              <a:rPr lang="en-US" sz="2400" dirty="0"/>
              <a:t>Residual Graph</a:t>
            </a:r>
            <a:endParaRPr lang="en-US" sz="2400" b="1" dirty="0">
              <a:solidFill>
                <a:srgbClr val="C00000"/>
              </a:solidFill>
            </a:endParaRPr>
          </a:p>
        </p:txBody>
      </p:sp>
      <p:sp>
        <p:nvSpPr>
          <p:cNvPr id="489603" name="TextBox 489602">
            <a:extLst>
              <a:ext uri="{FF2B5EF4-FFF2-40B4-BE49-F238E27FC236}">
                <a16:creationId xmlns:a16="http://schemas.microsoft.com/office/drawing/2014/main" id="{40CA1BA9-B86B-75D0-F712-6E48B0C6E70D}"/>
              </a:ext>
            </a:extLst>
          </p:cNvPr>
          <p:cNvSpPr txBox="1"/>
          <p:nvPr/>
        </p:nvSpPr>
        <p:spPr>
          <a:xfrm>
            <a:off x="7503765" y="2160468"/>
            <a:ext cx="4511452" cy="1323439"/>
          </a:xfrm>
          <a:prstGeom prst="rect">
            <a:avLst/>
          </a:prstGeom>
          <a:noFill/>
          <a:ln>
            <a:solidFill>
              <a:schemeClr val="tx1"/>
            </a:solidFill>
          </a:ln>
        </p:spPr>
        <p:txBody>
          <a:bodyPr wrap="square" rtlCol="0">
            <a:spAutoFit/>
          </a:bodyPr>
          <a:lstStyle/>
          <a:p>
            <a:r>
              <a:rPr lang="en-US" sz="2000" dirty="0"/>
              <a:t>Notice: </a:t>
            </a:r>
          </a:p>
          <a:p>
            <a:pPr marL="342900" indent="-342900">
              <a:buFont typeface="Arial" panose="020B0604020202020204" pitchFamily="34" charset="0"/>
              <a:buChar char="•"/>
            </a:pPr>
            <a:r>
              <a:rPr lang="en-US" sz="2000" dirty="0"/>
              <a:t>all edges out of the cut are saturated (flow=capacity) </a:t>
            </a:r>
          </a:p>
          <a:p>
            <a:pPr marL="342900" indent="-342900">
              <a:buFont typeface="Arial" panose="020B0604020202020204" pitchFamily="34" charset="0"/>
              <a:buChar char="•"/>
            </a:pPr>
            <a:r>
              <a:rPr lang="en-US" sz="2000" dirty="0"/>
              <a:t>all edges into the cut have no flow</a:t>
            </a:r>
            <a:endParaRPr lang="en-US" sz="2000" b="1" dirty="0">
              <a:solidFill>
                <a:srgbClr val="C00000"/>
              </a:solidFill>
            </a:endParaRPr>
          </a:p>
        </p:txBody>
      </p:sp>
    </p:spTree>
    <p:extLst>
      <p:ext uri="{BB962C8B-B14F-4D97-AF65-F5344CB8AC3E}">
        <p14:creationId xmlns:p14="http://schemas.microsoft.com/office/powerpoint/2010/main" val="174634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38A1C-7EFF-FCF3-BA92-C5DD1ECD89DF}"/>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89475" name="Rectangle 3">
                <a:extLst>
                  <a:ext uri="{FF2B5EF4-FFF2-40B4-BE49-F238E27FC236}">
                    <a16:creationId xmlns:a16="http://schemas.microsoft.com/office/drawing/2014/main" id="{C2DAD57C-0CCE-4A5F-3D3D-C043B0CD2FFD}"/>
                  </a:ext>
                </a:extLst>
              </p:cNvPr>
              <p:cNvSpPr>
                <a:spLocks noGrp="1" noChangeArrowheads="1"/>
              </p:cNvSpPr>
              <p:nvPr>
                <p:ph type="body" idx="1"/>
              </p:nvPr>
            </p:nvSpPr>
            <p:spPr>
              <a:xfrm>
                <a:off x="46514" y="710944"/>
                <a:ext cx="12078429" cy="5200045"/>
              </a:xfrm>
            </p:spPr>
            <p:txBody>
              <a:bodyPr/>
              <a:lstStyle/>
              <a:p>
                <a:pPr marL="0" indent="0">
                  <a:buNone/>
                </a:pPr>
                <a:r>
                  <a:rPr lang="en-US" altLang="en-US" sz="2000" b="1" dirty="0">
                    <a:solidFill>
                      <a:srgbClr val="006600"/>
                    </a:solidFill>
                    <a:sym typeface="Symbol" panose="05050102010706020507" pitchFamily="18" charset="2"/>
                  </a:rPr>
                  <a:t>To Show:</a:t>
                </a:r>
                <a:r>
                  <a:rPr lang="en-US" altLang="en-US" sz="2000" dirty="0">
                    <a:sym typeface="Symbol" panose="05050102010706020507" pitchFamily="18" charset="2"/>
                  </a:rPr>
                  <a:t> If there is no augmenting path w.r.t.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𝒇</m:t>
                    </m:r>
                  </m:oMath>
                </a14:m>
                <a:r>
                  <a:rPr lang="en-US" altLang="en-US" sz="2000" dirty="0">
                    <a:solidFill>
                      <a:prstClr val="black"/>
                    </a:solidFill>
                    <a:ea typeface="Cambria Math" panose="02040503050406030204" pitchFamily="18" charset="0"/>
                    <a:sym typeface="Symbol" panose="05050102010706020507" pitchFamily="18" charset="2"/>
                  </a:rPr>
                  <a:t>, </a:t>
                </a:r>
                <a:r>
                  <a:rPr lang="en-US" altLang="en-US" sz="2000" dirty="0">
                    <a:solidFill>
                      <a:prstClr val="black"/>
                    </a:solidFill>
                    <a:sym typeface="Symbol" panose="05050102010706020507" pitchFamily="18" charset="2"/>
                  </a:rPr>
                  <a:t>there is a cut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 s.t.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𝒗</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𝒇</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𝒄</m:t>
                    </m:r>
                    <m:r>
                      <a:rPr lang="en-US" altLang="en-US" sz="2000" b="1" i="1" dirty="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𝑨</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m:t>
                    </m:r>
                  </m:oMath>
                </a14:m>
                <a:r>
                  <a:rPr lang="en-US" altLang="en-US" sz="2000" dirty="0">
                    <a:solidFill>
                      <a:prstClr val="black"/>
                    </a:solidFill>
                    <a:sym typeface="Symbol" panose="05050102010706020507" pitchFamily="18" charset="2"/>
                  </a:rPr>
                  <a:t>.</a:t>
                </a:r>
                <a:endParaRPr lang="en-US" altLang="en-US" sz="2000" dirty="0">
                  <a:sym typeface="Symbol" panose="05050102010706020507" pitchFamily="18" charset="2"/>
                </a:endParaRPr>
              </a:p>
              <a:p>
                <a:pPr marL="0" indent="0">
                  <a:buNone/>
                </a:pPr>
                <a:r>
                  <a:rPr lang="en-US" altLang="en-US" sz="2000" b="1" dirty="0">
                    <a:solidFill>
                      <a:srgbClr val="006600"/>
                    </a:solidFill>
                    <a:sym typeface="Symbol" panose="05050102010706020507" pitchFamily="18" charset="2"/>
                  </a:rPr>
                  <a:t>The cut: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𝑨</m:t>
                    </m:r>
                  </m:oMath>
                </a14:m>
                <a:r>
                  <a:rPr lang="en-US" altLang="en-US" sz="2000" dirty="0">
                    <a:solidFill>
                      <a:prstClr val="black"/>
                    </a:solidFill>
                    <a:sym typeface="Symbol" panose="05050102010706020507" pitchFamily="18" charset="2"/>
                  </a:rPr>
                  <a:t> is the set of all nodes reachable from </a:t>
                </a:r>
                <a14:m>
                  <m:oMath xmlns:m="http://schemas.openxmlformats.org/officeDocument/2006/math">
                    <m:r>
                      <a:rPr lang="en-US" altLang="en-US" sz="2000" b="0" i="1" smtClean="0">
                        <a:solidFill>
                          <a:prstClr val="black"/>
                        </a:solidFill>
                        <a:latin typeface="Cambria Math" panose="02040503050406030204" pitchFamily="18" charset="0"/>
                        <a:sym typeface="Symbol" panose="05050102010706020507" pitchFamily="18" charset="2"/>
                      </a:rPr>
                      <m:t>𝑠</m:t>
                    </m:r>
                  </m:oMath>
                </a14:m>
                <a:r>
                  <a:rPr lang="en-US" altLang="en-US" sz="2000" dirty="0">
                    <a:sym typeface="Symbol" panose="05050102010706020507" pitchFamily="18" charset="2"/>
                  </a:rPr>
                  <a:t> in the residual graph</a:t>
                </a:r>
              </a:p>
              <a:p>
                <a:pPr marL="0" indent="0">
                  <a:buNone/>
                </a:pP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𝑩</m:t>
                    </m:r>
                  </m:oMath>
                </a14:m>
                <a:r>
                  <a:rPr lang="en-US" altLang="en-US" sz="2000" dirty="0">
                    <a:solidFill>
                      <a:prstClr val="black"/>
                    </a:solidFill>
                    <a:sym typeface="Symbol" panose="05050102010706020507" pitchFamily="18" charset="2"/>
                  </a:rPr>
                  <a:t> is the set of all the other nodes in the graph</a:t>
                </a:r>
                <a:endParaRPr lang="en-US" altLang="en-US" sz="2000" dirty="0">
                  <a:sym typeface="Symbol" panose="05050102010706020507" pitchFamily="18" charset="2"/>
                </a:endParaRPr>
              </a:p>
              <a:p>
                <a:pPr marL="0" indent="0">
                  <a:buNone/>
                </a:pPr>
                <a:r>
                  <a:rPr lang="en-US" altLang="en-US" sz="2000" b="1" dirty="0">
                    <a:solidFill>
                      <a:srgbClr val="006600"/>
                    </a:solidFill>
                    <a:sym typeface="Symbol" panose="05050102010706020507" pitchFamily="18" charset="2"/>
                  </a:rPr>
                  <a:t>Showing Flow value = Cut Capacity:</a:t>
                </a:r>
              </a:p>
              <a:p>
                <a:pPr marL="0" indent="0">
                  <a:buNone/>
                </a:pPr>
                <a:r>
                  <a:rPr lang="en-US" sz="2000" dirty="0"/>
                  <a:t>For any edge outgoing from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𝑨</m:t>
                    </m:r>
                  </m:oMath>
                </a14:m>
                <a:r>
                  <a:rPr lang="en-US" sz="2000" dirty="0"/>
                  <a:t> to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𝑩</m:t>
                    </m:r>
                  </m:oMath>
                </a14:m>
                <a:r>
                  <a:rPr lang="en-US" sz="2000" dirty="0"/>
                  <a:t>, that edge is saturated (flow = capacity) </a:t>
                </a:r>
              </a:p>
              <a:p>
                <a:pPr marL="0" indent="0">
                  <a:buNone/>
                </a:pPr>
                <a:r>
                  <a:rPr lang="en-US" sz="2000" dirty="0"/>
                  <a:t>	Otherwise there would be an edge in the residual graph for the remaining capacity. Contradiction!</a:t>
                </a:r>
              </a:p>
              <a:p>
                <a:pPr marL="0" indent="0">
                  <a:buNone/>
                </a:pPr>
                <a:r>
                  <a:rPr lang="en-US" sz="2000" dirty="0"/>
                  <a:t>For any edge incoming from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𝑩</m:t>
                    </m:r>
                  </m:oMath>
                </a14:m>
                <a:r>
                  <a:rPr lang="en-US" sz="2000" dirty="0"/>
                  <a:t> to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𝑨</m:t>
                    </m:r>
                  </m:oMath>
                </a14:m>
                <a:r>
                  <a:rPr lang="en-US" sz="2000" dirty="0"/>
                  <a:t>, that edge has no flow (flow = 0) </a:t>
                </a:r>
              </a:p>
              <a:p>
                <a:pPr marL="0" indent="0">
                  <a:buNone/>
                </a:pPr>
                <a:r>
                  <a:rPr lang="en-US" sz="2000" dirty="0"/>
                  <a:t>	Otherwise there would be an edge in the residual graph to undo the flow. Contradiction!</a:t>
                </a:r>
              </a:p>
              <a:p>
                <a:pPr marL="0" indent="0">
                  <a:buNone/>
                </a:pPr>
                <a:r>
                  <a:rPr lang="en-US" altLang="en-US" sz="2000" dirty="0">
                    <a:sym typeface="Symbol" panose="05050102010706020507" pitchFamily="18" charset="2"/>
                  </a:rPr>
                  <a:t>So summing the flows of all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𝑨</m:t>
                    </m:r>
                  </m:oMath>
                </a14:m>
                <a:r>
                  <a:rPr lang="en-US" sz="2000" dirty="0"/>
                  <a:t> to </a:t>
                </a:r>
                <a14:m>
                  <m:oMath xmlns:m="http://schemas.openxmlformats.org/officeDocument/2006/math">
                    <m:r>
                      <a:rPr lang="en-US" altLang="en-US" sz="2000" b="1" i="1" dirty="0">
                        <a:solidFill>
                          <a:srgbClr val="0066CC"/>
                        </a:solidFill>
                        <a:latin typeface="Cambria Math" panose="02040503050406030204" pitchFamily="18" charset="0"/>
                        <a:sym typeface="Symbol" panose="05050102010706020507" pitchFamily="18" charset="2"/>
                      </a:rPr>
                      <m:t>𝑩</m:t>
                    </m:r>
                    <m:r>
                      <a:rPr lang="en-US" altLang="en-US" sz="2000" b="1" i="1" dirty="0">
                        <a:solidFill>
                          <a:srgbClr val="0066CC"/>
                        </a:solidFill>
                        <a:latin typeface="Cambria Math" panose="02040503050406030204" pitchFamily="18" charset="0"/>
                        <a:sym typeface="Symbol" panose="05050102010706020507" pitchFamily="18" charset="2"/>
                      </a:rPr>
                      <m:t> </m:t>
                    </m:r>
                  </m:oMath>
                </a14:m>
                <a:r>
                  <a:rPr lang="en-US" altLang="en-US" sz="2000" dirty="0">
                    <a:sym typeface="Symbol" panose="05050102010706020507" pitchFamily="18" charset="2"/>
                  </a:rPr>
                  <a:t>edges is the same as summing the capacities!</a:t>
                </a:r>
              </a:p>
            </p:txBody>
          </p:sp>
        </mc:Choice>
        <mc:Fallback>
          <p:sp>
            <p:nvSpPr>
              <p:cNvPr id="489475" name="Rectangle 3">
                <a:extLst>
                  <a:ext uri="{FF2B5EF4-FFF2-40B4-BE49-F238E27FC236}">
                    <a16:creationId xmlns:a16="http://schemas.microsoft.com/office/drawing/2014/main" id="{C2DAD57C-0CCE-4A5F-3D3D-C043B0CD2FFD}"/>
                  </a:ext>
                </a:extLst>
              </p:cNvPr>
              <p:cNvSpPr>
                <a:spLocks noGrp="1" noRot="1" noChangeAspect="1" noMove="1" noResize="1" noEditPoints="1" noAdjustHandles="1" noChangeArrowheads="1" noChangeShapeType="1" noTextEdit="1"/>
              </p:cNvSpPr>
              <p:nvPr>
                <p:ph type="body" idx="1"/>
              </p:nvPr>
            </p:nvSpPr>
            <p:spPr>
              <a:xfrm>
                <a:off x="46514" y="710944"/>
                <a:ext cx="12078429" cy="5200045"/>
              </a:xfrm>
              <a:blipFill>
                <a:blip r:embed="rId3"/>
                <a:stretch>
                  <a:fillRect l="-555" t="-1290"/>
                </a:stretch>
              </a:blipFill>
            </p:spPr>
            <p:txBody>
              <a:bodyPr/>
              <a:lstStyle/>
              <a:p>
                <a:r>
                  <a:rPr lang="en-US">
                    <a:noFill/>
                  </a:rPr>
                  <a:t> </a:t>
                </a:r>
              </a:p>
            </p:txBody>
          </p:sp>
        </mc:Fallback>
      </mc:AlternateContent>
      <p:sp>
        <p:nvSpPr>
          <p:cNvPr id="32" name="Slide Number Placeholder 1">
            <a:extLst>
              <a:ext uri="{FF2B5EF4-FFF2-40B4-BE49-F238E27FC236}">
                <a16:creationId xmlns:a16="http://schemas.microsoft.com/office/drawing/2014/main" id="{2D24FE10-3988-1931-9B88-3D6B07000A4A}"/>
              </a:ext>
            </a:extLst>
          </p:cNvPr>
          <p:cNvSpPr>
            <a:spLocks noGrp="1"/>
          </p:cNvSpPr>
          <p:nvPr>
            <p:ph type="sldNum" sz="quarter" idx="12"/>
          </p:nvPr>
        </p:nvSpPr>
        <p:spPr>
          <a:xfrm>
            <a:off x="9880286" y="633677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767C1-1CFC-4BF3-A3D8-E4104FCBBC1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0" name="Rectangle 3">
            <a:extLst>
              <a:ext uri="{FF2B5EF4-FFF2-40B4-BE49-F238E27FC236}">
                <a16:creationId xmlns:a16="http://schemas.microsoft.com/office/drawing/2014/main" id="{C17E11CD-430E-F6DE-6C46-344217D2B494}"/>
              </a:ext>
            </a:extLst>
          </p:cNvPr>
          <p:cNvSpPr txBox="1">
            <a:spLocks noChangeArrowheads="1"/>
          </p:cNvSpPr>
          <p:nvPr/>
        </p:nvSpPr>
        <p:spPr>
          <a:xfrm>
            <a:off x="838200" y="-201803"/>
            <a:ext cx="10515600" cy="9988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Lato" panose="020F0502020204030203" pitchFamily="34" charset="77"/>
                <a:ea typeface="Inter SemiBold" panose="02000503000000020004"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Lato" panose="020F0502020204030203" pitchFamily="34" charset="77"/>
                <a:cs typeface="+mj-cs"/>
              </a:rPr>
              <a:t>Flow Value = Cut Capacity</a:t>
            </a:r>
          </a:p>
        </p:txBody>
      </p:sp>
      <p:grpSp>
        <p:nvGrpSpPr>
          <p:cNvPr id="489513" name="Group 489512">
            <a:extLst>
              <a:ext uri="{FF2B5EF4-FFF2-40B4-BE49-F238E27FC236}">
                <a16:creationId xmlns:a16="http://schemas.microsoft.com/office/drawing/2014/main" id="{915D10C4-C733-48D2-E866-B843C234FA17}"/>
              </a:ext>
            </a:extLst>
          </p:cNvPr>
          <p:cNvGrpSpPr/>
          <p:nvPr/>
        </p:nvGrpSpPr>
        <p:grpSpPr>
          <a:xfrm>
            <a:off x="-246760" y="4266384"/>
            <a:ext cx="5159233" cy="2375540"/>
            <a:chOff x="5452675" y="3523499"/>
            <a:chExt cx="6890968" cy="3172907"/>
          </a:xfrm>
        </p:grpSpPr>
        <p:sp>
          <p:nvSpPr>
            <p:cNvPr id="61" name="Freeform: Shape 60">
              <a:extLst>
                <a:ext uri="{FF2B5EF4-FFF2-40B4-BE49-F238E27FC236}">
                  <a16:creationId xmlns:a16="http://schemas.microsoft.com/office/drawing/2014/main" id="{47568E3B-550A-F128-0716-7D74CBF48AED}"/>
                </a:ext>
              </a:extLst>
            </p:cNvPr>
            <p:cNvSpPr/>
            <p:nvPr/>
          </p:nvSpPr>
          <p:spPr bwMode="auto">
            <a:xfrm>
              <a:off x="5452675" y="4469012"/>
              <a:ext cx="5425657" cy="2227394"/>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dirty="0"/>
            </a:p>
          </p:txBody>
        </p:sp>
        <p:grpSp>
          <p:nvGrpSpPr>
            <p:cNvPr id="62" name="Group 61">
              <a:extLst>
                <a:ext uri="{FF2B5EF4-FFF2-40B4-BE49-F238E27FC236}">
                  <a16:creationId xmlns:a16="http://schemas.microsoft.com/office/drawing/2014/main" id="{2474A211-69EE-4DDB-898F-40A3598E3D3F}"/>
                </a:ext>
              </a:extLst>
            </p:cNvPr>
            <p:cNvGrpSpPr/>
            <p:nvPr/>
          </p:nvGrpSpPr>
          <p:grpSpPr>
            <a:xfrm>
              <a:off x="5744167" y="3523499"/>
              <a:ext cx="6599476" cy="3160184"/>
              <a:chOff x="4395659" y="2923138"/>
              <a:chExt cx="6599476" cy="3160184"/>
            </a:xfrm>
          </p:grpSpPr>
          <p:cxnSp>
            <p:nvCxnSpPr>
              <p:cNvPr id="63" name="AutoShape 68">
                <a:extLst>
                  <a:ext uri="{FF2B5EF4-FFF2-40B4-BE49-F238E27FC236}">
                    <a16:creationId xmlns:a16="http://schemas.microsoft.com/office/drawing/2014/main" id="{5900B6AB-C0DE-AA39-19E8-25CDF6CB8133}"/>
                  </a:ext>
                </a:extLst>
              </p:cNvPr>
              <p:cNvCxnSpPr>
                <a:cxnSpLocks noChangeShapeType="1"/>
                <a:stCxn id="489488" idx="1"/>
                <a:endCxn id="489476" idx="5"/>
              </p:cNvCxnSpPr>
              <p:nvPr/>
            </p:nvCxnSpPr>
            <p:spPr bwMode="auto">
              <a:xfrm flipH="1" flipV="1">
                <a:off x="6575184" y="4634480"/>
                <a:ext cx="2273571"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72" name="Oval 50">
                <a:extLst>
                  <a:ext uri="{FF2B5EF4-FFF2-40B4-BE49-F238E27FC236}">
                    <a16:creationId xmlns:a16="http://schemas.microsoft.com/office/drawing/2014/main" id="{591B1483-1578-4ADA-1E83-480B1D6D292B}"/>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489473" name="Oval 51">
                <a:extLst>
                  <a:ext uri="{FF2B5EF4-FFF2-40B4-BE49-F238E27FC236}">
                    <a16:creationId xmlns:a16="http://schemas.microsoft.com/office/drawing/2014/main" id="{BDDA5B1D-E677-5F07-A92C-008319888D36}"/>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489476" name="Oval 52">
                <a:extLst>
                  <a:ext uri="{FF2B5EF4-FFF2-40B4-BE49-F238E27FC236}">
                    <a16:creationId xmlns:a16="http://schemas.microsoft.com/office/drawing/2014/main" id="{BA9421F4-0B06-D7FA-CFBC-7B1D751F69E4}"/>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489477" name="Oval 53">
                <a:extLst>
                  <a:ext uri="{FF2B5EF4-FFF2-40B4-BE49-F238E27FC236}">
                    <a16:creationId xmlns:a16="http://schemas.microsoft.com/office/drawing/2014/main" id="{B1362BE2-9935-9860-77C3-9F9D2E1CD717}"/>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489478" name="AutoShape 54">
                <a:extLst>
                  <a:ext uri="{FF2B5EF4-FFF2-40B4-BE49-F238E27FC236}">
                    <a16:creationId xmlns:a16="http://schemas.microsoft.com/office/drawing/2014/main" id="{B93B3B6C-D97B-9C1D-C17F-C3B5D41009F0}"/>
                  </a:ext>
                </a:extLst>
              </p:cNvPr>
              <p:cNvCxnSpPr>
                <a:cxnSpLocks noChangeShapeType="1"/>
                <a:stCxn id="489472" idx="7"/>
                <a:endCxn id="489473"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79" name="AutoShape 55">
                <a:extLst>
                  <a:ext uri="{FF2B5EF4-FFF2-40B4-BE49-F238E27FC236}">
                    <a16:creationId xmlns:a16="http://schemas.microsoft.com/office/drawing/2014/main" id="{D402D02C-C544-6466-A4E7-AAC54ABF6D6C}"/>
                  </a:ext>
                </a:extLst>
              </p:cNvPr>
              <p:cNvCxnSpPr>
                <a:cxnSpLocks noChangeShapeType="1"/>
                <a:stCxn id="489472" idx="6"/>
                <a:endCxn id="489476" idx="2"/>
              </p:cNvCxnSpPr>
              <p:nvPr/>
            </p:nvCxnSpPr>
            <p:spPr bwMode="auto">
              <a:xfrm>
                <a:off x="4742778" y="4510979"/>
                <a:ext cx="1536121"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0" name="AutoShape 56">
                <a:extLst>
                  <a:ext uri="{FF2B5EF4-FFF2-40B4-BE49-F238E27FC236}">
                    <a16:creationId xmlns:a16="http://schemas.microsoft.com/office/drawing/2014/main" id="{E5DC3B0B-D696-CA84-C3E6-FA262EC97D6B}"/>
                  </a:ext>
                </a:extLst>
              </p:cNvPr>
              <p:cNvCxnSpPr>
                <a:cxnSpLocks noChangeShapeType="1"/>
                <a:stCxn id="489472" idx="5"/>
                <a:endCxn id="489477" idx="1"/>
              </p:cNvCxnSpPr>
              <p:nvPr/>
            </p:nvCxnSpPr>
            <p:spPr bwMode="auto">
              <a:xfrm>
                <a:off x="4691944" y="4634480"/>
                <a:ext cx="1637789" cy="112970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1" name="AutoShape 57">
                <a:extLst>
                  <a:ext uri="{FF2B5EF4-FFF2-40B4-BE49-F238E27FC236}">
                    <a16:creationId xmlns:a16="http://schemas.microsoft.com/office/drawing/2014/main" id="{4FDA7A1E-BFC5-B17A-2D98-C7D4F1A6BDFA}"/>
                  </a:ext>
                </a:extLst>
              </p:cNvPr>
              <p:cNvCxnSpPr>
                <a:cxnSpLocks noChangeShapeType="1"/>
                <a:stCxn id="489476" idx="6"/>
                <a:endCxn id="489487"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2" name="AutoShape 59">
                <a:extLst>
                  <a:ext uri="{FF2B5EF4-FFF2-40B4-BE49-F238E27FC236}">
                    <a16:creationId xmlns:a16="http://schemas.microsoft.com/office/drawing/2014/main" id="{07062B7D-AC41-313F-E5B4-F42DA3745E52}"/>
                  </a:ext>
                </a:extLst>
              </p:cNvPr>
              <p:cNvCxnSpPr>
                <a:cxnSpLocks noChangeShapeType="1"/>
                <a:stCxn id="489476" idx="4"/>
                <a:endCxn id="489477"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3" name="AutoShape 60">
                <a:extLst>
                  <a:ext uri="{FF2B5EF4-FFF2-40B4-BE49-F238E27FC236}">
                    <a16:creationId xmlns:a16="http://schemas.microsoft.com/office/drawing/2014/main" id="{F3E1197F-41F1-A552-2B1A-88ABB1741E7F}"/>
                  </a:ext>
                </a:extLst>
              </p:cNvPr>
              <p:cNvCxnSpPr>
                <a:cxnSpLocks noChangeShapeType="1"/>
                <a:stCxn id="489473" idx="6"/>
                <a:endCxn id="489486" idx="2"/>
              </p:cNvCxnSpPr>
              <p:nvPr/>
            </p:nvCxnSpPr>
            <p:spPr bwMode="auto">
              <a:xfrm>
                <a:off x="6626018" y="3098894"/>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4" name="AutoShape 61">
                <a:extLst>
                  <a:ext uri="{FF2B5EF4-FFF2-40B4-BE49-F238E27FC236}">
                    <a16:creationId xmlns:a16="http://schemas.microsoft.com/office/drawing/2014/main" id="{2F9B2A9D-5B9F-6232-573B-80422D51B68F}"/>
                  </a:ext>
                </a:extLst>
              </p:cNvPr>
              <p:cNvCxnSpPr>
                <a:cxnSpLocks noChangeShapeType="1"/>
                <a:stCxn id="489477" idx="6"/>
                <a:endCxn id="489488" idx="2"/>
              </p:cNvCxnSpPr>
              <p:nvPr/>
            </p:nvCxnSpPr>
            <p:spPr bwMode="auto">
              <a:xfrm>
                <a:off x="6626018" y="5886906"/>
                <a:ext cx="2171903"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85" name="AutoShape 62">
                <a:extLst>
                  <a:ext uri="{FF2B5EF4-FFF2-40B4-BE49-F238E27FC236}">
                    <a16:creationId xmlns:a16="http://schemas.microsoft.com/office/drawing/2014/main" id="{3A0DB976-9482-8AAD-AB85-C737F96F66D7}"/>
                  </a:ext>
                </a:extLst>
              </p:cNvPr>
              <p:cNvCxnSpPr>
                <a:cxnSpLocks noChangeShapeType="1"/>
                <a:stCxn id="489473" idx="4"/>
                <a:endCxn id="489476"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86" name="Oval 63">
                <a:extLst>
                  <a:ext uri="{FF2B5EF4-FFF2-40B4-BE49-F238E27FC236}">
                    <a16:creationId xmlns:a16="http://schemas.microsoft.com/office/drawing/2014/main" id="{A6E08ED8-B22D-0A63-4462-A2199A88B816}"/>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489487" name="Oval 64">
                <a:extLst>
                  <a:ext uri="{FF2B5EF4-FFF2-40B4-BE49-F238E27FC236}">
                    <a16:creationId xmlns:a16="http://schemas.microsoft.com/office/drawing/2014/main" id="{1A207862-9D90-B7A4-0FFE-E02A492D076E}"/>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489488" name="Oval 65">
                <a:extLst>
                  <a:ext uri="{FF2B5EF4-FFF2-40B4-BE49-F238E27FC236}">
                    <a16:creationId xmlns:a16="http://schemas.microsoft.com/office/drawing/2014/main" id="{602F8C33-DAB4-C3AA-3CC7-FD6896B58B8D}"/>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489489" name="AutoShape 66">
                <a:extLst>
                  <a:ext uri="{FF2B5EF4-FFF2-40B4-BE49-F238E27FC236}">
                    <a16:creationId xmlns:a16="http://schemas.microsoft.com/office/drawing/2014/main" id="{80AF2C5F-2575-F358-FB4B-F8803A41AA16}"/>
                  </a:ext>
                </a:extLst>
              </p:cNvPr>
              <p:cNvCxnSpPr>
                <a:cxnSpLocks noChangeShapeType="1"/>
                <a:stCxn id="489487" idx="4"/>
                <a:endCxn id="489488"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0" name="AutoShape 67">
                <a:extLst>
                  <a:ext uri="{FF2B5EF4-FFF2-40B4-BE49-F238E27FC236}">
                    <a16:creationId xmlns:a16="http://schemas.microsoft.com/office/drawing/2014/main" id="{F58B0C21-5741-8F1E-7C48-50DD360380B8}"/>
                  </a:ext>
                </a:extLst>
              </p:cNvPr>
              <p:cNvCxnSpPr>
                <a:cxnSpLocks noChangeShapeType="1"/>
                <a:stCxn id="489486" idx="4"/>
                <a:endCxn id="489487"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1" name="AutoShape 68">
                <a:extLst>
                  <a:ext uri="{FF2B5EF4-FFF2-40B4-BE49-F238E27FC236}">
                    <a16:creationId xmlns:a16="http://schemas.microsoft.com/office/drawing/2014/main" id="{A301D77A-F123-9D9E-D01F-3A61B657ABF9}"/>
                  </a:ext>
                </a:extLst>
              </p:cNvPr>
              <p:cNvCxnSpPr>
                <a:cxnSpLocks noChangeShapeType="1"/>
                <a:stCxn id="489473" idx="5"/>
                <a:endCxn id="489487" idx="1"/>
              </p:cNvCxnSpPr>
              <p:nvPr/>
            </p:nvCxnSpPr>
            <p:spPr bwMode="auto">
              <a:xfrm>
                <a:off x="6575184" y="3223173"/>
                <a:ext cx="2273571" cy="1164304"/>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92" name="Oval 69">
                <a:extLst>
                  <a:ext uri="{FF2B5EF4-FFF2-40B4-BE49-F238E27FC236}">
                    <a16:creationId xmlns:a16="http://schemas.microsoft.com/office/drawing/2014/main" id="{69DA3AF8-E33F-B91A-AFBE-06C549AA8D5C}"/>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489493" name="AutoShape 70">
                <a:extLst>
                  <a:ext uri="{FF2B5EF4-FFF2-40B4-BE49-F238E27FC236}">
                    <a16:creationId xmlns:a16="http://schemas.microsoft.com/office/drawing/2014/main" id="{3FA2F4CC-6949-D5F9-FD38-DACA06D7261A}"/>
                  </a:ext>
                </a:extLst>
              </p:cNvPr>
              <p:cNvCxnSpPr>
                <a:cxnSpLocks noChangeShapeType="1"/>
                <a:stCxn id="489486" idx="6"/>
                <a:endCxn id="489492" idx="1"/>
              </p:cNvCxnSpPr>
              <p:nvPr/>
            </p:nvCxnSpPr>
            <p:spPr bwMode="auto">
              <a:xfrm>
                <a:off x="9145040" y="3098894"/>
                <a:ext cx="1553810" cy="1288583"/>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4" name="AutoShape 71">
                <a:extLst>
                  <a:ext uri="{FF2B5EF4-FFF2-40B4-BE49-F238E27FC236}">
                    <a16:creationId xmlns:a16="http://schemas.microsoft.com/office/drawing/2014/main" id="{E9396139-81EC-9231-33CD-69760B97CA31}"/>
                  </a:ext>
                </a:extLst>
              </p:cNvPr>
              <p:cNvCxnSpPr>
                <a:cxnSpLocks noChangeShapeType="1"/>
                <a:stCxn id="489487" idx="6"/>
                <a:endCxn id="489492" idx="2"/>
              </p:cNvCxnSpPr>
              <p:nvPr/>
            </p:nvCxnSpPr>
            <p:spPr bwMode="auto">
              <a:xfrm>
                <a:off x="9145040" y="4510979"/>
                <a:ext cx="1502976"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495" name="AutoShape 72">
                <a:extLst>
                  <a:ext uri="{FF2B5EF4-FFF2-40B4-BE49-F238E27FC236}">
                    <a16:creationId xmlns:a16="http://schemas.microsoft.com/office/drawing/2014/main" id="{3DCB5A4E-EFC2-6BC6-85FE-6BC596283037}"/>
                  </a:ext>
                </a:extLst>
              </p:cNvPr>
              <p:cNvCxnSpPr>
                <a:cxnSpLocks noChangeShapeType="1"/>
                <a:stCxn id="489488" idx="7"/>
                <a:endCxn id="489492" idx="4"/>
              </p:cNvCxnSpPr>
              <p:nvPr/>
            </p:nvCxnSpPr>
            <p:spPr bwMode="auto">
              <a:xfrm flipV="1">
                <a:off x="9094206" y="4685636"/>
                <a:ext cx="1727370" cy="107854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496" name="Text Box 73">
                <a:extLst>
                  <a:ext uri="{FF2B5EF4-FFF2-40B4-BE49-F238E27FC236}">
                    <a16:creationId xmlns:a16="http://schemas.microsoft.com/office/drawing/2014/main" id="{3DE796EB-9B27-B56C-FE4B-506A2335F7BF}"/>
                  </a:ext>
                </a:extLst>
              </p:cNvPr>
              <p:cNvSpPr txBox="1">
                <a:spLocks noChangeArrowheads="1"/>
              </p:cNvSpPr>
              <p:nvPr/>
            </p:nvSpPr>
            <p:spPr bwMode="auto">
              <a:xfrm>
                <a:off x="5140632" y="5112122"/>
                <a:ext cx="892815" cy="314755"/>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14/</a:t>
                </a:r>
                <a:r>
                  <a:rPr lang="en-US" altLang="en-US" dirty="0">
                    <a:latin typeface="Arial" panose="020B0604020202020204" pitchFamily="34" charset="0"/>
                    <a:cs typeface="Arial" panose="020B0604020202020204" pitchFamily="34" charset="0"/>
                  </a:rPr>
                  <a:t>15</a:t>
                </a:r>
              </a:p>
            </p:txBody>
          </p:sp>
          <p:sp>
            <p:nvSpPr>
              <p:cNvPr id="489497" name="Text Box 74">
                <a:extLst>
                  <a:ext uri="{FF2B5EF4-FFF2-40B4-BE49-F238E27FC236}">
                    <a16:creationId xmlns:a16="http://schemas.microsoft.com/office/drawing/2014/main" id="{5B81C628-B632-6836-BA85-717745FE76C8}"/>
                  </a:ext>
                </a:extLst>
              </p:cNvPr>
              <p:cNvSpPr txBox="1">
                <a:spLocks noChangeArrowheads="1"/>
              </p:cNvSpPr>
              <p:nvPr/>
            </p:nvSpPr>
            <p:spPr bwMode="auto">
              <a:xfrm>
                <a:off x="5458549" y="4352895"/>
                <a:ext cx="453336" cy="369976"/>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4</a:t>
                </a:r>
                <a:r>
                  <a:rPr lang="en-US" altLang="en-US" sz="1400" b="1" dirty="0">
                    <a:solidFill>
                      <a:srgbClr val="0066CC"/>
                    </a:solidFill>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5</a:t>
                </a:r>
                <a:endParaRPr lang="en-US" altLang="en-US" sz="1400" dirty="0">
                  <a:latin typeface="Arial" panose="020B0604020202020204" pitchFamily="34" charset="0"/>
                  <a:cs typeface="Arial" panose="020B0604020202020204" pitchFamily="34" charset="0"/>
                </a:endParaRPr>
              </a:p>
            </p:txBody>
          </p:sp>
          <p:sp>
            <p:nvSpPr>
              <p:cNvPr id="489498" name="Text Box 75">
                <a:extLst>
                  <a:ext uri="{FF2B5EF4-FFF2-40B4-BE49-F238E27FC236}">
                    <a16:creationId xmlns:a16="http://schemas.microsoft.com/office/drawing/2014/main" id="{0A0E8AF9-A9B6-A6CC-82CF-DFF69D0D85B1}"/>
                  </a:ext>
                </a:extLst>
              </p:cNvPr>
              <p:cNvSpPr txBox="1">
                <a:spLocks noChangeArrowheads="1"/>
              </p:cNvSpPr>
              <p:nvPr/>
            </p:nvSpPr>
            <p:spPr bwMode="auto">
              <a:xfrm>
                <a:off x="7331166" y="5713346"/>
                <a:ext cx="876483" cy="369976"/>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14/</a:t>
                </a:r>
                <a:r>
                  <a:rPr lang="en-US" altLang="en-US" dirty="0">
                    <a:latin typeface="Arial" panose="020B0604020202020204" pitchFamily="34" charset="0"/>
                    <a:cs typeface="Arial" panose="020B0604020202020204" pitchFamily="34" charset="0"/>
                  </a:rPr>
                  <a:t>30</a:t>
                </a:r>
              </a:p>
            </p:txBody>
          </p:sp>
          <p:sp>
            <p:nvSpPr>
              <p:cNvPr id="489499" name="Text Box 76">
                <a:extLst>
                  <a:ext uri="{FF2B5EF4-FFF2-40B4-BE49-F238E27FC236}">
                    <a16:creationId xmlns:a16="http://schemas.microsoft.com/office/drawing/2014/main" id="{95C286E1-D302-0392-5CF5-1179DD29E113}"/>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489500" name="Text Box 77">
                <a:extLst>
                  <a:ext uri="{FF2B5EF4-FFF2-40B4-BE49-F238E27FC236}">
                    <a16:creationId xmlns:a16="http://schemas.microsoft.com/office/drawing/2014/main" id="{7F1A88EB-EE97-9324-BDE0-B3CCA1D60B4C}"/>
                  </a:ext>
                </a:extLst>
              </p:cNvPr>
              <p:cNvSpPr txBox="1">
                <a:spLocks noChangeArrowheads="1"/>
              </p:cNvSpPr>
              <p:nvPr/>
            </p:nvSpPr>
            <p:spPr bwMode="auto">
              <a:xfrm>
                <a:off x="5117697" y="3595079"/>
                <a:ext cx="868941" cy="3699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r>
                  <a:rPr lang="en-US" altLang="en-US" dirty="0">
                    <a:latin typeface="Arial" panose="020B0604020202020204" pitchFamily="34" charset="0"/>
                    <a:cs typeface="Arial" panose="020B0604020202020204" pitchFamily="34" charset="0"/>
                  </a:rPr>
                  <a:t>10</a:t>
                </a:r>
              </a:p>
            </p:txBody>
          </p:sp>
          <p:sp>
            <p:nvSpPr>
              <p:cNvPr id="489501" name="Text Box 78">
                <a:extLst>
                  <a:ext uri="{FF2B5EF4-FFF2-40B4-BE49-F238E27FC236}">
                    <a16:creationId xmlns:a16="http://schemas.microsoft.com/office/drawing/2014/main" id="{4328F4D5-DE9F-7485-0377-9A9C5FE1B893}"/>
                  </a:ext>
                </a:extLst>
              </p:cNvPr>
              <p:cNvSpPr txBox="1">
                <a:spLocks noChangeArrowheads="1"/>
              </p:cNvSpPr>
              <p:nvPr/>
            </p:nvSpPr>
            <p:spPr bwMode="auto">
              <a:xfrm>
                <a:off x="7486213" y="4352895"/>
                <a:ext cx="469225" cy="3699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8</a:t>
                </a:r>
                <a:r>
                  <a:rPr lang="en-US" altLang="en-US" dirty="0">
                    <a:solidFill>
                      <a:srgbClr val="0066CC"/>
                    </a:solidFill>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8</a:t>
                </a:r>
              </a:p>
            </p:txBody>
          </p:sp>
          <p:sp>
            <p:nvSpPr>
              <p:cNvPr id="489502" name="Text Box 79">
                <a:extLst>
                  <a:ext uri="{FF2B5EF4-FFF2-40B4-BE49-F238E27FC236}">
                    <a16:creationId xmlns:a16="http://schemas.microsoft.com/office/drawing/2014/main" id="{98478437-59A5-49FC-19A7-609DF49ECD75}"/>
                  </a:ext>
                </a:extLst>
              </p:cNvPr>
              <p:cNvSpPr txBox="1">
                <a:spLocks noChangeArrowheads="1"/>
              </p:cNvSpPr>
              <p:nvPr/>
            </p:nvSpPr>
            <p:spPr bwMode="auto">
              <a:xfrm>
                <a:off x="7425727" y="3622107"/>
                <a:ext cx="624271"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15</a:t>
                </a:r>
              </a:p>
            </p:txBody>
          </p:sp>
          <p:sp>
            <p:nvSpPr>
              <p:cNvPr id="489503" name="Text Box 80">
                <a:extLst>
                  <a:ext uri="{FF2B5EF4-FFF2-40B4-BE49-F238E27FC236}">
                    <a16:creationId xmlns:a16="http://schemas.microsoft.com/office/drawing/2014/main" id="{B0AE19D2-B6E2-6BC0-28A7-32D8E6E76C5D}"/>
                  </a:ext>
                </a:extLst>
              </p:cNvPr>
              <p:cNvSpPr txBox="1">
                <a:spLocks noChangeArrowheads="1"/>
              </p:cNvSpPr>
              <p:nvPr/>
            </p:nvSpPr>
            <p:spPr bwMode="auto">
              <a:xfrm>
                <a:off x="7340507" y="2939711"/>
                <a:ext cx="507507" cy="3699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9</a:t>
                </a:r>
              </a:p>
            </p:txBody>
          </p:sp>
          <p:sp>
            <p:nvSpPr>
              <p:cNvPr id="489504" name="Text Box 81">
                <a:extLst>
                  <a:ext uri="{FF2B5EF4-FFF2-40B4-BE49-F238E27FC236}">
                    <a16:creationId xmlns:a16="http://schemas.microsoft.com/office/drawing/2014/main" id="{E6808645-6C82-26B9-7150-A64CE01C1A34}"/>
                  </a:ext>
                </a:extLst>
              </p:cNvPr>
              <p:cNvSpPr txBox="1">
                <a:spLocks noChangeArrowheads="1"/>
              </p:cNvSpPr>
              <p:nvPr/>
            </p:nvSpPr>
            <p:spPr bwMode="auto">
              <a:xfrm>
                <a:off x="7444248" y="5043023"/>
                <a:ext cx="484360" cy="369976"/>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4/</a:t>
                </a:r>
                <a:r>
                  <a:rPr lang="en-US" altLang="en-US" dirty="0">
                    <a:latin typeface="Arial" panose="020B0604020202020204" pitchFamily="34" charset="0"/>
                    <a:cs typeface="Arial" panose="020B0604020202020204" pitchFamily="34" charset="0"/>
                  </a:rPr>
                  <a:t>6</a:t>
                </a:r>
              </a:p>
            </p:txBody>
          </p:sp>
          <p:sp>
            <p:nvSpPr>
              <p:cNvPr id="489505" name="Text Box 82">
                <a:extLst>
                  <a:ext uri="{FF2B5EF4-FFF2-40B4-BE49-F238E27FC236}">
                    <a16:creationId xmlns:a16="http://schemas.microsoft.com/office/drawing/2014/main" id="{B65BEB1E-2891-3D7C-8CB4-F97E0E33F1A1}"/>
                  </a:ext>
                </a:extLst>
              </p:cNvPr>
              <p:cNvSpPr txBox="1">
                <a:spLocks noChangeArrowheads="1"/>
              </p:cNvSpPr>
              <p:nvPr/>
            </p:nvSpPr>
            <p:spPr bwMode="auto">
              <a:xfrm>
                <a:off x="9522452" y="5160001"/>
                <a:ext cx="792925" cy="3699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r>
                  <a:rPr lang="en-US" altLang="en-US" dirty="0">
                    <a:latin typeface="Arial" panose="020B0604020202020204" pitchFamily="34" charset="0"/>
                    <a:cs typeface="Arial" panose="020B0604020202020204" pitchFamily="34" charset="0"/>
                  </a:rPr>
                  <a:t>10</a:t>
                </a:r>
              </a:p>
            </p:txBody>
          </p:sp>
          <p:sp>
            <p:nvSpPr>
              <p:cNvPr id="489506" name="Text Box 83">
                <a:extLst>
                  <a:ext uri="{FF2B5EF4-FFF2-40B4-BE49-F238E27FC236}">
                    <a16:creationId xmlns:a16="http://schemas.microsoft.com/office/drawing/2014/main" id="{77513CE1-C686-1387-99BB-30696F45AA69}"/>
                  </a:ext>
                </a:extLst>
              </p:cNvPr>
              <p:cNvSpPr txBox="1">
                <a:spLocks noChangeArrowheads="1"/>
              </p:cNvSpPr>
              <p:nvPr/>
            </p:nvSpPr>
            <p:spPr bwMode="auto">
              <a:xfrm>
                <a:off x="9704822" y="4352895"/>
                <a:ext cx="596075"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 9/</a:t>
                </a:r>
                <a:r>
                  <a:rPr lang="en-US" altLang="en-US" dirty="0">
                    <a:latin typeface="Arial" panose="020B0604020202020204" pitchFamily="34" charset="0"/>
                    <a:cs typeface="Arial" panose="020B0604020202020204" pitchFamily="34" charset="0"/>
                  </a:rPr>
                  <a:t>10</a:t>
                </a:r>
                <a:endParaRPr lang="en-US" altLang="en-US" sz="1400" dirty="0">
                  <a:latin typeface="Arial" panose="020B0604020202020204" pitchFamily="34" charset="0"/>
                  <a:cs typeface="Arial" panose="020B0604020202020204" pitchFamily="34" charset="0"/>
                </a:endParaRPr>
              </a:p>
            </p:txBody>
          </p:sp>
          <p:sp>
            <p:nvSpPr>
              <p:cNvPr id="489507" name="Text Box 84">
                <a:extLst>
                  <a:ext uri="{FF2B5EF4-FFF2-40B4-BE49-F238E27FC236}">
                    <a16:creationId xmlns:a16="http://schemas.microsoft.com/office/drawing/2014/main" id="{368C5864-28D8-B2A4-128B-E35BBA8D85EB}"/>
                  </a:ext>
                </a:extLst>
              </p:cNvPr>
              <p:cNvSpPr txBox="1">
                <a:spLocks noChangeArrowheads="1"/>
              </p:cNvSpPr>
              <p:nvPr/>
            </p:nvSpPr>
            <p:spPr bwMode="auto">
              <a:xfrm>
                <a:off x="9703383" y="3588301"/>
                <a:ext cx="689643"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10</a:t>
                </a:r>
              </a:p>
            </p:txBody>
          </p:sp>
          <p:sp>
            <p:nvSpPr>
              <p:cNvPr id="489508" name="Text Box 85">
                <a:extLst>
                  <a:ext uri="{FF2B5EF4-FFF2-40B4-BE49-F238E27FC236}">
                    <a16:creationId xmlns:a16="http://schemas.microsoft.com/office/drawing/2014/main" id="{95B80BD8-0CE5-33C3-3911-D08E2FA73AC1}"/>
                  </a:ext>
                </a:extLst>
              </p:cNvPr>
              <p:cNvSpPr txBox="1">
                <a:spLocks noChangeArrowheads="1"/>
              </p:cNvSpPr>
              <p:nvPr/>
            </p:nvSpPr>
            <p:spPr bwMode="auto">
              <a:xfrm>
                <a:off x="8791308" y="3595078"/>
                <a:ext cx="545059" cy="3147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15</a:t>
                </a:r>
              </a:p>
            </p:txBody>
          </p:sp>
          <p:sp>
            <p:nvSpPr>
              <p:cNvPr id="489509" name="Text Box 86">
                <a:extLst>
                  <a:ext uri="{FF2B5EF4-FFF2-40B4-BE49-F238E27FC236}">
                    <a16:creationId xmlns:a16="http://schemas.microsoft.com/office/drawing/2014/main" id="{0BBD22C1-10F1-4809-1C0C-340F1C47C57E}"/>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sp>
            <p:nvSpPr>
              <p:cNvPr id="489510" name="Text Box 87">
                <a:extLst>
                  <a:ext uri="{FF2B5EF4-FFF2-40B4-BE49-F238E27FC236}">
                    <a16:creationId xmlns:a16="http://schemas.microsoft.com/office/drawing/2014/main" id="{E9EDE5EB-0553-FE79-F30F-C47A8D86F9FD}"/>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grpSp>
      <mc:AlternateContent xmlns:mc="http://schemas.openxmlformats.org/markup-compatibility/2006">
        <mc:Choice xmlns:a14="http://schemas.microsoft.com/office/drawing/2010/main" Requires="a14">
          <p:sp>
            <p:nvSpPr>
              <p:cNvPr id="489511" name="TextBox 489510">
                <a:extLst>
                  <a:ext uri="{FF2B5EF4-FFF2-40B4-BE49-F238E27FC236}">
                    <a16:creationId xmlns:a16="http://schemas.microsoft.com/office/drawing/2014/main" id="{D5CD1474-BAAC-6A73-99C7-8207BB4535DF}"/>
                  </a:ext>
                </a:extLst>
              </p:cNvPr>
              <p:cNvSpPr txBox="1"/>
              <p:nvPr/>
            </p:nvSpPr>
            <p:spPr>
              <a:xfrm>
                <a:off x="4428689" y="4702016"/>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p:sp>
            <p:nvSpPr>
              <p:cNvPr id="489511" name="TextBox 489510">
                <a:extLst>
                  <a:ext uri="{FF2B5EF4-FFF2-40B4-BE49-F238E27FC236}">
                    <a16:creationId xmlns:a16="http://schemas.microsoft.com/office/drawing/2014/main" id="{D5CD1474-BAAC-6A73-99C7-8207BB4535DF}"/>
                  </a:ext>
                </a:extLst>
              </p:cNvPr>
              <p:cNvSpPr txBox="1">
                <a:spLocks noRot="1" noChangeAspect="1" noMove="1" noResize="1" noEditPoints="1" noAdjustHandles="1" noChangeArrowheads="1" noChangeShapeType="1" noTextEdit="1"/>
              </p:cNvSpPr>
              <p:nvPr/>
            </p:nvSpPr>
            <p:spPr>
              <a:xfrm>
                <a:off x="4428689" y="4702016"/>
                <a:ext cx="457176" cy="461665"/>
              </a:xfrm>
              <a:prstGeom prst="rect">
                <a:avLst/>
              </a:prstGeom>
              <a:blipFill>
                <a:blip r:embed="rId4"/>
                <a:stretch>
                  <a:fillRect/>
                </a:stretch>
              </a:blipFill>
            </p:spPr>
            <p:txBody>
              <a:bodyPr/>
              <a:lstStyle/>
              <a:p>
                <a:r>
                  <a:rPr lang="en-US">
                    <a:noFill/>
                  </a:rPr>
                  <a:t> </a:t>
                </a:r>
              </a:p>
            </p:txBody>
          </p:sp>
        </mc:Fallback>
      </mc:AlternateContent>
      <p:sp>
        <p:nvSpPr>
          <p:cNvPr id="489512" name="TextBox 489511">
            <a:extLst>
              <a:ext uri="{FF2B5EF4-FFF2-40B4-BE49-F238E27FC236}">
                <a16:creationId xmlns:a16="http://schemas.microsoft.com/office/drawing/2014/main" id="{118F220A-166D-88B7-227D-5577F9315A35}"/>
              </a:ext>
            </a:extLst>
          </p:cNvPr>
          <p:cNvSpPr txBox="1"/>
          <p:nvPr/>
        </p:nvSpPr>
        <p:spPr>
          <a:xfrm>
            <a:off x="4188871" y="5659205"/>
            <a:ext cx="1208026" cy="461665"/>
          </a:xfrm>
          <a:prstGeom prst="rect">
            <a:avLst/>
          </a:prstGeom>
          <a:noFill/>
        </p:spPr>
        <p:txBody>
          <a:bodyPr wrap="square" rtlCol="0">
            <a:spAutoFit/>
          </a:bodyPr>
          <a:lstStyle/>
          <a:p>
            <a:endParaRPr lang="en-US" sz="2400" b="1" dirty="0">
              <a:solidFill>
                <a:srgbClr val="0066CC"/>
              </a:solidFill>
            </a:endParaRPr>
          </a:p>
        </p:txBody>
      </p:sp>
      <p:grpSp>
        <p:nvGrpSpPr>
          <p:cNvPr id="489601" name="Group 489600">
            <a:extLst>
              <a:ext uri="{FF2B5EF4-FFF2-40B4-BE49-F238E27FC236}">
                <a16:creationId xmlns:a16="http://schemas.microsoft.com/office/drawing/2014/main" id="{CC887037-C30E-40C3-170B-92B41CC28A9D}"/>
              </a:ext>
            </a:extLst>
          </p:cNvPr>
          <p:cNvGrpSpPr/>
          <p:nvPr/>
        </p:nvGrpSpPr>
        <p:grpSpPr>
          <a:xfrm>
            <a:off x="6023170" y="4225850"/>
            <a:ext cx="5159233" cy="2418964"/>
            <a:chOff x="6007450" y="3954413"/>
            <a:chExt cx="6064379" cy="2843352"/>
          </a:xfrm>
        </p:grpSpPr>
        <p:sp>
          <p:nvSpPr>
            <p:cNvPr id="489515" name="Freeform: Shape 489514">
              <a:extLst>
                <a:ext uri="{FF2B5EF4-FFF2-40B4-BE49-F238E27FC236}">
                  <a16:creationId xmlns:a16="http://schemas.microsoft.com/office/drawing/2014/main" id="{67B1DF18-205C-5165-2058-05F8E8E5D4A4}"/>
                </a:ext>
              </a:extLst>
            </p:cNvPr>
            <p:cNvSpPr/>
            <p:nvPr/>
          </p:nvSpPr>
          <p:spPr bwMode="auto">
            <a:xfrm>
              <a:off x="6007450" y="4786509"/>
              <a:ext cx="4774836" cy="1960213"/>
            </a:xfrm>
            <a:custGeom>
              <a:avLst/>
              <a:gdLst>
                <a:gd name="connsiteX0" fmla="*/ 31470 w 6228837"/>
                <a:gd name="connsiteY0" fmla="*/ 469433 h 2227394"/>
                <a:gd name="connsiteX1" fmla="*/ 414242 w 6228837"/>
                <a:gd name="connsiteY1" fmla="*/ 1203079 h 2227394"/>
                <a:gd name="connsiteX2" fmla="*/ 1371172 w 6228837"/>
                <a:gd name="connsiteY2" fmla="*/ 1755972 h 2227394"/>
                <a:gd name="connsiteX3" fmla="*/ 2434428 w 6228837"/>
                <a:gd name="connsiteY3" fmla="*/ 2170642 h 2227394"/>
                <a:gd name="connsiteX4" fmla="*/ 3444521 w 6228837"/>
                <a:gd name="connsiteY4" fmla="*/ 2202540 h 2227394"/>
                <a:gd name="connsiteX5" fmla="*/ 5687991 w 6228837"/>
                <a:gd name="connsiteY5" fmla="*/ 2202540 h 2227394"/>
                <a:gd name="connsiteX6" fmla="*/ 6187721 w 6228837"/>
                <a:gd name="connsiteY6" fmla="*/ 1883563 h 2227394"/>
                <a:gd name="connsiteX7" fmla="*/ 4922447 w 6228837"/>
                <a:gd name="connsiteY7" fmla="*/ 1309405 h 2227394"/>
                <a:gd name="connsiteX8" fmla="*/ 3391358 w 6228837"/>
                <a:gd name="connsiteY8" fmla="*/ 480065 h 2227394"/>
                <a:gd name="connsiteX9" fmla="*/ 2413163 w 6228837"/>
                <a:gd name="connsiteY9" fmla="*/ 161089 h 2227394"/>
                <a:gd name="connsiteX10" fmla="*/ 1179786 w 6228837"/>
                <a:gd name="connsiteY10" fmla="*/ 12233 h 2227394"/>
                <a:gd name="connsiteX11" fmla="*/ 31470 w 6228837"/>
                <a:gd name="connsiteY11" fmla="*/ 469433 h 222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8837" h="2227394">
                  <a:moveTo>
                    <a:pt x="31470" y="469433"/>
                  </a:moveTo>
                  <a:cubicBezTo>
                    <a:pt x="-96121" y="667907"/>
                    <a:pt x="190958" y="988656"/>
                    <a:pt x="414242" y="1203079"/>
                  </a:cubicBezTo>
                  <a:cubicBezTo>
                    <a:pt x="637526" y="1417502"/>
                    <a:pt x="1034474" y="1594712"/>
                    <a:pt x="1371172" y="1755972"/>
                  </a:cubicBezTo>
                  <a:cubicBezTo>
                    <a:pt x="1707870" y="1917233"/>
                    <a:pt x="2088870" y="2096214"/>
                    <a:pt x="2434428" y="2170642"/>
                  </a:cubicBezTo>
                  <a:cubicBezTo>
                    <a:pt x="2779986" y="2245070"/>
                    <a:pt x="3444521" y="2202540"/>
                    <a:pt x="3444521" y="2202540"/>
                  </a:cubicBezTo>
                  <a:cubicBezTo>
                    <a:pt x="3986781" y="2207856"/>
                    <a:pt x="5230791" y="2255703"/>
                    <a:pt x="5687991" y="2202540"/>
                  </a:cubicBezTo>
                  <a:cubicBezTo>
                    <a:pt x="6145191" y="2149377"/>
                    <a:pt x="6315312" y="2032419"/>
                    <a:pt x="6187721" y="1883563"/>
                  </a:cubicBezTo>
                  <a:cubicBezTo>
                    <a:pt x="6060130" y="1734707"/>
                    <a:pt x="5388507" y="1543321"/>
                    <a:pt x="4922447" y="1309405"/>
                  </a:cubicBezTo>
                  <a:cubicBezTo>
                    <a:pt x="4456387" y="1075489"/>
                    <a:pt x="3809572" y="671451"/>
                    <a:pt x="3391358" y="480065"/>
                  </a:cubicBezTo>
                  <a:cubicBezTo>
                    <a:pt x="2973144" y="288679"/>
                    <a:pt x="2781758" y="239061"/>
                    <a:pt x="2413163" y="161089"/>
                  </a:cubicBezTo>
                  <a:cubicBezTo>
                    <a:pt x="2044568" y="83117"/>
                    <a:pt x="1576735" y="-39158"/>
                    <a:pt x="1179786" y="12233"/>
                  </a:cubicBezTo>
                  <a:cubicBezTo>
                    <a:pt x="782837" y="63624"/>
                    <a:pt x="159061" y="270959"/>
                    <a:pt x="31470" y="46943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dirty="0"/>
            </a:p>
          </p:txBody>
        </p:sp>
        <p:cxnSp>
          <p:nvCxnSpPr>
            <p:cNvPr id="489517" name="AutoShape 68">
              <a:extLst>
                <a:ext uri="{FF2B5EF4-FFF2-40B4-BE49-F238E27FC236}">
                  <a16:creationId xmlns:a16="http://schemas.microsoft.com/office/drawing/2014/main" id="{5073FFF4-D20A-2A95-7712-C66C83D51B11}"/>
                </a:ext>
              </a:extLst>
            </p:cNvPr>
            <p:cNvCxnSpPr>
              <a:cxnSpLocks noChangeShapeType="1"/>
              <a:stCxn id="489532" idx="1"/>
              <a:endCxn id="489520" idx="4"/>
            </p:cNvCxnSpPr>
            <p:nvPr/>
          </p:nvCxnSpPr>
          <p:spPr bwMode="auto">
            <a:xfrm flipH="1" flipV="1">
              <a:off x="8074059" y="5505495"/>
              <a:ext cx="2108854" cy="949171"/>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18" name="Oval 50">
              <a:extLst>
                <a:ext uri="{FF2B5EF4-FFF2-40B4-BE49-F238E27FC236}">
                  <a16:creationId xmlns:a16="http://schemas.microsoft.com/office/drawing/2014/main" id="{45B0520F-1FDD-4B7C-6B16-A6A24BCBEACB}"/>
                </a:ext>
              </a:extLst>
            </p:cNvPr>
            <p:cNvSpPr>
              <a:spLocks noChangeAspect="1" noChangeArrowheads="1"/>
            </p:cNvSpPr>
            <p:nvPr/>
          </p:nvSpPr>
          <p:spPr bwMode="auto">
            <a:xfrm>
              <a:off x="6263977"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489519" name="Oval 51">
              <a:extLst>
                <a:ext uri="{FF2B5EF4-FFF2-40B4-BE49-F238E27FC236}">
                  <a16:creationId xmlns:a16="http://schemas.microsoft.com/office/drawing/2014/main" id="{2F426A2A-A67D-84BE-F783-BD73F40B93C4}"/>
                </a:ext>
              </a:extLst>
            </p:cNvPr>
            <p:cNvSpPr>
              <a:spLocks noChangeAspect="1" noChangeArrowheads="1"/>
            </p:cNvSpPr>
            <p:nvPr/>
          </p:nvSpPr>
          <p:spPr bwMode="auto">
            <a:xfrm>
              <a:off x="7921318" y="3954413"/>
              <a:ext cx="305481" cy="309348"/>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489520" name="Oval 52">
              <a:extLst>
                <a:ext uri="{FF2B5EF4-FFF2-40B4-BE49-F238E27FC236}">
                  <a16:creationId xmlns:a16="http://schemas.microsoft.com/office/drawing/2014/main" id="{59501D10-EFFA-E852-66A4-71ABD0710E93}"/>
                </a:ext>
              </a:extLst>
            </p:cNvPr>
            <p:cNvSpPr>
              <a:spLocks noChangeAspect="1" noChangeArrowheads="1"/>
            </p:cNvSpPr>
            <p:nvPr/>
          </p:nvSpPr>
          <p:spPr bwMode="auto">
            <a:xfrm>
              <a:off x="7921318"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489521" name="Oval 53">
              <a:extLst>
                <a:ext uri="{FF2B5EF4-FFF2-40B4-BE49-F238E27FC236}">
                  <a16:creationId xmlns:a16="http://schemas.microsoft.com/office/drawing/2014/main" id="{47DFC5C4-3A6E-87DD-3C16-9DCFDDA52F9E}"/>
                </a:ext>
              </a:extLst>
            </p:cNvPr>
            <p:cNvSpPr>
              <a:spLocks noChangeAspect="1" noChangeArrowheads="1"/>
            </p:cNvSpPr>
            <p:nvPr/>
          </p:nvSpPr>
          <p:spPr bwMode="auto">
            <a:xfrm>
              <a:off x="7921318" y="6409929"/>
              <a:ext cx="305481" cy="305481"/>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489522" name="AutoShape 54">
              <a:extLst>
                <a:ext uri="{FF2B5EF4-FFF2-40B4-BE49-F238E27FC236}">
                  <a16:creationId xmlns:a16="http://schemas.microsoft.com/office/drawing/2014/main" id="{2A6B2334-B731-1041-00F3-740D7133AB61}"/>
                </a:ext>
              </a:extLst>
            </p:cNvPr>
            <p:cNvCxnSpPr>
              <a:cxnSpLocks noChangeShapeType="1"/>
              <a:stCxn id="489518" idx="7"/>
              <a:endCxn id="489519" idx="3"/>
            </p:cNvCxnSpPr>
            <p:nvPr/>
          </p:nvCxnSpPr>
          <p:spPr bwMode="auto">
            <a:xfrm flipV="1">
              <a:off x="6524722" y="4218458"/>
              <a:ext cx="1441332" cy="1024643"/>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3" name="AutoShape 55">
              <a:extLst>
                <a:ext uri="{FF2B5EF4-FFF2-40B4-BE49-F238E27FC236}">
                  <a16:creationId xmlns:a16="http://schemas.microsoft.com/office/drawing/2014/main" id="{7E405726-5858-F620-02D8-19A641AFC70D}"/>
                </a:ext>
              </a:extLst>
            </p:cNvPr>
            <p:cNvCxnSpPr>
              <a:cxnSpLocks noChangeShapeType="1"/>
              <a:stCxn id="489518" idx="6"/>
              <a:endCxn id="489520" idx="2"/>
            </p:cNvCxnSpPr>
            <p:nvPr/>
          </p:nvCxnSpPr>
          <p:spPr bwMode="auto">
            <a:xfrm>
              <a:off x="6569458" y="5351789"/>
              <a:ext cx="1351859"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4" name="AutoShape 56">
              <a:extLst>
                <a:ext uri="{FF2B5EF4-FFF2-40B4-BE49-F238E27FC236}">
                  <a16:creationId xmlns:a16="http://schemas.microsoft.com/office/drawing/2014/main" id="{A8E75C8E-239D-1AF3-CF6E-F71D0A66B9C7}"/>
                </a:ext>
              </a:extLst>
            </p:cNvPr>
            <p:cNvCxnSpPr>
              <a:cxnSpLocks noChangeShapeType="1"/>
              <a:stCxn id="489518" idx="4"/>
              <a:endCxn id="489521" idx="1"/>
            </p:cNvCxnSpPr>
            <p:nvPr/>
          </p:nvCxnSpPr>
          <p:spPr bwMode="auto">
            <a:xfrm>
              <a:off x="6416718" y="5505495"/>
              <a:ext cx="1549337" cy="949171"/>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5" name="AutoShape 57">
              <a:extLst>
                <a:ext uri="{FF2B5EF4-FFF2-40B4-BE49-F238E27FC236}">
                  <a16:creationId xmlns:a16="http://schemas.microsoft.com/office/drawing/2014/main" id="{EA73B27E-977B-9C99-1B46-3E923A0FD656}"/>
                </a:ext>
              </a:extLst>
            </p:cNvPr>
            <p:cNvCxnSpPr>
              <a:cxnSpLocks noChangeShapeType="1"/>
              <a:stCxn id="489520" idx="6"/>
              <a:endCxn id="489531" idx="2"/>
            </p:cNvCxnSpPr>
            <p:nvPr/>
          </p:nvCxnSpPr>
          <p:spPr bwMode="auto">
            <a:xfrm>
              <a:off x="8226799" y="5351789"/>
              <a:ext cx="1911378" cy="0"/>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6" name="AutoShape 59">
              <a:extLst>
                <a:ext uri="{FF2B5EF4-FFF2-40B4-BE49-F238E27FC236}">
                  <a16:creationId xmlns:a16="http://schemas.microsoft.com/office/drawing/2014/main" id="{1E350160-918A-DD24-F6AD-C79321D151AD}"/>
                </a:ext>
              </a:extLst>
            </p:cNvPr>
            <p:cNvCxnSpPr>
              <a:cxnSpLocks noChangeShapeType="1"/>
              <a:stCxn id="489520" idx="4"/>
              <a:endCxn id="489521" idx="0"/>
            </p:cNvCxnSpPr>
            <p:nvPr/>
          </p:nvCxnSpPr>
          <p:spPr bwMode="auto">
            <a:xfrm>
              <a:off x="8074059" y="5505495"/>
              <a:ext cx="0" cy="90443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7" name="AutoShape 60">
              <a:extLst>
                <a:ext uri="{FF2B5EF4-FFF2-40B4-BE49-F238E27FC236}">
                  <a16:creationId xmlns:a16="http://schemas.microsoft.com/office/drawing/2014/main" id="{226A695C-9998-EAA1-2BE7-1CA2E199DCE0}"/>
                </a:ext>
              </a:extLst>
            </p:cNvPr>
            <p:cNvCxnSpPr>
              <a:cxnSpLocks noChangeShapeType="1"/>
              <a:stCxn id="489519" idx="6"/>
              <a:endCxn id="489530" idx="2"/>
            </p:cNvCxnSpPr>
            <p:nvPr/>
          </p:nvCxnSpPr>
          <p:spPr bwMode="auto">
            <a:xfrm>
              <a:off x="8226799" y="4109087"/>
              <a:ext cx="1911378" cy="0"/>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8" name="AutoShape 61">
              <a:extLst>
                <a:ext uri="{FF2B5EF4-FFF2-40B4-BE49-F238E27FC236}">
                  <a16:creationId xmlns:a16="http://schemas.microsoft.com/office/drawing/2014/main" id="{84D05779-4930-B993-1B04-AAFB5C6A22E6}"/>
                </a:ext>
              </a:extLst>
            </p:cNvPr>
            <p:cNvCxnSpPr>
              <a:cxnSpLocks noChangeShapeType="1"/>
              <a:stCxn id="489521" idx="6"/>
              <a:endCxn id="489532" idx="2"/>
            </p:cNvCxnSpPr>
            <p:nvPr/>
          </p:nvCxnSpPr>
          <p:spPr bwMode="auto">
            <a:xfrm>
              <a:off x="8226799" y="6562670"/>
              <a:ext cx="1911378" cy="0"/>
            </a:xfrm>
            <a:prstGeom prst="straightConnector1">
              <a:avLst/>
            </a:prstGeom>
            <a:noFill/>
            <a:ln w="381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29" name="AutoShape 62">
              <a:extLst>
                <a:ext uri="{FF2B5EF4-FFF2-40B4-BE49-F238E27FC236}">
                  <a16:creationId xmlns:a16="http://schemas.microsoft.com/office/drawing/2014/main" id="{348B474F-D4CF-780A-D7E0-62F5DAE22E5C}"/>
                </a:ext>
              </a:extLst>
            </p:cNvPr>
            <p:cNvCxnSpPr>
              <a:cxnSpLocks noChangeShapeType="1"/>
              <a:stCxn id="489519" idx="4"/>
              <a:endCxn id="489520" idx="0"/>
            </p:cNvCxnSpPr>
            <p:nvPr/>
          </p:nvCxnSpPr>
          <p:spPr bwMode="auto">
            <a:xfrm>
              <a:off x="8074059" y="4263761"/>
              <a:ext cx="0" cy="934320"/>
            </a:xfrm>
            <a:prstGeom prst="straightConnector1">
              <a:avLst/>
            </a:prstGeom>
            <a:noFill/>
            <a:ln w="9525">
              <a:solidFill>
                <a:schemeClr val="accent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30" name="Oval 63">
              <a:extLst>
                <a:ext uri="{FF2B5EF4-FFF2-40B4-BE49-F238E27FC236}">
                  <a16:creationId xmlns:a16="http://schemas.microsoft.com/office/drawing/2014/main" id="{3EEFA349-AEA6-D4C2-4DA5-FDEF77FB6420}"/>
                </a:ext>
              </a:extLst>
            </p:cNvPr>
            <p:cNvSpPr>
              <a:spLocks noChangeAspect="1" noChangeArrowheads="1"/>
            </p:cNvSpPr>
            <p:nvPr/>
          </p:nvSpPr>
          <p:spPr bwMode="auto">
            <a:xfrm>
              <a:off x="10138176" y="3954413"/>
              <a:ext cx="305481" cy="309348"/>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489531" name="Oval 64">
              <a:extLst>
                <a:ext uri="{FF2B5EF4-FFF2-40B4-BE49-F238E27FC236}">
                  <a16:creationId xmlns:a16="http://schemas.microsoft.com/office/drawing/2014/main" id="{1D9D51E5-752E-F4D5-FB67-CAC914356529}"/>
                </a:ext>
              </a:extLst>
            </p:cNvPr>
            <p:cNvSpPr>
              <a:spLocks noChangeAspect="1" noChangeArrowheads="1"/>
            </p:cNvSpPr>
            <p:nvPr/>
          </p:nvSpPr>
          <p:spPr bwMode="auto">
            <a:xfrm>
              <a:off x="10138176"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489532" name="Oval 65">
              <a:extLst>
                <a:ext uri="{FF2B5EF4-FFF2-40B4-BE49-F238E27FC236}">
                  <a16:creationId xmlns:a16="http://schemas.microsoft.com/office/drawing/2014/main" id="{6B4691FD-4CB6-ED10-21C6-715DE5B5CF16}"/>
                </a:ext>
              </a:extLst>
            </p:cNvPr>
            <p:cNvSpPr>
              <a:spLocks noChangeAspect="1" noChangeArrowheads="1"/>
            </p:cNvSpPr>
            <p:nvPr/>
          </p:nvSpPr>
          <p:spPr bwMode="auto">
            <a:xfrm>
              <a:off x="10138176" y="6409929"/>
              <a:ext cx="305481" cy="305481"/>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489533" name="AutoShape 66">
              <a:extLst>
                <a:ext uri="{FF2B5EF4-FFF2-40B4-BE49-F238E27FC236}">
                  <a16:creationId xmlns:a16="http://schemas.microsoft.com/office/drawing/2014/main" id="{DEB91ABD-E892-555F-C29F-0B087F37A870}"/>
                </a:ext>
              </a:extLst>
            </p:cNvPr>
            <p:cNvCxnSpPr>
              <a:cxnSpLocks noChangeShapeType="1"/>
              <a:stCxn id="489531" idx="4"/>
              <a:endCxn id="489532" idx="0"/>
            </p:cNvCxnSpPr>
            <p:nvPr/>
          </p:nvCxnSpPr>
          <p:spPr bwMode="auto">
            <a:xfrm>
              <a:off x="10290917" y="5505495"/>
              <a:ext cx="0" cy="904434"/>
            </a:xfrm>
            <a:prstGeom prst="straightConnector1">
              <a:avLst/>
            </a:prstGeom>
            <a:noFill/>
            <a:ln w="9525">
              <a:solidFill>
                <a:schemeClr val="accent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4" name="AutoShape 67">
              <a:extLst>
                <a:ext uri="{FF2B5EF4-FFF2-40B4-BE49-F238E27FC236}">
                  <a16:creationId xmlns:a16="http://schemas.microsoft.com/office/drawing/2014/main" id="{792BC344-4F72-CE9A-863D-202658702A1E}"/>
                </a:ext>
              </a:extLst>
            </p:cNvPr>
            <p:cNvCxnSpPr>
              <a:cxnSpLocks noChangeShapeType="1"/>
              <a:stCxn id="489530" idx="4"/>
              <a:endCxn id="489531" idx="0"/>
            </p:cNvCxnSpPr>
            <p:nvPr/>
          </p:nvCxnSpPr>
          <p:spPr bwMode="auto">
            <a:xfrm>
              <a:off x="10290917" y="4263761"/>
              <a:ext cx="0" cy="93432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5" name="AutoShape 68">
              <a:extLst>
                <a:ext uri="{FF2B5EF4-FFF2-40B4-BE49-F238E27FC236}">
                  <a16:creationId xmlns:a16="http://schemas.microsoft.com/office/drawing/2014/main" id="{4889E72A-AFAB-865D-B82C-F8767BF81DCB}"/>
                </a:ext>
              </a:extLst>
            </p:cNvPr>
            <p:cNvCxnSpPr>
              <a:cxnSpLocks noChangeShapeType="1"/>
              <a:stCxn id="489519" idx="5"/>
              <a:endCxn id="489531" idx="1"/>
            </p:cNvCxnSpPr>
            <p:nvPr/>
          </p:nvCxnSpPr>
          <p:spPr bwMode="auto">
            <a:xfrm>
              <a:off x="8182062" y="4218458"/>
              <a:ext cx="2000850" cy="1024643"/>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36" name="Oval 69">
              <a:extLst>
                <a:ext uri="{FF2B5EF4-FFF2-40B4-BE49-F238E27FC236}">
                  <a16:creationId xmlns:a16="http://schemas.microsoft.com/office/drawing/2014/main" id="{BA2A20BB-D6AB-5EF5-B4BB-4D731A17C186}"/>
                </a:ext>
              </a:extLst>
            </p:cNvPr>
            <p:cNvSpPr>
              <a:spLocks noChangeAspect="1" noChangeArrowheads="1"/>
            </p:cNvSpPr>
            <p:nvPr/>
          </p:nvSpPr>
          <p:spPr bwMode="auto">
            <a:xfrm>
              <a:off x="11766348" y="5198081"/>
              <a:ext cx="305481" cy="307414"/>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489537" name="AutoShape 70">
              <a:extLst>
                <a:ext uri="{FF2B5EF4-FFF2-40B4-BE49-F238E27FC236}">
                  <a16:creationId xmlns:a16="http://schemas.microsoft.com/office/drawing/2014/main" id="{86D75ED0-1429-E498-BB97-386F3217BC53}"/>
                </a:ext>
              </a:extLst>
            </p:cNvPr>
            <p:cNvCxnSpPr>
              <a:cxnSpLocks noChangeShapeType="1"/>
              <a:stCxn id="489530" idx="6"/>
              <a:endCxn id="489536" idx="1"/>
            </p:cNvCxnSpPr>
            <p:nvPr/>
          </p:nvCxnSpPr>
          <p:spPr bwMode="auto">
            <a:xfrm>
              <a:off x="10443658" y="4109087"/>
              <a:ext cx="1367427" cy="1134014"/>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8" name="AutoShape 71">
              <a:extLst>
                <a:ext uri="{FF2B5EF4-FFF2-40B4-BE49-F238E27FC236}">
                  <a16:creationId xmlns:a16="http://schemas.microsoft.com/office/drawing/2014/main" id="{0C34CF72-129D-6F77-8119-28986B1E8F81}"/>
                </a:ext>
              </a:extLst>
            </p:cNvPr>
            <p:cNvCxnSpPr>
              <a:cxnSpLocks noChangeShapeType="1"/>
              <a:stCxn id="489531" idx="6"/>
              <a:endCxn id="489536" idx="2"/>
            </p:cNvCxnSpPr>
            <p:nvPr/>
          </p:nvCxnSpPr>
          <p:spPr bwMode="auto">
            <a:xfrm>
              <a:off x="10443658" y="5351789"/>
              <a:ext cx="1322690" cy="0"/>
            </a:xfrm>
            <a:prstGeom prst="straightConnector1">
              <a:avLst/>
            </a:prstGeom>
            <a:noFill/>
            <a:ln w="381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9539" name="AutoShape 72">
              <a:extLst>
                <a:ext uri="{FF2B5EF4-FFF2-40B4-BE49-F238E27FC236}">
                  <a16:creationId xmlns:a16="http://schemas.microsoft.com/office/drawing/2014/main" id="{668E6CCA-6E05-CADA-1673-B81BA1AF8F00}"/>
                </a:ext>
              </a:extLst>
            </p:cNvPr>
            <p:cNvCxnSpPr>
              <a:cxnSpLocks noChangeShapeType="1"/>
              <a:stCxn id="489532" idx="7"/>
              <a:endCxn id="489536" idx="4"/>
            </p:cNvCxnSpPr>
            <p:nvPr/>
          </p:nvCxnSpPr>
          <p:spPr bwMode="auto">
            <a:xfrm flipV="1">
              <a:off x="10398921" y="5505495"/>
              <a:ext cx="1520168" cy="949170"/>
            </a:xfrm>
            <a:prstGeom prst="straightConnector1">
              <a:avLst/>
            </a:prstGeom>
            <a:noFill/>
            <a:ln w="38100">
              <a:solidFill>
                <a:srgbClr val="0066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40" name="Text Box 73">
              <a:extLst>
                <a:ext uri="{FF2B5EF4-FFF2-40B4-BE49-F238E27FC236}">
                  <a16:creationId xmlns:a16="http://schemas.microsoft.com/office/drawing/2014/main" id="{29249449-0B7B-C5F0-A041-C4643D64E988}"/>
                </a:ext>
              </a:extLst>
            </p:cNvPr>
            <p:cNvSpPr txBox="1">
              <a:spLocks noChangeArrowheads="1"/>
            </p:cNvSpPr>
            <p:nvPr/>
          </p:nvSpPr>
          <p:spPr bwMode="auto">
            <a:xfrm>
              <a:off x="6919589" y="5880823"/>
              <a:ext cx="785720" cy="276999"/>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sp>
          <p:nvSpPr>
            <p:cNvPr id="489541" name="Text Box 74">
              <a:extLst>
                <a:ext uri="{FF2B5EF4-FFF2-40B4-BE49-F238E27FC236}">
                  <a16:creationId xmlns:a16="http://schemas.microsoft.com/office/drawing/2014/main" id="{39F33F7A-1E23-ACEA-4A1B-7FEC0481C51D}"/>
                </a:ext>
              </a:extLst>
            </p:cNvPr>
            <p:cNvSpPr txBox="1">
              <a:spLocks noChangeArrowheads="1"/>
            </p:cNvSpPr>
            <p:nvPr/>
          </p:nvSpPr>
          <p:spPr bwMode="auto">
            <a:xfrm>
              <a:off x="6998369" y="5168406"/>
              <a:ext cx="398956" cy="276999"/>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a:t>
              </a:r>
              <a:endParaRPr lang="en-US" altLang="en-US" sz="1400" dirty="0">
                <a:latin typeface="Arial" panose="020B0604020202020204" pitchFamily="34" charset="0"/>
                <a:cs typeface="Arial" panose="020B0604020202020204" pitchFamily="34" charset="0"/>
              </a:endParaRPr>
            </a:p>
          </p:txBody>
        </p:sp>
        <p:sp>
          <p:nvSpPr>
            <p:cNvPr id="489542" name="Text Box 75">
              <a:extLst>
                <a:ext uri="{FF2B5EF4-FFF2-40B4-BE49-F238E27FC236}">
                  <a16:creationId xmlns:a16="http://schemas.microsoft.com/office/drawing/2014/main" id="{39F056C5-DEEE-8F38-E0E9-9929B69F89A9}"/>
                </a:ext>
              </a:extLst>
            </p:cNvPr>
            <p:cNvSpPr txBox="1">
              <a:spLocks noChangeArrowheads="1"/>
            </p:cNvSpPr>
            <p:nvPr/>
          </p:nvSpPr>
          <p:spPr bwMode="auto">
            <a:xfrm>
              <a:off x="8847362" y="6520766"/>
              <a:ext cx="632607" cy="276999"/>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16</a:t>
              </a:r>
              <a:endParaRPr lang="en-US" altLang="en-US" dirty="0">
                <a:latin typeface="Arial" panose="020B0604020202020204" pitchFamily="34" charset="0"/>
                <a:cs typeface="Arial" panose="020B0604020202020204" pitchFamily="34" charset="0"/>
              </a:endParaRPr>
            </a:p>
          </p:txBody>
        </p:sp>
        <p:sp>
          <p:nvSpPr>
            <p:cNvPr id="489543" name="Text Box 76">
              <a:extLst>
                <a:ext uri="{FF2B5EF4-FFF2-40B4-BE49-F238E27FC236}">
                  <a16:creationId xmlns:a16="http://schemas.microsoft.com/office/drawing/2014/main" id="{CB198EE1-C7CD-64E9-6030-6DAC0F431944}"/>
                </a:ext>
              </a:extLst>
            </p:cNvPr>
            <p:cNvSpPr txBox="1">
              <a:spLocks noChangeArrowheads="1"/>
            </p:cNvSpPr>
            <p:nvPr/>
          </p:nvSpPr>
          <p:spPr bwMode="auto">
            <a:xfrm>
              <a:off x="10084005" y="5767889"/>
              <a:ext cx="52871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solidFill>
                    <a:srgbClr val="0070C0"/>
                  </a:solidFill>
                  <a:latin typeface="Arial" panose="020B0604020202020204" pitchFamily="34" charset="0"/>
                  <a:cs typeface="Arial" panose="020B0604020202020204" pitchFamily="34" charset="0"/>
                </a:rPr>
                <a:t> 15</a:t>
              </a:r>
            </a:p>
          </p:txBody>
        </p:sp>
        <p:sp>
          <p:nvSpPr>
            <p:cNvPr id="489544" name="Text Box 77">
              <a:extLst>
                <a:ext uri="{FF2B5EF4-FFF2-40B4-BE49-F238E27FC236}">
                  <a16:creationId xmlns:a16="http://schemas.microsoft.com/office/drawing/2014/main" id="{03165759-15CB-F612-067F-DD07C4D40D9F}"/>
                </a:ext>
              </a:extLst>
            </p:cNvPr>
            <p:cNvSpPr txBox="1">
              <a:spLocks noChangeArrowheads="1"/>
            </p:cNvSpPr>
            <p:nvPr/>
          </p:nvSpPr>
          <p:spPr bwMode="auto">
            <a:xfrm>
              <a:off x="7060685" y="4545752"/>
              <a:ext cx="60342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endParaRPr lang="en-US" altLang="en-US" dirty="0">
                <a:latin typeface="Arial" panose="020B0604020202020204" pitchFamily="34" charset="0"/>
                <a:cs typeface="Arial" panose="020B0604020202020204" pitchFamily="34" charset="0"/>
              </a:endParaRPr>
            </a:p>
          </p:txBody>
        </p:sp>
        <p:sp>
          <p:nvSpPr>
            <p:cNvPr id="489545" name="Text Box 78">
              <a:extLst>
                <a:ext uri="{FF2B5EF4-FFF2-40B4-BE49-F238E27FC236}">
                  <a16:creationId xmlns:a16="http://schemas.microsoft.com/office/drawing/2014/main" id="{D7A4E334-70C2-0DBA-3869-8C594CE7D346}"/>
                </a:ext>
              </a:extLst>
            </p:cNvPr>
            <p:cNvSpPr txBox="1">
              <a:spLocks noChangeArrowheads="1"/>
            </p:cNvSpPr>
            <p:nvPr/>
          </p:nvSpPr>
          <p:spPr bwMode="auto">
            <a:xfrm>
              <a:off x="8983811" y="5212667"/>
              <a:ext cx="41293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C00000"/>
                  </a:solidFill>
                  <a:latin typeface="Arial" panose="020B0604020202020204" pitchFamily="34" charset="0"/>
                  <a:cs typeface="Arial" panose="020B0604020202020204" pitchFamily="34" charset="0"/>
                </a:rPr>
                <a:t> </a:t>
              </a:r>
              <a:r>
                <a:rPr lang="en-US" altLang="en-US" b="1" dirty="0">
                  <a:solidFill>
                    <a:srgbClr val="0066CC"/>
                  </a:solidFill>
                  <a:latin typeface="Arial" panose="020B0604020202020204" pitchFamily="34" charset="0"/>
                  <a:cs typeface="Arial" panose="020B0604020202020204" pitchFamily="34" charset="0"/>
                </a:rPr>
                <a:t>8</a:t>
              </a:r>
              <a:endParaRPr lang="en-US" altLang="en-US" dirty="0">
                <a:latin typeface="Arial" panose="020B0604020202020204" pitchFamily="34" charset="0"/>
                <a:cs typeface="Arial" panose="020B0604020202020204" pitchFamily="34" charset="0"/>
              </a:endParaRPr>
            </a:p>
          </p:txBody>
        </p:sp>
        <p:sp>
          <p:nvSpPr>
            <p:cNvPr id="489546" name="Text Box 79">
              <a:extLst>
                <a:ext uri="{FF2B5EF4-FFF2-40B4-BE49-F238E27FC236}">
                  <a16:creationId xmlns:a16="http://schemas.microsoft.com/office/drawing/2014/main" id="{A566AA71-0816-2651-AF13-721375EE3157}"/>
                </a:ext>
              </a:extLst>
            </p:cNvPr>
            <p:cNvSpPr txBox="1">
              <a:spLocks noChangeArrowheads="1"/>
            </p:cNvSpPr>
            <p:nvPr/>
          </p:nvSpPr>
          <p:spPr bwMode="auto">
            <a:xfrm>
              <a:off x="8930581" y="4569539"/>
              <a:ext cx="54938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sp>
          <p:nvSpPr>
            <p:cNvPr id="489547" name="Text Box 80">
              <a:extLst>
                <a:ext uri="{FF2B5EF4-FFF2-40B4-BE49-F238E27FC236}">
                  <a16:creationId xmlns:a16="http://schemas.microsoft.com/office/drawing/2014/main" id="{53BCE3D2-D24E-2221-4873-8CB6C6272171}"/>
                </a:ext>
              </a:extLst>
            </p:cNvPr>
            <p:cNvSpPr txBox="1">
              <a:spLocks noChangeArrowheads="1"/>
            </p:cNvSpPr>
            <p:nvPr/>
          </p:nvSpPr>
          <p:spPr bwMode="auto">
            <a:xfrm>
              <a:off x="8946880" y="3968997"/>
              <a:ext cx="355334"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endParaRPr lang="en-US" altLang="en-US" dirty="0">
                <a:latin typeface="Arial" panose="020B0604020202020204" pitchFamily="34" charset="0"/>
                <a:cs typeface="Arial" panose="020B0604020202020204" pitchFamily="34" charset="0"/>
              </a:endParaRPr>
            </a:p>
          </p:txBody>
        </p:sp>
        <p:sp>
          <p:nvSpPr>
            <p:cNvPr id="489548" name="Text Box 81">
              <a:extLst>
                <a:ext uri="{FF2B5EF4-FFF2-40B4-BE49-F238E27FC236}">
                  <a16:creationId xmlns:a16="http://schemas.microsoft.com/office/drawing/2014/main" id="{EC270D46-00B7-6E4E-72B5-0C4AA837ADDD}"/>
                </a:ext>
              </a:extLst>
            </p:cNvPr>
            <p:cNvSpPr txBox="1">
              <a:spLocks noChangeArrowheads="1"/>
            </p:cNvSpPr>
            <p:nvPr/>
          </p:nvSpPr>
          <p:spPr bwMode="auto">
            <a:xfrm>
              <a:off x="8946880" y="5820013"/>
              <a:ext cx="355334" cy="276999"/>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2</a:t>
              </a:r>
              <a:endParaRPr lang="en-US" altLang="en-US" dirty="0">
                <a:latin typeface="Arial" panose="020B0604020202020204" pitchFamily="34" charset="0"/>
                <a:cs typeface="Arial" panose="020B0604020202020204" pitchFamily="34" charset="0"/>
              </a:endParaRPr>
            </a:p>
          </p:txBody>
        </p:sp>
        <p:sp>
          <p:nvSpPr>
            <p:cNvPr id="489549" name="Text Box 82">
              <a:extLst>
                <a:ext uri="{FF2B5EF4-FFF2-40B4-BE49-F238E27FC236}">
                  <a16:creationId xmlns:a16="http://schemas.microsoft.com/office/drawing/2014/main" id="{8D62B06A-01A4-A9AC-FDAD-6D956C7B4E9A}"/>
                </a:ext>
              </a:extLst>
            </p:cNvPr>
            <p:cNvSpPr txBox="1">
              <a:spLocks noChangeArrowheads="1"/>
            </p:cNvSpPr>
            <p:nvPr/>
          </p:nvSpPr>
          <p:spPr bwMode="auto">
            <a:xfrm>
              <a:off x="10844399" y="5922959"/>
              <a:ext cx="629212"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solidFill>
                    <a:srgbClr val="0066CC"/>
                  </a:solidFill>
                  <a:latin typeface="Arial" panose="020B0604020202020204" pitchFamily="34" charset="0"/>
                  <a:cs typeface="Arial" panose="020B0604020202020204" pitchFamily="34" charset="0"/>
                </a:rPr>
                <a:t>10</a:t>
              </a:r>
              <a:endParaRPr lang="en-US" altLang="en-US" dirty="0">
                <a:latin typeface="Arial" panose="020B0604020202020204" pitchFamily="34" charset="0"/>
                <a:cs typeface="Arial" panose="020B0604020202020204" pitchFamily="34" charset="0"/>
              </a:endParaRPr>
            </a:p>
          </p:txBody>
        </p:sp>
        <p:sp>
          <p:nvSpPr>
            <p:cNvPr id="489550" name="Text Box 83">
              <a:extLst>
                <a:ext uri="{FF2B5EF4-FFF2-40B4-BE49-F238E27FC236}">
                  <a16:creationId xmlns:a16="http://schemas.microsoft.com/office/drawing/2014/main" id="{19A33335-55A9-1C35-2B49-D3D975DA8539}"/>
                </a:ext>
              </a:extLst>
            </p:cNvPr>
            <p:cNvSpPr txBox="1">
              <a:spLocks noChangeArrowheads="1"/>
            </p:cNvSpPr>
            <p:nvPr/>
          </p:nvSpPr>
          <p:spPr bwMode="auto">
            <a:xfrm>
              <a:off x="10936292" y="5212667"/>
              <a:ext cx="40757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 9</a:t>
              </a:r>
              <a:endParaRPr lang="en-US" altLang="en-US" sz="1400" dirty="0">
                <a:latin typeface="Arial" panose="020B0604020202020204" pitchFamily="34" charset="0"/>
                <a:cs typeface="Arial" panose="020B0604020202020204" pitchFamily="34" charset="0"/>
              </a:endParaRPr>
            </a:p>
          </p:txBody>
        </p:sp>
        <p:sp>
          <p:nvSpPr>
            <p:cNvPr id="489551" name="Text Box 84">
              <a:extLst>
                <a:ext uri="{FF2B5EF4-FFF2-40B4-BE49-F238E27FC236}">
                  <a16:creationId xmlns:a16="http://schemas.microsoft.com/office/drawing/2014/main" id="{5FB38B69-B8F2-0B6D-C3BA-3EA67D0FE335}"/>
                </a:ext>
              </a:extLst>
            </p:cNvPr>
            <p:cNvSpPr txBox="1">
              <a:spLocks noChangeArrowheads="1"/>
            </p:cNvSpPr>
            <p:nvPr/>
          </p:nvSpPr>
          <p:spPr bwMode="auto">
            <a:xfrm>
              <a:off x="10835300" y="4537594"/>
              <a:ext cx="60691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9</a:t>
              </a:r>
              <a:endParaRPr lang="en-US" altLang="en-US" dirty="0">
                <a:latin typeface="Arial" panose="020B0604020202020204" pitchFamily="34" charset="0"/>
                <a:cs typeface="Arial" panose="020B0604020202020204" pitchFamily="34" charset="0"/>
              </a:endParaRPr>
            </a:p>
          </p:txBody>
        </p:sp>
        <p:sp>
          <p:nvSpPr>
            <p:cNvPr id="489552" name="Text Box 85">
              <a:extLst>
                <a:ext uri="{FF2B5EF4-FFF2-40B4-BE49-F238E27FC236}">
                  <a16:creationId xmlns:a16="http://schemas.microsoft.com/office/drawing/2014/main" id="{C7297DD1-46A1-841C-7DA0-F5B5C5D61B4E}"/>
                </a:ext>
              </a:extLst>
            </p:cNvPr>
            <p:cNvSpPr txBox="1">
              <a:spLocks noChangeArrowheads="1"/>
            </p:cNvSpPr>
            <p:nvPr/>
          </p:nvSpPr>
          <p:spPr bwMode="auto">
            <a:xfrm>
              <a:off x="10132357" y="4545752"/>
              <a:ext cx="47967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15</a:t>
              </a:r>
            </a:p>
          </p:txBody>
        </p:sp>
        <p:sp>
          <p:nvSpPr>
            <p:cNvPr id="489553" name="Text Box 86">
              <a:extLst>
                <a:ext uri="{FF2B5EF4-FFF2-40B4-BE49-F238E27FC236}">
                  <a16:creationId xmlns:a16="http://schemas.microsoft.com/office/drawing/2014/main" id="{D217F4F6-B6B9-D907-3609-B356EDCAA9FD}"/>
                </a:ext>
              </a:extLst>
            </p:cNvPr>
            <p:cNvSpPr txBox="1">
              <a:spLocks noChangeArrowheads="1"/>
            </p:cNvSpPr>
            <p:nvPr/>
          </p:nvSpPr>
          <p:spPr bwMode="auto">
            <a:xfrm>
              <a:off x="7918968" y="4597123"/>
              <a:ext cx="35533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solidFill>
                    <a:srgbClr val="0070C0"/>
                  </a:solidFill>
                  <a:latin typeface="Arial" panose="020B0604020202020204" pitchFamily="34" charset="0"/>
                  <a:cs typeface="Arial" panose="020B0604020202020204" pitchFamily="34" charset="0"/>
                </a:rPr>
                <a:t>4</a:t>
              </a:r>
            </a:p>
          </p:txBody>
        </p:sp>
        <p:sp>
          <p:nvSpPr>
            <p:cNvPr id="489554" name="Text Box 87">
              <a:extLst>
                <a:ext uri="{FF2B5EF4-FFF2-40B4-BE49-F238E27FC236}">
                  <a16:creationId xmlns:a16="http://schemas.microsoft.com/office/drawing/2014/main" id="{013A6C7F-F458-8425-EC01-BC8CBD9372BC}"/>
                </a:ext>
              </a:extLst>
            </p:cNvPr>
            <p:cNvSpPr txBox="1">
              <a:spLocks noChangeArrowheads="1"/>
            </p:cNvSpPr>
            <p:nvPr/>
          </p:nvSpPr>
          <p:spPr bwMode="auto">
            <a:xfrm>
              <a:off x="7912300" y="5792717"/>
              <a:ext cx="355334" cy="270858"/>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cxnSp>
          <p:nvCxnSpPr>
            <p:cNvPr id="489555" name="AutoShape 64">
              <a:extLst>
                <a:ext uri="{FF2B5EF4-FFF2-40B4-BE49-F238E27FC236}">
                  <a16:creationId xmlns:a16="http://schemas.microsoft.com/office/drawing/2014/main" id="{59F1180F-910F-2059-DAB2-F383DF183189}"/>
                </a:ext>
              </a:extLst>
            </p:cNvPr>
            <p:cNvCxnSpPr>
              <a:cxnSpLocks noChangeShapeType="1"/>
              <a:stCxn id="489520" idx="3"/>
              <a:endCxn id="489518" idx="5"/>
            </p:cNvCxnSpPr>
            <p:nvPr/>
          </p:nvCxnSpPr>
          <p:spPr bwMode="auto">
            <a:xfrm rot="5400000">
              <a:off x="7245388" y="4739808"/>
              <a:ext cx="12700" cy="1441334"/>
            </a:xfrm>
            <a:prstGeom prst="curvedConnector3">
              <a:avLst>
                <a:gd name="adj1" fmla="val 1427213"/>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60" name="Text Box 74">
              <a:extLst>
                <a:ext uri="{FF2B5EF4-FFF2-40B4-BE49-F238E27FC236}">
                  <a16:creationId xmlns:a16="http://schemas.microsoft.com/office/drawing/2014/main" id="{A5805849-3771-275F-BE62-3D5BEE82E45C}"/>
                </a:ext>
              </a:extLst>
            </p:cNvPr>
            <p:cNvSpPr txBox="1">
              <a:spLocks noChangeArrowheads="1"/>
            </p:cNvSpPr>
            <p:nvPr/>
          </p:nvSpPr>
          <p:spPr bwMode="auto">
            <a:xfrm>
              <a:off x="7326973" y="5442056"/>
              <a:ext cx="398956" cy="276999"/>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4</a:t>
              </a:r>
              <a:endParaRPr lang="en-US" altLang="en-US" sz="1400" dirty="0">
                <a:latin typeface="Arial" panose="020B0604020202020204" pitchFamily="34" charset="0"/>
                <a:cs typeface="Arial" panose="020B0604020202020204" pitchFamily="34" charset="0"/>
              </a:endParaRPr>
            </a:p>
          </p:txBody>
        </p:sp>
        <p:cxnSp>
          <p:nvCxnSpPr>
            <p:cNvPr id="489561" name="AutoShape 64">
              <a:extLst>
                <a:ext uri="{FF2B5EF4-FFF2-40B4-BE49-F238E27FC236}">
                  <a16:creationId xmlns:a16="http://schemas.microsoft.com/office/drawing/2014/main" id="{0AF0C030-3547-FE06-D81C-B7272F0EF44D}"/>
                </a:ext>
              </a:extLst>
            </p:cNvPr>
            <p:cNvCxnSpPr>
              <a:cxnSpLocks noChangeShapeType="1"/>
              <a:stCxn id="489521" idx="2"/>
              <a:endCxn id="489518" idx="4"/>
            </p:cNvCxnSpPr>
            <p:nvPr/>
          </p:nvCxnSpPr>
          <p:spPr bwMode="auto">
            <a:xfrm rot="10800000">
              <a:off x="6416718" y="5505496"/>
              <a:ext cx="1504600" cy="1057175"/>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65" name="Text Box 74">
              <a:extLst>
                <a:ext uri="{FF2B5EF4-FFF2-40B4-BE49-F238E27FC236}">
                  <a16:creationId xmlns:a16="http://schemas.microsoft.com/office/drawing/2014/main" id="{56988337-4098-D75F-1FE7-F8AD1658E9A8}"/>
                </a:ext>
              </a:extLst>
            </p:cNvPr>
            <p:cNvSpPr txBox="1">
              <a:spLocks noChangeArrowheads="1"/>
            </p:cNvSpPr>
            <p:nvPr/>
          </p:nvSpPr>
          <p:spPr bwMode="auto">
            <a:xfrm>
              <a:off x="6787586" y="6102980"/>
              <a:ext cx="398956" cy="276999"/>
            </a:xfrm>
            <a:prstGeom prst="rect">
              <a:avLst/>
            </a:prstGeom>
            <a:solidFill>
              <a:schemeClr val="accent1">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14</a:t>
              </a:r>
              <a:endParaRPr lang="en-US" altLang="en-US" sz="1400" dirty="0">
                <a:latin typeface="Arial" panose="020B0604020202020204" pitchFamily="34" charset="0"/>
                <a:cs typeface="Arial" panose="020B0604020202020204" pitchFamily="34" charset="0"/>
              </a:endParaRPr>
            </a:p>
          </p:txBody>
        </p:sp>
        <p:cxnSp>
          <p:nvCxnSpPr>
            <p:cNvPr id="489566" name="AutoShape 64">
              <a:extLst>
                <a:ext uri="{FF2B5EF4-FFF2-40B4-BE49-F238E27FC236}">
                  <a16:creationId xmlns:a16="http://schemas.microsoft.com/office/drawing/2014/main" id="{CE297D09-C220-D1BA-2ABF-E9A3F1DBC70A}"/>
                </a:ext>
              </a:extLst>
            </p:cNvPr>
            <p:cNvCxnSpPr>
              <a:cxnSpLocks noChangeShapeType="1"/>
              <a:stCxn id="489532" idx="1"/>
              <a:endCxn id="489521" idx="7"/>
            </p:cNvCxnSpPr>
            <p:nvPr/>
          </p:nvCxnSpPr>
          <p:spPr bwMode="auto">
            <a:xfrm rot="16200000" flipV="1">
              <a:off x="9182488" y="5454240"/>
              <a:ext cx="12700" cy="2000851"/>
            </a:xfrm>
            <a:prstGeom prst="curvedConnector3">
              <a:avLst>
                <a:gd name="adj1" fmla="val 479535"/>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71" name="Text Box 75">
              <a:extLst>
                <a:ext uri="{FF2B5EF4-FFF2-40B4-BE49-F238E27FC236}">
                  <a16:creationId xmlns:a16="http://schemas.microsoft.com/office/drawing/2014/main" id="{BD236D1B-AA8D-8BCB-F967-CF602BFB9377}"/>
                </a:ext>
              </a:extLst>
            </p:cNvPr>
            <p:cNvSpPr txBox="1">
              <a:spLocks noChangeArrowheads="1"/>
            </p:cNvSpPr>
            <p:nvPr/>
          </p:nvSpPr>
          <p:spPr bwMode="auto">
            <a:xfrm>
              <a:off x="8837352" y="6184017"/>
              <a:ext cx="632607" cy="276999"/>
            </a:xfrm>
            <a:prstGeom prst="rect">
              <a:avLst/>
            </a:prstGeom>
            <a:solidFill>
              <a:schemeClr val="accent1">
                <a:lumMod val="20000"/>
                <a:lumOff val="80000"/>
              </a:schemeClr>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14</a:t>
              </a:r>
              <a:endParaRPr lang="en-US" altLang="en-US" dirty="0">
                <a:latin typeface="Arial" panose="020B0604020202020204" pitchFamily="34" charset="0"/>
                <a:cs typeface="Arial" panose="020B0604020202020204" pitchFamily="34" charset="0"/>
              </a:endParaRPr>
            </a:p>
          </p:txBody>
        </p:sp>
        <p:cxnSp>
          <p:nvCxnSpPr>
            <p:cNvPr id="489572" name="AutoShape 64">
              <a:extLst>
                <a:ext uri="{FF2B5EF4-FFF2-40B4-BE49-F238E27FC236}">
                  <a16:creationId xmlns:a16="http://schemas.microsoft.com/office/drawing/2014/main" id="{BC852530-687B-2792-E9E3-C01212710059}"/>
                </a:ext>
              </a:extLst>
            </p:cNvPr>
            <p:cNvCxnSpPr>
              <a:cxnSpLocks noChangeShapeType="1"/>
              <a:stCxn id="489532" idx="0"/>
              <a:endCxn id="489520" idx="6"/>
            </p:cNvCxnSpPr>
            <p:nvPr/>
          </p:nvCxnSpPr>
          <p:spPr bwMode="auto">
            <a:xfrm rot="16200000" flipV="1">
              <a:off x="8729788" y="4848800"/>
              <a:ext cx="1058141" cy="2064118"/>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84" name="Text Box 81">
              <a:extLst>
                <a:ext uri="{FF2B5EF4-FFF2-40B4-BE49-F238E27FC236}">
                  <a16:creationId xmlns:a16="http://schemas.microsoft.com/office/drawing/2014/main" id="{D76607D3-7AF2-52AE-81B2-F66D1C49AB39}"/>
                </a:ext>
              </a:extLst>
            </p:cNvPr>
            <p:cNvSpPr txBox="1">
              <a:spLocks noChangeArrowheads="1"/>
            </p:cNvSpPr>
            <p:nvPr/>
          </p:nvSpPr>
          <p:spPr bwMode="auto">
            <a:xfrm>
              <a:off x="9421919" y="5580555"/>
              <a:ext cx="355334" cy="276999"/>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4</a:t>
              </a:r>
              <a:endParaRPr lang="en-US" altLang="en-US" dirty="0">
                <a:latin typeface="Arial" panose="020B0604020202020204" pitchFamily="34" charset="0"/>
                <a:cs typeface="Arial" panose="020B0604020202020204" pitchFamily="34" charset="0"/>
              </a:endParaRPr>
            </a:p>
          </p:txBody>
        </p:sp>
        <p:cxnSp>
          <p:nvCxnSpPr>
            <p:cNvPr id="489585" name="AutoShape 64">
              <a:extLst>
                <a:ext uri="{FF2B5EF4-FFF2-40B4-BE49-F238E27FC236}">
                  <a16:creationId xmlns:a16="http://schemas.microsoft.com/office/drawing/2014/main" id="{87B6735F-4E5A-92F1-76DC-F22D989A0219}"/>
                </a:ext>
              </a:extLst>
            </p:cNvPr>
            <p:cNvCxnSpPr>
              <a:cxnSpLocks noChangeShapeType="1"/>
              <a:stCxn id="489531" idx="0"/>
              <a:endCxn id="489519" idx="6"/>
            </p:cNvCxnSpPr>
            <p:nvPr/>
          </p:nvCxnSpPr>
          <p:spPr bwMode="auto">
            <a:xfrm rot="16200000" flipV="1">
              <a:off x="8714361" y="3621525"/>
              <a:ext cx="1088994" cy="2064118"/>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90" name="Text Box 79">
              <a:extLst>
                <a:ext uri="{FF2B5EF4-FFF2-40B4-BE49-F238E27FC236}">
                  <a16:creationId xmlns:a16="http://schemas.microsoft.com/office/drawing/2014/main" id="{041DC420-265C-B8E5-5A41-122217D63F4E}"/>
                </a:ext>
              </a:extLst>
            </p:cNvPr>
            <p:cNvSpPr txBox="1">
              <a:spLocks noChangeArrowheads="1"/>
            </p:cNvSpPr>
            <p:nvPr/>
          </p:nvSpPr>
          <p:spPr bwMode="auto">
            <a:xfrm>
              <a:off x="9363310" y="4326058"/>
              <a:ext cx="54938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14</a:t>
              </a:r>
              <a:endParaRPr lang="en-US" altLang="en-US" dirty="0">
                <a:latin typeface="Arial" panose="020B0604020202020204" pitchFamily="34" charset="0"/>
                <a:cs typeface="Arial" panose="020B0604020202020204" pitchFamily="34" charset="0"/>
              </a:endParaRPr>
            </a:p>
          </p:txBody>
        </p:sp>
        <p:cxnSp>
          <p:nvCxnSpPr>
            <p:cNvPr id="489591" name="AutoShape 64">
              <a:extLst>
                <a:ext uri="{FF2B5EF4-FFF2-40B4-BE49-F238E27FC236}">
                  <a16:creationId xmlns:a16="http://schemas.microsoft.com/office/drawing/2014/main" id="{6D094264-2917-E3F9-DDB9-D7D69BF3FCA8}"/>
                </a:ext>
              </a:extLst>
            </p:cNvPr>
            <p:cNvCxnSpPr>
              <a:cxnSpLocks noChangeShapeType="1"/>
              <a:stCxn id="489530" idx="6"/>
              <a:endCxn id="489536" idx="0"/>
            </p:cNvCxnSpPr>
            <p:nvPr/>
          </p:nvCxnSpPr>
          <p:spPr bwMode="auto">
            <a:xfrm>
              <a:off x="10443657" y="4109087"/>
              <a:ext cx="1475432" cy="1088994"/>
            </a:xfrm>
            <a:prstGeom prst="curvedConnector2">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94" name="Text Box 84">
              <a:extLst>
                <a:ext uri="{FF2B5EF4-FFF2-40B4-BE49-F238E27FC236}">
                  <a16:creationId xmlns:a16="http://schemas.microsoft.com/office/drawing/2014/main" id="{73FE8D70-7B71-60DB-EA10-A9DA45A4507A}"/>
                </a:ext>
              </a:extLst>
            </p:cNvPr>
            <p:cNvSpPr txBox="1">
              <a:spLocks noChangeArrowheads="1"/>
            </p:cNvSpPr>
            <p:nvPr/>
          </p:nvSpPr>
          <p:spPr bwMode="auto">
            <a:xfrm>
              <a:off x="11319423" y="4366806"/>
              <a:ext cx="47180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cxnSp>
          <p:nvCxnSpPr>
            <p:cNvPr id="489595" name="AutoShape 64">
              <a:extLst>
                <a:ext uri="{FF2B5EF4-FFF2-40B4-BE49-F238E27FC236}">
                  <a16:creationId xmlns:a16="http://schemas.microsoft.com/office/drawing/2014/main" id="{A6CCE149-FA1C-1060-288F-474C84967C0D}"/>
                </a:ext>
              </a:extLst>
            </p:cNvPr>
            <p:cNvCxnSpPr>
              <a:cxnSpLocks noChangeShapeType="1"/>
              <a:stCxn id="489531" idx="5"/>
              <a:endCxn id="489536" idx="3"/>
            </p:cNvCxnSpPr>
            <p:nvPr/>
          </p:nvCxnSpPr>
          <p:spPr bwMode="auto">
            <a:xfrm rot="16200000" flipH="1">
              <a:off x="11105002" y="4754392"/>
              <a:ext cx="12700" cy="1412165"/>
            </a:xfrm>
            <a:prstGeom prst="curvedConnector3">
              <a:avLst>
                <a:gd name="adj1" fmla="val 2154488"/>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9599" name="Text Box 84">
              <a:extLst>
                <a:ext uri="{FF2B5EF4-FFF2-40B4-BE49-F238E27FC236}">
                  <a16:creationId xmlns:a16="http://schemas.microsoft.com/office/drawing/2014/main" id="{DA6C3AA9-F62F-1EFE-2C18-B1505F658259}"/>
                </a:ext>
              </a:extLst>
            </p:cNvPr>
            <p:cNvSpPr txBox="1">
              <a:spLocks noChangeArrowheads="1"/>
            </p:cNvSpPr>
            <p:nvPr/>
          </p:nvSpPr>
          <p:spPr bwMode="auto">
            <a:xfrm>
              <a:off x="10592825" y="5556664"/>
              <a:ext cx="471809"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b="1" dirty="0">
                  <a:latin typeface="Arial" panose="020B0604020202020204" pitchFamily="34" charset="0"/>
                  <a:cs typeface="Arial" panose="020B0604020202020204" pitchFamily="34" charset="0"/>
                </a:rPr>
                <a:t>1</a:t>
              </a:r>
              <a:endParaRPr lang="en-US" altLang="en-US" dirty="0">
                <a:latin typeface="Arial" panose="020B0604020202020204" pitchFamily="34" charset="0"/>
                <a:cs typeface="Arial" panose="020B0604020202020204" pitchFamily="34" charset="0"/>
              </a:endParaRPr>
            </a:p>
          </p:txBody>
        </p:sp>
      </p:grpSp>
      <p:sp>
        <p:nvSpPr>
          <p:cNvPr id="489600" name="TextBox 489599">
            <a:extLst>
              <a:ext uri="{FF2B5EF4-FFF2-40B4-BE49-F238E27FC236}">
                <a16:creationId xmlns:a16="http://schemas.microsoft.com/office/drawing/2014/main" id="{2EDAF9F7-D693-743A-1FE3-E1325F57075E}"/>
              </a:ext>
            </a:extLst>
          </p:cNvPr>
          <p:cNvSpPr txBox="1"/>
          <p:nvPr/>
        </p:nvSpPr>
        <p:spPr>
          <a:xfrm>
            <a:off x="2110299" y="6494673"/>
            <a:ext cx="1611852" cy="461665"/>
          </a:xfrm>
          <a:prstGeom prst="rect">
            <a:avLst/>
          </a:prstGeom>
          <a:noFill/>
        </p:spPr>
        <p:txBody>
          <a:bodyPr wrap="none" rtlCol="0">
            <a:spAutoFit/>
          </a:bodyPr>
          <a:lstStyle/>
          <a:p>
            <a:r>
              <a:rPr lang="en-US" sz="2400" dirty="0"/>
              <a:t>Flow Graph</a:t>
            </a:r>
            <a:endParaRPr lang="en-US" sz="2400" b="1" dirty="0">
              <a:solidFill>
                <a:srgbClr val="C00000"/>
              </a:solidFill>
            </a:endParaRPr>
          </a:p>
        </p:txBody>
      </p:sp>
      <p:sp>
        <p:nvSpPr>
          <p:cNvPr id="489602" name="TextBox 489601">
            <a:extLst>
              <a:ext uri="{FF2B5EF4-FFF2-40B4-BE49-F238E27FC236}">
                <a16:creationId xmlns:a16="http://schemas.microsoft.com/office/drawing/2014/main" id="{282E3E5A-2C48-332C-ECB6-A2B9AE5C189F}"/>
              </a:ext>
            </a:extLst>
          </p:cNvPr>
          <p:cNvSpPr txBox="1"/>
          <p:nvPr/>
        </p:nvSpPr>
        <p:spPr>
          <a:xfrm>
            <a:off x="8290022" y="6494572"/>
            <a:ext cx="2067746" cy="461665"/>
          </a:xfrm>
          <a:prstGeom prst="rect">
            <a:avLst/>
          </a:prstGeom>
          <a:noFill/>
        </p:spPr>
        <p:txBody>
          <a:bodyPr wrap="none" rtlCol="0">
            <a:spAutoFit/>
          </a:bodyPr>
          <a:lstStyle/>
          <a:p>
            <a:r>
              <a:rPr lang="en-US" sz="2400" dirty="0"/>
              <a:t>Residual Graph</a:t>
            </a:r>
            <a:endParaRPr lang="en-US" sz="2400" b="1" dirty="0">
              <a:solidFill>
                <a:srgbClr val="C00000"/>
              </a:solidFill>
            </a:endParaRPr>
          </a:p>
        </p:txBody>
      </p:sp>
    </p:spTree>
    <p:extLst>
      <p:ext uri="{BB962C8B-B14F-4D97-AF65-F5344CB8AC3E}">
        <p14:creationId xmlns:p14="http://schemas.microsoft.com/office/powerpoint/2010/main" val="1592309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23DCA-AEFD-7B34-8B7C-3E3F206D36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C8251D-7870-9225-188C-ACBA4DD78EFC}"/>
              </a:ext>
            </a:extLst>
          </p:cNvPr>
          <p:cNvSpPr>
            <a:spLocks noGrp="1"/>
          </p:cNvSpPr>
          <p:nvPr>
            <p:ph type="title"/>
          </p:nvPr>
        </p:nvSpPr>
        <p:spPr/>
        <p:txBody>
          <a:bodyPr/>
          <a:lstStyle/>
          <a:p>
            <a:r>
              <a:rPr lang="en-US" dirty="0"/>
              <a:t>Flows and Cuts (Complete)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0C7468E-810A-423E-C03E-82D636B8F7E7}"/>
                  </a:ext>
                </a:extLst>
              </p:cNvPr>
              <p:cNvSpPr>
                <a:spLocks noGrp="1"/>
              </p:cNvSpPr>
              <p:nvPr>
                <p:ph idx="1"/>
              </p:nvPr>
            </p:nvSpPr>
            <p:spPr>
              <a:xfrm>
                <a:off x="628650" y="1366475"/>
                <a:ext cx="10891156" cy="5200045"/>
              </a:xfrm>
            </p:spPr>
            <p:txBody>
              <a:bodyPr>
                <a:noAutofit/>
              </a:bodyPr>
              <a:lstStyle/>
              <a:p>
                <a:pPr marL="457200" indent="-457200">
                  <a:spcBef>
                    <a:spcPts val="0"/>
                  </a:spcBef>
                  <a:buFont typeface="+mj-lt"/>
                  <a:buAutoNum type="arabicPeriod"/>
                </a:pPr>
                <a:r>
                  <a:rPr lang="en-US" sz="2400" dirty="0"/>
                  <a:t>The net flow crossing any cut equals the flow value.</a:t>
                </a:r>
              </a:p>
              <a:p>
                <a:pPr marL="1381125" lvl="2" indent="-457200">
                  <a:spcBef>
                    <a:spcPts val="0"/>
                  </a:spcBef>
                </a:pPr>
                <a:r>
                  <a:rPr lang="en-US" sz="2400" dirty="0"/>
                  <a:t>Why? Everything must cross the cut eventually</a:t>
                </a:r>
              </a:p>
              <a:p>
                <a:pPr marL="457200" indent="-457200">
                  <a:spcBef>
                    <a:spcPts val="0"/>
                  </a:spcBef>
                  <a:buFont typeface="+mj-lt"/>
                  <a:buAutoNum type="arabicPeriod"/>
                </a:pPr>
                <a:r>
                  <a:rPr lang="en-US" sz="2400" dirty="0"/>
                  <a:t>The capacity of any cut therefore is an upper bound on the max flow</a:t>
                </a:r>
              </a:p>
              <a:p>
                <a:pPr marL="1381125" lvl="2" indent="-457200">
                  <a:spcBef>
                    <a:spcPts val="0"/>
                  </a:spcBef>
                </a:pPr>
                <a:r>
                  <a:rPr lang="en-US" sz="2400" dirty="0"/>
                  <a:t>Why? No flow can exceed that capacity due to statement 1</a:t>
                </a:r>
              </a:p>
              <a:p>
                <a:pPr marL="457200" indent="-457200">
                  <a:spcBef>
                    <a:spcPts val="0"/>
                  </a:spcBef>
                  <a:buFont typeface="+mj-lt"/>
                  <a:buAutoNum type="arabicPeriod"/>
                </a:pPr>
                <a:r>
                  <a:rPr lang="en-US" sz="2400" dirty="0"/>
                  <a:t>If we found a flow whose value matches the capacity of some cut, then we know that the flow must be maximum, and the cut must be minimum</a:t>
                </a:r>
              </a:p>
              <a:p>
                <a:pPr marL="1381125" lvl="2" indent="-457200">
                  <a:spcBef>
                    <a:spcPts val="0"/>
                  </a:spcBef>
                </a:pPr>
                <a:r>
                  <a:rPr lang="en-US" sz="2400" dirty="0"/>
                  <a:t>Why? If there was a smaller cut or larger flow, we’ve broken statement 2</a:t>
                </a:r>
              </a:p>
              <a:p>
                <a:pPr marL="466725" indent="-457200">
                  <a:spcBef>
                    <a:spcPts val="0"/>
                  </a:spcBef>
                  <a:buFont typeface="+mj-lt"/>
                  <a:buAutoNum type="arabicPeriod"/>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When Ford Fulkerson terminates, there is a cut whose capacity matches the flow</a:t>
                </a:r>
              </a:p>
              <a:p>
                <a:pPr marL="1381125" lvl="2" indent="-457200">
                  <a:spcBef>
                    <a:spcPts val="0"/>
                  </a:spcBef>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Why? </a:t>
                </a:r>
                <a:r>
                  <a:rPr lang="en-US" sz="2400" dirty="0">
                    <a:solidFill>
                      <a:prstClr val="black"/>
                    </a:solidFill>
                    <a:latin typeface="Calibri" panose="020F0502020204030204"/>
                  </a:rPr>
                  <a:t>Select one side of the cut to be nodes reaching from </a:t>
                </a:r>
                <a14:m>
                  <m:oMath xmlns:m="http://schemas.openxmlformats.org/officeDocument/2006/math">
                    <m:r>
                      <a:rPr lang="en-US" sz="2400" b="0" i="1" smtClean="0">
                        <a:solidFill>
                          <a:prstClr val="black"/>
                        </a:solidFill>
                        <a:latin typeface="Cambria Math" panose="02040503050406030204" pitchFamily="18" charset="0"/>
                      </a:rPr>
                      <m:t>𝑠</m:t>
                    </m:r>
                  </m:oMath>
                </a14:m>
                <a:r>
                  <a:rPr lang="en-US" sz="2400" dirty="0"/>
                  <a:t> in the residual graph, the other side to be the rest of the nodes. That cut’s capacity matches the flow value.</a:t>
                </a:r>
                <a:endParaRPr lang="en-US" sz="3200" dirty="0"/>
              </a:p>
              <a:p>
                <a:pPr marL="1381125" lvl="2" indent="-457200">
                  <a:spcBef>
                    <a:spcPts val="0"/>
                  </a:spcBef>
                </a:pPr>
                <a:r>
                  <a:rPr lang="en-US" sz="3200" dirty="0"/>
                  <a:t>Thus the cut is minimum, and the flow is maximum!</a:t>
                </a:r>
                <a:endParaRPr lang="en-US" sz="2200" dirty="0"/>
              </a:p>
            </p:txBody>
          </p:sp>
        </mc:Choice>
        <mc:Fallback>
          <p:sp>
            <p:nvSpPr>
              <p:cNvPr id="3" name="Content Placeholder 2">
                <a:extLst>
                  <a:ext uri="{FF2B5EF4-FFF2-40B4-BE49-F238E27FC236}">
                    <a16:creationId xmlns:a16="http://schemas.microsoft.com/office/drawing/2014/main" id="{F0C7468E-810A-423E-C03E-82D636B8F7E7}"/>
                  </a:ext>
                </a:extLst>
              </p:cNvPr>
              <p:cNvSpPr>
                <a:spLocks noGrp="1" noRot="1" noChangeAspect="1" noMove="1" noResize="1" noEditPoints="1" noAdjustHandles="1" noChangeArrowheads="1" noChangeShapeType="1" noTextEdit="1"/>
              </p:cNvSpPr>
              <p:nvPr>
                <p:ph idx="1"/>
              </p:nvPr>
            </p:nvSpPr>
            <p:spPr>
              <a:xfrm>
                <a:off x="628650" y="1366475"/>
                <a:ext cx="10891156" cy="5200045"/>
              </a:xfrm>
              <a:blipFill>
                <a:blip r:embed="rId2"/>
                <a:stretch>
                  <a:fillRect l="-895" t="-1758" r="-95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E95DD4E-53CF-D221-EA22-AA6136B30ADA}"/>
              </a:ext>
            </a:extLst>
          </p:cNvPr>
          <p:cNvSpPr>
            <a:spLocks noGrp="1"/>
          </p:cNvSpPr>
          <p:nvPr>
            <p:ph type="sldNum" sz="quarter" idx="12"/>
          </p:nvPr>
        </p:nvSpPr>
        <p:spPr/>
        <p:txBody>
          <a:bodyPr/>
          <a:lstStyle/>
          <a:p>
            <a:fld id="{859767C1-1CFC-4BF3-A3D8-E4104FCBBC17}" type="slidenum">
              <a:rPr lang="en-US" smtClean="0"/>
              <a:pPr/>
              <a:t>16</a:t>
            </a:fld>
            <a:endParaRPr lang="en-US" dirty="0"/>
          </a:p>
        </p:txBody>
      </p:sp>
    </p:spTree>
    <p:extLst>
      <p:ext uri="{BB962C8B-B14F-4D97-AF65-F5344CB8AC3E}">
        <p14:creationId xmlns:p14="http://schemas.microsoft.com/office/powerpoint/2010/main" val="3804114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868" name="Rectangle 3"/>
              <p:cNvSpPr>
                <a:spLocks noGrp="1" noChangeArrowheads="1"/>
              </p:cNvSpPr>
              <p:nvPr>
                <p:ph type="body" idx="1"/>
              </p:nvPr>
            </p:nvSpPr>
            <p:spPr>
              <a:xfrm>
                <a:off x="628650" y="1282585"/>
                <a:ext cx="10237824" cy="5200045"/>
              </a:xfrm>
            </p:spPr>
            <p:txBody>
              <a:bodyPr/>
              <a:lstStyle/>
              <a:p>
                <a:pPr marL="0" indent="0" eaLnBrk="1" hangingPunct="1">
                  <a:buNone/>
                </a:pPr>
                <a:r>
                  <a:rPr lang="en-US" altLang="en-US" dirty="0"/>
                  <a:t>Worst case runtime </a:t>
                </a:r>
                <a14:m>
                  <m:oMath xmlns:m="http://schemas.openxmlformats.org/officeDocument/2006/math">
                    <m:r>
                      <a:rPr lang="en-US" altLang="en-US" b="0" i="1" smtClean="0">
                        <a:solidFill>
                          <a:srgbClr val="0066CC"/>
                        </a:solidFill>
                        <a:latin typeface="Cambria Math" panose="02040503050406030204" pitchFamily="18" charset="0"/>
                      </a:rPr>
                      <m:t>𝑂</m:t>
                    </m:r>
                    <m:d>
                      <m:dPr>
                        <m:ctrlPr>
                          <a:rPr lang="en-US" altLang="en-US" b="0" i="1" smtClean="0">
                            <a:solidFill>
                              <a:srgbClr val="0066CC"/>
                            </a:solidFill>
                            <a:latin typeface="Cambria Math" panose="02040503050406030204" pitchFamily="18" charset="0"/>
                          </a:rPr>
                        </m:ctrlPr>
                      </m:dPr>
                      <m:e>
                        <m:r>
                          <a:rPr lang="en-US" altLang="en-US" b="1" i="1" smtClean="0">
                            <a:solidFill>
                              <a:srgbClr val="0066CC"/>
                            </a:solidFill>
                            <a:latin typeface="Cambria Math" panose="02040503050406030204" pitchFamily="18" charset="0"/>
                          </a:rPr>
                          <m:t>𝒎𝒏𝑪</m:t>
                        </m:r>
                      </m:e>
                    </m:d>
                  </m:oMath>
                </a14:m>
                <a:r>
                  <a:rPr lang="en-US" altLang="en-US" b="0" dirty="0"/>
                  <a:t> with integer capacities </a:t>
                </a:r>
                <a14:m>
                  <m:oMath xmlns:m="http://schemas.openxmlformats.org/officeDocument/2006/math">
                    <m:r>
                      <a:rPr lang="en-US" altLang="en-US" b="1"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𝑪</m:t>
                    </m:r>
                  </m:oMath>
                </a14:m>
                <a:r>
                  <a:rPr lang="en-US" altLang="en-US" dirty="0"/>
                  <a:t>.</a:t>
                </a:r>
              </a:p>
              <a:p>
                <a:pPr lvl="1"/>
                <a14:m>
                  <m:oMath xmlns:m="http://schemas.openxmlformats.org/officeDocument/2006/math">
                    <m:r>
                      <a:rPr lang="en-US" altLang="en-US" i="1" dirty="0" smtClean="0">
                        <a:solidFill>
                          <a:srgbClr val="0066CC"/>
                        </a:solidFill>
                        <a:latin typeface="Cambria Math" panose="02040503050406030204" pitchFamily="18" charset="0"/>
                      </a:rPr>
                      <m:t>𝑂</m:t>
                    </m:r>
                    <m:r>
                      <a:rPr lang="en-US" altLang="en-US" i="1" dirty="0" smtClean="0">
                        <a:solidFill>
                          <a:srgbClr val="0066CC"/>
                        </a:solidFill>
                        <a:latin typeface="Cambria Math" panose="02040503050406030204" pitchFamily="18" charset="0"/>
                      </a:rPr>
                      <m:t>(</m:t>
                    </m:r>
                    <m:r>
                      <a:rPr lang="en-US" altLang="en-US" b="1" i="1" dirty="0" smtClean="0">
                        <a:solidFill>
                          <a:srgbClr val="0066CC"/>
                        </a:solidFill>
                        <a:latin typeface="Cambria Math" panose="02040503050406030204" pitchFamily="18" charset="0"/>
                      </a:rPr>
                      <m:t>𝒎</m:t>
                    </m:r>
                    <m:r>
                      <a:rPr lang="en-US" altLang="en-US" i="1" dirty="0" smtClean="0">
                        <a:solidFill>
                          <a:srgbClr val="0066CC"/>
                        </a:solidFill>
                        <a:latin typeface="Cambria Math" panose="02040503050406030204" pitchFamily="18" charset="0"/>
                      </a:rPr>
                      <m:t>)</m:t>
                    </m:r>
                  </m:oMath>
                </a14:m>
                <a:r>
                  <a:rPr lang="en-US" altLang="en-US" dirty="0"/>
                  <a:t> time per iteration.</a:t>
                </a:r>
              </a:p>
              <a:p>
                <a:pPr lvl="1"/>
                <a:r>
                  <a:rPr lang="en-US" altLang="en-US" dirty="0"/>
                  <a:t>At most </a:t>
                </a:r>
                <a14:m>
                  <m:oMath xmlns:m="http://schemas.openxmlformats.org/officeDocument/2006/math">
                    <m:r>
                      <a:rPr lang="en-US" altLang="en-US" b="1" i="1" dirty="0" smtClean="0">
                        <a:solidFill>
                          <a:srgbClr val="0066CC"/>
                        </a:solidFill>
                        <a:latin typeface="Cambria Math" panose="02040503050406030204" pitchFamily="18" charset="0"/>
                      </a:rPr>
                      <m:t>𝒏𝑪</m:t>
                    </m:r>
                  </m:oMath>
                </a14:m>
                <a:r>
                  <a:rPr lang="en-US" altLang="en-US" dirty="0"/>
                  <a:t> iterations.</a:t>
                </a:r>
              </a:p>
              <a:p>
                <a:pPr lvl="1"/>
                <a:r>
                  <a:rPr lang="en-US" altLang="en-US" dirty="0"/>
                  <a:t>This is “pseudo-polynomial” running time.</a:t>
                </a:r>
              </a:p>
              <a:p>
                <a:pPr eaLnBrk="1" hangingPunct="1"/>
                <a:endParaRPr lang="en-US" altLang="en-US" sz="600" dirty="0"/>
              </a:p>
              <a:p>
                <a:pPr eaLnBrk="1" hangingPunct="1"/>
                <a:r>
                  <a:rPr lang="en-US" altLang="en-US" dirty="0"/>
                  <a:t>May take exponential time, even with integer capacities:</a:t>
                </a:r>
              </a:p>
            </p:txBody>
          </p:sp>
        </mc:Choice>
        <mc:Fallback xmlns="">
          <p:sp>
            <p:nvSpPr>
              <p:cNvPr id="36868" name="Rectangle 3"/>
              <p:cNvSpPr>
                <a:spLocks noGrp="1" noRot="1" noChangeAspect="1" noMove="1" noResize="1" noEditPoints="1" noAdjustHandles="1" noChangeArrowheads="1" noChangeShapeType="1" noTextEdit="1"/>
              </p:cNvSpPr>
              <p:nvPr>
                <p:ph type="body" idx="1"/>
              </p:nvPr>
            </p:nvSpPr>
            <p:spPr>
              <a:xfrm>
                <a:off x="628650" y="1282585"/>
                <a:ext cx="10237824" cy="5200045"/>
              </a:xfrm>
              <a:blipFill>
                <a:blip r:embed="rId3"/>
                <a:stretch>
                  <a:fillRect l="-1190" t="-1876"/>
                </a:stretch>
              </a:blipFill>
            </p:spPr>
            <p:txBody>
              <a:bodyPr/>
              <a:lstStyle/>
              <a:p>
                <a:r>
                  <a:rPr lang="en-US">
                    <a:noFill/>
                  </a:rPr>
                  <a:t> </a:t>
                </a:r>
              </a:p>
            </p:txBody>
          </p:sp>
        </mc:Fallback>
      </mc:AlternateContent>
      <p:sp>
        <p:nvSpPr>
          <p:cNvPr id="41" name="Freeform 20">
            <a:extLst>
              <a:ext uri="{FF2B5EF4-FFF2-40B4-BE49-F238E27FC236}">
                <a16:creationId xmlns:a16="http://schemas.microsoft.com/office/drawing/2014/main" id="{9C27428B-0C0F-430C-B8E6-7E38D0CEA8AC}"/>
              </a:ext>
            </a:extLst>
          </p:cNvPr>
          <p:cNvSpPr>
            <a:spLocks/>
          </p:cNvSpPr>
          <p:nvPr/>
        </p:nvSpPr>
        <p:spPr bwMode="auto">
          <a:xfrm>
            <a:off x="4849918" y="4829411"/>
            <a:ext cx="2555875" cy="595313"/>
          </a:xfrm>
          <a:custGeom>
            <a:avLst/>
            <a:gdLst>
              <a:gd name="T0" fmla="*/ 0 w 1610"/>
              <a:gd name="T1" fmla="*/ 160 h 375"/>
              <a:gd name="T2" fmla="*/ 533 w 1610"/>
              <a:gd name="T3" fmla="*/ 31 h 375"/>
              <a:gd name="T4" fmla="*/ 926 w 1610"/>
              <a:gd name="T5" fmla="*/ 347 h 375"/>
              <a:gd name="T6" fmla="*/ 1503 w 1610"/>
              <a:gd name="T7" fmla="*/ 200 h 375"/>
              <a:gd name="T8" fmla="*/ 1570 w 1610"/>
              <a:gd name="T9" fmla="*/ 172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0" h="375">
                <a:moveTo>
                  <a:pt x="0" y="160"/>
                </a:moveTo>
                <a:cubicBezTo>
                  <a:pt x="89" y="139"/>
                  <a:pt x="379" y="0"/>
                  <a:pt x="533" y="31"/>
                </a:cubicBezTo>
                <a:cubicBezTo>
                  <a:pt x="687" y="62"/>
                  <a:pt x="764" y="319"/>
                  <a:pt x="926" y="347"/>
                </a:cubicBezTo>
                <a:cubicBezTo>
                  <a:pt x="1088" y="375"/>
                  <a:pt x="1396" y="229"/>
                  <a:pt x="1503" y="200"/>
                </a:cubicBezTo>
                <a:cubicBezTo>
                  <a:pt x="1610" y="171"/>
                  <a:pt x="1556" y="178"/>
                  <a:pt x="1570" y="172"/>
                </a:cubicBezTo>
              </a:path>
            </a:pathLst>
          </a:custGeom>
          <a:noFill/>
          <a:ln w="57150" cap="flat" cmpd="sng">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884AA8A9-D8D8-48A7-ABDD-62111F43ED4A}"/>
              </a:ext>
            </a:extLst>
          </p:cNvPr>
          <p:cNvGrpSpPr/>
          <p:nvPr/>
        </p:nvGrpSpPr>
        <p:grpSpPr>
          <a:xfrm>
            <a:off x="4405784" y="4444501"/>
            <a:ext cx="3276600" cy="1465241"/>
            <a:chOff x="4405784" y="4444501"/>
            <a:chExt cx="3276600" cy="1465241"/>
          </a:xfrm>
        </p:grpSpPr>
        <p:sp>
          <p:nvSpPr>
            <p:cNvPr id="49" name="Freeform: Shape 48">
              <a:extLst>
                <a:ext uri="{FF2B5EF4-FFF2-40B4-BE49-F238E27FC236}">
                  <a16:creationId xmlns:a16="http://schemas.microsoft.com/office/drawing/2014/main" id="{648550CA-854B-4463-A0B0-152CC69D88A8}"/>
                </a:ext>
              </a:extLst>
            </p:cNvPr>
            <p:cNvSpPr/>
            <p:nvPr/>
          </p:nvSpPr>
          <p:spPr bwMode="auto">
            <a:xfrm>
              <a:off x="6244903" y="4554588"/>
              <a:ext cx="1137684" cy="349669"/>
            </a:xfrm>
            <a:custGeom>
              <a:avLst/>
              <a:gdLst>
                <a:gd name="connsiteX0" fmla="*/ 1137684 w 1137684"/>
                <a:gd name="connsiteY0" fmla="*/ 349669 h 349669"/>
                <a:gd name="connsiteX1" fmla="*/ 701749 w 1137684"/>
                <a:gd name="connsiteY1" fmla="*/ 30693 h 349669"/>
                <a:gd name="connsiteX2" fmla="*/ 0 w 1137684"/>
                <a:gd name="connsiteY2" fmla="*/ 30693 h 349669"/>
              </a:gdLst>
              <a:ahLst/>
              <a:cxnLst>
                <a:cxn ang="0">
                  <a:pos x="connsiteX0" y="connsiteY0"/>
                </a:cxn>
                <a:cxn ang="0">
                  <a:pos x="connsiteX1" y="connsiteY1"/>
                </a:cxn>
                <a:cxn ang="0">
                  <a:pos x="connsiteX2" y="connsiteY2"/>
                </a:cxn>
              </a:cxnLst>
              <a:rect l="l" t="t" r="r" b="b"/>
              <a:pathLst>
                <a:path w="1137684" h="349669">
                  <a:moveTo>
                    <a:pt x="1137684" y="349669"/>
                  </a:moveTo>
                  <a:cubicBezTo>
                    <a:pt x="1014523" y="216762"/>
                    <a:pt x="891363" y="83856"/>
                    <a:pt x="701749" y="30693"/>
                  </a:cubicBezTo>
                  <a:cubicBezTo>
                    <a:pt x="512135" y="-22470"/>
                    <a:pt x="256067" y="4111"/>
                    <a:pt x="0" y="30693"/>
                  </a:cubicBezTo>
                </a:path>
              </a:pathLst>
            </a:custGeom>
            <a:noFill/>
            <a:ln w="12700" cap="flat" cmpd="sng">
              <a:solidFill>
                <a:srgbClr val="69508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val 5">
              <a:extLst>
                <a:ext uri="{FF2B5EF4-FFF2-40B4-BE49-F238E27FC236}">
                  <a16:creationId xmlns:a16="http://schemas.microsoft.com/office/drawing/2014/main" id="{FE9B55A2-115E-4D27-97DB-3FBEA1E37BC3}"/>
                </a:ext>
              </a:extLst>
            </p:cNvPr>
            <p:cNvSpPr>
              <a:spLocks noChangeArrowheads="1"/>
            </p:cNvSpPr>
            <p:nvPr/>
          </p:nvSpPr>
          <p:spPr bwMode="auto">
            <a:xfrm>
              <a:off x="4405784" y="4893956"/>
              <a:ext cx="381000" cy="381000"/>
            </a:xfrm>
            <a:prstGeom prst="ellipse">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s</a:t>
              </a:r>
            </a:p>
          </p:txBody>
        </p:sp>
        <p:sp>
          <p:nvSpPr>
            <p:cNvPr id="27" name="Line 6">
              <a:extLst>
                <a:ext uri="{FF2B5EF4-FFF2-40B4-BE49-F238E27FC236}">
                  <a16:creationId xmlns:a16="http://schemas.microsoft.com/office/drawing/2014/main" id="{483BFF57-5175-4431-AED7-1A9005F2A9D0}"/>
                </a:ext>
              </a:extLst>
            </p:cNvPr>
            <p:cNvSpPr>
              <a:spLocks noChangeShapeType="1"/>
            </p:cNvSpPr>
            <p:nvPr/>
          </p:nvSpPr>
          <p:spPr bwMode="auto">
            <a:xfrm flipV="1">
              <a:off x="4786784" y="4741556"/>
              <a:ext cx="1066800" cy="3524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 Box 7">
              <a:extLst>
                <a:ext uri="{FF2B5EF4-FFF2-40B4-BE49-F238E27FC236}">
                  <a16:creationId xmlns:a16="http://schemas.microsoft.com/office/drawing/2014/main" id="{BBB53D32-5280-4D79-B334-3446DA4709D4}"/>
                </a:ext>
              </a:extLst>
            </p:cNvPr>
            <p:cNvSpPr txBox="1">
              <a:spLocks noChangeArrowheads="1"/>
            </p:cNvSpPr>
            <p:nvPr/>
          </p:nvSpPr>
          <p:spPr bwMode="auto">
            <a:xfrm>
              <a:off x="5178897" y="4685872"/>
              <a:ext cx="311150"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p>
          </p:txBody>
        </p:sp>
        <p:sp>
          <p:nvSpPr>
            <p:cNvPr id="29" name="Oval 8">
              <a:extLst>
                <a:ext uri="{FF2B5EF4-FFF2-40B4-BE49-F238E27FC236}">
                  <a16:creationId xmlns:a16="http://schemas.microsoft.com/office/drawing/2014/main" id="{4DDC0B09-E376-4E25-93B0-ED9CF1251EF7}"/>
                </a:ext>
              </a:extLst>
            </p:cNvPr>
            <p:cNvSpPr>
              <a:spLocks noChangeArrowheads="1"/>
            </p:cNvSpPr>
            <p:nvPr/>
          </p:nvSpPr>
          <p:spPr bwMode="auto">
            <a:xfrm>
              <a:off x="5853584" y="4512956"/>
              <a:ext cx="381000" cy="381000"/>
            </a:xfrm>
            <a:prstGeom prst="ellipse">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a</a:t>
              </a:r>
            </a:p>
          </p:txBody>
        </p:sp>
        <p:sp>
          <p:nvSpPr>
            <p:cNvPr id="30" name="Oval 9">
              <a:extLst>
                <a:ext uri="{FF2B5EF4-FFF2-40B4-BE49-F238E27FC236}">
                  <a16:creationId xmlns:a16="http://schemas.microsoft.com/office/drawing/2014/main" id="{D894FB12-ADA6-423E-BCE5-3403327EEC62}"/>
                </a:ext>
              </a:extLst>
            </p:cNvPr>
            <p:cNvSpPr>
              <a:spLocks noChangeArrowheads="1"/>
            </p:cNvSpPr>
            <p:nvPr/>
          </p:nvSpPr>
          <p:spPr bwMode="auto">
            <a:xfrm>
              <a:off x="7301384" y="4893956"/>
              <a:ext cx="381000" cy="381000"/>
            </a:xfrm>
            <a:prstGeom prst="ellipse">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a:t>
              </a:r>
            </a:p>
          </p:txBody>
        </p:sp>
        <p:sp>
          <p:nvSpPr>
            <p:cNvPr id="31" name="Oval 10">
              <a:extLst>
                <a:ext uri="{FF2B5EF4-FFF2-40B4-BE49-F238E27FC236}">
                  <a16:creationId xmlns:a16="http://schemas.microsoft.com/office/drawing/2014/main" id="{B385E51A-3C1C-4009-A231-8C4FB6B40DE3}"/>
                </a:ext>
              </a:extLst>
            </p:cNvPr>
            <p:cNvSpPr>
              <a:spLocks noChangeArrowheads="1"/>
            </p:cNvSpPr>
            <p:nvPr/>
          </p:nvSpPr>
          <p:spPr bwMode="auto">
            <a:xfrm>
              <a:off x="5853584" y="5351156"/>
              <a:ext cx="381000" cy="381000"/>
            </a:xfrm>
            <a:prstGeom prst="ellipse">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b</a:t>
              </a:r>
            </a:p>
          </p:txBody>
        </p:sp>
        <p:sp>
          <p:nvSpPr>
            <p:cNvPr id="32" name="Line 11">
              <a:extLst>
                <a:ext uri="{FF2B5EF4-FFF2-40B4-BE49-F238E27FC236}">
                  <a16:creationId xmlns:a16="http://schemas.microsoft.com/office/drawing/2014/main" id="{2ABC2F6D-058E-43B6-8BE9-75C92C727FC8}"/>
                </a:ext>
              </a:extLst>
            </p:cNvPr>
            <p:cNvSpPr>
              <a:spLocks noChangeShapeType="1"/>
            </p:cNvSpPr>
            <p:nvPr/>
          </p:nvSpPr>
          <p:spPr bwMode="auto">
            <a:xfrm flipV="1">
              <a:off x="6234584" y="5122556"/>
              <a:ext cx="1066800" cy="3524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Line 12">
              <a:extLst>
                <a:ext uri="{FF2B5EF4-FFF2-40B4-BE49-F238E27FC236}">
                  <a16:creationId xmlns:a16="http://schemas.microsoft.com/office/drawing/2014/main" id="{D7F7ABF6-BA82-4144-8492-BE7E7266D3A6}"/>
                </a:ext>
              </a:extLst>
            </p:cNvPr>
            <p:cNvSpPr>
              <a:spLocks noChangeShapeType="1"/>
            </p:cNvSpPr>
            <p:nvPr/>
          </p:nvSpPr>
          <p:spPr bwMode="auto">
            <a:xfrm>
              <a:off x="6234584" y="4712981"/>
              <a:ext cx="1066800" cy="2571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Line 13">
              <a:extLst>
                <a:ext uri="{FF2B5EF4-FFF2-40B4-BE49-F238E27FC236}">
                  <a16:creationId xmlns:a16="http://schemas.microsoft.com/office/drawing/2014/main" id="{AF089311-13B7-433D-9958-7F2CA0D88C48}"/>
                </a:ext>
              </a:extLst>
            </p:cNvPr>
            <p:cNvSpPr>
              <a:spLocks noChangeShapeType="1"/>
            </p:cNvSpPr>
            <p:nvPr/>
          </p:nvSpPr>
          <p:spPr bwMode="auto">
            <a:xfrm>
              <a:off x="4786784" y="5198756"/>
              <a:ext cx="1066800" cy="2571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 Box 14">
              <a:extLst>
                <a:ext uri="{FF2B5EF4-FFF2-40B4-BE49-F238E27FC236}">
                  <a16:creationId xmlns:a16="http://schemas.microsoft.com/office/drawing/2014/main" id="{DA5949BF-04D3-42DC-97A5-6D3805B68A5C}"/>
                </a:ext>
              </a:extLst>
            </p:cNvPr>
            <p:cNvSpPr txBox="1">
              <a:spLocks noChangeArrowheads="1"/>
            </p:cNvSpPr>
            <p:nvPr/>
          </p:nvSpPr>
          <p:spPr bwMode="auto">
            <a:xfrm>
              <a:off x="6467000" y="4601649"/>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c-1</a:t>
              </a:r>
            </a:p>
          </p:txBody>
        </p:sp>
        <p:sp>
          <p:nvSpPr>
            <p:cNvPr id="36" name="Text Box 15">
              <a:extLst>
                <a:ext uri="{FF2B5EF4-FFF2-40B4-BE49-F238E27FC236}">
                  <a16:creationId xmlns:a16="http://schemas.microsoft.com/office/drawing/2014/main" id="{9F3C8408-8F57-43DD-85D9-9E638C1F4D04}"/>
                </a:ext>
              </a:extLst>
            </p:cNvPr>
            <p:cNvSpPr txBox="1">
              <a:spLocks noChangeArrowheads="1"/>
            </p:cNvSpPr>
            <p:nvPr/>
          </p:nvSpPr>
          <p:spPr bwMode="auto">
            <a:xfrm>
              <a:off x="6581691" y="5137902"/>
              <a:ext cx="311150"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p>
          </p:txBody>
        </p:sp>
        <p:sp>
          <p:nvSpPr>
            <p:cNvPr id="37" name="Text Box 16">
              <a:extLst>
                <a:ext uri="{FF2B5EF4-FFF2-40B4-BE49-F238E27FC236}">
                  <a16:creationId xmlns:a16="http://schemas.microsoft.com/office/drawing/2014/main" id="{6E6C7A0E-8877-47E0-8B67-8E845BBC71A1}"/>
                </a:ext>
              </a:extLst>
            </p:cNvPr>
            <p:cNvSpPr txBox="1">
              <a:spLocks noChangeArrowheads="1"/>
            </p:cNvSpPr>
            <p:nvPr/>
          </p:nvSpPr>
          <p:spPr bwMode="auto">
            <a:xfrm>
              <a:off x="6082184" y="4893956"/>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a:t>
              </a:r>
            </a:p>
          </p:txBody>
        </p:sp>
        <p:sp>
          <p:nvSpPr>
            <p:cNvPr id="38" name="Text Box 17">
              <a:extLst>
                <a:ext uri="{FF2B5EF4-FFF2-40B4-BE49-F238E27FC236}">
                  <a16:creationId xmlns:a16="http://schemas.microsoft.com/office/drawing/2014/main" id="{97936551-B6D2-4057-88FA-0645F14AB5F2}"/>
                </a:ext>
              </a:extLst>
            </p:cNvPr>
            <p:cNvSpPr txBox="1">
              <a:spLocks noChangeArrowheads="1"/>
            </p:cNvSpPr>
            <p:nvPr/>
          </p:nvSpPr>
          <p:spPr bwMode="auto">
            <a:xfrm>
              <a:off x="5073997" y="5152718"/>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c-1</a:t>
              </a:r>
            </a:p>
          </p:txBody>
        </p:sp>
        <p:sp>
          <p:nvSpPr>
            <p:cNvPr id="39" name="Line 18">
              <a:extLst>
                <a:ext uri="{FF2B5EF4-FFF2-40B4-BE49-F238E27FC236}">
                  <a16:creationId xmlns:a16="http://schemas.microsoft.com/office/drawing/2014/main" id="{B60817A9-D695-43D2-84E0-309ED4C5D3EC}"/>
                </a:ext>
              </a:extLst>
            </p:cNvPr>
            <p:cNvSpPr>
              <a:spLocks noChangeShapeType="1"/>
            </p:cNvSpPr>
            <p:nvPr/>
          </p:nvSpPr>
          <p:spPr bwMode="auto">
            <a:xfrm flipV="1">
              <a:off x="6005984" y="4893956"/>
              <a:ext cx="0" cy="457200"/>
            </a:xfrm>
            <a:prstGeom prst="line">
              <a:avLst/>
            </a:prstGeom>
            <a:noFill/>
            <a:ln w="127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71833B63-6872-4584-B9B4-060EF702D9E0}"/>
                </a:ext>
              </a:extLst>
            </p:cNvPr>
            <p:cNvSpPr/>
            <p:nvPr/>
          </p:nvSpPr>
          <p:spPr bwMode="auto">
            <a:xfrm rot="10800000">
              <a:off x="4709654" y="5297578"/>
              <a:ext cx="1137684" cy="349669"/>
            </a:xfrm>
            <a:custGeom>
              <a:avLst/>
              <a:gdLst>
                <a:gd name="connsiteX0" fmla="*/ 1137684 w 1137684"/>
                <a:gd name="connsiteY0" fmla="*/ 349669 h 349669"/>
                <a:gd name="connsiteX1" fmla="*/ 701749 w 1137684"/>
                <a:gd name="connsiteY1" fmla="*/ 30693 h 349669"/>
                <a:gd name="connsiteX2" fmla="*/ 0 w 1137684"/>
                <a:gd name="connsiteY2" fmla="*/ 30693 h 349669"/>
              </a:gdLst>
              <a:ahLst/>
              <a:cxnLst>
                <a:cxn ang="0">
                  <a:pos x="connsiteX0" y="connsiteY0"/>
                </a:cxn>
                <a:cxn ang="0">
                  <a:pos x="connsiteX1" y="connsiteY1"/>
                </a:cxn>
                <a:cxn ang="0">
                  <a:pos x="connsiteX2" y="connsiteY2"/>
                </a:cxn>
              </a:cxnLst>
              <a:rect l="l" t="t" r="r" b="b"/>
              <a:pathLst>
                <a:path w="1137684" h="349669">
                  <a:moveTo>
                    <a:pt x="1137684" y="349669"/>
                  </a:moveTo>
                  <a:cubicBezTo>
                    <a:pt x="1014523" y="216762"/>
                    <a:pt x="891363" y="83856"/>
                    <a:pt x="701749" y="30693"/>
                  </a:cubicBezTo>
                  <a:cubicBezTo>
                    <a:pt x="512135" y="-22470"/>
                    <a:pt x="256067" y="4111"/>
                    <a:pt x="0" y="30693"/>
                  </a:cubicBezTo>
                </a:path>
              </a:pathLst>
            </a:custGeom>
            <a:noFill/>
            <a:ln w="12700" cap="flat" cmpd="sng">
              <a:solidFill>
                <a:srgbClr val="695082"/>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 Box 7">
              <a:extLst>
                <a:ext uri="{FF2B5EF4-FFF2-40B4-BE49-F238E27FC236}">
                  <a16:creationId xmlns:a16="http://schemas.microsoft.com/office/drawing/2014/main" id="{1E08D2E4-46B3-44FD-B3EB-1FA3F8A59F62}"/>
                </a:ext>
              </a:extLst>
            </p:cNvPr>
            <p:cNvSpPr txBox="1">
              <a:spLocks noChangeArrowheads="1"/>
            </p:cNvSpPr>
            <p:nvPr/>
          </p:nvSpPr>
          <p:spPr bwMode="auto">
            <a:xfrm>
              <a:off x="6963554" y="4444501"/>
              <a:ext cx="327334"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a:t>
              </a:r>
            </a:p>
          </p:txBody>
        </p:sp>
        <p:sp>
          <p:nvSpPr>
            <p:cNvPr id="50" name="Text Box 7">
              <a:extLst>
                <a:ext uri="{FF2B5EF4-FFF2-40B4-BE49-F238E27FC236}">
                  <a16:creationId xmlns:a16="http://schemas.microsoft.com/office/drawing/2014/main" id="{80851B7E-64FE-4D87-BF9D-DC5D5B75EFEC}"/>
                </a:ext>
              </a:extLst>
            </p:cNvPr>
            <p:cNvSpPr txBox="1">
              <a:spLocks noChangeArrowheads="1"/>
            </p:cNvSpPr>
            <p:nvPr/>
          </p:nvSpPr>
          <p:spPr bwMode="auto">
            <a:xfrm>
              <a:off x="5179143" y="5509632"/>
              <a:ext cx="327334"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a:t>
              </a:r>
            </a:p>
          </p:txBody>
        </p:sp>
      </p:grpSp>
      <p:sp>
        <p:nvSpPr>
          <p:cNvPr id="36885" name="Freeform 19"/>
          <p:cNvSpPr>
            <a:spLocks/>
          </p:cNvSpPr>
          <p:nvPr/>
        </p:nvSpPr>
        <p:spPr bwMode="auto">
          <a:xfrm>
            <a:off x="1304622" y="4755620"/>
            <a:ext cx="2568575" cy="631825"/>
          </a:xfrm>
          <a:custGeom>
            <a:avLst/>
            <a:gdLst>
              <a:gd name="T0" fmla="*/ 0 w 1618"/>
              <a:gd name="T1" fmla="*/ 276 h 398"/>
              <a:gd name="T2" fmla="*/ 627 w 1618"/>
              <a:gd name="T3" fmla="*/ 358 h 398"/>
              <a:gd name="T4" fmla="*/ 963 w 1618"/>
              <a:gd name="T5" fmla="*/ 38 h 398"/>
              <a:gd name="T6" fmla="*/ 1495 w 1618"/>
              <a:gd name="T7" fmla="*/ 128 h 398"/>
              <a:gd name="T8" fmla="*/ 1618 w 1618"/>
              <a:gd name="T9" fmla="*/ 156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8" h="398">
                <a:moveTo>
                  <a:pt x="0" y="276"/>
                </a:moveTo>
                <a:cubicBezTo>
                  <a:pt x="104" y="290"/>
                  <a:pt x="467" y="398"/>
                  <a:pt x="627" y="358"/>
                </a:cubicBezTo>
                <a:cubicBezTo>
                  <a:pt x="787" y="318"/>
                  <a:pt x="818" y="76"/>
                  <a:pt x="963" y="38"/>
                </a:cubicBezTo>
                <a:cubicBezTo>
                  <a:pt x="1108" y="0"/>
                  <a:pt x="1386" y="108"/>
                  <a:pt x="1495" y="128"/>
                </a:cubicBezTo>
                <a:cubicBezTo>
                  <a:pt x="1604" y="148"/>
                  <a:pt x="1593" y="150"/>
                  <a:pt x="1618" y="156"/>
                </a:cubicBezTo>
              </a:path>
            </a:pathLst>
          </a:custGeom>
          <a:noFill/>
          <a:ln w="57150" cap="flat" cmpd="sng">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66"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A36FEDF-D23C-4D69-A913-2F16A63C039C}" type="slidenum">
              <a:rPr kumimoji="0" lang="en-US" alt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6867" name="Rectangle 2"/>
          <p:cNvSpPr>
            <a:spLocks noGrp="1" noChangeArrowheads="1"/>
          </p:cNvSpPr>
          <p:nvPr>
            <p:ph type="title"/>
          </p:nvPr>
        </p:nvSpPr>
        <p:spPr/>
        <p:txBody>
          <a:bodyPr/>
          <a:lstStyle/>
          <a:p>
            <a:pPr eaLnBrk="1" hangingPunct="1"/>
            <a:r>
              <a:rPr lang="en-US" altLang="en-US" dirty="0"/>
              <a:t>Ford-Fulkerson Running Time</a:t>
            </a:r>
          </a:p>
        </p:txBody>
      </p:sp>
      <p:grpSp>
        <p:nvGrpSpPr>
          <p:cNvPr id="5" name="Group 4">
            <a:extLst>
              <a:ext uri="{FF2B5EF4-FFF2-40B4-BE49-F238E27FC236}">
                <a16:creationId xmlns:a16="http://schemas.microsoft.com/office/drawing/2014/main" id="{6CBB66AB-615D-4CFF-8536-0E5B578733C9}"/>
              </a:ext>
            </a:extLst>
          </p:cNvPr>
          <p:cNvGrpSpPr/>
          <p:nvPr/>
        </p:nvGrpSpPr>
        <p:grpSpPr>
          <a:xfrm>
            <a:off x="936386" y="4516191"/>
            <a:ext cx="3276600" cy="1219200"/>
            <a:chOff x="936386" y="4516191"/>
            <a:chExt cx="3276600" cy="1219200"/>
          </a:xfrm>
        </p:grpSpPr>
        <p:sp>
          <p:nvSpPr>
            <p:cNvPr id="36871" name="Oval 5"/>
            <p:cNvSpPr>
              <a:spLocks noChangeArrowheads="1"/>
            </p:cNvSpPr>
            <p:nvPr/>
          </p:nvSpPr>
          <p:spPr bwMode="auto">
            <a:xfrm>
              <a:off x="936386" y="4897191"/>
              <a:ext cx="381000" cy="381000"/>
            </a:xfrm>
            <a:prstGeom prst="ellipse">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s</a:t>
              </a:r>
            </a:p>
          </p:txBody>
        </p:sp>
        <p:sp>
          <p:nvSpPr>
            <p:cNvPr id="36872" name="Line 6"/>
            <p:cNvSpPr>
              <a:spLocks noChangeShapeType="1"/>
            </p:cNvSpPr>
            <p:nvPr/>
          </p:nvSpPr>
          <p:spPr bwMode="auto">
            <a:xfrm flipV="1">
              <a:off x="1317386" y="4744791"/>
              <a:ext cx="1066800" cy="3524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73" name="Text Box 7"/>
            <p:cNvSpPr txBox="1">
              <a:spLocks noChangeArrowheads="1"/>
            </p:cNvSpPr>
            <p:nvPr/>
          </p:nvSpPr>
          <p:spPr bwMode="auto">
            <a:xfrm>
              <a:off x="1659875" y="4698589"/>
              <a:ext cx="31115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p>
          </p:txBody>
        </p:sp>
        <p:sp>
          <p:nvSpPr>
            <p:cNvPr id="36874" name="Oval 8"/>
            <p:cNvSpPr>
              <a:spLocks noChangeArrowheads="1"/>
            </p:cNvSpPr>
            <p:nvPr/>
          </p:nvSpPr>
          <p:spPr bwMode="auto">
            <a:xfrm>
              <a:off x="2384186" y="4516191"/>
              <a:ext cx="381000" cy="381000"/>
            </a:xfrm>
            <a:prstGeom prst="ellipse">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a</a:t>
              </a:r>
            </a:p>
          </p:txBody>
        </p:sp>
        <p:sp>
          <p:nvSpPr>
            <p:cNvPr id="36875" name="Oval 9"/>
            <p:cNvSpPr>
              <a:spLocks noChangeArrowheads="1"/>
            </p:cNvSpPr>
            <p:nvPr/>
          </p:nvSpPr>
          <p:spPr bwMode="auto">
            <a:xfrm>
              <a:off x="3831986" y="4897191"/>
              <a:ext cx="381000" cy="381000"/>
            </a:xfrm>
            <a:prstGeom prst="ellipse">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a:t>
              </a:r>
            </a:p>
          </p:txBody>
        </p:sp>
        <p:sp>
          <p:nvSpPr>
            <p:cNvPr id="36876" name="Oval 10"/>
            <p:cNvSpPr>
              <a:spLocks noChangeArrowheads="1"/>
            </p:cNvSpPr>
            <p:nvPr/>
          </p:nvSpPr>
          <p:spPr bwMode="auto">
            <a:xfrm>
              <a:off x="2384186" y="5354391"/>
              <a:ext cx="381000" cy="381000"/>
            </a:xfrm>
            <a:prstGeom prst="ellipse">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b</a:t>
              </a:r>
            </a:p>
          </p:txBody>
        </p:sp>
        <p:sp>
          <p:nvSpPr>
            <p:cNvPr id="36877" name="Line 11"/>
            <p:cNvSpPr>
              <a:spLocks noChangeShapeType="1"/>
            </p:cNvSpPr>
            <p:nvPr/>
          </p:nvSpPr>
          <p:spPr bwMode="auto">
            <a:xfrm flipV="1">
              <a:off x="2765186" y="5125791"/>
              <a:ext cx="1066800" cy="3524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78" name="Line 12"/>
            <p:cNvSpPr>
              <a:spLocks noChangeShapeType="1"/>
            </p:cNvSpPr>
            <p:nvPr/>
          </p:nvSpPr>
          <p:spPr bwMode="auto">
            <a:xfrm>
              <a:off x="2765186" y="4716216"/>
              <a:ext cx="1066800" cy="2571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79" name="Line 13"/>
            <p:cNvSpPr>
              <a:spLocks noChangeShapeType="1"/>
            </p:cNvSpPr>
            <p:nvPr/>
          </p:nvSpPr>
          <p:spPr bwMode="auto">
            <a:xfrm>
              <a:off x="1317386" y="5201991"/>
              <a:ext cx="1066800" cy="2571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80" name="Text Box 14"/>
            <p:cNvSpPr txBox="1">
              <a:spLocks noChangeArrowheads="1"/>
            </p:cNvSpPr>
            <p:nvPr/>
          </p:nvSpPr>
          <p:spPr bwMode="auto">
            <a:xfrm>
              <a:off x="3156640" y="4626736"/>
              <a:ext cx="31115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p>
          </p:txBody>
        </p:sp>
        <p:sp>
          <p:nvSpPr>
            <p:cNvPr id="36881" name="Text Box 15"/>
            <p:cNvSpPr txBox="1">
              <a:spLocks noChangeArrowheads="1"/>
            </p:cNvSpPr>
            <p:nvPr/>
          </p:nvSpPr>
          <p:spPr bwMode="auto">
            <a:xfrm>
              <a:off x="3156640" y="5113091"/>
              <a:ext cx="31115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p>
          </p:txBody>
        </p:sp>
        <p:sp>
          <p:nvSpPr>
            <p:cNvPr id="36882" name="Text Box 16"/>
            <p:cNvSpPr txBox="1">
              <a:spLocks noChangeArrowheads="1"/>
            </p:cNvSpPr>
            <p:nvPr/>
          </p:nvSpPr>
          <p:spPr bwMode="auto">
            <a:xfrm>
              <a:off x="2612786" y="4897191"/>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1</a:t>
              </a:r>
            </a:p>
          </p:txBody>
        </p:sp>
        <p:sp>
          <p:nvSpPr>
            <p:cNvPr id="36883" name="Text Box 17"/>
            <p:cNvSpPr txBox="1">
              <a:spLocks noChangeArrowheads="1"/>
            </p:cNvSpPr>
            <p:nvPr/>
          </p:nvSpPr>
          <p:spPr bwMode="auto">
            <a:xfrm>
              <a:off x="1659875" y="5132141"/>
              <a:ext cx="311150" cy="3968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p>
          </p:txBody>
        </p:sp>
        <p:sp>
          <p:nvSpPr>
            <p:cNvPr id="36884" name="Line 18"/>
            <p:cNvSpPr>
              <a:spLocks noChangeShapeType="1"/>
            </p:cNvSpPr>
            <p:nvPr/>
          </p:nvSpPr>
          <p:spPr bwMode="auto">
            <a:xfrm flipV="1">
              <a:off x="2536586" y="4897191"/>
              <a:ext cx="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36870" name="Rectangle 21"/>
              <p:cNvSpPr>
                <a:spLocks noChangeArrowheads="1"/>
              </p:cNvSpPr>
              <p:nvPr/>
            </p:nvSpPr>
            <p:spPr bwMode="auto">
              <a:xfrm>
                <a:off x="980801" y="4044391"/>
                <a:ext cx="1598323" cy="40011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m:t>c</m:t>
                    </m:r>
                    <m:r>
                      <a:rPr kumimoji="0" lang="en-US" altLang="en-US" sz="2000" b="0"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m:t>
                    </m:r>
                    <m:r>
                      <a:rPr kumimoji="0" lang="en-US" altLang="en-US" sz="20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𝟏𝟎</m:t>
                    </m:r>
                    <m:r>
                      <a:rPr kumimoji="0" lang="en-US" altLang="en-US" sz="2000" b="1" i="1" u="none" strike="noStrike" kern="1200" cap="none" spc="0" normalizeH="0" baseline="30000" noProof="0" dirty="0">
                        <a:ln>
                          <a:noFill/>
                        </a:ln>
                        <a:solidFill>
                          <a:srgbClr val="0066CC"/>
                        </a:solidFill>
                        <a:effectLst/>
                        <a:uLnTx/>
                        <a:uFillTx/>
                        <a:latin typeface="Cambria Math" panose="02040503050406030204" pitchFamily="18" charset="0"/>
                        <a:ea typeface="+mn-ea"/>
                        <a:cs typeface="+mn-cs"/>
                      </a:rPr>
                      <m:t>𝟗</m:t>
                    </m:r>
                  </m:oMath>
                </a14:m>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say</a:t>
                </a:r>
              </a:p>
            </p:txBody>
          </p:sp>
        </mc:Choice>
        <mc:Fallback xmlns="">
          <p:sp>
            <p:nvSpPr>
              <p:cNvPr id="36870" name="Rectangle 21"/>
              <p:cNvSpPr>
                <a:spLocks noRot="1" noChangeAspect="1" noMove="1" noResize="1" noEditPoints="1" noAdjustHandles="1" noChangeArrowheads="1" noChangeShapeType="1" noTextEdit="1"/>
              </p:cNvSpPr>
              <p:nvPr/>
            </p:nvSpPr>
            <p:spPr bwMode="auto">
              <a:xfrm>
                <a:off x="980801" y="4044391"/>
                <a:ext cx="1598323" cy="400110"/>
              </a:xfrm>
              <a:prstGeom prst="rect">
                <a:avLst/>
              </a:prstGeom>
              <a:blipFill>
                <a:blip r:embed="rId4"/>
                <a:stretch>
                  <a:fillRect t="-6061" r="-2672" b="-272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64745EF-57F0-4CAF-B004-74BC3B4E054E}"/>
                  </a:ext>
                </a:extLst>
              </p:cNvPr>
              <p:cNvSpPr txBox="1"/>
              <p:nvPr/>
            </p:nvSpPr>
            <p:spPr>
              <a:xfrm>
                <a:off x="499962" y="5529016"/>
                <a:ext cx="950838" cy="3955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dirty="0" smtClean="0">
                              <a:ln>
                                <a:noFill/>
                              </a:ln>
                              <a:solidFill>
                                <a:srgbClr val="0066CC"/>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dirty="0" smtClean="0">
                              <a:ln>
                                <a:noFill/>
                              </a:ln>
                              <a:solidFill>
                                <a:srgbClr val="0066CC"/>
                              </a:solidFill>
                              <a:effectLst/>
                              <a:uLnTx/>
                              <a:uFillTx/>
                              <a:latin typeface="Cambria Math" panose="02040503050406030204" pitchFamily="18" charset="0"/>
                              <a:ea typeface="+mn-ea"/>
                              <a:cs typeface="+mn-cs"/>
                            </a:rPr>
                            <m:t>𝑮</m:t>
                          </m:r>
                        </m:e>
                        <m:sub>
                          <m:r>
                            <a:rPr kumimoji="0" lang="en-US" sz="1800" b="1" i="1" u="none" strike="noStrike" kern="1200" cap="none" spc="0" normalizeH="0" baseline="0" noProof="0" dirty="0" smtClean="0">
                              <a:ln>
                                <a:noFill/>
                              </a:ln>
                              <a:solidFill>
                                <a:srgbClr val="0066CC"/>
                              </a:solidFill>
                              <a:effectLst/>
                              <a:uLnTx/>
                              <a:uFillTx/>
                              <a:latin typeface="Cambria Math" panose="02040503050406030204" pitchFamily="18" charset="0"/>
                              <a:ea typeface="+mn-ea"/>
                              <a:cs typeface="+mn-cs"/>
                            </a:rPr>
                            <m:t>𝒇</m:t>
                          </m:r>
                        </m:sub>
                      </m:sSub>
                      <m:r>
                        <a:rPr kumimoji="0" lang="en-US" sz="1800" b="1" i="0" u="none" strike="noStrike" kern="1200" cap="none" spc="0" normalizeH="0" baseline="0" noProof="0" dirty="0" smtClean="0">
                          <a:ln>
                            <a:noFill/>
                          </a:ln>
                          <a:solidFill>
                            <a:srgbClr val="0066CC"/>
                          </a:solidFill>
                          <a:effectLst/>
                          <a:uLnTx/>
                          <a:uFillTx/>
                          <a:latin typeface="Cambria Math" panose="02040503050406030204" pitchFamily="18" charset="0"/>
                          <a:ea typeface="+mn-ea"/>
                          <a:cs typeface="+mn-cs"/>
                        </a:rPr>
                        <m:t>=</m:t>
                      </m:r>
                      <m:r>
                        <a:rPr kumimoji="0" lang="en-US" sz="1800" b="1" i="1" u="none" strike="noStrike" kern="1200" cap="none" spc="0" normalizeH="0" baseline="0" noProof="0" dirty="0" smtClean="0">
                          <a:ln>
                            <a:noFill/>
                          </a:ln>
                          <a:solidFill>
                            <a:srgbClr val="0066CC"/>
                          </a:solidFill>
                          <a:effectLst/>
                          <a:uLnTx/>
                          <a:uFillTx/>
                          <a:latin typeface="Cambria Math" panose="02040503050406030204" pitchFamily="18" charset="0"/>
                          <a:ea typeface="+mn-ea"/>
                          <a:cs typeface="+mn-cs"/>
                        </a:rPr>
                        <m:t>𝑮</m:t>
                      </m:r>
                    </m:oMath>
                  </m:oMathPara>
                </a14:m>
                <a:endParaRPr kumimoji="0" lang="en-US" sz="1800" b="1" i="1" u="none" strike="noStrike" kern="1200" cap="none" spc="0" normalizeH="0" baseline="0" noProof="0" dirty="0">
                  <a:ln>
                    <a:noFill/>
                  </a:ln>
                  <a:solidFill>
                    <a:srgbClr val="0066CC"/>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464745EF-57F0-4CAF-B004-74BC3B4E054E}"/>
                  </a:ext>
                </a:extLst>
              </p:cNvPr>
              <p:cNvSpPr txBox="1">
                <a:spLocks noRot="1" noChangeAspect="1" noMove="1" noResize="1" noEditPoints="1" noAdjustHandles="1" noChangeArrowheads="1" noChangeShapeType="1" noTextEdit="1"/>
              </p:cNvSpPr>
              <p:nvPr/>
            </p:nvSpPr>
            <p:spPr>
              <a:xfrm>
                <a:off x="499962" y="5529016"/>
                <a:ext cx="950838" cy="395558"/>
              </a:xfrm>
              <a:prstGeom prst="rect">
                <a:avLst/>
              </a:prstGeom>
              <a:blipFill>
                <a:blip r:embed="rId5"/>
                <a:stretch>
                  <a:fillRect b="-9231"/>
                </a:stretch>
              </a:blipFill>
            </p:spPr>
            <p:txBody>
              <a:bodyPr/>
              <a:lstStyle/>
              <a:p>
                <a:r>
                  <a:rPr lang="en-US">
                    <a:noFill/>
                  </a:rPr>
                  <a:t> </a:t>
                </a:r>
              </a:p>
            </p:txBody>
          </p:sp>
        </mc:Fallback>
      </mc:AlternateContent>
      <p:sp>
        <p:nvSpPr>
          <p:cNvPr id="112" name="Freeform 19">
            <a:extLst>
              <a:ext uri="{FF2B5EF4-FFF2-40B4-BE49-F238E27FC236}">
                <a16:creationId xmlns:a16="http://schemas.microsoft.com/office/drawing/2014/main" id="{60610F54-C11C-4DCB-A3D4-8C660A4A99DC}"/>
              </a:ext>
            </a:extLst>
          </p:cNvPr>
          <p:cNvSpPr>
            <a:spLocks/>
          </p:cNvSpPr>
          <p:nvPr/>
        </p:nvSpPr>
        <p:spPr bwMode="auto">
          <a:xfrm>
            <a:off x="8106845" y="4774823"/>
            <a:ext cx="2568575" cy="631825"/>
          </a:xfrm>
          <a:custGeom>
            <a:avLst/>
            <a:gdLst>
              <a:gd name="T0" fmla="*/ 0 w 1618"/>
              <a:gd name="T1" fmla="*/ 276 h 398"/>
              <a:gd name="T2" fmla="*/ 627 w 1618"/>
              <a:gd name="T3" fmla="*/ 358 h 398"/>
              <a:gd name="T4" fmla="*/ 963 w 1618"/>
              <a:gd name="T5" fmla="*/ 38 h 398"/>
              <a:gd name="T6" fmla="*/ 1495 w 1618"/>
              <a:gd name="T7" fmla="*/ 128 h 398"/>
              <a:gd name="T8" fmla="*/ 1618 w 1618"/>
              <a:gd name="T9" fmla="*/ 156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8" h="398">
                <a:moveTo>
                  <a:pt x="0" y="276"/>
                </a:moveTo>
                <a:cubicBezTo>
                  <a:pt x="104" y="290"/>
                  <a:pt x="467" y="398"/>
                  <a:pt x="627" y="358"/>
                </a:cubicBezTo>
                <a:cubicBezTo>
                  <a:pt x="787" y="318"/>
                  <a:pt x="818" y="76"/>
                  <a:pt x="963" y="38"/>
                </a:cubicBezTo>
                <a:cubicBezTo>
                  <a:pt x="1108" y="0"/>
                  <a:pt x="1386" y="108"/>
                  <a:pt x="1495" y="128"/>
                </a:cubicBezTo>
                <a:cubicBezTo>
                  <a:pt x="1604" y="148"/>
                  <a:pt x="1593" y="150"/>
                  <a:pt x="1618" y="156"/>
                </a:cubicBezTo>
              </a:path>
            </a:pathLst>
          </a:custGeom>
          <a:noFill/>
          <a:ln w="57150" cap="flat" cmpd="sng">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C2C12E16-99AB-4517-96CB-7B49382D7C5F}"/>
              </a:ext>
            </a:extLst>
          </p:cNvPr>
          <p:cNvGrpSpPr/>
          <p:nvPr/>
        </p:nvGrpSpPr>
        <p:grpSpPr>
          <a:xfrm>
            <a:off x="7853827" y="4327672"/>
            <a:ext cx="3276600" cy="1582070"/>
            <a:chOff x="7853827" y="4327672"/>
            <a:chExt cx="3276600" cy="1582070"/>
          </a:xfrm>
        </p:grpSpPr>
        <p:sp>
          <p:nvSpPr>
            <p:cNvPr id="92" name="Freeform: Shape 91">
              <a:extLst>
                <a:ext uri="{FF2B5EF4-FFF2-40B4-BE49-F238E27FC236}">
                  <a16:creationId xmlns:a16="http://schemas.microsoft.com/office/drawing/2014/main" id="{19D753F5-2CBC-499E-B7C5-964D71B20414}"/>
                </a:ext>
              </a:extLst>
            </p:cNvPr>
            <p:cNvSpPr/>
            <p:nvPr/>
          </p:nvSpPr>
          <p:spPr bwMode="auto">
            <a:xfrm>
              <a:off x="9692946" y="4554588"/>
              <a:ext cx="1137684" cy="349669"/>
            </a:xfrm>
            <a:custGeom>
              <a:avLst/>
              <a:gdLst>
                <a:gd name="connsiteX0" fmla="*/ 1137684 w 1137684"/>
                <a:gd name="connsiteY0" fmla="*/ 349669 h 349669"/>
                <a:gd name="connsiteX1" fmla="*/ 701749 w 1137684"/>
                <a:gd name="connsiteY1" fmla="*/ 30693 h 349669"/>
                <a:gd name="connsiteX2" fmla="*/ 0 w 1137684"/>
                <a:gd name="connsiteY2" fmla="*/ 30693 h 349669"/>
              </a:gdLst>
              <a:ahLst/>
              <a:cxnLst>
                <a:cxn ang="0">
                  <a:pos x="connsiteX0" y="connsiteY0"/>
                </a:cxn>
                <a:cxn ang="0">
                  <a:pos x="connsiteX1" y="connsiteY1"/>
                </a:cxn>
                <a:cxn ang="0">
                  <a:pos x="connsiteX2" y="connsiteY2"/>
                </a:cxn>
              </a:cxnLst>
              <a:rect l="l" t="t" r="r" b="b"/>
              <a:pathLst>
                <a:path w="1137684" h="349669">
                  <a:moveTo>
                    <a:pt x="1137684" y="349669"/>
                  </a:moveTo>
                  <a:cubicBezTo>
                    <a:pt x="1014523" y="216762"/>
                    <a:pt x="891363" y="83856"/>
                    <a:pt x="701749" y="30693"/>
                  </a:cubicBezTo>
                  <a:cubicBezTo>
                    <a:pt x="512135" y="-22470"/>
                    <a:pt x="256067" y="4111"/>
                    <a:pt x="0" y="30693"/>
                  </a:cubicBezTo>
                </a:path>
              </a:pathLst>
            </a:custGeom>
            <a:noFill/>
            <a:ln w="12700" cap="flat" cmpd="sng">
              <a:solidFill>
                <a:srgbClr val="69508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Oval 5">
              <a:extLst>
                <a:ext uri="{FF2B5EF4-FFF2-40B4-BE49-F238E27FC236}">
                  <a16:creationId xmlns:a16="http://schemas.microsoft.com/office/drawing/2014/main" id="{4C80F6B4-3BB8-491E-AF16-0DCCDC4FE9F3}"/>
                </a:ext>
              </a:extLst>
            </p:cNvPr>
            <p:cNvSpPr>
              <a:spLocks noChangeArrowheads="1"/>
            </p:cNvSpPr>
            <p:nvPr/>
          </p:nvSpPr>
          <p:spPr bwMode="auto">
            <a:xfrm>
              <a:off x="7853827" y="4893956"/>
              <a:ext cx="381000" cy="381000"/>
            </a:xfrm>
            <a:prstGeom prst="ellipse">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s</a:t>
              </a:r>
            </a:p>
          </p:txBody>
        </p:sp>
        <p:sp>
          <p:nvSpPr>
            <p:cNvPr id="94" name="Line 6">
              <a:extLst>
                <a:ext uri="{FF2B5EF4-FFF2-40B4-BE49-F238E27FC236}">
                  <a16:creationId xmlns:a16="http://schemas.microsoft.com/office/drawing/2014/main" id="{25948130-733F-40E5-9D69-501BCC64B3E1}"/>
                </a:ext>
              </a:extLst>
            </p:cNvPr>
            <p:cNvSpPr>
              <a:spLocks noChangeShapeType="1"/>
            </p:cNvSpPr>
            <p:nvPr/>
          </p:nvSpPr>
          <p:spPr bwMode="auto">
            <a:xfrm flipV="1">
              <a:off x="8234827" y="4741556"/>
              <a:ext cx="1066800" cy="3524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Text Box 7">
              <a:extLst>
                <a:ext uri="{FF2B5EF4-FFF2-40B4-BE49-F238E27FC236}">
                  <a16:creationId xmlns:a16="http://schemas.microsoft.com/office/drawing/2014/main" id="{EDA5D0A4-048F-4264-98FE-01C7EC6E314F}"/>
                </a:ext>
              </a:extLst>
            </p:cNvPr>
            <p:cNvSpPr txBox="1">
              <a:spLocks noChangeArrowheads="1"/>
            </p:cNvSpPr>
            <p:nvPr/>
          </p:nvSpPr>
          <p:spPr bwMode="auto">
            <a:xfrm>
              <a:off x="8520586" y="4695518"/>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c-1</a:t>
              </a:r>
            </a:p>
          </p:txBody>
        </p:sp>
        <p:sp>
          <p:nvSpPr>
            <p:cNvPr id="96" name="Oval 8">
              <a:extLst>
                <a:ext uri="{FF2B5EF4-FFF2-40B4-BE49-F238E27FC236}">
                  <a16:creationId xmlns:a16="http://schemas.microsoft.com/office/drawing/2014/main" id="{8568F7C7-16CA-4A4E-9F6B-8098BC478C8A}"/>
                </a:ext>
              </a:extLst>
            </p:cNvPr>
            <p:cNvSpPr>
              <a:spLocks noChangeArrowheads="1"/>
            </p:cNvSpPr>
            <p:nvPr/>
          </p:nvSpPr>
          <p:spPr bwMode="auto">
            <a:xfrm>
              <a:off x="9301627" y="4512956"/>
              <a:ext cx="381000" cy="381000"/>
            </a:xfrm>
            <a:prstGeom prst="ellipse">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a</a:t>
              </a:r>
            </a:p>
          </p:txBody>
        </p:sp>
        <p:sp>
          <p:nvSpPr>
            <p:cNvPr id="97" name="Oval 9">
              <a:extLst>
                <a:ext uri="{FF2B5EF4-FFF2-40B4-BE49-F238E27FC236}">
                  <a16:creationId xmlns:a16="http://schemas.microsoft.com/office/drawing/2014/main" id="{E847DEDE-BC9B-42C1-926D-2D286FABE317}"/>
                </a:ext>
              </a:extLst>
            </p:cNvPr>
            <p:cNvSpPr>
              <a:spLocks noChangeArrowheads="1"/>
            </p:cNvSpPr>
            <p:nvPr/>
          </p:nvSpPr>
          <p:spPr bwMode="auto">
            <a:xfrm>
              <a:off x="10749427" y="4893956"/>
              <a:ext cx="381000" cy="381000"/>
            </a:xfrm>
            <a:prstGeom prst="ellipse">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a:t>
              </a:r>
            </a:p>
          </p:txBody>
        </p:sp>
        <p:sp>
          <p:nvSpPr>
            <p:cNvPr id="98" name="Oval 10">
              <a:extLst>
                <a:ext uri="{FF2B5EF4-FFF2-40B4-BE49-F238E27FC236}">
                  <a16:creationId xmlns:a16="http://schemas.microsoft.com/office/drawing/2014/main" id="{6FA068D2-64FA-42BF-941F-A643FD72F5E5}"/>
                </a:ext>
              </a:extLst>
            </p:cNvPr>
            <p:cNvSpPr>
              <a:spLocks noChangeArrowheads="1"/>
            </p:cNvSpPr>
            <p:nvPr/>
          </p:nvSpPr>
          <p:spPr bwMode="auto">
            <a:xfrm>
              <a:off x="9301627" y="5351156"/>
              <a:ext cx="381000" cy="381000"/>
            </a:xfrm>
            <a:prstGeom prst="ellipse">
              <a:avLst/>
            </a:prstGeom>
            <a:solidFill>
              <a:srgbClr val="FF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b</a:t>
              </a:r>
            </a:p>
          </p:txBody>
        </p:sp>
        <p:sp>
          <p:nvSpPr>
            <p:cNvPr id="99" name="Line 11">
              <a:extLst>
                <a:ext uri="{FF2B5EF4-FFF2-40B4-BE49-F238E27FC236}">
                  <a16:creationId xmlns:a16="http://schemas.microsoft.com/office/drawing/2014/main" id="{0011F5E6-AC42-4D19-8FAE-61CE59E02F50}"/>
                </a:ext>
              </a:extLst>
            </p:cNvPr>
            <p:cNvSpPr>
              <a:spLocks noChangeShapeType="1"/>
            </p:cNvSpPr>
            <p:nvPr/>
          </p:nvSpPr>
          <p:spPr bwMode="auto">
            <a:xfrm flipV="1">
              <a:off x="9682627" y="5122556"/>
              <a:ext cx="1066800" cy="3524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12">
              <a:extLst>
                <a:ext uri="{FF2B5EF4-FFF2-40B4-BE49-F238E27FC236}">
                  <a16:creationId xmlns:a16="http://schemas.microsoft.com/office/drawing/2014/main" id="{6D23B43C-1125-4BA2-B496-62A2412D553E}"/>
                </a:ext>
              </a:extLst>
            </p:cNvPr>
            <p:cNvSpPr>
              <a:spLocks noChangeShapeType="1"/>
            </p:cNvSpPr>
            <p:nvPr/>
          </p:nvSpPr>
          <p:spPr bwMode="auto">
            <a:xfrm>
              <a:off x="9682627" y="4712981"/>
              <a:ext cx="1066800" cy="2571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13">
              <a:extLst>
                <a:ext uri="{FF2B5EF4-FFF2-40B4-BE49-F238E27FC236}">
                  <a16:creationId xmlns:a16="http://schemas.microsoft.com/office/drawing/2014/main" id="{00684F1E-0706-4BEB-B14C-9FFD69FCED40}"/>
                </a:ext>
              </a:extLst>
            </p:cNvPr>
            <p:cNvSpPr>
              <a:spLocks noChangeShapeType="1"/>
            </p:cNvSpPr>
            <p:nvPr/>
          </p:nvSpPr>
          <p:spPr bwMode="auto">
            <a:xfrm>
              <a:off x="8234827" y="5198756"/>
              <a:ext cx="1066800" cy="2571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Text Box 14">
              <a:extLst>
                <a:ext uri="{FF2B5EF4-FFF2-40B4-BE49-F238E27FC236}">
                  <a16:creationId xmlns:a16="http://schemas.microsoft.com/office/drawing/2014/main" id="{349E63CB-7660-4082-836E-52F5C2BD654E}"/>
                </a:ext>
              </a:extLst>
            </p:cNvPr>
            <p:cNvSpPr txBox="1">
              <a:spLocks noChangeArrowheads="1"/>
            </p:cNvSpPr>
            <p:nvPr/>
          </p:nvSpPr>
          <p:spPr bwMode="auto">
            <a:xfrm>
              <a:off x="9915043" y="4601649"/>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c-1</a:t>
              </a:r>
            </a:p>
          </p:txBody>
        </p:sp>
        <p:sp>
          <p:nvSpPr>
            <p:cNvPr id="103" name="Text Box 15">
              <a:extLst>
                <a:ext uri="{FF2B5EF4-FFF2-40B4-BE49-F238E27FC236}">
                  <a16:creationId xmlns:a16="http://schemas.microsoft.com/office/drawing/2014/main" id="{0E33D7CC-C28A-40B4-87C9-A1D986ADDDF0}"/>
                </a:ext>
              </a:extLst>
            </p:cNvPr>
            <p:cNvSpPr txBox="1">
              <a:spLocks noChangeArrowheads="1"/>
            </p:cNvSpPr>
            <p:nvPr/>
          </p:nvSpPr>
          <p:spPr bwMode="auto">
            <a:xfrm>
              <a:off x="9960430" y="5119976"/>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c-1</a:t>
              </a:r>
            </a:p>
          </p:txBody>
        </p:sp>
        <p:sp>
          <p:nvSpPr>
            <p:cNvPr id="104" name="Text Box 16">
              <a:extLst>
                <a:ext uri="{FF2B5EF4-FFF2-40B4-BE49-F238E27FC236}">
                  <a16:creationId xmlns:a16="http://schemas.microsoft.com/office/drawing/2014/main" id="{519B5924-9020-45A4-BA15-F4E8691090B9}"/>
                </a:ext>
              </a:extLst>
            </p:cNvPr>
            <p:cNvSpPr txBox="1">
              <a:spLocks noChangeArrowheads="1"/>
            </p:cNvSpPr>
            <p:nvPr/>
          </p:nvSpPr>
          <p:spPr bwMode="auto">
            <a:xfrm>
              <a:off x="9530227" y="4893956"/>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1</a:t>
              </a:r>
            </a:p>
          </p:txBody>
        </p:sp>
        <p:sp>
          <p:nvSpPr>
            <p:cNvPr id="105" name="Text Box 17">
              <a:extLst>
                <a:ext uri="{FF2B5EF4-FFF2-40B4-BE49-F238E27FC236}">
                  <a16:creationId xmlns:a16="http://schemas.microsoft.com/office/drawing/2014/main" id="{539BBED5-4144-4DBB-B34A-C781BF6C01FD}"/>
                </a:ext>
              </a:extLst>
            </p:cNvPr>
            <p:cNvSpPr txBox="1">
              <a:spLocks noChangeArrowheads="1"/>
            </p:cNvSpPr>
            <p:nvPr/>
          </p:nvSpPr>
          <p:spPr bwMode="auto">
            <a:xfrm>
              <a:off x="8522040" y="5152718"/>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c-1</a:t>
              </a:r>
            </a:p>
          </p:txBody>
        </p:sp>
        <p:sp>
          <p:nvSpPr>
            <p:cNvPr id="106" name="Line 18">
              <a:extLst>
                <a:ext uri="{FF2B5EF4-FFF2-40B4-BE49-F238E27FC236}">
                  <a16:creationId xmlns:a16="http://schemas.microsoft.com/office/drawing/2014/main" id="{02E01ABE-DACC-4E6E-89D6-7EB533F7EDBA}"/>
                </a:ext>
              </a:extLst>
            </p:cNvPr>
            <p:cNvSpPr>
              <a:spLocks noChangeShapeType="1"/>
            </p:cNvSpPr>
            <p:nvPr/>
          </p:nvSpPr>
          <p:spPr bwMode="auto">
            <a:xfrm flipV="1">
              <a:off x="9454027" y="4893956"/>
              <a:ext cx="0" cy="457200"/>
            </a:xfrm>
            <a:prstGeom prst="line">
              <a:avLst/>
            </a:prstGeom>
            <a:noFill/>
            <a:ln w="1270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C73BB082-BF7D-4565-BB79-8E23D830A806}"/>
                </a:ext>
              </a:extLst>
            </p:cNvPr>
            <p:cNvSpPr/>
            <p:nvPr/>
          </p:nvSpPr>
          <p:spPr bwMode="auto">
            <a:xfrm rot="10800000">
              <a:off x="8157697" y="5297578"/>
              <a:ext cx="1137684" cy="349669"/>
            </a:xfrm>
            <a:custGeom>
              <a:avLst/>
              <a:gdLst>
                <a:gd name="connsiteX0" fmla="*/ 1137684 w 1137684"/>
                <a:gd name="connsiteY0" fmla="*/ 349669 h 349669"/>
                <a:gd name="connsiteX1" fmla="*/ 701749 w 1137684"/>
                <a:gd name="connsiteY1" fmla="*/ 30693 h 349669"/>
                <a:gd name="connsiteX2" fmla="*/ 0 w 1137684"/>
                <a:gd name="connsiteY2" fmla="*/ 30693 h 349669"/>
              </a:gdLst>
              <a:ahLst/>
              <a:cxnLst>
                <a:cxn ang="0">
                  <a:pos x="connsiteX0" y="connsiteY0"/>
                </a:cxn>
                <a:cxn ang="0">
                  <a:pos x="connsiteX1" y="connsiteY1"/>
                </a:cxn>
                <a:cxn ang="0">
                  <a:pos x="connsiteX2" y="connsiteY2"/>
                </a:cxn>
              </a:cxnLst>
              <a:rect l="l" t="t" r="r" b="b"/>
              <a:pathLst>
                <a:path w="1137684" h="349669">
                  <a:moveTo>
                    <a:pt x="1137684" y="349669"/>
                  </a:moveTo>
                  <a:cubicBezTo>
                    <a:pt x="1014523" y="216762"/>
                    <a:pt x="891363" y="83856"/>
                    <a:pt x="701749" y="30693"/>
                  </a:cubicBezTo>
                  <a:cubicBezTo>
                    <a:pt x="512135" y="-22470"/>
                    <a:pt x="256067" y="4111"/>
                    <a:pt x="0" y="30693"/>
                  </a:cubicBezTo>
                </a:path>
              </a:pathLst>
            </a:custGeom>
            <a:noFill/>
            <a:ln w="12700" cap="flat" cmpd="sng">
              <a:solidFill>
                <a:srgbClr val="695082"/>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Text Box 7">
              <a:extLst>
                <a:ext uri="{FF2B5EF4-FFF2-40B4-BE49-F238E27FC236}">
                  <a16:creationId xmlns:a16="http://schemas.microsoft.com/office/drawing/2014/main" id="{0F122E98-228B-4A19-872E-509A8E9036D1}"/>
                </a:ext>
              </a:extLst>
            </p:cNvPr>
            <p:cNvSpPr txBox="1">
              <a:spLocks noChangeArrowheads="1"/>
            </p:cNvSpPr>
            <p:nvPr/>
          </p:nvSpPr>
          <p:spPr bwMode="auto">
            <a:xfrm>
              <a:off x="10411597" y="4444501"/>
              <a:ext cx="327334"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a:t>
              </a:r>
            </a:p>
          </p:txBody>
        </p:sp>
        <p:sp>
          <p:nvSpPr>
            <p:cNvPr id="109" name="Text Box 7">
              <a:extLst>
                <a:ext uri="{FF2B5EF4-FFF2-40B4-BE49-F238E27FC236}">
                  <a16:creationId xmlns:a16="http://schemas.microsoft.com/office/drawing/2014/main" id="{CF45C879-124B-4A4F-91F0-317831402942}"/>
                </a:ext>
              </a:extLst>
            </p:cNvPr>
            <p:cNvSpPr txBox="1">
              <a:spLocks noChangeArrowheads="1"/>
            </p:cNvSpPr>
            <p:nvPr/>
          </p:nvSpPr>
          <p:spPr bwMode="auto">
            <a:xfrm>
              <a:off x="8627186" y="5509632"/>
              <a:ext cx="327334"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a:t>
              </a:r>
            </a:p>
          </p:txBody>
        </p:sp>
        <p:sp>
          <p:nvSpPr>
            <p:cNvPr id="113" name="Freeform: Shape 112">
              <a:extLst>
                <a:ext uri="{FF2B5EF4-FFF2-40B4-BE49-F238E27FC236}">
                  <a16:creationId xmlns:a16="http://schemas.microsoft.com/office/drawing/2014/main" id="{4DCF8A7B-4111-48AC-B495-C5CD12BF1A41}"/>
                </a:ext>
              </a:extLst>
            </p:cNvPr>
            <p:cNvSpPr/>
            <p:nvPr/>
          </p:nvSpPr>
          <p:spPr bwMode="auto">
            <a:xfrm flipV="1">
              <a:off x="9685750" y="5274467"/>
              <a:ext cx="1137684" cy="349669"/>
            </a:xfrm>
            <a:custGeom>
              <a:avLst/>
              <a:gdLst>
                <a:gd name="connsiteX0" fmla="*/ 1137684 w 1137684"/>
                <a:gd name="connsiteY0" fmla="*/ 349669 h 349669"/>
                <a:gd name="connsiteX1" fmla="*/ 701749 w 1137684"/>
                <a:gd name="connsiteY1" fmla="*/ 30693 h 349669"/>
                <a:gd name="connsiteX2" fmla="*/ 0 w 1137684"/>
                <a:gd name="connsiteY2" fmla="*/ 30693 h 349669"/>
              </a:gdLst>
              <a:ahLst/>
              <a:cxnLst>
                <a:cxn ang="0">
                  <a:pos x="connsiteX0" y="connsiteY0"/>
                </a:cxn>
                <a:cxn ang="0">
                  <a:pos x="connsiteX1" y="connsiteY1"/>
                </a:cxn>
                <a:cxn ang="0">
                  <a:pos x="connsiteX2" y="connsiteY2"/>
                </a:cxn>
              </a:cxnLst>
              <a:rect l="l" t="t" r="r" b="b"/>
              <a:pathLst>
                <a:path w="1137684" h="349669">
                  <a:moveTo>
                    <a:pt x="1137684" y="349669"/>
                  </a:moveTo>
                  <a:cubicBezTo>
                    <a:pt x="1014523" y="216762"/>
                    <a:pt x="891363" y="83856"/>
                    <a:pt x="701749" y="30693"/>
                  </a:cubicBezTo>
                  <a:cubicBezTo>
                    <a:pt x="512135" y="-22470"/>
                    <a:pt x="256067" y="4111"/>
                    <a:pt x="0" y="30693"/>
                  </a:cubicBezTo>
                </a:path>
              </a:pathLst>
            </a:custGeom>
            <a:noFill/>
            <a:ln w="12700" cap="flat" cmpd="sng">
              <a:solidFill>
                <a:srgbClr val="69508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Text Box 7">
              <a:extLst>
                <a:ext uri="{FF2B5EF4-FFF2-40B4-BE49-F238E27FC236}">
                  <a16:creationId xmlns:a16="http://schemas.microsoft.com/office/drawing/2014/main" id="{102F71A9-05FE-4A4C-80CF-D1DFF874588A}"/>
                </a:ext>
              </a:extLst>
            </p:cNvPr>
            <p:cNvSpPr txBox="1">
              <a:spLocks noChangeArrowheads="1"/>
            </p:cNvSpPr>
            <p:nvPr/>
          </p:nvSpPr>
          <p:spPr bwMode="auto">
            <a:xfrm>
              <a:off x="10468181" y="5346441"/>
              <a:ext cx="327334"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a:t>
              </a:r>
            </a:p>
          </p:txBody>
        </p:sp>
        <p:sp>
          <p:nvSpPr>
            <p:cNvPr id="115" name="Freeform: Shape 114">
              <a:extLst>
                <a:ext uri="{FF2B5EF4-FFF2-40B4-BE49-F238E27FC236}">
                  <a16:creationId xmlns:a16="http://schemas.microsoft.com/office/drawing/2014/main" id="{E72E0D4D-B592-41EC-910E-8769263E99F4}"/>
                </a:ext>
              </a:extLst>
            </p:cNvPr>
            <p:cNvSpPr/>
            <p:nvPr/>
          </p:nvSpPr>
          <p:spPr bwMode="auto">
            <a:xfrm rot="10800000" flipV="1">
              <a:off x="8167061" y="4564124"/>
              <a:ext cx="1137684" cy="349669"/>
            </a:xfrm>
            <a:custGeom>
              <a:avLst/>
              <a:gdLst>
                <a:gd name="connsiteX0" fmla="*/ 1137684 w 1137684"/>
                <a:gd name="connsiteY0" fmla="*/ 349669 h 349669"/>
                <a:gd name="connsiteX1" fmla="*/ 701749 w 1137684"/>
                <a:gd name="connsiteY1" fmla="*/ 30693 h 349669"/>
                <a:gd name="connsiteX2" fmla="*/ 0 w 1137684"/>
                <a:gd name="connsiteY2" fmla="*/ 30693 h 349669"/>
              </a:gdLst>
              <a:ahLst/>
              <a:cxnLst>
                <a:cxn ang="0">
                  <a:pos x="connsiteX0" y="connsiteY0"/>
                </a:cxn>
                <a:cxn ang="0">
                  <a:pos x="connsiteX1" y="connsiteY1"/>
                </a:cxn>
                <a:cxn ang="0">
                  <a:pos x="connsiteX2" y="connsiteY2"/>
                </a:cxn>
              </a:cxnLst>
              <a:rect l="l" t="t" r="r" b="b"/>
              <a:pathLst>
                <a:path w="1137684" h="349669">
                  <a:moveTo>
                    <a:pt x="1137684" y="349669"/>
                  </a:moveTo>
                  <a:cubicBezTo>
                    <a:pt x="1014523" y="216762"/>
                    <a:pt x="891363" y="83856"/>
                    <a:pt x="701749" y="30693"/>
                  </a:cubicBezTo>
                  <a:cubicBezTo>
                    <a:pt x="512135" y="-22470"/>
                    <a:pt x="256067" y="4111"/>
                    <a:pt x="0" y="30693"/>
                  </a:cubicBezTo>
                </a:path>
              </a:pathLst>
            </a:custGeom>
            <a:noFill/>
            <a:ln w="12700" cap="flat" cmpd="sng">
              <a:solidFill>
                <a:srgbClr val="695082"/>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Text Box 7">
              <a:extLst>
                <a:ext uri="{FF2B5EF4-FFF2-40B4-BE49-F238E27FC236}">
                  <a16:creationId xmlns:a16="http://schemas.microsoft.com/office/drawing/2014/main" id="{B74DFD9B-F0FA-4DF1-8009-EE60CBA01AED}"/>
                </a:ext>
              </a:extLst>
            </p:cNvPr>
            <p:cNvSpPr txBox="1">
              <a:spLocks noChangeArrowheads="1"/>
            </p:cNvSpPr>
            <p:nvPr/>
          </p:nvSpPr>
          <p:spPr bwMode="auto">
            <a:xfrm>
              <a:off x="8521730" y="4327672"/>
              <a:ext cx="327334"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a:t>
              </a:r>
            </a:p>
          </p:txBody>
        </p:sp>
      </p:grpSp>
      <p:sp>
        <p:nvSpPr>
          <p:cNvPr id="14" name="TextBox 13">
            <a:extLst>
              <a:ext uri="{FF2B5EF4-FFF2-40B4-BE49-F238E27FC236}">
                <a16:creationId xmlns:a16="http://schemas.microsoft.com/office/drawing/2014/main" id="{2AA8E0A4-E691-4282-B6F4-EEF03E3A1384}"/>
              </a:ext>
            </a:extLst>
          </p:cNvPr>
          <p:cNvSpPr txBox="1"/>
          <p:nvPr/>
        </p:nvSpPr>
        <p:spPr>
          <a:xfrm>
            <a:off x="11312674" y="4829166"/>
            <a:ext cx="6424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etc.</a:t>
            </a:r>
          </a:p>
        </p:txBody>
      </p:sp>
    </p:spTree>
    <p:extLst>
      <p:ext uri="{BB962C8B-B14F-4D97-AF65-F5344CB8AC3E}">
        <p14:creationId xmlns:p14="http://schemas.microsoft.com/office/powerpoint/2010/main" val="344626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6885" grpId="0" animBg="1"/>
      <p:bldP spid="112"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D149-F968-573F-C3E5-9A3D087F5067}"/>
              </a:ext>
            </a:extLst>
          </p:cNvPr>
          <p:cNvSpPr>
            <a:spLocks noGrp="1"/>
          </p:cNvSpPr>
          <p:nvPr>
            <p:ph type="title"/>
          </p:nvPr>
        </p:nvSpPr>
        <p:spPr/>
        <p:txBody>
          <a:bodyPr/>
          <a:lstStyle/>
          <a:p>
            <a:r>
              <a:rPr lang="en-US" dirty="0"/>
              <a:t>Applications of Max Flow</a:t>
            </a:r>
          </a:p>
        </p:txBody>
      </p:sp>
      <p:sp>
        <p:nvSpPr>
          <p:cNvPr id="3" name="Content Placeholder 2">
            <a:extLst>
              <a:ext uri="{FF2B5EF4-FFF2-40B4-BE49-F238E27FC236}">
                <a16:creationId xmlns:a16="http://schemas.microsoft.com/office/drawing/2014/main" id="{42D149EC-89D1-FA51-636F-7C80DCB159A4}"/>
              </a:ext>
            </a:extLst>
          </p:cNvPr>
          <p:cNvSpPr>
            <a:spLocks noGrp="1"/>
          </p:cNvSpPr>
          <p:nvPr>
            <p:ph idx="1"/>
          </p:nvPr>
        </p:nvSpPr>
        <p:spPr>
          <a:xfrm>
            <a:off x="838200" y="1825624"/>
            <a:ext cx="10515600" cy="4867783"/>
          </a:xfrm>
        </p:spPr>
        <p:txBody>
          <a:bodyPr>
            <a:normAutofit fontScale="92500" lnSpcReduction="20000"/>
          </a:bodyPr>
          <a:lstStyle/>
          <a:p>
            <a:r>
              <a:rPr lang="en-US" dirty="0"/>
              <a:t>Max flow is most useful when paired with reductions</a:t>
            </a:r>
          </a:p>
          <a:p>
            <a:r>
              <a:rPr lang="en-US" dirty="0"/>
              <a:t>Reduction idea:</a:t>
            </a:r>
          </a:p>
          <a:p>
            <a:pPr lvl="1"/>
            <a:r>
              <a:rPr lang="en-US" dirty="0"/>
              <a:t>Create an algorithm for a new problem by transforming it into a different problem that can be solved by a preexisting algorithm</a:t>
            </a:r>
          </a:p>
          <a:p>
            <a:r>
              <a:rPr lang="en-US" dirty="0"/>
              <a:t>Reduction Definition - A pair of procedures:</a:t>
            </a:r>
          </a:p>
          <a:p>
            <a:pPr lvl="1"/>
            <a:r>
              <a:rPr lang="en-US" dirty="0">
                <a:solidFill>
                  <a:srgbClr val="0070C0"/>
                </a:solidFill>
              </a:rPr>
              <a:t>One that takes inputs for the new problem and transforms them into inputs for the old problem</a:t>
            </a:r>
          </a:p>
          <a:p>
            <a:pPr lvl="1"/>
            <a:r>
              <a:rPr lang="en-US" dirty="0">
                <a:solidFill>
                  <a:srgbClr val="FF0000"/>
                </a:solidFill>
              </a:rPr>
              <a:t>One that takes solutions from the old problem and converts those into solutions for the new problem</a:t>
            </a:r>
          </a:p>
          <a:p>
            <a:pPr lvl="2"/>
            <a:r>
              <a:rPr lang="en-US" dirty="0"/>
              <a:t>Note: this second procedure only needs to apply to solutions to inputs that could possible come from the reduction (i.e. it does not have to work for every possible solution)</a:t>
            </a:r>
          </a:p>
          <a:p>
            <a:r>
              <a:rPr lang="en-US" dirty="0"/>
              <a:t>The way we’ll use max flow:</a:t>
            </a:r>
          </a:p>
          <a:p>
            <a:pPr lvl="1"/>
            <a:r>
              <a:rPr lang="en-US" dirty="0"/>
              <a:t>Start with a non max flow problem</a:t>
            </a:r>
          </a:p>
          <a:p>
            <a:pPr lvl="1"/>
            <a:r>
              <a:rPr lang="en-US" b="1" dirty="0">
                <a:solidFill>
                  <a:srgbClr val="0070C0"/>
                </a:solidFill>
              </a:rPr>
              <a:t>Write a procedure to convert its input to a flow network</a:t>
            </a:r>
          </a:p>
          <a:p>
            <a:pPr lvl="1"/>
            <a:r>
              <a:rPr lang="en-US" dirty="0"/>
              <a:t>Use Ford-Fulkerson to find the max flow through the network</a:t>
            </a:r>
          </a:p>
          <a:p>
            <a:pPr lvl="1"/>
            <a:r>
              <a:rPr lang="en-US" b="1" dirty="0">
                <a:solidFill>
                  <a:srgbClr val="FF0000"/>
                </a:solidFill>
              </a:rPr>
              <a:t>Use that max flow to find the solution to our non max flow problem.</a:t>
            </a:r>
          </a:p>
          <a:p>
            <a:pPr lvl="2"/>
            <a:endParaRPr lang="en-US" dirty="0"/>
          </a:p>
        </p:txBody>
      </p:sp>
    </p:spTree>
    <p:extLst>
      <p:ext uri="{BB962C8B-B14F-4D97-AF65-F5344CB8AC3E}">
        <p14:creationId xmlns:p14="http://schemas.microsoft.com/office/powerpoint/2010/main" val="356859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53085" y="-171592"/>
            <a:ext cx="10515600" cy="1325563"/>
          </a:xfrm>
        </p:spPr>
        <p:txBody>
          <a:bodyPr/>
          <a:lstStyle/>
          <a:p>
            <a:r>
              <a:rPr lang="en-US" dirty="0"/>
              <a:t>Reductions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ADE50-950A-4D58-BFB2-FA2C6A8B38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TextBox 11"/>
              <p:cNvSpPr txBox="1"/>
              <p:nvPr/>
            </p:nvSpPr>
            <p:spPr>
              <a:xfrm>
                <a:off x="1615701" y="1403866"/>
                <a:ext cx="11770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Problem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15701" y="1403866"/>
                <a:ext cx="1177053" cy="369332"/>
              </a:xfrm>
              <a:prstGeom prst="rect">
                <a:avLst/>
              </a:prstGeom>
              <a:blipFill>
                <a:blip r:embed="rId2"/>
                <a:stretch>
                  <a:fillRect l="-414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696200" y="1371600"/>
                <a:ext cx="11874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Problem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696200" y="1371600"/>
                <a:ext cx="1187441" cy="369332"/>
              </a:xfrm>
              <a:prstGeom prst="rect">
                <a:avLst/>
              </a:prstGeom>
              <a:blipFill>
                <a:blip r:embed="rId3"/>
                <a:stretch>
                  <a:fillRect l="-4639"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7982952" y="4830490"/>
                <a:ext cx="30155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Solution for chosen</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input of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1800" b="1" i="1" u="none" strike="noStrike" kern="1200" cap="none" spc="0" normalizeH="0" baseline="0" noProof="0" dirty="0">
                        <a:ln>
                          <a:noFill/>
                        </a:ln>
                        <a:solidFill>
                          <a:prstClr val="black"/>
                        </a:solidFill>
                        <a:effectLst/>
                        <a:uLnTx/>
                        <a:uFillTx/>
                        <a:latin typeface="Cambria Math"/>
                        <a:ea typeface="+mn-ea"/>
                        <a:cs typeface="+mn-cs"/>
                      </a:rPr>
                      <m:t>𝑩</m:t>
                    </m:r>
                  </m:oMath>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21" name="TextBox 20"/>
              <p:cNvSpPr txBox="1">
                <a:spLocks noRot="1" noChangeAspect="1" noMove="1" noResize="1" noEditPoints="1" noAdjustHandles="1" noChangeArrowheads="1" noChangeShapeType="1" noTextEdit="1"/>
              </p:cNvSpPr>
              <p:nvPr/>
            </p:nvSpPr>
            <p:spPr>
              <a:xfrm>
                <a:off x="7982952" y="4830490"/>
                <a:ext cx="3015505" cy="369332"/>
              </a:xfrm>
              <a:prstGeom prst="rect">
                <a:avLst/>
              </a:prstGeom>
              <a:blipFill>
                <a:blip r:embed="rId4"/>
                <a:stretch>
                  <a:fillRect l="-1822"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Flowchart: Magnetic Disk 21"/>
              <p:cNvSpPr/>
              <p:nvPr/>
            </p:nvSpPr>
            <p:spPr>
              <a:xfrm>
                <a:off x="2741659" y="1806836"/>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a:ea typeface="+mn-ea"/>
                          <a:cs typeface="+mn-cs"/>
                        </a:rPr>
                        <m:t>𝐴</m:t>
                      </m:r>
                    </m:oMath>
                  </m:oMathPara>
                </a14:m>
                <a:endPar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2741659" y="1806836"/>
                <a:ext cx="625924" cy="1184190"/>
              </a:xfrm>
              <a:prstGeom prst="flowChartMagneticDisk">
                <a:avLst/>
              </a:prstGeom>
              <a:blipFill>
                <a:blip r:embed="rId5"/>
                <a:stretch>
                  <a:fillRect l="-9615"/>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8913392" y="1892573"/>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a:ea typeface="+mn-ea"/>
                          <a:cs typeface="+mn-cs"/>
                        </a:rPr>
                        <m:t>𝐵</m:t>
                      </m:r>
                    </m:oMath>
                  </m:oMathPara>
                </a14:m>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Rectangle 22"/>
              <p:cNvSpPr>
                <a:spLocks noRot="1" noChangeAspect="1" noMove="1" noResize="1" noEditPoints="1" noAdjustHandles="1" noChangeArrowheads="1" noChangeShapeType="1" noTextEdit="1"/>
              </p:cNvSpPr>
              <p:nvPr/>
            </p:nvSpPr>
            <p:spPr>
              <a:xfrm>
                <a:off x="8913392" y="1892573"/>
                <a:ext cx="625924" cy="1004887"/>
              </a:xfrm>
              <a:prstGeom prst="rect">
                <a:avLst/>
              </a:prstGeom>
              <a:blipFill>
                <a:blip r:embed="rId6"/>
                <a:stretch>
                  <a:fillRect l="-11538"/>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378525" y="4727933"/>
                <a:ext cx="14862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Solution for </a:t>
                </a:r>
                <a14:m>
                  <m:oMath xmlns:m="http://schemas.openxmlformats.org/officeDocument/2006/math">
                    <m:r>
                      <a:rPr kumimoji="0" lang="en-US" sz="1800" b="1" i="1" u="none" strike="noStrike" kern="1200" cap="none" spc="0" normalizeH="0" baseline="0" noProof="0">
                        <a:ln>
                          <a:noFill/>
                        </a:ln>
                        <a:solidFill>
                          <a:prstClr val="black"/>
                        </a:solidFill>
                        <a:effectLst/>
                        <a:uLnTx/>
                        <a:uFillTx/>
                        <a:latin typeface="Cambria Math"/>
                        <a:ea typeface="+mn-ea"/>
                        <a:cs typeface="+mn-cs"/>
                      </a:rPr>
                      <m:t>𝑨</m:t>
                    </m:r>
                  </m:oMath>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378525" y="4727933"/>
                <a:ext cx="1486241" cy="369332"/>
              </a:xfrm>
              <a:prstGeom prst="rect">
                <a:avLst/>
              </a:prstGeom>
              <a:blipFill>
                <a:blip r:embed="rId7"/>
                <a:stretch>
                  <a:fillRect l="-2542" t="-6897" b="-24138"/>
                </a:stretch>
              </a:blipFill>
            </p:spPr>
            <p:txBody>
              <a:bodyPr/>
              <a:lstStyle/>
              <a:p>
                <a:r>
                  <a:rPr lang="en-US">
                    <a:noFill/>
                  </a:rPr>
                  <a:t> </a:t>
                </a:r>
              </a:p>
            </p:txBody>
          </p:sp>
        </mc:Fallback>
      </mc:AlternateContent>
      <p:sp>
        <p:nvSpPr>
          <p:cNvPr id="30" name="AutoShape 5"/>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AutoShape 5"/>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AutoShape 5"/>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p:cNvSpPr txBox="1"/>
          <p:nvPr/>
        </p:nvSpPr>
        <p:spPr>
          <a:xfrm>
            <a:off x="5479573" y="6215041"/>
            <a:ext cx="11360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Reduction</a:t>
            </a:r>
          </a:p>
        </p:txBody>
      </p:sp>
      <mc:AlternateContent xmlns:mc="http://schemas.openxmlformats.org/markup-compatibility/2006" xmlns:a14="http://schemas.microsoft.com/office/drawing/2010/main">
        <mc:Choice Requires="a14">
          <p:sp>
            <p:nvSpPr>
              <p:cNvPr id="279" name="Rectangle 278"/>
              <p:cNvSpPr/>
              <p:nvPr/>
            </p:nvSpPr>
            <p:spPr>
              <a:xfrm>
                <a:off x="8937741" y="5242707"/>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a:ea typeface="+mn-ea"/>
                          <a:cs typeface="+mn-cs"/>
                        </a:rPr>
                        <m:t>𝑌</m:t>
                      </m:r>
                    </m:oMath>
                  </m:oMathPara>
                </a14:m>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9" name="Rectangle 278"/>
              <p:cNvSpPr>
                <a:spLocks noRot="1" noChangeAspect="1" noMove="1" noResize="1" noEditPoints="1" noAdjustHandles="1" noChangeArrowheads="1" noChangeShapeType="1" noTextEdit="1"/>
              </p:cNvSpPr>
              <p:nvPr/>
            </p:nvSpPr>
            <p:spPr>
              <a:xfrm>
                <a:off x="8937741" y="5242707"/>
                <a:ext cx="625924" cy="1004887"/>
              </a:xfrm>
              <a:prstGeom prst="rect">
                <a:avLst/>
              </a:prstGeom>
              <a:blipFill>
                <a:blip r:embed="rId8"/>
                <a:stretch>
                  <a:fillRect l="-9615"/>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Flowchart: Magnetic Disk 279"/>
              <p:cNvSpPr/>
              <p:nvPr/>
            </p:nvSpPr>
            <p:spPr>
              <a:xfrm>
                <a:off x="2822171" y="5140410"/>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a:ea typeface="+mn-ea"/>
                          <a:cs typeface="+mn-cs"/>
                        </a:rPr>
                        <m:t>𝑋</m:t>
                      </m:r>
                    </m:oMath>
                  </m:oMathPara>
                </a14:m>
                <a:endPar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0" name="Flowchart: Magnetic Disk 279"/>
              <p:cNvSpPr>
                <a:spLocks noRot="1" noChangeAspect="1" noMove="1" noResize="1" noEditPoints="1" noAdjustHandles="1" noChangeArrowheads="1" noChangeShapeType="1" noTextEdit="1"/>
              </p:cNvSpPr>
              <p:nvPr/>
            </p:nvSpPr>
            <p:spPr>
              <a:xfrm>
                <a:off x="2822171" y="5140410"/>
                <a:ext cx="625924" cy="1184190"/>
              </a:xfrm>
              <a:prstGeom prst="flowChartMagneticDisk">
                <a:avLst/>
              </a:prstGeom>
              <a:blipFill>
                <a:blip r:embed="rId9"/>
                <a:stretch>
                  <a:fillRect l="-9434"/>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747B33F-CDB7-F48C-FCBE-4CA526D5DC7D}"/>
                  </a:ext>
                </a:extLst>
              </p:cNvPr>
              <p:cNvSpPr txBox="1"/>
              <p:nvPr/>
            </p:nvSpPr>
            <p:spPr>
              <a:xfrm>
                <a:off x="4474144" y="2476596"/>
                <a:ext cx="32858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Procedure for converting instances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into instances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3" name="TextBox 2">
                <a:extLst>
                  <a:ext uri="{FF2B5EF4-FFF2-40B4-BE49-F238E27FC236}">
                    <a16:creationId xmlns:a16="http://schemas.microsoft.com/office/drawing/2014/main" id="{9747B33F-CDB7-F48C-FCBE-4CA526D5DC7D}"/>
                  </a:ext>
                </a:extLst>
              </p:cNvPr>
              <p:cNvSpPr txBox="1">
                <a:spLocks noRot="1" noChangeAspect="1" noMove="1" noResize="1" noEditPoints="1" noAdjustHandles="1" noChangeArrowheads="1" noChangeShapeType="1" noTextEdit="1"/>
              </p:cNvSpPr>
              <p:nvPr/>
            </p:nvSpPr>
            <p:spPr>
              <a:xfrm>
                <a:off x="4474144" y="2476596"/>
                <a:ext cx="3285854" cy="646331"/>
              </a:xfrm>
              <a:prstGeom prst="rect">
                <a:avLst/>
              </a:prstGeom>
              <a:blipFill>
                <a:blip r:embed="rId11"/>
                <a:stretch>
                  <a:fillRect l="-1670"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29F30B-FAB9-B6A8-6599-9ED4700CB05A}"/>
                  </a:ext>
                </a:extLst>
              </p:cNvPr>
              <p:cNvSpPr txBox="1"/>
              <p:nvPr/>
            </p:nvSpPr>
            <p:spPr>
              <a:xfrm>
                <a:off x="9563665" y="3447731"/>
                <a:ext cx="2743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Algorithm for solving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E229F30B-FAB9-B6A8-6599-9ED4700CB05A}"/>
                  </a:ext>
                </a:extLst>
              </p:cNvPr>
              <p:cNvSpPr txBox="1">
                <a:spLocks noRot="1" noChangeAspect="1" noMove="1" noResize="1" noEditPoints="1" noAdjustHandles="1" noChangeArrowheads="1" noChangeShapeType="1" noTextEdit="1"/>
              </p:cNvSpPr>
              <p:nvPr/>
            </p:nvSpPr>
            <p:spPr>
              <a:xfrm>
                <a:off x="9563665" y="3447731"/>
                <a:ext cx="2743200" cy="369332"/>
              </a:xfrm>
              <a:prstGeom prst="rect">
                <a:avLst/>
              </a:prstGeom>
              <a:blipFill>
                <a:blip r:embed="rId12"/>
                <a:stretch>
                  <a:fillRect l="-2000" t="-10000"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90869AD-3F44-2451-E4B2-2D158BC25557}"/>
                  </a:ext>
                </a:extLst>
              </p:cNvPr>
              <p:cNvSpPr txBox="1"/>
              <p:nvPr/>
            </p:nvSpPr>
            <p:spPr>
              <a:xfrm>
                <a:off x="5239751" y="4234212"/>
                <a:ext cx="26174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Procedure for converting possible solutions of </a:t>
                </a:r>
                <a14:m>
                  <m:oMath xmlns:m="http://schemas.openxmlformats.org/officeDocument/2006/math">
                    <m:r>
                      <m:rPr>
                        <m:sty m:val="p"/>
                      </m:rP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B</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into solutions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6" name="TextBox 5">
                <a:extLst>
                  <a:ext uri="{FF2B5EF4-FFF2-40B4-BE49-F238E27FC236}">
                    <a16:creationId xmlns:a16="http://schemas.microsoft.com/office/drawing/2014/main" id="{C90869AD-3F44-2451-E4B2-2D158BC25557}"/>
                  </a:ext>
                </a:extLst>
              </p:cNvPr>
              <p:cNvSpPr txBox="1">
                <a:spLocks noRot="1" noChangeAspect="1" noMove="1" noResize="1" noEditPoints="1" noAdjustHandles="1" noChangeArrowheads="1" noChangeShapeType="1" noTextEdit="1"/>
              </p:cNvSpPr>
              <p:nvPr/>
            </p:nvSpPr>
            <p:spPr>
              <a:xfrm>
                <a:off x="5239751" y="4234212"/>
                <a:ext cx="2617491" cy="923330"/>
              </a:xfrm>
              <a:prstGeom prst="rect">
                <a:avLst/>
              </a:prstGeom>
              <a:blipFill>
                <a:blip r:embed="rId13"/>
                <a:stretch>
                  <a:fillRect l="-2098" t="-3974" b="-9934"/>
                </a:stretch>
              </a:blipFill>
            </p:spPr>
            <p:txBody>
              <a:bodyPr/>
              <a:lstStyle/>
              <a:p>
                <a:r>
                  <a:rPr lang="en-US">
                    <a:noFill/>
                  </a:rPr>
                  <a:t> </a:t>
                </a:r>
              </a:p>
            </p:txBody>
          </p:sp>
        </mc:Fallback>
      </mc:AlternateContent>
    </p:spTree>
    <p:extLst>
      <p:ext uri="{BB962C8B-B14F-4D97-AF65-F5344CB8AC3E}">
        <p14:creationId xmlns:p14="http://schemas.microsoft.com/office/powerpoint/2010/main" val="17501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a:extLst>
              <a:ext uri="{FF2B5EF4-FFF2-40B4-BE49-F238E27FC236}">
                <a16:creationId xmlns:a16="http://schemas.microsoft.com/office/drawing/2014/main" id="{632FDEEF-B928-4971-9D79-B6EFF2A93155}"/>
              </a:ext>
            </a:extLst>
          </p:cNvPr>
          <p:cNvSpPr>
            <a:spLocks noGrp="1" noChangeArrowheads="1"/>
          </p:cNvSpPr>
          <p:nvPr>
            <p:ph type="title"/>
          </p:nvPr>
        </p:nvSpPr>
        <p:spPr/>
        <p:txBody>
          <a:bodyPr/>
          <a:lstStyle/>
          <a:p>
            <a:r>
              <a:rPr lang="en-US" altLang="en-US" dirty="0"/>
              <a:t>Origins of Max Flow and Min Cut Problems</a:t>
            </a:r>
          </a:p>
        </p:txBody>
      </p:sp>
      <p:sp>
        <p:nvSpPr>
          <p:cNvPr id="2" name="Content Placeholder 1">
            <a:extLst>
              <a:ext uri="{FF2B5EF4-FFF2-40B4-BE49-F238E27FC236}">
                <a16:creationId xmlns:a16="http://schemas.microsoft.com/office/drawing/2014/main" id="{5939661A-25FC-452C-AC3C-80552DABA3BC}"/>
              </a:ext>
            </a:extLst>
          </p:cNvPr>
          <p:cNvSpPr>
            <a:spLocks noGrp="1"/>
          </p:cNvSpPr>
          <p:nvPr>
            <p:ph sz="half" idx="1"/>
          </p:nvPr>
        </p:nvSpPr>
        <p:spPr>
          <a:xfrm>
            <a:off x="138545" y="1363980"/>
            <a:ext cx="5881255" cy="4898275"/>
          </a:xfrm>
        </p:spPr>
        <p:txBody>
          <a:bodyPr>
            <a:noAutofit/>
          </a:bodyPr>
          <a:lstStyle/>
          <a:p>
            <a:pPr marL="0" indent="0">
              <a:spcBef>
                <a:spcPts val="0"/>
              </a:spcBef>
              <a:buNone/>
            </a:pPr>
            <a:r>
              <a:rPr lang="en-US" sz="2400" dirty="0"/>
              <a:t>Max Flow problem formulation: </a:t>
            </a:r>
          </a:p>
          <a:p>
            <a:pPr marL="0" indent="0">
              <a:spcBef>
                <a:spcPts val="0"/>
              </a:spcBef>
              <a:buNone/>
            </a:pPr>
            <a:r>
              <a:rPr lang="en-US" sz="2400" dirty="0"/>
              <a:t>	[Tolstoy 1930] Rail transportation 	planning for the Soviet Union</a:t>
            </a:r>
          </a:p>
          <a:p>
            <a:pPr>
              <a:spcBef>
                <a:spcPts val="0"/>
              </a:spcBef>
            </a:pPr>
            <a:endParaRPr lang="en-US" sz="300" dirty="0"/>
          </a:p>
          <a:p>
            <a:pPr marL="0" indent="0">
              <a:spcBef>
                <a:spcPts val="0"/>
              </a:spcBef>
              <a:buNone/>
            </a:pPr>
            <a:r>
              <a:rPr lang="en-US" sz="2400" dirty="0"/>
              <a:t>Min Cut problem formulation:</a:t>
            </a:r>
          </a:p>
          <a:p>
            <a:pPr lvl="1">
              <a:spcBef>
                <a:spcPts val="0"/>
              </a:spcBef>
            </a:pPr>
            <a:r>
              <a:rPr lang="en-US" sz="2400" dirty="0"/>
              <a:t>	Cold War:  US military planners 	want to find a way to cripple Soviet 	supply routes</a:t>
            </a:r>
          </a:p>
          <a:p>
            <a:pPr lvl="1">
              <a:spcBef>
                <a:spcPts val="0"/>
              </a:spcBef>
            </a:pPr>
            <a:r>
              <a:rPr lang="en-US" sz="2400" dirty="0"/>
              <a:t>	[Harris 1954] Secret RAND </a:t>
            </a:r>
            <a:r>
              <a:rPr lang="en-US" sz="2400" dirty="0" err="1"/>
              <a:t>corp</a:t>
            </a:r>
            <a:r>
              <a:rPr lang="en-US" sz="2400" dirty="0"/>
              <a:t> 	report for US Air Force</a:t>
            </a:r>
          </a:p>
          <a:p>
            <a:pPr lvl="1">
              <a:spcBef>
                <a:spcPts val="0"/>
              </a:spcBef>
            </a:pPr>
            <a:endParaRPr lang="en-US" sz="400" dirty="0"/>
          </a:p>
          <a:p>
            <a:pPr marL="0" indent="0">
              <a:spcBef>
                <a:spcPts val="0"/>
              </a:spcBef>
              <a:buNone/>
            </a:pPr>
            <a:r>
              <a:rPr lang="en-US" sz="2400" dirty="0"/>
              <a:t>[Ford-Fulkerson 1955] Problems are equivalent</a:t>
            </a:r>
          </a:p>
          <a:p>
            <a:pPr lvl="1">
              <a:lnSpc>
                <a:spcPct val="100000"/>
              </a:lnSpc>
              <a:spcBef>
                <a:spcPts val="0"/>
              </a:spcBef>
            </a:pPr>
            <a:endParaRPr lang="en-US" sz="2400" dirty="0"/>
          </a:p>
        </p:txBody>
      </p:sp>
      <p:sp>
        <p:nvSpPr>
          <p:cNvPr id="3" name="Content Placeholder 2">
            <a:extLst>
              <a:ext uri="{FF2B5EF4-FFF2-40B4-BE49-F238E27FC236}">
                <a16:creationId xmlns:a16="http://schemas.microsoft.com/office/drawing/2014/main" id="{017AEB2B-B5F1-475A-A2C3-8747B169BA72}"/>
              </a:ext>
            </a:extLst>
          </p:cNvPr>
          <p:cNvSpPr>
            <a:spLocks noGrp="1"/>
          </p:cNvSpPr>
          <p:nvPr>
            <p:ph sz="half" idx="2"/>
          </p:nvPr>
        </p:nvSpPr>
        <p:spPr/>
        <p:txBody>
          <a:bodyPr>
            <a:normAutofit/>
          </a:bodyPr>
          <a:lstStyle/>
          <a:p>
            <a:pPr marL="0" indent="0" algn="ctr">
              <a:buNone/>
            </a:pPr>
            <a:r>
              <a:rPr lang="en-US" sz="2800" b="1" dirty="0"/>
              <a:t>Soviet Rail Network 1955</a:t>
            </a:r>
          </a:p>
        </p:txBody>
      </p:sp>
      <p:sp>
        <p:nvSpPr>
          <p:cNvPr id="5" name="Slide Number Placeholder 3">
            <a:extLst>
              <a:ext uri="{FF2B5EF4-FFF2-40B4-BE49-F238E27FC236}">
                <a16:creationId xmlns:a16="http://schemas.microsoft.com/office/drawing/2014/main" id="{F44CA66D-A2EA-4B3B-B27D-339AC2585519}"/>
              </a:ext>
            </a:extLst>
          </p:cNvPr>
          <p:cNvSpPr>
            <a:spLocks noGrp="1"/>
          </p:cNvSpPr>
          <p:nvPr>
            <p:ph type="sldNum" sz="quarter" idx="12"/>
          </p:nvPr>
        </p:nvSpPr>
        <p:spPr/>
        <p:txBody>
          <a:bodyPr/>
          <a:lstStyle/>
          <a:p>
            <a:fld id="{84D950A6-719E-4083-B21D-F2E792D93990}" type="slidenum">
              <a:rPr lang="en-US" altLang="en-US"/>
              <a:pPr/>
              <a:t>2</a:t>
            </a:fld>
            <a:endParaRPr lang="en-US" altLang="en-US" sz="1400"/>
          </a:p>
        </p:txBody>
      </p:sp>
      <p:graphicFrame>
        <p:nvGraphicFramePr>
          <p:cNvPr id="831491" name="Object 3">
            <a:extLst>
              <a:ext uri="{FF2B5EF4-FFF2-40B4-BE49-F238E27FC236}">
                <a16:creationId xmlns:a16="http://schemas.microsoft.com/office/drawing/2014/main" id="{904F467B-7FD8-4C2F-9DD8-CE93E8BC4470}"/>
              </a:ext>
            </a:extLst>
          </p:cNvPr>
          <p:cNvGraphicFramePr>
            <a:graphicFrameLocks noChangeAspect="1"/>
          </p:cNvGraphicFramePr>
          <p:nvPr/>
        </p:nvGraphicFramePr>
        <p:xfrm>
          <a:off x="6139181" y="1474688"/>
          <a:ext cx="5424171" cy="3972020"/>
        </p:xfrm>
        <a:graphic>
          <a:graphicData uri="http://schemas.openxmlformats.org/presentationml/2006/ole">
            <mc:AlternateContent xmlns:mc="http://schemas.openxmlformats.org/markup-compatibility/2006">
              <mc:Choice xmlns:v="urn:schemas-microsoft-com:vml" Requires="v">
                <p:oleObj name="Photo Editor Photo" r:id="rId3" imgW="13590476" imgH="9952381" progId="MSPhotoEd.3">
                  <p:embed/>
                </p:oleObj>
              </mc:Choice>
              <mc:Fallback>
                <p:oleObj name="Photo Editor Photo" r:id="rId3" imgW="13590476" imgH="9952381" progId="MSPhotoEd.3">
                  <p:embed/>
                  <p:pic>
                    <p:nvPicPr>
                      <p:cNvPr id="831491" name="Object 3">
                        <a:extLst>
                          <a:ext uri="{FF2B5EF4-FFF2-40B4-BE49-F238E27FC236}">
                            <a16:creationId xmlns:a16="http://schemas.microsoft.com/office/drawing/2014/main" id="{904F467B-7FD8-4C2F-9DD8-CE93E8BC4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181" y="1474688"/>
                        <a:ext cx="5424171" cy="3972020"/>
                      </a:xfrm>
                      <a:prstGeom prst="rect">
                        <a:avLst/>
                      </a:prstGeom>
                      <a:noFill/>
                      <a:ln>
                        <a:noFill/>
                      </a:ln>
                      <a:effectLst/>
                    </p:spPr>
                  </p:pic>
                </p:oleObj>
              </mc:Fallback>
            </mc:AlternateContent>
          </a:graphicData>
        </a:graphic>
      </p:graphicFrame>
      <p:sp>
        <p:nvSpPr>
          <p:cNvPr id="831492" name="Text Box 4">
            <a:extLst>
              <a:ext uri="{FF2B5EF4-FFF2-40B4-BE49-F238E27FC236}">
                <a16:creationId xmlns:a16="http://schemas.microsoft.com/office/drawing/2014/main" id="{8EED1509-692D-43AD-9E88-ED7D9CCC7E60}"/>
              </a:ext>
            </a:extLst>
          </p:cNvPr>
          <p:cNvSpPr txBox="1">
            <a:spLocks noChangeArrowheads="1"/>
          </p:cNvSpPr>
          <p:nvPr/>
        </p:nvSpPr>
        <p:spPr bwMode="auto">
          <a:xfrm>
            <a:off x="6269675" y="5548330"/>
            <a:ext cx="5163184" cy="46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20" tIns="46011" rIns="92020" bIns="46011">
            <a:spAutoFit/>
          </a:bodyPr>
          <a:lstStyle/>
          <a:p>
            <a:pPr>
              <a:spcBef>
                <a:spcPct val="50000"/>
              </a:spcBef>
            </a:pPr>
            <a:r>
              <a:rPr lang="en-US" altLang="en-US" sz="1200" dirty="0"/>
              <a:t>Reference:  </a:t>
            </a:r>
            <a:r>
              <a:rPr lang="en-US" altLang="en-US" sz="1200" i="1" dirty="0"/>
              <a:t>On the history of the transportation and maximum flow problems</a:t>
            </a:r>
            <a:r>
              <a:rPr lang="en-US" altLang="en-US" sz="1200" dirty="0"/>
              <a:t>.</a:t>
            </a:r>
            <a:br>
              <a:rPr lang="en-US" altLang="en-US" sz="1200" dirty="0"/>
            </a:br>
            <a:r>
              <a:rPr lang="en-US" altLang="en-US" sz="1200" dirty="0"/>
              <a:t>Alexander Schrijver in Math Programming, 91: 3, 2002.</a:t>
            </a:r>
          </a:p>
        </p:txBody>
      </p:sp>
    </p:spTree>
    <p:extLst>
      <p:ext uri="{BB962C8B-B14F-4D97-AF65-F5344CB8AC3E}">
        <p14:creationId xmlns:p14="http://schemas.microsoft.com/office/powerpoint/2010/main" val="1190478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0C632-9D5D-B629-19B0-12C0C87502E6}"/>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FF354D8F-478A-DB76-BDA6-E591E674910B}"/>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C519B7-F183-EFFE-9D9C-9D6F0B6BB03F}"/>
              </a:ext>
            </a:extLst>
          </p:cNvPr>
          <p:cNvSpPr>
            <a:spLocks noGrp="1"/>
          </p:cNvSpPr>
          <p:nvPr>
            <p:ph type="title"/>
          </p:nvPr>
        </p:nvSpPr>
        <p:spPr>
          <a:xfrm>
            <a:off x="353085" y="-171592"/>
            <a:ext cx="10515600" cy="1325563"/>
          </a:xfrm>
        </p:spPr>
        <p:txBody>
          <a:bodyPr/>
          <a:lstStyle/>
          <a:p>
            <a:r>
              <a:rPr lang="en-US" dirty="0"/>
              <a:t>Max Flow Reductions</a:t>
            </a:r>
          </a:p>
        </p:txBody>
      </p:sp>
      <p:sp>
        <p:nvSpPr>
          <p:cNvPr id="4" name="Slide Number Placeholder 3">
            <a:extLst>
              <a:ext uri="{FF2B5EF4-FFF2-40B4-BE49-F238E27FC236}">
                <a16:creationId xmlns:a16="http://schemas.microsoft.com/office/drawing/2014/main" id="{68AB6151-1E15-80E3-386B-D56596B7A9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ADE50-950A-4D58-BFB2-FA2C6A8B38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2CE9DF0-229A-1451-E2EB-A94D4FC1E8A4}"/>
                  </a:ext>
                </a:extLst>
              </p:cNvPr>
              <p:cNvSpPr txBox="1"/>
              <p:nvPr/>
            </p:nvSpPr>
            <p:spPr>
              <a:xfrm>
                <a:off x="1615701" y="1403866"/>
                <a:ext cx="11770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Problem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15701" y="1403866"/>
                <a:ext cx="1177053" cy="369332"/>
              </a:xfrm>
              <a:prstGeom prst="rect">
                <a:avLst/>
              </a:prstGeom>
              <a:blipFill>
                <a:blip r:embed="rId2"/>
                <a:stretch>
                  <a:fillRect l="-4145" t="-8197" b="-24590"/>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62D1318D-255A-CA99-7584-DDC0BEDCECE4}"/>
              </a:ext>
            </a:extLst>
          </p:cNvPr>
          <p:cNvSpPr txBox="1"/>
          <p:nvPr/>
        </p:nvSpPr>
        <p:spPr>
          <a:xfrm>
            <a:off x="7696200" y="1371600"/>
            <a:ext cx="19316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Max Flow Problem</a:t>
            </a:r>
          </a:p>
        </p:txBody>
      </p:sp>
      <p:sp>
        <p:nvSpPr>
          <p:cNvPr id="21" name="TextBox 20">
            <a:extLst>
              <a:ext uri="{FF2B5EF4-FFF2-40B4-BE49-F238E27FC236}">
                <a16:creationId xmlns:a16="http://schemas.microsoft.com/office/drawing/2014/main" id="{19E101E3-AE85-B48F-62A7-B580C9E133FA}"/>
              </a:ext>
            </a:extLst>
          </p:cNvPr>
          <p:cNvSpPr txBox="1"/>
          <p:nvPr/>
        </p:nvSpPr>
        <p:spPr>
          <a:xfrm>
            <a:off x="7808995" y="4298946"/>
            <a:ext cx="38102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maximal flow graph for that network</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2" name="Flowchart: Magnetic Disk 21">
                <a:extLst>
                  <a:ext uri="{FF2B5EF4-FFF2-40B4-BE49-F238E27FC236}">
                    <a16:creationId xmlns:a16="http://schemas.microsoft.com/office/drawing/2014/main" id="{86E0C0FD-40A7-C2E9-4589-A6DA77CC6C93}"/>
                  </a:ext>
                </a:extLst>
              </p:cNvPr>
              <p:cNvSpPr/>
              <p:nvPr/>
            </p:nvSpPr>
            <p:spPr>
              <a:xfrm>
                <a:off x="2741659" y="1806836"/>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a:ea typeface="+mn-ea"/>
                          <a:cs typeface="+mn-cs"/>
                        </a:rPr>
                        <m:t>𝐴</m:t>
                      </m:r>
                    </m:oMath>
                  </m:oMathPara>
                </a14:m>
                <a:endPar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2741659" y="1806836"/>
                <a:ext cx="625924" cy="1184190"/>
              </a:xfrm>
              <a:prstGeom prst="flowChartMagneticDisk">
                <a:avLst/>
              </a:prstGeom>
              <a:blipFill>
                <a:blip r:embed="rId5"/>
                <a:stretch>
                  <a:fillRect l="-9615"/>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96656CE-579D-1B25-3717-1BCEA96374CB}"/>
                  </a:ext>
                </a:extLst>
              </p:cNvPr>
              <p:cNvSpPr txBox="1"/>
              <p:nvPr/>
            </p:nvSpPr>
            <p:spPr>
              <a:xfrm>
                <a:off x="2378525" y="4727933"/>
                <a:ext cx="14862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Solution for </a:t>
                </a:r>
                <a14:m>
                  <m:oMath xmlns:m="http://schemas.openxmlformats.org/officeDocument/2006/math">
                    <m:r>
                      <a:rPr kumimoji="0" lang="en-US" sz="1800" b="1" i="1" u="none" strike="noStrike" kern="1200" cap="none" spc="0" normalizeH="0" baseline="0" noProof="0">
                        <a:ln>
                          <a:noFill/>
                        </a:ln>
                        <a:solidFill>
                          <a:prstClr val="black"/>
                        </a:solidFill>
                        <a:effectLst/>
                        <a:uLnTx/>
                        <a:uFillTx/>
                        <a:latin typeface="Cambria Math"/>
                        <a:ea typeface="+mn-ea"/>
                        <a:cs typeface="+mn-cs"/>
                      </a:rPr>
                      <m:t>𝑨</m:t>
                    </m:r>
                  </m:oMath>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378525" y="4727933"/>
                <a:ext cx="1486241" cy="369332"/>
              </a:xfrm>
              <a:prstGeom prst="rect">
                <a:avLst/>
              </a:prstGeom>
              <a:blipFill>
                <a:blip r:embed="rId7"/>
                <a:stretch>
                  <a:fillRect l="-2542" t="-6897" b="-24138"/>
                </a:stretch>
              </a:blipFill>
            </p:spPr>
            <p:txBody>
              <a:bodyPr/>
              <a:lstStyle/>
              <a:p>
                <a:r>
                  <a:rPr lang="en-US">
                    <a:noFill/>
                  </a:rPr>
                  <a:t> </a:t>
                </a:r>
              </a:p>
            </p:txBody>
          </p:sp>
        </mc:Fallback>
      </mc:AlternateContent>
      <p:sp>
        <p:nvSpPr>
          <p:cNvPr id="30" name="AutoShape 5">
            <a:extLst>
              <a:ext uri="{FF2B5EF4-FFF2-40B4-BE49-F238E27FC236}">
                <a16:creationId xmlns:a16="http://schemas.microsoft.com/office/drawing/2014/main" id="{603C70C7-3027-0E33-2EFE-A889BED09359}"/>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AutoShape 5">
            <a:extLst>
              <a:ext uri="{FF2B5EF4-FFF2-40B4-BE49-F238E27FC236}">
                <a16:creationId xmlns:a16="http://schemas.microsoft.com/office/drawing/2014/main" id="{F9E3B243-DEA6-2BB9-5F46-C067D6C103C8}"/>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AutoShape 5">
            <a:extLst>
              <a:ext uri="{FF2B5EF4-FFF2-40B4-BE49-F238E27FC236}">
                <a16:creationId xmlns:a16="http://schemas.microsoft.com/office/drawing/2014/main" id="{E3153189-4F30-0DEE-432B-FC6349B6380E}"/>
              </a:ext>
            </a:extLst>
          </p:cNvPr>
          <p:cNvSpPr>
            <a:spLocks noChangeArrowheads="1"/>
          </p:cNvSpPr>
          <p:nvPr/>
        </p:nvSpPr>
        <p:spPr bwMode="auto">
          <a:xfrm rot="10800000">
            <a:off x="4641736"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014F52FE-C0A5-CE28-029D-8877737DF718}"/>
              </a:ext>
            </a:extLst>
          </p:cNvPr>
          <p:cNvSpPr txBox="1"/>
          <p:nvPr/>
        </p:nvSpPr>
        <p:spPr>
          <a:xfrm>
            <a:off x="5479573" y="6215041"/>
            <a:ext cx="11360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Reduction</a:t>
            </a:r>
          </a:p>
        </p:txBody>
      </p:sp>
      <mc:AlternateContent xmlns:mc="http://schemas.openxmlformats.org/markup-compatibility/2006" xmlns:a14="http://schemas.microsoft.com/office/drawing/2010/main">
        <mc:Choice Requires="a14">
          <p:sp>
            <p:nvSpPr>
              <p:cNvPr id="280" name="Flowchart: Magnetic Disk 279">
                <a:extLst>
                  <a:ext uri="{FF2B5EF4-FFF2-40B4-BE49-F238E27FC236}">
                    <a16:creationId xmlns:a16="http://schemas.microsoft.com/office/drawing/2014/main" id="{D597ECB3-3D30-5F3F-D424-0C4B37E75451}"/>
                  </a:ext>
                </a:extLst>
              </p:cNvPr>
              <p:cNvSpPr/>
              <p:nvPr/>
            </p:nvSpPr>
            <p:spPr>
              <a:xfrm>
                <a:off x="2822171" y="5140410"/>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a:ea typeface="+mn-ea"/>
                          <a:cs typeface="+mn-cs"/>
                        </a:rPr>
                        <m:t>𝑋</m:t>
                      </m:r>
                    </m:oMath>
                  </m:oMathPara>
                </a14:m>
                <a:endPar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0" name="Flowchart: Magnetic Disk 279"/>
              <p:cNvSpPr>
                <a:spLocks noRot="1" noChangeAspect="1" noMove="1" noResize="1" noEditPoints="1" noAdjustHandles="1" noChangeArrowheads="1" noChangeShapeType="1" noTextEdit="1"/>
              </p:cNvSpPr>
              <p:nvPr/>
            </p:nvSpPr>
            <p:spPr>
              <a:xfrm>
                <a:off x="2822171" y="5140410"/>
                <a:ext cx="625924" cy="1184190"/>
              </a:xfrm>
              <a:prstGeom prst="flowChartMagneticDisk">
                <a:avLst/>
              </a:prstGeom>
              <a:blipFill>
                <a:blip r:embed="rId9"/>
                <a:stretch>
                  <a:fillRect l="-9434"/>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B2F9C11-99F0-4F6F-C3FD-896204B9173D}"/>
                  </a:ext>
                </a:extLst>
              </p:cNvPr>
              <p:cNvSpPr txBox="1"/>
              <p:nvPr/>
            </p:nvSpPr>
            <p:spPr>
              <a:xfrm>
                <a:off x="4474144" y="2476596"/>
                <a:ext cx="32858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Procedure for converting instances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into </a:t>
                </a:r>
                <a:r>
                  <a:rPr lang="en-US" dirty="0">
                    <a:solidFill>
                      <a:prstClr val="black"/>
                    </a:solidFill>
                    <a:latin typeface="Calibri" panose="020F0502020204030204"/>
                  </a:rPr>
                  <a:t>flow networks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3" name="TextBox 2">
                <a:extLst>
                  <a:ext uri="{FF2B5EF4-FFF2-40B4-BE49-F238E27FC236}">
                    <a16:creationId xmlns:a16="http://schemas.microsoft.com/office/drawing/2014/main" id="{3B2F9C11-99F0-4F6F-C3FD-896204B9173D}"/>
                  </a:ext>
                </a:extLst>
              </p:cNvPr>
              <p:cNvSpPr txBox="1">
                <a:spLocks noRot="1" noChangeAspect="1" noMove="1" noResize="1" noEditPoints="1" noAdjustHandles="1" noChangeArrowheads="1" noChangeShapeType="1" noTextEdit="1"/>
              </p:cNvSpPr>
              <p:nvPr/>
            </p:nvSpPr>
            <p:spPr>
              <a:xfrm>
                <a:off x="4474144" y="2476596"/>
                <a:ext cx="3285854" cy="646331"/>
              </a:xfrm>
              <a:prstGeom prst="rect">
                <a:avLst/>
              </a:prstGeom>
              <a:blipFill>
                <a:blip r:embed="rId10"/>
                <a:stretch>
                  <a:fillRect l="-1670" t="-4717" r="-1484" b="-1415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51AD6D81-2DE3-0508-212F-CE985D99F0EC}"/>
              </a:ext>
            </a:extLst>
          </p:cNvPr>
          <p:cNvSpPr txBox="1"/>
          <p:nvPr/>
        </p:nvSpPr>
        <p:spPr>
          <a:xfrm>
            <a:off x="9563665" y="3447731"/>
            <a:ext cx="2743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Ford-Fulkerson</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DFCB2A4-A46E-228D-A430-CDAA29A6E1B8}"/>
                  </a:ext>
                </a:extLst>
              </p:cNvPr>
              <p:cNvSpPr txBox="1"/>
              <p:nvPr/>
            </p:nvSpPr>
            <p:spPr>
              <a:xfrm>
                <a:off x="5212320" y="4234212"/>
                <a:ext cx="2743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Procedure for converting possible flow graphs into solutions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6" name="TextBox 5">
                <a:extLst>
                  <a:ext uri="{FF2B5EF4-FFF2-40B4-BE49-F238E27FC236}">
                    <a16:creationId xmlns:a16="http://schemas.microsoft.com/office/drawing/2014/main" id="{ADFCB2A4-A46E-228D-A430-CDAA29A6E1B8}"/>
                  </a:ext>
                </a:extLst>
              </p:cNvPr>
              <p:cNvSpPr txBox="1">
                <a:spLocks noRot="1" noChangeAspect="1" noMove="1" noResize="1" noEditPoints="1" noAdjustHandles="1" noChangeArrowheads="1" noChangeShapeType="1" noTextEdit="1"/>
              </p:cNvSpPr>
              <p:nvPr/>
            </p:nvSpPr>
            <p:spPr>
              <a:xfrm>
                <a:off x="5212320" y="4234212"/>
                <a:ext cx="2743200" cy="923330"/>
              </a:xfrm>
              <a:prstGeom prst="rect">
                <a:avLst/>
              </a:prstGeom>
              <a:blipFill>
                <a:blip r:embed="rId11"/>
                <a:stretch>
                  <a:fillRect l="-1778" t="-3974" b="-9934"/>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AEC8F208-E1EA-971C-EFC3-F3F5A7821DED}"/>
              </a:ext>
            </a:extLst>
          </p:cNvPr>
          <p:cNvGrpSpPr/>
          <p:nvPr/>
        </p:nvGrpSpPr>
        <p:grpSpPr>
          <a:xfrm>
            <a:off x="8189633" y="1798145"/>
            <a:ext cx="2876371" cy="1367399"/>
            <a:chOff x="4395659" y="2923138"/>
            <a:chExt cx="6599476" cy="3137327"/>
          </a:xfrm>
        </p:grpSpPr>
        <p:cxnSp>
          <p:nvCxnSpPr>
            <p:cNvPr id="8" name="AutoShape 68">
              <a:extLst>
                <a:ext uri="{FF2B5EF4-FFF2-40B4-BE49-F238E27FC236}">
                  <a16:creationId xmlns:a16="http://schemas.microsoft.com/office/drawing/2014/main" id="{2CE0B73E-4EB1-87E0-339A-384BC38224E7}"/>
                </a:ext>
              </a:extLst>
            </p:cNvPr>
            <p:cNvCxnSpPr>
              <a:cxnSpLocks noChangeShapeType="1"/>
              <a:stCxn id="29" idx="1"/>
              <a:endCxn id="11"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Oval 50">
              <a:extLst>
                <a:ext uri="{FF2B5EF4-FFF2-40B4-BE49-F238E27FC236}">
                  <a16:creationId xmlns:a16="http://schemas.microsoft.com/office/drawing/2014/main" id="{AF8B4B88-87C3-F12C-1EFA-EF87F99F5FA8}"/>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400" b="1" dirty="0">
                  <a:solidFill>
                    <a:srgbClr val="C00000"/>
                  </a:solidFill>
                </a:rPr>
                <a:t>s</a:t>
              </a:r>
            </a:p>
          </p:txBody>
        </p:sp>
        <p:sp>
          <p:nvSpPr>
            <p:cNvPr id="10" name="Oval 51">
              <a:extLst>
                <a:ext uri="{FF2B5EF4-FFF2-40B4-BE49-F238E27FC236}">
                  <a16:creationId xmlns:a16="http://schemas.microsoft.com/office/drawing/2014/main" id="{07D8BBD5-6FF9-9B23-94AD-8304E27DAE1A}"/>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400" b="1" dirty="0"/>
                <a:t>a</a:t>
              </a:r>
            </a:p>
          </p:txBody>
        </p:sp>
        <p:sp>
          <p:nvSpPr>
            <p:cNvPr id="11" name="Oval 52">
              <a:extLst>
                <a:ext uri="{FF2B5EF4-FFF2-40B4-BE49-F238E27FC236}">
                  <a16:creationId xmlns:a16="http://schemas.microsoft.com/office/drawing/2014/main" id="{D857987E-27ED-5441-7C9D-37BFB6077F19}"/>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400" b="1" dirty="0"/>
                <a:t>b</a:t>
              </a:r>
            </a:p>
          </p:txBody>
        </p:sp>
        <p:sp>
          <p:nvSpPr>
            <p:cNvPr id="13" name="Oval 53">
              <a:extLst>
                <a:ext uri="{FF2B5EF4-FFF2-40B4-BE49-F238E27FC236}">
                  <a16:creationId xmlns:a16="http://schemas.microsoft.com/office/drawing/2014/main" id="{E5E34F0E-7CAF-9A01-2BD5-CF99C8340454}"/>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400" b="1" dirty="0"/>
                <a:t>c</a:t>
              </a:r>
            </a:p>
          </p:txBody>
        </p:sp>
        <p:cxnSp>
          <p:nvCxnSpPr>
            <p:cNvPr id="14" name="AutoShape 54">
              <a:extLst>
                <a:ext uri="{FF2B5EF4-FFF2-40B4-BE49-F238E27FC236}">
                  <a16:creationId xmlns:a16="http://schemas.microsoft.com/office/drawing/2014/main" id="{4DF10584-081B-B7B9-6833-FE2DF264D7F6}"/>
                </a:ext>
              </a:extLst>
            </p:cNvPr>
            <p:cNvCxnSpPr>
              <a:cxnSpLocks noChangeShapeType="1"/>
              <a:stCxn id="9" idx="7"/>
              <a:endCxn id="10" idx="3"/>
            </p:cNvCxnSpPr>
            <p:nvPr/>
          </p:nvCxnSpPr>
          <p:spPr bwMode="auto">
            <a:xfrm flipV="1">
              <a:off x="4691944" y="3223173"/>
              <a:ext cx="1637789"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AutoShape 55">
              <a:extLst>
                <a:ext uri="{FF2B5EF4-FFF2-40B4-BE49-F238E27FC236}">
                  <a16:creationId xmlns:a16="http://schemas.microsoft.com/office/drawing/2014/main" id="{2585A039-CFA5-1FFD-90EF-510A0328E25A}"/>
                </a:ext>
              </a:extLst>
            </p:cNvPr>
            <p:cNvCxnSpPr>
              <a:cxnSpLocks noChangeShapeType="1"/>
              <a:stCxn id="9" idx="6"/>
              <a:endCxn id="11"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56">
              <a:extLst>
                <a:ext uri="{FF2B5EF4-FFF2-40B4-BE49-F238E27FC236}">
                  <a16:creationId xmlns:a16="http://schemas.microsoft.com/office/drawing/2014/main" id="{0EFF4FE9-4C30-BB91-4B32-3DA847EFCD0D}"/>
                </a:ext>
              </a:extLst>
            </p:cNvPr>
            <p:cNvCxnSpPr>
              <a:cxnSpLocks noChangeShapeType="1"/>
              <a:stCxn id="9" idx="5"/>
              <a:endCxn id="13"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57">
              <a:extLst>
                <a:ext uri="{FF2B5EF4-FFF2-40B4-BE49-F238E27FC236}">
                  <a16:creationId xmlns:a16="http://schemas.microsoft.com/office/drawing/2014/main" id="{F9758A64-7AE4-B3B7-DA35-DA88121BC606}"/>
                </a:ext>
              </a:extLst>
            </p:cNvPr>
            <p:cNvCxnSpPr>
              <a:cxnSpLocks noChangeShapeType="1"/>
              <a:stCxn id="11" idx="6"/>
              <a:endCxn id="27" idx="2"/>
            </p:cNvCxnSpPr>
            <p:nvPr/>
          </p:nvCxnSpPr>
          <p:spPr bwMode="auto">
            <a:xfrm>
              <a:off x="6626018" y="4510979"/>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AutoShape 59">
              <a:extLst>
                <a:ext uri="{FF2B5EF4-FFF2-40B4-BE49-F238E27FC236}">
                  <a16:creationId xmlns:a16="http://schemas.microsoft.com/office/drawing/2014/main" id="{BD802FCA-B1AE-07BD-7CCF-B5C036D5AA17}"/>
                </a:ext>
              </a:extLst>
            </p:cNvPr>
            <p:cNvCxnSpPr>
              <a:cxnSpLocks noChangeShapeType="1"/>
              <a:stCxn id="11" idx="4"/>
              <a:endCxn id="13"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AutoShape 60">
              <a:extLst>
                <a:ext uri="{FF2B5EF4-FFF2-40B4-BE49-F238E27FC236}">
                  <a16:creationId xmlns:a16="http://schemas.microsoft.com/office/drawing/2014/main" id="{526505D6-FD15-0C6B-7D36-FF775BBD5D78}"/>
                </a:ext>
              </a:extLst>
            </p:cNvPr>
            <p:cNvCxnSpPr>
              <a:cxnSpLocks noChangeShapeType="1"/>
              <a:stCxn id="10" idx="6"/>
              <a:endCxn id="26"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AutoShape 61">
              <a:extLst>
                <a:ext uri="{FF2B5EF4-FFF2-40B4-BE49-F238E27FC236}">
                  <a16:creationId xmlns:a16="http://schemas.microsoft.com/office/drawing/2014/main" id="{F27A9389-D719-25FB-5235-A21F206E95A7}"/>
                </a:ext>
              </a:extLst>
            </p:cNvPr>
            <p:cNvCxnSpPr>
              <a:cxnSpLocks noChangeShapeType="1"/>
              <a:stCxn id="13" idx="6"/>
              <a:endCxn id="29" idx="2"/>
            </p:cNvCxnSpPr>
            <p:nvPr/>
          </p:nvCxnSpPr>
          <p:spPr bwMode="auto">
            <a:xfrm>
              <a:off x="6626018" y="5886906"/>
              <a:ext cx="2171903" cy="0"/>
            </a:xfrm>
            <a:prstGeom prst="straightConnector1">
              <a:avLst/>
            </a:prstGeom>
            <a:noFill/>
            <a:ln w="12700">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AutoShape 62">
              <a:extLst>
                <a:ext uri="{FF2B5EF4-FFF2-40B4-BE49-F238E27FC236}">
                  <a16:creationId xmlns:a16="http://schemas.microsoft.com/office/drawing/2014/main" id="{5932F267-F79B-75C3-EEC1-8845EA1DE8D0}"/>
                </a:ext>
              </a:extLst>
            </p:cNvPr>
            <p:cNvCxnSpPr>
              <a:cxnSpLocks noChangeShapeType="1"/>
              <a:stCxn id="10" idx="4"/>
              <a:endCxn id="11"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Oval 63">
              <a:extLst>
                <a:ext uri="{FF2B5EF4-FFF2-40B4-BE49-F238E27FC236}">
                  <a16:creationId xmlns:a16="http://schemas.microsoft.com/office/drawing/2014/main" id="{0D6CB290-71F4-5131-9620-2F6B5B24E78A}"/>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400" b="1" dirty="0"/>
                <a:t>d</a:t>
              </a:r>
            </a:p>
          </p:txBody>
        </p:sp>
        <p:sp>
          <p:nvSpPr>
            <p:cNvPr id="27" name="Oval 64">
              <a:extLst>
                <a:ext uri="{FF2B5EF4-FFF2-40B4-BE49-F238E27FC236}">
                  <a16:creationId xmlns:a16="http://schemas.microsoft.com/office/drawing/2014/main" id="{809FF9D9-82F2-D622-8D6F-596C56A08ADC}"/>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400" b="1" dirty="0"/>
                <a:t>e</a:t>
              </a:r>
            </a:p>
          </p:txBody>
        </p:sp>
        <p:sp>
          <p:nvSpPr>
            <p:cNvPr id="29" name="Oval 65">
              <a:extLst>
                <a:ext uri="{FF2B5EF4-FFF2-40B4-BE49-F238E27FC236}">
                  <a16:creationId xmlns:a16="http://schemas.microsoft.com/office/drawing/2014/main" id="{61C16A71-522E-33A1-4A44-83FF2E870D18}"/>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400" b="1" dirty="0"/>
                <a:t>f</a:t>
              </a:r>
            </a:p>
          </p:txBody>
        </p:sp>
        <p:cxnSp>
          <p:nvCxnSpPr>
            <p:cNvPr id="33" name="AutoShape 66">
              <a:extLst>
                <a:ext uri="{FF2B5EF4-FFF2-40B4-BE49-F238E27FC236}">
                  <a16:creationId xmlns:a16="http://schemas.microsoft.com/office/drawing/2014/main" id="{CE9D59B1-8CB5-7315-D0EA-1F0170A1C98A}"/>
                </a:ext>
              </a:extLst>
            </p:cNvPr>
            <p:cNvCxnSpPr>
              <a:cxnSpLocks noChangeShapeType="1"/>
              <a:stCxn id="27" idx="4"/>
              <a:endCxn id="29"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AutoShape 67">
              <a:extLst>
                <a:ext uri="{FF2B5EF4-FFF2-40B4-BE49-F238E27FC236}">
                  <a16:creationId xmlns:a16="http://schemas.microsoft.com/office/drawing/2014/main" id="{5733B21C-82F7-D0E3-54BC-99EADBFE4315}"/>
                </a:ext>
              </a:extLst>
            </p:cNvPr>
            <p:cNvCxnSpPr>
              <a:cxnSpLocks noChangeShapeType="1"/>
              <a:stCxn id="26" idx="4"/>
              <a:endCxn id="27"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AutoShape 68">
              <a:extLst>
                <a:ext uri="{FF2B5EF4-FFF2-40B4-BE49-F238E27FC236}">
                  <a16:creationId xmlns:a16="http://schemas.microsoft.com/office/drawing/2014/main" id="{2944E8CF-D89D-C079-11B6-F914E8616979}"/>
                </a:ext>
              </a:extLst>
            </p:cNvPr>
            <p:cNvCxnSpPr>
              <a:cxnSpLocks noChangeShapeType="1"/>
              <a:stCxn id="10" idx="5"/>
              <a:endCxn id="27"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8" name="Oval 69">
              <a:extLst>
                <a:ext uri="{FF2B5EF4-FFF2-40B4-BE49-F238E27FC236}">
                  <a16:creationId xmlns:a16="http://schemas.microsoft.com/office/drawing/2014/main" id="{D1060C5D-233C-59A1-D55E-17D0D299D774}"/>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400" b="1" dirty="0">
                  <a:solidFill>
                    <a:srgbClr val="C00000"/>
                  </a:solidFill>
                </a:rPr>
                <a:t>t</a:t>
              </a:r>
            </a:p>
          </p:txBody>
        </p:sp>
        <p:cxnSp>
          <p:nvCxnSpPr>
            <p:cNvPr id="39" name="AutoShape 70">
              <a:extLst>
                <a:ext uri="{FF2B5EF4-FFF2-40B4-BE49-F238E27FC236}">
                  <a16:creationId xmlns:a16="http://schemas.microsoft.com/office/drawing/2014/main" id="{A53B90AF-279B-CBAC-7DE3-115709264AC8}"/>
                </a:ext>
              </a:extLst>
            </p:cNvPr>
            <p:cNvCxnSpPr>
              <a:cxnSpLocks noChangeShapeType="1"/>
              <a:stCxn id="26" idx="6"/>
              <a:endCxn id="38"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AutoShape 71">
              <a:extLst>
                <a:ext uri="{FF2B5EF4-FFF2-40B4-BE49-F238E27FC236}">
                  <a16:creationId xmlns:a16="http://schemas.microsoft.com/office/drawing/2014/main" id="{3FCA9055-784A-14FB-69D1-9C691830D22B}"/>
                </a:ext>
              </a:extLst>
            </p:cNvPr>
            <p:cNvCxnSpPr>
              <a:cxnSpLocks noChangeShapeType="1"/>
              <a:stCxn id="27" idx="6"/>
              <a:endCxn id="38"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AutoShape 72">
              <a:extLst>
                <a:ext uri="{FF2B5EF4-FFF2-40B4-BE49-F238E27FC236}">
                  <a16:creationId xmlns:a16="http://schemas.microsoft.com/office/drawing/2014/main" id="{E3555C4E-2A11-72FA-7286-E6279640CC8C}"/>
                </a:ext>
              </a:extLst>
            </p:cNvPr>
            <p:cNvCxnSpPr>
              <a:cxnSpLocks noChangeShapeType="1"/>
              <a:stCxn id="29" idx="7"/>
              <a:endCxn id="38"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2" name="Text Box 73">
              <a:extLst>
                <a:ext uri="{FF2B5EF4-FFF2-40B4-BE49-F238E27FC236}">
                  <a16:creationId xmlns:a16="http://schemas.microsoft.com/office/drawing/2014/main" id="{9B7C03F8-608F-A8AE-566D-73EE059D752D}"/>
                </a:ext>
              </a:extLst>
            </p:cNvPr>
            <p:cNvSpPr txBox="1">
              <a:spLocks noChangeArrowheads="1"/>
            </p:cNvSpPr>
            <p:nvPr/>
          </p:nvSpPr>
          <p:spPr bwMode="auto">
            <a:xfrm>
              <a:off x="5420920" y="5112122"/>
              <a:ext cx="612528"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15</a:t>
              </a:r>
            </a:p>
          </p:txBody>
        </p:sp>
        <p:sp>
          <p:nvSpPr>
            <p:cNvPr id="43" name="Text Box 74">
              <a:extLst>
                <a:ext uri="{FF2B5EF4-FFF2-40B4-BE49-F238E27FC236}">
                  <a16:creationId xmlns:a16="http://schemas.microsoft.com/office/drawing/2014/main" id="{837F1B22-7E6C-778B-214A-5E064977BA3B}"/>
                </a:ext>
              </a:extLst>
            </p:cNvPr>
            <p:cNvSpPr txBox="1">
              <a:spLocks noChangeArrowheads="1"/>
            </p:cNvSpPr>
            <p:nvPr/>
          </p:nvSpPr>
          <p:spPr bwMode="auto">
            <a:xfrm>
              <a:off x="5458549" y="4352895"/>
              <a:ext cx="453335"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1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5</a:t>
              </a:r>
              <a:endParaRPr lang="en-US" altLang="en-US" sz="1100" dirty="0">
                <a:latin typeface="Arial" panose="020B0604020202020204" pitchFamily="34" charset="0"/>
                <a:cs typeface="Arial" panose="020B0604020202020204" pitchFamily="34" charset="0"/>
              </a:endParaRPr>
            </a:p>
          </p:txBody>
        </p:sp>
        <p:sp>
          <p:nvSpPr>
            <p:cNvPr id="44" name="Text Box 75">
              <a:extLst>
                <a:ext uri="{FF2B5EF4-FFF2-40B4-BE49-F238E27FC236}">
                  <a16:creationId xmlns:a16="http://schemas.microsoft.com/office/drawing/2014/main" id="{9EAAE041-A7F4-03C9-0A37-A5E3AD894155}"/>
                </a:ext>
              </a:extLst>
            </p:cNvPr>
            <p:cNvSpPr txBox="1">
              <a:spLocks noChangeArrowheads="1"/>
            </p:cNvSpPr>
            <p:nvPr/>
          </p:nvSpPr>
          <p:spPr bwMode="auto">
            <a:xfrm>
              <a:off x="7331165" y="5713346"/>
              <a:ext cx="624271" cy="215444"/>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30</a:t>
              </a:r>
            </a:p>
          </p:txBody>
        </p:sp>
        <p:sp>
          <p:nvSpPr>
            <p:cNvPr id="45" name="Text Box 76">
              <a:extLst>
                <a:ext uri="{FF2B5EF4-FFF2-40B4-BE49-F238E27FC236}">
                  <a16:creationId xmlns:a16="http://schemas.microsoft.com/office/drawing/2014/main" id="{5A9ACDC9-1ADF-EDB1-EB91-5B34318C2FFB}"/>
                </a:ext>
              </a:extLst>
            </p:cNvPr>
            <p:cNvSpPr txBox="1">
              <a:spLocks noChangeArrowheads="1"/>
            </p:cNvSpPr>
            <p:nvPr/>
          </p:nvSpPr>
          <p:spPr bwMode="auto">
            <a:xfrm>
              <a:off x="8736366" y="4983795"/>
              <a:ext cx="600782"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 15</a:t>
              </a:r>
            </a:p>
          </p:txBody>
        </p:sp>
        <p:sp>
          <p:nvSpPr>
            <p:cNvPr id="46" name="Text Box 77">
              <a:extLst>
                <a:ext uri="{FF2B5EF4-FFF2-40B4-BE49-F238E27FC236}">
                  <a16:creationId xmlns:a16="http://schemas.microsoft.com/office/drawing/2014/main" id="{65BAF4D0-95FF-620F-2CCC-CE82432C1EA5}"/>
                </a:ext>
              </a:extLst>
            </p:cNvPr>
            <p:cNvSpPr txBox="1">
              <a:spLocks noChangeArrowheads="1"/>
            </p:cNvSpPr>
            <p:nvPr/>
          </p:nvSpPr>
          <p:spPr bwMode="auto">
            <a:xfrm>
              <a:off x="5300960" y="3595078"/>
              <a:ext cx="685677"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10</a:t>
              </a:r>
            </a:p>
          </p:txBody>
        </p:sp>
        <p:sp>
          <p:nvSpPr>
            <p:cNvPr id="47" name="Text Box 78">
              <a:extLst>
                <a:ext uri="{FF2B5EF4-FFF2-40B4-BE49-F238E27FC236}">
                  <a16:creationId xmlns:a16="http://schemas.microsoft.com/office/drawing/2014/main" id="{00E7ADF5-D8DC-185A-F1B2-6313953F8507}"/>
                </a:ext>
              </a:extLst>
            </p:cNvPr>
            <p:cNvSpPr txBox="1">
              <a:spLocks noChangeArrowheads="1"/>
            </p:cNvSpPr>
            <p:nvPr/>
          </p:nvSpPr>
          <p:spPr bwMode="auto">
            <a:xfrm>
              <a:off x="7486213" y="4352895"/>
              <a:ext cx="469223"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8</a:t>
              </a:r>
            </a:p>
          </p:txBody>
        </p:sp>
        <p:sp>
          <p:nvSpPr>
            <p:cNvPr id="48" name="Text Box 79">
              <a:extLst>
                <a:ext uri="{FF2B5EF4-FFF2-40B4-BE49-F238E27FC236}">
                  <a16:creationId xmlns:a16="http://schemas.microsoft.com/office/drawing/2014/main" id="{EBD836B8-630D-FDB6-5A42-06B79BAC8EC4}"/>
                </a:ext>
              </a:extLst>
            </p:cNvPr>
            <p:cNvSpPr txBox="1">
              <a:spLocks noChangeArrowheads="1"/>
            </p:cNvSpPr>
            <p:nvPr/>
          </p:nvSpPr>
          <p:spPr bwMode="auto">
            <a:xfrm>
              <a:off x="7425727" y="3622107"/>
              <a:ext cx="624271"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15</a:t>
              </a:r>
            </a:p>
          </p:txBody>
        </p:sp>
        <p:sp>
          <p:nvSpPr>
            <p:cNvPr id="49" name="Text Box 80">
              <a:extLst>
                <a:ext uri="{FF2B5EF4-FFF2-40B4-BE49-F238E27FC236}">
                  <a16:creationId xmlns:a16="http://schemas.microsoft.com/office/drawing/2014/main" id="{959AB415-4B68-0500-97E1-0D4A749C4C96}"/>
                </a:ext>
              </a:extLst>
            </p:cNvPr>
            <p:cNvSpPr txBox="1">
              <a:spLocks noChangeArrowheads="1"/>
            </p:cNvSpPr>
            <p:nvPr/>
          </p:nvSpPr>
          <p:spPr bwMode="auto">
            <a:xfrm>
              <a:off x="7444248" y="2939710"/>
              <a:ext cx="403767"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050" b="1" dirty="0">
                  <a:solidFill>
                    <a:srgbClr val="C00000"/>
                  </a:solidFill>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9</a:t>
              </a:r>
            </a:p>
          </p:txBody>
        </p:sp>
        <p:sp>
          <p:nvSpPr>
            <p:cNvPr id="50" name="Text Box 81">
              <a:extLst>
                <a:ext uri="{FF2B5EF4-FFF2-40B4-BE49-F238E27FC236}">
                  <a16:creationId xmlns:a16="http://schemas.microsoft.com/office/drawing/2014/main" id="{0AFA0F2C-58EB-1A8F-3118-CDB08D64ECD4}"/>
                </a:ext>
              </a:extLst>
            </p:cNvPr>
            <p:cNvSpPr txBox="1">
              <a:spLocks noChangeArrowheads="1"/>
            </p:cNvSpPr>
            <p:nvPr/>
          </p:nvSpPr>
          <p:spPr bwMode="auto">
            <a:xfrm>
              <a:off x="7444248" y="5043023"/>
              <a:ext cx="403767"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6</a:t>
              </a:r>
            </a:p>
          </p:txBody>
        </p:sp>
        <p:sp>
          <p:nvSpPr>
            <p:cNvPr id="51" name="Text Box 82">
              <a:extLst>
                <a:ext uri="{FF2B5EF4-FFF2-40B4-BE49-F238E27FC236}">
                  <a16:creationId xmlns:a16="http://schemas.microsoft.com/office/drawing/2014/main" id="{50CCBE9E-9E6C-213C-3F2B-72AACD6E9145}"/>
                </a:ext>
              </a:extLst>
            </p:cNvPr>
            <p:cNvSpPr txBox="1">
              <a:spLocks noChangeArrowheads="1"/>
            </p:cNvSpPr>
            <p:nvPr/>
          </p:nvSpPr>
          <p:spPr bwMode="auto">
            <a:xfrm>
              <a:off x="9678052" y="5087101"/>
              <a:ext cx="622845"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10</a:t>
              </a:r>
            </a:p>
          </p:txBody>
        </p:sp>
        <p:sp>
          <p:nvSpPr>
            <p:cNvPr id="52" name="Text Box 83">
              <a:extLst>
                <a:ext uri="{FF2B5EF4-FFF2-40B4-BE49-F238E27FC236}">
                  <a16:creationId xmlns:a16="http://schemas.microsoft.com/office/drawing/2014/main" id="{B288D67F-0944-30A0-300E-716B82B1472A}"/>
                </a:ext>
              </a:extLst>
            </p:cNvPr>
            <p:cNvSpPr txBox="1">
              <a:spLocks noChangeArrowheads="1"/>
            </p:cNvSpPr>
            <p:nvPr/>
          </p:nvSpPr>
          <p:spPr bwMode="auto">
            <a:xfrm>
              <a:off x="9704822" y="4352895"/>
              <a:ext cx="596075"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10</a:t>
              </a:r>
              <a:endParaRPr lang="en-US" altLang="en-US" sz="1100" dirty="0">
                <a:latin typeface="Arial" panose="020B0604020202020204" pitchFamily="34" charset="0"/>
                <a:cs typeface="Arial" panose="020B0604020202020204" pitchFamily="34" charset="0"/>
              </a:endParaRPr>
            </a:p>
          </p:txBody>
        </p:sp>
        <p:sp>
          <p:nvSpPr>
            <p:cNvPr id="53" name="Text Box 84">
              <a:extLst>
                <a:ext uri="{FF2B5EF4-FFF2-40B4-BE49-F238E27FC236}">
                  <a16:creationId xmlns:a16="http://schemas.microsoft.com/office/drawing/2014/main" id="{0DAC96FF-1C66-6D38-73E9-8D29407CE6B3}"/>
                </a:ext>
              </a:extLst>
            </p:cNvPr>
            <p:cNvSpPr txBox="1">
              <a:spLocks noChangeArrowheads="1"/>
            </p:cNvSpPr>
            <p:nvPr/>
          </p:nvSpPr>
          <p:spPr bwMode="auto">
            <a:xfrm>
              <a:off x="9703383" y="3588301"/>
              <a:ext cx="689644"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10</a:t>
              </a:r>
            </a:p>
          </p:txBody>
        </p:sp>
        <p:sp>
          <p:nvSpPr>
            <p:cNvPr id="54" name="Text Box 85">
              <a:extLst>
                <a:ext uri="{FF2B5EF4-FFF2-40B4-BE49-F238E27FC236}">
                  <a16:creationId xmlns:a16="http://schemas.microsoft.com/office/drawing/2014/main" id="{AF7AA4BA-829B-64E5-A76F-EA1B50C140B3}"/>
                </a:ext>
              </a:extLst>
            </p:cNvPr>
            <p:cNvSpPr txBox="1">
              <a:spLocks noChangeArrowheads="1"/>
            </p:cNvSpPr>
            <p:nvPr/>
          </p:nvSpPr>
          <p:spPr bwMode="auto">
            <a:xfrm>
              <a:off x="8791308" y="3595078"/>
              <a:ext cx="545059"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15</a:t>
              </a:r>
            </a:p>
          </p:txBody>
        </p:sp>
        <p:sp>
          <p:nvSpPr>
            <p:cNvPr id="55" name="Text Box 86">
              <a:extLst>
                <a:ext uri="{FF2B5EF4-FFF2-40B4-BE49-F238E27FC236}">
                  <a16:creationId xmlns:a16="http://schemas.microsoft.com/office/drawing/2014/main" id="{3A581087-F72B-0BFB-02D3-94BD983A0E2E}"/>
                </a:ext>
              </a:extLst>
            </p:cNvPr>
            <p:cNvSpPr txBox="1">
              <a:spLocks noChangeArrowheads="1"/>
            </p:cNvSpPr>
            <p:nvPr/>
          </p:nvSpPr>
          <p:spPr bwMode="auto">
            <a:xfrm>
              <a:off x="6276229" y="3653451"/>
              <a:ext cx="403767"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4</a:t>
              </a:r>
            </a:p>
          </p:txBody>
        </p:sp>
        <p:sp>
          <p:nvSpPr>
            <p:cNvPr id="56" name="Text Box 87">
              <a:extLst>
                <a:ext uri="{FF2B5EF4-FFF2-40B4-BE49-F238E27FC236}">
                  <a16:creationId xmlns:a16="http://schemas.microsoft.com/office/drawing/2014/main" id="{503174D8-CDEB-F479-DC34-CACDE1146B3C}"/>
                </a:ext>
              </a:extLst>
            </p:cNvPr>
            <p:cNvSpPr txBox="1">
              <a:spLocks noChangeArrowheads="1"/>
            </p:cNvSpPr>
            <p:nvPr/>
          </p:nvSpPr>
          <p:spPr bwMode="auto">
            <a:xfrm>
              <a:off x="6268652" y="5012007"/>
              <a:ext cx="403767"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dirty="0">
                  <a:latin typeface="Arial" panose="020B0604020202020204" pitchFamily="34" charset="0"/>
                  <a:cs typeface="Arial" panose="020B0604020202020204" pitchFamily="34" charset="0"/>
                </a:rPr>
                <a:t>4</a:t>
              </a:r>
            </a:p>
          </p:txBody>
        </p:sp>
      </p:grpSp>
      <p:grpSp>
        <p:nvGrpSpPr>
          <p:cNvPr id="57" name="Group 56">
            <a:extLst>
              <a:ext uri="{FF2B5EF4-FFF2-40B4-BE49-F238E27FC236}">
                <a16:creationId xmlns:a16="http://schemas.microsoft.com/office/drawing/2014/main" id="{C40E19A3-283E-A378-9CF4-C97C7AE1FCE6}"/>
              </a:ext>
            </a:extLst>
          </p:cNvPr>
          <p:cNvGrpSpPr/>
          <p:nvPr/>
        </p:nvGrpSpPr>
        <p:grpSpPr>
          <a:xfrm>
            <a:off x="7971882" y="4616896"/>
            <a:ext cx="4065224" cy="1932568"/>
            <a:chOff x="4395659" y="2923138"/>
            <a:chExt cx="6599476" cy="3137327"/>
          </a:xfrm>
        </p:grpSpPr>
        <p:cxnSp>
          <p:nvCxnSpPr>
            <p:cNvPr id="58" name="AutoShape 68">
              <a:extLst>
                <a:ext uri="{FF2B5EF4-FFF2-40B4-BE49-F238E27FC236}">
                  <a16:creationId xmlns:a16="http://schemas.microsoft.com/office/drawing/2014/main" id="{2F333D2B-8541-0759-D949-0AE0FAC1C4A9}"/>
                </a:ext>
              </a:extLst>
            </p:cNvPr>
            <p:cNvCxnSpPr>
              <a:cxnSpLocks noChangeShapeType="1"/>
              <a:stCxn id="265" idx="1"/>
              <a:endCxn id="61" idx="5"/>
            </p:cNvCxnSpPr>
            <p:nvPr/>
          </p:nvCxnSpPr>
          <p:spPr bwMode="auto">
            <a:xfrm flipH="1" flipV="1">
              <a:off x="6575184" y="4634480"/>
              <a:ext cx="2273571"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9" name="Oval 50">
              <a:extLst>
                <a:ext uri="{FF2B5EF4-FFF2-40B4-BE49-F238E27FC236}">
                  <a16:creationId xmlns:a16="http://schemas.microsoft.com/office/drawing/2014/main" id="{A86684E9-8284-DE5D-E1CE-D51EFA1F74E2}"/>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100" b="1" dirty="0">
                  <a:solidFill>
                    <a:srgbClr val="C00000"/>
                  </a:solidFill>
                </a:rPr>
                <a:t>s</a:t>
              </a:r>
            </a:p>
          </p:txBody>
        </p:sp>
        <p:sp>
          <p:nvSpPr>
            <p:cNvPr id="60" name="Oval 51">
              <a:extLst>
                <a:ext uri="{FF2B5EF4-FFF2-40B4-BE49-F238E27FC236}">
                  <a16:creationId xmlns:a16="http://schemas.microsoft.com/office/drawing/2014/main" id="{F5BEC3BD-727E-F76E-FA1A-977397CF58D3}"/>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100" b="1" dirty="0"/>
                <a:t>a</a:t>
              </a:r>
            </a:p>
          </p:txBody>
        </p:sp>
        <p:sp>
          <p:nvSpPr>
            <p:cNvPr id="61" name="Oval 52">
              <a:extLst>
                <a:ext uri="{FF2B5EF4-FFF2-40B4-BE49-F238E27FC236}">
                  <a16:creationId xmlns:a16="http://schemas.microsoft.com/office/drawing/2014/main" id="{67C5312B-1A72-73D5-7EEF-D5C1F379289A}"/>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100" b="1" dirty="0"/>
                <a:t>b</a:t>
              </a:r>
            </a:p>
          </p:txBody>
        </p:sp>
        <p:sp>
          <p:nvSpPr>
            <p:cNvPr id="62" name="Oval 53">
              <a:extLst>
                <a:ext uri="{FF2B5EF4-FFF2-40B4-BE49-F238E27FC236}">
                  <a16:creationId xmlns:a16="http://schemas.microsoft.com/office/drawing/2014/main" id="{5050E889-407A-9B28-3A8A-866CE00E0078}"/>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100" b="1" dirty="0"/>
                <a:t>c</a:t>
              </a:r>
            </a:p>
          </p:txBody>
        </p:sp>
        <p:cxnSp>
          <p:nvCxnSpPr>
            <p:cNvPr id="63" name="AutoShape 54">
              <a:extLst>
                <a:ext uri="{FF2B5EF4-FFF2-40B4-BE49-F238E27FC236}">
                  <a16:creationId xmlns:a16="http://schemas.microsoft.com/office/drawing/2014/main" id="{F4A10FEA-35A9-768E-0AC0-5EEE604431E5}"/>
                </a:ext>
              </a:extLst>
            </p:cNvPr>
            <p:cNvCxnSpPr>
              <a:cxnSpLocks noChangeShapeType="1"/>
              <a:stCxn id="59" idx="7"/>
              <a:endCxn id="60"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 name="AutoShape 55">
              <a:extLst>
                <a:ext uri="{FF2B5EF4-FFF2-40B4-BE49-F238E27FC236}">
                  <a16:creationId xmlns:a16="http://schemas.microsoft.com/office/drawing/2014/main" id="{3ABA5B42-4842-8873-6E15-CEA4D5ACB991}"/>
                </a:ext>
              </a:extLst>
            </p:cNvPr>
            <p:cNvCxnSpPr>
              <a:cxnSpLocks noChangeShapeType="1"/>
              <a:stCxn id="59" idx="6"/>
              <a:endCxn id="61" idx="2"/>
            </p:cNvCxnSpPr>
            <p:nvPr/>
          </p:nvCxnSpPr>
          <p:spPr bwMode="auto">
            <a:xfrm>
              <a:off x="4742778" y="4510979"/>
              <a:ext cx="1536121"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7" name="AutoShape 56">
              <a:extLst>
                <a:ext uri="{FF2B5EF4-FFF2-40B4-BE49-F238E27FC236}">
                  <a16:creationId xmlns:a16="http://schemas.microsoft.com/office/drawing/2014/main" id="{8D4818EE-407D-18E9-610A-CFFA25D913B1}"/>
                </a:ext>
              </a:extLst>
            </p:cNvPr>
            <p:cNvCxnSpPr>
              <a:cxnSpLocks noChangeShapeType="1"/>
              <a:stCxn id="59" idx="5"/>
              <a:endCxn id="62" idx="1"/>
            </p:cNvCxnSpPr>
            <p:nvPr/>
          </p:nvCxnSpPr>
          <p:spPr bwMode="auto">
            <a:xfrm>
              <a:off x="4691944" y="4634480"/>
              <a:ext cx="1637789"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8" name="AutoShape 57">
              <a:extLst>
                <a:ext uri="{FF2B5EF4-FFF2-40B4-BE49-F238E27FC236}">
                  <a16:creationId xmlns:a16="http://schemas.microsoft.com/office/drawing/2014/main" id="{537F9A10-DB18-FF3E-B15F-4B796C4DF93C}"/>
                </a:ext>
              </a:extLst>
            </p:cNvPr>
            <p:cNvCxnSpPr>
              <a:cxnSpLocks noChangeShapeType="1"/>
              <a:stCxn id="61" idx="6"/>
              <a:endCxn id="264"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9" name="AutoShape 59">
              <a:extLst>
                <a:ext uri="{FF2B5EF4-FFF2-40B4-BE49-F238E27FC236}">
                  <a16:creationId xmlns:a16="http://schemas.microsoft.com/office/drawing/2014/main" id="{C4FEEFC7-32D3-C5A3-DAD9-4AEB202D0A20}"/>
                </a:ext>
              </a:extLst>
            </p:cNvPr>
            <p:cNvCxnSpPr>
              <a:cxnSpLocks noChangeShapeType="1"/>
              <a:stCxn id="61" idx="4"/>
              <a:endCxn id="62"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0" name="AutoShape 60">
              <a:extLst>
                <a:ext uri="{FF2B5EF4-FFF2-40B4-BE49-F238E27FC236}">
                  <a16:creationId xmlns:a16="http://schemas.microsoft.com/office/drawing/2014/main" id="{68ED44E5-9FE2-5934-0B27-74B2F982D047}"/>
                </a:ext>
              </a:extLst>
            </p:cNvPr>
            <p:cNvCxnSpPr>
              <a:cxnSpLocks noChangeShapeType="1"/>
              <a:stCxn id="60" idx="6"/>
              <a:endCxn id="263" idx="2"/>
            </p:cNvCxnSpPr>
            <p:nvPr/>
          </p:nvCxnSpPr>
          <p:spPr bwMode="auto">
            <a:xfrm>
              <a:off x="6626018" y="3098894"/>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1" name="AutoShape 61">
              <a:extLst>
                <a:ext uri="{FF2B5EF4-FFF2-40B4-BE49-F238E27FC236}">
                  <a16:creationId xmlns:a16="http://schemas.microsoft.com/office/drawing/2014/main" id="{91C38850-5E13-2937-C1CD-217275932779}"/>
                </a:ext>
              </a:extLst>
            </p:cNvPr>
            <p:cNvCxnSpPr>
              <a:cxnSpLocks noChangeShapeType="1"/>
              <a:stCxn id="62" idx="6"/>
              <a:endCxn id="265" idx="2"/>
            </p:cNvCxnSpPr>
            <p:nvPr/>
          </p:nvCxnSpPr>
          <p:spPr bwMode="auto">
            <a:xfrm>
              <a:off x="6626018" y="5886906"/>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2" name="AutoShape 62">
              <a:extLst>
                <a:ext uri="{FF2B5EF4-FFF2-40B4-BE49-F238E27FC236}">
                  <a16:creationId xmlns:a16="http://schemas.microsoft.com/office/drawing/2014/main" id="{F6BE6E46-A5FF-D6E2-5DAF-0086822F81B3}"/>
                </a:ext>
              </a:extLst>
            </p:cNvPr>
            <p:cNvCxnSpPr>
              <a:cxnSpLocks noChangeShapeType="1"/>
              <a:stCxn id="60" idx="4"/>
              <a:endCxn id="61"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3" name="Oval 63">
              <a:extLst>
                <a:ext uri="{FF2B5EF4-FFF2-40B4-BE49-F238E27FC236}">
                  <a16:creationId xmlns:a16="http://schemas.microsoft.com/office/drawing/2014/main" id="{26B72D60-49B2-1842-3F02-E436476ED6E4}"/>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100" b="1" dirty="0"/>
                <a:t>d</a:t>
              </a:r>
            </a:p>
          </p:txBody>
        </p:sp>
        <p:sp>
          <p:nvSpPr>
            <p:cNvPr id="264" name="Oval 64">
              <a:extLst>
                <a:ext uri="{FF2B5EF4-FFF2-40B4-BE49-F238E27FC236}">
                  <a16:creationId xmlns:a16="http://schemas.microsoft.com/office/drawing/2014/main" id="{65AB4942-2044-5B4A-92DA-0FDB52D8B9F2}"/>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100" b="1" dirty="0"/>
                <a:t>e</a:t>
              </a:r>
            </a:p>
          </p:txBody>
        </p:sp>
        <p:sp>
          <p:nvSpPr>
            <p:cNvPr id="265" name="Oval 65">
              <a:extLst>
                <a:ext uri="{FF2B5EF4-FFF2-40B4-BE49-F238E27FC236}">
                  <a16:creationId xmlns:a16="http://schemas.microsoft.com/office/drawing/2014/main" id="{0175DB6C-0E78-17C2-111C-411FAB447F00}"/>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100" b="1" dirty="0"/>
                <a:t>f</a:t>
              </a:r>
            </a:p>
          </p:txBody>
        </p:sp>
        <p:cxnSp>
          <p:nvCxnSpPr>
            <p:cNvPr id="266" name="AutoShape 66">
              <a:extLst>
                <a:ext uri="{FF2B5EF4-FFF2-40B4-BE49-F238E27FC236}">
                  <a16:creationId xmlns:a16="http://schemas.microsoft.com/office/drawing/2014/main" id="{329810FB-8745-D04A-0673-5CDC126CE174}"/>
                </a:ext>
              </a:extLst>
            </p:cNvPr>
            <p:cNvCxnSpPr>
              <a:cxnSpLocks noChangeShapeType="1"/>
              <a:stCxn id="264" idx="4"/>
              <a:endCxn id="265"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7" name="AutoShape 67">
              <a:extLst>
                <a:ext uri="{FF2B5EF4-FFF2-40B4-BE49-F238E27FC236}">
                  <a16:creationId xmlns:a16="http://schemas.microsoft.com/office/drawing/2014/main" id="{D9EEE132-D0B8-22F8-2F58-4878398382CA}"/>
                </a:ext>
              </a:extLst>
            </p:cNvPr>
            <p:cNvCxnSpPr>
              <a:cxnSpLocks noChangeShapeType="1"/>
              <a:stCxn id="263" idx="4"/>
              <a:endCxn id="264"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8" name="AutoShape 68">
              <a:extLst>
                <a:ext uri="{FF2B5EF4-FFF2-40B4-BE49-F238E27FC236}">
                  <a16:creationId xmlns:a16="http://schemas.microsoft.com/office/drawing/2014/main" id="{001F841A-91B8-15FC-F6E5-B83B61340750}"/>
                </a:ext>
              </a:extLst>
            </p:cNvPr>
            <p:cNvCxnSpPr>
              <a:cxnSpLocks noChangeShapeType="1"/>
              <a:stCxn id="60" idx="5"/>
              <a:endCxn id="264"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9" name="Oval 69">
              <a:extLst>
                <a:ext uri="{FF2B5EF4-FFF2-40B4-BE49-F238E27FC236}">
                  <a16:creationId xmlns:a16="http://schemas.microsoft.com/office/drawing/2014/main" id="{33C889CF-2239-A99D-88C1-348C63A214C7}"/>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1100" b="1" dirty="0">
                  <a:solidFill>
                    <a:srgbClr val="C00000"/>
                  </a:solidFill>
                </a:rPr>
                <a:t>t</a:t>
              </a:r>
            </a:p>
          </p:txBody>
        </p:sp>
        <p:cxnSp>
          <p:nvCxnSpPr>
            <p:cNvPr id="270" name="AutoShape 70">
              <a:extLst>
                <a:ext uri="{FF2B5EF4-FFF2-40B4-BE49-F238E27FC236}">
                  <a16:creationId xmlns:a16="http://schemas.microsoft.com/office/drawing/2014/main" id="{2D640E07-32EA-E9A1-C9E6-44A13842F35B}"/>
                </a:ext>
              </a:extLst>
            </p:cNvPr>
            <p:cNvCxnSpPr>
              <a:cxnSpLocks noChangeShapeType="1"/>
              <a:stCxn id="263" idx="6"/>
              <a:endCxn id="269" idx="1"/>
            </p:cNvCxnSpPr>
            <p:nvPr/>
          </p:nvCxnSpPr>
          <p:spPr bwMode="auto">
            <a:xfrm>
              <a:off x="9145040" y="3098894"/>
              <a:ext cx="1553810" cy="1288583"/>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1" name="AutoShape 71">
              <a:extLst>
                <a:ext uri="{FF2B5EF4-FFF2-40B4-BE49-F238E27FC236}">
                  <a16:creationId xmlns:a16="http://schemas.microsoft.com/office/drawing/2014/main" id="{077AD6BF-694C-C41C-3361-75001F8C844D}"/>
                </a:ext>
              </a:extLst>
            </p:cNvPr>
            <p:cNvCxnSpPr>
              <a:cxnSpLocks noChangeShapeType="1"/>
              <a:stCxn id="264" idx="6"/>
              <a:endCxn id="269"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2" name="AutoShape 72">
              <a:extLst>
                <a:ext uri="{FF2B5EF4-FFF2-40B4-BE49-F238E27FC236}">
                  <a16:creationId xmlns:a16="http://schemas.microsoft.com/office/drawing/2014/main" id="{87868079-F997-0533-B3E5-51DF135E753E}"/>
                </a:ext>
              </a:extLst>
            </p:cNvPr>
            <p:cNvCxnSpPr>
              <a:cxnSpLocks noChangeShapeType="1"/>
              <a:stCxn id="265" idx="7"/>
              <a:endCxn id="269" idx="4"/>
            </p:cNvCxnSpPr>
            <p:nvPr/>
          </p:nvCxnSpPr>
          <p:spPr bwMode="auto">
            <a:xfrm flipV="1">
              <a:off x="9094206" y="4685636"/>
              <a:ext cx="1727370" cy="107854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3" name="Text Box 73">
              <a:extLst>
                <a:ext uri="{FF2B5EF4-FFF2-40B4-BE49-F238E27FC236}">
                  <a16:creationId xmlns:a16="http://schemas.microsoft.com/office/drawing/2014/main" id="{E2514962-0E30-5E60-DB51-415ADA1A2EAA}"/>
                </a:ext>
              </a:extLst>
            </p:cNvPr>
            <p:cNvSpPr txBox="1">
              <a:spLocks noChangeArrowheads="1"/>
            </p:cNvSpPr>
            <p:nvPr/>
          </p:nvSpPr>
          <p:spPr bwMode="auto">
            <a:xfrm>
              <a:off x="5140633" y="5112122"/>
              <a:ext cx="892815" cy="1692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100" dirty="0">
                  <a:latin typeface="Arial" panose="020B0604020202020204" pitchFamily="34" charset="0"/>
                  <a:cs typeface="Arial" panose="020B0604020202020204" pitchFamily="34" charset="0"/>
                </a:rPr>
                <a:t> </a:t>
              </a:r>
              <a:r>
                <a:rPr lang="en-US" altLang="en-US" sz="1100" b="1" dirty="0">
                  <a:solidFill>
                    <a:srgbClr val="C00000"/>
                  </a:solidFill>
                  <a:latin typeface="Arial" panose="020B0604020202020204" pitchFamily="34" charset="0"/>
                  <a:cs typeface="Arial" panose="020B0604020202020204" pitchFamily="34" charset="0"/>
                </a:rPr>
                <a:t>11/</a:t>
              </a:r>
              <a:r>
                <a:rPr lang="en-US" altLang="en-US" sz="1100" dirty="0">
                  <a:latin typeface="Arial" panose="020B0604020202020204" pitchFamily="34" charset="0"/>
                  <a:cs typeface="Arial" panose="020B0604020202020204" pitchFamily="34" charset="0"/>
                </a:rPr>
                <a:t>15</a:t>
              </a:r>
            </a:p>
          </p:txBody>
        </p:sp>
        <p:sp>
          <p:nvSpPr>
            <p:cNvPr id="274" name="Text Box 74">
              <a:extLst>
                <a:ext uri="{FF2B5EF4-FFF2-40B4-BE49-F238E27FC236}">
                  <a16:creationId xmlns:a16="http://schemas.microsoft.com/office/drawing/2014/main" id="{596D9FBA-3372-BCF2-488D-2C6E1ED85D46}"/>
                </a:ext>
              </a:extLst>
            </p:cNvPr>
            <p:cNvSpPr txBox="1">
              <a:spLocks noChangeArrowheads="1"/>
            </p:cNvSpPr>
            <p:nvPr/>
          </p:nvSpPr>
          <p:spPr bwMode="auto">
            <a:xfrm>
              <a:off x="5458549" y="4352895"/>
              <a:ext cx="453335" cy="1692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000" dirty="0">
                  <a:latin typeface="Arial" panose="020B0604020202020204" pitchFamily="34" charset="0"/>
                  <a:cs typeface="Arial" panose="020B0604020202020204" pitchFamily="34" charset="0"/>
                </a:rPr>
                <a:t> </a:t>
              </a:r>
              <a:r>
                <a:rPr lang="en-US" altLang="en-US" sz="1100" b="1" dirty="0">
                  <a:solidFill>
                    <a:srgbClr val="C00000"/>
                  </a:solidFill>
                  <a:latin typeface="Arial" panose="020B0604020202020204" pitchFamily="34" charset="0"/>
                  <a:cs typeface="Arial" panose="020B0604020202020204" pitchFamily="34" charset="0"/>
                </a:rPr>
                <a:t>3</a:t>
              </a:r>
              <a:r>
                <a:rPr lang="en-US" altLang="en-US" sz="1000" b="1" dirty="0">
                  <a:solidFill>
                    <a:srgbClr val="C00000"/>
                  </a:solidFill>
                  <a:latin typeface="Arial" panose="020B0604020202020204" pitchFamily="34" charset="0"/>
                  <a:cs typeface="Arial" panose="020B0604020202020204" pitchFamily="34" charset="0"/>
                </a:rPr>
                <a:t>/</a:t>
              </a:r>
              <a:r>
                <a:rPr lang="en-US" altLang="en-US" sz="1100" dirty="0">
                  <a:latin typeface="Arial" panose="020B0604020202020204" pitchFamily="34" charset="0"/>
                  <a:cs typeface="Arial" panose="020B0604020202020204" pitchFamily="34" charset="0"/>
                </a:rPr>
                <a:t>5</a:t>
              </a:r>
              <a:endParaRPr lang="en-US" altLang="en-US" sz="1000" dirty="0">
                <a:latin typeface="Arial" panose="020B0604020202020204" pitchFamily="34" charset="0"/>
                <a:cs typeface="Arial" panose="020B0604020202020204" pitchFamily="34" charset="0"/>
              </a:endParaRPr>
            </a:p>
          </p:txBody>
        </p:sp>
        <p:sp>
          <p:nvSpPr>
            <p:cNvPr id="275" name="Text Box 75">
              <a:extLst>
                <a:ext uri="{FF2B5EF4-FFF2-40B4-BE49-F238E27FC236}">
                  <a16:creationId xmlns:a16="http://schemas.microsoft.com/office/drawing/2014/main" id="{3E10F97A-43DB-81FB-793B-B02D128FE131}"/>
                </a:ext>
              </a:extLst>
            </p:cNvPr>
            <p:cNvSpPr txBox="1">
              <a:spLocks noChangeArrowheads="1"/>
            </p:cNvSpPr>
            <p:nvPr/>
          </p:nvSpPr>
          <p:spPr bwMode="auto">
            <a:xfrm>
              <a:off x="7331165" y="5713346"/>
              <a:ext cx="718833" cy="1692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100" dirty="0">
                  <a:latin typeface="Arial" panose="020B0604020202020204" pitchFamily="34" charset="0"/>
                  <a:cs typeface="Arial" panose="020B0604020202020204" pitchFamily="34" charset="0"/>
                </a:rPr>
                <a:t> </a:t>
              </a:r>
              <a:r>
                <a:rPr lang="en-US" altLang="en-US" sz="1100" b="1" dirty="0">
                  <a:solidFill>
                    <a:srgbClr val="C00000"/>
                  </a:solidFill>
                  <a:latin typeface="Arial" panose="020B0604020202020204" pitchFamily="34" charset="0"/>
                  <a:cs typeface="Arial" panose="020B0604020202020204" pitchFamily="34" charset="0"/>
                </a:rPr>
                <a:t>11/</a:t>
              </a:r>
              <a:r>
                <a:rPr lang="en-US" altLang="en-US" sz="1100" dirty="0">
                  <a:latin typeface="Arial" panose="020B0604020202020204" pitchFamily="34" charset="0"/>
                  <a:cs typeface="Arial" panose="020B0604020202020204" pitchFamily="34" charset="0"/>
                </a:rPr>
                <a:t>30</a:t>
              </a:r>
            </a:p>
          </p:txBody>
        </p:sp>
        <p:sp>
          <p:nvSpPr>
            <p:cNvPr id="276" name="Text Box 76">
              <a:extLst>
                <a:ext uri="{FF2B5EF4-FFF2-40B4-BE49-F238E27FC236}">
                  <a16:creationId xmlns:a16="http://schemas.microsoft.com/office/drawing/2014/main" id="{8110A07E-7881-A7D9-7DF8-D92A1F63614D}"/>
                </a:ext>
              </a:extLst>
            </p:cNvPr>
            <p:cNvSpPr txBox="1">
              <a:spLocks noChangeArrowheads="1"/>
            </p:cNvSpPr>
            <p:nvPr/>
          </p:nvSpPr>
          <p:spPr bwMode="auto">
            <a:xfrm>
              <a:off x="8736366" y="4983795"/>
              <a:ext cx="600782" cy="1692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100" dirty="0">
                  <a:latin typeface="Arial" panose="020B0604020202020204" pitchFamily="34" charset="0"/>
                  <a:cs typeface="Arial" panose="020B0604020202020204" pitchFamily="34" charset="0"/>
                </a:rPr>
                <a:t> 15</a:t>
              </a:r>
            </a:p>
          </p:txBody>
        </p:sp>
        <p:sp>
          <p:nvSpPr>
            <p:cNvPr id="277" name="Text Box 77">
              <a:extLst>
                <a:ext uri="{FF2B5EF4-FFF2-40B4-BE49-F238E27FC236}">
                  <a16:creationId xmlns:a16="http://schemas.microsoft.com/office/drawing/2014/main" id="{3548974D-B89B-A84D-6F48-82371C2C0BA1}"/>
                </a:ext>
              </a:extLst>
            </p:cNvPr>
            <p:cNvSpPr txBox="1">
              <a:spLocks noChangeArrowheads="1"/>
            </p:cNvSpPr>
            <p:nvPr/>
          </p:nvSpPr>
          <p:spPr bwMode="auto">
            <a:xfrm>
              <a:off x="5300960" y="3595078"/>
              <a:ext cx="685677" cy="1692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100" b="1" dirty="0">
                  <a:solidFill>
                    <a:srgbClr val="C00000"/>
                  </a:solidFill>
                  <a:latin typeface="Arial" panose="020B0604020202020204" pitchFamily="34" charset="0"/>
                  <a:cs typeface="Arial" panose="020B0604020202020204" pitchFamily="34" charset="0"/>
                </a:rPr>
                <a:t>10/</a:t>
              </a:r>
              <a:r>
                <a:rPr lang="en-US" altLang="en-US" sz="1100" dirty="0">
                  <a:latin typeface="Arial" panose="020B0604020202020204" pitchFamily="34" charset="0"/>
                  <a:cs typeface="Arial" panose="020B0604020202020204" pitchFamily="34" charset="0"/>
                </a:rPr>
                <a:t>10</a:t>
              </a:r>
            </a:p>
          </p:txBody>
        </p:sp>
        <p:sp>
          <p:nvSpPr>
            <p:cNvPr id="278" name="Text Box 78">
              <a:extLst>
                <a:ext uri="{FF2B5EF4-FFF2-40B4-BE49-F238E27FC236}">
                  <a16:creationId xmlns:a16="http://schemas.microsoft.com/office/drawing/2014/main" id="{2F363529-5D7A-D620-F2C6-BC1F996F5932}"/>
                </a:ext>
              </a:extLst>
            </p:cNvPr>
            <p:cNvSpPr txBox="1">
              <a:spLocks noChangeArrowheads="1"/>
            </p:cNvSpPr>
            <p:nvPr/>
          </p:nvSpPr>
          <p:spPr bwMode="auto">
            <a:xfrm>
              <a:off x="7486213" y="4352895"/>
              <a:ext cx="469223" cy="1692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100" b="1" dirty="0">
                  <a:solidFill>
                    <a:srgbClr val="C00000"/>
                  </a:solidFill>
                  <a:latin typeface="Arial" panose="020B0604020202020204" pitchFamily="34" charset="0"/>
                  <a:cs typeface="Arial" panose="020B0604020202020204" pitchFamily="34" charset="0"/>
                </a:rPr>
                <a:t> 8</a:t>
              </a:r>
              <a:r>
                <a:rPr lang="en-US" altLang="en-US" sz="1100" dirty="0">
                  <a:latin typeface="Arial" panose="020B0604020202020204" pitchFamily="34" charset="0"/>
                  <a:cs typeface="Arial" panose="020B0604020202020204" pitchFamily="34" charset="0"/>
                </a:rPr>
                <a:t>/8</a:t>
              </a:r>
            </a:p>
          </p:txBody>
        </p:sp>
        <p:sp>
          <p:nvSpPr>
            <p:cNvPr id="281" name="Text Box 79">
              <a:extLst>
                <a:ext uri="{FF2B5EF4-FFF2-40B4-BE49-F238E27FC236}">
                  <a16:creationId xmlns:a16="http://schemas.microsoft.com/office/drawing/2014/main" id="{991118D6-2EAC-FD72-B6DA-C330BD835B3B}"/>
                </a:ext>
              </a:extLst>
            </p:cNvPr>
            <p:cNvSpPr txBox="1">
              <a:spLocks noChangeArrowheads="1"/>
            </p:cNvSpPr>
            <p:nvPr/>
          </p:nvSpPr>
          <p:spPr bwMode="auto">
            <a:xfrm>
              <a:off x="7425727" y="3622107"/>
              <a:ext cx="624271" cy="1692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100" dirty="0">
                  <a:latin typeface="Arial" panose="020B0604020202020204" pitchFamily="34" charset="0"/>
                  <a:cs typeface="Arial" panose="020B0604020202020204" pitchFamily="34" charset="0"/>
                </a:rPr>
                <a:t>15</a:t>
              </a:r>
            </a:p>
          </p:txBody>
        </p:sp>
        <p:sp>
          <p:nvSpPr>
            <p:cNvPr id="282" name="Text Box 80">
              <a:extLst>
                <a:ext uri="{FF2B5EF4-FFF2-40B4-BE49-F238E27FC236}">
                  <a16:creationId xmlns:a16="http://schemas.microsoft.com/office/drawing/2014/main" id="{82B56BE5-13FD-E00A-477F-9A5816EBF111}"/>
                </a:ext>
              </a:extLst>
            </p:cNvPr>
            <p:cNvSpPr txBox="1">
              <a:spLocks noChangeArrowheads="1"/>
            </p:cNvSpPr>
            <p:nvPr/>
          </p:nvSpPr>
          <p:spPr bwMode="auto">
            <a:xfrm>
              <a:off x="7444248" y="2939710"/>
              <a:ext cx="403767" cy="1692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900" b="1" dirty="0">
                  <a:solidFill>
                    <a:srgbClr val="C00000"/>
                  </a:solidFill>
                  <a:latin typeface="Arial" panose="020B0604020202020204" pitchFamily="34" charset="0"/>
                  <a:cs typeface="Arial" panose="020B0604020202020204" pitchFamily="34" charset="0"/>
                </a:rPr>
                <a:t> </a:t>
              </a:r>
              <a:r>
                <a:rPr lang="en-US" altLang="en-US" sz="1100" b="1" dirty="0">
                  <a:solidFill>
                    <a:srgbClr val="C00000"/>
                  </a:solidFill>
                  <a:latin typeface="Arial" panose="020B0604020202020204" pitchFamily="34" charset="0"/>
                  <a:cs typeface="Arial" panose="020B0604020202020204" pitchFamily="34" charset="0"/>
                </a:rPr>
                <a:t>6/</a:t>
              </a:r>
              <a:r>
                <a:rPr lang="en-US" altLang="en-US" sz="1100" dirty="0">
                  <a:latin typeface="Arial" panose="020B0604020202020204" pitchFamily="34" charset="0"/>
                  <a:cs typeface="Arial" panose="020B0604020202020204" pitchFamily="34" charset="0"/>
                </a:rPr>
                <a:t>9</a:t>
              </a:r>
            </a:p>
          </p:txBody>
        </p:sp>
        <p:sp>
          <p:nvSpPr>
            <p:cNvPr id="283" name="Text Box 81">
              <a:extLst>
                <a:ext uri="{FF2B5EF4-FFF2-40B4-BE49-F238E27FC236}">
                  <a16:creationId xmlns:a16="http://schemas.microsoft.com/office/drawing/2014/main" id="{B5FFECB7-6469-B6A5-0D06-B919486BFE49}"/>
                </a:ext>
              </a:extLst>
            </p:cNvPr>
            <p:cNvSpPr txBox="1">
              <a:spLocks noChangeArrowheads="1"/>
            </p:cNvSpPr>
            <p:nvPr/>
          </p:nvSpPr>
          <p:spPr bwMode="auto">
            <a:xfrm>
              <a:off x="7444248" y="5043023"/>
              <a:ext cx="403767" cy="1692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100" b="1" dirty="0">
                  <a:solidFill>
                    <a:srgbClr val="C00000"/>
                  </a:solidFill>
                  <a:latin typeface="Arial" panose="020B0604020202020204" pitchFamily="34" charset="0"/>
                  <a:cs typeface="Arial" panose="020B0604020202020204" pitchFamily="34" charset="0"/>
                </a:rPr>
                <a:t>1/</a:t>
              </a:r>
              <a:r>
                <a:rPr lang="en-US" altLang="en-US" sz="1100" dirty="0">
                  <a:latin typeface="Arial" panose="020B0604020202020204" pitchFamily="34" charset="0"/>
                  <a:cs typeface="Arial" panose="020B0604020202020204" pitchFamily="34" charset="0"/>
                </a:rPr>
                <a:t>6</a:t>
              </a:r>
            </a:p>
          </p:txBody>
        </p:sp>
        <p:sp>
          <p:nvSpPr>
            <p:cNvPr id="284" name="Text Box 82">
              <a:extLst>
                <a:ext uri="{FF2B5EF4-FFF2-40B4-BE49-F238E27FC236}">
                  <a16:creationId xmlns:a16="http://schemas.microsoft.com/office/drawing/2014/main" id="{02A2B04B-3361-77EB-E797-D45604673E92}"/>
                </a:ext>
              </a:extLst>
            </p:cNvPr>
            <p:cNvSpPr txBox="1">
              <a:spLocks noChangeArrowheads="1"/>
            </p:cNvSpPr>
            <p:nvPr/>
          </p:nvSpPr>
          <p:spPr bwMode="auto">
            <a:xfrm>
              <a:off x="9600403" y="5160001"/>
              <a:ext cx="714975" cy="1692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100" b="1" dirty="0">
                  <a:solidFill>
                    <a:srgbClr val="C00000"/>
                  </a:solidFill>
                  <a:latin typeface="Arial" panose="020B0604020202020204" pitchFamily="34" charset="0"/>
                  <a:cs typeface="Arial" panose="020B0604020202020204" pitchFamily="34" charset="0"/>
                </a:rPr>
                <a:t>10/</a:t>
              </a:r>
              <a:r>
                <a:rPr lang="en-US" altLang="en-US" sz="1100" dirty="0">
                  <a:latin typeface="Arial" panose="020B0604020202020204" pitchFamily="34" charset="0"/>
                  <a:cs typeface="Arial" panose="020B0604020202020204" pitchFamily="34" charset="0"/>
                </a:rPr>
                <a:t>10</a:t>
              </a:r>
            </a:p>
          </p:txBody>
        </p:sp>
        <p:sp>
          <p:nvSpPr>
            <p:cNvPr id="285" name="Text Box 83">
              <a:extLst>
                <a:ext uri="{FF2B5EF4-FFF2-40B4-BE49-F238E27FC236}">
                  <a16:creationId xmlns:a16="http://schemas.microsoft.com/office/drawing/2014/main" id="{89126B8F-F5F3-6DCF-6036-4D2F2AF04E65}"/>
                </a:ext>
              </a:extLst>
            </p:cNvPr>
            <p:cNvSpPr txBox="1">
              <a:spLocks noChangeArrowheads="1"/>
            </p:cNvSpPr>
            <p:nvPr/>
          </p:nvSpPr>
          <p:spPr bwMode="auto">
            <a:xfrm>
              <a:off x="9704822" y="4352895"/>
              <a:ext cx="596075" cy="1692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100" b="1" dirty="0">
                  <a:solidFill>
                    <a:srgbClr val="C00000"/>
                  </a:solidFill>
                  <a:latin typeface="Arial" panose="020B0604020202020204" pitchFamily="34" charset="0"/>
                  <a:cs typeface="Arial" panose="020B0604020202020204" pitchFamily="34" charset="0"/>
                </a:rPr>
                <a:t> 8/</a:t>
              </a:r>
              <a:r>
                <a:rPr lang="en-US" altLang="en-US" sz="1100" dirty="0">
                  <a:latin typeface="Arial" panose="020B0604020202020204" pitchFamily="34" charset="0"/>
                  <a:cs typeface="Arial" panose="020B0604020202020204" pitchFamily="34" charset="0"/>
                </a:rPr>
                <a:t>10</a:t>
              </a:r>
              <a:endParaRPr lang="en-US" altLang="en-US" sz="1000" dirty="0">
                <a:latin typeface="Arial" panose="020B0604020202020204" pitchFamily="34" charset="0"/>
                <a:cs typeface="Arial" panose="020B0604020202020204" pitchFamily="34" charset="0"/>
              </a:endParaRPr>
            </a:p>
          </p:txBody>
        </p:sp>
        <p:sp>
          <p:nvSpPr>
            <p:cNvPr id="286" name="Text Box 84">
              <a:extLst>
                <a:ext uri="{FF2B5EF4-FFF2-40B4-BE49-F238E27FC236}">
                  <a16:creationId xmlns:a16="http://schemas.microsoft.com/office/drawing/2014/main" id="{30148CEF-8211-D424-7090-8DE7C79EB05E}"/>
                </a:ext>
              </a:extLst>
            </p:cNvPr>
            <p:cNvSpPr txBox="1">
              <a:spLocks noChangeArrowheads="1"/>
            </p:cNvSpPr>
            <p:nvPr/>
          </p:nvSpPr>
          <p:spPr bwMode="auto">
            <a:xfrm>
              <a:off x="9703383" y="3588301"/>
              <a:ext cx="689644" cy="1692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100" b="1" dirty="0">
                  <a:solidFill>
                    <a:srgbClr val="C00000"/>
                  </a:solidFill>
                  <a:latin typeface="Arial" panose="020B0604020202020204" pitchFamily="34" charset="0"/>
                  <a:cs typeface="Arial" panose="020B0604020202020204" pitchFamily="34" charset="0"/>
                </a:rPr>
                <a:t>6/</a:t>
              </a:r>
              <a:r>
                <a:rPr lang="en-US" altLang="en-US" sz="1100" dirty="0">
                  <a:latin typeface="Arial" panose="020B0604020202020204" pitchFamily="34" charset="0"/>
                  <a:cs typeface="Arial" panose="020B0604020202020204" pitchFamily="34" charset="0"/>
                </a:rPr>
                <a:t>10</a:t>
              </a:r>
            </a:p>
          </p:txBody>
        </p:sp>
        <p:sp>
          <p:nvSpPr>
            <p:cNvPr id="287" name="Text Box 85">
              <a:extLst>
                <a:ext uri="{FF2B5EF4-FFF2-40B4-BE49-F238E27FC236}">
                  <a16:creationId xmlns:a16="http://schemas.microsoft.com/office/drawing/2014/main" id="{172A0A72-A7AB-43E6-A64D-21D1DE6F4E3C}"/>
                </a:ext>
              </a:extLst>
            </p:cNvPr>
            <p:cNvSpPr txBox="1">
              <a:spLocks noChangeArrowheads="1"/>
            </p:cNvSpPr>
            <p:nvPr/>
          </p:nvSpPr>
          <p:spPr bwMode="auto">
            <a:xfrm>
              <a:off x="8791308" y="3595078"/>
              <a:ext cx="545059" cy="1692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100" dirty="0">
                  <a:latin typeface="Arial" panose="020B0604020202020204" pitchFamily="34" charset="0"/>
                  <a:cs typeface="Arial" panose="020B0604020202020204" pitchFamily="34" charset="0"/>
                </a:rPr>
                <a:t>15</a:t>
              </a:r>
            </a:p>
          </p:txBody>
        </p:sp>
        <p:sp>
          <p:nvSpPr>
            <p:cNvPr id="288" name="Text Box 86">
              <a:extLst>
                <a:ext uri="{FF2B5EF4-FFF2-40B4-BE49-F238E27FC236}">
                  <a16:creationId xmlns:a16="http://schemas.microsoft.com/office/drawing/2014/main" id="{883FD5F6-8F92-2862-5105-8E1E2FB39BB1}"/>
                </a:ext>
              </a:extLst>
            </p:cNvPr>
            <p:cNvSpPr txBox="1">
              <a:spLocks noChangeArrowheads="1"/>
            </p:cNvSpPr>
            <p:nvPr/>
          </p:nvSpPr>
          <p:spPr bwMode="auto">
            <a:xfrm>
              <a:off x="6276229" y="3653451"/>
              <a:ext cx="403767" cy="1692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100" b="1" dirty="0">
                  <a:solidFill>
                    <a:srgbClr val="C00000"/>
                  </a:solidFill>
                  <a:latin typeface="Arial" panose="020B0604020202020204" pitchFamily="34" charset="0"/>
                  <a:cs typeface="Arial" panose="020B0604020202020204" pitchFamily="34" charset="0"/>
                </a:rPr>
                <a:t>4/</a:t>
              </a:r>
              <a:r>
                <a:rPr lang="en-US" altLang="en-US" sz="1100" dirty="0">
                  <a:latin typeface="Arial" panose="020B0604020202020204" pitchFamily="34" charset="0"/>
                  <a:cs typeface="Arial" panose="020B0604020202020204" pitchFamily="34" charset="0"/>
                </a:rPr>
                <a:t>4</a:t>
              </a:r>
            </a:p>
          </p:txBody>
        </p:sp>
        <p:sp>
          <p:nvSpPr>
            <p:cNvPr id="289" name="Text Box 87">
              <a:extLst>
                <a:ext uri="{FF2B5EF4-FFF2-40B4-BE49-F238E27FC236}">
                  <a16:creationId xmlns:a16="http://schemas.microsoft.com/office/drawing/2014/main" id="{4134AD1C-898F-806F-7EC9-D545D8E888DB}"/>
                </a:ext>
              </a:extLst>
            </p:cNvPr>
            <p:cNvSpPr txBox="1">
              <a:spLocks noChangeArrowheads="1"/>
            </p:cNvSpPr>
            <p:nvPr/>
          </p:nvSpPr>
          <p:spPr bwMode="auto">
            <a:xfrm>
              <a:off x="6268652" y="5012007"/>
              <a:ext cx="403767" cy="1692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100" dirty="0">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3322695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801F-ABCA-B936-812F-A723ACEDC99D}"/>
              </a:ext>
            </a:extLst>
          </p:cNvPr>
          <p:cNvSpPr>
            <a:spLocks noGrp="1"/>
          </p:cNvSpPr>
          <p:nvPr>
            <p:ph type="title"/>
          </p:nvPr>
        </p:nvSpPr>
        <p:spPr/>
        <p:txBody>
          <a:bodyPr/>
          <a:lstStyle/>
          <a:p>
            <a:r>
              <a:rPr lang="en-US" dirty="0"/>
              <a:t>Shift Scheduling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E987FC-B613-7009-B5AD-70849A6AD3FE}"/>
                  </a:ext>
                </a:extLst>
              </p:cNvPr>
              <p:cNvSpPr>
                <a:spLocks noGrp="1"/>
              </p:cNvSpPr>
              <p:nvPr>
                <p:ph idx="1"/>
              </p:nvPr>
            </p:nvSpPr>
            <p:spPr/>
            <p:txBody>
              <a:bodyPr/>
              <a:lstStyle/>
              <a:p>
                <a:r>
                  <a:rPr lang="en-US" dirty="0"/>
                  <a:t>The manager at a bagel shop needs to staff all shifts during the day.</a:t>
                </a:r>
              </a:p>
              <a:p>
                <a:r>
                  <a:rPr lang="en-US" dirty="0"/>
                  <a:t>We have the following constraints:</a:t>
                </a:r>
              </a:p>
              <a:p>
                <a:pPr lvl="1"/>
                <a:r>
                  <a:rPr lang="en-US" dirty="0"/>
                  <a:t>Shift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must have at least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r>
                  <a:rPr lang="en-US" dirty="0"/>
                  <a:t> people assigned to it</a:t>
                </a:r>
              </a:p>
              <a:p>
                <a:pPr lvl="1"/>
                <a:r>
                  <a:rPr lang="en-US" dirty="0"/>
                  <a:t>Each employee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a14:m>
                <a:r>
                  <a:rPr lang="en-US" dirty="0"/>
                  <a:t> has a list of shifts that they are able to work</a:t>
                </a:r>
              </a:p>
              <a:p>
                <a:pPr lvl="1"/>
                <a:r>
                  <a:rPr lang="en-US" dirty="0"/>
                  <a:t>No employee is able to work more than </a:t>
                </a:r>
                <a14:m>
                  <m:oMath xmlns:m="http://schemas.openxmlformats.org/officeDocument/2006/math">
                    <m:r>
                      <a:rPr lang="en-US" b="0" i="1" smtClean="0">
                        <a:latin typeface="Cambria Math" panose="02040503050406030204" pitchFamily="18" charset="0"/>
                      </a:rPr>
                      <m:t>𝑥</m:t>
                    </m:r>
                  </m:oMath>
                </a14:m>
                <a:r>
                  <a:rPr lang="en-US" dirty="0"/>
                  <a:t> shifts</a:t>
                </a:r>
              </a:p>
              <a:p>
                <a:pPr lvl="1"/>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9AE987FC-B613-7009-B5AD-70849A6AD3F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815C74E1-6FCB-A5A0-A314-1B26559B5CA9}"/>
              </a:ext>
            </a:extLst>
          </p:cNvPr>
          <p:cNvSpPr txBox="1"/>
          <p:nvPr/>
        </p:nvSpPr>
        <p:spPr>
          <a:xfrm>
            <a:off x="574156" y="4680684"/>
            <a:ext cx="1796903" cy="1631216"/>
          </a:xfrm>
          <a:prstGeom prst="rect">
            <a:avLst/>
          </a:prstGeom>
          <a:noFill/>
        </p:spPr>
        <p:txBody>
          <a:bodyPr wrap="square" rtlCol="0">
            <a:spAutoFit/>
          </a:bodyPr>
          <a:lstStyle/>
          <a:p>
            <a:r>
              <a:rPr lang="en-US" sz="2000" dirty="0"/>
              <a:t>Shifts:</a:t>
            </a:r>
          </a:p>
          <a:p>
            <a:pPr marL="457200" indent="-457200">
              <a:buFont typeface="+mj-lt"/>
              <a:buAutoNum type="arabicPeriod"/>
            </a:pPr>
            <a:r>
              <a:rPr lang="en-US" sz="2000" dirty="0"/>
              <a:t>6am, 2</a:t>
            </a:r>
          </a:p>
          <a:p>
            <a:pPr marL="457200" indent="-457200">
              <a:buFont typeface="+mj-lt"/>
              <a:buAutoNum type="arabicPeriod"/>
            </a:pPr>
            <a:r>
              <a:rPr lang="en-US" sz="2000" dirty="0"/>
              <a:t>9am, 2</a:t>
            </a:r>
          </a:p>
          <a:p>
            <a:pPr marL="457200" indent="-457200">
              <a:buFont typeface="+mj-lt"/>
              <a:buAutoNum type="arabicPeriod"/>
            </a:pPr>
            <a:r>
              <a:rPr lang="en-US" sz="2000" dirty="0"/>
              <a:t>12pm, 1</a:t>
            </a:r>
          </a:p>
          <a:p>
            <a:pPr marL="457200" indent="-457200">
              <a:buFont typeface="+mj-lt"/>
              <a:buAutoNum type="arabicPeriod"/>
            </a:pPr>
            <a:r>
              <a:rPr lang="en-US" sz="2000" dirty="0"/>
              <a:t>3pm, 1</a:t>
            </a:r>
          </a:p>
        </p:txBody>
      </p:sp>
      <p:sp>
        <p:nvSpPr>
          <p:cNvPr id="11" name="TextBox 10">
            <a:extLst>
              <a:ext uri="{FF2B5EF4-FFF2-40B4-BE49-F238E27FC236}">
                <a16:creationId xmlns:a16="http://schemas.microsoft.com/office/drawing/2014/main" id="{582BC97A-945B-0C85-8866-514330B51E16}"/>
              </a:ext>
            </a:extLst>
          </p:cNvPr>
          <p:cNvSpPr txBox="1"/>
          <p:nvPr/>
        </p:nvSpPr>
        <p:spPr>
          <a:xfrm>
            <a:off x="2573080" y="4680684"/>
            <a:ext cx="2711302" cy="1323439"/>
          </a:xfrm>
          <a:prstGeom prst="rect">
            <a:avLst/>
          </a:prstGeom>
          <a:noFill/>
        </p:spPr>
        <p:txBody>
          <a:bodyPr wrap="square" rtlCol="0">
            <a:spAutoFit/>
          </a:bodyPr>
          <a:lstStyle/>
          <a:p>
            <a:r>
              <a:rPr lang="en-US" sz="2000" dirty="0"/>
              <a:t>Employees:</a:t>
            </a:r>
          </a:p>
          <a:p>
            <a:pPr marL="342900" indent="-342900">
              <a:buFont typeface="+mj-lt"/>
              <a:buAutoNum type="arabicPeriod"/>
            </a:pPr>
            <a:r>
              <a:rPr lang="en-US" sz="2000" dirty="0"/>
              <a:t>6am, 9am, 3pm</a:t>
            </a:r>
          </a:p>
          <a:p>
            <a:pPr marL="342900" indent="-342900">
              <a:buFont typeface="+mj-lt"/>
              <a:buAutoNum type="arabicPeriod"/>
            </a:pPr>
            <a:r>
              <a:rPr lang="en-US" sz="2000" dirty="0"/>
              <a:t>6am, 9am, 12pm</a:t>
            </a:r>
          </a:p>
          <a:p>
            <a:pPr marL="342900" indent="-342900">
              <a:buFont typeface="+mj-lt"/>
              <a:buAutoNum type="arabicPeriod"/>
            </a:pPr>
            <a:r>
              <a:rPr lang="en-US" sz="2000" dirty="0"/>
              <a:t>6am, 3pm</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DD67C40-8721-D210-D288-0FF16764EB5F}"/>
                  </a:ext>
                </a:extLst>
              </p:cNvPr>
              <p:cNvSpPr txBox="1"/>
              <p:nvPr/>
            </p:nvSpPr>
            <p:spPr>
              <a:xfrm>
                <a:off x="4986671" y="5050016"/>
                <a:ext cx="94629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=2</m:t>
                      </m:r>
                    </m:oMath>
                  </m:oMathPara>
                </a14:m>
                <a:endParaRPr lang="en-US" sz="2000" dirty="0"/>
              </a:p>
            </p:txBody>
          </p:sp>
        </mc:Choice>
        <mc:Fallback xmlns="">
          <p:sp>
            <p:nvSpPr>
              <p:cNvPr id="12" name="TextBox 11">
                <a:extLst>
                  <a:ext uri="{FF2B5EF4-FFF2-40B4-BE49-F238E27FC236}">
                    <a16:creationId xmlns:a16="http://schemas.microsoft.com/office/drawing/2014/main" id="{FDD67C40-8721-D210-D288-0FF16764EB5F}"/>
                  </a:ext>
                </a:extLst>
              </p:cNvPr>
              <p:cNvSpPr txBox="1">
                <a:spLocks noRot="1" noChangeAspect="1" noMove="1" noResize="1" noEditPoints="1" noAdjustHandles="1" noChangeArrowheads="1" noChangeShapeType="1" noTextEdit="1"/>
              </p:cNvSpPr>
              <p:nvPr/>
            </p:nvSpPr>
            <p:spPr>
              <a:xfrm>
                <a:off x="4986671" y="5050016"/>
                <a:ext cx="946298" cy="400110"/>
              </a:xfrm>
              <a:prstGeom prst="rect">
                <a:avLst/>
              </a:prstGeom>
              <a:blipFill>
                <a:blip r:embed="rId3"/>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56F14216-29EB-8DA9-95A9-6C8727C1222D}"/>
              </a:ext>
            </a:extLst>
          </p:cNvPr>
          <p:cNvSpPr txBox="1"/>
          <p:nvPr/>
        </p:nvSpPr>
        <p:spPr>
          <a:xfrm>
            <a:off x="7368363" y="4912242"/>
            <a:ext cx="3796360" cy="1200329"/>
          </a:xfrm>
          <a:prstGeom prst="rect">
            <a:avLst/>
          </a:prstGeom>
          <a:noFill/>
        </p:spPr>
        <p:txBody>
          <a:bodyPr wrap="none" rtlCol="0">
            <a:spAutoFit/>
          </a:bodyPr>
          <a:lstStyle/>
          <a:p>
            <a:r>
              <a:rPr lang="en-US" dirty="0"/>
              <a:t>Solution:</a:t>
            </a:r>
          </a:p>
          <a:p>
            <a:pPr marL="285750" indent="-285750">
              <a:buFont typeface="Arial" panose="020B0604020202020204" pitchFamily="34" charset="0"/>
              <a:buChar char="•"/>
            </a:pPr>
            <a:r>
              <a:rPr lang="en-US" dirty="0"/>
              <a:t>Employee 1 assigned to 6am, 9am</a:t>
            </a:r>
          </a:p>
          <a:p>
            <a:pPr marL="285750" indent="-285750">
              <a:buFont typeface="Arial" panose="020B0604020202020204" pitchFamily="34" charset="0"/>
              <a:buChar char="•"/>
            </a:pPr>
            <a:r>
              <a:rPr lang="en-US" dirty="0"/>
              <a:t>Employee 2 assigned to 9am, 12pm</a:t>
            </a:r>
          </a:p>
          <a:p>
            <a:pPr marL="285750" indent="-285750">
              <a:buFont typeface="Arial" panose="020B0604020202020204" pitchFamily="34" charset="0"/>
              <a:buChar char="•"/>
            </a:pPr>
            <a:r>
              <a:rPr lang="en-US" dirty="0"/>
              <a:t>Employee 3 assigned to 6am, 3pm</a:t>
            </a:r>
          </a:p>
        </p:txBody>
      </p:sp>
    </p:spTree>
    <p:extLst>
      <p:ext uri="{BB962C8B-B14F-4D97-AF65-F5344CB8AC3E}">
        <p14:creationId xmlns:p14="http://schemas.microsoft.com/office/powerpoint/2010/main" val="3537684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35363-1927-9FEA-56AA-1A522D7EF009}"/>
              </a:ext>
            </a:extLst>
          </p:cNvPr>
          <p:cNvSpPr>
            <a:spLocks noGrp="1"/>
          </p:cNvSpPr>
          <p:nvPr>
            <p:ph type="title"/>
          </p:nvPr>
        </p:nvSpPr>
        <p:spPr/>
        <p:txBody>
          <a:bodyPr/>
          <a:lstStyle/>
          <a:p>
            <a:r>
              <a:rPr lang="en-US" dirty="0"/>
              <a:t>Shift Scheduling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7BC0CA-256E-8E4C-C98A-A0EA9FA500E1}"/>
                  </a:ext>
                </a:extLst>
              </p:cNvPr>
              <p:cNvSpPr>
                <a:spLocks noGrp="1"/>
              </p:cNvSpPr>
              <p:nvPr>
                <p:ph idx="1"/>
              </p:nvPr>
            </p:nvSpPr>
            <p:spPr/>
            <p:txBody>
              <a:bodyPr/>
              <a:lstStyle/>
              <a:p>
                <a:pPr marL="0" indent="0">
                  <a:buNone/>
                </a:pPr>
                <a:r>
                  <a:rPr lang="en-US" altLang="en-US" sz="2800" b="1" dirty="0">
                    <a:solidFill>
                      <a:srgbClr val="0066CC"/>
                    </a:solidFill>
                  </a:rPr>
                  <a:t>Given:</a:t>
                </a:r>
                <a:r>
                  <a:rPr lang="en-US" altLang="en-US" sz="2800" dirty="0"/>
                  <a:t> </a:t>
                </a:r>
                <a:r>
                  <a:rPr lang="en-US" altLang="en-US" dirty="0"/>
                  <a:t>A list of </a:t>
                </a:r>
                <a14:m>
                  <m:oMath xmlns:m="http://schemas.openxmlformats.org/officeDocument/2006/math">
                    <m:r>
                      <a:rPr lang="en-US" altLang="en-US" b="0" i="1" smtClean="0">
                        <a:latin typeface="Cambria Math" panose="02040503050406030204" pitchFamily="18" charset="0"/>
                      </a:rPr>
                      <m:t>𝑛</m:t>
                    </m:r>
                  </m:oMath>
                </a14:m>
                <a:r>
                  <a:rPr lang="en-US" altLang="en-US" dirty="0"/>
                  <a:t> shifts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𝑠</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𝑠</m:t>
                        </m:r>
                      </m:e>
                      <m:sub>
                        <m:r>
                          <a:rPr lang="en-US" altLang="en-US" b="0" i="1" smtClean="0">
                            <a:latin typeface="Cambria Math" panose="02040503050406030204" pitchFamily="18" charset="0"/>
                          </a:rPr>
                          <m:t>𝑛</m:t>
                        </m:r>
                      </m:sub>
                    </m:sSub>
                  </m:oMath>
                </a14:m>
                <a:r>
                  <a:rPr lang="en-US" altLang="en-US" sz="2800" dirty="0"/>
                  <a:t>, the number of employees needed for each shift </a:t>
                </a:r>
                <a14:m>
                  <m:oMath xmlns:m="http://schemas.openxmlformats.org/officeDocument/2006/math">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𝑝</m:t>
                        </m:r>
                      </m:e>
                      <m:sub>
                        <m:r>
                          <a:rPr lang="en-US" altLang="en-US" sz="2800" b="0" i="1" smtClean="0">
                            <a:latin typeface="Cambria Math" panose="02040503050406030204" pitchFamily="18" charset="0"/>
                          </a:rPr>
                          <m:t>1</m:t>
                        </m:r>
                      </m:sub>
                    </m:sSub>
                    <m:r>
                      <a:rPr lang="en-US" altLang="en-US" sz="2800" b="0" i="1" smtClean="0">
                        <a:latin typeface="Cambria Math" panose="02040503050406030204" pitchFamily="18" charset="0"/>
                      </a:rPr>
                      <m:t>,…</m:t>
                    </m:r>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𝑝</m:t>
                        </m:r>
                      </m:e>
                      <m:sub>
                        <m:r>
                          <a:rPr lang="en-US" altLang="en-US" sz="2800" b="0" i="1" smtClean="0">
                            <a:latin typeface="Cambria Math" panose="02040503050406030204" pitchFamily="18" charset="0"/>
                          </a:rPr>
                          <m:t>𝑛</m:t>
                        </m:r>
                      </m:sub>
                    </m:sSub>
                  </m:oMath>
                </a14:m>
                <a:r>
                  <a:rPr lang="en-US" altLang="en-US" sz="2800" dirty="0"/>
                  <a:t>, the availability of </a:t>
                </a:r>
                <a14:m>
                  <m:oMath xmlns:m="http://schemas.openxmlformats.org/officeDocument/2006/math">
                    <m:r>
                      <a:rPr lang="en-US" altLang="en-US" sz="2800" b="0" i="1" smtClean="0">
                        <a:latin typeface="Cambria Math" panose="02040503050406030204" pitchFamily="18" charset="0"/>
                      </a:rPr>
                      <m:t>𝑚</m:t>
                    </m:r>
                  </m:oMath>
                </a14:m>
                <a:r>
                  <a:rPr lang="en-US" altLang="en-US" sz="2800" dirty="0"/>
                  <a:t> employees </a:t>
                </a:r>
                <a14:m>
                  <m:oMath xmlns:m="http://schemas.openxmlformats.org/officeDocument/2006/math">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𝑒</m:t>
                        </m:r>
                      </m:e>
                      <m:sub>
                        <m:r>
                          <a:rPr lang="en-US" altLang="en-US" sz="2800" b="0" i="1" smtClean="0">
                            <a:latin typeface="Cambria Math" panose="02040503050406030204" pitchFamily="18" charset="0"/>
                          </a:rPr>
                          <m:t>1</m:t>
                        </m:r>
                      </m:sub>
                    </m:sSub>
                    <m:r>
                      <a:rPr lang="en-US" altLang="en-US" sz="2800" b="0" i="1" smtClean="0">
                        <a:latin typeface="Cambria Math" panose="02040503050406030204" pitchFamily="18" charset="0"/>
                      </a:rPr>
                      <m:t>,…,</m:t>
                    </m:r>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𝑒</m:t>
                        </m:r>
                      </m:e>
                      <m:sub>
                        <m:r>
                          <a:rPr lang="en-US" altLang="en-US" sz="2800" b="0" i="1" smtClean="0">
                            <a:latin typeface="Cambria Math" panose="02040503050406030204" pitchFamily="18" charset="0"/>
                          </a:rPr>
                          <m:t>𝑚</m:t>
                        </m:r>
                      </m:sub>
                    </m:sSub>
                  </m:oMath>
                </a14:m>
                <a:r>
                  <a:rPr lang="en-US" altLang="en-US" sz="2800" dirty="0"/>
                  <a:t>, and a number </a:t>
                </a:r>
                <a14:m>
                  <m:oMath xmlns:m="http://schemas.openxmlformats.org/officeDocument/2006/math">
                    <m:r>
                      <a:rPr lang="en-US" altLang="en-US" sz="2800" b="0" i="1" smtClean="0">
                        <a:latin typeface="Cambria Math" panose="02040503050406030204" pitchFamily="18" charset="0"/>
                      </a:rPr>
                      <m:t>𝑥</m:t>
                    </m:r>
                  </m:oMath>
                </a14:m>
                <a:endParaRPr lang="en-US" altLang="en-US" sz="2800" dirty="0"/>
              </a:p>
              <a:p>
                <a:pPr marL="0" indent="0">
                  <a:buNone/>
                </a:pPr>
                <a:r>
                  <a:rPr lang="en-US" altLang="en-US" sz="2800" b="1" dirty="0">
                    <a:solidFill>
                      <a:srgbClr val="006600"/>
                    </a:solidFill>
                  </a:rPr>
                  <a:t>Find:</a:t>
                </a:r>
                <a:r>
                  <a:rPr lang="en-US" altLang="en-US" sz="2800" dirty="0"/>
                  <a:t> whether it is possible to assign employees to their available shifts such that all shifts are full-staffed and no employee is assigned to more than </a:t>
                </a:r>
                <a14:m>
                  <m:oMath xmlns:m="http://schemas.openxmlformats.org/officeDocument/2006/math">
                    <m:r>
                      <a:rPr lang="en-US" altLang="en-US" sz="2800" b="0" i="1" smtClean="0">
                        <a:latin typeface="Cambria Math" panose="02040503050406030204" pitchFamily="18" charset="0"/>
                      </a:rPr>
                      <m:t>𝑥</m:t>
                    </m:r>
                  </m:oMath>
                </a14:m>
                <a:r>
                  <a:rPr lang="en-US" altLang="en-US" sz="2800" dirty="0">
                    <a:solidFill>
                      <a:schemeClr val="tx1"/>
                    </a:solidFill>
                  </a:rPr>
                  <a:t> shifts</a:t>
                </a:r>
              </a:p>
            </p:txBody>
          </p:sp>
        </mc:Choice>
        <mc:Fallback xmlns="">
          <p:sp>
            <p:nvSpPr>
              <p:cNvPr id="3" name="Content Placeholder 2">
                <a:extLst>
                  <a:ext uri="{FF2B5EF4-FFF2-40B4-BE49-F238E27FC236}">
                    <a16:creationId xmlns:a16="http://schemas.microsoft.com/office/drawing/2014/main" id="{AA7BC0CA-256E-8E4C-C98A-A0EA9FA500E1}"/>
                  </a:ext>
                </a:extLst>
              </p:cNvPr>
              <p:cNvSpPr>
                <a:spLocks noGrp="1" noRot="1" noChangeAspect="1" noMove="1" noResize="1" noEditPoints="1" noAdjustHandles="1" noChangeArrowheads="1" noChangeShapeType="1" noTextEdit="1"/>
              </p:cNvSpPr>
              <p:nvPr>
                <p:ph idx="1"/>
              </p:nvPr>
            </p:nvSpPr>
            <p:spPr>
              <a:blipFill>
                <a:blip r:embed="rId2"/>
                <a:stretch>
                  <a:fillRect l="-1217" t="-2241" r="-98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15D9367-7E05-EA14-87B2-BE502924C6AD}"/>
              </a:ext>
            </a:extLst>
          </p:cNvPr>
          <p:cNvSpPr txBox="1"/>
          <p:nvPr/>
        </p:nvSpPr>
        <p:spPr>
          <a:xfrm>
            <a:off x="574156" y="4680684"/>
            <a:ext cx="1796903" cy="1631216"/>
          </a:xfrm>
          <a:prstGeom prst="rect">
            <a:avLst/>
          </a:prstGeom>
          <a:noFill/>
        </p:spPr>
        <p:txBody>
          <a:bodyPr wrap="square" rtlCol="0">
            <a:spAutoFit/>
          </a:bodyPr>
          <a:lstStyle/>
          <a:p>
            <a:r>
              <a:rPr lang="en-US" sz="2000" dirty="0"/>
              <a:t>Shifts:</a:t>
            </a:r>
          </a:p>
          <a:p>
            <a:pPr marL="457200" indent="-457200">
              <a:buFont typeface="+mj-lt"/>
              <a:buAutoNum type="arabicPeriod"/>
            </a:pPr>
            <a:r>
              <a:rPr lang="en-US" sz="2000" dirty="0"/>
              <a:t>6am, 2</a:t>
            </a:r>
          </a:p>
          <a:p>
            <a:pPr marL="457200" indent="-457200">
              <a:buFont typeface="+mj-lt"/>
              <a:buAutoNum type="arabicPeriod"/>
            </a:pPr>
            <a:r>
              <a:rPr lang="en-US" sz="2000" dirty="0"/>
              <a:t>9am, 2</a:t>
            </a:r>
          </a:p>
          <a:p>
            <a:pPr marL="457200" indent="-457200">
              <a:buFont typeface="+mj-lt"/>
              <a:buAutoNum type="arabicPeriod"/>
            </a:pPr>
            <a:r>
              <a:rPr lang="en-US" sz="2000" dirty="0"/>
              <a:t>12pm, 1</a:t>
            </a:r>
          </a:p>
          <a:p>
            <a:pPr marL="457200" indent="-457200">
              <a:buFont typeface="+mj-lt"/>
              <a:buAutoNum type="arabicPeriod"/>
            </a:pPr>
            <a:r>
              <a:rPr lang="en-US" sz="2000" dirty="0"/>
              <a:t>3pm, 1</a:t>
            </a:r>
          </a:p>
        </p:txBody>
      </p:sp>
      <p:sp>
        <p:nvSpPr>
          <p:cNvPr id="5" name="TextBox 4">
            <a:extLst>
              <a:ext uri="{FF2B5EF4-FFF2-40B4-BE49-F238E27FC236}">
                <a16:creationId xmlns:a16="http://schemas.microsoft.com/office/drawing/2014/main" id="{C1657280-86A5-0D16-6C72-A3107D58E8B0}"/>
              </a:ext>
            </a:extLst>
          </p:cNvPr>
          <p:cNvSpPr txBox="1"/>
          <p:nvPr/>
        </p:nvSpPr>
        <p:spPr>
          <a:xfrm>
            <a:off x="2573080" y="4680684"/>
            <a:ext cx="2711302" cy="1323439"/>
          </a:xfrm>
          <a:prstGeom prst="rect">
            <a:avLst/>
          </a:prstGeom>
          <a:noFill/>
        </p:spPr>
        <p:txBody>
          <a:bodyPr wrap="square" rtlCol="0">
            <a:spAutoFit/>
          </a:bodyPr>
          <a:lstStyle/>
          <a:p>
            <a:r>
              <a:rPr lang="en-US" sz="2000" dirty="0"/>
              <a:t>Employees:</a:t>
            </a:r>
          </a:p>
          <a:p>
            <a:pPr marL="342900" indent="-342900">
              <a:buFont typeface="+mj-lt"/>
              <a:buAutoNum type="arabicPeriod"/>
            </a:pPr>
            <a:r>
              <a:rPr lang="en-US" sz="2000" dirty="0"/>
              <a:t>6am, 9am, 3pm</a:t>
            </a:r>
          </a:p>
          <a:p>
            <a:pPr marL="342900" indent="-342900">
              <a:buFont typeface="+mj-lt"/>
              <a:buAutoNum type="arabicPeriod"/>
            </a:pPr>
            <a:r>
              <a:rPr lang="en-US" sz="2000" dirty="0"/>
              <a:t>6am, 9am, 12pm</a:t>
            </a:r>
          </a:p>
          <a:p>
            <a:pPr marL="342900" indent="-342900">
              <a:buFont typeface="+mj-lt"/>
              <a:buAutoNum type="arabicPeriod"/>
            </a:pPr>
            <a:r>
              <a:rPr lang="en-US" sz="2000" dirty="0"/>
              <a:t>6am, 3pm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16C5F4C-54A9-41D4-17DF-530AFEE68A80}"/>
                  </a:ext>
                </a:extLst>
              </p:cNvPr>
              <p:cNvSpPr txBox="1"/>
              <p:nvPr/>
            </p:nvSpPr>
            <p:spPr>
              <a:xfrm>
                <a:off x="4986671" y="5050016"/>
                <a:ext cx="94629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=2</m:t>
                      </m:r>
                    </m:oMath>
                  </m:oMathPara>
                </a14:m>
                <a:endParaRPr lang="en-US" sz="2000" dirty="0"/>
              </a:p>
            </p:txBody>
          </p:sp>
        </mc:Choice>
        <mc:Fallback xmlns="">
          <p:sp>
            <p:nvSpPr>
              <p:cNvPr id="6" name="TextBox 5">
                <a:extLst>
                  <a:ext uri="{FF2B5EF4-FFF2-40B4-BE49-F238E27FC236}">
                    <a16:creationId xmlns:a16="http://schemas.microsoft.com/office/drawing/2014/main" id="{716C5F4C-54A9-41D4-17DF-530AFEE68A80}"/>
                  </a:ext>
                </a:extLst>
              </p:cNvPr>
              <p:cNvSpPr txBox="1">
                <a:spLocks noRot="1" noChangeAspect="1" noMove="1" noResize="1" noEditPoints="1" noAdjustHandles="1" noChangeArrowheads="1" noChangeShapeType="1" noTextEdit="1"/>
              </p:cNvSpPr>
              <p:nvPr/>
            </p:nvSpPr>
            <p:spPr>
              <a:xfrm>
                <a:off x="4986671" y="5050016"/>
                <a:ext cx="946298" cy="400110"/>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7459273-AC66-2555-1EF8-695D0F11F533}"/>
              </a:ext>
            </a:extLst>
          </p:cNvPr>
          <p:cNvSpPr txBox="1"/>
          <p:nvPr/>
        </p:nvSpPr>
        <p:spPr>
          <a:xfrm>
            <a:off x="7368363" y="4912242"/>
            <a:ext cx="3796360" cy="1200329"/>
          </a:xfrm>
          <a:prstGeom prst="rect">
            <a:avLst/>
          </a:prstGeom>
          <a:noFill/>
        </p:spPr>
        <p:txBody>
          <a:bodyPr wrap="none" rtlCol="0">
            <a:spAutoFit/>
          </a:bodyPr>
          <a:lstStyle/>
          <a:p>
            <a:r>
              <a:rPr lang="en-US" dirty="0"/>
              <a:t>Solution:</a:t>
            </a:r>
          </a:p>
          <a:p>
            <a:pPr marL="285750" indent="-285750">
              <a:buFont typeface="Arial" panose="020B0604020202020204" pitchFamily="34" charset="0"/>
              <a:buChar char="•"/>
            </a:pPr>
            <a:r>
              <a:rPr lang="en-US" dirty="0"/>
              <a:t>Employee 1 assigned to 6am, 9am</a:t>
            </a:r>
          </a:p>
          <a:p>
            <a:pPr marL="285750" indent="-285750">
              <a:buFont typeface="Arial" panose="020B0604020202020204" pitchFamily="34" charset="0"/>
              <a:buChar char="•"/>
            </a:pPr>
            <a:r>
              <a:rPr lang="en-US" dirty="0"/>
              <a:t>Employee 2 assigned to 9am, 12pm</a:t>
            </a:r>
          </a:p>
          <a:p>
            <a:pPr marL="285750" indent="-285750">
              <a:buFont typeface="Arial" panose="020B0604020202020204" pitchFamily="34" charset="0"/>
              <a:buChar char="•"/>
            </a:pPr>
            <a:r>
              <a:rPr lang="en-US" dirty="0"/>
              <a:t>Employee 3 assigned to 6am, 3pm</a:t>
            </a:r>
          </a:p>
        </p:txBody>
      </p:sp>
    </p:spTree>
    <p:extLst>
      <p:ext uri="{BB962C8B-B14F-4D97-AF65-F5344CB8AC3E}">
        <p14:creationId xmlns:p14="http://schemas.microsoft.com/office/powerpoint/2010/main" val="3452705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703C1-29E6-D725-4785-2F8F12E62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3ED37-CB68-DD98-D403-5EEFA537ED8B}"/>
              </a:ext>
            </a:extLst>
          </p:cNvPr>
          <p:cNvSpPr>
            <a:spLocks noGrp="1"/>
          </p:cNvSpPr>
          <p:nvPr>
            <p:ph type="title"/>
          </p:nvPr>
        </p:nvSpPr>
        <p:spPr/>
        <p:txBody>
          <a:bodyPr/>
          <a:lstStyle/>
          <a:p>
            <a:r>
              <a:rPr lang="en-US" dirty="0"/>
              <a:t>Reducing to Max Flow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17383C-DCFE-BADD-2145-08CF96F1D610}"/>
                  </a:ext>
                </a:extLst>
              </p:cNvPr>
              <p:cNvSpPr>
                <a:spLocks noGrp="1"/>
              </p:cNvSpPr>
              <p:nvPr>
                <p:ph idx="1"/>
              </p:nvPr>
            </p:nvSpPr>
            <p:spPr>
              <a:xfrm>
                <a:off x="113275" y="1829522"/>
                <a:ext cx="5573935" cy="4351338"/>
              </a:xfrm>
            </p:spPr>
            <p:txBody>
              <a:bodyPr/>
              <a:lstStyle/>
              <a:p>
                <a:r>
                  <a:rPr lang="en-US" dirty="0"/>
                  <a:t>We need to create a flow network</a:t>
                </a:r>
              </a:p>
              <a:p>
                <a:pPr lvl="1"/>
                <a:r>
                  <a:rPr lang="en-US" dirty="0"/>
                  <a:t>One node per shift</a:t>
                </a:r>
              </a:p>
              <a:p>
                <a:pPr lvl="1"/>
                <a:r>
                  <a:rPr lang="en-US" dirty="0"/>
                  <a:t>One node per employee</a:t>
                </a:r>
              </a:p>
              <a:p>
                <a:pPr lvl="1"/>
                <a:r>
                  <a:rPr lang="en-US" dirty="0"/>
                  <a:t>A source node and a sink node</a:t>
                </a:r>
              </a:p>
              <a:p>
                <a:pPr lvl="1"/>
                <a:r>
                  <a:rPr lang="en-US" dirty="0"/>
                  <a:t>An edge from the source to each employee node with capacity </a:t>
                </a:r>
                <a14:m>
                  <m:oMath xmlns:m="http://schemas.openxmlformats.org/officeDocument/2006/math">
                    <m:r>
                      <a:rPr lang="en-US" b="0" i="1" smtClean="0">
                        <a:latin typeface="Cambria Math" panose="02040503050406030204" pitchFamily="18" charset="0"/>
                      </a:rPr>
                      <m:t>𝑥</m:t>
                    </m:r>
                  </m:oMath>
                </a14:m>
                <a:endParaRPr lang="en-US" dirty="0"/>
              </a:p>
              <a:p>
                <a:pPr lvl="1"/>
                <a:r>
                  <a:rPr lang="en-US" dirty="0"/>
                  <a:t>An edge from each employee to each available shift with capacity 1</a:t>
                </a:r>
              </a:p>
              <a:p>
                <a:pPr lvl="1"/>
                <a:r>
                  <a:rPr lang="en-US" dirty="0"/>
                  <a:t>An edge from each shift node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to the sink with capacity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EA17383C-DCFE-BADD-2145-08CF96F1D610}"/>
                  </a:ext>
                </a:extLst>
              </p:cNvPr>
              <p:cNvSpPr>
                <a:spLocks noGrp="1" noRot="1" noChangeAspect="1" noMove="1" noResize="1" noEditPoints="1" noAdjustHandles="1" noChangeArrowheads="1" noChangeShapeType="1" noTextEdit="1"/>
              </p:cNvSpPr>
              <p:nvPr>
                <p:ph idx="1"/>
              </p:nvPr>
            </p:nvSpPr>
            <p:spPr>
              <a:xfrm>
                <a:off x="113275" y="1829522"/>
                <a:ext cx="5573935" cy="4351338"/>
              </a:xfrm>
              <a:blipFill>
                <a:blip r:embed="rId2"/>
                <a:stretch>
                  <a:fillRect l="-1969" t="-2241" r="-1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50">
                <a:extLst>
                  <a:ext uri="{FF2B5EF4-FFF2-40B4-BE49-F238E27FC236}">
                    <a16:creationId xmlns:a16="http://schemas.microsoft.com/office/drawing/2014/main" id="{C3307192-7A8B-03F3-03A4-552E5EABB303}"/>
                  </a:ext>
                </a:extLst>
              </p:cNvPr>
              <p:cNvSpPr>
                <a:spLocks noChangeAspect="1" noChangeArrowheads="1"/>
              </p:cNvSpPr>
              <p:nvPr/>
            </p:nvSpPr>
            <p:spPr bwMode="auto">
              <a:xfrm>
                <a:off x="5718433" y="4200001"/>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2000" b="1" i="1" dirty="0" smtClean="0">
                          <a:solidFill>
                            <a:srgbClr val="C00000"/>
                          </a:solidFill>
                          <a:latin typeface="Cambria Math" panose="02040503050406030204" pitchFamily="18" charset="0"/>
                        </a:rPr>
                        <m:t>𝒔</m:t>
                      </m:r>
                    </m:oMath>
                  </m:oMathPara>
                </a14:m>
                <a:endParaRPr lang="en-US" altLang="en-US" sz="2000" b="1" dirty="0">
                  <a:solidFill>
                    <a:srgbClr val="C00000"/>
                  </a:solidFill>
                </a:endParaRPr>
              </a:p>
            </p:txBody>
          </p:sp>
        </mc:Choice>
        <mc:Fallback xmlns="">
          <p:sp>
            <p:nvSpPr>
              <p:cNvPr id="23" name="Oval 50">
                <a:extLst>
                  <a:ext uri="{FF2B5EF4-FFF2-40B4-BE49-F238E27FC236}">
                    <a16:creationId xmlns:a16="http://schemas.microsoft.com/office/drawing/2014/main" id="{C3307192-7A8B-03F3-03A4-552E5EABB303}"/>
                  </a:ext>
                </a:extLst>
              </p:cNvPr>
              <p:cNvSpPr>
                <a:spLocks noRot="1" noChangeAspect="1" noMove="1" noResize="1" noEditPoints="1" noAdjustHandles="1" noChangeArrowheads="1" noChangeShapeType="1" noTextEdit="1"/>
              </p:cNvSpPr>
              <p:nvPr/>
            </p:nvSpPr>
            <p:spPr bwMode="auto">
              <a:xfrm>
                <a:off x="5718433" y="4200001"/>
                <a:ext cx="435031" cy="437783"/>
              </a:xfrm>
              <a:prstGeom prst="ellipse">
                <a:avLst/>
              </a:prstGeom>
              <a:blipFill>
                <a:blip r:embed="rId3"/>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50">
                <a:extLst>
                  <a:ext uri="{FF2B5EF4-FFF2-40B4-BE49-F238E27FC236}">
                    <a16:creationId xmlns:a16="http://schemas.microsoft.com/office/drawing/2014/main" id="{39E6BA66-76B2-9B56-10DA-D5DB42828197}"/>
                  </a:ext>
                </a:extLst>
              </p:cNvPr>
              <p:cNvSpPr>
                <a:spLocks noChangeAspect="1" noChangeArrowheads="1"/>
              </p:cNvSpPr>
              <p:nvPr/>
            </p:nvSpPr>
            <p:spPr bwMode="auto">
              <a:xfrm>
                <a:off x="11684112" y="4308372"/>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2000" b="1" i="1" dirty="0" smtClean="0">
                          <a:solidFill>
                            <a:srgbClr val="C00000"/>
                          </a:solidFill>
                          <a:latin typeface="Cambria Math" panose="02040503050406030204" pitchFamily="18" charset="0"/>
                        </a:rPr>
                        <m:t>𝒕</m:t>
                      </m:r>
                    </m:oMath>
                  </m:oMathPara>
                </a14:m>
                <a:endParaRPr lang="en-US" altLang="en-US" sz="2000" b="1" dirty="0">
                  <a:solidFill>
                    <a:srgbClr val="C00000"/>
                  </a:solidFill>
                </a:endParaRPr>
              </a:p>
            </p:txBody>
          </p:sp>
        </mc:Choice>
        <mc:Fallback xmlns="">
          <p:sp>
            <p:nvSpPr>
              <p:cNvPr id="24" name="Oval 50">
                <a:extLst>
                  <a:ext uri="{FF2B5EF4-FFF2-40B4-BE49-F238E27FC236}">
                    <a16:creationId xmlns:a16="http://schemas.microsoft.com/office/drawing/2014/main" id="{39E6BA66-76B2-9B56-10DA-D5DB42828197}"/>
                  </a:ext>
                </a:extLst>
              </p:cNvPr>
              <p:cNvSpPr>
                <a:spLocks noRot="1" noChangeAspect="1" noMove="1" noResize="1" noEditPoints="1" noAdjustHandles="1" noChangeArrowheads="1" noChangeShapeType="1" noTextEdit="1"/>
              </p:cNvSpPr>
              <p:nvPr/>
            </p:nvSpPr>
            <p:spPr bwMode="auto">
              <a:xfrm>
                <a:off x="11684112" y="4308372"/>
                <a:ext cx="435031" cy="437783"/>
              </a:xfrm>
              <a:prstGeom prst="ellipse">
                <a:avLst/>
              </a:prstGeom>
              <a:blipFill>
                <a:blip r:embed="rId4"/>
                <a:stretch>
                  <a:fillRect/>
                </a:stretch>
              </a:blipFill>
              <a:ln w="9525">
                <a:solidFill>
                  <a:schemeClr val="tx1"/>
                </a:solidFill>
                <a:round/>
                <a:headEnd/>
                <a:tailEnd/>
              </a:ln>
              <a:effectLst/>
            </p:spPr>
            <p:txBody>
              <a:bodyPr/>
              <a:lstStyle/>
              <a:p>
                <a:r>
                  <a:rPr lang="en-US">
                    <a:noFill/>
                  </a:rPr>
                  <a:t> </a:t>
                </a:r>
              </a:p>
            </p:txBody>
          </p:sp>
        </mc:Fallback>
      </mc:AlternateContent>
      <p:cxnSp>
        <p:nvCxnSpPr>
          <p:cNvPr id="59" name="Straight Connector 58">
            <a:extLst>
              <a:ext uri="{FF2B5EF4-FFF2-40B4-BE49-F238E27FC236}">
                <a16:creationId xmlns:a16="http://schemas.microsoft.com/office/drawing/2014/main" id="{69EF4BBD-ECB7-1B10-8ACB-A6C35A856782}"/>
              </a:ext>
            </a:extLst>
          </p:cNvPr>
          <p:cNvCxnSpPr>
            <a:cxnSpLocks/>
            <a:stCxn id="23" idx="7"/>
          </p:cNvCxnSpPr>
          <p:nvPr/>
        </p:nvCxnSpPr>
        <p:spPr>
          <a:xfrm flipV="1">
            <a:off x="6089756" y="2847148"/>
            <a:ext cx="1209574" cy="141696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707F680-C700-C348-66B3-9B522A3E4D5A}"/>
              </a:ext>
            </a:extLst>
          </p:cNvPr>
          <p:cNvCxnSpPr>
            <a:cxnSpLocks/>
            <a:stCxn id="23" idx="6"/>
          </p:cNvCxnSpPr>
          <p:nvPr/>
        </p:nvCxnSpPr>
        <p:spPr>
          <a:xfrm flipV="1">
            <a:off x="6153464" y="4005192"/>
            <a:ext cx="1257964" cy="41370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05BDEE6-967B-3E73-D97B-CA206662FEDE}"/>
              </a:ext>
            </a:extLst>
          </p:cNvPr>
          <p:cNvCxnSpPr>
            <a:cxnSpLocks/>
            <a:stCxn id="23" idx="5"/>
          </p:cNvCxnSpPr>
          <p:nvPr/>
        </p:nvCxnSpPr>
        <p:spPr>
          <a:xfrm>
            <a:off x="6089756" y="4573673"/>
            <a:ext cx="1095402" cy="566534"/>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E212A4B-64F6-0A2D-7186-FD913F4A69FD}"/>
              </a:ext>
            </a:extLst>
          </p:cNvPr>
          <p:cNvCxnSpPr>
            <a:cxnSpLocks/>
            <a:stCxn id="23" idx="4"/>
          </p:cNvCxnSpPr>
          <p:nvPr/>
        </p:nvCxnSpPr>
        <p:spPr>
          <a:xfrm>
            <a:off x="5935949" y="4637785"/>
            <a:ext cx="1154742" cy="1587676"/>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D877004-9FA9-4139-B379-5B9EDBE9764F}"/>
              </a:ext>
            </a:extLst>
          </p:cNvPr>
          <p:cNvCxnSpPr>
            <a:cxnSpLocks/>
            <a:endCxn id="24" idx="0"/>
          </p:cNvCxnSpPr>
          <p:nvPr/>
        </p:nvCxnSpPr>
        <p:spPr>
          <a:xfrm>
            <a:off x="10945253" y="2951108"/>
            <a:ext cx="956375" cy="135726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787318D-C709-4E8F-1670-54217BB5F4AC}"/>
              </a:ext>
            </a:extLst>
          </p:cNvPr>
          <p:cNvCxnSpPr>
            <a:cxnSpLocks/>
            <a:endCxn id="24" idx="1"/>
          </p:cNvCxnSpPr>
          <p:nvPr/>
        </p:nvCxnSpPr>
        <p:spPr>
          <a:xfrm>
            <a:off x="10835155" y="4100807"/>
            <a:ext cx="912665" cy="271677"/>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1EF9FB7-EE24-18D2-9640-C7D52494AF6F}"/>
              </a:ext>
            </a:extLst>
          </p:cNvPr>
          <p:cNvCxnSpPr>
            <a:cxnSpLocks/>
            <a:endCxn id="24" idx="3"/>
          </p:cNvCxnSpPr>
          <p:nvPr/>
        </p:nvCxnSpPr>
        <p:spPr>
          <a:xfrm flipV="1">
            <a:off x="10920258" y="4682044"/>
            <a:ext cx="827562" cy="42668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76843B-F37C-8C89-40B9-59D1078E36D4}"/>
              </a:ext>
            </a:extLst>
          </p:cNvPr>
          <p:cNvCxnSpPr>
            <a:cxnSpLocks/>
            <a:endCxn id="24" idx="4"/>
          </p:cNvCxnSpPr>
          <p:nvPr/>
        </p:nvCxnSpPr>
        <p:spPr>
          <a:xfrm flipV="1">
            <a:off x="10894672" y="4746156"/>
            <a:ext cx="1006956" cy="139710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675983E-6DEC-E8A0-5FA6-6927CCC129AF}"/>
                  </a:ext>
                </a:extLst>
              </p:cNvPr>
              <p:cNvSpPr txBox="1"/>
              <p:nvPr/>
            </p:nvSpPr>
            <p:spPr>
              <a:xfrm>
                <a:off x="6544966" y="3445074"/>
                <a:ext cx="36798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33" name="TextBox 32">
                <a:extLst>
                  <a:ext uri="{FF2B5EF4-FFF2-40B4-BE49-F238E27FC236}">
                    <a16:creationId xmlns:a16="http://schemas.microsoft.com/office/drawing/2014/main" id="{A675983E-6DEC-E8A0-5FA6-6927CCC129AF}"/>
                  </a:ext>
                </a:extLst>
              </p:cNvPr>
              <p:cNvSpPr txBox="1">
                <a:spLocks noRot="1" noChangeAspect="1" noMove="1" noResize="1" noEditPoints="1" noAdjustHandles="1" noChangeArrowheads="1" noChangeShapeType="1" noTextEdit="1"/>
              </p:cNvSpPr>
              <p:nvPr/>
            </p:nvSpPr>
            <p:spPr>
              <a:xfrm>
                <a:off x="6544966" y="3445074"/>
                <a:ext cx="36798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E917B5B-8B1B-1165-9EEC-CDF73D307C4B}"/>
                  </a:ext>
                </a:extLst>
              </p:cNvPr>
              <p:cNvSpPr txBox="1"/>
              <p:nvPr/>
            </p:nvSpPr>
            <p:spPr>
              <a:xfrm>
                <a:off x="6742829" y="3934465"/>
                <a:ext cx="36798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60" name="TextBox 59">
                <a:extLst>
                  <a:ext uri="{FF2B5EF4-FFF2-40B4-BE49-F238E27FC236}">
                    <a16:creationId xmlns:a16="http://schemas.microsoft.com/office/drawing/2014/main" id="{FE917B5B-8B1B-1165-9EEC-CDF73D307C4B}"/>
                  </a:ext>
                </a:extLst>
              </p:cNvPr>
              <p:cNvSpPr txBox="1">
                <a:spLocks noRot="1" noChangeAspect="1" noMove="1" noResize="1" noEditPoints="1" noAdjustHandles="1" noChangeArrowheads="1" noChangeShapeType="1" noTextEdit="1"/>
              </p:cNvSpPr>
              <p:nvPr/>
            </p:nvSpPr>
            <p:spPr>
              <a:xfrm>
                <a:off x="6742829" y="3934465"/>
                <a:ext cx="36798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9B88A91-DA85-5423-7611-54BB05C86019}"/>
                  </a:ext>
                </a:extLst>
              </p:cNvPr>
              <p:cNvSpPr txBox="1"/>
              <p:nvPr/>
            </p:nvSpPr>
            <p:spPr>
              <a:xfrm>
                <a:off x="6543030" y="4658723"/>
                <a:ext cx="36798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61" name="TextBox 60">
                <a:extLst>
                  <a:ext uri="{FF2B5EF4-FFF2-40B4-BE49-F238E27FC236}">
                    <a16:creationId xmlns:a16="http://schemas.microsoft.com/office/drawing/2014/main" id="{29B88A91-DA85-5423-7611-54BB05C86019}"/>
                  </a:ext>
                </a:extLst>
              </p:cNvPr>
              <p:cNvSpPr txBox="1">
                <a:spLocks noRot="1" noChangeAspect="1" noMove="1" noResize="1" noEditPoints="1" noAdjustHandles="1" noChangeArrowheads="1" noChangeShapeType="1" noTextEdit="1"/>
              </p:cNvSpPr>
              <p:nvPr/>
            </p:nvSpPr>
            <p:spPr>
              <a:xfrm>
                <a:off x="6543030" y="4658723"/>
                <a:ext cx="36798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77BBD5A4-C4A9-ED9C-FEE0-B2C147335B64}"/>
                  </a:ext>
                </a:extLst>
              </p:cNvPr>
              <p:cNvSpPr txBox="1"/>
              <p:nvPr/>
            </p:nvSpPr>
            <p:spPr>
              <a:xfrm>
                <a:off x="6365716" y="5385641"/>
                <a:ext cx="36798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63" name="TextBox 62">
                <a:extLst>
                  <a:ext uri="{FF2B5EF4-FFF2-40B4-BE49-F238E27FC236}">
                    <a16:creationId xmlns:a16="http://schemas.microsoft.com/office/drawing/2014/main" id="{77BBD5A4-C4A9-ED9C-FEE0-B2C147335B64}"/>
                  </a:ext>
                </a:extLst>
              </p:cNvPr>
              <p:cNvSpPr txBox="1">
                <a:spLocks noRot="1" noChangeAspect="1" noMove="1" noResize="1" noEditPoints="1" noAdjustHandles="1" noChangeArrowheads="1" noChangeShapeType="1" noTextEdit="1"/>
              </p:cNvSpPr>
              <p:nvPr/>
            </p:nvSpPr>
            <p:spPr>
              <a:xfrm>
                <a:off x="6365716" y="5385641"/>
                <a:ext cx="36798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EA33EC4-0D6B-B762-4334-337890D1155A}"/>
                  </a:ext>
                </a:extLst>
              </p:cNvPr>
              <p:cNvSpPr txBox="1"/>
              <p:nvPr/>
            </p:nvSpPr>
            <p:spPr>
              <a:xfrm>
                <a:off x="11198818" y="3338951"/>
                <a:ext cx="46051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80" name="TextBox 79">
                <a:extLst>
                  <a:ext uri="{FF2B5EF4-FFF2-40B4-BE49-F238E27FC236}">
                    <a16:creationId xmlns:a16="http://schemas.microsoft.com/office/drawing/2014/main" id="{6EA33EC4-0D6B-B762-4334-337890D1155A}"/>
                  </a:ext>
                </a:extLst>
              </p:cNvPr>
              <p:cNvSpPr txBox="1">
                <a:spLocks noRot="1" noChangeAspect="1" noMove="1" noResize="1" noEditPoints="1" noAdjustHandles="1" noChangeArrowheads="1" noChangeShapeType="1" noTextEdit="1"/>
              </p:cNvSpPr>
              <p:nvPr/>
            </p:nvSpPr>
            <p:spPr>
              <a:xfrm>
                <a:off x="11198818" y="3338951"/>
                <a:ext cx="460511" cy="369332"/>
              </a:xfrm>
              <a:prstGeom prst="rect">
                <a:avLst/>
              </a:prstGeom>
              <a:blipFill>
                <a:blip r:embed="rId9"/>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751B6F6D-5ADB-1469-64F2-D7FC2E5219C3}"/>
                  </a:ext>
                </a:extLst>
              </p:cNvPr>
              <p:cNvSpPr txBox="1"/>
              <p:nvPr/>
            </p:nvSpPr>
            <p:spPr>
              <a:xfrm>
                <a:off x="11099178" y="3989849"/>
                <a:ext cx="46583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82" name="TextBox 81">
                <a:extLst>
                  <a:ext uri="{FF2B5EF4-FFF2-40B4-BE49-F238E27FC236}">
                    <a16:creationId xmlns:a16="http://schemas.microsoft.com/office/drawing/2014/main" id="{751B6F6D-5ADB-1469-64F2-D7FC2E5219C3}"/>
                  </a:ext>
                </a:extLst>
              </p:cNvPr>
              <p:cNvSpPr txBox="1">
                <a:spLocks noRot="1" noChangeAspect="1" noMove="1" noResize="1" noEditPoints="1" noAdjustHandles="1" noChangeArrowheads="1" noChangeShapeType="1" noTextEdit="1"/>
              </p:cNvSpPr>
              <p:nvPr/>
            </p:nvSpPr>
            <p:spPr>
              <a:xfrm>
                <a:off x="11099178" y="3989849"/>
                <a:ext cx="465832" cy="369332"/>
              </a:xfrm>
              <a:prstGeom prst="rect">
                <a:avLst/>
              </a:prstGeom>
              <a:blipFill>
                <a:blip r:embed="rId1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62AE5FAD-207A-5EF4-E03F-5BC48E60855F}"/>
                  </a:ext>
                </a:extLst>
              </p:cNvPr>
              <p:cNvSpPr txBox="1"/>
              <p:nvPr/>
            </p:nvSpPr>
            <p:spPr>
              <a:xfrm>
                <a:off x="11146581" y="4700897"/>
                <a:ext cx="46583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3</m:t>
                          </m:r>
                        </m:sub>
                      </m:sSub>
                    </m:oMath>
                  </m:oMathPara>
                </a14:m>
                <a:endParaRPr lang="en-US" dirty="0"/>
              </a:p>
            </p:txBody>
          </p:sp>
        </mc:Choice>
        <mc:Fallback xmlns="">
          <p:sp>
            <p:nvSpPr>
              <p:cNvPr id="83" name="TextBox 82">
                <a:extLst>
                  <a:ext uri="{FF2B5EF4-FFF2-40B4-BE49-F238E27FC236}">
                    <a16:creationId xmlns:a16="http://schemas.microsoft.com/office/drawing/2014/main" id="{62AE5FAD-207A-5EF4-E03F-5BC48E60855F}"/>
                  </a:ext>
                </a:extLst>
              </p:cNvPr>
              <p:cNvSpPr txBox="1">
                <a:spLocks noRot="1" noChangeAspect="1" noMove="1" noResize="1" noEditPoints="1" noAdjustHandles="1" noChangeArrowheads="1" noChangeShapeType="1" noTextEdit="1"/>
              </p:cNvSpPr>
              <p:nvPr/>
            </p:nvSpPr>
            <p:spPr>
              <a:xfrm>
                <a:off x="11146581" y="4700897"/>
                <a:ext cx="465832" cy="369332"/>
              </a:xfrm>
              <a:prstGeom prst="rect">
                <a:avLst/>
              </a:prstGeom>
              <a:blipFill>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D208BA79-A957-CFAC-788A-DCFCA346D9EF}"/>
                  </a:ext>
                </a:extLst>
              </p:cNvPr>
              <p:cNvSpPr txBox="1"/>
              <p:nvPr/>
            </p:nvSpPr>
            <p:spPr>
              <a:xfrm>
                <a:off x="11291342" y="5199461"/>
                <a:ext cx="478208"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sub>
                      </m:sSub>
                    </m:oMath>
                  </m:oMathPara>
                </a14:m>
                <a:endParaRPr lang="en-US" dirty="0"/>
              </a:p>
            </p:txBody>
          </p:sp>
        </mc:Choice>
        <mc:Fallback xmlns="">
          <p:sp>
            <p:nvSpPr>
              <p:cNvPr id="84" name="TextBox 83">
                <a:extLst>
                  <a:ext uri="{FF2B5EF4-FFF2-40B4-BE49-F238E27FC236}">
                    <a16:creationId xmlns:a16="http://schemas.microsoft.com/office/drawing/2014/main" id="{D208BA79-A957-CFAC-788A-DCFCA346D9EF}"/>
                  </a:ext>
                </a:extLst>
              </p:cNvPr>
              <p:cNvSpPr txBox="1">
                <a:spLocks noRot="1" noChangeAspect="1" noMove="1" noResize="1" noEditPoints="1" noAdjustHandles="1" noChangeArrowheads="1" noChangeShapeType="1" noTextEdit="1"/>
              </p:cNvSpPr>
              <p:nvPr/>
            </p:nvSpPr>
            <p:spPr>
              <a:xfrm>
                <a:off x="11291342" y="5199461"/>
                <a:ext cx="478208" cy="369332"/>
              </a:xfrm>
              <a:prstGeom prst="rect">
                <a:avLst/>
              </a:prstGeom>
              <a:blipFill>
                <a:blip r:embed="rId12"/>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50">
                <a:extLst>
                  <a:ext uri="{FF2B5EF4-FFF2-40B4-BE49-F238E27FC236}">
                    <a16:creationId xmlns:a16="http://schemas.microsoft.com/office/drawing/2014/main" id="{195A30E2-DDCD-71F5-D90B-C53CD77A67E4}"/>
                  </a:ext>
                </a:extLst>
              </p:cNvPr>
              <p:cNvSpPr>
                <a:spLocks noChangeAspect="1" noChangeArrowheads="1"/>
              </p:cNvSpPr>
              <p:nvPr/>
            </p:nvSpPr>
            <p:spPr bwMode="auto">
              <a:xfrm>
                <a:off x="7299330" y="2537588"/>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𝟏</m:t>
                          </m:r>
                        </m:sub>
                      </m:sSub>
                    </m:oMath>
                  </m:oMathPara>
                </a14:m>
                <a:endParaRPr lang="en-US" altLang="en-US" sz="2000" b="1" dirty="0">
                  <a:solidFill>
                    <a:srgbClr val="C00000"/>
                  </a:solidFill>
                </a:endParaRPr>
              </a:p>
            </p:txBody>
          </p:sp>
        </mc:Choice>
        <mc:Fallback xmlns="">
          <p:sp>
            <p:nvSpPr>
              <p:cNvPr id="29" name="Oval 50">
                <a:extLst>
                  <a:ext uri="{FF2B5EF4-FFF2-40B4-BE49-F238E27FC236}">
                    <a16:creationId xmlns:a16="http://schemas.microsoft.com/office/drawing/2014/main" id="{195A30E2-DDCD-71F5-D90B-C53CD77A67E4}"/>
                  </a:ext>
                </a:extLst>
              </p:cNvPr>
              <p:cNvSpPr>
                <a:spLocks noRot="1" noChangeAspect="1" noMove="1" noResize="1" noEditPoints="1" noAdjustHandles="1" noChangeArrowheads="1" noChangeShapeType="1" noTextEdit="1"/>
              </p:cNvSpPr>
              <p:nvPr/>
            </p:nvSpPr>
            <p:spPr bwMode="auto">
              <a:xfrm>
                <a:off x="7299330" y="2537588"/>
                <a:ext cx="435031" cy="437783"/>
              </a:xfrm>
              <a:prstGeom prst="ellipse">
                <a:avLst/>
              </a:prstGeom>
              <a:blipFill>
                <a:blip r:embed="rId13"/>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50">
                <a:extLst>
                  <a:ext uri="{FF2B5EF4-FFF2-40B4-BE49-F238E27FC236}">
                    <a16:creationId xmlns:a16="http://schemas.microsoft.com/office/drawing/2014/main" id="{1BF06A6F-A59D-C0AB-4588-AD47D9231392}"/>
                  </a:ext>
                </a:extLst>
              </p:cNvPr>
              <p:cNvSpPr>
                <a:spLocks noChangeAspect="1" noChangeArrowheads="1"/>
              </p:cNvSpPr>
              <p:nvPr/>
            </p:nvSpPr>
            <p:spPr bwMode="auto">
              <a:xfrm>
                <a:off x="7402699" y="3786299"/>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𝟐</m:t>
                          </m:r>
                        </m:sub>
                      </m:sSub>
                    </m:oMath>
                  </m:oMathPara>
                </a14:m>
                <a:endParaRPr lang="en-US" altLang="en-US" sz="2000" b="1" dirty="0">
                  <a:solidFill>
                    <a:srgbClr val="C00000"/>
                  </a:solidFill>
                </a:endParaRPr>
              </a:p>
            </p:txBody>
          </p:sp>
        </mc:Choice>
        <mc:Fallback xmlns="">
          <p:sp>
            <p:nvSpPr>
              <p:cNvPr id="34" name="Oval 50">
                <a:extLst>
                  <a:ext uri="{FF2B5EF4-FFF2-40B4-BE49-F238E27FC236}">
                    <a16:creationId xmlns:a16="http://schemas.microsoft.com/office/drawing/2014/main" id="{1BF06A6F-A59D-C0AB-4588-AD47D9231392}"/>
                  </a:ext>
                </a:extLst>
              </p:cNvPr>
              <p:cNvSpPr>
                <a:spLocks noRot="1" noChangeAspect="1" noMove="1" noResize="1" noEditPoints="1" noAdjustHandles="1" noChangeArrowheads="1" noChangeShapeType="1" noTextEdit="1"/>
              </p:cNvSpPr>
              <p:nvPr/>
            </p:nvSpPr>
            <p:spPr bwMode="auto">
              <a:xfrm>
                <a:off x="7402699" y="3786299"/>
                <a:ext cx="435031" cy="437783"/>
              </a:xfrm>
              <a:prstGeom prst="ellipse">
                <a:avLst/>
              </a:prstGeom>
              <a:blipFill>
                <a:blip r:embed="rId14"/>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50">
                <a:extLst>
                  <a:ext uri="{FF2B5EF4-FFF2-40B4-BE49-F238E27FC236}">
                    <a16:creationId xmlns:a16="http://schemas.microsoft.com/office/drawing/2014/main" id="{D7749F30-9B67-A10D-AA05-EEC4F1B65276}"/>
                  </a:ext>
                </a:extLst>
              </p:cNvPr>
              <p:cNvSpPr>
                <a:spLocks noChangeAspect="1" noChangeArrowheads="1"/>
              </p:cNvSpPr>
              <p:nvPr/>
            </p:nvSpPr>
            <p:spPr bwMode="auto">
              <a:xfrm>
                <a:off x="7090691" y="6100801"/>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𝒎</m:t>
                          </m:r>
                        </m:sub>
                      </m:sSub>
                    </m:oMath>
                  </m:oMathPara>
                </a14:m>
                <a:endParaRPr lang="en-US" altLang="en-US" sz="2000" b="1" dirty="0">
                  <a:solidFill>
                    <a:srgbClr val="C00000"/>
                  </a:solidFill>
                </a:endParaRPr>
              </a:p>
            </p:txBody>
          </p:sp>
        </mc:Choice>
        <mc:Fallback xmlns="">
          <p:sp>
            <p:nvSpPr>
              <p:cNvPr id="35" name="Oval 50">
                <a:extLst>
                  <a:ext uri="{FF2B5EF4-FFF2-40B4-BE49-F238E27FC236}">
                    <a16:creationId xmlns:a16="http://schemas.microsoft.com/office/drawing/2014/main" id="{D7749F30-9B67-A10D-AA05-EEC4F1B65276}"/>
                  </a:ext>
                </a:extLst>
              </p:cNvPr>
              <p:cNvSpPr>
                <a:spLocks noRot="1" noChangeAspect="1" noMove="1" noResize="1" noEditPoints="1" noAdjustHandles="1" noChangeArrowheads="1" noChangeShapeType="1" noTextEdit="1"/>
              </p:cNvSpPr>
              <p:nvPr/>
            </p:nvSpPr>
            <p:spPr bwMode="auto">
              <a:xfrm>
                <a:off x="7090691" y="6100801"/>
                <a:ext cx="435031" cy="437783"/>
              </a:xfrm>
              <a:prstGeom prst="ellipse">
                <a:avLst/>
              </a:prstGeom>
              <a:blipFill>
                <a:blip r:embed="rId15"/>
                <a:stretch>
                  <a:fillRect l="-6757"/>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50">
                <a:extLst>
                  <a:ext uri="{FF2B5EF4-FFF2-40B4-BE49-F238E27FC236}">
                    <a16:creationId xmlns:a16="http://schemas.microsoft.com/office/drawing/2014/main" id="{2AE7F1C5-D8F4-592A-20F5-361D5F9E9A33}"/>
                  </a:ext>
                </a:extLst>
              </p:cNvPr>
              <p:cNvSpPr>
                <a:spLocks noChangeAspect="1" noChangeArrowheads="1"/>
              </p:cNvSpPr>
              <p:nvPr/>
            </p:nvSpPr>
            <p:spPr bwMode="auto">
              <a:xfrm>
                <a:off x="7185183" y="4976556"/>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𝟑</m:t>
                          </m:r>
                        </m:sub>
                      </m:sSub>
                    </m:oMath>
                  </m:oMathPara>
                </a14:m>
                <a:endParaRPr lang="en-US" altLang="en-US" sz="2000" b="1" dirty="0">
                  <a:solidFill>
                    <a:srgbClr val="C00000"/>
                  </a:solidFill>
                </a:endParaRPr>
              </a:p>
            </p:txBody>
          </p:sp>
        </mc:Choice>
        <mc:Fallback xmlns="">
          <p:sp>
            <p:nvSpPr>
              <p:cNvPr id="36" name="Oval 50">
                <a:extLst>
                  <a:ext uri="{FF2B5EF4-FFF2-40B4-BE49-F238E27FC236}">
                    <a16:creationId xmlns:a16="http://schemas.microsoft.com/office/drawing/2014/main" id="{2AE7F1C5-D8F4-592A-20F5-361D5F9E9A33}"/>
                  </a:ext>
                </a:extLst>
              </p:cNvPr>
              <p:cNvSpPr>
                <a:spLocks noRot="1" noChangeAspect="1" noMove="1" noResize="1" noEditPoints="1" noAdjustHandles="1" noChangeArrowheads="1" noChangeShapeType="1" noTextEdit="1"/>
              </p:cNvSpPr>
              <p:nvPr/>
            </p:nvSpPr>
            <p:spPr bwMode="auto">
              <a:xfrm>
                <a:off x="7185183" y="4976556"/>
                <a:ext cx="435031" cy="437783"/>
              </a:xfrm>
              <a:prstGeom prst="ellipse">
                <a:avLst/>
              </a:prstGeom>
              <a:blipFill>
                <a:blip r:embed="rId16"/>
                <a:stretch>
                  <a:fillRect l="-1370"/>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50">
                <a:extLst>
                  <a:ext uri="{FF2B5EF4-FFF2-40B4-BE49-F238E27FC236}">
                    <a16:creationId xmlns:a16="http://schemas.microsoft.com/office/drawing/2014/main" id="{8D471935-0346-E8B1-3F4F-902ADEAB15CA}"/>
                  </a:ext>
                </a:extLst>
              </p:cNvPr>
              <p:cNvSpPr>
                <a:spLocks noChangeAspect="1" noChangeArrowheads="1"/>
              </p:cNvSpPr>
              <p:nvPr/>
            </p:nvSpPr>
            <p:spPr bwMode="auto">
              <a:xfrm>
                <a:off x="10617639" y="2624312"/>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𝒔</m:t>
                          </m:r>
                        </m:e>
                        <m:sub>
                          <m:r>
                            <a:rPr lang="en-US" altLang="en-US" sz="2000" b="1" i="1" smtClean="0">
                              <a:solidFill>
                                <a:srgbClr val="C00000"/>
                              </a:solidFill>
                              <a:latin typeface="Cambria Math" panose="02040503050406030204" pitchFamily="18" charset="0"/>
                            </a:rPr>
                            <m:t>𝟏</m:t>
                          </m:r>
                        </m:sub>
                      </m:sSub>
                    </m:oMath>
                  </m:oMathPara>
                </a14:m>
                <a:endParaRPr lang="en-US" altLang="en-US" sz="2000" b="1" dirty="0">
                  <a:solidFill>
                    <a:srgbClr val="C00000"/>
                  </a:solidFill>
                </a:endParaRPr>
              </a:p>
            </p:txBody>
          </p:sp>
        </mc:Choice>
        <mc:Fallback xmlns="">
          <p:sp>
            <p:nvSpPr>
              <p:cNvPr id="37" name="Oval 50">
                <a:extLst>
                  <a:ext uri="{FF2B5EF4-FFF2-40B4-BE49-F238E27FC236}">
                    <a16:creationId xmlns:a16="http://schemas.microsoft.com/office/drawing/2014/main" id="{8D471935-0346-E8B1-3F4F-902ADEAB15CA}"/>
                  </a:ext>
                </a:extLst>
              </p:cNvPr>
              <p:cNvSpPr>
                <a:spLocks noRot="1" noChangeAspect="1" noMove="1" noResize="1" noEditPoints="1" noAdjustHandles="1" noChangeArrowheads="1" noChangeShapeType="1" noTextEdit="1"/>
              </p:cNvSpPr>
              <p:nvPr/>
            </p:nvSpPr>
            <p:spPr bwMode="auto">
              <a:xfrm>
                <a:off x="10617639" y="2624312"/>
                <a:ext cx="435031" cy="437783"/>
              </a:xfrm>
              <a:prstGeom prst="ellipse">
                <a:avLst/>
              </a:prstGeom>
              <a:blipFill>
                <a:blip r:embed="rId17"/>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50">
                <a:extLst>
                  <a:ext uri="{FF2B5EF4-FFF2-40B4-BE49-F238E27FC236}">
                    <a16:creationId xmlns:a16="http://schemas.microsoft.com/office/drawing/2014/main" id="{9F138472-2289-F401-3C94-4E477D9B32D0}"/>
                  </a:ext>
                </a:extLst>
              </p:cNvPr>
              <p:cNvSpPr>
                <a:spLocks noChangeAspect="1" noChangeArrowheads="1"/>
              </p:cNvSpPr>
              <p:nvPr/>
            </p:nvSpPr>
            <p:spPr bwMode="auto">
              <a:xfrm>
                <a:off x="10400123" y="3866014"/>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𝒔</m:t>
                          </m:r>
                        </m:e>
                        <m:sub>
                          <m:r>
                            <a:rPr lang="en-US" altLang="en-US" sz="2000" b="1" i="1" smtClean="0">
                              <a:solidFill>
                                <a:srgbClr val="C00000"/>
                              </a:solidFill>
                              <a:latin typeface="Cambria Math" panose="02040503050406030204" pitchFamily="18" charset="0"/>
                            </a:rPr>
                            <m:t>𝟐</m:t>
                          </m:r>
                        </m:sub>
                      </m:sSub>
                    </m:oMath>
                  </m:oMathPara>
                </a14:m>
                <a:endParaRPr lang="en-US" altLang="en-US" sz="2000" b="1" dirty="0">
                  <a:solidFill>
                    <a:srgbClr val="C00000"/>
                  </a:solidFill>
                </a:endParaRPr>
              </a:p>
            </p:txBody>
          </p:sp>
        </mc:Choice>
        <mc:Fallback xmlns="">
          <p:sp>
            <p:nvSpPr>
              <p:cNvPr id="38" name="Oval 50">
                <a:extLst>
                  <a:ext uri="{FF2B5EF4-FFF2-40B4-BE49-F238E27FC236}">
                    <a16:creationId xmlns:a16="http://schemas.microsoft.com/office/drawing/2014/main" id="{9F138472-2289-F401-3C94-4E477D9B32D0}"/>
                  </a:ext>
                </a:extLst>
              </p:cNvPr>
              <p:cNvSpPr>
                <a:spLocks noRot="1" noChangeAspect="1" noMove="1" noResize="1" noEditPoints="1" noAdjustHandles="1" noChangeArrowheads="1" noChangeShapeType="1" noTextEdit="1"/>
              </p:cNvSpPr>
              <p:nvPr/>
            </p:nvSpPr>
            <p:spPr bwMode="auto">
              <a:xfrm>
                <a:off x="10400123" y="3866014"/>
                <a:ext cx="435031" cy="437783"/>
              </a:xfrm>
              <a:prstGeom prst="ellipse">
                <a:avLst/>
              </a:prstGeom>
              <a:blipFill>
                <a:blip r:embed="rId18"/>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50">
                <a:extLst>
                  <a:ext uri="{FF2B5EF4-FFF2-40B4-BE49-F238E27FC236}">
                    <a16:creationId xmlns:a16="http://schemas.microsoft.com/office/drawing/2014/main" id="{17350761-4488-7758-1FED-EB851A31CE0D}"/>
                  </a:ext>
                </a:extLst>
              </p:cNvPr>
              <p:cNvSpPr>
                <a:spLocks noChangeAspect="1" noChangeArrowheads="1"/>
              </p:cNvSpPr>
              <p:nvPr/>
            </p:nvSpPr>
            <p:spPr bwMode="auto">
              <a:xfrm>
                <a:off x="10494035" y="4921315"/>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𝒔</m:t>
                          </m:r>
                        </m:e>
                        <m:sub>
                          <m:r>
                            <a:rPr lang="en-US" altLang="en-US" sz="2000" b="1" i="1" smtClean="0">
                              <a:solidFill>
                                <a:srgbClr val="C00000"/>
                              </a:solidFill>
                              <a:latin typeface="Cambria Math" panose="02040503050406030204" pitchFamily="18" charset="0"/>
                            </a:rPr>
                            <m:t>𝟑</m:t>
                          </m:r>
                        </m:sub>
                      </m:sSub>
                    </m:oMath>
                  </m:oMathPara>
                </a14:m>
                <a:endParaRPr lang="en-US" altLang="en-US" sz="2000" b="1" dirty="0">
                  <a:solidFill>
                    <a:srgbClr val="C00000"/>
                  </a:solidFill>
                </a:endParaRPr>
              </a:p>
            </p:txBody>
          </p:sp>
        </mc:Choice>
        <mc:Fallback xmlns="">
          <p:sp>
            <p:nvSpPr>
              <p:cNvPr id="39" name="Oval 50">
                <a:extLst>
                  <a:ext uri="{FF2B5EF4-FFF2-40B4-BE49-F238E27FC236}">
                    <a16:creationId xmlns:a16="http://schemas.microsoft.com/office/drawing/2014/main" id="{17350761-4488-7758-1FED-EB851A31CE0D}"/>
                  </a:ext>
                </a:extLst>
              </p:cNvPr>
              <p:cNvSpPr>
                <a:spLocks noRot="1" noChangeAspect="1" noMove="1" noResize="1" noEditPoints="1" noAdjustHandles="1" noChangeArrowheads="1" noChangeShapeType="1" noTextEdit="1"/>
              </p:cNvSpPr>
              <p:nvPr/>
            </p:nvSpPr>
            <p:spPr bwMode="auto">
              <a:xfrm>
                <a:off x="10494035" y="4921315"/>
                <a:ext cx="435031" cy="437783"/>
              </a:xfrm>
              <a:prstGeom prst="ellipse">
                <a:avLst/>
              </a:prstGeom>
              <a:blipFill>
                <a:blip r:embed="rId19"/>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Oval 50">
                <a:extLst>
                  <a:ext uri="{FF2B5EF4-FFF2-40B4-BE49-F238E27FC236}">
                    <a16:creationId xmlns:a16="http://schemas.microsoft.com/office/drawing/2014/main" id="{036BBF1F-B6A7-8B14-2627-1179575542D8}"/>
                  </a:ext>
                </a:extLst>
              </p:cNvPr>
              <p:cNvSpPr>
                <a:spLocks noChangeAspect="1" noChangeArrowheads="1"/>
              </p:cNvSpPr>
              <p:nvPr/>
            </p:nvSpPr>
            <p:spPr bwMode="auto">
              <a:xfrm>
                <a:off x="10510222" y="6006569"/>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𝒔</m:t>
                          </m:r>
                        </m:e>
                        <m:sub>
                          <m:r>
                            <a:rPr lang="en-US" altLang="en-US" sz="2000" b="1" i="1" smtClean="0">
                              <a:solidFill>
                                <a:srgbClr val="C00000"/>
                              </a:solidFill>
                              <a:latin typeface="Cambria Math" panose="02040503050406030204" pitchFamily="18" charset="0"/>
                            </a:rPr>
                            <m:t>𝒏</m:t>
                          </m:r>
                        </m:sub>
                      </m:sSub>
                    </m:oMath>
                  </m:oMathPara>
                </a14:m>
                <a:endParaRPr lang="en-US" altLang="en-US" sz="2000" b="1" dirty="0">
                  <a:solidFill>
                    <a:srgbClr val="C00000"/>
                  </a:solidFill>
                </a:endParaRPr>
              </a:p>
            </p:txBody>
          </p:sp>
        </mc:Choice>
        <mc:Fallback xmlns="">
          <p:sp>
            <p:nvSpPr>
              <p:cNvPr id="40" name="Oval 50">
                <a:extLst>
                  <a:ext uri="{FF2B5EF4-FFF2-40B4-BE49-F238E27FC236}">
                    <a16:creationId xmlns:a16="http://schemas.microsoft.com/office/drawing/2014/main" id="{036BBF1F-B6A7-8B14-2627-1179575542D8}"/>
                  </a:ext>
                </a:extLst>
              </p:cNvPr>
              <p:cNvSpPr>
                <a:spLocks noRot="1" noChangeAspect="1" noMove="1" noResize="1" noEditPoints="1" noAdjustHandles="1" noChangeArrowheads="1" noChangeShapeType="1" noTextEdit="1"/>
              </p:cNvSpPr>
              <p:nvPr/>
            </p:nvSpPr>
            <p:spPr bwMode="auto">
              <a:xfrm>
                <a:off x="10510222" y="6006569"/>
                <a:ext cx="435031" cy="437783"/>
              </a:xfrm>
              <a:prstGeom prst="ellipse">
                <a:avLst/>
              </a:prstGeom>
              <a:blipFill>
                <a:blip r:embed="rId20"/>
                <a:stretch>
                  <a:fillRect/>
                </a:stretch>
              </a:blipFill>
              <a:ln w="9525">
                <a:solidFill>
                  <a:schemeClr val="tx1"/>
                </a:solidFill>
                <a:round/>
                <a:headEnd/>
                <a:tailEnd/>
              </a:ln>
              <a:effectLst/>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9C004C3C-A9F9-D20C-8AD2-A39F9C404C53}"/>
              </a:ext>
            </a:extLst>
          </p:cNvPr>
          <p:cNvCxnSpPr>
            <a:cxnSpLocks/>
            <a:stCxn id="29" idx="6"/>
            <a:endCxn id="37" idx="2"/>
          </p:cNvCxnSpPr>
          <p:nvPr/>
        </p:nvCxnSpPr>
        <p:spPr>
          <a:xfrm>
            <a:off x="7734361" y="2756480"/>
            <a:ext cx="2883278" cy="86724"/>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38890FF-3314-9220-A4B2-6389A0E3A279}"/>
              </a:ext>
            </a:extLst>
          </p:cNvPr>
          <p:cNvCxnSpPr>
            <a:cxnSpLocks/>
            <a:stCxn id="29" idx="5"/>
            <a:endCxn id="39" idx="1"/>
          </p:cNvCxnSpPr>
          <p:nvPr/>
        </p:nvCxnSpPr>
        <p:spPr>
          <a:xfrm>
            <a:off x="7670652" y="2911259"/>
            <a:ext cx="2887092" cy="207416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26B7563-6A59-D1D1-EEDC-C64DBCAA3892}"/>
              </a:ext>
            </a:extLst>
          </p:cNvPr>
          <p:cNvCxnSpPr>
            <a:cxnSpLocks/>
            <a:stCxn id="29" idx="4"/>
            <a:endCxn id="40" idx="2"/>
          </p:cNvCxnSpPr>
          <p:nvPr/>
        </p:nvCxnSpPr>
        <p:spPr>
          <a:xfrm>
            <a:off x="7516846" y="2975371"/>
            <a:ext cx="2993376" cy="325009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D9A66A1-69C5-4960-ED39-7869F736A558}"/>
              </a:ext>
            </a:extLst>
          </p:cNvPr>
          <p:cNvCxnSpPr>
            <a:cxnSpLocks/>
            <a:stCxn id="34" idx="6"/>
            <a:endCxn id="37" idx="3"/>
          </p:cNvCxnSpPr>
          <p:nvPr/>
        </p:nvCxnSpPr>
        <p:spPr>
          <a:xfrm flipV="1">
            <a:off x="7837730" y="2997983"/>
            <a:ext cx="2843618" cy="100720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F21027A-649F-89EB-1765-A24B5D4FF2EB}"/>
              </a:ext>
            </a:extLst>
          </p:cNvPr>
          <p:cNvCxnSpPr>
            <a:cxnSpLocks/>
            <a:stCxn id="36" idx="6"/>
            <a:endCxn id="39" idx="2"/>
          </p:cNvCxnSpPr>
          <p:nvPr/>
        </p:nvCxnSpPr>
        <p:spPr>
          <a:xfrm flipV="1">
            <a:off x="7620214" y="5140207"/>
            <a:ext cx="2873821" cy="55241"/>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18FF923-9519-42B0-C19B-FB73FD2B318E}"/>
              </a:ext>
            </a:extLst>
          </p:cNvPr>
          <p:cNvCxnSpPr>
            <a:cxnSpLocks/>
            <a:stCxn id="36" idx="7"/>
            <a:endCxn id="38" idx="2"/>
          </p:cNvCxnSpPr>
          <p:nvPr/>
        </p:nvCxnSpPr>
        <p:spPr>
          <a:xfrm flipV="1">
            <a:off x="7556505" y="4084906"/>
            <a:ext cx="2843618" cy="95576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F98ACCE-D0EE-8948-16EB-FF8BA500DBAB}"/>
              </a:ext>
            </a:extLst>
          </p:cNvPr>
          <p:cNvCxnSpPr>
            <a:cxnSpLocks/>
            <a:stCxn id="36" idx="5"/>
          </p:cNvCxnSpPr>
          <p:nvPr/>
        </p:nvCxnSpPr>
        <p:spPr>
          <a:xfrm>
            <a:off x="7556505" y="5350227"/>
            <a:ext cx="2861301" cy="316926"/>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812C9A9-5A13-12CD-4475-D6C435271348}"/>
              </a:ext>
            </a:extLst>
          </p:cNvPr>
          <p:cNvCxnSpPr>
            <a:cxnSpLocks/>
            <a:stCxn id="35" idx="6"/>
            <a:endCxn id="37" idx="4"/>
          </p:cNvCxnSpPr>
          <p:nvPr/>
        </p:nvCxnSpPr>
        <p:spPr>
          <a:xfrm flipV="1">
            <a:off x="7525722" y="3062095"/>
            <a:ext cx="3309433" cy="325759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53531C7-5E49-C3CF-2AC8-381D5DE52E6D}"/>
              </a:ext>
            </a:extLst>
          </p:cNvPr>
          <p:cNvCxnSpPr>
            <a:cxnSpLocks/>
            <a:stCxn id="35" idx="6"/>
            <a:endCxn id="40" idx="2"/>
          </p:cNvCxnSpPr>
          <p:nvPr/>
        </p:nvCxnSpPr>
        <p:spPr>
          <a:xfrm flipV="1">
            <a:off x="7525722" y="6225461"/>
            <a:ext cx="2984500" cy="9423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447BC8E-F384-628D-D4CB-D0AEBE1AA131}"/>
                  </a:ext>
                </a:extLst>
              </p:cNvPr>
              <p:cNvSpPr txBox="1"/>
              <p:nvPr/>
            </p:nvSpPr>
            <p:spPr>
              <a:xfrm>
                <a:off x="8799028" y="2624312"/>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5" name="TextBox 94">
                <a:extLst>
                  <a:ext uri="{FF2B5EF4-FFF2-40B4-BE49-F238E27FC236}">
                    <a16:creationId xmlns:a16="http://schemas.microsoft.com/office/drawing/2014/main" id="{3447BC8E-F384-628D-D4CB-D0AEBE1AA131}"/>
                  </a:ext>
                </a:extLst>
              </p:cNvPr>
              <p:cNvSpPr txBox="1">
                <a:spLocks noRot="1" noChangeAspect="1" noMove="1" noResize="1" noEditPoints="1" noAdjustHandles="1" noChangeArrowheads="1" noChangeShapeType="1" noTextEdit="1"/>
              </p:cNvSpPr>
              <p:nvPr/>
            </p:nvSpPr>
            <p:spPr>
              <a:xfrm>
                <a:off x="8799028" y="2624312"/>
                <a:ext cx="365805"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B6E4B190-E598-284D-2833-9E129255530E}"/>
                  </a:ext>
                </a:extLst>
              </p:cNvPr>
              <p:cNvSpPr txBox="1"/>
              <p:nvPr/>
            </p:nvSpPr>
            <p:spPr>
              <a:xfrm>
                <a:off x="9451158" y="3096321"/>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6" name="TextBox 95">
                <a:extLst>
                  <a:ext uri="{FF2B5EF4-FFF2-40B4-BE49-F238E27FC236}">
                    <a16:creationId xmlns:a16="http://schemas.microsoft.com/office/drawing/2014/main" id="{B6E4B190-E598-284D-2833-9E129255530E}"/>
                  </a:ext>
                </a:extLst>
              </p:cNvPr>
              <p:cNvSpPr txBox="1">
                <a:spLocks noRot="1" noChangeAspect="1" noMove="1" noResize="1" noEditPoints="1" noAdjustHandles="1" noChangeArrowheads="1" noChangeShapeType="1" noTextEdit="1"/>
              </p:cNvSpPr>
              <p:nvPr/>
            </p:nvSpPr>
            <p:spPr>
              <a:xfrm>
                <a:off x="9451158" y="3096321"/>
                <a:ext cx="365805" cy="369332"/>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11D6EBE6-DF23-C560-2A7B-E0BD2CF25D47}"/>
                  </a:ext>
                </a:extLst>
              </p:cNvPr>
              <p:cNvSpPr txBox="1"/>
              <p:nvPr/>
            </p:nvSpPr>
            <p:spPr>
              <a:xfrm>
                <a:off x="8981930" y="3733313"/>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7" name="TextBox 96">
                <a:extLst>
                  <a:ext uri="{FF2B5EF4-FFF2-40B4-BE49-F238E27FC236}">
                    <a16:creationId xmlns:a16="http://schemas.microsoft.com/office/drawing/2014/main" id="{11D6EBE6-DF23-C560-2A7B-E0BD2CF25D47}"/>
                  </a:ext>
                </a:extLst>
              </p:cNvPr>
              <p:cNvSpPr txBox="1">
                <a:spLocks noRot="1" noChangeAspect="1" noMove="1" noResize="1" noEditPoints="1" noAdjustHandles="1" noChangeArrowheads="1" noChangeShapeType="1" noTextEdit="1"/>
              </p:cNvSpPr>
              <p:nvPr/>
            </p:nvSpPr>
            <p:spPr>
              <a:xfrm>
                <a:off x="8981930" y="3733313"/>
                <a:ext cx="365805" cy="36933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CB29F108-AB15-671C-6FB5-A0A2BB4C07D0}"/>
                  </a:ext>
                </a:extLst>
              </p:cNvPr>
              <p:cNvSpPr txBox="1"/>
              <p:nvPr/>
            </p:nvSpPr>
            <p:spPr>
              <a:xfrm>
                <a:off x="8474094" y="4027377"/>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8" name="TextBox 97">
                <a:extLst>
                  <a:ext uri="{FF2B5EF4-FFF2-40B4-BE49-F238E27FC236}">
                    <a16:creationId xmlns:a16="http://schemas.microsoft.com/office/drawing/2014/main" id="{CB29F108-AB15-671C-6FB5-A0A2BB4C07D0}"/>
                  </a:ext>
                </a:extLst>
              </p:cNvPr>
              <p:cNvSpPr txBox="1">
                <a:spLocks noRot="1" noChangeAspect="1" noMove="1" noResize="1" noEditPoints="1" noAdjustHandles="1" noChangeArrowheads="1" noChangeShapeType="1" noTextEdit="1"/>
              </p:cNvSpPr>
              <p:nvPr/>
            </p:nvSpPr>
            <p:spPr>
              <a:xfrm>
                <a:off x="8474094" y="4027377"/>
                <a:ext cx="365805"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D07336D9-40CD-A9F1-AEB0-B67DB947736D}"/>
                  </a:ext>
                </a:extLst>
              </p:cNvPr>
              <p:cNvSpPr txBox="1"/>
              <p:nvPr/>
            </p:nvSpPr>
            <p:spPr>
              <a:xfrm>
                <a:off x="8176968" y="4521104"/>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9" name="TextBox 98">
                <a:extLst>
                  <a:ext uri="{FF2B5EF4-FFF2-40B4-BE49-F238E27FC236}">
                    <a16:creationId xmlns:a16="http://schemas.microsoft.com/office/drawing/2014/main" id="{D07336D9-40CD-A9F1-AEB0-B67DB947736D}"/>
                  </a:ext>
                </a:extLst>
              </p:cNvPr>
              <p:cNvSpPr txBox="1">
                <a:spLocks noRot="1" noChangeAspect="1" noMove="1" noResize="1" noEditPoints="1" noAdjustHandles="1" noChangeArrowheads="1" noChangeShapeType="1" noTextEdit="1"/>
              </p:cNvSpPr>
              <p:nvPr/>
            </p:nvSpPr>
            <p:spPr>
              <a:xfrm>
                <a:off x="8176968" y="4521104"/>
                <a:ext cx="365805"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E01684D5-A453-21FC-3E59-6052A1E0A450}"/>
                  </a:ext>
                </a:extLst>
              </p:cNvPr>
              <p:cNvSpPr txBox="1"/>
              <p:nvPr/>
            </p:nvSpPr>
            <p:spPr>
              <a:xfrm>
                <a:off x="8931295" y="5019653"/>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00" name="TextBox 99">
                <a:extLst>
                  <a:ext uri="{FF2B5EF4-FFF2-40B4-BE49-F238E27FC236}">
                    <a16:creationId xmlns:a16="http://schemas.microsoft.com/office/drawing/2014/main" id="{E01684D5-A453-21FC-3E59-6052A1E0A450}"/>
                  </a:ext>
                </a:extLst>
              </p:cNvPr>
              <p:cNvSpPr txBox="1">
                <a:spLocks noRot="1" noChangeAspect="1" noMove="1" noResize="1" noEditPoints="1" noAdjustHandles="1" noChangeArrowheads="1" noChangeShapeType="1" noTextEdit="1"/>
              </p:cNvSpPr>
              <p:nvPr/>
            </p:nvSpPr>
            <p:spPr>
              <a:xfrm>
                <a:off x="8931295" y="5019653"/>
                <a:ext cx="365805" cy="369332"/>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344A6B22-9FC3-154B-8F6D-BE9EA9E5D48B}"/>
                  </a:ext>
                </a:extLst>
              </p:cNvPr>
              <p:cNvSpPr txBox="1"/>
              <p:nvPr/>
            </p:nvSpPr>
            <p:spPr>
              <a:xfrm>
                <a:off x="8871778" y="5360383"/>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01" name="TextBox 100">
                <a:extLst>
                  <a:ext uri="{FF2B5EF4-FFF2-40B4-BE49-F238E27FC236}">
                    <a16:creationId xmlns:a16="http://schemas.microsoft.com/office/drawing/2014/main" id="{344A6B22-9FC3-154B-8F6D-BE9EA9E5D48B}"/>
                  </a:ext>
                </a:extLst>
              </p:cNvPr>
              <p:cNvSpPr txBox="1">
                <a:spLocks noRot="1" noChangeAspect="1" noMove="1" noResize="1" noEditPoints="1" noAdjustHandles="1" noChangeArrowheads="1" noChangeShapeType="1" noTextEdit="1"/>
              </p:cNvSpPr>
              <p:nvPr/>
            </p:nvSpPr>
            <p:spPr>
              <a:xfrm>
                <a:off x="8871778" y="5360383"/>
                <a:ext cx="365805" cy="369332"/>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352F1FF6-4D4B-2F61-5F47-8D34BFD711A3}"/>
                  </a:ext>
                </a:extLst>
              </p:cNvPr>
              <p:cNvSpPr txBox="1"/>
              <p:nvPr/>
            </p:nvSpPr>
            <p:spPr>
              <a:xfrm>
                <a:off x="8993097" y="6072076"/>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02" name="TextBox 101">
                <a:extLst>
                  <a:ext uri="{FF2B5EF4-FFF2-40B4-BE49-F238E27FC236}">
                    <a16:creationId xmlns:a16="http://schemas.microsoft.com/office/drawing/2014/main" id="{352F1FF6-4D4B-2F61-5F47-8D34BFD711A3}"/>
                  </a:ext>
                </a:extLst>
              </p:cNvPr>
              <p:cNvSpPr txBox="1">
                <a:spLocks noRot="1" noChangeAspect="1" noMove="1" noResize="1" noEditPoints="1" noAdjustHandles="1" noChangeArrowheads="1" noChangeShapeType="1" noTextEdit="1"/>
              </p:cNvSpPr>
              <p:nvPr/>
            </p:nvSpPr>
            <p:spPr>
              <a:xfrm>
                <a:off x="8993097" y="6072076"/>
                <a:ext cx="365805" cy="369332"/>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A2D0D2FD-6408-F5F7-6426-82A571129066}"/>
                  </a:ext>
                </a:extLst>
              </p:cNvPr>
              <p:cNvSpPr txBox="1"/>
              <p:nvPr/>
            </p:nvSpPr>
            <p:spPr>
              <a:xfrm>
                <a:off x="7814142" y="5711321"/>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03" name="TextBox 102">
                <a:extLst>
                  <a:ext uri="{FF2B5EF4-FFF2-40B4-BE49-F238E27FC236}">
                    <a16:creationId xmlns:a16="http://schemas.microsoft.com/office/drawing/2014/main" id="{A2D0D2FD-6408-F5F7-6426-82A571129066}"/>
                  </a:ext>
                </a:extLst>
              </p:cNvPr>
              <p:cNvSpPr txBox="1">
                <a:spLocks noRot="1" noChangeAspect="1" noMove="1" noResize="1" noEditPoints="1" noAdjustHandles="1" noChangeArrowheads="1" noChangeShapeType="1" noTextEdit="1"/>
              </p:cNvSpPr>
              <p:nvPr/>
            </p:nvSpPr>
            <p:spPr>
              <a:xfrm>
                <a:off x="7814142" y="5711321"/>
                <a:ext cx="365805" cy="369332"/>
              </a:xfrm>
              <a:prstGeom prst="rect">
                <a:avLst/>
              </a:prstGeom>
              <a:blipFill>
                <a:blip r:embed="rId29"/>
                <a:stretch>
                  <a:fillRect/>
                </a:stretch>
              </a:blipFill>
            </p:spPr>
            <p:txBody>
              <a:bodyPr/>
              <a:lstStyle/>
              <a:p>
                <a:r>
                  <a:rPr lang="en-US">
                    <a:noFill/>
                  </a:rPr>
                  <a:t> </a:t>
                </a:r>
              </a:p>
            </p:txBody>
          </p:sp>
        </mc:Fallback>
      </mc:AlternateContent>
      <p:sp>
        <p:nvSpPr>
          <p:cNvPr id="104" name="TextBox 103">
            <a:extLst>
              <a:ext uri="{FF2B5EF4-FFF2-40B4-BE49-F238E27FC236}">
                <a16:creationId xmlns:a16="http://schemas.microsoft.com/office/drawing/2014/main" id="{4B5630C0-7280-ACC7-1C5C-D19954622640}"/>
              </a:ext>
            </a:extLst>
          </p:cNvPr>
          <p:cNvSpPr txBox="1"/>
          <p:nvPr/>
        </p:nvSpPr>
        <p:spPr>
          <a:xfrm>
            <a:off x="7096880" y="5278946"/>
            <a:ext cx="468398" cy="584775"/>
          </a:xfrm>
          <a:prstGeom prst="rect">
            <a:avLst/>
          </a:prstGeom>
          <a:noFill/>
        </p:spPr>
        <p:txBody>
          <a:bodyPr wrap="none" rtlCol="0">
            <a:spAutoFit/>
          </a:bodyPr>
          <a:lstStyle/>
          <a:p>
            <a:r>
              <a:rPr lang="en-US" sz="3200" dirty="0">
                <a:solidFill>
                  <a:srgbClr val="C00000"/>
                </a:solidFill>
              </a:rPr>
              <a:t>…</a:t>
            </a:r>
          </a:p>
        </p:txBody>
      </p:sp>
      <p:sp>
        <p:nvSpPr>
          <p:cNvPr id="106" name="TextBox 105">
            <a:extLst>
              <a:ext uri="{FF2B5EF4-FFF2-40B4-BE49-F238E27FC236}">
                <a16:creationId xmlns:a16="http://schemas.microsoft.com/office/drawing/2014/main" id="{D8922704-D26A-F3C9-2E05-1C411837F45A}"/>
              </a:ext>
            </a:extLst>
          </p:cNvPr>
          <p:cNvSpPr txBox="1"/>
          <p:nvPr/>
        </p:nvSpPr>
        <p:spPr>
          <a:xfrm>
            <a:off x="10438494" y="5270321"/>
            <a:ext cx="468398" cy="584775"/>
          </a:xfrm>
          <a:prstGeom prst="rect">
            <a:avLst/>
          </a:prstGeom>
          <a:noFill/>
        </p:spPr>
        <p:txBody>
          <a:bodyPr wrap="none" rtlCol="0">
            <a:spAutoFit/>
          </a:bodyPr>
          <a:lstStyle/>
          <a:p>
            <a:r>
              <a:rPr lang="en-US" sz="3200" dirty="0">
                <a:solidFill>
                  <a:srgbClr val="C00000"/>
                </a:solidFill>
              </a:rPr>
              <a:t>…</a:t>
            </a:r>
          </a:p>
        </p:txBody>
      </p:sp>
    </p:spTree>
    <p:extLst>
      <p:ext uri="{BB962C8B-B14F-4D97-AF65-F5344CB8AC3E}">
        <p14:creationId xmlns:p14="http://schemas.microsoft.com/office/powerpoint/2010/main" val="1326615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5806C-A9F3-0EA3-2AC9-98EF40B59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CEBAE-1576-6F6E-6042-300D75C004DA}"/>
              </a:ext>
            </a:extLst>
          </p:cNvPr>
          <p:cNvSpPr>
            <a:spLocks noGrp="1"/>
          </p:cNvSpPr>
          <p:nvPr>
            <p:ph type="title"/>
          </p:nvPr>
        </p:nvSpPr>
        <p:spPr/>
        <p:txBody>
          <a:bodyPr/>
          <a:lstStyle/>
          <a:p>
            <a:r>
              <a:rPr lang="en-US" dirty="0"/>
              <a:t>Reducing to Max Flow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004180-9D6E-53DC-D134-909DC029A8BE}"/>
                  </a:ext>
                </a:extLst>
              </p:cNvPr>
              <p:cNvSpPr>
                <a:spLocks noGrp="1"/>
              </p:cNvSpPr>
              <p:nvPr>
                <p:ph idx="1"/>
              </p:nvPr>
            </p:nvSpPr>
            <p:spPr>
              <a:xfrm>
                <a:off x="113275" y="1829522"/>
                <a:ext cx="5573935" cy="4351338"/>
              </a:xfrm>
            </p:spPr>
            <p:txBody>
              <a:bodyPr/>
              <a:lstStyle/>
              <a:p>
                <a:r>
                  <a:rPr lang="en-US" dirty="0"/>
                  <a:t>We need to create a flow network</a:t>
                </a:r>
              </a:p>
              <a:p>
                <a:pPr lvl="1"/>
                <a:r>
                  <a:rPr lang="en-US" dirty="0"/>
                  <a:t>One node per shift</a:t>
                </a:r>
              </a:p>
              <a:p>
                <a:pPr lvl="1"/>
                <a:r>
                  <a:rPr lang="en-US" dirty="0"/>
                  <a:t>One node per employee</a:t>
                </a:r>
              </a:p>
              <a:p>
                <a:pPr lvl="1"/>
                <a:r>
                  <a:rPr lang="en-US" dirty="0"/>
                  <a:t>A source node and a sink node</a:t>
                </a:r>
              </a:p>
              <a:p>
                <a:pPr lvl="1"/>
                <a:r>
                  <a:rPr lang="en-US" dirty="0"/>
                  <a:t>An edge from the source to each employee node with capacity </a:t>
                </a:r>
                <a14:m>
                  <m:oMath xmlns:m="http://schemas.openxmlformats.org/officeDocument/2006/math">
                    <m:r>
                      <a:rPr lang="en-US" b="0" i="1" smtClean="0">
                        <a:latin typeface="Cambria Math" panose="02040503050406030204" pitchFamily="18" charset="0"/>
                      </a:rPr>
                      <m:t>𝑥</m:t>
                    </m:r>
                  </m:oMath>
                </a14:m>
                <a:endParaRPr lang="en-US" dirty="0"/>
              </a:p>
              <a:p>
                <a:pPr lvl="1"/>
                <a:r>
                  <a:rPr lang="en-US" dirty="0"/>
                  <a:t>An edge from each employee to each available shift with capacity 1</a:t>
                </a:r>
              </a:p>
              <a:p>
                <a:pPr lvl="1"/>
                <a:r>
                  <a:rPr lang="en-US" dirty="0"/>
                  <a:t>An edge from each shift node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to the sink with capacity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DD004180-9D6E-53DC-D134-909DC029A8BE}"/>
                  </a:ext>
                </a:extLst>
              </p:cNvPr>
              <p:cNvSpPr>
                <a:spLocks noGrp="1" noRot="1" noChangeAspect="1" noMove="1" noResize="1" noEditPoints="1" noAdjustHandles="1" noChangeArrowheads="1" noChangeShapeType="1" noTextEdit="1"/>
              </p:cNvSpPr>
              <p:nvPr>
                <p:ph idx="1"/>
              </p:nvPr>
            </p:nvSpPr>
            <p:spPr>
              <a:xfrm>
                <a:off x="113275" y="1829522"/>
                <a:ext cx="5573935" cy="4351338"/>
              </a:xfrm>
              <a:blipFill>
                <a:blip r:embed="rId2"/>
                <a:stretch>
                  <a:fillRect l="-1969" t="-2241" r="-120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486CC98-F5C5-7A5E-E40F-0CEB78A8537A}"/>
              </a:ext>
            </a:extLst>
          </p:cNvPr>
          <p:cNvSpPr txBox="1"/>
          <p:nvPr/>
        </p:nvSpPr>
        <p:spPr>
          <a:xfrm>
            <a:off x="6410737" y="427421"/>
            <a:ext cx="1796903" cy="1631216"/>
          </a:xfrm>
          <a:prstGeom prst="rect">
            <a:avLst/>
          </a:prstGeom>
          <a:noFill/>
        </p:spPr>
        <p:txBody>
          <a:bodyPr wrap="square" rtlCol="0">
            <a:spAutoFit/>
          </a:bodyPr>
          <a:lstStyle/>
          <a:p>
            <a:r>
              <a:rPr lang="en-US" sz="2000" dirty="0"/>
              <a:t>Shifts:</a:t>
            </a:r>
          </a:p>
          <a:p>
            <a:pPr marL="457200" indent="-457200">
              <a:buFont typeface="+mj-lt"/>
              <a:buAutoNum type="arabicPeriod"/>
            </a:pPr>
            <a:r>
              <a:rPr lang="en-US" sz="2000" dirty="0"/>
              <a:t>6am, 2</a:t>
            </a:r>
          </a:p>
          <a:p>
            <a:pPr marL="457200" indent="-457200">
              <a:buFont typeface="+mj-lt"/>
              <a:buAutoNum type="arabicPeriod"/>
            </a:pPr>
            <a:r>
              <a:rPr lang="en-US" sz="2000" dirty="0"/>
              <a:t>9am, 2</a:t>
            </a:r>
          </a:p>
          <a:p>
            <a:pPr marL="457200" indent="-457200">
              <a:buFont typeface="+mj-lt"/>
              <a:buAutoNum type="arabicPeriod"/>
            </a:pPr>
            <a:r>
              <a:rPr lang="en-US" sz="2000" dirty="0"/>
              <a:t>12pm, 1</a:t>
            </a:r>
          </a:p>
          <a:p>
            <a:pPr marL="457200" indent="-457200">
              <a:buFont typeface="+mj-lt"/>
              <a:buAutoNum type="arabicPeriod"/>
            </a:pPr>
            <a:r>
              <a:rPr lang="en-US" sz="2000" dirty="0"/>
              <a:t>3pm, 1</a:t>
            </a:r>
          </a:p>
        </p:txBody>
      </p:sp>
      <p:sp>
        <p:nvSpPr>
          <p:cNvPr id="5" name="TextBox 4">
            <a:extLst>
              <a:ext uri="{FF2B5EF4-FFF2-40B4-BE49-F238E27FC236}">
                <a16:creationId xmlns:a16="http://schemas.microsoft.com/office/drawing/2014/main" id="{80F7C44B-042E-9EDA-B33E-B9DB7055EC2C}"/>
              </a:ext>
            </a:extLst>
          </p:cNvPr>
          <p:cNvSpPr txBox="1"/>
          <p:nvPr/>
        </p:nvSpPr>
        <p:spPr>
          <a:xfrm>
            <a:off x="8409661" y="427421"/>
            <a:ext cx="2711302" cy="1323439"/>
          </a:xfrm>
          <a:prstGeom prst="rect">
            <a:avLst/>
          </a:prstGeom>
          <a:noFill/>
        </p:spPr>
        <p:txBody>
          <a:bodyPr wrap="square" rtlCol="0">
            <a:spAutoFit/>
          </a:bodyPr>
          <a:lstStyle/>
          <a:p>
            <a:r>
              <a:rPr lang="en-US" sz="2000" dirty="0"/>
              <a:t>Employees:</a:t>
            </a:r>
          </a:p>
          <a:p>
            <a:pPr marL="342900" indent="-342900">
              <a:buFont typeface="+mj-lt"/>
              <a:buAutoNum type="arabicPeriod"/>
            </a:pPr>
            <a:r>
              <a:rPr lang="en-US" sz="2000" dirty="0"/>
              <a:t>6am, 9am, 3pm</a:t>
            </a:r>
          </a:p>
          <a:p>
            <a:pPr marL="342900" indent="-342900">
              <a:buFont typeface="+mj-lt"/>
              <a:buAutoNum type="arabicPeriod"/>
            </a:pPr>
            <a:r>
              <a:rPr lang="en-US" sz="2000" dirty="0"/>
              <a:t>6am, 9am, 12pm</a:t>
            </a:r>
          </a:p>
          <a:p>
            <a:pPr marL="342900" indent="-342900">
              <a:buFont typeface="+mj-lt"/>
              <a:buAutoNum type="arabicPeriod"/>
            </a:pPr>
            <a:r>
              <a:rPr lang="en-US" sz="2000" dirty="0"/>
              <a:t>6am, 3pm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FEEEE68-FD3B-3490-2C0C-5DF560855143}"/>
                  </a:ext>
                </a:extLst>
              </p:cNvPr>
              <p:cNvSpPr txBox="1"/>
              <p:nvPr/>
            </p:nvSpPr>
            <p:spPr>
              <a:xfrm>
                <a:off x="10823252" y="796753"/>
                <a:ext cx="94629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=2</m:t>
                      </m:r>
                    </m:oMath>
                  </m:oMathPara>
                </a14:m>
                <a:endParaRPr lang="en-US" sz="2000" dirty="0"/>
              </a:p>
            </p:txBody>
          </p:sp>
        </mc:Choice>
        <mc:Fallback xmlns="">
          <p:sp>
            <p:nvSpPr>
              <p:cNvPr id="6" name="TextBox 5">
                <a:extLst>
                  <a:ext uri="{FF2B5EF4-FFF2-40B4-BE49-F238E27FC236}">
                    <a16:creationId xmlns:a16="http://schemas.microsoft.com/office/drawing/2014/main" id="{2FEEEE68-FD3B-3490-2C0C-5DF560855143}"/>
                  </a:ext>
                </a:extLst>
              </p:cNvPr>
              <p:cNvSpPr txBox="1">
                <a:spLocks noRot="1" noChangeAspect="1" noMove="1" noResize="1" noEditPoints="1" noAdjustHandles="1" noChangeArrowheads="1" noChangeShapeType="1" noTextEdit="1"/>
              </p:cNvSpPr>
              <p:nvPr/>
            </p:nvSpPr>
            <p:spPr>
              <a:xfrm>
                <a:off x="10823252" y="796753"/>
                <a:ext cx="946298" cy="400110"/>
              </a:xfrm>
              <a:prstGeom prst="rect">
                <a:avLst/>
              </a:prstGeom>
              <a:blipFill>
                <a:blip r:embed="rId20"/>
                <a:stretch>
                  <a:fillRect/>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AF9C9DE1-A9CC-7C13-B5C4-CADEBE346C29}"/>
              </a:ext>
            </a:extLst>
          </p:cNvPr>
          <p:cNvGrpSpPr/>
          <p:nvPr/>
        </p:nvGrpSpPr>
        <p:grpSpPr>
          <a:xfrm>
            <a:off x="5718433" y="2537588"/>
            <a:ext cx="6400710" cy="3503140"/>
            <a:chOff x="5718433" y="2537588"/>
            <a:chExt cx="6400710" cy="3503140"/>
          </a:xfrm>
        </p:grpSpPr>
        <mc:AlternateContent xmlns:mc="http://schemas.openxmlformats.org/markup-compatibility/2006">
          <mc:Choice xmlns:a14="http://schemas.microsoft.com/office/drawing/2010/main" Requires="a14">
            <p:sp>
              <p:nvSpPr>
                <p:cNvPr id="23" name="Oval 50">
                  <a:extLst>
                    <a:ext uri="{FF2B5EF4-FFF2-40B4-BE49-F238E27FC236}">
                      <a16:creationId xmlns:a16="http://schemas.microsoft.com/office/drawing/2014/main" id="{7FC9C3AD-C40B-76F4-C6CF-55B76AAD2B0C}"/>
                    </a:ext>
                  </a:extLst>
                </p:cNvPr>
                <p:cNvSpPr>
                  <a:spLocks noChangeAspect="1" noChangeArrowheads="1"/>
                </p:cNvSpPr>
                <p:nvPr/>
              </p:nvSpPr>
              <p:spPr bwMode="auto">
                <a:xfrm>
                  <a:off x="5718433" y="4200001"/>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2000" b="1" i="1" dirty="0" smtClean="0">
                            <a:solidFill>
                              <a:srgbClr val="C00000"/>
                            </a:solidFill>
                            <a:latin typeface="Cambria Math" panose="02040503050406030204" pitchFamily="18" charset="0"/>
                          </a:rPr>
                          <m:t>𝒔</m:t>
                        </m:r>
                      </m:oMath>
                    </m:oMathPara>
                  </a14:m>
                  <a:endParaRPr lang="en-US" altLang="en-US" sz="2000" b="1" dirty="0">
                    <a:solidFill>
                      <a:srgbClr val="C00000"/>
                    </a:solidFill>
                  </a:endParaRPr>
                </a:p>
              </p:txBody>
            </p:sp>
          </mc:Choice>
          <mc:Fallback>
            <p:sp>
              <p:nvSpPr>
                <p:cNvPr id="23" name="Oval 50">
                  <a:extLst>
                    <a:ext uri="{FF2B5EF4-FFF2-40B4-BE49-F238E27FC236}">
                      <a16:creationId xmlns:a16="http://schemas.microsoft.com/office/drawing/2014/main" id="{7FC9C3AD-C40B-76F4-C6CF-55B76AAD2B0C}"/>
                    </a:ext>
                  </a:extLst>
                </p:cNvPr>
                <p:cNvSpPr>
                  <a:spLocks noRot="1" noChangeAspect="1" noMove="1" noResize="1" noEditPoints="1" noAdjustHandles="1" noChangeArrowheads="1" noChangeShapeType="1" noTextEdit="1"/>
                </p:cNvSpPr>
                <p:nvPr/>
              </p:nvSpPr>
              <p:spPr bwMode="auto">
                <a:xfrm>
                  <a:off x="5718433" y="4200001"/>
                  <a:ext cx="435031" cy="437783"/>
                </a:xfrm>
                <a:prstGeom prst="ellipse">
                  <a:avLst/>
                </a:prstGeom>
                <a:blipFill>
                  <a:blip r:embed="rId21"/>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50">
                  <a:extLst>
                    <a:ext uri="{FF2B5EF4-FFF2-40B4-BE49-F238E27FC236}">
                      <a16:creationId xmlns:a16="http://schemas.microsoft.com/office/drawing/2014/main" id="{AFEEBCB6-3EE1-06BC-7FCC-12689A4107DA}"/>
                    </a:ext>
                  </a:extLst>
                </p:cNvPr>
                <p:cNvSpPr>
                  <a:spLocks noChangeAspect="1" noChangeArrowheads="1"/>
                </p:cNvSpPr>
                <p:nvPr/>
              </p:nvSpPr>
              <p:spPr bwMode="auto">
                <a:xfrm>
                  <a:off x="11684112" y="4308372"/>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2000" b="1" i="1" dirty="0" smtClean="0">
                            <a:solidFill>
                              <a:srgbClr val="C00000"/>
                            </a:solidFill>
                            <a:latin typeface="Cambria Math" panose="02040503050406030204" pitchFamily="18" charset="0"/>
                          </a:rPr>
                          <m:t>𝒕</m:t>
                        </m:r>
                      </m:oMath>
                    </m:oMathPara>
                  </a14:m>
                  <a:endParaRPr lang="en-US" altLang="en-US" sz="2000" b="1" dirty="0">
                    <a:solidFill>
                      <a:srgbClr val="C00000"/>
                    </a:solidFill>
                  </a:endParaRPr>
                </a:p>
              </p:txBody>
            </p:sp>
          </mc:Choice>
          <mc:Fallback>
            <p:sp>
              <p:nvSpPr>
                <p:cNvPr id="24" name="Oval 50">
                  <a:extLst>
                    <a:ext uri="{FF2B5EF4-FFF2-40B4-BE49-F238E27FC236}">
                      <a16:creationId xmlns:a16="http://schemas.microsoft.com/office/drawing/2014/main" id="{AFEEBCB6-3EE1-06BC-7FCC-12689A4107DA}"/>
                    </a:ext>
                  </a:extLst>
                </p:cNvPr>
                <p:cNvSpPr>
                  <a:spLocks noRot="1" noChangeAspect="1" noMove="1" noResize="1" noEditPoints="1" noAdjustHandles="1" noChangeArrowheads="1" noChangeShapeType="1" noTextEdit="1"/>
                </p:cNvSpPr>
                <p:nvPr/>
              </p:nvSpPr>
              <p:spPr bwMode="auto">
                <a:xfrm>
                  <a:off x="11684112" y="4308372"/>
                  <a:ext cx="435031" cy="437783"/>
                </a:xfrm>
                <a:prstGeom prst="ellipse">
                  <a:avLst/>
                </a:prstGeom>
                <a:blipFill>
                  <a:blip r:embed="rId22"/>
                  <a:stretch>
                    <a:fillRect/>
                  </a:stretch>
                </a:blipFill>
                <a:ln w="9525">
                  <a:solidFill>
                    <a:schemeClr val="tx1"/>
                  </a:solidFill>
                  <a:round/>
                  <a:headEnd/>
                  <a:tailEnd/>
                </a:ln>
                <a:effectLst/>
              </p:spPr>
              <p:txBody>
                <a:bodyPr/>
                <a:lstStyle/>
                <a:p>
                  <a:r>
                    <a:rPr lang="en-US">
                      <a:noFill/>
                    </a:rPr>
                    <a:t> </a:t>
                  </a:r>
                </a:p>
              </p:txBody>
            </p:sp>
          </mc:Fallback>
        </mc:AlternateContent>
        <p:cxnSp>
          <p:nvCxnSpPr>
            <p:cNvPr id="59" name="Straight Connector 58">
              <a:extLst>
                <a:ext uri="{FF2B5EF4-FFF2-40B4-BE49-F238E27FC236}">
                  <a16:creationId xmlns:a16="http://schemas.microsoft.com/office/drawing/2014/main" id="{73336211-84EA-A94E-0815-841BA0B113FE}"/>
                </a:ext>
              </a:extLst>
            </p:cNvPr>
            <p:cNvCxnSpPr>
              <a:cxnSpLocks/>
              <a:stCxn id="23" idx="7"/>
            </p:cNvCxnSpPr>
            <p:nvPr/>
          </p:nvCxnSpPr>
          <p:spPr>
            <a:xfrm flipV="1">
              <a:off x="6089756" y="2847148"/>
              <a:ext cx="1209574" cy="141696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E214BA9-ED2E-BB25-249E-ED35FE0DDA1A}"/>
                </a:ext>
              </a:extLst>
            </p:cNvPr>
            <p:cNvCxnSpPr>
              <a:cxnSpLocks/>
              <a:stCxn id="23" idx="6"/>
            </p:cNvCxnSpPr>
            <p:nvPr/>
          </p:nvCxnSpPr>
          <p:spPr>
            <a:xfrm flipV="1">
              <a:off x="6153464" y="4005192"/>
              <a:ext cx="1257964" cy="41370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E23A6DD-C748-EE61-9E6B-289341BE96BB}"/>
                </a:ext>
              </a:extLst>
            </p:cNvPr>
            <p:cNvCxnSpPr>
              <a:cxnSpLocks/>
              <a:stCxn id="23" idx="5"/>
            </p:cNvCxnSpPr>
            <p:nvPr/>
          </p:nvCxnSpPr>
          <p:spPr>
            <a:xfrm>
              <a:off x="6089756" y="4573673"/>
              <a:ext cx="1095402" cy="566534"/>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1969074-0EF1-4D0E-5063-FD4C23110756}"/>
                </a:ext>
              </a:extLst>
            </p:cNvPr>
            <p:cNvCxnSpPr>
              <a:cxnSpLocks/>
              <a:endCxn id="24" idx="0"/>
            </p:cNvCxnSpPr>
            <p:nvPr/>
          </p:nvCxnSpPr>
          <p:spPr>
            <a:xfrm>
              <a:off x="10945253" y="2951108"/>
              <a:ext cx="956375" cy="135726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D856598-E9F0-D877-6A17-F3FB122ACB38}"/>
                </a:ext>
              </a:extLst>
            </p:cNvPr>
            <p:cNvCxnSpPr>
              <a:cxnSpLocks/>
              <a:endCxn id="24" idx="1"/>
            </p:cNvCxnSpPr>
            <p:nvPr/>
          </p:nvCxnSpPr>
          <p:spPr>
            <a:xfrm>
              <a:off x="10835155" y="4100807"/>
              <a:ext cx="912665" cy="271677"/>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2C8F13E-B601-7EBB-0FDC-3986680F27FA}"/>
                </a:ext>
              </a:extLst>
            </p:cNvPr>
            <p:cNvCxnSpPr>
              <a:cxnSpLocks/>
              <a:endCxn id="24" idx="3"/>
            </p:cNvCxnSpPr>
            <p:nvPr/>
          </p:nvCxnSpPr>
          <p:spPr>
            <a:xfrm flipV="1">
              <a:off x="10920258" y="4682044"/>
              <a:ext cx="827562" cy="42668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92184C1-8B50-8200-6755-2129339A1325}"/>
                </a:ext>
              </a:extLst>
            </p:cNvPr>
            <p:cNvCxnSpPr>
              <a:cxnSpLocks/>
              <a:stCxn id="40" idx="6"/>
              <a:endCxn id="24" idx="4"/>
            </p:cNvCxnSpPr>
            <p:nvPr/>
          </p:nvCxnSpPr>
          <p:spPr>
            <a:xfrm flipV="1">
              <a:off x="10892795" y="4746155"/>
              <a:ext cx="1008833" cy="107568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659538C4-74CF-27BA-D0E7-D910D3D022BD}"/>
                    </a:ext>
                  </a:extLst>
                </p:cNvPr>
                <p:cNvSpPr txBox="1"/>
                <p:nvPr/>
              </p:nvSpPr>
              <p:spPr>
                <a:xfrm>
                  <a:off x="6544966" y="3445074"/>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p:sp>
              <p:nvSpPr>
                <p:cNvPr id="33" name="TextBox 32">
                  <a:extLst>
                    <a:ext uri="{FF2B5EF4-FFF2-40B4-BE49-F238E27FC236}">
                      <a16:creationId xmlns:a16="http://schemas.microsoft.com/office/drawing/2014/main" id="{659538C4-74CF-27BA-D0E7-D910D3D022BD}"/>
                    </a:ext>
                  </a:extLst>
                </p:cNvPr>
                <p:cNvSpPr txBox="1">
                  <a:spLocks noRot="1" noChangeAspect="1" noMove="1" noResize="1" noEditPoints="1" noAdjustHandles="1" noChangeArrowheads="1" noChangeShapeType="1" noTextEdit="1"/>
                </p:cNvSpPr>
                <p:nvPr/>
              </p:nvSpPr>
              <p:spPr>
                <a:xfrm>
                  <a:off x="6544966" y="3445074"/>
                  <a:ext cx="365805" cy="36933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A8039760-D275-047A-8A71-2E416EB8119C}"/>
                    </a:ext>
                  </a:extLst>
                </p:cNvPr>
                <p:cNvSpPr txBox="1"/>
                <p:nvPr/>
              </p:nvSpPr>
              <p:spPr>
                <a:xfrm>
                  <a:off x="6742829" y="3934465"/>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p:sp>
              <p:nvSpPr>
                <p:cNvPr id="60" name="TextBox 59">
                  <a:extLst>
                    <a:ext uri="{FF2B5EF4-FFF2-40B4-BE49-F238E27FC236}">
                      <a16:creationId xmlns:a16="http://schemas.microsoft.com/office/drawing/2014/main" id="{A8039760-D275-047A-8A71-2E416EB8119C}"/>
                    </a:ext>
                  </a:extLst>
                </p:cNvPr>
                <p:cNvSpPr txBox="1">
                  <a:spLocks noRot="1" noChangeAspect="1" noMove="1" noResize="1" noEditPoints="1" noAdjustHandles="1" noChangeArrowheads="1" noChangeShapeType="1" noTextEdit="1"/>
                </p:cNvSpPr>
                <p:nvPr/>
              </p:nvSpPr>
              <p:spPr>
                <a:xfrm>
                  <a:off x="6742829" y="3934465"/>
                  <a:ext cx="365805"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10D24CBD-9357-4EFB-3B7B-4C5B6C04365D}"/>
                    </a:ext>
                  </a:extLst>
                </p:cNvPr>
                <p:cNvSpPr txBox="1"/>
                <p:nvPr/>
              </p:nvSpPr>
              <p:spPr>
                <a:xfrm>
                  <a:off x="6543030" y="4658723"/>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p:sp>
              <p:nvSpPr>
                <p:cNvPr id="61" name="TextBox 60">
                  <a:extLst>
                    <a:ext uri="{FF2B5EF4-FFF2-40B4-BE49-F238E27FC236}">
                      <a16:creationId xmlns:a16="http://schemas.microsoft.com/office/drawing/2014/main" id="{10D24CBD-9357-4EFB-3B7B-4C5B6C04365D}"/>
                    </a:ext>
                  </a:extLst>
                </p:cNvPr>
                <p:cNvSpPr txBox="1">
                  <a:spLocks noRot="1" noChangeAspect="1" noMove="1" noResize="1" noEditPoints="1" noAdjustHandles="1" noChangeArrowheads="1" noChangeShapeType="1" noTextEdit="1"/>
                </p:cNvSpPr>
                <p:nvPr/>
              </p:nvSpPr>
              <p:spPr>
                <a:xfrm>
                  <a:off x="6543030" y="4658723"/>
                  <a:ext cx="365805"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0" name="TextBox 79">
                  <a:extLst>
                    <a:ext uri="{FF2B5EF4-FFF2-40B4-BE49-F238E27FC236}">
                      <a16:creationId xmlns:a16="http://schemas.microsoft.com/office/drawing/2014/main" id="{AA80CC28-0CA2-A813-CCD0-24306D185E1C}"/>
                    </a:ext>
                  </a:extLst>
                </p:cNvPr>
                <p:cNvSpPr txBox="1"/>
                <p:nvPr/>
              </p:nvSpPr>
              <p:spPr>
                <a:xfrm>
                  <a:off x="11198818" y="3338951"/>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p:sp>
              <p:nvSpPr>
                <p:cNvPr id="80" name="TextBox 79">
                  <a:extLst>
                    <a:ext uri="{FF2B5EF4-FFF2-40B4-BE49-F238E27FC236}">
                      <a16:creationId xmlns:a16="http://schemas.microsoft.com/office/drawing/2014/main" id="{AA80CC28-0CA2-A813-CCD0-24306D185E1C}"/>
                    </a:ext>
                  </a:extLst>
                </p:cNvPr>
                <p:cNvSpPr txBox="1">
                  <a:spLocks noRot="1" noChangeAspect="1" noMove="1" noResize="1" noEditPoints="1" noAdjustHandles="1" noChangeArrowheads="1" noChangeShapeType="1" noTextEdit="1"/>
                </p:cNvSpPr>
                <p:nvPr/>
              </p:nvSpPr>
              <p:spPr>
                <a:xfrm>
                  <a:off x="11198818" y="3338951"/>
                  <a:ext cx="365805" cy="369332"/>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 name="TextBox 81">
                  <a:extLst>
                    <a:ext uri="{FF2B5EF4-FFF2-40B4-BE49-F238E27FC236}">
                      <a16:creationId xmlns:a16="http://schemas.microsoft.com/office/drawing/2014/main" id="{26E9E003-5808-E474-00DE-96E4639D682F}"/>
                    </a:ext>
                  </a:extLst>
                </p:cNvPr>
                <p:cNvSpPr txBox="1"/>
                <p:nvPr/>
              </p:nvSpPr>
              <p:spPr>
                <a:xfrm>
                  <a:off x="11099178" y="3989849"/>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US" dirty="0"/>
                </a:p>
              </p:txBody>
            </p:sp>
          </mc:Choice>
          <mc:Fallback>
            <p:sp>
              <p:nvSpPr>
                <p:cNvPr id="82" name="TextBox 81">
                  <a:extLst>
                    <a:ext uri="{FF2B5EF4-FFF2-40B4-BE49-F238E27FC236}">
                      <a16:creationId xmlns:a16="http://schemas.microsoft.com/office/drawing/2014/main" id="{26E9E003-5808-E474-00DE-96E4639D682F}"/>
                    </a:ext>
                  </a:extLst>
                </p:cNvPr>
                <p:cNvSpPr txBox="1">
                  <a:spLocks noRot="1" noChangeAspect="1" noMove="1" noResize="1" noEditPoints="1" noAdjustHandles="1" noChangeArrowheads="1" noChangeShapeType="1" noTextEdit="1"/>
                </p:cNvSpPr>
                <p:nvPr/>
              </p:nvSpPr>
              <p:spPr>
                <a:xfrm>
                  <a:off x="11099178" y="3989849"/>
                  <a:ext cx="365805" cy="369332"/>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3" name="TextBox 82">
                  <a:extLst>
                    <a:ext uri="{FF2B5EF4-FFF2-40B4-BE49-F238E27FC236}">
                      <a16:creationId xmlns:a16="http://schemas.microsoft.com/office/drawing/2014/main" id="{1000EB28-30F3-E20B-CAA1-EFA51A6CE001}"/>
                    </a:ext>
                  </a:extLst>
                </p:cNvPr>
                <p:cNvSpPr txBox="1"/>
                <p:nvPr/>
              </p:nvSpPr>
              <p:spPr>
                <a:xfrm>
                  <a:off x="11146581" y="4700897"/>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p:sp>
              <p:nvSpPr>
                <p:cNvPr id="83" name="TextBox 82">
                  <a:extLst>
                    <a:ext uri="{FF2B5EF4-FFF2-40B4-BE49-F238E27FC236}">
                      <a16:creationId xmlns:a16="http://schemas.microsoft.com/office/drawing/2014/main" id="{1000EB28-30F3-E20B-CAA1-EFA51A6CE001}"/>
                    </a:ext>
                  </a:extLst>
                </p:cNvPr>
                <p:cNvSpPr txBox="1">
                  <a:spLocks noRot="1" noChangeAspect="1" noMove="1" noResize="1" noEditPoints="1" noAdjustHandles="1" noChangeArrowheads="1" noChangeShapeType="1" noTextEdit="1"/>
                </p:cNvSpPr>
                <p:nvPr/>
              </p:nvSpPr>
              <p:spPr>
                <a:xfrm>
                  <a:off x="11146581" y="4700897"/>
                  <a:ext cx="365805" cy="369332"/>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4" name="TextBox 83">
                  <a:extLst>
                    <a:ext uri="{FF2B5EF4-FFF2-40B4-BE49-F238E27FC236}">
                      <a16:creationId xmlns:a16="http://schemas.microsoft.com/office/drawing/2014/main" id="{89696C50-E458-B018-49BD-B9B3ABD65B9E}"/>
                    </a:ext>
                  </a:extLst>
                </p:cNvPr>
                <p:cNvSpPr txBox="1"/>
                <p:nvPr/>
              </p:nvSpPr>
              <p:spPr>
                <a:xfrm>
                  <a:off x="11120971" y="5233626"/>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p:sp>
              <p:nvSpPr>
                <p:cNvPr id="84" name="TextBox 83">
                  <a:extLst>
                    <a:ext uri="{FF2B5EF4-FFF2-40B4-BE49-F238E27FC236}">
                      <a16:creationId xmlns:a16="http://schemas.microsoft.com/office/drawing/2014/main" id="{89696C50-E458-B018-49BD-B9B3ABD65B9E}"/>
                    </a:ext>
                  </a:extLst>
                </p:cNvPr>
                <p:cNvSpPr txBox="1">
                  <a:spLocks noRot="1" noChangeAspect="1" noMove="1" noResize="1" noEditPoints="1" noAdjustHandles="1" noChangeArrowheads="1" noChangeShapeType="1" noTextEdit="1"/>
                </p:cNvSpPr>
                <p:nvPr/>
              </p:nvSpPr>
              <p:spPr>
                <a:xfrm>
                  <a:off x="11120971" y="5233626"/>
                  <a:ext cx="365805" cy="369332"/>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50">
                  <a:extLst>
                    <a:ext uri="{FF2B5EF4-FFF2-40B4-BE49-F238E27FC236}">
                      <a16:creationId xmlns:a16="http://schemas.microsoft.com/office/drawing/2014/main" id="{6A9F6C05-0F0E-A704-2440-98B2E7129E2D}"/>
                    </a:ext>
                  </a:extLst>
                </p:cNvPr>
                <p:cNvSpPr>
                  <a:spLocks noChangeAspect="1" noChangeArrowheads="1"/>
                </p:cNvSpPr>
                <p:nvPr/>
              </p:nvSpPr>
              <p:spPr bwMode="auto">
                <a:xfrm>
                  <a:off x="7299330" y="2537588"/>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𝟏</m:t>
                            </m:r>
                          </m:sub>
                        </m:sSub>
                      </m:oMath>
                    </m:oMathPara>
                  </a14:m>
                  <a:endParaRPr lang="en-US" altLang="en-US" sz="2000" b="1" dirty="0">
                    <a:solidFill>
                      <a:srgbClr val="C00000"/>
                    </a:solidFill>
                  </a:endParaRPr>
                </a:p>
              </p:txBody>
            </p:sp>
          </mc:Choice>
          <mc:Fallback>
            <p:sp>
              <p:nvSpPr>
                <p:cNvPr id="29" name="Oval 50">
                  <a:extLst>
                    <a:ext uri="{FF2B5EF4-FFF2-40B4-BE49-F238E27FC236}">
                      <a16:creationId xmlns:a16="http://schemas.microsoft.com/office/drawing/2014/main" id="{6A9F6C05-0F0E-A704-2440-98B2E7129E2D}"/>
                    </a:ext>
                  </a:extLst>
                </p:cNvPr>
                <p:cNvSpPr>
                  <a:spLocks noRot="1" noChangeAspect="1" noMove="1" noResize="1" noEditPoints="1" noAdjustHandles="1" noChangeArrowheads="1" noChangeShapeType="1" noTextEdit="1"/>
                </p:cNvSpPr>
                <p:nvPr/>
              </p:nvSpPr>
              <p:spPr bwMode="auto">
                <a:xfrm>
                  <a:off x="7299330" y="2537588"/>
                  <a:ext cx="435031" cy="437783"/>
                </a:xfrm>
                <a:prstGeom prst="ellipse">
                  <a:avLst/>
                </a:prstGeom>
                <a:blipFill>
                  <a:blip r:embed="rId30"/>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Oval 50">
                  <a:extLst>
                    <a:ext uri="{FF2B5EF4-FFF2-40B4-BE49-F238E27FC236}">
                      <a16:creationId xmlns:a16="http://schemas.microsoft.com/office/drawing/2014/main" id="{544F23AB-9B9D-0034-BAE7-CC2C6330FDA5}"/>
                    </a:ext>
                  </a:extLst>
                </p:cNvPr>
                <p:cNvSpPr>
                  <a:spLocks noChangeAspect="1" noChangeArrowheads="1"/>
                </p:cNvSpPr>
                <p:nvPr/>
              </p:nvSpPr>
              <p:spPr bwMode="auto">
                <a:xfrm>
                  <a:off x="7402699" y="3786299"/>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𝟐</m:t>
                            </m:r>
                          </m:sub>
                        </m:sSub>
                      </m:oMath>
                    </m:oMathPara>
                  </a14:m>
                  <a:endParaRPr lang="en-US" altLang="en-US" sz="2000" b="1" dirty="0">
                    <a:solidFill>
                      <a:srgbClr val="C00000"/>
                    </a:solidFill>
                  </a:endParaRPr>
                </a:p>
              </p:txBody>
            </p:sp>
          </mc:Choice>
          <mc:Fallback>
            <p:sp>
              <p:nvSpPr>
                <p:cNvPr id="34" name="Oval 50">
                  <a:extLst>
                    <a:ext uri="{FF2B5EF4-FFF2-40B4-BE49-F238E27FC236}">
                      <a16:creationId xmlns:a16="http://schemas.microsoft.com/office/drawing/2014/main" id="{544F23AB-9B9D-0034-BAE7-CC2C6330FDA5}"/>
                    </a:ext>
                  </a:extLst>
                </p:cNvPr>
                <p:cNvSpPr>
                  <a:spLocks noRot="1" noChangeAspect="1" noMove="1" noResize="1" noEditPoints="1" noAdjustHandles="1" noChangeArrowheads="1" noChangeShapeType="1" noTextEdit="1"/>
                </p:cNvSpPr>
                <p:nvPr/>
              </p:nvSpPr>
              <p:spPr bwMode="auto">
                <a:xfrm>
                  <a:off x="7402699" y="3786299"/>
                  <a:ext cx="435031" cy="437783"/>
                </a:xfrm>
                <a:prstGeom prst="ellipse">
                  <a:avLst/>
                </a:prstGeom>
                <a:blipFill>
                  <a:blip r:embed="rId31"/>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Oval 50">
                  <a:extLst>
                    <a:ext uri="{FF2B5EF4-FFF2-40B4-BE49-F238E27FC236}">
                      <a16:creationId xmlns:a16="http://schemas.microsoft.com/office/drawing/2014/main" id="{F4AD34BB-9483-D21E-4E05-53919674CAEB}"/>
                    </a:ext>
                  </a:extLst>
                </p:cNvPr>
                <p:cNvSpPr>
                  <a:spLocks noChangeAspect="1" noChangeArrowheads="1"/>
                </p:cNvSpPr>
                <p:nvPr/>
              </p:nvSpPr>
              <p:spPr bwMode="auto">
                <a:xfrm>
                  <a:off x="7185183" y="4976556"/>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𝟑</m:t>
                            </m:r>
                          </m:sub>
                        </m:sSub>
                      </m:oMath>
                    </m:oMathPara>
                  </a14:m>
                  <a:endParaRPr lang="en-US" altLang="en-US" sz="2000" b="1" dirty="0">
                    <a:solidFill>
                      <a:srgbClr val="C00000"/>
                    </a:solidFill>
                  </a:endParaRPr>
                </a:p>
              </p:txBody>
            </p:sp>
          </mc:Choice>
          <mc:Fallback>
            <p:sp>
              <p:nvSpPr>
                <p:cNvPr id="36" name="Oval 50">
                  <a:extLst>
                    <a:ext uri="{FF2B5EF4-FFF2-40B4-BE49-F238E27FC236}">
                      <a16:creationId xmlns:a16="http://schemas.microsoft.com/office/drawing/2014/main" id="{F4AD34BB-9483-D21E-4E05-53919674CAEB}"/>
                    </a:ext>
                  </a:extLst>
                </p:cNvPr>
                <p:cNvSpPr>
                  <a:spLocks noRot="1" noChangeAspect="1" noMove="1" noResize="1" noEditPoints="1" noAdjustHandles="1" noChangeArrowheads="1" noChangeShapeType="1" noTextEdit="1"/>
                </p:cNvSpPr>
                <p:nvPr/>
              </p:nvSpPr>
              <p:spPr bwMode="auto">
                <a:xfrm>
                  <a:off x="7185183" y="4976556"/>
                  <a:ext cx="435031" cy="437783"/>
                </a:xfrm>
                <a:prstGeom prst="ellipse">
                  <a:avLst/>
                </a:prstGeom>
                <a:blipFill>
                  <a:blip r:embed="rId32"/>
                  <a:stretch>
                    <a:fillRect l="-1370"/>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Oval 50">
                  <a:extLst>
                    <a:ext uri="{FF2B5EF4-FFF2-40B4-BE49-F238E27FC236}">
                      <a16:creationId xmlns:a16="http://schemas.microsoft.com/office/drawing/2014/main" id="{585E3E83-805B-4287-CF78-DF5EFB9D1599}"/>
                    </a:ext>
                  </a:extLst>
                </p:cNvPr>
                <p:cNvSpPr>
                  <a:spLocks noChangeAspect="1" noChangeArrowheads="1"/>
                </p:cNvSpPr>
                <p:nvPr/>
              </p:nvSpPr>
              <p:spPr bwMode="auto">
                <a:xfrm>
                  <a:off x="10617639" y="2624312"/>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2000" b="1" i="1" smtClean="0">
                            <a:solidFill>
                              <a:srgbClr val="C00000"/>
                            </a:solidFill>
                            <a:latin typeface="Cambria Math" panose="02040503050406030204" pitchFamily="18" charset="0"/>
                          </a:rPr>
                          <m:t>𝟔</m:t>
                        </m:r>
                      </m:oMath>
                    </m:oMathPara>
                  </a14:m>
                  <a:endParaRPr lang="en-US" altLang="en-US" sz="2000" b="1" dirty="0">
                    <a:solidFill>
                      <a:srgbClr val="C00000"/>
                    </a:solidFill>
                  </a:endParaRPr>
                </a:p>
              </p:txBody>
            </p:sp>
          </mc:Choice>
          <mc:Fallback>
            <p:sp>
              <p:nvSpPr>
                <p:cNvPr id="37" name="Oval 50">
                  <a:extLst>
                    <a:ext uri="{FF2B5EF4-FFF2-40B4-BE49-F238E27FC236}">
                      <a16:creationId xmlns:a16="http://schemas.microsoft.com/office/drawing/2014/main" id="{585E3E83-805B-4287-CF78-DF5EFB9D1599}"/>
                    </a:ext>
                  </a:extLst>
                </p:cNvPr>
                <p:cNvSpPr>
                  <a:spLocks noRot="1" noChangeAspect="1" noMove="1" noResize="1" noEditPoints="1" noAdjustHandles="1" noChangeArrowheads="1" noChangeShapeType="1" noTextEdit="1"/>
                </p:cNvSpPr>
                <p:nvPr/>
              </p:nvSpPr>
              <p:spPr bwMode="auto">
                <a:xfrm>
                  <a:off x="10617639" y="2624312"/>
                  <a:ext cx="435031" cy="437783"/>
                </a:xfrm>
                <a:prstGeom prst="ellipse">
                  <a:avLst/>
                </a:prstGeom>
                <a:blipFill>
                  <a:blip r:embed="rId33"/>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Oval 50">
                  <a:extLst>
                    <a:ext uri="{FF2B5EF4-FFF2-40B4-BE49-F238E27FC236}">
                      <a16:creationId xmlns:a16="http://schemas.microsoft.com/office/drawing/2014/main" id="{0889CAD8-0C20-5EDE-6381-A7C6531EBDD1}"/>
                    </a:ext>
                  </a:extLst>
                </p:cNvPr>
                <p:cNvSpPr>
                  <a:spLocks noChangeAspect="1" noChangeArrowheads="1"/>
                </p:cNvSpPr>
                <p:nvPr/>
              </p:nvSpPr>
              <p:spPr bwMode="auto">
                <a:xfrm>
                  <a:off x="10400123" y="3866014"/>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2000" b="1" i="1" smtClean="0">
                            <a:solidFill>
                              <a:srgbClr val="C00000"/>
                            </a:solidFill>
                            <a:latin typeface="Cambria Math" panose="02040503050406030204" pitchFamily="18" charset="0"/>
                          </a:rPr>
                          <m:t>𝟗</m:t>
                        </m:r>
                      </m:oMath>
                    </m:oMathPara>
                  </a14:m>
                  <a:endParaRPr lang="en-US" altLang="en-US" sz="2000" b="1" dirty="0">
                    <a:solidFill>
                      <a:srgbClr val="C00000"/>
                    </a:solidFill>
                  </a:endParaRPr>
                </a:p>
              </p:txBody>
            </p:sp>
          </mc:Choice>
          <mc:Fallback>
            <p:sp>
              <p:nvSpPr>
                <p:cNvPr id="38" name="Oval 50">
                  <a:extLst>
                    <a:ext uri="{FF2B5EF4-FFF2-40B4-BE49-F238E27FC236}">
                      <a16:creationId xmlns:a16="http://schemas.microsoft.com/office/drawing/2014/main" id="{0889CAD8-0C20-5EDE-6381-A7C6531EBDD1}"/>
                    </a:ext>
                  </a:extLst>
                </p:cNvPr>
                <p:cNvSpPr>
                  <a:spLocks noRot="1" noChangeAspect="1" noMove="1" noResize="1" noEditPoints="1" noAdjustHandles="1" noChangeArrowheads="1" noChangeShapeType="1" noTextEdit="1"/>
                </p:cNvSpPr>
                <p:nvPr/>
              </p:nvSpPr>
              <p:spPr bwMode="auto">
                <a:xfrm>
                  <a:off x="10400123" y="3866014"/>
                  <a:ext cx="435031" cy="437783"/>
                </a:xfrm>
                <a:prstGeom prst="ellipse">
                  <a:avLst/>
                </a:prstGeom>
                <a:blipFill>
                  <a:blip r:embed="rId34"/>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Oval 50">
                  <a:extLst>
                    <a:ext uri="{FF2B5EF4-FFF2-40B4-BE49-F238E27FC236}">
                      <a16:creationId xmlns:a16="http://schemas.microsoft.com/office/drawing/2014/main" id="{5D8D9BCD-E5CD-073C-8E1A-2E42E0EA2069}"/>
                    </a:ext>
                  </a:extLst>
                </p:cNvPr>
                <p:cNvSpPr>
                  <a:spLocks noChangeAspect="1" noChangeArrowheads="1"/>
                </p:cNvSpPr>
                <p:nvPr/>
              </p:nvSpPr>
              <p:spPr bwMode="auto">
                <a:xfrm>
                  <a:off x="10494035" y="4921315"/>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2000" b="1" i="1" smtClean="0">
                            <a:solidFill>
                              <a:srgbClr val="C00000"/>
                            </a:solidFill>
                            <a:latin typeface="Cambria Math" panose="02040503050406030204" pitchFamily="18" charset="0"/>
                          </a:rPr>
                          <m:t>𝟏𝟐</m:t>
                        </m:r>
                      </m:oMath>
                    </m:oMathPara>
                  </a14:m>
                  <a:endParaRPr lang="en-US" altLang="en-US" sz="2000" b="1" dirty="0">
                    <a:solidFill>
                      <a:srgbClr val="C00000"/>
                    </a:solidFill>
                  </a:endParaRPr>
                </a:p>
              </p:txBody>
            </p:sp>
          </mc:Choice>
          <mc:Fallback>
            <p:sp>
              <p:nvSpPr>
                <p:cNvPr id="39" name="Oval 50">
                  <a:extLst>
                    <a:ext uri="{FF2B5EF4-FFF2-40B4-BE49-F238E27FC236}">
                      <a16:creationId xmlns:a16="http://schemas.microsoft.com/office/drawing/2014/main" id="{5D8D9BCD-E5CD-073C-8E1A-2E42E0EA2069}"/>
                    </a:ext>
                  </a:extLst>
                </p:cNvPr>
                <p:cNvSpPr>
                  <a:spLocks noRot="1" noChangeAspect="1" noMove="1" noResize="1" noEditPoints="1" noAdjustHandles="1" noChangeArrowheads="1" noChangeShapeType="1" noTextEdit="1"/>
                </p:cNvSpPr>
                <p:nvPr/>
              </p:nvSpPr>
              <p:spPr bwMode="auto">
                <a:xfrm>
                  <a:off x="10494035" y="4921315"/>
                  <a:ext cx="435031" cy="437783"/>
                </a:xfrm>
                <a:prstGeom prst="ellipse">
                  <a:avLst/>
                </a:prstGeom>
                <a:blipFill>
                  <a:blip r:embed="rId35"/>
                  <a:stretch>
                    <a:fillRect l="-9459"/>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Oval 50">
                  <a:extLst>
                    <a:ext uri="{FF2B5EF4-FFF2-40B4-BE49-F238E27FC236}">
                      <a16:creationId xmlns:a16="http://schemas.microsoft.com/office/drawing/2014/main" id="{4202B4C0-118C-AF8C-7DCD-22B5EDC21736}"/>
                    </a:ext>
                  </a:extLst>
                </p:cNvPr>
                <p:cNvSpPr>
                  <a:spLocks noChangeAspect="1" noChangeArrowheads="1"/>
                </p:cNvSpPr>
                <p:nvPr/>
              </p:nvSpPr>
              <p:spPr bwMode="auto">
                <a:xfrm>
                  <a:off x="10457764" y="5602945"/>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2000" b="1" i="1" smtClean="0">
                            <a:solidFill>
                              <a:srgbClr val="C00000"/>
                            </a:solidFill>
                            <a:latin typeface="Cambria Math" panose="02040503050406030204" pitchFamily="18" charset="0"/>
                          </a:rPr>
                          <m:t>𝟑</m:t>
                        </m:r>
                      </m:oMath>
                    </m:oMathPara>
                  </a14:m>
                  <a:endParaRPr lang="en-US" altLang="en-US" sz="2000" b="1" dirty="0">
                    <a:solidFill>
                      <a:srgbClr val="C00000"/>
                    </a:solidFill>
                  </a:endParaRPr>
                </a:p>
              </p:txBody>
            </p:sp>
          </mc:Choice>
          <mc:Fallback>
            <p:sp>
              <p:nvSpPr>
                <p:cNvPr id="40" name="Oval 50">
                  <a:extLst>
                    <a:ext uri="{FF2B5EF4-FFF2-40B4-BE49-F238E27FC236}">
                      <a16:creationId xmlns:a16="http://schemas.microsoft.com/office/drawing/2014/main" id="{4202B4C0-118C-AF8C-7DCD-22B5EDC21736}"/>
                    </a:ext>
                  </a:extLst>
                </p:cNvPr>
                <p:cNvSpPr>
                  <a:spLocks noRot="1" noChangeAspect="1" noMove="1" noResize="1" noEditPoints="1" noAdjustHandles="1" noChangeArrowheads="1" noChangeShapeType="1" noTextEdit="1"/>
                </p:cNvSpPr>
                <p:nvPr/>
              </p:nvSpPr>
              <p:spPr bwMode="auto">
                <a:xfrm>
                  <a:off x="10457764" y="5602945"/>
                  <a:ext cx="435031" cy="437783"/>
                </a:xfrm>
                <a:prstGeom prst="ellipse">
                  <a:avLst/>
                </a:prstGeom>
                <a:blipFill>
                  <a:blip r:embed="rId36"/>
                  <a:stretch>
                    <a:fillRect/>
                  </a:stretch>
                </a:blipFill>
                <a:ln w="9525">
                  <a:solidFill>
                    <a:schemeClr val="tx1"/>
                  </a:solidFill>
                  <a:round/>
                  <a:headEnd/>
                  <a:tailEnd/>
                </a:ln>
                <a:effectLst/>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5B43F8A4-B9CA-223F-5461-B1E1FD91710F}"/>
                </a:ext>
              </a:extLst>
            </p:cNvPr>
            <p:cNvCxnSpPr>
              <a:cxnSpLocks/>
              <a:stCxn id="29" idx="6"/>
              <a:endCxn id="37" idx="2"/>
            </p:cNvCxnSpPr>
            <p:nvPr/>
          </p:nvCxnSpPr>
          <p:spPr>
            <a:xfrm>
              <a:off x="7734361" y="2756480"/>
              <a:ext cx="2883278" cy="86724"/>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F0C180E-AA9F-14CC-450B-A51E0EAA66DB}"/>
                </a:ext>
              </a:extLst>
            </p:cNvPr>
            <p:cNvCxnSpPr>
              <a:cxnSpLocks/>
              <a:stCxn id="29" idx="5"/>
              <a:endCxn id="38" idx="1"/>
            </p:cNvCxnSpPr>
            <p:nvPr/>
          </p:nvCxnSpPr>
          <p:spPr>
            <a:xfrm>
              <a:off x="7670652" y="2911259"/>
              <a:ext cx="2793180" cy="1018867"/>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F5AFA61-5A82-4C3C-D5AB-1F78BA0ED122}"/>
                </a:ext>
              </a:extLst>
            </p:cNvPr>
            <p:cNvCxnSpPr>
              <a:cxnSpLocks/>
              <a:stCxn id="29" idx="4"/>
              <a:endCxn id="40" idx="1"/>
            </p:cNvCxnSpPr>
            <p:nvPr/>
          </p:nvCxnSpPr>
          <p:spPr>
            <a:xfrm>
              <a:off x="7516846" y="2975371"/>
              <a:ext cx="3004627" cy="2691686"/>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1E531D9-F71E-EED1-03BB-A8072EAC1E5C}"/>
                </a:ext>
              </a:extLst>
            </p:cNvPr>
            <p:cNvCxnSpPr>
              <a:cxnSpLocks/>
              <a:stCxn id="34" idx="7"/>
              <a:endCxn id="37" idx="3"/>
            </p:cNvCxnSpPr>
            <p:nvPr/>
          </p:nvCxnSpPr>
          <p:spPr>
            <a:xfrm flipV="1">
              <a:off x="7774021" y="2997983"/>
              <a:ext cx="2907327" cy="85242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F5F03F-56CB-B273-A64B-6AA2F8CBAA52}"/>
                </a:ext>
              </a:extLst>
            </p:cNvPr>
            <p:cNvCxnSpPr>
              <a:cxnSpLocks/>
              <a:stCxn id="36" idx="6"/>
              <a:endCxn id="40" idx="3"/>
            </p:cNvCxnSpPr>
            <p:nvPr/>
          </p:nvCxnSpPr>
          <p:spPr>
            <a:xfrm>
              <a:off x="7620214" y="5195448"/>
              <a:ext cx="2901259" cy="78116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E2B8F9A-B837-FAA3-5D0B-B2913FFD2AA6}"/>
                </a:ext>
              </a:extLst>
            </p:cNvPr>
            <p:cNvCxnSpPr>
              <a:cxnSpLocks/>
              <a:stCxn id="36" idx="7"/>
              <a:endCxn id="37" idx="4"/>
            </p:cNvCxnSpPr>
            <p:nvPr/>
          </p:nvCxnSpPr>
          <p:spPr>
            <a:xfrm flipV="1">
              <a:off x="7556505" y="3062095"/>
              <a:ext cx="3278650" cy="1978573"/>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5" name="TextBox 94">
                  <a:extLst>
                    <a:ext uri="{FF2B5EF4-FFF2-40B4-BE49-F238E27FC236}">
                      <a16:creationId xmlns:a16="http://schemas.microsoft.com/office/drawing/2014/main" id="{E3E91A87-CD26-A35F-3A49-DDBAE20626FB}"/>
                    </a:ext>
                  </a:extLst>
                </p:cNvPr>
                <p:cNvSpPr txBox="1"/>
                <p:nvPr/>
              </p:nvSpPr>
              <p:spPr>
                <a:xfrm>
                  <a:off x="8799028" y="2624312"/>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p:sp>
              <p:nvSpPr>
                <p:cNvPr id="95" name="TextBox 94">
                  <a:extLst>
                    <a:ext uri="{FF2B5EF4-FFF2-40B4-BE49-F238E27FC236}">
                      <a16:creationId xmlns:a16="http://schemas.microsoft.com/office/drawing/2014/main" id="{E3E91A87-CD26-A35F-3A49-DDBAE20626FB}"/>
                    </a:ext>
                  </a:extLst>
                </p:cNvPr>
                <p:cNvSpPr txBox="1">
                  <a:spLocks noRot="1" noChangeAspect="1" noMove="1" noResize="1" noEditPoints="1" noAdjustHandles="1" noChangeArrowheads="1" noChangeShapeType="1" noTextEdit="1"/>
                </p:cNvSpPr>
                <p:nvPr/>
              </p:nvSpPr>
              <p:spPr>
                <a:xfrm>
                  <a:off x="8799028" y="2624312"/>
                  <a:ext cx="365805" cy="369332"/>
                </a:xfrm>
                <a:prstGeom prst="rect">
                  <a:avLst/>
                </a:prstGeom>
                <a:blipFill>
                  <a:blip r:embed="rId37"/>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98D24909-B652-26E8-164B-8ED5984D4A8F}"/>
                </a:ext>
              </a:extLst>
            </p:cNvPr>
            <p:cNvCxnSpPr>
              <a:cxnSpLocks/>
              <a:stCxn id="34" idx="6"/>
              <a:endCxn id="38" idx="2"/>
            </p:cNvCxnSpPr>
            <p:nvPr/>
          </p:nvCxnSpPr>
          <p:spPr>
            <a:xfrm>
              <a:off x="7837730" y="4005191"/>
              <a:ext cx="2562393" cy="7971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AFFDACC-7F1F-3EAF-A83F-2AF300D52352}"/>
                </a:ext>
              </a:extLst>
            </p:cNvPr>
            <p:cNvCxnSpPr>
              <a:cxnSpLocks/>
              <a:stCxn id="34" idx="5"/>
              <a:endCxn id="39" idx="2"/>
            </p:cNvCxnSpPr>
            <p:nvPr/>
          </p:nvCxnSpPr>
          <p:spPr>
            <a:xfrm>
              <a:off x="7774021" y="4159970"/>
              <a:ext cx="2720014" cy="980237"/>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BC8B1E1E-E50D-846D-12E6-71C5F805A731}"/>
                    </a:ext>
                  </a:extLst>
                </p:cNvPr>
                <p:cNvSpPr txBox="1"/>
                <p:nvPr/>
              </p:nvSpPr>
              <p:spPr>
                <a:xfrm>
                  <a:off x="8226758" y="3032209"/>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p:sp>
              <p:nvSpPr>
                <p:cNvPr id="25" name="TextBox 24">
                  <a:extLst>
                    <a:ext uri="{FF2B5EF4-FFF2-40B4-BE49-F238E27FC236}">
                      <a16:creationId xmlns:a16="http://schemas.microsoft.com/office/drawing/2014/main" id="{BC8B1E1E-E50D-846D-12E6-71C5F805A731}"/>
                    </a:ext>
                  </a:extLst>
                </p:cNvPr>
                <p:cNvSpPr txBox="1">
                  <a:spLocks noRot="1" noChangeAspect="1" noMove="1" noResize="1" noEditPoints="1" noAdjustHandles="1" noChangeArrowheads="1" noChangeShapeType="1" noTextEdit="1"/>
                </p:cNvSpPr>
                <p:nvPr/>
              </p:nvSpPr>
              <p:spPr>
                <a:xfrm>
                  <a:off x="8226758" y="3032209"/>
                  <a:ext cx="365805" cy="369332"/>
                </a:xfrm>
                <a:prstGeom prst="rect">
                  <a:avLst/>
                </a:prstGeom>
                <a:blipFill>
                  <a:blip r:embed="rId3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E88CA9AC-B15C-5398-3047-822A2CD82E24}"/>
                    </a:ext>
                  </a:extLst>
                </p:cNvPr>
                <p:cNvSpPr txBox="1"/>
                <p:nvPr/>
              </p:nvSpPr>
              <p:spPr>
                <a:xfrm>
                  <a:off x="7826340" y="3154285"/>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p:sp>
              <p:nvSpPr>
                <p:cNvPr id="26" name="TextBox 25">
                  <a:extLst>
                    <a:ext uri="{FF2B5EF4-FFF2-40B4-BE49-F238E27FC236}">
                      <a16:creationId xmlns:a16="http://schemas.microsoft.com/office/drawing/2014/main" id="{E88CA9AC-B15C-5398-3047-822A2CD82E24}"/>
                    </a:ext>
                  </a:extLst>
                </p:cNvPr>
                <p:cNvSpPr txBox="1">
                  <a:spLocks noRot="1" noChangeAspect="1" noMove="1" noResize="1" noEditPoints="1" noAdjustHandles="1" noChangeArrowheads="1" noChangeShapeType="1" noTextEdit="1"/>
                </p:cNvSpPr>
                <p:nvPr/>
              </p:nvSpPr>
              <p:spPr>
                <a:xfrm>
                  <a:off x="7826340" y="3154285"/>
                  <a:ext cx="365805" cy="369332"/>
                </a:xfrm>
                <a:prstGeom prst="rect">
                  <a:avLst/>
                </a:prstGeom>
                <a:blipFill>
                  <a:blip r:embed="rId3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A76830A4-8BF1-B4B7-5952-22B4855BBCCF}"/>
                    </a:ext>
                  </a:extLst>
                </p:cNvPr>
                <p:cNvSpPr txBox="1"/>
                <p:nvPr/>
              </p:nvSpPr>
              <p:spPr>
                <a:xfrm>
                  <a:off x="9715677" y="3925475"/>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p:sp>
              <p:nvSpPr>
                <p:cNvPr id="27" name="TextBox 26">
                  <a:extLst>
                    <a:ext uri="{FF2B5EF4-FFF2-40B4-BE49-F238E27FC236}">
                      <a16:creationId xmlns:a16="http://schemas.microsoft.com/office/drawing/2014/main" id="{A76830A4-8BF1-B4B7-5952-22B4855BBCCF}"/>
                    </a:ext>
                  </a:extLst>
                </p:cNvPr>
                <p:cNvSpPr txBox="1">
                  <a:spLocks noRot="1" noChangeAspect="1" noMove="1" noResize="1" noEditPoints="1" noAdjustHandles="1" noChangeArrowheads="1" noChangeShapeType="1" noTextEdit="1"/>
                </p:cNvSpPr>
                <p:nvPr/>
              </p:nvSpPr>
              <p:spPr>
                <a:xfrm>
                  <a:off x="9715677" y="3925475"/>
                  <a:ext cx="365805" cy="369332"/>
                </a:xfrm>
                <a:prstGeom prst="rect">
                  <a:avLst/>
                </a:prstGeom>
                <a:blipFill>
                  <a:blip r:embed="rId4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4694BC23-4887-E4F6-E682-C9C6FC9C156F}"/>
                    </a:ext>
                  </a:extLst>
                </p:cNvPr>
                <p:cNvSpPr txBox="1"/>
                <p:nvPr/>
              </p:nvSpPr>
              <p:spPr>
                <a:xfrm>
                  <a:off x="7937372" y="4136548"/>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p:sp>
              <p:nvSpPr>
                <p:cNvPr id="28" name="TextBox 27">
                  <a:extLst>
                    <a:ext uri="{FF2B5EF4-FFF2-40B4-BE49-F238E27FC236}">
                      <a16:creationId xmlns:a16="http://schemas.microsoft.com/office/drawing/2014/main" id="{4694BC23-4887-E4F6-E682-C9C6FC9C156F}"/>
                    </a:ext>
                  </a:extLst>
                </p:cNvPr>
                <p:cNvSpPr txBox="1">
                  <a:spLocks noRot="1" noChangeAspect="1" noMove="1" noResize="1" noEditPoints="1" noAdjustHandles="1" noChangeArrowheads="1" noChangeShapeType="1" noTextEdit="1"/>
                </p:cNvSpPr>
                <p:nvPr/>
              </p:nvSpPr>
              <p:spPr>
                <a:xfrm>
                  <a:off x="7937372" y="4136548"/>
                  <a:ext cx="365805" cy="369332"/>
                </a:xfrm>
                <a:prstGeom prst="rect">
                  <a:avLst/>
                </a:prstGeom>
                <a:blipFill>
                  <a:blip r:embed="rId4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0CF6C4D6-9677-924A-0EAB-BA9F1387F47B}"/>
                    </a:ext>
                  </a:extLst>
                </p:cNvPr>
                <p:cNvSpPr txBox="1"/>
                <p:nvPr/>
              </p:nvSpPr>
              <p:spPr>
                <a:xfrm>
                  <a:off x="7889584" y="4581686"/>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p:sp>
              <p:nvSpPr>
                <p:cNvPr id="30" name="TextBox 29">
                  <a:extLst>
                    <a:ext uri="{FF2B5EF4-FFF2-40B4-BE49-F238E27FC236}">
                      <a16:creationId xmlns:a16="http://schemas.microsoft.com/office/drawing/2014/main" id="{0CF6C4D6-9677-924A-0EAB-BA9F1387F47B}"/>
                    </a:ext>
                  </a:extLst>
                </p:cNvPr>
                <p:cNvSpPr txBox="1">
                  <a:spLocks noRot="1" noChangeAspect="1" noMove="1" noResize="1" noEditPoints="1" noAdjustHandles="1" noChangeArrowheads="1" noChangeShapeType="1" noTextEdit="1"/>
                </p:cNvSpPr>
                <p:nvPr/>
              </p:nvSpPr>
              <p:spPr>
                <a:xfrm>
                  <a:off x="7889584" y="4581686"/>
                  <a:ext cx="365805" cy="369332"/>
                </a:xfrm>
                <a:prstGeom prst="rect">
                  <a:avLst/>
                </a:prstGeom>
                <a:blipFill>
                  <a:blip r:embed="rId4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9BFD4A6B-8BBB-2866-DA6D-269E7607A2E5}"/>
                    </a:ext>
                  </a:extLst>
                </p:cNvPr>
                <p:cNvSpPr txBox="1"/>
                <p:nvPr/>
              </p:nvSpPr>
              <p:spPr>
                <a:xfrm>
                  <a:off x="8731952" y="5370051"/>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p:sp>
              <p:nvSpPr>
                <p:cNvPr id="31" name="TextBox 30">
                  <a:extLst>
                    <a:ext uri="{FF2B5EF4-FFF2-40B4-BE49-F238E27FC236}">
                      <a16:creationId xmlns:a16="http://schemas.microsoft.com/office/drawing/2014/main" id="{9BFD4A6B-8BBB-2866-DA6D-269E7607A2E5}"/>
                    </a:ext>
                  </a:extLst>
                </p:cNvPr>
                <p:cNvSpPr txBox="1">
                  <a:spLocks noRot="1" noChangeAspect="1" noMove="1" noResize="1" noEditPoints="1" noAdjustHandles="1" noChangeArrowheads="1" noChangeShapeType="1" noTextEdit="1"/>
                </p:cNvSpPr>
                <p:nvPr/>
              </p:nvSpPr>
              <p:spPr>
                <a:xfrm>
                  <a:off x="8731952" y="5370051"/>
                  <a:ext cx="365805" cy="369332"/>
                </a:xfrm>
                <a:prstGeom prst="rect">
                  <a:avLst/>
                </a:prstGeom>
                <a:blipFill>
                  <a:blip r:embed="rId4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214807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8A748-B66D-237A-7B0F-2A6834E48922}"/>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A2072FD7-0897-6A32-9F75-110E2E112185}"/>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3D825E-5512-24FE-5593-1A7E1C7172A9}"/>
              </a:ext>
            </a:extLst>
          </p:cNvPr>
          <p:cNvSpPr>
            <a:spLocks noGrp="1"/>
          </p:cNvSpPr>
          <p:nvPr>
            <p:ph type="title"/>
          </p:nvPr>
        </p:nvSpPr>
        <p:spPr>
          <a:xfrm>
            <a:off x="353085" y="-171592"/>
            <a:ext cx="10515600" cy="1325563"/>
          </a:xfrm>
        </p:spPr>
        <p:txBody>
          <a:bodyPr/>
          <a:lstStyle/>
          <a:p>
            <a:r>
              <a:rPr lang="en-US" dirty="0"/>
              <a:t>Shift Scheduling Reduces to Max Flow</a:t>
            </a:r>
          </a:p>
        </p:txBody>
      </p:sp>
      <p:sp>
        <p:nvSpPr>
          <p:cNvPr id="4" name="Slide Number Placeholder 3">
            <a:extLst>
              <a:ext uri="{FF2B5EF4-FFF2-40B4-BE49-F238E27FC236}">
                <a16:creationId xmlns:a16="http://schemas.microsoft.com/office/drawing/2014/main" id="{4004F754-D9BE-D19A-D83E-3CC331155F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ADE50-950A-4D58-BFB2-FA2C6A8B38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04A0423-E85F-6D47-5003-E52617DFF1A6}"/>
              </a:ext>
            </a:extLst>
          </p:cNvPr>
          <p:cNvSpPr txBox="1"/>
          <p:nvPr/>
        </p:nvSpPr>
        <p:spPr>
          <a:xfrm>
            <a:off x="1615701" y="1403866"/>
            <a:ext cx="16866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Shift Scheduling</a:t>
            </a:r>
          </a:p>
        </p:txBody>
      </p:sp>
      <p:sp>
        <p:nvSpPr>
          <p:cNvPr id="16" name="TextBox 15">
            <a:extLst>
              <a:ext uri="{FF2B5EF4-FFF2-40B4-BE49-F238E27FC236}">
                <a16:creationId xmlns:a16="http://schemas.microsoft.com/office/drawing/2014/main" id="{922551BC-EA8D-7615-03D7-2CD9848EC7F3}"/>
              </a:ext>
            </a:extLst>
          </p:cNvPr>
          <p:cNvSpPr txBox="1"/>
          <p:nvPr/>
        </p:nvSpPr>
        <p:spPr>
          <a:xfrm>
            <a:off x="7808995" y="1034039"/>
            <a:ext cx="19316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Max Flow Problem</a:t>
            </a:r>
          </a:p>
        </p:txBody>
      </p:sp>
      <p:sp>
        <p:nvSpPr>
          <p:cNvPr id="21" name="TextBox 20">
            <a:extLst>
              <a:ext uri="{FF2B5EF4-FFF2-40B4-BE49-F238E27FC236}">
                <a16:creationId xmlns:a16="http://schemas.microsoft.com/office/drawing/2014/main" id="{2752028E-29CC-4213-BD70-26DD042AF439}"/>
              </a:ext>
            </a:extLst>
          </p:cNvPr>
          <p:cNvSpPr txBox="1"/>
          <p:nvPr/>
        </p:nvSpPr>
        <p:spPr>
          <a:xfrm>
            <a:off x="7808995" y="4298946"/>
            <a:ext cx="38102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maximal flow graph for that network</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E3926A7-13EC-2393-92D6-A47AD279337C}"/>
              </a:ext>
            </a:extLst>
          </p:cNvPr>
          <p:cNvSpPr txBox="1"/>
          <p:nvPr/>
        </p:nvSpPr>
        <p:spPr>
          <a:xfrm>
            <a:off x="2378525" y="4727933"/>
            <a:ext cx="10374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Schedule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AutoShape 5">
            <a:extLst>
              <a:ext uri="{FF2B5EF4-FFF2-40B4-BE49-F238E27FC236}">
                <a16:creationId xmlns:a16="http://schemas.microsoft.com/office/drawing/2014/main" id="{DA895F47-39E6-2F42-9205-2141C145CB73}"/>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AutoShape 5">
            <a:extLst>
              <a:ext uri="{FF2B5EF4-FFF2-40B4-BE49-F238E27FC236}">
                <a16:creationId xmlns:a16="http://schemas.microsoft.com/office/drawing/2014/main" id="{3065580F-E463-9FAC-AD98-BE3027CE43E2}"/>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AutoShape 5">
            <a:extLst>
              <a:ext uri="{FF2B5EF4-FFF2-40B4-BE49-F238E27FC236}">
                <a16:creationId xmlns:a16="http://schemas.microsoft.com/office/drawing/2014/main" id="{2178534A-68B3-0A9B-95A3-77BE57501358}"/>
              </a:ext>
            </a:extLst>
          </p:cNvPr>
          <p:cNvSpPr>
            <a:spLocks noChangeArrowheads="1"/>
          </p:cNvSpPr>
          <p:nvPr/>
        </p:nvSpPr>
        <p:spPr bwMode="auto">
          <a:xfrm rot="10800000">
            <a:off x="4641736" y="5283308"/>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D01BB92-46E5-BA79-2D81-065A229BC51B}"/>
              </a:ext>
            </a:extLst>
          </p:cNvPr>
          <p:cNvSpPr txBox="1"/>
          <p:nvPr/>
        </p:nvSpPr>
        <p:spPr>
          <a:xfrm>
            <a:off x="5479573" y="6215041"/>
            <a:ext cx="11360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Reduction</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EC24E22-AA98-6BFD-4336-3C02AAF2061E}"/>
                  </a:ext>
                </a:extLst>
              </p:cNvPr>
              <p:cNvSpPr txBox="1"/>
              <p:nvPr/>
            </p:nvSpPr>
            <p:spPr>
              <a:xfrm>
                <a:off x="4474144" y="2476596"/>
                <a:ext cx="328585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Nodes: One per employee, O</a:t>
                </a:r>
                <a:r>
                  <a:rPr lang="en-US" dirty="0">
                    <a:solidFill>
                      <a:prstClr val="black"/>
                    </a:solidFill>
                    <a:latin typeface="Calibri" panose="020F0502020204030204"/>
                  </a:rPr>
                  <a:t>ne per shift, source, sink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Edges: s to employees with capacity </a:t>
                </a:r>
                <a14:m>
                  <m:oMath xmlns:m="http://schemas.openxmlformats.org/officeDocument/2006/math">
                    <m:r>
                      <a:rPr lang="en-US" b="0" i="1" smtClean="0">
                        <a:solidFill>
                          <a:prstClr val="black"/>
                        </a:solidFill>
                        <a:latin typeface="Cambria Math" panose="02040503050406030204" pitchFamily="18" charset="0"/>
                      </a:rPr>
                      <m:t>𝑥</m:t>
                    </m:r>
                  </m:oMath>
                </a14:m>
                <a:r>
                  <a:rPr lang="en-US" dirty="0">
                    <a:solidFill>
                      <a:prstClr val="black"/>
                    </a:solidFill>
                    <a:latin typeface="Calibri" panose="020F0502020204030204"/>
                  </a:rPr>
                  <a:t>, employees to available shifts with capacity 1, shifts to sink with capacity </a:t>
                </a:r>
                <a14:m>
                  <m:oMath xmlns:m="http://schemas.openxmlformats.org/officeDocument/2006/math">
                    <m:sSub>
                      <m:sSubPr>
                        <m:ctrlPr>
                          <a:rPr lang="en-US" b="0"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𝑝</m:t>
                        </m:r>
                      </m:e>
                      <m:sub>
                        <m:r>
                          <a:rPr lang="en-US" b="0" i="1" smtClean="0">
                            <a:solidFill>
                              <a:prstClr val="black"/>
                            </a:solidFill>
                            <a:latin typeface="Cambria Math" panose="02040503050406030204" pitchFamily="18" charset="0"/>
                          </a:rPr>
                          <m:t>𝑖</m:t>
                        </m:r>
                      </m:sub>
                    </m:sSub>
                  </m:oMath>
                </a14:m>
                <a:endParaRPr lang="en-US" dirty="0">
                  <a:solidFill>
                    <a:prstClr val="black"/>
                  </a:solidFill>
                  <a:latin typeface="Calibri" panose="020F0502020204030204"/>
                </a:endParaRPr>
              </a:p>
            </p:txBody>
          </p:sp>
        </mc:Choice>
        <mc:Fallback>
          <p:sp>
            <p:nvSpPr>
              <p:cNvPr id="3" name="TextBox 2">
                <a:extLst>
                  <a:ext uri="{FF2B5EF4-FFF2-40B4-BE49-F238E27FC236}">
                    <a16:creationId xmlns:a16="http://schemas.microsoft.com/office/drawing/2014/main" id="{4EC24E22-AA98-6BFD-4336-3C02AAF2061E}"/>
                  </a:ext>
                </a:extLst>
              </p:cNvPr>
              <p:cNvSpPr txBox="1">
                <a:spLocks noRot="1" noChangeAspect="1" noMove="1" noResize="1" noEditPoints="1" noAdjustHandles="1" noChangeArrowheads="1" noChangeShapeType="1" noTextEdit="1"/>
              </p:cNvSpPr>
              <p:nvPr/>
            </p:nvSpPr>
            <p:spPr>
              <a:xfrm>
                <a:off x="4474144" y="2476596"/>
                <a:ext cx="3285854" cy="1754326"/>
              </a:xfrm>
              <a:prstGeom prst="rect">
                <a:avLst/>
              </a:prstGeom>
              <a:blipFill>
                <a:blip r:embed="rId2"/>
                <a:stretch>
                  <a:fillRect l="-1670" t="-1736" b="-451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CB01A05-33DB-C921-21A3-F17DF51395E0}"/>
              </a:ext>
            </a:extLst>
          </p:cNvPr>
          <p:cNvSpPr txBox="1"/>
          <p:nvPr/>
        </p:nvSpPr>
        <p:spPr>
          <a:xfrm>
            <a:off x="9714100" y="3680214"/>
            <a:ext cx="2743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Ford-Fulkerson</a:t>
            </a:r>
          </a:p>
        </p:txBody>
      </p:sp>
      <p:sp>
        <p:nvSpPr>
          <p:cNvPr id="6" name="TextBox 5">
            <a:extLst>
              <a:ext uri="{FF2B5EF4-FFF2-40B4-BE49-F238E27FC236}">
                <a16:creationId xmlns:a16="http://schemas.microsoft.com/office/drawing/2014/main" id="{3730BFAD-FC3D-3474-3953-71C033799B51}"/>
              </a:ext>
            </a:extLst>
          </p:cNvPr>
          <p:cNvSpPr txBox="1"/>
          <p:nvPr/>
        </p:nvSpPr>
        <p:spPr>
          <a:xfrm>
            <a:off x="5243990" y="4593289"/>
            <a:ext cx="2743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If an employee-shift edge has flow, assign the employee to that shift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BD5EBD0D-3552-55EF-B4AF-866950D09555}"/>
              </a:ext>
            </a:extLst>
          </p:cNvPr>
          <p:cNvSpPr txBox="1"/>
          <p:nvPr/>
        </p:nvSpPr>
        <p:spPr>
          <a:xfrm>
            <a:off x="105853" y="2113216"/>
            <a:ext cx="1796903" cy="1477328"/>
          </a:xfrm>
          <a:prstGeom prst="rect">
            <a:avLst/>
          </a:prstGeom>
          <a:noFill/>
          <a:ln>
            <a:solidFill>
              <a:schemeClr val="tx1"/>
            </a:solidFill>
          </a:ln>
        </p:spPr>
        <p:txBody>
          <a:bodyPr wrap="square" rtlCol="0">
            <a:spAutoFit/>
          </a:bodyPr>
          <a:lstStyle/>
          <a:p>
            <a:r>
              <a:rPr lang="en-US" dirty="0"/>
              <a:t>Shifts:</a:t>
            </a:r>
          </a:p>
          <a:p>
            <a:pPr marL="457200" indent="-457200">
              <a:buFont typeface="+mj-lt"/>
              <a:buAutoNum type="arabicPeriod"/>
            </a:pPr>
            <a:r>
              <a:rPr lang="en-US" dirty="0"/>
              <a:t>6am, 2</a:t>
            </a:r>
          </a:p>
          <a:p>
            <a:pPr marL="457200" indent="-457200">
              <a:buFont typeface="+mj-lt"/>
              <a:buAutoNum type="arabicPeriod"/>
            </a:pPr>
            <a:r>
              <a:rPr lang="en-US" dirty="0"/>
              <a:t>9am, 2</a:t>
            </a:r>
          </a:p>
          <a:p>
            <a:pPr marL="457200" indent="-457200">
              <a:buFont typeface="+mj-lt"/>
              <a:buAutoNum type="arabicPeriod"/>
            </a:pPr>
            <a:r>
              <a:rPr lang="en-US" dirty="0"/>
              <a:t>12pm, 1</a:t>
            </a:r>
          </a:p>
          <a:p>
            <a:pPr marL="457200" indent="-457200">
              <a:buFont typeface="+mj-lt"/>
              <a:buAutoNum type="arabicPeriod"/>
            </a:pPr>
            <a:r>
              <a:rPr lang="en-US" dirty="0"/>
              <a:t>3pm, 1</a:t>
            </a:r>
          </a:p>
        </p:txBody>
      </p:sp>
      <p:sp>
        <p:nvSpPr>
          <p:cNvPr id="279" name="TextBox 278">
            <a:extLst>
              <a:ext uri="{FF2B5EF4-FFF2-40B4-BE49-F238E27FC236}">
                <a16:creationId xmlns:a16="http://schemas.microsoft.com/office/drawing/2014/main" id="{63E7529B-B8B7-6701-F88E-BC0C9B4D5ED5}"/>
              </a:ext>
            </a:extLst>
          </p:cNvPr>
          <p:cNvSpPr txBox="1"/>
          <p:nvPr/>
        </p:nvSpPr>
        <p:spPr>
          <a:xfrm>
            <a:off x="2104777" y="2113216"/>
            <a:ext cx="2147315" cy="1200329"/>
          </a:xfrm>
          <a:prstGeom prst="rect">
            <a:avLst/>
          </a:prstGeom>
          <a:noFill/>
          <a:ln>
            <a:solidFill>
              <a:schemeClr val="tx1"/>
            </a:solidFill>
          </a:ln>
        </p:spPr>
        <p:txBody>
          <a:bodyPr wrap="square" rtlCol="0">
            <a:spAutoFit/>
          </a:bodyPr>
          <a:lstStyle/>
          <a:p>
            <a:r>
              <a:rPr lang="en-US" dirty="0"/>
              <a:t>Employees:</a:t>
            </a:r>
          </a:p>
          <a:p>
            <a:pPr marL="342900" indent="-342900">
              <a:buFont typeface="+mj-lt"/>
              <a:buAutoNum type="arabicPeriod"/>
            </a:pPr>
            <a:r>
              <a:rPr lang="en-US" dirty="0"/>
              <a:t>6am, 9am, 3pm</a:t>
            </a:r>
          </a:p>
          <a:p>
            <a:pPr marL="342900" indent="-342900">
              <a:buFont typeface="+mj-lt"/>
              <a:buAutoNum type="arabicPeriod"/>
            </a:pPr>
            <a:r>
              <a:rPr lang="en-US" dirty="0"/>
              <a:t>6am, 9am, 12pm</a:t>
            </a:r>
          </a:p>
          <a:p>
            <a:pPr marL="342900" indent="-342900">
              <a:buFont typeface="+mj-lt"/>
              <a:buAutoNum type="arabicPeriod"/>
            </a:pPr>
            <a:r>
              <a:rPr lang="en-US" dirty="0"/>
              <a:t>6am, 3pm</a:t>
            </a:r>
          </a:p>
        </p:txBody>
      </p:sp>
      <mc:AlternateContent xmlns:mc="http://schemas.openxmlformats.org/markup-compatibility/2006">
        <mc:Choice xmlns:a14="http://schemas.microsoft.com/office/drawing/2010/main" Requires="a14">
          <p:sp>
            <p:nvSpPr>
              <p:cNvPr id="290" name="TextBox 289">
                <a:extLst>
                  <a:ext uri="{FF2B5EF4-FFF2-40B4-BE49-F238E27FC236}">
                    <a16:creationId xmlns:a16="http://schemas.microsoft.com/office/drawing/2014/main" id="{4F23E32D-B1CE-C3AE-AA55-310B9D9BE3C5}"/>
                  </a:ext>
                </a:extLst>
              </p:cNvPr>
              <p:cNvSpPr txBox="1"/>
              <p:nvPr/>
            </p:nvSpPr>
            <p:spPr>
              <a:xfrm>
                <a:off x="1327983" y="3743740"/>
                <a:ext cx="946298" cy="369332"/>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m:oMathPara>
                </a14:m>
                <a:endParaRPr lang="en-US" dirty="0"/>
              </a:p>
            </p:txBody>
          </p:sp>
        </mc:Choice>
        <mc:Fallback>
          <p:sp>
            <p:nvSpPr>
              <p:cNvPr id="290" name="TextBox 289">
                <a:extLst>
                  <a:ext uri="{FF2B5EF4-FFF2-40B4-BE49-F238E27FC236}">
                    <a16:creationId xmlns:a16="http://schemas.microsoft.com/office/drawing/2014/main" id="{4F23E32D-B1CE-C3AE-AA55-310B9D9BE3C5}"/>
                  </a:ext>
                </a:extLst>
              </p:cNvPr>
              <p:cNvSpPr txBox="1">
                <a:spLocks noRot="1" noChangeAspect="1" noMove="1" noResize="1" noEditPoints="1" noAdjustHandles="1" noChangeArrowheads="1" noChangeShapeType="1" noTextEdit="1"/>
              </p:cNvSpPr>
              <p:nvPr/>
            </p:nvSpPr>
            <p:spPr>
              <a:xfrm>
                <a:off x="1327983" y="3743740"/>
                <a:ext cx="946298" cy="369332"/>
              </a:xfrm>
              <a:prstGeom prst="rect">
                <a:avLst/>
              </a:prstGeom>
              <a:blipFill>
                <a:blip r:embed="rId3"/>
                <a:stretch>
                  <a:fillRect/>
                </a:stretch>
              </a:blipFill>
              <a:ln>
                <a:solidFill>
                  <a:schemeClr val="tx1"/>
                </a:solidFill>
              </a:ln>
            </p:spPr>
            <p:txBody>
              <a:bodyPr/>
              <a:lstStyle/>
              <a:p>
                <a:r>
                  <a:rPr lang="en-US">
                    <a:noFill/>
                  </a:rPr>
                  <a:t> </a:t>
                </a:r>
              </a:p>
            </p:txBody>
          </p:sp>
        </mc:Fallback>
      </mc:AlternateContent>
      <p:grpSp>
        <p:nvGrpSpPr>
          <p:cNvPr id="291" name="Group 290">
            <a:extLst>
              <a:ext uri="{FF2B5EF4-FFF2-40B4-BE49-F238E27FC236}">
                <a16:creationId xmlns:a16="http://schemas.microsoft.com/office/drawing/2014/main" id="{38B57FC1-CFE6-52BB-CD63-BA55C8885D76}"/>
              </a:ext>
            </a:extLst>
          </p:cNvPr>
          <p:cNvGrpSpPr/>
          <p:nvPr/>
        </p:nvGrpSpPr>
        <p:grpSpPr>
          <a:xfrm>
            <a:off x="8279354" y="1383672"/>
            <a:ext cx="3806793" cy="2083476"/>
            <a:chOff x="5718433" y="2537588"/>
            <a:chExt cx="6400710" cy="3503140"/>
          </a:xfrm>
        </p:grpSpPr>
        <mc:AlternateContent xmlns:mc="http://schemas.openxmlformats.org/markup-compatibility/2006">
          <mc:Choice xmlns:a14="http://schemas.microsoft.com/office/drawing/2010/main" Requires="a14">
            <p:sp>
              <p:nvSpPr>
                <p:cNvPr id="292" name="Oval 50">
                  <a:extLst>
                    <a:ext uri="{FF2B5EF4-FFF2-40B4-BE49-F238E27FC236}">
                      <a16:creationId xmlns:a16="http://schemas.microsoft.com/office/drawing/2014/main" id="{301F0DE3-4E2D-0851-893C-6561994F1A53}"/>
                    </a:ext>
                  </a:extLst>
                </p:cNvPr>
                <p:cNvSpPr>
                  <a:spLocks noChangeAspect="1" noChangeArrowheads="1"/>
                </p:cNvSpPr>
                <p:nvPr/>
              </p:nvSpPr>
              <p:spPr bwMode="auto">
                <a:xfrm>
                  <a:off x="5718433" y="4200001"/>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1400" b="1" i="1" dirty="0" smtClean="0">
                            <a:solidFill>
                              <a:srgbClr val="C00000"/>
                            </a:solidFill>
                            <a:latin typeface="Cambria Math" panose="02040503050406030204" pitchFamily="18" charset="0"/>
                          </a:rPr>
                          <m:t>𝒔</m:t>
                        </m:r>
                      </m:oMath>
                    </m:oMathPara>
                  </a14:m>
                  <a:endParaRPr lang="en-US" altLang="en-US" sz="1400" b="1" dirty="0">
                    <a:solidFill>
                      <a:srgbClr val="C00000"/>
                    </a:solidFill>
                  </a:endParaRPr>
                </a:p>
              </p:txBody>
            </p:sp>
          </mc:Choice>
          <mc:Fallback>
            <p:sp>
              <p:nvSpPr>
                <p:cNvPr id="292" name="Oval 50">
                  <a:extLst>
                    <a:ext uri="{FF2B5EF4-FFF2-40B4-BE49-F238E27FC236}">
                      <a16:creationId xmlns:a16="http://schemas.microsoft.com/office/drawing/2014/main" id="{301F0DE3-4E2D-0851-893C-6561994F1A53}"/>
                    </a:ext>
                  </a:extLst>
                </p:cNvPr>
                <p:cNvSpPr>
                  <a:spLocks noRot="1" noChangeAspect="1" noMove="1" noResize="1" noEditPoints="1" noAdjustHandles="1" noChangeArrowheads="1" noChangeShapeType="1" noTextEdit="1"/>
                </p:cNvSpPr>
                <p:nvPr/>
              </p:nvSpPr>
              <p:spPr bwMode="auto">
                <a:xfrm>
                  <a:off x="5718433" y="4200001"/>
                  <a:ext cx="435031" cy="437783"/>
                </a:xfrm>
                <a:prstGeom prst="ellipse">
                  <a:avLst/>
                </a:prstGeom>
                <a:blipFill>
                  <a:blip r:embed="rId4"/>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3" name="Oval 50">
                  <a:extLst>
                    <a:ext uri="{FF2B5EF4-FFF2-40B4-BE49-F238E27FC236}">
                      <a16:creationId xmlns:a16="http://schemas.microsoft.com/office/drawing/2014/main" id="{5003F590-E0A8-699D-34AF-9A55BDE737A9}"/>
                    </a:ext>
                  </a:extLst>
                </p:cNvPr>
                <p:cNvSpPr>
                  <a:spLocks noChangeAspect="1" noChangeArrowheads="1"/>
                </p:cNvSpPr>
                <p:nvPr/>
              </p:nvSpPr>
              <p:spPr bwMode="auto">
                <a:xfrm>
                  <a:off x="11684112" y="4308372"/>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1400" b="1" i="1" dirty="0" smtClean="0">
                            <a:solidFill>
                              <a:srgbClr val="C00000"/>
                            </a:solidFill>
                            <a:latin typeface="Cambria Math" panose="02040503050406030204" pitchFamily="18" charset="0"/>
                          </a:rPr>
                          <m:t>𝒕</m:t>
                        </m:r>
                      </m:oMath>
                    </m:oMathPara>
                  </a14:m>
                  <a:endParaRPr lang="en-US" altLang="en-US" sz="1400" b="1" dirty="0">
                    <a:solidFill>
                      <a:srgbClr val="C00000"/>
                    </a:solidFill>
                  </a:endParaRPr>
                </a:p>
              </p:txBody>
            </p:sp>
          </mc:Choice>
          <mc:Fallback>
            <p:sp>
              <p:nvSpPr>
                <p:cNvPr id="293" name="Oval 50">
                  <a:extLst>
                    <a:ext uri="{FF2B5EF4-FFF2-40B4-BE49-F238E27FC236}">
                      <a16:creationId xmlns:a16="http://schemas.microsoft.com/office/drawing/2014/main" id="{5003F590-E0A8-699D-34AF-9A55BDE737A9}"/>
                    </a:ext>
                  </a:extLst>
                </p:cNvPr>
                <p:cNvSpPr>
                  <a:spLocks noRot="1" noChangeAspect="1" noMove="1" noResize="1" noEditPoints="1" noAdjustHandles="1" noChangeArrowheads="1" noChangeShapeType="1" noTextEdit="1"/>
                </p:cNvSpPr>
                <p:nvPr/>
              </p:nvSpPr>
              <p:spPr bwMode="auto">
                <a:xfrm>
                  <a:off x="11684112" y="4308372"/>
                  <a:ext cx="435031" cy="437783"/>
                </a:xfrm>
                <a:prstGeom prst="ellipse">
                  <a:avLst/>
                </a:prstGeom>
                <a:blipFill>
                  <a:blip r:embed="rId5"/>
                  <a:stretch>
                    <a:fillRect/>
                  </a:stretch>
                </a:blipFill>
                <a:ln w="9525">
                  <a:solidFill>
                    <a:schemeClr val="tx1"/>
                  </a:solidFill>
                  <a:round/>
                  <a:headEnd/>
                  <a:tailEnd/>
                </a:ln>
                <a:effectLst/>
              </p:spPr>
              <p:txBody>
                <a:bodyPr/>
                <a:lstStyle/>
                <a:p>
                  <a:r>
                    <a:rPr lang="en-US">
                      <a:noFill/>
                    </a:rPr>
                    <a:t> </a:t>
                  </a:r>
                </a:p>
              </p:txBody>
            </p:sp>
          </mc:Fallback>
        </mc:AlternateContent>
        <p:cxnSp>
          <p:nvCxnSpPr>
            <p:cNvPr id="294" name="Straight Connector 293">
              <a:extLst>
                <a:ext uri="{FF2B5EF4-FFF2-40B4-BE49-F238E27FC236}">
                  <a16:creationId xmlns:a16="http://schemas.microsoft.com/office/drawing/2014/main" id="{004A899A-05B1-F2B9-D732-4412DC15ACB5}"/>
                </a:ext>
              </a:extLst>
            </p:cNvPr>
            <p:cNvCxnSpPr>
              <a:cxnSpLocks/>
              <a:stCxn id="292" idx="7"/>
            </p:cNvCxnSpPr>
            <p:nvPr/>
          </p:nvCxnSpPr>
          <p:spPr>
            <a:xfrm flipV="1">
              <a:off x="6089756" y="2847148"/>
              <a:ext cx="1209574" cy="141696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84D46059-07C2-92CB-C71C-48187480C570}"/>
                </a:ext>
              </a:extLst>
            </p:cNvPr>
            <p:cNvCxnSpPr>
              <a:cxnSpLocks/>
              <a:stCxn id="292" idx="6"/>
            </p:cNvCxnSpPr>
            <p:nvPr/>
          </p:nvCxnSpPr>
          <p:spPr>
            <a:xfrm flipV="1">
              <a:off x="6153464" y="4005192"/>
              <a:ext cx="1257964" cy="41370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4DA286E8-AED3-903B-39F2-C9A32384D4EB}"/>
                </a:ext>
              </a:extLst>
            </p:cNvPr>
            <p:cNvCxnSpPr>
              <a:cxnSpLocks/>
              <a:stCxn id="292" idx="5"/>
            </p:cNvCxnSpPr>
            <p:nvPr/>
          </p:nvCxnSpPr>
          <p:spPr>
            <a:xfrm>
              <a:off x="6089756" y="4573673"/>
              <a:ext cx="1095402" cy="566534"/>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DB7E358F-2593-202F-BD15-0609D778B1D2}"/>
                </a:ext>
              </a:extLst>
            </p:cNvPr>
            <p:cNvCxnSpPr>
              <a:cxnSpLocks/>
              <a:endCxn id="293" idx="0"/>
            </p:cNvCxnSpPr>
            <p:nvPr/>
          </p:nvCxnSpPr>
          <p:spPr>
            <a:xfrm>
              <a:off x="10945253" y="2951108"/>
              <a:ext cx="956375" cy="135726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764A04F4-D919-E772-D2D1-38B8C64015E1}"/>
                </a:ext>
              </a:extLst>
            </p:cNvPr>
            <p:cNvCxnSpPr>
              <a:cxnSpLocks/>
              <a:endCxn id="293" idx="1"/>
            </p:cNvCxnSpPr>
            <p:nvPr/>
          </p:nvCxnSpPr>
          <p:spPr>
            <a:xfrm>
              <a:off x="10835155" y="4100807"/>
              <a:ext cx="912665" cy="271677"/>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1238E52F-9AE0-C903-9BC3-E551CD99911B}"/>
                </a:ext>
              </a:extLst>
            </p:cNvPr>
            <p:cNvCxnSpPr>
              <a:cxnSpLocks/>
              <a:endCxn id="293" idx="3"/>
            </p:cNvCxnSpPr>
            <p:nvPr/>
          </p:nvCxnSpPr>
          <p:spPr>
            <a:xfrm flipV="1">
              <a:off x="10920258" y="4682044"/>
              <a:ext cx="827562" cy="42668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03D35E3F-5DE5-094E-659F-4249DBB35553}"/>
                </a:ext>
              </a:extLst>
            </p:cNvPr>
            <p:cNvCxnSpPr>
              <a:cxnSpLocks/>
              <a:stCxn id="314" idx="6"/>
              <a:endCxn id="293" idx="4"/>
            </p:cNvCxnSpPr>
            <p:nvPr/>
          </p:nvCxnSpPr>
          <p:spPr>
            <a:xfrm flipV="1">
              <a:off x="10892795" y="4746155"/>
              <a:ext cx="1008833" cy="107568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1" name="TextBox 300">
                  <a:extLst>
                    <a:ext uri="{FF2B5EF4-FFF2-40B4-BE49-F238E27FC236}">
                      <a16:creationId xmlns:a16="http://schemas.microsoft.com/office/drawing/2014/main" id="{976ED02D-36EF-06B2-82FA-672A400FD1D9}"/>
                    </a:ext>
                  </a:extLst>
                </p:cNvPr>
                <p:cNvSpPr txBox="1"/>
                <p:nvPr/>
              </p:nvSpPr>
              <p:spPr>
                <a:xfrm>
                  <a:off x="6544966" y="3445074"/>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2</m:t>
                        </m:r>
                      </m:oMath>
                    </m:oMathPara>
                  </a14:m>
                  <a:endParaRPr lang="en-US" sz="1200" dirty="0"/>
                </a:p>
              </p:txBody>
            </p:sp>
          </mc:Choice>
          <mc:Fallback>
            <p:sp>
              <p:nvSpPr>
                <p:cNvPr id="301" name="TextBox 300">
                  <a:extLst>
                    <a:ext uri="{FF2B5EF4-FFF2-40B4-BE49-F238E27FC236}">
                      <a16:creationId xmlns:a16="http://schemas.microsoft.com/office/drawing/2014/main" id="{976ED02D-36EF-06B2-82FA-672A400FD1D9}"/>
                    </a:ext>
                  </a:extLst>
                </p:cNvPr>
                <p:cNvSpPr txBox="1">
                  <a:spLocks noRot="1" noChangeAspect="1" noMove="1" noResize="1" noEditPoints="1" noAdjustHandles="1" noChangeArrowheads="1" noChangeShapeType="1" noTextEdit="1"/>
                </p:cNvSpPr>
                <p:nvPr/>
              </p:nvSpPr>
              <p:spPr>
                <a:xfrm>
                  <a:off x="6544966" y="3445074"/>
                  <a:ext cx="304891" cy="276999"/>
                </a:xfrm>
                <a:prstGeom prst="rect">
                  <a:avLst/>
                </a:prstGeom>
                <a:blipFill>
                  <a:blip r:embed="rId6"/>
                  <a:stretch>
                    <a:fillRect r="-26667" b="-4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2" name="TextBox 301">
                  <a:extLst>
                    <a:ext uri="{FF2B5EF4-FFF2-40B4-BE49-F238E27FC236}">
                      <a16:creationId xmlns:a16="http://schemas.microsoft.com/office/drawing/2014/main" id="{207A1ADA-E32D-46A1-B926-3881C52FB686}"/>
                    </a:ext>
                  </a:extLst>
                </p:cNvPr>
                <p:cNvSpPr txBox="1"/>
                <p:nvPr/>
              </p:nvSpPr>
              <p:spPr>
                <a:xfrm>
                  <a:off x="6742829" y="3934465"/>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2</m:t>
                        </m:r>
                      </m:oMath>
                    </m:oMathPara>
                  </a14:m>
                  <a:endParaRPr lang="en-US" sz="1200" dirty="0"/>
                </a:p>
              </p:txBody>
            </p:sp>
          </mc:Choice>
          <mc:Fallback>
            <p:sp>
              <p:nvSpPr>
                <p:cNvPr id="302" name="TextBox 301">
                  <a:extLst>
                    <a:ext uri="{FF2B5EF4-FFF2-40B4-BE49-F238E27FC236}">
                      <a16:creationId xmlns:a16="http://schemas.microsoft.com/office/drawing/2014/main" id="{207A1ADA-E32D-46A1-B926-3881C52FB686}"/>
                    </a:ext>
                  </a:extLst>
                </p:cNvPr>
                <p:cNvSpPr txBox="1">
                  <a:spLocks noRot="1" noChangeAspect="1" noMove="1" noResize="1" noEditPoints="1" noAdjustHandles="1" noChangeArrowheads="1" noChangeShapeType="1" noTextEdit="1"/>
                </p:cNvSpPr>
                <p:nvPr/>
              </p:nvSpPr>
              <p:spPr>
                <a:xfrm>
                  <a:off x="6742829" y="3934465"/>
                  <a:ext cx="304891" cy="276999"/>
                </a:xfrm>
                <a:prstGeom prst="rect">
                  <a:avLst/>
                </a:prstGeom>
                <a:blipFill>
                  <a:blip r:embed="rId7"/>
                  <a:stretch>
                    <a:fillRect r="-26667" b="-481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3" name="TextBox 302">
                  <a:extLst>
                    <a:ext uri="{FF2B5EF4-FFF2-40B4-BE49-F238E27FC236}">
                      <a16:creationId xmlns:a16="http://schemas.microsoft.com/office/drawing/2014/main" id="{FB4B6279-2104-C70F-3F11-4564E6B42765}"/>
                    </a:ext>
                  </a:extLst>
                </p:cNvPr>
                <p:cNvSpPr txBox="1"/>
                <p:nvPr/>
              </p:nvSpPr>
              <p:spPr>
                <a:xfrm>
                  <a:off x="6543030" y="4658723"/>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2</m:t>
                        </m:r>
                      </m:oMath>
                    </m:oMathPara>
                  </a14:m>
                  <a:endParaRPr lang="en-US" sz="1200" dirty="0"/>
                </a:p>
              </p:txBody>
            </p:sp>
          </mc:Choice>
          <mc:Fallback>
            <p:sp>
              <p:nvSpPr>
                <p:cNvPr id="303" name="TextBox 302">
                  <a:extLst>
                    <a:ext uri="{FF2B5EF4-FFF2-40B4-BE49-F238E27FC236}">
                      <a16:creationId xmlns:a16="http://schemas.microsoft.com/office/drawing/2014/main" id="{FB4B6279-2104-C70F-3F11-4564E6B42765}"/>
                    </a:ext>
                  </a:extLst>
                </p:cNvPr>
                <p:cNvSpPr txBox="1">
                  <a:spLocks noRot="1" noChangeAspect="1" noMove="1" noResize="1" noEditPoints="1" noAdjustHandles="1" noChangeArrowheads="1" noChangeShapeType="1" noTextEdit="1"/>
                </p:cNvSpPr>
                <p:nvPr/>
              </p:nvSpPr>
              <p:spPr>
                <a:xfrm>
                  <a:off x="6543030" y="4658723"/>
                  <a:ext cx="304891" cy="276999"/>
                </a:xfrm>
                <a:prstGeom prst="rect">
                  <a:avLst/>
                </a:prstGeom>
                <a:blipFill>
                  <a:blip r:embed="rId8"/>
                  <a:stretch>
                    <a:fillRect r="-27586" b="-4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4" name="TextBox 303">
                  <a:extLst>
                    <a:ext uri="{FF2B5EF4-FFF2-40B4-BE49-F238E27FC236}">
                      <a16:creationId xmlns:a16="http://schemas.microsoft.com/office/drawing/2014/main" id="{FC9CC7F0-2734-FD6F-02B8-7B5F70DD85CA}"/>
                    </a:ext>
                  </a:extLst>
                </p:cNvPr>
                <p:cNvSpPr txBox="1"/>
                <p:nvPr/>
              </p:nvSpPr>
              <p:spPr>
                <a:xfrm>
                  <a:off x="11198818" y="3338951"/>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2</m:t>
                        </m:r>
                      </m:oMath>
                    </m:oMathPara>
                  </a14:m>
                  <a:endParaRPr lang="en-US" sz="1200" dirty="0"/>
                </a:p>
              </p:txBody>
            </p:sp>
          </mc:Choice>
          <mc:Fallback>
            <p:sp>
              <p:nvSpPr>
                <p:cNvPr id="304" name="TextBox 303">
                  <a:extLst>
                    <a:ext uri="{FF2B5EF4-FFF2-40B4-BE49-F238E27FC236}">
                      <a16:creationId xmlns:a16="http://schemas.microsoft.com/office/drawing/2014/main" id="{FC9CC7F0-2734-FD6F-02B8-7B5F70DD85CA}"/>
                    </a:ext>
                  </a:extLst>
                </p:cNvPr>
                <p:cNvSpPr txBox="1">
                  <a:spLocks noRot="1" noChangeAspect="1" noMove="1" noResize="1" noEditPoints="1" noAdjustHandles="1" noChangeArrowheads="1" noChangeShapeType="1" noTextEdit="1"/>
                </p:cNvSpPr>
                <p:nvPr/>
              </p:nvSpPr>
              <p:spPr>
                <a:xfrm>
                  <a:off x="11198818" y="3338951"/>
                  <a:ext cx="304891" cy="276999"/>
                </a:xfrm>
                <a:prstGeom prst="rect">
                  <a:avLst/>
                </a:prstGeom>
                <a:blipFill>
                  <a:blip r:embed="rId7"/>
                  <a:stretch>
                    <a:fillRect r="-26667" b="-481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5" name="TextBox 304">
                  <a:extLst>
                    <a:ext uri="{FF2B5EF4-FFF2-40B4-BE49-F238E27FC236}">
                      <a16:creationId xmlns:a16="http://schemas.microsoft.com/office/drawing/2014/main" id="{F348C372-46BC-739A-BCD1-ADCFBF13F5D2}"/>
                    </a:ext>
                  </a:extLst>
                </p:cNvPr>
                <p:cNvSpPr txBox="1"/>
                <p:nvPr/>
              </p:nvSpPr>
              <p:spPr>
                <a:xfrm>
                  <a:off x="11099178" y="3989849"/>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2</m:t>
                        </m:r>
                      </m:oMath>
                    </m:oMathPara>
                  </a14:m>
                  <a:endParaRPr lang="en-US" sz="1200" dirty="0"/>
                </a:p>
              </p:txBody>
            </p:sp>
          </mc:Choice>
          <mc:Fallback>
            <p:sp>
              <p:nvSpPr>
                <p:cNvPr id="305" name="TextBox 304">
                  <a:extLst>
                    <a:ext uri="{FF2B5EF4-FFF2-40B4-BE49-F238E27FC236}">
                      <a16:creationId xmlns:a16="http://schemas.microsoft.com/office/drawing/2014/main" id="{F348C372-46BC-739A-BCD1-ADCFBF13F5D2}"/>
                    </a:ext>
                  </a:extLst>
                </p:cNvPr>
                <p:cNvSpPr txBox="1">
                  <a:spLocks noRot="1" noChangeAspect="1" noMove="1" noResize="1" noEditPoints="1" noAdjustHandles="1" noChangeArrowheads="1" noChangeShapeType="1" noTextEdit="1"/>
                </p:cNvSpPr>
                <p:nvPr/>
              </p:nvSpPr>
              <p:spPr>
                <a:xfrm>
                  <a:off x="11099178" y="3989849"/>
                  <a:ext cx="304891" cy="276999"/>
                </a:xfrm>
                <a:prstGeom prst="rect">
                  <a:avLst/>
                </a:prstGeom>
                <a:blipFill>
                  <a:blip r:embed="rId6"/>
                  <a:stretch>
                    <a:fillRect r="-26667" b="-4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6" name="TextBox 305">
                  <a:extLst>
                    <a:ext uri="{FF2B5EF4-FFF2-40B4-BE49-F238E27FC236}">
                      <a16:creationId xmlns:a16="http://schemas.microsoft.com/office/drawing/2014/main" id="{8AFF6E70-7837-717F-0BAA-4A4AFCA9EB67}"/>
                    </a:ext>
                  </a:extLst>
                </p:cNvPr>
                <p:cNvSpPr txBox="1"/>
                <p:nvPr/>
              </p:nvSpPr>
              <p:spPr>
                <a:xfrm>
                  <a:off x="11146581" y="4700897"/>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p:sp>
              <p:nvSpPr>
                <p:cNvPr id="306" name="TextBox 305">
                  <a:extLst>
                    <a:ext uri="{FF2B5EF4-FFF2-40B4-BE49-F238E27FC236}">
                      <a16:creationId xmlns:a16="http://schemas.microsoft.com/office/drawing/2014/main" id="{8AFF6E70-7837-717F-0BAA-4A4AFCA9EB67}"/>
                    </a:ext>
                  </a:extLst>
                </p:cNvPr>
                <p:cNvSpPr txBox="1">
                  <a:spLocks noRot="1" noChangeAspect="1" noMove="1" noResize="1" noEditPoints="1" noAdjustHandles="1" noChangeArrowheads="1" noChangeShapeType="1" noTextEdit="1"/>
                </p:cNvSpPr>
                <p:nvPr/>
              </p:nvSpPr>
              <p:spPr>
                <a:xfrm>
                  <a:off x="11146581" y="4700897"/>
                  <a:ext cx="304891" cy="276999"/>
                </a:xfrm>
                <a:prstGeom prst="rect">
                  <a:avLst/>
                </a:prstGeom>
                <a:blipFill>
                  <a:blip r:embed="rId9"/>
                  <a:stretch>
                    <a:fillRect r="-31034" b="-481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7" name="TextBox 306">
                  <a:extLst>
                    <a:ext uri="{FF2B5EF4-FFF2-40B4-BE49-F238E27FC236}">
                      <a16:creationId xmlns:a16="http://schemas.microsoft.com/office/drawing/2014/main" id="{BDFD7433-BF1B-1BD3-8E86-885786C43AEE}"/>
                    </a:ext>
                  </a:extLst>
                </p:cNvPr>
                <p:cNvSpPr txBox="1"/>
                <p:nvPr/>
              </p:nvSpPr>
              <p:spPr>
                <a:xfrm>
                  <a:off x="11120971" y="5233626"/>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p:sp>
              <p:nvSpPr>
                <p:cNvPr id="307" name="TextBox 306">
                  <a:extLst>
                    <a:ext uri="{FF2B5EF4-FFF2-40B4-BE49-F238E27FC236}">
                      <a16:creationId xmlns:a16="http://schemas.microsoft.com/office/drawing/2014/main" id="{BDFD7433-BF1B-1BD3-8E86-885786C43AEE}"/>
                    </a:ext>
                  </a:extLst>
                </p:cNvPr>
                <p:cNvSpPr txBox="1">
                  <a:spLocks noRot="1" noChangeAspect="1" noMove="1" noResize="1" noEditPoints="1" noAdjustHandles="1" noChangeArrowheads="1" noChangeShapeType="1" noTextEdit="1"/>
                </p:cNvSpPr>
                <p:nvPr/>
              </p:nvSpPr>
              <p:spPr>
                <a:xfrm>
                  <a:off x="11120971" y="5233626"/>
                  <a:ext cx="304891" cy="276999"/>
                </a:xfrm>
                <a:prstGeom prst="rect">
                  <a:avLst/>
                </a:prstGeom>
                <a:blipFill>
                  <a:blip r:embed="rId10"/>
                  <a:stretch>
                    <a:fillRect r="-26667" b="-481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8" name="Oval 50">
                  <a:extLst>
                    <a:ext uri="{FF2B5EF4-FFF2-40B4-BE49-F238E27FC236}">
                      <a16:creationId xmlns:a16="http://schemas.microsoft.com/office/drawing/2014/main" id="{9A9A16D7-F5A8-DC1D-0125-1B5A4E00C6F2}"/>
                    </a:ext>
                  </a:extLst>
                </p:cNvPr>
                <p:cNvSpPr>
                  <a:spLocks noChangeAspect="1" noChangeArrowheads="1"/>
                </p:cNvSpPr>
                <p:nvPr/>
              </p:nvSpPr>
              <p:spPr bwMode="auto">
                <a:xfrm>
                  <a:off x="7299330" y="2537588"/>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1400" b="1" i="1" smtClean="0">
                                <a:solidFill>
                                  <a:srgbClr val="C00000"/>
                                </a:solidFill>
                                <a:latin typeface="Cambria Math" panose="02040503050406030204" pitchFamily="18" charset="0"/>
                              </a:rPr>
                            </m:ctrlPr>
                          </m:sSubPr>
                          <m:e>
                            <m:r>
                              <a:rPr lang="en-US" altLang="en-US" sz="1400" b="1" i="1" smtClean="0">
                                <a:solidFill>
                                  <a:srgbClr val="C00000"/>
                                </a:solidFill>
                                <a:latin typeface="Cambria Math" panose="02040503050406030204" pitchFamily="18" charset="0"/>
                              </a:rPr>
                              <m:t>𝒆</m:t>
                            </m:r>
                          </m:e>
                          <m:sub>
                            <m:r>
                              <a:rPr lang="en-US" altLang="en-US" sz="1400" b="1" i="1" smtClean="0">
                                <a:solidFill>
                                  <a:srgbClr val="C00000"/>
                                </a:solidFill>
                                <a:latin typeface="Cambria Math" panose="02040503050406030204" pitchFamily="18" charset="0"/>
                              </a:rPr>
                              <m:t>𝟏</m:t>
                            </m:r>
                          </m:sub>
                        </m:sSub>
                      </m:oMath>
                    </m:oMathPara>
                  </a14:m>
                  <a:endParaRPr lang="en-US" altLang="en-US" sz="1400" b="1" dirty="0">
                    <a:solidFill>
                      <a:srgbClr val="C00000"/>
                    </a:solidFill>
                  </a:endParaRPr>
                </a:p>
              </p:txBody>
            </p:sp>
          </mc:Choice>
          <mc:Fallback>
            <p:sp>
              <p:nvSpPr>
                <p:cNvPr id="308" name="Oval 50">
                  <a:extLst>
                    <a:ext uri="{FF2B5EF4-FFF2-40B4-BE49-F238E27FC236}">
                      <a16:creationId xmlns:a16="http://schemas.microsoft.com/office/drawing/2014/main" id="{9A9A16D7-F5A8-DC1D-0125-1B5A4E00C6F2}"/>
                    </a:ext>
                  </a:extLst>
                </p:cNvPr>
                <p:cNvSpPr>
                  <a:spLocks noRot="1" noChangeAspect="1" noMove="1" noResize="1" noEditPoints="1" noAdjustHandles="1" noChangeArrowheads="1" noChangeShapeType="1" noTextEdit="1"/>
                </p:cNvSpPr>
                <p:nvPr/>
              </p:nvSpPr>
              <p:spPr bwMode="auto">
                <a:xfrm>
                  <a:off x="7299330" y="2537588"/>
                  <a:ext cx="435031" cy="437783"/>
                </a:xfrm>
                <a:prstGeom prst="ellipse">
                  <a:avLst/>
                </a:prstGeom>
                <a:blipFill>
                  <a:blip r:embed="rId11"/>
                  <a:stretch>
                    <a:fillRect l="-6667"/>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9" name="Oval 50">
                  <a:extLst>
                    <a:ext uri="{FF2B5EF4-FFF2-40B4-BE49-F238E27FC236}">
                      <a16:creationId xmlns:a16="http://schemas.microsoft.com/office/drawing/2014/main" id="{B31A03BA-AB58-A571-87B5-C1F63E0493C5}"/>
                    </a:ext>
                  </a:extLst>
                </p:cNvPr>
                <p:cNvSpPr>
                  <a:spLocks noChangeAspect="1" noChangeArrowheads="1"/>
                </p:cNvSpPr>
                <p:nvPr/>
              </p:nvSpPr>
              <p:spPr bwMode="auto">
                <a:xfrm>
                  <a:off x="7402699" y="3786299"/>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1400" b="1" i="1" smtClean="0">
                                <a:solidFill>
                                  <a:srgbClr val="C00000"/>
                                </a:solidFill>
                                <a:latin typeface="Cambria Math" panose="02040503050406030204" pitchFamily="18" charset="0"/>
                              </a:rPr>
                            </m:ctrlPr>
                          </m:sSubPr>
                          <m:e>
                            <m:r>
                              <a:rPr lang="en-US" altLang="en-US" sz="1400" b="1" i="1" smtClean="0">
                                <a:solidFill>
                                  <a:srgbClr val="C00000"/>
                                </a:solidFill>
                                <a:latin typeface="Cambria Math" panose="02040503050406030204" pitchFamily="18" charset="0"/>
                              </a:rPr>
                              <m:t>𝒆</m:t>
                            </m:r>
                          </m:e>
                          <m:sub>
                            <m:r>
                              <a:rPr lang="en-US" altLang="en-US" sz="1400" b="1" i="1" smtClean="0">
                                <a:solidFill>
                                  <a:srgbClr val="C00000"/>
                                </a:solidFill>
                                <a:latin typeface="Cambria Math" panose="02040503050406030204" pitchFamily="18" charset="0"/>
                              </a:rPr>
                              <m:t>𝟐</m:t>
                            </m:r>
                          </m:sub>
                        </m:sSub>
                      </m:oMath>
                    </m:oMathPara>
                  </a14:m>
                  <a:endParaRPr lang="en-US" altLang="en-US" sz="1400" b="1" dirty="0">
                    <a:solidFill>
                      <a:srgbClr val="C00000"/>
                    </a:solidFill>
                  </a:endParaRPr>
                </a:p>
              </p:txBody>
            </p:sp>
          </mc:Choice>
          <mc:Fallback>
            <p:sp>
              <p:nvSpPr>
                <p:cNvPr id="309" name="Oval 50">
                  <a:extLst>
                    <a:ext uri="{FF2B5EF4-FFF2-40B4-BE49-F238E27FC236}">
                      <a16:creationId xmlns:a16="http://schemas.microsoft.com/office/drawing/2014/main" id="{B31A03BA-AB58-A571-87B5-C1F63E0493C5}"/>
                    </a:ext>
                  </a:extLst>
                </p:cNvPr>
                <p:cNvSpPr>
                  <a:spLocks noRot="1" noChangeAspect="1" noMove="1" noResize="1" noEditPoints="1" noAdjustHandles="1" noChangeArrowheads="1" noChangeShapeType="1" noTextEdit="1"/>
                </p:cNvSpPr>
                <p:nvPr/>
              </p:nvSpPr>
              <p:spPr bwMode="auto">
                <a:xfrm>
                  <a:off x="7402699" y="3786299"/>
                  <a:ext cx="435031" cy="437783"/>
                </a:xfrm>
                <a:prstGeom prst="ellipse">
                  <a:avLst/>
                </a:prstGeom>
                <a:blipFill>
                  <a:blip r:embed="rId12"/>
                  <a:stretch>
                    <a:fillRect l="-6667"/>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0" name="Oval 50">
                  <a:extLst>
                    <a:ext uri="{FF2B5EF4-FFF2-40B4-BE49-F238E27FC236}">
                      <a16:creationId xmlns:a16="http://schemas.microsoft.com/office/drawing/2014/main" id="{65E8B53A-CDBA-72F8-3F95-B4FAB4683E5E}"/>
                    </a:ext>
                  </a:extLst>
                </p:cNvPr>
                <p:cNvSpPr>
                  <a:spLocks noChangeAspect="1" noChangeArrowheads="1"/>
                </p:cNvSpPr>
                <p:nvPr/>
              </p:nvSpPr>
              <p:spPr bwMode="auto">
                <a:xfrm>
                  <a:off x="7185183" y="4976556"/>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1400" b="1" i="1" smtClean="0">
                                <a:solidFill>
                                  <a:srgbClr val="C00000"/>
                                </a:solidFill>
                                <a:latin typeface="Cambria Math" panose="02040503050406030204" pitchFamily="18" charset="0"/>
                              </a:rPr>
                            </m:ctrlPr>
                          </m:sSubPr>
                          <m:e>
                            <m:r>
                              <a:rPr lang="en-US" altLang="en-US" sz="1400" b="1" i="1" smtClean="0">
                                <a:solidFill>
                                  <a:srgbClr val="C00000"/>
                                </a:solidFill>
                                <a:latin typeface="Cambria Math" panose="02040503050406030204" pitchFamily="18" charset="0"/>
                              </a:rPr>
                              <m:t>𝒆</m:t>
                            </m:r>
                          </m:e>
                          <m:sub>
                            <m:r>
                              <a:rPr lang="en-US" altLang="en-US" sz="1400" b="1" i="1" smtClean="0">
                                <a:solidFill>
                                  <a:srgbClr val="C00000"/>
                                </a:solidFill>
                                <a:latin typeface="Cambria Math" panose="02040503050406030204" pitchFamily="18" charset="0"/>
                              </a:rPr>
                              <m:t>𝟑</m:t>
                            </m:r>
                          </m:sub>
                        </m:sSub>
                      </m:oMath>
                    </m:oMathPara>
                  </a14:m>
                  <a:endParaRPr lang="en-US" altLang="en-US" sz="1400" b="1" dirty="0">
                    <a:solidFill>
                      <a:srgbClr val="C00000"/>
                    </a:solidFill>
                  </a:endParaRPr>
                </a:p>
              </p:txBody>
            </p:sp>
          </mc:Choice>
          <mc:Fallback>
            <p:sp>
              <p:nvSpPr>
                <p:cNvPr id="310" name="Oval 50">
                  <a:extLst>
                    <a:ext uri="{FF2B5EF4-FFF2-40B4-BE49-F238E27FC236}">
                      <a16:creationId xmlns:a16="http://schemas.microsoft.com/office/drawing/2014/main" id="{65E8B53A-CDBA-72F8-3F95-B4FAB4683E5E}"/>
                    </a:ext>
                  </a:extLst>
                </p:cNvPr>
                <p:cNvSpPr>
                  <a:spLocks noRot="1" noChangeAspect="1" noMove="1" noResize="1" noEditPoints="1" noAdjustHandles="1" noChangeArrowheads="1" noChangeShapeType="1" noTextEdit="1"/>
                </p:cNvSpPr>
                <p:nvPr/>
              </p:nvSpPr>
              <p:spPr bwMode="auto">
                <a:xfrm>
                  <a:off x="7185183" y="4976556"/>
                  <a:ext cx="435031" cy="437783"/>
                </a:xfrm>
                <a:prstGeom prst="ellipse">
                  <a:avLst/>
                </a:prstGeom>
                <a:blipFill>
                  <a:blip r:embed="rId13"/>
                  <a:stretch>
                    <a:fillRect l="-6667"/>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1" name="Oval 50">
                  <a:extLst>
                    <a:ext uri="{FF2B5EF4-FFF2-40B4-BE49-F238E27FC236}">
                      <a16:creationId xmlns:a16="http://schemas.microsoft.com/office/drawing/2014/main" id="{45CA01D2-A4B2-BE14-1597-2ED529A476A7}"/>
                    </a:ext>
                  </a:extLst>
                </p:cNvPr>
                <p:cNvSpPr>
                  <a:spLocks noChangeAspect="1" noChangeArrowheads="1"/>
                </p:cNvSpPr>
                <p:nvPr/>
              </p:nvSpPr>
              <p:spPr bwMode="auto">
                <a:xfrm>
                  <a:off x="10617639" y="2624312"/>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1400" b="1" i="1" smtClean="0">
                            <a:solidFill>
                              <a:srgbClr val="C00000"/>
                            </a:solidFill>
                            <a:latin typeface="Cambria Math" panose="02040503050406030204" pitchFamily="18" charset="0"/>
                          </a:rPr>
                          <m:t>𝟔</m:t>
                        </m:r>
                      </m:oMath>
                    </m:oMathPara>
                  </a14:m>
                  <a:endParaRPr lang="en-US" altLang="en-US" sz="1400" b="1" dirty="0">
                    <a:solidFill>
                      <a:srgbClr val="C00000"/>
                    </a:solidFill>
                  </a:endParaRPr>
                </a:p>
              </p:txBody>
            </p:sp>
          </mc:Choice>
          <mc:Fallback>
            <p:sp>
              <p:nvSpPr>
                <p:cNvPr id="311" name="Oval 50">
                  <a:extLst>
                    <a:ext uri="{FF2B5EF4-FFF2-40B4-BE49-F238E27FC236}">
                      <a16:creationId xmlns:a16="http://schemas.microsoft.com/office/drawing/2014/main" id="{45CA01D2-A4B2-BE14-1597-2ED529A476A7}"/>
                    </a:ext>
                  </a:extLst>
                </p:cNvPr>
                <p:cNvSpPr>
                  <a:spLocks noRot="1" noChangeAspect="1" noMove="1" noResize="1" noEditPoints="1" noAdjustHandles="1" noChangeArrowheads="1" noChangeShapeType="1" noTextEdit="1"/>
                </p:cNvSpPr>
                <p:nvPr/>
              </p:nvSpPr>
              <p:spPr bwMode="auto">
                <a:xfrm>
                  <a:off x="10617639" y="2624312"/>
                  <a:ext cx="435031" cy="437783"/>
                </a:xfrm>
                <a:prstGeom prst="ellipse">
                  <a:avLst/>
                </a:prstGeom>
                <a:blipFill>
                  <a:blip r:embed="rId14"/>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2" name="Oval 50">
                  <a:extLst>
                    <a:ext uri="{FF2B5EF4-FFF2-40B4-BE49-F238E27FC236}">
                      <a16:creationId xmlns:a16="http://schemas.microsoft.com/office/drawing/2014/main" id="{0AC273B9-29AD-FC81-68C8-5E4BA9C1DA8E}"/>
                    </a:ext>
                  </a:extLst>
                </p:cNvPr>
                <p:cNvSpPr>
                  <a:spLocks noChangeAspect="1" noChangeArrowheads="1"/>
                </p:cNvSpPr>
                <p:nvPr/>
              </p:nvSpPr>
              <p:spPr bwMode="auto">
                <a:xfrm>
                  <a:off x="10400123" y="3866014"/>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1400" b="1" i="1" smtClean="0">
                            <a:solidFill>
                              <a:srgbClr val="C00000"/>
                            </a:solidFill>
                            <a:latin typeface="Cambria Math" panose="02040503050406030204" pitchFamily="18" charset="0"/>
                          </a:rPr>
                          <m:t>𝟗</m:t>
                        </m:r>
                      </m:oMath>
                    </m:oMathPara>
                  </a14:m>
                  <a:endParaRPr lang="en-US" altLang="en-US" sz="1400" b="1" dirty="0">
                    <a:solidFill>
                      <a:srgbClr val="C00000"/>
                    </a:solidFill>
                  </a:endParaRPr>
                </a:p>
              </p:txBody>
            </p:sp>
          </mc:Choice>
          <mc:Fallback>
            <p:sp>
              <p:nvSpPr>
                <p:cNvPr id="312" name="Oval 50">
                  <a:extLst>
                    <a:ext uri="{FF2B5EF4-FFF2-40B4-BE49-F238E27FC236}">
                      <a16:creationId xmlns:a16="http://schemas.microsoft.com/office/drawing/2014/main" id="{0AC273B9-29AD-FC81-68C8-5E4BA9C1DA8E}"/>
                    </a:ext>
                  </a:extLst>
                </p:cNvPr>
                <p:cNvSpPr>
                  <a:spLocks noRot="1" noChangeAspect="1" noMove="1" noResize="1" noEditPoints="1" noAdjustHandles="1" noChangeArrowheads="1" noChangeShapeType="1" noTextEdit="1"/>
                </p:cNvSpPr>
                <p:nvPr/>
              </p:nvSpPr>
              <p:spPr bwMode="auto">
                <a:xfrm>
                  <a:off x="10400123" y="3866014"/>
                  <a:ext cx="435031" cy="437783"/>
                </a:xfrm>
                <a:prstGeom prst="ellipse">
                  <a:avLst/>
                </a:prstGeom>
                <a:blipFill>
                  <a:blip r:embed="rId15"/>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3" name="Oval 50">
                  <a:extLst>
                    <a:ext uri="{FF2B5EF4-FFF2-40B4-BE49-F238E27FC236}">
                      <a16:creationId xmlns:a16="http://schemas.microsoft.com/office/drawing/2014/main" id="{3BACF39B-B664-330B-7BDE-6529856A2A11}"/>
                    </a:ext>
                  </a:extLst>
                </p:cNvPr>
                <p:cNvSpPr>
                  <a:spLocks noChangeAspect="1" noChangeArrowheads="1"/>
                </p:cNvSpPr>
                <p:nvPr/>
              </p:nvSpPr>
              <p:spPr bwMode="auto">
                <a:xfrm>
                  <a:off x="10494035" y="4921315"/>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1400" b="1" i="1" smtClean="0">
                            <a:solidFill>
                              <a:srgbClr val="C00000"/>
                            </a:solidFill>
                            <a:latin typeface="Cambria Math" panose="02040503050406030204" pitchFamily="18" charset="0"/>
                          </a:rPr>
                          <m:t>𝟏𝟐</m:t>
                        </m:r>
                      </m:oMath>
                    </m:oMathPara>
                  </a14:m>
                  <a:endParaRPr lang="en-US" altLang="en-US" sz="1400" b="1" dirty="0">
                    <a:solidFill>
                      <a:srgbClr val="C00000"/>
                    </a:solidFill>
                  </a:endParaRPr>
                </a:p>
              </p:txBody>
            </p:sp>
          </mc:Choice>
          <mc:Fallback>
            <p:sp>
              <p:nvSpPr>
                <p:cNvPr id="313" name="Oval 50">
                  <a:extLst>
                    <a:ext uri="{FF2B5EF4-FFF2-40B4-BE49-F238E27FC236}">
                      <a16:creationId xmlns:a16="http://schemas.microsoft.com/office/drawing/2014/main" id="{3BACF39B-B664-330B-7BDE-6529856A2A11}"/>
                    </a:ext>
                  </a:extLst>
                </p:cNvPr>
                <p:cNvSpPr>
                  <a:spLocks noRot="1" noChangeAspect="1" noMove="1" noResize="1" noEditPoints="1" noAdjustHandles="1" noChangeArrowheads="1" noChangeShapeType="1" noTextEdit="1"/>
                </p:cNvSpPr>
                <p:nvPr/>
              </p:nvSpPr>
              <p:spPr bwMode="auto">
                <a:xfrm>
                  <a:off x="10494035" y="4921315"/>
                  <a:ext cx="435031" cy="437783"/>
                </a:xfrm>
                <a:prstGeom prst="ellipse">
                  <a:avLst/>
                </a:prstGeom>
                <a:blipFill>
                  <a:blip r:embed="rId16"/>
                  <a:stretch>
                    <a:fillRect l="-17778" r="-2222"/>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4" name="Oval 50">
                  <a:extLst>
                    <a:ext uri="{FF2B5EF4-FFF2-40B4-BE49-F238E27FC236}">
                      <a16:creationId xmlns:a16="http://schemas.microsoft.com/office/drawing/2014/main" id="{68DD970B-6197-21D3-FE81-4B1CFEFFF64E}"/>
                    </a:ext>
                  </a:extLst>
                </p:cNvPr>
                <p:cNvSpPr>
                  <a:spLocks noChangeAspect="1" noChangeArrowheads="1"/>
                </p:cNvSpPr>
                <p:nvPr/>
              </p:nvSpPr>
              <p:spPr bwMode="auto">
                <a:xfrm>
                  <a:off x="10457764" y="5602945"/>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1400" b="1" i="1" smtClean="0">
                            <a:solidFill>
                              <a:srgbClr val="C00000"/>
                            </a:solidFill>
                            <a:latin typeface="Cambria Math" panose="02040503050406030204" pitchFamily="18" charset="0"/>
                          </a:rPr>
                          <m:t>𝟑</m:t>
                        </m:r>
                      </m:oMath>
                    </m:oMathPara>
                  </a14:m>
                  <a:endParaRPr lang="en-US" altLang="en-US" sz="1400" b="1" dirty="0">
                    <a:solidFill>
                      <a:srgbClr val="C00000"/>
                    </a:solidFill>
                  </a:endParaRPr>
                </a:p>
              </p:txBody>
            </p:sp>
          </mc:Choice>
          <mc:Fallback>
            <p:sp>
              <p:nvSpPr>
                <p:cNvPr id="314" name="Oval 50">
                  <a:extLst>
                    <a:ext uri="{FF2B5EF4-FFF2-40B4-BE49-F238E27FC236}">
                      <a16:creationId xmlns:a16="http://schemas.microsoft.com/office/drawing/2014/main" id="{68DD970B-6197-21D3-FE81-4B1CFEFFF64E}"/>
                    </a:ext>
                  </a:extLst>
                </p:cNvPr>
                <p:cNvSpPr>
                  <a:spLocks noRot="1" noChangeAspect="1" noMove="1" noResize="1" noEditPoints="1" noAdjustHandles="1" noChangeArrowheads="1" noChangeShapeType="1" noTextEdit="1"/>
                </p:cNvSpPr>
                <p:nvPr/>
              </p:nvSpPr>
              <p:spPr bwMode="auto">
                <a:xfrm>
                  <a:off x="10457764" y="5602945"/>
                  <a:ext cx="435031" cy="437783"/>
                </a:xfrm>
                <a:prstGeom prst="ellipse">
                  <a:avLst/>
                </a:prstGeom>
                <a:blipFill>
                  <a:blip r:embed="rId17"/>
                  <a:stretch>
                    <a:fillRect/>
                  </a:stretch>
                </a:blipFill>
                <a:ln w="9525">
                  <a:solidFill>
                    <a:schemeClr val="tx1"/>
                  </a:solidFill>
                  <a:round/>
                  <a:headEnd/>
                  <a:tailEnd/>
                </a:ln>
                <a:effectLst/>
              </p:spPr>
              <p:txBody>
                <a:bodyPr/>
                <a:lstStyle/>
                <a:p>
                  <a:r>
                    <a:rPr lang="en-US">
                      <a:noFill/>
                    </a:rPr>
                    <a:t> </a:t>
                  </a:r>
                </a:p>
              </p:txBody>
            </p:sp>
          </mc:Fallback>
        </mc:AlternateContent>
        <p:cxnSp>
          <p:nvCxnSpPr>
            <p:cNvPr id="315" name="Straight Connector 314">
              <a:extLst>
                <a:ext uri="{FF2B5EF4-FFF2-40B4-BE49-F238E27FC236}">
                  <a16:creationId xmlns:a16="http://schemas.microsoft.com/office/drawing/2014/main" id="{8B87EF23-01B8-A6F6-3411-A9F5A7E436A6}"/>
                </a:ext>
              </a:extLst>
            </p:cNvPr>
            <p:cNvCxnSpPr>
              <a:cxnSpLocks/>
              <a:stCxn id="308" idx="6"/>
              <a:endCxn id="311" idx="2"/>
            </p:cNvCxnSpPr>
            <p:nvPr/>
          </p:nvCxnSpPr>
          <p:spPr>
            <a:xfrm>
              <a:off x="7734361" y="2756480"/>
              <a:ext cx="2883278" cy="86724"/>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6B01DC4-306E-5190-4D1C-13275A2113BC}"/>
                </a:ext>
              </a:extLst>
            </p:cNvPr>
            <p:cNvCxnSpPr>
              <a:cxnSpLocks/>
              <a:stCxn id="308" idx="5"/>
              <a:endCxn id="312" idx="1"/>
            </p:cNvCxnSpPr>
            <p:nvPr/>
          </p:nvCxnSpPr>
          <p:spPr>
            <a:xfrm>
              <a:off x="7670652" y="2911259"/>
              <a:ext cx="2793180" cy="1018867"/>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61A791CC-B97D-436F-3DF1-58C45ECC9EF3}"/>
                </a:ext>
              </a:extLst>
            </p:cNvPr>
            <p:cNvCxnSpPr>
              <a:cxnSpLocks/>
              <a:stCxn id="308" idx="4"/>
              <a:endCxn id="314" idx="1"/>
            </p:cNvCxnSpPr>
            <p:nvPr/>
          </p:nvCxnSpPr>
          <p:spPr>
            <a:xfrm>
              <a:off x="7516846" y="2975371"/>
              <a:ext cx="3004627" cy="2691686"/>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2C421E55-7BBE-F0B8-8073-BB1D66FDDFB4}"/>
                </a:ext>
              </a:extLst>
            </p:cNvPr>
            <p:cNvCxnSpPr>
              <a:cxnSpLocks/>
              <a:stCxn id="309" idx="7"/>
              <a:endCxn id="311" idx="3"/>
            </p:cNvCxnSpPr>
            <p:nvPr/>
          </p:nvCxnSpPr>
          <p:spPr>
            <a:xfrm flipV="1">
              <a:off x="7774021" y="2997983"/>
              <a:ext cx="2907327" cy="85242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3AA8BCE3-1229-8A9B-2B16-D2E2B1A7C17D}"/>
                </a:ext>
              </a:extLst>
            </p:cNvPr>
            <p:cNvCxnSpPr>
              <a:cxnSpLocks/>
              <a:stCxn id="310" idx="6"/>
              <a:endCxn id="314" idx="3"/>
            </p:cNvCxnSpPr>
            <p:nvPr/>
          </p:nvCxnSpPr>
          <p:spPr>
            <a:xfrm>
              <a:off x="7620214" y="5195448"/>
              <a:ext cx="2901259" cy="78116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E9BDA2EF-20D1-7877-6EF0-DC909821B6D7}"/>
                </a:ext>
              </a:extLst>
            </p:cNvPr>
            <p:cNvCxnSpPr>
              <a:cxnSpLocks/>
              <a:stCxn id="310" idx="7"/>
              <a:endCxn id="311" idx="4"/>
            </p:cNvCxnSpPr>
            <p:nvPr/>
          </p:nvCxnSpPr>
          <p:spPr>
            <a:xfrm flipV="1">
              <a:off x="7556505" y="3062095"/>
              <a:ext cx="3278650" cy="1978573"/>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21" name="TextBox 320">
                  <a:extLst>
                    <a:ext uri="{FF2B5EF4-FFF2-40B4-BE49-F238E27FC236}">
                      <a16:creationId xmlns:a16="http://schemas.microsoft.com/office/drawing/2014/main" id="{6578A09C-B601-2348-A7B0-44B50FBE4052}"/>
                    </a:ext>
                  </a:extLst>
                </p:cNvPr>
                <p:cNvSpPr txBox="1"/>
                <p:nvPr/>
              </p:nvSpPr>
              <p:spPr>
                <a:xfrm>
                  <a:off x="8799028" y="2624312"/>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p:sp>
              <p:nvSpPr>
                <p:cNvPr id="321" name="TextBox 320">
                  <a:extLst>
                    <a:ext uri="{FF2B5EF4-FFF2-40B4-BE49-F238E27FC236}">
                      <a16:creationId xmlns:a16="http://schemas.microsoft.com/office/drawing/2014/main" id="{6578A09C-B601-2348-A7B0-44B50FBE4052}"/>
                    </a:ext>
                  </a:extLst>
                </p:cNvPr>
                <p:cNvSpPr txBox="1">
                  <a:spLocks noRot="1" noChangeAspect="1" noMove="1" noResize="1" noEditPoints="1" noAdjustHandles="1" noChangeArrowheads="1" noChangeShapeType="1" noTextEdit="1"/>
                </p:cNvSpPr>
                <p:nvPr/>
              </p:nvSpPr>
              <p:spPr>
                <a:xfrm>
                  <a:off x="8799028" y="2624312"/>
                  <a:ext cx="304891" cy="276999"/>
                </a:xfrm>
                <a:prstGeom prst="rect">
                  <a:avLst/>
                </a:prstGeom>
                <a:blipFill>
                  <a:blip r:embed="rId9"/>
                  <a:stretch>
                    <a:fillRect r="-31034" b="-48148"/>
                  </a:stretch>
                </a:blipFill>
              </p:spPr>
              <p:txBody>
                <a:bodyPr/>
                <a:lstStyle/>
                <a:p>
                  <a:r>
                    <a:rPr lang="en-US">
                      <a:noFill/>
                    </a:rPr>
                    <a:t> </a:t>
                  </a:r>
                </a:p>
              </p:txBody>
            </p:sp>
          </mc:Fallback>
        </mc:AlternateContent>
        <p:cxnSp>
          <p:nvCxnSpPr>
            <p:cNvPr id="322" name="Straight Connector 321">
              <a:extLst>
                <a:ext uri="{FF2B5EF4-FFF2-40B4-BE49-F238E27FC236}">
                  <a16:creationId xmlns:a16="http://schemas.microsoft.com/office/drawing/2014/main" id="{56BAF54F-3056-877C-5993-F89F46FC9291}"/>
                </a:ext>
              </a:extLst>
            </p:cNvPr>
            <p:cNvCxnSpPr>
              <a:cxnSpLocks/>
              <a:stCxn id="309" idx="6"/>
              <a:endCxn id="312" idx="2"/>
            </p:cNvCxnSpPr>
            <p:nvPr/>
          </p:nvCxnSpPr>
          <p:spPr>
            <a:xfrm>
              <a:off x="7837730" y="4005191"/>
              <a:ext cx="2562393" cy="7971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B1688633-F899-F96B-14BB-BF27BAE30ED0}"/>
                </a:ext>
              </a:extLst>
            </p:cNvPr>
            <p:cNvCxnSpPr>
              <a:cxnSpLocks/>
              <a:stCxn id="309" idx="5"/>
              <a:endCxn id="313" idx="2"/>
            </p:cNvCxnSpPr>
            <p:nvPr/>
          </p:nvCxnSpPr>
          <p:spPr>
            <a:xfrm>
              <a:off x="7774021" y="4159970"/>
              <a:ext cx="2720014" cy="980237"/>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24" name="TextBox 323">
                  <a:extLst>
                    <a:ext uri="{FF2B5EF4-FFF2-40B4-BE49-F238E27FC236}">
                      <a16:creationId xmlns:a16="http://schemas.microsoft.com/office/drawing/2014/main" id="{97DCE6F7-B3DA-1745-0B60-8F6D766222C3}"/>
                    </a:ext>
                  </a:extLst>
                </p:cNvPr>
                <p:cNvSpPr txBox="1"/>
                <p:nvPr/>
              </p:nvSpPr>
              <p:spPr>
                <a:xfrm>
                  <a:off x="8226758" y="3032209"/>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p:sp>
              <p:nvSpPr>
                <p:cNvPr id="324" name="TextBox 323">
                  <a:extLst>
                    <a:ext uri="{FF2B5EF4-FFF2-40B4-BE49-F238E27FC236}">
                      <a16:creationId xmlns:a16="http://schemas.microsoft.com/office/drawing/2014/main" id="{97DCE6F7-B3DA-1745-0B60-8F6D766222C3}"/>
                    </a:ext>
                  </a:extLst>
                </p:cNvPr>
                <p:cNvSpPr txBox="1">
                  <a:spLocks noRot="1" noChangeAspect="1" noMove="1" noResize="1" noEditPoints="1" noAdjustHandles="1" noChangeArrowheads="1" noChangeShapeType="1" noTextEdit="1"/>
                </p:cNvSpPr>
                <p:nvPr/>
              </p:nvSpPr>
              <p:spPr>
                <a:xfrm>
                  <a:off x="8226758" y="3032209"/>
                  <a:ext cx="304891" cy="276999"/>
                </a:xfrm>
                <a:prstGeom prst="rect">
                  <a:avLst/>
                </a:prstGeom>
                <a:blipFill>
                  <a:blip r:embed="rId10"/>
                  <a:stretch>
                    <a:fillRect r="-26667" b="-481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5" name="TextBox 324">
                  <a:extLst>
                    <a:ext uri="{FF2B5EF4-FFF2-40B4-BE49-F238E27FC236}">
                      <a16:creationId xmlns:a16="http://schemas.microsoft.com/office/drawing/2014/main" id="{08B2B3FA-78EE-4F6D-DB8F-892BFE77989D}"/>
                    </a:ext>
                  </a:extLst>
                </p:cNvPr>
                <p:cNvSpPr txBox="1"/>
                <p:nvPr/>
              </p:nvSpPr>
              <p:spPr>
                <a:xfrm>
                  <a:off x="7826340" y="3154285"/>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p:sp>
              <p:nvSpPr>
                <p:cNvPr id="325" name="TextBox 324">
                  <a:extLst>
                    <a:ext uri="{FF2B5EF4-FFF2-40B4-BE49-F238E27FC236}">
                      <a16:creationId xmlns:a16="http://schemas.microsoft.com/office/drawing/2014/main" id="{08B2B3FA-78EE-4F6D-DB8F-892BFE77989D}"/>
                    </a:ext>
                  </a:extLst>
                </p:cNvPr>
                <p:cNvSpPr txBox="1">
                  <a:spLocks noRot="1" noChangeAspect="1" noMove="1" noResize="1" noEditPoints="1" noAdjustHandles="1" noChangeArrowheads="1" noChangeShapeType="1" noTextEdit="1"/>
                </p:cNvSpPr>
                <p:nvPr/>
              </p:nvSpPr>
              <p:spPr>
                <a:xfrm>
                  <a:off x="7826340" y="3154285"/>
                  <a:ext cx="304891" cy="276999"/>
                </a:xfrm>
                <a:prstGeom prst="rect">
                  <a:avLst/>
                </a:prstGeom>
                <a:blipFill>
                  <a:blip r:embed="rId10"/>
                  <a:stretch>
                    <a:fillRect r="-26667" b="-481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6" name="TextBox 325">
                  <a:extLst>
                    <a:ext uri="{FF2B5EF4-FFF2-40B4-BE49-F238E27FC236}">
                      <a16:creationId xmlns:a16="http://schemas.microsoft.com/office/drawing/2014/main" id="{0557A7C9-9570-8D73-1C68-4C6D9272FC70}"/>
                    </a:ext>
                  </a:extLst>
                </p:cNvPr>
                <p:cNvSpPr txBox="1"/>
                <p:nvPr/>
              </p:nvSpPr>
              <p:spPr>
                <a:xfrm>
                  <a:off x="9715677" y="3925475"/>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p:sp>
              <p:nvSpPr>
                <p:cNvPr id="326" name="TextBox 325">
                  <a:extLst>
                    <a:ext uri="{FF2B5EF4-FFF2-40B4-BE49-F238E27FC236}">
                      <a16:creationId xmlns:a16="http://schemas.microsoft.com/office/drawing/2014/main" id="{0557A7C9-9570-8D73-1C68-4C6D9272FC70}"/>
                    </a:ext>
                  </a:extLst>
                </p:cNvPr>
                <p:cNvSpPr txBox="1">
                  <a:spLocks noRot="1" noChangeAspect="1" noMove="1" noResize="1" noEditPoints="1" noAdjustHandles="1" noChangeArrowheads="1" noChangeShapeType="1" noTextEdit="1"/>
                </p:cNvSpPr>
                <p:nvPr/>
              </p:nvSpPr>
              <p:spPr>
                <a:xfrm>
                  <a:off x="9715677" y="3925475"/>
                  <a:ext cx="304891" cy="276999"/>
                </a:xfrm>
                <a:prstGeom prst="rect">
                  <a:avLst/>
                </a:prstGeom>
                <a:blipFill>
                  <a:blip r:embed="rId10"/>
                  <a:stretch>
                    <a:fillRect r="-26667" b="-481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7" name="TextBox 326">
                  <a:extLst>
                    <a:ext uri="{FF2B5EF4-FFF2-40B4-BE49-F238E27FC236}">
                      <a16:creationId xmlns:a16="http://schemas.microsoft.com/office/drawing/2014/main" id="{2EB3A178-60EC-B478-72CC-AF1B1B9CDB2C}"/>
                    </a:ext>
                  </a:extLst>
                </p:cNvPr>
                <p:cNvSpPr txBox="1"/>
                <p:nvPr/>
              </p:nvSpPr>
              <p:spPr>
                <a:xfrm>
                  <a:off x="7937372" y="4136548"/>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p:sp>
              <p:nvSpPr>
                <p:cNvPr id="327" name="TextBox 326">
                  <a:extLst>
                    <a:ext uri="{FF2B5EF4-FFF2-40B4-BE49-F238E27FC236}">
                      <a16:creationId xmlns:a16="http://schemas.microsoft.com/office/drawing/2014/main" id="{2EB3A178-60EC-B478-72CC-AF1B1B9CDB2C}"/>
                    </a:ext>
                  </a:extLst>
                </p:cNvPr>
                <p:cNvSpPr txBox="1">
                  <a:spLocks noRot="1" noChangeAspect="1" noMove="1" noResize="1" noEditPoints="1" noAdjustHandles="1" noChangeArrowheads="1" noChangeShapeType="1" noTextEdit="1"/>
                </p:cNvSpPr>
                <p:nvPr/>
              </p:nvSpPr>
              <p:spPr>
                <a:xfrm>
                  <a:off x="7937372" y="4136548"/>
                  <a:ext cx="304891" cy="276999"/>
                </a:xfrm>
                <a:prstGeom prst="rect">
                  <a:avLst/>
                </a:prstGeom>
                <a:blipFill>
                  <a:blip r:embed="rId18"/>
                  <a:stretch>
                    <a:fillRect r="-31034" b="-4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8" name="TextBox 327">
                  <a:extLst>
                    <a:ext uri="{FF2B5EF4-FFF2-40B4-BE49-F238E27FC236}">
                      <a16:creationId xmlns:a16="http://schemas.microsoft.com/office/drawing/2014/main" id="{88D18D26-59BC-3677-3A9F-3935C0FE01D7}"/>
                    </a:ext>
                  </a:extLst>
                </p:cNvPr>
                <p:cNvSpPr txBox="1"/>
                <p:nvPr/>
              </p:nvSpPr>
              <p:spPr>
                <a:xfrm>
                  <a:off x="7889584" y="4581686"/>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p:sp>
              <p:nvSpPr>
                <p:cNvPr id="328" name="TextBox 327">
                  <a:extLst>
                    <a:ext uri="{FF2B5EF4-FFF2-40B4-BE49-F238E27FC236}">
                      <a16:creationId xmlns:a16="http://schemas.microsoft.com/office/drawing/2014/main" id="{88D18D26-59BC-3677-3A9F-3935C0FE01D7}"/>
                    </a:ext>
                  </a:extLst>
                </p:cNvPr>
                <p:cNvSpPr txBox="1">
                  <a:spLocks noRot="1" noChangeAspect="1" noMove="1" noResize="1" noEditPoints="1" noAdjustHandles="1" noChangeArrowheads="1" noChangeShapeType="1" noTextEdit="1"/>
                </p:cNvSpPr>
                <p:nvPr/>
              </p:nvSpPr>
              <p:spPr>
                <a:xfrm>
                  <a:off x="7889584" y="4581686"/>
                  <a:ext cx="304891" cy="276999"/>
                </a:xfrm>
                <a:prstGeom prst="rect">
                  <a:avLst/>
                </a:prstGeom>
                <a:blipFill>
                  <a:blip r:embed="rId10"/>
                  <a:stretch>
                    <a:fillRect r="-26667" b="-481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9" name="TextBox 328">
                  <a:extLst>
                    <a:ext uri="{FF2B5EF4-FFF2-40B4-BE49-F238E27FC236}">
                      <a16:creationId xmlns:a16="http://schemas.microsoft.com/office/drawing/2014/main" id="{BAF9E9C6-53F6-13D0-ED28-7F74F3D61535}"/>
                    </a:ext>
                  </a:extLst>
                </p:cNvPr>
                <p:cNvSpPr txBox="1"/>
                <p:nvPr/>
              </p:nvSpPr>
              <p:spPr>
                <a:xfrm>
                  <a:off x="8731952" y="5370051"/>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p:sp>
              <p:nvSpPr>
                <p:cNvPr id="329" name="TextBox 328">
                  <a:extLst>
                    <a:ext uri="{FF2B5EF4-FFF2-40B4-BE49-F238E27FC236}">
                      <a16:creationId xmlns:a16="http://schemas.microsoft.com/office/drawing/2014/main" id="{BAF9E9C6-53F6-13D0-ED28-7F74F3D61535}"/>
                    </a:ext>
                  </a:extLst>
                </p:cNvPr>
                <p:cNvSpPr txBox="1">
                  <a:spLocks noRot="1" noChangeAspect="1" noMove="1" noResize="1" noEditPoints="1" noAdjustHandles="1" noChangeArrowheads="1" noChangeShapeType="1" noTextEdit="1"/>
                </p:cNvSpPr>
                <p:nvPr/>
              </p:nvSpPr>
              <p:spPr>
                <a:xfrm>
                  <a:off x="8731952" y="5370051"/>
                  <a:ext cx="304891" cy="276999"/>
                </a:xfrm>
                <a:prstGeom prst="rect">
                  <a:avLst/>
                </a:prstGeom>
                <a:blipFill>
                  <a:blip r:embed="rId10"/>
                  <a:stretch>
                    <a:fillRect r="-26667" b="-48148"/>
                  </a:stretch>
                </a:blipFill>
              </p:spPr>
              <p:txBody>
                <a:bodyPr/>
                <a:lstStyle/>
                <a:p>
                  <a:r>
                    <a:rPr lang="en-US">
                      <a:noFill/>
                    </a:rPr>
                    <a:t> </a:t>
                  </a:r>
                </a:p>
              </p:txBody>
            </p:sp>
          </mc:Fallback>
        </mc:AlternateContent>
      </p:grpSp>
      <p:grpSp>
        <p:nvGrpSpPr>
          <p:cNvPr id="330" name="Group 329">
            <a:extLst>
              <a:ext uri="{FF2B5EF4-FFF2-40B4-BE49-F238E27FC236}">
                <a16:creationId xmlns:a16="http://schemas.microsoft.com/office/drawing/2014/main" id="{8EB32C7D-67B1-3243-5FD6-36887EDD38F0}"/>
              </a:ext>
            </a:extLst>
          </p:cNvPr>
          <p:cNvGrpSpPr/>
          <p:nvPr/>
        </p:nvGrpSpPr>
        <p:grpSpPr>
          <a:xfrm>
            <a:off x="7757905" y="4661470"/>
            <a:ext cx="3806793" cy="2083476"/>
            <a:chOff x="5718433" y="2537588"/>
            <a:chExt cx="6400710" cy="3503140"/>
          </a:xfrm>
        </p:grpSpPr>
        <mc:AlternateContent xmlns:mc="http://schemas.openxmlformats.org/markup-compatibility/2006">
          <mc:Choice xmlns:a14="http://schemas.microsoft.com/office/drawing/2010/main" Requires="a14">
            <p:sp>
              <p:nvSpPr>
                <p:cNvPr id="331" name="Oval 50">
                  <a:extLst>
                    <a:ext uri="{FF2B5EF4-FFF2-40B4-BE49-F238E27FC236}">
                      <a16:creationId xmlns:a16="http://schemas.microsoft.com/office/drawing/2014/main" id="{CEC15196-B40B-D046-A2DF-61B218C7EC1E}"/>
                    </a:ext>
                  </a:extLst>
                </p:cNvPr>
                <p:cNvSpPr>
                  <a:spLocks noChangeAspect="1" noChangeArrowheads="1"/>
                </p:cNvSpPr>
                <p:nvPr/>
              </p:nvSpPr>
              <p:spPr bwMode="auto">
                <a:xfrm>
                  <a:off x="5718433" y="4200001"/>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1400" b="1" i="1" dirty="0" smtClean="0">
                            <a:solidFill>
                              <a:srgbClr val="C00000"/>
                            </a:solidFill>
                            <a:latin typeface="Cambria Math" panose="02040503050406030204" pitchFamily="18" charset="0"/>
                          </a:rPr>
                          <m:t>𝒔</m:t>
                        </m:r>
                      </m:oMath>
                    </m:oMathPara>
                  </a14:m>
                  <a:endParaRPr lang="en-US" altLang="en-US" sz="1400" b="1" dirty="0">
                    <a:solidFill>
                      <a:srgbClr val="C00000"/>
                    </a:solidFill>
                  </a:endParaRPr>
                </a:p>
              </p:txBody>
            </p:sp>
          </mc:Choice>
          <mc:Fallback>
            <p:sp>
              <p:nvSpPr>
                <p:cNvPr id="331" name="Oval 50">
                  <a:extLst>
                    <a:ext uri="{FF2B5EF4-FFF2-40B4-BE49-F238E27FC236}">
                      <a16:creationId xmlns:a16="http://schemas.microsoft.com/office/drawing/2014/main" id="{CEC15196-B40B-D046-A2DF-61B218C7EC1E}"/>
                    </a:ext>
                  </a:extLst>
                </p:cNvPr>
                <p:cNvSpPr>
                  <a:spLocks noRot="1" noChangeAspect="1" noMove="1" noResize="1" noEditPoints="1" noAdjustHandles="1" noChangeArrowheads="1" noChangeShapeType="1" noTextEdit="1"/>
                </p:cNvSpPr>
                <p:nvPr/>
              </p:nvSpPr>
              <p:spPr bwMode="auto">
                <a:xfrm>
                  <a:off x="5718433" y="4200001"/>
                  <a:ext cx="435031" cy="437783"/>
                </a:xfrm>
                <a:prstGeom prst="ellipse">
                  <a:avLst/>
                </a:prstGeom>
                <a:blipFill>
                  <a:blip r:embed="rId19"/>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2" name="Oval 50">
                  <a:extLst>
                    <a:ext uri="{FF2B5EF4-FFF2-40B4-BE49-F238E27FC236}">
                      <a16:creationId xmlns:a16="http://schemas.microsoft.com/office/drawing/2014/main" id="{D519DCCF-35FC-9FEC-8B1C-3009AA2F5823}"/>
                    </a:ext>
                  </a:extLst>
                </p:cNvPr>
                <p:cNvSpPr>
                  <a:spLocks noChangeAspect="1" noChangeArrowheads="1"/>
                </p:cNvSpPr>
                <p:nvPr/>
              </p:nvSpPr>
              <p:spPr bwMode="auto">
                <a:xfrm>
                  <a:off x="11684112" y="4308372"/>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1400" b="1" i="1" dirty="0" smtClean="0">
                            <a:solidFill>
                              <a:srgbClr val="C00000"/>
                            </a:solidFill>
                            <a:latin typeface="Cambria Math" panose="02040503050406030204" pitchFamily="18" charset="0"/>
                          </a:rPr>
                          <m:t>𝒕</m:t>
                        </m:r>
                      </m:oMath>
                    </m:oMathPara>
                  </a14:m>
                  <a:endParaRPr lang="en-US" altLang="en-US" sz="1400" b="1" dirty="0">
                    <a:solidFill>
                      <a:srgbClr val="C00000"/>
                    </a:solidFill>
                  </a:endParaRPr>
                </a:p>
              </p:txBody>
            </p:sp>
          </mc:Choice>
          <mc:Fallback>
            <p:sp>
              <p:nvSpPr>
                <p:cNvPr id="332" name="Oval 50">
                  <a:extLst>
                    <a:ext uri="{FF2B5EF4-FFF2-40B4-BE49-F238E27FC236}">
                      <a16:creationId xmlns:a16="http://schemas.microsoft.com/office/drawing/2014/main" id="{D519DCCF-35FC-9FEC-8B1C-3009AA2F5823}"/>
                    </a:ext>
                  </a:extLst>
                </p:cNvPr>
                <p:cNvSpPr>
                  <a:spLocks noRot="1" noChangeAspect="1" noMove="1" noResize="1" noEditPoints="1" noAdjustHandles="1" noChangeArrowheads="1" noChangeShapeType="1" noTextEdit="1"/>
                </p:cNvSpPr>
                <p:nvPr/>
              </p:nvSpPr>
              <p:spPr bwMode="auto">
                <a:xfrm>
                  <a:off x="11684112" y="4308372"/>
                  <a:ext cx="435031" cy="437783"/>
                </a:xfrm>
                <a:prstGeom prst="ellipse">
                  <a:avLst/>
                </a:prstGeom>
                <a:blipFill>
                  <a:blip r:embed="rId20"/>
                  <a:stretch>
                    <a:fillRect/>
                  </a:stretch>
                </a:blipFill>
                <a:ln w="9525">
                  <a:solidFill>
                    <a:schemeClr val="tx1"/>
                  </a:solidFill>
                  <a:round/>
                  <a:headEnd/>
                  <a:tailEnd/>
                </a:ln>
                <a:effectLst/>
              </p:spPr>
              <p:txBody>
                <a:bodyPr/>
                <a:lstStyle/>
                <a:p>
                  <a:r>
                    <a:rPr lang="en-US">
                      <a:noFill/>
                    </a:rPr>
                    <a:t> </a:t>
                  </a:r>
                </a:p>
              </p:txBody>
            </p:sp>
          </mc:Fallback>
        </mc:AlternateContent>
        <p:cxnSp>
          <p:nvCxnSpPr>
            <p:cNvPr id="333" name="Straight Connector 332">
              <a:extLst>
                <a:ext uri="{FF2B5EF4-FFF2-40B4-BE49-F238E27FC236}">
                  <a16:creationId xmlns:a16="http://schemas.microsoft.com/office/drawing/2014/main" id="{9FA76DEF-DBD6-C1CF-B3CD-4B738C80022E}"/>
                </a:ext>
              </a:extLst>
            </p:cNvPr>
            <p:cNvCxnSpPr>
              <a:cxnSpLocks/>
              <a:stCxn id="331" idx="7"/>
            </p:cNvCxnSpPr>
            <p:nvPr/>
          </p:nvCxnSpPr>
          <p:spPr>
            <a:xfrm flipV="1">
              <a:off x="6089756" y="2847148"/>
              <a:ext cx="1209574" cy="141696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0A992BE-8D76-A8E3-4933-59F54AF6708B}"/>
                </a:ext>
              </a:extLst>
            </p:cNvPr>
            <p:cNvCxnSpPr>
              <a:cxnSpLocks/>
              <a:stCxn id="331" idx="6"/>
            </p:cNvCxnSpPr>
            <p:nvPr/>
          </p:nvCxnSpPr>
          <p:spPr>
            <a:xfrm flipV="1">
              <a:off x="6153464" y="4005192"/>
              <a:ext cx="1257964" cy="41370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1FF8B29D-DFF6-27B4-447E-148775E45617}"/>
                </a:ext>
              </a:extLst>
            </p:cNvPr>
            <p:cNvCxnSpPr>
              <a:cxnSpLocks/>
              <a:stCxn id="331" idx="5"/>
            </p:cNvCxnSpPr>
            <p:nvPr/>
          </p:nvCxnSpPr>
          <p:spPr>
            <a:xfrm>
              <a:off x="6089756" y="4573673"/>
              <a:ext cx="1095402" cy="566534"/>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74737E1-514B-4C48-374A-7DE38D5CE1E7}"/>
                </a:ext>
              </a:extLst>
            </p:cNvPr>
            <p:cNvCxnSpPr>
              <a:cxnSpLocks/>
              <a:endCxn id="332" idx="0"/>
            </p:cNvCxnSpPr>
            <p:nvPr/>
          </p:nvCxnSpPr>
          <p:spPr>
            <a:xfrm>
              <a:off x="10945253" y="2951108"/>
              <a:ext cx="956375" cy="135726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D6967232-945F-3307-B882-E5CC067AFE09}"/>
                </a:ext>
              </a:extLst>
            </p:cNvPr>
            <p:cNvCxnSpPr>
              <a:cxnSpLocks/>
              <a:endCxn id="332" idx="1"/>
            </p:cNvCxnSpPr>
            <p:nvPr/>
          </p:nvCxnSpPr>
          <p:spPr>
            <a:xfrm>
              <a:off x="10835155" y="4100807"/>
              <a:ext cx="912665" cy="271677"/>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F5BD99E0-554C-894D-8331-5B746CE3FB43}"/>
                </a:ext>
              </a:extLst>
            </p:cNvPr>
            <p:cNvCxnSpPr>
              <a:cxnSpLocks/>
              <a:endCxn id="332" idx="3"/>
            </p:cNvCxnSpPr>
            <p:nvPr/>
          </p:nvCxnSpPr>
          <p:spPr>
            <a:xfrm flipV="1">
              <a:off x="10920258" y="4682044"/>
              <a:ext cx="827562" cy="42668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C32FFE7-C5C4-8E4D-A78D-815CF46CF0B7}"/>
                </a:ext>
              </a:extLst>
            </p:cNvPr>
            <p:cNvCxnSpPr>
              <a:cxnSpLocks/>
              <a:stCxn id="353" idx="6"/>
              <a:endCxn id="332" idx="4"/>
            </p:cNvCxnSpPr>
            <p:nvPr/>
          </p:nvCxnSpPr>
          <p:spPr>
            <a:xfrm flipV="1">
              <a:off x="10892795" y="4746155"/>
              <a:ext cx="1008833" cy="107568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0" name="TextBox 339">
                  <a:extLst>
                    <a:ext uri="{FF2B5EF4-FFF2-40B4-BE49-F238E27FC236}">
                      <a16:creationId xmlns:a16="http://schemas.microsoft.com/office/drawing/2014/main" id="{2B0B3E82-D5C0-8548-F785-F1361E9C0E02}"/>
                    </a:ext>
                  </a:extLst>
                </p:cNvPr>
                <p:cNvSpPr txBox="1"/>
                <p:nvPr/>
              </p:nvSpPr>
              <p:spPr>
                <a:xfrm>
                  <a:off x="6544966" y="3445074"/>
                  <a:ext cx="782170" cy="46574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2/</m:t>
                        </m:r>
                        <m:r>
                          <a:rPr lang="en-US" sz="1200" b="0" i="1" smtClean="0">
                            <a:latin typeface="Cambria Math" panose="02040503050406030204" pitchFamily="18" charset="0"/>
                          </a:rPr>
                          <m:t>2</m:t>
                        </m:r>
                      </m:oMath>
                    </m:oMathPara>
                  </a14:m>
                  <a:endParaRPr lang="en-US" sz="1200" dirty="0"/>
                </a:p>
              </p:txBody>
            </p:sp>
          </mc:Choice>
          <mc:Fallback>
            <p:sp>
              <p:nvSpPr>
                <p:cNvPr id="340" name="TextBox 339">
                  <a:extLst>
                    <a:ext uri="{FF2B5EF4-FFF2-40B4-BE49-F238E27FC236}">
                      <a16:creationId xmlns:a16="http://schemas.microsoft.com/office/drawing/2014/main" id="{2B0B3E82-D5C0-8548-F785-F1361E9C0E02}"/>
                    </a:ext>
                  </a:extLst>
                </p:cNvPr>
                <p:cNvSpPr txBox="1">
                  <a:spLocks noRot="1" noChangeAspect="1" noMove="1" noResize="1" noEditPoints="1" noAdjustHandles="1" noChangeArrowheads="1" noChangeShapeType="1" noTextEdit="1"/>
                </p:cNvSpPr>
                <p:nvPr/>
              </p:nvSpPr>
              <p:spPr>
                <a:xfrm>
                  <a:off x="6544966" y="3445074"/>
                  <a:ext cx="782170" cy="465744"/>
                </a:xfrm>
                <a:prstGeom prst="rect">
                  <a:avLst/>
                </a:prstGeom>
                <a:blipFill>
                  <a:blip r:embed="rId21"/>
                  <a:stretch>
                    <a:fillRect b="-43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1" name="TextBox 340">
                  <a:extLst>
                    <a:ext uri="{FF2B5EF4-FFF2-40B4-BE49-F238E27FC236}">
                      <a16:creationId xmlns:a16="http://schemas.microsoft.com/office/drawing/2014/main" id="{09010873-70A3-73B9-C70D-9618E6616EFB}"/>
                    </a:ext>
                  </a:extLst>
                </p:cNvPr>
                <p:cNvSpPr txBox="1"/>
                <p:nvPr/>
              </p:nvSpPr>
              <p:spPr>
                <a:xfrm>
                  <a:off x="6742829" y="3934465"/>
                  <a:ext cx="782170" cy="46574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2/</m:t>
                        </m:r>
                        <m:r>
                          <a:rPr lang="en-US" sz="1200" b="0" i="1" smtClean="0">
                            <a:latin typeface="Cambria Math" panose="02040503050406030204" pitchFamily="18" charset="0"/>
                          </a:rPr>
                          <m:t>2</m:t>
                        </m:r>
                      </m:oMath>
                    </m:oMathPara>
                  </a14:m>
                  <a:endParaRPr lang="en-US" sz="1200" dirty="0"/>
                </a:p>
              </p:txBody>
            </p:sp>
          </mc:Choice>
          <mc:Fallback>
            <p:sp>
              <p:nvSpPr>
                <p:cNvPr id="341" name="TextBox 340">
                  <a:extLst>
                    <a:ext uri="{FF2B5EF4-FFF2-40B4-BE49-F238E27FC236}">
                      <a16:creationId xmlns:a16="http://schemas.microsoft.com/office/drawing/2014/main" id="{09010873-70A3-73B9-C70D-9618E6616EFB}"/>
                    </a:ext>
                  </a:extLst>
                </p:cNvPr>
                <p:cNvSpPr txBox="1">
                  <a:spLocks noRot="1" noChangeAspect="1" noMove="1" noResize="1" noEditPoints="1" noAdjustHandles="1" noChangeArrowheads="1" noChangeShapeType="1" noTextEdit="1"/>
                </p:cNvSpPr>
                <p:nvPr/>
              </p:nvSpPr>
              <p:spPr>
                <a:xfrm>
                  <a:off x="6742829" y="3934465"/>
                  <a:ext cx="782170" cy="465744"/>
                </a:xfrm>
                <a:prstGeom prst="rect">
                  <a:avLst/>
                </a:prstGeom>
                <a:blipFill>
                  <a:blip r:embed="rId22"/>
                  <a:stretch>
                    <a:fillRect b="-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2" name="TextBox 341">
                  <a:extLst>
                    <a:ext uri="{FF2B5EF4-FFF2-40B4-BE49-F238E27FC236}">
                      <a16:creationId xmlns:a16="http://schemas.microsoft.com/office/drawing/2014/main" id="{880B66A0-E190-08E5-1482-96806182AF59}"/>
                    </a:ext>
                  </a:extLst>
                </p:cNvPr>
                <p:cNvSpPr txBox="1"/>
                <p:nvPr/>
              </p:nvSpPr>
              <p:spPr>
                <a:xfrm>
                  <a:off x="6543030" y="4658723"/>
                  <a:ext cx="782170" cy="46574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2/</m:t>
                        </m:r>
                        <m:r>
                          <a:rPr lang="en-US" sz="1200" b="0" i="1" smtClean="0">
                            <a:latin typeface="Cambria Math" panose="02040503050406030204" pitchFamily="18" charset="0"/>
                          </a:rPr>
                          <m:t>2</m:t>
                        </m:r>
                      </m:oMath>
                    </m:oMathPara>
                  </a14:m>
                  <a:endParaRPr lang="en-US" sz="1200" dirty="0"/>
                </a:p>
              </p:txBody>
            </p:sp>
          </mc:Choice>
          <mc:Fallback>
            <p:sp>
              <p:nvSpPr>
                <p:cNvPr id="342" name="TextBox 341">
                  <a:extLst>
                    <a:ext uri="{FF2B5EF4-FFF2-40B4-BE49-F238E27FC236}">
                      <a16:creationId xmlns:a16="http://schemas.microsoft.com/office/drawing/2014/main" id="{880B66A0-E190-08E5-1482-96806182AF59}"/>
                    </a:ext>
                  </a:extLst>
                </p:cNvPr>
                <p:cNvSpPr txBox="1">
                  <a:spLocks noRot="1" noChangeAspect="1" noMove="1" noResize="1" noEditPoints="1" noAdjustHandles="1" noChangeArrowheads="1" noChangeShapeType="1" noTextEdit="1"/>
                </p:cNvSpPr>
                <p:nvPr/>
              </p:nvSpPr>
              <p:spPr>
                <a:xfrm>
                  <a:off x="6543030" y="4658723"/>
                  <a:ext cx="782170" cy="465744"/>
                </a:xfrm>
                <a:prstGeom prst="rect">
                  <a:avLst/>
                </a:prstGeom>
                <a:blipFill>
                  <a:blip r:embed="rId22"/>
                  <a:stretch>
                    <a:fillRect b="-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3" name="TextBox 342">
                  <a:extLst>
                    <a:ext uri="{FF2B5EF4-FFF2-40B4-BE49-F238E27FC236}">
                      <a16:creationId xmlns:a16="http://schemas.microsoft.com/office/drawing/2014/main" id="{F778BBAD-B29A-5755-9E78-295180C118B2}"/>
                    </a:ext>
                  </a:extLst>
                </p:cNvPr>
                <p:cNvSpPr txBox="1"/>
                <p:nvPr/>
              </p:nvSpPr>
              <p:spPr>
                <a:xfrm>
                  <a:off x="11198818" y="3338951"/>
                  <a:ext cx="782170" cy="46574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2/</m:t>
                        </m:r>
                        <m:r>
                          <a:rPr lang="en-US" sz="1200" b="0" i="1" smtClean="0">
                            <a:latin typeface="Cambria Math" panose="02040503050406030204" pitchFamily="18" charset="0"/>
                          </a:rPr>
                          <m:t>2</m:t>
                        </m:r>
                      </m:oMath>
                    </m:oMathPara>
                  </a14:m>
                  <a:endParaRPr lang="en-US" sz="1200" dirty="0"/>
                </a:p>
              </p:txBody>
            </p:sp>
          </mc:Choice>
          <mc:Fallback>
            <p:sp>
              <p:nvSpPr>
                <p:cNvPr id="343" name="TextBox 342">
                  <a:extLst>
                    <a:ext uri="{FF2B5EF4-FFF2-40B4-BE49-F238E27FC236}">
                      <a16:creationId xmlns:a16="http://schemas.microsoft.com/office/drawing/2014/main" id="{F778BBAD-B29A-5755-9E78-295180C118B2}"/>
                    </a:ext>
                  </a:extLst>
                </p:cNvPr>
                <p:cNvSpPr txBox="1">
                  <a:spLocks noRot="1" noChangeAspect="1" noMove="1" noResize="1" noEditPoints="1" noAdjustHandles="1" noChangeArrowheads="1" noChangeShapeType="1" noTextEdit="1"/>
                </p:cNvSpPr>
                <p:nvPr/>
              </p:nvSpPr>
              <p:spPr>
                <a:xfrm>
                  <a:off x="11198818" y="3338951"/>
                  <a:ext cx="782170" cy="465744"/>
                </a:xfrm>
                <a:prstGeom prst="rect">
                  <a:avLst/>
                </a:prstGeom>
                <a:blipFill>
                  <a:blip r:embed="rId23"/>
                  <a:stretch>
                    <a:fillRect b="-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4" name="TextBox 343">
                  <a:extLst>
                    <a:ext uri="{FF2B5EF4-FFF2-40B4-BE49-F238E27FC236}">
                      <a16:creationId xmlns:a16="http://schemas.microsoft.com/office/drawing/2014/main" id="{849F229B-3F41-83F5-3116-AE01F0322F7D}"/>
                    </a:ext>
                  </a:extLst>
                </p:cNvPr>
                <p:cNvSpPr txBox="1"/>
                <p:nvPr/>
              </p:nvSpPr>
              <p:spPr>
                <a:xfrm>
                  <a:off x="10773049" y="3881271"/>
                  <a:ext cx="782170" cy="46574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2/2</m:t>
                        </m:r>
                      </m:oMath>
                    </m:oMathPara>
                  </a14:m>
                  <a:endParaRPr lang="en-US" sz="1200" dirty="0"/>
                </a:p>
              </p:txBody>
            </p:sp>
          </mc:Choice>
          <mc:Fallback>
            <p:sp>
              <p:nvSpPr>
                <p:cNvPr id="344" name="TextBox 343">
                  <a:extLst>
                    <a:ext uri="{FF2B5EF4-FFF2-40B4-BE49-F238E27FC236}">
                      <a16:creationId xmlns:a16="http://schemas.microsoft.com/office/drawing/2014/main" id="{849F229B-3F41-83F5-3116-AE01F0322F7D}"/>
                    </a:ext>
                  </a:extLst>
                </p:cNvPr>
                <p:cNvSpPr txBox="1">
                  <a:spLocks noRot="1" noChangeAspect="1" noMove="1" noResize="1" noEditPoints="1" noAdjustHandles="1" noChangeArrowheads="1" noChangeShapeType="1" noTextEdit="1"/>
                </p:cNvSpPr>
                <p:nvPr/>
              </p:nvSpPr>
              <p:spPr>
                <a:xfrm>
                  <a:off x="10773049" y="3881271"/>
                  <a:ext cx="782170" cy="465744"/>
                </a:xfrm>
                <a:prstGeom prst="rect">
                  <a:avLst/>
                </a:prstGeom>
                <a:blipFill>
                  <a:blip r:embed="rId22"/>
                  <a:stretch>
                    <a:fillRect b="-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5" name="TextBox 344">
                  <a:extLst>
                    <a:ext uri="{FF2B5EF4-FFF2-40B4-BE49-F238E27FC236}">
                      <a16:creationId xmlns:a16="http://schemas.microsoft.com/office/drawing/2014/main" id="{05C4C6FB-C15B-DC19-BC89-C3A5FDD9787B}"/>
                    </a:ext>
                  </a:extLst>
                </p:cNvPr>
                <p:cNvSpPr txBox="1"/>
                <p:nvPr/>
              </p:nvSpPr>
              <p:spPr>
                <a:xfrm>
                  <a:off x="10680682" y="4617519"/>
                  <a:ext cx="782170" cy="46574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r>
                          <a:rPr lang="en-US" sz="1200" b="0" i="1" smtClean="0">
                            <a:latin typeface="Cambria Math" panose="02040503050406030204" pitchFamily="18" charset="0"/>
                          </a:rPr>
                          <m:t>1</m:t>
                        </m:r>
                      </m:oMath>
                    </m:oMathPara>
                  </a14:m>
                  <a:endParaRPr lang="en-US" sz="1200" dirty="0"/>
                </a:p>
              </p:txBody>
            </p:sp>
          </mc:Choice>
          <mc:Fallback>
            <p:sp>
              <p:nvSpPr>
                <p:cNvPr id="345" name="TextBox 344">
                  <a:extLst>
                    <a:ext uri="{FF2B5EF4-FFF2-40B4-BE49-F238E27FC236}">
                      <a16:creationId xmlns:a16="http://schemas.microsoft.com/office/drawing/2014/main" id="{05C4C6FB-C15B-DC19-BC89-C3A5FDD9787B}"/>
                    </a:ext>
                  </a:extLst>
                </p:cNvPr>
                <p:cNvSpPr txBox="1">
                  <a:spLocks noRot="1" noChangeAspect="1" noMove="1" noResize="1" noEditPoints="1" noAdjustHandles="1" noChangeArrowheads="1" noChangeShapeType="1" noTextEdit="1"/>
                </p:cNvSpPr>
                <p:nvPr/>
              </p:nvSpPr>
              <p:spPr>
                <a:xfrm>
                  <a:off x="10680682" y="4617519"/>
                  <a:ext cx="782170" cy="465744"/>
                </a:xfrm>
                <a:prstGeom prst="rect">
                  <a:avLst/>
                </a:prstGeom>
                <a:blipFill>
                  <a:blip r:embed="rId24"/>
                  <a:stretch>
                    <a:fillRect b="-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6" name="TextBox 345">
                  <a:extLst>
                    <a:ext uri="{FF2B5EF4-FFF2-40B4-BE49-F238E27FC236}">
                      <a16:creationId xmlns:a16="http://schemas.microsoft.com/office/drawing/2014/main" id="{237D2B8D-5BE1-5C23-E0B9-3D04DBD8D82B}"/>
                    </a:ext>
                  </a:extLst>
                </p:cNvPr>
                <p:cNvSpPr txBox="1"/>
                <p:nvPr/>
              </p:nvSpPr>
              <p:spPr>
                <a:xfrm>
                  <a:off x="11120971" y="5233626"/>
                  <a:ext cx="685140" cy="465744"/>
                </a:xfrm>
                <a:prstGeom prst="rect">
                  <a:avLst/>
                </a:prstGeom>
                <a:solidFill>
                  <a:schemeClr val="bg1"/>
                </a:solidFill>
              </p:spPr>
              <p:txBody>
                <a:bodyPr wrap="none" rtlCol="0">
                  <a:spAutoFit/>
                </a:bodyPr>
                <a:lstStyle/>
                <a:p>
                  <a:pPr/>
                  <a:r>
                    <a:rPr lang="en-US" sz="1200" b="0" dirty="0"/>
                    <a:t>1/</a:t>
                  </a:r>
                  <a14:m>
                    <m:oMath xmlns:m="http://schemas.openxmlformats.org/officeDocument/2006/math">
                      <m:r>
                        <a:rPr lang="en-US" sz="1200" b="0" i="1" smtClean="0">
                          <a:latin typeface="Cambria Math" panose="02040503050406030204" pitchFamily="18" charset="0"/>
                        </a:rPr>
                        <m:t>1</m:t>
                      </m:r>
                    </m:oMath>
                  </a14:m>
                  <a:endParaRPr lang="en-US" sz="1200" dirty="0"/>
                </a:p>
              </p:txBody>
            </p:sp>
          </mc:Choice>
          <mc:Fallback>
            <p:sp>
              <p:nvSpPr>
                <p:cNvPr id="346" name="TextBox 345">
                  <a:extLst>
                    <a:ext uri="{FF2B5EF4-FFF2-40B4-BE49-F238E27FC236}">
                      <a16:creationId xmlns:a16="http://schemas.microsoft.com/office/drawing/2014/main" id="{237D2B8D-5BE1-5C23-E0B9-3D04DBD8D82B}"/>
                    </a:ext>
                  </a:extLst>
                </p:cNvPr>
                <p:cNvSpPr txBox="1">
                  <a:spLocks noRot="1" noChangeAspect="1" noMove="1" noResize="1" noEditPoints="1" noAdjustHandles="1" noChangeArrowheads="1" noChangeShapeType="1" noTextEdit="1"/>
                </p:cNvSpPr>
                <p:nvPr/>
              </p:nvSpPr>
              <p:spPr>
                <a:xfrm>
                  <a:off x="11120971" y="5233626"/>
                  <a:ext cx="685140" cy="465744"/>
                </a:xfrm>
                <a:prstGeom prst="rect">
                  <a:avLst/>
                </a:prstGeom>
                <a:blipFill>
                  <a:blip r:embed="rId25"/>
                  <a:stretch>
                    <a:fillRect l="-1493" t="-2222" b="-177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7" name="Oval 50">
                  <a:extLst>
                    <a:ext uri="{FF2B5EF4-FFF2-40B4-BE49-F238E27FC236}">
                      <a16:creationId xmlns:a16="http://schemas.microsoft.com/office/drawing/2014/main" id="{6AEBDC3D-2EE8-5725-0DE4-25A36A0BF24B}"/>
                    </a:ext>
                  </a:extLst>
                </p:cNvPr>
                <p:cNvSpPr>
                  <a:spLocks noChangeAspect="1" noChangeArrowheads="1"/>
                </p:cNvSpPr>
                <p:nvPr/>
              </p:nvSpPr>
              <p:spPr bwMode="auto">
                <a:xfrm>
                  <a:off x="7299330" y="2537588"/>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1400" b="1" i="1" smtClean="0">
                                <a:solidFill>
                                  <a:srgbClr val="C00000"/>
                                </a:solidFill>
                                <a:latin typeface="Cambria Math" panose="02040503050406030204" pitchFamily="18" charset="0"/>
                              </a:rPr>
                            </m:ctrlPr>
                          </m:sSubPr>
                          <m:e>
                            <m:r>
                              <a:rPr lang="en-US" altLang="en-US" sz="1400" b="1" i="1" smtClean="0">
                                <a:solidFill>
                                  <a:srgbClr val="C00000"/>
                                </a:solidFill>
                                <a:latin typeface="Cambria Math" panose="02040503050406030204" pitchFamily="18" charset="0"/>
                              </a:rPr>
                              <m:t>𝒆</m:t>
                            </m:r>
                          </m:e>
                          <m:sub>
                            <m:r>
                              <a:rPr lang="en-US" altLang="en-US" sz="1400" b="1" i="1" smtClean="0">
                                <a:solidFill>
                                  <a:srgbClr val="C00000"/>
                                </a:solidFill>
                                <a:latin typeface="Cambria Math" panose="02040503050406030204" pitchFamily="18" charset="0"/>
                              </a:rPr>
                              <m:t>𝟏</m:t>
                            </m:r>
                          </m:sub>
                        </m:sSub>
                      </m:oMath>
                    </m:oMathPara>
                  </a14:m>
                  <a:endParaRPr lang="en-US" altLang="en-US" sz="1400" b="1" dirty="0">
                    <a:solidFill>
                      <a:srgbClr val="C00000"/>
                    </a:solidFill>
                  </a:endParaRPr>
                </a:p>
              </p:txBody>
            </p:sp>
          </mc:Choice>
          <mc:Fallback>
            <p:sp>
              <p:nvSpPr>
                <p:cNvPr id="347" name="Oval 50">
                  <a:extLst>
                    <a:ext uri="{FF2B5EF4-FFF2-40B4-BE49-F238E27FC236}">
                      <a16:creationId xmlns:a16="http://schemas.microsoft.com/office/drawing/2014/main" id="{6AEBDC3D-2EE8-5725-0DE4-25A36A0BF24B}"/>
                    </a:ext>
                  </a:extLst>
                </p:cNvPr>
                <p:cNvSpPr>
                  <a:spLocks noRot="1" noChangeAspect="1" noMove="1" noResize="1" noEditPoints="1" noAdjustHandles="1" noChangeArrowheads="1" noChangeShapeType="1" noTextEdit="1"/>
                </p:cNvSpPr>
                <p:nvPr/>
              </p:nvSpPr>
              <p:spPr bwMode="auto">
                <a:xfrm>
                  <a:off x="7299330" y="2537588"/>
                  <a:ext cx="435031" cy="437783"/>
                </a:xfrm>
                <a:prstGeom prst="ellipse">
                  <a:avLst/>
                </a:prstGeom>
                <a:blipFill>
                  <a:blip r:embed="rId26"/>
                  <a:stretch>
                    <a:fillRect l="-9091" b="-2273"/>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8" name="Oval 50">
                  <a:extLst>
                    <a:ext uri="{FF2B5EF4-FFF2-40B4-BE49-F238E27FC236}">
                      <a16:creationId xmlns:a16="http://schemas.microsoft.com/office/drawing/2014/main" id="{563CF05E-3316-3415-07BE-C68BC8AC8B0A}"/>
                    </a:ext>
                  </a:extLst>
                </p:cNvPr>
                <p:cNvSpPr>
                  <a:spLocks noChangeAspect="1" noChangeArrowheads="1"/>
                </p:cNvSpPr>
                <p:nvPr/>
              </p:nvSpPr>
              <p:spPr bwMode="auto">
                <a:xfrm>
                  <a:off x="7402699" y="3786299"/>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1400" b="1" i="1" smtClean="0">
                                <a:solidFill>
                                  <a:srgbClr val="C00000"/>
                                </a:solidFill>
                                <a:latin typeface="Cambria Math" panose="02040503050406030204" pitchFamily="18" charset="0"/>
                              </a:rPr>
                            </m:ctrlPr>
                          </m:sSubPr>
                          <m:e>
                            <m:r>
                              <a:rPr lang="en-US" altLang="en-US" sz="1400" b="1" i="1" smtClean="0">
                                <a:solidFill>
                                  <a:srgbClr val="C00000"/>
                                </a:solidFill>
                                <a:latin typeface="Cambria Math" panose="02040503050406030204" pitchFamily="18" charset="0"/>
                              </a:rPr>
                              <m:t>𝒆</m:t>
                            </m:r>
                          </m:e>
                          <m:sub>
                            <m:r>
                              <a:rPr lang="en-US" altLang="en-US" sz="1400" b="1" i="1" smtClean="0">
                                <a:solidFill>
                                  <a:srgbClr val="C00000"/>
                                </a:solidFill>
                                <a:latin typeface="Cambria Math" panose="02040503050406030204" pitchFamily="18" charset="0"/>
                              </a:rPr>
                              <m:t>𝟐</m:t>
                            </m:r>
                          </m:sub>
                        </m:sSub>
                      </m:oMath>
                    </m:oMathPara>
                  </a14:m>
                  <a:endParaRPr lang="en-US" altLang="en-US" sz="1400" b="1" dirty="0">
                    <a:solidFill>
                      <a:srgbClr val="C00000"/>
                    </a:solidFill>
                  </a:endParaRPr>
                </a:p>
              </p:txBody>
            </p:sp>
          </mc:Choice>
          <mc:Fallback>
            <p:sp>
              <p:nvSpPr>
                <p:cNvPr id="348" name="Oval 50">
                  <a:extLst>
                    <a:ext uri="{FF2B5EF4-FFF2-40B4-BE49-F238E27FC236}">
                      <a16:creationId xmlns:a16="http://schemas.microsoft.com/office/drawing/2014/main" id="{563CF05E-3316-3415-07BE-C68BC8AC8B0A}"/>
                    </a:ext>
                  </a:extLst>
                </p:cNvPr>
                <p:cNvSpPr>
                  <a:spLocks noRot="1" noChangeAspect="1" noMove="1" noResize="1" noEditPoints="1" noAdjustHandles="1" noChangeArrowheads="1" noChangeShapeType="1" noTextEdit="1"/>
                </p:cNvSpPr>
                <p:nvPr/>
              </p:nvSpPr>
              <p:spPr bwMode="auto">
                <a:xfrm>
                  <a:off x="7402699" y="3786299"/>
                  <a:ext cx="435031" cy="437783"/>
                </a:xfrm>
                <a:prstGeom prst="ellipse">
                  <a:avLst/>
                </a:prstGeom>
                <a:blipFill>
                  <a:blip r:embed="rId27"/>
                  <a:stretch>
                    <a:fillRect l="-9091" b="-2273"/>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9" name="Oval 50">
                  <a:extLst>
                    <a:ext uri="{FF2B5EF4-FFF2-40B4-BE49-F238E27FC236}">
                      <a16:creationId xmlns:a16="http://schemas.microsoft.com/office/drawing/2014/main" id="{86D5E45E-762D-F34F-1ADA-B1339EDFD90F}"/>
                    </a:ext>
                  </a:extLst>
                </p:cNvPr>
                <p:cNvSpPr>
                  <a:spLocks noChangeAspect="1" noChangeArrowheads="1"/>
                </p:cNvSpPr>
                <p:nvPr/>
              </p:nvSpPr>
              <p:spPr bwMode="auto">
                <a:xfrm>
                  <a:off x="7185183" y="4976556"/>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1400" b="1" i="1" smtClean="0">
                                <a:solidFill>
                                  <a:srgbClr val="C00000"/>
                                </a:solidFill>
                                <a:latin typeface="Cambria Math" panose="02040503050406030204" pitchFamily="18" charset="0"/>
                              </a:rPr>
                            </m:ctrlPr>
                          </m:sSubPr>
                          <m:e>
                            <m:r>
                              <a:rPr lang="en-US" altLang="en-US" sz="1400" b="1" i="1" smtClean="0">
                                <a:solidFill>
                                  <a:srgbClr val="C00000"/>
                                </a:solidFill>
                                <a:latin typeface="Cambria Math" panose="02040503050406030204" pitchFamily="18" charset="0"/>
                              </a:rPr>
                              <m:t>𝒆</m:t>
                            </m:r>
                          </m:e>
                          <m:sub>
                            <m:r>
                              <a:rPr lang="en-US" altLang="en-US" sz="1400" b="1" i="1" smtClean="0">
                                <a:solidFill>
                                  <a:srgbClr val="C00000"/>
                                </a:solidFill>
                                <a:latin typeface="Cambria Math" panose="02040503050406030204" pitchFamily="18" charset="0"/>
                              </a:rPr>
                              <m:t>𝟑</m:t>
                            </m:r>
                          </m:sub>
                        </m:sSub>
                      </m:oMath>
                    </m:oMathPara>
                  </a14:m>
                  <a:endParaRPr lang="en-US" altLang="en-US" sz="1400" b="1" dirty="0">
                    <a:solidFill>
                      <a:srgbClr val="C00000"/>
                    </a:solidFill>
                  </a:endParaRPr>
                </a:p>
              </p:txBody>
            </p:sp>
          </mc:Choice>
          <mc:Fallback>
            <p:sp>
              <p:nvSpPr>
                <p:cNvPr id="349" name="Oval 50">
                  <a:extLst>
                    <a:ext uri="{FF2B5EF4-FFF2-40B4-BE49-F238E27FC236}">
                      <a16:creationId xmlns:a16="http://schemas.microsoft.com/office/drawing/2014/main" id="{86D5E45E-762D-F34F-1ADA-B1339EDFD90F}"/>
                    </a:ext>
                  </a:extLst>
                </p:cNvPr>
                <p:cNvSpPr>
                  <a:spLocks noRot="1" noChangeAspect="1" noMove="1" noResize="1" noEditPoints="1" noAdjustHandles="1" noChangeArrowheads="1" noChangeShapeType="1" noTextEdit="1"/>
                </p:cNvSpPr>
                <p:nvPr/>
              </p:nvSpPr>
              <p:spPr bwMode="auto">
                <a:xfrm>
                  <a:off x="7185183" y="4976556"/>
                  <a:ext cx="435031" cy="437783"/>
                </a:xfrm>
                <a:prstGeom prst="ellipse">
                  <a:avLst/>
                </a:prstGeom>
                <a:blipFill>
                  <a:blip r:embed="rId28"/>
                  <a:stretch>
                    <a:fillRect l="-9091" b="-2273"/>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0" name="Oval 50">
                  <a:extLst>
                    <a:ext uri="{FF2B5EF4-FFF2-40B4-BE49-F238E27FC236}">
                      <a16:creationId xmlns:a16="http://schemas.microsoft.com/office/drawing/2014/main" id="{49B18D8E-7E68-8727-6ED0-BD46E508EEF8}"/>
                    </a:ext>
                  </a:extLst>
                </p:cNvPr>
                <p:cNvSpPr>
                  <a:spLocks noChangeAspect="1" noChangeArrowheads="1"/>
                </p:cNvSpPr>
                <p:nvPr/>
              </p:nvSpPr>
              <p:spPr bwMode="auto">
                <a:xfrm>
                  <a:off x="10617639" y="2624312"/>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1400" b="1" i="1" smtClean="0">
                            <a:solidFill>
                              <a:srgbClr val="C00000"/>
                            </a:solidFill>
                            <a:latin typeface="Cambria Math" panose="02040503050406030204" pitchFamily="18" charset="0"/>
                          </a:rPr>
                          <m:t>𝟔</m:t>
                        </m:r>
                      </m:oMath>
                    </m:oMathPara>
                  </a14:m>
                  <a:endParaRPr lang="en-US" altLang="en-US" sz="1400" b="1" dirty="0">
                    <a:solidFill>
                      <a:srgbClr val="C00000"/>
                    </a:solidFill>
                  </a:endParaRPr>
                </a:p>
              </p:txBody>
            </p:sp>
          </mc:Choice>
          <mc:Fallback>
            <p:sp>
              <p:nvSpPr>
                <p:cNvPr id="350" name="Oval 50">
                  <a:extLst>
                    <a:ext uri="{FF2B5EF4-FFF2-40B4-BE49-F238E27FC236}">
                      <a16:creationId xmlns:a16="http://schemas.microsoft.com/office/drawing/2014/main" id="{49B18D8E-7E68-8727-6ED0-BD46E508EEF8}"/>
                    </a:ext>
                  </a:extLst>
                </p:cNvPr>
                <p:cNvSpPr>
                  <a:spLocks noRot="1" noChangeAspect="1" noMove="1" noResize="1" noEditPoints="1" noAdjustHandles="1" noChangeArrowheads="1" noChangeShapeType="1" noTextEdit="1"/>
                </p:cNvSpPr>
                <p:nvPr/>
              </p:nvSpPr>
              <p:spPr bwMode="auto">
                <a:xfrm>
                  <a:off x="10617639" y="2624312"/>
                  <a:ext cx="435031" cy="437783"/>
                </a:xfrm>
                <a:prstGeom prst="ellipse">
                  <a:avLst/>
                </a:prstGeom>
                <a:blipFill>
                  <a:blip r:embed="rId29"/>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1" name="Oval 50">
                  <a:extLst>
                    <a:ext uri="{FF2B5EF4-FFF2-40B4-BE49-F238E27FC236}">
                      <a16:creationId xmlns:a16="http://schemas.microsoft.com/office/drawing/2014/main" id="{C5417C18-1D1D-66EB-6C38-D6BB3FE554AA}"/>
                    </a:ext>
                  </a:extLst>
                </p:cNvPr>
                <p:cNvSpPr>
                  <a:spLocks noChangeAspect="1" noChangeArrowheads="1"/>
                </p:cNvSpPr>
                <p:nvPr/>
              </p:nvSpPr>
              <p:spPr bwMode="auto">
                <a:xfrm>
                  <a:off x="10400123" y="3866014"/>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1400" b="1" i="1" smtClean="0">
                            <a:solidFill>
                              <a:srgbClr val="C00000"/>
                            </a:solidFill>
                            <a:latin typeface="Cambria Math" panose="02040503050406030204" pitchFamily="18" charset="0"/>
                          </a:rPr>
                          <m:t>𝟗</m:t>
                        </m:r>
                      </m:oMath>
                    </m:oMathPara>
                  </a14:m>
                  <a:endParaRPr lang="en-US" altLang="en-US" sz="1400" b="1" dirty="0">
                    <a:solidFill>
                      <a:srgbClr val="C00000"/>
                    </a:solidFill>
                  </a:endParaRPr>
                </a:p>
              </p:txBody>
            </p:sp>
          </mc:Choice>
          <mc:Fallback>
            <p:sp>
              <p:nvSpPr>
                <p:cNvPr id="351" name="Oval 50">
                  <a:extLst>
                    <a:ext uri="{FF2B5EF4-FFF2-40B4-BE49-F238E27FC236}">
                      <a16:creationId xmlns:a16="http://schemas.microsoft.com/office/drawing/2014/main" id="{C5417C18-1D1D-66EB-6C38-D6BB3FE554AA}"/>
                    </a:ext>
                  </a:extLst>
                </p:cNvPr>
                <p:cNvSpPr>
                  <a:spLocks noRot="1" noChangeAspect="1" noMove="1" noResize="1" noEditPoints="1" noAdjustHandles="1" noChangeArrowheads="1" noChangeShapeType="1" noTextEdit="1"/>
                </p:cNvSpPr>
                <p:nvPr/>
              </p:nvSpPr>
              <p:spPr bwMode="auto">
                <a:xfrm>
                  <a:off x="10400123" y="3866014"/>
                  <a:ext cx="435031" cy="437783"/>
                </a:xfrm>
                <a:prstGeom prst="ellipse">
                  <a:avLst/>
                </a:prstGeom>
                <a:blipFill>
                  <a:blip r:embed="rId30"/>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2" name="Oval 50">
                  <a:extLst>
                    <a:ext uri="{FF2B5EF4-FFF2-40B4-BE49-F238E27FC236}">
                      <a16:creationId xmlns:a16="http://schemas.microsoft.com/office/drawing/2014/main" id="{B95EB85C-0DA4-2A16-C76A-8F2F0E78F5EE}"/>
                    </a:ext>
                  </a:extLst>
                </p:cNvPr>
                <p:cNvSpPr>
                  <a:spLocks noChangeAspect="1" noChangeArrowheads="1"/>
                </p:cNvSpPr>
                <p:nvPr/>
              </p:nvSpPr>
              <p:spPr bwMode="auto">
                <a:xfrm>
                  <a:off x="10494035" y="4921315"/>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1400" b="1" i="1" smtClean="0">
                            <a:solidFill>
                              <a:srgbClr val="C00000"/>
                            </a:solidFill>
                            <a:latin typeface="Cambria Math" panose="02040503050406030204" pitchFamily="18" charset="0"/>
                          </a:rPr>
                          <m:t>𝟏𝟐</m:t>
                        </m:r>
                      </m:oMath>
                    </m:oMathPara>
                  </a14:m>
                  <a:endParaRPr lang="en-US" altLang="en-US" sz="1400" b="1" dirty="0">
                    <a:solidFill>
                      <a:srgbClr val="C00000"/>
                    </a:solidFill>
                  </a:endParaRPr>
                </a:p>
              </p:txBody>
            </p:sp>
          </mc:Choice>
          <mc:Fallback>
            <p:sp>
              <p:nvSpPr>
                <p:cNvPr id="352" name="Oval 50">
                  <a:extLst>
                    <a:ext uri="{FF2B5EF4-FFF2-40B4-BE49-F238E27FC236}">
                      <a16:creationId xmlns:a16="http://schemas.microsoft.com/office/drawing/2014/main" id="{B95EB85C-0DA4-2A16-C76A-8F2F0E78F5EE}"/>
                    </a:ext>
                  </a:extLst>
                </p:cNvPr>
                <p:cNvSpPr>
                  <a:spLocks noRot="1" noChangeAspect="1" noMove="1" noResize="1" noEditPoints="1" noAdjustHandles="1" noChangeArrowheads="1" noChangeShapeType="1" noTextEdit="1"/>
                </p:cNvSpPr>
                <p:nvPr/>
              </p:nvSpPr>
              <p:spPr bwMode="auto">
                <a:xfrm>
                  <a:off x="10494035" y="4921315"/>
                  <a:ext cx="435031" cy="437783"/>
                </a:xfrm>
                <a:prstGeom prst="ellipse">
                  <a:avLst/>
                </a:prstGeom>
                <a:blipFill>
                  <a:blip r:embed="rId31"/>
                  <a:stretch>
                    <a:fillRect l="-20455" r="-2273"/>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3" name="Oval 50">
                  <a:extLst>
                    <a:ext uri="{FF2B5EF4-FFF2-40B4-BE49-F238E27FC236}">
                      <a16:creationId xmlns:a16="http://schemas.microsoft.com/office/drawing/2014/main" id="{302176E9-9040-C031-6033-B86DD15DC9D3}"/>
                    </a:ext>
                  </a:extLst>
                </p:cNvPr>
                <p:cNvSpPr>
                  <a:spLocks noChangeAspect="1" noChangeArrowheads="1"/>
                </p:cNvSpPr>
                <p:nvPr/>
              </p:nvSpPr>
              <p:spPr bwMode="auto">
                <a:xfrm>
                  <a:off x="10457764" y="5602945"/>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1400" b="1" i="1" smtClean="0">
                            <a:solidFill>
                              <a:srgbClr val="C00000"/>
                            </a:solidFill>
                            <a:latin typeface="Cambria Math" panose="02040503050406030204" pitchFamily="18" charset="0"/>
                          </a:rPr>
                          <m:t>𝟑</m:t>
                        </m:r>
                      </m:oMath>
                    </m:oMathPara>
                  </a14:m>
                  <a:endParaRPr lang="en-US" altLang="en-US" sz="1400" b="1" dirty="0">
                    <a:solidFill>
                      <a:srgbClr val="C00000"/>
                    </a:solidFill>
                  </a:endParaRPr>
                </a:p>
              </p:txBody>
            </p:sp>
          </mc:Choice>
          <mc:Fallback>
            <p:sp>
              <p:nvSpPr>
                <p:cNvPr id="353" name="Oval 50">
                  <a:extLst>
                    <a:ext uri="{FF2B5EF4-FFF2-40B4-BE49-F238E27FC236}">
                      <a16:creationId xmlns:a16="http://schemas.microsoft.com/office/drawing/2014/main" id="{302176E9-9040-C031-6033-B86DD15DC9D3}"/>
                    </a:ext>
                  </a:extLst>
                </p:cNvPr>
                <p:cNvSpPr>
                  <a:spLocks noRot="1" noChangeAspect="1" noMove="1" noResize="1" noEditPoints="1" noAdjustHandles="1" noChangeArrowheads="1" noChangeShapeType="1" noTextEdit="1"/>
                </p:cNvSpPr>
                <p:nvPr/>
              </p:nvSpPr>
              <p:spPr bwMode="auto">
                <a:xfrm>
                  <a:off x="10457764" y="5602945"/>
                  <a:ext cx="435031" cy="437783"/>
                </a:xfrm>
                <a:prstGeom prst="ellipse">
                  <a:avLst/>
                </a:prstGeom>
                <a:blipFill>
                  <a:blip r:embed="rId32"/>
                  <a:stretch>
                    <a:fillRect/>
                  </a:stretch>
                </a:blipFill>
                <a:ln w="9525">
                  <a:solidFill>
                    <a:schemeClr val="tx1"/>
                  </a:solidFill>
                  <a:round/>
                  <a:headEnd/>
                  <a:tailEnd/>
                </a:ln>
                <a:effectLst/>
              </p:spPr>
              <p:txBody>
                <a:bodyPr/>
                <a:lstStyle/>
                <a:p>
                  <a:r>
                    <a:rPr lang="en-US">
                      <a:noFill/>
                    </a:rPr>
                    <a:t> </a:t>
                  </a:r>
                </a:p>
              </p:txBody>
            </p:sp>
          </mc:Fallback>
        </mc:AlternateContent>
        <p:cxnSp>
          <p:nvCxnSpPr>
            <p:cNvPr id="354" name="Straight Connector 353">
              <a:extLst>
                <a:ext uri="{FF2B5EF4-FFF2-40B4-BE49-F238E27FC236}">
                  <a16:creationId xmlns:a16="http://schemas.microsoft.com/office/drawing/2014/main" id="{189600F3-42FA-C226-B32F-C9A4E6B663DB}"/>
                </a:ext>
              </a:extLst>
            </p:cNvPr>
            <p:cNvCxnSpPr>
              <a:cxnSpLocks/>
              <a:stCxn id="347" idx="6"/>
              <a:endCxn id="350" idx="2"/>
            </p:cNvCxnSpPr>
            <p:nvPr/>
          </p:nvCxnSpPr>
          <p:spPr>
            <a:xfrm>
              <a:off x="7734361" y="2756480"/>
              <a:ext cx="2883278" cy="86724"/>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197E8CB8-CA51-DA5E-D1BE-D03722F184F8}"/>
                </a:ext>
              </a:extLst>
            </p:cNvPr>
            <p:cNvCxnSpPr>
              <a:cxnSpLocks/>
              <a:stCxn id="347" idx="5"/>
              <a:endCxn id="351" idx="1"/>
            </p:cNvCxnSpPr>
            <p:nvPr/>
          </p:nvCxnSpPr>
          <p:spPr>
            <a:xfrm>
              <a:off x="7670652" y="2911259"/>
              <a:ext cx="2793180" cy="1018867"/>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0ED9862F-4DD0-206B-6BFE-CB907FBC542A}"/>
                </a:ext>
              </a:extLst>
            </p:cNvPr>
            <p:cNvCxnSpPr>
              <a:cxnSpLocks/>
              <a:stCxn id="347" idx="4"/>
              <a:endCxn id="353" idx="1"/>
            </p:cNvCxnSpPr>
            <p:nvPr/>
          </p:nvCxnSpPr>
          <p:spPr>
            <a:xfrm>
              <a:off x="7516846" y="2975371"/>
              <a:ext cx="3004627" cy="2691686"/>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71DEB695-34C6-9CB3-9936-B05EF70EB805}"/>
                </a:ext>
              </a:extLst>
            </p:cNvPr>
            <p:cNvCxnSpPr>
              <a:cxnSpLocks/>
              <a:stCxn id="348" idx="7"/>
              <a:endCxn id="350" idx="3"/>
            </p:cNvCxnSpPr>
            <p:nvPr/>
          </p:nvCxnSpPr>
          <p:spPr>
            <a:xfrm flipV="1">
              <a:off x="7774021" y="2997983"/>
              <a:ext cx="2907327" cy="85242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68010EFF-FE24-51AB-5D84-5650B032E185}"/>
                </a:ext>
              </a:extLst>
            </p:cNvPr>
            <p:cNvCxnSpPr>
              <a:cxnSpLocks/>
              <a:stCxn id="349" idx="6"/>
              <a:endCxn id="353" idx="3"/>
            </p:cNvCxnSpPr>
            <p:nvPr/>
          </p:nvCxnSpPr>
          <p:spPr>
            <a:xfrm>
              <a:off x="7620214" y="5195448"/>
              <a:ext cx="2901259" cy="781168"/>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10B4405D-4B85-FA9D-2C54-2B789792D7D2}"/>
                </a:ext>
              </a:extLst>
            </p:cNvPr>
            <p:cNvCxnSpPr>
              <a:cxnSpLocks/>
              <a:stCxn id="349" idx="7"/>
              <a:endCxn id="350" idx="4"/>
            </p:cNvCxnSpPr>
            <p:nvPr/>
          </p:nvCxnSpPr>
          <p:spPr>
            <a:xfrm flipV="1">
              <a:off x="7556505" y="3062095"/>
              <a:ext cx="3278650" cy="1978573"/>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60" name="TextBox 359">
                  <a:extLst>
                    <a:ext uri="{FF2B5EF4-FFF2-40B4-BE49-F238E27FC236}">
                      <a16:creationId xmlns:a16="http://schemas.microsoft.com/office/drawing/2014/main" id="{CDBCB4D0-C07F-2BE5-EBBA-F7113E0C1949}"/>
                    </a:ext>
                  </a:extLst>
                </p:cNvPr>
                <p:cNvSpPr txBox="1"/>
                <p:nvPr/>
              </p:nvSpPr>
              <p:spPr>
                <a:xfrm>
                  <a:off x="8799028" y="2624313"/>
                  <a:ext cx="782170" cy="46574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r>
                          <a:rPr lang="en-US" sz="1200" b="0" i="1" smtClean="0">
                            <a:latin typeface="Cambria Math" panose="02040503050406030204" pitchFamily="18" charset="0"/>
                          </a:rPr>
                          <m:t>1</m:t>
                        </m:r>
                      </m:oMath>
                    </m:oMathPara>
                  </a14:m>
                  <a:endParaRPr lang="en-US" sz="1200" dirty="0"/>
                </a:p>
              </p:txBody>
            </p:sp>
          </mc:Choice>
          <mc:Fallback>
            <p:sp>
              <p:nvSpPr>
                <p:cNvPr id="360" name="TextBox 359">
                  <a:extLst>
                    <a:ext uri="{FF2B5EF4-FFF2-40B4-BE49-F238E27FC236}">
                      <a16:creationId xmlns:a16="http://schemas.microsoft.com/office/drawing/2014/main" id="{CDBCB4D0-C07F-2BE5-EBBA-F7113E0C1949}"/>
                    </a:ext>
                  </a:extLst>
                </p:cNvPr>
                <p:cNvSpPr txBox="1">
                  <a:spLocks noRot="1" noChangeAspect="1" noMove="1" noResize="1" noEditPoints="1" noAdjustHandles="1" noChangeArrowheads="1" noChangeShapeType="1" noTextEdit="1"/>
                </p:cNvSpPr>
                <p:nvPr/>
              </p:nvSpPr>
              <p:spPr>
                <a:xfrm>
                  <a:off x="8799028" y="2624313"/>
                  <a:ext cx="782170" cy="465744"/>
                </a:xfrm>
                <a:prstGeom prst="rect">
                  <a:avLst/>
                </a:prstGeom>
                <a:blipFill>
                  <a:blip r:embed="rId33"/>
                  <a:stretch>
                    <a:fillRect b="-4348"/>
                  </a:stretch>
                </a:blipFill>
              </p:spPr>
              <p:txBody>
                <a:bodyPr/>
                <a:lstStyle/>
                <a:p>
                  <a:r>
                    <a:rPr lang="en-US">
                      <a:noFill/>
                    </a:rPr>
                    <a:t> </a:t>
                  </a:r>
                </a:p>
              </p:txBody>
            </p:sp>
          </mc:Fallback>
        </mc:AlternateContent>
        <p:cxnSp>
          <p:nvCxnSpPr>
            <p:cNvPr id="361" name="Straight Connector 360">
              <a:extLst>
                <a:ext uri="{FF2B5EF4-FFF2-40B4-BE49-F238E27FC236}">
                  <a16:creationId xmlns:a16="http://schemas.microsoft.com/office/drawing/2014/main" id="{6936C171-63DD-A4C5-40D6-5296F264A22B}"/>
                </a:ext>
              </a:extLst>
            </p:cNvPr>
            <p:cNvCxnSpPr>
              <a:cxnSpLocks/>
              <a:stCxn id="348" idx="6"/>
              <a:endCxn id="351" idx="2"/>
            </p:cNvCxnSpPr>
            <p:nvPr/>
          </p:nvCxnSpPr>
          <p:spPr>
            <a:xfrm>
              <a:off x="7837730" y="4005191"/>
              <a:ext cx="2562393" cy="79715"/>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40794E4A-45A8-12DF-4C59-8A376D2A2821}"/>
                </a:ext>
              </a:extLst>
            </p:cNvPr>
            <p:cNvCxnSpPr>
              <a:cxnSpLocks/>
              <a:stCxn id="348" idx="5"/>
              <a:endCxn id="352" idx="2"/>
            </p:cNvCxnSpPr>
            <p:nvPr/>
          </p:nvCxnSpPr>
          <p:spPr>
            <a:xfrm>
              <a:off x="7774021" y="4159970"/>
              <a:ext cx="2720014" cy="980237"/>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63" name="TextBox 362">
                  <a:extLst>
                    <a:ext uri="{FF2B5EF4-FFF2-40B4-BE49-F238E27FC236}">
                      <a16:creationId xmlns:a16="http://schemas.microsoft.com/office/drawing/2014/main" id="{E6A6F4CB-53B1-3BEC-3487-674229C77DB7}"/>
                    </a:ext>
                  </a:extLst>
                </p:cNvPr>
                <p:cNvSpPr txBox="1"/>
                <p:nvPr/>
              </p:nvSpPr>
              <p:spPr>
                <a:xfrm>
                  <a:off x="8226758" y="3032210"/>
                  <a:ext cx="685140" cy="465744"/>
                </a:xfrm>
                <a:prstGeom prst="rect">
                  <a:avLst/>
                </a:prstGeom>
                <a:solidFill>
                  <a:schemeClr val="bg1"/>
                </a:solidFill>
              </p:spPr>
              <p:txBody>
                <a:bodyPr wrap="none" rtlCol="0">
                  <a:spAutoFit/>
                </a:bodyPr>
                <a:lstStyle/>
                <a:p>
                  <a:pPr/>
                  <a:r>
                    <a:rPr lang="en-US" sz="1200" b="0" dirty="0"/>
                    <a:t>1/</a:t>
                  </a:r>
                  <a14:m>
                    <m:oMath xmlns:m="http://schemas.openxmlformats.org/officeDocument/2006/math">
                      <m:r>
                        <a:rPr lang="en-US" sz="1200" b="0" i="1" smtClean="0">
                          <a:latin typeface="Cambria Math" panose="02040503050406030204" pitchFamily="18" charset="0"/>
                        </a:rPr>
                        <m:t>1</m:t>
                      </m:r>
                    </m:oMath>
                  </a14:m>
                  <a:endParaRPr lang="en-US" sz="1200" dirty="0"/>
                </a:p>
              </p:txBody>
            </p:sp>
          </mc:Choice>
          <mc:Fallback>
            <p:sp>
              <p:nvSpPr>
                <p:cNvPr id="363" name="TextBox 362">
                  <a:extLst>
                    <a:ext uri="{FF2B5EF4-FFF2-40B4-BE49-F238E27FC236}">
                      <a16:creationId xmlns:a16="http://schemas.microsoft.com/office/drawing/2014/main" id="{E6A6F4CB-53B1-3BEC-3487-674229C77DB7}"/>
                    </a:ext>
                  </a:extLst>
                </p:cNvPr>
                <p:cNvSpPr txBox="1">
                  <a:spLocks noRot="1" noChangeAspect="1" noMove="1" noResize="1" noEditPoints="1" noAdjustHandles="1" noChangeArrowheads="1" noChangeShapeType="1" noTextEdit="1"/>
                </p:cNvSpPr>
                <p:nvPr/>
              </p:nvSpPr>
              <p:spPr>
                <a:xfrm>
                  <a:off x="8226758" y="3032210"/>
                  <a:ext cx="685140" cy="465744"/>
                </a:xfrm>
                <a:prstGeom prst="rect">
                  <a:avLst/>
                </a:prstGeom>
                <a:blipFill>
                  <a:blip r:embed="rId34"/>
                  <a:stretch>
                    <a:fillRect t="-2222" b="-177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4" name="TextBox 363">
                  <a:extLst>
                    <a:ext uri="{FF2B5EF4-FFF2-40B4-BE49-F238E27FC236}">
                      <a16:creationId xmlns:a16="http://schemas.microsoft.com/office/drawing/2014/main" id="{41AC53F7-D77C-B176-9851-38D172E3E1B7}"/>
                    </a:ext>
                  </a:extLst>
                </p:cNvPr>
                <p:cNvSpPr txBox="1"/>
                <p:nvPr/>
              </p:nvSpPr>
              <p:spPr>
                <a:xfrm>
                  <a:off x="7826340" y="3154285"/>
                  <a:ext cx="304891" cy="27699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p:sp>
              <p:nvSpPr>
                <p:cNvPr id="364" name="TextBox 363">
                  <a:extLst>
                    <a:ext uri="{FF2B5EF4-FFF2-40B4-BE49-F238E27FC236}">
                      <a16:creationId xmlns:a16="http://schemas.microsoft.com/office/drawing/2014/main" id="{41AC53F7-D77C-B176-9851-38D172E3E1B7}"/>
                    </a:ext>
                  </a:extLst>
                </p:cNvPr>
                <p:cNvSpPr txBox="1">
                  <a:spLocks noRot="1" noChangeAspect="1" noMove="1" noResize="1" noEditPoints="1" noAdjustHandles="1" noChangeArrowheads="1" noChangeShapeType="1" noTextEdit="1"/>
                </p:cNvSpPr>
                <p:nvPr/>
              </p:nvSpPr>
              <p:spPr>
                <a:xfrm>
                  <a:off x="7826340" y="3154285"/>
                  <a:ext cx="304891" cy="276999"/>
                </a:xfrm>
                <a:prstGeom prst="rect">
                  <a:avLst/>
                </a:prstGeom>
                <a:blipFill>
                  <a:blip r:embed="rId35"/>
                  <a:stretch>
                    <a:fillRect r="-26667" b="-4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5" name="TextBox 364">
                  <a:extLst>
                    <a:ext uri="{FF2B5EF4-FFF2-40B4-BE49-F238E27FC236}">
                      <a16:creationId xmlns:a16="http://schemas.microsoft.com/office/drawing/2014/main" id="{64A91ACB-86AE-22A2-184D-FEE18A36F46E}"/>
                    </a:ext>
                  </a:extLst>
                </p:cNvPr>
                <p:cNvSpPr txBox="1"/>
                <p:nvPr/>
              </p:nvSpPr>
              <p:spPr>
                <a:xfrm>
                  <a:off x="9458344" y="3881271"/>
                  <a:ext cx="782170" cy="46574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r>
                          <a:rPr lang="en-US" sz="1200" b="0" i="1" smtClean="0">
                            <a:latin typeface="Cambria Math" panose="02040503050406030204" pitchFamily="18" charset="0"/>
                          </a:rPr>
                          <m:t>1</m:t>
                        </m:r>
                      </m:oMath>
                    </m:oMathPara>
                  </a14:m>
                  <a:endParaRPr lang="en-US" sz="1200" dirty="0"/>
                </a:p>
              </p:txBody>
            </p:sp>
          </mc:Choice>
          <mc:Fallback>
            <p:sp>
              <p:nvSpPr>
                <p:cNvPr id="365" name="TextBox 364">
                  <a:extLst>
                    <a:ext uri="{FF2B5EF4-FFF2-40B4-BE49-F238E27FC236}">
                      <a16:creationId xmlns:a16="http://schemas.microsoft.com/office/drawing/2014/main" id="{64A91ACB-86AE-22A2-184D-FEE18A36F46E}"/>
                    </a:ext>
                  </a:extLst>
                </p:cNvPr>
                <p:cNvSpPr txBox="1">
                  <a:spLocks noRot="1" noChangeAspect="1" noMove="1" noResize="1" noEditPoints="1" noAdjustHandles="1" noChangeArrowheads="1" noChangeShapeType="1" noTextEdit="1"/>
                </p:cNvSpPr>
                <p:nvPr/>
              </p:nvSpPr>
              <p:spPr>
                <a:xfrm>
                  <a:off x="9458344" y="3881271"/>
                  <a:ext cx="782170" cy="465744"/>
                </a:xfrm>
                <a:prstGeom prst="rect">
                  <a:avLst/>
                </a:prstGeom>
                <a:blipFill>
                  <a:blip r:embed="rId24"/>
                  <a:stretch>
                    <a:fillRect b="-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6" name="TextBox 365">
                  <a:extLst>
                    <a:ext uri="{FF2B5EF4-FFF2-40B4-BE49-F238E27FC236}">
                      <a16:creationId xmlns:a16="http://schemas.microsoft.com/office/drawing/2014/main" id="{441376A7-EE8C-611F-B146-3B986D97583D}"/>
                    </a:ext>
                  </a:extLst>
                </p:cNvPr>
                <p:cNvSpPr txBox="1"/>
                <p:nvPr/>
              </p:nvSpPr>
              <p:spPr>
                <a:xfrm>
                  <a:off x="7937372" y="4136548"/>
                  <a:ext cx="782170" cy="46574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r>
                          <a:rPr lang="en-US" sz="1200" b="0" i="1" smtClean="0">
                            <a:latin typeface="Cambria Math" panose="02040503050406030204" pitchFamily="18" charset="0"/>
                          </a:rPr>
                          <m:t>1</m:t>
                        </m:r>
                      </m:oMath>
                    </m:oMathPara>
                  </a14:m>
                  <a:endParaRPr lang="en-US" sz="1200" dirty="0"/>
                </a:p>
              </p:txBody>
            </p:sp>
          </mc:Choice>
          <mc:Fallback>
            <p:sp>
              <p:nvSpPr>
                <p:cNvPr id="366" name="TextBox 365">
                  <a:extLst>
                    <a:ext uri="{FF2B5EF4-FFF2-40B4-BE49-F238E27FC236}">
                      <a16:creationId xmlns:a16="http://schemas.microsoft.com/office/drawing/2014/main" id="{441376A7-EE8C-611F-B146-3B986D97583D}"/>
                    </a:ext>
                  </a:extLst>
                </p:cNvPr>
                <p:cNvSpPr txBox="1">
                  <a:spLocks noRot="1" noChangeAspect="1" noMove="1" noResize="1" noEditPoints="1" noAdjustHandles="1" noChangeArrowheads="1" noChangeShapeType="1" noTextEdit="1"/>
                </p:cNvSpPr>
                <p:nvPr/>
              </p:nvSpPr>
              <p:spPr>
                <a:xfrm>
                  <a:off x="7937372" y="4136548"/>
                  <a:ext cx="782170" cy="465744"/>
                </a:xfrm>
                <a:prstGeom prst="rect">
                  <a:avLst/>
                </a:prstGeom>
                <a:blipFill>
                  <a:blip r:embed="rId24"/>
                  <a:stretch>
                    <a:fillRect b="-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7" name="TextBox 366">
                  <a:extLst>
                    <a:ext uri="{FF2B5EF4-FFF2-40B4-BE49-F238E27FC236}">
                      <a16:creationId xmlns:a16="http://schemas.microsoft.com/office/drawing/2014/main" id="{4C0511C1-18CE-CBCD-CEDF-7CF6267673A7}"/>
                    </a:ext>
                  </a:extLst>
                </p:cNvPr>
                <p:cNvSpPr txBox="1"/>
                <p:nvPr/>
              </p:nvSpPr>
              <p:spPr>
                <a:xfrm>
                  <a:off x="7889584" y="4581687"/>
                  <a:ext cx="782170" cy="46574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r>
                          <a:rPr lang="en-US" sz="1200" b="0" i="1" smtClean="0">
                            <a:latin typeface="Cambria Math" panose="02040503050406030204" pitchFamily="18" charset="0"/>
                          </a:rPr>
                          <m:t>1</m:t>
                        </m:r>
                      </m:oMath>
                    </m:oMathPara>
                  </a14:m>
                  <a:endParaRPr lang="en-US" sz="1200" dirty="0"/>
                </a:p>
              </p:txBody>
            </p:sp>
          </mc:Choice>
          <mc:Fallback>
            <p:sp>
              <p:nvSpPr>
                <p:cNvPr id="367" name="TextBox 366">
                  <a:extLst>
                    <a:ext uri="{FF2B5EF4-FFF2-40B4-BE49-F238E27FC236}">
                      <a16:creationId xmlns:a16="http://schemas.microsoft.com/office/drawing/2014/main" id="{4C0511C1-18CE-CBCD-CEDF-7CF6267673A7}"/>
                    </a:ext>
                  </a:extLst>
                </p:cNvPr>
                <p:cNvSpPr txBox="1">
                  <a:spLocks noRot="1" noChangeAspect="1" noMove="1" noResize="1" noEditPoints="1" noAdjustHandles="1" noChangeArrowheads="1" noChangeShapeType="1" noTextEdit="1"/>
                </p:cNvSpPr>
                <p:nvPr/>
              </p:nvSpPr>
              <p:spPr>
                <a:xfrm>
                  <a:off x="7889584" y="4581687"/>
                  <a:ext cx="782170" cy="465744"/>
                </a:xfrm>
                <a:prstGeom prst="rect">
                  <a:avLst/>
                </a:prstGeom>
                <a:blipFill>
                  <a:blip r:embed="rId36"/>
                  <a:stretch>
                    <a:fillRect b="-43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8" name="TextBox 367">
                  <a:extLst>
                    <a:ext uri="{FF2B5EF4-FFF2-40B4-BE49-F238E27FC236}">
                      <a16:creationId xmlns:a16="http://schemas.microsoft.com/office/drawing/2014/main" id="{C4CFC569-4F50-7125-21EB-A07CD29661BE}"/>
                    </a:ext>
                  </a:extLst>
                </p:cNvPr>
                <p:cNvSpPr txBox="1"/>
                <p:nvPr/>
              </p:nvSpPr>
              <p:spPr>
                <a:xfrm>
                  <a:off x="8731953" y="5370051"/>
                  <a:ext cx="782170" cy="46574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r>
                          <a:rPr lang="en-US" sz="1200" b="0" i="1" smtClean="0">
                            <a:latin typeface="Cambria Math" panose="02040503050406030204" pitchFamily="18" charset="0"/>
                          </a:rPr>
                          <m:t>1</m:t>
                        </m:r>
                      </m:oMath>
                    </m:oMathPara>
                  </a14:m>
                  <a:endParaRPr lang="en-US" sz="1200" dirty="0"/>
                </a:p>
              </p:txBody>
            </p:sp>
          </mc:Choice>
          <mc:Fallback>
            <p:sp>
              <p:nvSpPr>
                <p:cNvPr id="368" name="TextBox 367">
                  <a:extLst>
                    <a:ext uri="{FF2B5EF4-FFF2-40B4-BE49-F238E27FC236}">
                      <a16:creationId xmlns:a16="http://schemas.microsoft.com/office/drawing/2014/main" id="{C4CFC569-4F50-7125-21EB-A07CD29661BE}"/>
                    </a:ext>
                  </a:extLst>
                </p:cNvPr>
                <p:cNvSpPr txBox="1">
                  <a:spLocks noRot="1" noChangeAspect="1" noMove="1" noResize="1" noEditPoints="1" noAdjustHandles="1" noChangeArrowheads="1" noChangeShapeType="1" noTextEdit="1"/>
                </p:cNvSpPr>
                <p:nvPr/>
              </p:nvSpPr>
              <p:spPr>
                <a:xfrm>
                  <a:off x="8731953" y="5370051"/>
                  <a:ext cx="782170" cy="465744"/>
                </a:xfrm>
                <a:prstGeom prst="rect">
                  <a:avLst/>
                </a:prstGeom>
                <a:blipFill>
                  <a:blip r:embed="rId37"/>
                  <a:stretch>
                    <a:fillRect b="-6667"/>
                  </a:stretch>
                </a:blipFill>
              </p:spPr>
              <p:txBody>
                <a:bodyPr/>
                <a:lstStyle/>
                <a:p>
                  <a:r>
                    <a:rPr lang="en-US">
                      <a:noFill/>
                    </a:rPr>
                    <a:t> </a:t>
                  </a:r>
                </a:p>
              </p:txBody>
            </p:sp>
          </mc:Fallback>
        </mc:AlternateContent>
      </p:grpSp>
      <p:sp>
        <p:nvSpPr>
          <p:cNvPr id="369" name="TextBox 368">
            <a:extLst>
              <a:ext uri="{FF2B5EF4-FFF2-40B4-BE49-F238E27FC236}">
                <a16:creationId xmlns:a16="http://schemas.microsoft.com/office/drawing/2014/main" id="{2D7DEC9A-2FAB-8FBD-BBF7-BBD648EEA23A}"/>
              </a:ext>
            </a:extLst>
          </p:cNvPr>
          <p:cNvSpPr txBox="1"/>
          <p:nvPr/>
        </p:nvSpPr>
        <p:spPr>
          <a:xfrm>
            <a:off x="392189" y="5199378"/>
            <a:ext cx="3796360" cy="1200329"/>
          </a:xfrm>
          <a:prstGeom prst="rect">
            <a:avLst/>
          </a:prstGeom>
          <a:noFill/>
          <a:ln>
            <a:solidFill>
              <a:schemeClr val="tx1"/>
            </a:solidFill>
          </a:ln>
        </p:spPr>
        <p:txBody>
          <a:bodyPr wrap="none" rtlCol="0">
            <a:spAutoFit/>
          </a:bodyPr>
          <a:lstStyle/>
          <a:p>
            <a:r>
              <a:rPr lang="en-US" dirty="0"/>
              <a:t>Solution:</a:t>
            </a:r>
          </a:p>
          <a:p>
            <a:pPr marL="285750" indent="-285750">
              <a:buFont typeface="Arial" panose="020B0604020202020204" pitchFamily="34" charset="0"/>
              <a:buChar char="•"/>
            </a:pPr>
            <a:r>
              <a:rPr lang="en-US" dirty="0"/>
              <a:t>Employee 1 assigned to 6am, 9am</a:t>
            </a:r>
          </a:p>
          <a:p>
            <a:pPr marL="285750" indent="-285750">
              <a:buFont typeface="Arial" panose="020B0604020202020204" pitchFamily="34" charset="0"/>
              <a:buChar char="•"/>
            </a:pPr>
            <a:r>
              <a:rPr lang="en-US" dirty="0"/>
              <a:t>Employee 2 assigned to 9am, 12pm</a:t>
            </a:r>
          </a:p>
          <a:p>
            <a:pPr marL="285750" indent="-285750">
              <a:buFont typeface="Arial" panose="020B0604020202020204" pitchFamily="34" charset="0"/>
              <a:buChar char="•"/>
            </a:pPr>
            <a:r>
              <a:rPr lang="en-US" dirty="0"/>
              <a:t>Employee 3 assigned to 6am, 3pm</a:t>
            </a:r>
          </a:p>
        </p:txBody>
      </p:sp>
    </p:spTree>
    <p:extLst>
      <p:ext uri="{BB962C8B-B14F-4D97-AF65-F5344CB8AC3E}">
        <p14:creationId xmlns:p14="http://schemas.microsoft.com/office/powerpoint/2010/main" val="2876145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8FDDB-DA58-EDD9-342D-E1F5972A5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8A77E-60FB-B1D1-CD84-C17779695049}"/>
              </a:ext>
            </a:extLst>
          </p:cNvPr>
          <p:cNvSpPr>
            <a:spLocks noGrp="1"/>
          </p:cNvSpPr>
          <p:nvPr>
            <p:ph type="title"/>
          </p:nvPr>
        </p:nvSpPr>
        <p:spPr/>
        <p:txBody>
          <a:bodyPr/>
          <a:lstStyle/>
          <a:p>
            <a:r>
              <a:rPr lang="en-US" dirty="0"/>
              <a:t>Running Time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B947515-A80F-F43A-36C2-0FD43446BD5D}"/>
                  </a:ext>
                </a:extLst>
              </p:cNvPr>
              <p:cNvSpPr>
                <a:spLocks noGrp="1"/>
              </p:cNvSpPr>
              <p:nvPr>
                <p:ph idx="1"/>
              </p:nvPr>
            </p:nvSpPr>
            <p:spPr>
              <a:xfrm>
                <a:off x="113275" y="1829522"/>
                <a:ext cx="5874393" cy="4954050"/>
              </a:xfrm>
            </p:spPr>
            <p:txBody>
              <a:bodyPr>
                <a:normAutofit/>
              </a:bodyPr>
              <a:lstStyle/>
              <a:p>
                <a:r>
                  <a:rPr lang="en-US" dirty="0"/>
                  <a:t>Constructing the graph</a:t>
                </a:r>
              </a:p>
              <a:p>
                <a:pPr lvl="1"/>
                <a:r>
                  <a:rPr lang="en-US" dirty="0"/>
                  <a:t>Nodes: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+2</m:t>
                    </m:r>
                  </m:oMath>
                </a14:m>
                <a:endParaRPr lang="en-US" dirty="0"/>
              </a:p>
              <a:p>
                <a:pPr lvl="1"/>
                <a:r>
                  <a:rPr lang="en-US" dirty="0"/>
                  <a:t>Edges: not more than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oMath>
                </a14:m>
                <a:endParaRPr lang="en-US" dirty="0"/>
              </a:p>
              <a:p>
                <a:pPr lvl="1"/>
                <a:r>
                  <a:rPr lang="en-US" dirty="0"/>
                  <a:t>Largest capacity: </a:t>
                </a:r>
                <a14:m>
                  <m:oMath xmlns:m="http://schemas.openxmlformats.org/officeDocument/2006/math">
                    <m:r>
                      <a:rPr lang="en-US" b="0" i="1" smtClean="0">
                        <a:latin typeface="Cambria Math" panose="02040503050406030204" pitchFamily="18" charset="0"/>
                      </a:rPr>
                      <m:t>𝐶</m:t>
                    </m:r>
                    <m:r>
                      <a:rPr lang="en-US" b="0" i="0"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sub>
                            </m:sSub>
                          </m:e>
                        </m:d>
                      </m:e>
                    </m:func>
                  </m:oMath>
                </a14:m>
                <a:endParaRPr lang="en-US" dirty="0"/>
              </a:p>
              <a:p>
                <a:r>
                  <a:rPr lang="en-US" dirty="0"/>
                  <a:t>Running Max Flow</a:t>
                </a:r>
              </a:p>
              <a:p>
                <a:pPr lvl="1"/>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𝐶𝑛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e>
                    </m:d>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CB947515-A80F-F43A-36C2-0FD43446BD5D}"/>
                  </a:ext>
                </a:extLst>
              </p:cNvPr>
              <p:cNvSpPr>
                <a:spLocks noGrp="1" noRot="1" noChangeAspect="1" noMove="1" noResize="1" noEditPoints="1" noAdjustHandles="1" noChangeArrowheads="1" noChangeShapeType="1" noTextEdit="1"/>
              </p:cNvSpPr>
              <p:nvPr>
                <p:ph idx="1"/>
              </p:nvPr>
            </p:nvSpPr>
            <p:spPr>
              <a:xfrm>
                <a:off x="113275" y="1829522"/>
                <a:ext cx="5874393" cy="4954050"/>
              </a:xfrm>
              <a:blipFill>
                <a:blip r:embed="rId2"/>
                <a:stretch>
                  <a:fillRect l="-1869" t="-1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50">
                <a:extLst>
                  <a:ext uri="{FF2B5EF4-FFF2-40B4-BE49-F238E27FC236}">
                    <a16:creationId xmlns:a16="http://schemas.microsoft.com/office/drawing/2014/main" id="{48595F65-7BA1-5A03-523E-DFF406BFA092}"/>
                  </a:ext>
                </a:extLst>
              </p:cNvPr>
              <p:cNvSpPr>
                <a:spLocks noChangeAspect="1" noChangeArrowheads="1"/>
              </p:cNvSpPr>
              <p:nvPr/>
            </p:nvSpPr>
            <p:spPr bwMode="auto">
              <a:xfrm>
                <a:off x="5718433" y="4200001"/>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2000" b="1" i="1" dirty="0" smtClean="0">
                          <a:solidFill>
                            <a:srgbClr val="C00000"/>
                          </a:solidFill>
                          <a:latin typeface="Cambria Math" panose="02040503050406030204" pitchFamily="18" charset="0"/>
                        </a:rPr>
                        <m:t>𝒔</m:t>
                      </m:r>
                    </m:oMath>
                  </m:oMathPara>
                </a14:m>
                <a:endParaRPr lang="en-US" altLang="en-US" sz="2000" b="1" dirty="0">
                  <a:solidFill>
                    <a:srgbClr val="C00000"/>
                  </a:solidFill>
                </a:endParaRPr>
              </a:p>
            </p:txBody>
          </p:sp>
        </mc:Choice>
        <mc:Fallback xmlns="">
          <p:sp>
            <p:nvSpPr>
              <p:cNvPr id="23" name="Oval 50">
                <a:extLst>
                  <a:ext uri="{FF2B5EF4-FFF2-40B4-BE49-F238E27FC236}">
                    <a16:creationId xmlns:a16="http://schemas.microsoft.com/office/drawing/2014/main" id="{48595F65-7BA1-5A03-523E-DFF406BFA092}"/>
                  </a:ext>
                </a:extLst>
              </p:cNvPr>
              <p:cNvSpPr>
                <a:spLocks noRot="1" noChangeAspect="1" noMove="1" noResize="1" noEditPoints="1" noAdjustHandles="1" noChangeArrowheads="1" noChangeShapeType="1" noTextEdit="1"/>
              </p:cNvSpPr>
              <p:nvPr/>
            </p:nvSpPr>
            <p:spPr bwMode="auto">
              <a:xfrm>
                <a:off x="5718433" y="4200001"/>
                <a:ext cx="435031" cy="437783"/>
              </a:xfrm>
              <a:prstGeom prst="ellipse">
                <a:avLst/>
              </a:prstGeom>
              <a:blipFill>
                <a:blip r:embed="rId3"/>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50">
                <a:extLst>
                  <a:ext uri="{FF2B5EF4-FFF2-40B4-BE49-F238E27FC236}">
                    <a16:creationId xmlns:a16="http://schemas.microsoft.com/office/drawing/2014/main" id="{76BABBB4-8DA2-ECC9-94F0-B7E2C58F7D1B}"/>
                  </a:ext>
                </a:extLst>
              </p:cNvPr>
              <p:cNvSpPr>
                <a:spLocks noChangeAspect="1" noChangeArrowheads="1"/>
              </p:cNvSpPr>
              <p:nvPr/>
            </p:nvSpPr>
            <p:spPr bwMode="auto">
              <a:xfrm>
                <a:off x="11684112" y="4308372"/>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2000" b="1" i="1" dirty="0" smtClean="0">
                          <a:solidFill>
                            <a:srgbClr val="C00000"/>
                          </a:solidFill>
                          <a:latin typeface="Cambria Math" panose="02040503050406030204" pitchFamily="18" charset="0"/>
                        </a:rPr>
                        <m:t>𝒕</m:t>
                      </m:r>
                    </m:oMath>
                  </m:oMathPara>
                </a14:m>
                <a:endParaRPr lang="en-US" altLang="en-US" sz="2000" b="1" dirty="0">
                  <a:solidFill>
                    <a:srgbClr val="C00000"/>
                  </a:solidFill>
                </a:endParaRPr>
              </a:p>
            </p:txBody>
          </p:sp>
        </mc:Choice>
        <mc:Fallback xmlns="">
          <p:sp>
            <p:nvSpPr>
              <p:cNvPr id="24" name="Oval 50">
                <a:extLst>
                  <a:ext uri="{FF2B5EF4-FFF2-40B4-BE49-F238E27FC236}">
                    <a16:creationId xmlns:a16="http://schemas.microsoft.com/office/drawing/2014/main" id="{76BABBB4-8DA2-ECC9-94F0-B7E2C58F7D1B}"/>
                  </a:ext>
                </a:extLst>
              </p:cNvPr>
              <p:cNvSpPr>
                <a:spLocks noRot="1" noChangeAspect="1" noMove="1" noResize="1" noEditPoints="1" noAdjustHandles="1" noChangeArrowheads="1" noChangeShapeType="1" noTextEdit="1"/>
              </p:cNvSpPr>
              <p:nvPr/>
            </p:nvSpPr>
            <p:spPr bwMode="auto">
              <a:xfrm>
                <a:off x="11684112" y="4308372"/>
                <a:ext cx="435031" cy="437783"/>
              </a:xfrm>
              <a:prstGeom prst="ellipse">
                <a:avLst/>
              </a:prstGeom>
              <a:blipFill>
                <a:blip r:embed="rId4"/>
                <a:stretch>
                  <a:fillRect/>
                </a:stretch>
              </a:blipFill>
              <a:ln w="9525">
                <a:solidFill>
                  <a:schemeClr val="tx1"/>
                </a:solidFill>
                <a:round/>
                <a:headEnd/>
                <a:tailEnd/>
              </a:ln>
              <a:effectLst/>
            </p:spPr>
            <p:txBody>
              <a:bodyPr/>
              <a:lstStyle/>
              <a:p>
                <a:r>
                  <a:rPr lang="en-US">
                    <a:noFill/>
                  </a:rPr>
                  <a:t> </a:t>
                </a:r>
              </a:p>
            </p:txBody>
          </p:sp>
        </mc:Fallback>
      </mc:AlternateContent>
      <p:cxnSp>
        <p:nvCxnSpPr>
          <p:cNvPr id="59" name="Straight Connector 58">
            <a:extLst>
              <a:ext uri="{FF2B5EF4-FFF2-40B4-BE49-F238E27FC236}">
                <a16:creationId xmlns:a16="http://schemas.microsoft.com/office/drawing/2014/main" id="{32F99E92-FCE6-4CA6-06F3-1510100878C2}"/>
              </a:ext>
            </a:extLst>
          </p:cNvPr>
          <p:cNvCxnSpPr>
            <a:cxnSpLocks/>
            <a:stCxn id="23" idx="7"/>
          </p:cNvCxnSpPr>
          <p:nvPr/>
        </p:nvCxnSpPr>
        <p:spPr>
          <a:xfrm flipV="1">
            <a:off x="6089756" y="2847148"/>
            <a:ext cx="1209574" cy="141696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E5D3388-F162-7F20-B190-37A29445A226}"/>
              </a:ext>
            </a:extLst>
          </p:cNvPr>
          <p:cNvCxnSpPr>
            <a:cxnSpLocks/>
            <a:stCxn id="23" idx="6"/>
          </p:cNvCxnSpPr>
          <p:nvPr/>
        </p:nvCxnSpPr>
        <p:spPr>
          <a:xfrm flipV="1">
            <a:off x="6153464" y="4005192"/>
            <a:ext cx="1257964" cy="41370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92FC80B-0BB1-7FDA-9CC9-026989E4DA31}"/>
              </a:ext>
            </a:extLst>
          </p:cNvPr>
          <p:cNvCxnSpPr>
            <a:cxnSpLocks/>
            <a:stCxn id="23" idx="5"/>
          </p:cNvCxnSpPr>
          <p:nvPr/>
        </p:nvCxnSpPr>
        <p:spPr>
          <a:xfrm>
            <a:off x="6089756" y="4573673"/>
            <a:ext cx="1095402" cy="566534"/>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61B918-17C6-4FF2-BF87-B976CB656DE1}"/>
              </a:ext>
            </a:extLst>
          </p:cNvPr>
          <p:cNvCxnSpPr>
            <a:cxnSpLocks/>
            <a:stCxn id="23" idx="4"/>
          </p:cNvCxnSpPr>
          <p:nvPr/>
        </p:nvCxnSpPr>
        <p:spPr>
          <a:xfrm>
            <a:off x="5935949" y="4637785"/>
            <a:ext cx="1154742" cy="1587676"/>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02CD8EB-DF84-2DC5-FF72-4707B4E4EE18}"/>
              </a:ext>
            </a:extLst>
          </p:cNvPr>
          <p:cNvCxnSpPr>
            <a:cxnSpLocks/>
            <a:endCxn id="24" idx="0"/>
          </p:cNvCxnSpPr>
          <p:nvPr/>
        </p:nvCxnSpPr>
        <p:spPr>
          <a:xfrm>
            <a:off x="10945253" y="2951108"/>
            <a:ext cx="956375" cy="135726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2C69E57-9D3D-CADE-DB7B-5D24DB28CD51}"/>
              </a:ext>
            </a:extLst>
          </p:cNvPr>
          <p:cNvCxnSpPr>
            <a:cxnSpLocks/>
            <a:endCxn id="24" idx="1"/>
          </p:cNvCxnSpPr>
          <p:nvPr/>
        </p:nvCxnSpPr>
        <p:spPr>
          <a:xfrm>
            <a:off x="10835155" y="4100807"/>
            <a:ext cx="912665" cy="271677"/>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F19BA45-B8D0-D3E1-EA7D-4C0F7BF828FB}"/>
              </a:ext>
            </a:extLst>
          </p:cNvPr>
          <p:cNvCxnSpPr>
            <a:cxnSpLocks/>
            <a:endCxn id="24" idx="3"/>
          </p:cNvCxnSpPr>
          <p:nvPr/>
        </p:nvCxnSpPr>
        <p:spPr>
          <a:xfrm flipV="1">
            <a:off x="10920258" y="4682044"/>
            <a:ext cx="827562" cy="42668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CAF2923-ADA6-6BCD-F549-031B36280411}"/>
              </a:ext>
            </a:extLst>
          </p:cNvPr>
          <p:cNvCxnSpPr>
            <a:cxnSpLocks/>
            <a:endCxn id="24" idx="4"/>
          </p:cNvCxnSpPr>
          <p:nvPr/>
        </p:nvCxnSpPr>
        <p:spPr>
          <a:xfrm flipV="1">
            <a:off x="10894672" y="4746156"/>
            <a:ext cx="1006956" cy="139710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3B9D2C0-0ACF-7853-24E4-E8970EDC299D}"/>
                  </a:ext>
                </a:extLst>
              </p:cNvPr>
              <p:cNvSpPr txBox="1"/>
              <p:nvPr/>
            </p:nvSpPr>
            <p:spPr>
              <a:xfrm>
                <a:off x="6544966" y="3445074"/>
                <a:ext cx="36798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33" name="TextBox 32">
                <a:extLst>
                  <a:ext uri="{FF2B5EF4-FFF2-40B4-BE49-F238E27FC236}">
                    <a16:creationId xmlns:a16="http://schemas.microsoft.com/office/drawing/2014/main" id="{A3B9D2C0-0ACF-7853-24E4-E8970EDC299D}"/>
                  </a:ext>
                </a:extLst>
              </p:cNvPr>
              <p:cNvSpPr txBox="1">
                <a:spLocks noRot="1" noChangeAspect="1" noMove="1" noResize="1" noEditPoints="1" noAdjustHandles="1" noChangeArrowheads="1" noChangeShapeType="1" noTextEdit="1"/>
              </p:cNvSpPr>
              <p:nvPr/>
            </p:nvSpPr>
            <p:spPr>
              <a:xfrm>
                <a:off x="6544966" y="3445074"/>
                <a:ext cx="36798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7EC2E4E-A990-FECB-AAB4-A8A90434CF3F}"/>
                  </a:ext>
                </a:extLst>
              </p:cNvPr>
              <p:cNvSpPr txBox="1"/>
              <p:nvPr/>
            </p:nvSpPr>
            <p:spPr>
              <a:xfrm>
                <a:off x="6742829" y="3934465"/>
                <a:ext cx="36798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60" name="TextBox 59">
                <a:extLst>
                  <a:ext uri="{FF2B5EF4-FFF2-40B4-BE49-F238E27FC236}">
                    <a16:creationId xmlns:a16="http://schemas.microsoft.com/office/drawing/2014/main" id="{C7EC2E4E-A990-FECB-AAB4-A8A90434CF3F}"/>
                  </a:ext>
                </a:extLst>
              </p:cNvPr>
              <p:cNvSpPr txBox="1">
                <a:spLocks noRot="1" noChangeAspect="1" noMove="1" noResize="1" noEditPoints="1" noAdjustHandles="1" noChangeArrowheads="1" noChangeShapeType="1" noTextEdit="1"/>
              </p:cNvSpPr>
              <p:nvPr/>
            </p:nvSpPr>
            <p:spPr>
              <a:xfrm>
                <a:off x="6742829" y="3934465"/>
                <a:ext cx="36798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3A689F4-D8AA-86C1-2E99-19E1DA91ECC5}"/>
                  </a:ext>
                </a:extLst>
              </p:cNvPr>
              <p:cNvSpPr txBox="1"/>
              <p:nvPr/>
            </p:nvSpPr>
            <p:spPr>
              <a:xfrm>
                <a:off x="6543030" y="4658723"/>
                <a:ext cx="36798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61" name="TextBox 60">
                <a:extLst>
                  <a:ext uri="{FF2B5EF4-FFF2-40B4-BE49-F238E27FC236}">
                    <a16:creationId xmlns:a16="http://schemas.microsoft.com/office/drawing/2014/main" id="{73A689F4-D8AA-86C1-2E99-19E1DA91ECC5}"/>
                  </a:ext>
                </a:extLst>
              </p:cNvPr>
              <p:cNvSpPr txBox="1">
                <a:spLocks noRot="1" noChangeAspect="1" noMove="1" noResize="1" noEditPoints="1" noAdjustHandles="1" noChangeArrowheads="1" noChangeShapeType="1" noTextEdit="1"/>
              </p:cNvSpPr>
              <p:nvPr/>
            </p:nvSpPr>
            <p:spPr>
              <a:xfrm>
                <a:off x="6543030" y="4658723"/>
                <a:ext cx="36798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B77FB34C-435C-C3C3-AC81-CE72674B2B56}"/>
                  </a:ext>
                </a:extLst>
              </p:cNvPr>
              <p:cNvSpPr txBox="1"/>
              <p:nvPr/>
            </p:nvSpPr>
            <p:spPr>
              <a:xfrm>
                <a:off x="6365716" y="5385641"/>
                <a:ext cx="36798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63" name="TextBox 62">
                <a:extLst>
                  <a:ext uri="{FF2B5EF4-FFF2-40B4-BE49-F238E27FC236}">
                    <a16:creationId xmlns:a16="http://schemas.microsoft.com/office/drawing/2014/main" id="{B77FB34C-435C-C3C3-AC81-CE72674B2B56}"/>
                  </a:ext>
                </a:extLst>
              </p:cNvPr>
              <p:cNvSpPr txBox="1">
                <a:spLocks noRot="1" noChangeAspect="1" noMove="1" noResize="1" noEditPoints="1" noAdjustHandles="1" noChangeArrowheads="1" noChangeShapeType="1" noTextEdit="1"/>
              </p:cNvSpPr>
              <p:nvPr/>
            </p:nvSpPr>
            <p:spPr>
              <a:xfrm>
                <a:off x="6365716" y="5385641"/>
                <a:ext cx="36798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F86BD7AB-6B77-5D6E-08F8-AE048F1D1146}"/>
                  </a:ext>
                </a:extLst>
              </p:cNvPr>
              <p:cNvSpPr txBox="1"/>
              <p:nvPr/>
            </p:nvSpPr>
            <p:spPr>
              <a:xfrm>
                <a:off x="11198818" y="3338951"/>
                <a:ext cx="46051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80" name="TextBox 79">
                <a:extLst>
                  <a:ext uri="{FF2B5EF4-FFF2-40B4-BE49-F238E27FC236}">
                    <a16:creationId xmlns:a16="http://schemas.microsoft.com/office/drawing/2014/main" id="{F86BD7AB-6B77-5D6E-08F8-AE048F1D1146}"/>
                  </a:ext>
                </a:extLst>
              </p:cNvPr>
              <p:cNvSpPr txBox="1">
                <a:spLocks noRot="1" noChangeAspect="1" noMove="1" noResize="1" noEditPoints="1" noAdjustHandles="1" noChangeArrowheads="1" noChangeShapeType="1" noTextEdit="1"/>
              </p:cNvSpPr>
              <p:nvPr/>
            </p:nvSpPr>
            <p:spPr>
              <a:xfrm>
                <a:off x="11198818" y="3338951"/>
                <a:ext cx="460511" cy="369332"/>
              </a:xfrm>
              <a:prstGeom prst="rect">
                <a:avLst/>
              </a:prstGeom>
              <a:blipFill>
                <a:blip r:embed="rId9"/>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4680BFD1-C01C-E89C-4E47-81A43B5D312B}"/>
                  </a:ext>
                </a:extLst>
              </p:cNvPr>
              <p:cNvSpPr txBox="1"/>
              <p:nvPr/>
            </p:nvSpPr>
            <p:spPr>
              <a:xfrm>
                <a:off x="11099178" y="3989849"/>
                <a:ext cx="46583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82" name="TextBox 81">
                <a:extLst>
                  <a:ext uri="{FF2B5EF4-FFF2-40B4-BE49-F238E27FC236}">
                    <a16:creationId xmlns:a16="http://schemas.microsoft.com/office/drawing/2014/main" id="{4680BFD1-C01C-E89C-4E47-81A43B5D312B}"/>
                  </a:ext>
                </a:extLst>
              </p:cNvPr>
              <p:cNvSpPr txBox="1">
                <a:spLocks noRot="1" noChangeAspect="1" noMove="1" noResize="1" noEditPoints="1" noAdjustHandles="1" noChangeArrowheads="1" noChangeShapeType="1" noTextEdit="1"/>
              </p:cNvSpPr>
              <p:nvPr/>
            </p:nvSpPr>
            <p:spPr>
              <a:xfrm>
                <a:off x="11099178" y="3989849"/>
                <a:ext cx="465832" cy="369332"/>
              </a:xfrm>
              <a:prstGeom prst="rect">
                <a:avLst/>
              </a:prstGeom>
              <a:blipFill>
                <a:blip r:embed="rId1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4E1E17D7-D80A-BCD2-F72E-6FD59E67C3FB}"/>
                  </a:ext>
                </a:extLst>
              </p:cNvPr>
              <p:cNvSpPr txBox="1"/>
              <p:nvPr/>
            </p:nvSpPr>
            <p:spPr>
              <a:xfrm>
                <a:off x="11146581" y="4700897"/>
                <a:ext cx="46583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3</m:t>
                          </m:r>
                        </m:sub>
                      </m:sSub>
                    </m:oMath>
                  </m:oMathPara>
                </a14:m>
                <a:endParaRPr lang="en-US" dirty="0"/>
              </a:p>
            </p:txBody>
          </p:sp>
        </mc:Choice>
        <mc:Fallback xmlns="">
          <p:sp>
            <p:nvSpPr>
              <p:cNvPr id="83" name="TextBox 82">
                <a:extLst>
                  <a:ext uri="{FF2B5EF4-FFF2-40B4-BE49-F238E27FC236}">
                    <a16:creationId xmlns:a16="http://schemas.microsoft.com/office/drawing/2014/main" id="{4E1E17D7-D80A-BCD2-F72E-6FD59E67C3FB}"/>
                  </a:ext>
                </a:extLst>
              </p:cNvPr>
              <p:cNvSpPr txBox="1">
                <a:spLocks noRot="1" noChangeAspect="1" noMove="1" noResize="1" noEditPoints="1" noAdjustHandles="1" noChangeArrowheads="1" noChangeShapeType="1" noTextEdit="1"/>
              </p:cNvSpPr>
              <p:nvPr/>
            </p:nvSpPr>
            <p:spPr>
              <a:xfrm>
                <a:off x="11146581" y="4700897"/>
                <a:ext cx="465832" cy="369332"/>
              </a:xfrm>
              <a:prstGeom prst="rect">
                <a:avLst/>
              </a:prstGeom>
              <a:blipFill>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F6508880-3499-10DF-3E36-2D1CB8AE411B}"/>
                  </a:ext>
                </a:extLst>
              </p:cNvPr>
              <p:cNvSpPr txBox="1"/>
              <p:nvPr/>
            </p:nvSpPr>
            <p:spPr>
              <a:xfrm>
                <a:off x="11291342" y="5199461"/>
                <a:ext cx="478208"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sub>
                      </m:sSub>
                    </m:oMath>
                  </m:oMathPara>
                </a14:m>
                <a:endParaRPr lang="en-US" dirty="0"/>
              </a:p>
            </p:txBody>
          </p:sp>
        </mc:Choice>
        <mc:Fallback xmlns="">
          <p:sp>
            <p:nvSpPr>
              <p:cNvPr id="84" name="TextBox 83">
                <a:extLst>
                  <a:ext uri="{FF2B5EF4-FFF2-40B4-BE49-F238E27FC236}">
                    <a16:creationId xmlns:a16="http://schemas.microsoft.com/office/drawing/2014/main" id="{F6508880-3499-10DF-3E36-2D1CB8AE411B}"/>
                  </a:ext>
                </a:extLst>
              </p:cNvPr>
              <p:cNvSpPr txBox="1">
                <a:spLocks noRot="1" noChangeAspect="1" noMove="1" noResize="1" noEditPoints="1" noAdjustHandles="1" noChangeArrowheads="1" noChangeShapeType="1" noTextEdit="1"/>
              </p:cNvSpPr>
              <p:nvPr/>
            </p:nvSpPr>
            <p:spPr>
              <a:xfrm>
                <a:off x="11291342" y="5199461"/>
                <a:ext cx="478208" cy="369332"/>
              </a:xfrm>
              <a:prstGeom prst="rect">
                <a:avLst/>
              </a:prstGeom>
              <a:blipFill>
                <a:blip r:embed="rId12"/>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50">
                <a:extLst>
                  <a:ext uri="{FF2B5EF4-FFF2-40B4-BE49-F238E27FC236}">
                    <a16:creationId xmlns:a16="http://schemas.microsoft.com/office/drawing/2014/main" id="{7D1CF378-AE8D-B258-F6CE-3A0643D80F2B}"/>
                  </a:ext>
                </a:extLst>
              </p:cNvPr>
              <p:cNvSpPr>
                <a:spLocks noChangeAspect="1" noChangeArrowheads="1"/>
              </p:cNvSpPr>
              <p:nvPr/>
            </p:nvSpPr>
            <p:spPr bwMode="auto">
              <a:xfrm>
                <a:off x="7299330" y="2537588"/>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𝟏</m:t>
                          </m:r>
                        </m:sub>
                      </m:sSub>
                    </m:oMath>
                  </m:oMathPara>
                </a14:m>
                <a:endParaRPr lang="en-US" altLang="en-US" sz="2000" b="1" dirty="0">
                  <a:solidFill>
                    <a:srgbClr val="C00000"/>
                  </a:solidFill>
                </a:endParaRPr>
              </a:p>
            </p:txBody>
          </p:sp>
        </mc:Choice>
        <mc:Fallback xmlns="">
          <p:sp>
            <p:nvSpPr>
              <p:cNvPr id="29" name="Oval 50">
                <a:extLst>
                  <a:ext uri="{FF2B5EF4-FFF2-40B4-BE49-F238E27FC236}">
                    <a16:creationId xmlns:a16="http://schemas.microsoft.com/office/drawing/2014/main" id="{7D1CF378-AE8D-B258-F6CE-3A0643D80F2B}"/>
                  </a:ext>
                </a:extLst>
              </p:cNvPr>
              <p:cNvSpPr>
                <a:spLocks noRot="1" noChangeAspect="1" noMove="1" noResize="1" noEditPoints="1" noAdjustHandles="1" noChangeArrowheads="1" noChangeShapeType="1" noTextEdit="1"/>
              </p:cNvSpPr>
              <p:nvPr/>
            </p:nvSpPr>
            <p:spPr bwMode="auto">
              <a:xfrm>
                <a:off x="7299330" y="2537588"/>
                <a:ext cx="435031" cy="437783"/>
              </a:xfrm>
              <a:prstGeom prst="ellipse">
                <a:avLst/>
              </a:prstGeom>
              <a:blipFill>
                <a:blip r:embed="rId13"/>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50">
                <a:extLst>
                  <a:ext uri="{FF2B5EF4-FFF2-40B4-BE49-F238E27FC236}">
                    <a16:creationId xmlns:a16="http://schemas.microsoft.com/office/drawing/2014/main" id="{0E82F270-26A1-7E67-0071-9527525E2384}"/>
                  </a:ext>
                </a:extLst>
              </p:cNvPr>
              <p:cNvSpPr>
                <a:spLocks noChangeAspect="1" noChangeArrowheads="1"/>
              </p:cNvSpPr>
              <p:nvPr/>
            </p:nvSpPr>
            <p:spPr bwMode="auto">
              <a:xfrm>
                <a:off x="7402699" y="3786299"/>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𝟐</m:t>
                          </m:r>
                        </m:sub>
                      </m:sSub>
                    </m:oMath>
                  </m:oMathPara>
                </a14:m>
                <a:endParaRPr lang="en-US" altLang="en-US" sz="2000" b="1" dirty="0">
                  <a:solidFill>
                    <a:srgbClr val="C00000"/>
                  </a:solidFill>
                </a:endParaRPr>
              </a:p>
            </p:txBody>
          </p:sp>
        </mc:Choice>
        <mc:Fallback xmlns="">
          <p:sp>
            <p:nvSpPr>
              <p:cNvPr id="34" name="Oval 50">
                <a:extLst>
                  <a:ext uri="{FF2B5EF4-FFF2-40B4-BE49-F238E27FC236}">
                    <a16:creationId xmlns:a16="http://schemas.microsoft.com/office/drawing/2014/main" id="{0E82F270-26A1-7E67-0071-9527525E2384}"/>
                  </a:ext>
                </a:extLst>
              </p:cNvPr>
              <p:cNvSpPr>
                <a:spLocks noRot="1" noChangeAspect="1" noMove="1" noResize="1" noEditPoints="1" noAdjustHandles="1" noChangeArrowheads="1" noChangeShapeType="1" noTextEdit="1"/>
              </p:cNvSpPr>
              <p:nvPr/>
            </p:nvSpPr>
            <p:spPr bwMode="auto">
              <a:xfrm>
                <a:off x="7402699" y="3786299"/>
                <a:ext cx="435031" cy="437783"/>
              </a:xfrm>
              <a:prstGeom prst="ellipse">
                <a:avLst/>
              </a:prstGeom>
              <a:blipFill>
                <a:blip r:embed="rId14"/>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50">
                <a:extLst>
                  <a:ext uri="{FF2B5EF4-FFF2-40B4-BE49-F238E27FC236}">
                    <a16:creationId xmlns:a16="http://schemas.microsoft.com/office/drawing/2014/main" id="{09A02A32-2A09-A798-60C7-6E6FD271A92B}"/>
                  </a:ext>
                </a:extLst>
              </p:cNvPr>
              <p:cNvSpPr>
                <a:spLocks noChangeAspect="1" noChangeArrowheads="1"/>
              </p:cNvSpPr>
              <p:nvPr/>
            </p:nvSpPr>
            <p:spPr bwMode="auto">
              <a:xfrm>
                <a:off x="7090691" y="6100801"/>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𝒎</m:t>
                          </m:r>
                        </m:sub>
                      </m:sSub>
                    </m:oMath>
                  </m:oMathPara>
                </a14:m>
                <a:endParaRPr lang="en-US" altLang="en-US" sz="2000" b="1" dirty="0">
                  <a:solidFill>
                    <a:srgbClr val="C00000"/>
                  </a:solidFill>
                </a:endParaRPr>
              </a:p>
            </p:txBody>
          </p:sp>
        </mc:Choice>
        <mc:Fallback xmlns="">
          <p:sp>
            <p:nvSpPr>
              <p:cNvPr id="35" name="Oval 50">
                <a:extLst>
                  <a:ext uri="{FF2B5EF4-FFF2-40B4-BE49-F238E27FC236}">
                    <a16:creationId xmlns:a16="http://schemas.microsoft.com/office/drawing/2014/main" id="{09A02A32-2A09-A798-60C7-6E6FD271A92B}"/>
                  </a:ext>
                </a:extLst>
              </p:cNvPr>
              <p:cNvSpPr>
                <a:spLocks noRot="1" noChangeAspect="1" noMove="1" noResize="1" noEditPoints="1" noAdjustHandles="1" noChangeArrowheads="1" noChangeShapeType="1" noTextEdit="1"/>
              </p:cNvSpPr>
              <p:nvPr/>
            </p:nvSpPr>
            <p:spPr bwMode="auto">
              <a:xfrm>
                <a:off x="7090691" y="6100801"/>
                <a:ext cx="435031" cy="437783"/>
              </a:xfrm>
              <a:prstGeom prst="ellipse">
                <a:avLst/>
              </a:prstGeom>
              <a:blipFill>
                <a:blip r:embed="rId15"/>
                <a:stretch>
                  <a:fillRect l="-6757"/>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50">
                <a:extLst>
                  <a:ext uri="{FF2B5EF4-FFF2-40B4-BE49-F238E27FC236}">
                    <a16:creationId xmlns:a16="http://schemas.microsoft.com/office/drawing/2014/main" id="{1CC35501-A2F7-8BAE-6CF9-D1E378465612}"/>
                  </a:ext>
                </a:extLst>
              </p:cNvPr>
              <p:cNvSpPr>
                <a:spLocks noChangeAspect="1" noChangeArrowheads="1"/>
              </p:cNvSpPr>
              <p:nvPr/>
            </p:nvSpPr>
            <p:spPr bwMode="auto">
              <a:xfrm>
                <a:off x="7185183" y="4976556"/>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𝟑</m:t>
                          </m:r>
                        </m:sub>
                      </m:sSub>
                    </m:oMath>
                  </m:oMathPara>
                </a14:m>
                <a:endParaRPr lang="en-US" altLang="en-US" sz="2000" b="1" dirty="0">
                  <a:solidFill>
                    <a:srgbClr val="C00000"/>
                  </a:solidFill>
                </a:endParaRPr>
              </a:p>
            </p:txBody>
          </p:sp>
        </mc:Choice>
        <mc:Fallback xmlns="">
          <p:sp>
            <p:nvSpPr>
              <p:cNvPr id="36" name="Oval 50">
                <a:extLst>
                  <a:ext uri="{FF2B5EF4-FFF2-40B4-BE49-F238E27FC236}">
                    <a16:creationId xmlns:a16="http://schemas.microsoft.com/office/drawing/2014/main" id="{1CC35501-A2F7-8BAE-6CF9-D1E378465612}"/>
                  </a:ext>
                </a:extLst>
              </p:cNvPr>
              <p:cNvSpPr>
                <a:spLocks noRot="1" noChangeAspect="1" noMove="1" noResize="1" noEditPoints="1" noAdjustHandles="1" noChangeArrowheads="1" noChangeShapeType="1" noTextEdit="1"/>
              </p:cNvSpPr>
              <p:nvPr/>
            </p:nvSpPr>
            <p:spPr bwMode="auto">
              <a:xfrm>
                <a:off x="7185183" y="4976556"/>
                <a:ext cx="435031" cy="437783"/>
              </a:xfrm>
              <a:prstGeom prst="ellipse">
                <a:avLst/>
              </a:prstGeom>
              <a:blipFill>
                <a:blip r:embed="rId16"/>
                <a:stretch>
                  <a:fillRect l="-1370"/>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50">
                <a:extLst>
                  <a:ext uri="{FF2B5EF4-FFF2-40B4-BE49-F238E27FC236}">
                    <a16:creationId xmlns:a16="http://schemas.microsoft.com/office/drawing/2014/main" id="{9F83B641-417E-16CA-45AC-4167892691A5}"/>
                  </a:ext>
                </a:extLst>
              </p:cNvPr>
              <p:cNvSpPr>
                <a:spLocks noChangeAspect="1" noChangeArrowheads="1"/>
              </p:cNvSpPr>
              <p:nvPr/>
            </p:nvSpPr>
            <p:spPr bwMode="auto">
              <a:xfrm>
                <a:off x="10617639" y="2624312"/>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𝒔</m:t>
                          </m:r>
                        </m:e>
                        <m:sub>
                          <m:r>
                            <a:rPr lang="en-US" altLang="en-US" sz="2000" b="1" i="1" smtClean="0">
                              <a:solidFill>
                                <a:srgbClr val="C00000"/>
                              </a:solidFill>
                              <a:latin typeface="Cambria Math" panose="02040503050406030204" pitchFamily="18" charset="0"/>
                            </a:rPr>
                            <m:t>𝟏</m:t>
                          </m:r>
                        </m:sub>
                      </m:sSub>
                    </m:oMath>
                  </m:oMathPara>
                </a14:m>
                <a:endParaRPr lang="en-US" altLang="en-US" sz="2000" b="1" dirty="0">
                  <a:solidFill>
                    <a:srgbClr val="C00000"/>
                  </a:solidFill>
                </a:endParaRPr>
              </a:p>
            </p:txBody>
          </p:sp>
        </mc:Choice>
        <mc:Fallback xmlns="">
          <p:sp>
            <p:nvSpPr>
              <p:cNvPr id="37" name="Oval 50">
                <a:extLst>
                  <a:ext uri="{FF2B5EF4-FFF2-40B4-BE49-F238E27FC236}">
                    <a16:creationId xmlns:a16="http://schemas.microsoft.com/office/drawing/2014/main" id="{9F83B641-417E-16CA-45AC-4167892691A5}"/>
                  </a:ext>
                </a:extLst>
              </p:cNvPr>
              <p:cNvSpPr>
                <a:spLocks noRot="1" noChangeAspect="1" noMove="1" noResize="1" noEditPoints="1" noAdjustHandles="1" noChangeArrowheads="1" noChangeShapeType="1" noTextEdit="1"/>
              </p:cNvSpPr>
              <p:nvPr/>
            </p:nvSpPr>
            <p:spPr bwMode="auto">
              <a:xfrm>
                <a:off x="10617639" y="2624312"/>
                <a:ext cx="435031" cy="437783"/>
              </a:xfrm>
              <a:prstGeom prst="ellipse">
                <a:avLst/>
              </a:prstGeom>
              <a:blipFill>
                <a:blip r:embed="rId17"/>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50">
                <a:extLst>
                  <a:ext uri="{FF2B5EF4-FFF2-40B4-BE49-F238E27FC236}">
                    <a16:creationId xmlns:a16="http://schemas.microsoft.com/office/drawing/2014/main" id="{25D365D3-1B71-F532-CFAC-12BD96609D73}"/>
                  </a:ext>
                </a:extLst>
              </p:cNvPr>
              <p:cNvSpPr>
                <a:spLocks noChangeAspect="1" noChangeArrowheads="1"/>
              </p:cNvSpPr>
              <p:nvPr/>
            </p:nvSpPr>
            <p:spPr bwMode="auto">
              <a:xfrm>
                <a:off x="10400123" y="3866014"/>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𝒔</m:t>
                          </m:r>
                        </m:e>
                        <m:sub>
                          <m:r>
                            <a:rPr lang="en-US" altLang="en-US" sz="2000" b="1" i="1" smtClean="0">
                              <a:solidFill>
                                <a:srgbClr val="C00000"/>
                              </a:solidFill>
                              <a:latin typeface="Cambria Math" panose="02040503050406030204" pitchFamily="18" charset="0"/>
                            </a:rPr>
                            <m:t>𝟐</m:t>
                          </m:r>
                        </m:sub>
                      </m:sSub>
                    </m:oMath>
                  </m:oMathPara>
                </a14:m>
                <a:endParaRPr lang="en-US" altLang="en-US" sz="2000" b="1" dirty="0">
                  <a:solidFill>
                    <a:srgbClr val="C00000"/>
                  </a:solidFill>
                </a:endParaRPr>
              </a:p>
            </p:txBody>
          </p:sp>
        </mc:Choice>
        <mc:Fallback xmlns="">
          <p:sp>
            <p:nvSpPr>
              <p:cNvPr id="38" name="Oval 50">
                <a:extLst>
                  <a:ext uri="{FF2B5EF4-FFF2-40B4-BE49-F238E27FC236}">
                    <a16:creationId xmlns:a16="http://schemas.microsoft.com/office/drawing/2014/main" id="{25D365D3-1B71-F532-CFAC-12BD96609D73}"/>
                  </a:ext>
                </a:extLst>
              </p:cNvPr>
              <p:cNvSpPr>
                <a:spLocks noRot="1" noChangeAspect="1" noMove="1" noResize="1" noEditPoints="1" noAdjustHandles="1" noChangeArrowheads="1" noChangeShapeType="1" noTextEdit="1"/>
              </p:cNvSpPr>
              <p:nvPr/>
            </p:nvSpPr>
            <p:spPr bwMode="auto">
              <a:xfrm>
                <a:off x="10400123" y="3866014"/>
                <a:ext cx="435031" cy="437783"/>
              </a:xfrm>
              <a:prstGeom prst="ellipse">
                <a:avLst/>
              </a:prstGeom>
              <a:blipFill>
                <a:blip r:embed="rId18"/>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50">
                <a:extLst>
                  <a:ext uri="{FF2B5EF4-FFF2-40B4-BE49-F238E27FC236}">
                    <a16:creationId xmlns:a16="http://schemas.microsoft.com/office/drawing/2014/main" id="{F06DD509-B898-F858-3AA2-49CED404A206}"/>
                  </a:ext>
                </a:extLst>
              </p:cNvPr>
              <p:cNvSpPr>
                <a:spLocks noChangeAspect="1" noChangeArrowheads="1"/>
              </p:cNvSpPr>
              <p:nvPr/>
            </p:nvSpPr>
            <p:spPr bwMode="auto">
              <a:xfrm>
                <a:off x="10494035" y="4921315"/>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𝒔</m:t>
                          </m:r>
                        </m:e>
                        <m:sub>
                          <m:r>
                            <a:rPr lang="en-US" altLang="en-US" sz="2000" b="1" i="1" smtClean="0">
                              <a:solidFill>
                                <a:srgbClr val="C00000"/>
                              </a:solidFill>
                              <a:latin typeface="Cambria Math" panose="02040503050406030204" pitchFamily="18" charset="0"/>
                            </a:rPr>
                            <m:t>𝟑</m:t>
                          </m:r>
                        </m:sub>
                      </m:sSub>
                    </m:oMath>
                  </m:oMathPara>
                </a14:m>
                <a:endParaRPr lang="en-US" altLang="en-US" sz="2000" b="1" dirty="0">
                  <a:solidFill>
                    <a:srgbClr val="C00000"/>
                  </a:solidFill>
                </a:endParaRPr>
              </a:p>
            </p:txBody>
          </p:sp>
        </mc:Choice>
        <mc:Fallback xmlns="">
          <p:sp>
            <p:nvSpPr>
              <p:cNvPr id="39" name="Oval 50">
                <a:extLst>
                  <a:ext uri="{FF2B5EF4-FFF2-40B4-BE49-F238E27FC236}">
                    <a16:creationId xmlns:a16="http://schemas.microsoft.com/office/drawing/2014/main" id="{F06DD509-B898-F858-3AA2-49CED404A206}"/>
                  </a:ext>
                </a:extLst>
              </p:cNvPr>
              <p:cNvSpPr>
                <a:spLocks noRot="1" noChangeAspect="1" noMove="1" noResize="1" noEditPoints="1" noAdjustHandles="1" noChangeArrowheads="1" noChangeShapeType="1" noTextEdit="1"/>
              </p:cNvSpPr>
              <p:nvPr/>
            </p:nvSpPr>
            <p:spPr bwMode="auto">
              <a:xfrm>
                <a:off x="10494035" y="4921315"/>
                <a:ext cx="435031" cy="437783"/>
              </a:xfrm>
              <a:prstGeom prst="ellipse">
                <a:avLst/>
              </a:prstGeom>
              <a:blipFill>
                <a:blip r:embed="rId19"/>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Oval 50">
                <a:extLst>
                  <a:ext uri="{FF2B5EF4-FFF2-40B4-BE49-F238E27FC236}">
                    <a16:creationId xmlns:a16="http://schemas.microsoft.com/office/drawing/2014/main" id="{67A7356D-A41C-29A4-C0D1-551ACA0928B8}"/>
                  </a:ext>
                </a:extLst>
              </p:cNvPr>
              <p:cNvSpPr>
                <a:spLocks noChangeAspect="1" noChangeArrowheads="1"/>
              </p:cNvSpPr>
              <p:nvPr/>
            </p:nvSpPr>
            <p:spPr bwMode="auto">
              <a:xfrm>
                <a:off x="10510222" y="6006569"/>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𝒔</m:t>
                          </m:r>
                        </m:e>
                        <m:sub>
                          <m:r>
                            <a:rPr lang="en-US" altLang="en-US" sz="2000" b="1" i="1" smtClean="0">
                              <a:solidFill>
                                <a:srgbClr val="C00000"/>
                              </a:solidFill>
                              <a:latin typeface="Cambria Math" panose="02040503050406030204" pitchFamily="18" charset="0"/>
                            </a:rPr>
                            <m:t>𝒏</m:t>
                          </m:r>
                        </m:sub>
                      </m:sSub>
                    </m:oMath>
                  </m:oMathPara>
                </a14:m>
                <a:endParaRPr lang="en-US" altLang="en-US" sz="2000" b="1" dirty="0">
                  <a:solidFill>
                    <a:srgbClr val="C00000"/>
                  </a:solidFill>
                </a:endParaRPr>
              </a:p>
            </p:txBody>
          </p:sp>
        </mc:Choice>
        <mc:Fallback xmlns="">
          <p:sp>
            <p:nvSpPr>
              <p:cNvPr id="40" name="Oval 50">
                <a:extLst>
                  <a:ext uri="{FF2B5EF4-FFF2-40B4-BE49-F238E27FC236}">
                    <a16:creationId xmlns:a16="http://schemas.microsoft.com/office/drawing/2014/main" id="{67A7356D-A41C-29A4-C0D1-551ACA0928B8}"/>
                  </a:ext>
                </a:extLst>
              </p:cNvPr>
              <p:cNvSpPr>
                <a:spLocks noRot="1" noChangeAspect="1" noMove="1" noResize="1" noEditPoints="1" noAdjustHandles="1" noChangeArrowheads="1" noChangeShapeType="1" noTextEdit="1"/>
              </p:cNvSpPr>
              <p:nvPr/>
            </p:nvSpPr>
            <p:spPr bwMode="auto">
              <a:xfrm>
                <a:off x="10510222" y="6006569"/>
                <a:ext cx="435031" cy="437783"/>
              </a:xfrm>
              <a:prstGeom prst="ellipse">
                <a:avLst/>
              </a:prstGeom>
              <a:blipFill>
                <a:blip r:embed="rId20"/>
                <a:stretch>
                  <a:fillRect/>
                </a:stretch>
              </a:blipFill>
              <a:ln w="9525">
                <a:solidFill>
                  <a:schemeClr val="tx1"/>
                </a:solidFill>
                <a:round/>
                <a:headEnd/>
                <a:tailEnd/>
              </a:ln>
              <a:effectLst/>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DF31A035-7532-DB4D-E268-9E76C81138E6}"/>
              </a:ext>
            </a:extLst>
          </p:cNvPr>
          <p:cNvCxnSpPr>
            <a:cxnSpLocks/>
            <a:stCxn id="29" idx="6"/>
            <a:endCxn id="37" idx="2"/>
          </p:cNvCxnSpPr>
          <p:nvPr/>
        </p:nvCxnSpPr>
        <p:spPr>
          <a:xfrm>
            <a:off x="7734361" y="2756480"/>
            <a:ext cx="2883278" cy="86724"/>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276A198-0302-ADB7-C28B-1CD89DB1DFB9}"/>
              </a:ext>
            </a:extLst>
          </p:cNvPr>
          <p:cNvCxnSpPr>
            <a:cxnSpLocks/>
            <a:stCxn id="29" idx="5"/>
            <a:endCxn id="39" idx="1"/>
          </p:cNvCxnSpPr>
          <p:nvPr/>
        </p:nvCxnSpPr>
        <p:spPr>
          <a:xfrm>
            <a:off x="7670652" y="2911259"/>
            <a:ext cx="2887092" cy="207416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B8B500A-8635-C74B-1E65-4FBF9BC4B697}"/>
              </a:ext>
            </a:extLst>
          </p:cNvPr>
          <p:cNvCxnSpPr>
            <a:cxnSpLocks/>
            <a:stCxn id="29" idx="4"/>
            <a:endCxn id="40" idx="2"/>
          </p:cNvCxnSpPr>
          <p:nvPr/>
        </p:nvCxnSpPr>
        <p:spPr>
          <a:xfrm>
            <a:off x="7516846" y="2975371"/>
            <a:ext cx="2993376" cy="325009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5BA7221-4906-4B72-DFE6-A670ED201015}"/>
              </a:ext>
            </a:extLst>
          </p:cNvPr>
          <p:cNvCxnSpPr>
            <a:cxnSpLocks/>
            <a:stCxn id="34" idx="6"/>
            <a:endCxn id="37" idx="3"/>
          </p:cNvCxnSpPr>
          <p:nvPr/>
        </p:nvCxnSpPr>
        <p:spPr>
          <a:xfrm flipV="1">
            <a:off x="7837730" y="2997983"/>
            <a:ext cx="2843618" cy="100720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56BC954-AD14-E1FC-96B2-D8F8E68CDA71}"/>
              </a:ext>
            </a:extLst>
          </p:cNvPr>
          <p:cNvCxnSpPr>
            <a:cxnSpLocks/>
            <a:stCxn id="36" idx="6"/>
            <a:endCxn id="39" idx="2"/>
          </p:cNvCxnSpPr>
          <p:nvPr/>
        </p:nvCxnSpPr>
        <p:spPr>
          <a:xfrm flipV="1">
            <a:off x="7620214" y="5140207"/>
            <a:ext cx="2873821" cy="55241"/>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2B6B5B7-AF1F-1EC9-5601-DB7F457E0E5B}"/>
              </a:ext>
            </a:extLst>
          </p:cNvPr>
          <p:cNvCxnSpPr>
            <a:cxnSpLocks/>
            <a:stCxn id="36" idx="7"/>
            <a:endCxn id="38" idx="2"/>
          </p:cNvCxnSpPr>
          <p:nvPr/>
        </p:nvCxnSpPr>
        <p:spPr>
          <a:xfrm flipV="1">
            <a:off x="7556505" y="4084906"/>
            <a:ext cx="2843618" cy="95576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1FE36CD-7074-1602-6769-8EC34C30E329}"/>
              </a:ext>
            </a:extLst>
          </p:cNvPr>
          <p:cNvCxnSpPr>
            <a:cxnSpLocks/>
            <a:stCxn id="36" idx="5"/>
          </p:cNvCxnSpPr>
          <p:nvPr/>
        </p:nvCxnSpPr>
        <p:spPr>
          <a:xfrm>
            <a:off x="7556505" y="5350227"/>
            <a:ext cx="2861301" cy="316926"/>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760FDB2-7B9B-D116-A53E-43130D3E64E8}"/>
              </a:ext>
            </a:extLst>
          </p:cNvPr>
          <p:cNvCxnSpPr>
            <a:cxnSpLocks/>
            <a:stCxn id="35" idx="6"/>
            <a:endCxn id="37" idx="4"/>
          </p:cNvCxnSpPr>
          <p:nvPr/>
        </p:nvCxnSpPr>
        <p:spPr>
          <a:xfrm flipV="1">
            <a:off x="7525722" y="3062095"/>
            <a:ext cx="3309433" cy="325759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9E3E901-A499-6C22-50B8-F101A4F3161F}"/>
              </a:ext>
            </a:extLst>
          </p:cNvPr>
          <p:cNvCxnSpPr>
            <a:cxnSpLocks/>
            <a:stCxn id="35" idx="6"/>
            <a:endCxn id="40" idx="2"/>
          </p:cNvCxnSpPr>
          <p:nvPr/>
        </p:nvCxnSpPr>
        <p:spPr>
          <a:xfrm flipV="1">
            <a:off x="7525722" y="6225461"/>
            <a:ext cx="2984500" cy="9423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074B14B1-FF67-7B89-A025-F6F655455F80}"/>
                  </a:ext>
                </a:extLst>
              </p:cNvPr>
              <p:cNvSpPr txBox="1"/>
              <p:nvPr/>
            </p:nvSpPr>
            <p:spPr>
              <a:xfrm>
                <a:off x="8799028" y="2624312"/>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5" name="TextBox 94">
                <a:extLst>
                  <a:ext uri="{FF2B5EF4-FFF2-40B4-BE49-F238E27FC236}">
                    <a16:creationId xmlns:a16="http://schemas.microsoft.com/office/drawing/2014/main" id="{074B14B1-FF67-7B89-A025-F6F655455F80}"/>
                  </a:ext>
                </a:extLst>
              </p:cNvPr>
              <p:cNvSpPr txBox="1">
                <a:spLocks noRot="1" noChangeAspect="1" noMove="1" noResize="1" noEditPoints="1" noAdjustHandles="1" noChangeArrowheads="1" noChangeShapeType="1" noTextEdit="1"/>
              </p:cNvSpPr>
              <p:nvPr/>
            </p:nvSpPr>
            <p:spPr>
              <a:xfrm>
                <a:off x="8799028" y="2624312"/>
                <a:ext cx="365805"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C7CF0255-265D-6BF4-50BA-92B7BC8EDDFD}"/>
                  </a:ext>
                </a:extLst>
              </p:cNvPr>
              <p:cNvSpPr txBox="1"/>
              <p:nvPr/>
            </p:nvSpPr>
            <p:spPr>
              <a:xfrm>
                <a:off x="9451158" y="3096321"/>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6" name="TextBox 95">
                <a:extLst>
                  <a:ext uri="{FF2B5EF4-FFF2-40B4-BE49-F238E27FC236}">
                    <a16:creationId xmlns:a16="http://schemas.microsoft.com/office/drawing/2014/main" id="{C7CF0255-265D-6BF4-50BA-92B7BC8EDDFD}"/>
                  </a:ext>
                </a:extLst>
              </p:cNvPr>
              <p:cNvSpPr txBox="1">
                <a:spLocks noRot="1" noChangeAspect="1" noMove="1" noResize="1" noEditPoints="1" noAdjustHandles="1" noChangeArrowheads="1" noChangeShapeType="1" noTextEdit="1"/>
              </p:cNvSpPr>
              <p:nvPr/>
            </p:nvSpPr>
            <p:spPr>
              <a:xfrm>
                <a:off x="9451158" y="3096321"/>
                <a:ext cx="365805" cy="369332"/>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06A7C4A5-9D1C-9087-CA94-DE962BA6F5DE}"/>
                  </a:ext>
                </a:extLst>
              </p:cNvPr>
              <p:cNvSpPr txBox="1"/>
              <p:nvPr/>
            </p:nvSpPr>
            <p:spPr>
              <a:xfrm>
                <a:off x="8981930" y="3733313"/>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7" name="TextBox 96">
                <a:extLst>
                  <a:ext uri="{FF2B5EF4-FFF2-40B4-BE49-F238E27FC236}">
                    <a16:creationId xmlns:a16="http://schemas.microsoft.com/office/drawing/2014/main" id="{06A7C4A5-9D1C-9087-CA94-DE962BA6F5DE}"/>
                  </a:ext>
                </a:extLst>
              </p:cNvPr>
              <p:cNvSpPr txBox="1">
                <a:spLocks noRot="1" noChangeAspect="1" noMove="1" noResize="1" noEditPoints="1" noAdjustHandles="1" noChangeArrowheads="1" noChangeShapeType="1" noTextEdit="1"/>
              </p:cNvSpPr>
              <p:nvPr/>
            </p:nvSpPr>
            <p:spPr>
              <a:xfrm>
                <a:off x="8981930" y="3733313"/>
                <a:ext cx="365805" cy="36933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26707C76-3EC8-7E73-7969-A9E5C5546F1D}"/>
                  </a:ext>
                </a:extLst>
              </p:cNvPr>
              <p:cNvSpPr txBox="1"/>
              <p:nvPr/>
            </p:nvSpPr>
            <p:spPr>
              <a:xfrm>
                <a:off x="8474094" y="4027377"/>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8" name="TextBox 97">
                <a:extLst>
                  <a:ext uri="{FF2B5EF4-FFF2-40B4-BE49-F238E27FC236}">
                    <a16:creationId xmlns:a16="http://schemas.microsoft.com/office/drawing/2014/main" id="{26707C76-3EC8-7E73-7969-A9E5C5546F1D}"/>
                  </a:ext>
                </a:extLst>
              </p:cNvPr>
              <p:cNvSpPr txBox="1">
                <a:spLocks noRot="1" noChangeAspect="1" noMove="1" noResize="1" noEditPoints="1" noAdjustHandles="1" noChangeArrowheads="1" noChangeShapeType="1" noTextEdit="1"/>
              </p:cNvSpPr>
              <p:nvPr/>
            </p:nvSpPr>
            <p:spPr>
              <a:xfrm>
                <a:off x="8474094" y="4027377"/>
                <a:ext cx="365805"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CBF2BDDA-B1F1-FF4D-26C7-A5F1DDF99CE3}"/>
                  </a:ext>
                </a:extLst>
              </p:cNvPr>
              <p:cNvSpPr txBox="1"/>
              <p:nvPr/>
            </p:nvSpPr>
            <p:spPr>
              <a:xfrm>
                <a:off x="8176968" y="4521104"/>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9" name="TextBox 98">
                <a:extLst>
                  <a:ext uri="{FF2B5EF4-FFF2-40B4-BE49-F238E27FC236}">
                    <a16:creationId xmlns:a16="http://schemas.microsoft.com/office/drawing/2014/main" id="{CBF2BDDA-B1F1-FF4D-26C7-A5F1DDF99CE3}"/>
                  </a:ext>
                </a:extLst>
              </p:cNvPr>
              <p:cNvSpPr txBox="1">
                <a:spLocks noRot="1" noChangeAspect="1" noMove="1" noResize="1" noEditPoints="1" noAdjustHandles="1" noChangeArrowheads="1" noChangeShapeType="1" noTextEdit="1"/>
              </p:cNvSpPr>
              <p:nvPr/>
            </p:nvSpPr>
            <p:spPr>
              <a:xfrm>
                <a:off x="8176968" y="4521104"/>
                <a:ext cx="365805"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F240A79E-B41C-BE8E-F3B7-630D7A32EA95}"/>
                  </a:ext>
                </a:extLst>
              </p:cNvPr>
              <p:cNvSpPr txBox="1"/>
              <p:nvPr/>
            </p:nvSpPr>
            <p:spPr>
              <a:xfrm>
                <a:off x="8931295" y="5019653"/>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00" name="TextBox 99">
                <a:extLst>
                  <a:ext uri="{FF2B5EF4-FFF2-40B4-BE49-F238E27FC236}">
                    <a16:creationId xmlns:a16="http://schemas.microsoft.com/office/drawing/2014/main" id="{F240A79E-B41C-BE8E-F3B7-630D7A32EA95}"/>
                  </a:ext>
                </a:extLst>
              </p:cNvPr>
              <p:cNvSpPr txBox="1">
                <a:spLocks noRot="1" noChangeAspect="1" noMove="1" noResize="1" noEditPoints="1" noAdjustHandles="1" noChangeArrowheads="1" noChangeShapeType="1" noTextEdit="1"/>
              </p:cNvSpPr>
              <p:nvPr/>
            </p:nvSpPr>
            <p:spPr>
              <a:xfrm>
                <a:off x="8931295" y="5019653"/>
                <a:ext cx="365805" cy="369332"/>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DE9C1D77-CE43-ECE3-DD53-77DDA9BAB149}"/>
                  </a:ext>
                </a:extLst>
              </p:cNvPr>
              <p:cNvSpPr txBox="1"/>
              <p:nvPr/>
            </p:nvSpPr>
            <p:spPr>
              <a:xfrm>
                <a:off x="8871778" y="5360383"/>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01" name="TextBox 100">
                <a:extLst>
                  <a:ext uri="{FF2B5EF4-FFF2-40B4-BE49-F238E27FC236}">
                    <a16:creationId xmlns:a16="http://schemas.microsoft.com/office/drawing/2014/main" id="{DE9C1D77-CE43-ECE3-DD53-77DDA9BAB149}"/>
                  </a:ext>
                </a:extLst>
              </p:cNvPr>
              <p:cNvSpPr txBox="1">
                <a:spLocks noRot="1" noChangeAspect="1" noMove="1" noResize="1" noEditPoints="1" noAdjustHandles="1" noChangeArrowheads="1" noChangeShapeType="1" noTextEdit="1"/>
              </p:cNvSpPr>
              <p:nvPr/>
            </p:nvSpPr>
            <p:spPr>
              <a:xfrm>
                <a:off x="8871778" y="5360383"/>
                <a:ext cx="365805" cy="369332"/>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FEA8B4A9-B37D-5505-A5A8-9D24B5A290AC}"/>
                  </a:ext>
                </a:extLst>
              </p:cNvPr>
              <p:cNvSpPr txBox="1"/>
              <p:nvPr/>
            </p:nvSpPr>
            <p:spPr>
              <a:xfrm>
                <a:off x="8993097" y="6072076"/>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02" name="TextBox 101">
                <a:extLst>
                  <a:ext uri="{FF2B5EF4-FFF2-40B4-BE49-F238E27FC236}">
                    <a16:creationId xmlns:a16="http://schemas.microsoft.com/office/drawing/2014/main" id="{FEA8B4A9-B37D-5505-A5A8-9D24B5A290AC}"/>
                  </a:ext>
                </a:extLst>
              </p:cNvPr>
              <p:cNvSpPr txBox="1">
                <a:spLocks noRot="1" noChangeAspect="1" noMove="1" noResize="1" noEditPoints="1" noAdjustHandles="1" noChangeArrowheads="1" noChangeShapeType="1" noTextEdit="1"/>
              </p:cNvSpPr>
              <p:nvPr/>
            </p:nvSpPr>
            <p:spPr>
              <a:xfrm>
                <a:off x="8993097" y="6072076"/>
                <a:ext cx="365805" cy="369332"/>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05D7E744-D143-66B2-F7C1-F35606B33055}"/>
                  </a:ext>
                </a:extLst>
              </p:cNvPr>
              <p:cNvSpPr txBox="1"/>
              <p:nvPr/>
            </p:nvSpPr>
            <p:spPr>
              <a:xfrm>
                <a:off x="7814142" y="5711321"/>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03" name="TextBox 102">
                <a:extLst>
                  <a:ext uri="{FF2B5EF4-FFF2-40B4-BE49-F238E27FC236}">
                    <a16:creationId xmlns:a16="http://schemas.microsoft.com/office/drawing/2014/main" id="{05D7E744-D143-66B2-F7C1-F35606B33055}"/>
                  </a:ext>
                </a:extLst>
              </p:cNvPr>
              <p:cNvSpPr txBox="1">
                <a:spLocks noRot="1" noChangeAspect="1" noMove="1" noResize="1" noEditPoints="1" noAdjustHandles="1" noChangeArrowheads="1" noChangeShapeType="1" noTextEdit="1"/>
              </p:cNvSpPr>
              <p:nvPr/>
            </p:nvSpPr>
            <p:spPr>
              <a:xfrm>
                <a:off x="7814142" y="5711321"/>
                <a:ext cx="365805" cy="369332"/>
              </a:xfrm>
              <a:prstGeom prst="rect">
                <a:avLst/>
              </a:prstGeom>
              <a:blipFill>
                <a:blip r:embed="rId29"/>
                <a:stretch>
                  <a:fillRect/>
                </a:stretch>
              </a:blipFill>
            </p:spPr>
            <p:txBody>
              <a:bodyPr/>
              <a:lstStyle/>
              <a:p>
                <a:r>
                  <a:rPr lang="en-US">
                    <a:noFill/>
                  </a:rPr>
                  <a:t> </a:t>
                </a:r>
              </a:p>
            </p:txBody>
          </p:sp>
        </mc:Fallback>
      </mc:AlternateContent>
      <p:sp>
        <p:nvSpPr>
          <p:cNvPr id="104" name="TextBox 103">
            <a:extLst>
              <a:ext uri="{FF2B5EF4-FFF2-40B4-BE49-F238E27FC236}">
                <a16:creationId xmlns:a16="http://schemas.microsoft.com/office/drawing/2014/main" id="{22D72DAC-CB23-62CB-3103-66FD118E184F}"/>
              </a:ext>
            </a:extLst>
          </p:cNvPr>
          <p:cNvSpPr txBox="1"/>
          <p:nvPr/>
        </p:nvSpPr>
        <p:spPr>
          <a:xfrm>
            <a:off x="7096880" y="5278946"/>
            <a:ext cx="468398" cy="584775"/>
          </a:xfrm>
          <a:prstGeom prst="rect">
            <a:avLst/>
          </a:prstGeom>
          <a:noFill/>
        </p:spPr>
        <p:txBody>
          <a:bodyPr wrap="none" rtlCol="0">
            <a:spAutoFit/>
          </a:bodyPr>
          <a:lstStyle/>
          <a:p>
            <a:r>
              <a:rPr lang="en-US" sz="3200" dirty="0">
                <a:solidFill>
                  <a:srgbClr val="C00000"/>
                </a:solidFill>
              </a:rPr>
              <a:t>…</a:t>
            </a:r>
          </a:p>
        </p:txBody>
      </p:sp>
      <p:sp>
        <p:nvSpPr>
          <p:cNvPr id="106" name="TextBox 105">
            <a:extLst>
              <a:ext uri="{FF2B5EF4-FFF2-40B4-BE49-F238E27FC236}">
                <a16:creationId xmlns:a16="http://schemas.microsoft.com/office/drawing/2014/main" id="{04CC5A42-3386-3228-FB5E-4708EABF1802}"/>
              </a:ext>
            </a:extLst>
          </p:cNvPr>
          <p:cNvSpPr txBox="1"/>
          <p:nvPr/>
        </p:nvSpPr>
        <p:spPr>
          <a:xfrm>
            <a:off x="10438494" y="5270321"/>
            <a:ext cx="468398" cy="584775"/>
          </a:xfrm>
          <a:prstGeom prst="rect">
            <a:avLst/>
          </a:prstGeom>
          <a:noFill/>
        </p:spPr>
        <p:txBody>
          <a:bodyPr wrap="none" rtlCol="0">
            <a:spAutoFit/>
          </a:bodyPr>
          <a:lstStyle/>
          <a:p>
            <a:r>
              <a:rPr lang="en-US" sz="3200" dirty="0">
                <a:solidFill>
                  <a:srgbClr val="C00000"/>
                </a:solidFill>
              </a:rPr>
              <a:t>…</a:t>
            </a:r>
          </a:p>
        </p:txBody>
      </p:sp>
    </p:spTree>
    <p:extLst>
      <p:ext uri="{BB962C8B-B14F-4D97-AF65-F5344CB8AC3E}">
        <p14:creationId xmlns:p14="http://schemas.microsoft.com/office/powerpoint/2010/main" val="1207370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9412-9E03-8F90-4026-7B80D69DE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4ADE4-5765-6782-23EC-9E90A1F25997}"/>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7E734E-1F64-2D87-D748-CC379C1363A0}"/>
                  </a:ext>
                </a:extLst>
              </p:cNvPr>
              <p:cNvSpPr>
                <a:spLocks noGrp="1"/>
              </p:cNvSpPr>
              <p:nvPr>
                <p:ph idx="1"/>
              </p:nvPr>
            </p:nvSpPr>
            <p:spPr>
              <a:xfrm>
                <a:off x="113275" y="1435395"/>
                <a:ext cx="5573935" cy="5348177"/>
              </a:xfrm>
            </p:spPr>
            <p:txBody>
              <a:bodyPr>
                <a:normAutofit fontScale="92500" lnSpcReduction="10000"/>
              </a:bodyPr>
              <a:lstStyle/>
              <a:p>
                <a:r>
                  <a:rPr lang="en-US" dirty="0"/>
                  <a:t>Valid flow </a:t>
                </a:r>
                <a14:m>
                  <m:oMath xmlns:m="http://schemas.openxmlformats.org/officeDocument/2006/math">
                    <m:r>
                      <a:rPr lang="en-US" b="0" i="1" smtClean="0">
                        <a:latin typeface="Cambria Math" panose="02040503050406030204" pitchFamily="18" charset="0"/>
                      </a:rPr>
                      <m:t>⇒</m:t>
                    </m:r>
                  </m:oMath>
                </a14:m>
                <a:r>
                  <a:rPr lang="en-US" dirty="0"/>
                  <a:t> Valid answer</a:t>
                </a:r>
              </a:p>
              <a:p>
                <a:pPr lvl="1"/>
                <a:r>
                  <a:rPr lang="en-US" dirty="0"/>
                  <a:t>No employee is assigned to more than </a:t>
                </a:r>
                <a14:m>
                  <m:oMath xmlns:m="http://schemas.openxmlformats.org/officeDocument/2006/math">
                    <m:r>
                      <a:rPr lang="en-US" b="0" i="1" smtClean="0">
                        <a:latin typeface="Cambria Math" panose="02040503050406030204" pitchFamily="18" charset="0"/>
                      </a:rPr>
                      <m:t>𝑥</m:t>
                    </m:r>
                  </m:oMath>
                </a14:m>
                <a:r>
                  <a:rPr lang="en-US" dirty="0"/>
                  <a:t> shifts (capacity on </a:t>
                </a:r>
                <a14:m>
                  <m:oMath xmlns:m="http://schemas.openxmlformats.org/officeDocument/2006/math">
                    <m:r>
                      <a:rPr lang="en-US" b="0" i="1" smtClean="0">
                        <a:latin typeface="Cambria Math" panose="02040503050406030204" pitchFamily="18" charset="0"/>
                      </a:rPr>
                      <m:t>𝑠</m:t>
                    </m:r>
                  </m:oMath>
                </a14:m>
                <a:r>
                  <a:rPr lang="en-US" dirty="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a14:m>
                <a:r>
                  <a:rPr lang="en-US" dirty="0"/>
                  <a:t>)</a:t>
                </a:r>
              </a:p>
              <a:p>
                <a:pPr lvl="1"/>
                <a:r>
                  <a:rPr lang="en-US" dirty="0"/>
                  <a:t>No employee is assigned to the same shift more than once (capacity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a14:m>
                <a:r>
                  <a:rPr lang="en-US" dirty="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𝑗</m:t>
                        </m:r>
                      </m:sub>
                    </m:sSub>
                  </m:oMath>
                </a14:m>
                <a:r>
                  <a:rPr lang="en-US" dirty="0"/>
                  <a:t>)</a:t>
                </a:r>
              </a:p>
              <a:p>
                <a:pPr lvl="1"/>
                <a:r>
                  <a:rPr lang="en-US" dirty="0"/>
                  <a:t>No employee is assigned to an unavailable shift (by selection of edges to draw)</a:t>
                </a:r>
              </a:p>
              <a:p>
                <a:pPr lvl="1"/>
                <a:r>
                  <a:rPr lang="en-US" dirty="0"/>
                  <a:t>All shifts staffed if flow value is </a:t>
                </a:r>
                <a14:m>
                  <m:oMath xmlns:m="http://schemas.openxmlformats.org/officeDocument/2006/math">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e>
                    </m:nary>
                  </m:oMath>
                </a14:m>
                <a:endParaRPr lang="en-US" dirty="0"/>
              </a:p>
              <a:p>
                <a:r>
                  <a:rPr lang="en-US" dirty="0"/>
                  <a:t>Valid answer </a:t>
                </a:r>
                <a14:m>
                  <m:oMath xmlns:m="http://schemas.openxmlformats.org/officeDocument/2006/math">
                    <m:r>
                      <a:rPr lang="en-US" b="0" i="1" smtClean="0">
                        <a:latin typeface="Cambria Math" panose="02040503050406030204" pitchFamily="18" charset="0"/>
                      </a:rPr>
                      <m:t>⇒</m:t>
                    </m:r>
                  </m:oMath>
                </a14:m>
                <a:r>
                  <a:rPr lang="en-US" dirty="0"/>
                  <a:t> Valid flow</a:t>
                </a:r>
              </a:p>
              <a:p>
                <a:pPr lvl="1"/>
                <a:r>
                  <a:rPr lang="en-US" dirty="0"/>
                  <a:t>Suppose we had a way of staffing the shifts, we will show that there must be flow through the graph whose value matches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endParaRPr lang="en-US" dirty="0"/>
              </a:p>
              <a:p>
                <a:pPr lvl="2"/>
                <a:r>
                  <a:rPr lang="en-US" dirty="0"/>
                  <a:t>All capacity constraints will be observed</a:t>
                </a:r>
              </a:p>
              <a:p>
                <a:pPr lvl="2"/>
                <a:r>
                  <a:rPr lang="en-US" dirty="0"/>
                  <a:t>It will only use edges we drew</a:t>
                </a:r>
              </a:p>
              <a:p>
                <a:pPr lvl="2"/>
                <a:r>
                  <a:rPr lang="en-US" dirty="0"/>
                  <a:t>It will assign flow across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𝑒</m:t>
                        </m:r>
                      </m:e>
                      <m:sub>
                        <m:r>
                          <a:rPr lang="en-US" b="0" i="1" dirty="0" smtClean="0">
                            <a:latin typeface="Cambria Math" panose="02040503050406030204" pitchFamily="18" charset="0"/>
                          </a:rPr>
                          <m:t>𝑖</m:t>
                        </m:r>
                      </m:sub>
                    </m:sSub>
                  </m:oMath>
                </a14:m>
                <a:r>
                  <a:rPr lang="en-US" dirty="0"/>
                  <a:t>-to-</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𝑗</m:t>
                        </m:r>
                      </m:sub>
                    </m:sSub>
                  </m:oMath>
                </a14:m>
                <a:r>
                  <a:rPr lang="en-US" dirty="0"/>
                  <a:t> shifts</a:t>
                </a:r>
              </a:p>
            </p:txBody>
          </p:sp>
        </mc:Choice>
        <mc:Fallback xmlns="">
          <p:sp>
            <p:nvSpPr>
              <p:cNvPr id="3" name="Content Placeholder 2">
                <a:extLst>
                  <a:ext uri="{FF2B5EF4-FFF2-40B4-BE49-F238E27FC236}">
                    <a16:creationId xmlns:a16="http://schemas.microsoft.com/office/drawing/2014/main" id="{997E734E-1F64-2D87-D748-CC379C1363A0}"/>
                  </a:ext>
                </a:extLst>
              </p:cNvPr>
              <p:cNvSpPr>
                <a:spLocks noGrp="1" noRot="1" noChangeAspect="1" noMove="1" noResize="1" noEditPoints="1" noAdjustHandles="1" noChangeArrowheads="1" noChangeShapeType="1" noTextEdit="1"/>
              </p:cNvSpPr>
              <p:nvPr>
                <p:ph idx="1"/>
              </p:nvPr>
            </p:nvSpPr>
            <p:spPr>
              <a:xfrm>
                <a:off x="113275" y="1435395"/>
                <a:ext cx="5573935" cy="5348177"/>
              </a:xfrm>
              <a:blipFill>
                <a:blip r:embed="rId2"/>
                <a:stretch>
                  <a:fillRect l="-1751" t="-2278" r="-2188" b="-1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50">
                <a:extLst>
                  <a:ext uri="{FF2B5EF4-FFF2-40B4-BE49-F238E27FC236}">
                    <a16:creationId xmlns:a16="http://schemas.microsoft.com/office/drawing/2014/main" id="{176F6BE0-9A95-5E03-EB42-433B25BA4EA9}"/>
                  </a:ext>
                </a:extLst>
              </p:cNvPr>
              <p:cNvSpPr>
                <a:spLocks noChangeAspect="1" noChangeArrowheads="1"/>
              </p:cNvSpPr>
              <p:nvPr/>
            </p:nvSpPr>
            <p:spPr bwMode="auto">
              <a:xfrm>
                <a:off x="5718433" y="4200001"/>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2000" b="1" i="1" dirty="0" smtClean="0">
                          <a:solidFill>
                            <a:srgbClr val="C00000"/>
                          </a:solidFill>
                          <a:latin typeface="Cambria Math" panose="02040503050406030204" pitchFamily="18" charset="0"/>
                        </a:rPr>
                        <m:t>𝒔</m:t>
                      </m:r>
                    </m:oMath>
                  </m:oMathPara>
                </a14:m>
                <a:endParaRPr lang="en-US" altLang="en-US" sz="2000" b="1" dirty="0">
                  <a:solidFill>
                    <a:srgbClr val="C00000"/>
                  </a:solidFill>
                </a:endParaRPr>
              </a:p>
            </p:txBody>
          </p:sp>
        </mc:Choice>
        <mc:Fallback xmlns="">
          <p:sp>
            <p:nvSpPr>
              <p:cNvPr id="23" name="Oval 50">
                <a:extLst>
                  <a:ext uri="{FF2B5EF4-FFF2-40B4-BE49-F238E27FC236}">
                    <a16:creationId xmlns:a16="http://schemas.microsoft.com/office/drawing/2014/main" id="{176F6BE0-9A95-5E03-EB42-433B25BA4EA9}"/>
                  </a:ext>
                </a:extLst>
              </p:cNvPr>
              <p:cNvSpPr>
                <a:spLocks noRot="1" noChangeAspect="1" noMove="1" noResize="1" noEditPoints="1" noAdjustHandles="1" noChangeArrowheads="1" noChangeShapeType="1" noTextEdit="1"/>
              </p:cNvSpPr>
              <p:nvPr/>
            </p:nvSpPr>
            <p:spPr bwMode="auto">
              <a:xfrm>
                <a:off x="5718433" y="4200001"/>
                <a:ext cx="435031" cy="437783"/>
              </a:xfrm>
              <a:prstGeom prst="ellipse">
                <a:avLst/>
              </a:prstGeom>
              <a:blipFill>
                <a:blip r:embed="rId3"/>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50">
                <a:extLst>
                  <a:ext uri="{FF2B5EF4-FFF2-40B4-BE49-F238E27FC236}">
                    <a16:creationId xmlns:a16="http://schemas.microsoft.com/office/drawing/2014/main" id="{C69D1107-9286-B80A-538D-2AF6E1D13710}"/>
                  </a:ext>
                </a:extLst>
              </p:cNvPr>
              <p:cNvSpPr>
                <a:spLocks noChangeAspect="1" noChangeArrowheads="1"/>
              </p:cNvSpPr>
              <p:nvPr/>
            </p:nvSpPr>
            <p:spPr bwMode="auto">
              <a:xfrm>
                <a:off x="11684112" y="4308372"/>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r>
                        <a:rPr lang="en-US" altLang="en-US" sz="2000" b="1" i="1" dirty="0" smtClean="0">
                          <a:solidFill>
                            <a:srgbClr val="C00000"/>
                          </a:solidFill>
                          <a:latin typeface="Cambria Math" panose="02040503050406030204" pitchFamily="18" charset="0"/>
                        </a:rPr>
                        <m:t>𝒕</m:t>
                      </m:r>
                    </m:oMath>
                  </m:oMathPara>
                </a14:m>
                <a:endParaRPr lang="en-US" altLang="en-US" sz="2000" b="1" dirty="0">
                  <a:solidFill>
                    <a:srgbClr val="C00000"/>
                  </a:solidFill>
                </a:endParaRPr>
              </a:p>
            </p:txBody>
          </p:sp>
        </mc:Choice>
        <mc:Fallback xmlns="">
          <p:sp>
            <p:nvSpPr>
              <p:cNvPr id="24" name="Oval 50">
                <a:extLst>
                  <a:ext uri="{FF2B5EF4-FFF2-40B4-BE49-F238E27FC236}">
                    <a16:creationId xmlns:a16="http://schemas.microsoft.com/office/drawing/2014/main" id="{C69D1107-9286-B80A-538D-2AF6E1D13710}"/>
                  </a:ext>
                </a:extLst>
              </p:cNvPr>
              <p:cNvSpPr>
                <a:spLocks noRot="1" noChangeAspect="1" noMove="1" noResize="1" noEditPoints="1" noAdjustHandles="1" noChangeArrowheads="1" noChangeShapeType="1" noTextEdit="1"/>
              </p:cNvSpPr>
              <p:nvPr/>
            </p:nvSpPr>
            <p:spPr bwMode="auto">
              <a:xfrm>
                <a:off x="11684112" y="4308372"/>
                <a:ext cx="435031" cy="437783"/>
              </a:xfrm>
              <a:prstGeom prst="ellipse">
                <a:avLst/>
              </a:prstGeom>
              <a:blipFill>
                <a:blip r:embed="rId4"/>
                <a:stretch>
                  <a:fillRect/>
                </a:stretch>
              </a:blipFill>
              <a:ln w="9525">
                <a:solidFill>
                  <a:schemeClr val="tx1"/>
                </a:solidFill>
                <a:round/>
                <a:headEnd/>
                <a:tailEnd/>
              </a:ln>
              <a:effectLst/>
            </p:spPr>
            <p:txBody>
              <a:bodyPr/>
              <a:lstStyle/>
              <a:p>
                <a:r>
                  <a:rPr lang="en-US">
                    <a:noFill/>
                  </a:rPr>
                  <a:t> </a:t>
                </a:r>
              </a:p>
            </p:txBody>
          </p:sp>
        </mc:Fallback>
      </mc:AlternateContent>
      <p:cxnSp>
        <p:nvCxnSpPr>
          <p:cNvPr id="59" name="Straight Connector 58">
            <a:extLst>
              <a:ext uri="{FF2B5EF4-FFF2-40B4-BE49-F238E27FC236}">
                <a16:creationId xmlns:a16="http://schemas.microsoft.com/office/drawing/2014/main" id="{E1B3B36F-05B3-1686-60EC-104DD4330E50}"/>
              </a:ext>
            </a:extLst>
          </p:cNvPr>
          <p:cNvCxnSpPr>
            <a:cxnSpLocks/>
            <a:stCxn id="23" idx="7"/>
          </p:cNvCxnSpPr>
          <p:nvPr/>
        </p:nvCxnSpPr>
        <p:spPr>
          <a:xfrm flipV="1">
            <a:off x="6089756" y="2847148"/>
            <a:ext cx="1209574" cy="141696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51D3903-F9CE-C3D6-C977-49CD16878A9F}"/>
              </a:ext>
            </a:extLst>
          </p:cNvPr>
          <p:cNvCxnSpPr>
            <a:cxnSpLocks/>
            <a:stCxn id="23" idx="6"/>
          </p:cNvCxnSpPr>
          <p:nvPr/>
        </p:nvCxnSpPr>
        <p:spPr>
          <a:xfrm flipV="1">
            <a:off x="6153464" y="4005192"/>
            <a:ext cx="1257964" cy="41370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6DB78E0-978C-6807-A7D6-16487506A29A}"/>
              </a:ext>
            </a:extLst>
          </p:cNvPr>
          <p:cNvCxnSpPr>
            <a:cxnSpLocks/>
            <a:stCxn id="23" idx="5"/>
          </p:cNvCxnSpPr>
          <p:nvPr/>
        </p:nvCxnSpPr>
        <p:spPr>
          <a:xfrm>
            <a:off x="6089756" y="4573673"/>
            <a:ext cx="1095402" cy="566534"/>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6402E01-89AE-25EB-6778-C3BE36C632F7}"/>
              </a:ext>
            </a:extLst>
          </p:cNvPr>
          <p:cNvCxnSpPr>
            <a:cxnSpLocks/>
            <a:stCxn id="23" idx="4"/>
          </p:cNvCxnSpPr>
          <p:nvPr/>
        </p:nvCxnSpPr>
        <p:spPr>
          <a:xfrm>
            <a:off x="5935949" y="4637785"/>
            <a:ext cx="1154742" cy="1587676"/>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C20FD26-66A4-19DA-C80E-B5334EAD9CCF}"/>
              </a:ext>
            </a:extLst>
          </p:cNvPr>
          <p:cNvCxnSpPr>
            <a:cxnSpLocks/>
            <a:endCxn id="24" idx="0"/>
          </p:cNvCxnSpPr>
          <p:nvPr/>
        </p:nvCxnSpPr>
        <p:spPr>
          <a:xfrm>
            <a:off x="10945253" y="2951108"/>
            <a:ext cx="956375" cy="135726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E094704-6863-C2BD-8192-6DA318697BB7}"/>
              </a:ext>
            </a:extLst>
          </p:cNvPr>
          <p:cNvCxnSpPr>
            <a:cxnSpLocks/>
            <a:endCxn id="24" idx="1"/>
          </p:cNvCxnSpPr>
          <p:nvPr/>
        </p:nvCxnSpPr>
        <p:spPr>
          <a:xfrm>
            <a:off x="10835155" y="4100807"/>
            <a:ext cx="912665" cy="271677"/>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C0927D6-3F65-D56F-BC33-07B3E7A1A10B}"/>
              </a:ext>
            </a:extLst>
          </p:cNvPr>
          <p:cNvCxnSpPr>
            <a:cxnSpLocks/>
            <a:endCxn id="24" idx="3"/>
          </p:cNvCxnSpPr>
          <p:nvPr/>
        </p:nvCxnSpPr>
        <p:spPr>
          <a:xfrm flipV="1">
            <a:off x="10920258" y="4682044"/>
            <a:ext cx="827562" cy="42668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CD66DA3-81A7-4E12-92E5-79957D2EAAA4}"/>
              </a:ext>
            </a:extLst>
          </p:cNvPr>
          <p:cNvCxnSpPr>
            <a:cxnSpLocks/>
            <a:endCxn id="24" idx="4"/>
          </p:cNvCxnSpPr>
          <p:nvPr/>
        </p:nvCxnSpPr>
        <p:spPr>
          <a:xfrm flipV="1">
            <a:off x="10894672" y="4746156"/>
            <a:ext cx="1006956" cy="139710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537B579-5238-A44C-09EA-650671EC3A75}"/>
                  </a:ext>
                </a:extLst>
              </p:cNvPr>
              <p:cNvSpPr txBox="1"/>
              <p:nvPr/>
            </p:nvSpPr>
            <p:spPr>
              <a:xfrm>
                <a:off x="6544966" y="3445074"/>
                <a:ext cx="36798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33" name="TextBox 32">
                <a:extLst>
                  <a:ext uri="{FF2B5EF4-FFF2-40B4-BE49-F238E27FC236}">
                    <a16:creationId xmlns:a16="http://schemas.microsoft.com/office/drawing/2014/main" id="{B537B579-5238-A44C-09EA-650671EC3A75}"/>
                  </a:ext>
                </a:extLst>
              </p:cNvPr>
              <p:cNvSpPr txBox="1">
                <a:spLocks noRot="1" noChangeAspect="1" noMove="1" noResize="1" noEditPoints="1" noAdjustHandles="1" noChangeArrowheads="1" noChangeShapeType="1" noTextEdit="1"/>
              </p:cNvSpPr>
              <p:nvPr/>
            </p:nvSpPr>
            <p:spPr>
              <a:xfrm>
                <a:off x="6544966" y="3445074"/>
                <a:ext cx="36798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DF05412-D299-1535-5D1F-585A9DC5B26D}"/>
                  </a:ext>
                </a:extLst>
              </p:cNvPr>
              <p:cNvSpPr txBox="1"/>
              <p:nvPr/>
            </p:nvSpPr>
            <p:spPr>
              <a:xfrm>
                <a:off x="6742829" y="3934465"/>
                <a:ext cx="36798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60" name="TextBox 59">
                <a:extLst>
                  <a:ext uri="{FF2B5EF4-FFF2-40B4-BE49-F238E27FC236}">
                    <a16:creationId xmlns:a16="http://schemas.microsoft.com/office/drawing/2014/main" id="{EDF05412-D299-1535-5D1F-585A9DC5B26D}"/>
                  </a:ext>
                </a:extLst>
              </p:cNvPr>
              <p:cNvSpPr txBox="1">
                <a:spLocks noRot="1" noChangeAspect="1" noMove="1" noResize="1" noEditPoints="1" noAdjustHandles="1" noChangeArrowheads="1" noChangeShapeType="1" noTextEdit="1"/>
              </p:cNvSpPr>
              <p:nvPr/>
            </p:nvSpPr>
            <p:spPr>
              <a:xfrm>
                <a:off x="6742829" y="3934465"/>
                <a:ext cx="36798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D490B157-070D-A784-F6B3-D7558E5E4DD0}"/>
                  </a:ext>
                </a:extLst>
              </p:cNvPr>
              <p:cNvSpPr txBox="1"/>
              <p:nvPr/>
            </p:nvSpPr>
            <p:spPr>
              <a:xfrm>
                <a:off x="6543030" y="4658723"/>
                <a:ext cx="36798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61" name="TextBox 60">
                <a:extLst>
                  <a:ext uri="{FF2B5EF4-FFF2-40B4-BE49-F238E27FC236}">
                    <a16:creationId xmlns:a16="http://schemas.microsoft.com/office/drawing/2014/main" id="{D490B157-070D-A784-F6B3-D7558E5E4DD0}"/>
                  </a:ext>
                </a:extLst>
              </p:cNvPr>
              <p:cNvSpPr txBox="1">
                <a:spLocks noRot="1" noChangeAspect="1" noMove="1" noResize="1" noEditPoints="1" noAdjustHandles="1" noChangeArrowheads="1" noChangeShapeType="1" noTextEdit="1"/>
              </p:cNvSpPr>
              <p:nvPr/>
            </p:nvSpPr>
            <p:spPr>
              <a:xfrm>
                <a:off x="6543030" y="4658723"/>
                <a:ext cx="36798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06DAB94F-5599-09E3-A0B7-264C8F01BD5A}"/>
                  </a:ext>
                </a:extLst>
              </p:cNvPr>
              <p:cNvSpPr txBox="1"/>
              <p:nvPr/>
            </p:nvSpPr>
            <p:spPr>
              <a:xfrm>
                <a:off x="6365716" y="5385641"/>
                <a:ext cx="36798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63" name="TextBox 62">
                <a:extLst>
                  <a:ext uri="{FF2B5EF4-FFF2-40B4-BE49-F238E27FC236}">
                    <a16:creationId xmlns:a16="http://schemas.microsoft.com/office/drawing/2014/main" id="{06DAB94F-5599-09E3-A0B7-264C8F01BD5A}"/>
                  </a:ext>
                </a:extLst>
              </p:cNvPr>
              <p:cNvSpPr txBox="1">
                <a:spLocks noRot="1" noChangeAspect="1" noMove="1" noResize="1" noEditPoints="1" noAdjustHandles="1" noChangeArrowheads="1" noChangeShapeType="1" noTextEdit="1"/>
              </p:cNvSpPr>
              <p:nvPr/>
            </p:nvSpPr>
            <p:spPr>
              <a:xfrm>
                <a:off x="6365716" y="5385641"/>
                <a:ext cx="36798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EE8B4AAD-D578-FFD6-7E80-C0BF74941F14}"/>
                  </a:ext>
                </a:extLst>
              </p:cNvPr>
              <p:cNvSpPr txBox="1"/>
              <p:nvPr/>
            </p:nvSpPr>
            <p:spPr>
              <a:xfrm>
                <a:off x="11198818" y="3338951"/>
                <a:ext cx="46051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80" name="TextBox 79">
                <a:extLst>
                  <a:ext uri="{FF2B5EF4-FFF2-40B4-BE49-F238E27FC236}">
                    <a16:creationId xmlns:a16="http://schemas.microsoft.com/office/drawing/2014/main" id="{EE8B4AAD-D578-FFD6-7E80-C0BF74941F14}"/>
                  </a:ext>
                </a:extLst>
              </p:cNvPr>
              <p:cNvSpPr txBox="1">
                <a:spLocks noRot="1" noChangeAspect="1" noMove="1" noResize="1" noEditPoints="1" noAdjustHandles="1" noChangeArrowheads="1" noChangeShapeType="1" noTextEdit="1"/>
              </p:cNvSpPr>
              <p:nvPr/>
            </p:nvSpPr>
            <p:spPr>
              <a:xfrm>
                <a:off x="11198818" y="3338951"/>
                <a:ext cx="460511" cy="369332"/>
              </a:xfrm>
              <a:prstGeom prst="rect">
                <a:avLst/>
              </a:prstGeom>
              <a:blipFill>
                <a:blip r:embed="rId9"/>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39E82689-6C9B-796B-A621-4695C60A1FDE}"/>
                  </a:ext>
                </a:extLst>
              </p:cNvPr>
              <p:cNvSpPr txBox="1"/>
              <p:nvPr/>
            </p:nvSpPr>
            <p:spPr>
              <a:xfrm>
                <a:off x="11099178" y="3989849"/>
                <a:ext cx="46583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82" name="TextBox 81">
                <a:extLst>
                  <a:ext uri="{FF2B5EF4-FFF2-40B4-BE49-F238E27FC236}">
                    <a16:creationId xmlns:a16="http://schemas.microsoft.com/office/drawing/2014/main" id="{39E82689-6C9B-796B-A621-4695C60A1FDE}"/>
                  </a:ext>
                </a:extLst>
              </p:cNvPr>
              <p:cNvSpPr txBox="1">
                <a:spLocks noRot="1" noChangeAspect="1" noMove="1" noResize="1" noEditPoints="1" noAdjustHandles="1" noChangeArrowheads="1" noChangeShapeType="1" noTextEdit="1"/>
              </p:cNvSpPr>
              <p:nvPr/>
            </p:nvSpPr>
            <p:spPr>
              <a:xfrm>
                <a:off x="11099178" y="3989849"/>
                <a:ext cx="465832" cy="369332"/>
              </a:xfrm>
              <a:prstGeom prst="rect">
                <a:avLst/>
              </a:prstGeom>
              <a:blipFill>
                <a:blip r:embed="rId1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060C35C-5F85-0707-7E4A-42AE84F45B73}"/>
                  </a:ext>
                </a:extLst>
              </p:cNvPr>
              <p:cNvSpPr txBox="1"/>
              <p:nvPr/>
            </p:nvSpPr>
            <p:spPr>
              <a:xfrm>
                <a:off x="11146581" y="4700897"/>
                <a:ext cx="46583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3</m:t>
                          </m:r>
                        </m:sub>
                      </m:sSub>
                    </m:oMath>
                  </m:oMathPara>
                </a14:m>
                <a:endParaRPr lang="en-US" dirty="0"/>
              </a:p>
            </p:txBody>
          </p:sp>
        </mc:Choice>
        <mc:Fallback xmlns="">
          <p:sp>
            <p:nvSpPr>
              <p:cNvPr id="83" name="TextBox 82">
                <a:extLst>
                  <a:ext uri="{FF2B5EF4-FFF2-40B4-BE49-F238E27FC236}">
                    <a16:creationId xmlns:a16="http://schemas.microsoft.com/office/drawing/2014/main" id="{7060C35C-5F85-0707-7E4A-42AE84F45B73}"/>
                  </a:ext>
                </a:extLst>
              </p:cNvPr>
              <p:cNvSpPr txBox="1">
                <a:spLocks noRot="1" noChangeAspect="1" noMove="1" noResize="1" noEditPoints="1" noAdjustHandles="1" noChangeArrowheads="1" noChangeShapeType="1" noTextEdit="1"/>
              </p:cNvSpPr>
              <p:nvPr/>
            </p:nvSpPr>
            <p:spPr>
              <a:xfrm>
                <a:off x="11146581" y="4700897"/>
                <a:ext cx="465832" cy="369332"/>
              </a:xfrm>
              <a:prstGeom prst="rect">
                <a:avLst/>
              </a:prstGeom>
              <a:blipFill>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292248CA-A294-B818-8B37-DEC0F9521382}"/>
                  </a:ext>
                </a:extLst>
              </p:cNvPr>
              <p:cNvSpPr txBox="1"/>
              <p:nvPr/>
            </p:nvSpPr>
            <p:spPr>
              <a:xfrm>
                <a:off x="11291342" y="5199461"/>
                <a:ext cx="478208"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sub>
                      </m:sSub>
                    </m:oMath>
                  </m:oMathPara>
                </a14:m>
                <a:endParaRPr lang="en-US" dirty="0"/>
              </a:p>
            </p:txBody>
          </p:sp>
        </mc:Choice>
        <mc:Fallback xmlns="">
          <p:sp>
            <p:nvSpPr>
              <p:cNvPr id="84" name="TextBox 83">
                <a:extLst>
                  <a:ext uri="{FF2B5EF4-FFF2-40B4-BE49-F238E27FC236}">
                    <a16:creationId xmlns:a16="http://schemas.microsoft.com/office/drawing/2014/main" id="{292248CA-A294-B818-8B37-DEC0F9521382}"/>
                  </a:ext>
                </a:extLst>
              </p:cNvPr>
              <p:cNvSpPr txBox="1">
                <a:spLocks noRot="1" noChangeAspect="1" noMove="1" noResize="1" noEditPoints="1" noAdjustHandles="1" noChangeArrowheads="1" noChangeShapeType="1" noTextEdit="1"/>
              </p:cNvSpPr>
              <p:nvPr/>
            </p:nvSpPr>
            <p:spPr>
              <a:xfrm>
                <a:off x="11291342" y="5199461"/>
                <a:ext cx="478208" cy="369332"/>
              </a:xfrm>
              <a:prstGeom prst="rect">
                <a:avLst/>
              </a:prstGeom>
              <a:blipFill>
                <a:blip r:embed="rId12"/>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50">
                <a:extLst>
                  <a:ext uri="{FF2B5EF4-FFF2-40B4-BE49-F238E27FC236}">
                    <a16:creationId xmlns:a16="http://schemas.microsoft.com/office/drawing/2014/main" id="{5A8BDF4F-C33A-91A6-6C2F-D8136A275133}"/>
                  </a:ext>
                </a:extLst>
              </p:cNvPr>
              <p:cNvSpPr>
                <a:spLocks noChangeAspect="1" noChangeArrowheads="1"/>
              </p:cNvSpPr>
              <p:nvPr/>
            </p:nvSpPr>
            <p:spPr bwMode="auto">
              <a:xfrm>
                <a:off x="7299330" y="2537588"/>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𝟏</m:t>
                          </m:r>
                        </m:sub>
                      </m:sSub>
                    </m:oMath>
                  </m:oMathPara>
                </a14:m>
                <a:endParaRPr lang="en-US" altLang="en-US" sz="2000" b="1" dirty="0">
                  <a:solidFill>
                    <a:srgbClr val="C00000"/>
                  </a:solidFill>
                </a:endParaRPr>
              </a:p>
            </p:txBody>
          </p:sp>
        </mc:Choice>
        <mc:Fallback xmlns="">
          <p:sp>
            <p:nvSpPr>
              <p:cNvPr id="29" name="Oval 50">
                <a:extLst>
                  <a:ext uri="{FF2B5EF4-FFF2-40B4-BE49-F238E27FC236}">
                    <a16:creationId xmlns:a16="http://schemas.microsoft.com/office/drawing/2014/main" id="{5A8BDF4F-C33A-91A6-6C2F-D8136A275133}"/>
                  </a:ext>
                </a:extLst>
              </p:cNvPr>
              <p:cNvSpPr>
                <a:spLocks noRot="1" noChangeAspect="1" noMove="1" noResize="1" noEditPoints="1" noAdjustHandles="1" noChangeArrowheads="1" noChangeShapeType="1" noTextEdit="1"/>
              </p:cNvSpPr>
              <p:nvPr/>
            </p:nvSpPr>
            <p:spPr bwMode="auto">
              <a:xfrm>
                <a:off x="7299330" y="2537588"/>
                <a:ext cx="435031" cy="437783"/>
              </a:xfrm>
              <a:prstGeom prst="ellipse">
                <a:avLst/>
              </a:prstGeom>
              <a:blipFill>
                <a:blip r:embed="rId13"/>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50">
                <a:extLst>
                  <a:ext uri="{FF2B5EF4-FFF2-40B4-BE49-F238E27FC236}">
                    <a16:creationId xmlns:a16="http://schemas.microsoft.com/office/drawing/2014/main" id="{D83A7009-B439-C218-DE45-63F604EBF19E}"/>
                  </a:ext>
                </a:extLst>
              </p:cNvPr>
              <p:cNvSpPr>
                <a:spLocks noChangeAspect="1" noChangeArrowheads="1"/>
              </p:cNvSpPr>
              <p:nvPr/>
            </p:nvSpPr>
            <p:spPr bwMode="auto">
              <a:xfrm>
                <a:off x="7402699" y="3786299"/>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𝟐</m:t>
                          </m:r>
                        </m:sub>
                      </m:sSub>
                    </m:oMath>
                  </m:oMathPara>
                </a14:m>
                <a:endParaRPr lang="en-US" altLang="en-US" sz="2000" b="1" dirty="0">
                  <a:solidFill>
                    <a:srgbClr val="C00000"/>
                  </a:solidFill>
                </a:endParaRPr>
              </a:p>
            </p:txBody>
          </p:sp>
        </mc:Choice>
        <mc:Fallback xmlns="">
          <p:sp>
            <p:nvSpPr>
              <p:cNvPr id="34" name="Oval 50">
                <a:extLst>
                  <a:ext uri="{FF2B5EF4-FFF2-40B4-BE49-F238E27FC236}">
                    <a16:creationId xmlns:a16="http://schemas.microsoft.com/office/drawing/2014/main" id="{D83A7009-B439-C218-DE45-63F604EBF19E}"/>
                  </a:ext>
                </a:extLst>
              </p:cNvPr>
              <p:cNvSpPr>
                <a:spLocks noRot="1" noChangeAspect="1" noMove="1" noResize="1" noEditPoints="1" noAdjustHandles="1" noChangeArrowheads="1" noChangeShapeType="1" noTextEdit="1"/>
              </p:cNvSpPr>
              <p:nvPr/>
            </p:nvSpPr>
            <p:spPr bwMode="auto">
              <a:xfrm>
                <a:off x="7402699" y="3786299"/>
                <a:ext cx="435031" cy="437783"/>
              </a:xfrm>
              <a:prstGeom prst="ellipse">
                <a:avLst/>
              </a:prstGeom>
              <a:blipFill>
                <a:blip r:embed="rId14"/>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50">
                <a:extLst>
                  <a:ext uri="{FF2B5EF4-FFF2-40B4-BE49-F238E27FC236}">
                    <a16:creationId xmlns:a16="http://schemas.microsoft.com/office/drawing/2014/main" id="{DAF5A347-264F-58C9-C430-DA29F94BEE97}"/>
                  </a:ext>
                </a:extLst>
              </p:cNvPr>
              <p:cNvSpPr>
                <a:spLocks noChangeAspect="1" noChangeArrowheads="1"/>
              </p:cNvSpPr>
              <p:nvPr/>
            </p:nvSpPr>
            <p:spPr bwMode="auto">
              <a:xfrm>
                <a:off x="7090691" y="6100801"/>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𝒎</m:t>
                          </m:r>
                        </m:sub>
                      </m:sSub>
                    </m:oMath>
                  </m:oMathPara>
                </a14:m>
                <a:endParaRPr lang="en-US" altLang="en-US" sz="2000" b="1" dirty="0">
                  <a:solidFill>
                    <a:srgbClr val="C00000"/>
                  </a:solidFill>
                </a:endParaRPr>
              </a:p>
            </p:txBody>
          </p:sp>
        </mc:Choice>
        <mc:Fallback xmlns="">
          <p:sp>
            <p:nvSpPr>
              <p:cNvPr id="35" name="Oval 50">
                <a:extLst>
                  <a:ext uri="{FF2B5EF4-FFF2-40B4-BE49-F238E27FC236}">
                    <a16:creationId xmlns:a16="http://schemas.microsoft.com/office/drawing/2014/main" id="{DAF5A347-264F-58C9-C430-DA29F94BEE97}"/>
                  </a:ext>
                </a:extLst>
              </p:cNvPr>
              <p:cNvSpPr>
                <a:spLocks noRot="1" noChangeAspect="1" noMove="1" noResize="1" noEditPoints="1" noAdjustHandles="1" noChangeArrowheads="1" noChangeShapeType="1" noTextEdit="1"/>
              </p:cNvSpPr>
              <p:nvPr/>
            </p:nvSpPr>
            <p:spPr bwMode="auto">
              <a:xfrm>
                <a:off x="7090691" y="6100801"/>
                <a:ext cx="435031" cy="437783"/>
              </a:xfrm>
              <a:prstGeom prst="ellipse">
                <a:avLst/>
              </a:prstGeom>
              <a:blipFill>
                <a:blip r:embed="rId15"/>
                <a:stretch>
                  <a:fillRect l="-6757"/>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50">
                <a:extLst>
                  <a:ext uri="{FF2B5EF4-FFF2-40B4-BE49-F238E27FC236}">
                    <a16:creationId xmlns:a16="http://schemas.microsoft.com/office/drawing/2014/main" id="{C3A11FD7-40A0-B41A-6FC3-8C2F1919FF6F}"/>
                  </a:ext>
                </a:extLst>
              </p:cNvPr>
              <p:cNvSpPr>
                <a:spLocks noChangeAspect="1" noChangeArrowheads="1"/>
              </p:cNvSpPr>
              <p:nvPr/>
            </p:nvSpPr>
            <p:spPr bwMode="auto">
              <a:xfrm>
                <a:off x="7185183" y="4976556"/>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𝒆</m:t>
                          </m:r>
                        </m:e>
                        <m:sub>
                          <m:r>
                            <a:rPr lang="en-US" altLang="en-US" sz="2000" b="1" i="1" smtClean="0">
                              <a:solidFill>
                                <a:srgbClr val="C00000"/>
                              </a:solidFill>
                              <a:latin typeface="Cambria Math" panose="02040503050406030204" pitchFamily="18" charset="0"/>
                            </a:rPr>
                            <m:t>𝟑</m:t>
                          </m:r>
                        </m:sub>
                      </m:sSub>
                    </m:oMath>
                  </m:oMathPara>
                </a14:m>
                <a:endParaRPr lang="en-US" altLang="en-US" sz="2000" b="1" dirty="0">
                  <a:solidFill>
                    <a:srgbClr val="C00000"/>
                  </a:solidFill>
                </a:endParaRPr>
              </a:p>
            </p:txBody>
          </p:sp>
        </mc:Choice>
        <mc:Fallback xmlns="">
          <p:sp>
            <p:nvSpPr>
              <p:cNvPr id="36" name="Oval 50">
                <a:extLst>
                  <a:ext uri="{FF2B5EF4-FFF2-40B4-BE49-F238E27FC236}">
                    <a16:creationId xmlns:a16="http://schemas.microsoft.com/office/drawing/2014/main" id="{C3A11FD7-40A0-B41A-6FC3-8C2F1919FF6F}"/>
                  </a:ext>
                </a:extLst>
              </p:cNvPr>
              <p:cNvSpPr>
                <a:spLocks noRot="1" noChangeAspect="1" noMove="1" noResize="1" noEditPoints="1" noAdjustHandles="1" noChangeArrowheads="1" noChangeShapeType="1" noTextEdit="1"/>
              </p:cNvSpPr>
              <p:nvPr/>
            </p:nvSpPr>
            <p:spPr bwMode="auto">
              <a:xfrm>
                <a:off x="7185183" y="4976556"/>
                <a:ext cx="435031" cy="437783"/>
              </a:xfrm>
              <a:prstGeom prst="ellipse">
                <a:avLst/>
              </a:prstGeom>
              <a:blipFill>
                <a:blip r:embed="rId16"/>
                <a:stretch>
                  <a:fillRect l="-1370"/>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50">
                <a:extLst>
                  <a:ext uri="{FF2B5EF4-FFF2-40B4-BE49-F238E27FC236}">
                    <a16:creationId xmlns:a16="http://schemas.microsoft.com/office/drawing/2014/main" id="{AE7431EF-DDA5-8586-5754-19550D59ED0F}"/>
                  </a:ext>
                </a:extLst>
              </p:cNvPr>
              <p:cNvSpPr>
                <a:spLocks noChangeAspect="1" noChangeArrowheads="1"/>
              </p:cNvSpPr>
              <p:nvPr/>
            </p:nvSpPr>
            <p:spPr bwMode="auto">
              <a:xfrm>
                <a:off x="10617639" y="2624312"/>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𝒔</m:t>
                          </m:r>
                        </m:e>
                        <m:sub>
                          <m:r>
                            <a:rPr lang="en-US" altLang="en-US" sz="2000" b="1" i="1" smtClean="0">
                              <a:solidFill>
                                <a:srgbClr val="C00000"/>
                              </a:solidFill>
                              <a:latin typeface="Cambria Math" panose="02040503050406030204" pitchFamily="18" charset="0"/>
                            </a:rPr>
                            <m:t>𝟏</m:t>
                          </m:r>
                        </m:sub>
                      </m:sSub>
                    </m:oMath>
                  </m:oMathPara>
                </a14:m>
                <a:endParaRPr lang="en-US" altLang="en-US" sz="2000" b="1" dirty="0">
                  <a:solidFill>
                    <a:srgbClr val="C00000"/>
                  </a:solidFill>
                </a:endParaRPr>
              </a:p>
            </p:txBody>
          </p:sp>
        </mc:Choice>
        <mc:Fallback xmlns="">
          <p:sp>
            <p:nvSpPr>
              <p:cNvPr id="37" name="Oval 50">
                <a:extLst>
                  <a:ext uri="{FF2B5EF4-FFF2-40B4-BE49-F238E27FC236}">
                    <a16:creationId xmlns:a16="http://schemas.microsoft.com/office/drawing/2014/main" id="{AE7431EF-DDA5-8586-5754-19550D59ED0F}"/>
                  </a:ext>
                </a:extLst>
              </p:cNvPr>
              <p:cNvSpPr>
                <a:spLocks noRot="1" noChangeAspect="1" noMove="1" noResize="1" noEditPoints="1" noAdjustHandles="1" noChangeArrowheads="1" noChangeShapeType="1" noTextEdit="1"/>
              </p:cNvSpPr>
              <p:nvPr/>
            </p:nvSpPr>
            <p:spPr bwMode="auto">
              <a:xfrm>
                <a:off x="10617639" y="2624312"/>
                <a:ext cx="435031" cy="437783"/>
              </a:xfrm>
              <a:prstGeom prst="ellipse">
                <a:avLst/>
              </a:prstGeom>
              <a:blipFill>
                <a:blip r:embed="rId17"/>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50">
                <a:extLst>
                  <a:ext uri="{FF2B5EF4-FFF2-40B4-BE49-F238E27FC236}">
                    <a16:creationId xmlns:a16="http://schemas.microsoft.com/office/drawing/2014/main" id="{9C871B78-E61D-6E20-02AC-64EAAEAB5ABF}"/>
                  </a:ext>
                </a:extLst>
              </p:cNvPr>
              <p:cNvSpPr>
                <a:spLocks noChangeAspect="1" noChangeArrowheads="1"/>
              </p:cNvSpPr>
              <p:nvPr/>
            </p:nvSpPr>
            <p:spPr bwMode="auto">
              <a:xfrm>
                <a:off x="10400123" y="3866014"/>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𝒔</m:t>
                          </m:r>
                        </m:e>
                        <m:sub>
                          <m:r>
                            <a:rPr lang="en-US" altLang="en-US" sz="2000" b="1" i="1" smtClean="0">
                              <a:solidFill>
                                <a:srgbClr val="C00000"/>
                              </a:solidFill>
                              <a:latin typeface="Cambria Math" panose="02040503050406030204" pitchFamily="18" charset="0"/>
                            </a:rPr>
                            <m:t>𝟐</m:t>
                          </m:r>
                        </m:sub>
                      </m:sSub>
                    </m:oMath>
                  </m:oMathPara>
                </a14:m>
                <a:endParaRPr lang="en-US" altLang="en-US" sz="2000" b="1" dirty="0">
                  <a:solidFill>
                    <a:srgbClr val="C00000"/>
                  </a:solidFill>
                </a:endParaRPr>
              </a:p>
            </p:txBody>
          </p:sp>
        </mc:Choice>
        <mc:Fallback xmlns="">
          <p:sp>
            <p:nvSpPr>
              <p:cNvPr id="38" name="Oval 50">
                <a:extLst>
                  <a:ext uri="{FF2B5EF4-FFF2-40B4-BE49-F238E27FC236}">
                    <a16:creationId xmlns:a16="http://schemas.microsoft.com/office/drawing/2014/main" id="{9C871B78-E61D-6E20-02AC-64EAAEAB5ABF}"/>
                  </a:ext>
                </a:extLst>
              </p:cNvPr>
              <p:cNvSpPr>
                <a:spLocks noRot="1" noChangeAspect="1" noMove="1" noResize="1" noEditPoints="1" noAdjustHandles="1" noChangeArrowheads="1" noChangeShapeType="1" noTextEdit="1"/>
              </p:cNvSpPr>
              <p:nvPr/>
            </p:nvSpPr>
            <p:spPr bwMode="auto">
              <a:xfrm>
                <a:off x="10400123" y="3866014"/>
                <a:ext cx="435031" cy="437783"/>
              </a:xfrm>
              <a:prstGeom prst="ellipse">
                <a:avLst/>
              </a:prstGeom>
              <a:blipFill>
                <a:blip r:embed="rId18"/>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50">
                <a:extLst>
                  <a:ext uri="{FF2B5EF4-FFF2-40B4-BE49-F238E27FC236}">
                    <a16:creationId xmlns:a16="http://schemas.microsoft.com/office/drawing/2014/main" id="{CFFAD35B-ACDB-1FF4-4620-141CA5A01699}"/>
                  </a:ext>
                </a:extLst>
              </p:cNvPr>
              <p:cNvSpPr>
                <a:spLocks noChangeAspect="1" noChangeArrowheads="1"/>
              </p:cNvSpPr>
              <p:nvPr/>
            </p:nvSpPr>
            <p:spPr bwMode="auto">
              <a:xfrm>
                <a:off x="10494035" y="4921315"/>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𝒔</m:t>
                          </m:r>
                        </m:e>
                        <m:sub>
                          <m:r>
                            <a:rPr lang="en-US" altLang="en-US" sz="2000" b="1" i="1" smtClean="0">
                              <a:solidFill>
                                <a:srgbClr val="C00000"/>
                              </a:solidFill>
                              <a:latin typeface="Cambria Math" panose="02040503050406030204" pitchFamily="18" charset="0"/>
                            </a:rPr>
                            <m:t>𝟑</m:t>
                          </m:r>
                        </m:sub>
                      </m:sSub>
                    </m:oMath>
                  </m:oMathPara>
                </a14:m>
                <a:endParaRPr lang="en-US" altLang="en-US" sz="2000" b="1" dirty="0">
                  <a:solidFill>
                    <a:srgbClr val="C00000"/>
                  </a:solidFill>
                </a:endParaRPr>
              </a:p>
            </p:txBody>
          </p:sp>
        </mc:Choice>
        <mc:Fallback xmlns="">
          <p:sp>
            <p:nvSpPr>
              <p:cNvPr id="39" name="Oval 50">
                <a:extLst>
                  <a:ext uri="{FF2B5EF4-FFF2-40B4-BE49-F238E27FC236}">
                    <a16:creationId xmlns:a16="http://schemas.microsoft.com/office/drawing/2014/main" id="{CFFAD35B-ACDB-1FF4-4620-141CA5A01699}"/>
                  </a:ext>
                </a:extLst>
              </p:cNvPr>
              <p:cNvSpPr>
                <a:spLocks noRot="1" noChangeAspect="1" noMove="1" noResize="1" noEditPoints="1" noAdjustHandles="1" noChangeArrowheads="1" noChangeShapeType="1" noTextEdit="1"/>
              </p:cNvSpPr>
              <p:nvPr/>
            </p:nvSpPr>
            <p:spPr bwMode="auto">
              <a:xfrm>
                <a:off x="10494035" y="4921315"/>
                <a:ext cx="435031" cy="437783"/>
              </a:xfrm>
              <a:prstGeom prst="ellipse">
                <a:avLst/>
              </a:prstGeom>
              <a:blipFill>
                <a:blip r:embed="rId19"/>
                <a:stretch>
                  <a:fillRect/>
                </a:stretch>
              </a:blipFill>
              <a:ln w="9525">
                <a:solidFill>
                  <a:schemeClr val="tx1"/>
                </a:solidFill>
                <a:round/>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Oval 50">
                <a:extLst>
                  <a:ext uri="{FF2B5EF4-FFF2-40B4-BE49-F238E27FC236}">
                    <a16:creationId xmlns:a16="http://schemas.microsoft.com/office/drawing/2014/main" id="{B5256A94-031B-0601-3D31-C9A3043D0A3C}"/>
                  </a:ext>
                </a:extLst>
              </p:cNvPr>
              <p:cNvSpPr>
                <a:spLocks noChangeAspect="1" noChangeArrowheads="1"/>
              </p:cNvSpPr>
              <p:nvPr/>
            </p:nvSpPr>
            <p:spPr bwMode="auto">
              <a:xfrm>
                <a:off x="10510222" y="6006569"/>
                <a:ext cx="435031" cy="43778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14:m>
                  <m:oMathPara xmlns:m="http://schemas.openxmlformats.org/officeDocument/2006/math">
                    <m:oMathParaPr>
                      <m:jc m:val="centerGroup"/>
                    </m:oMathParaPr>
                    <m:oMath xmlns:m="http://schemas.openxmlformats.org/officeDocument/2006/math">
                      <m:sSub>
                        <m:sSubPr>
                          <m:ctrlPr>
                            <a:rPr lang="en-US" altLang="en-US" sz="2000" b="1" i="1" smtClean="0">
                              <a:solidFill>
                                <a:srgbClr val="C00000"/>
                              </a:solidFill>
                              <a:latin typeface="Cambria Math" panose="02040503050406030204" pitchFamily="18" charset="0"/>
                            </a:rPr>
                          </m:ctrlPr>
                        </m:sSubPr>
                        <m:e>
                          <m:r>
                            <a:rPr lang="en-US" altLang="en-US" sz="2000" b="1" i="1" smtClean="0">
                              <a:solidFill>
                                <a:srgbClr val="C00000"/>
                              </a:solidFill>
                              <a:latin typeface="Cambria Math" panose="02040503050406030204" pitchFamily="18" charset="0"/>
                            </a:rPr>
                            <m:t>𝒔</m:t>
                          </m:r>
                        </m:e>
                        <m:sub>
                          <m:r>
                            <a:rPr lang="en-US" altLang="en-US" sz="2000" b="1" i="1" smtClean="0">
                              <a:solidFill>
                                <a:srgbClr val="C00000"/>
                              </a:solidFill>
                              <a:latin typeface="Cambria Math" panose="02040503050406030204" pitchFamily="18" charset="0"/>
                            </a:rPr>
                            <m:t>𝒏</m:t>
                          </m:r>
                        </m:sub>
                      </m:sSub>
                    </m:oMath>
                  </m:oMathPara>
                </a14:m>
                <a:endParaRPr lang="en-US" altLang="en-US" sz="2000" b="1" dirty="0">
                  <a:solidFill>
                    <a:srgbClr val="C00000"/>
                  </a:solidFill>
                </a:endParaRPr>
              </a:p>
            </p:txBody>
          </p:sp>
        </mc:Choice>
        <mc:Fallback xmlns="">
          <p:sp>
            <p:nvSpPr>
              <p:cNvPr id="40" name="Oval 50">
                <a:extLst>
                  <a:ext uri="{FF2B5EF4-FFF2-40B4-BE49-F238E27FC236}">
                    <a16:creationId xmlns:a16="http://schemas.microsoft.com/office/drawing/2014/main" id="{B5256A94-031B-0601-3D31-C9A3043D0A3C}"/>
                  </a:ext>
                </a:extLst>
              </p:cNvPr>
              <p:cNvSpPr>
                <a:spLocks noRot="1" noChangeAspect="1" noMove="1" noResize="1" noEditPoints="1" noAdjustHandles="1" noChangeArrowheads="1" noChangeShapeType="1" noTextEdit="1"/>
              </p:cNvSpPr>
              <p:nvPr/>
            </p:nvSpPr>
            <p:spPr bwMode="auto">
              <a:xfrm>
                <a:off x="10510222" y="6006569"/>
                <a:ext cx="435031" cy="437783"/>
              </a:xfrm>
              <a:prstGeom prst="ellipse">
                <a:avLst/>
              </a:prstGeom>
              <a:blipFill>
                <a:blip r:embed="rId20"/>
                <a:stretch>
                  <a:fillRect/>
                </a:stretch>
              </a:blipFill>
              <a:ln w="9525">
                <a:solidFill>
                  <a:schemeClr val="tx1"/>
                </a:solidFill>
                <a:round/>
                <a:headEnd/>
                <a:tailEnd/>
              </a:ln>
              <a:effectLst/>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FC77777B-8D80-3A97-A033-5290AC47992A}"/>
              </a:ext>
            </a:extLst>
          </p:cNvPr>
          <p:cNvCxnSpPr>
            <a:cxnSpLocks/>
            <a:stCxn id="29" idx="6"/>
            <a:endCxn id="37" idx="2"/>
          </p:cNvCxnSpPr>
          <p:nvPr/>
        </p:nvCxnSpPr>
        <p:spPr>
          <a:xfrm>
            <a:off x="7734361" y="2756480"/>
            <a:ext cx="2883278" cy="86724"/>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2585F54-C03B-B28D-B9C5-B3DDA3565DE8}"/>
              </a:ext>
            </a:extLst>
          </p:cNvPr>
          <p:cNvCxnSpPr>
            <a:cxnSpLocks/>
            <a:stCxn id="29" idx="5"/>
            <a:endCxn id="39" idx="1"/>
          </p:cNvCxnSpPr>
          <p:nvPr/>
        </p:nvCxnSpPr>
        <p:spPr>
          <a:xfrm>
            <a:off x="7670652" y="2911259"/>
            <a:ext cx="2887092" cy="207416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3A44036-BB9C-A608-569A-6611E6677310}"/>
              </a:ext>
            </a:extLst>
          </p:cNvPr>
          <p:cNvCxnSpPr>
            <a:cxnSpLocks/>
            <a:stCxn id="29" idx="4"/>
            <a:endCxn id="40" idx="2"/>
          </p:cNvCxnSpPr>
          <p:nvPr/>
        </p:nvCxnSpPr>
        <p:spPr>
          <a:xfrm>
            <a:off x="7516846" y="2975371"/>
            <a:ext cx="2993376" cy="325009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2E7A4A9-1859-B76E-6CFE-18B74FF54DCD}"/>
              </a:ext>
            </a:extLst>
          </p:cNvPr>
          <p:cNvCxnSpPr>
            <a:cxnSpLocks/>
            <a:stCxn id="34" idx="6"/>
            <a:endCxn id="37" idx="3"/>
          </p:cNvCxnSpPr>
          <p:nvPr/>
        </p:nvCxnSpPr>
        <p:spPr>
          <a:xfrm flipV="1">
            <a:off x="7837730" y="2997983"/>
            <a:ext cx="2843618" cy="100720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B934B8D-BAE0-72F7-7077-D0F594324256}"/>
              </a:ext>
            </a:extLst>
          </p:cNvPr>
          <p:cNvCxnSpPr>
            <a:cxnSpLocks/>
            <a:stCxn id="36" idx="6"/>
            <a:endCxn id="39" idx="2"/>
          </p:cNvCxnSpPr>
          <p:nvPr/>
        </p:nvCxnSpPr>
        <p:spPr>
          <a:xfrm flipV="1">
            <a:off x="7620214" y="5140207"/>
            <a:ext cx="2873821" cy="55241"/>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75677A9-5415-7CD7-1A17-79769C982D74}"/>
              </a:ext>
            </a:extLst>
          </p:cNvPr>
          <p:cNvCxnSpPr>
            <a:cxnSpLocks/>
            <a:stCxn id="36" idx="7"/>
            <a:endCxn id="38" idx="2"/>
          </p:cNvCxnSpPr>
          <p:nvPr/>
        </p:nvCxnSpPr>
        <p:spPr>
          <a:xfrm flipV="1">
            <a:off x="7556505" y="4084906"/>
            <a:ext cx="2843618" cy="95576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A3040BD-E06E-B5DD-A89F-782C1E31AFA0}"/>
              </a:ext>
            </a:extLst>
          </p:cNvPr>
          <p:cNvCxnSpPr>
            <a:cxnSpLocks/>
            <a:stCxn id="36" idx="5"/>
          </p:cNvCxnSpPr>
          <p:nvPr/>
        </p:nvCxnSpPr>
        <p:spPr>
          <a:xfrm>
            <a:off x="7556505" y="5350227"/>
            <a:ext cx="2861301" cy="316926"/>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643A97F-A23B-38DF-FA83-1F7C60F0E316}"/>
              </a:ext>
            </a:extLst>
          </p:cNvPr>
          <p:cNvCxnSpPr>
            <a:cxnSpLocks/>
            <a:stCxn id="35" idx="6"/>
            <a:endCxn id="37" idx="4"/>
          </p:cNvCxnSpPr>
          <p:nvPr/>
        </p:nvCxnSpPr>
        <p:spPr>
          <a:xfrm flipV="1">
            <a:off x="7525722" y="3062095"/>
            <a:ext cx="3309433" cy="325759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AF043CE-2719-7BA9-6192-55B80ABEEDC5}"/>
              </a:ext>
            </a:extLst>
          </p:cNvPr>
          <p:cNvCxnSpPr>
            <a:cxnSpLocks/>
            <a:stCxn id="35" idx="6"/>
            <a:endCxn id="40" idx="2"/>
          </p:cNvCxnSpPr>
          <p:nvPr/>
        </p:nvCxnSpPr>
        <p:spPr>
          <a:xfrm flipV="1">
            <a:off x="7525722" y="6225461"/>
            <a:ext cx="2984500" cy="94232"/>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B6487E15-17B8-CA59-3B73-6BE7A1C720B9}"/>
                  </a:ext>
                </a:extLst>
              </p:cNvPr>
              <p:cNvSpPr txBox="1"/>
              <p:nvPr/>
            </p:nvSpPr>
            <p:spPr>
              <a:xfrm>
                <a:off x="8799028" y="2624312"/>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5" name="TextBox 94">
                <a:extLst>
                  <a:ext uri="{FF2B5EF4-FFF2-40B4-BE49-F238E27FC236}">
                    <a16:creationId xmlns:a16="http://schemas.microsoft.com/office/drawing/2014/main" id="{B6487E15-17B8-CA59-3B73-6BE7A1C720B9}"/>
                  </a:ext>
                </a:extLst>
              </p:cNvPr>
              <p:cNvSpPr txBox="1">
                <a:spLocks noRot="1" noChangeAspect="1" noMove="1" noResize="1" noEditPoints="1" noAdjustHandles="1" noChangeArrowheads="1" noChangeShapeType="1" noTextEdit="1"/>
              </p:cNvSpPr>
              <p:nvPr/>
            </p:nvSpPr>
            <p:spPr>
              <a:xfrm>
                <a:off x="8799028" y="2624312"/>
                <a:ext cx="365805"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C891AF2F-2B98-E11B-9E69-DAD1299C6A89}"/>
                  </a:ext>
                </a:extLst>
              </p:cNvPr>
              <p:cNvSpPr txBox="1"/>
              <p:nvPr/>
            </p:nvSpPr>
            <p:spPr>
              <a:xfrm>
                <a:off x="9451158" y="3096321"/>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6" name="TextBox 95">
                <a:extLst>
                  <a:ext uri="{FF2B5EF4-FFF2-40B4-BE49-F238E27FC236}">
                    <a16:creationId xmlns:a16="http://schemas.microsoft.com/office/drawing/2014/main" id="{C891AF2F-2B98-E11B-9E69-DAD1299C6A89}"/>
                  </a:ext>
                </a:extLst>
              </p:cNvPr>
              <p:cNvSpPr txBox="1">
                <a:spLocks noRot="1" noChangeAspect="1" noMove="1" noResize="1" noEditPoints="1" noAdjustHandles="1" noChangeArrowheads="1" noChangeShapeType="1" noTextEdit="1"/>
              </p:cNvSpPr>
              <p:nvPr/>
            </p:nvSpPr>
            <p:spPr>
              <a:xfrm>
                <a:off x="9451158" y="3096321"/>
                <a:ext cx="365805" cy="369332"/>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AB78014B-2D46-6805-AFEF-B0C469B76EBB}"/>
                  </a:ext>
                </a:extLst>
              </p:cNvPr>
              <p:cNvSpPr txBox="1"/>
              <p:nvPr/>
            </p:nvSpPr>
            <p:spPr>
              <a:xfrm>
                <a:off x="8981930" y="3733313"/>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7" name="TextBox 96">
                <a:extLst>
                  <a:ext uri="{FF2B5EF4-FFF2-40B4-BE49-F238E27FC236}">
                    <a16:creationId xmlns:a16="http://schemas.microsoft.com/office/drawing/2014/main" id="{AB78014B-2D46-6805-AFEF-B0C469B76EBB}"/>
                  </a:ext>
                </a:extLst>
              </p:cNvPr>
              <p:cNvSpPr txBox="1">
                <a:spLocks noRot="1" noChangeAspect="1" noMove="1" noResize="1" noEditPoints="1" noAdjustHandles="1" noChangeArrowheads="1" noChangeShapeType="1" noTextEdit="1"/>
              </p:cNvSpPr>
              <p:nvPr/>
            </p:nvSpPr>
            <p:spPr>
              <a:xfrm>
                <a:off x="8981930" y="3733313"/>
                <a:ext cx="365805" cy="36933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C9240BC4-A9B3-690E-35BF-2CF9123DF6A0}"/>
                  </a:ext>
                </a:extLst>
              </p:cNvPr>
              <p:cNvSpPr txBox="1"/>
              <p:nvPr/>
            </p:nvSpPr>
            <p:spPr>
              <a:xfrm>
                <a:off x="8474094" y="4027377"/>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8" name="TextBox 97">
                <a:extLst>
                  <a:ext uri="{FF2B5EF4-FFF2-40B4-BE49-F238E27FC236}">
                    <a16:creationId xmlns:a16="http://schemas.microsoft.com/office/drawing/2014/main" id="{C9240BC4-A9B3-690E-35BF-2CF9123DF6A0}"/>
                  </a:ext>
                </a:extLst>
              </p:cNvPr>
              <p:cNvSpPr txBox="1">
                <a:spLocks noRot="1" noChangeAspect="1" noMove="1" noResize="1" noEditPoints="1" noAdjustHandles="1" noChangeArrowheads="1" noChangeShapeType="1" noTextEdit="1"/>
              </p:cNvSpPr>
              <p:nvPr/>
            </p:nvSpPr>
            <p:spPr>
              <a:xfrm>
                <a:off x="8474094" y="4027377"/>
                <a:ext cx="365805" cy="3693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301F7344-5DCA-A66F-0EE7-33243D699AA5}"/>
                  </a:ext>
                </a:extLst>
              </p:cNvPr>
              <p:cNvSpPr txBox="1"/>
              <p:nvPr/>
            </p:nvSpPr>
            <p:spPr>
              <a:xfrm>
                <a:off x="8176968" y="4521104"/>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9" name="TextBox 98">
                <a:extLst>
                  <a:ext uri="{FF2B5EF4-FFF2-40B4-BE49-F238E27FC236}">
                    <a16:creationId xmlns:a16="http://schemas.microsoft.com/office/drawing/2014/main" id="{301F7344-5DCA-A66F-0EE7-33243D699AA5}"/>
                  </a:ext>
                </a:extLst>
              </p:cNvPr>
              <p:cNvSpPr txBox="1">
                <a:spLocks noRot="1" noChangeAspect="1" noMove="1" noResize="1" noEditPoints="1" noAdjustHandles="1" noChangeArrowheads="1" noChangeShapeType="1" noTextEdit="1"/>
              </p:cNvSpPr>
              <p:nvPr/>
            </p:nvSpPr>
            <p:spPr>
              <a:xfrm>
                <a:off x="8176968" y="4521104"/>
                <a:ext cx="365805" cy="3693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8328481F-22CF-055C-8ADE-782B70217202}"/>
                  </a:ext>
                </a:extLst>
              </p:cNvPr>
              <p:cNvSpPr txBox="1"/>
              <p:nvPr/>
            </p:nvSpPr>
            <p:spPr>
              <a:xfrm>
                <a:off x="8931295" y="5019653"/>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00" name="TextBox 99">
                <a:extLst>
                  <a:ext uri="{FF2B5EF4-FFF2-40B4-BE49-F238E27FC236}">
                    <a16:creationId xmlns:a16="http://schemas.microsoft.com/office/drawing/2014/main" id="{8328481F-22CF-055C-8ADE-782B70217202}"/>
                  </a:ext>
                </a:extLst>
              </p:cNvPr>
              <p:cNvSpPr txBox="1">
                <a:spLocks noRot="1" noChangeAspect="1" noMove="1" noResize="1" noEditPoints="1" noAdjustHandles="1" noChangeArrowheads="1" noChangeShapeType="1" noTextEdit="1"/>
              </p:cNvSpPr>
              <p:nvPr/>
            </p:nvSpPr>
            <p:spPr>
              <a:xfrm>
                <a:off x="8931295" y="5019653"/>
                <a:ext cx="365805" cy="369332"/>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4CF80B24-4762-8424-547A-972875F8C7E6}"/>
                  </a:ext>
                </a:extLst>
              </p:cNvPr>
              <p:cNvSpPr txBox="1"/>
              <p:nvPr/>
            </p:nvSpPr>
            <p:spPr>
              <a:xfrm>
                <a:off x="8871778" y="5360383"/>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01" name="TextBox 100">
                <a:extLst>
                  <a:ext uri="{FF2B5EF4-FFF2-40B4-BE49-F238E27FC236}">
                    <a16:creationId xmlns:a16="http://schemas.microsoft.com/office/drawing/2014/main" id="{4CF80B24-4762-8424-547A-972875F8C7E6}"/>
                  </a:ext>
                </a:extLst>
              </p:cNvPr>
              <p:cNvSpPr txBox="1">
                <a:spLocks noRot="1" noChangeAspect="1" noMove="1" noResize="1" noEditPoints="1" noAdjustHandles="1" noChangeArrowheads="1" noChangeShapeType="1" noTextEdit="1"/>
              </p:cNvSpPr>
              <p:nvPr/>
            </p:nvSpPr>
            <p:spPr>
              <a:xfrm>
                <a:off x="8871778" y="5360383"/>
                <a:ext cx="365805" cy="369332"/>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698FE6A-3AA9-BFEA-3ADE-669C0D34AD8B}"/>
                  </a:ext>
                </a:extLst>
              </p:cNvPr>
              <p:cNvSpPr txBox="1"/>
              <p:nvPr/>
            </p:nvSpPr>
            <p:spPr>
              <a:xfrm>
                <a:off x="8993097" y="6072076"/>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02" name="TextBox 101">
                <a:extLst>
                  <a:ext uri="{FF2B5EF4-FFF2-40B4-BE49-F238E27FC236}">
                    <a16:creationId xmlns:a16="http://schemas.microsoft.com/office/drawing/2014/main" id="{0698FE6A-3AA9-BFEA-3ADE-669C0D34AD8B}"/>
                  </a:ext>
                </a:extLst>
              </p:cNvPr>
              <p:cNvSpPr txBox="1">
                <a:spLocks noRot="1" noChangeAspect="1" noMove="1" noResize="1" noEditPoints="1" noAdjustHandles="1" noChangeArrowheads="1" noChangeShapeType="1" noTextEdit="1"/>
              </p:cNvSpPr>
              <p:nvPr/>
            </p:nvSpPr>
            <p:spPr>
              <a:xfrm>
                <a:off x="8993097" y="6072076"/>
                <a:ext cx="365805" cy="369332"/>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3294AF58-2C0E-4A78-2AEE-0B100FE500EF}"/>
                  </a:ext>
                </a:extLst>
              </p:cNvPr>
              <p:cNvSpPr txBox="1"/>
              <p:nvPr/>
            </p:nvSpPr>
            <p:spPr>
              <a:xfrm>
                <a:off x="7814142" y="5711321"/>
                <a:ext cx="365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03" name="TextBox 102">
                <a:extLst>
                  <a:ext uri="{FF2B5EF4-FFF2-40B4-BE49-F238E27FC236}">
                    <a16:creationId xmlns:a16="http://schemas.microsoft.com/office/drawing/2014/main" id="{3294AF58-2C0E-4A78-2AEE-0B100FE500EF}"/>
                  </a:ext>
                </a:extLst>
              </p:cNvPr>
              <p:cNvSpPr txBox="1">
                <a:spLocks noRot="1" noChangeAspect="1" noMove="1" noResize="1" noEditPoints="1" noAdjustHandles="1" noChangeArrowheads="1" noChangeShapeType="1" noTextEdit="1"/>
              </p:cNvSpPr>
              <p:nvPr/>
            </p:nvSpPr>
            <p:spPr>
              <a:xfrm>
                <a:off x="7814142" y="5711321"/>
                <a:ext cx="365805" cy="369332"/>
              </a:xfrm>
              <a:prstGeom prst="rect">
                <a:avLst/>
              </a:prstGeom>
              <a:blipFill>
                <a:blip r:embed="rId29"/>
                <a:stretch>
                  <a:fillRect/>
                </a:stretch>
              </a:blipFill>
            </p:spPr>
            <p:txBody>
              <a:bodyPr/>
              <a:lstStyle/>
              <a:p>
                <a:r>
                  <a:rPr lang="en-US">
                    <a:noFill/>
                  </a:rPr>
                  <a:t> </a:t>
                </a:r>
              </a:p>
            </p:txBody>
          </p:sp>
        </mc:Fallback>
      </mc:AlternateContent>
      <p:sp>
        <p:nvSpPr>
          <p:cNvPr id="104" name="TextBox 103">
            <a:extLst>
              <a:ext uri="{FF2B5EF4-FFF2-40B4-BE49-F238E27FC236}">
                <a16:creationId xmlns:a16="http://schemas.microsoft.com/office/drawing/2014/main" id="{205A3AB1-6FD8-81F1-2574-84F5FA77B816}"/>
              </a:ext>
            </a:extLst>
          </p:cNvPr>
          <p:cNvSpPr txBox="1"/>
          <p:nvPr/>
        </p:nvSpPr>
        <p:spPr>
          <a:xfrm>
            <a:off x="7096880" y="5278946"/>
            <a:ext cx="468398" cy="584775"/>
          </a:xfrm>
          <a:prstGeom prst="rect">
            <a:avLst/>
          </a:prstGeom>
          <a:noFill/>
        </p:spPr>
        <p:txBody>
          <a:bodyPr wrap="none" rtlCol="0">
            <a:spAutoFit/>
          </a:bodyPr>
          <a:lstStyle/>
          <a:p>
            <a:r>
              <a:rPr lang="en-US" sz="3200" dirty="0">
                <a:solidFill>
                  <a:srgbClr val="C00000"/>
                </a:solidFill>
              </a:rPr>
              <a:t>…</a:t>
            </a:r>
          </a:p>
        </p:txBody>
      </p:sp>
      <p:sp>
        <p:nvSpPr>
          <p:cNvPr id="106" name="TextBox 105">
            <a:extLst>
              <a:ext uri="{FF2B5EF4-FFF2-40B4-BE49-F238E27FC236}">
                <a16:creationId xmlns:a16="http://schemas.microsoft.com/office/drawing/2014/main" id="{2205E7D0-5404-10FB-A7F7-C3A30F132DC3}"/>
              </a:ext>
            </a:extLst>
          </p:cNvPr>
          <p:cNvSpPr txBox="1"/>
          <p:nvPr/>
        </p:nvSpPr>
        <p:spPr>
          <a:xfrm>
            <a:off x="10438494" y="5270321"/>
            <a:ext cx="468398" cy="584775"/>
          </a:xfrm>
          <a:prstGeom prst="rect">
            <a:avLst/>
          </a:prstGeom>
          <a:noFill/>
        </p:spPr>
        <p:txBody>
          <a:bodyPr wrap="none" rtlCol="0">
            <a:spAutoFit/>
          </a:bodyPr>
          <a:lstStyle/>
          <a:p>
            <a:r>
              <a:rPr lang="en-US" sz="3200" dirty="0">
                <a:solidFill>
                  <a:srgbClr val="C00000"/>
                </a:solidFill>
              </a:rPr>
              <a:t>…</a:t>
            </a:r>
          </a:p>
        </p:txBody>
      </p:sp>
    </p:spTree>
    <p:extLst>
      <p:ext uri="{BB962C8B-B14F-4D97-AF65-F5344CB8AC3E}">
        <p14:creationId xmlns:p14="http://schemas.microsoft.com/office/powerpoint/2010/main" val="1988851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B8FB8-A42E-343C-CA00-2268D61172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18431-13F3-D70F-3DDD-4EA0895A7456}"/>
              </a:ext>
            </a:extLst>
          </p:cNvPr>
          <p:cNvSpPr>
            <a:spLocks noGrp="1"/>
          </p:cNvSpPr>
          <p:nvPr>
            <p:ph type="title"/>
          </p:nvPr>
        </p:nvSpPr>
        <p:spPr/>
        <p:txBody>
          <a:bodyPr/>
          <a:lstStyle/>
          <a:p>
            <a:r>
              <a:rPr lang="en-US" dirty="0"/>
              <a:t>Reductions and Correctness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7019B3F-BE41-0298-9BDC-C9E297487AEC}"/>
                  </a:ext>
                </a:extLst>
              </p:cNvPr>
              <p:cNvSpPr>
                <a:spLocks noGrp="1"/>
              </p:cNvSpPr>
              <p:nvPr>
                <p:ph idx="1"/>
              </p:nvPr>
            </p:nvSpPr>
            <p:spPr>
              <a:xfrm>
                <a:off x="113275" y="1435395"/>
                <a:ext cx="5573935" cy="5348177"/>
              </a:xfrm>
            </p:spPr>
            <p:txBody>
              <a:bodyPr>
                <a:normAutofit/>
              </a:bodyPr>
              <a:lstStyle/>
              <a:p>
                <a:r>
                  <a:rPr lang="en-US" dirty="0"/>
                  <a:t>A valid answer to the chosen problem </a:t>
                </a:r>
                <a14:m>
                  <m:oMath xmlns:m="http://schemas.openxmlformats.org/officeDocument/2006/math">
                    <m:r>
                      <a:rPr lang="en-US" b="0" i="1" smtClean="0">
                        <a:latin typeface="Cambria Math" panose="02040503050406030204" pitchFamily="18" charset="0"/>
                      </a:rPr>
                      <m:t>𝐵</m:t>
                    </m:r>
                  </m:oMath>
                </a14:m>
                <a:r>
                  <a:rPr lang="en-US" dirty="0"/>
                  <a:t> input produces a valid answer to the original problem </a:t>
                </a:r>
                <a14:m>
                  <m:oMath xmlns:m="http://schemas.openxmlformats.org/officeDocument/2006/math">
                    <m:r>
                      <a:rPr lang="en-US" b="0" i="1" smtClean="0">
                        <a:latin typeface="Cambria Math" panose="02040503050406030204" pitchFamily="18" charset="0"/>
                      </a:rPr>
                      <m:t>𝐴</m:t>
                    </m:r>
                  </m:oMath>
                </a14:m>
                <a:endParaRPr lang="en-US" dirty="0"/>
              </a:p>
              <a:p>
                <a:pPr lvl="1"/>
                <a:r>
                  <a:rPr lang="en-US" dirty="0"/>
                  <a:t>Our reduction produces a meaningful result</a:t>
                </a:r>
              </a:p>
              <a:p>
                <a:r>
                  <a:rPr lang="en-US" dirty="0"/>
                  <a:t>A valid answer to the original problem </a:t>
                </a:r>
                <a14:m>
                  <m:oMath xmlns:m="http://schemas.openxmlformats.org/officeDocument/2006/math">
                    <m:r>
                      <a:rPr lang="en-US" b="0" i="1" smtClean="0">
                        <a:latin typeface="Cambria Math" panose="02040503050406030204" pitchFamily="18" charset="0"/>
                      </a:rPr>
                      <m:t>𝐴</m:t>
                    </m:r>
                  </m:oMath>
                </a14:m>
                <a:r>
                  <a:rPr lang="en-US" dirty="0"/>
                  <a:t> results in a valid answer to the chosen problem </a:t>
                </a:r>
                <a14:m>
                  <m:oMath xmlns:m="http://schemas.openxmlformats.org/officeDocument/2006/math">
                    <m:r>
                      <a:rPr lang="en-US" b="0" i="1" smtClean="0">
                        <a:latin typeface="Cambria Math" panose="02040503050406030204" pitchFamily="18" charset="0"/>
                      </a:rPr>
                      <m:t>𝐵</m:t>
                    </m:r>
                  </m:oMath>
                </a14:m>
                <a:r>
                  <a:rPr lang="en-US" dirty="0"/>
                  <a:t> input</a:t>
                </a:r>
              </a:p>
              <a:p>
                <a:pPr lvl="1"/>
                <a:r>
                  <a:rPr lang="en-US" dirty="0"/>
                  <a:t>If there was a better answer for </a:t>
                </a:r>
                <a14:m>
                  <m:oMath xmlns:m="http://schemas.openxmlformats.org/officeDocument/2006/math">
                    <m:r>
                      <a:rPr lang="en-US" b="0" i="1" smtClean="0">
                        <a:latin typeface="Cambria Math" panose="02040503050406030204" pitchFamily="18" charset="0"/>
                      </a:rPr>
                      <m:t>𝐴</m:t>
                    </m:r>
                  </m:oMath>
                </a14:m>
                <a:r>
                  <a:rPr lang="en-US" dirty="0"/>
                  <a:t>, then the algorithm for </a:t>
                </a:r>
                <a14:m>
                  <m:oMath xmlns:m="http://schemas.openxmlformats.org/officeDocument/2006/math">
                    <m:r>
                      <a:rPr lang="en-US" b="0" i="1" smtClean="0">
                        <a:latin typeface="Cambria Math" panose="02040503050406030204" pitchFamily="18" charset="0"/>
                      </a:rPr>
                      <m:t>𝐵</m:t>
                    </m:r>
                  </m:oMath>
                </a14:m>
                <a:r>
                  <a:rPr lang="en-US" dirty="0"/>
                  <a:t> would have found it</a:t>
                </a:r>
              </a:p>
            </p:txBody>
          </p:sp>
        </mc:Choice>
        <mc:Fallback>
          <p:sp>
            <p:nvSpPr>
              <p:cNvPr id="3" name="Content Placeholder 2">
                <a:extLst>
                  <a:ext uri="{FF2B5EF4-FFF2-40B4-BE49-F238E27FC236}">
                    <a16:creationId xmlns:a16="http://schemas.microsoft.com/office/drawing/2014/main" id="{57019B3F-BE41-0298-9BDC-C9E297487AEC}"/>
                  </a:ext>
                </a:extLst>
              </p:cNvPr>
              <p:cNvSpPr>
                <a:spLocks noGrp="1" noRot="1" noChangeAspect="1" noMove="1" noResize="1" noEditPoints="1" noAdjustHandles="1" noChangeArrowheads="1" noChangeShapeType="1" noTextEdit="1"/>
              </p:cNvSpPr>
              <p:nvPr>
                <p:ph idx="1"/>
              </p:nvPr>
            </p:nvSpPr>
            <p:spPr>
              <a:xfrm>
                <a:off x="113275" y="1435395"/>
                <a:ext cx="5573935" cy="5348177"/>
              </a:xfrm>
              <a:blipFill>
                <a:blip r:embed="rId2"/>
                <a:stretch>
                  <a:fillRect l="-1969" t="-1822" r="-1860"/>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7A79E983-AEFF-ACDF-679F-F79FD76184BC}"/>
              </a:ext>
            </a:extLst>
          </p:cNvPr>
          <p:cNvGrpSpPr/>
          <p:nvPr/>
        </p:nvGrpSpPr>
        <p:grpSpPr>
          <a:xfrm>
            <a:off x="5961121" y="2153163"/>
            <a:ext cx="5598044" cy="3912639"/>
            <a:chOff x="2378525" y="1371600"/>
            <a:chExt cx="7504644" cy="5245218"/>
          </a:xfrm>
        </p:grpSpPr>
        <p:sp>
          <p:nvSpPr>
            <p:cNvPr id="4" name="Rectangle 3">
              <a:extLst>
                <a:ext uri="{FF2B5EF4-FFF2-40B4-BE49-F238E27FC236}">
                  <a16:creationId xmlns:a16="http://schemas.microsoft.com/office/drawing/2014/main" id="{48A3ED52-B9F5-8456-84BC-156761AACD41}"/>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D089FA8-2224-E49C-3D68-73A026DB921B}"/>
                    </a:ext>
                  </a:extLst>
                </p:cNvPr>
                <p:cNvSpPr txBox="1"/>
                <p:nvPr/>
              </p:nvSpPr>
              <p:spPr>
                <a:xfrm>
                  <a:off x="2451585" y="1394360"/>
                  <a:ext cx="956159" cy="3077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Problem </a:t>
                  </a:r>
                  <a14:m>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5" name="TextBox 4">
                  <a:extLst>
                    <a:ext uri="{FF2B5EF4-FFF2-40B4-BE49-F238E27FC236}">
                      <a16:creationId xmlns:a16="http://schemas.microsoft.com/office/drawing/2014/main" id="{7D089FA8-2224-E49C-3D68-73A026DB921B}"/>
                    </a:ext>
                  </a:extLst>
                </p:cNvPr>
                <p:cNvSpPr txBox="1">
                  <a:spLocks noRot="1" noChangeAspect="1" noMove="1" noResize="1" noEditPoints="1" noAdjustHandles="1" noChangeArrowheads="1" noChangeShapeType="1" noTextEdit="1"/>
                </p:cNvSpPr>
                <p:nvPr/>
              </p:nvSpPr>
              <p:spPr>
                <a:xfrm>
                  <a:off x="2451585" y="1394360"/>
                  <a:ext cx="956159" cy="307776"/>
                </a:xfrm>
                <a:prstGeom prst="rect">
                  <a:avLst/>
                </a:prstGeom>
                <a:blipFill>
                  <a:blip r:embed="rId3"/>
                  <a:stretch>
                    <a:fillRect l="-2564" t="-5263" r="-28205" b="-578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6FF0F89-B822-F630-E120-5FA6F8F8795F}"/>
                    </a:ext>
                  </a:extLst>
                </p:cNvPr>
                <p:cNvSpPr txBox="1"/>
                <p:nvPr/>
              </p:nvSpPr>
              <p:spPr>
                <a:xfrm>
                  <a:off x="7696200" y="1371600"/>
                  <a:ext cx="9640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Problem </a:t>
                  </a:r>
                  <a14:m>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6" name="TextBox 5">
                  <a:extLst>
                    <a:ext uri="{FF2B5EF4-FFF2-40B4-BE49-F238E27FC236}">
                      <a16:creationId xmlns:a16="http://schemas.microsoft.com/office/drawing/2014/main" id="{96FF0F89-B822-F630-E120-5FA6F8F8795F}"/>
                    </a:ext>
                  </a:extLst>
                </p:cNvPr>
                <p:cNvSpPr txBox="1">
                  <a:spLocks noRot="1" noChangeAspect="1" noMove="1" noResize="1" noEditPoints="1" noAdjustHandles="1" noChangeArrowheads="1" noChangeShapeType="1" noTextEdit="1"/>
                </p:cNvSpPr>
                <p:nvPr/>
              </p:nvSpPr>
              <p:spPr>
                <a:xfrm>
                  <a:off x="7696200" y="1371600"/>
                  <a:ext cx="964046" cy="307777"/>
                </a:xfrm>
                <a:prstGeom prst="rect">
                  <a:avLst/>
                </a:prstGeom>
                <a:blipFill>
                  <a:blip r:embed="rId4"/>
                  <a:stretch>
                    <a:fillRect l="-2542" t="-5263" r="-27966" b="-605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32C8173-D9BF-C42C-F7F9-81ECD2AEEF93}"/>
                    </a:ext>
                  </a:extLst>
                </p:cNvPr>
                <p:cNvSpPr txBox="1"/>
                <p:nvPr/>
              </p:nvSpPr>
              <p:spPr>
                <a:xfrm>
                  <a:off x="7689425" y="4685000"/>
                  <a:ext cx="2193744" cy="7014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Solution for chosen</a:t>
                  </a:r>
                  <a:r>
                    <a:rPr kumimoji="0" lang="en-US" sz="1400" b="0" i="0" u="none" strike="noStrike" kern="1200" cap="none" spc="0" normalizeH="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prstClr val="black"/>
                      </a:solidFill>
                      <a:effectLst/>
                      <a:uLnTx/>
                      <a:uFillTx/>
                      <a:latin typeface="Calibri" panose="020F0502020204030204"/>
                      <a:ea typeface="+mn-ea"/>
                      <a:cs typeface="+mn-cs"/>
                    </a:rPr>
                    <a:t>input of</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1400" b="1" i="1" u="none" strike="noStrike" kern="1200" cap="none" spc="0" normalizeH="0" baseline="0" noProof="0" dirty="0">
                          <a:ln>
                            <a:noFill/>
                          </a:ln>
                          <a:solidFill>
                            <a:prstClr val="black"/>
                          </a:solidFill>
                          <a:effectLst/>
                          <a:uLnTx/>
                          <a:uFillTx/>
                          <a:latin typeface="Cambria Math"/>
                          <a:ea typeface="+mn-ea"/>
                          <a:cs typeface="+mn-cs"/>
                        </a:rPr>
                        <m:t>𝑩</m:t>
                      </m:r>
                    </m:oMath>
                  </a14:m>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7" name="TextBox 6">
                  <a:extLst>
                    <a:ext uri="{FF2B5EF4-FFF2-40B4-BE49-F238E27FC236}">
                      <a16:creationId xmlns:a16="http://schemas.microsoft.com/office/drawing/2014/main" id="{432C8173-D9BF-C42C-F7F9-81ECD2AEEF93}"/>
                    </a:ext>
                  </a:extLst>
                </p:cNvPr>
                <p:cNvSpPr txBox="1">
                  <a:spLocks noRot="1" noChangeAspect="1" noMove="1" noResize="1" noEditPoints="1" noAdjustHandles="1" noChangeArrowheads="1" noChangeShapeType="1" noTextEdit="1"/>
                </p:cNvSpPr>
                <p:nvPr/>
              </p:nvSpPr>
              <p:spPr>
                <a:xfrm>
                  <a:off x="7689425" y="4685000"/>
                  <a:ext cx="2193744" cy="701420"/>
                </a:xfrm>
                <a:prstGeom prst="rect">
                  <a:avLst/>
                </a:prstGeom>
                <a:blipFill>
                  <a:blip r:embed="rId5"/>
                  <a:stretch>
                    <a:fillRect l="-1119" t="-2353" b="-117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Flowchart: Magnetic Disk 7">
                  <a:extLst>
                    <a:ext uri="{FF2B5EF4-FFF2-40B4-BE49-F238E27FC236}">
                      <a16:creationId xmlns:a16="http://schemas.microsoft.com/office/drawing/2014/main" id="{5304D16C-FB6F-003E-D175-EED19BEF0C5A}"/>
                    </a:ext>
                  </a:extLst>
                </p:cNvPr>
                <p:cNvSpPr/>
                <p:nvPr/>
              </p:nvSpPr>
              <p:spPr>
                <a:xfrm>
                  <a:off x="2741659" y="1806836"/>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a:ea typeface="+mn-ea"/>
                            <a:cs typeface="+mn-cs"/>
                          </a:rPr>
                          <m:t>𝐴</m:t>
                        </m:r>
                      </m:oMath>
                    </m:oMathPara>
                  </a14:m>
                  <a:endPar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8" name="Flowchart: Magnetic Disk 7">
                  <a:extLst>
                    <a:ext uri="{FF2B5EF4-FFF2-40B4-BE49-F238E27FC236}">
                      <a16:creationId xmlns:a16="http://schemas.microsoft.com/office/drawing/2014/main" id="{5304D16C-FB6F-003E-D175-EED19BEF0C5A}"/>
                    </a:ext>
                  </a:extLst>
                </p:cNvPr>
                <p:cNvSpPr>
                  <a:spLocks noRot="1" noChangeAspect="1" noMove="1" noResize="1" noEditPoints="1" noAdjustHandles="1" noChangeArrowheads="1" noChangeShapeType="1" noTextEdit="1"/>
                </p:cNvSpPr>
                <p:nvPr/>
              </p:nvSpPr>
              <p:spPr>
                <a:xfrm>
                  <a:off x="2741659" y="1806836"/>
                  <a:ext cx="625924" cy="1184190"/>
                </a:xfrm>
                <a:prstGeom prst="flowChartMagneticDisk">
                  <a:avLst/>
                </a:prstGeom>
                <a:blipFill>
                  <a:blip r:embed="rId6"/>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60CA89B7-3633-F8E2-6E6E-C9E64FDCBF84}"/>
                    </a:ext>
                  </a:extLst>
                </p:cNvPr>
                <p:cNvSpPr/>
                <p:nvPr/>
              </p:nvSpPr>
              <p:spPr>
                <a:xfrm>
                  <a:off x="8913392" y="1892573"/>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a:ea typeface="+mn-ea"/>
                            <a:cs typeface="+mn-cs"/>
                          </a:rPr>
                          <m:t>𝐵</m:t>
                        </m:r>
                      </m:oMath>
                    </m:oMathPara>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9" name="Rectangle 8">
                  <a:extLst>
                    <a:ext uri="{FF2B5EF4-FFF2-40B4-BE49-F238E27FC236}">
                      <a16:creationId xmlns:a16="http://schemas.microsoft.com/office/drawing/2014/main" id="{60CA89B7-3633-F8E2-6E6E-C9E64FDCBF84}"/>
                    </a:ext>
                  </a:extLst>
                </p:cNvPr>
                <p:cNvSpPr>
                  <a:spLocks noRot="1" noChangeAspect="1" noMove="1" noResize="1" noEditPoints="1" noAdjustHandles="1" noChangeArrowheads="1" noChangeShapeType="1" noTextEdit="1"/>
                </p:cNvSpPr>
                <p:nvPr/>
              </p:nvSpPr>
              <p:spPr>
                <a:xfrm>
                  <a:off x="8913392" y="1892573"/>
                  <a:ext cx="625924" cy="1004887"/>
                </a:xfrm>
                <a:prstGeom prst="rect">
                  <a:avLst/>
                </a:prstGeom>
                <a:blipFill>
                  <a:blip r:embed="rId7"/>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4BCE103-AEBE-FC60-521E-79D028A38678}"/>
                    </a:ext>
                  </a:extLst>
                </p:cNvPr>
                <p:cNvSpPr txBox="1"/>
                <p:nvPr/>
              </p:nvSpPr>
              <p:spPr>
                <a:xfrm>
                  <a:off x="2378525" y="4727933"/>
                  <a:ext cx="119558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Solution for </a:t>
                  </a:r>
                  <a14:m>
                    <m:oMath xmlns:m="http://schemas.openxmlformats.org/officeDocument/2006/math">
                      <m:r>
                        <a:rPr kumimoji="0" lang="en-US" sz="1400" b="1" i="1" u="none" strike="noStrike" kern="1200" cap="none" spc="0" normalizeH="0" baseline="0" noProof="0">
                          <a:ln>
                            <a:noFill/>
                          </a:ln>
                          <a:solidFill>
                            <a:prstClr val="black"/>
                          </a:solidFill>
                          <a:effectLst/>
                          <a:uLnTx/>
                          <a:uFillTx/>
                          <a:latin typeface="Cambria Math"/>
                          <a:ea typeface="+mn-ea"/>
                          <a:cs typeface="+mn-cs"/>
                        </a:rPr>
                        <m:t>𝑨</m:t>
                      </m:r>
                    </m:oMath>
                  </a14:m>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10" name="TextBox 9">
                  <a:extLst>
                    <a:ext uri="{FF2B5EF4-FFF2-40B4-BE49-F238E27FC236}">
                      <a16:creationId xmlns:a16="http://schemas.microsoft.com/office/drawing/2014/main" id="{64BCE103-AEBE-FC60-521E-79D028A38678}"/>
                    </a:ext>
                  </a:extLst>
                </p:cNvPr>
                <p:cNvSpPr txBox="1">
                  <a:spLocks noRot="1" noChangeAspect="1" noMove="1" noResize="1" noEditPoints="1" noAdjustHandles="1" noChangeArrowheads="1" noChangeShapeType="1" noTextEdit="1"/>
                </p:cNvSpPr>
                <p:nvPr/>
              </p:nvSpPr>
              <p:spPr>
                <a:xfrm>
                  <a:off x="2378525" y="4727933"/>
                  <a:ext cx="1195584" cy="307777"/>
                </a:xfrm>
                <a:prstGeom prst="rect">
                  <a:avLst/>
                </a:prstGeom>
                <a:blipFill>
                  <a:blip r:embed="rId8"/>
                  <a:stretch>
                    <a:fillRect l="-2055" t="-5263" r="-29452" b="-57895"/>
                  </a:stretch>
                </a:blipFill>
              </p:spPr>
              <p:txBody>
                <a:bodyPr/>
                <a:lstStyle/>
                <a:p>
                  <a:r>
                    <a:rPr lang="en-US">
                      <a:noFill/>
                    </a:rPr>
                    <a:t> </a:t>
                  </a:r>
                </a:p>
              </p:txBody>
            </p:sp>
          </mc:Fallback>
        </mc:AlternateContent>
        <p:sp>
          <p:nvSpPr>
            <p:cNvPr id="11" name="AutoShape 5">
              <a:extLst>
                <a:ext uri="{FF2B5EF4-FFF2-40B4-BE49-F238E27FC236}">
                  <a16:creationId xmlns:a16="http://schemas.microsoft.com/office/drawing/2014/main" id="{0A6823A3-9C8E-D39D-62C2-6241AFC9B770}"/>
                </a:ext>
              </a:extLst>
            </p:cNvPr>
            <p:cNvSpPr>
              <a:spLocks noChangeArrowheads="1"/>
            </p:cNvSpPr>
            <p:nvPr/>
          </p:nvSpPr>
          <p:spPr bwMode="auto">
            <a:xfrm>
              <a:off x="4627562" y="1919527"/>
              <a:ext cx="2840038" cy="643057"/>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utoShape 5">
              <a:extLst>
                <a:ext uri="{FF2B5EF4-FFF2-40B4-BE49-F238E27FC236}">
                  <a16:creationId xmlns:a16="http://schemas.microsoft.com/office/drawing/2014/main" id="{40D3C660-37BC-FD99-E875-726BE4162CCA}"/>
                </a:ext>
              </a:extLst>
            </p:cNvPr>
            <p:cNvSpPr>
              <a:spLocks noChangeArrowheads="1"/>
            </p:cNvSpPr>
            <p:nvPr/>
          </p:nvSpPr>
          <p:spPr bwMode="auto">
            <a:xfrm rot="5400000">
              <a:off x="8725391" y="3524764"/>
              <a:ext cx="1086255" cy="584597"/>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utoShape 5">
              <a:extLst>
                <a:ext uri="{FF2B5EF4-FFF2-40B4-BE49-F238E27FC236}">
                  <a16:creationId xmlns:a16="http://schemas.microsoft.com/office/drawing/2014/main" id="{90E62312-85FA-84E4-206A-3B06238DDCED}"/>
                </a:ext>
              </a:extLst>
            </p:cNvPr>
            <p:cNvSpPr>
              <a:spLocks noChangeArrowheads="1"/>
            </p:cNvSpPr>
            <p:nvPr/>
          </p:nvSpPr>
          <p:spPr bwMode="auto">
            <a:xfrm rot="10800000">
              <a:off x="4641736" y="4956884"/>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85F6696-F47D-5F90-40A9-EF39C439ED7E}"/>
                </a:ext>
              </a:extLst>
            </p:cNvPr>
            <p:cNvSpPr txBox="1"/>
            <p:nvPr/>
          </p:nvSpPr>
          <p:spPr>
            <a:xfrm>
              <a:off x="5479573" y="6215041"/>
              <a:ext cx="9253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Reduction</a:t>
              </a:r>
            </a:p>
          </p:txBody>
        </p:sp>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01F8E48B-E008-1D60-7EEA-39970DB195CD}"/>
                    </a:ext>
                  </a:extLst>
                </p:cNvPr>
                <p:cNvSpPr/>
                <p:nvPr/>
              </p:nvSpPr>
              <p:spPr>
                <a:xfrm>
                  <a:off x="8937741" y="5242707"/>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a:ea typeface="+mn-ea"/>
                            <a:cs typeface="+mn-cs"/>
                          </a:rPr>
                          <m:t>𝑌</m:t>
                        </m:r>
                      </m:oMath>
                    </m:oMathPara>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15" name="Rectangle 14">
                  <a:extLst>
                    <a:ext uri="{FF2B5EF4-FFF2-40B4-BE49-F238E27FC236}">
                      <a16:creationId xmlns:a16="http://schemas.microsoft.com/office/drawing/2014/main" id="{01F8E48B-E008-1D60-7EEA-39970DB195CD}"/>
                    </a:ext>
                  </a:extLst>
                </p:cNvPr>
                <p:cNvSpPr>
                  <a:spLocks noRot="1" noChangeAspect="1" noMove="1" noResize="1" noEditPoints="1" noAdjustHandles="1" noChangeArrowheads="1" noChangeShapeType="1" noTextEdit="1"/>
                </p:cNvSpPr>
                <p:nvPr/>
              </p:nvSpPr>
              <p:spPr>
                <a:xfrm>
                  <a:off x="8937741" y="5242707"/>
                  <a:ext cx="625924" cy="1004887"/>
                </a:xfrm>
                <a:prstGeom prst="rect">
                  <a:avLst/>
                </a:prstGeom>
                <a:blipFill>
                  <a:blip r:embed="rId9"/>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Flowchart: Magnetic Disk 15">
                  <a:extLst>
                    <a:ext uri="{FF2B5EF4-FFF2-40B4-BE49-F238E27FC236}">
                      <a16:creationId xmlns:a16="http://schemas.microsoft.com/office/drawing/2014/main" id="{FA54B50C-BA9B-0C5A-86F4-125520F0BF33}"/>
                    </a:ext>
                  </a:extLst>
                </p:cNvPr>
                <p:cNvSpPr/>
                <p:nvPr/>
              </p:nvSpPr>
              <p:spPr>
                <a:xfrm>
                  <a:off x="2822171" y="5140410"/>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a:ea typeface="+mn-ea"/>
                            <a:cs typeface="+mn-cs"/>
                          </a:rPr>
                          <m:t>𝑋</m:t>
                        </m:r>
                      </m:oMath>
                    </m:oMathPara>
                  </a14:m>
                  <a:endPar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16" name="Flowchart: Magnetic Disk 15">
                  <a:extLst>
                    <a:ext uri="{FF2B5EF4-FFF2-40B4-BE49-F238E27FC236}">
                      <a16:creationId xmlns:a16="http://schemas.microsoft.com/office/drawing/2014/main" id="{FA54B50C-BA9B-0C5A-86F4-125520F0BF33}"/>
                    </a:ext>
                  </a:extLst>
                </p:cNvPr>
                <p:cNvSpPr>
                  <a:spLocks noRot="1" noChangeAspect="1" noMove="1" noResize="1" noEditPoints="1" noAdjustHandles="1" noChangeArrowheads="1" noChangeShapeType="1" noTextEdit="1"/>
                </p:cNvSpPr>
                <p:nvPr/>
              </p:nvSpPr>
              <p:spPr>
                <a:xfrm>
                  <a:off x="2822171" y="5140410"/>
                  <a:ext cx="625924" cy="1184190"/>
                </a:xfrm>
                <a:prstGeom prst="flowChartMagneticDisk">
                  <a:avLst/>
                </a:prstGeom>
                <a:blipFill>
                  <a:blip r:embed="rId10"/>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70C03DB0-E2B2-97A6-E13B-FDACF47B35F8}"/>
                    </a:ext>
                  </a:extLst>
                </p:cNvPr>
                <p:cNvSpPr txBox="1"/>
                <p:nvPr/>
              </p:nvSpPr>
              <p:spPr>
                <a:xfrm>
                  <a:off x="4474144" y="2476596"/>
                  <a:ext cx="32858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Procedure for converting instances of </a:t>
                  </a:r>
                  <a14:m>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into instances of </a:t>
                  </a:r>
                  <a14:m>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oMath>
                  </a14:m>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17" name="TextBox 16">
                  <a:extLst>
                    <a:ext uri="{FF2B5EF4-FFF2-40B4-BE49-F238E27FC236}">
                      <a16:creationId xmlns:a16="http://schemas.microsoft.com/office/drawing/2014/main" id="{70C03DB0-E2B2-97A6-E13B-FDACF47B35F8}"/>
                    </a:ext>
                  </a:extLst>
                </p:cNvPr>
                <p:cNvSpPr txBox="1">
                  <a:spLocks noRot="1" noChangeAspect="1" noMove="1" noResize="1" noEditPoints="1" noAdjustHandles="1" noChangeArrowheads="1" noChangeShapeType="1" noTextEdit="1"/>
                </p:cNvSpPr>
                <p:nvPr/>
              </p:nvSpPr>
              <p:spPr>
                <a:xfrm>
                  <a:off x="4474144" y="2476596"/>
                  <a:ext cx="3285854" cy="523220"/>
                </a:xfrm>
                <a:prstGeom prst="rect">
                  <a:avLst/>
                </a:prstGeom>
                <a:blipFill>
                  <a:blip r:embed="rId11"/>
                  <a:stretch>
                    <a:fillRect l="-746" t="-1563" r="-1244" b="-796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F4FBFBD0-C2B7-4E9B-F761-19627887A762}"/>
                    </a:ext>
                  </a:extLst>
                </p:cNvPr>
                <p:cNvSpPr txBox="1"/>
                <p:nvPr/>
              </p:nvSpPr>
              <p:spPr>
                <a:xfrm>
                  <a:off x="7634461" y="3264103"/>
                  <a:ext cx="1680908" cy="7014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Algorithm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solving </a:t>
                  </a:r>
                  <a14:m>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oMath>
                  </a14:m>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18" name="TextBox 17">
                  <a:extLst>
                    <a:ext uri="{FF2B5EF4-FFF2-40B4-BE49-F238E27FC236}">
                      <a16:creationId xmlns:a16="http://schemas.microsoft.com/office/drawing/2014/main" id="{F4FBFBD0-C2B7-4E9B-F761-19627887A762}"/>
                    </a:ext>
                  </a:extLst>
                </p:cNvPr>
                <p:cNvSpPr txBox="1">
                  <a:spLocks noRot="1" noChangeAspect="1" noMove="1" noResize="1" noEditPoints="1" noAdjustHandles="1" noChangeArrowheads="1" noChangeShapeType="1" noTextEdit="1"/>
                </p:cNvSpPr>
                <p:nvPr/>
              </p:nvSpPr>
              <p:spPr>
                <a:xfrm>
                  <a:off x="7634461" y="3264103"/>
                  <a:ext cx="1680908" cy="701420"/>
                </a:xfrm>
                <a:prstGeom prst="rect">
                  <a:avLst/>
                </a:prstGeom>
                <a:blipFill>
                  <a:blip r:embed="rId12"/>
                  <a:stretch>
                    <a:fillRect l="-1456" t="-2326" b="-104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6F3B6625-08D6-1BC5-5DFA-023E91EEC88C}"/>
                    </a:ext>
                  </a:extLst>
                </p:cNvPr>
                <p:cNvSpPr txBox="1"/>
                <p:nvPr/>
              </p:nvSpPr>
              <p:spPr>
                <a:xfrm>
                  <a:off x="5239751" y="4234212"/>
                  <a:ext cx="26174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Procedure for converting possible solutions of </a:t>
                  </a:r>
                  <a14:m>
                    <m:oMath xmlns:m="http://schemas.openxmlformats.org/officeDocument/2006/math">
                      <m:r>
                        <m:rPr>
                          <m:sty m:val="p"/>
                        </m:rPr>
                        <a:rPr kumimoji="0" lang="en-US" sz="14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B</m:t>
                      </m:r>
                    </m:oMath>
                  </a14:m>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into solutions of </a:t>
                  </a:r>
                  <a14:m>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p:sp>
              <p:nvSpPr>
                <p:cNvPr id="19" name="TextBox 18">
                  <a:extLst>
                    <a:ext uri="{FF2B5EF4-FFF2-40B4-BE49-F238E27FC236}">
                      <a16:creationId xmlns:a16="http://schemas.microsoft.com/office/drawing/2014/main" id="{6F3B6625-08D6-1BC5-5DFA-023E91EEC88C}"/>
                    </a:ext>
                  </a:extLst>
                </p:cNvPr>
                <p:cNvSpPr txBox="1">
                  <a:spLocks noRot="1" noChangeAspect="1" noMove="1" noResize="1" noEditPoints="1" noAdjustHandles="1" noChangeArrowheads="1" noChangeShapeType="1" noTextEdit="1"/>
                </p:cNvSpPr>
                <p:nvPr/>
              </p:nvSpPr>
              <p:spPr>
                <a:xfrm>
                  <a:off x="5239751" y="4234212"/>
                  <a:ext cx="2617491" cy="523220"/>
                </a:xfrm>
                <a:prstGeom prst="rect">
                  <a:avLst/>
                </a:prstGeom>
                <a:blipFill>
                  <a:blip r:embed="rId13"/>
                  <a:stretch>
                    <a:fillRect l="-938" t="-1538" b="-155385"/>
                  </a:stretch>
                </a:blipFill>
              </p:spPr>
              <p:txBody>
                <a:bodyPr/>
                <a:lstStyle/>
                <a:p>
                  <a:r>
                    <a:rPr lang="en-US">
                      <a:noFill/>
                    </a:rPr>
                    <a:t> </a:t>
                  </a:r>
                </a:p>
              </p:txBody>
            </p:sp>
          </mc:Fallback>
        </mc:AlternateContent>
      </p:grpSp>
    </p:spTree>
    <p:extLst>
      <p:ext uri="{BB962C8B-B14F-4D97-AF65-F5344CB8AC3E}">
        <p14:creationId xmlns:p14="http://schemas.microsoft.com/office/powerpoint/2010/main" val="199895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51616" name="Rectangle 32"/>
              <p:cNvSpPr>
                <a:spLocks noGrp="1" noChangeArrowheads="1"/>
              </p:cNvSpPr>
              <p:nvPr>
                <p:ph type="body" idx="1"/>
              </p:nvPr>
            </p:nvSpPr>
            <p:spPr>
              <a:xfrm>
                <a:off x="254314" y="1521430"/>
                <a:ext cx="11563351" cy="5200045"/>
              </a:xfrm>
            </p:spPr>
            <p:txBody>
              <a:bodyPr>
                <a:normAutofit/>
              </a:bodyPr>
              <a:lstStyle/>
              <a:p>
                <a:pPr marL="0" indent="0">
                  <a:buNone/>
                </a:pPr>
                <a:r>
                  <a:rPr lang="en-US" altLang="en-US" sz="2400" b="1" dirty="0" err="1">
                    <a:solidFill>
                      <a:srgbClr val="695082"/>
                    </a:solidFill>
                  </a:rPr>
                  <a:t>Defn</a:t>
                </a:r>
                <a:r>
                  <a:rPr lang="en-US" altLang="en-US" sz="2400" b="1" dirty="0">
                    <a:solidFill>
                      <a:srgbClr val="695082"/>
                    </a:solidFill>
                  </a:rPr>
                  <a:t>: </a:t>
                </a:r>
                <a:r>
                  <a:rPr lang="en-US" altLang="en-US" sz="2400" dirty="0"/>
                  <a:t>Two paths in a graph are </a:t>
                </a:r>
                <a:r>
                  <a:rPr lang="en-US" altLang="en-US" sz="2400" dirty="0">
                    <a:solidFill>
                      <a:srgbClr val="C00000"/>
                    </a:solidFill>
                  </a:rPr>
                  <a:t>edge-disjoint</a:t>
                </a:r>
                <a:r>
                  <a:rPr lang="en-US" altLang="en-US" sz="2400" dirty="0"/>
                  <a:t> </a:t>
                </a:r>
                <a:r>
                  <a:rPr lang="en-US" altLang="en-US" sz="2400" dirty="0" err="1"/>
                  <a:t>iff</a:t>
                </a:r>
                <a:r>
                  <a:rPr lang="en-US" altLang="en-US" sz="2400" dirty="0"/>
                  <a:t> they have no edge in common.</a:t>
                </a:r>
              </a:p>
              <a:p>
                <a:pPr marL="0" indent="0">
                  <a:buNone/>
                </a:pPr>
                <a:endParaRPr lang="en-US" altLang="en-US" sz="500" dirty="0"/>
              </a:p>
              <a:p>
                <a:pPr marL="0" indent="0">
                  <a:buNone/>
                </a:pPr>
                <a:r>
                  <a:rPr lang="en-US" altLang="en-US" sz="2400" b="1" dirty="0">
                    <a:solidFill>
                      <a:srgbClr val="695082"/>
                    </a:solidFill>
                  </a:rPr>
                  <a:t>Edge disjoint path problem:</a:t>
                </a:r>
                <a:r>
                  <a:rPr lang="en-US" altLang="en-US" sz="2000" dirty="0"/>
                  <a:t> </a:t>
                </a:r>
                <a:r>
                  <a:rPr lang="en-US" altLang="en-US" sz="2400" dirty="0"/>
                  <a:t> </a:t>
                </a:r>
                <a:r>
                  <a:rPr lang="en-US" altLang="en-US" sz="2400" b="1" dirty="0">
                    <a:solidFill>
                      <a:srgbClr val="0066CC"/>
                    </a:solidFill>
                  </a:rPr>
                  <a:t>Given:</a:t>
                </a:r>
                <a:r>
                  <a:rPr lang="en-US" altLang="en-US" sz="2400" dirty="0"/>
                  <a:t> a directed graph </a:t>
                </a:r>
                <a14:m>
                  <m:oMath xmlns:m="http://schemas.openxmlformats.org/officeDocument/2006/math">
                    <m:r>
                      <a:rPr lang="en-US" altLang="en-US" sz="2400" b="1" i="1" dirty="0">
                        <a:solidFill>
                          <a:srgbClr val="0066CC"/>
                        </a:solidFill>
                        <a:latin typeface="Cambria Math" panose="02040503050406030204" pitchFamily="18" charset="0"/>
                      </a:rPr>
                      <m:t>𝑮</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𝑽</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𝑬</m:t>
                    </m:r>
                    <m:r>
                      <a:rPr lang="en-US" altLang="en-US" sz="2400" b="1" i="1" dirty="0">
                        <a:solidFill>
                          <a:srgbClr val="0066CC"/>
                        </a:solidFill>
                        <a:latin typeface="Cambria Math" panose="02040503050406030204" pitchFamily="18" charset="0"/>
                      </a:rPr>
                      <m:t>)</m:t>
                    </m:r>
                  </m:oMath>
                </a14:m>
                <a:r>
                  <a:rPr lang="en-US" altLang="en-US" sz="2400" dirty="0"/>
                  <a:t> and two vertices </a:t>
                </a:r>
                <a14:m>
                  <m:oMath xmlns:m="http://schemas.openxmlformats.org/officeDocument/2006/math">
                    <m:r>
                      <a:rPr lang="en-US" altLang="en-US" sz="2400" b="1" i="1" dirty="0">
                        <a:solidFill>
                          <a:srgbClr val="0066CC"/>
                        </a:solidFill>
                        <a:latin typeface="Cambria Math" panose="02040503050406030204" pitchFamily="18" charset="0"/>
                      </a:rPr>
                      <m:t>𝒔</m:t>
                    </m:r>
                  </m:oMath>
                </a14:m>
                <a:r>
                  <a:rPr lang="en-US" altLang="en-US" sz="2400" dirty="0"/>
                  <a:t> and </a:t>
                </a:r>
                <a14:m>
                  <m:oMath xmlns:m="http://schemas.openxmlformats.org/officeDocument/2006/math">
                    <m:r>
                      <a:rPr lang="en-US" altLang="en-US" sz="2400" b="1" i="1" dirty="0">
                        <a:solidFill>
                          <a:srgbClr val="0066CC"/>
                        </a:solidFill>
                        <a:latin typeface="Cambria Math" panose="02040503050406030204" pitchFamily="18" charset="0"/>
                      </a:rPr>
                      <m:t>𝒕</m:t>
                    </m:r>
                  </m:oMath>
                </a14:m>
                <a:r>
                  <a:rPr lang="en-US" altLang="en-US" sz="2400" dirty="0"/>
                  <a:t>. 			             </a:t>
                </a:r>
                <a:r>
                  <a:rPr lang="en-US" altLang="en-US" sz="2400" b="1" dirty="0">
                    <a:solidFill>
                      <a:srgbClr val="006600"/>
                    </a:solidFill>
                  </a:rPr>
                  <a:t>Find:</a:t>
                </a:r>
                <a:r>
                  <a:rPr lang="en-US" altLang="en-US" sz="2400" dirty="0"/>
                  <a:t> the maximum # of edge-disjoint simple </a:t>
                </a:r>
                <a14:m>
                  <m:oMath xmlns:m="http://schemas.openxmlformats.org/officeDocument/2006/math">
                    <m:r>
                      <a:rPr lang="en-US" altLang="en-US" sz="2400" b="1" i="1" dirty="0">
                        <a:solidFill>
                          <a:srgbClr val="0066CC"/>
                        </a:solidFill>
                        <a:latin typeface="Cambria Math" panose="02040503050406030204" pitchFamily="18" charset="0"/>
                      </a:rPr>
                      <m:t>𝒔</m:t>
                    </m:r>
                  </m:oMath>
                </a14:m>
                <a:r>
                  <a:rPr lang="en-US" altLang="en-US" sz="2400" dirty="0"/>
                  <a:t>-</a:t>
                </a:r>
                <a14:m>
                  <m:oMath xmlns:m="http://schemas.openxmlformats.org/officeDocument/2006/math">
                    <m:r>
                      <a:rPr lang="en-US" altLang="en-US" sz="2400" b="1" i="1" dirty="0">
                        <a:solidFill>
                          <a:srgbClr val="0066CC"/>
                        </a:solidFill>
                        <a:latin typeface="Cambria Math" panose="02040503050406030204" pitchFamily="18" charset="0"/>
                      </a:rPr>
                      <m:t>𝒕</m:t>
                    </m:r>
                  </m:oMath>
                </a14:m>
                <a:r>
                  <a:rPr lang="en-US" altLang="en-US" sz="2400" dirty="0"/>
                  <a:t> paths in </a:t>
                </a:r>
                <a14:m>
                  <m:oMath xmlns:m="http://schemas.openxmlformats.org/officeDocument/2006/math">
                    <m:r>
                      <a:rPr lang="en-US" altLang="en-US" sz="2400" b="1" i="1" dirty="0">
                        <a:solidFill>
                          <a:srgbClr val="006600"/>
                        </a:solidFill>
                        <a:latin typeface="Cambria Math" panose="02040503050406030204" pitchFamily="18" charset="0"/>
                      </a:rPr>
                      <m:t>𝑮</m:t>
                    </m:r>
                  </m:oMath>
                </a14:m>
                <a:r>
                  <a:rPr lang="en-US" altLang="en-US" sz="2400" dirty="0">
                    <a:solidFill>
                      <a:schemeClr val="tx1"/>
                    </a:solidFill>
                  </a:rPr>
                  <a:t>.</a:t>
                </a:r>
              </a:p>
              <a:p>
                <a:pPr marL="0" indent="0">
                  <a:buNone/>
                </a:pPr>
                <a:endParaRPr lang="en-US" altLang="en-US" sz="500" dirty="0"/>
              </a:p>
              <a:p>
                <a:pPr marL="0" indent="0">
                  <a:buNone/>
                </a:pPr>
                <a:endParaRPr lang="en-US" altLang="en-US" sz="2400" dirty="0">
                  <a:solidFill>
                    <a:schemeClr val="tx1"/>
                  </a:solidFill>
                </a:endParaRPr>
              </a:p>
            </p:txBody>
          </p:sp>
        </mc:Choice>
        <mc:Fallback xmlns="">
          <p:sp>
            <p:nvSpPr>
              <p:cNvPr id="451616" name="Rectangle 32"/>
              <p:cNvSpPr>
                <a:spLocks noGrp="1" noRot="1" noChangeAspect="1" noMove="1" noResize="1" noEditPoints="1" noAdjustHandles="1" noChangeArrowheads="1" noChangeShapeType="1" noTextEdit="1"/>
              </p:cNvSpPr>
              <p:nvPr>
                <p:ph type="body" idx="1"/>
              </p:nvPr>
            </p:nvSpPr>
            <p:spPr>
              <a:xfrm>
                <a:off x="254314" y="1521430"/>
                <a:ext cx="11563351" cy="5200045"/>
              </a:xfrm>
              <a:blipFill>
                <a:blip r:embed="rId3"/>
                <a:stretch>
                  <a:fillRect l="-843" t="-1641"/>
                </a:stretch>
              </a:blipFill>
            </p:spPr>
            <p:txBody>
              <a:bodyPr/>
              <a:lstStyle/>
              <a:p>
                <a:r>
                  <a:rPr lang="en-US">
                    <a:noFill/>
                  </a:rPr>
                  <a:t> </a:t>
                </a:r>
              </a:p>
            </p:txBody>
          </p:sp>
        </mc:Fallback>
      </mc:AlternateContent>
      <p:sp>
        <p:nvSpPr>
          <p:cNvPr id="451615" name="Rectangle 31"/>
          <p:cNvSpPr>
            <a:spLocks noGrp="1" noChangeArrowheads="1"/>
          </p:cNvSpPr>
          <p:nvPr>
            <p:ph type="title"/>
          </p:nvPr>
        </p:nvSpPr>
        <p:spPr/>
        <p:txBody>
          <a:bodyPr/>
          <a:lstStyle/>
          <a:p>
            <a:r>
              <a:rPr lang="en-US" altLang="en-US" dirty="0"/>
              <a:t>Edge-Disjoint Paths</a:t>
            </a:r>
          </a:p>
        </p:txBody>
      </p:sp>
      <p:grpSp>
        <p:nvGrpSpPr>
          <p:cNvPr id="2" name="Group 1">
            <a:extLst>
              <a:ext uri="{FF2B5EF4-FFF2-40B4-BE49-F238E27FC236}">
                <a16:creationId xmlns:a16="http://schemas.microsoft.com/office/drawing/2014/main" id="{C6C09534-F151-4A0E-B05D-1533EC404540}"/>
              </a:ext>
            </a:extLst>
          </p:cNvPr>
          <p:cNvGrpSpPr>
            <a:grpSpLocks/>
          </p:cNvGrpSpPr>
          <p:nvPr/>
        </p:nvGrpSpPr>
        <p:grpSpPr>
          <a:xfrm>
            <a:off x="1463040" y="3429000"/>
            <a:ext cx="5303520" cy="2286000"/>
            <a:chOff x="2438401" y="3540126"/>
            <a:chExt cx="6784975" cy="2597150"/>
          </a:xfrm>
        </p:grpSpPr>
        <p:sp>
          <p:nvSpPr>
            <p:cNvPr id="451588" name="Oval 4"/>
            <p:cNvSpPr>
              <a:spLocks noChangeAspect="1" noChangeArrowheads="1"/>
            </p:cNvSpPr>
            <p:nvPr/>
          </p:nvSpPr>
          <p:spPr bwMode="auto">
            <a:xfrm>
              <a:off x="24384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451591" name="Oval 7"/>
            <p:cNvSpPr>
              <a:spLocks noChangeAspect="1" noChangeArrowheads="1"/>
            </p:cNvSpPr>
            <p:nvPr/>
          </p:nvSpPr>
          <p:spPr bwMode="auto">
            <a:xfrm>
              <a:off x="4572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451592" name="Oval 8"/>
            <p:cNvSpPr>
              <a:spLocks noChangeAspect="1" noChangeArrowheads="1"/>
            </p:cNvSpPr>
            <p:nvPr/>
          </p:nvSpPr>
          <p:spPr bwMode="auto">
            <a:xfrm>
              <a:off x="4572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451593" name="Oval 9"/>
            <p:cNvSpPr>
              <a:spLocks noChangeAspect="1" noChangeArrowheads="1"/>
            </p:cNvSpPr>
            <p:nvPr/>
          </p:nvSpPr>
          <p:spPr bwMode="auto">
            <a:xfrm>
              <a:off x="4572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451596" name="AutoShape 12"/>
            <p:cNvCxnSpPr>
              <a:cxnSpLocks noChangeShapeType="1"/>
              <a:stCxn id="451588" idx="7"/>
              <a:endCxn id="451591" idx="3"/>
            </p:cNvCxnSpPr>
            <p:nvPr/>
          </p:nvCxnSpPr>
          <p:spPr bwMode="auto">
            <a:xfrm flipV="1">
              <a:off x="2668588" y="3770314"/>
              <a:ext cx="1943100" cy="9175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597" name="AutoShape 13"/>
            <p:cNvCxnSpPr>
              <a:cxnSpLocks noChangeShapeType="1"/>
              <a:stCxn id="451588" idx="6"/>
              <a:endCxn id="451592" idx="2"/>
            </p:cNvCxnSpPr>
            <p:nvPr/>
          </p:nvCxnSpPr>
          <p:spPr bwMode="auto">
            <a:xfrm>
              <a:off x="2708276" y="4783138"/>
              <a:ext cx="18637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598" name="AutoShape 14"/>
            <p:cNvCxnSpPr>
              <a:cxnSpLocks noChangeShapeType="1"/>
              <a:stCxn id="451588" idx="5"/>
              <a:endCxn id="451593" idx="1"/>
            </p:cNvCxnSpPr>
            <p:nvPr/>
          </p:nvCxnSpPr>
          <p:spPr bwMode="auto">
            <a:xfrm>
              <a:off x="2668588" y="4878388"/>
              <a:ext cx="1943100" cy="10287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6" name="AutoShape 22"/>
            <p:cNvCxnSpPr>
              <a:cxnSpLocks noChangeShapeType="1"/>
              <a:stCxn id="451592" idx="4"/>
              <a:endCxn id="451593" idx="0"/>
            </p:cNvCxnSpPr>
            <p:nvPr/>
          </p:nvCxnSpPr>
          <p:spPr bwMode="auto">
            <a:xfrm>
              <a:off x="4706938" y="4918076"/>
              <a:ext cx="0" cy="9493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8" name="AutoShape 24"/>
            <p:cNvCxnSpPr>
              <a:cxnSpLocks noChangeShapeType="1"/>
              <a:stCxn id="451592" idx="6"/>
              <a:endCxn id="451624" idx="1"/>
            </p:cNvCxnSpPr>
            <p:nvPr/>
          </p:nvCxnSpPr>
          <p:spPr bwMode="auto">
            <a:xfrm>
              <a:off x="4841876" y="4783138"/>
              <a:ext cx="2055813" cy="112395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9" name="AutoShape 25"/>
            <p:cNvCxnSpPr>
              <a:cxnSpLocks noChangeShapeType="1"/>
              <a:stCxn id="451593" idx="6"/>
              <a:endCxn id="451624" idx="2"/>
            </p:cNvCxnSpPr>
            <p:nvPr/>
          </p:nvCxnSpPr>
          <p:spPr bwMode="auto">
            <a:xfrm>
              <a:off x="4841876" y="6002338"/>
              <a:ext cx="20161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18" name="AutoShape 34"/>
            <p:cNvCxnSpPr>
              <a:cxnSpLocks noChangeShapeType="1"/>
              <a:stCxn id="451591" idx="4"/>
              <a:endCxn id="451592" idx="0"/>
            </p:cNvCxnSpPr>
            <p:nvPr/>
          </p:nvCxnSpPr>
          <p:spPr bwMode="auto">
            <a:xfrm>
              <a:off x="4706938" y="3810000"/>
              <a:ext cx="0" cy="8382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1622" name="Oval 38"/>
            <p:cNvSpPr>
              <a:spLocks noChangeAspect="1" noChangeArrowheads="1"/>
            </p:cNvSpPr>
            <p:nvPr/>
          </p:nvSpPr>
          <p:spPr bwMode="auto">
            <a:xfrm>
              <a:off x="6858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sp>
          <p:nvSpPr>
            <p:cNvPr id="451623" name="Oval 39"/>
            <p:cNvSpPr>
              <a:spLocks noChangeAspect="1" noChangeArrowheads="1"/>
            </p:cNvSpPr>
            <p:nvPr/>
          </p:nvSpPr>
          <p:spPr bwMode="auto">
            <a:xfrm>
              <a:off x="6858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e</a:t>
              </a:r>
            </a:p>
          </p:txBody>
        </p:sp>
        <p:sp>
          <p:nvSpPr>
            <p:cNvPr id="451624" name="Oval 40"/>
            <p:cNvSpPr>
              <a:spLocks noChangeAspect="1" noChangeArrowheads="1"/>
            </p:cNvSpPr>
            <p:nvPr/>
          </p:nvSpPr>
          <p:spPr bwMode="auto">
            <a:xfrm>
              <a:off x="6858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f</a:t>
              </a:r>
            </a:p>
          </p:txBody>
        </p:sp>
        <p:cxnSp>
          <p:nvCxnSpPr>
            <p:cNvPr id="451625" name="AutoShape 41"/>
            <p:cNvCxnSpPr>
              <a:cxnSpLocks noChangeShapeType="1"/>
              <a:stCxn id="451623" idx="4"/>
              <a:endCxn id="451624" idx="0"/>
            </p:cNvCxnSpPr>
            <p:nvPr/>
          </p:nvCxnSpPr>
          <p:spPr bwMode="auto">
            <a:xfrm>
              <a:off x="6992938" y="4918076"/>
              <a:ext cx="0" cy="949325"/>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26" name="AutoShape 42"/>
            <p:cNvCxnSpPr>
              <a:cxnSpLocks noChangeShapeType="1"/>
              <a:stCxn id="451622" idx="4"/>
              <a:endCxn id="451623" idx="0"/>
            </p:cNvCxnSpPr>
            <p:nvPr/>
          </p:nvCxnSpPr>
          <p:spPr bwMode="auto">
            <a:xfrm>
              <a:off x="6992938" y="3810000"/>
              <a:ext cx="0" cy="83820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1628" name="Oval 44"/>
            <p:cNvSpPr>
              <a:spLocks noChangeAspect="1" noChangeArrowheads="1"/>
            </p:cNvSpPr>
            <p:nvPr/>
          </p:nvSpPr>
          <p:spPr bwMode="auto">
            <a:xfrm>
              <a:off x="89535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451629" name="AutoShape 45"/>
            <p:cNvCxnSpPr>
              <a:cxnSpLocks noChangeShapeType="1"/>
              <a:stCxn id="451622" idx="6"/>
              <a:endCxn id="451628" idx="1"/>
            </p:cNvCxnSpPr>
            <p:nvPr/>
          </p:nvCxnSpPr>
          <p:spPr bwMode="auto">
            <a:xfrm>
              <a:off x="7127876" y="3675064"/>
              <a:ext cx="1865313"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30" name="AutoShape 46"/>
            <p:cNvCxnSpPr>
              <a:cxnSpLocks noChangeShapeType="1"/>
              <a:stCxn id="451623" idx="6"/>
              <a:endCxn id="451628" idx="2"/>
            </p:cNvCxnSpPr>
            <p:nvPr/>
          </p:nvCxnSpPr>
          <p:spPr bwMode="auto">
            <a:xfrm>
              <a:off x="7127876" y="4783138"/>
              <a:ext cx="18256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31" name="AutoShape 47"/>
            <p:cNvCxnSpPr>
              <a:cxnSpLocks noChangeShapeType="1"/>
              <a:stCxn id="451624" idx="7"/>
              <a:endCxn id="451628" idx="4"/>
            </p:cNvCxnSpPr>
            <p:nvPr/>
          </p:nvCxnSpPr>
          <p:spPr bwMode="auto">
            <a:xfrm flipV="1">
              <a:off x="7088188" y="4918076"/>
              <a:ext cx="2000250" cy="989013"/>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47" name="AutoShape 63"/>
            <p:cNvCxnSpPr>
              <a:cxnSpLocks noChangeShapeType="1"/>
              <a:stCxn id="451623" idx="2"/>
              <a:endCxn id="451591" idx="6"/>
            </p:cNvCxnSpPr>
            <p:nvPr/>
          </p:nvCxnSpPr>
          <p:spPr bwMode="auto">
            <a:xfrm flipH="1" flipV="1">
              <a:off x="4841876" y="3675064"/>
              <a:ext cx="2016125" cy="11080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48" name="AutoShape 64"/>
            <p:cNvCxnSpPr>
              <a:cxnSpLocks noChangeShapeType="1"/>
              <a:stCxn id="451622" idx="2"/>
              <a:endCxn id="451592" idx="7"/>
            </p:cNvCxnSpPr>
            <p:nvPr/>
          </p:nvCxnSpPr>
          <p:spPr bwMode="auto">
            <a:xfrm flipH="1">
              <a:off x="4802188" y="3675064"/>
              <a:ext cx="2055812"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8" name="Slide Number Placeholder 3">
            <a:extLst>
              <a:ext uri="{FF2B5EF4-FFF2-40B4-BE49-F238E27FC236}">
                <a16:creationId xmlns:a16="http://schemas.microsoft.com/office/drawing/2014/main" id="{6A47648C-C7EB-4E94-8225-B615C025B0BC}"/>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29</a:t>
            </a:fld>
            <a:endParaRPr lang="en-US" dirty="0"/>
          </a:p>
        </p:txBody>
      </p:sp>
    </p:spTree>
    <p:extLst>
      <p:ext uri="{BB962C8B-B14F-4D97-AF65-F5344CB8AC3E}">
        <p14:creationId xmlns:p14="http://schemas.microsoft.com/office/powerpoint/2010/main" val="3683207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3</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Flow Graph</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3250309"/>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3</a:t>
              </a:r>
              <a:r>
                <a:rPr lang="en-US" altLang="en-US" sz="1600" b="1" dirty="0">
                  <a:solidFill>
                    <a:srgbClr val="C00000"/>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15" name="Rectangle 14">
            <a:extLst>
              <a:ext uri="{FF2B5EF4-FFF2-40B4-BE49-F238E27FC236}">
                <a16:creationId xmlns:a16="http://schemas.microsoft.com/office/drawing/2014/main" id="{40C02F7C-FAE9-3FA4-6F3C-A6F61DD010F7}"/>
              </a:ext>
            </a:extLst>
          </p:cNvPr>
          <p:cNvSpPr/>
          <p:nvPr/>
        </p:nvSpPr>
        <p:spPr bwMode="auto">
          <a:xfrm>
            <a:off x="3840479" y="1732644"/>
            <a:ext cx="2432304" cy="402059"/>
          </a:xfrm>
          <a:prstGeom prst="rect">
            <a:avLst/>
          </a:prstGeom>
          <a:solidFill>
            <a:schemeClr val="accent6">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mc:AlternateContent xmlns:mc="http://schemas.openxmlformats.org/markup-compatibility/2006">
        <mc:Choice xmlns:a14="http://schemas.microsoft.com/office/drawing/2010/main" Requires="a14">
          <p:sp>
            <p:nvSpPr>
              <p:cNvPr id="16" name="Rectangle 2">
                <a:extLst>
                  <a:ext uri="{FF2B5EF4-FFF2-40B4-BE49-F238E27FC236}">
                    <a16:creationId xmlns:a16="http://schemas.microsoft.com/office/drawing/2014/main" id="{1B0D5780-20B5-31F8-4359-A6AAB0BFEA3B}"/>
                  </a:ext>
                </a:extLst>
              </p:cNvPr>
              <p:cNvSpPr txBox="1">
                <a:spLocks noChangeArrowheads="1"/>
              </p:cNvSpPr>
              <p:nvPr/>
            </p:nvSpPr>
            <p:spPr>
              <a:xfrm>
                <a:off x="628650" y="1278147"/>
                <a:ext cx="10811510" cy="5200045"/>
              </a:xfrm>
              <a:prstGeom prst="rect">
                <a:avLst/>
              </a:prstGeom>
            </p:spPr>
            <p:txBody>
              <a:bodyPr vert="horz" lIns="91440" tIns="45720" rIns="91440" bIns="45720" rtlCol="0">
                <a:normAutofit/>
              </a:bodyPr>
              <a:lstStyle>
                <a:lvl1pPr marL="0" indent="0" algn="l" defTabSz="914400" rtl="0" eaLnBrk="1" latinLnBrk="0" hangingPunct="1">
                  <a:lnSpc>
                    <a:spcPct val="125000"/>
                  </a:lnSpc>
                  <a:spcBef>
                    <a:spcPts val="2400"/>
                  </a:spcBef>
                  <a:spcAft>
                    <a:spcPts val="0"/>
                  </a:spcAft>
                  <a:buFont typeface="Arial" panose="020B0604020202020204" pitchFamily="34" charset="0"/>
                  <a:buNone/>
                  <a:tabLst/>
                  <a:defRPr sz="2800" kern="1200">
                    <a:solidFill>
                      <a:schemeClr val="tx1"/>
                    </a:solidFill>
                    <a:latin typeface="Lato" panose="020F0502020204030203" pitchFamily="34" charset="77"/>
                    <a:ea typeface="Inter" panose="02000503000000020004" pitchFamily="2" charset="0"/>
                    <a:cs typeface="+mn-cs"/>
                  </a:defRPr>
                </a:lvl1pPr>
                <a:lvl2pPr marL="133350" indent="0" algn="l" defTabSz="914400" rtl="0" eaLnBrk="1" latinLnBrk="0" hangingPunct="1">
                  <a:lnSpc>
                    <a:spcPct val="125000"/>
                  </a:lnSpc>
                  <a:spcBef>
                    <a:spcPts val="2400"/>
                  </a:spcBef>
                  <a:spcAft>
                    <a:spcPts val="0"/>
                  </a:spcAft>
                  <a:buFont typeface="Arial" panose="020B0604020202020204" pitchFamily="34" charset="0"/>
                  <a:buNone/>
                  <a:tabLst/>
                  <a:defRPr sz="2800" kern="1200">
                    <a:solidFill>
                      <a:schemeClr val="tx1"/>
                    </a:solidFill>
                    <a:latin typeface="Lato" panose="020F0502020204030203" pitchFamily="34" charset="77"/>
                    <a:ea typeface="Inter" panose="02000503000000020004" pitchFamily="2" charset="0"/>
                    <a:cs typeface="+mn-cs"/>
                  </a:defRPr>
                </a:lvl2pPr>
                <a:lvl3pPr marL="923925" indent="-346075"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3pPr>
                <a:lvl4pPr marL="1381125" indent="-346075"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4pPr>
                <a:lvl5pPr marL="1836738" indent="-344488" algn="l" defTabSz="914400" rtl="0" eaLnBrk="1" latinLnBrk="0" hangingPunct="1">
                  <a:lnSpc>
                    <a:spcPct val="125000"/>
                  </a:lnSpc>
                  <a:spcBef>
                    <a:spcPts val="2400"/>
                  </a:spcBef>
                  <a:spcAft>
                    <a:spcPts val="0"/>
                  </a:spcAft>
                  <a:buFont typeface="Arial" panose="020B0604020202020204" pitchFamily="34" charset="0"/>
                  <a:buChar char="•"/>
                  <a:tabLst/>
                  <a:defRPr sz="2800" kern="1200">
                    <a:solidFill>
                      <a:schemeClr val="tx1"/>
                    </a:solidFill>
                    <a:latin typeface="Lato" panose="020F0502020204030203" pitchFamily="34" charset="77"/>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1000"/>
                  </a:spcBef>
                  <a:defRPr/>
                </a:pPr>
                <a:r>
                  <a:rPr lang="en-US" altLang="en-US" b="1" dirty="0">
                    <a:solidFill>
                      <a:srgbClr val="695082"/>
                    </a:solidFill>
                    <a:latin typeface="Calibri" panose="020F0502020204030204"/>
                    <a:ea typeface="+mn-ea"/>
                  </a:rPr>
                  <a:t>Defn: </a:t>
                </a:r>
                <a:r>
                  <a:rPr lang="en-US" altLang="en-US" dirty="0">
                    <a:solidFill>
                      <a:prstClr val="black"/>
                    </a:solidFill>
                    <a:latin typeface="Calibri" panose="020F0502020204030204"/>
                    <a:ea typeface="+mn-ea"/>
                  </a:rPr>
                  <a:t>An </a:t>
                </a:r>
                <a14:m>
                  <m:oMath xmlns:m="http://schemas.openxmlformats.org/officeDocument/2006/math">
                    <m:r>
                      <a:rPr lang="en-US" altLang="en-US" b="1" i="1" dirty="0" smtClean="0">
                        <a:solidFill>
                          <a:srgbClr val="C00000"/>
                        </a:solidFill>
                        <a:latin typeface="Cambria Math" panose="02040503050406030204" pitchFamily="18" charset="0"/>
                        <a:ea typeface="+mn-ea"/>
                      </a:rPr>
                      <m:t>𝒔</m:t>
                    </m:r>
                  </m:oMath>
                </a14:m>
                <a:r>
                  <a:rPr lang="en-US" altLang="en-US" dirty="0">
                    <a:solidFill>
                      <a:srgbClr val="C00000"/>
                    </a:solidFill>
                    <a:latin typeface="Calibri" panose="020F0502020204030204"/>
                    <a:ea typeface="+mn-ea"/>
                  </a:rPr>
                  <a:t>-</a:t>
                </a:r>
                <a14:m>
                  <m:oMath xmlns:m="http://schemas.openxmlformats.org/officeDocument/2006/math">
                    <m:r>
                      <a:rPr lang="en-US" altLang="en-US" b="1" i="1" dirty="0" smtClean="0">
                        <a:solidFill>
                          <a:srgbClr val="C00000"/>
                        </a:solidFill>
                        <a:latin typeface="Cambria Math" panose="02040503050406030204" pitchFamily="18" charset="0"/>
                        <a:ea typeface="+mn-ea"/>
                      </a:rPr>
                      <m:t>𝒕</m:t>
                    </m:r>
                  </m:oMath>
                </a14:m>
                <a:r>
                  <a:rPr lang="en-US" altLang="en-US" dirty="0">
                    <a:solidFill>
                      <a:srgbClr val="C00000"/>
                    </a:solidFill>
                    <a:latin typeface="Calibri" panose="020F0502020204030204"/>
                    <a:ea typeface="+mn-ea"/>
                  </a:rPr>
                  <a:t> flow</a:t>
                </a:r>
                <a:r>
                  <a:rPr lang="en-US" altLang="en-US" dirty="0">
                    <a:solidFill>
                      <a:prstClr val="black"/>
                    </a:solidFill>
                    <a:latin typeface="Calibri" panose="020F0502020204030204"/>
                    <a:ea typeface="+mn-ea"/>
                  </a:rPr>
                  <a:t> in a flow network is a function </a:t>
                </a:r>
                <a14:m>
                  <m:oMath xmlns:m="http://schemas.openxmlformats.org/officeDocument/2006/math">
                    <m:r>
                      <a:rPr lang="en-US" altLang="en-US" b="1" i="1" dirty="0">
                        <a:solidFill>
                          <a:srgbClr val="0066CC"/>
                        </a:solidFill>
                        <a:latin typeface="Cambria Math" panose="02040503050406030204" pitchFamily="18" charset="0"/>
                        <a:ea typeface="+mn-ea"/>
                      </a:rPr>
                      <m:t>𝒇</m:t>
                    </m:r>
                    <m:r>
                      <a:rPr lang="en-US" altLang="en-US" i="1" dirty="0">
                        <a:solidFill>
                          <a:srgbClr val="0066CC"/>
                        </a:solidFill>
                        <a:latin typeface="Cambria Math" panose="02040503050406030204" pitchFamily="18" charset="0"/>
                        <a:ea typeface="+mn-ea"/>
                      </a:rPr>
                      <m:t>: </m:t>
                    </m:r>
                    <m:r>
                      <a:rPr lang="en-US" altLang="en-US" b="1" i="1" dirty="0">
                        <a:solidFill>
                          <a:srgbClr val="0066CC"/>
                        </a:solidFill>
                        <a:latin typeface="Cambria Math" panose="02040503050406030204" pitchFamily="18" charset="0"/>
                        <a:ea typeface="+mn-ea"/>
                      </a:rPr>
                      <m:t>𝑬</m:t>
                    </m:r>
                    <m:r>
                      <a:rPr lang="en-US" altLang="en-US" i="1" dirty="0">
                        <a:solidFill>
                          <a:srgbClr val="0066CC"/>
                        </a:solidFill>
                        <a:latin typeface="Cambria Math" panose="02040503050406030204" pitchFamily="18" charset="0"/>
                        <a:ea typeface="+mn-ea"/>
                      </a:rPr>
                      <m:t> </m:t>
                    </m:r>
                    <m:r>
                      <a:rPr lang="en-US" altLang="en-US" i="1" dirty="0">
                        <a:solidFill>
                          <a:srgbClr val="0066CC"/>
                        </a:solidFill>
                        <a:latin typeface="Cambria Math" panose="02040503050406030204" pitchFamily="18" charset="0"/>
                        <a:ea typeface="+mn-ea"/>
                        <a:sym typeface="Symbol" panose="05050102010706020507" pitchFamily="18" charset="2"/>
                      </a:rPr>
                      <m:t> </m:t>
                    </m:r>
                    <m:r>
                      <a:rPr lang="en-US" altLang="en-US" b="1" i="1" dirty="0">
                        <a:solidFill>
                          <a:srgbClr val="0066CC"/>
                        </a:solidFill>
                        <a:latin typeface="Cambria Math" panose="02040503050406030204" pitchFamily="18" charset="0"/>
                        <a:ea typeface="Cambria Math" panose="02040503050406030204" pitchFamily="18" charset="0"/>
                        <a:sym typeface="Symbol" panose="05050102010706020507" pitchFamily="18" charset="2"/>
                      </a:rPr>
                      <m:t>ℝ</m:t>
                    </m:r>
                  </m:oMath>
                </a14:m>
                <a:r>
                  <a:rPr lang="en-US" altLang="en-US" dirty="0">
                    <a:solidFill>
                      <a:prstClr val="black"/>
                    </a:solidFill>
                    <a:latin typeface="Calibri" panose="020F0502020204030204"/>
                    <a:ea typeface="+mn-ea"/>
                  </a:rPr>
                  <a:t> that satisfies:</a:t>
                </a:r>
              </a:p>
              <a:p>
                <a:pPr marL="1143000" lvl="2" indent="-228600">
                  <a:lnSpc>
                    <a:spcPct val="90000"/>
                  </a:lnSpc>
                  <a:spcBef>
                    <a:spcPts val="500"/>
                  </a:spcBef>
                  <a:defRPr/>
                </a:pPr>
                <a:r>
                  <a:rPr lang="en-US" altLang="en-US" sz="2400" dirty="0">
                    <a:solidFill>
                      <a:prstClr val="black"/>
                    </a:solidFill>
                    <a:latin typeface="Calibri" panose="020F0502020204030204"/>
                    <a:ea typeface="+mn-ea"/>
                  </a:rPr>
                  <a:t>For each </a:t>
                </a:r>
                <a14:m>
                  <m:oMath xmlns:m="http://schemas.openxmlformats.org/officeDocument/2006/math">
                    <m:r>
                      <a:rPr lang="en-US" altLang="en-US" sz="2400" b="1" i="1" smtClean="0">
                        <a:solidFill>
                          <a:srgbClr val="0066CC"/>
                        </a:solidFill>
                        <a:latin typeface="Cambria Math" panose="02040503050406030204" pitchFamily="18" charset="0"/>
                        <a:ea typeface="+mn-ea"/>
                      </a:rPr>
                      <m:t>𝒆</m:t>
                    </m:r>
                    <m:r>
                      <a:rPr lang="en-US" altLang="en-US" sz="2400" b="1" i="1" smtClean="0">
                        <a:solidFill>
                          <a:srgbClr val="0066CC"/>
                        </a:solidFill>
                        <a:latin typeface="Cambria Math" panose="02040503050406030204" pitchFamily="18" charset="0"/>
                        <a:ea typeface="+mn-ea"/>
                      </a:rPr>
                      <m:t>∈</m:t>
                    </m:r>
                    <m:r>
                      <a:rPr lang="en-US" altLang="en-US" sz="2400" b="1" i="1" smtClean="0">
                        <a:solidFill>
                          <a:srgbClr val="0066CC"/>
                        </a:solidFill>
                        <a:latin typeface="Cambria Math" panose="02040503050406030204" pitchFamily="18" charset="0"/>
                        <a:ea typeface="+mn-ea"/>
                      </a:rPr>
                      <m:t>𝑬</m:t>
                    </m:r>
                  </m:oMath>
                </a14:m>
                <a:r>
                  <a:rPr lang="en-US" altLang="en-US" sz="2400" dirty="0">
                    <a:solidFill>
                      <a:prstClr val="black"/>
                    </a:solidFill>
                    <a:latin typeface="Calibri" panose="020F0502020204030204"/>
                    <a:ea typeface="+mn-ea"/>
                  </a:rPr>
                  <a:t>: </a:t>
                </a:r>
                <a14:m>
                  <m:oMath xmlns:m="http://schemas.openxmlformats.org/officeDocument/2006/math">
                    <m:r>
                      <a:rPr lang="en-US" altLang="en-US" sz="2400" b="1" i="1" dirty="0">
                        <a:solidFill>
                          <a:srgbClr val="0066CC"/>
                        </a:solidFill>
                        <a:latin typeface="Cambria Math" panose="02040503050406030204" pitchFamily="18" charset="0"/>
                        <a:ea typeface="+mn-ea"/>
                      </a:rPr>
                      <m:t>𝟎</m:t>
                    </m:r>
                    <m:r>
                      <a:rPr lang="en-US" altLang="en-US" sz="2400" b="1" i="1" dirty="0">
                        <a:solidFill>
                          <a:srgbClr val="0066CC"/>
                        </a:solidFill>
                        <a:latin typeface="Cambria Math" panose="02040503050406030204" pitchFamily="18" charset="0"/>
                        <a:ea typeface="+mn-ea"/>
                        <a:sym typeface="Symbol" panose="05050102010706020507" pitchFamily="18" charset="2"/>
                      </a:rPr>
                      <m:t>≤ </m:t>
                    </m:r>
                    <m:r>
                      <a:rPr lang="en-US" altLang="en-US" sz="2400" b="1" i="1" dirty="0">
                        <a:solidFill>
                          <a:srgbClr val="0066CC"/>
                        </a:solidFill>
                        <a:latin typeface="Cambria Math" panose="02040503050406030204" pitchFamily="18" charset="0"/>
                        <a:ea typeface="+mn-ea"/>
                      </a:rPr>
                      <m:t>𝒇</m:t>
                    </m:r>
                    <m:d>
                      <m:dPr>
                        <m:ctrlPr>
                          <a:rPr lang="en-US" altLang="en-US" sz="2400" b="1" i="1" dirty="0">
                            <a:solidFill>
                              <a:srgbClr val="0066CC"/>
                            </a:solidFill>
                            <a:latin typeface="Cambria Math" panose="02040503050406030204" pitchFamily="18" charset="0"/>
                            <a:ea typeface="+mn-ea"/>
                          </a:rPr>
                        </m:ctrlPr>
                      </m:dPr>
                      <m:e>
                        <m:r>
                          <a:rPr lang="en-US" altLang="en-US" sz="2400" b="1" i="1" dirty="0" smtClean="0">
                            <a:solidFill>
                              <a:srgbClr val="0066CC"/>
                            </a:solidFill>
                            <a:latin typeface="Cambria Math" panose="02040503050406030204" pitchFamily="18" charset="0"/>
                            <a:ea typeface="+mn-ea"/>
                          </a:rPr>
                          <m:t>𝒆</m:t>
                        </m:r>
                      </m:e>
                    </m:d>
                    <m:r>
                      <a:rPr lang="en-US" altLang="en-US" sz="2400" i="1" dirty="0">
                        <a:solidFill>
                          <a:srgbClr val="0066CC"/>
                        </a:solidFill>
                        <a:latin typeface="Cambria Math" panose="02040503050406030204" pitchFamily="18" charset="0"/>
                        <a:ea typeface="+mn-ea"/>
                        <a:sym typeface="Symbol" panose="05050102010706020507" pitchFamily="18" charset="2"/>
                      </a:rPr>
                      <m:t>≤ </m:t>
                    </m:r>
                    <m:r>
                      <a:rPr lang="en-US" altLang="en-US" sz="2400" b="1" i="1" dirty="0">
                        <a:solidFill>
                          <a:srgbClr val="0066CC"/>
                        </a:solidFill>
                        <a:latin typeface="Cambria Math" panose="02040503050406030204" pitchFamily="18" charset="0"/>
                        <a:ea typeface="+mn-ea"/>
                        <a:sym typeface="Symbol" panose="05050102010706020507" pitchFamily="18" charset="2"/>
                      </a:rPr>
                      <m:t>𝒄</m:t>
                    </m:r>
                    <m:r>
                      <a:rPr lang="en-US" altLang="en-US" sz="2400" i="1" dirty="0">
                        <a:solidFill>
                          <a:srgbClr val="0066CC"/>
                        </a:solidFill>
                        <a:latin typeface="Cambria Math" panose="02040503050406030204" pitchFamily="18" charset="0"/>
                        <a:ea typeface="+mn-ea"/>
                        <a:sym typeface="Symbol" panose="05050102010706020507" pitchFamily="18" charset="2"/>
                      </a:rPr>
                      <m:t>(</m:t>
                    </m:r>
                    <m:r>
                      <a:rPr lang="en-US" altLang="en-US" sz="2400" b="1" i="1" dirty="0" smtClean="0">
                        <a:solidFill>
                          <a:srgbClr val="0066CC"/>
                        </a:solidFill>
                        <a:latin typeface="Cambria Math" panose="02040503050406030204" pitchFamily="18" charset="0"/>
                        <a:ea typeface="+mn-ea"/>
                        <a:sym typeface="Symbol" panose="05050102010706020507" pitchFamily="18" charset="2"/>
                      </a:rPr>
                      <m:t>𝒆</m:t>
                    </m:r>
                    <m:r>
                      <a:rPr lang="en-US" altLang="en-US" sz="2400" i="1" dirty="0">
                        <a:solidFill>
                          <a:srgbClr val="0066CC"/>
                        </a:solidFill>
                        <a:latin typeface="Cambria Math" panose="02040503050406030204" pitchFamily="18" charset="0"/>
                        <a:ea typeface="+mn-ea"/>
                        <a:sym typeface="Symbol" panose="05050102010706020507" pitchFamily="18" charset="2"/>
                      </a:rPr>
                      <m:t>)</m:t>
                    </m:r>
                  </m:oMath>
                </a14:m>
                <a:r>
                  <a:rPr lang="en-US" altLang="en-US" sz="2400" dirty="0">
                    <a:solidFill>
                      <a:prstClr val="black"/>
                    </a:solidFill>
                    <a:latin typeface="Calibri" panose="020F0502020204030204"/>
                    <a:ea typeface="+mn-ea"/>
                  </a:rPr>
                  <a:t>                               </a:t>
                </a:r>
                <a:r>
                  <a:rPr lang="en-US" altLang="en-US" sz="2400" dirty="0">
                    <a:solidFill>
                      <a:srgbClr val="695082"/>
                    </a:solidFill>
                    <a:latin typeface="Calibri" panose="020F0502020204030204"/>
                    <a:ea typeface="+mn-ea"/>
                  </a:rPr>
                  <a:t>[capacity constraints]</a:t>
                </a:r>
              </a:p>
              <a:p>
                <a:pPr marL="1143000" lvl="2" indent="-228600">
                  <a:lnSpc>
                    <a:spcPct val="90000"/>
                  </a:lnSpc>
                  <a:spcBef>
                    <a:spcPts val="1800"/>
                  </a:spcBef>
                  <a:defRPr/>
                </a:pPr>
                <a:r>
                  <a:rPr lang="en-US" altLang="en-US" sz="2400" dirty="0">
                    <a:solidFill>
                      <a:srgbClr val="695082"/>
                    </a:solidFill>
                    <a:latin typeface="Calibri" panose="020F0502020204030204"/>
                    <a:ea typeface="+mn-ea"/>
                  </a:rPr>
                  <a:t>For each </a:t>
                </a:r>
                <a14:m>
                  <m:oMath xmlns:m="http://schemas.openxmlformats.org/officeDocument/2006/math">
                    <m:r>
                      <a:rPr lang="en-US" altLang="en-US" sz="2400" b="1" i="1" smtClean="0">
                        <a:solidFill>
                          <a:srgbClr val="0066CC"/>
                        </a:solidFill>
                        <a:latin typeface="Cambria Math" panose="02040503050406030204" pitchFamily="18" charset="0"/>
                        <a:ea typeface="+mn-ea"/>
                      </a:rPr>
                      <m:t>𝒗</m:t>
                    </m:r>
                    <m:r>
                      <a:rPr lang="en-US" altLang="en-US" sz="2400" b="1" i="1" smtClean="0">
                        <a:solidFill>
                          <a:srgbClr val="0066CC"/>
                        </a:solidFill>
                        <a:latin typeface="Cambria Math" panose="02040503050406030204" pitchFamily="18" charset="0"/>
                        <a:ea typeface="+mn-ea"/>
                      </a:rPr>
                      <m:t>∈</m:t>
                    </m:r>
                    <m:r>
                      <a:rPr lang="en-US" altLang="en-US" sz="2400" b="1" i="1" smtClean="0">
                        <a:solidFill>
                          <a:srgbClr val="0066CC"/>
                        </a:solidFill>
                        <a:latin typeface="Cambria Math" panose="02040503050406030204" pitchFamily="18" charset="0"/>
                        <a:ea typeface="+mn-ea"/>
                      </a:rPr>
                      <m:t>𝑽</m:t>
                    </m:r>
                    <m:r>
                      <a:rPr lang="en-US" altLang="en-US" sz="2400" b="1" i="1" smtClean="0">
                        <a:solidFill>
                          <a:srgbClr val="0066CC"/>
                        </a:solidFill>
                        <a:latin typeface="Cambria Math" panose="02040503050406030204" pitchFamily="18" charset="0"/>
                        <a:ea typeface="+mn-ea"/>
                      </a:rPr>
                      <m:t>−{</m:t>
                    </m:r>
                    <m:r>
                      <a:rPr lang="en-US" altLang="en-US" sz="2400" b="1" i="1" smtClean="0">
                        <a:solidFill>
                          <a:srgbClr val="0066CC"/>
                        </a:solidFill>
                        <a:latin typeface="Cambria Math" panose="02040503050406030204" pitchFamily="18" charset="0"/>
                        <a:ea typeface="+mn-ea"/>
                      </a:rPr>
                      <m:t>𝒔</m:t>
                    </m:r>
                    <m:r>
                      <a:rPr lang="en-US" altLang="en-US" sz="2400" b="1" i="1" smtClean="0">
                        <a:solidFill>
                          <a:srgbClr val="0066CC"/>
                        </a:solidFill>
                        <a:latin typeface="Cambria Math" panose="02040503050406030204" pitchFamily="18" charset="0"/>
                        <a:ea typeface="+mn-ea"/>
                      </a:rPr>
                      <m:t>,</m:t>
                    </m:r>
                    <m:r>
                      <a:rPr lang="en-US" altLang="en-US" sz="2400" b="1" i="1" smtClean="0">
                        <a:solidFill>
                          <a:srgbClr val="0066CC"/>
                        </a:solidFill>
                        <a:latin typeface="Cambria Math" panose="02040503050406030204" pitchFamily="18" charset="0"/>
                        <a:ea typeface="+mn-ea"/>
                      </a:rPr>
                      <m:t>𝒕</m:t>
                    </m:r>
                    <m:r>
                      <a:rPr lang="en-US" altLang="en-US" sz="2400" b="1" i="1" smtClean="0">
                        <a:solidFill>
                          <a:srgbClr val="0066CC"/>
                        </a:solidFill>
                        <a:latin typeface="Cambria Math" panose="02040503050406030204" pitchFamily="18" charset="0"/>
                        <a:ea typeface="+mn-ea"/>
                      </a:rPr>
                      <m:t>} </m:t>
                    </m:r>
                  </m:oMath>
                </a14:m>
                <a:r>
                  <a:rPr lang="en-US" altLang="en-US" sz="2400" dirty="0">
                    <a:solidFill>
                      <a:srgbClr val="695082"/>
                    </a:solidFill>
                    <a:latin typeface="Calibri" panose="020F0502020204030204"/>
                    <a:ea typeface="+mn-ea"/>
                  </a:rPr>
                  <a:t>:</a:t>
                </a:r>
                <a:endParaRPr lang="en-US" altLang="en-US" sz="700" dirty="0">
                  <a:solidFill>
                    <a:srgbClr val="695082"/>
                  </a:solidFill>
                  <a:latin typeface="Calibri" panose="020F0502020204030204"/>
                  <a:ea typeface="+mn-ea"/>
                </a:endParaRPr>
              </a:p>
              <a:p>
                <a:pPr>
                  <a:lnSpc>
                    <a:spcPct val="90000"/>
                  </a:lnSpc>
                  <a:spcBef>
                    <a:spcPts val="3000"/>
                  </a:spcBef>
                  <a:defRPr/>
                </a:pPr>
                <a:r>
                  <a:rPr lang="en-US" altLang="en-US" b="1" dirty="0" err="1">
                    <a:solidFill>
                      <a:srgbClr val="695082"/>
                    </a:solidFill>
                    <a:latin typeface="Calibri" panose="020F0502020204030204"/>
                    <a:ea typeface="+mn-ea"/>
                  </a:rPr>
                  <a:t>Defn</a:t>
                </a:r>
                <a:r>
                  <a:rPr lang="en-US" altLang="en-US" b="1" dirty="0">
                    <a:solidFill>
                      <a:srgbClr val="695082"/>
                    </a:solidFill>
                    <a:latin typeface="Calibri" panose="020F0502020204030204"/>
                    <a:ea typeface="+mn-ea"/>
                  </a:rPr>
                  <a:t>:</a:t>
                </a:r>
                <a:r>
                  <a:rPr lang="en-US" altLang="en-US" dirty="0">
                    <a:solidFill>
                      <a:srgbClr val="695082"/>
                    </a:solidFill>
                    <a:latin typeface="Calibri" panose="020F0502020204030204"/>
                    <a:ea typeface="+mn-ea"/>
                  </a:rPr>
                  <a:t> The </a:t>
                </a:r>
                <a:r>
                  <a:rPr lang="en-US" altLang="en-US" dirty="0">
                    <a:solidFill>
                      <a:srgbClr val="C00000"/>
                    </a:solidFill>
                    <a:latin typeface="Calibri" panose="020F0502020204030204"/>
                    <a:ea typeface="+mn-ea"/>
                  </a:rPr>
                  <a:t>value</a:t>
                </a:r>
                <a:r>
                  <a:rPr lang="en-US" altLang="en-US" dirty="0">
                    <a:solidFill>
                      <a:srgbClr val="695082"/>
                    </a:solidFill>
                    <a:latin typeface="Calibri" panose="020F0502020204030204"/>
                    <a:ea typeface="+mn-ea"/>
                  </a:rPr>
                  <a:t> of flow </a:t>
                </a:r>
                <a14:m>
                  <m:oMath xmlns:m="http://schemas.openxmlformats.org/officeDocument/2006/math">
                    <m:r>
                      <a:rPr lang="en-US" altLang="en-US" b="1" i="1" dirty="0" smtClean="0">
                        <a:solidFill>
                          <a:srgbClr val="0066CC"/>
                        </a:solidFill>
                        <a:latin typeface="Cambria Math" panose="02040503050406030204" pitchFamily="18" charset="0"/>
                        <a:ea typeface="+mn-ea"/>
                      </a:rPr>
                      <m:t>𝒇</m:t>
                    </m:r>
                  </m:oMath>
                </a14:m>
                <a:r>
                  <a:rPr lang="en-US" altLang="en-US" dirty="0">
                    <a:solidFill>
                      <a:srgbClr val="695082"/>
                    </a:solidFill>
                    <a:latin typeface="Calibri" panose="020F0502020204030204"/>
                    <a:ea typeface="+mn-ea"/>
                  </a:rPr>
                  <a:t>,</a:t>
                </a:r>
              </a:p>
              <a:p>
                <a:pPr>
                  <a:lnSpc>
                    <a:spcPct val="85000"/>
                  </a:lnSpc>
                  <a:spcBef>
                    <a:spcPts val="1000"/>
                  </a:spcBef>
                  <a:defRPr/>
                </a:pPr>
                <a:r>
                  <a:rPr lang="en-US" altLang="en-US" dirty="0">
                    <a:solidFill>
                      <a:prstClr val="black"/>
                    </a:solidFill>
                    <a:latin typeface="Calibri" panose="020F0502020204030204"/>
                    <a:ea typeface="+mn-ea"/>
                  </a:rPr>
                  <a:t> </a:t>
                </a:r>
              </a:p>
              <a:p>
                <a:pPr>
                  <a:lnSpc>
                    <a:spcPct val="85000"/>
                  </a:lnSpc>
                </a:pPr>
                <a:endParaRPr lang="en-US" altLang="en-US" dirty="0"/>
              </a:p>
            </p:txBody>
          </p:sp>
        </mc:Choice>
        <mc:Fallback>
          <p:sp>
            <p:nvSpPr>
              <p:cNvPr id="16" name="Rectangle 2">
                <a:extLst>
                  <a:ext uri="{FF2B5EF4-FFF2-40B4-BE49-F238E27FC236}">
                    <a16:creationId xmlns:a16="http://schemas.microsoft.com/office/drawing/2014/main" id="{1B0D5780-20B5-31F8-4359-A6AAB0BFEA3B}"/>
                  </a:ext>
                </a:extLst>
              </p:cNvPr>
              <p:cNvSpPr txBox="1">
                <a:spLocks noRot="1" noChangeAspect="1" noMove="1" noResize="1" noEditPoints="1" noAdjustHandles="1" noChangeArrowheads="1" noChangeShapeType="1" noTextEdit="1"/>
              </p:cNvSpPr>
              <p:nvPr/>
            </p:nvSpPr>
            <p:spPr>
              <a:xfrm>
                <a:off x="628650" y="1278147"/>
                <a:ext cx="10811510" cy="5200045"/>
              </a:xfrm>
              <a:prstGeom prst="rect">
                <a:avLst/>
              </a:prstGeom>
              <a:blipFill>
                <a:blip r:embed="rId3"/>
                <a:stretch>
                  <a:fillRect l="-1127" t="-23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027739AD-B27A-673D-1541-67831511C00E}"/>
                  </a:ext>
                </a:extLst>
              </p:cNvPr>
              <p:cNvSpPr txBox="1"/>
              <p:nvPr/>
            </p:nvSpPr>
            <p:spPr>
              <a:xfrm>
                <a:off x="5004850" y="2180836"/>
                <a:ext cx="3140668"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into</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𝒗</m:t>
                              </m:r>
                            </m:sub>
                            <m:sup/>
                            <m:e>
                              <m:r>
                                <a:rPr lang="en-US" sz="2000" b="1" i="1" smtClean="0">
                                  <a:solidFill>
                                    <a:srgbClr val="0066CC"/>
                                  </a:solidFill>
                                  <a:latin typeface="Cambria Math" panose="02040503050406030204" pitchFamily="18" charset="0"/>
                                </a:rPr>
                                <m:t>𝒇</m:t>
                              </m:r>
                              <m:r>
                                <a:rPr lang="en-US" sz="2000" b="1" i="1" smtClean="0">
                                  <a:solidFill>
                                    <a:srgbClr val="0066CC"/>
                                  </a:solidFill>
                                  <a:latin typeface="Cambria Math" panose="02040503050406030204" pitchFamily="18" charset="0"/>
                                </a:rPr>
                                <m:t>(</m:t>
                              </m:r>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m:t>
                              </m:r>
                            </m:e>
                          </m:nary>
                        </m:e>
                      </m:nary>
                    </m:oMath>
                  </m:oMathPara>
                </a14:m>
                <a:endParaRPr lang="en-US" b="1" dirty="0"/>
              </a:p>
            </p:txBody>
          </p:sp>
        </mc:Choice>
        <mc:Fallback>
          <p:sp>
            <p:nvSpPr>
              <p:cNvPr id="17" name="TextBox 16">
                <a:extLst>
                  <a:ext uri="{FF2B5EF4-FFF2-40B4-BE49-F238E27FC236}">
                    <a16:creationId xmlns:a16="http://schemas.microsoft.com/office/drawing/2014/main" id="{027739AD-B27A-673D-1541-67831511C00E}"/>
                  </a:ext>
                </a:extLst>
              </p:cNvPr>
              <p:cNvSpPr txBox="1">
                <a:spLocks noRot="1" noChangeAspect="1" noMove="1" noResize="1" noEditPoints="1" noAdjustHandles="1" noChangeArrowheads="1" noChangeShapeType="1" noTextEdit="1"/>
              </p:cNvSpPr>
              <p:nvPr/>
            </p:nvSpPr>
            <p:spPr>
              <a:xfrm>
                <a:off x="5004850" y="2180836"/>
                <a:ext cx="3140668" cy="839269"/>
              </a:xfrm>
              <a:prstGeom prst="rect">
                <a:avLst/>
              </a:prstGeom>
              <a:blipFill>
                <a:blip r:embed="rId4"/>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A413C017-F1F1-DAAA-B8D6-3753D66BCA3B}"/>
              </a:ext>
            </a:extLst>
          </p:cNvPr>
          <p:cNvSpPr txBox="1"/>
          <p:nvPr/>
        </p:nvSpPr>
        <p:spPr>
          <a:xfrm>
            <a:off x="8229705" y="2164190"/>
            <a:ext cx="2765430" cy="461665"/>
          </a:xfrm>
          <a:prstGeom prst="rect">
            <a:avLst/>
          </a:prstGeom>
          <a:noFill/>
        </p:spPr>
        <p:txBody>
          <a:bodyPr wrap="square" rtlCol="0">
            <a:spAutoFit/>
          </a:bodyPr>
          <a:lstStyle/>
          <a:p>
            <a:r>
              <a:rPr lang="en-US" altLang="en-US" sz="2400" dirty="0">
                <a:solidFill>
                  <a:srgbClr val="695082"/>
                </a:solidFill>
              </a:rPr>
              <a:t>[flow conservation]</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2328F2F1-CCED-721B-6583-ACAED560FE02}"/>
                  </a:ext>
                </a:extLst>
              </p:cNvPr>
              <p:cNvSpPr txBox="1"/>
              <p:nvPr/>
            </p:nvSpPr>
            <p:spPr>
              <a:xfrm>
                <a:off x="1718008" y="3468858"/>
                <a:ext cx="2432333" cy="839269"/>
              </a:xfrm>
              <a:prstGeom prst="rect">
                <a:avLst/>
              </a:prstGeom>
              <a:solidFill>
                <a:schemeClr val="accent6">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𝒗</m:t>
                      </m:r>
                      <m:d>
                        <m:dPr>
                          <m:ctrlPr>
                            <a:rPr lang="en-US" sz="2000" b="1" i="1" smtClean="0">
                              <a:solidFill>
                                <a:srgbClr val="C00000"/>
                              </a:solidFill>
                              <a:latin typeface="Cambria Math" panose="02040503050406030204" pitchFamily="18" charset="0"/>
                            </a:rPr>
                          </m:ctrlPr>
                        </m:dPr>
                        <m:e>
                          <m:r>
                            <a:rPr lang="en-US" sz="2000" b="1" i="1" smtClean="0">
                              <a:solidFill>
                                <a:srgbClr val="C00000"/>
                              </a:solidFill>
                              <a:latin typeface="Cambria Math" panose="02040503050406030204" pitchFamily="18" charset="0"/>
                            </a:rPr>
                            <m:t>𝒇</m:t>
                          </m:r>
                        </m:e>
                      </m:d>
                      <m:r>
                        <a:rPr lang="en-US" sz="2000" b="1" i="1" smtClean="0">
                          <a:solidFill>
                            <a:srgbClr val="0066CC"/>
                          </a:solidFill>
                          <a:latin typeface="Cambria Math" panose="02040503050406030204" pitchFamily="18" charset="0"/>
                        </a:rPr>
                        <m:t>=</m:t>
                      </m:r>
                      <m:nary>
                        <m:naryPr>
                          <m:chr m:val="∑"/>
                          <m:supHide m:val="on"/>
                          <m:ctrlPr>
                            <a:rPr lang="en-US" sz="2000" b="1" i="1" smtClean="0">
                              <a:solidFill>
                                <a:srgbClr val="0066CC"/>
                              </a:solidFill>
                              <a:latin typeface="Cambria Math" panose="02040503050406030204" pitchFamily="18" charset="0"/>
                            </a:rPr>
                          </m:ctrlPr>
                        </m:naryPr>
                        <m:sub>
                          <m:r>
                            <a:rPr lang="en-US" sz="2000" b="1" i="1" smtClean="0">
                              <a:solidFill>
                                <a:srgbClr val="0066CC"/>
                              </a:solidFill>
                              <a:latin typeface="Cambria Math" panose="02040503050406030204" pitchFamily="18" charset="0"/>
                            </a:rPr>
                            <m:t>𝒆</m:t>
                          </m:r>
                          <m:r>
                            <a:rPr lang="en-US" sz="2000" b="1" i="1" smtClean="0">
                              <a:solidFill>
                                <a:srgbClr val="0066CC"/>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out</m:t>
                          </m:r>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of</m:t>
                          </m:r>
                          <m:r>
                            <a:rPr lang="en-US" sz="2000" b="1" i="1" smtClean="0">
                              <a:solidFill>
                                <a:srgbClr val="0066CC"/>
                              </a:solidFill>
                              <a:latin typeface="Cambria Math" panose="02040503050406030204" pitchFamily="18" charset="0"/>
                            </a:rPr>
                            <m:t> </m:t>
                          </m:r>
                          <m:r>
                            <a:rPr lang="en-US" sz="2000" b="1" i="1" smtClean="0">
                              <a:solidFill>
                                <a:srgbClr val="0066CC"/>
                              </a:solidFill>
                              <a:latin typeface="Cambria Math" panose="02040503050406030204" pitchFamily="18" charset="0"/>
                            </a:rPr>
                            <m:t>𝒔</m:t>
                          </m:r>
                        </m:sub>
                        <m:sup/>
                        <m:e>
                          <m:r>
                            <a:rPr lang="en-US" sz="2000" b="1" i="1" smtClean="0">
                              <a:solidFill>
                                <a:srgbClr val="0066CC"/>
                              </a:solidFill>
                              <a:latin typeface="Cambria Math" panose="02040503050406030204" pitchFamily="18" charset="0"/>
                            </a:rPr>
                            <m:t>𝒇</m:t>
                          </m:r>
                          <m:d>
                            <m:dPr>
                              <m:ctrlPr>
                                <a:rPr lang="en-US" sz="2000" b="1" i="1" smtClean="0">
                                  <a:solidFill>
                                    <a:srgbClr val="0066CC"/>
                                  </a:solidFill>
                                  <a:latin typeface="Cambria Math" panose="02040503050406030204" pitchFamily="18" charset="0"/>
                                </a:rPr>
                              </m:ctrlPr>
                            </m:dPr>
                            <m:e>
                              <m:r>
                                <a:rPr lang="en-US" sz="2000" b="1" i="1" smtClean="0">
                                  <a:solidFill>
                                    <a:srgbClr val="0066CC"/>
                                  </a:solidFill>
                                  <a:latin typeface="Cambria Math" panose="02040503050406030204" pitchFamily="18" charset="0"/>
                                </a:rPr>
                                <m:t>𝒆</m:t>
                              </m:r>
                            </m:e>
                          </m:d>
                        </m:e>
                      </m:nary>
                    </m:oMath>
                  </m:oMathPara>
                </a14:m>
                <a:endParaRPr lang="en-US" b="1" dirty="0"/>
              </a:p>
            </p:txBody>
          </p:sp>
        </mc:Choice>
        <mc:Fallback>
          <p:sp>
            <p:nvSpPr>
              <p:cNvPr id="19" name="TextBox 18">
                <a:extLst>
                  <a:ext uri="{FF2B5EF4-FFF2-40B4-BE49-F238E27FC236}">
                    <a16:creationId xmlns:a16="http://schemas.microsoft.com/office/drawing/2014/main" id="{2328F2F1-CCED-721B-6583-ACAED560FE02}"/>
                  </a:ext>
                </a:extLst>
              </p:cNvPr>
              <p:cNvSpPr txBox="1">
                <a:spLocks noRot="1" noChangeAspect="1" noMove="1" noResize="1" noEditPoints="1" noAdjustHandles="1" noChangeArrowheads="1" noChangeShapeType="1" noTextEdit="1"/>
              </p:cNvSpPr>
              <p:nvPr/>
            </p:nvSpPr>
            <p:spPr>
              <a:xfrm>
                <a:off x="1718008" y="3468858"/>
                <a:ext cx="2432333" cy="839269"/>
              </a:xfrm>
              <a:prstGeom prst="rect">
                <a:avLst/>
              </a:prstGeom>
              <a:blipFill>
                <a:blip r:embed="rId5"/>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2BF8AF87-DC45-D8F5-84F4-4BC4A4EB54AB}"/>
              </a:ext>
            </a:extLst>
          </p:cNvPr>
          <p:cNvSpPr txBox="1"/>
          <p:nvPr/>
        </p:nvSpPr>
        <p:spPr>
          <a:xfrm>
            <a:off x="1351578" y="5677971"/>
            <a:ext cx="1520544" cy="461665"/>
          </a:xfrm>
          <a:prstGeom prst="rect">
            <a:avLst/>
          </a:prstGeom>
          <a:noFill/>
        </p:spPr>
        <p:txBody>
          <a:bodyPr wrap="none" rtlCol="0">
            <a:spAutoFit/>
          </a:bodyPr>
          <a:lstStyle/>
          <a:p>
            <a:r>
              <a:rPr lang="en-US" sz="2400" dirty="0"/>
              <a:t>value = </a:t>
            </a:r>
            <a:r>
              <a:rPr lang="en-US" sz="2400" b="1" dirty="0">
                <a:solidFill>
                  <a:srgbClr val="C00000"/>
                </a:solidFill>
              </a:rPr>
              <a:t>24</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2C52516A-9003-EAC4-C2B4-7A540FDE2E7B}"/>
                  </a:ext>
                </a:extLst>
              </p:cNvPr>
              <p:cNvSpPr txBox="1"/>
              <p:nvPr/>
            </p:nvSpPr>
            <p:spPr>
              <a:xfrm>
                <a:off x="-47715" y="5016882"/>
                <a:ext cx="4099264" cy="461665"/>
              </a:xfrm>
              <a:prstGeom prst="rect">
                <a:avLst/>
              </a:prstGeom>
              <a:noFill/>
            </p:spPr>
            <p:txBody>
              <a:bodyPr wrap="none" rtlCol="0">
                <a:spAutoFit/>
              </a:bodyPr>
              <a:lstStyle/>
              <a:p>
                <a:r>
                  <a:rPr lang="en-US" sz="2400" dirty="0"/>
                  <a:t>Only show non-zero values of </a:t>
                </a:r>
                <a14:m>
                  <m:oMath xmlns:m="http://schemas.openxmlformats.org/officeDocument/2006/math">
                    <m:r>
                      <a:rPr lang="en-US" sz="2400" b="1" i="1" dirty="0" smtClean="0">
                        <a:solidFill>
                          <a:srgbClr val="C00000"/>
                        </a:solidFill>
                        <a:latin typeface="Cambria Math" panose="02040503050406030204" pitchFamily="18" charset="0"/>
                      </a:rPr>
                      <m:t>𝒇</m:t>
                    </m:r>
                  </m:oMath>
                </a14:m>
                <a:endParaRPr lang="en-US" sz="2400" b="1" dirty="0">
                  <a:solidFill>
                    <a:srgbClr val="0066CC"/>
                  </a:solidFill>
                </a:endParaRPr>
              </a:p>
            </p:txBody>
          </p:sp>
        </mc:Choice>
        <mc:Fallback>
          <p:sp>
            <p:nvSpPr>
              <p:cNvPr id="21" name="TextBox 20">
                <a:extLst>
                  <a:ext uri="{FF2B5EF4-FFF2-40B4-BE49-F238E27FC236}">
                    <a16:creationId xmlns:a16="http://schemas.microsoft.com/office/drawing/2014/main" id="{2C52516A-9003-EAC4-C2B4-7A540FDE2E7B}"/>
                  </a:ext>
                </a:extLst>
              </p:cNvPr>
              <p:cNvSpPr txBox="1">
                <a:spLocks noRot="1" noChangeAspect="1" noMove="1" noResize="1" noEditPoints="1" noAdjustHandles="1" noChangeArrowheads="1" noChangeShapeType="1" noTextEdit="1"/>
              </p:cNvSpPr>
              <p:nvPr/>
            </p:nvSpPr>
            <p:spPr>
              <a:xfrm>
                <a:off x="-47715" y="5016882"/>
                <a:ext cx="4099264" cy="461665"/>
              </a:xfrm>
              <a:prstGeom prst="rect">
                <a:avLst/>
              </a:prstGeom>
              <a:blipFill>
                <a:blip r:embed="rId6"/>
                <a:stretch>
                  <a:fillRect l="-2229" t="-10526" r="-5052" b="-28947"/>
                </a:stretch>
              </a:blipFill>
            </p:spPr>
            <p:txBody>
              <a:bodyPr/>
              <a:lstStyle/>
              <a:p>
                <a:r>
                  <a:rPr lang="en-US">
                    <a:noFill/>
                  </a:rPr>
                  <a:t> </a:t>
                </a:r>
              </a:p>
            </p:txBody>
          </p:sp>
        </mc:Fallback>
      </mc:AlternateContent>
    </p:spTree>
    <p:extLst>
      <p:ext uri="{BB962C8B-B14F-4D97-AF65-F5344CB8AC3E}">
        <p14:creationId xmlns:p14="http://schemas.microsoft.com/office/powerpoint/2010/main" val="3505544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615" name="Rectangle 31"/>
          <p:cNvSpPr>
            <a:spLocks noGrp="1" noChangeArrowheads="1"/>
          </p:cNvSpPr>
          <p:nvPr>
            <p:ph type="title"/>
          </p:nvPr>
        </p:nvSpPr>
        <p:spPr/>
        <p:txBody>
          <a:bodyPr/>
          <a:lstStyle/>
          <a:p>
            <a:r>
              <a:rPr lang="en-US" altLang="en-US" dirty="0"/>
              <a:t>Edge-Disjoint Paths – Example of size 2</a:t>
            </a:r>
          </a:p>
        </p:txBody>
      </p:sp>
      <p:grpSp>
        <p:nvGrpSpPr>
          <p:cNvPr id="2" name="Group 1">
            <a:extLst>
              <a:ext uri="{FF2B5EF4-FFF2-40B4-BE49-F238E27FC236}">
                <a16:creationId xmlns:a16="http://schemas.microsoft.com/office/drawing/2014/main" id="{C6C09534-F151-4A0E-B05D-1533EC404540}"/>
              </a:ext>
            </a:extLst>
          </p:cNvPr>
          <p:cNvGrpSpPr>
            <a:grpSpLocks/>
          </p:cNvGrpSpPr>
          <p:nvPr/>
        </p:nvGrpSpPr>
        <p:grpSpPr>
          <a:xfrm>
            <a:off x="1463040" y="3429000"/>
            <a:ext cx="5303520" cy="2286000"/>
            <a:chOff x="2438401" y="3540126"/>
            <a:chExt cx="6784975" cy="2597150"/>
          </a:xfrm>
        </p:grpSpPr>
        <p:sp>
          <p:nvSpPr>
            <p:cNvPr id="451588" name="Oval 4"/>
            <p:cNvSpPr>
              <a:spLocks noChangeAspect="1" noChangeArrowheads="1"/>
            </p:cNvSpPr>
            <p:nvPr/>
          </p:nvSpPr>
          <p:spPr bwMode="auto">
            <a:xfrm>
              <a:off x="24384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451591" name="Oval 7"/>
            <p:cNvSpPr>
              <a:spLocks noChangeAspect="1" noChangeArrowheads="1"/>
            </p:cNvSpPr>
            <p:nvPr/>
          </p:nvSpPr>
          <p:spPr bwMode="auto">
            <a:xfrm>
              <a:off x="4572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451592" name="Oval 8"/>
            <p:cNvSpPr>
              <a:spLocks noChangeAspect="1" noChangeArrowheads="1"/>
            </p:cNvSpPr>
            <p:nvPr/>
          </p:nvSpPr>
          <p:spPr bwMode="auto">
            <a:xfrm>
              <a:off x="4572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451593" name="Oval 9"/>
            <p:cNvSpPr>
              <a:spLocks noChangeAspect="1" noChangeArrowheads="1"/>
            </p:cNvSpPr>
            <p:nvPr/>
          </p:nvSpPr>
          <p:spPr bwMode="auto">
            <a:xfrm>
              <a:off x="4572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451596" name="AutoShape 12"/>
            <p:cNvCxnSpPr>
              <a:cxnSpLocks noChangeShapeType="1"/>
              <a:stCxn id="451588" idx="7"/>
              <a:endCxn id="451591" idx="3"/>
            </p:cNvCxnSpPr>
            <p:nvPr/>
          </p:nvCxnSpPr>
          <p:spPr bwMode="auto">
            <a:xfrm flipV="1">
              <a:off x="2668588" y="3770314"/>
              <a:ext cx="1943100" cy="917575"/>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597" name="AutoShape 13"/>
            <p:cNvCxnSpPr>
              <a:cxnSpLocks noChangeShapeType="1"/>
              <a:stCxn id="451588" idx="6"/>
              <a:endCxn id="451592" idx="2"/>
            </p:cNvCxnSpPr>
            <p:nvPr/>
          </p:nvCxnSpPr>
          <p:spPr bwMode="auto">
            <a:xfrm>
              <a:off x="2708276" y="4783138"/>
              <a:ext cx="1863725" cy="0"/>
            </a:xfrm>
            <a:prstGeom prst="straightConnector1">
              <a:avLst/>
            </a:prstGeom>
            <a:noFill/>
            <a:ln w="381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598" name="AutoShape 14"/>
            <p:cNvCxnSpPr>
              <a:cxnSpLocks noChangeShapeType="1"/>
              <a:stCxn id="451588" idx="5"/>
              <a:endCxn id="451593" idx="1"/>
            </p:cNvCxnSpPr>
            <p:nvPr/>
          </p:nvCxnSpPr>
          <p:spPr bwMode="auto">
            <a:xfrm>
              <a:off x="2668588" y="4878388"/>
              <a:ext cx="1943100" cy="10287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6" name="AutoShape 22"/>
            <p:cNvCxnSpPr>
              <a:cxnSpLocks noChangeShapeType="1"/>
              <a:stCxn id="451592" idx="4"/>
              <a:endCxn id="451593" idx="0"/>
            </p:cNvCxnSpPr>
            <p:nvPr/>
          </p:nvCxnSpPr>
          <p:spPr bwMode="auto">
            <a:xfrm>
              <a:off x="4706938" y="4918076"/>
              <a:ext cx="0" cy="949325"/>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8" name="AutoShape 24"/>
            <p:cNvCxnSpPr>
              <a:cxnSpLocks noChangeShapeType="1"/>
              <a:stCxn id="451592" idx="6"/>
              <a:endCxn id="451624" idx="1"/>
            </p:cNvCxnSpPr>
            <p:nvPr/>
          </p:nvCxnSpPr>
          <p:spPr bwMode="auto">
            <a:xfrm>
              <a:off x="4841876" y="4783138"/>
              <a:ext cx="2055813" cy="1123950"/>
            </a:xfrm>
            <a:prstGeom prst="straightConnector1">
              <a:avLst/>
            </a:prstGeom>
            <a:noFill/>
            <a:ln w="381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9" name="AutoShape 25"/>
            <p:cNvCxnSpPr>
              <a:cxnSpLocks noChangeShapeType="1"/>
              <a:stCxn id="451593" idx="6"/>
              <a:endCxn id="451624" idx="2"/>
            </p:cNvCxnSpPr>
            <p:nvPr/>
          </p:nvCxnSpPr>
          <p:spPr bwMode="auto">
            <a:xfrm>
              <a:off x="4841876" y="6002338"/>
              <a:ext cx="2016125" cy="0"/>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18" name="AutoShape 34"/>
            <p:cNvCxnSpPr>
              <a:cxnSpLocks noChangeShapeType="1"/>
              <a:stCxn id="451591" idx="4"/>
              <a:endCxn id="451592" idx="0"/>
            </p:cNvCxnSpPr>
            <p:nvPr/>
          </p:nvCxnSpPr>
          <p:spPr bwMode="auto">
            <a:xfrm>
              <a:off x="4706938" y="3810000"/>
              <a:ext cx="0" cy="838200"/>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1622" name="Oval 38"/>
            <p:cNvSpPr>
              <a:spLocks noChangeAspect="1" noChangeArrowheads="1"/>
            </p:cNvSpPr>
            <p:nvPr/>
          </p:nvSpPr>
          <p:spPr bwMode="auto">
            <a:xfrm>
              <a:off x="6858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sp>
          <p:nvSpPr>
            <p:cNvPr id="451623" name="Oval 39"/>
            <p:cNvSpPr>
              <a:spLocks noChangeAspect="1" noChangeArrowheads="1"/>
            </p:cNvSpPr>
            <p:nvPr/>
          </p:nvSpPr>
          <p:spPr bwMode="auto">
            <a:xfrm>
              <a:off x="6858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e</a:t>
              </a:r>
            </a:p>
          </p:txBody>
        </p:sp>
        <p:sp>
          <p:nvSpPr>
            <p:cNvPr id="451624" name="Oval 40"/>
            <p:cNvSpPr>
              <a:spLocks noChangeAspect="1" noChangeArrowheads="1"/>
            </p:cNvSpPr>
            <p:nvPr/>
          </p:nvSpPr>
          <p:spPr bwMode="auto">
            <a:xfrm>
              <a:off x="6858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f</a:t>
              </a:r>
            </a:p>
          </p:txBody>
        </p:sp>
        <p:cxnSp>
          <p:nvCxnSpPr>
            <p:cNvPr id="451625" name="AutoShape 41"/>
            <p:cNvCxnSpPr>
              <a:cxnSpLocks noChangeShapeType="1"/>
              <a:stCxn id="451623" idx="4"/>
              <a:endCxn id="451624" idx="0"/>
            </p:cNvCxnSpPr>
            <p:nvPr/>
          </p:nvCxnSpPr>
          <p:spPr bwMode="auto">
            <a:xfrm>
              <a:off x="6992938" y="4918076"/>
              <a:ext cx="0" cy="949325"/>
            </a:xfrm>
            <a:prstGeom prst="straightConnector1">
              <a:avLst/>
            </a:prstGeom>
            <a:noFill/>
            <a:ln w="38100">
              <a:solidFill>
                <a:srgbClr val="FF0000"/>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26" name="AutoShape 42"/>
            <p:cNvCxnSpPr>
              <a:cxnSpLocks noChangeShapeType="1"/>
              <a:stCxn id="451622" idx="4"/>
              <a:endCxn id="451623" idx="0"/>
            </p:cNvCxnSpPr>
            <p:nvPr/>
          </p:nvCxnSpPr>
          <p:spPr bwMode="auto">
            <a:xfrm>
              <a:off x="6992938" y="3810000"/>
              <a:ext cx="0" cy="83820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1628" name="Oval 44"/>
            <p:cNvSpPr>
              <a:spLocks noChangeAspect="1" noChangeArrowheads="1"/>
            </p:cNvSpPr>
            <p:nvPr/>
          </p:nvSpPr>
          <p:spPr bwMode="auto">
            <a:xfrm>
              <a:off x="89535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451629" name="AutoShape 45"/>
            <p:cNvCxnSpPr>
              <a:cxnSpLocks noChangeShapeType="1"/>
              <a:stCxn id="451622" idx="6"/>
              <a:endCxn id="451628" idx="1"/>
            </p:cNvCxnSpPr>
            <p:nvPr/>
          </p:nvCxnSpPr>
          <p:spPr bwMode="auto">
            <a:xfrm>
              <a:off x="7127876" y="3675064"/>
              <a:ext cx="1865313"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30" name="AutoShape 46"/>
            <p:cNvCxnSpPr>
              <a:cxnSpLocks noChangeShapeType="1"/>
              <a:stCxn id="451623" idx="6"/>
              <a:endCxn id="451628" idx="2"/>
            </p:cNvCxnSpPr>
            <p:nvPr/>
          </p:nvCxnSpPr>
          <p:spPr bwMode="auto">
            <a:xfrm>
              <a:off x="7127876" y="4783138"/>
              <a:ext cx="1825625" cy="0"/>
            </a:xfrm>
            <a:prstGeom prst="straightConnector1">
              <a:avLst/>
            </a:prstGeom>
            <a:noFill/>
            <a:ln w="381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31" name="AutoShape 47"/>
            <p:cNvCxnSpPr>
              <a:cxnSpLocks noChangeShapeType="1"/>
              <a:stCxn id="451624" idx="7"/>
              <a:endCxn id="451628" idx="4"/>
            </p:cNvCxnSpPr>
            <p:nvPr/>
          </p:nvCxnSpPr>
          <p:spPr bwMode="auto">
            <a:xfrm flipV="1">
              <a:off x="7088188" y="4918076"/>
              <a:ext cx="2000250" cy="989013"/>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47" name="AutoShape 63"/>
            <p:cNvCxnSpPr>
              <a:cxnSpLocks noChangeShapeType="1"/>
              <a:stCxn id="451623" idx="2"/>
              <a:endCxn id="451591" idx="6"/>
            </p:cNvCxnSpPr>
            <p:nvPr/>
          </p:nvCxnSpPr>
          <p:spPr bwMode="auto">
            <a:xfrm flipH="1" flipV="1">
              <a:off x="4841876" y="3675064"/>
              <a:ext cx="2016125" cy="11080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48" name="AutoShape 64"/>
            <p:cNvCxnSpPr>
              <a:cxnSpLocks noChangeShapeType="1"/>
              <a:stCxn id="451622" idx="2"/>
              <a:endCxn id="451592" idx="7"/>
            </p:cNvCxnSpPr>
            <p:nvPr/>
          </p:nvCxnSpPr>
          <p:spPr bwMode="auto">
            <a:xfrm flipH="1">
              <a:off x="4802188" y="3675064"/>
              <a:ext cx="2055812"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8" name="Slide Number Placeholder 3">
            <a:extLst>
              <a:ext uri="{FF2B5EF4-FFF2-40B4-BE49-F238E27FC236}">
                <a16:creationId xmlns:a16="http://schemas.microsoft.com/office/drawing/2014/main" id="{890D4E2D-F1F8-4E3A-B353-8B094D5424D4}"/>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30</a:t>
            </a:fld>
            <a:endParaRPr lang="en-US" dirty="0"/>
          </a:p>
        </p:txBody>
      </p:sp>
      <mc:AlternateContent xmlns:mc="http://schemas.openxmlformats.org/markup-compatibility/2006" xmlns:a14="http://schemas.microsoft.com/office/drawing/2010/main">
        <mc:Choice Requires="a14">
          <p:sp>
            <p:nvSpPr>
              <p:cNvPr id="5" name="Rectangle 32">
                <a:extLst>
                  <a:ext uri="{FF2B5EF4-FFF2-40B4-BE49-F238E27FC236}">
                    <a16:creationId xmlns:a16="http://schemas.microsoft.com/office/drawing/2014/main" id="{F24832DE-A48D-CE0B-BAC2-7D69053DBDC2}"/>
                  </a:ext>
                </a:extLst>
              </p:cNvPr>
              <p:cNvSpPr txBox="1">
                <a:spLocks noChangeArrowheads="1"/>
              </p:cNvSpPr>
              <p:nvPr/>
            </p:nvSpPr>
            <p:spPr>
              <a:xfrm>
                <a:off x="254314" y="1530574"/>
                <a:ext cx="11563351" cy="52000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2400" b="1" dirty="0">
                    <a:solidFill>
                      <a:srgbClr val="695082"/>
                    </a:solidFill>
                  </a:rPr>
                  <a:t>Defn: </a:t>
                </a:r>
                <a:r>
                  <a:rPr lang="en-US" altLang="en-US" sz="2400" dirty="0"/>
                  <a:t>Two paths in a graph are </a:t>
                </a:r>
                <a:r>
                  <a:rPr lang="en-US" altLang="en-US" sz="2400" dirty="0">
                    <a:solidFill>
                      <a:srgbClr val="C00000"/>
                    </a:solidFill>
                  </a:rPr>
                  <a:t>edge-disjoint</a:t>
                </a:r>
                <a:r>
                  <a:rPr lang="en-US" altLang="en-US" sz="2400" dirty="0"/>
                  <a:t> </a:t>
                </a:r>
                <a:r>
                  <a:rPr lang="en-US" altLang="en-US" sz="2400" dirty="0" err="1"/>
                  <a:t>iff</a:t>
                </a:r>
                <a:r>
                  <a:rPr lang="en-US" altLang="en-US" sz="2400" dirty="0"/>
                  <a:t> they have no edge in common.</a:t>
                </a:r>
              </a:p>
              <a:p>
                <a:pPr marL="0" indent="0">
                  <a:buFont typeface="Arial" panose="020B0604020202020204" pitchFamily="34" charset="0"/>
                  <a:buNone/>
                </a:pPr>
                <a:endParaRPr lang="en-US" altLang="en-US" sz="500" dirty="0"/>
              </a:p>
              <a:p>
                <a:pPr marL="0" indent="0">
                  <a:buFont typeface="Arial" panose="020B0604020202020204" pitchFamily="34" charset="0"/>
                  <a:buNone/>
                </a:pPr>
                <a:r>
                  <a:rPr lang="en-US" altLang="en-US" sz="2400" b="1" dirty="0">
                    <a:solidFill>
                      <a:srgbClr val="695082"/>
                    </a:solidFill>
                  </a:rPr>
                  <a:t>Edge disjoint path problem:</a:t>
                </a:r>
                <a:r>
                  <a:rPr lang="en-US" altLang="en-US" sz="2000" dirty="0"/>
                  <a:t> </a:t>
                </a:r>
                <a:r>
                  <a:rPr lang="en-US" altLang="en-US" sz="2400" dirty="0"/>
                  <a:t> </a:t>
                </a:r>
                <a:r>
                  <a:rPr lang="en-US" altLang="en-US" sz="2400" b="1" dirty="0">
                    <a:solidFill>
                      <a:srgbClr val="0066CC"/>
                    </a:solidFill>
                  </a:rPr>
                  <a:t>Given:</a:t>
                </a:r>
                <a:r>
                  <a:rPr lang="en-US" altLang="en-US" sz="2400" dirty="0"/>
                  <a:t> a directed graph </a:t>
                </a:r>
                <a14:m>
                  <m:oMath xmlns:m="http://schemas.openxmlformats.org/officeDocument/2006/math">
                    <m:r>
                      <a:rPr lang="en-US" altLang="en-US" sz="2400" b="1" i="1" dirty="0">
                        <a:solidFill>
                          <a:srgbClr val="0066CC"/>
                        </a:solidFill>
                        <a:latin typeface="Cambria Math" panose="02040503050406030204" pitchFamily="18" charset="0"/>
                      </a:rPr>
                      <m:t>𝑮</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𝑽</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𝑬</m:t>
                    </m:r>
                    <m:r>
                      <a:rPr lang="en-US" altLang="en-US" sz="2400" b="1" i="1" dirty="0">
                        <a:solidFill>
                          <a:srgbClr val="0066CC"/>
                        </a:solidFill>
                        <a:latin typeface="Cambria Math" panose="02040503050406030204" pitchFamily="18" charset="0"/>
                      </a:rPr>
                      <m:t>)</m:t>
                    </m:r>
                  </m:oMath>
                </a14:m>
                <a:r>
                  <a:rPr lang="en-US" altLang="en-US" sz="2400" dirty="0"/>
                  <a:t> and two vertices </a:t>
                </a:r>
                <a14:m>
                  <m:oMath xmlns:m="http://schemas.openxmlformats.org/officeDocument/2006/math">
                    <m:r>
                      <a:rPr lang="en-US" altLang="en-US" sz="2400" b="1" i="1" dirty="0">
                        <a:solidFill>
                          <a:srgbClr val="0066CC"/>
                        </a:solidFill>
                        <a:latin typeface="Cambria Math" panose="02040503050406030204" pitchFamily="18" charset="0"/>
                      </a:rPr>
                      <m:t>𝒔</m:t>
                    </m:r>
                  </m:oMath>
                </a14:m>
                <a:r>
                  <a:rPr lang="en-US" altLang="en-US" sz="2400" dirty="0"/>
                  <a:t> and </a:t>
                </a:r>
                <a14:m>
                  <m:oMath xmlns:m="http://schemas.openxmlformats.org/officeDocument/2006/math">
                    <m:r>
                      <a:rPr lang="en-US" altLang="en-US" sz="2400" b="1" i="1" dirty="0">
                        <a:solidFill>
                          <a:srgbClr val="0066CC"/>
                        </a:solidFill>
                        <a:latin typeface="Cambria Math" panose="02040503050406030204" pitchFamily="18" charset="0"/>
                      </a:rPr>
                      <m:t>𝒕</m:t>
                    </m:r>
                  </m:oMath>
                </a14:m>
                <a:r>
                  <a:rPr lang="en-US" altLang="en-US" sz="2400" dirty="0"/>
                  <a:t>. 			             </a:t>
                </a:r>
                <a:r>
                  <a:rPr lang="en-US" altLang="en-US" sz="2400" b="1" dirty="0">
                    <a:solidFill>
                      <a:srgbClr val="006600"/>
                    </a:solidFill>
                  </a:rPr>
                  <a:t>Find:</a:t>
                </a:r>
                <a:r>
                  <a:rPr lang="en-US" altLang="en-US" sz="2400" dirty="0"/>
                  <a:t> the maximum # of edge-disjoint simple </a:t>
                </a:r>
                <a14:m>
                  <m:oMath xmlns:m="http://schemas.openxmlformats.org/officeDocument/2006/math">
                    <m:r>
                      <a:rPr lang="en-US" altLang="en-US" sz="2400" b="1" i="1" dirty="0">
                        <a:solidFill>
                          <a:srgbClr val="0066CC"/>
                        </a:solidFill>
                        <a:latin typeface="Cambria Math" panose="02040503050406030204" pitchFamily="18" charset="0"/>
                      </a:rPr>
                      <m:t>𝒔</m:t>
                    </m:r>
                  </m:oMath>
                </a14:m>
                <a:r>
                  <a:rPr lang="en-US" altLang="en-US" sz="2400" dirty="0"/>
                  <a:t>-</a:t>
                </a:r>
                <a14:m>
                  <m:oMath xmlns:m="http://schemas.openxmlformats.org/officeDocument/2006/math">
                    <m:r>
                      <a:rPr lang="en-US" altLang="en-US" sz="2400" b="1" i="1" dirty="0">
                        <a:solidFill>
                          <a:srgbClr val="0066CC"/>
                        </a:solidFill>
                        <a:latin typeface="Cambria Math" panose="02040503050406030204" pitchFamily="18" charset="0"/>
                      </a:rPr>
                      <m:t>𝒕</m:t>
                    </m:r>
                  </m:oMath>
                </a14:m>
                <a:r>
                  <a:rPr lang="en-US" altLang="en-US" sz="2400" dirty="0"/>
                  <a:t> paths in </a:t>
                </a:r>
                <a14:m>
                  <m:oMath xmlns:m="http://schemas.openxmlformats.org/officeDocument/2006/math">
                    <m:r>
                      <a:rPr lang="en-US" altLang="en-US" sz="2400" b="1" i="1" dirty="0">
                        <a:solidFill>
                          <a:srgbClr val="006600"/>
                        </a:solidFill>
                        <a:latin typeface="Cambria Math" panose="02040503050406030204" pitchFamily="18" charset="0"/>
                      </a:rPr>
                      <m:t>𝑮</m:t>
                    </m:r>
                  </m:oMath>
                </a14:m>
                <a:r>
                  <a:rPr lang="en-US" altLang="en-US" sz="2400" dirty="0"/>
                  <a:t>.</a:t>
                </a:r>
              </a:p>
              <a:p>
                <a:pPr marL="0" indent="0">
                  <a:buFont typeface="Arial" panose="020B0604020202020204" pitchFamily="34" charset="0"/>
                  <a:buNone/>
                </a:pPr>
                <a:endParaRPr lang="en-US" altLang="en-US" sz="500" dirty="0"/>
              </a:p>
              <a:p>
                <a:pPr marL="0" indent="0">
                  <a:buFont typeface="Arial" panose="020B0604020202020204" pitchFamily="34" charset="0"/>
                  <a:buNone/>
                </a:pPr>
                <a:endParaRPr lang="en-US" altLang="en-US" sz="2400" dirty="0"/>
              </a:p>
            </p:txBody>
          </p:sp>
        </mc:Choice>
        <mc:Fallback xmlns="">
          <p:sp>
            <p:nvSpPr>
              <p:cNvPr id="5" name="Rectangle 32">
                <a:extLst>
                  <a:ext uri="{FF2B5EF4-FFF2-40B4-BE49-F238E27FC236}">
                    <a16:creationId xmlns:a16="http://schemas.microsoft.com/office/drawing/2014/main" id="{F24832DE-A48D-CE0B-BAC2-7D69053DBDC2}"/>
                  </a:ext>
                </a:extLst>
              </p:cNvPr>
              <p:cNvSpPr txBox="1">
                <a:spLocks noRot="1" noChangeAspect="1" noMove="1" noResize="1" noEditPoints="1" noAdjustHandles="1" noChangeArrowheads="1" noChangeShapeType="1" noTextEdit="1"/>
              </p:cNvSpPr>
              <p:nvPr/>
            </p:nvSpPr>
            <p:spPr>
              <a:xfrm>
                <a:off x="254314" y="1530574"/>
                <a:ext cx="11563351" cy="5200045"/>
              </a:xfrm>
              <a:prstGeom prst="rect">
                <a:avLst/>
              </a:prstGeom>
              <a:blipFill>
                <a:blip r:embed="rId3"/>
                <a:stretch>
                  <a:fillRect l="-843" t="-1641"/>
                </a:stretch>
              </a:blipFill>
            </p:spPr>
            <p:txBody>
              <a:bodyPr/>
              <a:lstStyle/>
              <a:p>
                <a:r>
                  <a:rPr lang="en-US">
                    <a:noFill/>
                  </a:rPr>
                  <a:t> </a:t>
                </a:r>
              </a:p>
            </p:txBody>
          </p:sp>
        </mc:Fallback>
      </mc:AlternateContent>
    </p:spTree>
    <p:extLst>
      <p:ext uri="{BB962C8B-B14F-4D97-AF65-F5344CB8AC3E}">
        <p14:creationId xmlns:p14="http://schemas.microsoft.com/office/powerpoint/2010/main" val="2556683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615" name="Rectangle 31"/>
          <p:cNvSpPr>
            <a:spLocks noGrp="1" noChangeArrowheads="1"/>
          </p:cNvSpPr>
          <p:nvPr>
            <p:ph type="title"/>
          </p:nvPr>
        </p:nvSpPr>
        <p:spPr/>
        <p:txBody>
          <a:bodyPr/>
          <a:lstStyle/>
          <a:p>
            <a:r>
              <a:rPr lang="en-US" altLang="en-US" dirty="0"/>
              <a:t>Edge-Disjoint Paths</a:t>
            </a:r>
          </a:p>
        </p:txBody>
      </p:sp>
      <mc:AlternateContent xmlns:mc="http://schemas.openxmlformats.org/markup-compatibility/2006">
        <mc:Choice xmlns:a14="http://schemas.microsoft.com/office/drawing/2010/main" Requires="a14">
          <p:sp>
            <p:nvSpPr>
              <p:cNvPr id="451616" name="Rectangle 32"/>
              <p:cNvSpPr>
                <a:spLocks noGrp="1" noChangeArrowheads="1"/>
              </p:cNvSpPr>
              <p:nvPr>
                <p:ph sz="half" idx="1"/>
              </p:nvPr>
            </p:nvSpPr>
            <p:spPr>
              <a:xfrm>
                <a:off x="254314" y="1446797"/>
                <a:ext cx="5678218" cy="4351338"/>
              </a:xfrm>
            </p:spPr>
            <p:txBody>
              <a:bodyPr>
                <a:noAutofit/>
              </a:bodyPr>
              <a:lstStyle/>
              <a:p>
                <a:pPr marL="0" indent="0">
                  <a:buNone/>
                </a:pPr>
                <a:r>
                  <a:rPr lang="en-US" altLang="en-US" sz="2400" dirty="0">
                    <a:solidFill>
                      <a:schemeClr val="tx1"/>
                    </a:solidFill>
                  </a:rPr>
                  <a:t>MaxFlow for edge-disjoint paths</a:t>
                </a:r>
              </a:p>
              <a:p>
                <a:pPr lvl="1"/>
                <a:r>
                  <a:rPr lang="en-US" altLang="en-US" sz="2400" dirty="0"/>
                  <a:t>Assign capacity </a:t>
                </a:r>
                <a14:m>
                  <m:oMath xmlns:m="http://schemas.openxmlformats.org/officeDocument/2006/math">
                    <m:r>
                      <a:rPr lang="en-US" altLang="en-US" sz="2400" b="1" i="1" dirty="0" smtClean="0">
                        <a:solidFill>
                          <a:srgbClr val="0066CC"/>
                        </a:solidFill>
                        <a:latin typeface="Cambria Math" panose="02040503050406030204" pitchFamily="18" charset="0"/>
                      </a:rPr>
                      <m:t>𝟏</m:t>
                    </m:r>
                  </m:oMath>
                </a14:m>
                <a:r>
                  <a:rPr lang="en-US" altLang="en-US" sz="2400" dirty="0"/>
                  <a:t> to every edge</a:t>
                </a:r>
              </a:p>
              <a:p>
                <a:pPr lvl="1"/>
                <a:r>
                  <a:rPr lang="en-US" altLang="en-US" sz="2400" dirty="0"/>
                  <a:t>Add a source </a:t>
                </a:r>
                <a14:m>
                  <m:oMath xmlns:m="http://schemas.openxmlformats.org/officeDocument/2006/math">
                    <m:r>
                      <a:rPr lang="en-US" altLang="en-US" sz="2400" b="1" i="1" dirty="0" smtClean="0">
                        <a:solidFill>
                          <a:srgbClr val="0066CC"/>
                        </a:solidFill>
                        <a:latin typeface="Cambria Math" panose="02040503050406030204" pitchFamily="18" charset="0"/>
                      </a:rPr>
                      <m:t>𝒔</m:t>
                    </m:r>
                    <m:r>
                      <a:rPr lang="en-US" altLang="en-US" sz="2400" b="1" i="1" dirty="0" smtClean="0">
                        <a:solidFill>
                          <a:srgbClr val="0066CC"/>
                        </a:solidFill>
                        <a:latin typeface="Cambria Math" panose="02040503050406030204" pitchFamily="18" charset="0"/>
                      </a:rPr>
                      <m:t>′</m:t>
                    </m:r>
                  </m:oMath>
                </a14:m>
                <a:r>
                  <a:rPr lang="en-US" altLang="en-US" sz="2400" dirty="0"/>
                  <a:t> </a:t>
                </a:r>
                <a:r>
                  <a:rPr lang="en-US" altLang="en-US" dirty="0"/>
                  <a:t>and a sink</a:t>
                </a:r>
                <a:r>
                  <a:rPr lang="en-US" altLang="en-US" sz="2400" dirty="0"/>
                  <a:t> </a:t>
                </a:r>
                <a14:m>
                  <m:oMath xmlns:m="http://schemas.openxmlformats.org/officeDocument/2006/math">
                    <m:r>
                      <a:rPr lang="en-US" altLang="en-US" sz="2400" b="1" i="1" dirty="0" smtClean="0">
                        <a:solidFill>
                          <a:srgbClr val="0066CC"/>
                        </a:solidFill>
                        <a:latin typeface="Cambria Math" panose="02040503050406030204" pitchFamily="18" charset="0"/>
                      </a:rPr>
                      <m:t>𝒕</m:t>
                    </m:r>
                    <m:r>
                      <a:rPr lang="en-US" altLang="en-US" sz="2400" b="1" i="1" dirty="0" smtClean="0">
                        <a:solidFill>
                          <a:srgbClr val="0066CC"/>
                        </a:solidFill>
                        <a:latin typeface="Cambria Math" panose="02040503050406030204" pitchFamily="18" charset="0"/>
                      </a:rPr>
                      <m:t>′</m:t>
                    </m:r>
                  </m:oMath>
                </a14:m>
                <a:endParaRPr lang="en-US" altLang="en-US" sz="2400" b="1" dirty="0">
                  <a:solidFill>
                    <a:srgbClr val="0066CC"/>
                  </a:solidFill>
                </a:endParaRPr>
              </a:p>
              <a:p>
                <a:pPr lvl="1"/>
                <a:r>
                  <a:rPr lang="en-US" altLang="en-US" sz="2400" dirty="0">
                    <a:solidFill>
                      <a:schemeClr val="tx1"/>
                    </a:solidFill>
                  </a:rPr>
                  <a:t>Connect</a:t>
                </a:r>
                <a:r>
                  <a:rPr lang="en-US" altLang="en-US" b="1" dirty="0">
                    <a:solidFill>
                      <a:srgbClr val="0066CC"/>
                    </a:solidFill>
                  </a:rPr>
                  <a:t> </a:t>
                </a:r>
                <a14:m>
                  <m:oMath xmlns:m="http://schemas.openxmlformats.org/officeDocument/2006/math">
                    <m:r>
                      <a:rPr lang="en-US" altLang="en-US" b="1" i="1" smtClean="0">
                        <a:solidFill>
                          <a:srgbClr val="0066CC"/>
                        </a:solidFill>
                        <a:latin typeface="Cambria Math" panose="02040503050406030204" pitchFamily="18" charset="0"/>
                      </a:rPr>
                      <m:t>𝒔</m:t>
                    </m:r>
                    <m:r>
                      <a:rPr lang="en-US" altLang="en-US" b="1" i="1" smtClean="0">
                        <a:solidFill>
                          <a:srgbClr val="0066CC"/>
                        </a:solidFill>
                        <a:latin typeface="Cambria Math" panose="02040503050406030204" pitchFamily="18" charset="0"/>
                      </a:rPr>
                      <m:t>′</m:t>
                    </m:r>
                  </m:oMath>
                </a14:m>
                <a:r>
                  <a:rPr lang="en-US" altLang="en-US" sz="2400" dirty="0"/>
                  <a:t> </a:t>
                </a:r>
                <a:r>
                  <a:rPr lang="en-US" altLang="en-US" dirty="0"/>
                  <a:t>to </a:t>
                </a:r>
                <a14:m>
                  <m:oMath xmlns:m="http://schemas.openxmlformats.org/officeDocument/2006/math">
                    <m:r>
                      <a:rPr lang="en-US" altLang="en-US" b="1" i="1" dirty="0">
                        <a:solidFill>
                          <a:srgbClr val="0066CC"/>
                        </a:solidFill>
                        <a:latin typeface="Cambria Math" panose="02040503050406030204" pitchFamily="18" charset="0"/>
                      </a:rPr>
                      <m:t>𝒔</m:t>
                    </m:r>
                  </m:oMath>
                </a14:m>
                <a:r>
                  <a:rPr lang="en-US" altLang="en-US" sz="2400" dirty="0"/>
                  <a:t> and </a:t>
                </a:r>
                <a14:m>
                  <m:oMath xmlns:m="http://schemas.openxmlformats.org/officeDocument/2006/math">
                    <m:r>
                      <a:rPr lang="en-US" altLang="en-US" b="1" i="1" dirty="0" smtClean="0">
                        <a:solidFill>
                          <a:srgbClr val="0066CC"/>
                        </a:solidFill>
                        <a:latin typeface="Cambria Math" panose="02040503050406030204" pitchFamily="18" charset="0"/>
                      </a:rPr>
                      <m:t>𝒕</m:t>
                    </m:r>
                    <m:r>
                      <a:rPr lang="en-US" altLang="en-US" b="1" i="1" dirty="0" smtClean="0">
                        <a:solidFill>
                          <a:srgbClr val="0066CC"/>
                        </a:solidFill>
                        <a:latin typeface="Cambria Math" panose="02040503050406030204" pitchFamily="18" charset="0"/>
                      </a:rPr>
                      <m:t>′ </m:t>
                    </m:r>
                  </m:oMath>
                </a14:m>
                <a:r>
                  <a:rPr lang="en-US" altLang="en-US" sz="2400" dirty="0"/>
                  <a:t> to </a:t>
                </a:r>
                <a14:m>
                  <m:oMath xmlns:m="http://schemas.openxmlformats.org/officeDocument/2006/math">
                    <m:r>
                      <a:rPr lang="en-US" altLang="en-US" b="1" i="1" dirty="0" smtClean="0">
                        <a:solidFill>
                          <a:srgbClr val="0066CC"/>
                        </a:solidFill>
                        <a:latin typeface="Cambria Math" panose="02040503050406030204" pitchFamily="18" charset="0"/>
                      </a:rPr>
                      <m:t>𝒕</m:t>
                    </m:r>
                  </m:oMath>
                </a14:m>
                <a:r>
                  <a:rPr lang="en-US" altLang="en-US" sz="2400" dirty="0"/>
                  <a:t> with capacity </a:t>
                </a:r>
                <a14:m>
                  <m:oMath xmlns:m="http://schemas.openxmlformats.org/officeDocument/2006/math">
                    <m:r>
                      <a:rPr lang="en-US" altLang="en-US" sz="2400" b="0" i="1" smtClean="0">
                        <a:latin typeface="Cambria Math" panose="02040503050406030204" pitchFamily="18" charset="0"/>
                      </a:rPr>
                      <m:t>𝑚</m:t>
                    </m:r>
                  </m:oMath>
                </a14:m>
                <a:r>
                  <a:rPr lang="en-US" altLang="en-US" sz="2400" dirty="0">
                    <a:solidFill>
                      <a:schemeClr val="tx1"/>
                    </a:solidFill>
                  </a:rPr>
                  <a:t> (number of edges)</a:t>
                </a:r>
              </a:p>
              <a:p>
                <a:pPr lvl="2"/>
                <a:r>
                  <a:rPr lang="en-US" altLang="en-US" dirty="0">
                    <a:solidFill>
                      <a:schemeClr val="tx1"/>
                    </a:solidFill>
                  </a:rPr>
                  <a:t>At most every edge is its own path</a:t>
                </a:r>
              </a:p>
              <a:p>
                <a:pPr lvl="1"/>
                <a:r>
                  <a:rPr lang="en-US" altLang="en-US" dirty="0"/>
                  <a:t>Compute max flow</a:t>
                </a:r>
              </a:p>
              <a:p>
                <a:pPr lvl="1"/>
                <a:r>
                  <a:rPr lang="en-US" altLang="en-US" dirty="0"/>
                  <a:t>Use all edges with flow</a:t>
                </a:r>
              </a:p>
              <a:p>
                <a:pPr lvl="1"/>
                <a:endParaRPr lang="en-US" altLang="en-US" sz="2400" dirty="0">
                  <a:solidFill>
                    <a:schemeClr val="tx1"/>
                  </a:solidFill>
                </a:endParaRPr>
              </a:p>
            </p:txBody>
          </p:sp>
        </mc:Choice>
        <mc:Fallback>
          <p:sp>
            <p:nvSpPr>
              <p:cNvPr id="451616" name="Rectangle 32"/>
              <p:cNvSpPr>
                <a:spLocks noGrp="1" noRot="1" noChangeAspect="1" noMove="1" noResize="1" noEditPoints="1" noAdjustHandles="1" noChangeArrowheads="1" noChangeShapeType="1" noTextEdit="1"/>
              </p:cNvSpPr>
              <p:nvPr>
                <p:ph sz="half" idx="1"/>
              </p:nvPr>
            </p:nvSpPr>
            <p:spPr>
              <a:xfrm>
                <a:off x="254314" y="1446797"/>
                <a:ext cx="5678218" cy="4351338"/>
              </a:xfrm>
              <a:blipFill>
                <a:blip r:embed="rId3"/>
                <a:stretch>
                  <a:fillRect l="-1719" t="-19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A75882B-1F06-49D4-8E7E-EFB2F30980D3}"/>
                  </a:ext>
                </a:extLst>
              </p:cNvPr>
              <p:cNvSpPr>
                <a:spLocks noGrp="1"/>
              </p:cNvSpPr>
              <p:nvPr>
                <p:ph sz="half" idx="2"/>
              </p:nvPr>
            </p:nvSpPr>
            <p:spPr>
              <a:xfrm>
                <a:off x="6004726" y="1399665"/>
                <a:ext cx="5765486" cy="3422956"/>
              </a:xfrm>
            </p:spPr>
            <p:txBody>
              <a:bodyPr>
                <a:noAutofit/>
              </a:bodyPr>
              <a:lstStyle/>
              <a:p>
                <a:pPr marL="0" indent="0">
                  <a:buNone/>
                </a:pPr>
                <a:r>
                  <a:rPr lang="en-US" sz="2000" dirty="0"/>
                  <a:t>Running Time:</a:t>
                </a:r>
              </a:p>
              <a:p>
                <a:pPr marL="0" indent="0">
                  <a:buNone/>
                </a:pPr>
                <a:r>
                  <a:rPr lang="en-US" sz="2000" dirty="0"/>
                  <a:t>Constructing the flow network: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𝑚</m:t>
                    </m:r>
                    <m:r>
                      <a:rPr lang="en-US" sz="2000" b="0" i="1" smtClean="0">
                        <a:latin typeface="Cambria Math" panose="02040503050406030204" pitchFamily="18" charset="0"/>
                      </a:rPr>
                      <m:t>)</m:t>
                    </m:r>
                  </m:oMath>
                </a14:m>
                <a:endParaRPr lang="en-US" sz="2000" dirty="0"/>
              </a:p>
              <a:p>
                <a:pPr marL="0" indent="0">
                  <a:buNone/>
                </a:pPr>
                <a:r>
                  <a:rPr lang="en-US" sz="2000" dirty="0"/>
                  <a:t>Computing Max Flow: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r>
                      <a:rPr lang="en-US" sz="2000" b="0" i="1" smtClean="0">
                        <a:latin typeface="Cambria Math" panose="02040503050406030204" pitchFamily="18" charset="0"/>
                      </a:rPr>
                      <m:t>𝑛</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endParaRPr lang="en-US" sz="2000" dirty="0"/>
              </a:p>
              <a:p>
                <a:pPr marL="0" indent="0">
                  <a:buNone/>
                </a:pPr>
                <a:r>
                  <a:rPr lang="en-US" sz="2000" dirty="0"/>
                  <a:t>Overall: </a:t>
                </a:r>
                <a14:m>
                  <m:oMath xmlns:m="http://schemas.openxmlformats.org/officeDocument/2006/math">
                    <m:r>
                      <m:rPr>
                        <m:sty m:val="p"/>
                      </m:rPr>
                      <a:rPr lang="en-US" sz="2000" b="0" i="0" smtClean="0">
                        <a:latin typeface="Cambria Math" panose="02040503050406030204" pitchFamily="18" charset="0"/>
                      </a:rPr>
                      <m:t>Θ</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2</m:t>
                            </m:r>
                          </m:sup>
                        </m:sSup>
                      </m:e>
                    </m:d>
                  </m:oMath>
                </a14:m>
                <a:endParaRPr lang="en-US" sz="2000" dirty="0"/>
              </a:p>
            </p:txBody>
          </p:sp>
        </mc:Choice>
        <mc:Fallback>
          <p:sp>
            <p:nvSpPr>
              <p:cNvPr id="3" name="Content Placeholder 2">
                <a:extLst>
                  <a:ext uri="{FF2B5EF4-FFF2-40B4-BE49-F238E27FC236}">
                    <a16:creationId xmlns:a16="http://schemas.microsoft.com/office/drawing/2014/main" id="{5A75882B-1F06-49D4-8E7E-EFB2F30980D3}"/>
                  </a:ext>
                </a:extLst>
              </p:cNvPr>
              <p:cNvSpPr>
                <a:spLocks noGrp="1" noRot="1" noChangeAspect="1" noMove="1" noResize="1" noEditPoints="1" noAdjustHandles="1" noChangeArrowheads="1" noChangeShapeType="1" noTextEdit="1"/>
              </p:cNvSpPr>
              <p:nvPr>
                <p:ph sz="half" idx="2"/>
              </p:nvPr>
            </p:nvSpPr>
            <p:spPr>
              <a:xfrm>
                <a:off x="6004726" y="1399665"/>
                <a:ext cx="5765486" cy="3422956"/>
              </a:xfrm>
              <a:blipFill>
                <a:blip r:embed="rId4"/>
                <a:stretch>
                  <a:fillRect l="-1057" t="-1961"/>
                </a:stretch>
              </a:blipFill>
            </p:spPr>
            <p:txBody>
              <a:bodyPr/>
              <a:lstStyle/>
              <a:p>
                <a:r>
                  <a:rPr lang="en-US">
                    <a:noFill/>
                  </a:rPr>
                  <a:t> </a:t>
                </a:r>
              </a:p>
            </p:txBody>
          </p:sp>
        </mc:Fallback>
      </mc:AlternateContent>
      <p:sp>
        <p:nvSpPr>
          <p:cNvPr id="26" name="Slide Number Placeholder 3"/>
          <p:cNvSpPr>
            <a:spLocks noGrp="1"/>
          </p:cNvSpPr>
          <p:nvPr>
            <p:ph type="sldNum" sz="quarter" idx="12"/>
          </p:nvPr>
        </p:nvSpPr>
        <p:spPr/>
        <p:txBody>
          <a:bodyPr/>
          <a:lstStyle/>
          <a:p>
            <a:fld id="{7171D143-95A6-4EFE-B529-5DD58A85D94A}" type="slidenum">
              <a:rPr lang="en-US" altLang="en-US"/>
              <a:pPr/>
              <a:t>31</a:t>
            </a:fld>
            <a:endParaRPr lang="en-US" altLang="en-US" sz="1400"/>
          </a:p>
        </p:txBody>
      </p:sp>
      <p:grpSp>
        <p:nvGrpSpPr>
          <p:cNvPr id="16" name="Group 15">
            <a:extLst>
              <a:ext uri="{FF2B5EF4-FFF2-40B4-BE49-F238E27FC236}">
                <a16:creationId xmlns:a16="http://schemas.microsoft.com/office/drawing/2014/main" id="{A4C06EAD-8527-82B3-F1C3-DE03CC0A7690}"/>
              </a:ext>
            </a:extLst>
          </p:cNvPr>
          <p:cNvGrpSpPr/>
          <p:nvPr/>
        </p:nvGrpSpPr>
        <p:grpSpPr>
          <a:xfrm>
            <a:off x="85793" y="4453128"/>
            <a:ext cx="7224366" cy="2323747"/>
            <a:chOff x="85793" y="4142232"/>
            <a:chExt cx="7224366" cy="2323747"/>
          </a:xfrm>
        </p:grpSpPr>
        <p:grpSp>
          <p:nvGrpSpPr>
            <p:cNvPr id="4" name="Group 3">
              <a:extLst>
                <a:ext uri="{FF2B5EF4-FFF2-40B4-BE49-F238E27FC236}">
                  <a16:creationId xmlns:a16="http://schemas.microsoft.com/office/drawing/2014/main" id="{4BEA164E-9012-4A5E-8A1C-BA8A1F037878}"/>
                </a:ext>
              </a:extLst>
            </p:cNvPr>
            <p:cNvGrpSpPr/>
            <p:nvPr/>
          </p:nvGrpSpPr>
          <p:grpSpPr>
            <a:xfrm>
              <a:off x="1024128" y="4142232"/>
              <a:ext cx="5303520" cy="2323747"/>
              <a:chOff x="1463040" y="3429000"/>
              <a:chExt cx="5303520" cy="2323747"/>
            </a:xfrm>
          </p:grpSpPr>
          <p:grpSp>
            <p:nvGrpSpPr>
              <p:cNvPr id="2" name="Group 1">
                <a:extLst>
                  <a:ext uri="{FF2B5EF4-FFF2-40B4-BE49-F238E27FC236}">
                    <a16:creationId xmlns:a16="http://schemas.microsoft.com/office/drawing/2014/main" id="{C6C09534-F151-4A0E-B05D-1533EC404540}"/>
                  </a:ext>
                </a:extLst>
              </p:cNvPr>
              <p:cNvGrpSpPr>
                <a:grpSpLocks/>
              </p:cNvGrpSpPr>
              <p:nvPr/>
            </p:nvGrpSpPr>
            <p:grpSpPr>
              <a:xfrm>
                <a:off x="1463040" y="3429000"/>
                <a:ext cx="5303520" cy="2286000"/>
                <a:chOff x="2438401" y="3540126"/>
                <a:chExt cx="6784975" cy="2597150"/>
              </a:xfrm>
            </p:grpSpPr>
            <p:sp>
              <p:nvSpPr>
                <p:cNvPr id="451588" name="Oval 4"/>
                <p:cNvSpPr>
                  <a:spLocks noChangeAspect="1" noChangeArrowheads="1"/>
                </p:cNvSpPr>
                <p:nvPr/>
              </p:nvSpPr>
              <p:spPr bwMode="auto">
                <a:xfrm>
                  <a:off x="24384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s</a:t>
                  </a:r>
                </a:p>
              </p:txBody>
            </p:sp>
            <p:sp>
              <p:nvSpPr>
                <p:cNvPr id="451591" name="Oval 7"/>
                <p:cNvSpPr>
                  <a:spLocks noChangeAspect="1" noChangeArrowheads="1"/>
                </p:cNvSpPr>
                <p:nvPr/>
              </p:nvSpPr>
              <p:spPr bwMode="auto">
                <a:xfrm>
                  <a:off x="4572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451592" name="Oval 8"/>
                <p:cNvSpPr>
                  <a:spLocks noChangeAspect="1" noChangeArrowheads="1"/>
                </p:cNvSpPr>
                <p:nvPr/>
              </p:nvSpPr>
              <p:spPr bwMode="auto">
                <a:xfrm>
                  <a:off x="4572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451593" name="Oval 9"/>
                <p:cNvSpPr>
                  <a:spLocks noChangeAspect="1" noChangeArrowheads="1"/>
                </p:cNvSpPr>
                <p:nvPr/>
              </p:nvSpPr>
              <p:spPr bwMode="auto">
                <a:xfrm>
                  <a:off x="4572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451596" name="AutoShape 12"/>
                <p:cNvCxnSpPr>
                  <a:cxnSpLocks noChangeShapeType="1"/>
                  <a:stCxn id="451588" idx="7"/>
                  <a:endCxn id="451591" idx="3"/>
                </p:cNvCxnSpPr>
                <p:nvPr/>
              </p:nvCxnSpPr>
              <p:spPr bwMode="auto">
                <a:xfrm flipV="1">
                  <a:off x="2668588" y="3770314"/>
                  <a:ext cx="1943100" cy="9175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597" name="AutoShape 13"/>
                <p:cNvCxnSpPr>
                  <a:cxnSpLocks noChangeShapeType="1"/>
                  <a:stCxn id="451588" idx="6"/>
                  <a:endCxn id="451592" idx="2"/>
                </p:cNvCxnSpPr>
                <p:nvPr/>
              </p:nvCxnSpPr>
              <p:spPr bwMode="auto">
                <a:xfrm>
                  <a:off x="2708276" y="4783138"/>
                  <a:ext cx="1863725" cy="0"/>
                </a:xfrm>
                <a:prstGeom prst="straightConnector1">
                  <a:avLst/>
                </a:prstGeom>
                <a:noFill/>
                <a:ln w="381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598" name="AutoShape 14"/>
                <p:cNvCxnSpPr>
                  <a:cxnSpLocks noChangeShapeType="1"/>
                  <a:stCxn id="451588" idx="5"/>
                  <a:endCxn id="451593" idx="1"/>
                </p:cNvCxnSpPr>
                <p:nvPr/>
              </p:nvCxnSpPr>
              <p:spPr bwMode="auto">
                <a:xfrm>
                  <a:off x="2668588" y="4878388"/>
                  <a:ext cx="1943100" cy="10287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6" name="AutoShape 22"/>
                <p:cNvCxnSpPr>
                  <a:cxnSpLocks noChangeShapeType="1"/>
                  <a:stCxn id="451592" idx="4"/>
                  <a:endCxn id="451593" idx="0"/>
                </p:cNvCxnSpPr>
                <p:nvPr/>
              </p:nvCxnSpPr>
              <p:spPr bwMode="auto">
                <a:xfrm>
                  <a:off x="4706938" y="4918076"/>
                  <a:ext cx="0" cy="9493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8" name="AutoShape 24"/>
                <p:cNvCxnSpPr>
                  <a:cxnSpLocks noChangeShapeType="1"/>
                  <a:stCxn id="451592" idx="6"/>
                  <a:endCxn id="451624" idx="1"/>
                </p:cNvCxnSpPr>
                <p:nvPr/>
              </p:nvCxnSpPr>
              <p:spPr bwMode="auto">
                <a:xfrm>
                  <a:off x="4841876" y="4783138"/>
                  <a:ext cx="2055813" cy="1123950"/>
                </a:xfrm>
                <a:prstGeom prst="straightConnector1">
                  <a:avLst/>
                </a:prstGeom>
                <a:noFill/>
                <a:ln w="381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9" name="AutoShape 25"/>
                <p:cNvCxnSpPr>
                  <a:cxnSpLocks noChangeShapeType="1"/>
                  <a:stCxn id="451593" idx="6"/>
                  <a:endCxn id="451624" idx="2"/>
                </p:cNvCxnSpPr>
                <p:nvPr/>
              </p:nvCxnSpPr>
              <p:spPr bwMode="auto">
                <a:xfrm>
                  <a:off x="4841876" y="6002338"/>
                  <a:ext cx="20161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18" name="AutoShape 34"/>
                <p:cNvCxnSpPr>
                  <a:cxnSpLocks noChangeShapeType="1"/>
                  <a:stCxn id="451591" idx="4"/>
                  <a:endCxn id="451592" idx="0"/>
                </p:cNvCxnSpPr>
                <p:nvPr/>
              </p:nvCxnSpPr>
              <p:spPr bwMode="auto">
                <a:xfrm>
                  <a:off x="4706938" y="3810000"/>
                  <a:ext cx="0" cy="8382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1622" name="Oval 38"/>
                <p:cNvSpPr>
                  <a:spLocks noChangeAspect="1" noChangeArrowheads="1"/>
                </p:cNvSpPr>
                <p:nvPr/>
              </p:nvSpPr>
              <p:spPr bwMode="auto">
                <a:xfrm>
                  <a:off x="6858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sp>
              <p:nvSpPr>
                <p:cNvPr id="451623" name="Oval 39"/>
                <p:cNvSpPr>
                  <a:spLocks noChangeAspect="1" noChangeArrowheads="1"/>
                </p:cNvSpPr>
                <p:nvPr/>
              </p:nvSpPr>
              <p:spPr bwMode="auto">
                <a:xfrm>
                  <a:off x="6858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e</a:t>
                  </a:r>
                </a:p>
              </p:txBody>
            </p:sp>
            <p:sp>
              <p:nvSpPr>
                <p:cNvPr id="451624" name="Oval 40"/>
                <p:cNvSpPr>
                  <a:spLocks noChangeAspect="1" noChangeArrowheads="1"/>
                </p:cNvSpPr>
                <p:nvPr/>
              </p:nvSpPr>
              <p:spPr bwMode="auto">
                <a:xfrm>
                  <a:off x="6858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f</a:t>
                  </a:r>
                </a:p>
              </p:txBody>
            </p:sp>
            <p:cxnSp>
              <p:nvCxnSpPr>
                <p:cNvPr id="451625" name="AutoShape 41"/>
                <p:cNvCxnSpPr>
                  <a:cxnSpLocks noChangeShapeType="1"/>
                  <a:stCxn id="451623" idx="4"/>
                  <a:endCxn id="451624" idx="0"/>
                </p:cNvCxnSpPr>
                <p:nvPr/>
              </p:nvCxnSpPr>
              <p:spPr bwMode="auto">
                <a:xfrm>
                  <a:off x="6992938" y="4918076"/>
                  <a:ext cx="0" cy="949325"/>
                </a:xfrm>
                <a:prstGeom prst="straightConnector1">
                  <a:avLst/>
                </a:prstGeom>
                <a:noFill/>
                <a:ln w="38100">
                  <a:solidFill>
                    <a:srgbClr val="FF0000"/>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26" name="AutoShape 42"/>
                <p:cNvCxnSpPr>
                  <a:cxnSpLocks noChangeShapeType="1"/>
                  <a:stCxn id="451622" idx="4"/>
                  <a:endCxn id="451623" idx="0"/>
                </p:cNvCxnSpPr>
                <p:nvPr/>
              </p:nvCxnSpPr>
              <p:spPr bwMode="auto">
                <a:xfrm>
                  <a:off x="6992938" y="3810000"/>
                  <a:ext cx="0" cy="83820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1628" name="Oval 44"/>
                <p:cNvSpPr>
                  <a:spLocks noChangeAspect="1" noChangeArrowheads="1"/>
                </p:cNvSpPr>
                <p:nvPr/>
              </p:nvSpPr>
              <p:spPr bwMode="auto">
                <a:xfrm>
                  <a:off x="89535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451629" name="AutoShape 45"/>
                <p:cNvCxnSpPr>
                  <a:cxnSpLocks noChangeShapeType="1"/>
                  <a:stCxn id="451622" idx="6"/>
                  <a:endCxn id="451628" idx="1"/>
                </p:cNvCxnSpPr>
                <p:nvPr/>
              </p:nvCxnSpPr>
              <p:spPr bwMode="auto">
                <a:xfrm>
                  <a:off x="7127876" y="3675064"/>
                  <a:ext cx="1865313"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30" name="AutoShape 46"/>
                <p:cNvCxnSpPr>
                  <a:cxnSpLocks noChangeShapeType="1"/>
                  <a:stCxn id="451623" idx="6"/>
                  <a:endCxn id="451628" idx="2"/>
                </p:cNvCxnSpPr>
                <p:nvPr/>
              </p:nvCxnSpPr>
              <p:spPr bwMode="auto">
                <a:xfrm>
                  <a:off x="7127876" y="4783138"/>
                  <a:ext cx="1825625" cy="0"/>
                </a:xfrm>
                <a:prstGeom prst="straightConnector1">
                  <a:avLst/>
                </a:prstGeom>
                <a:noFill/>
                <a:ln w="381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31" name="AutoShape 47"/>
                <p:cNvCxnSpPr>
                  <a:cxnSpLocks noChangeShapeType="1"/>
                  <a:stCxn id="451624" idx="7"/>
                  <a:endCxn id="451628" idx="4"/>
                </p:cNvCxnSpPr>
                <p:nvPr/>
              </p:nvCxnSpPr>
              <p:spPr bwMode="auto">
                <a:xfrm flipV="1">
                  <a:off x="7088188" y="4918076"/>
                  <a:ext cx="2000250" cy="989013"/>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47" name="AutoShape 63"/>
                <p:cNvCxnSpPr>
                  <a:cxnSpLocks noChangeShapeType="1"/>
                  <a:stCxn id="451623" idx="2"/>
                  <a:endCxn id="451591" idx="6"/>
                </p:cNvCxnSpPr>
                <p:nvPr/>
              </p:nvCxnSpPr>
              <p:spPr bwMode="auto">
                <a:xfrm flipH="1" flipV="1">
                  <a:off x="4841876" y="3675064"/>
                  <a:ext cx="2016125" cy="11080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48" name="AutoShape 64"/>
                <p:cNvCxnSpPr>
                  <a:cxnSpLocks noChangeShapeType="1"/>
                  <a:stCxn id="451622" idx="2"/>
                  <a:endCxn id="451592" idx="7"/>
                </p:cNvCxnSpPr>
                <p:nvPr/>
              </p:nvCxnSpPr>
              <p:spPr bwMode="auto">
                <a:xfrm flipH="1">
                  <a:off x="4802188" y="3675064"/>
                  <a:ext cx="2055812"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9" name="Text Box 17">
                <a:extLst>
                  <a:ext uri="{FF2B5EF4-FFF2-40B4-BE49-F238E27FC236}">
                    <a16:creationId xmlns:a16="http://schemas.microsoft.com/office/drawing/2014/main" id="{95F0253E-FE4E-4E2C-9146-355CD4850D9A}"/>
                  </a:ext>
                </a:extLst>
              </p:cNvPr>
              <p:cNvSpPr txBox="1">
                <a:spLocks noChangeArrowheads="1"/>
              </p:cNvSpPr>
              <p:nvPr/>
            </p:nvSpPr>
            <p:spPr bwMode="auto">
              <a:xfrm>
                <a:off x="2355196" y="3666542"/>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30" name="Text Box 17">
                <a:extLst>
                  <a:ext uri="{FF2B5EF4-FFF2-40B4-BE49-F238E27FC236}">
                    <a16:creationId xmlns:a16="http://schemas.microsoft.com/office/drawing/2014/main" id="{55DF9BEC-21FB-49FD-8D06-40191CAF292B}"/>
                  </a:ext>
                </a:extLst>
              </p:cNvPr>
              <p:cNvSpPr txBox="1">
                <a:spLocks noChangeArrowheads="1"/>
              </p:cNvSpPr>
              <p:nvPr/>
            </p:nvSpPr>
            <p:spPr bwMode="auto">
              <a:xfrm>
                <a:off x="2345663" y="4264043"/>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31" name="Text Box 17">
                <a:extLst>
                  <a:ext uri="{FF2B5EF4-FFF2-40B4-BE49-F238E27FC236}">
                    <a16:creationId xmlns:a16="http://schemas.microsoft.com/office/drawing/2014/main" id="{78042F39-8638-4DB0-A3FA-2ADC1EDE97BC}"/>
                  </a:ext>
                </a:extLst>
              </p:cNvPr>
              <p:cNvSpPr txBox="1">
                <a:spLocks noChangeArrowheads="1"/>
              </p:cNvSpPr>
              <p:nvPr/>
            </p:nvSpPr>
            <p:spPr bwMode="auto">
              <a:xfrm>
                <a:off x="2355196" y="4896476"/>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32" name="Text Box 17">
                <a:extLst>
                  <a:ext uri="{FF2B5EF4-FFF2-40B4-BE49-F238E27FC236}">
                    <a16:creationId xmlns:a16="http://schemas.microsoft.com/office/drawing/2014/main" id="{09751821-6A08-4215-A791-3E910403C953}"/>
                  </a:ext>
                </a:extLst>
              </p:cNvPr>
              <p:cNvSpPr txBox="1">
                <a:spLocks noChangeArrowheads="1"/>
              </p:cNvSpPr>
              <p:nvPr/>
            </p:nvSpPr>
            <p:spPr bwMode="auto">
              <a:xfrm>
                <a:off x="4355039" y="4042381"/>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33" name="Text Box 17">
                <a:extLst>
                  <a:ext uri="{FF2B5EF4-FFF2-40B4-BE49-F238E27FC236}">
                    <a16:creationId xmlns:a16="http://schemas.microsoft.com/office/drawing/2014/main" id="{5C9A63F3-87EB-49B3-96E6-199AB29095B8}"/>
                  </a:ext>
                </a:extLst>
              </p:cNvPr>
              <p:cNvSpPr txBox="1">
                <a:spLocks noChangeArrowheads="1"/>
              </p:cNvSpPr>
              <p:nvPr/>
            </p:nvSpPr>
            <p:spPr bwMode="auto">
              <a:xfrm>
                <a:off x="4324017" y="3526735"/>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34" name="Text Box 17">
                <a:extLst>
                  <a:ext uri="{FF2B5EF4-FFF2-40B4-BE49-F238E27FC236}">
                    <a16:creationId xmlns:a16="http://schemas.microsoft.com/office/drawing/2014/main" id="{29AF24B8-FF06-4188-B625-BEB728E4419C}"/>
                  </a:ext>
                </a:extLst>
              </p:cNvPr>
              <p:cNvSpPr txBox="1">
                <a:spLocks noChangeArrowheads="1"/>
              </p:cNvSpPr>
              <p:nvPr/>
            </p:nvSpPr>
            <p:spPr bwMode="auto">
              <a:xfrm>
                <a:off x="3073537" y="3798492"/>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35" name="Text Box 17">
                <a:extLst>
                  <a:ext uri="{FF2B5EF4-FFF2-40B4-BE49-F238E27FC236}">
                    <a16:creationId xmlns:a16="http://schemas.microsoft.com/office/drawing/2014/main" id="{1B7B7C48-204D-4F17-9BB8-F6FC603D902F}"/>
                  </a:ext>
                </a:extLst>
              </p:cNvPr>
              <p:cNvSpPr txBox="1">
                <a:spLocks noChangeArrowheads="1"/>
              </p:cNvSpPr>
              <p:nvPr/>
            </p:nvSpPr>
            <p:spPr bwMode="auto">
              <a:xfrm>
                <a:off x="3073537" y="4788451"/>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36" name="Text Box 17">
                <a:extLst>
                  <a:ext uri="{FF2B5EF4-FFF2-40B4-BE49-F238E27FC236}">
                    <a16:creationId xmlns:a16="http://schemas.microsoft.com/office/drawing/2014/main" id="{6D778995-E258-4600-845B-10F95653CD1A}"/>
                  </a:ext>
                </a:extLst>
              </p:cNvPr>
              <p:cNvSpPr txBox="1">
                <a:spLocks noChangeArrowheads="1"/>
              </p:cNvSpPr>
              <p:nvPr/>
            </p:nvSpPr>
            <p:spPr bwMode="auto">
              <a:xfrm>
                <a:off x="3951172" y="5355872"/>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37" name="Text Box 17">
                <a:extLst>
                  <a:ext uri="{FF2B5EF4-FFF2-40B4-BE49-F238E27FC236}">
                    <a16:creationId xmlns:a16="http://schemas.microsoft.com/office/drawing/2014/main" id="{0448DED6-FAAB-4CC3-8755-DF1D1E0D54DF}"/>
                  </a:ext>
                </a:extLst>
              </p:cNvPr>
              <p:cNvSpPr txBox="1">
                <a:spLocks noChangeArrowheads="1"/>
              </p:cNvSpPr>
              <p:nvPr/>
            </p:nvSpPr>
            <p:spPr bwMode="auto">
              <a:xfrm>
                <a:off x="3948485" y="4788450"/>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38" name="Text Box 17">
                <a:extLst>
                  <a:ext uri="{FF2B5EF4-FFF2-40B4-BE49-F238E27FC236}">
                    <a16:creationId xmlns:a16="http://schemas.microsoft.com/office/drawing/2014/main" id="{5CFC0812-2CC6-430B-BBDA-DD9E45F833FC}"/>
                  </a:ext>
                </a:extLst>
              </p:cNvPr>
              <p:cNvSpPr txBox="1">
                <a:spLocks noChangeArrowheads="1"/>
              </p:cNvSpPr>
              <p:nvPr/>
            </p:nvSpPr>
            <p:spPr bwMode="auto">
              <a:xfrm>
                <a:off x="4857385" y="4828815"/>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39" name="Text Box 17">
                <a:extLst>
                  <a:ext uri="{FF2B5EF4-FFF2-40B4-BE49-F238E27FC236}">
                    <a16:creationId xmlns:a16="http://schemas.microsoft.com/office/drawing/2014/main" id="{B768D9D5-BC59-43CC-B6B4-716DE6AF850A}"/>
                  </a:ext>
                </a:extLst>
              </p:cNvPr>
              <p:cNvSpPr txBox="1">
                <a:spLocks noChangeArrowheads="1"/>
              </p:cNvSpPr>
              <p:nvPr/>
            </p:nvSpPr>
            <p:spPr bwMode="auto">
              <a:xfrm>
                <a:off x="4857385" y="3818113"/>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40" name="Text Box 17">
                <a:extLst>
                  <a:ext uri="{FF2B5EF4-FFF2-40B4-BE49-F238E27FC236}">
                    <a16:creationId xmlns:a16="http://schemas.microsoft.com/office/drawing/2014/main" id="{F8565115-1B1F-4BC5-8214-68FCFA6ACE51}"/>
                  </a:ext>
                </a:extLst>
              </p:cNvPr>
              <p:cNvSpPr txBox="1">
                <a:spLocks noChangeArrowheads="1"/>
              </p:cNvSpPr>
              <p:nvPr/>
            </p:nvSpPr>
            <p:spPr bwMode="auto">
              <a:xfrm>
                <a:off x="5574496" y="3666542"/>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41" name="Text Box 17">
                <a:extLst>
                  <a:ext uri="{FF2B5EF4-FFF2-40B4-BE49-F238E27FC236}">
                    <a16:creationId xmlns:a16="http://schemas.microsoft.com/office/drawing/2014/main" id="{A346F05B-B44B-4B42-A6DA-D0A7F269FEE0}"/>
                  </a:ext>
                </a:extLst>
              </p:cNvPr>
              <p:cNvSpPr txBox="1">
                <a:spLocks noChangeArrowheads="1"/>
              </p:cNvSpPr>
              <p:nvPr/>
            </p:nvSpPr>
            <p:spPr bwMode="auto">
              <a:xfrm>
                <a:off x="5574496" y="4299301"/>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42" name="Text Box 17">
                <a:extLst>
                  <a:ext uri="{FF2B5EF4-FFF2-40B4-BE49-F238E27FC236}">
                    <a16:creationId xmlns:a16="http://schemas.microsoft.com/office/drawing/2014/main" id="{8607153E-90C3-4757-99A4-CDA8B07C9DC4}"/>
                  </a:ext>
                </a:extLst>
              </p:cNvPr>
              <p:cNvSpPr txBox="1">
                <a:spLocks noChangeArrowheads="1"/>
              </p:cNvSpPr>
              <p:nvPr/>
            </p:nvSpPr>
            <p:spPr bwMode="auto">
              <a:xfrm>
                <a:off x="5574496" y="4932060"/>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gr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A777BE4E-822A-6FA0-50CF-F7152995DD3F}"/>
                    </a:ext>
                  </a:extLst>
                </p:cNvPr>
                <p:cNvSpPr>
                  <a:spLocks noChangeAspect="1" noChangeArrowheads="1"/>
                </p:cNvSpPr>
                <p:nvPr/>
              </p:nvSpPr>
              <p:spPr bwMode="auto">
                <a:xfrm>
                  <a:off x="85793" y="5100796"/>
                  <a:ext cx="240715" cy="2710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p>
                  <a:pPr algn="ctr"/>
                  <a14:m>
                    <m:oMathPara xmlns:m="http://schemas.openxmlformats.org/officeDocument/2006/math">
                      <m:oMathParaPr>
                        <m:jc m:val="centerGroup"/>
                      </m:oMathParaPr>
                      <m:oMath xmlns:m="http://schemas.openxmlformats.org/officeDocument/2006/math">
                        <m:r>
                          <a:rPr lang="en-US" altLang="en-US" b="1" i="1" smtClean="0">
                            <a:latin typeface="Cambria Math" panose="02040503050406030204" pitchFamily="18" charset="0"/>
                          </a:rPr>
                          <m:t>𝒔</m:t>
                        </m:r>
                        <m:r>
                          <a:rPr lang="en-US" altLang="en-US" b="1" i="1" smtClean="0">
                            <a:latin typeface="Cambria Math" panose="02040503050406030204" pitchFamily="18" charset="0"/>
                          </a:rPr>
                          <m:t>′</m:t>
                        </m:r>
                      </m:oMath>
                    </m:oMathPara>
                  </a14:m>
                  <a:endParaRPr lang="en-US" altLang="en-US" b="1" dirty="0"/>
                </a:p>
              </p:txBody>
            </p:sp>
          </mc:Choice>
          <mc:Fallback xmlns="">
            <p:sp>
              <p:nvSpPr>
                <p:cNvPr id="5" name="Oval 4">
                  <a:extLst>
                    <a:ext uri="{FF2B5EF4-FFF2-40B4-BE49-F238E27FC236}">
                      <a16:creationId xmlns:a16="http://schemas.microsoft.com/office/drawing/2014/main" id="{A777BE4E-822A-6FA0-50CF-F7152995DD3F}"/>
                    </a:ext>
                  </a:extLst>
                </p:cNvPr>
                <p:cNvSpPr>
                  <a:spLocks noRot="1" noChangeAspect="1" noMove="1" noResize="1" noEditPoints="1" noAdjustHandles="1" noChangeArrowheads="1" noChangeShapeType="1" noTextEdit="1"/>
                </p:cNvSpPr>
                <p:nvPr/>
              </p:nvSpPr>
              <p:spPr bwMode="auto">
                <a:xfrm>
                  <a:off x="85793" y="5100796"/>
                  <a:ext cx="240715" cy="271060"/>
                </a:xfrm>
                <a:prstGeom prst="ellipse">
                  <a:avLst/>
                </a:prstGeom>
                <a:blipFill>
                  <a:blip r:embed="rId5"/>
                  <a:stretch>
                    <a:fillRect l="-30952" t="-2174" r="-9524" b="-8696"/>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4">
                  <a:extLst>
                    <a:ext uri="{FF2B5EF4-FFF2-40B4-BE49-F238E27FC236}">
                      <a16:creationId xmlns:a16="http://schemas.microsoft.com/office/drawing/2014/main" id="{FF4F5FA9-699C-A712-4BAC-A71BEEAD5C1A}"/>
                    </a:ext>
                  </a:extLst>
                </p:cNvPr>
                <p:cNvSpPr>
                  <a:spLocks noChangeAspect="1" noChangeArrowheads="1"/>
                </p:cNvSpPr>
                <p:nvPr/>
              </p:nvSpPr>
              <p:spPr bwMode="auto">
                <a:xfrm>
                  <a:off x="7081655" y="5114546"/>
                  <a:ext cx="228504" cy="25731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p>
                  <a:pPr algn="ctr"/>
                  <a14:m>
                    <m:oMathPara xmlns:m="http://schemas.openxmlformats.org/officeDocument/2006/math">
                      <m:oMathParaPr>
                        <m:jc m:val="centerGroup"/>
                      </m:oMathParaPr>
                      <m:oMath xmlns:m="http://schemas.openxmlformats.org/officeDocument/2006/math">
                        <m:r>
                          <a:rPr lang="en-US" altLang="en-US" b="1" i="1" smtClean="0">
                            <a:latin typeface="Cambria Math" panose="02040503050406030204" pitchFamily="18" charset="0"/>
                          </a:rPr>
                          <m:t>𝒕</m:t>
                        </m:r>
                        <m:r>
                          <a:rPr lang="en-US" altLang="en-US" b="1" i="1" smtClean="0">
                            <a:latin typeface="Cambria Math" panose="02040503050406030204" pitchFamily="18" charset="0"/>
                          </a:rPr>
                          <m:t>′</m:t>
                        </m:r>
                      </m:oMath>
                    </m:oMathPara>
                  </a14:m>
                  <a:endParaRPr lang="en-US" altLang="en-US" b="1" dirty="0"/>
                </a:p>
              </p:txBody>
            </p:sp>
          </mc:Choice>
          <mc:Fallback xmlns="">
            <p:sp>
              <p:nvSpPr>
                <p:cNvPr id="6" name="Oval 4">
                  <a:extLst>
                    <a:ext uri="{FF2B5EF4-FFF2-40B4-BE49-F238E27FC236}">
                      <a16:creationId xmlns:a16="http://schemas.microsoft.com/office/drawing/2014/main" id="{FF4F5FA9-699C-A712-4BAC-A71BEEAD5C1A}"/>
                    </a:ext>
                  </a:extLst>
                </p:cNvPr>
                <p:cNvSpPr>
                  <a:spLocks noRot="1" noChangeAspect="1" noMove="1" noResize="1" noEditPoints="1" noAdjustHandles="1" noChangeArrowheads="1" noChangeShapeType="1" noTextEdit="1"/>
                </p:cNvSpPr>
                <p:nvPr/>
              </p:nvSpPr>
              <p:spPr bwMode="auto">
                <a:xfrm>
                  <a:off x="7081655" y="5114546"/>
                  <a:ext cx="228504" cy="257310"/>
                </a:xfrm>
                <a:prstGeom prst="ellipse">
                  <a:avLst/>
                </a:prstGeom>
                <a:blipFill>
                  <a:blip r:embed="rId6"/>
                  <a:stretch>
                    <a:fillRect l="-30769" t="-4545" r="-12821" b="-13636"/>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cxnSp>
          <p:nvCxnSpPr>
            <p:cNvPr id="7" name="AutoShape 12">
              <a:extLst>
                <a:ext uri="{FF2B5EF4-FFF2-40B4-BE49-F238E27FC236}">
                  <a16:creationId xmlns:a16="http://schemas.microsoft.com/office/drawing/2014/main" id="{6717C5A3-1755-5062-4A12-917F5F26B33A}"/>
                </a:ext>
              </a:extLst>
            </p:cNvPr>
            <p:cNvCxnSpPr>
              <a:cxnSpLocks noChangeShapeType="1"/>
              <a:stCxn id="5" idx="6"/>
              <a:endCxn id="451588" idx="2"/>
            </p:cNvCxnSpPr>
            <p:nvPr/>
          </p:nvCxnSpPr>
          <p:spPr bwMode="auto">
            <a:xfrm>
              <a:off x="326508" y="5236326"/>
              <a:ext cx="697620" cy="1"/>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AutoShape 12">
              <a:extLst>
                <a:ext uri="{FF2B5EF4-FFF2-40B4-BE49-F238E27FC236}">
                  <a16:creationId xmlns:a16="http://schemas.microsoft.com/office/drawing/2014/main" id="{588D16F5-376A-8E9C-4C58-A2FE4864A547}"/>
                </a:ext>
              </a:extLst>
            </p:cNvPr>
            <p:cNvCxnSpPr>
              <a:cxnSpLocks noChangeShapeType="1"/>
              <a:stCxn id="451628" idx="6"/>
              <a:endCxn id="6" idx="2"/>
            </p:cNvCxnSpPr>
            <p:nvPr/>
          </p:nvCxnSpPr>
          <p:spPr bwMode="auto">
            <a:xfrm>
              <a:off x="6327648" y="5236327"/>
              <a:ext cx="754007" cy="6874"/>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mc:Choice xmlns:a14="http://schemas.microsoft.com/office/drawing/2010/main" Requires="a14">
            <p:sp>
              <p:nvSpPr>
                <p:cNvPr id="14" name="Text Box 17">
                  <a:extLst>
                    <a:ext uri="{FF2B5EF4-FFF2-40B4-BE49-F238E27FC236}">
                      <a16:creationId xmlns:a16="http://schemas.microsoft.com/office/drawing/2014/main" id="{9255971B-4CBE-98E1-77CE-CB6B2B7F822B}"/>
                    </a:ext>
                  </a:extLst>
                </p:cNvPr>
                <p:cNvSpPr txBox="1">
                  <a:spLocks noChangeArrowheads="1"/>
                </p:cNvSpPr>
                <p:nvPr/>
              </p:nvSpPr>
              <p:spPr bwMode="auto">
                <a:xfrm>
                  <a:off x="413952" y="5012533"/>
                  <a:ext cx="474361"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𝑚</m:t>
                        </m:r>
                      </m:oMath>
                    </m:oMathPara>
                  </a14:m>
                  <a:endParaRPr lang="en-US" altLang="en-US" dirty="0"/>
                </a:p>
              </p:txBody>
            </p:sp>
          </mc:Choice>
          <mc:Fallback>
            <p:sp>
              <p:nvSpPr>
                <p:cNvPr id="14" name="Text Box 17">
                  <a:extLst>
                    <a:ext uri="{FF2B5EF4-FFF2-40B4-BE49-F238E27FC236}">
                      <a16:creationId xmlns:a16="http://schemas.microsoft.com/office/drawing/2014/main" id="{9255971B-4CBE-98E1-77CE-CB6B2B7F822B}"/>
                    </a:ext>
                  </a:extLst>
                </p:cNvPr>
                <p:cNvSpPr txBox="1">
                  <a:spLocks noRot="1" noChangeAspect="1" noMove="1" noResize="1" noEditPoints="1" noAdjustHandles="1" noChangeArrowheads="1" noChangeShapeType="1" noTextEdit="1"/>
                </p:cNvSpPr>
                <p:nvPr/>
              </p:nvSpPr>
              <p:spPr bwMode="auto">
                <a:xfrm>
                  <a:off x="413952" y="5012533"/>
                  <a:ext cx="474361" cy="400110"/>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 Box 17">
                  <a:extLst>
                    <a:ext uri="{FF2B5EF4-FFF2-40B4-BE49-F238E27FC236}">
                      <a16:creationId xmlns:a16="http://schemas.microsoft.com/office/drawing/2014/main" id="{8F378038-FD52-BE48-481F-9010A7364956}"/>
                    </a:ext>
                  </a:extLst>
                </p:cNvPr>
                <p:cNvSpPr txBox="1">
                  <a:spLocks noChangeArrowheads="1"/>
                </p:cNvSpPr>
                <p:nvPr/>
              </p:nvSpPr>
              <p:spPr bwMode="auto">
                <a:xfrm>
                  <a:off x="6451303" y="5024580"/>
                  <a:ext cx="474361"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𝑚</m:t>
                        </m:r>
                      </m:oMath>
                    </m:oMathPara>
                  </a14:m>
                  <a:endParaRPr lang="en-US" altLang="en-US" dirty="0"/>
                </a:p>
              </p:txBody>
            </p:sp>
          </mc:Choice>
          <mc:Fallback>
            <p:sp>
              <p:nvSpPr>
                <p:cNvPr id="15" name="Text Box 17">
                  <a:extLst>
                    <a:ext uri="{FF2B5EF4-FFF2-40B4-BE49-F238E27FC236}">
                      <a16:creationId xmlns:a16="http://schemas.microsoft.com/office/drawing/2014/main" id="{8F378038-FD52-BE48-481F-9010A7364956}"/>
                    </a:ext>
                  </a:extLst>
                </p:cNvPr>
                <p:cNvSpPr txBox="1">
                  <a:spLocks noRot="1" noChangeAspect="1" noMove="1" noResize="1" noEditPoints="1" noAdjustHandles="1" noChangeArrowheads="1" noChangeShapeType="1" noTextEdit="1"/>
                </p:cNvSpPr>
                <p:nvPr/>
              </p:nvSpPr>
              <p:spPr bwMode="auto">
                <a:xfrm>
                  <a:off x="6451303" y="5024580"/>
                  <a:ext cx="474361" cy="400110"/>
                </a:xfrm>
                <a:prstGeom prst="rect">
                  <a:avLst/>
                </a:prstGeom>
                <a:blipFill>
                  <a:blip r:embed="rId8"/>
                  <a:stretch>
                    <a:fillRect/>
                  </a:stretch>
                </a:blipFill>
                <a:ln>
                  <a:noFill/>
                </a:ln>
                <a:effectLst/>
              </p:spPr>
              <p:txBody>
                <a:bodyPr/>
                <a:lstStyle/>
                <a:p>
                  <a:r>
                    <a:rPr lang="en-US">
                      <a:noFill/>
                    </a:rPr>
                    <a:t> </a:t>
                  </a:r>
                </a:p>
              </p:txBody>
            </p:sp>
          </mc:Fallback>
        </mc:AlternateContent>
      </p:grpSp>
    </p:spTree>
    <p:extLst>
      <p:ext uri="{BB962C8B-B14F-4D97-AF65-F5344CB8AC3E}">
        <p14:creationId xmlns:p14="http://schemas.microsoft.com/office/powerpoint/2010/main" val="1035900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79F10-5938-8697-45A9-E5CD30EFFE8A}"/>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BDB5EE42-248C-7860-FBFA-082E8B77CA66}"/>
              </a:ext>
            </a:extLst>
          </p:cNvPr>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18E3FC-79BD-59E0-537C-BE8D0381D2C4}"/>
              </a:ext>
            </a:extLst>
          </p:cNvPr>
          <p:cNvSpPr>
            <a:spLocks noGrp="1"/>
          </p:cNvSpPr>
          <p:nvPr>
            <p:ph type="title"/>
          </p:nvPr>
        </p:nvSpPr>
        <p:spPr>
          <a:xfrm>
            <a:off x="353085" y="-171592"/>
            <a:ext cx="10515600" cy="1325563"/>
          </a:xfrm>
        </p:spPr>
        <p:txBody>
          <a:bodyPr/>
          <a:lstStyle/>
          <a:p>
            <a:r>
              <a:rPr lang="en-US" dirty="0"/>
              <a:t>Edge Disjoint Paths Reduction to Max Flow</a:t>
            </a:r>
          </a:p>
        </p:txBody>
      </p:sp>
      <p:sp>
        <p:nvSpPr>
          <p:cNvPr id="4" name="Slide Number Placeholder 3">
            <a:extLst>
              <a:ext uri="{FF2B5EF4-FFF2-40B4-BE49-F238E27FC236}">
                <a16:creationId xmlns:a16="http://schemas.microsoft.com/office/drawing/2014/main" id="{97222153-8676-C14F-C8AA-5D22D8E649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ADE50-950A-4D58-BFB2-FA2C6A8B38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AC295D9-FCEF-4F28-DC06-D3C0CDA7CE86}"/>
              </a:ext>
            </a:extLst>
          </p:cNvPr>
          <p:cNvSpPr txBox="1"/>
          <p:nvPr/>
        </p:nvSpPr>
        <p:spPr>
          <a:xfrm>
            <a:off x="1615701" y="1403866"/>
            <a:ext cx="19655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Edge Disjoint Paths</a:t>
            </a:r>
          </a:p>
        </p:txBody>
      </p:sp>
      <p:sp>
        <p:nvSpPr>
          <p:cNvPr id="16" name="TextBox 15">
            <a:extLst>
              <a:ext uri="{FF2B5EF4-FFF2-40B4-BE49-F238E27FC236}">
                <a16:creationId xmlns:a16="http://schemas.microsoft.com/office/drawing/2014/main" id="{046B9254-CEB1-BFB1-AA01-548275A9CBE0}"/>
              </a:ext>
            </a:extLst>
          </p:cNvPr>
          <p:cNvSpPr txBox="1"/>
          <p:nvPr/>
        </p:nvSpPr>
        <p:spPr>
          <a:xfrm>
            <a:off x="7808995" y="1034039"/>
            <a:ext cx="19316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Max Flow Problem</a:t>
            </a:r>
          </a:p>
        </p:txBody>
      </p:sp>
      <p:sp>
        <p:nvSpPr>
          <p:cNvPr id="21" name="TextBox 20">
            <a:extLst>
              <a:ext uri="{FF2B5EF4-FFF2-40B4-BE49-F238E27FC236}">
                <a16:creationId xmlns:a16="http://schemas.microsoft.com/office/drawing/2014/main" id="{23BDBADA-5F45-A646-749B-8ADFB5652277}"/>
              </a:ext>
            </a:extLst>
          </p:cNvPr>
          <p:cNvSpPr txBox="1"/>
          <p:nvPr/>
        </p:nvSpPr>
        <p:spPr>
          <a:xfrm>
            <a:off x="7808995" y="4298946"/>
            <a:ext cx="38102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maximal flow graph for that network</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AutoShape 5">
            <a:extLst>
              <a:ext uri="{FF2B5EF4-FFF2-40B4-BE49-F238E27FC236}">
                <a16:creationId xmlns:a16="http://schemas.microsoft.com/office/drawing/2014/main" id="{C3972578-EDA2-5DBB-9D42-47B49D1662CE}"/>
              </a:ext>
            </a:extLst>
          </p:cNvPr>
          <p:cNvSpPr>
            <a:spLocks noChangeArrowheads="1"/>
          </p:cNvSpPr>
          <p:nvPr/>
        </p:nvSpPr>
        <p:spPr bwMode="auto">
          <a:xfrm>
            <a:off x="462756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AutoShape 5">
            <a:extLst>
              <a:ext uri="{FF2B5EF4-FFF2-40B4-BE49-F238E27FC236}">
                <a16:creationId xmlns:a16="http://schemas.microsoft.com/office/drawing/2014/main" id="{2B592B81-CB96-15C0-A5ED-3B6279EEB5A2}"/>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AutoShape 5">
            <a:extLst>
              <a:ext uri="{FF2B5EF4-FFF2-40B4-BE49-F238E27FC236}">
                <a16:creationId xmlns:a16="http://schemas.microsoft.com/office/drawing/2014/main" id="{F8E00A6E-EFC3-66C3-BF97-957A8809D2AB}"/>
              </a:ext>
            </a:extLst>
          </p:cNvPr>
          <p:cNvSpPr>
            <a:spLocks noChangeArrowheads="1"/>
          </p:cNvSpPr>
          <p:nvPr/>
        </p:nvSpPr>
        <p:spPr bwMode="auto">
          <a:xfrm rot="10800000">
            <a:off x="4641736" y="5283308"/>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F3167A6-7C76-003E-2858-86255510876D}"/>
              </a:ext>
            </a:extLst>
          </p:cNvPr>
          <p:cNvSpPr txBox="1"/>
          <p:nvPr/>
        </p:nvSpPr>
        <p:spPr>
          <a:xfrm>
            <a:off x="5479573" y="6215041"/>
            <a:ext cx="11360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Reduction</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064A37C-0351-22EE-2888-0992AA4C2A7C}"/>
                  </a:ext>
                </a:extLst>
              </p:cNvPr>
              <p:cNvSpPr txBox="1"/>
              <p:nvPr/>
            </p:nvSpPr>
            <p:spPr>
              <a:xfrm>
                <a:off x="4474144" y="2476596"/>
                <a:ext cx="328585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Add a new source and sink, add edge from new source to S with capacity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lang="en-US" dirty="0">
                    <a:solidFill>
                      <a:prstClr val="black"/>
                    </a:solidFill>
                    <a:latin typeface="Calibri" panose="020F0502020204030204"/>
                  </a:rPr>
                  <a:t>, edge from </a:t>
                </a:r>
                <a14:m>
                  <m:oMath xmlns:m="http://schemas.openxmlformats.org/officeDocument/2006/math">
                    <m:r>
                      <a:rPr lang="en-US" b="0" i="1" smtClean="0">
                        <a:solidFill>
                          <a:prstClr val="black"/>
                        </a:solidFill>
                        <a:latin typeface="Cambria Math" panose="02040503050406030204" pitchFamily="18" charset="0"/>
                      </a:rPr>
                      <m:t>𝑡</m:t>
                    </m:r>
                  </m:oMath>
                </a14:m>
                <a:r>
                  <a:rPr lang="en-US" dirty="0">
                    <a:solidFill>
                      <a:prstClr val="black"/>
                    </a:solidFill>
                    <a:latin typeface="Calibri" panose="020F0502020204030204"/>
                  </a:rPr>
                  <a:t> to new sink with capacity </a:t>
                </a:r>
                <a14:m>
                  <m:oMath xmlns:m="http://schemas.openxmlformats.org/officeDocument/2006/math">
                    <m:r>
                      <a:rPr lang="en-US" b="0" i="1" smtClean="0">
                        <a:solidFill>
                          <a:prstClr val="black"/>
                        </a:solidFill>
                        <a:latin typeface="Cambria Math" panose="02040503050406030204" pitchFamily="18" charset="0"/>
                      </a:rPr>
                      <m:t>𝑚</m:t>
                    </m:r>
                  </m:oMath>
                </a14:m>
                <a:r>
                  <a:rPr lang="en-US" dirty="0">
                    <a:solidFill>
                      <a:prstClr val="black"/>
                    </a:solidFill>
                    <a:latin typeface="Calibri" panose="020F0502020204030204"/>
                  </a:rPr>
                  <a:t>, add capacity 1 to all original edges</a:t>
                </a:r>
              </a:p>
            </p:txBody>
          </p:sp>
        </mc:Choice>
        <mc:Fallback>
          <p:sp>
            <p:nvSpPr>
              <p:cNvPr id="3" name="TextBox 2">
                <a:extLst>
                  <a:ext uri="{FF2B5EF4-FFF2-40B4-BE49-F238E27FC236}">
                    <a16:creationId xmlns:a16="http://schemas.microsoft.com/office/drawing/2014/main" id="{7064A37C-0351-22EE-2888-0992AA4C2A7C}"/>
                  </a:ext>
                </a:extLst>
              </p:cNvPr>
              <p:cNvSpPr txBox="1">
                <a:spLocks noRot="1" noChangeAspect="1" noMove="1" noResize="1" noEditPoints="1" noAdjustHandles="1" noChangeArrowheads="1" noChangeShapeType="1" noTextEdit="1"/>
              </p:cNvSpPr>
              <p:nvPr/>
            </p:nvSpPr>
            <p:spPr>
              <a:xfrm>
                <a:off x="4474144" y="2476596"/>
                <a:ext cx="3285854" cy="1477328"/>
              </a:xfrm>
              <a:prstGeom prst="rect">
                <a:avLst/>
              </a:prstGeom>
              <a:blipFill>
                <a:blip r:embed="rId2"/>
                <a:stretch>
                  <a:fillRect l="-1670" t="-2058" b="-535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798DF48-A3E7-EE89-A905-31B3CA9A6F3A}"/>
              </a:ext>
            </a:extLst>
          </p:cNvPr>
          <p:cNvSpPr txBox="1"/>
          <p:nvPr/>
        </p:nvSpPr>
        <p:spPr>
          <a:xfrm>
            <a:off x="9714100" y="3680214"/>
            <a:ext cx="2743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Ford-Fulkerson</a:t>
            </a:r>
          </a:p>
        </p:txBody>
      </p:sp>
      <p:sp>
        <p:nvSpPr>
          <p:cNvPr id="6" name="TextBox 5">
            <a:extLst>
              <a:ext uri="{FF2B5EF4-FFF2-40B4-BE49-F238E27FC236}">
                <a16:creationId xmlns:a16="http://schemas.microsoft.com/office/drawing/2014/main" id="{7185DC78-40CD-25D7-3DCA-A97F0A9C15D9}"/>
              </a:ext>
            </a:extLst>
          </p:cNvPr>
          <p:cNvSpPr txBox="1"/>
          <p:nvPr/>
        </p:nvSpPr>
        <p:spPr>
          <a:xfrm>
            <a:off x="5243990" y="4593289"/>
            <a:ext cx="2743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If an employee-shift edge has flow, assign the employee to that shift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E1994E1B-1DCC-AF93-65B3-CFFB7A699FAA}"/>
              </a:ext>
            </a:extLst>
          </p:cNvPr>
          <p:cNvGrpSpPr>
            <a:grpSpLocks/>
          </p:cNvGrpSpPr>
          <p:nvPr/>
        </p:nvGrpSpPr>
        <p:grpSpPr>
          <a:xfrm>
            <a:off x="91201" y="1871843"/>
            <a:ext cx="4097348" cy="1766098"/>
            <a:chOff x="2438401" y="3540126"/>
            <a:chExt cx="6784975" cy="2597150"/>
          </a:xfrm>
        </p:grpSpPr>
        <p:sp>
          <p:nvSpPr>
            <p:cNvPr id="41" name="Oval 4">
              <a:extLst>
                <a:ext uri="{FF2B5EF4-FFF2-40B4-BE49-F238E27FC236}">
                  <a16:creationId xmlns:a16="http://schemas.microsoft.com/office/drawing/2014/main" id="{DB278C22-07E9-EE5F-6D57-544476F567DC}"/>
                </a:ext>
              </a:extLst>
            </p:cNvPr>
            <p:cNvSpPr>
              <a:spLocks noChangeAspect="1" noChangeArrowheads="1"/>
            </p:cNvSpPr>
            <p:nvPr/>
          </p:nvSpPr>
          <p:spPr bwMode="auto">
            <a:xfrm>
              <a:off x="24384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42" name="Oval 7">
              <a:extLst>
                <a:ext uri="{FF2B5EF4-FFF2-40B4-BE49-F238E27FC236}">
                  <a16:creationId xmlns:a16="http://schemas.microsoft.com/office/drawing/2014/main" id="{D2965E88-D87A-8112-652A-85F72BA67D8B}"/>
                </a:ext>
              </a:extLst>
            </p:cNvPr>
            <p:cNvSpPr>
              <a:spLocks noChangeAspect="1" noChangeArrowheads="1"/>
            </p:cNvSpPr>
            <p:nvPr/>
          </p:nvSpPr>
          <p:spPr bwMode="auto">
            <a:xfrm>
              <a:off x="4572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43" name="Oval 8">
              <a:extLst>
                <a:ext uri="{FF2B5EF4-FFF2-40B4-BE49-F238E27FC236}">
                  <a16:creationId xmlns:a16="http://schemas.microsoft.com/office/drawing/2014/main" id="{B1DDC188-B97D-04E1-D8DF-B61904E397AF}"/>
                </a:ext>
              </a:extLst>
            </p:cNvPr>
            <p:cNvSpPr>
              <a:spLocks noChangeAspect="1" noChangeArrowheads="1"/>
            </p:cNvSpPr>
            <p:nvPr/>
          </p:nvSpPr>
          <p:spPr bwMode="auto">
            <a:xfrm>
              <a:off x="4572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44" name="Oval 9">
              <a:extLst>
                <a:ext uri="{FF2B5EF4-FFF2-40B4-BE49-F238E27FC236}">
                  <a16:creationId xmlns:a16="http://schemas.microsoft.com/office/drawing/2014/main" id="{56DACB4E-E196-75D1-182E-536689C887D3}"/>
                </a:ext>
              </a:extLst>
            </p:cNvPr>
            <p:cNvSpPr>
              <a:spLocks noChangeAspect="1" noChangeArrowheads="1"/>
            </p:cNvSpPr>
            <p:nvPr/>
          </p:nvSpPr>
          <p:spPr bwMode="auto">
            <a:xfrm>
              <a:off x="4572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45" name="AutoShape 12">
              <a:extLst>
                <a:ext uri="{FF2B5EF4-FFF2-40B4-BE49-F238E27FC236}">
                  <a16:creationId xmlns:a16="http://schemas.microsoft.com/office/drawing/2014/main" id="{00E2ADBD-C392-DE60-0FEA-133C54AAC965}"/>
                </a:ext>
              </a:extLst>
            </p:cNvPr>
            <p:cNvCxnSpPr>
              <a:cxnSpLocks noChangeShapeType="1"/>
              <a:stCxn id="41" idx="7"/>
              <a:endCxn id="42" idx="3"/>
            </p:cNvCxnSpPr>
            <p:nvPr/>
          </p:nvCxnSpPr>
          <p:spPr bwMode="auto">
            <a:xfrm flipV="1">
              <a:off x="2668588" y="3770314"/>
              <a:ext cx="1943100" cy="9175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AutoShape 13">
              <a:extLst>
                <a:ext uri="{FF2B5EF4-FFF2-40B4-BE49-F238E27FC236}">
                  <a16:creationId xmlns:a16="http://schemas.microsoft.com/office/drawing/2014/main" id="{4C97C76B-2487-3C43-B522-7C21121D0E54}"/>
                </a:ext>
              </a:extLst>
            </p:cNvPr>
            <p:cNvCxnSpPr>
              <a:cxnSpLocks noChangeShapeType="1"/>
              <a:stCxn id="41" idx="6"/>
              <a:endCxn id="43" idx="2"/>
            </p:cNvCxnSpPr>
            <p:nvPr/>
          </p:nvCxnSpPr>
          <p:spPr bwMode="auto">
            <a:xfrm>
              <a:off x="2708276" y="4783138"/>
              <a:ext cx="18637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AutoShape 14">
              <a:extLst>
                <a:ext uri="{FF2B5EF4-FFF2-40B4-BE49-F238E27FC236}">
                  <a16:creationId xmlns:a16="http://schemas.microsoft.com/office/drawing/2014/main" id="{F9EE4707-04EC-1CCB-B853-723AE7874B6E}"/>
                </a:ext>
              </a:extLst>
            </p:cNvPr>
            <p:cNvCxnSpPr>
              <a:cxnSpLocks noChangeShapeType="1"/>
              <a:stCxn id="41" idx="5"/>
              <a:endCxn id="44" idx="1"/>
            </p:cNvCxnSpPr>
            <p:nvPr/>
          </p:nvCxnSpPr>
          <p:spPr bwMode="auto">
            <a:xfrm>
              <a:off x="2668588" y="4878388"/>
              <a:ext cx="1943100" cy="10287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AutoShape 22">
              <a:extLst>
                <a:ext uri="{FF2B5EF4-FFF2-40B4-BE49-F238E27FC236}">
                  <a16:creationId xmlns:a16="http://schemas.microsoft.com/office/drawing/2014/main" id="{4F745BB2-97A7-58E2-6C68-7B0D94DB41C2}"/>
                </a:ext>
              </a:extLst>
            </p:cNvPr>
            <p:cNvCxnSpPr>
              <a:cxnSpLocks noChangeShapeType="1"/>
              <a:stCxn id="43" idx="4"/>
              <a:endCxn id="44" idx="0"/>
            </p:cNvCxnSpPr>
            <p:nvPr/>
          </p:nvCxnSpPr>
          <p:spPr bwMode="auto">
            <a:xfrm>
              <a:off x="4706938" y="4918076"/>
              <a:ext cx="0" cy="9493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AutoShape 24">
              <a:extLst>
                <a:ext uri="{FF2B5EF4-FFF2-40B4-BE49-F238E27FC236}">
                  <a16:creationId xmlns:a16="http://schemas.microsoft.com/office/drawing/2014/main" id="{CBAE2B5F-7D3F-9445-0AA3-457A26148D4F}"/>
                </a:ext>
              </a:extLst>
            </p:cNvPr>
            <p:cNvCxnSpPr>
              <a:cxnSpLocks noChangeShapeType="1"/>
              <a:stCxn id="43" idx="6"/>
              <a:endCxn id="54" idx="1"/>
            </p:cNvCxnSpPr>
            <p:nvPr/>
          </p:nvCxnSpPr>
          <p:spPr bwMode="auto">
            <a:xfrm>
              <a:off x="4841876" y="4783138"/>
              <a:ext cx="2055813" cy="112395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AutoShape 25">
              <a:extLst>
                <a:ext uri="{FF2B5EF4-FFF2-40B4-BE49-F238E27FC236}">
                  <a16:creationId xmlns:a16="http://schemas.microsoft.com/office/drawing/2014/main" id="{5EEF61C8-FD9B-F89F-A787-F01AF1BCB97A}"/>
                </a:ext>
              </a:extLst>
            </p:cNvPr>
            <p:cNvCxnSpPr>
              <a:cxnSpLocks noChangeShapeType="1"/>
              <a:stCxn id="44" idx="6"/>
              <a:endCxn id="54" idx="2"/>
            </p:cNvCxnSpPr>
            <p:nvPr/>
          </p:nvCxnSpPr>
          <p:spPr bwMode="auto">
            <a:xfrm>
              <a:off x="4841876" y="6002338"/>
              <a:ext cx="20161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AutoShape 34">
              <a:extLst>
                <a:ext uri="{FF2B5EF4-FFF2-40B4-BE49-F238E27FC236}">
                  <a16:creationId xmlns:a16="http://schemas.microsoft.com/office/drawing/2014/main" id="{AF66E618-BE67-5232-46CC-37B515D3361A}"/>
                </a:ext>
              </a:extLst>
            </p:cNvPr>
            <p:cNvCxnSpPr>
              <a:cxnSpLocks noChangeShapeType="1"/>
              <a:stCxn id="42" idx="4"/>
              <a:endCxn id="43" idx="0"/>
            </p:cNvCxnSpPr>
            <p:nvPr/>
          </p:nvCxnSpPr>
          <p:spPr bwMode="auto">
            <a:xfrm>
              <a:off x="4706938" y="3810000"/>
              <a:ext cx="0" cy="8382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2" name="Oval 38">
              <a:extLst>
                <a:ext uri="{FF2B5EF4-FFF2-40B4-BE49-F238E27FC236}">
                  <a16:creationId xmlns:a16="http://schemas.microsoft.com/office/drawing/2014/main" id="{567E15CA-C04E-5A65-14FD-065B1592F79A}"/>
                </a:ext>
              </a:extLst>
            </p:cNvPr>
            <p:cNvSpPr>
              <a:spLocks noChangeAspect="1" noChangeArrowheads="1"/>
            </p:cNvSpPr>
            <p:nvPr/>
          </p:nvSpPr>
          <p:spPr bwMode="auto">
            <a:xfrm>
              <a:off x="6858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sp>
          <p:nvSpPr>
            <p:cNvPr id="53" name="Oval 39">
              <a:extLst>
                <a:ext uri="{FF2B5EF4-FFF2-40B4-BE49-F238E27FC236}">
                  <a16:creationId xmlns:a16="http://schemas.microsoft.com/office/drawing/2014/main" id="{D2FE396A-E818-B021-FAC1-5742A1E4A61D}"/>
                </a:ext>
              </a:extLst>
            </p:cNvPr>
            <p:cNvSpPr>
              <a:spLocks noChangeAspect="1" noChangeArrowheads="1"/>
            </p:cNvSpPr>
            <p:nvPr/>
          </p:nvSpPr>
          <p:spPr bwMode="auto">
            <a:xfrm>
              <a:off x="6858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e</a:t>
              </a:r>
            </a:p>
          </p:txBody>
        </p:sp>
        <p:sp>
          <p:nvSpPr>
            <p:cNvPr id="54" name="Oval 40">
              <a:extLst>
                <a:ext uri="{FF2B5EF4-FFF2-40B4-BE49-F238E27FC236}">
                  <a16:creationId xmlns:a16="http://schemas.microsoft.com/office/drawing/2014/main" id="{4763253B-099B-9E8A-4DD1-DCED1AB6AB18}"/>
                </a:ext>
              </a:extLst>
            </p:cNvPr>
            <p:cNvSpPr>
              <a:spLocks noChangeAspect="1" noChangeArrowheads="1"/>
            </p:cNvSpPr>
            <p:nvPr/>
          </p:nvSpPr>
          <p:spPr bwMode="auto">
            <a:xfrm>
              <a:off x="6858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f</a:t>
              </a:r>
            </a:p>
          </p:txBody>
        </p:sp>
        <p:cxnSp>
          <p:nvCxnSpPr>
            <p:cNvPr id="55" name="AutoShape 41">
              <a:extLst>
                <a:ext uri="{FF2B5EF4-FFF2-40B4-BE49-F238E27FC236}">
                  <a16:creationId xmlns:a16="http://schemas.microsoft.com/office/drawing/2014/main" id="{A48FF196-D831-71CA-BA8E-988C485E5180}"/>
                </a:ext>
              </a:extLst>
            </p:cNvPr>
            <p:cNvCxnSpPr>
              <a:cxnSpLocks noChangeShapeType="1"/>
              <a:stCxn id="53" idx="4"/>
              <a:endCxn id="54" idx="0"/>
            </p:cNvCxnSpPr>
            <p:nvPr/>
          </p:nvCxnSpPr>
          <p:spPr bwMode="auto">
            <a:xfrm>
              <a:off x="6992938" y="4918076"/>
              <a:ext cx="0" cy="949325"/>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 name="AutoShape 42">
              <a:extLst>
                <a:ext uri="{FF2B5EF4-FFF2-40B4-BE49-F238E27FC236}">
                  <a16:creationId xmlns:a16="http://schemas.microsoft.com/office/drawing/2014/main" id="{93FCA86B-51B4-5295-E153-0934F343F651}"/>
                </a:ext>
              </a:extLst>
            </p:cNvPr>
            <p:cNvCxnSpPr>
              <a:cxnSpLocks noChangeShapeType="1"/>
              <a:stCxn id="52" idx="4"/>
              <a:endCxn id="53" idx="0"/>
            </p:cNvCxnSpPr>
            <p:nvPr/>
          </p:nvCxnSpPr>
          <p:spPr bwMode="auto">
            <a:xfrm>
              <a:off x="6992938" y="3810000"/>
              <a:ext cx="0" cy="83820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Oval 44">
              <a:extLst>
                <a:ext uri="{FF2B5EF4-FFF2-40B4-BE49-F238E27FC236}">
                  <a16:creationId xmlns:a16="http://schemas.microsoft.com/office/drawing/2014/main" id="{B70B5961-F935-1D5F-AB35-FAEF85D73D7E}"/>
                </a:ext>
              </a:extLst>
            </p:cNvPr>
            <p:cNvSpPr>
              <a:spLocks noChangeAspect="1" noChangeArrowheads="1"/>
            </p:cNvSpPr>
            <p:nvPr/>
          </p:nvSpPr>
          <p:spPr bwMode="auto">
            <a:xfrm>
              <a:off x="89535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58" name="AutoShape 45">
              <a:extLst>
                <a:ext uri="{FF2B5EF4-FFF2-40B4-BE49-F238E27FC236}">
                  <a16:creationId xmlns:a16="http://schemas.microsoft.com/office/drawing/2014/main" id="{A074D5B2-9962-E6F6-A2E5-11502A589D6F}"/>
                </a:ext>
              </a:extLst>
            </p:cNvPr>
            <p:cNvCxnSpPr>
              <a:cxnSpLocks noChangeShapeType="1"/>
              <a:stCxn id="52" idx="6"/>
              <a:endCxn id="57" idx="1"/>
            </p:cNvCxnSpPr>
            <p:nvPr/>
          </p:nvCxnSpPr>
          <p:spPr bwMode="auto">
            <a:xfrm>
              <a:off x="7127876" y="3675064"/>
              <a:ext cx="1865313"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AutoShape 46">
              <a:extLst>
                <a:ext uri="{FF2B5EF4-FFF2-40B4-BE49-F238E27FC236}">
                  <a16:creationId xmlns:a16="http://schemas.microsoft.com/office/drawing/2014/main" id="{2CDD3BA7-4088-BCDC-D1D0-85A3EDF22CD9}"/>
                </a:ext>
              </a:extLst>
            </p:cNvPr>
            <p:cNvCxnSpPr>
              <a:cxnSpLocks noChangeShapeType="1"/>
              <a:stCxn id="53" idx="6"/>
              <a:endCxn id="57" idx="2"/>
            </p:cNvCxnSpPr>
            <p:nvPr/>
          </p:nvCxnSpPr>
          <p:spPr bwMode="auto">
            <a:xfrm>
              <a:off x="7127876" y="4783138"/>
              <a:ext cx="18256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AutoShape 47">
              <a:extLst>
                <a:ext uri="{FF2B5EF4-FFF2-40B4-BE49-F238E27FC236}">
                  <a16:creationId xmlns:a16="http://schemas.microsoft.com/office/drawing/2014/main" id="{6EBB11F8-4016-263C-3325-58E54F965E1F}"/>
                </a:ext>
              </a:extLst>
            </p:cNvPr>
            <p:cNvCxnSpPr>
              <a:cxnSpLocks noChangeShapeType="1"/>
              <a:stCxn id="54" idx="7"/>
              <a:endCxn id="57" idx="4"/>
            </p:cNvCxnSpPr>
            <p:nvPr/>
          </p:nvCxnSpPr>
          <p:spPr bwMode="auto">
            <a:xfrm flipV="1">
              <a:off x="7088188" y="4918076"/>
              <a:ext cx="2000250" cy="989013"/>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AutoShape 63">
              <a:extLst>
                <a:ext uri="{FF2B5EF4-FFF2-40B4-BE49-F238E27FC236}">
                  <a16:creationId xmlns:a16="http://schemas.microsoft.com/office/drawing/2014/main" id="{00D24401-5C8B-13C0-D05F-B08A8F5EEA1D}"/>
                </a:ext>
              </a:extLst>
            </p:cNvPr>
            <p:cNvCxnSpPr>
              <a:cxnSpLocks noChangeShapeType="1"/>
              <a:stCxn id="53" idx="2"/>
              <a:endCxn id="42" idx="6"/>
            </p:cNvCxnSpPr>
            <p:nvPr/>
          </p:nvCxnSpPr>
          <p:spPr bwMode="auto">
            <a:xfrm flipH="1" flipV="1">
              <a:off x="4841876" y="3675064"/>
              <a:ext cx="2016125" cy="11080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AutoShape 64">
              <a:extLst>
                <a:ext uri="{FF2B5EF4-FFF2-40B4-BE49-F238E27FC236}">
                  <a16:creationId xmlns:a16="http://schemas.microsoft.com/office/drawing/2014/main" id="{C71108AC-F44E-D862-3C24-2FE05D420096}"/>
                </a:ext>
              </a:extLst>
            </p:cNvPr>
            <p:cNvCxnSpPr>
              <a:cxnSpLocks noChangeShapeType="1"/>
              <a:stCxn id="52" idx="2"/>
              <a:endCxn id="43" idx="7"/>
            </p:cNvCxnSpPr>
            <p:nvPr/>
          </p:nvCxnSpPr>
          <p:spPr bwMode="auto">
            <a:xfrm flipH="1">
              <a:off x="4802188" y="3675064"/>
              <a:ext cx="2055812"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63" name="Group 62">
            <a:extLst>
              <a:ext uri="{FF2B5EF4-FFF2-40B4-BE49-F238E27FC236}">
                <a16:creationId xmlns:a16="http://schemas.microsoft.com/office/drawing/2014/main" id="{723EFF8D-5D10-9882-B059-4C9BAC87DD53}"/>
              </a:ext>
            </a:extLst>
          </p:cNvPr>
          <p:cNvGrpSpPr/>
          <p:nvPr/>
        </p:nvGrpSpPr>
        <p:grpSpPr>
          <a:xfrm>
            <a:off x="7978748" y="1516826"/>
            <a:ext cx="4113936" cy="1301769"/>
            <a:chOff x="85793" y="4142232"/>
            <a:chExt cx="7224366" cy="2286000"/>
          </a:xfrm>
        </p:grpSpPr>
        <p:grpSp>
          <p:nvGrpSpPr>
            <p:cNvPr id="256" name="Group 255">
              <a:extLst>
                <a:ext uri="{FF2B5EF4-FFF2-40B4-BE49-F238E27FC236}">
                  <a16:creationId xmlns:a16="http://schemas.microsoft.com/office/drawing/2014/main" id="{9163AD01-80CA-14DC-CF9E-22D75180747F}"/>
                </a:ext>
              </a:extLst>
            </p:cNvPr>
            <p:cNvGrpSpPr/>
            <p:nvPr/>
          </p:nvGrpSpPr>
          <p:grpSpPr>
            <a:xfrm>
              <a:off x="1024128" y="4142232"/>
              <a:ext cx="5303520" cy="2286000"/>
              <a:chOff x="1463040" y="3429000"/>
              <a:chExt cx="5303520" cy="2286000"/>
            </a:xfrm>
          </p:grpSpPr>
          <p:grpSp>
            <p:nvGrpSpPr>
              <p:cNvPr id="263" name="Group 262">
                <a:extLst>
                  <a:ext uri="{FF2B5EF4-FFF2-40B4-BE49-F238E27FC236}">
                    <a16:creationId xmlns:a16="http://schemas.microsoft.com/office/drawing/2014/main" id="{CC0CC3A8-BCD8-5A9F-D6C7-7804275714F1}"/>
                  </a:ext>
                </a:extLst>
              </p:cNvPr>
              <p:cNvGrpSpPr>
                <a:grpSpLocks/>
              </p:cNvGrpSpPr>
              <p:nvPr/>
            </p:nvGrpSpPr>
            <p:grpSpPr>
              <a:xfrm>
                <a:off x="1463040" y="3429000"/>
                <a:ext cx="5303520" cy="2286000"/>
                <a:chOff x="2438401" y="3540126"/>
                <a:chExt cx="6784975" cy="2597150"/>
              </a:xfrm>
            </p:grpSpPr>
            <p:sp>
              <p:nvSpPr>
                <p:cNvPr id="278" name="Oval 4">
                  <a:extLst>
                    <a:ext uri="{FF2B5EF4-FFF2-40B4-BE49-F238E27FC236}">
                      <a16:creationId xmlns:a16="http://schemas.microsoft.com/office/drawing/2014/main" id="{872E6CAE-6B3C-4EFE-02D4-B0AE7370C9E0}"/>
                    </a:ext>
                  </a:extLst>
                </p:cNvPr>
                <p:cNvSpPr>
                  <a:spLocks noChangeAspect="1" noChangeArrowheads="1"/>
                </p:cNvSpPr>
                <p:nvPr/>
              </p:nvSpPr>
              <p:spPr bwMode="auto">
                <a:xfrm>
                  <a:off x="24384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dirty="0"/>
                    <a:t>s</a:t>
                  </a:r>
                </a:p>
              </p:txBody>
            </p:sp>
            <p:sp>
              <p:nvSpPr>
                <p:cNvPr id="280" name="Oval 7">
                  <a:extLst>
                    <a:ext uri="{FF2B5EF4-FFF2-40B4-BE49-F238E27FC236}">
                      <a16:creationId xmlns:a16="http://schemas.microsoft.com/office/drawing/2014/main" id="{727606F3-CD8F-ED3E-0808-97170119303A}"/>
                    </a:ext>
                  </a:extLst>
                </p:cNvPr>
                <p:cNvSpPr>
                  <a:spLocks noChangeAspect="1" noChangeArrowheads="1"/>
                </p:cNvSpPr>
                <p:nvPr/>
              </p:nvSpPr>
              <p:spPr bwMode="auto">
                <a:xfrm>
                  <a:off x="4572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dirty="0"/>
                    <a:t>a</a:t>
                  </a:r>
                </a:p>
              </p:txBody>
            </p:sp>
            <p:sp>
              <p:nvSpPr>
                <p:cNvPr id="281" name="Oval 8">
                  <a:extLst>
                    <a:ext uri="{FF2B5EF4-FFF2-40B4-BE49-F238E27FC236}">
                      <a16:creationId xmlns:a16="http://schemas.microsoft.com/office/drawing/2014/main" id="{A6360759-5B37-0839-680C-4DD40CBEE336}"/>
                    </a:ext>
                  </a:extLst>
                </p:cNvPr>
                <p:cNvSpPr>
                  <a:spLocks noChangeAspect="1" noChangeArrowheads="1"/>
                </p:cNvSpPr>
                <p:nvPr/>
              </p:nvSpPr>
              <p:spPr bwMode="auto">
                <a:xfrm>
                  <a:off x="4572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dirty="0"/>
                    <a:t>b</a:t>
                  </a:r>
                </a:p>
              </p:txBody>
            </p:sp>
            <p:sp>
              <p:nvSpPr>
                <p:cNvPr id="282" name="Oval 9">
                  <a:extLst>
                    <a:ext uri="{FF2B5EF4-FFF2-40B4-BE49-F238E27FC236}">
                      <a16:creationId xmlns:a16="http://schemas.microsoft.com/office/drawing/2014/main" id="{83AE28B9-1BC7-D9A0-14CD-D8EE27404A98}"/>
                    </a:ext>
                  </a:extLst>
                </p:cNvPr>
                <p:cNvSpPr>
                  <a:spLocks noChangeAspect="1" noChangeArrowheads="1"/>
                </p:cNvSpPr>
                <p:nvPr/>
              </p:nvSpPr>
              <p:spPr bwMode="auto">
                <a:xfrm>
                  <a:off x="4572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dirty="0"/>
                    <a:t>c</a:t>
                  </a:r>
                </a:p>
              </p:txBody>
            </p:sp>
            <p:cxnSp>
              <p:nvCxnSpPr>
                <p:cNvPr id="283" name="AutoShape 12">
                  <a:extLst>
                    <a:ext uri="{FF2B5EF4-FFF2-40B4-BE49-F238E27FC236}">
                      <a16:creationId xmlns:a16="http://schemas.microsoft.com/office/drawing/2014/main" id="{0C8435E5-105C-F9FA-F57C-0F06BD8D12ED}"/>
                    </a:ext>
                  </a:extLst>
                </p:cNvPr>
                <p:cNvCxnSpPr>
                  <a:cxnSpLocks noChangeShapeType="1"/>
                  <a:stCxn id="278" idx="7"/>
                  <a:endCxn id="280" idx="3"/>
                </p:cNvCxnSpPr>
                <p:nvPr/>
              </p:nvCxnSpPr>
              <p:spPr bwMode="auto">
                <a:xfrm flipV="1">
                  <a:off x="2668588" y="3770314"/>
                  <a:ext cx="1943100" cy="9175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4" name="AutoShape 13">
                  <a:extLst>
                    <a:ext uri="{FF2B5EF4-FFF2-40B4-BE49-F238E27FC236}">
                      <a16:creationId xmlns:a16="http://schemas.microsoft.com/office/drawing/2014/main" id="{ACE5CBAC-8304-4229-EE42-CDB2C1F250BF}"/>
                    </a:ext>
                  </a:extLst>
                </p:cNvPr>
                <p:cNvCxnSpPr>
                  <a:cxnSpLocks noChangeShapeType="1"/>
                  <a:stCxn id="278" idx="6"/>
                  <a:endCxn id="281" idx="2"/>
                </p:cNvCxnSpPr>
                <p:nvPr/>
              </p:nvCxnSpPr>
              <p:spPr bwMode="auto">
                <a:xfrm>
                  <a:off x="2708276" y="4783138"/>
                  <a:ext cx="1863725" cy="0"/>
                </a:xfrm>
                <a:prstGeom prst="straightConnector1">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5" name="AutoShape 14">
                  <a:extLst>
                    <a:ext uri="{FF2B5EF4-FFF2-40B4-BE49-F238E27FC236}">
                      <a16:creationId xmlns:a16="http://schemas.microsoft.com/office/drawing/2014/main" id="{AD572F55-7FF6-5A9B-CD64-0BAFFBD8849A}"/>
                    </a:ext>
                  </a:extLst>
                </p:cNvPr>
                <p:cNvCxnSpPr>
                  <a:cxnSpLocks noChangeShapeType="1"/>
                  <a:stCxn id="278" idx="5"/>
                  <a:endCxn id="282" idx="1"/>
                </p:cNvCxnSpPr>
                <p:nvPr/>
              </p:nvCxnSpPr>
              <p:spPr bwMode="auto">
                <a:xfrm>
                  <a:off x="2668588" y="4878388"/>
                  <a:ext cx="1943100" cy="10287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6" name="AutoShape 22">
                  <a:extLst>
                    <a:ext uri="{FF2B5EF4-FFF2-40B4-BE49-F238E27FC236}">
                      <a16:creationId xmlns:a16="http://schemas.microsoft.com/office/drawing/2014/main" id="{61CCD804-D89E-A1BA-7F0F-0B47D7BC5407}"/>
                    </a:ext>
                  </a:extLst>
                </p:cNvPr>
                <p:cNvCxnSpPr>
                  <a:cxnSpLocks noChangeShapeType="1"/>
                  <a:stCxn id="281" idx="4"/>
                  <a:endCxn id="282" idx="0"/>
                </p:cNvCxnSpPr>
                <p:nvPr/>
              </p:nvCxnSpPr>
              <p:spPr bwMode="auto">
                <a:xfrm>
                  <a:off x="4706938" y="4918076"/>
                  <a:ext cx="0" cy="9493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7" name="AutoShape 24">
                  <a:extLst>
                    <a:ext uri="{FF2B5EF4-FFF2-40B4-BE49-F238E27FC236}">
                      <a16:creationId xmlns:a16="http://schemas.microsoft.com/office/drawing/2014/main" id="{EAFC6BB8-6E1A-92F2-6F86-EA3FADEE69B0}"/>
                    </a:ext>
                  </a:extLst>
                </p:cNvPr>
                <p:cNvCxnSpPr>
                  <a:cxnSpLocks noChangeShapeType="1"/>
                  <a:stCxn id="281" idx="6"/>
                  <a:endCxn id="372" idx="1"/>
                </p:cNvCxnSpPr>
                <p:nvPr/>
              </p:nvCxnSpPr>
              <p:spPr bwMode="auto">
                <a:xfrm>
                  <a:off x="4841876" y="4783138"/>
                  <a:ext cx="2055813" cy="1123950"/>
                </a:xfrm>
                <a:prstGeom prst="straightConnector1">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8" name="AutoShape 25">
                  <a:extLst>
                    <a:ext uri="{FF2B5EF4-FFF2-40B4-BE49-F238E27FC236}">
                      <a16:creationId xmlns:a16="http://schemas.microsoft.com/office/drawing/2014/main" id="{B497D7EC-4987-9357-A67C-559243DC35DD}"/>
                    </a:ext>
                  </a:extLst>
                </p:cNvPr>
                <p:cNvCxnSpPr>
                  <a:cxnSpLocks noChangeShapeType="1"/>
                  <a:stCxn id="282" idx="6"/>
                  <a:endCxn id="372" idx="2"/>
                </p:cNvCxnSpPr>
                <p:nvPr/>
              </p:nvCxnSpPr>
              <p:spPr bwMode="auto">
                <a:xfrm>
                  <a:off x="4841876" y="6002338"/>
                  <a:ext cx="20161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9" name="AutoShape 34">
                  <a:extLst>
                    <a:ext uri="{FF2B5EF4-FFF2-40B4-BE49-F238E27FC236}">
                      <a16:creationId xmlns:a16="http://schemas.microsoft.com/office/drawing/2014/main" id="{0A927B71-181E-91C3-5793-792772218669}"/>
                    </a:ext>
                  </a:extLst>
                </p:cNvPr>
                <p:cNvCxnSpPr>
                  <a:cxnSpLocks noChangeShapeType="1"/>
                  <a:stCxn id="280" idx="4"/>
                  <a:endCxn id="281" idx="0"/>
                </p:cNvCxnSpPr>
                <p:nvPr/>
              </p:nvCxnSpPr>
              <p:spPr bwMode="auto">
                <a:xfrm>
                  <a:off x="4706938" y="3810000"/>
                  <a:ext cx="0" cy="8382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0" name="Oval 38">
                  <a:extLst>
                    <a:ext uri="{FF2B5EF4-FFF2-40B4-BE49-F238E27FC236}">
                      <a16:creationId xmlns:a16="http://schemas.microsoft.com/office/drawing/2014/main" id="{D2230805-1A9C-C296-B516-255F63E1EC8E}"/>
                    </a:ext>
                  </a:extLst>
                </p:cNvPr>
                <p:cNvSpPr>
                  <a:spLocks noChangeAspect="1" noChangeArrowheads="1"/>
                </p:cNvSpPr>
                <p:nvPr/>
              </p:nvSpPr>
              <p:spPr bwMode="auto">
                <a:xfrm>
                  <a:off x="6858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dirty="0"/>
                    <a:t>d</a:t>
                  </a:r>
                </a:p>
              </p:txBody>
            </p:sp>
            <p:sp>
              <p:nvSpPr>
                <p:cNvPr id="371" name="Oval 39">
                  <a:extLst>
                    <a:ext uri="{FF2B5EF4-FFF2-40B4-BE49-F238E27FC236}">
                      <a16:creationId xmlns:a16="http://schemas.microsoft.com/office/drawing/2014/main" id="{FD42ADAD-B8AA-A17C-EC15-3D2ECD8C22EF}"/>
                    </a:ext>
                  </a:extLst>
                </p:cNvPr>
                <p:cNvSpPr>
                  <a:spLocks noChangeAspect="1" noChangeArrowheads="1"/>
                </p:cNvSpPr>
                <p:nvPr/>
              </p:nvSpPr>
              <p:spPr bwMode="auto">
                <a:xfrm>
                  <a:off x="6858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dirty="0"/>
                    <a:t>e</a:t>
                  </a:r>
                </a:p>
              </p:txBody>
            </p:sp>
            <p:sp>
              <p:nvSpPr>
                <p:cNvPr id="372" name="Oval 40">
                  <a:extLst>
                    <a:ext uri="{FF2B5EF4-FFF2-40B4-BE49-F238E27FC236}">
                      <a16:creationId xmlns:a16="http://schemas.microsoft.com/office/drawing/2014/main" id="{9B6A984F-01DE-B7C1-96E6-6405C163C7D3}"/>
                    </a:ext>
                  </a:extLst>
                </p:cNvPr>
                <p:cNvSpPr>
                  <a:spLocks noChangeAspect="1" noChangeArrowheads="1"/>
                </p:cNvSpPr>
                <p:nvPr/>
              </p:nvSpPr>
              <p:spPr bwMode="auto">
                <a:xfrm>
                  <a:off x="6858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dirty="0"/>
                    <a:t>f</a:t>
                  </a:r>
                </a:p>
              </p:txBody>
            </p:sp>
            <p:cxnSp>
              <p:nvCxnSpPr>
                <p:cNvPr id="373" name="AutoShape 41">
                  <a:extLst>
                    <a:ext uri="{FF2B5EF4-FFF2-40B4-BE49-F238E27FC236}">
                      <a16:creationId xmlns:a16="http://schemas.microsoft.com/office/drawing/2014/main" id="{03947842-46E9-F644-7717-B9F6B2D7F920}"/>
                    </a:ext>
                  </a:extLst>
                </p:cNvPr>
                <p:cNvCxnSpPr>
                  <a:cxnSpLocks noChangeShapeType="1"/>
                  <a:stCxn id="371" idx="4"/>
                  <a:endCxn id="372" idx="0"/>
                </p:cNvCxnSpPr>
                <p:nvPr/>
              </p:nvCxnSpPr>
              <p:spPr bwMode="auto">
                <a:xfrm>
                  <a:off x="6992938" y="4918076"/>
                  <a:ext cx="0" cy="949325"/>
                </a:xfrm>
                <a:prstGeom prst="straightConnector1">
                  <a:avLst/>
                </a:prstGeom>
                <a:noFill/>
                <a:ln w="3810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4" name="AutoShape 42">
                  <a:extLst>
                    <a:ext uri="{FF2B5EF4-FFF2-40B4-BE49-F238E27FC236}">
                      <a16:creationId xmlns:a16="http://schemas.microsoft.com/office/drawing/2014/main" id="{67A4702F-60C7-3949-234C-7193238F91A1}"/>
                    </a:ext>
                  </a:extLst>
                </p:cNvPr>
                <p:cNvCxnSpPr>
                  <a:cxnSpLocks noChangeShapeType="1"/>
                  <a:stCxn id="370" idx="4"/>
                  <a:endCxn id="371" idx="0"/>
                </p:cNvCxnSpPr>
                <p:nvPr/>
              </p:nvCxnSpPr>
              <p:spPr bwMode="auto">
                <a:xfrm>
                  <a:off x="6992938" y="3810000"/>
                  <a:ext cx="0" cy="83820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5" name="Oval 44">
                  <a:extLst>
                    <a:ext uri="{FF2B5EF4-FFF2-40B4-BE49-F238E27FC236}">
                      <a16:creationId xmlns:a16="http://schemas.microsoft.com/office/drawing/2014/main" id="{35E8AEBA-C0C2-0D07-5D8A-3112123C2906}"/>
                    </a:ext>
                  </a:extLst>
                </p:cNvPr>
                <p:cNvSpPr>
                  <a:spLocks noChangeAspect="1" noChangeArrowheads="1"/>
                </p:cNvSpPr>
                <p:nvPr/>
              </p:nvSpPr>
              <p:spPr bwMode="auto">
                <a:xfrm>
                  <a:off x="89535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a:t>t</a:t>
                  </a:r>
                </a:p>
              </p:txBody>
            </p:sp>
            <p:cxnSp>
              <p:nvCxnSpPr>
                <p:cNvPr id="376" name="AutoShape 45">
                  <a:extLst>
                    <a:ext uri="{FF2B5EF4-FFF2-40B4-BE49-F238E27FC236}">
                      <a16:creationId xmlns:a16="http://schemas.microsoft.com/office/drawing/2014/main" id="{687CACBE-6607-6229-3A5D-74FB96682C9B}"/>
                    </a:ext>
                  </a:extLst>
                </p:cNvPr>
                <p:cNvCxnSpPr>
                  <a:cxnSpLocks noChangeShapeType="1"/>
                  <a:stCxn id="370" idx="6"/>
                  <a:endCxn id="375" idx="1"/>
                </p:cNvCxnSpPr>
                <p:nvPr/>
              </p:nvCxnSpPr>
              <p:spPr bwMode="auto">
                <a:xfrm>
                  <a:off x="7127876" y="3675064"/>
                  <a:ext cx="1865313"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7" name="AutoShape 46">
                  <a:extLst>
                    <a:ext uri="{FF2B5EF4-FFF2-40B4-BE49-F238E27FC236}">
                      <a16:creationId xmlns:a16="http://schemas.microsoft.com/office/drawing/2014/main" id="{F7F6EF43-ED60-1F60-CAD8-083CDE087411}"/>
                    </a:ext>
                  </a:extLst>
                </p:cNvPr>
                <p:cNvCxnSpPr>
                  <a:cxnSpLocks noChangeShapeType="1"/>
                  <a:stCxn id="371" idx="6"/>
                  <a:endCxn id="375" idx="2"/>
                </p:cNvCxnSpPr>
                <p:nvPr/>
              </p:nvCxnSpPr>
              <p:spPr bwMode="auto">
                <a:xfrm>
                  <a:off x="7127876" y="4783138"/>
                  <a:ext cx="1825625" cy="0"/>
                </a:xfrm>
                <a:prstGeom prst="straightConnector1">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8" name="AutoShape 47">
                  <a:extLst>
                    <a:ext uri="{FF2B5EF4-FFF2-40B4-BE49-F238E27FC236}">
                      <a16:creationId xmlns:a16="http://schemas.microsoft.com/office/drawing/2014/main" id="{A2D0DFB9-6C0C-3446-6290-64C55C8AC1F3}"/>
                    </a:ext>
                  </a:extLst>
                </p:cNvPr>
                <p:cNvCxnSpPr>
                  <a:cxnSpLocks noChangeShapeType="1"/>
                  <a:stCxn id="372" idx="7"/>
                  <a:endCxn id="375" idx="4"/>
                </p:cNvCxnSpPr>
                <p:nvPr/>
              </p:nvCxnSpPr>
              <p:spPr bwMode="auto">
                <a:xfrm flipV="1">
                  <a:off x="7088188" y="4918076"/>
                  <a:ext cx="2000250" cy="989013"/>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9" name="AutoShape 63">
                  <a:extLst>
                    <a:ext uri="{FF2B5EF4-FFF2-40B4-BE49-F238E27FC236}">
                      <a16:creationId xmlns:a16="http://schemas.microsoft.com/office/drawing/2014/main" id="{77B9F2A2-975B-66F6-FDB3-AC954D681471}"/>
                    </a:ext>
                  </a:extLst>
                </p:cNvPr>
                <p:cNvCxnSpPr>
                  <a:cxnSpLocks noChangeShapeType="1"/>
                  <a:stCxn id="371" idx="2"/>
                  <a:endCxn id="280" idx="6"/>
                </p:cNvCxnSpPr>
                <p:nvPr/>
              </p:nvCxnSpPr>
              <p:spPr bwMode="auto">
                <a:xfrm flipH="1" flipV="1">
                  <a:off x="4841876" y="3675064"/>
                  <a:ext cx="2016125" cy="11080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0" name="AutoShape 64">
                  <a:extLst>
                    <a:ext uri="{FF2B5EF4-FFF2-40B4-BE49-F238E27FC236}">
                      <a16:creationId xmlns:a16="http://schemas.microsoft.com/office/drawing/2014/main" id="{6D0A2F5B-8E84-1237-5443-3EEED0C90D0F}"/>
                    </a:ext>
                  </a:extLst>
                </p:cNvPr>
                <p:cNvCxnSpPr>
                  <a:cxnSpLocks noChangeShapeType="1"/>
                  <a:stCxn id="370" idx="2"/>
                  <a:endCxn id="281" idx="7"/>
                </p:cNvCxnSpPr>
                <p:nvPr/>
              </p:nvCxnSpPr>
              <p:spPr bwMode="auto">
                <a:xfrm flipH="1">
                  <a:off x="4802188" y="3675064"/>
                  <a:ext cx="2055812"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64" name="Text Box 17">
                <a:extLst>
                  <a:ext uri="{FF2B5EF4-FFF2-40B4-BE49-F238E27FC236}">
                    <a16:creationId xmlns:a16="http://schemas.microsoft.com/office/drawing/2014/main" id="{9003D965-5F79-5FEA-41A2-62E1CE7D7449}"/>
                  </a:ext>
                </a:extLst>
              </p:cNvPr>
              <p:cNvSpPr txBox="1">
                <a:spLocks noChangeArrowheads="1"/>
              </p:cNvSpPr>
              <p:nvPr/>
            </p:nvSpPr>
            <p:spPr bwMode="auto">
              <a:xfrm>
                <a:off x="2355196" y="3666542"/>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265" name="Text Box 17">
                <a:extLst>
                  <a:ext uri="{FF2B5EF4-FFF2-40B4-BE49-F238E27FC236}">
                    <a16:creationId xmlns:a16="http://schemas.microsoft.com/office/drawing/2014/main" id="{9651A339-6CBF-943D-EDE3-9323B7F2F929}"/>
                  </a:ext>
                </a:extLst>
              </p:cNvPr>
              <p:cNvSpPr txBox="1">
                <a:spLocks noChangeArrowheads="1"/>
              </p:cNvSpPr>
              <p:nvPr/>
            </p:nvSpPr>
            <p:spPr bwMode="auto">
              <a:xfrm>
                <a:off x="2345663" y="4264043"/>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266" name="Text Box 17">
                <a:extLst>
                  <a:ext uri="{FF2B5EF4-FFF2-40B4-BE49-F238E27FC236}">
                    <a16:creationId xmlns:a16="http://schemas.microsoft.com/office/drawing/2014/main" id="{6671A4E4-E529-6CCA-E79B-6D4E72674B79}"/>
                  </a:ext>
                </a:extLst>
              </p:cNvPr>
              <p:cNvSpPr txBox="1">
                <a:spLocks noChangeArrowheads="1"/>
              </p:cNvSpPr>
              <p:nvPr/>
            </p:nvSpPr>
            <p:spPr bwMode="auto">
              <a:xfrm>
                <a:off x="2355196" y="4896476"/>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267" name="Text Box 17">
                <a:extLst>
                  <a:ext uri="{FF2B5EF4-FFF2-40B4-BE49-F238E27FC236}">
                    <a16:creationId xmlns:a16="http://schemas.microsoft.com/office/drawing/2014/main" id="{FC4628CC-1D82-307B-3B27-CF32DA1F94DA}"/>
                  </a:ext>
                </a:extLst>
              </p:cNvPr>
              <p:cNvSpPr txBox="1">
                <a:spLocks noChangeArrowheads="1"/>
              </p:cNvSpPr>
              <p:nvPr/>
            </p:nvSpPr>
            <p:spPr bwMode="auto">
              <a:xfrm>
                <a:off x="4355039" y="4042381"/>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268" name="Text Box 17">
                <a:extLst>
                  <a:ext uri="{FF2B5EF4-FFF2-40B4-BE49-F238E27FC236}">
                    <a16:creationId xmlns:a16="http://schemas.microsoft.com/office/drawing/2014/main" id="{FE67B4EF-F2C3-91AC-BA0B-173E06845EDC}"/>
                  </a:ext>
                </a:extLst>
              </p:cNvPr>
              <p:cNvSpPr txBox="1">
                <a:spLocks noChangeArrowheads="1"/>
              </p:cNvSpPr>
              <p:nvPr/>
            </p:nvSpPr>
            <p:spPr bwMode="auto">
              <a:xfrm>
                <a:off x="4324017" y="3526735"/>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269" name="Text Box 17">
                <a:extLst>
                  <a:ext uri="{FF2B5EF4-FFF2-40B4-BE49-F238E27FC236}">
                    <a16:creationId xmlns:a16="http://schemas.microsoft.com/office/drawing/2014/main" id="{118E4175-EE78-2C93-A30A-5E967759155D}"/>
                  </a:ext>
                </a:extLst>
              </p:cNvPr>
              <p:cNvSpPr txBox="1">
                <a:spLocks noChangeArrowheads="1"/>
              </p:cNvSpPr>
              <p:nvPr/>
            </p:nvSpPr>
            <p:spPr bwMode="auto">
              <a:xfrm>
                <a:off x="3073537" y="3798492"/>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270" name="Text Box 17">
                <a:extLst>
                  <a:ext uri="{FF2B5EF4-FFF2-40B4-BE49-F238E27FC236}">
                    <a16:creationId xmlns:a16="http://schemas.microsoft.com/office/drawing/2014/main" id="{0D60F6E3-5E02-2D8F-62CC-C83AF66BD8EA}"/>
                  </a:ext>
                </a:extLst>
              </p:cNvPr>
              <p:cNvSpPr txBox="1">
                <a:spLocks noChangeArrowheads="1"/>
              </p:cNvSpPr>
              <p:nvPr/>
            </p:nvSpPr>
            <p:spPr bwMode="auto">
              <a:xfrm>
                <a:off x="3073537" y="4788451"/>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271" name="Text Box 17">
                <a:extLst>
                  <a:ext uri="{FF2B5EF4-FFF2-40B4-BE49-F238E27FC236}">
                    <a16:creationId xmlns:a16="http://schemas.microsoft.com/office/drawing/2014/main" id="{FF75A881-D275-0EBC-B08F-F8655945E9E2}"/>
                  </a:ext>
                </a:extLst>
              </p:cNvPr>
              <p:cNvSpPr txBox="1">
                <a:spLocks noChangeArrowheads="1"/>
              </p:cNvSpPr>
              <p:nvPr/>
            </p:nvSpPr>
            <p:spPr bwMode="auto">
              <a:xfrm>
                <a:off x="3951172" y="5355872"/>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272" name="Text Box 17">
                <a:extLst>
                  <a:ext uri="{FF2B5EF4-FFF2-40B4-BE49-F238E27FC236}">
                    <a16:creationId xmlns:a16="http://schemas.microsoft.com/office/drawing/2014/main" id="{F20ABB3D-C5D4-9E3E-1C2F-6ADFB903B001}"/>
                  </a:ext>
                </a:extLst>
              </p:cNvPr>
              <p:cNvSpPr txBox="1">
                <a:spLocks noChangeArrowheads="1"/>
              </p:cNvSpPr>
              <p:nvPr/>
            </p:nvSpPr>
            <p:spPr bwMode="auto">
              <a:xfrm>
                <a:off x="3948485" y="4788450"/>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273" name="Text Box 17">
                <a:extLst>
                  <a:ext uri="{FF2B5EF4-FFF2-40B4-BE49-F238E27FC236}">
                    <a16:creationId xmlns:a16="http://schemas.microsoft.com/office/drawing/2014/main" id="{CDF81F40-1407-014F-9543-C87F35EC63C2}"/>
                  </a:ext>
                </a:extLst>
              </p:cNvPr>
              <p:cNvSpPr txBox="1">
                <a:spLocks noChangeArrowheads="1"/>
              </p:cNvSpPr>
              <p:nvPr/>
            </p:nvSpPr>
            <p:spPr bwMode="auto">
              <a:xfrm>
                <a:off x="4857385" y="4828815"/>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274" name="Text Box 17">
                <a:extLst>
                  <a:ext uri="{FF2B5EF4-FFF2-40B4-BE49-F238E27FC236}">
                    <a16:creationId xmlns:a16="http://schemas.microsoft.com/office/drawing/2014/main" id="{721E7479-C8E8-F136-F1FC-97D282D84EE6}"/>
                  </a:ext>
                </a:extLst>
              </p:cNvPr>
              <p:cNvSpPr txBox="1">
                <a:spLocks noChangeArrowheads="1"/>
              </p:cNvSpPr>
              <p:nvPr/>
            </p:nvSpPr>
            <p:spPr bwMode="auto">
              <a:xfrm>
                <a:off x="4857385" y="3818113"/>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275" name="Text Box 17">
                <a:extLst>
                  <a:ext uri="{FF2B5EF4-FFF2-40B4-BE49-F238E27FC236}">
                    <a16:creationId xmlns:a16="http://schemas.microsoft.com/office/drawing/2014/main" id="{3E876322-7346-19B5-2C8F-36643DF63107}"/>
                  </a:ext>
                </a:extLst>
              </p:cNvPr>
              <p:cNvSpPr txBox="1">
                <a:spLocks noChangeArrowheads="1"/>
              </p:cNvSpPr>
              <p:nvPr/>
            </p:nvSpPr>
            <p:spPr bwMode="auto">
              <a:xfrm>
                <a:off x="5574496" y="3666542"/>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276" name="Text Box 17">
                <a:extLst>
                  <a:ext uri="{FF2B5EF4-FFF2-40B4-BE49-F238E27FC236}">
                    <a16:creationId xmlns:a16="http://schemas.microsoft.com/office/drawing/2014/main" id="{626151DA-5D8B-E510-E3F6-F0A547E53B3F}"/>
                  </a:ext>
                </a:extLst>
              </p:cNvPr>
              <p:cNvSpPr txBox="1">
                <a:spLocks noChangeArrowheads="1"/>
              </p:cNvSpPr>
              <p:nvPr/>
            </p:nvSpPr>
            <p:spPr bwMode="auto">
              <a:xfrm>
                <a:off x="5574496" y="4299301"/>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277" name="Text Box 17">
                <a:extLst>
                  <a:ext uri="{FF2B5EF4-FFF2-40B4-BE49-F238E27FC236}">
                    <a16:creationId xmlns:a16="http://schemas.microsoft.com/office/drawing/2014/main" id="{D2D0E60A-95BE-CABE-C3A3-6A0BEC6F2EFF}"/>
                  </a:ext>
                </a:extLst>
              </p:cNvPr>
              <p:cNvSpPr txBox="1">
                <a:spLocks noChangeArrowheads="1"/>
              </p:cNvSpPr>
              <p:nvPr/>
            </p:nvSpPr>
            <p:spPr bwMode="auto">
              <a:xfrm>
                <a:off x="5574496" y="4932060"/>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grpSp>
        <mc:AlternateContent xmlns:mc="http://schemas.openxmlformats.org/markup-compatibility/2006">
          <mc:Choice xmlns:a14="http://schemas.microsoft.com/office/drawing/2010/main" Requires="a14">
            <p:sp>
              <p:nvSpPr>
                <p:cNvPr id="257" name="Oval 256">
                  <a:extLst>
                    <a:ext uri="{FF2B5EF4-FFF2-40B4-BE49-F238E27FC236}">
                      <a16:creationId xmlns:a16="http://schemas.microsoft.com/office/drawing/2014/main" id="{38D7837C-05BB-F70A-F8F0-57BFED8DC793}"/>
                    </a:ext>
                  </a:extLst>
                </p:cNvPr>
                <p:cNvSpPr>
                  <a:spLocks noChangeAspect="1" noChangeArrowheads="1"/>
                </p:cNvSpPr>
                <p:nvPr/>
              </p:nvSpPr>
              <p:spPr bwMode="auto">
                <a:xfrm>
                  <a:off x="85793" y="5100796"/>
                  <a:ext cx="240715" cy="2710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p>
                  <a:pPr algn="ctr"/>
                  <a14:m>
                    <m:oMathPara xmlns:m="http://schemas.openxmlformats.org/officeDocument/2006/math">
                      <m:oMathParaPr>
                        <m:jc m:val="centerGroup"/>
                      </m:oMathParaPr>
                      <m:oMath xmlns:m="http://schemas.openxmlformats.org/officeDocument/2006/math">
                        <m:r>
                          <a:rPr lang="en-US" altLang="en-US" sz="1200" b="1" i="1" smtClean="0">
                            <a:latin typeface="Cambria Math" panose="02040503050406030204" pitchFamily="18" charset="0"/>
                          </a:rPr>
                          <m:t>𝒔</m:t>
                        </m:r>
                        <m:r>
                          <a:rPr lang="en-US" altLang="en-US" sz="1200" b="1" i="1" smtClean="0">
                            <a:latin typeface="Cambria Math" panose="02040503050406030204" pitchFamily="18" charset="0"/>
                          </a:rPr>
                          <m:t>′</m:t>
                        </m:r>
                      </m:oMath>
                    </m:oMathPara>
                  </a14:m>
                  <a:endParaRPr lang="en-US" altLang="en-US" sz="1200" b="1" dirty="0"/>
                </a:p>
              </p:txBody>
            </p:sp>
          </mc:Choice>
          <mc:Fallback>
            <p:sp>
              <p:nvSpPr>
                <p:cNvPr id="257" name="Oval 256">
                  <a:extLst>
                    <a:ext uri="{FF2B5EF4-FFF2-40B4-BE49-F238E27FC236}">
                      <a16:creationId xmlns:a16="http://schemas.microsoft.com/office/drawing/2014/main" id="{38D7837C-05BB-F70A-F8F0-57BFED8DC793}"/>
                    </a:ext>
                  </a:extLst>
                </p:cNvPr>
                <p:cNvSpPr>
                  <a:spLocks noRot="1" noChangeAspect="1" noMove="1" noResize="1" noEditPoints="1" noAdjustHandles="1" noChangeArrowheads="1" noChangeShapeType="1" noTextEdit="1"/>
                </p:cNvSpPr>
                <p:nvPr/>
              </p:nvSpPr>
              <p:spPr bwMode="auto">
                <a:xfrm>
                  <a:off x="85793" y="5100796"/>
                  <a:ext cx="240715" cy="271060"/>
                </a:xfrm>
                <a:prstGeom prst="ellipse">
                  <a:avLst/>
                </a:prstGeom>
                <a:blipFill>
                  <a:blip r:embed="rId3"/>
                  <a:stretch>
                    <a:fillRect l="-41667" t="-7143" r="-20833" b="-14286"/>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8" name="Oval 4">
                  <a:extLst>
                    <a:ext uri="{FF2B5EF4-FFF2-40B4-BE49-F238E27FC236}">
                      <a16:creationId xmlns:a16="http://schemas.microsoft.com/office/drawing/2014/main" id="{FA775040-C5A1-3B87-504F-265B24A4E92A}"/>
                    </a:ext>
                  </a:extLst>
                </p:cNvPr>
                <p:cNvSpPr>
                  <a:spLocks noChangeAspect="1" noChangeArrowheads="1"/>
                </p:cNvSpPr>
                <p:nvPr/>
              </p:nvSpPr>
              <p:spPr bwMode="auto">
                <a:xfrm>
                  <a:off x="7081655" y="5114546"/>
                  <a:ext cx="228504" cy="25731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p>
                  <a:pPr algn="ctr"/>
                  <a14:m>
                    <m:oMathPara xmlns:m="http://schemas.openxmlformats.org/officeDocument/2006/math">
                      <m:oMathParaPr>
                        <m:jc m:val="centerGroup"/>
                      </m:oMathParaPr>
                      <m:oMath xmlns:m="http://schemas.openxmlformats.org/officeDocument/2006/math">
                        <m:r>
                          <a:rPr lang="en-US" altLang="en-US" sz="1200" b="1" i="1" smtClean="0">
                            <a:latin typeface="Cambria Math" panose="02040503050406030204" pitchFamily="18" charset="0"/>
                          </a:rPr>
                          <m:t>𝒕</m:t>
                        </m:r>
                        <m:r>
                          <a:rPr lang="en-US" altLang="en-US" sz="1200" b="1" i="1" smtClean="0">
                            <a:latin typeface="Cambria Math" panose="02040503050406030204" pitchFamily="18" charset="0"/>
                          </a:rPr>
                          <m:t>′</m:t>
                        </m:r>
                      </m:oMath>
                    </m:oMathPara>
                  </a14:m>
                  <a:endParaRPr lang="en-US" altLang="en-US" sz="1200" b="1" dirty="0"/>
                </a:p>
              </p:txBody>
            </p:sp>
          </mc:Choice>
          <mc:Fallback>
            <p:sp>
              <p:nvSpPr>
                <p:cNvPr id="258" name="Oval 4">
                  <a:extLst>
                    <a:ext uri="{FF2B5EF4-FFF2-40B4-BE49-F238E27FC236}">
                      <a16:creationId xmlns:a16="http://schemas.microsoft.com/office/drawing/2014/main" id="{FA775040-C5A1-3B87-504F-265B24A4E92A}"/>
                    </a:ext>
                  </a:extLst>
                </p:cNvPr>
                <p:cNvSpPr>
                  <a:spLocks noRot="1" noChangeAspect="1" noMove="1" noResize="1" noEditPoints="1" noAdjustHandles="1" noChangeArrowheads="1" noChangeShapeType="1" noTextEdit="1"/>
                </p:cNvSpPr>
                <p:nvPr/>
              </p:nvSpPr>
              <p:spPr bwMode="auto">
                <a:xfrm>
                  <a:off x="7081655" y="5114546"/>
                  <a:ext cx="228504" cy="257310"/>
                </a:xfrm>
                <a:prstGeom prst="ellipse">
                  <a:avLst/>
                </a:prstGeom>
                <a:blipFill>
                  <a:blip r:embed="rId4"/>
                  <a:stretch>
                    <a:fillRect l="-37500" t="-15385" r="-12500" b="-19231"/>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cxnSp>
          <p:nvCxnSpPr>
            <p:cNvPr id="259" name="AutoShape 12">
              <a:extLst>
                <a:ext uri="{FF2B5EF4-FFF2-40B4-BE49-F238E27FC236}">
                  <a16:creationId xmlns:a16="http://schemas.microsoft.com/office/drawing/2014/main" id="{218DF9A8-2636-19CC-7A3E-DFAA5CB17808}"/>
                </a:ext>
              </a:extLst>
            </p:cNvPr>
            <p:cNvCxnSpPr>
              <a:cxnSpLocks noChangeShapeType="1"/>
              <a:stCxn id="257" idx="6"/>
              <a:endCxn id="278" idx="2"/>
            </p:cNvCxnSpPr>
            <p:nvPr/>
          </p:nvCxnSpPr>
          <p:spPr bwMode="auto">
            <a:xfrm>
              <a:off x="326508" y="5236326"/>
              <a:ext cx="697620" cy="1"/>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0" name="AutoShape 12">
              <a:extLst>
                <a:ext uri="{FF2B5EF4-FFF2-40B4-BE49-F238E27FC236}">
                  <a16:creationId xmlns:a16="http://schemas.microsoft.com/office/drawing/2014/main" id="{D21A3568-A910-34D6-B1BA-F47CA295CB01}"/>
                </a:ext>
              </a:extLst>
            </p:cNvPr>
            <p:cNvCxnSpPr>
              <a:cxnSpLocks noChangeShapeType="1"/>
              <a:stCxn id="375" idx="6"/>
              <a:endCxn id="258" idx="2"/>
            </p:cNvCxnSpPr>
            <p:nvPr/>
          </p:nvCxnSpPr>
          <p:spPr bwMode="auto">
            <a:xfrm>
              <a:off x="6327648" y="5236327"/>
              <a:ext cx="754007" cy="6874"/>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mc:Choice xmlns:a14="http://schemas.microsoft.com/office/drawing/2010/main" Requires="a14">
            <p:sp>
              <p:nvSpPr>
                <p:cNvPr id="261" name="Text Box 17">
                  <a:extLst>
                    <a:ext uri="{FF2B5EF4-FFF2-40B4-BE49-F238E27FC236}">
                      <a16:creationId xmlns:a16="http://schemas.microsoft.com/office/drawing/2014/main" id="{108D7CB0-0779-BEAD-4CED-4ECA9BD9D595}"/>
                    </a:ext>
                  </a:extLst>
                </p:cNvPr>
                <p:cNvSpPr txBox="1">
                  <a:spLocks noChangeArrowheads="1"/>
                </p:cNvSpPr>
                <p:nvPr/>
              </p:nvSpPr>
              <p:spPr bwMode="auto">
                <a:xfrm>
                  <a:off x="413952" y="5012533"/>
                  <a:ext cx="388120"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r>
                          <a:rPr lang="en-US" altLang="en-US" sz="1400" b="0" i="1" smtClean="0">
                            <a:latin typeface="Cambria Math" panose="02040503050406030204" pitchFamily="18" charset="0"/>
                          </a:rPr>
                          <m:t>𝑚</m:t>
                        </m:r>
                      </m:oMath>
                    </m:oMathPara>
                  </a14:m>
                  <a:endParaRPr lang="en-US" altLang="en-US" sz="1400" dirty="0"/>
                </a:p>
              </p:txBody>
            </p:sp>
          </mc:Choice>
          <mc:Fallback>
            <p:sp>
              <p:nvSpPr>
                <p:cNvPr id="261" name="Text Box 17">
                  <a:extLst>
                    <a:ext uri="{FF2B5EF4-FFF2-40B4-BE49-F238E27FC236}">
                      <a16:creationId xmlns:a16="http://schemas.microsoft.com/office/drawing/2014/main" id="{108D7CB0-0779-BEAD-4CED-4ECA9BD9D595}"/>
                    </a:ext>
                  </a:extLst>
                </p:cNvPr>
                <p:cNvSpPr txBox="1">
                  <a:spLocks noRot="1" noChangeAspect="1" noMove="1" noResize="1" noEditPoints="1" noAdjustHandles="1" noChangeArrowheads="1" noChangeShapeType="1" noTextEdit="1"/>
                </p:cNvSpPr>
                <p:nvPr/>
              </p:nvSpPr>
              <p:spPr bwMode="auto">
                <a:xfrm>
                  <a:off x="413952" y="5012533"/>
                  <a:ext cx="388120" cy="307777"/>
                </a:xfrm>
                <a:prstGeom prst="rect">
                  <a:avLst/>
                </a:prstGeom>
                <a:blipFill>
                  <a:blip r:embed="rId5"/>
                  <a:stretch>
                    <a:fillRect r="-27778" b="-48276"/>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2" name="Text Box 17">
                  <a:extLst>
                    <a:ext uri="{FF2B5EF4-FFF2-40B4-BE49-F238E27FC236}">
                      <a16:creationId xmlns:a16="http://schemas.microsoft.com/office/drawing/2014/main" id="{7A7657FD-5E1A-5A9E-1B70-EB7E4B5E3455}"/>
                    </a:ext>
                  </a:extLst>
                </p:cNvPr>
                <p:cNvSpPr txBox="1">
                  <a:spLocks noChangeArrowheads="1"/>
                </p:cNvSpPr>
                <p:nvPr/>
              </p:nvSpPr>
              <p:spPr bwMode="auto">
                <a:xfrm>
                  <a:off x="6451303" y="5024580"/>
                  <a:ext cx="388120"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r>
                          <a:rPr lang="en-US" altLang="en-US" sz="1400" b="0" i="1" smtClean="0">
                            <a:latin typeface="Cambria Math" panose="02040503050406030204" pitchFamily="18" charset="0"/>
                          </a:rPr>
                          <m:t>𝑚</m:t>
                        </m:r>
                      </m:oMath>
                    </m:oMathPara>
                  </a14:m>
                  <a:endParaRPr lang="en-US" altLang="en-US" sz="1400" dirty="0"/>
                </a:p>
              </p:txBody>
            </p:sp>
          </mc:Choice>
          <mc:Fallback>
            <p:sp>
              <p:nvSpPr>
                <p:cNvPr id="262" name="Text Box 17">
                  <a:extLst>
                    <a:ext uri="{FF2B5EF4-FFF2-40B4-BE49-F238E27FC236}">
                      <a16:creationId xmlns:a16="http://schemas.microsoft.com/office/drawing/2014/main" id="{7A7657FD-5E1A-5A9E-1B70-EB7E4B5E3455}"/>
                    </a:ext>
                  </a:extLst>
                </p:cNvPr>
                <p:cNvSpPr txBox="1">
                  <a:spLocks noRot="1" noChangeAspect="1" noMove="1" noResize="1" noEditPoints="1" noAdjustHandles="1" noChangeArrowheads="1" noChangeShapeType="1" noTextEdit="1"/>
                </p:cNvSpPr>
                <p:nvPr/>
              </p:nvSpPr>
              <p:spPr bwMode="auto">
                <a:xfrm>
                  <a:off x="6451303" y="5024580"/>
                  <a:ext cx="388120" cy="307777"/>
                </a:xfrm>
                <a:prstGeom prst="rect">
                  <a:avLst/>
                </a:prstGeom>
                <a:blipFill>
                  <a:blip r:embed="rId6"/>
                  <a:stretch>
                    <a:fillRect r="-27027" b="-48276"/>
                  </a:stretch>
                </a:blipFill>
                <a:ln>
                  <a:noFill/>
                </a:ln>
                <a:effectLst/>
              </p:spPr>
              <p:txBody>
                <a:bodyPr/>
                <a:lstStyle/>
                <a:p>
                  <a:r>
                    <a:rPr lang="en-US">
                      <a:noFill/>
                    </a:rPr>
                    <a:t> </a:t>
                  </a:r>
                </a:p>
              </p:txBody>
            </p:sp>
          </mc:Fallback>
        </mc:AlternateContent>
      </p:grpSp>
      <p:grpSp>
        <p:nvGrpSpPr>
          <p:cNvPr id="381" name="Group 380">
            <a:extLst>
              <a:ext uri="{FF2B5EF4-FFF2-40B4-BE49-F238E27FC236}">
                <a16:creationId xmlns:a16="http://schemas.microsoft.com/office/drawing/2014/main" id="{268521AC-A672-16F8-5133-AD198B2B2778}"/>
              </a:ext>
            </a:extLst>
          </p:cNvPr>
          <p:cNvGrpSpPr>
            <a:grpSpLocks/>
          </p:cNvGrpSpPr>
          <p:nvPr/>
        </p:nvGrpSpPr>
        <p:grpSpPr>
          <a:xfrm>
            <a:off x="91201" y="4609703"/>
            <a:ext cx="4208087" cy="1813831"/>
            <a:chOff x="2438401" y="3540126"/>
            <a:chExt cx="6784975" cy="2597150"/>
          </a:xfrm>
        </p:grpSpPr>
        <p:sp>
          <p:nvSpPr>
            <p:cNvPr id="382" name="Oval 4">
              <a:extLst>
                <a:ext uri="{FF2B5EF4-FFF2-40B4-BE49-F238E27FC236}">
                  <a16:creationId xmlns:a16="http://schemas.microsoft.com/office/drawing/2014/main" id="{2EF7F07E-D9F6-AC26-76C9-D45C9244950F}"/>
                </a:ext>
              </a:extLst>
            </p:cNvPr>
            <p:cNvSpPr>
              <a:spLocks noChangeAspect="1" noChangeArrowheads="1"/>
            </p:cNvSpPr>
            <p:nvPr/>
          </p:nvSpPr>
          <p:spPr bwMode="auto">
            <a:xfrm>
              <a:off x="24384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383" name="Oval 7">
              <a:extLst>
                <a:ext uri="{FF2B5EF4-FFF2-40B4-BE49-F238E27FC236}">
                  <a16:creationId xmlns:a16="http://schemas.microsoft.com/office/drawing/2014/main" id="{1AB8C48B-A427-1A2A-5231-7CB5A6E3033C}"/>
                </a:ext>
              </a:extLst>
            </p:cNvPr>
            <p:cNvSpPr>
              <a:spLocks noChangeAspect="1" noChangeArrowheads="1"/>
            </p:cNvSpPr>
            <p:nvPr/>
          </p:nvSpPr>
          <p:spPr bwMode="auto">
            <a:xfrm>
              <a:off x="4572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384" name="Oval 8">
              <a:extLst>
                <a:ext uri="{FF2B5EF4-FFF2-40B4-BE49-F238E27FC236}">
                  <a16:creationId xmlns:a16="http://schemas.microsoft.com/office/drawing/2014/main" id="{907F3EE9-B267-2CD2-9A50-0807ED3C5AD3}"/>
                </a:ext>
              </a:extLst>
            </p:cNvPr>
            <p:cNvSpPr>
              <a:spLocks noChangeAspect="1" noChangeArrowheads="1"/>
            </p:cNvSpPr>
            <p:nvPr/>
          </p:nvSpPr>
          <p:spPr bwMode="auto">
            <a:xfrm>
              <a:off x="4572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385" name="Oval 9">
              <a:extLst>
                <a:ext uri="{FF2B5EF4-FFF2-40B4-BE49-F238E27FC236}">
                  <a16:creationId xmlns:a16="http://schemas.microsoft.com/office/drawing/2014/main" id="{EE96CB3F-0F40-CFED-2E01-FE5A27849B37}"/>
                </a:ext>
              </a:extLst>
            </p:cNvPr>
            <p:cNvSpPr>
              <a:spLocks noChangeAspect="1" noChangeArrowheads="1"/>
            </p:cNvSpPr>
            <p:nvPr/>
          </p:nvSpPr>
          <p:spPr bwMode="auto">
            <a:xfrm>
              <a:off x="4572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386" name="AutoShape 12">
              <a:extLst>
                <a:ext uri="{FF2B5EF4-FFF2-40B4-BE49-F238E27FC236}">
                  <a16:creationId xmlns:a16="http://schemas.microsoft.com/office/drawing/2014/main" id="{25CAA476-357C-E26B-C69E-EA385F55C30A}"/>
                </a:ext>
              </a:extLst>
            </p:cNvPr>
            <p:cNvCxnSpPr>
              <a:cxnSpLocks noChangeShapeType="1"/>
              <a:stCxn id="382" idx="7"/>
              <a:endCxn id="383" idx="3"/>
            </p:cNvCxnSpPr>
            <p:nvPr/>
          </p:nvCxnSpPr>
          <p:spPr bwMode="auto">
            <a:xfrm flipV="1">
              <a:off x="2668588" y="3770314"/>
              <a:ext cx="1943100" cy="917575"/>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7" name="AutoShape 13">
              <a:extLst>
                <a:ext uri="{FF2B5EF4-FFF2-40B4-BE49-F238E27FC236}">
                  <a16:creationId xmlns:a16="http://schemas.microsoft.com/office/drawing/2014/main" id="{DD81F4DF-A3D1-DC00-556A-3F1E49C20919}"/>
                </a:ext>
              </a:extLst>
            </p:cNvPr>
            <p:cNvCxnSpPr>
              <a:cxnSpLocks noChangeShapeType="1"/>
              <a:stCxn id="382" idx="6"/>
              <a:endCxn id="384" idx="2"/>
            </p:cNvCxnSpPr>
            <p:nvPr/>
          </p:nvCxnSpPr>
          <p:spPr bwMode="auto">
            <a:xfrm>
              <a:off x="2708276" y="4783138"/>
              <a:ext cx="1863725" cy="0"/>
            </a:xfrm>
            <a:prstGeom prst="straightConnector1">
              <a:avLst/>
            </a:prstGeom>
            <a:noFill/>
            <a:ln w="381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8" name="AutoShape 14">
              <a:extLst>
                <a:ext uri="{FF2B5EF4-FFF2-40B4-BE49-F238E27FC236}">
                  <a16:creationId xmlns:a16="http://schemas.microsoft.com/office/drawing/2014/main" id="{43F02FF4-52F2-A47C-7E72-ACBDEEFE60AF}"/>
                </a:ext>
              </a:extLst>
            </p:cNvPr>
            <p:cNvCxnSpPr>
              <a:cxnSpLocks noChangeShapeType="1"/>
              <a:stCxn id="382" idx="5"/>
              <a:endCxn id="385" idx="1"/>
            </p:cNvCxnSpPr>
            <p:nvPr/>
          </p:nvCxnSpPr>
          <p:spPr bwMode="auto">
            <a:xfrm>
              <a:off x="2668588" y="4878388"/>
              <a:ext cx="1943100" cy="10287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9" name="AutoShape 22">
              <a:extLst>
                <a:ext uri="{FF2B5EF4-FFF2-40B4-BE49-F238E27FC236}">
                  <a16:creationId xmlns:a16="http://schemas.microsoft.com/office/drawing/2014/main" id="{E4C2CFD4-D103-22B0-D21B-581F14C3DF10}"/>
                </a:ext>
              </a:extLst>
            </p:cNvPr>
            <p:cNvCxnSpPr>
              <a:cxnSpLocks noChangeShapeType="1"/>
              <a:stCxn id="384" idx="4"/>
              <a:endCxn id="385" idx="0"/>
            </p:cNvCxnSpPr>
            <p:nvPr/>
          </p:nvCxnSpPr>
          <p:spPr bwMode="auto">
            <a:xfrm>
              <a:off x="4706938" y="4918076"/>
              <a:ext cx="0" cy="949325"/>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0" name="AutoShape 24">
              <a:extLst>
                <a:ext uri="{FF2B5EF4-FFF2-40B4-BE49-F238E27FC236}">
                  <a16:creationId xmlns:a16="http://schemas.microsoft.com/office/drawing/2014/main" id="{7C3247A3-0084-3CFE-260F-1BC31CFF1F32}"/>
                </a:ext>
              </a:extLst>
            </p:cNvPr>
            <p:cNvCxnSpPr>
              <a:cxnSpLocks noChangeShapeType="1"/>
              <a:stCxn id="384" idx="6"/>
              <a:endCxn id="395" idx="1"/>
            </p:cNvCxnSpPr>
            <p:nvPr/>
          </p:nvCxnSpPr>
          <p:spPr bwMode="auto">
            <a:xfrm>
              <a:off x="4841876" y="4783138"/>
              <a:ext cx="2055813" cy="1123950"/>
            </a:xfrm>
            <a:prstGeom prst="straightConnector1">
              <a:avLst/>
            </a:prstGeom>
            <a:noFill/>
            <a:ln w="381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1" name="AutoShape 25">
              <a:extLst>
                <a:ext uri="{FF2B5EF4-FFF2-40B4-BE49-F238E27FC236}">
                  <a16:creationId xmlns:a16="http://schemas.microsoft.com/office/drawing/2014/main" id="{8DE36A4B-69A8-FB27-C6B5-DD9CC1A0F8BC}"/>
                </a:ext>
              </a:extLst>
            </p:cNvPr>
            <p:cNvCxnSpPr>
              <a:cxnSpLocks noChangeShapeType="1"/>
              <a:stCxn id="385" idx="6"/>
              <a:endCxn id="395" idx="2"/>
            </p:cNvCxnSpPr>
            <p:nvPr/>
          </p:nvCxnSpPr>
          <p:spPr bwMode="auto">
            <a:xfrm>
              <a:off x="4841876" y="6002338"/>
              <a:ext cx="2016125" cy="0"/>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2" name="AutoShape 34">
              <a:extLst>
                <a:ext uri="{FF2B5EF4-FFF2-40B4-BE49-F238E27FC236}">
                  <a16:creationId xmlns:a16="http://schemas.microsoft.com/office/drawing/2014/main" id="{FC5F5347-34A5-CAE8-0B10-FD6D1F0385CE}"/>
                </a:ext>
              </a:extLst>
            </p:cNvPr>
            <p:cNvCxnSpPr>
              <a:cxnSpLocks noChangeShapeType="1"/>
              <a:stCxn id="383" idx="4"/>
              <a:endCxn id="384" idx="0"/>
            </p:cNvCxnSpPr>
            <p:nvPr/>
          </p:nvCxnSpPr>
          <p:spPr bwMode="auto">
            <a:xfrm>
              <a:off x="4706938" y="3810000"/>
              <a:ext cx="0" cy="838200"/>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3" name="Oval 38">
              <a:extLst>
                <a:ext uri="{FF2B5EF4-FFF2-40B4-BE49-F238E27FC236}">
                  <a16:creationId xmlns:a16="http://schemas.microsoft.com/office/drawing/2014/main" id="{E918CCF6-68D3-2C46-64A0-3F2766EC4981}"/>
                </a:ext>
              </a:extLst>
            </p:cNvPr>
            <p:cNvSpPr>
              <a:spLocks noChangeAspect="1" noChangeArrowheads="1"/>
            </p:cNvSpPr>
            <p:nvPr/>
          </p:nvSpPr>
          <p:spPr bwMode="auto">
            <a:xfrm>
              <a:off x="6858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sp>
          <p:nvSpPr>
            <p:cNvPr id="394" name="Oval 39">
              <a:extLst>
                <a:ext uri="{FF2B5EF4-FFF2-40B4-BE49-F238E27FC236}">
                  <a16:creationId xmlns:a16="http://schemas.microsoft.com/office/drawing/2014/main" id="{6D2BD899-2BC2-6132-FFF3-9DB4B664FF25}"/>
                </a:ext>
              </a:extLst>
            </p:cNvPr>
            <p:cNvSpPr>
              <a:spLocks noChangeAspect="1" noChangeArrowheads="1"/>
            </p:cNvSpPr>
            <p:nvPr/>
          </p:nvSpPr>
          <p:spPr bwMode="auto">
            <a:xfrm>
              <a:off x="6858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e</a:t>
              </a:r>
            </a:p>
          </p:txBody>
        </p:sp>
        <p:sp>
          <p:nvSpPr>
            <p:cNvPr id="395" name="Oval 40">
              <a:extLst>
                <a:ext uri="{FF2B5EF4-FFF2-40B4-BE49-F238E27FC236}">
                  <a16:creationId xmlns:a16="http://schemas.microsoft.com/office/drawing/2014/main" id="{A180CF75-5AF9-BB6C-DC70-BA84FAC31381}"/>
                </a:ext>
              </a:extLst>
            </p:cNvPr>
            <p:cNvSpPr>
              <a:spLocks noChangeAspect="1" noChangeArrowheads="1"/>
            </p:cNvSpPr>
            <p:nvPr/>
          </p:nvSpPr>
          <p:spPr bwMode="auto">
            <a:xfrm>
              <a:off x="6858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f</a:t>
              </a:r>
            </a:p>
          </p:txBody>
        </p:sp>
        <p:cxnSp>
          <p:nvCxnSpPr>
            <p:cNvPr id="396" name="AutoShape 41">
              <a:extLst>
                <a:ext uri="{FF2B5EF4-FFF2-40B4-BE49-F238E27FC236}">
                  <a16:creationId xmlns:a16="http://schemas.microsoft.com/office/drawing/2014/main" id="{2E4DFC49-70C2-58CD-EB89-0CC8A39EFB6B}"/>
                </a:ext>
              </a:extLst>
            </p:cNvPr>
            <p:cNvCxnSpPr>
              <a:cxnSpLocks noChangeShapeType="1"/>
              <a:stCxn id="394" idx="4"/>
              <a:endCxn id="395" idx="0"/>
            </p:cNvCxnSpPr>
            <p:nvPr/>
          </p:nvCxnSpPr>
          <p:spPr bwMode="auto">
            <a:xfrm>
              <a:off x="6992938" y="4918076"/>
              <a:ext cx="0" cy="949325"/>
            </a:xfrm>
            <a:prstGeom prst="straightConnector1">
              <a:avLst/>
            </a:prstGeom>
            <a:noFill/>
            <a:ln w="38100">
              <a:solidFill>
                <a:srgbClr val="FF0000"/>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7" name="AutoShape 42">
              <a:extLst>
                <a:ext uri="{FF2B5EF4-FFF2-40B4-BE49-F238E27FC236}">
                  <a16:creationId xmlns:a16="http://schemas.microsoft.com/office/drawing/2014/main" id="{6061463E-E435-5B00-7BB1-1CB9AE6CC725}"/>
                </a:ext>
              </a:extLst>
            </p:cNvPr>
            <p:cNvCxnSpPr>
              <a:cxnSpLocks noChangeShapeType="1"/>
              <a:stCxn id="393" idx="4"/>
              <a:endCxn id="394" idx="0"/>
            </p:cNvCxnSpPr>
            <p:nvPr/>
          </p:nvCxnSpPr>
          <p:spPr bwMode="auto">
            <a:xfrm>
              <a:off x="6992938" y="3810000"/>
              <a:ext cx="0" cy="83820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8" name="Oval 44">
              <a:extLst>
                <a:ext uri="{FF2B5EF4-FFF2-40B4-BE49-F238E27FC236}">
                  <a16:creationId xmlns:a16="http://schemas.microsoft.com/office/drawing/2014/main" id="{F423EDB1-A65D-F4F8-46B4-5C96509FDC0F}"/>
                </a:ext>
              </a:extLst>
            </p:cNvPr>
            <p:cNvSpPr>
              <a:spLocks noChangeAspect="1" noChangeArrowheads="1"/>
            </p:cNvSpPr>
            <p:nvPr/>
          </p:nvSpPr>
          <p:spPr bwMode="auto">
            <a:xfrm>
              <a:off x="89535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399" name="AutoShape 45">
              <a:extLst>
                <a:ext uri="{FF2B5EF4-FFF2-40B4-BE49-F238E27FC236}">
                  <a16:creationId xmlns:a16="http://schemas.microsoft.com/office/drawing/2014/main" id="{A3BB9F36-2777-27E0-5C09-754B6DD62C7D}"/>
                </a:ext>
              </a:extLst>
            </p:cNvPr>
            <p:cNvCxnSpPr>
              <a:cxnSpLocks noChangeShapeType="1"/>
              <a:stCxn id="393" idx="6"/>
              <a:endCxn id="398" idx="1"/>
            </p:cNvCxnSpPr>
            <p:nvPr/>
          </p:nvCxnSpPr>
          <p:spPr bwMode="auto">
            <a:xfrm>
              <a:off x="7127876" y="3675064"/>
              <a:ext cx="1865313"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0" name="AutoShape 46">
              <a:extLst>
                <a:ext uri="{FF2B5EF4-FFF2-40B4-BE49-F238E27FC236}">
                  <a16:creationId xmlns:a16="http://schemas.microsoft.com/office/drawing/2014/main" id="{D43ADF3F-2818-3E56-A483-D5C5511DEDC4}"/>
                </a:ext>
              </a:extLst>
            </p:cNvPr>
            <p:cNvCxnSpPr>
              <a:cxnSpLocks noChangeShapeType="1"/>
              <a:stCxn id="394" idx="6"/>
              <a:endCxn id="398" idx="2"/>
            </p:cNvCxnSpPr>
            <p:nvPr/>
          </p:nvCxnSpPr>
          <p:spPr bwMode="auto">
            <a:xfrm>
              <a:off x="7127876" y="4783138"/>
              <a:ext cx="1825625" cy="0"/>
            </a:xfrm>
            <a:prstGeom prst="straightConnector1">
              <a:avLst/>
            </a:prstGeom>
            <a:noFill/>
            <a:ln w="381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1" name="AutoShape 47">
              <a:extLst>
                <a:ext uri="{FF2B5EF4-FFF2-40B4-BE49-F238E27FC236}">
                  <a16:creationId xmlns:a16="http://schemas.microsoft.com/office/drawing/2014/main" id="{7877700C-9319-30B6-28FF-BB2C55C19FF0}"/>
                </a:ext>
              </a:extLst>
            </p:cNvPr>
            <p:cNvCxnSpPr>
              <a:cxnSpLocks noChangeShapeType="1"/>
              <a:stCxn id="395" idx="7"/>
              <a:endCxn id="398" idx="4"/>
            </p:cNvCxnSpPr>
            <p:nvPr/>
          </p:nvCxnSpPr>
          <p:spPr bwMode="auto">
            <a:xfrm flipV="1">
              <a:off x="7088188" y="4918076"/>
              <a:ext cx="2000250" cy="989013"/>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2" name="AutoShape 63">
              <a:extLst>
                <a:ext uri="{FF2B5EF4-FFF2-40B4-BE49-F238E27FC236}">
                  <a16:creationId xmlns:a16="http://schemas.microsoft.com/office/drawing/2014/main" id="{DBC2E29D-F2EF-9D5D-313B-7564B37D351B}"/>
                </a:ext>
              </a:extLst>
            </p:cNvPr>
            <p:cNvCxnSpPr>
              <a:cxnSpLocks noChangeShapeType="1"/>
              <a:stCxn id="394" idx="2"/>
              <a:endCxn id="383" idx="6"/>
            </p:cNvCxnSpPr>
            <p:nvPr/>
          </p:nvCxnSpPr>
          <p:spPr bwMode="auto">
            <a:xfrm flipH="1" flipV="1">
              <a:off x="4841876" y="3675064"/>
              <a:ext cx="2016125" cy="11080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3" name="AutoShape 64">
              <a:extLst>
                <a:ext uri="{FF2B5EF4-FFF2-40B4-BE49-F238E27FC236}">
                  <a16:creationId xmlns:a16="http://schemas.microsoft.com/office/drawing/2014/main" id="{7056670E-7F50-9981-AB18-644695230338}"/>
                </a:ext>
              </a:extLst>
            </p:cNvPr>
            <p:cNvCxnSpPr>
              <a:cxnSpLocks noChangeShapeType="1"/>
              <a:stCxn id="393" idx="2"/>
              <a:endCxn id="384" idx="7"/>
            </p:cNvCxnSpPr>
            <p:nvPr/>
          </p:nvCxnSpPr>
          <p:spPr bwMode="auto">
            <a:xfrm flipH="1">
              <a:off x="4802188" y="3675064"/>
              <a:ext cx="2055812"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04" name="Group 403">
            <a:extLst>
              <a:ext uri="{FF2B5EF4-FFF2-40B4-BE49-F238E27FC236}">
                <a16:creationId xmlns:a16="http://schemas.microsoft.com/office/drawing/2014/main" id="{945A234D-ECBE-8159-5A0A-52A5B2D800E8}"/>
              </a:ext>
            </a:extLst>
          </p:cNvPr>
          <p:cNvGrpSpPr/>
          <p:nvPr/>
        </p:nvGrpSpPr>
        <p:grpSpPr>
          <a:xfrm>
            <a:off x="7857243" y="4876112"/>
            <a:ext cx="4113936" cy="1404649"/>
            <a:chOff x="85793" y="4142232"/>
            <a:chExt cx="7224366" cy="2466666"/>
          </a:xfrm>
        </p:grpSpPr>
        <p:grpSp>
          <p:nvGrpSpPr>
            <p:cNvPr id="405" name="Group 404">
              <a:extLst>
                <a:ext uri="{FF2B5EF4-FFF2-40B4-BE49-F238E27FC236}">
                  <a16:creationId xmlns:a16="http://schemas.microsoft.com/office/drawing/2014/main" id="{448B4D1E-FD6E-5289-5215-F3CB2294161B}"/>
                </a:ext>
              </a:extLst>
            </p:cNvPr>
            <p:cNvGrpSpPr/>
            <p:nvPr/>
          </p:nvGrpSpPr>
          <p:grpSpPr>
            <a:xfrm>
              <a:off x="1024128" y="4142232"/>
              <a:ext cx="5303520" cy="2466666"/>
              <a:chOff x="1463040" y="3429000"/>
              <a:chExt cx="5303520" cy="2466666"/>
            </a:xfrm>
          </p:grpSpPr>
          <p:grpSp>
            <p:nvGrpSpPr>
              <p:cNvPr id="412" name="Group 411">
                <a:extLst>
                  <a:ext uri="{FF2B5EF4-FFF2-40B4-BE49-F238E27FC236}">
                    <a16:creationId xmlns:a16="http://schemas.microsoft.com/office/drawing/2014/main" id="{2C73DC6A-EFFE-50F3-6946-C644730BFEE7}"/>
                  </a:ext>
                </a:extLst>
              </p:cNvPr>
              <p:cNvGrpSpPr>
                <a:grpSpLocks/>
              </p:cNvGrpSpPr>
              <p:nvPr/>
            </p:nvGrpSpPr>
            <p:grpSpPr>
              <a:xfrm>
                <a:off x="1463040" y="3429000"/>
                <a:ext cx="5303520" cy="2286000"/>
                <a:chOff x="2438401" y="3540126"/>
                <a:chExt cx="6784975" cy="2597150"/>
              </a:xfrm>
            </p:grpSpPr>
            <p:sp>
              <p:nvSpPr>
                <p:cNvPr id="427" name="Oval 4">
                  <a:extLst>
                    <a:ext uri="{FF2B5EF4-FFF2-40B4-BE49-F238E27FC236}">
                      <a16:creationId xmlns:a16="http://schemas.microsoft.com/office/drawing/2014/main" id="{22217466-02C6-28D4-27B9-F69BEBC1ED98}"/>
                    </a:ext>
                  </a:extLst>
                </p:cNvPr>
                <p:cNvSpPr>
                  <a:spLocks noChangeAspect="1" noChangeArrowheads="1"/>
                </p:cNvSpPr>
                <p:nvPr/>
              </p:nvSpPr>
              <p:spPr bwMode="auto">
                <a:xfrm>
                  <a:off x="24384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dirty="0"/>
                    <a:t>s</a:t>
                  </a:r>
                </a:p>
              </p:txBody>
            </p:sp>
            <p:sp>
              <p:nvSpPr>
                <p:cNvPr id="428" name="Oval 7">
                  <a:extLst>
                    <a:ext uri="{FF2B5EF4-FFF2-40B4-BE49-F238E27FC236}">
                      <a16:creationId xmlns:a16="http://schemas.microsoft.com/office/drawing/2014/main" id="{1D4BA4A5-78F0-9DFC-AF78-93DFACE89998}"/>
                    </a:ext>
                  </a:extLst>
                </p:cNvPr>
                <p:cNvSpPr>
                  <a:spLocks noChangeAspect="1" noChangeArrowheads="1"/>
                </p:cNvSpPr>
                <p:nvPr/>
              </p:nvSpPr>
              <p:spPr bwMode="auto">
                <a:xfrm>
                  <a:off x="4572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dirty="0"/>
                    <a:t>a</a:t>
                  </a:r>
                </a:p>
              </p:txBody>
            </p:sp>
            <p:sp>
              <p:nvSpPr>
                <p:cNvPr id="429" name="Oval 8">
                  <a:extLst>
                    <a:ext uri="{FF2B5EF4-FFF2-40B4-BE49-F238E27FC236}">
                      <a16:creationId xmlns:a16="http://schemas.microsoft.com/office/drawing/2014/main" id="{8180D370-5067-2DFD-F2C9-AC92DFA8F811}"/>
                    </a:ext>
                  </a:extLst>
                </p:cNvPr>
                <p:cNvSpPr>
                  <a:spLocks noChangeAspect="1" noChangeArrowheads="1"/>
                </p:cNvSpPr>
                <p:nvPr/>
              </p:nvSpPr>
              <p:spPr bwMode="auto">
                <a:xfrm>
                  <a:off x="4572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dirty="0"/>
                    <a:t>b</a:t>
                  </a:r>
                </a:p>
              </p:txBody>
            </p:sp>
            <p:sp>
              <p:nvSpPr>
                <p:cNvPr id="430" name="Oval 9">
                  <a:extLst>
                    <a:ext uri="{FF2B5EF4-FFF2-40B4-BE49-F238E27FC236}">
                      <a16:creationId xmlns:a16="http://schemas.microsoft.com/office/drawing/2014/main" id="{78CB24C9-5AF8-28BE-5E05-3F32FDA7AB18}"/>
                    </a:ext>
                  </a:extLst>
                </p:cNvPr>
                <p:cNvSpPr>
                  <a:spLocks noChangeAspect="1" noChangeArrowheads="1"/>
                </p:cNvSpPr>
                <p:nvPr/>
              </p:nvSpPr>
              <p:spPr bwMode="auto">
                <a:xfrm>
                  <a:off x="4572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dirty="0"/>
                    <a:t>c</a:t>
                  </a:r>
                </a:p>
              </p:txBody>
            </p:sp>
            <p:cxnSp>
              <p:nvCxnSpPr>
                <p:cNvPr id="431" name="AutoShape 12">
                  <a:extLst>
                    <a:ext uri="{FF2B5EF4-FFF2-40B4-BE49-F238E27FC236}">
                      <a16:creationId xmlns:a16="http://schemas.microsoft.com/office/drawing/2014/main" id="{59683611-4A77-24B9-B4B0-8B28C03CA2F5}"/>
                    </a:ext>
                  </a:extLst>
                </p:cNvPr>
                <p:cNvCxnSpPr>
                  <a:cxnSpLocks noChangeShapeType="1"/>
                  <a:stCxn id="427" idx="7"/>
                  <a:endCxn id="428" idx="3"/>
                </p:cNvCxnSpPr>
                <p:nvPr/>
              </p:nvCxnSpPr>
              <p:spPr bwMode="auto">
                <a:xfrm flipV="1">
                  <a:off x="2668588" y="3770314"/>
                  <a:ext cx="1943100" cy="9175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2" name="AutoShape 13">
                  <a:extLst>
                    <a:ext uri="{FF2B5EF4-FFF2-40B4-BE49-F238E27FC236}">
                      <a16:creationId xmlns:a16="http://schemas.microsoft.com/office/drawing/2014/main" id="{503DC3F6-000D-0224-E326-CA61C3191F03}"/>
                    </a:ext>
                  </a:extLst>
                </p:cNvPr>
                <p:cNvCxnSpPr>
                  <a:cxnSpLocks noChangeShapeType="1"/>
                  <a:stCxn id="427" idx="6"/>
                  <a:endCxn id="429" idx="2"/>
                </p:cNvCxnSpPr>
                <p:nvPr/>
              </p:nvCxnSpPr>
              <p:spPr bwMode="auto">
                <a:xfrm>
                  <a:off x="2708276" y="4783138"/>
                  <a:ext cx="1863725" cy="0"/>
                </a:xfrm>
                <a:prstGeom prst="straightConnector1">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3" name="AutoShape 14">
                  <a:extLst>
                    <a:ext uri="{FF2B5EF4-FFF2-40B4-BE49-F238E27FC236}">
                      <a16:creationId xmlns:a16="http://schemas.microsoft.com/office/drawing/2014/main" id="{66FCFFDB-6AED-3F0C-6D76-FEE6FC79DA75}"/>
                    </a:ext>
                  </a:extLst>
                </p:cNvPr>
                <p:cNvCxnSpPr>
                  <a:cxnSpLocks noChangeShapeType="1"/>
                  <a:stCxn id="427" idx="5"/>
                  <a:endCxn id="430" idx="1"/>
                </p:cNvCxnSpPr>
                <p:nvPr/>
              </p:nvCxnSpPr>
              <p:spPr bwMode="auto">
                <a:xfrm>
                  <a:off x="2668588" y="4878388"/>
                  <a:ext cx="1943100" cy="10287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4" name="AutoShape 22">
                  <a:extLst>
                    <a:ext uri="{FF2B5EF4-FFF2-40B4-BE49-F238E27FC236}">
                      <a16:creationId xmlns:a16="http://schemas.microsoft.com/office/drawing/2014/main" id="{46FDE5B5-A917-2C66-781A-F0DCEEB05EFB}"/>
                    </a:ext>
                  </a:extLst>
                </p:cNvPr>
                <p:cNvCxnSpPr>
                  <a:cxnSpLocks noChangeShapeType="1"/>
                  <a:stCxn id="429" idx="4"/>
                  <a:endCxn id="430" idx="0"/>
                </p:cNvCxnSpPr>
                <p:nvPr/>
              </p:nvCxnSpPr>
              <p:spPr bwMode="auto">
                <a:xfrm>
                  <a:off x="4706938" y="4918076"/>
                  <a:ext cx="0" cy="9493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5" name="AutoShape 24">
                  <a:extLst>
                    <a:ext uri="{FF2B5EF4-FFF2-40B4-BE49-F238E27FC236}">
                      <a16:creationId xmlns:a16="http://schemas.microsoft.com/office/drawing/2014/main" id="{368DA115-953B-84C9-C8A6-A0F0D23D5C72}"/>
                    </a:ext>
                  </a:extLst>
                </p:cNvPr>
                <p:cNvCxnSpPr>
                  <a:cxnSpLocks noChangeShapeType="1"/>
                  <a:stCxn id="429" idx="6"/>
                  <a:endCxn id="440" idx="1"/>
                </p:cNvCxnSpPr>
                <p:nvPr/>
              </p:nvCxnSpPr>
              <p:spPr bwMode="auto">
                <a:xfrm>
                  <a:off x="4841876" y="4783138"/>
                  <a:ext cx="2055813" cy="1123950"/>
                </a:xfrm>
                <a:prstGeom prst="straightConnector1">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6" name="AutoShape 25">
                  <a:extLst>
                    <a:ext uri="{FF2B5EF4-FFF2-40B4-BE49-F238E27FC236}">
                      <a16:creationId xmlns:a16="http://schemas.microsoft.com/office/drawing/2014/main" id="{69C27ABF-25B4-657C-C0F8-09A70A810B97}"/>
                    </a:ext>
                  </a:extLst>
                </p:cNvPr>
                <p:cNvCxnSpPr>
                  <a:cxnSpLocks noChangeShapeType="1"/>
                  <a:stCxn id="430" idx="6"/>
                  <a:endCxn id="440" idx="2"/>
                </p:cNvCxnSpPr>
                <p:nvPr/>
              </p:nvCxnSpPr>
              <p:spPr bwMode="auto">
                <a:xfrm>
                  <a:off x="4841876" y="6002338"/>
                  <a:ext cx="20161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7" name="AutoShape 34">
                  <a:extLst>
                    <a:ext uri="{FF2B5EF4-FFF2-40B4-BE49-F238E27FC236}">
                      <a16:creationId xmlns:a16="http://schemas.microsoft.com/office/drawing/2014/main" id="{3B83501C-0666-1E9B-6249-13531CE79FC6}"/>
                    </a:ext>
                  </a:extLst>
                </p:cNvPr>
                <p:cNvCxnSpPr>
                  <a:cxnSpLocks noChangeShapeType="1"/>
                  <a:stCxn id="428" idx="4"/>
                  <a:endCxn id="429" idx="0"/>
                </p:cNvCxnSpPr>
                <p:nvPr/>
              </p:nvCxnSpPr>
              <p:spPr bwMode="auto">
                <a:xfrm>
                  <a:off x="4706938" y="3810000"/>
                  <a:ext cx="0" cy="8382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38" name="Oval 38">
                  <a:extLst>
                    <a:ext uri="{FF2B5EF4-FFF2-40B4-BE49-F238E27FC236}">
                      <a16:creationId xmlns:a16="http://schemas.microsoft.com/office/drawing/2014/main" id="{2F2CA353-7911-F79A-84B3-055CD2467DFF}"/>
                    </a:ext>
                  </a:extLst>
                </p:cNvPr>
                <p:cNvSpPr>
                  <a:spLocks noChangeAspect="1" noChangeArrowheads="1"/>
                </p:cNvSpPr>
                <p:nvPr/>
              </p:nvSpPr>
              <p:spPr bwMode="auto">
                <a:xfrm>
                  <a:off x="6858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dirty="0"/>
                    <a:t>d</a:t>
                  </a:r>
                </a:p>
              </p:txBody>
            </p:sp>
            <p:sp>
              <p:nvSpPr>
                <p:cNvPr id="439" name="Oval 39">
                  <a:extLst>
                    <a:ext uri="{FF2B5EF4-FFF2-40B4-BE49-F238E27FC236}">
                      <a16:creationId xmlns:a16="http://schemas.microsoft.com/office/drawing/2014/main" id="{9270FF56-0789-0B6B-A756-7FC5458139EC}"/>
                    </a:ext>
                  </a:extLst>
                </p:cNvPr>
                <p:cNvSpPr>
                  <a:spLocks noChangeAspect="1" noChangeArrowheads="1"/>
                </p:cNvSpPr>
                <p:nvPr/>
              </p:nvSpPr>
              <p:spPr bwMode="auto">
                <a:xfrm>
                  <a:off x="6858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dirty="0"/>
                    <a:t>e</a:t>
                  </a:r>
                </a:p>
              </p:txBody>
            </p:sp>
            <p:sp>
              <p:nvSpPr>
                <p:cNvPr id="440" name="Oval 40">
                  <a:extLst>
                    <a:ext uri="{FF2B5EF4-FFF2-40B4-BE49-F238E27FC236}">
                      <a16:creationId xmlns:a16="http://schemas.microsoft.com/office/drawing/2014/main" id="{ADBAF064-187C-47DD-6790-7ABC184CD7F6}"/>
                    </a:ext>
                  </a:extLst>
                </p:cNvPr>
                <p:cNvSpPr>
                  <a:spLocks noChangeAspect="1" noChangeArrowheads="1"/>
                </p:cNvSpPr>
                <p:nvPr/>
              </p:nvSpPr>
              <p:spPr bwMode="auto">
                <a:xfrm>
                  <a:off x="6858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dirty="0"/>
                    <a:t>f</a:t>
                  </a:r>
                </a:p>
              </p:txBody>
            </p:sp>
            <p:cxnSp>
              <p:nvCxnSpPr>
                <p:cNvPr id="441" name="AutoShape 41">
                  <a:extLst>
                    <a:ext uri="{FF2B5EF4-FFF2-40B4-BE49-F238E27FC236}">
                      <a16:creationId xmlns:a16="http://schemas.microsoft.com/office/drawing/2014/main" id="{28B5D4CE-847D-D6FC-7CB4-8EBC4AD1AC00}"/>
                    </a:ext>
                  </a:extLst>
                </p:cNvPr>
                <p:cNvCxnSpPr>
                  <a:cxnSpLocks noChangeShapeType="1"/>
                  <a:stCxn id="439" idx="4"/>
                  <a:endCxn id="440" idx="0"/>
                </p:cNvCxnSpPr>
                <p:nvPr/>
              </p:nvCxnSpPr>
              <p:spPr bwMode="auto">
                <a:xfrm>
                  <a:off x="6992938" y="4918076"/>
                  <a:ext cx="0" cy="949325"/>
                </a:xfrm>
                <a:prstGeom prst="straightConnector1">
                  <a:avLst/>
                </a:prstGeom>
                <a:noFill/>
                <a:ln w="3810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2" name="AutoShape 42">
                  <a:extLst>
                    <a:ext uri="{FF2B5EF4-FFF2-40B4-BE49-F238E27FC236}">
                      <a16:creationId xmlns:a16="http://schemas.microsoft.com/office/drawing/2014/main" id="{43A504E1-20E3-6B04-C9FD-D706C872AF13}"/>
                    </a:ext>
                  </a:extLst>
                </p:cNvPr>
                <p:cNvCxnSpPr>
                  <a:cxnSpLocks noChangeShapeType="1"/>
                  <a:stCxn id="438" idx="4"/>
                  <a:endCxn id="439" idx="0"/>
                </p:cNvCxnSpPr>
                <p:nvPr/>
              </p:nvCxnSpPr>
              <p:spPr bwMode="auto">
                <a:xfrm>
                  <a:off x="6992938" y="3810000"/>
                  <a:ext cx="0" cy="83820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3" name="Oval 44">
                  <a:extLst>
                    <a:ext uri="{FF2B5EF4-FFF2-40B4-BE49-F238E27FC236}">
                      <a16:creationId xmlns:a16="http://schemas.microsoft.com/office/drawing/2014/main" id="{DE333CA1-2904-B771-8CC7-8C2121A0731B}"/>
                    </a:ext>
                  </a:extLst>
                </p:cNvPr>
                <p:cNvSpPr>
                  <a:spLocks noChangeAspect="1" noChangeArrowheads="1"/>
                </p:cNvSpPr>
                <p:nvPr/>
              </p:nvSpPr>
              <p:spPr bwMode="auto">
                <a:xfrm>
                  <a:off x="89535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b="1"/>
                    <a:t>t</a:t>
                  </a:r>
                </a:p>
              </p:txBody>
            </p:sp>
            <p:cxnSp>
              <p:nvCxnSpPr>
                <p:cNvPr id="444" name="AutoShape 45">
                  <a:extLst>
                    <a:ext uri="{FF2B5EF4-FFF2-40B4-BE49-F238E27FC236}">
                      <a16:creationId xmlns:a16="http://schemas.microsoft.com/office/drawing/2014/main" id="{1BEAD604-046F-4863-8746-DDF42CF9C630}"/>
                    </a:ext>
                  </a:extLst>
                </p:cNvPr>
                <p:cNvCxnSpPr>
                  <a:cxnSpLocks noChangeShapeType="1"/>
                  <a:stCxn id="438" idx="6"/>
                  <a:endCxn id="443" idx="1"/>
                </p:cNvCxnSpPr>
                <p:nvPr/>
              </p:nvCxnSpPr>
              <p:spPr bwMode="auto">
                <a:xfrm>
                  <a:off x="7127876" y="3675064"/>
                  <a:ext cx="1865313"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5" name="AutoShape 46">
                  <a:extLst>
                    <a:ext uri="{FF2B5EF4-FFF2-40B4-BE49-F238E27FC236}">
                      <a16:creationId xmlns:a16="http://schemas.microsoft.com/office/drawing/2014/main" id="{E746ED6A-70D5-AE15-7F03-2884887E63F4}"/>
                    </a:ext>
                  </a:extLst>
                </p:cNvPr>
                <p:cNvCxnSpPr>
                  <a:cxnSpLocks noChangeShapeType="1"/>
                  <a:stCxn id="439" idx="6"/>
                  <a:endCxn id="443" idx="2"/>
                </p:cNvCxnSpPr>
                <p:nvPr/>
              </p:nvCxnSpPr>
              <p:spPr bwMode="auto">
                <a:xfrm>
                  <a:off x="7127876" y="4783138"/>
                  <a:ext cx="1825625" cy="0"/>
                </a:xfrm>
                <a:prstGeom prst="straightConnector1">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6" name="AutoShape 47">
                  <a:extLst>
                    <a:ext uri="{FF2B5EF4-FFF2-40B4-BE49-F238E27FC236}">
                      <a16:creationId xmlns:a16="http://schemas.microsoft.com/office/drawing/2014/main" id="{435E4C07-9F57-F286-8AF1-B3B1D98A9F07}"/>
                    </a:ext>
                  </a:extLst>
                </p:cNvPr>
                <p:cNvCxnSpPr>
                  <a:cxnSpLocks noChangeShapeType="1"/>
                  <a:stCxn id="440" idx="7"/>
                  <a:endCxn id="443" idx="4"/>
                </p:cNvCxnSpPr>
                <p:nvPr/>
              </p:nvCxnSpPr>
              <p:spPr bwMode="auto">
                <a:xfrm flipV="1">
                  <a:off x="7088188" y="4918076"/>
                  <a:ext cx="2000250" cy="989013"/>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7" name="AutoShape 63">
                  <a:extLst>
                    <a:ext uri="{FF2B5EF4-FFF2-40B4-BE49-F238E27FC236}">
                      <a16:creationId xmlns:a16="http://schemas.microsoft.com/office/drawing/2014/main" id="{AC610A30-C5F5-B6BD-B4A8-14C711E9543D}"/>
                    </a:ext>
                  </a:extLst>
                </p:cNvPr>
                <p:cNvCxnSpPr>
                  <a:cxnSpLocks noChangeShapeType="1"/>
                  <a:stCxn id="439" idx="2"/>
                  <a:endCxn id="428" idx="6"/>
                </p:cNvCxnSpPr>
                <p:nvPr/>
              </p:nvCxnSpPr>
              <p:spPr bwMode="auto">
                <a:xfrm flipH="1" flipV="1">
                  <a:off x="4841876" y="3675064"/>
                  <a:ext cx="2016125" cy="11080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8" name="AutoShape 64">
                  <a:extLst>
                    <a:ext uri="{FF2B5EF4-FFF2-40B4-BE49-F238E27FC236}">
                      <a16:creationId xmlns:a16="http://schemas.microsoft.com/office/drawing/2014/main" id="{EAB6246F-BA8E-4646-5122-575012882B77}"/>
                    </a:ext>
                  </a:extLst>
                </p:cNvPr>
                <p:cNvCxnSpPr>
                  <a:cxnSpLocks noChangeShapeType="1"/>
                  <a:stCxn id="438" idx="2"/>
                  <a:endCxn id="429" idx="7"/>
                </p:cNvCxnSpPr>
                <p:nvPr/>
              </p:nvCxnSpPr>
              <p:spPr bwMode="auto">
                <a:xfrm flipH="1">
                  <a:off x="4802188" y="3675064"/>
                  <a:ext cx="2055812"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13" name="Text Box 17">
                <a:extLst>
                  <a:ext uri="{FF2B5EF4-FFF2-40B4-BE49-F238E27FC236}">
                    <a16:creationId xmlns:a16="http://schemas.microsoft.com/office/drawing/2014/main" id="{E7CE848C-C387-9443-6872-09B6C18F61E1}"/>
                  </a:ext>
                </a:extLst>
              </p:cNvPr>
              <p:cNvSpPr txBox="1">
                <a:spLocks noChangeArrowheads="1"/>
              </p:cNvSpPr>
              <p:nvPr/>
            </p:nvSpPr>
            <p:spPr bwMode="auto">
              <a:xfrm>
                <a:off x="2006743" y="3603583"/>
                <a:ext cx="760611" cy="540479"/>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1/1</a:t>
                </a:r>
              </a:p>
            </p:txBody>
          </p:sp>
          <p:sp>
            <p:nvSpPr>
              <p:cNvPr id="414" name="Text Box 17">
                <a:extLst>
                  <a:ext uri="{FF2B5EF4-FFF2-40B4-BE49-F238E27FC236}">
                    <a16:creationId xmlns:a16="http://schemas.microsoft.com/office/drawing/2014/main" id="{0FAB7302-B50A-A9B6-B563-5F303E4BB639}"/>
                  </a:ext>
                </a:extLst>
              </p:cNvPr>
              <p:cNvSpPr txBox="1">
                <a:spLocks noChangeArrowheads="1"/>
              </p:cNvSpPr>
              <p:nvPr/>
            </p:nvSpPr>
            <p:spPr bwMode="auto">
              <a:xfrm>
                <a:off x="2115652" y="4283533"/>
                <a:ext cx="760611" cy="540479"/>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1/1</a:t>
                </a:r>
              </a:p>
            </p:txBody>
          </p:sp>
          <p:sp>
            <p:nvSpPr>
              <p:cNvPr id="415" name="Text Box 17">
                <a:extLst>
                  <a:ext uri="{FF2B5EF4-FFF2-40B4-BE49-F238E27FC236}">
                    <a16:creationId xmlns:a16="http://schemas.microsoft.com/office/drawing/2014/main" id="{04043388-4214-6FB6-40F4-4D3A7882A3F4}"/>
                  </a:ext>
                </a:extLst>
              </p:cNvPr>
              <p:cNvSpPr txBox="1">
                <a:spLocks noChangeArrowheads="1"/>
              </p:cNvSpPr>
              <p:nvPr/>
            </p:nvSpPr>
            <p:spPr bwMode="auto">
              <a:xfrm>
                <a:off x="2355196" y="4896476"/>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416" name="Text Box 17">
                <a:extLst>
                  <a:ext uri="{FF2B5EF4-FFF2-40B4-BE49-F238E27FC236}">
                    <a16:creationId xmlns:a16="http://schemas.microsoft.com/office/drawing/2014/main" id="{0980054C-F4C0-1A66-0747-E2EEDB2782DF}"/>
                  </a:ext>
                </a:extLst>
              </p:cNvPr>
              <p:cNvSpPr txBox="1">
                <a:spLocks noChangeArrowheads="1"/>
              </p:cNvSpPr>
              <p:nvPr/>
            </p:nvSpPr>
            <p:spPr bwMode="auto">
              <a:xfrm>
                <a:off x="4355039" y="4042381"/>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417" name="Text Box 17">
                <a:extLst>
                  <a:ext uri="{FF2B5EF4-FFF2-40B4-BE49-F238E27FC236}">
                    <a16:creationId xmlns:a16="http://schemas.microsoft.com/office/drawing/2014/main" id="{6AB304EA-AEAB-E43E-C697-33E4DFA67A90}"/>
                  </a:ext>
                </a:extLst>
              </p:cNvPr>
              <p:cNvSpPr txBox="1">
                <a:spLocks noChangeArrowheads="1"/>
              </p:cNvSpPr>
              <p:nvPr/>
            </p:nvSpPr>
            <p:spPr bwMode="auto">
              <a:xfrm>
                <a:off x="4324017" y="3526735"/>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418" name="Text Box 17">
                <a:extLst>
                  <a:ext uri="{FF2B5EF4-FFF2-40B4-BE49-F238E27FC236}">
                    <a16:creationId xmlns:a16="http://schemas.microsoft.com/office/drawing/2014/main" id="{EB0B2436-13C8-42A4-95E8-04E1E628E6E3}"/>
                  </a:ext>
                </a:extLst>
              </p:cNvPr>
              <p:cNvSpPr txBox="1">
                <a:spLocks noChangeArrowheads="1"/>
              </p:cNvSpPr>
              <p:nvPr/>
            </p:nvSpPr>
            <p:spPr bwMode="auto">
              <a:xfrm>
                <a:off x="2699843" y="3747734"/>
                <a:ext cx="760611" cy="540479"/>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1/1</a:t>
                </a:r>
              </a:p>
            </p:txBody>
          </p:sp>
          <p:sp>
            <p:nvSpPr>
              <p:cNvPr id="419" name="Text Box 17">
                <a:extLst>
                  <a:ext uri="{FF2B5EF4-FFF2-40B4-BE49-F238E27FC236}">
                    <a16:creationId xmlns:a16="http://schemas.microsoft.com/office/drawing/2014/main" id="{DABAB8CB-7D28-7229-8CF7-40D9BB1E0DAF}"/>
                  </a:ext>
                </a:extLst>
              </p:cNvPr>
              <p:cNvSpPr txBox="1">
                <a:spLocks noChangeArrowheads="1"/>
              </p:cNvSpPr>
              <p:nvPr/>
            </p:nvSpPr>
            <p:spPr bwMode="auto">
              <a:xfrm>
                <a:off x="2854052" y="4681970"/>
                <a:ext cx="760611" cy="540479"/>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1/1</a:t>
                </a:r>
              </a:p>
            </p:txBody>
          </p:sp>
          <p:sp>
            <p:nvSpPr>
              <p:cNvPr id="420" name="Text Box 17">
                <a:extLst>
                  <a:ext uri="{FF2B5EF4-FFF2-40B4-BE49-F238E27FC236}">
                    <a16:creationId xmlns:a16="http://schemas.microsoft.com/office/drawing/2014/main" id="{DB9FE13A-63A6-4BA3-1C58-F97031A001CB}"/>
                  </a:ext>
                </a:extLst>
              </p:cNvPr>
              <p:cNvSpPr txBox="1">
                <a:spLocks noChangeArrowheads="1"/>
              </p:cNvSpPr>
              <p:nvPr/>
            </p:nvSpPr>
            <p:spPr bwMode="auto">
              <a:xfrm>
                <a:off x="3614663" y="5355187"/>
                <a:ext cx="760611" cy="540479"/>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1/1</a:t>
                </a:r>
              </a:p>
            </p:txBody>
          </p:sp>
          <p:sp>
            <p:nvSpPr>
              <p:cNvPr id="421" name="Text Box 17">
                <a:extLst>
                  <a:ext uri="{FF2B5EF4-FFF2-40B4-BE49-F238E27FC236}">
                    <a16:creationId xmlns:a16="http://schemas.microsoft.com/office/drawing/2014/main" id="{9FF5D636-9AE2-5A40-C562-5948BFF4EF33}"/>
                  </a:ext>
                </a:extLst>
              </p:cNvPr>
              <p:cNvSpPr txBox="1">
                <a:spLocks noChangeArrowheads="1"/>
              </p:cNvSpPr>
              <p:nvPr/>
            </p:nvSpPr>
            <p:spPr bwMode="auto">
              <a:xfrm>
                <a:off x="3717098" y="4793654"/>
                <a:ext cx="760611" cy="540479"/>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1/1</a:t>
                </a:r>
              </a:p>
            </p:txBody>
          </p:sp>
          <p:sp>
            <p:nvSpPr>
              <p:cNvPr id="422" name="Text Box 17">
                <a:extLst>
                  <a:ext uri="{FF2B5EF4-FFF2-40B4-BE49-F238E27FC236}">
                    <a16:creationId xmlns:a16="http://schemas.microsoft.com/office/drawing/2014/main" id="{039B71E8-4BB1-BA0E-16D9-2BA5E15A459B}"/>
                  </a:ext>
                </a:extLst>
              </p:cNvPr>
              <p:cNvSpPr txBox="1">
                <a:spLocks noChangeArrowheads="1"/>
              </p:cNvSpPr>
              <p:nvPr/>
            </p:nvSpPr>
            <p:spPr bwMode="auto">
              <a:xfrm>
                <a:off x="4668941" y="4671623"/>
                <a:ext cx="760611" cy="540479"/>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1/1</a:t>
                </a:r>
              </a:p>
            </p:txBody>
          </p:sp>
          <p:sp>
            <p:nvSpPr>
              <p:cNvPr id="423" name="Text Box 17">
                <a:extLst>
                  <a:ext uri="{FF2B5EF4-FFF2-40B4-BE49-F238E27FC236}">
                    <a16:creationId xmlns:a16="http://schemas.microsoft.com/office/drawing/2014/main" id="{47941BC8-70F5-405D-57C0-DA4A1F1C41A2}"/>
                  </a:ext>
                </a:extLst>
              </p:cNvPr>
              <p:cNvSpPr txBox="1">
                <a:spLocks noChangeArrowheads="1"/>
              </p:cNvSpPr>
              <p:nvPr/>
            </p:nvSpPr>
            <p:spPr bwMode="auto">
              <a:xfrm>
                <a:off x="4857385" y="3818113"/>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424" name="Text Box 17">
                <a:extLst>
                  <a:ext uri="{FF2B5EF4-FFF2-40B4-BE49-F238E27FC236}">
                    <a16:creationId xmlns:a16="http://schemas.microsoft.com/office/drawing/2014/main" id="{A7FEDFA3-1E74-ADBE-5F9D-232009EDAEE5}"/>
                  </a:ext>
                </a:extLst>
              </p:cNvPr>
              <p:cNvSpPr txBox="1">
                <a:spLocks noChangeArrowheads="1"/>
              </p:cNvSpPr>
              <p:nvPr/>
            </p:nvSpPr>
            <p:spPr bwMode="auto">
              <a:xfrm>
                <a:off x="5574496" y="3666542"/>
                <a:ext cx="284052" cy="307777"/>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a:t>
                </a:r>
              </a:p>
            </p:txBody>
          </p:sp>
          <p:sp>
            <p:nvSpPr>
              <p:cNvPr id="425" name="Text Box 17">
                <a:extLst>
                  <a:ext uri="{FF2B5EF4-FFF2-40B4-BE49-F238E27FC236}">
                    <a16:creationId xmlns:a16="http://schemas.microsoft.com/office/drawing/2014/main" id="{4AB9CDAC-79E2-4408-6433-558D699050A8}"/>
                  </a:ext>
                </a:extLst>
              </p:cNvPr>
              <p:cNvSpPr txBox="1">
                <a:spLocks noChangeArrowheads="1"/>
              </p:cNvSpPr>
              <p:nvPr/>
            </p:nvSpPr>
            <p:spPr bwMode="auto">
              <a:xfrm>
                <a:off x="5380419" y="4276688"/>
                <a:ext cx="760611" cy="540479"/>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1/1</a:t>
                </a:r>
              </a:p>
            </p:txBody>
          </p:sp>
          <p:sp>
            <p:nvSpPr>
              <p:cNvPr id="426" name="Text Box 17">
                <a:extLst>
                  <a:ext uri="{FF2B5EF4-FFF2-40B4-BE49-F238E27FC236}">
                    <a16:creationId xmlns:a16="http://schemas.microsoft.com/office/drawing/2014/main" id="{406ED1E7-D2B6-CC30-EEB7-1751323C318B}"/>
                  </a:ext>
                </a:extLst>
              </p:cNvPr>
              <p:cNvSpPr txBox="1">
                <a:spLocks noChangeArrowheads="1"/>
              </p:cNvSpPr>
              <p:nvPr/>
            </p:nvSpPr>
            <p:spPr bwMode="auto">
              <a:xfrm>
                <a:off x="5574497" y="4932060"/>
                <a:ext cx="760611" cy="540479"/>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400" dirty="0"/>
                  <a:t>1/1</a:t>
                </a:r>
              </a:p>
            </p:txBody>
          </p:sp>
        </p:grpSp>
        <mc:AlternateContent xmlns:mc="http://schemas.openxmlformats.org/markup-compatibility/2006">
          <mc:Choice xmlns:a14="http://schemas.microsoft.com/office/drawing/2010/main" Requires="a14">
            <p:sp>
              <p:nvSpPr>
                <p:cNvPr id="406" name="Oval 405">
                  <a:extLst>
                    <a:ext uri="{FF2B5EF4-FFF2-40B4-BE49-F238E27FC236}">
                      <a16:creationId xmlns:a16="http://schemas.microsoft.com/office/drawing/2014/main" id="{92656BB9-E0E8-C656-388F-4E4E4B4BA5CE}"/>
                    </a:ext>
                  </a:extLst>
                </p:cNvPr>
                <p:cNvSpPr>
                  <a:spLocks noChangeAspect="1" noChangeArrowheads="1"/>
                </p:cNvSpPr>
                <p:nvPr/>
              </p:nvSpPr>
              <p:spPr bwMode="auto">
                <a:xfrm>
                  <a:off x="85793" y="5100796"/>
                  <a:ext cx="240715" cy="2710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p>
                  <a:pPr algn="ctr"/>
                  <a14:m>
                    <m:oMathPara xmlns:m="http://schemas.openxmlformats.org/officeDocument/2006/math">
                      <m:oMathParaPr>
                        <m:jc m:val="centerGroup"/>
                      </m:oMathParaPr>
                      <m:oMath xmlns:m="http://schemas.openxmlformats.org/officeDocument/2006/math">
                        <m:r>
                          <a:rPr lang="en-US" altLang="en-US" sz="1200" b="1" i="1" smtClean="0">
                            <a:latin typeface="Cambria Math" panose="02040503050406030204" pitchFamily="18" charset="0"/>
                          </a:rPr>
                          <m:t>𝒔</m:t>
                        </m:r>
                        <m:r>
                          <a:rPr lang="en-US" altLang="en-US" sz="1200" b="1" i="1" smtClean="0">
                            <a:latin typeface="Cambria Math" panose="02040503050406030204" pitchFamily="18" charset="0"/>
                          </a:rPr>
                          <m:t>′</m:t>
                        </m:r>
                      </m:oMath>
                    </m:oMathPara>
                  </a14:m>
                  <a:endParaRPr lang="en-US" altLang="en-US" sz="1200" b="1" dirty="0"/>
                </a:p>
              </p:txBody>
            </p:sp>
          </mc:Choice>
          <mc:Fallback>
            <p:sp>
              <p:nvSpPr>
                <p:cNvPr id="406" name="Oval 405">
                  <a:extLst>
                    <a:ext uri="{FF2B5EF4-FFF2-40B4-BE49-F238E27FC236}">
                      <a16:creationId xmlns:a16="http://schemas.microsoft.com/office/drawing/2014/main" id="{92656BB9-E0E8-C656-388F-4E4E4B4BA5CE}"/>
                    </a:ext>
                  </a:extLst>
                </p:cNvPr>
                <p:cNvSpPr>
                  <a:spLocks noRot="1" noChangeAspect="1" noMove="1" noResize="1" noEditPoints="1" noAdjustHandles="1" noChangeArrowheads="1" noChangeShapeType="1" noTextEdit="1"/>
                </p:cNvSpPr>
                <p:nvPr/>
              </p:nvSpPr>
              <p:spPr bwMode="auto">
                <a:xfrm>
                  <a:off x="85793" y="5100796"/>
                  <a:ext cx="240715" cy="271060"/>
                </a:xfrm>
                <a:prstGeom prst="ellipse">
                  <a:avLst/>
                </a:prstGeom>
                <a:blipFill>
                  <a:blip r:embed="rId3"/>
                  <a:stretch>
                    <a:fillRect l="-41667" t="-7143" r="-20833" b="-14286"/>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7" name="Oval 4">
                  <a:extLst>
                    <a:ext uri="{FF2B5EF4-FFF2-40B4-BE49-F238E27FC236}">
                      <a16:creationId xmlns:a16="http://schemas.microsoft.com/office/drawing/2014/main" id="{E8552C0F-0121-7DB6-0B88-68C39DE2BCA8}"/>
                    </a:ext>
                  </a:extLst>
                </p:cNvPr>
                <p:cNvSpPr>
                  <a:spLocks noChangeAspect="1" noChangeArrowheads="1"/>
                </p:cNvSpPr>
                <p:nvPr/>
              </p:nvSpPr>
              <p:spPr bwMode="auto">
                <a:xfrm>
                  <a:off x="7081655" y="5114546"/>
                  <a:ext cx="228504" cy="25731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p>
                  <a:pPr algn="ctr"/>
                  <a14:m>
                    <m:oMathPara xmlns:m="http://schemas.openxmlformats.org/officeDocument/2006/math">
                      <m:oMathParaPr>
                        <m:jc m:val="centerGroup"/>
                      </m:oMathParaPr>
                      <m:oMath xmlns:m="http://schemas.openxmlformats.org/officeDocument/2006/math">
                        <m:r>
                          <a:rPr lang="en-US" altLang="en-US" sz="1200" b="1" i="1" smtClean="0">
                            <a:latin typeface="Cambria Math" panose="02040503050406030204" pitchFamily="18" charset="0"/>
                          </a:rPr>
                          <m:t>𝒕</m:t>
                        </m:r>
                        <m:r>
                          <a:rPr lang="en-US" altLang="en-US" sz="1200" b="1" i="1" smtClean="0">
                            <a:latin typeface="Cambria Math" panose="02040503050406030204" pitchFamily="18" charset="0"/>
                          </a:rPr>
                          <m:t>′</m:t>
                        </m:r>
                      </m:oMath>
                    </m:oMathPara>
                  </a14:m>
                  <a:endParaRPr lang="en-US" altLang="en-US" sz="1200" b="1" dirty="0"/>
                </a:p>
              </p:txBody>
            </p:sp>
          </mc:Choice>
          <mc:Fallback>
            <p:sp>
              <p:nvSpPr>
                <p:cNvPr id="407" name="Oval 4">
                  <a:extLst>
                    <a:ext uri="{FF2B5EF4-FFF2-40B4-BE49-F238E27FC236}">
                      <a16:creationId xmlns:a16="http://schemas.microsoft.com/office/drawing/2014/main" id="{E8552C0F-0121-7DB6-0B88-68C39DE2BCA8}"/>
                    </a:ext>
                  </a:extLst>
                </p:cNvPr>
                <p:cNvSpPr>
                  <a:spLocks noRot="1" noChangeAspect="1" noMove="1" noResize="1" noEditPoints="1" noAdjustHandles="1" noChangeArrowheads="1" noChangeShapeType="1" noTextEdit="1"/>
                </p:cNvSpPr>
                <p:nvPr/>
              </p:nvSpPr>
              <p:spPr bwMode="auto">
                <a:xfrm>
                  <a:off x="7081655" y="5114546"/>
                  <a:ext cx="228504" cy="257310"/>
                </a:xfrm>
                <a:prstGeom prst="ellipse">
                  <a:avLst/>
                </a:prstGeom>
                <a:blipFill>
                  <a:blip r:embed="rId4"/>
                  <a:stretch>
                    <a:fillRect l="-37500" t="-15385" r="-12500" b="-19231"/>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cxnSp>
          <p:nvCxnSpPr>
            <p:cNvPr id="408" name="AutoShape 12">
              <a:extLst>
                <a:ext uri="{FF2B5EF4-FFF2-40B4-BE49-F238E27FC236}">
                  <a16:creationId xmlns:a16="http://schemas.microsoft.com/office/drawing/2014/main" id="{4A3DF050-582C-D8EB-7AB3-8F453D7A3FA3}"/>
                </a:ext>
              </a:extLst>
            </p:cNvPr>
            <p:cNvCxnSpPr>
              <a:cxnSpLocks noChangeShapeType="1"/>
              <a:stCxn id="406" idx="6"/>
              <a:endCxn id="427" idx="2"/>
            </p:cNvCxnSpPr>
            <p:nvPr/>
          </p:nvCxnSpPr>
          <p:spPr bwMode="auto">
            <a:xfrm>
              <a:off x="326508" y="5236326"/>
              <a:ext cx="697620" cy="1"/>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9" name="AutoShape 12">
              <a:extLst>
                <a:ext uri="{FF2B5EF4-FFF2-40B4-BE49-F238E27FC236}">
                  <a16:creationId xmlns:a16="http://schemas.microsoft.com/office/drawing/2014/main" id="{0541F135-2A57-F2EB-1E85-B90FAD9EB925}"/>
                </a:ext>
              </a:extLst>
            </p:cNvPr>
            <p:cNvCxnSpPr>
              <a:cxnSpLocks noChangeShapeType="1"/>
              <a:stCxn id="443" idx="6"/>
              <a:endCxn id="407" idx="2"/>
            </p:cNvCxnSpPr>
            <p:nvPr/>
          </p:nvCxnSpPr>
          <p:spPr bwMode="auto">
            <a:xfrm>
              <a:off x="6327648" y="5236327"/>
              <a:ext cx="754007" cy="6874"/>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mc:Choice xmlns:a14="http://schemas.microsoft.com/office/drawing/2010/main" Requires="a14">
            <p:sp>
              <p:nvSpPr>
                <p:cNvPr id="410" name="Text Box 17">
                  <a:extLst>
                    <a:ext uri="{FF2B5EF4-FFF2-40B4-BE49-F238E27FC236}">
                      <a16:creationId xmlns:a16="http://schemas.microsoft.com/office/drawing/2014/main" id="{F1405852-6BC1-98BE-ECA3-2DE68F85DA45}"/>
                    </a:ext>
                  </a:extLst>
                </p:cNvPr>
                <p:cNvSpPr txBox="1">
                  <a:spLocks noChangeArrowheads="1"/>
                </p:cNvSpPr>
                <p:nvPr/>
              </p:nvSpPr>
              <p:spPr bwMode="auto">
                <a:xfrm>
                  <a:off x="163657" y="5364351"/>
                  <a:ext cx="927332" cy="540479"/>
                </a:xfrm>
                <a:prstGeom prst="rect">
                  <a:avLst/>
                </a:prstGeom>
                <a:solidFill>
                  <a:schemeClr val="bg1"/>
                </a:solidFill>
                <a:ln>
                  <a:noFill/>
                </a:ln>
                <a:effec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r>
                          <a:rPr lang="en-US" altLang="en-US" sz="1400" b="0" i="1" smtClean="0">
                            <a:latin typeface="Cambria Math" panose="02040503050406030204" pitchFamily="18" charset="0"/>
                          </a:rPr>
                          <m:t>2/</m:t>
                        </m:r>
                        <m:r>
                          <a:rPr lang="en-US" altLang="en-US" sz="1400" b="0" i="1" smtClean="0">
                            <a:latin typeface="Cambria Math" panose="02040503050406030204" pitchFamily="18" charset="0"/>
                          </a:rPr>
                          <m:t>𝑚</m:t>
                        </m:r>
                      </m:oMath>
                    </m:oMathPara>
                  </a14:m>
                  <a:endParaRPr lang="en-US" altLang="en-US" sz="1400" dirty="0"/>
                </a:p>
              </p:txBody>
            </p:sp>
          </mc:Choice>
          <mc:Fallback>
            <p:sp>
              <p:nvSpPr>
                <p:cNvPr id="410" name="Text Box 17">
                  <a:extLst>
                    <a:ext uri="{FF2B5EF4-FFF2-40B4-BE49-F238E27FC236}">
                      <a16:creationId xmlns:a16="http://schemas.microsoft.com/office/drawing/2014/main" id="{F1405852-6BC1-98BE-ECA3-2DE68F85DA45}"/>
                    </a:ext>
                  </a:extLst>
                </p:cNvPr>
                <p:cNvSpPr txBox="1">
                  <a:spLocks noRot="1" noChangeAspect="1" noMove="1" noResize="1" noEditPoints="1" noAdjustHandles="1" noChangeArrowheads="1" noChangeShapeType="1" noTextEdit="1"/>
                </p:cNvSpPr>
                <p:nvPr/>
              </p:nvSpPr>
              <p:spPr bwMode="auto">
                <a:xfrm>
                  <a:off x="163657" y="5364351"/>
                  <a:ext cx="927332" cy="540479"/>
                </a:xfrm>
                <a:prstGeom prst="rect">
                  <a:avLst/>
                </a:prstGeom>
                <a:blipFill>
                  <a:blip r:embed="rId7"/>
                  <a:stretch>
                    <a:fillRect b="-7843"/>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1" name="Text Box 17">
                  <a:extLst>
                    <a:ext uri="{FF2B5EF4-FFF2-40B4-BE49-F238E27FC236}">
                      <a16:creationId xmlns:a16="http://schemas.microsoft.com/office/drawing/2014/main" id="{13656C2C-88FA-F188-E6ED-D48A1656A13D}"/>
                    </a:ext>
                  </a:extLst>
                </p:cNvPr>
                <p:cNvSpPr txBox="1">
                  <a:spLocks noChangeArrowheads="1"/>
                </p:cNvSpPr>
                <p:nvPr/>
              </p:nvSpPr>
              <p:spPr bwMode="auto">
                <a:xfrm>
                  <a:off x="6225998" y="5395202"/>
                  <a:ext cx="1010918" cy="540479"/>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r>
                          <a:rPr lang="en-US" altLang="en-US" sz="1400" b="0" i="1" smtClean="0">
                            <a:latin typeface="Cambria Math" panose="02040503050406030204" pitchFamily="18" charset="0"/>
                          </a:rPr>
                          <m:t>2/</m:t>
                        </m:r>
                        <m:r>
                          <a:rPr lang="en-US" altLang="en-US" sz="1400" b="0" i="1" smtClean="0">
                            <a:latin typeface="Cambria Math" panose="02040503050406030204" pitchFamily="18" charset="0"/>
                          </a:rPr>
                          <m:t>𝑚</m:t>
                        </m:r>
                      </m:oMath>
                    </m:oMathPara>
                  </a14:m>
                  <a:endParaRPr lang="en-US" altLang="en-US" sz="1400" dirty="0"/>
                </a:p>
              </p:txBody>
            </p:sp>
          </mc:Choice>
          <mc:Fallback>
            <p:sp>
              <p:nvSpPr>
                <p:cNvPr id="411" name="Text Box 17">
                  <a:extLst>
                    <a:ext uri="{FF2B5EF4-FFF2-40B4-BE49-F238E27FC236}">
                      <a16:creationId xmlns:a16="http://schemas.microsoft.com/office/drawing/2014/main" id="{13656C2C-88FA-F188-E6ED-D48A1656A13D}"/>
                    </a:ext>
                  </a:extLst>
                </p:cNvPr>
                <p:cNvSpPr txBox="1">
                  <a:spLocks noRot="1" noChangeAspect="1" noMove="1" noResize="1" noEditPoints="1" noAdjustHandles="1" noChangeArrowheads="1" noChangeShapeType="1" noTextEdit="1"/>
                </p:cNvSpPr>
                <p:nvPr/>
              </p:nvSpPr>
              <p:spPr bwMode="auto">
                <a:xfrm>
                  <a:off x="6225998" y="5395202"/>
                  <a:ext cx="1010918" cy="540479"/>
                </a:xfrm>
                <a:prstGeom prst="rect">
                  <a:avLst/>
                </a:prstGeom>
                <a:blipFill>
                  <a:blip r:embed="rId8"/>
                  <a:stretch>
                    <a:fillRect b="-10000"/>
                  </a:stretch>
                </a:blipFill>
                <a:ln>
                  <a:noFill/>
                </a:ln>
                <a:effectLst/>
              </p:spPr>
              <p:txBody>
                <a:bodyPr/>
                <a:lstStyle/>
                <a:p>
                  <a:r>
                    <a:rPr lang="en-US">
                      <a:noFill/>
                    </a:rPr>
                    <a:t> </a:t>
                  </a:r>
                </a:p>
              </p:txBody>
            </p:sp>
          </mc:Fallback>
        </mc:AlternateContent>
      </p:grpSp>
    </p:spTree>
    <p:extLst>
      <p:ext uri="{BB962C8B-B14F-4D97-AF65-F5344CB8AC3E}">
        <p14:creationId xmlns:p14="http://schemas.microsoft.com/office/powerpoint/2010/main" val="2127531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A7CDB-78A2-8178-6EB9-8FD3457AB274}"/>
            </a:ext>
          </a:extLst>
        </p:cNvPr>
        <p:cNvGrpSpPr/>
        <p:nvPr/>
      </p:nvGrpSpPr>
      <p:grpSpPr>
        <a:xfrm>
          <a:off x="0" y="0"/>
          <a:ext cx="0" cy="0"/>
          <a:chOff x="0" y="0"/>
          <a:chExt cx="0" cy="0"/>
        </a:xfrm>
      </p:grpSpPr>
      <p:sp>
        <p:nvSpPr>
          <p:cNvPr id="451615" name="Rectangle 31">
            <a:extLst>
              <a:ext uri="{FF2B5EF4-FFF2-40B4-BE49-F238E27FC236}">
                <a16:creationId xmlns:a16="http://schemas.microsoft.com/office/drawing/2014/main" id="{52E6EB7D-DBC6-73C0-7797-0EFB09930FBF}"/>
              </a:ext>
            </a:extLst>
          </p:cNvPr>
          <p:cNvSpPr>
            <a:spLocks noGrp="1" noChangeArrowheads="1"/>
          </p:cNvSpPr>
          <p:nvPr>
            <p:ph type="title"/>
          </p:nvPr>
        </p:nvSpPr>
        <p:spPr/>
        <p:txBody>
          <a:bodyPr/>
          <a:lstStyle/>
          <a:p>
            <a:r>
              <a:rPr lang="en-US" altLang="en-US" dirty="0"/>
              <a:t>Edge-Disjoint Paths</a:t>
            </a:r>
          </a:p>
        </p:txBody>
      </p:sp>
      <mc:AlternateContent xmlns:mc="http://schemas.openxmlformats.org/markup-compatibility/2006">
        <mc:Choice xmlns:a14="http://schemas.microsoft.com/office/drawing/2010/main" Requires="a14">
          <p:sp>
            <p:nvSpPr>
              <p:cNvPr id="451616" name="Rectangle 32">
                <a:extLst>
                  <a:ext uri="{FF2B5EF4-FFF2-40B4-BE49-F238E27FC236}">
                    <a16:creationId xmlns:a16="http://schemas.microsoft.com/office/drawing/2014/main" id="{AEE68BB3-EBED-0A06-91BF-E786B8BF6FF4}"/>
                  </a:ext>
                </a:extLst>
              </p:cNvPr>
              <p:cNvSpPr>
                <a:spLocks noGrp="1" noChangeArrowheads="1"/>
              </p:cNvSpPr>
              <p:nvPr>
                <p:ph sz="half" idx="1"/>
              </p:nvPr>
            </p:nvSpPr>
            <p:spPr>
              <a:xfrm>
                <a:off x="254314" y="1446797"/>
                <a:ext cx="5678218" cy="4351338"/>
              </a:xfrm>
            </p:spPr>
            <p:txBody>
              <a:bodyPr>
                <a:noAutofit/>
              </a:bodyPr>
              <a:lstStyle/>
              <a:p>
                <a:pPr marL="0" indent="0">
                  <a:buNone/>
                </a:pPr>
                <a:r>
                  <a:rPr lang="en-US" altLang="en-US" sz="2400" dirty="0">
                    <a:solidFill>
                      <a:schemeClr val="tx1"/>
                    </a:solidFill>
                  </a:rPr>
                  <a:t>MaxFlow for edge-disjoint paths</a:t>
                </a:r>
              </a:p>
              <a:p>
                <a:pPr lvl="1"/>
                <a:r>
                  <a:rPr lang="en-US" altLang="en-US" sz="2400" dirty="0"/>
                  <a:t>Assign capacity </a:t>
                </a:r>
                <a14:m>
                  <m:oMath xmlns:m="http://schemas.openxmlformats.org/officeDocument/2006/math">
                    <m:r>
                      <a:rPr lang="en-US" altLang="en-US" sz="2400" b="1" i="1" dirty="0" smtClean="0">
                        <a:solidFill>
                          <a:srgbClr val="0066CC"/>
                        </a:solidFill>
                        <a:latin typeface="Cambria Math" panose="02040503050406030204" pitchFamily="18" charset="0"/>
                      </a:rPr>
                      <m:t>𝟏</m:t>
                    </m:r>
                  </m:oMath>
                </a14:m>
                <a:r>
                  <a:rPr lang="en-US" altLang="en-US" sz="2400" dirty="0"/>
                  <a:t> to every edge</a:t>
                </a:r>
              </a:p>
              <a:p>
                <a:pPr lvl="1"/>
                <a:r>
                  <a:rPr lang="en-US" altLang="en-US" sz="2400" dirty="0"/>
                  <a:t>Add a source </a:t>
                </a:r>
                <a14:m>
                  <m:oMath xmlns:m="http://schemas.openxmlformats.org/officeDocument/2006/math">
                    <m:r>
                      <a:rPr lang="en-US" altLang="en-US" sz="2400" b="1" i="1" dirty="0" smtClean="0">
                        <a:solidFill>
                          <a:srgbClr val="0066CC"/>
                        </a:solidFill>
                        <a:latin typeface="Cambria Math" panose="02040503050406030204" pitchFamily="18" charset="0"/>
                      </a:rPr>
                      <m:t>𝒔</m:t>
                    </m:r>
                    <m:r>
                      <a:rPr lang="en-US" altLang="en-US" sz="2400" b="1" i="1" dirty="0" smtClean="0">
                        <a:solidFill>
                          <a:srgbClr val="0066CC"/>
                        </a:solidFill>
                        <a:latin typeface="Cambria Math" panose="02040503050406030204" pitchFamily="18" charset="0"/>
                      </a:rPr>
                      <m:t>′</m:t>
                    </m:r>
                  </m:oMath>
                </a14:m>
                <a:r>
                  <a:rPr lang="en-US" altLang="en-US" sz="2400" dirty="0"/>
                  <a:t> </a:t>
                </a:r>
                <a:r>
                  <a:rPr lang="en-US" altLang="en-US" dirty="0"/>
                  <a:t>and a sink</a:t>
                </a:r>
                <a:r>
                  <a:rPr lang="en-US" altLang="en-US" sz="2400" dirty="0"/>
                  <a:t> </a:t>
                </a:r>
                <a14:m>
                  <m:oMath xmlns:m="http://schemas.openxmlformats.org/officeDocument/2006/math">
                    <m:r>
                      <a:rPr lang="en-US" altLang="en-US" sz="2400" b="1" i="1" dirty="0" smtClean="0">
                        <a:solidFill>
                          <a:srgbClr val="0066CC"/>
                        </a:solidFill>
                        <a:latin typeface="Cambria Math" panose="02040503050406030204" pitchFamily="18" charset="0"/>
                      </a:rPr>
                      <m:t>𝒕</m:t>
                    </m:r>
                    <m:r>
                      <a:rPr lang="en-US" altLang="en-US" sz="2400" b="1" i="1" dirty="0" smtClean="0">
                        <a:solidFill>
                          <a:srgbClr val="0066CC"/>
                        </a:solidFill>
                        <a:latin typeface="Cambria Math" panose="02040503050406030204" pitchFamily="18" charset="0"/>
                      </a:rPr>
                      <m:t>′</m:t>
                    </m:r>
                  </m:oMath>
                </a14:m>
                <a:endParaRPr lang="en-US" altLang="en-US" sz="2400" b="1" dirty="0">
                  <a:solidFill>
                    <a:srgbClr val="0066CC"/>
                  </a:solidFill>
                </a:endParaRPr>
              </a:p>
              <a:p>
                <a:pPr lvl="1"/>
                <a:r>
                  <a:rPr lang="en-US" altLang="en-US" sz="2400" dirty="0">
                    <a:solidFill>
                      <a:schemeClr val="tx1"/>
                    </a:solidFill>
                  </a:rPr>
                  <a:t>Connect</a:t>
                </a:r>
                <a:r>
                  <a:rPr lang="en-US" altLang="en-US" b="1" dirty="0">
                    <a:solidFill>
                      <a:srgbClr val="0066CC"/>
                    </a:solidFill>
                  </a:rPr>
                  <a:t> </a:t>
                </a:r>
                <a14:m>
                  <m:oMath xmlns:m="http://schemas.openxmlformats.org/officeDocument/2006/math">
                    <m:r>
                      <a:rPr lang="en-US" altLang="en-US" b="1" i="1" smtClean="0">
                        <a:solidFill>
                          <a:srgbClr val="0066CC"/>
                        </a:solidFill>
                        <a:latin typeface="Cambria Math" panose="02040503050406030204" pitchFamily="18" charset="0"/>
                      </a:rPr>
                      <m:t>𝒔</m:t>
                    </m:r>
                    <m:r>
                      <a:rPr lang="en-US" altLang="en-US" b="1" i="1" smtClean="0">
                        <a:solidFill>
                          <a:srgbClr val="0066CC"/>
                        </a:solidFill>
                        <a:latin typeface="Cambria Math" panose="02040503050406030204" pitchFamily="18" charset="0"/>
                      </a:rPr>
                      <m:t>′</m:t>
                    </m:r>
                  </m:oMath>
                </a14:m>
                <a:r>
                  <a:rPr lang="en-US" altLang="en-US" sz="2400" dirty="0"/>
                  <a:t> </a:t>
                </a:r>
                <a:r>
                  <a:rPr lang="en-US" altLang="en-US" dirty="0"/>
                  <a:t>to </a:t>
                </a:r>
                <a14:m>
                  <m:oMath xmlns:m="http://schemas.openxmlformats.org/officeDocument/2006/math">
                    <m:r>
                      <a:rPr lang="en-US" altLang="en-US" b="1" i="1" dirty="0">
                        <a:solidFill>
                          <a:srgbClr val="0066CC"/>
                        </a:solidFill>
                        <a:latin typeface="Cambria Math" panose="02040503050406030204" pitchFamily="18" charset="0"/>
                      </a:rPr>
                      <m:t>𝒔</m:t>
                    </m:r>
                  </m:oMath>
                </a14:m>
                <a:r>
                  <a:rPr lang="en-US" altLang="en-US" sz="2400" dirty="0"/>
                  <a:t> and </a:t>
                </a:r>
                <a14:m>
                  <m:oMath xmlns:m="http://schemas.openxmlformats.org/officeDocument/2006/math">
                    <m:r>
                      <a:rPr lang="en-US" altLang="en-US" b="1" i="1" dirty="0" smtClean="0">
                        <a:solidFill>
                          <a:srgbClr val="0066CC"/>
                        </a:solidFill>
                        <a:latin typeface="Cambria Math" panose="02040503050406030204" pitchFamily="18" charset="0"/>
                      </a:rPr>
                      <m:t>𝒕</m:t>
                    </m:r>
                    <m:r>
                      <a:rPr lang="en-US" altLang="en-US" b="1" i="1" dirty="0" smtClean="0">
                        <a:solidFill>
                          <a:srgbClr val="0066CC"/>
                        </a:solidFill>
                        <a:latin typeface="Cambria Math" panose="02040503050406030204" pitchFamily="18" charset="0"/>
                      </a:rPr>
                      <m:t>′ </m:t>
                    </m:r>
                  </m:oMath>
                </a14:m>
                <a:r>
                  <a:rPr lang="en-US" altLang="en-US" sz="2400" dirty="0"/>
                  <a:t> to </a:t>
                </a:r>
                <a14:m>
                  <m:oMath xmlns:m="http://schemas.openxmlformats.org/officeDocument/2006/math">
                    <m:r>
                      <a:rPr lang="en-US" altLang="en-US" b="1" i="1" dirty="0" smtClean="0">
                        <a:solidFill>
                          <a:srgbClr val="0066CC"/>
                        </a:solidFill>
                        <a:latin typeface="Cambria Math" panose="02040503050406030204" pitchFamily="18" charset="0"/>
                      </a:rPr>
                      <m:t>𝒕</m:t>
                    </m:r>
                  </m:oMath>
                </a14:m>
                <a:r>
                  <a:rPr lang="en-US" altLang="en-US" sz="2400" dirty="0"/>
                  <a:t> with capacity </a:t>
                </a:r>
                <a14:m>
                  <m:oMath xmlns:m="http://schemas.openxmlformats.org/officeDocument/2006/math">
                    <m:r>
                      <a:rPr lang="en-US" altLang="en-US" sz="2400" b="0" i="1" smtClean="0">
                        <a:latin typeface="Cambria Math" panose="02040503050406030204" pitchFamily="18" charset="0"/>
                      </a:rPr>
                      <m:t>𝑚</m:t>
                    </m:r>
                  </m:oMath>
                </a14:m>
                <a:endParaRPr lang="en-US" altLang="en-US" sz="2400" dirty="0">
                  <a:solidFill>
                    <a:schemeClr val="tx1"/>
                  </a:solidFill>
                </a:endParaRPr>
              </a:p>
              <a:p>
                <a:pPr lvl="1"/>
                <a:r>
                  <a:rPr lang="en-US" altLang="en-US" dirty="0"/>
                  <a:t>Compute max flow</a:t>
                </a:r>
              </a:p>
              <a:p>
                <a:pPr lvl="1"/>
                <a:r>
                  <a:rPr lang="en-US" altLang="en-US" dirty="0"/>
                  <a:t>Use all edges with flow</a:t>
                </a:r>
              </a:p>
              <a:p>
                <a:pPr lvl="1"/>
                <a:endParaRPr lang="en-US" altLang="en-US" sz="2400" dirty="0">
                  <a:solidFill>
                    <a:schemeClr val="tx1"/>
                  </a:solidFill>
                </a:endParaRPr>
              </a:p>
            </p:txBody>
          </p:sp>
        </mc:Choice>
        <mc:Fallback>
          <p:sp>
            <p:nvSpPr>
              <p:cNvPr id="451616" name="Rectangle 32">
                <a:extLst>
                  <a:ext uri="{FF2B5EF4-FFF2-40B4-BE49-F238E27FC236}">
                    <a16:creationId xmlns:a16="http://schemas.microsoft.com/office/drawing/2014/main" id="{AEE68BB3-EBED-0A06-91BF-E786B8BF6FF4}"/>
                  </a:ext>
                </a:extLst>
              </p:cNvPr>
              <p:cNvSpPr>
                <a:spLocks noGrp="1" noRot="1" noChangeAspect="1" noMove="1" noResize="1" noEditPoints="1" noAdjustHandles="1" noChangeArrowheads="1" noChangeShapeType="1" noTextEdit="1"/>
              </p:cNvSpPr>
              <p:nvPr>
                <p:ph sz="half" idx="1"/>
              </p:nvPr>
            </p:nvSpPr>
            <p:spPr>
              <a:xfrm>
                <a:off x="254314" y="1446797"/>
                <a:ext cx="5678218" cy="4351338"/>
              </a:xfrm>
              <a:blipFill>
                <a:blip r:embed="rId3"/>
                <a:stretch>
                  <a:fillRect l="-1719" t="-19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19B38F-FCBE-6622-D995-92221E9986EC}"/>
                  </a:ext>
                </a:extLst>
              </p:cNvPr>
              <p:cNvSpPr>
                <a:spLocks noGrp="1"/>
              </p:cNvSpPr>
              <p:nvPr>
                <p:ph sz="half" idx="2"/>
              </p:nvPr>
            </p:nvSpPr>
            <p:spPr>
              <a:xfrm>
                <a:off x="6327648" y="71354"/>
                <a:ext cx="5765486" cy="5294379"/>
              </a:xfrm>
            </p:spPr>
            <p:txBody>
              <a:bodyPr>
                <a:noAutofit/>
              </a:bodyPr>
              <a:lstStyle/>
              <a:p>
                <a:pPr marL="0" indent="0">
                  <a:buNone/>
                </a:pPr>
                <a:r>
                  <a:rPr lang="en-US" sz="2000" b="1" dirty="0">
                    <a:solidFill>
                      <a:srgbClr val="695082"/>
                    </a:solidFill>
                  </a:rPr>
                  <a:t>Theorem:</a:t>
                </a:r>
                <a:r>
                  <a:rPr lang="en-US" sz="2000" b="1" dirty="0"/>
                  <a:t> </a:t>
                </a:r>
                <a:r>
                  <a:rPr lang="en-US" sz="2000" dirty="0" err="1"/>
                  <a:t>MaxFlow</a:t>
                </a:r>
                <a:r>
                  <a:rPr lang="en-US" sz="2000" dirty="0"/>
                  <a:t> </a:t>
                </a:r>
                <a14:m>
                  <m:oMath xmlns:m="http://schemas.openxmlformats.org/officeDocument/2006/math">
                    <m:r>
                      <a:rPr lang="en-US" sz="2000" i="1" dirty="0" smtClean="0">
                        <a:latin typeface="Cambria Math" panose="02040503050406030204" pitchFamily="18" charset="0"/>
                      </a:rPr>
                      <m:t>=</m:t>
                    </m:r>
                  </m:oMath>
                </a14:m>
                <a:r>
                  <a:rPr lang="en-US" sz="2000" dirty="0"/>
                  <a:t> # edge-disjoint paths</a:t>
                </a:r>
              </a:p>
              <a:p>
                <a:pPr marL="0" indent="0">
                  <a:buNone/>
                </a:pPr>
                <a:r>
                  <a:rPr lang="en-US" sz="2000" dirty="0"/>
                  <a:t>Valid flow </a:t>
                </a:r>
                <a14:m>
                  <m:oMath xmlns:m="http://schemas.openxmlformats.org/officeDocument/2006/math">
                    <m:r>
                      <a:rPr lang="en-US" sz="2000" b="0" i="1" smtClean="0">
                        <a:latin typeface="Cambria Math" panose="02040503050406030204" pitchFamily="18" charset="0"/>
                      </a:rPr>
                      <m:t>⇒</m:t>
                    </m:r>
                  </m:oMath>
                </a14:m>
                <a:r>
                  <a:rPr lang="en-US" sz="2000" dirty="0"/>
                  <a:t> Valid answer:</a:t>
                </a:r>
              </a:p>
              <a:p>
                <a:pPr marL="0" indent="0">
                  <a:buNone/>
                </a:pPr>
                <a:r>
                  <a:rPr lang="en-US" sz="2000" b="1" dirty="0"/>
                  <a:t>Need to show: no edge is used more than once, all paths go from </a:t>
                </a:r>
                <a14:m>
                  <m:oMath xmlns:m="http://schemas.openxmlformats.org/officeDocument/2006/math">
                    <m:r>
                      <a:rPr lang="en-US" sz="2000" b="1" i="1" smtClean="0">
                        <a:latin typeface="Cambria Math" panose="02040503050406030204" pitchFamily="18" charset="0"/>
                      </a:rPr>
                      <m:t>𝒔</m:t>
                    </m:r>
                  </m:oMath>
                </a14:m>
                <a:r>
                  <a:rPr lang="en-US" sz="2000" b="1" dirty="0"/>
                  <a:t> to </a:t>
                </a:r>
                <a14:m>
                  <m:oMath xmlns:m="http://schemas.openxmlformats.org/officeDocument/2006/math">
                    <m:r>
                      <a:rPr lang="en-US" sz="2000" b="1" i="1" smtClean="0">
                        <a:latin typeface="Cambria Math" panose="02040503050406030204" pitchFamily="18" charset="0"/>
                      </a:rPr>
                      <m:t>𝒕</m:t>
                    </m:r>
                  </m:oMath>
                </a14:m>
                <a:endParaRPr lang="en-US" sz="2000" b="1" dirty="0"/>
              </a:p>
              <a:p>
                <a:pPr marL="0" indent="0">
                  <a:buNone/>
                </a:pPr>
                <a:r>
                  <a:rPr lang="en-US" sz="2000" dirty="0"/>
                  <a:t>	Each edge has capacity 1, so it’s used once. To get from </a:t>
                </a:r>
                <a14:m>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oMath>
                </a14:m>
                <a:r>
                  <a:rPr lang="en-US" sz="2000" dirty="0"/>
                  <a:t> to </a:t>
                </a:r>
                <a14:m>
                  <m:oMath xmlns:m="http://schemas.openxmlformats.org/officeDocument/2006/math">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en-US" sz="2000" dirty="0"/>
                  <a:t> we must go from </a:t>
                </a:r>
                <a14:m>
                  <m:oMath xmlns:m="http://schemas.openxmlformats.org/officeDocument/2006/math">
                    <m:r>
                      <a:rPr lang="en-US" sz="2000" b="0" i="1" smtClean="0">
                        <a:latin typeface="Cambria Math" panose="02040503050406030204" pitchFamily="18" charset="0"/>
                      </a:rPr>
                      <m:t>𝑠</m:t>
                    </m:r>
                  </m:oMath>
                </a14:m>
                <a:r>
                  <a:rPr lang="en-US" sz="2000" dirty="0"/>
                  <a:t> to </a:t>
                </a:r>
                <a14:m>
                  <m:oMath xmlns:m="http://schemas.openxmlformats.org/officeDocument/2006/math">
                    <m:r>
                      <a:rPr lang="en-US" sz="2000" b="0" i="1" smtClean="0">
                        <a:latin typeface="Cambria Math" panose="02040503050406030204" pitchFamily="18" charset="0"/>
                      </a:rPr>
                      <m:t>𝑡</m:t>
                    </m:r>
                  </m:oMath>
                </a14:m>
                <a:r>
                  <a:rPr lang="en-US" sz="2000" dirty="0"/>
                  <a:t> along the way</a:t>
                </a:r>
              </a:p>
              <a:p>
                <a:pPr marL="0" indent="0">
                  <a:buNone/>
                </a:pPr>
                <a:endParaRPr lang="en-US" sz="2000" dirty="0"/>
              </a:p>
              <a:p>
                <a:pPr marL="0" indent="0">
                  <a:buNone/>
                </a:pPr>
                <a:r>
                  <a:rPr lang="en-US" sz="2000" dirty="0"/>
                  <a:t>Valid answer </a:t>
                </a:r>
                <a14:m>
                  <m:oMath xmlns:m="http://schemas.openxmlformats.org/officeDocument/2006/math">
                    <m:r>
                      <a:rPr lang="en-US" sz="2000" b="0" i="1" smtClean="0">
                        <a:latin typeface="Cambria Math" panose="02040503050406030204" pitchFamily="18" charset="0"/>
                      </a:rPr>
                      <m:t>⇒</m:t>
                    </m:r>
                  </m:oMath>
                </a14:m>
                <a:r>
                  <a:rPr lang="en-US" sz="2000" dirty="0"/>
                  <a:t> Valid flow:</a:t>
                </a:r>
              </a:p>
              <a:p>
                <a:pPr marL="0" indent="0">
                  <a:buNone/>
                </a:pPr>
                <a:r>
                  <a:rPr lang="en-US" sz="2000" b="1" dirty="0"/>
                  <a:t>Need to show: Any set of edge-disjoint paths could be used to produce flow of the same amount.</a:t>
                </a:r>
              </a:p>
              <a:p>
                <a:pPr marL="0" indent="0">
                  <a:buNone/>
                </a:pPr>
                <a:r>
                  <a:rPr lang="en-US" sz="2000" b="1" dirty="0"/>
                  <a:t>	</a:t>
                </a:r>
                <a:r>
                  <a:rPr lang="en-US" sz="2000" dirty="0"/>
                  <a:t>Add 1 unit of flow along each path. Since no path uses the same edge twice, capacity constraint is satisfied. Because the indegree matches the outdegree for each node (except </a:t>
                </a:r>
                <a14:m>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oMath>
                </a14:m>
                <a:r>
                  <a:rPr lang="en-US" sz="2000" dirty="0"/>
                  <a:t> and </a:t>
                </a:r>
                <a14:m>
                  <m:oMath xmlns:m="http://schemas.openxmlformats.org/officeDocument/2006/math">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en-US" sz="2000" dirty="0"/>
                  <a:t>), the flow constraint is satisfied.</a:t>
                </a:r>
              </a:p>
            </p:txBody>
          </p:sp>
        </mc:Choice>
        <mc:Fallback>
          <p:sp>
            <p:nvSpPr>
              <p:cNvPr id="3" name="Content Placeholder 2">
                <a:extLst>
                  <a:ext uri="{FF2B5EF4-FFF2-40B4-BE49-F238E27FC236}">
                    <a16:creationId xmlns:a16="http://schemas.microsoft.com/office/drawing/2014/main" id="{1A19B38F-FCBE-6622-D995-92221E9986EC}"/>
                  </a:ext>
                </a:extLst>
              </p:cNvPr>
              <p:cNvSpPr>
                <a:spLocks noGrp="1" noRot="1" noChangeAspect="1" noMove="1" noResize="1" noEditPoints="1" noAdjustHandles="1" noChangeArrowheads="1" noChangeShapeType="1" noTextEdit="1"/>
              </p:cNvSpPr>
              <p:nvPr>
                <p:ph sz="half" idx="2"/>
              </p:nvPr>
            </p:nvSpPr>
            <p:spPr>
              <a:xfrm>
                <a:off x="6327648" y="71354"/>
                <a:ext cx="5765486" cy="5294379"/>
              </a:xfrm>
              <a:blipFill>
                <a:blip r:embed="rId4"/>
                <a:stretch>
                  <a:fillRect l="-1057" t="-1267" b="-3571"/>
                </a:stretch>
              </a:blipFill>
            </p:spPr>
            <p:txBody>
              <a:bodyPr/>
              <a:lstStyle/>
              <a:p>
                <a:r>
                  <a:rPr lang="en-US">
                    <a:noFill/>
                  </a:rPr>
                  <a:t> </a:t>
                </a:r>
              </a:p>
            </p:txBody>
          </p:sp>
        </mc:Fallback>
      </mc:AlternateContent>
      <p:sp>
        <p:nvSpPr>
          <p:cNvPr id="26" name="Slide Number Placeholder 3">
            <a:extLst>
              <a:ext uri="{FF2B5EF4-FFF2-40B4-BE49-F238E27FC236}">
                <a16:creationId xmlns:a16="http://schemas.microsoft.com/office/drawing/2014/main" id="{519657BB-3FEF-1627-313E-7D38241C1B1B}"/>
              </a:ext>
            </a:extLst>
          </p:cNvPr>
          <p:cNvSpPr>
            <a:spLocks noGrp="1"/>
          </p:cNvSpPr>
          <p:nvPr>
            <p:ph type="sldNum" sz="quarter" idx="12"/>
          </p:nvPr>
        </p:nvSpPr>
        <p:spPr/>
        <p:txBody>
          <a:bodyPr/>
          <a:lstStyle/>
          <a:p>
            <a:fld id="{7171D143-95A6-4EFE-B529-5DD58A85D94A}" type="slidenum">
              <a:rPr lang="en-US" altLang="en-US"/>
              <a:pPr/>
              <a:t>33</a:t>
            </a:fld>
            <a:endParaRPr lang="en-US" altLang="en-US" sz="1400"/>
          </a:p>
        </p:txBody>
      </p:sp>
      <p:grpSp>
        <p:nvGrpSpPr>
          <p:cNvPr id="8" name="Group 7">
            <a:extLst>
              <a:ext uri="{FF2B5EF4-FFF2-40B4-BE49-F238E27FC236}">
                <a16:creationId xmlns:a16="http://schemas.microsoft.com/office/drawing/2014/main" id="{F271F136-0D08-572C-D59B-F368E9E27B96}"/>
              </a:ext>
            </a:extLst>
          </p:cNvPr>
          <p:cNvGrpSpPr/>
          <p:nvPr/>
        </p:nvGrpSpPr>
        <p:grpSpPr>
          <a:xfrm>
            <a:off x="1127463" y="4531018"/>
            <a:ext cx="5303520" cy="2326982"/>
            <a:chOff x="1463040" y="3429000"/>
            <a:chExt cx="5303520" cy="2326982"/>
          </a:xfrm>
        </p:grpSpPr>
        <p:grpSp>
          <p:nvGrpSpPr>
            <p:cNvPr id="9" name="Group 8">
              <a:extLst>
                <a:ext uri="{FF2B5EF4-FFF2-40B4-BE49-F238E27FC236}">
                  <a16:creationId xmlns:a16="http://schemas.microsoft.com/office/drawing/2014/main" id="{A6DEBF7F-18CD-BE39-F3A1-ED4337770226}"/>
                </a:ext>
              </a:extLst>
            </p:cNvPr>
            <p:cNvGrpSpPr>
              <a:grpSpLocks/>
            </p:cNvGrpSpPr>
            <p:nvPr/>
          </p:nvGrpSpPr>
          <p:grpSpPr>
            <a:xfrm>
              <a:off x="1463040" y="3429000"/>
              <a:ext cx="5303520" cy="2286000"/>
              <a:chOff x="2438401" y="3540126"/>
              <a:chExt cx="6784975" cy="2597150"/>
            </a:xfrm>
          </p:grpSpPr>
          <p:sp>
            <p:nvSpPr>
              <p:cNvPr id="43" name="Oval 4">
                <a:extLst>
                  <a:ext uri="{FF2B5EF4-FFF2-40B4-BE49-F238E27FC236}">
                    <a16:creationId xmlns:a16="http://schemas.microsoft.com/office/drawing/2014/main" id="{B7D845D9-485E-403F-FF46-BB688807C355}"/>
                  </a:ext>
                </a:extLst>
              </p:cNvPr>
              <p:cNvSpPr>
                <a:spLocks noChangeAspect="1" noChangeArrowheads="1"/>
              </p:cNvSpPr>
              <p:nvPr/>
            </p:nvSpPr>
            <p:spPr bwMode="auto">
              <a:xfrm>
                <a:off x="24384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s</a:t>
                </a:r>
              </a:p>
            </p:txBody>
          </p:sp>
          <p:sp>
            <p:nvSpPr>
              <p:cNvPr id="44" name="Oval 7">
                <a:extLst>
                  <a:ext uri="{FF2B5EF4-FFF2-40B4-BE49-F238E27FC236}">
                    <a16:creationId xmlns:a16="http://schemas.microsoft.com/office/drawing/2014/main" id="{36B75705-504F-05D3-1269-E115B948AC5B}"/>
                  </a:ext>
                </a:extLst>
              </p:cNvPr>
              <p:cNvSpPr>
                <a:spLocks noChangeAspect="1" noChangeArrowheads="1"/>
              </p:cNvSpPr>
              <p:nvPr/>
            </p:nvSpPr>
            <p:spPr bwMode="auto">
              <a:xfrm>
                <a:off x="4572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45" name="Oval 8">
                <a:extLst>
                  <a:ext uri="{FF2B5EF4-FFF2-40B4-BE49-F238E27FC236}">
                    <a16:creationId xmlns:a16="http://schemas.microsoft.com/office/drawing/2014/main" id="{96F0E56E-C7E5-3265-D05C-0B13F0E9522D}"/>
                  </a:ext>
                </a:extLst>
              </p:cNvPr>
              <p:cNvSpPr>
                <a:spLocks noChangeAspect="1" noChangeArrowheads="1"/>
              </p:cNvSpPr>
              <p:nvPr/>
            </p:nvSpPr>
            <p:spPr bwMode="auto">
              <a:xfrm>
                <a:off x="4572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46" name="Oval 9">
                <a:extLst>
                  <a:ext uri="{FF2B5EF4-FFF2-40B4-BE49-F238E27FC236}">
                    <a16:creationId xmlns:a16="http://schemas.microsoft.com/office/drawing/2014/main" id="{D1752785-11C3-C1C9-B330-02DF6434CA82}"/>
                  </a:ext>
                </a:extLst>
              </p:cNvPr>
              <p:cNvSpPr>
                <a:spLocks noChangeAspect="1" noChangeArrowheads="1"/>
              </p:cNvSpPr>
              <p:nvPr/>
            </p:nvSpPr>
            <p:spPr bwMode="auto">
              <a:xfrm>
                <a:off x="4572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47" name="AutoShape 12">
                <a:extLst>
                  <a:ext uri="{FF2B5EF4-FFF2-40B4-BE49-F238E27FC236}">
                    <a16:creationId xmlns:a16="http://schemas.microsoft.com/office/drawing/2014/main" id="{38D811D1-B3F0-AB6B-B695-06CD55634467}"/>
                  </a:ext>
                </a:extLst>
              </p:cNvPr>
              <p:cNvCxnSpPr>
                <a:cxnSpLocks noChangeShapeType="1"/>
                <a:stCxn id="43" idx="7"/>
                <a:endCxn id="44" idx="3"/>
              </p:cNvCxnSpPr>
              <p:nvPr/>
            </p:nvCxnSpPr>
            <p:spPr bwMode="auto">
              <a:xfrm flipV="1">
                <a:off x="2668588" y="3770314"/>
                <a:ext cx="1943100" cy="917575"/>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AutoShape 13">
                <a:extLst>
                  <a:ext uri="{FF2B5EF4-FFF2-40B4-BE49-F238E27FC236}">
                    <a16:creationId xmlns:a16="http://schemas.microsoft.com/office/drawing/2014/main" id="{FA7545D5-EB7D-DF43-CA8F-696819016F54}"/>
                  </a:ext>
                </a:extLst>
              </p:cNvPr>
              <p:cNvCxnSpPr>
                <a:cxnSpLocks noChangeShapeType="1"/>
                <a:stCxn id="43" idx="6"/>
                <a:endCxn id="45" idx="2"/>
              </p:cNvCxnSpPr>
              <p:nvPr/>
            </p:nvCxnSpPr>
            <p:spPr bwMode="auto">
              <a:xfrm>
                <a:off x="2708276" y="4783138"/>
                <a:ext cx="1863725" cy="0"/>
              </a:xfrm>
              <a:prstGeom prst="straightConnector1">
                <a:avLst/>
              </a:prstGeom>
              <a:noFill/>
              <a:ln w="381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AutoShape 14">
                <a:extLst>
                  <a:ext uri="{FF2B5EF4-FFF2-40B4-BE49-F238E27FC236}">
                    <a16:creationId xmlns:a16="http://schemas.microsoft.com/office/drawing/2014/main" id="{CF80D492-F294-E78C-F10D-87D9304F6F8B}"/>
                  </a:ext>
                </a:extLst>
              </p:cNvPr>
              <p:cNvCxnSpPr>
                <a:cxnSpLocks noChangeShapeType="1"/>
                <a:stCxn id="43" idx="5"/>
                <a:endCxn id="46" idx="1"/>
              </p:cNvCxnSpPr>
              <p:nvPr/>
            </p:nvCxnSpPr>
            <p:spPr bwMode="auto">
              <a:xfrm>
                <a:off x="2668588" y="4878388"/>
                <a:ext cx="1943100" cy="10287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AutoShape 22">
                <a:extLst>
                  <a:ext uri="{FF2B5EF4-FFF2-40B4-BE49-F238E27FC236}">
                    <a16:creationId xmlns:a16="http://schemas.microsoft.com/office/drawing/2014/main" id="{CE0D814A-258F-4373-C3D6-6F72453C63F1}"/>
                  </a:ext>
                </a:extLst>
              </p:cNvPr>
              <p:cNvCxnSpPr>
                <a:cxnSpLocks noChangeShapeType="1"/>
                <a:stCxn id="45" idx="4"/>
                <a:endCxn id="46" idx="0"/>
              </p:cNvCxnSpPr>
              <p:nvPr/>
            </p:nvCxnSpPr>
            <p:spPr bwMode="auto">
              <a:xfrm>
                <a:off x="4706938" y="4918076"/>
                <a:ext cx="0" cy="949325"/>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AutoShape 24">
                <a:extLst>
                  <a:ext uri="{FF2B5EF4-FFF2-40B4-BE49-F238E27FC236}">
                    <a16:creationId xmlns:a16="http://schemas.microsoft.com/office/drawing/2014/main" id="{F613F8AD-E4DA-D090-D001-EEBECF974C6B}"/>
                  </a:ext>
                </a:extLst>
              </p:cNvPr>
              <p:cNvCxnSpPr>
                <a:cxnSpLocks noChangeShapeType="1"/>
                <a:stCxn id="45" idx="6"/>
                <a:endCxn id="56" idx="1"/>
              </p:cNvCxnSpPr>
              <p:nvPr/>
            </p:nvCxnSpPr>
            <p:spPr bwMode="auto">
              <a:xfrm>
                <a:off x="4841876" y="4783138"/>
                <a:ext cx="2055813" cy="1123950"/>
              </a:xfrm>
              <a:prstGeom prst="straightConnector1">
                <a:avLst/>
              </a:prstGeom>
              <a:noFill/>
              <a:ln w="381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AutoShape 25">
                <a:extLst>
                  <a:ext uri="{FF2B5EF4-FFF2-40B4-BE49-F238E27FC236}">
                    <a16:creationId xmlns:a16="http://schemas.microsoft.com/office/drawing/2014/main" id="{919F9675-A2C3-4E32-907E-0636AB3D5602}"/>
                  </a:ext>
                </a:extLst>
              </p:cNvPr>
              <p:cNvCxnSpPr>
                <a:cxnSpLocks noChangeShapeType="1"/>
                <a:stCxn id="46" idx="6"/>
                <a:endCxn id="56" idx="2"/>
              </p:cNvCxnSpPr>
              <p:nvPr/>
            </p:nvCxnSpPr>
            <p:spPr bwMode="auto">
              <a:xfrm>
                <a:off x="4841876" y="6002338"/>
                <a:ext cx="2016125" cy="0"/>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AutoShape 34">
                <a:extLst>
                  <a:ext uri="{FF2B5EF4-FFF2-40B4-BE49-F238E27FC236}">
                    <a16:creationId xmlns:a16="http://schemas.microsoft.com/office/drawing/2014/main" id="{167D9836-910C-BD21-F463-C92EF19241A2}"/>
                  </a:ext>
                </a:extLst>
              </p:cNvPr>
              <p:cNvCxnSpPr>
                <a:cxnSpLocks noChangeShapeType="1"/>
                <a:stCxn id="44" idx="4"/>
                <a:endCxn id="45" idx="0"/>
              </p:cNvCxnSpPr>
              <p:nvPr/>
            </p:nvCxnSpPr>
            <p:spPr bwMode="auto">
              <a:xfrm>
                <a:off x="4706938" y="3810000"/>
                <a:ext cx="0" cy="838200"/>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4" name="Oval 38">
                <a:extLst>
                  <a:ext uri="{FF2B5EF4-FFF2-40B4-BE49-F238E27FC236}">
                    <a16:creationId xmlns:a16="http://schemas.microsoft.com/office/drawing/2014/main" id="{625FEE99-AF26-F186-5AEB-8239AD4B5FD0}"/>
                  </a:ext>
                </a:extLst>
              </p:cNvPr>
              <p:cNvSpPr>
                <a:spLocks noChangeAspect="1" noChangeArrowheads="1"/>
              </p:cNvSpPr>
              <p:nvPr/>
            </p:nvSpPr>
            <p:spPr bwMode="auto">
              <a:xfrm>
                <a:off x="6858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sp>
            <p:nvSpPr>
              <p:cNvPr id="55" name="Oval 39">
                <a:extLst>
                  <a:ext uri="{FF2B5EF4-FFF2-40B4-BE49-F238E27FC236}">
                    <a16:creationId xmlns:a16="http://schemas.microsoft.com/office/drawing/2014/main" id="{4218BA4C-1DA7-ACA2-CA21-4A329DFA11CD}"/>
                  </a:ext>
                </a:extLst>
              </p:cNvPr>
              <p:cNvSpPr>
                <a:spLocks noChangeAspect="1" noChangeArrowheads="1"/>
              </p:cNvSpPr>
              <p:nvPr/>
            </p:nvSpPr>
            <p:spPr bwMode="auto">
              <a:xfrm>
                <a:off x="6858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e</a:t>
                </a:r>
              </a:p>
            </p:txBody>
          </p:sp>
          <p:sp>
            <p:nvSpPr>
              <p:cNvPr id="56" name="Oval 40">
                <a:extLst>
                  <a:ext uri="{FF2B5EF4-FFF2-40B4-BE49-F238E27FC236}">
                    <a16:creationId xmlns:a16="http://schemas.microsoft.com/office/drawing/2014/main" id="{B06C5196-01E8-693E-D087-FFFF1EEEFAFB}"/>
                  </a:ext>
                </a:extLst>
              </p:cNvPr>
              <p:cNvSpPr>
                <a:spLocks noChangeAspect="1" noChangeArrowheads="1"/>
              </p:cNvSpPr>
              <p:nvPr/>
            </p:nvSpPr>
            <p:spPr bwMode="auto">
              <a:xfrm>
                <a:off x="6858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f</a:t>
                </a:r>
              </a:p>
            </p:txBody>
          </p:sp>
          <p:cxnSp>
            <p:nvCxnSpPr>
              <p:cNvPr id="57" name="AutoShape 41">
                <a:extLst>
                  <a:ext uri="{FF2B5EF4-FFF2-40B4-BE49-F238E27FC236}">
                    <a16:creationId xmlns:a16="http://schemas.microsoft.com/office/drawing/2014/main" id="{3BFAC61A-2DE1-1664-8C1B-D88DA0B7F969}"/>
                  </a:ext>
                </a:extLst>
              </p:cNvPr>
              <p:cNvCxnSpPr>
                <a:cxnSpLocks noChangeShapeType="1"/>
                <a:stCxn id="55" idx="4"/>
                <a:endCxn id="56" idx="0"/>
              </p:cNvCxnSpPr>
              <p:nvPr/>
            </p:nvCxnSpPr>
            <p:spPr bwMode="auto">
              <a:xfrm>
                <a:off x="6992938" y="4918076"/>
                <a:ext cx="0" cy="949325"/>
              </a:xfrm>
              <a:prstGeom prst="straightConnector1">
                <a:avLst/>
              </a:prstGeom>
              <a:noFill/>
              <a:ln w="38100">
                <a:solidFill>
                  <a:srgbClr val="FF0000"/>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8" name="AutoShape 42">
                <a:extLst>
                  <a:ext uri="{FF2B5EF4-FFF2-40B4-BE49-F238E27FC236}">
                    <a16:creationId xmlns:a16="http://schemas.microsoft.com/office/drawing/2014/main" id="{14ED4827-7C48-8A87-5CCA-44F9E57B0F2E}"/>
                  </a:ext>
                </a:extLst>
              </p:cNvPr>
              <p:cNvCxnSpPr>
                <a:cxnSpLocks noChangeShapeType="1"/>
                <a:stCxn id="54" idx="4"/>
                <a:endCxn id="55" idx="0"/>
              </p:cNvCxnSpPr>
              <p:nvPr/>
            </p:nvCxnSpPr>
            <p:spPr bwMode="auto">
              <a:xfrm>
                <a:off x="6992938" y="3810000"/>
                <a:ext cx="0" cy="83820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9" name="Oval 44">
                <a:extLst>
                  <a:ext uri="{FF2B5EF4-FFF2-40B4-BE49-F238E27FC236}">
                    <a16:creationId xmlns:a16="http://schemas.microsoft.com/office/drawing/2014/main" id="{CAB90C9E-6BF3-81ED-1C7B-506A6585A088}"/>
                  </a:ext>
                </a:extLst>
              </p:cNvPr>
              <p:cNvSpPr>
                <a:spLocks noChangeAspect="1" noChangeArrowheads="1"/>
              </p:cNvSpPr>
              <p:nvPr/>
            </p:nvSpPr>
            <p:spPr bwMode="auto">
              <a:xfrm>
                <a:off x="89535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60" name="AutoShape 45">
                <a:extLst>
                  <a:ext uri="{FF2B5EF4-FFF2-40B4-BE49-F238E27FC236}">
                    <a16:creationId xmlns:a16="http://schemas.microsoft.com/office/drawing/2014/main" id="{DD903851-D4C0-3930-05F9-552A725D98B9}"/>
                  </a:ext>
                </a:extLst>
              </p:cNvPr>
              <p:cNvCxnSpPr>
                <a:cxnSpLocks noChangeShapeType="1"/>
                <a:stCxn id="54" idx="6"/>
                <a:endCxn id="59" idx="1"/>
              </p:cNvCxnSpPr>
              <p:nvPr/>
            </p:nvCxnSpPr>
            <p:spPr bwMode="auto">
              <a:xfrm>
                <a:off x="7127876" y="3675064"/>
                <a:ext cx="1865313"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AutoShape 46">
                <a:extLst>
                  <a:ext uri="{FF2B5EF4-FFF2-40B4-BE49-F238E27FC236}">
                    <a16:creationId xmlns:a16="http://schemas.microsoft.com/office/drawing/2014/main" id="{ED2B2787-F67D-B038-3A72-6B61D2BA0ED4}"/>
                  </a:ext>
                </a:extLst>
              </p:cNvPr>
              <p:cNvCxnSpPr>
                <a:cxnSpLocks noChangeShapeType="1"/>
                <a:stCxn id="55" idx="6"/>
                <a:endCxn id="59" idx="2"/>
              </p:cNvCxnSpPr>
              <p:nvPr/>
            </p:nvCxnSpPr>
            <p:spPr bwMode="auto">
              <a:xfrm>
                <a:off x="7127876" y="4783138"/>
                <a:ext cx="1825625" cy="0"/>
              </a:xfrm>
              <a:prstGeom prst="straightConnector1">
                <a:avLst/>
              </a:prstGeom>
              <a:noFill/>
              <a:ln w="381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AutoShape 47">
                <a:extLst>
                  <a:ext uri="{FF2B5EF4-FFF2-40B4-BE49-F238E27FC236}">
                    <a16:creationId xmlns:a16="http://schemas.microsoft.com/office/drawing/2014/main" id="{606A9D8D-19E8-AA04-E5C8-8997B8DD57AE}"/>
                  </a:ext>
                </a:extLst>
              </p:cNvPr>
              <p:cNvCxnSpPr>
                <a:cxnSpLocks noChangeShapeType="1"/>
                <a:stCxn id="56" idx="7"/>
                <a:endCxn id="59" idx="4"/>
              </p:cNvCxnSpPr>
              <p:nvPr/>
            </p:nvCxnSpPr>
            <p:spPr bwMode="auto">
              <a:xfrm flipV="1">
                <a:off x="7088188" y="4918076"/>
                <a:ext cx="2000250" cy="989013"/>
              </a:xfrm>
              <a:prstGeom prst="straightConnector1">
                <a:avLst/>
              </a:prstGeom>
              <a:noFill/>
              <a:ln w="38100">
                <a:solidFill>
                  <a:srgbClr val="0066CC"/>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63">
                <a:extLst>
                  <a:ext uri="{FF2B5EF4-FFF2-40B4-BE49-F238E27FC236}">
                    <a16:creationId xmlns:a16="http://schemas.microsoft.com/office/drawing/2014/main" id="{006D8813-0007-986F-7450-4C874E34C545}"/>
                  </a:ext>
                </a:extLst>
              </p:cNvPr>
              <p:cNvCxnSpPr>
                <a:cxnSpLocks noChangeShapeType="1"/>
                <a:stCxn id="55" idx="2"/>
                <a:endCxn id="44" idx="6"/>
              </p:cNvCxnSpPr>
              <p:nvPr/>
            </p:nvCxnSpPr>
            <p:spPr bwMode="auto">
              <a:xfrm flipH="1" flipV="1">
                <a:off x="4841876" y="3675064"/>
                <a:ext cx="2016125" cy="11080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584" name="AutoShape 64">
                <a:extLst>
                  <a:ext uri="{FF2B5EF4-FFF2-40B4-BE49-F238E27FC236}">
                    <a16:creationId xmlns:a16="http://schemas.microsoft.com/office/drawing/2014/main" id="{4ABDD1D2-91AD-EBE8-C019-691C1254DD02}"/>
                  </a:ext>
                </a:extLst>
              </p:cNvPr>
              <p:cNvCxnSpPr>
                <a:cxnSpLocks noChangeShapeType="1"/>
                <a:stCxn id="54" idx="2"/>
                <a:endCxn id="45" idx="7"/>
              </p:cNvCxnSpPr>
              <p:nvPr/>
            </p:nvCxnSpPr>
            <p:spPr bwMode="auto">
              <a:xfrm flipH="1">
                <a:off x="4802188" y="3675064"/>
                <a:ext cx="2055812"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1" name="Text Box 17">
              <a:extLst>
                <a:ext uri="{FF2B5EF4-FFF2-40B4-BE49-F238E27FC236}">
                  <a16:creationId xmlns:a16="http://schemas.microsoft.com/office/drawing/2014/main" id="{8EC505EE-83AC-60C6-3488-D941BBDA4FC9}"/>
                </a:ext>
              </a:extLst>
            </p:cNvPr>
            <p:cNvSpPr txBox="1">
              <a:spLocks noChangeArrowheads="1"/>
            </p:cNvSpPr>
            <p:nvPr/>
          </p:nvSpPr>
          <p:spPr bwMode="auto">
            <a:xfrm>
              <a:off x="2355196" y="3666542"/>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b="1" dirty="0">
                  <a:solidFill>
                    <a:srgbClr val="0066CC"/>
                  </a:solidFill>
                </a:rPr>
                <a:t>1</a:t>
              </a:r>
              <a:r>
                <a:rPr lang="en-US" altLang="en-US" dirty="0">
                  <a:solidFill>
                    <a:srgbClr val="0066CC"/>
                  </a:solidFill>
                </a:rPr>
                <a:t>/</a:t>
              </a:r>
              <a:r>
                <a:rPr lang="en-US" altLang="en-US" dirty="0"/>
                <a:t>1</a:t>
              </a:r>
            </a:p>
          </p:txBody>
        </p:sp>
        <p:sp>
          <p:nvSpPr>
            <p:cNvPr id="12" name="Text Box 17">
              <a:extLst>
                <a:ext uri="{FF2B5EF4-FFF2-40B4-BE49-F238E27FC236}">
                  <a16:creationId xmlns:a16="http://schemas.microsoft.com/office/drawing/2014/main" id="{930213EC-A6A4-E723-17C5-2A5ADA3C33FF}"/>
                </a:ext>
              </a:extLst>
            </p:cNvPr>
            <p:cNvSpPr txBox="1">
              <a:spLocks noChangeArrowheads="1"/>
            </p:cNvSpPr>
            <p:nvPr/>
          </p:nvSpPr>
          <p:spPr bwMode="auto">
            <a:xfrm>
              <a:off x="2345663" y="4264043"/>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b="1" dirty="0">
                  <a:solidFill>
                    <a:srgbClr val="FF0000"/>
                  </a:solidFill>
                </a:rPr>
                <a:t>1</a:t>
              </a:r>
              <a:r>
                <a:rPr lang="en-US" altLang="en-US" dirty="0">
                  <a:solidFill>
                    <a:srgbClr val="FF0000"/>
                  </a:solidFill>
                </a:rPr>
                <a:t>/</a:t>
              </a:r>
              <a:r>
                <a:rPr lang="en-US" altLang="en-US" dirty="0"/>
                <a:t>1</a:t>
              </a:r>
            </a:p>
          </p:txBody>
        </p:sp>
        <p:sp>
          <p:nvSpPr>
            <p:cNvPr id="13" name="Text Box 17">
              <a:extLst>
                <a:ext uri="{FF2B5EF4-FFF2-40B4-BE49-F238E27FC236}">
                  <a16:creationId xmlns:a16="http://schemas.microsoft.com/office/drawing/2014/main" id="{0F2190C7-F40A-22D3-A689-23185278DF2F}"/>
                </a:ext>
              </a:extLst>
            </p:cNvPr>
            <p:cNvSpPr txBox="1">
              <a:spLocks noChangeArrowheads="1"/>
            </p:cNvSpPr>
            <p:nvPr/>
          </p:nvSpPr>
          <p:spPr bwMode="auto">
            <a:xfrm>
              <a:off x="2355196" y="4896476"/>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17" name="Text Box 17">
              <a:extLst>
                <a:ext uri="{FF2B5EF4-FFF2-40B4-BE49-F238E27FC236}">
                  <a16:creationId xmlns:a16="http://schemas.microsoft.com/office/drawing/2014/main" id="{0365E137-0F75-F9BF-2036-B5DD24E02BEC}"/>
                </a:ext>
              </a:extLst>
            </p:cNvPr>
            <p:cNvSpPr txBox="1">
              <a:spLocks noChangeArrowheads="1"/>
            </p:cNvSpPr>
            <p:nvPr/>
          </p:nvSpPr>
          <p:spPr bwMode="auto">
            <a:xfrm>
              <a:off x="4355039" y="4042381"/>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18" name="Text Box 17">
              <a:extLst>
                <a:ext uri="{FF2B5EF4-FFF2-40B4-BE49-F238E27FC236}">
                  <a16:creationId xmlns:a16="http://schemas.microsoft.com/office/drawing/2014/main" id="{CC714DAB-6A77-A057-08CC-61AEB0F98F11}"/>
                </a:ext>
              </a:extLst>
            </p:cNvPr>
            <p:cNvSpPr txBox="1">
              <a:spLocks noChangeArrowheads="1"/>
            </p:cNvSpPr>
            <p:nvPr/>
          </p:nvSpPr>
          <p:spPr bwMode="auto">
            <a:xfrm>
              <a:off x="4324017" y="3526735"/>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19" name="Text Box 17">
              <a:extLst>
                <a:ext uri="{FF2B5EF4-FFF2-40B4-BE49-F238E27FC236}">
                  <a16:creationId xmlns:a16="http://schemas.microsoft.com/office/drawing/2014/main" id="{DED540AB-FF12-A05A-8A49-97541B0166DA}"/>
                </a:ext>
              </a:extLst>
            </p:cNvPr>
            <p:cNvSpPr txBox="1">
              <a:spLocks noChangeArrowheads="1"/>
            </p:cNvSpPr>
            <p:nvPr/>
          </p:nvSpPr>
          <p:spPr bwMode="auto">
            <a:xfrm>
              <a:off x="3073537" y="3798492"/>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b="1" dirty="0">
                  <a:solidFill>
                    <a:srgbClr val="0066CC"/>
                  </a:solidFill>
                </a:rPr>
                <a:t>1</a:t>
              </a:r>
              <a:r>
                <a:rPr lang="en-US" altLang="en-US" dirty="0">
                  <a:solidFill>
                    <a:srgbClr val="0066CC"/>
                  </a:solidFill>
                </a:rPr>
                <a:t>/</a:t>
              </a:r>
              <a:r>
                <a:rPr lang="en-US" altLang="en-US" dirty="0"/>
                <a:t>1</a:t>
              </a:r>
            </a:p>
          </p:txBody>
        </p:sp>
        <p:sp>
          <p:nvSpPr>
            <p:cNvPr id="20" name="Text Box 17">
              <a:extLst>
                <a:ext uri="{FF2B5EF4-FFF2-40B4-BE49-F238E27FC236}">
                  <a16:creationId xmlns:a16="http://schemas.microsoft.com/office/drawing/2014/main" id="{13C93EA8-A212-F14C-3E23-7DD1F084AED2}"/>
                </a:ext>
              </a:extLst>
            </p:cNvPr>
            <p:cNvSpPr txBox="1">
              <a:spLocks noChangeArrowheads="1"/>
            </p:cNvSpPr>
            <p:nvPr/>
          </p:nvSpPr>
          <p:spPr bwMode="auto">
            <a:xfrm>
              <a:off x="3073537" y="4788451"/>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b="1" dirty="0">
                  <a:solidFill>
                    <a:srgbClr val="0066CC"/>
                  </a:solidFill>
                </a:rPr>
                <a:t>1</a:t>
              </a:r>
              <a:r>
                <a:rPr lang="en-US" altLang="en-US" dirty="0">
                  <a:solidFill>
                    <a:srgbClr val="0066CC"/>
                  </a:solidFill>
                </a:rPr>
                <a:t>/</a:t>
              </a:r>
              <a:r>
                <a:rPr lang="en-US" altLang="en-US" dirty="0"/>
                <a:t>1</a:t>
              </a:r>
            </a:p>
          </p:txBody>
        </p:sp>
        <p:sp>
          <p:nvSpPr>
            <p:cNvPr id="21" name="Text Box 17">
              <a:extLst>
                <a:ext uri="{FF2B5EF4-FFF2-40B4-BE49-F238E27FC236}">
                  <a16:creationId xmlns:a16="http://schemas.microsoft.com/office/drawing/2014/main" id="{057931BE-1680-7EF8-6AD4-55098CC78283}"/>
                </a:ext>
              </a:extLst>
            </p:cNvPr>
            <p:cNvSpPr txBox="1">
              <a:spLocks noChangeArrowheads="1"/>
            </p:cNvSpPr>
            <p:nvPr/>
          </p:nvSpPr>
          <p:spPr bwMode="auto">
            <a:xfrm>
              <a:off x="3951172" y="5355872"/>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b="1" dirty="0">
                  <a:solidFill>
                    <a:srgbClr val="0066CC"/>
                  </a:solidFill>
                </a:rPr>
                <a:t>1</a:t>
              </a:r>
              <a:r>
                <a:rPr lang="en-US" altLang="en-US" dirty="0">
                  <a:solidFill>
                    <a:srgbClr val="0066CC"/>
                  </a:solidFill>
                </a:rPr>
                <a:t>/</a:t>
              </a:r>
              <a:r>
                <a:rPr lang="en-US" altLang="en-US" dirty="0"/>
                <a:t>1</a:t>
              </a:r>
            </a:p>
          </p:txBody>
        </p:sp>
        <p:sp>
          <p:nvSpPr>
            <p:cNvPr id="22" name="Text Box 17">
              <a:extLst>
                <a:ext uri="{FF2B5EF4-FFF2-40B4-BE49-F238E27FC236}">
                  <a16:creationId xmlns:a16="http://schemas.microsoft.com/office/drawing/2014/main" id="{F2E34352-BCD7-D39F-06BC-44CDC7597851}"/>
                </a:ext>
              </a:extLst>
            </p:cNvPr>
            <p:cNvSpPr txBox="1">
              <a:spLocks noChangeArrowheads="1"/>
            </p:cNvSpPr>
            <p:nvPr/>
          </p:nvSpPr>
          <p:spPr bwMode="auto">
            <a:xfrm>
              <a:off x="3948485" y="4788450"/>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b="1" dirty="0">
                  <a:solidFill>
                    <a:srgbClr val="FF0000"/>
                  </a:solidFill>
                </a:rPr>
                <a:t>1</a:t>
              </a:r>
              <a:r>
                <a:rPr lang="en-US" altLang="en-US" dirty="0">
                  <a:solidFill>
                    <a:srgbClr val="FF0000"/>
                  </a:solidFill>
                </a:rPr>
                <a:t>/</a:t>
              </a:r>
              <a:r>
                <a:rPr lang="en-US" altLang="en-US" dirty="0"/>
                <a:t>1</a:t>
              </a:r>
            </a:p>
          </p:txBody>
        </p:sp>
        <p:sp>
          <p:nvSpPr>
            <p:cNvPr id="23" name="Text Box 17">
              <a:extLst>
                <a:ext uri="{FF2B5EF4-FFF2-40B4-BE49-F238E27FC236}">
                  <a16:creationId xmlns:a16="http://schemas.microsoft.com/office/drawing/2014/main" id="{744C0927-8304-ED70-2782-3B9E55156EA3}"/>
                </a:ext>
              </a:extLst>
            </p:cNvPr>
            <p:cNvSpPr txBox="1">
              <a:spLocks noChangeArrowheads="1"/>
            </p:cNvSpPr>
            <p:nvPr/>
          </p:nvSpPr>
          <p:spPr bwMode="auto">
            <a:xfrm>
              <a:off x="4857385" y="4828815"/>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b="1" dirty="0">
                  <a:solidFill>
                    <a:srgbClr val="FF0000"/>
                  </a:solidFill>
                </a:rPr>
                <a:t>1</a:t>
              </a:r>
              <a:r>
                <a:rPr lang="en-US" altLang="en-US" dirty="0">
                  <a:solidFill>
                    <a:srgbClr val="FF0000"/>
                  </a:solidFill>
                </a:rPr>
                <a:t>/</a:t>
              </a:r>
              <a:r>
                <a:rPr lang="en-US" altLang="en-US" dirty="0"/>
                <a:t>1</a:t>
              </a:r>
            </a:p>
          </p:txBody>
        </p:sp>
        <p:sp>
          <p:nvSpPr>
            <p:cNvPr id="24" name="Text Box 17">
              <a:extLst>
                <a:ext uri="{FF2B5EF4-FFF2-40B4-BE49-F238E27FC236}">
                  <a16:creationId xmlns:a16="http://schemas.microsoft.com/office/drawing/2014/main" id="{979CD036-6281-F557-C150-DCF10D8D7C7B}"/>
                </a:ext>
              </a:extLst>
            </p:cNvPr>
            <p:cNvSpPr txBox="1">
              <a:spLocks noChangeArrowheads="1"/>
            </p:cNvSpPr>
            <p:nvPr/>
          </p:nvSpPr>
          <p:spPr bwMode="auto">
            <a:xfrm>
              <a:off x="4857385" y="3818113"/>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25" name="Text Box 17">
              <a:extLst>
                <a:ext uri="{FF2B5EF4-FFF2-40B4-BE49-F238E27FC236}">
                  <a16:creationId xmlns:a16="http://schemas.microsoft.com/office/drawing/2014/main" id="{76911895-4495-EBEF-4E4A-C09FFE86E95E}"/>
                </a:ext>
              </a:extLst>
            </p:cNvPr>
            <p:cNvSpPr txBox="1">
              <a:spLocks noChangeArrowheads="1"/>
            </p:cNvSpPr>
            <p:nvPr/>
          </p:nvSpPr>
          <p:spPr bwMode="auto">
            <a:xfrm>
              <a:off x="5574496" y="3666542"/>
              <a:ext cx="325438" cy="396875"/>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dirty="0"/>
                <a:t>1</a:t>
              </a:r>
            </a:p>
          </p:txBody>
        </p:sp>
        <p:sp>
          <p:nvSpPr>
            <p:cNvPr id="27" name="Text Box 17">
              <a:extLst>
                <a:ext uri="{FF2B5EF4-FFF2-40B4-BE49-F238E27FC236}">
                  <a16:creationId xmlns:a16="http://schemas.microsoft.com/office/drawing/2014/main" id="{C23F90EB-AC28-6E76-3995-757774E439EE}"/>
                </a:ext>
              </a:extLst>
            </p:cNvPr>
            <p:cNvSpPr txBox="1">
              <a:spLocks noChangeArrowheads="1"/>
            </p:cNvSpPr>
            <p:nvPr/>
          </p:nvSpPr>
          <p:spPr bwMode="auto">
            <a:xfrm>
              <a:off x="5574496" y="4299301"/>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b="1" dirty="0">
                  <a:solidFill>
                    <a:srgbClr val="FF0000"/>
                  </a:solidFill>
                </a:rPr>
                <a:t>1</a:t>
              </a:r>
              <a:r>
                <a:rPr lang="en-US" altLang="en-US" dirty="0">
                  <a:solidFill>
                    <a:srgbClr val="FF0000"/>
                  </a:solidFill>
                </a:rPr>
                <a:t>/</a:t>
              </a:r>
              <a:r>
                <a:rPr lang="en-US" altLang="en-US" dirty="0"/>
                <a:t>1</a:t>
              </a:r>
            </a:p>
          </p:txBody>
        </p:sp>
        <p:sp>
          <p:nvSpPr>
            <p:cNvPr id="28" name="Text Box 17">
              <a:extLst>
                <a:ext uri="{FF2B5EF4-FFF2-40B4-BE49-F238E27FC236}">
                  <a16:creationId xmlns:a16="http://schemas.microsoft.com/office/drawing/2014/main" id="{A3967E90-07C0-D25A-2AF9-AF8E220A3FB7}"/>
                </a:ext>
              </a:extLst>
            </p:cNvPr>
            <p:cNvSpPr txBox="1">
              <a:spLocks noChangeArrowheads="1"/>
            </p:cNvSpPr>
            <p:nvPr/>
          </p:nvSpPr>
          <p:spPr bwMode="auto">
            <a:xfrm>
              <a:off x="5574496" y="4932060"/>
              <a:ext cx="540533"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b="1" dirty="0">
                  <a:solidFill>
                    <a:srgbClr val="0066CC"/>
                  </a:solidFill>
                </a:rPr>
                <a:t>1</a:t>
              </a:r>
              <a:r>
                <a:rPr lang="en-US" altLang="en-US" dirty="0">
                  <a:solidFill>
                    <a:srgbClr val="0066CC"/>
                  </a:solidFill>
                </a:rPr>
                <a:t>/</a:t>
              </a:r>
              <a:r>
                <a:rPr lang="en-US" altLang="en-US" dirty="0"/>
                <a:t>1</a:t>
              </a:r>
            </a:p>
          </p:txBody>
        </p:sp>
      </p:grpSp>
      <mc:AlternateContent xmlns:mc="http://schemas.openxmlformats.org/markup-compatibility/2006" xmlns:a14="http://schemas.microsoft.com/office/drawing/2010/main">
        <mc:Choice Requires="a14">
          <p:sp>
            <p:nvSpPr>
              <p:cNvPr id="451585" name="Oval 451584">
                <a:extLst>
                  <a:ext uri="{FF2B5EF4-FFF2-40B4-BE49-F238E27FC236}">
                    <a16:creationId xmlns:a16="http://schemas.microsoft.com/office/drawing/2014/main" id="{CFDEAF72-F843-83DA-D3D9-E2EC86D017E3}"/>
                  </a:ext>
                </a:extLst>
              </p:cNvPr>
              <p:cNvSpPr>
                <a:spLocks noChangeAspect="1" noChangeArrowheads="1"/>
              </p:cNvSpPr>
              <p:nvPr/>
            </p:nvSpPr>
            <p:spPr bwMode="auto">
              <a:xfrm>
                <a:off x="46070" y="5489583"/>
                <a:ext cx="240715" cy="27106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p>
                <a:pPr algn="ctr"/>
                <a14:m>
                  <m:oMathPara xmlns:m="http://schemas.openxmlformats.org/officeDocument/2006/math">
                    <m:oMathParaPr>
                      <m:jc m:val="centerGroup"/>
                    </m:oMathParaPr>
                    <m:oMath xmlns:m="http://schemas.openxmlformats.org/officeDocument/2006/math">
                      <m:r>
                        <a:rPr lang="en-US" altLang="en-US" b="1" i="1" smtClean="0">
                          <a:latin typeface="Cambria Math" panose="02040503050406030204" pitchFamily="18" charset="0"/>
                        </a:rPr>
                        <m:t>𝒔</m:t>
                      </m:r>
                      <m:r>
                        <a:rPr lang="en-US" altLang="en-US" b="1" i="1" smtClean="0">
                          <a:latin typeface="Cambria Math" panose="02040503050406030204" pitchFamily="18" charset="0"/>
                        </a:rPr>
                        <m:t>′</m:t>
                      </m:r>
                    </m:oMath>
                  </m:oMathPara>
                </a14:m>
                <a:endParaRPr lang="en-US" altLang="en-US" b="1" dirty="0"/>
              </a:p>
            </p:txBody>
          </p:sp>
        </mc:Choice>
        <mc:Fallback xmlns="">
          <p:sp>
            <p:nvSpPr>
              <p:cNvPr id="451585" name="Oval 451584">
                <a:extLst>
                  <a:ext uri="{FF2B5EF4-FFF2-40B4-BE49-F238E27FC236}">
                    <a16:creationId xmlns:a16="http://schemas.microsoft.com/office/drawing/2014/main" id="{CFDEAF72-F843-83DA-D3D9-E2EC86D017E3}"/>
                  </a:ext>
                </a:extLst>
              </p:cNvPr>
              <p:cNvSpPr>
                <a:spLocks noRot="1" noChangeAspect="1" noMove="1" noResize="1" noEditPoints="1" noAdjustHandles="1" noChangeArrowheads="1" noChangeShapeType="1" noTextEdit="1"/>
              </p:cNvSpPr>
              <p:nvPr/>
            </p:nvSpPr>
            <p:spPr bwMode="auto">
              <a:xfrm>
                <a:off x="46070" y="5489583"/>
                <a:ext cx="240715" cy="271060"/>
              </a:xfrm>
              <a:prstGeom prst="ellipse">
                <a:avLst/>
              </a:prstGeom>
              <a:blipFill>
                <a:blip r:embed="rId5"/>
                <a:stretch>
                  <a:fillRect l="-31707" t="-2174" r="-12195" b="-8696"/>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cxnSp>
        <p:nvCxnSpPr>
          <p:cNvPr id="451586" name="AutoShape 12">
            <a:extLst>
              <a:ext uri="{FF2B5EF4-FFF2-40B4-BE49-F238E27FC236}">
                <a16:creationId xmlns:a16="http://schemas.microsoft.com/office/drawing/2014/main" id="{8C7B3B72-624A-87C7-F251-58A1B9D9096B}"/>
              </a:ext>
            </a:extLst>
          </p:cNvPr>
          <p:cNvCxnSpPr>
            <a:cxnSpLocks noChangeShapeType="1"/>
            <a:stCxn id="451585" idx="6"/>
            <a:endCxn id="43" idx="2"/>
          </p:cNvCxnSpPr>
          <p:nvPr/>
        </p:nvCxnSpPr>
        <p:spPr bwMode="auto">
          <a:xfrm>
            <a:off x="286785" y="5625113"/>
            <a:ext cx="840678"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mc:Choice xmlns:a14="http://schemas.microsoft.com/office/drawing/2010/main" Requires="a14">
          <p:sp>
            <p:nvSpPr>
              <p:cNvPr id="451587" name="Text Box 17">
                <a:extLst>
                  <a:ext uri="{FF2B5EF4-FFF2-40B4-BE49-F238E27FC236}">
                    <a16:creationId xmlns:a16="http://schemas.microsoft.com/office/drawing/2014/main" id="{9AE20BAC-BA88-3BFE-411C-6E970BB5AF3C}"/>
                  </a:ext>
                </a:extLst>
              </p:cNvPr>
              <p:cNvSpPr txBox="1">
                <a:spLocks noChangeArrowheads="1"/>
              </p:cNvSpPr>
              <p:nvPr/>
            </p:nvSpPr>
            <p:spPr bwMode="auto">
              <a:xfrm>
                <a:off x="453929" y="5438812"/>
                <a:ext cx="474361"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𝑚</m:t>
                      </m:r>
                    </m:oMath>
                  </m:oMathPara>
                </a14:m>
                <a:endParaRPr lang="en-US" altLang="en-US" dirty="0"/>
              </a:p>
            </p:txBody>
          </p:sp>
        </mc:Choice>
        <mc:Fallback>
          <p:sp>
            <p:nvSpPr>
              <p:cNvPr id="451587" name="Text Box 17">
                <a:extLst>
                  <a:ext uri="{FF2B5EF4-FFF2-40B4-BE49-F238E27FC236}">
                    <a16:creationId xmlns:a16="http://schemas.microsoft.com/office/drawing/2014/main" id="{9AE20BAC-BA88-3BFE-411C-6E970BB5AF3C}"/>
                  </a:ext>
                </a:extLst>
              </p:cNvPr>
              <p:cNvSpPr txBox="1">
                <a:spLocks noRot="1" noChangeAspect="1" noMove="1" noResize="1" noEditPoints="1" noAdjustHandles="1" noChangeArrowheads="1" noChangeShapeType="1" noTextEdit="1"/>
              </p:cNvSpPr>
              <p:nvPr/>
            </p:nvSpPr>
            <p:spPr bwMode="auto">
              <a:xfrm>
                <a:off x="453929" y="5438812"/>
                <a:ext cx="474361" cy="400110"/>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1594" name="Oval 4">
                <a:extLst>
                  <a:ext uri="{FF2B5EF4-FFF2-40B4-BE49-F238E27FC236}">
                    <a16:creationId xmlns:a16="http://schemas.microsoft.com/office/drawing/2014/main" id="{C2D53AEE-F231-8C24-FAC6-5C798E2195F0}"/>
                  </a:ext>
                </a:extLst>
              </p:cNvPr>
              <p:cNvSpPr>
                <a:spLocks noChangeAspect="1" noChangeArrowheads="1"/>
              </p:cNvSpPr>
              <p:nvPr/>
            </p:nvSpPr>
            <p:spPr bwMode="auto">
              <a:xfrm>
                <a:off x="7216013" y="5496457"/>
                <a:ext cx="228504" cy="25731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p>
                <a:pPr algn="ctr"/>
                <a14:m>
                  <m:oMathPara xmlns:m="http://schemas.openxmlformats.org/officeDocument/2006/math">
                    <m:oMathParaPr>
                      <m:jc m:val="centerGroup"/>
                    </m:oMathParaPr>
                    <m:oMath xmlns:m="http://schemas.openxmlformats.org/officeDocument/2006/math">
                      <m:r>
                        <a:rPr lang="en-US" altLang="en-US" b="1" i="1" smtClean="0">
                          <a:latin typeface="Cambria Math" panose="02040503050406030204" pitchFamily="18" charset="0"/>
                        </a:rPr>
                        <m:t>𝒕</m:t>
                      </m:r>
                      <m:r>
                        <a:rPr lang="en-US" altLang="en-US" b="1" i="1" smtClean="0">
                          <a:latin typeface="Cambria Math" panose="02040503050406030204" pitchFamily="18" charset="0"/>
                        </a:rPr>
                        <m:t>′</m:t>
                      </m:r>
                    </m:oMath>
                  </m:oMathPara>
                </a14:m>
                <a:endParaRPr lang="en-US" altLang="en-US" b="1" dirty="0"/>
              </a:p>
            </p:txBody>
          </p:sp>
        </mc:Choice>
        <mc:Fallback xmlns="">
          <p:sp>
            <p:nvSpPr>
              <p:cNvPr id="451594" name="Oval 4">
                <a:extLst>
                  <a:ext uri="{FF2B5EF4-FFF2-40B4-BE49-F238E27FC236}">
                    <a16:creationId xmlns:a16="http://schemas.microsoft.com/office/drawing/2014/main" id="{C2D53AEE-F231-8C24-FAC6-5C798E2195F0}"/>
                  </a:ext>
                </a:extLst>
              </p:cNvPr>
              <p:cNvSpPr>
                <a:spLocks noRot="1" noChangeAspect="1" noMove="1" noResize="1" noEditPoints="1" noAdjustHandles="1" noChangeArrowheads="1" noChangeShapeType="1" noTextEdit="1"/>
              </p:cNvSpPr>
              <p:nvPr/>
            </p:nvSpPr>
            <p:spPr bwMode="auto">
              <a:xfrm>
                <a:off x="7216013" y="5496457"/>
                <a:ext cx="228504" cy="257310"/>
              </a:xfrm>
              <a:prstGeom prst="ellipse">
                <a:avLst/>
              </a:prstGeom>
              <a:blipFill>
                <a:blip r:embed="rId7"/>
                <a:stretch>
                  <a:fillRect l="-30769" t="-4545" r="-12821" b="-11364"/>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cxnSp>
        <p:nvCxnSpPr>
          <p:cNvPr id="451595" name="AutoShape 12">
            <a:extLst>
              <a:ext uri="{FF2B5EF4-FFF2-40B4-BE49-F238E27FC236}">
                <a16:creationId xmlns:a16="http://schemas.microsoft.com/office/drawing/2014/main" id="{AB82AB00-12AA-F206-2AAB-AB0B4C05FF44}"/>
              </a:ext>
            </a:extLst>
          </p:cNvPr>
          <p:cNvCxnSpPr>
            <a:cxnSpLocks noChangeShapeType="1"/>
            <a:stCxn id="59" idx="6"/>
            <a:endCxn id="451594" idx="2"/>
          </p:cNvCxnSpPr>
          <p:nvPr/>
        </p:nvCxnSpPr>
        <p:spPr bwMode="auto">
          <a:xfrm flipV="1">
            <a:off x="6430983" y="5625112"/>
            <a:ext cx="785030" cy="1"/>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mc:Choice xmlns:a14="http://schemas.microsoft.com/office/drawing/2010/main" Requires="a14">
          <p:sp>
            <p:nvSpPr>
              <p:cNvPr id="451599" name="Text Box 17">
                <a:extLst>
                  <a:ext uri="{FF2B5EF4-FFF2-40B4-BE49-F238E27FC236}">
                    <a16:creationId xmlns:a16="http://schemas.microsoft.com/office/drawing/2014/main" id="{EABB2264-E5CC-F22A-52DF-C457EE5B5E60}"/>
                  </a:ext>
                </a:extLst>
              </p:cNvPr>
              <p:cNvSpPr txBox="1">
                <a:spLocks noChangeArrowheads="1"/>
              </p:cNvSpPr>
              <p:nvPr/>
            </p:nvSpPr>
            <p:spPr bwMode="auto">
              <a:xfrm>
                <a:off x="6585661" y="5406491"/>
                <a:ext cx="474361" cy="400110"/>
              </a:xfrm>
              <a:prstGeom prst="rect">
                <a:avLst/>
              </a:prstGeom>
              <a:solidFill>
                <a:schemeClr val="bg1"/>
              </a:solid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𝑚</m:t>
                      </m:r>
                    </m:oMath>
                  </m:oMathPara>
                </a14:m>
                <a:endParaRPr lang="en-US" altLang="en-US" dirty="0"/>
              </a:p>
            </p:txBody>
          </p:sp>
        </mc:Choice>
        <mc:Fallback>
          <p:sp>
            <p:nvSpPr>
              <p:cNvPr id="451599" name="Text Box 17">
                <a:extLst>
                  <a:ext uri="{FF2B5EF4-FFF2-40B4-BE49-F238E27FC236}">
                    <a16:creationId xmlns:a16="http://schemas.microsoft.com/office/drawing/2014/main" id="{EABB2264-E5CC-F22A-52DF-C457EE5B5E60}"/>
                  </a:ext>
                </a:extLst>
              </p:cNvPr>
              <p:cNvSpPr txBox="1">
                <a:spLocks noRot="1" noChangeAspect="1" noMove="1" noResize="1" noEditPoints="1" noAdjustHandles="1" noChangeArrowheads="1" noChangeShapeType="1" noTextEdit="1"/>
              </p:cNvSpPr>
              <p:nvPr/>
            </p:nvSpPr>
            <p:spPr bwMode="auto">
              <a:xfrm>
                <a:off x="6585661" y="5406491"/>
                <a:ext cx="474361" cy="400110"/>
              </a:xfrm>
              <a:prstGeom prst="rect">
                <a:avLst/>
              </a:prstGeom>
              <a:blipFill>
                <a:blip r:embed="rId8"/>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425242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16E04-87CD-64DF-E1B8-5BDBED035FC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51616" name="Rectangle 32">
                <a:extLst>
                  <a:ext uri="{FF2B5EF4-FFF2-40B4-BE49-F238E27FC236}">
                    <a16:creationId xmlns:a16="http://schemas.microsoft.com/office/drawing/2014/main" id="{08D99182-5757-FCF0-799A-B83084BF882C}"/>
                  </a:ext>
                </a:extLst>
              </p:cNvPr>
              <p:cNvSpPr>
                <a:spLocks noGrp="1" noChangeArrowheads="1"/>
              </p:cNvSpPr>
              <p:nvPr>
                <p:ph type="body" idx="1"/>
              </p:nvPr>
            </p:nvSpPr>
            <p:spPr>
              <a:xfrm>
                <a:off x="164592" y="1456824"/>
                <a:ext cx="11773093" cy="5200045"/>
              </a:xfrm>
            </p:spPr>
            <p:txBody>
              <a:bodyPr>
                <a:normAutofit/>
              </a:bodyPr>
              <a:lstStyle/>
              <a:p>
                <a:pPr marL="0" indent="0">
                  <a:buNone/>
                </a:pPr>
                <a:r>
                  <a:rPr lang="en-US" altLang="en-US" sz="2400" b="1" dirty="0" err="1">
                    <a:solidFill>
                      <a:srgbClr val="695082"/>
                    </a:solidFill>
                  </a:rPr>
                  <a:t>Defn</a:t>
                </a:r>
                <a:r>
                  <a:rPr lang="en-US" altLang="en-US" sz="2400" b="1" dirty="0">
                    <a:solidFill>
                      <a:srgbClr val="695082"/>
                    </a:solidFill>
                  </a:rPr>
                  <a:t>: </a:t>
                </a:r>
                <a:r>
                  <a:rPr lang="en-US" altLang="en-US" sz="2400" dirty="0"/>
                  <a:t>Two paths in a graph are </a:t>
                </a:r>
                <a:r>
                  <a:rPr lang="en-US" altLang="en-US" sz="2400" dirty="0">
                    <a:solidFill>
                      <a:srgbClr val="C00000"/>
                    </a:solidFill>
                  </a:rPr>
                  <a:t>vertex-disjoint</a:t>
                </a:r>
                <a:r>
                  <a:rPr lang="en-US" altLang="en-US" sz="2400" dirty="0"/>
                  <a:t> </a:t>
                </a:r>
                <a:r>
                  <a:rPr lang="en-US" altLang="en-US" sz="2400" dirty="0" err="1"/>
                  <a:t>iff</a:t>
                </a:r>
                <a:r>
                  <a:rPr lang="en-US" altLang="en-US" sz="2400" dirty="0"/>
                  <a:t> they have no vertices in common, except their end points.</a:t>
                </a:r>
              </a:p>
              <a:p>
                <a:pPr marL="0" indent="0">
                  <a:buNone/>
                </a:pPr>
                <a:endParaRPr lang="en-US" altLang="en-US" sz="500" dirty="0"/>
              </a:p>
              <a:p>
                <a:pPr marL="0" indent="0">
                  <a:buNone/>
                </a:pPr>
                <a:r>
                  <a:rPr lang="en-US" altLang="en-US" sz="2400" b="1" dirty="0">
                    <a:solidFill>
                      <a:srgbClr val="695082"/>
                    </a:solidFill>
                  </a:rPr>
                  <a:t>Vertex disjoint path problem:</a:t>
                </a:r>
                <a:r>
                  <a:rPr lang="en-US" altLang="en-US" sz="2000" dirty="0"/>
                  <a:t> </a:t>
                </a:r>
                <a:r>
                  <a:rPr lang="en-US" altLang="en-US" sz="2400" dirty="0"/>
                  <a:t> </a:t>
                </a:r>
                <a:r>
                  <a:rPr lang="en-US" altLang="en-US" sz="2400" b="1" dirty="0">
                    <a:solidFill>
                      <a:srgbClr val="0066CC"/>
                    </a:solidFill>
                  </a:rPr>
                  <a:t>Given:</a:t>
                </a:r>
                <a:r>
                  <a:rPr lang="en-US" altLang="en-US" sz="2400" dirty="0"/>
                  <a:t> a directed graph </a:t>
                </a:r>
                <a14:m>
                  <m:oMath xmlns:m="http://schemas.openxmlformats.org/officeDocument/2006/math">
                    <m:r>
                      <a:rPr lang="en-US" altLang="en-US" sz="2400" b="1" i="1" dirty="0">
                        <a:solidFill>
                          <a:srgbClr val="0066CC"/>
                        </a:solidFill>
                        <a:latin typeface="Cambria Math" panose="02040503050406030204" pitchFamily="18" charset="0"/>
                      </a:rPr>
                      <m:t>𝑮</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𝑽</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𝑬</m:t>
                    </m:r>
                    <m:r>
                      <a:rPr lang="en-US" altLang="en-US" sz="2400" b="1" i="1" dirty="0">
                        <a:solidFill>
                          <a:srgbClr val="0066CC"/>
                        </a:solidFill>
                        <a:latin typeface="Cambria Math" panose="02040503050406030204" pitchFamily="18" charset="0"/>
                      </a:rPr>
                      <m:t>)</m:t>
                    </m:r>
                  </m:oMath>
                </a14:m>
                <a:r>
                  <a:rPr lang="en-US" altLang="en-US" sz="2400" dirty="0"/>
                  <a:t> and two vertices </a:t>
                </a:r>
                <a14:m>
                  <m:oMath xmlns:m="http://schemas.openxmlformats.org/officeDocument/2006/math">
                    <m:r>
                      <a:rPr lang="en-US" altLang="en-US" sz="2400" b="1" i="1" dirty="0">
                        <a:solidFill>
                          <a:srgbClr val="0066CC"/>
                        </a:solidFill>
                        <a:latin typeface="Cambria Math" panose="02040503050406030204" pitchFamily="18" charset="0"/>
                      </a:rPr>
                      <m:t>𝒔</m:t>
                    </m:r>
                  </m:oMath>
                </a14:m>
                <a:r>
                  <a:rPr lang="en-US" altLang="en-US" sz="2400" dirty="0"/>
                  <a:t> and </a:t>
                </a:r>
                <a14:m>
                  <m:oMath xmlns:m="http://schemas.openxmlformats.org/officeDocument/2006/math">
                    <m:r>
                      <a:rPr lang="en-US" altLang="en-US" sz="2400" b="1" i="1" dirty="0">
                        <a:solidFill>
                          <a:srgbClr val="0066CC"/>
                        </a:solidFill>
                        <a:latin typeface="Cambria Math" panose="02040503050406030204" pitchFamily="18" charset="0"/>
                      </a:rPr>
                      <m:t>𝒕</m:t>
                    </m:r>
                  </m:oMath>
                </a14:m>
                <a:r>
                  <a:rPr lang="en-US" altLang="en-US" sz="2400" dirty="0"/>
                  <a:t>.</a:t>
                </a:r>
              </a:p>
              <a:p>
                <a:pPr marL="0" indent="0">
                  <a:buNone/>
                </a:pPr>
                <a:r>
                  <a:rPr lang="en-US" altLang="en-US" sz="2400" b="1" dirty="0">
                    <a:solidFill>
                      <a:srgbClr val="006600"/>
                    </a:solidFill>
                  </a:rPr>
                  <a:t>				   Find:</a:t>
                </a:r>
                <a:r>
                  <a:rPr lang="en-US" altLang="en-US" sz="2400" dirty="0"/>
                  <a:t> the maximum # of vertex-disjoint simple </a:t>
                </a:r>
                <a14:m>
                  <m:oMath xmlns:m="http://schemas.openxmlformats.org/officeDocument/2006/math">
                    <m:r>
                      <a:rPr lang="en-US" altLang="en-US" sz="2400" b="1" i="1" dirty="0">
                        <a:solidFill>
                          <a:srgbClr val="0066CC"/>
                        </a:solidFill>
                        <a:latin typeface="Cambria Math" panose="02040503050406030204" pitchFamily="18" charset="0"/>
                      </a:rPr>
                      <m:t>𝒔</m:t>
                    </m:r>
                  </m:oMath>
                </a14:m>
                <a:r>
                  <a:rPr lang="en-US" altLang="en-US" sz="2400" dirty="0"/>
                  <a:t>-</a:t>
                </a:r>
                <a14:m>
                  <m:oMath xmlns:m="http://schemas.openxmlformats.org/officeDocument/2006/math">
                    <m:r>
                      <a:rPr lang="en-US" altLang="en-US" sz="2400" b="1" i="1" dirty="0">
                        <a:solidFill>
                          <a:srgbClr val="0066CC"/>
                        </a:solidFill>
                        <a:latin typeface="Cambria Math" panose="02040503050406030204" pitchFamily="18" charset="0"/>
                      </a:rPr>
                      <m:t>𝒕</m:t>
                    </m:r>
                  </m:oMath>
                </a14:m>
                <a:r>
                  <a:rPr lang="en-US" altLang="en-US" sz="2400" dirty="0"/>
                  <a:t> paths in </a:t>
                </a:r>
                <a14:m>
                  <m:oMath xmlns:m="http://schemas.openxmlformats.org/officeDocument/2006/math">
                    <m:r>
                      <a:rPr lang="en-US" altLang="en-US" sz="2400" b="1" i="1" dirty="0">
                        <a:solidFill>
                          <a:srgbClr val="006600"/>
                        </a:solidFill>
                        <a:latin typeface="Cambria Math" panose="02040503050406030204" pitchFamily="18" charset="0"/>
                      </a:rPr>
                      <m:t>𝑮</m:t>
                    </m:r>
                  </m:oMath>
                </a14:m>
                <a:r>
                  <a:rPr lang="en-US" altLang="en-US" sz="2400" dirty="0">
                    <a:solidFill>
                      <a:schemeClr val="tx1"/>
                    </a:solidFill>
                  </a:rPr>
                  <a:t>.</a:t>
                </a:r>
              </a:p>
              <a:p>
                <a:pPr marL="0" indent="0">
                  <a:buNone/>
                </a:pPr>
                <a:endParaRPr lang="en-US" altLang="en-US" sz="500" dirty="0"/>
              </a:p>
              <a:p>
                <a:pPr marL="0" indent="0">
                  <a:buNone/>
                </a:pPr>
                <a:endParaRPr lang="en-US" altLang="en-US" sz="2400" dirty="0">
                  <a:solidFill>
                    <a:schemeClr val="tx1"/>
                  </a:solidFill>
                </a:endParaRPr>
              </a:p>
            </p:txBody>
          </p:sp>
        </mc:Choice>
        <mc:Fallback xmlns="">
          <p:sp>
            <p:nvSpPr>
              <p:cNvPr id="451616" name="Rectangle 32">
                <a:extLst>
                  <a:ext uri="{FF2B5EF4-FFF2-40B4-BE49-F238E27FC236}">
                    <a16:creationId xmlns:a16="http://schemas.microsoft.com/office/drawing/2014/main" id="{08D99182-5757-FCF0-799A-B83084BF882C}"/>
                  </a:ext>
                </a:extLst>
              </p:cNvPr>
              <p:cNvSpPr>
                <a:spLocks noGrp="1" noRot="1" noChangeAspect="1" noMove="1" noResize="1" noEditPoints="1" noAdjustHandles="1" noChangeArrowheads="1" noChangeShapeType="1" noTextEdit="1"/>
              </p:cNvSpPr>
              <p:nvPr>
                <p:ph type="body" idx="1"/>
              </p:nvPr>
            </p:nvSpPr>
            <p:spPr>
              <a:xfrm>
                <a:off x="164592" y="1456824"/>
                <a:ext cx="11773093" cy="5200045"/>
              </a:xfrm>
              <a:blipFill>
                <a:blip r:embed="rId3"/>
                <a:stretch>
                  <a:fillRect l="-777" t="-1641"/>
                </a:stretch>
              </a:blipFill>
            </p:spPr>
            <p:txBody>
              <a:bodyPr/>
              <a:lstStyle/>
              <a:p>
                <a:r>
                  <a:rPr lang="en-US">
                    <a:noFill/>
                  </a:rPr>
                  <a:t> </a:t>
                </a:r>
              </a:p>
            </p:txBody>
          </p:sp>
        </mc:Fallback>
      </mc:AlternateContent>
      <p:sp>
        <p:nvSpPr>
          <p:cNvPr id="451615" name="Rectangle 31">
            <a:extLst>
              <a:ext uri="{FF2B5EF4-FFF2-40B4-BE49-F238E27FC236}">
                <a16:creationId xmlns:a16="http://schemas.microsoft.com/office/drawing/2014/main" id="{4759F2F2-2577-64C4-7D71-75E5F006659D}"/>
              </a:ext>
            </a:extLst>
          </p:cNvPr>
          <p:cNvSpPr>
            <a:spLocks noGrp="1" noChangeArrowheads="1"/>
          </p:cNvSpPr>
          <p:nvPr>
            <p:ph type="title"/>
          </p:nvPr>
        </p:nvSpPr>
        <p:spPr/>
        <p:txBody>
          <a:bodyPr/>
          <a:lstStyle/>
          <a:p>
            <a:r>
              <a:rPr lang="en-US" altLang="en-US" dirty="0"/>
              <a:t>Vertex-Disjoint Paths</a:t>
            </a:r>
          </a:p>
        </p:txBody>
      </p:sp>
      <p:sp>
        <p:nvSpPr>
          <p:cNvPr id="28" name="Slide Number Placeholder 3">
            <a:extLst>
              <a:ext uri="{FF2B5EF4-FFF2-40B4-BE49-F238E27FC236}">
                <a16:creationId xmlns:a16="http://schemas.microsoft.com/office/drawing/2014/main" id="{4BBB1327-7DF8-30EB-A190-DB9F5FEA5C29}"/>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34</a:t>
            </a:fld>
            <a:endParaRPr lang="en-US" dirty="0"/>
          </a:p>
        </p:txBody>
      </p:sp>
      <p:grpSp>
        <p:nvGrpSpPr>
          <p:cNvPr id="10" name="Group 9">
            <a:extLst>
              <a:ext uri="{FF2B5EF4-FFF2-40B4-BE49-F238E27FC236}">
                <a16:creationId xmlns:a16="http://schemas.microsoft.com/office/drawing/2014/main" id="{66A61766-690F-F1ED-D9A5-FC544A51AEBB}"/>
              </a:ext>
            </a:extLst>
          </p:cNvPr>
          <p:cNvGrpSpPr/>
          <p:nvPr/>
        </p:nvGrpSpPr>
        <p:grpSpPr>
          <a:xfrm>
            <a:off x="254315" y="3454314"/>
            <a:ext cx="5303520" cy="2286000"/>
            <a:chOff x="254315" y="3170850"/>
            <a:chExt cx="5303520" cy="2286000"/>
          </a:xfrm>
        </p:grpSpPr>
        <p:grpSp>
          <p:nvGrpSpPr>
            <p:cNvPr id="2" name="Group 1">
              <a:extLst>
                <a:ext uri="{FF2B5EF4-FFF2-40B4-BE49-F238E27FC236}">
                  <a16:creationId xmlns:a16="http://schemas.microsoft.com/office/drawing/2014/main" id="{834FFDDC-2B84-F7A5-E752-7468D96E06CC}"/>
                </a:ext>
              </a:extLst>
            </p:cNvPr>
            <p:cNvGrpSpPr>
              <a:grpSpLocks/>
            </p:cNvGrpSpPr>
            <p:nvPr/>
          </p:nvGrpSpPr>
          <p:grpSpPr>
            <a:xfrm>
              <a:off x="254315" y="3170850"/>
              <a:ext cx="5303520" cy="2286000"/>
              <a:chOff x="2438401" y="3540126"/>
              <a:chExt cx="6784975" cy="2597150"/>
            </a:xfrm>
          </p:grpSpPr>
          <p:sp>
            <p:nvSpPr>
              <p:cNvPr id="451588" name="Oval 4">
                <a:extLst>
                  <a:ext uri="{FF2B5EF4-FFF2-40B4-BE49-F238E27FC236}">
                    <a16:creationId xmlns:a16="http://schemas.microsoft.com/office/drawing/2014/main" id="{A0EED8C0-2D79-3A07-2E91-6FA10E542735}"/>
                  </a:ext>
                </a:extLst>
              </p:cNvPr>
              <p:cNvSpPr>
                <a:spLocks noChangeAspect="1" noChangeArrowheads="1"/>
              </p:cNvSpPr>
              <p:nvPr/>
            </p:nvSpPr>
            <p:spPr bwMode="auto">
              <a:xfrm>
                <a:off x="24384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s</a:t>
                </a:r>
              </a:p>
            </p:txBody>
          </p:sp>
          <p:sp>
            <p:nvSpPr>
              <p:cNvPr id="451591" name="Oval 7">
                <a:extLst>
                  <a:ext uri="{FF2B5EF4-FFF2-40B4-BE49-F238E27FC236}">
                    <a16:creationId xmlns:a16="http://schemas.microsoft.com/office/drawing/2014/main" id="{D5EB4F6B-BCB6-F5B0-502C-9B6D52EF20A1}"/>
                  </a:ext>
                </a:extLst>
              </p:cNvPr>
              <p:cNvSpPr>
                <a:spLocks noChangeAspect="1" noChangeArrowheads="1"/>
              </p:cNvSpPr>
              <p:nvPr/>
            </p:nvSpPr>
            <p:spPr bwMode="auto">
              <a:xfrm>
                <a:off x="4572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451592" name="Oval 8">
                <a:extLst>
                  <a:ext uri="{FF2B5EF4-FFF2-40B4-BE49-F238E27FC236}">
                    <a16:creationId xmlns:a16="http://schemas.microsoft.com/office/drawing/2014/main" id="{18A8FB08-76C3-5474-C1ED-3239D429A7E0}"/>
                  </a:ext>
                </a:extLst>
              </p:cNvPr>
              <p:cNvSpPr>
                <a:spLocks noChangeAspect="1" noChangeArrowheads="1"/>
              </p:cNvSpPr>
              <p:nvPr/>
            </p:nvSpPr>
            <p:spPr bwMode="auto">
              <a:xfrm>
                <a:off x="4572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451593" name="Oval 9">
                <a:extLst>
                  <a:ext uri="{FF2B5EF4-FFF2-40B4-BE49-F238E27FC236}">
                    <a16:creationId xmlns:a16="http://schemas.microsoft.com/office/drawing/2014/main" id="{2FC53831-DF48-2019-7AFD-F3BD0758E41A}"/>
                  </a:ext>
                </a:extLst>
              </p:cNvPr>
              <p:cNvSpPr>
                <a:spLocks noChangeAspect="1" noChangeArrowheads="1"/>
              </p:cNvSpPr>
              <p:nvPr/>
            </p:nvSpPr>
            <p:spPr bwMode="auto">
              <a:xfrm>
                <a:off x="4572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451596" name="AutoShape 12">
                <a:extLst>
                  <a:ext uri="{FF2B5EF4-FFF2-40B4-BE49-F238E27FC236}">
                    <a16:creationId xmlns:a16="http://schemas.microsoft.com/office/drawing/2014/main" id="{C89950E8-5671-FF3A-9DC0-3FC291C66E85}"/>
                  </a:ext>
                </a:extLst>
              </p:cNvPr>
              <p:cNvCxnSpPr>
                <a:cxnSpLocks noChangeShapeType="1"/>
                <a:stCxn id="451588" idx="7"/>
                <a:endCxn id="451591" idx="3"/>
              </p:cNvCxnSpPr>
              <p:nvPr/>
            </p:nvCxnSpPr>
            <p:spPr bwMode="auto">
              <a:xfrm flipV="1">
                <a:off x="2668588" y="3770314"/>
                <a:ext cx="1943100" cy="917575"/>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597" name="AutoShape 13">
                <a:extLst>
                  <a:ext uri="{FF2B5EF4-FFF2-40B4-BE49-F238E27FC236}">
                    <a16:creationId xmlns:a16="http://schemas.microsoft.com/office/drawing/2014/main" id="{78F658AE-6FA3-58BD-5F23-489094A116C5}"/>
                  </a:ext>
                </a:extLst>
              </p:cNvPr>
              <p:cNvCxnSpPr>
                <a:cxnSpLocks noChangeShapeType="1"/>
                <a:stCxn id="451588" idx="6"/>
                <a:endCxn id="451592" idx="2"/>
              </p:cNvCxnSpPr>
              <p:nvPr/>
            </p:nvCxnSpPr>
            <p:spPr bwMode="auto">
              <a:xfrm>
                <a:off x="2708276" y="4783138"/>
                <a:ext cx="18637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598" name="AutoShape 14">
                <a:extLst>
                  <a:ext uri="{FF2B5EF4-FFF2-40B4-BE49-F238E27FC236}">
                    <a16:creationId xmlns:a16="http://schemas.microsoft.com/office/drawing/2014/main" id="{B932F20F-9C2A-5EF6-10A9-55EF44DF1FD6}"/>
                  </a:ext>
                </a:extLst>
              </p:cNvPr>
              <p:cNvCxnSpPr>
                <a:cxnSpLocks noChangeShapeType="1"/>
                <a:stCxn id="451588" idx="5"/>
                <a:endCxn id="451593" idx="1"/>
              </p:cNvCxnSpPr>
              <p:nvPr/>
            </p:nvCxnSpPr>
            <p:spPr bwMode="auto">
              <a:xfrm>
                <a:off x="2668588" y="4878388"/>
                <a:ext cx="1943100" cy="1028700"/>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6" name="AutoShape 22">
                <a:extLst>
                  <a:ext uri="{FF2B5EF4-FFF2-40B4-BE49-F238E27FC236}">
                    <a16:creationId xmlns:a16="http://schemas.microsoft.com/office/drawing/2014/main" id="{1A10C950-6970-6F81-6C2E-00DBCDC017FD}"/>
                  </a:ext>
                </a:extLst>
              </p:cNvPr>
              <p:cNvCxnSpPr>
                <a:cxnSpLocks noChangeShapeType="1"/>
                <a:stCxn id="451592" idx="4"/>
                <a:endCxn id="451593" idx="0"/>
              </p:cNvCxnSpPr>
              <p:nvPr/>
            </p:nvCxnSpPr>
            <p:spPr bwMode="auto">
              <a:xfrm>
                <a:off x="4706938" y="4918076"/>
                <a:ext cx="0" cy="9493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8" name="AutoShape 24">
                <a:extLst>
                  <a:ext uri="{FF2B5EF4-FFF2-40B4-BE49-F238E27FC236}">
                    <a16:creationId xmlns:a16="http://schemas.microsoft.com/office/drawing/2014/main" id="{CE1AB738-7B52-1E5D-BCED-0B8C6F7D843E}"/>
                  </a:ext>
                </a:extLst>
              </p:cNvPr>
              <p:cNvCxnSpPr>
                <a:cxnSpLocks noChangeShapeType="1"/>
                <a:stCxn id="451592" idx="5"/>
                <a:endCxn id="451624" idx="1"/>
              </p:cNvCxnSpPr>
              <p:nvPr/>
            </p:nvCxnSpPr>
            <p:spPr bwMode="auto">
              <a:xfrm>
                <a:off x="4802354" y="4878555"/>
                <a:ext cx="2095170" cy="1028368"/>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9" name="AutoShape 25">
                <a:extLst>
                  <a:ext uri="{FF2B5EF4-FFF2-40B4-BE49-F238E27FC236}">
                    <a16:creationId xmlns:a16="http://schemas.microsoft.com/office/drawing/2014/main" id="{C3C5EA1B-820D-719B-C5CD-1CF1E2DF48AE}"/>
                  </a:ext>
                </a:extLst>
              </p:cNvPr>
              <p:cNvCxnSpPr>
                <a:cxnSpLocks noChangeShapeType="1"/>
                <a:stCxn id="451593" idx="6"/>
                <a:endCxn id="451624" idx="2"/>
              </p:cNvCxnSpPr>
              <p:nvPr/>
            </p:nvCxnSpPr>
            <p:spPr bwMode="auto">
              <a:xfrm>
                <a:off x="4841876" y="6002338"/>
                <a:ext cx="2016125" cy="0"/>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18" name="AutoShape 34">
                <a:extLst>
                  <a:ext uri="{FF2B5EF4-FFF2-40B4-BE49-F238E27FC236}">
                    <a16:creationId xmlns:a16="http://schemas.microsoft.com/office/drawing/2014/main" id="{1270AE8B-E89D-EC8A-4CEF-411145423719}"/>
                  </a:ext>
                </a:extLst>
              </p:cNvPr>
              <p:cNvCxnSpPr>
                <a:cxnSpLocks noChangeShapeType="1"/>
                <a:stCxn id="451591" idx="4"/>
                <a:endCxn id="451592" idx="0"/>
              </p:cNvCxnSpPr>
              <p:nvPr/>
            </p:nvCxnSpPr>
            <p:spPr bwMode="auto">
              <a:xfrm>
                <a:off x="4706938" y="3810000"/>
                <a:ext cx="0" cy="838200"/>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1622" name="Oval 38">
                <a:extLst>
                  <a:ext uri="{FF2B5EF4-FFF2-40B4-BE49-F238E27FC236}">
                    <a16:creationId xmlns:a16="http://schemas.microsoft.com/office/drawing/2014/main" id="{9E53F3B6-23A9-F40F-127C-5235E1A80D73}"/>
                  </a:ext>
                </a:extLst>
              </p:cNvPr>
              <p:cNvSpPr>
                <a:spLocks noChangeAspect="1" noChangeArrowheads="1"/>
              </p:cNvSpPr>
              <p:nvPr/>
            </p:nvSpPr>
            <p:spPr bwMode="auto">
              <a:xfrm>
                <a:off x="6858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sp>
            <p:nvSpPr>
              <p:cNvPr id="451623" name="Oval 39">
                <a:extLst>
                  <a:ext uri="{FF2B5EF4-FFF2-40B4-BE49-F238E27FC236}">
                    <a16:creationId xmlns:a16="http://schemas.microsoft.com/office/drawing/2014/main" id="{4EF5C642-C207-76C2-B3A4-4B5CCBD75A56}"/>
                  </a:ext>
                </a:extLst>
              </p:cNvPr>
              <p:cNvSpPr>
                <a:spLocks noChangeAspect="1" noChangeArrowheads="1"/>
              </p:cNvSpPr>
              <p:nvPr/>
            </p:nvSpPr>
            <p:spPr bwMode="auto">
              <a:xfrm>
                <a:off x="6858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e</a:t>
                </a:r>
              </a:p>
            </p:txBody>
          </p:sp>
          <p:sp>
            <p:nvSpPr>
              <p:cNvPr id="451624" name="Oval 40">
                <a:extLst>
                  <a:ext uri="{FF2B5EF4-FFF2-40B4-BE49-F238E27FC236}">
                    <a16:creationId xmlns:a16="http://schemas.microsoft.com/office/drawing/2014/main" id="{56940CD8-4B91-B261-FA00-0055CA20B8DC}"/>
                  </a:ext>
                </a:extLst>
              </p:cNvPr>
              <p:cNvSpPr>
                <a:spLocks noChangeAspect="1" noChangeArrowheads="1"/>
              </p:cNvSpPr>
              <p:nvPr/>
            </p:nvSpPr>
            <p:spPr bwMode="auto">
              <a:xfrm>
                <a:off x="6858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f</a:t>
                </a:r>
              </a:p>
            </p:txBody>
          </p:sp>
          <p:cxnSp>
            <p:nvCxnSpPr>
              <p:cNvPr id="451625" name="AutoShape 41">
                <a:extLst>
                  <a:ext uri="{FF2B5EF4-FFF2-40B4-BE49-F238E27FC236}">
                    <a16:creationId xmlns:a16="http://schemas.microsoft.com/office/drawing/2014/main" id="{FDAE4530-2111-690B-F92C-0776D3029B20}"/>
                  </a:ext>
                </a:extLst>
              </p:cNvPr>
              <p:cNvCxnSpPr>
                <a:cxnSpLocks noChangeShapeType="1"/>
                <a:stCxn id="451623" idx="4"/>
                <a:endCxn id="451624" idx="0"/>
              </p:cNvCxnSpPr>
              <p:nvPr/>
            </p:nvCxnSpPr>
            <p:spPr bwMode="auto">
              <a:xfrm>
                <a:off x="6992938" y="4918076"/>
                <a:ext cx="0" cy="949325"/>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26" name="AutoShape 42">
                <a:extLst>
                  <a:ext uri="{FF2B5EF4-FFF2-40B4-BE49-F238E27FC236}">
                    <a16:creationId xmlns:a16="http://schemas.microsoft.com/office/drawing/2014/main" id="{940916F9-7D19-859C-689B-A9DF9C0AE955}"/>
                  </a:ext>
                </a:extLst>
              </p:cNvPr>
              <p:cNvCxnSpPr>
                <a:cxnSpLocks noChangeShapeType="1"/>
                <a:stCxn id="451622" idx="4"/>
                <a:endCxn id="451623" idx="0"/>
              </p:cNvCxnSpPr>
              <p:nvPr/>
            </p:nvCxnSpPr>
            <p:spPr bwMode="auto">
              <a:xfrm>
                <a:off x="6992938" y="3810000"/>
                <a:ext cx="0" cy="83820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1628" name="Oval 44">
                <a:extLst>
                  <a:ext uri="{FF2B5EF4-FFF2-40B4-BE49-F238E27FC236}">
                    <a16:creationId xmlns:a16="http://schemas.microsoft.com/office/drawing/2014/main" id="{3CAD09C7-7FC4-E956-6241-F9D5AC9C841E}"/>
                  </a:ext>
                </a:extLst>
              </p:cNvPr>
              <p:cNvSpPr>
                <a:spLocks noChangeAspect="1" noChangeArrowheads="1"/>
              </p:cNvSpPr>
              <p:nvPr/>
            </p:nvSpPr>
            <p:spPr bwMode="auto">
              <a:xfrm>
                <a:off x="89535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451629" name="AutoShape 45">
                <a:extLst>
                  <a:ext uri="{FF2B5EF4-FFF2-40B4-BE49-F238E27FC236}">
                    <a16:creationId xmlns:a16="http://schemas.microsoft.com/office/drawing/2014/main" id="{DF6DDD91-ED49-482A-5689-6254CBB21380}"/>
                  </a:ext>
                </a:extLst>
              </p:cNvPr>
              <p:cNvCxnSpPr>
                <a:cxnSpLocks noChangeShapeType="1"/>
                <a:stCxn id="451622" idx="6"/>
                <a:endCxn id="451628" idx="1"/>
              </p:cNvCxnSpPr>
              <p:nvPr/>
            </p:nvCxnSpPr>
            <p:spPr bwMode="auto">
              <a:xfrm>
                <a:off x="7127876" y="3675064"/>
                <a:ext cx="1865313"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30" name="AutoShape 46">
                <a:extLst>
                  <a:ext uri="{FF2B5EF4-FFF2-40B4-BE49-F238E27FC236}">
                    <a16:creationId xmlns:a16="http://schemas.microsoft.com/office/drawing/2014/main" id="{872E52E8-D28D-83F0-4727-A1DC7935BA8D}"/>
                  </a:ext>
                </a:extLst>
              </p:cNvPr>
              <p:cNvCxnSpPr>
                <a:cxnSpLocks noChangeShapeType="1"/>
                <a:stCxn id="451623" idx="6"/>
                <a:endCxn id="451628" idx="2"/>
              </p:cNvCxnSpPr>
              <p:nvPr/>
            </p:nvCxnSpPr>
            <p:spPr bwMode="auto">
              <a:xfrm>
                <a:off x="7127876" y="4783138"/>
                <a:ext cx="1825625" cy="0"/>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31" name="AutoShape 47">
                <a:extLst>
                  <a:ext uri="{FF2B5EF4-FFF2-40B4-BE49-F238E27FC236}">
                    <a16:creationId xmlns:a16="http://schemas.microsoft.com/office/drawing/2014/main" id="{89281011-95AB-2E0E-9F6F-61FDF5F7E571}"/>
                  </a:ext>
                </a:extLst>
              </p:cNvPr>
              <p:cNvCxnSpPr>
                <a:cxnSpLocks noChangeShapeType="1"/>
                <a:stCxn id="451624" idx="7"/>
                <a:endCxn id="451628" idx="4"/>
              </p:cNvCxnSpPr>
              <p:nvPr/>
            </p:nvCxnSpPr>
            <p:spPr bwMode="auto">
              <a:xfrm flipV="1">
                <a:off x="7088188" y="4918076"/>
                <a:ext cx="2000250" cy="989013"/>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47" name="AutoShape 63">
                <a:extLst>
                  <a:ext uri="{FF2B5EF4-FFF2-40B4-BE49-F238E27FC236}">
                    <a16:creationId xmlns:a16="http://schemas.microsoft.com/office/drawing/2014/main" id="{45D64211-8ACD-0BE2-EABB-4C2312C11A3B}"/>
                  </a:ext>
                </a:extLst>
              </p:cNvPr>
              <p:cNvCxnSpPr>
                <a:cxnSpLocks noChangeShapeType="1"/>
                <a:stCxn id="451623" idx="1"/>
                <a:endCxn id="451591" idx="6"/>
              </p:cNvCxnSpPr>
              <p:nvPr/>
            </p:nvCxnSpPr>
            <p:spPr bwMode="auto">
              <a:xfrm flipH="1" flipV="1">
                <a:off x="4841876" y="3675064"/>
                <a:ext cx="2055647" cy="1012659"/>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48" name="AutoShape 64">
                <a:extLst>
                  <a:ext uri="{FF2B5EF4-FFF2-40B4-BE49-F238E27FC236}">
                    <a16:creationId xmlns:a16="http://schemas.microsoft.com/office/drawing/2014/main" id="{5FC095CA-B3C8-E0BD-190A-12A884D8F5BA}"/>
                  </a:ext>
                </a:extLst>
              </p:cNvPr>
              <p:cNvCxnSpPr>
                <a:cxnSpLocks noChangeShapeType="1"/>
                <a:stCxn id="451622" idx="2"/>
                <a:endCxn id="451592" idx="7"/>
              </p:cNvCxnSpPr>
              <p:nvPr/>
            </p:nvCxnSpPr>
            <p:spPr bwMode="auto">
              <a:xfrm flipH="1">
                <a:off x="4802188" y="3675064"/>
                <a:ext cx="2055812"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4" name="AutoShape 24">
              <a:extLst>
                <a:ext uri="{FF2B5EF4-FFF2-40B4-BE49-F238E27FC236}">
                  <a16:creationId xmlns:a16="http://schemas.microsoft.com/office/drawing/2014/main" id="{86E2871F-79A3-817A-70BC-FD84E34871A5}"/>
                </a:ext>
              </a:extLst>
            </p:cNvPr>
            <p:cNvCxnSpPr>
              <a:cxnSpLocks noChangeShapeType="1"/>
              <a:stCxn id="451592" idx="6"/>
              <a:endCxn id="451623" idx="2"/>
            </p:cNvCxnSpPr>
            <p:nvPr/>
          </p:nvCxnSpPr>
          <p:spPr bwMode="auto">
            <a:xfrm>
              <a:off x="2133007" y="4264945"/>
              <a:ext cx="1575917" cy="0"/>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2342278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AA340-A9A6-17A7-00D3-6D735E5EF3E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51616" name="Rectangle 32">
                <a:extLst>
                  <a:ext uri="{FF2B5EF4-FFF2-40B4-BE49-F238E27FC236}">
                    <a16:creationId xmlns:a16="http://schemas.microsoft.com/office/drawing/2014/main" id="{3FC8A65C-E539-B98A-A3A1-CF5CC35A88ED}"/>
                  </a:ext>
                </a:extLst>
              </p:cNvPr>
              <p:cNvSpPr>
                <a:spLocks noGrp="1" noChangeArrowheads="1"/>
              </p:cNvSpPr>
              <p:nvPr>
                <p:ph type="body" idx="1"/>
              </p:nvPr>
            </p:nvSpPr>
            <p:spPr>
              <a:xfrm>
                <a:off x="164592" y="1456824"/>
                <a:ext cx="11773093" cy="5200045"/>
              </a:xfrm>
            </p:spPr>
            <p:txBody>
              <a:bodyPr>
                <a:normAutofit/>
              </a:bodyPr>
              <a:lstStyle/>
              <a:p>
                <a:pPr marL="0" indent="0">
                  <a:buNone/>
                </a:pPr>
                <a:r>
                  <a:rPr lang="en-US" altLang="en-US" sz="2400" b="1" dirty="0" err="1">
                    <a:solidFill>
                      <a:srgbClr val="695082"/>
                    </a:solidFill>
                  </a:rPr>
                  <a:t>Defn</a:t>
                </a:r>
                <a:r>
                  <a:rPr lang="en-US" altLang="en-US" sz="2400" b="1" dirty="0">
                    <a:solidFill>
                      <a:srgbClr val="695082"/>
                    </a:solidFill>
                  </a:rPr>
                  <a:t>: </a:t>
                </a:r>
                <a:r>
                  <a:rPr lang="en-US" altLang="en-US" sz="2400" dirty="0"/>
                  <a:t>Two paths in a graph are </a:t>
                </a:r>
                <a:r>
                  <a:rPr lang="en-US" altLang="en-US" sz="2400" dirty="0">
                    <a:solidFill>
                      <a:srgbClr val="C00000"/>
                    </a:solidFill>
                  </a:rPr>
                  <a:t>vertex-disjoint</a:t>
                </a:r>
                <a:r>
                  <a:rPr lang="en-US" altLang="en-US" sz="2400" dirty="0"/>
                  <a:t> </a:t>
                </a:r>
                <a:r>
                  <a:rPr lang="en-US" altLang="en-US" sz="2400" dirty="0" err="1"/>
                  <a:t>iff</a:t>
                </a:r>
                <a:r>
                  <a:rPr lang="en-US" altLang="en-US" sz="2400" dirty="0"/>
                  <a:t> they have no vertices in common.</a:t>
                </a:r>
              </a:p>
              <a:p>
                <a:pPr marL="0" indent="0">
                  <a:buNone/>
                </a:pPr>
                <a:endParaRPr lang="en-US" altLang="en-US" sz="500" dirty="0"/>
              </a:p>
              <a:p>
                <a:pPr marL="0" indent="0">
                  <a:buNone/>
                </a:pPr>
                <a:r>
                  <a:rPr lang="en-US" altLang="en-US" sz="2400" b="1" dirty="0">
                    <a:solidFill>
                      <a:srgbClr val="695082"/>
                    </a:solidFill>
                  </a:rPr>
                  <a:t>Vertex disjoint path problem:</a:t>
                </a:r>
                <a:r>
                  <a:rPr lang="en-US" altLang="en-US" sz="2000" dirty="0"/>
                  <a:t> </a:t>
                </a:r>
                <a:r>
                  <a:rPr lang="en-US" altLang="en-US" sz="2400" dirty="0"/>
                  <a:t> </a:t>
                </a:r>
                <a:r>
                  <a:rPr lang="en-US" altLang="en-US" sz="2400" b="1" dirty="0">
                    <a:solidFill>
                      <a:srgbClr val="0066CC"/>
                    </a:solidFill>
                  </a:rPr>
                  <a:t>Given:</a:t>
                </a:r>
                <a:r>
                  <a:rPr lang="en-US" altLang="en-US" sz="2400" dirty="0"/>
                  <a:t> a directed graph </a:t>
                </a:r>
                <a14:m>
                  <m:oMath xmlns:m="http://schemas.openxmlformats.org/officeDocument/2006/math">
                    <m:r>
                      <a:rPr lang="en-US" altLang="en-US" sz="2400" b="1" i="1" dirty="0">
                        <a:solidFill>
                          <a:srgbClr val="0066CC"/>
                        </a:solidFill>
                        <a:latin typeface="Cambria Math" panose="02040503050406030204" pitchFamily="18" charset="0"/>
                      </a:rPr>
                      <m:t>𝑮</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𝑽</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𝑬</m:t>
                    </m:r>
                    <m:r>
                      <a:rPr lang="en-US" altLang="en-US" sz="2400" b="1" i="1" dirty="0">
                        <a:solidFill>
                          <a:srgbClr val="0066CC"/>
                        </a:solidFill>
                        <a:latin typeface="Cambria Math" panose="02040503050406030204" pitchFamily="18" charset="0"/>
                      </a:rPr>
                      <m:t>)</m:t>
                    </m:r>
                  </m:oMath>
                </a14:m>
                <a:r>
                  <a:rPr lang="en-US" altLang="en-US" sz="2400" dirty="0"/>
                  <a:t> and two vertices </a:t>
                </a:r>
                <a14:m>
                  <m:oMath xmlns:m="http://schemas.openxmlformats.org/officeDocument/2006/math">
                    <m:r>
                      <a:rPr lang="en-US" altLang="en-US" sz="2400" b="1" i="1" dirty="0">
                        <a:solidFill>
                          <a:srgbClr val="0066CC"/>
                        </a:solidFill>
                        <a:latin typeface="Cambria Math" panose="02040503050406030204" pitchFamily="18" charset="0"/>
                      </a:rPr>
                      <m:t>𝒔</m:t>
                    </m:r>
                  </m:oMath>
                </a14:m>
                <a:r>
                  <a:rPr lang="en-US" altLang="en-US" sz="2400" dirty="0"/>
                  <a:t> and </a:t>
                </a:r>
                <a14:m>
                  <m:oMath xmlns:m="http://schemas.openxmlformats.org/officeDocument/2006/math">
                    <m:r>
                      <a:rPr lang="en-US" altLang="en-US" sz="2400" b="1" i="1" dirty="0">
                        <a:solidFill>
                          <a:srgbClr val="0066CC"/>
                        </a:solidFill>
                        <a:latin typeface="Cambria Math" panose="02040503050406030204" pitchFamily="18" charset="0"/>
                      </a:rPr>
                      <m:t>𝒕</m:t>
                    </m:r>
                  </m:oMath>
                </a14:m>
                <a:r>
                  <a:rPr lang="en-US" altLang="en-US" sz="2400" dirty="0"/>
                  <a:t>.</a:t>
                </a:r>
              </a:p>
              <a:p>
                <a:pPr marL="0" indent="0">
                  <a:buNone/>
                </a:pPr>
                <a:r>
                  <a:rPr lang="en-US" altLang="en-US" sz="2400" b="1" dirty="0">
                    <a:solidFill>
                      <a:srgbClr val="006600"/>
                    </a:solidFill>
                  </a:rPr>
                  <a:t>				   Find:</a:t>
                </a:r>
                <a:r>
                  <a:rPr lang="en-US" altLang="en-US" sz="2400" dirty="0"/>
                  <a:t> the maximum # of vertex-disjoint simple </a:t>
                </a:r>
                <a14:m>
                  <m:oMath xmlns:m="http://schemas.openxmlformats.org/officeDocument/2006/math">
                    <m:r>
                      <a:rPr lang="en-US" altLang="en-US" sz="2400" b="1" i="1" dirty="0">
                        <a:solidFill>
                          <a:srgbClr val="0066CC"/>
                        </a:solidFill>
                        <a:latin typeface="Cambria Math" panose="02040503050406030204" pitchFamily="18" charset="0"/>
                      </a:rPr>
                      <m:t>𝒔</m:t>
                    </m:r>
                  </m:oMath>
                </a14:m>
                <a:r>
                  <a:rPr lang="en-US" altLang="en-US" sz="2400" dirty="0"/>
                  <a:t>-</a:t>
                </a:r>
                <a14:m>
                  <m:oMath xmlns:m="http://schemas.openxmlformats.org/officeDocument/2006/math">
                    <m:r>
                      <a:rPr lang="en-US" altLang="en-US" sz="2400" b="1" i="1" dirty="0">
                        <a:solidFill>
                          <a:srgbClr val="0066CC"/>
                        </a:solidFill>
                        <a:latin typeface="Cambria Math" panose="02040503050406030204" pitchFamily="18" charset="0"/>
                      </a:rPr>
                      <m:t>𝒕</m:t>
                    </m:r>
                  </m:oMath>
                </a14:m>
                <a:r>
                  <a:rPr lang="en-US" altLang="en-US" sz="2400" dirty="0"/>
                  <a:t> paths in </a:t>
                </a:r>
                <a14:m>
                  <m:oMath xmlns:m="http://schemas.openxmlformats.org/officeDocument/2006/math">
                    <m:r>
                      <a:rPr lang="en-US" altLang="en-US" sz="2400" b="1" i="1" dirty="0">
                        <a:solidFill>
                          <a:srgbClr val="006600"/>
                        </a:solidFill>
                        <a:latin typeface="Cambria Math" panose="02040503050406030204" pitchFamily="18" charset="0"/>
                      </a:rPr>
                      <m:t>𝑮</m:t>
                    </m:r>
                  </m:oMath>
                </a14:m>
                <a:r>
                  <a:rPr lang="en-US" altLang="en-US" sz="2400" dirty="0">
                    <a:solidFill>
                      <a:schemeClr val="tx1"/>
                    </a:solidFill>
                  </a:rPr>
                  <a:t>.</a:t>
                </a:r>
              </a:p>
              <a:p>
                <a:pPr marL="0" indent="0">
                  <a:buNone/>
                </a:pPr>
                <a:endParaRPr lang="en-US" altLang="en-US" sz="500" dirty="0"/>
              </a:p>
              <a:p>
                <a:pPr marL="0" indent="0">
                  <a:buNone/>
                </a:pPr>
                <a:endParaRPr lang="en-US" altLang="en-US" sz="2400" dirty="0">
                  <a:solidFill>
                    <a:schemeClr val="tx1"/>
                  </a:solidFill>
                </a:endParaRPr>
              </a:p>
            </p:txBody>
          </p:sp>
        </mc:Choice>
        <mc:Fallback xmlns="">
          <p:sp>
            <p:nvSpPr>
              <p:cNvPr id="451616" name="Rectangle 32">
                <a:extLst>
                  <a:ext uri="{FF2B5EF4-FFF2-40B4-BE49-F238E27FC236}">
                    <a16:creationId xmlns:a16="http://schemas.microsoft.com/office/drawing/2014/main" id="{3FC8A65C-E539-B98A-A3A1-CF5CC35A88ED}"/>
                  </a:ext>
                </a:extLst>
              </p:cNvPr>
              <p:cNvSpPr>
                <a:spLocks noGrp="1" noRot="1" noChangeAspect="1" noMove="1" noResize="1" noEditPoints="1" noAdjustHandles="1" noChangeArrowheads="1" noChangeShapeType="1" noTextEdit="1"/>
              </p:cNvSpPr>
              <p:nvPr>
                <p:ph type="body" idx="1"/>
              </p:nvPr>
            </p:nvSpPr>
            <p:spPr>
              <a:xfrm>
                <a:off x="164592" y="1456824"/>
                <a:ext cx="11773093" cy="5200045"/>
              </a:xfrm>
              <a:blipFill>
                <a:blip r:embed="rId3"/>
                <a:stretch>
                  <a:fillRect l="-777" t="-1641"/>
                </a:stretch>
              </a:blipFill>
            </p:spPr>
            <p:txBody>
              <a:bodyPr/>
              <a:lstStyle/>
              <a:p>
                <a:r>
                  <a:rPr lang="en-US">
                    <a:noFill/>
                  </a:rPr>
                  <a:t> </a:t>
                </a:r>
              </a:p>
            </p:txBody>
          </p:sp>
        </mc:Fallback>
      </mc:AlternateContent>
      <p:sp>
        <p:nvSpPr>
          <p:cNvPr id="451615" name="Rectangle 31">
            <a:extLst>
              <a:ext uri="{FF2B5EF4-FFF2-40B4-BE49-F238E27FC236}">
                <a16:creationId xmlns:a16="http://schemas.microsoft.com/office/drawing/2014/main" id="{3242F333-3D1D-3AD8-BEC7-CD1010166C2E}"/>
              </a:ext>
            </a:extLst>
          </p:cNvPr>
          <p:cNvSpPr>
            <a:spLocks noGrp="1" noChangeArrowheads="1"/>
          </p:cNvSpPr>
          <p:nvPr>
            <p:ph type="title"/>
          </p:nvPr>
        </p:nvSpPr>
        <p:spPr/>
        <p:txBody>
          <a:bodyPr/>
          <a:lstStyle/>
          <a:p>
            <a:r>
              <a:rPr lang="en-US" altLang="en-US" dirty="0"/>
              <a:t>Vertex-Disjoint Paths</a:t>
            </a:r>
          </a:p>
        </p:txBody>
      </p:sp>
      <p:sp>
        <p:nvSpPr>
          <p:cNvPr id="28" name="Slide Number Placeholder 3">
            <a:extLst>
              <a:ext uri="{FF2B5EF4-FFF2-40B4-BE49-F238E27FC236}">
                <a16:creationId xmlns:a16="http://schemas.microsoft.com/office/drawing/2014/main" id="{EF7085CF-3AEF-15A0-B942-79311C513A81}"/>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35</a:t>
            </a:fld>
            <a:endParaRPr lang="en-US" dirty="0"/>
          </a:p>
        </p:txBody>
      </p:sp>
      <p:sp>
        <p:nvSpPr>
          <p:cNvPr id="3" name="TextBox 2">
            <a:extLst>
              <a:ext uri="{FF2B5EF4-FFF2-40B4-BE49-F238E27FC236}">
                <a16:creationId xmlns:a16="http://schemas.microsoft.com/office/drawing/2014/main" id="{0827CA82-525E-2FE5-1E39-C120998B718A}"/>
              </a:ext>
            </a:extLst>
          </p:cNvPr>
          <p:cNvSpPr txBox="1"/>
          <p:nvPr/>
        </p:nvSpPr>
        <p:spPr>
          <a:xfrm>
            <a:off x="7132320" y="3210986"/>
            <a:ext cx="4412173" cy="3046988"/>
          </a:xfrm>
          <a:prstGeom prst="rect">
            <a:avLst/>
          </a:prstGeom>
          <a:noFill/>
        </p:spPr>
        <p:txBody>
          <a:bodyPr wrap="square" rtlCol="0">
            <a:spAutoFit/>
          </a:bodyPr>
          <a:lstStyle/>
          <a:p>
            <a:r>
              <a:rPr lang="en-US" altLang="en-US" sz="2400" b="1" dirty="0">
                <a:solidFill>
                  <a:srgbClr val="695082"/>
                </a:solidFill>
              </a:rPr>
              <a:t>Observation</a:t>
            </a:r>
            <a:r>
              <a:rPr lang="en-US" sz="2400" dirty="0"/>
              <a:t>: Every vertex-disjoint path is also edge-disjoint. </a:t>
            </a:r>
          </a:p>
          <a:p>
            <a:r>
              <a:rPr lang="en-US" sz="2400" dirty="0"/>
              <a:t>(Two paths which share an edge also share that edge’s endpoints)</a:t>
            </a:r>
          </a:p>
          <a:p>
            <a:endParaRPr lang="en-US" sz="2400" dirty="0"/>
          </a:p>
          <a:p>
            <a:r>
              <a:rPr lang="en-US" altLang="en-US" sz="2400" b="1" dirty="0">
                <a:solidFill>
                  <a:srgbClr val="695082"/>
                </a:solidFill>
              </a:rPr>
              <a:t>Idea</a:t>
            </a:r>
            <a:r>
              <a:rPr lang="en-US" sz="2400" dirty="0"/>
              <a:t>: Modify the graph so that all edge-disjoint paths are also vertex disjoint</a:t>
            </a:r>
          </a:p>
        </p:txBody>
      </p:sp>
      <p:grpSp>
        <p:nvGrpSpPr>
          <p:cNvPr id="30" name="Group 29">
            <a:extLst>
              <a:ext uri="{FF2B5EF4-FFF2-40B4-BE49-F238E27FC236}">
                <a16:creationId xmlns:a16="http://schemas.microsoft.com/office/drawing/2014/main" id="{AFA163BE-9D1A-8005-C290-1A8D18F48CB6}"/>
              </a:ext>
            </a:extLst>
          </p:cNvPr>
          <p:cNvGrpSpPr/>
          <p:nvPr/>
        </p:nvGrpSpPr>
        <p:grpSpPr>
          <a:xfrm>
            <a:off x="254315" y="3170850"/>
            <a:ext cx="5303520" cy="2286000"/>
            <a:chOff x="254315" y="3170850"/>
            <a:chExt cx="5303520" cy="2286000"/>
          </a:xfrm>
        </p:grpSpPr>
        <p:grpSp>
          <p:nvGrpSpPr>
            <p:cNvPr id="31" name="Group 30">
              <a:extLst>
                <a:ext uri="{FF2B5EF4-FFF2-40B4-BE49-F238E27FC236}">
                  <a16:creationId xmlns:a16="http://schemas.microsoft.com/office/drawing/2014/main" id="{0AD3B270-7CE2-3BAF-1B7A-6992ED363305}"/>
                </a:ext>
              </a:extLst>
            </p:cNvPr>
            <p:cNvGrpSpPr>
              <a:grpSpLocks/>
            </p:cNvGrpSpPr>
            <p:nvPr/>
          </p:nvGrpSpPr>
          <p:grpSpPr>
            <a:xfrm>
              <a:off x="254315" y="3170850"/>
              <a:ext cx="5303520" cy="2286000"/>
              <a:chOff x="2438401" y="3540126"/>
              <a:chExt cx="6784975" cy="2597150"/>
            </a:xfrm>
          </p:grpSpPr>
          <p:sp>
            <p:nvSpPr>
              <p:cNvPr id="33" name="Oval 4">
                <a:extLst>
                  <a:ext uri="{FF2B5EF4-FFF2-40B4-BE49-F238E27FC236}">
                    <a16:creationId xmlns:a16="http://schemas.microsoft.com/office/drawing/2014/main" id="{6776E892-566D-9FF5-8348-F120047ADFA7}"/>
                  </a:ext>
                </a:extLst>
              </p:cNvPr>
              <p:cNvSpPr>
                <a:spLocks noChangeAspect="1" noChangeArrowheads="1"/>
              </p:cNvSpPr>
              <p:nvPr/>
            </p:nvSpPr>
            <p:spPr bwMode="auto">
              <a:xfrm>
                <a:off x="24384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s</a:t>
                </a:r>
              </a:p>
            </p:txBody>
          </p:sp>
          <p:sp>
            <p:nvSpPr>
              <p:cNvPr id="34" name="Oval 7">
                <a:extLst>
                  <a:ext uri="{FF2B5EF4-FFF2-40B4-BE49-F238E27FC236}">
                    <a16:creationId xmlns:a16="http://schemas.microsoft.com/office/drawing/2014/main" id="{1C44107D-76EE-338C-E187-08D8AE6505F8}"/>
                  </a:ext>
                </a:extLst>
              </p:cNvPr>
              <p:cNvSpPr>
                <a:spLocks noChangeAspect="1" noChangeArrowheads="1"/>
              </p:cNvSpPr>
              <p:nvPr/>
            </p:nvSpPr>
            <p:spPr bwMode="auto">
              <a:xfrm>
                <a:off x="4572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35" name="Oval 8">
                <a:extLst>
                  <a:ext uri="{FF2B5EF4-FFF2-40B4-BE49-F238E27FC236}">
                    <a16:creationId xmlns:a16="http://schemas.microsoft.com/office/drawing/2014/main" id="{0F94A647-B49F-E61A-692E-D08D616D0336}"/>
                  </a:ext>
                </a:extLst>
              </p:cNvPr>
              <p:cNvSpPr>
                <a:spLocks noChangeAspect="1" noChangeArrowheads="1"/>
              </p:cNvSpPr>
              <p:nvPr/>
            </p:nvSpPr>
            <p:spPr bwMode="auto">
              <a:xfrm>
                <a:off x="4572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36" name="Oval 9">
                <a:extLst>
                  <a:ext uri="{FF2B5EF4-FFF2-40B4-BE49-F238E27FC236}">
                    <a16:creationId xmlns:a16="http://schemas.microsoft.com/office/drawing/2014/main" id="{8806C3B1-07B4-E24F-F556-D579D50DDF04}"/>
                  </a:ext>
                </a:extLst>
              </p:cNvPr>
              <p:cNvSpPr>
                <a:spLocks noChangeAspect="1" noChangeArrowheads="1"/>
              </p:cNvSpPr>
              <p:nvPr/>
            </p:nvSpPr>
            <p:spPr bwMode="auto">
              <a:xfrm>
                <a:off x="4572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37" name="AutoShape 12">
                <a:extLst>
                  <a:ext uri="{FF2B5EF4-FFF2-40B4-BE49-F238E27FC236}">
                    <a16:creationId xmlns:a16="http://schemas.microsoft.com/office/drawing/2014/main" id="{DDD1AEC9-790B-D508-0976-8F4CF5ADB8C7}"/>
                  </a:ext>
                </a:extLst>
              </p:cNvPr>
              <p:cNvCxnSpPr>
                <a:cxnSpLocks noChangeShapeType="1"/>
                <a:stCxn id="33" idx="7"/>
                <a:endCxn id="34" idx="3"/>
              </p:cNvCxnSpPr>
              <p:nvPr/>
            </p:nvCxnSpPr>
            <p:spPr bwMode="auto">
              <a:xfrm flipV="1">
                <a:off x="2668588" y="3770314"/>
                <a:ext cx="1943100" cy="9175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AutoShape 13">
                <a:extLst>
                  <a:ext uri="{FF2B5EF4-FFF2-40B4-BE49-F238E27FC236}">
                    <a16:creationId xmlns:a16="http://schemas.microsoft.com/office/drawing/2014/main" id="{21ECBB07-A068-ADE0-824B-BC25703C8FF1}"/>
                  </a:ext>
                </a:extLst>
              </p:cNvPr>
              <p:cNvCxnSpPr>
                <a:cxnSpLocks noChangeShapeType="1"/>
                <a:stCxn id="33" idx="6"/>
                <a:endCxn id="35" idx="2"/>
              </p:cNvCxnSpPr>
              <p:nvPr/>
            </p:nvCxnSpPr>
            <p:spPr bwMode="auto">
              <a:xfrm>
                <a:off x="2708276" y="4783138"/>
                <a:ext cx="18637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AutoShape 14">
                <a:extLst>
                  <a:ext uri="{FF2B5EF4-FFF2-40B4-BE49-F238E27FC236}">
                    <a16:creationId xmlns:a16="http://schemas.microsoft.com/office/drawing/2014/main" id="{C9887DA9-DE17-77E9-5B2F-E732DFC54E19}"/>
                  </a:ext>
                </a:extLst>
              </p:cNvPr>
              <p:cNvCxnSpPr>
                <a:cxnSpLocks noChangeShapeType="1"/>
                <a:stCxn id="33" idx="5"/>
                <a:endCxn id="36" idx="1"/>
              </p:cNvCxnSpPr>
              <p:nvPr/>
            </p:nvCxnSpPr>
            <p:spPr bwMode="auto">
              <a:xfrm>
                <a:off x="2668588" y="4878388"/>
                <a:ext cx="1943100" cy="10287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AutoShape 22">
                <a:extLst>
                  <a:ext uri="{FF2B5EF4-FFF2-40B4-BE49-F238E27FC236}">
                    <a16:creationId xmlns:a16="http://schemas.microsoft.com/office/drawing/2014/main" id="{6D31F243-619F-41B2-73BC-5C5DFAEF5D14}"/>
                  </a:ext>
                </a:extLst>
              </p:cNvPr>
              <p:cNvCxnSpPr>
                <a:cxnSpLocks noChangeShapeType="1"/>
                <a:stCxn id="35" idx="4"/>
                <a:endCxn id="36" idx="0"/>
              </p:cNvCxnSpPr>
              <p:nvPr/>
            </p:nvCxnSpPr>
            <p:spPr bwMode="auto">
              <a:xfrm>
                <a:off x="4706938" y="4918076"/>
                <a:ext cx="0" cy="9493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AutoShape 24">
                <a:extLst>
                  <a:ext uri="{FF2B5EF4-FFF2-40B4-BE49-F238E27FC236}">
                    <a16:creationId xmlns:a16="http://schemas.microsoft.com/office/drawing/2014/main" id="{01DE4446-BA6B-1AF5-7E37-25CCAE70D405}"/>
                  </a:ext>
                </a:extLst>
              </p:cNvPr>
              <p:cNvCxnSpPr>
                <a:cxnSpLocks noChangeShapeType="1"/>
                <a:stCxn id="35" idx="5"/>
                <a:endCxn id="46" idx="1"/>
              </p:cNvCxnSpPr>
              <p:nvPr/>
            </p:nvCxnSpPr>
            <p:spPr bwMode="auto">
              <a:xfrm>
                <a:off x="4802354" y="4878555"/>
                <a:ext cx="2095170" cy="1028368"/>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AutoShape 25">
                <a:extLst>
                  <a:ext uri="{FF2B5EF4-FFF2-40B4-BE49-F238E27FC236}">
                    <a16:creationId xmlns:a16="http://schemas.microsoft.com/office/drawing/2014/main" id="{1469985C-0EF0-ABC7-39B4-9CA5CC651C51}"/>
                  </a:ext>
                </a:extLst>
              </p:cNvPr>
              <p:cNvCxnSpPr>
                <a:cxnSpLocks noChangeShapeType="1"/>
                <a:stCxn id="36" idx="6"/>
                <a:endCxn id="46" idx="2"/>
              </p:cNvCxnSpPr>
              <p:nvPr/>
            </p:nvCxnSpPr>
            <p:spPr bwMode="auto">
              <a:xfrm>
                <a:off x="4841876" y="6002338"/>
                <a:ext cx="20161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AutoShape 34">
                <a:extLst>
                  <a:ext uri="{FF2B5EF4-FFF2-40B4-BE49-F238E27FC236}">
                    <a16:creationId xmlns:a16="http://schemas.microsoft.com/office/drawing/2014/main" id="{15C37E1B-8A11-2627-599C-0F49B8664227}"/>
                  </a:ext>
                </a:extLst>
              </p:cNvPr>
              <p:cNvCxnSpPr>
                <a:cxnSpLocks noChangeShapeType="1"/>
                <a:stCxn id="34" idx="4"/>
                <a:endCxn id="35" idx="0"/>
              </p:cNvCxnSpPr>
              <p:nvPr/>
            </p:nvCxnSpPr>
            <p:spPr bwMode="auto">
              <a:xfrm>
                <a:off x="4706938" y="3810000"/>
                <a:ext cx="0" cy="8382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Oval 38">
                <a:extLst>
                  <a:ext uri="{FF2B5EF4-FFF2-40B4-BE49-F238E27FC236}">
                    <a16:creationId xmlns:a16="http://schemas.microsoft.com/office/drawing/2014/main" id="{92C55367-50B3-EC01-9B75-8495BD6F767D}"/>
                  </a:ext>
                </a:extLst>
              </p:cNvPr>
              <p:cNvSpPr>
                <a:spLocks noChangeAspect="1" noChangeArrowheads="1"/>
              </p:cNvSpPr>
              <p:nvPr/>
            </p:nvSpPr>
            <p:spPr bwMode="auto">
              <a:xfrm>
                <a:off x="6858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sp>
            <p:nvSpPr>
              <p:cNvPr id="45" name="Oval 39">
                <a:extLst>
                  <a:ext uri="{FF2B5EF4-FFF2-40B4-BE49-F238E27FC236}">
                    <a16:creationId xmlns:a16="http://schemas.microsoft.com/office/drawing/2014/main" id="{168F9D60-992D-064C-6001-7BDD102814FE}"/>
                  </a:ext>
                </a:extLst>
              </p:cNvPr>
              <p:cNvSpPr>
                <a:spLocks noChangeAspect="1" noChangeArrowheads="1"/>
              </p:cNvSpPr>
              <p:nvPr/>
            </p:nvSpPr>
            <p:spPr bwMode="auto">
              <a:xfrm>
                <a:off x="6858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e</a:t>
                </a:r>
              </a:p>
            </p:txBody>
          </p:sp>
          <p:sp>
            <p:nvSpPr>
              <p:cNvPr id="46" name="Oval 40">
                <a:extLst>
                  <a:ext uri="{FF2B5EF4-FFF2-40B4-BE49-F238E27FC236}">
                    <a16:creationId xmlns:a16="http://schemas.microsoft.com/office/drawing/2014/main" id="{9414942F-C358-AE32-A0FF-C7F6B97B3E55}"/>
                  </a:ext>
                </a:extLst>
              </p:cNvPr>
              <p:cNvSpPr>
                <a:spLocks noChangeAspect="1" noChangeArrowheads="1"/>
              </p:cNvSpPr>
              <p:nvPr/>
            </p:nvSpPr>
            <p:spPr bwMode="auto">
              <a:xfrm>
                <a:off x="6858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f</a:t>
                </a:r>
              </a:p>
            </p:txBody>
          </p:sp>
          <p:cxnSp>
            <p:nvCxnSpPr>
              <p:cNvPr id="47" name="AutoShape 41">
                <a:extLst>
                  <a:ext uri="{FF2B5EF4-FFF2-40B4-BE49-F238E27FC236}">
                    <a16:creationId xmlns:a16="http://schemas.microsoft.com/office/drawing/2014/main" id="{68421E8A-C604-42BB-E376-8A738E12DBDF}"/>
                  </a:ext>
                </a:extLst>
              </p:cNvPr>
              <p:cNvCxnSpPr>
                <a:cxnSpLocks noChangeShapeType="1"/>
                <a:stCxn id="45" idx="4"/>
                <a:endCxn id="46" idx="0"/>
              </p:cNvCxnSpPr>
              <p:nvPr/>
            </p:nvCxnSpPr>
            <p:spPr bwMode="auto">
              <a:xfrm>
                <a:off x="6992938" y="4918076"/>
                <a:ext cx="0" cy="949325"/>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AutoShape 42">
                <a:extLst>
                  <a:ext uri="{FF2B5EF4-FFF2-40B4-BE49-F238E27FC236}">
                    <a16:creationId xmlns:a16="http://schemas.microsoft.com/office/drawing/2014/main" id="{5145A344-0122-886A-40CB-BB26A5E9A0F3}"/>
                  </a:ext>
                </a:extLst>
              </p:cNvPr>
              <p:cNvCxnSpPr>
                <a:cxnSpLocks noChangeShapeType="1"/>
                <a:stCxn id="44" idx="4"/>
                <a:endCxn id="45" idx="0"/>
              </p:cNvCxnSpPr>
              <p:nvPr/>
            </p:nvCxnSpPr>
            <p:spPr bwMode="auto">
              <a:xfrm>
                <a:off x="6992938" y="3810000"/>
                <a:ext cx="0" cy="83820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Oval 44">
                <a:extLst>
                  <a:ext uri="{FF2B5EF4-FFF2-40B4-BE49-F238E27FC236}">
                    <a16:creationId xmlns:a16="http://schemas.microsoft.com/office/drawing/2014/main" id="{BF2E5BDB-D270-944D-3C3D-9D7426A8D004}"/>
                  </a:ext>
                </a:extLst>
              </p:cNvPr>
              <p:cNvSpPr>
                <a:spLocks noChangeAspect="1" noChangeArrowheads="1"/>
              </p:cNvSpPr>
              <p:nvPr/>
            </p:nvSpPr>
            <p:spPr bwMode="auto">
              <a:xfrm>
                <a:off x="89535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50" name="AutoShape 45">
                <a:extLst>
                  <a:ext uri="{FF2B5EF4-FFF2-40B4-BE49-F238E27FC236}">
                    <a16:creationId xmlns:a16="http://schemas.microsoft.com/office/drawing/2014/main" id="{05AE59D1-6908-8471-CEC4-7B1C32E16893}"/>
                  </a:ext>
                </a:extLst>
              </p:cNvPr>
              <p:cNvCxnSpPr>
                <a:cxnSpLocks noChangeShapeType="1"/>
                <a:stCxn id="44" idx="6"/>
                <a:endCxn id="49" idx="1"/>
              </p:cNvCxnSpPr>
              <p:nvPr/>
            </p:nvCxnSpPr>
            <p:spPr bwMode="auto">
              <a:xfrm>
                <a:off x="7127876" y="3675064"/>
                <a:ext cx="1865313"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AutoShape 46">
                <a:extLst>
                  <a:ext uri="{FF2B5EF4-FFF2-40B4-BE49-F238E27FC236}">
                    <a16:creationId xmlns:a16="http://schemas.microsoft.com/office/drawing/2014/main" id="{956E1FEE-B2E2-B537-EC91-070CA0607805}"/>
                  </a:ext>
                </a:extLst>
              </p:cNvPr>
              <p:cNvCxnSpPr>
                <a:cxnSpLocks noChangeShapeType="1"/>
                <a:stCxn id="45" idx="6"/>
                <a:endCxn id="49" idx="2"/>
              </p:cNvCxnSpPr>
              <p:nvPr/>
            </p:nvCxnSpPr>
            <p:spPr bwMode="auto">
              <a:xfrm>
                <a:off x="7127876" y="4783138"/>
                <a:ext cx="18256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AutoShape 47">
                <a:extLst>
                  <a:ext uri="{FF2B5EF4-FFF2-40B4-BE49-F238E27FC236}">
                    <a16:creationId xmlns:a16="http://schemas.microsoft.com/office/drawing/2014/main" id="{43BAF8B6-5FAB-FD66-273C-44DBABE574EA}"/>
                  </a:ext>
                </a:extLst>
              </p:cNvPr>
              <p:cNvCxnSpPr>
                <a:cxnSpLocks noChangeShapeType="1"/>
                <a:stCxn id="46" idx="7"/>
                <a:endCxn id="49" idx="4"/>
              </p:cNvCxnSpPr>
              <p:nvPr/>
            </p:nvCxnSpPr>
            <p:spPr bwMode="auto">
              <a:xfrm flipV="1">
                <a:off x="7088188" y="4918076"/>
                <a:ext cx="2000250" cy="989013"/>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AutoShape 63">
                <a:extLst>
                  <a:ext uri="{FF2B5EF4-FFF2-40B4-BE49-F238E27FC236}">
                    <a16:creationId xmlns:a16="http://schemas.microsoft.com/office/drawing/2014/main" id="{1C34DE2C-184E-A85D-5FEA-86A7DDBF57ED}"/>
                  </a:ext>
                </a:extLst>
              </p:cNvPr>
              <p:cNvCxnSpPr>
                <a:cxnSpLocks noChangeShapeType="1"/>
                <a:stCxn id="45" idx="1"/>
                <a:endCxn id="34" idx="6"/>
              </p:cNvCxnSpPr>
              <p:nvPr/>
            </p:nvCxnSpPr>
            <p:spPr bwMode="auto">
              <a:xfrm flipH="1" flipV="1">
                <a:off x="4841876" y="3675064"/>
                <a:ext cx="2055647" cy="1012659"/>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64">
                <a:extLst>
                  <a:ext uri="{FF2B5EF4-FFF2-40B4-BE49-F238E27FC236}">
                    <a16:creationId xmlns:a16="http://schemas.microsoft.com/office/drawing/2014/main" id="{59837A14-3144-5BA2-AB0F-A7D7B1CAEA39}"/>
                  </a:ext>
                </a:extLst>
              </p:cNvPr>
              <p:cNvCxnSpPr>
                <a:cxnSpLocks noChangeShapeType="1"/>
                <a:stCxn id="44" idx="2"/>
                <a:endCxn id="35" idx="7"/>
              </p:cNvCxnSpPr>
              <p:nvPr/>
            </p:nvCxnSpPr>
            <p:spPr bwMode="auto">
              <a:xfrm flipH="1">
                <a:off x="4802188" y="3675064"/>
                <a:ext cx="2055812"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32" name="AutoShape 24">
              <a:extLst>
                <a:ext uri="{FF2B5EF4-FFF2-40B4-BE49-F238E27FC236}">
                  <a16:creationId xmlns:a16="http://schemas.microsoft.com/office/drawing/2014/main" id="{355CB1E8-0FF3-1450-C34F-B27C90BE5CFB}"/>
                </a:ext>
              </a:extLst>
            </p:cNvPr>
            <p:cNvCxnSpPr>
              <a:cxnSpLocks noChangeShapeType="1"/>
              <a:stCxn id="35" idx="6"/>
              <a:endCxn id="45" idx="2"/>
            </p:cNvCxnSpPr>
            <p:nvPr/>
          </p:nvCxnSpPr>
          <p:spPr bwMode="auto">
            <a:xfrm>
              <a:off x="2133007" y="4264945"/>
              <a:ext cx="1575917"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51612" name="Group 451611">
            <a:extLst>
              <a:ext uri="{FF2B5EF4-FFF2-40B4-BE49-F238E27FC236}">
                <a16:creationId xmlns:a16="http://schemas.microsoft.com/office/drawing/2014/main" id="{63CF02D1-24F2-2004-43CF-EFDEB5C0F35D}"/>
              </a:ext>
            </a:extLst>
          </p:cNvPr>
          <p:cNvGrpSpPr/>
          <p:nvPr/>
        </p:nvGrpSpPr>
        <p:grpSpPr>
          <a:xfrm>
            <a:off x="4502298" y="5810777"/>
            <a:ext cx="2111073" cy="846092"/>
            <a:chOff x="2358189" y="5801274"/>
            <a:chExt cx="2111073" cy="846092"/>
          </a:xfrm>
        </p:grpSpPr>
        <mc:AlternateContent xmlns:mc="http://schemas.openxmlformats.org/markup-compatibility/2006" xmlns:a14="http://schemas.microsoft.com/office/drawing/2010/main">
          <mc:Choice Requires="a14">
            <p:sp>
              <p:nvSpPr>
                <p:cNvPr id="55" name="Oval 7">
                  <a:extLst>
                    <a:ext uri="{FF2B5EF4-FFF2-40B4-BE49-F238E27FC236}">
                      <a16:creationId xmlns:a16="http://schemas.microsoft.com/office/drawing/2014/main" id="{F56F4A0C-5AFF-2207-3CBA-2089650FC7A1}"/>
                    </a:ext>
                  </a:extLst>
                </p:cNvPr>
                <p:cNvSpPr>
                  <a:spLocks noChangeAspect="1" noChangeArrowheads="1"/>
                </p:cNvSpPr>
                <p:nvPr/>
              </p:nvSpPr>
              <p:spPr bwMode="auto">
                <a:xfrm>
                  <a:off x="2642094" y="5989076"/>
                  <a:ext cx="496811" cy="48718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p>
                  <a:pPr algn="ctr"/>
                  <a14:m>
                    <m:oMathPara xmlns:m="http://schemas.openxmlformats.org/officeDocument/2006/math">
                      <m:oMathParaPr>
                        <m:jc m:val="centerGroup"/>
                      </m:oMathParaPr>
                      <m:oMath xmlns:m="http://schemas.openxmlformats.org/officeDocument/2006/math">
                        <m:r>
                          <a:rPr lang="en-US" altLang="en-US" b="1" i="1" smtClean="0">
                            <a:latin typeface="Cambria Math" panose="02040503050406030204" pitchFamily="18" charset="0"/>
                          </a:rPr>
                          <m:t>𝒂</m:t>
                        </m:r>
                      </m:oMath>
                    </m:oMathPara>
                  </a14:m>
                  <a:endParaRPr lang="en-US" altLang="en-US" b="1" dirty="0"/>
                </a:p>
              </p:txBody>
            </p:sp>
          </mc:Choice>
          <mc:Fallback xmlns="">
            <p:sp>
              <p:nvSpPr>
                <p:cNvPr id="55" name="Oval 7">
                  <a:extLst>
                    <a:ext uri="{FF2B5EF4-FFF2-40B4-BE49-F238E27FC236}">
                      <a16:creationId xmlns:a16="http://schemas.microsoft.com/office/drawing/2014/main" id="{F56F4A0C-5AFF-2207-3CBA-2089650FC7A1}"/>
                    </a:ext>
                  </a:extLst>
                </p:cNvPr>
                <p:cNvSpPr>
                  <a:spLocks noRot="1" noChangeAspect="1" noMove="1" noResize="1" noEditPoints="1" noAdjustHandles="1" noChangeArrowheads="1" noChangeShapeType="1" noTextEdit="1"/>
                </p:cNvSpPr>
                <p:nvPr/>
              </p:nvSpPr>
              <p:spPr bwMode="auto">
                <a:xfrm>
                  <a:off x="2642094" y="5989076"/>
                  <a:ext cx="496811" cy="487183"/>
                </a:xfrm>
                <a:prstGeom prst="ellipse">
                  <a:avLst/>
                </a:prstGeom>
                <a:blipFill>
                  <a:blip r:embed="rId4"/>
                  <a:stretch>
                    <a:fillRect/>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cxnSp>
          <p:nvCxnSpPr>
            <p:cNvPr id="56" name="AutoShape 12">
              <a:extLst>
                <a:ext uri="{FF2B5EF4-FFF2-40B4-BE49-F238E27FC236}">
                  <a16:creationId xmlns:a16="http://schemas.microsoft.com/office/drawing/2014/main" id="{E0BDA4AE-72D1-F655-8D95-0CBC58501990}"/>
                </a:ext>
              </a:extLst>
            </p:cNvPr>
            <p:cNvCxnSpPr>
              <a:cxnSpLocks noChangeShapeType="1"/>
              <a:endCxn id="55" idx="1"/>
            </p:cNvCxnSpPr>
            <p:nvPr/>
          </p:nvCxnSpPr>
          <p:spPr bwMode="auto">
            <a:xfrm>
              <a:off x="2358189" y="5919537"/>
              <a:ext cx="356661" cy="14088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AutoShape 12">
              <a:extLst>
                <a:ext uri="{FF2B5EF4-FFF2-40B4-BE49-F238E27FC236}">
                  <a16:creationId xmlns:a16="http://schemas.microsoft.com/office/drawing/2014/main" id="{91830404-65B8-7BF3-2AB0-C0C4C9FBD496}"/>
                </a:ext>
              </a:extLst>
            </p:cNvPr>
            <p:cNvCxnSpPr>
              <a:cxnSpLocks noChangeShapeType="1"/>
              <a:endCxn id="55" idx="3"/>
            </p:cNvCxnSpPr>
            <p:nvPr/>
          </p:nvCxnSpPr>
          <p:spPr bwMode="auto">
            <a:xfrm flipV="1">
              <a:off x="2358189" y="6404913"/>
              <a:ext cx="356661" cy="242453"/>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451595" name="Oval 7">
                  <a:extLst>
                    <a:ext uri="{FF2B5EF4-FFF2-40B4-BE49-F238E27FC236}">
                      <a16:creationId xmlns:a16="http://schemas.microsoft.com/office/drawing/2014/main" id="{33B5BBA0-F4DF-62BA-F70B-CBA9184BB103}"/>
                    </a:ext>
                  </a:extLst>
                </p:cNvPr>
                <p:cNvSpPr>
                  <a:spLocks noChangeAspect="1" noChangeArrowheads="1"/>
                </p:cNvSpPr>
                <p:nvPr/>
              </p:nvSpPr>
              <p:spPr bwMode="auto">
                <a:xfrm>
                  <a:off x="3708924" y="5985480"/>
                  <a:ext cx="496811" cy="48718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p>
                  <a:pPr algn="ctr"/>
                  <a14:m>
                    <m:oMathPara xmlns:m="http://schemas.openxmlformats.org/officeDocument/2006/math">
                      <m:oMathParaPr>
                        <m:jc m:val="centerGroup"/>
                      </m:oMathParaPr>
                      <m:oMath xmlns:m="http://schemas.openxmlformats.org/officeDocument/2006/math">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𝒂</m:t>
                            </m:r>
                          </m:e>
                          <m:sub>
                            <m:r>
                              <a:rPr lang="en-US" altLang="en-US" b="1" i="1" smtClean="0">
                                <a:latin typeface="Cambria Math" panose="02040503050406030204" pitchFamily="18" charset="0"/>
                              </a:rPr>
                              <m:t>𝒐𝒖𝒕</m:t>
                            </m:r>
                          </m:sub>
                        </m:sSub>
                      </m:oMath>
                    </m:oMathPara>
                  </a14:m>
                  <a:endParaRPr lang="en-US" altLang="en-US" b="1" dirty="0"/>
                </a:p>
              </p:txBody>
            </p:sp>
          </mc:Choice>
          <mc:Fallback xmlns="">
            <p:sp>
              <p:nvSpPr>
                <p:cNvPr id="451595" name="Oval 7">
                  <a:extLst>
                    <a:ext uri="{FF2B5EF4-FFF2-40B4-BE49-F238E27FC236}">
                      <a16:creationId xmlns:a16="http://schemas.microsoft.com/office/drawing/2014/main" id="{33B5BBA0-F4DF-62BA-F70B-CBA9184BB103}"/>
                    </a:ext>
                  </a:extLst>
                </p:cNvPr>
                <p:cNvSpPr>
                  <a:spLocks noRot="1" noChangeAspect="1" noMove="1" noResize="1" noEditPoints="1" noAdjustHandles="1" noChangeArrowheads="1" noChangeShapeType="1" noTextEdit="1"/>
                </p:cNvSpPr>
                <p:nvPr/>
              </p:nvSpPr>
              <p:spPr bwMode="auto">
                <a:xfrm>
                  <a:off x="3708924" y="5985480"/>
                  <a:ext cx="496811" cy="487183"/>
                </a:xfrm>
                <a:prstGeom prst="ellipse">
                  <a:avLst/>
                </a:prstGeom>
                <a:blipFill>
                  <a:blip r:embed="rId5"/>
                  <a:stretch>
                    <a:fillRect l="-8333"/>
                  </a:stretch>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cxnSp>
          <p:nvCxnSpPr>
            <p:cNvPr id="451599" name="AutoShape 12">
              <a:extLst>
                <a:ext uri="{FF2B5EF4-FFF2-40B4-BE49-F238E27FC236}">
                  <a16:creationId xmlns:a16="http://schemas.microsoft.com/office/drawing/2014/main" id="{B62F3564-7204-7663-DFA6-A6A368D65E86}"/>
                </a:ext>
              </a:extLst>
            </p:cNvPr>
            <p:cNvCxnSpPr>
              <a:cxnSpLocks noChangeShapeType="1"/>
              <a:stCxn id="55" idx="6"/>
              <a:endCxn id="451595" idx="2"/>
            </p:cNvCxnSpPr>
            <p:nvPr/>
          </p:nvCxnSpPr>
          <p:spPr bwMode="auto">
            <a:xfrm flipV="1">
              <a:off x="3138905" y="6229072"/>
              <a:ext cx="570019" cy="3596"/>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2" name="AutoShape 12">
              <a:extLst>
                <a:ext uri="{FF2B5EF4-FFF2-40B4-BE49-F238E27FC236}">
                  <a16:creationId xmlns:a16="http://schemas.microsoft.com/office/drawing/2014/main" id="{96FC7257-9072-E0DB-9C46-94EB5052BD05}"/>
                </a:ext>
              </a:extLst>
            </p:cNvPr>
            <p:cNvCxnSpPr>
              <a:cxnSpLocks noChangeShapeType="1"/>
              <a:stCxn id="451595" idx="7"/>
            </p:cNvCxnSpPr>
            <p:nvPr/>
          </p:nvCxnSpPr>
          <p:spPr bwMode="auto">
            <a:xfrm flipV="1">
              <a:off x="4132979" y="5801274"/>
              <a:ext cx="336283" cy="255552"/>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5" name="AutoShape 12">
              <a:extLst>
                <a:ext uri="{FF2B5EF4-FFF2-40B4-BE49-F238E27FC236}">
                  <a16:creationId xmlns:a16="http://schemas.microsoft.com/office/drawing/2014/main" id="{70147F8B-EFA6-156D-259A-CE2C3403279B}"/>
                </a:ext>
              </a:extLst>
            </p:cNvPr>
            <p:cNvCxnSpPr>
              <a:cxnSpLocks noChangeShapeType="1"/>
              <a:stCxn id="451595" idx="5"/>
            </p:cNvCxnSpPr>
            <p:nvPr/>
          </p:nvCxnSpPr>
          <p:spPr bwMode="auto">
            <a:xfrm>
              <a:off x="4132979" y="6401317"/>
              <a:ext cx="336283" cy="184139"/>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294073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1612"/>
                                        </p:tgtEl>
                                        <p:attrNameLst>
                                          <p:attrName>style.visibility</p:attrName>
                                        </p:attrNameLst>
                                      </p:cBhvr>
                                      <p:to>
                                        <p:strVal val="visible"/>
                                      </p:to>
                                    </p:set>
                                    <p:animEffect transition="in" filter="fade">
                                      <p:cBhvr>
                                        <p:cTn id="12" dur="500"/>
                                        <p:tgtEl>
                                          <p:spTgt spid="451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144AB-7EA4-3F3C-D68A-707B1EEC29B8}"/>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DD6F98C6-EFB8-9536-A690-DE8666919C27}"/>
              </a:ext>
            </a:extLst>
          </p:cNvPr>
          <p:cNvSpPr/>
          <p:nvPr/>
        </p:nvSpPr>
        <p:spPr>
          <a:xfrm>
            <a:off x="435941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49753E-A69B-5266-FCC6-7D8D2626A1EF}"/>
              </a:ext>
            </a:extLst>
          </p:cNvPr>
          <p:cNvSpPr>
            <a:spLocks noGrp="1"/>
          </p:cNvSpPr>
          <p:nvPr>
            <p:ph type="title"/>
          </p:nvPr>
        </p:nvSpPr>
        <p:spPr>
          <a:xfrm>
            <a:off x="353085" y="-171592"/>
            <a:ext cx="10515600" cy="1325563"/>
          </a:xfrm>
        </p:spPr>
        <p:txBody>
          <a:bodyPr>
            <a:noAutofit/>
          </a:bodyPr>
          <a:lstStyle/>
          <a:p>
            <a:r>
              <a:rPr lang="en-US" sz="3700" dirty="0"/>
              <a:t>Vertex Disjoint Paths Reduction to Edge-Disjoint Paths</a:t>
            </a:r>
          </a:p>
        </p:txBody>
      </p:sp>
      <p:sp>
        <p:nvSpPr>
          <p:cNvPr id="4" name="Slide Number Placeholder 3">
            <a:extLst>
              <a:ext uri="{FF2B5EF4-FFF2-40B4-BE49-F238E27FC236}">
                <a16:creationId xmlns:a16="http://schemas.microsoft.com/office/drawing/2014/main" id="{3D8C65BC-1994-1574-FD12-9D32284700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ADE50-950A-4D58-BFB2-FA2C6A8B385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EC5571-9734-E68C-49DE-C9681BE6345B}"/>
              </a:ext>
            </a:extLst>
          </p:cNvPr>
          <p:cNvSpPr txBox="1"/>
          <p:nvPr/>
        </p:nvSpPr>
        <p:spPr>
          <a:xfrm>
            <a:off x="1615701" y="1403866"/>
            <a:ext cx="21137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Vertex Disjoint Paths</a:t>
            </a:r>
          </a:p>
        </p:txBody>
      </p:sp>
      <p:sp>
        <p:nvSpPr>
          <p:cNvPr id="16" name="TextBox 15">
            <a:extLst>
              <a:ext uri="{FF2B5EF4-FFF2-40B4-BE49-F238E27FC236}">
                <a16:creationId xmlns:a16="http://schemas.microsoft.com/office/drawing/2014/main" id="{07A067E2-DCD8-6426-0520-45E6FDCDAC3F}"/>
              </a:ext>
            </a:extLst>
          </p:cNvPr>
          <p:cNvSpPr txBox="1"/>
          <p:nvPr/>
        </p:nvSpPr>
        <p:spPr>
          <a:xfrm>
            <a:off x="7808995" y="1034039"/>
            <a:ext cx="1965538" cy="369332"/>
          </a:xfrm>
          <a:prstGeom prst="rect">
            <a:avLst/>
          </a:prstGeom>
          <a:noFill/>
        </p:spPr>
        <p:txBody>
          <a:bodyPr wrap="none" rtlCol="0">
            <a:spAutoFit/>
          </a:bodyPr>
          <a:lstStyle/>
          <a:p>
            <a:pPr lvl="0">
              <a:defRPr/>
            </a:pPr>
            <a:r>
              <a:rPr lang="en-US" dirty="0">
                <a:solidFill>
                  <a:prstClr val="black"/>
                </a:solidFill>
              </a:rPr>
              <a:t>Edge Disjoint Paths</a:t>
            </a:r>
          </a:p>
        </p:txBody>
      </p:sp>
      <p:sp>
        <p:nvSpPr>
          <p:cNvPr id="21" name="TextBox 20">
            <a:extLst>
              <a:ext uri="{FF2B5EF4-FFF2-40B4-BE49-F238E27FC236}">
                <a16:creationId xmlns:a16="http://schemas.microsoft.com/office/drawing/2014/main" id="{DA9A19B4-05F4-5FEC-7D18-0663CB928B25}"/>
              </a:ext>
            </a:extLst>
          </p:cNvPr>
          <p:cNvSpPr txBox="1"/>
          <p:nvPr/>
        </p:nvSpPr>
        <p:spPr>
          <a:xfrm>
            <a:off x="7808995" y="4298946"/>
            <a:ext cx="34082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Maximal set of Edge-disjoint paths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AutoShape 5">
            <a:extLst>
              <a:ext uri="{FF2B5EF4-FFF2-40B4-BE49-F238E27FC236}">
                <a16:creationId xmlns:a16="http://schemas.microsoft.com/office/drawing/2014/main" id="{A7A6837E-890C-8D96-9C36-999282C3321C}"/>
              </a:ext>
            </a:extLst>
          </p:cNvPr>
          <p:cNvSpPr>
            <a:spLocks noChangeArrowheads="1"/>
          </p:cNvSpPr>
          <p:nvPr/>
        </p:nvSpPr>
        <p:spPr bwMode="auto">
          <a:xfrm>
            <a:off x="4498252" y="186106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AutoShape 5">
            <a:extLst>
              <a:ext uri="{FF2B5EF4-FFF2-40B4-BE49-F238E27FC236}">
                <a16:creationId xmlns:a16="http://schemas.microsoft.com/office/drawing/2014/main" id="{72B49899-734C-B760-7F76-7AC5D8EEAF49}"/>
              </a:ext>
            </a:extLst>
          </p:cNvPr>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AutoShape 5">
            <a:extLst>
              <a:ext uri="{FF2B5EF4-FFF2-40B4-BE49-F238E27FC236}">
                <a16:creationId xmlns:a16="http://schemas.microsoft.com/office/drawing/2014/main" id="{4AEC1002-5A98-B063-50B3-88E057E2B5EC}"/>
              </a:ext>
            </a:extLst>
          </p:cNvPr>
          <p:cNvSpPr>
            <a:spLocks noChangeArrowheads="1"/>
          </p:cNvSpPr>
          <p:nvPr/>
        </p:nvSpPr>
        <p:spPr bwMode="auto">
          <a:xfrm rot="10800000">
            <a:off x="4512426" y="5283308"/>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22FBBE4E-7A4B-0E0B-B550-885F0F4545A5}"/>
              </a:ext>
            </a:extLst>
          </p:cNvPr>
          <p:cNvSpPr txBox="1"/>
          <p:nvPr/>
        </p:nvSpPr>
        <p:spPr>
          <a:xfrm>
            <a:off x="5350263" y="6215041"/>
            <a:ext cx="11360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Reduction</a:t>
            </a:r>
          </a:p>
        </p:txBody>
      </p:sp>
      <p:sp>
        <p:nvSpPr>
          <p:cNvPr id="3" name="TextBox 2">
            <a:extLst>
              <a:ext uri="{FF2B5EF4-FFF2-40B4-BE49-F238E27FC236}">
                <a16:creationId xmlns:a16="http://schemas.microsoft.com/office/drawing/2014/main" id="{6CD83C46-9201-4BB6-6016-17D0E5A1AEA4}"/>
              </a:ext>
            </a:extLst>
          </p:cNvPr>
          <p:cNvSpPr txBox="1"/>
          <p:nvPr/>
        </p:nvSpPr>
        <p:spPr>
          <a:xfrm>
            <a:off x="4344834" y="2476596"/>
            <a:ext cx="328585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Split each node into a “in” and “out” node. Add an edge from in to out</a:t>
            </a:r>
          </a:p>
        </p:txBody>
      </p:sp>
      <p:sp>
        <p:nvSpPr>
          <p:cNvPr id="5" name="TextBox 4">
            <a:extLst>
              <a:ext uri="{FF2B5EF4-FFF2-40B4-BE49-F238E27FC236}">
                <a16:creationId xmlns:a16="http://schemas.microsoft.com/office/drawing/2014/main" id="{71D7264A-D45E-D0B2-4195-EE6D7C91B547}"/>
              </a:ext>
            </a:extLst>
          </p:cNvPr>
          <p:cNvSpPr txBox="1"/>
          <p:nvPr/>
        </p:nvSpPr>
        <p:spPr>
          <a:xfrm>
            <a:off x="9714100" y="3680214"/>
            <a:ext cx="2743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Reduction to Max Flow</a:t>
            </a:r>
          </a:p>
        </p:txBody>
      </p:sp>
      <p:sp>
        <p:nvSpPr>
          <p:cNvPr id="6" name="TextBox 5">
            <a:extLst>
              <a:ext uri="{FF2B5EF4-FFF2-40B4-BE49-F238E27FC236}">
                <a16:creationId xmlns:a16="http://schemas.microsoft.com/office/drawing/2014/main" id="{D4BE45E2-DD55-9C38-990F-2F182ED52757}"/>
              </a:ext>
            </a:extLst>
          </p:cNvPr>
          <p:cNvSpPr txBox="1"/>
          <p:nvPr/>
        </p:nvSpPr>
        <p:spPr>
          <a:xfrm>
            <a:off x="4724400" y="4789028"/>
            <a:ext cx="2743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Recombine the split nodes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86E21957-6760-FB81-3C10-D053F11F4F0F}"/>
              </a:ext>
            </a:extLst>
          </p:cNvPr>
          <p:cNvGrpSpPr>
            <a:grpSpLocks/>
          </p:cNvGrpSpPr>
          <p:nvPr/>
        </p:nvGrpSpPr>
        <p:grpSpPr>
          <a:xfrm>
            <a:off x="203903" y="1914116"/>
            <a:ext cx="4097348" cy="1766098"/>
            <a:chOff x="2438401" y="3540126"/>
            <a:chExt cx="6784975" cy="2597150"/>
          </a:xfrm>
        </p:grpSpPr>
        <p:sp>
          <p:nvSpPr>
            <p:cNvPr id="8" name="Oval 4">
              <a:extLst>
                <a:ext uri="{FF2B5EF4-FFF2-40B4-BE49-F238E27FC236}">
                  <a16:creationId xmlns:a16="http://schemas.microsoft.com/office/drawing/2014/main" id="{1FBDDDFD-6BE4-6283-7C32-8F664072194B}"/>
                </a:ext>
              </a:extLst>
            </p:cNvPr>
            <p:cNvSpPr>
              <a:spLocks noChangeAspect="1" noChangeArrowheads="1"/>
            </p:cNvSpPr>
            <p:nvPr/>
          </p:nvSpPr>
          <p:spPr bwMode="auto">
            <a:xfrm>
              <a:off x="24384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s</a:t>
              </a:r>
            </a:p>
          </p:txBody>
        </p:sp>
        <p:sp>
          <p:nvSpPr>
            <p:cNvPr id="9" name="Oval 7">
              <a:extLst>
                <a:ext uri="{FF2B5EF4-FFF2-40B4-BE49-F238E27FC236}">
                  <a16:creationId xmlns:a16="http://schemas.microsoft.com/office/drawing/2014/main" id="{B1F8010C-D8CB-D679-B6D5-AC819AB11469}"/>
                </a:ext>
              </a:extLst>
            </p:cNvPr>
            <p:cNvSpPr>
              <a:spLocks noChangeAspect="1" noChangeArrowheads="1"/>
            </p:cNvSpPr>
            <p:nvPr/>
          </p:nvSpPr>
          <p:spPr bwMode="auto">
            <a:xfrm>
              <a:off x="4572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a</a:t>
              </a:r>
            </a:p>
          </p:txBody>
        </p:sp>
        <p:sp>
          <p:nvSpPr>
            <p:cNvPr id="10" name="Oval 8">
              <a:extLst>
                <a:ext uri="{FF2B5EF4-FFF2-40B4-BE49-F238E27FC236}">
                  <a16:creationId xmlns:a16="http://schemas.microsoft.com/office/drawing/2014/main" id="{ECB87547-99BE-3049-7D1E-3736EF7EDB43}"/>
                </a:ext>
              </a:extLst>
            </p:cNvPr>
            <p:cNvSpPr>
              <a:spLocks noChangeAspect="1" noChangeArrowheads="1"/>
            </p:cNvSpPr>
            <p:nvPr/>
          </p:nvSpPr>
          <p:spPr bwMode="auto">
            <a:xfrm>
              <a:off x="4572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b</a:t>
              </a:r>
            </a:p>
          </p:txBody>
        </p:sp>
        <p:sp>
          <p:nvSpPr>
            <p:cNvPr id="11" name="Oval 9">
              <a:extLst>
                <a:ext uri="{FF2B5EF4-FFF2-40B4-BE49-F238E27FC236}">
                  <a16:creationId xmlns:a16="http://schemas.microsoft.com/office/drawing/2014/main" id="{001860F6-0E9B-BF10-2CE7-076D19C9D07A}"/>
                </a:ext>
              </a:extLst>
            </p:cNvPr>
            <p:cNvSpPr>
              <a:spLocks noChangeAspect="1" noChangeArrowheads="1"/>
            </p:cNvSpPr>
            <p:nvPr/>
          </p:nvSpPr>
          <p:spPr bwMode="auto">
            <a:xfrm>
              <a:off x="4572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c</a:t>
              </a:r>
            </a:p>
          </p:txBody>
        </p:sp>
        <p:cxnSp>
          <p:nvCxnSpPr>
            <p:cNvPr id="13" name="AutoShape 12">
              <a:extLst>
                <a:ext uri="{FF2B5EF4-FFF2-40B4-BE49-F238E27FC236}">
                  <a16:creationId xmlns:a16="http://schemas.microsoft.com/office/drawing/2014/main" id="{5A6786FA-006E-0E60-1C4C-697D4D7E47F5}"/>
                </a:ext>
              </a:extLst>
            </p:cNvPr>
            <p:cNvCxnSpPr>
              <a:cxnSpLocks noChangeShapeType="1"/>
              <a:stCxn id="8" idx="7"/>
              <a:endCxn id="9" idx="3"/>
            </p:cNvCxnSpPr>
            <p:nvPr/>
          </p:nvCxnSpPr>
          <p:spPr bwMode="auto">
            <a:xfrm flipV="1">
              <a:off x="2668588" y="3770314"/>
              <a:ext cx="1943100" cy="9175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AutoShape 13">
              <a:extLst>
                <a:ext uri="{FF2B5EF4-FFF2-40B4-BE49-F238E27FC236}">
                  <a16:creationId xmlns:a16="http://schemas.microsoft.com/office/drawing/2014/main" id="{2D5EAF10-D51B-8D1E-EB10-CF1C8169C738}"/>
                </a:ext>
              </a:extLst>
            </p:cNvPr>
            <p:cNvCxnSpPr>
              <a:cxnSpLocks noChangeShapeType="1"/>
              <a:stCxn id="8" idx="6"/>
              <a:endCxn id="10" idx="2"/>
            </p:cNvCxnSpPr>
            <p:nvPr/>
          </p:nvCxnSpPr>
          <p:spPr bwMode="auto">
            <a:xfrm>
              <a:off x="2708276" y="4783138"/>
              <a:ext cx="18637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AutoShape 14">
              <a:extLst>
                <a:ext uri="{FF2B5EF4-FFF2-40B4-BE49-F238E27FC236}">
                  <a16:creationId xmlns:a16="http://schemas.microsoft.com/office/drawing/2014/main" id="{09D67F7D-AA04-7A82-5673-76E4DA71EB29}"/>
                </a:ext>
              </a:extLst>
            </p:cNvPr>
            <p:cNvCxnSpPr>
              <a:cxnSpLocks noChangeShapeType="1"/>
              <a:stCxn id="8" idx="5"/>
              <a:endCxn id="11" idx="1"/>
            </p:cNvCxnSpPr>
            <p:nvPr/>
          </p:nvCxnSpPr>
          <p:spPr bwMode="auto">
            <a:xfrm>
              <a:off x="2668588" y="4878388"/>
              <a:ext cx="1943100" cy="10287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22">
              <a:extLst>
                <a:ext uri="{FF2B5EF4-FFF2-40B4-BE49-F238E27FC236}">
                  <a16:creationId xmlns:a16="http://schemas.microsoft.com/office/drawing/2014/main" id="{3111B53F-D58C-6C41-9988-95F4DA59AF15}"/>
                </a:ext>
              </a:extLst>
            </p:cNvPr>
            <p:cNvCxnSpPr>
              <a:cxnSpLocks noChangeShapeType="1"/>
              <a:stCxn id="10" idx="4"/>
              <a:endCxn id="11" idx="0"/>
            </p:cNvCxnSpPr>
            <p:nvPr/>
          </p:nvCxnSpPr>
          <p:spPr bwMode="auto">
            <a:xfrm>
              <a:off x="4706938" y="4918076"/>
              <a:ext cx="0" cy="9493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24">
              <a:extLst>
                <a:ext uri="{FF2B5EF4-FFF2-40B4-BE49-F238E27FC236}">
                  <a16:creationId xmlns:a16="http://schemas.microsoft.com/office/drawing/2014/main" id="{375D9332-F928-8C89-59C5-8A151CD02E52}"/>
                </a:ext>
              </a:extLst>
            </p:cNvPr>
            <p:cNvCxnSpPr>
              <a:cxnSpLocks noChangeShapeType="1"/>
              <a:stCxn id="10" idx="6"/>
              <a:endCxn id="24" idx="1"/>
            </p:cNvCxnSpPr>
            <p:nvPr/>
          </p:nvCxnSpPr>
          <p:spPr bwMode="auto">
            <a:xfrm>
              <a:off x="4841876" y="4783138"/>
              <a:ext cx="2055813" cy="112395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AutoShape 25">
              <a:extLst>
                <a:ext uri="{FF2B5EF4-FFF2-40B4-BE49-F238E27FC236}">
                  <a16:creationId xmlns:a16="http://schemas.microsoft.com/office/drawing/2014/main" id="{DA63CDA7-F6FE-AB37-6D89-E7FB505C52E0}"/>
                </a:ext>
              </a:extLst>
            </p:cNvPr>
            <p:cNvCxnSpPr>
              <a:cxnSpLocks noChangeShapeType="1"/>
              <a:stCxn id="11" idx="6"/>
              <a:endCxn id="24" idx="2"/>
            </p:cNvCxnSpPr>
            <p:nvPr/>
          </p:nvCxnSpPr>
          <p:spPr bwMode="auto">
            <a:xfrm>
              <a:off x="4841876" y="6002338"/>
              <a:ext cx="20161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AutoShape 34">
              <a:extLst>
                <a:ext uri="{FF2B5EF4-FFF2-40B4-BE49-F238E27FC236}">
                  <a16:creationId xmlns:a16="http://schemas.microsoft.com/office/drawing/2014/main" id="{77BE9ED9-18F8-3ABF-7D23-0DA37C719763}"/>
                </a:ext>
              </a:extLst>
            </p:cNvPr>
            <p:cNvCxnSpPr>
              <a:cxnSpLocks noChangeShapeType="1"/>
              <a:stCxn id="9" idx="4"/>
              <a:endCxn id="10" idx="0"/>
            </p:cNvCxnSpPr>
            <p:nvPr/>
          </p:nvCxnSpPr>
          <p:spPr bwMode="auto">
            <a:xfrm>
              <a:off x="4706938" y="3810000"/>
              <a:ext cx="0" cy="83820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 name="Oval 38">
              <a:extLst>
                <a:ext uri="{FF2B5EF4-FFF2-40B4-BE49-F238E27FC236}">
                  <a16:creationId xmlns:a16="http://schemas.microsoft.com/office/drawing/2014/main" id="{D9155478-7C6B-F012-B8D1-283A7356DE53}"/>
                </a:ext>
              </a:extLst>
            </p:cNvPr>
            <p:cNvSpPr>
              <a:spLocks noChangeAspect="1" noChangeArrowheads="1"/>
            </p:cNvSpPr>
            <p:nvPr/>
          </p:nvSpPr>
          <p:spPr bwMode="auto">
            <a:xfrm>
              <a:off x="6858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d</a:t>
              </a:r>
            </a:p>
          </p:txBody>
        </p:sp>
        <p:sp>
          <p:nvSpPr>
            <p:cNvPr id="23" name="Oval 39">
              <a:extLst>
                <a:ext uri="{FF2B5EF4-FFF2-40B4-BE49-F238E27FC236}">
                  <a16:creationId xmlns:a16="http://schemas.microsoft.com/office/drawing/2014/main" id="{F8F28E2E-A5C2-A08A-FC36-DCD89DD67182}"/>
                </a:ext>
              </a:extLst>
            </p:cNvPr>
            <p:cNvSpPr>
              <a:spLocks noChangeAspect="1" noChangeArrowheads="1"/>
            </p:cNvSpPr>
            <p:nvPr/>
          </p:nvSpPr>
          <p:spPr bwMode="auto">
            <a:xfrm>
              <a:off x="6858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e</a:t>
              </a:r>
            </a:p>
          </p:txBody>
        </p:sp>
        <p:sp>
          <p:nvSpPr>
            <p:cNvPr id="24" name="Oval 40">
              <a:extLst>
                <a:ext uri="{FF2B5EF4-FFF2-40B4-BE49-F238E27FC236}">
                  <a16:creationId xmlns:a16="http://schemas.microsoft.com/office/drawing/2014/main" id="{0464BD0C-5936-8DF4-5938-11F4849FC726}"/>
                </a:ext>
              </a:extLst>
            </p:cNvPr>
            <p:cNvSpPr>
              <a:spLocks noChangeAspect="1" noChangeArrowheads="1"/>
            </p:cNvSpPr>
            <p:nvPr/>
          </p:nvSpPr>
          <p:spPr bwMode="auto">
            <a:xfrm>
              <a:off x="6858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f</a:t>
              </a:r>
            </a:p>
          </p:txBody>
        </p:sp>
        <p:cxnSp>
          <p:nvCxnSpPr>
            <p:cNvPr id="25" name="AutoShape 41">
              <a:extLst>
                <a:ext uri="{FF2B5EF4-FFF2-40B4-BE49-F238E27FC236}">
                  <a16:creationId xmlns:a16="http://schemas.microsoft.com/office/drawing/2014/main" id="{442E7721-C785-35A2-AD36-589FC3033A6B}"/>
                </a:ext>
              </a:extLst>
            </p:cNvPr>
            <p:cNvCxnSpPr>
              <a:cxnSpLocks noChangeShapeType="1"/>
              <a:stCxn id="23" idx="4"/>
              <a:endCxn id="24" idx="0"/>
            </p:cNvCxnSpPr>
            <p:nvPr/>
          </p:nvCxnSpPr>
          <p:spPr bwMode="auto">
            <a:xfrm>
              <a:off x="6992938" y="4918076"/>
              <a:ext cx="0" cy="949325"/>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AutoShape 42">
              <a:extLst>
                <a:ext uri="{FF2B5EF4-FFF2-40B4-BE49-F238E27FC236}">
                  <a16:creationId xmlns:a16="http://schemas.microsoft.com/office/drawing/2014/main" id="{B4AB6339-4B1E-3324-BFE1-3BE743CA04B5}"/>
                </a:ext>
              </a:extLst>
            </p:cNvPr>
            <p:cNvCxnSpPr>
              <a:cxnSpLocks noChangeShapeType="1"/>
              <a:stCxn id="22" idx="4"/>
              <a:endCxn id="23" idx="0"/>
            </p:cNvCxnSpPr>
            <p:nvPr/>
          </p:nvCxnSpPr>
          <p:spPr bwMode="auto">
            <a:xfrm>
              <a:off x="6992938" y="3810000"/>
              <a:ext cx="0" cy="83820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Oval 44">
              <a:extLst>
                <a:ext uri="{FF2B5EF4-FFF2-40B4-BE49-F238E27FC236}">
                  <a16:creationId xmlns:a16="http://schemas.microsoft.com/office/drawing/2014/main" id="{3637CFC3-0208-F36A-B299-B7A9D92BA9B4}"/>
                </a:ext>
              </a:extLst>
            </p:cNvPr>
            <p:cNvSpPr>
              <a:spLocks noChangeAspect="1" noChangeArrowheads="1"/>
            </p:cNvSpPr>
            <p:nvPr/>
          </p:nvSpPr>
          <p:spPr bwMode="auto">
            <a:xfrm>
              <a:off x="89535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t</a:t>
              </a:r>
            </a:p>
          </p:txBody>
        </p:sp>
        <p:cxnSp>
          <p:nvCxnSpPr>
            <p:cNvPr id="28" name="AutoShape 45">
              <a:extLst>
                <a:ext uri="{FF2B5EF4-FFF2-40B4-BE49-F238E27FC236}">
                  <a16:creationId xmlns:a16="http://schemas.microsoft.com/office/drawing/2014/main" id="{D255F043-332D-1585-CB7C-5C437A445292}"/>
                </a:ext>
              </a:extLst>
            </p:cNvPr>
            <p:cNvCxnSpPr>
              <a:cxnSpLocks noChangeShapeType="1"/>
              <a:stCxn id="22" idx="6"/>
              <a:endCxn id="27" idx="1"/>
            </p:cNvCxnSpPr>
            <p:nvPr/>
          </p:nvCxnSpPr>
          <p:spPr bwMode="auto">
            <a:xfrm>
              <a:off x="7127876" y="3675064"/>
              <a:ext cx="1865313"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AutoShape 46">
              <a:extLst>
                <a:ext uri="{FF2B5EF4-FFF2-40B4-BE49-F238E27FC236}">
                  <a16:creationId xmlns:a16="http://schemas.microsoft.com/office/drawing/2014/main" id="{B6862539-1406-DC49-2C46-276D4A247E22}"/>
                </a:ext>
              </a:extLst>
            </p:cNvPr>
            <p:cNvCxnSpPr>
              <a:cxnSpLocks noChangeShapeType="1"/>
              <a:stCxn id="23" idx="6"/>
              <a:endCxn id="27" idx="2"/>
            </p:cNvCxnSpPr>
            <p:nvPr/>
          </p:nvCxnSpPr>
          <p:spPr bwMode="auto">
            <a:xfrm>
              <a:off x="7127876" y="4783138"/>
              <a:ext cx="18256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AutoShape 47">
              <a:extLst>
                <a:ext uri="{FF2B5EF4-FFF2-40B4-BE49-F238E27FC236}">
                  <a16:creationId xmlns:a16="http://schemas.microsoft.com/office/drawing/2014/main" id="{A98049E2-0591-8600-889D-B205908FCCDE}"/>
                </a:ext>
              </a:extLst>
            </p:cNvPr>
            <p:cNvCxnSpPr>
              <a:cxnSpLocks noChangeShapeType="1"/>
              <a:stCxn id="24" idx="7"/>
              <a:endCxn id="27" idx="4"/>
            </p:cNvCxnSpPr>
            <p:nvPr/>
          </p:nvCxnSpPr>
          <p:spPr bwMode="auto">
            <a:xfrm flipV="1">
              <a:off x="7088188" y="4918076"/>
              <a:ext cx="2000250" cy="989013"/>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AutoShape 63">
              <a:extLst>
                <a:ext uri="{FF2B5EF4-FFF2-40B4-BE49-F238E27FC236}">
                  <a16:creationId xmlns:a16="http://schemas.microsoft.com/office/drawing/2014/main" id="{3865875E-E921-3A25-5303-AD8787BE6E54}"/>
                </a:ext>
              </a:extLst>
            </p:cNvPr>
            <p:cNvCxnSpPr>
              <a:cxnSpLocks noChangeShapeType="1"/>
              <a:stCxn id="23" idx="2"/>
              <a:endCxn id="9" idx="6"/>
            </p:cNvCxnSpPr>
            <p:nvPr/>
          </p:nvCxnSpPr>
          <p:spPr bwMode="auto">
            <a:xfrm flipH="1" flipV="1">
              <a:off x="4841876" y="3675064"/>
              <a:ext cx="2016125" cy="110807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AutoShape 64">
              <a:extLst>
                <a:ext uri="{FF2B5EF4-FFF2-40B4-BE49-F238E27FC236}">
                  <a16:creationId xmlns:a16="http://schemas.microsoft.com/office/drawing/2014/main" id="{CD63B653-8A60-BFCB-8B54-7D312C510E1F}"/>
                </a:ext>
              </a:extLst>
            </p:cNvPr>
            <p:cNvCxnSpPr>
              <a:cxnSpLocks noChangeShapeType="1"/>
              <a:stCxn id="22" idx="2"/>
              <a:endCxn id="10" idx="7"/>
            </p:cNvCxnSpPr>
            <p:nvPr/>
          </p:nvCxnSpPr>
          <p:spPr bwMode="auto">
            <a:xfrm flipH="1">
              <a:off x="4802188" y="3675064"/>
              <a:ext cx="2055812"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8" name="Group 37">
            <a:extLst>
              <a:ext uri="{FF2B5EF4-FFF2-40B4-BE49-F238E27FC236}">
                <a16:creationId xmlns:a16="http://schemas.microsoft.com/office/drawing/2014/main" id="{0ACE20B6-88C6-377C-A4F9-34DB10136EFB}"/>
              </a:ext>
            </a:extLst>
          </p:cNvPr>
          <p:cNvGrpSpPr/>
          <p:nvPr/>
        </p:nvGrpSpPr>
        <p:grpSpPr>
          <a:xfrm>
            <a:off x="7940049" y="1352401"/>
            <a:ext cx="3889729" cy="1830806"/>
            <a:chOff x="840720" y="4252911"/>
            <a:chExt cx="4884588" cy="2299063"/>
          </a:xfrm>
        </p:grpSpPr>
        <p:sp>
          <p:nvSpPr>
            <p:cNvPr id="449" name="Oval 7">
              <a:extLst>
                <a:ext uri="{FF2B5EF4-FFF2-40B4-BE49-F238E27FC236}">
                  <a16:creationId xmlns:a16="http://schemas.microsoft.com/office/drawing/2014/main" id="{67189B79-760B-7B36-5AEE-4048E8D441F7}"/>
                </a:ext>
              </a:extLst>
            </p:cNvPr>
            <p:cNvSpPr>
              <a:spLocks noChangeAspect="1" noChangeArrowheads="1"/>
            </p:cNvSpPr>
            <p:nvPr/>
          </p:nvSpPr>
          <p:spPr bwMode="auto">
            <a:xfrm>
              <a:off x="2089530" y="425291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a</a:t>
              </a:r>
            </a:p>
          </p:txBody>
        </p:sp>
        <p:sp>
          <p:nvSpPr>
            <p:cNvPr id="450" name="Oval 8">
              <a:extLst>
                <a:ext uri="{FF2B5EF4-FFF2-40B4-BE49-F238E27FC236}">
                  <a16:creationId xmlns:a16="http://schemas.microsoft.com/office/drawing/2014/main" id="{2B754DE0-214A-3FA7-E229-286FEAB269D2}"/>
                </a:ext>
              </a:extLst>
            </p:cNvPr>
            <p:cNvSpPr>
              <a:spLocks noChangeAspect="1" noChangeArrowheads="1"/>
            </p:cNvSpPr>
            <p:nvPr/>
          </p:nvSpPr>
          <p:spPr bwMode="auto">
            <a:xfrm>
              <a:off x="2089530" y="5228235"/>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b</a:t>
              </a:r>
            </a:p>
          </p:txBody>
        </p:sp>
        <p:sp>
          <p:nvSpPr>
            <p:cNvPr id="451" name="Oval 9">
              <a:extLst>
                <a:ext uri="{FF2B5EF4-FFF2-40B4-BE49-F238E27FC236}">
                  <a16:creationId xmlns:a16="http://schemas.microsoft.com/office/drawing/2014/main" id="{09E3ADFA-9B83-84CC-3A53-CB602D8EE099}"/>
                </a:ext>
              </a:extLst>
            </p:cNvPr>
            <p:cNvSpPr>
              <a:spLocks noChangeAspect="1" noChangeArrowheads="1"/>
            </p:cNvSpPr>
            <p:nvPr/>
          </p:nvSpPr>
          <p:spPr bwMode="auto">
            <a:xfrm>
              <a:off x="2089530" y="6301369"/>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c</a:t>
              </a:r>
            </a:p>
          </p:txBody>
        </p:sp>
        <p:cxnSp>
          <p:nvCxnSpPr>
            <p:cNvPr id="452" name="AutoShape 12">
              <a:extLst>
                <a:ext uri="{FF2B5EF4-FFF2-40B4-BE49-F238E27FC236}">
                  <a16:creationId xmlns:a16="http://schemas.microsoft.com/office/drawing/2014/main" id="{B19DE1C1-AE80-49DF-106F-EE6B1B4B6954}"/>
                </a:ext>
              </a:extLst>
            </p:cNvPr>
            <p:cNvCxnSpPr>
              <a:cxnSpLocks noChangeShapeType="1"/>
              <a:stCxn id="479" idx="7"/>
              <a:endCxn id="449" idx="3"/>
            </p:cNvCxnSpPr>
            <p:nvPr/>
          </p:nvCxnSpPr>
          <p:spPr bwMode="auto">
            <a:xfrm flipV="1">
              <a:off x="1020777" y="4455668"/>
              <a:ext cx="1099646" cy="78996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3" name="AutoShape 13">
              <a:extLst>
                <a:ext uri="{FF2B5EF4-FFF2-40B4-BE49-F238E27FC236}">
                  <a16:creationId xmlns:a16="http://schemas.microsoft.com/office/drawing/2014/main" id="{838D4D25-3373-CE94-ECAF-B047ADF2F734}"/>
                </a:ext>
              </a:extLst>
            </p:cNvPr>
            <p:cNvCxnSpPr>
              <a:cxnSpLocks noChangeShapeType="1"/>
              <a:stCxn id="479" idx="6"/>
              <a:endCxn id="450" idx="2"/>
            </p:cNvCxnSpPr>
            <p:nvPr/>
          </p:nvCxnSpPr>
          <p:spPr bwMode="auto">
            <a:xfrm>
              <a:off x="1051670" y="5329613"/>
              <a:ext cx="1037860" cy="17394"/>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4" name="AutoShape 14">
              <a:extLst>
                <a:ext uri="{FF2B5EF4-FFF2-40B4-BE49-F238E27FC236}">
                  <a16:creationId xmlns:a16="http://schemas.microsoft.com/office/drawing/2014/main" id="{831D16E9-1201-354D-D860-75E501A0E81E}"/>
                </a:ext>
              </a:extLst>
            </p:cNvPr>
            <p:cNvCxnSpPr>
              <a:cxnSpLocks noChangeShapeType="1"/>
              <a:stCxn id="479" idx="5"/>
              <a:endCxn id="451" idx="1"/>
            </p:cNvCxnSpPr>
            <p:nvPr/>
          </p:nvCxnSpPr>
          <p:spPr bwMode="auto">
            <a:xfrm>
              <a:off x="1020777" y="5413597"/>
              <a:ext cx="1099646" cy="922559"/>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5" name="AutoShape 22">
              <a:extLst>
                <a:ext uri="{FF2B5EF4-FFF2-40B4-BE49-F238E27FC236}">
                  <a16:creationId xmlns:a16="http://schemas.microsoft.com/office/drawing/2014/main" id="{E670A01C-24B2-3D90-B515-8DB752C58686}"/>
                </a:ext>
              </a:extLst>
            </p:cNvPr>
            <p:cNvCxnSpPr>
              <a:cxnSpLocks noChangeShapeType="1"/>
              <a:stCxn id="474" idx="3"/>
              <a:endCxn id="451" idx="0"/>
            </p:cNvCxnSpPr>
            <p:nvPr/>
          </p:nvCxnSpPr>
          <p:spPr bwMode="auto">
            <a:xfrm flipH="1">
              <a:off x="2195005" y="5413598"/>
              <a:ext cx="300653" cy="887771"/>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6" name="AutoShape 24">
              <a:extLst>
                <a:ext uri="{FF2B5EF4-FFF2-40B4-BE49-F238E27FC236}">
                  <a16:creationId xmlns:a16="http://schemas.microsoft.com/office/drawing/2014/main" id="{FA739A8D-5D1B-84E3-9ED8-19CDDD6A1347}"/>
                </a:ext>
              </a:extLst>
            </p:cNvPr>
            <p:cNvCxnSpPr>
              <a:cxnSpLocks noChangeShapeType="1"/>
              <a:stCxn id="474" idx="5"/>
              <a:endCxn id="461" idx="1"/>
            </p:cNvCxnSpPr>
            <p:nvPr/>
          </p:nvCxnSpPr>
          <p:spPr bwMode="auto">
            <a:xfrm>
              <a:off x="2644822" y="5413598"/>
              <a:ext cx="1262468" cy="922558"/>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7" name="AutoShape 25">
              <a:extLst>
                <a:ext uri="{FF2B5EF4-FFF2-40B4-BE49-F238E27FC236}">
                  <a16:creationId xmlns:a16="http://schemas.microsoft.com/office/drawing/2014/main" id="{0F15ED20-3B1E-194D-B67C-50AB8BAB9D6A}"/>
                </a:ext>
              </a:extLst>
            </p:cNvPr>
            <p:cNvCxnSpPr>
              <a:cxnSpLocks noChangeShapeType="1"/>
              <a:stCxn id="475" idx="6"/>
              <a:endCxn id="461" idx="2"/>
            </p:cNvCxnSpPr>
            <p:nvPr/>
          </p:nvCxnSpPr>
          <p:spPr bwMode="auto">
            <a:xfrm flipV="1">
              <a:off x="2644821" y="6420141"/>
              <a:ext cx="1231576" cy="13062"/>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8" name="AutoShape 34">
              <a:extLst>
                <a:ext uri="{FF2B5EF4-FFF2-40B4-BE49-F238E27FC236}">
                  <a16:creationId xmlns:a16="http://schemas.microsoft.com/office/drawing/2014/main" id="{8834A673-1438-9478-F75E-E25D9092706E}"/>
                </a:ext>
              </a:extLst>
            </p:cNvPr>
            <p:cNvCxnSpPr>
              <a:cxnSpLocks noChangeShapeType="1"/>
              <a:stCxn id="471" idx="3"/>
              <a:endCxn id="450" idx="0"/>
            </p:cNvCxnSpPr>
            <p:nvPr/>
          </p:nvCxnSpPr>
          <p:spPr bwMode="auto">
            <a:xfrm flipH="1">
              <a:off x="2195005" y="4455668"/>
              <a:ext cx="427973" cy="772567"/>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9" name="Oval 38">
              <a:extLst>
                <a:ext uri="{FF2B5EF4-FFF2-40B4-BE49-F238E27FC236}">
                  <a16:creationId xmlns:a16="http://schemas.microsoft.com/office/drawing/2014/main" id="{DF3C6830-EECC-E013-3FD6-36DFA74B2238}"/>
                </a:ext>
              </a:extLst>
            </p:cNvPr>
            <p:cNvSpPr>
              <a:spLocks noChangeAspect="1" noChangeArrowheads="1"/>
            </p:cNvSpPr>
            <p:nvPr/>
          </p:nvSpPr>
          <p:spPr bwMode="auto">
            <a:xfrm>
              <a:off x="3876397" y="425291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d</a:t>
              </a:r>
            </a:p>
          </p:txBody>
        </p:sp>
        <p:sp>
          <p:nvSpPr>
            <p:cNvPr id="460" name="Oval 39">
              <a:extLst>
                <a:ext uri="{FF2B5EF4-FFF2-40B4-BE49-F238E27FC236}">
                  <a16:creationId xmlns:a16="http://schemas.microsoft.com/office/drawing/2014/main" id="{B713FCB5-467E-9367-D623-2D2DA1E6BCA9}"/>
                </a:ext>
              </a:extLst>
            </p:cNvPr>
            <p:cNvSpPr>
              <a:spLocks noChangeAspect="1" noChangeArrowheads="1"/>
            </p:cNvSpPr>
            <p:nvPr/>
          </p:nvSpPr>
          <p:spPr bwMode="auto">
            <a:xfrm>
              <a:off x="3876397" y="5228235"/>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e</a:t>
              </a:r>
            </a:p>
          </p:txBody>
        </p:sp>
        <p:sp>
          <p:nvSpPr>
            <p:cNvPr id="461" name="Oval 40">
              <a:extLst>
                <a:ext uri="{FF2B5EF4-FFF2-40B4-BE49-F238E27FC236}">
                  <a16:creationId xmlns:a16="http://schemas.microsoft.com/office/drawing/2014/main" id="{37926241-6090-E999-CC67-B509B1FAC55A}"/>
                </a:ext>
              </a:extLst>
            </p:cNvPr>
            <p:cNvSpPr>
              <a:spLocks noChangeAspect="1" noChangeArrowheads="1"/>
            </p:cNvSpPr>
            <p:nvPr/>
          </p:nvSpPr>
          <p:spPr bwMode="auto">
            <a:xfrm>
              <a:off x="3876397" y="6301369"/>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f</a:t>
              </a:r>
            </a:p>
          </p:txBody>
        </p:sp>
        <p:cxnSp>
          <p:nvCxnSpPr>
            <p:cNvPr id="462" name="AutoShape 41">
              <a:extLst>
                <a:ext uri="{FF2B5EF4-FFF2-40B4-BE49-F238E27FC236}">
                  <a16:creationId xmlns:a16="http://schemas.microsoft.com/office/drawing/2014/main" id="{E448D9CD-E7C1-AE57-CEEF-7813760E91F3}"/>
                </a:ext>
              </a:extLst>
            </p:cNvPr>
            <p:cNvCxnSpPr>
              <a:cxnSpLocks noChangeShapeType="1"/>
              <a:stCxn id="460" idx="4"/>
              <a:endCxn id="476" idx="1"/>
            </p:cNvCxnSpPr>
            <p:nvPr/>
          </p:nvCxnSpPr>
          <p:spPr bwMode="auto">
            <a:xfrm>
              <a:off x="3981872" y="5465778"/>
              <a:ext cx="347318" cy="870378"/>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3" name="AutoShape 42">
              <a:extLst>
                <a:ext uri="{FF2B5EF4-FFF2-40B4-BE49-F238E27FC236}">
                  <a16:creationId xmlns:a16="http://schemas.microsoft.com/office/drawing/2014/main" id="{217152F8-F208-CC2A-E0F3-32BAAAC9C1A9}"/>
                </a:ext>
              </a:extLst>
            </p:cNvPr>
            <p:cNvCxnSpPr>
              <a:cxnSpLocks noChangeShapeType="1"/>
              <a:stCxn id="459" idx="4"/>
              <a:endCxn id="460" idx="0"/>
            </p:cNvCxnSpPr>
            <p:nvPr/>
          </p:nvCxnSpPr>
          <p:spPr bwMode="auto">
            <a:xfrm>
              <a:off x="3981872" y="4490454"/>
              <a:ext cx="0" cy="73778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4" name="Oval 44">
              <a:extLst>
                <a:ext uri="{FF2B5EF4-FFF2-40B4-BE49-F238E27FC236}">
                  <a16:creationId xmlns:a16="http://schemas.microsoft.com/office/drawing/2014/main" id="{7F871C1C-7831-3B52-D3FE-02E5AF97D920}"/>
                </a:ext>
              </a:extLst>
            </p:cNvPr>
            <p:cNvSpPr>
              <a:spLocks noChangeAspect="1" noChangeArrowheads="1"/>
            </p:cNvSpPr>
            <p:nvPr/>
          </p:nvSpPr>
          <p:spPr bwMode="auto">
            <a:xfrm>
              <a:off x="5514358" y="5228235"/>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t</a:t>
              </a:r>
            </a:p>
          </p:txBody>
        </p:sp>
        <p:cxnSp>
          <p:nvCxnSpPr>
            <p:cNvPr id="465" name="AutoShape 45">
              <a:extLst>
                <a:ext uri="{FF2B5EF4-FFF2-40B4-BE49-F238E27FC236}">
                  <a16:creationId xmlns:a16="http://schemas.microsoft.com/office/drawing/2014/main" id="{9480AE20-C86E-3B67-78B0-72B6C49511A1}"/>
                </a:ext>
              </a:extLst>
            </p:cNvPr>
            <p:cNvCxnSpPr>
              <a:cxnSpLocks noChangeShapeType="1"/>
              <a:stCxn id="473" idx="5"/>
              <a:endCxn id="464" idx="1"/>
            </p:cNvCxnSpPr>
            <p:nvPr/>
          </p:nvCxnSpPr>
          <p:spPr bwMode="auto">
            <a:xfrm>
              <a:off x="4447461" y="4455667"/>
              <a:ext cx="1097790" cy="80735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6" name="AutoShape 46">
              <a:extLst>
                <a:ext uri="{FF2B5EF4-FFF2-40B4-BE49-F238E27FC236}">
                  <a16:creationId xmlns:a16="http://schemas.microsoft.com/office/drawing/2014/main" id="{DFA48B1F-C3A1-E32F-6695-943B993E7351}"/>
                </a:ext>
              </a:extLst>
            </p:cNvPr>
            <p:cNvCxnSpPr>
              <a:cxnSpLocks noChangeShapeType="1"/>
              <a:stCxn id="477" idx="6"/>
              <a:endCxn id="464" idx="2"/>
            </p:cNvCxnSpPr>
            <p:nvPr/>
          </p:nvCxnSpPr>
          <p:spPr bwMode="auto">
            <a:xfrm flipV="1">
              <a:off x="4478224" y="5347007"/>
              <a:ext cx="1036134" cy="22647"/>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7" name="AutoShape 47">
              <a:extLst>
                <a:ext uri="{FF2B5EF4-FFF2-40B4-BE49-F238E27FC236}">
                  <a16:creationId xmlns:a16="http://schemas.microsoft.com/office/drawing/2014/main" id="{78DE6A18-DE20-DF02-F349-BF3A45FFB6B7}"/>
                </a:ext>
              </a:extLst>
            </p:cNvPr>
            <p:cNvCxnSpPr>
              <a:cxnSpLocks noChangeShapeType="1"/>
              <a:stCxn id="476" idx="7"/>
              <a:endCxn id="464" idx="4"/>
            </p:cNvCxnSpPr>
            <p:nvPr/>
          </p:nvCxnSpPr>
          <p:spPr bwMode="auto">
            <a:xfrm flipV="1">
              <a:off x="4478354" y="5465778"/>
              <a:ext cx="1141479" cy="870378"/>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8" name="AutoShape 63">
              <a:extLst>
                <a:ext uri="{FF2B5EF4-FFF2-40B4-BE49-F238E27FC236}">
                  <a16:creationId xmlns:a16="http://schemas.microsoft.com/office/drawing/2014/main" id="{52433DFA-FA88-A239-16C3-1D1619EF2BCB}"/>
                </a:ext>
              </a:extLst>
            </p:cNvPr>
            <p:cNvCxnSpPr>
              <a:cxnSpLocks noChangeShapeType="1"/>
              <a:stCxn id="460" idx="1"/>
              <a:endCxn id="449" idx="5"/>
            </p:cNvCxnSpPr>
            <p:nvPr/>
          </p:nvCxnSpPr>
          <p:spPr bwMode="auto">
            <a:xfrm flipH="1" flipV="1">
              <a:off x="2269587" y="4455668"/>
              <a:ext cx="1637703" cy="807354"/>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9" name="AutoShape 64">
              <a:extLst>
                <a:ext uri="{FF2B5EF4-FFF2-40B4-BE49-F238E27FC236}">
                  <a16:creationId xmlns:a16="http://schemas.microsoft.com/office/drawing/2014/main" id="{48016ACE-C682-8AC3-6AB7-064A100BC73C}"/>
                </a:ext>
              </a:extLst>
            </p:cNvPr>
            <p:cNvCxnSpPr>
              <a:cxnSpLocks noChangeShapeType="1"/>
              <a:stCxn id="473" idx="3"/>
              <a:endCxn id="450" idx="7"/>
            </p:cNvCxnSpPr>
            <p:nvPr/>
          </p:nvCxnSpPr>
          <p:spPr bwMode="auto">
            <a:xfrm flipH="1">
              <a:off x="2269587" y="4455667"/>
              <a:ext cx="2028710" cy="80735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0" name="AutoShape 24">
              <a:extLst>
                <a:ext uri="{FF2B5EF4-FFF2-40B4-BE49-F238E27FC236}">
                  <a16:creationId xmlns:a16="http://schemas.microsoft.com/office/drawing/2014/main" id="{22A03187-9E6C-2001-FEF8-B6335A6D8EF4}"/>
                </a:ext>
              </a:extLst>
            </p:cNvPr>
            <p:cNvCxnSpPr>
              <a:cxnSpLocks noChangeShapeType="1"/>
              <a:stCxn id="474" idx="6"/>
              <a:endCxn id="460" idx="2"/>
            </p:cNvCxnSpPr>
            <p:nvPr/>
          </p:nvCxnSpPr>
          <p:spPr bwMode="auto">
            <a:xfrm>
              <a:off x="2675715" y="5329614"/>
              <a:ext cx="1200682" cy="17393"/>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71" name="Oval 7">
              <a:extLst>
                <a:ext uri="{FF2B5EF4-FFF2-40B4-BE49-F238E27FC236}">
                  <a16:creationId xmlns:a16="http://schemas.microsoft.com/office/drawing/2014/main" id="{8B2A31B4-A1B1-A08A-982C-72E8B712C561}"/>
                </a:ext>
              </a:extLst>
            </p:cNvPr>
            <p:cNvSpPr>
              <a:spLocks noChangeAspect="1" noChangeArrowheads="1"/>
            </p:cNvSpPr>
            <p:nvPr/>
          </p:nvSpPr>
          <p:spPr bwMode="auto">
            <a:xfrm>
              <a:off x="2592085" y="425291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cxnSp>
          <p:nvCxnSpPr>
            <p:cNvPr id="472" name="AutoShape 63">
              <a:extLst>
                <a:ext uri="{FF2B5EF4-FFF2-40B4-BE49-F238E27FC236}">
                  <a16:creationId xmlns:a16="http://schemas.microsoft.com/office/drawing/2014/main" id="{6310261B-1A51-AE5C-AFC3-F06787DE15A4}"/>
                </a:ext>
              </a:extLst>
            </p:cNvPr>
            <p:cNvCxnSpPr>
              <a:cxnSpLocks noChangeShapeType="1"/>
              <a:stCxn id="449" idx="6"/>
              <a:endCxn id="471" idx="2"/>
            </p:cNvCxnSpPr>
            <p:nvPr/>
          </p:nvCxnSpPr>
          <p:spPr bwMode="auto">
            <a:xfrm>
              <a:off x="2300480" y="4371684"/>
              <a:ext cx="29160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73" name="Oval 7">
              <a:extLst>
                <a:ext uri="{FF2B5EF4-FFF2-40B4-BE49-F238E27FC236}">
                  <a16:creationId xmlns:a16="http://schemas.microsoft.com/office/drawing/2014/main" id="{110CCFFD-B7C0-4930-9C87-F53FFA27F652}"/>
                </a:ext>
              </a:extLst>
            </p:cNvPr>
            <p:cNvSpPr>
              <a:spLocks noChangeAspect="1" noChangeArrowheads="1"/>
            </p:cNvSpPr>
            <p:nvPr/>
          </p:nvSpPr>
          <p:spPr bwMode="auto">
            <a:xfrm>
              <a:off x="4267404" y="4252911"/>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474" name="Oval 7">
              <a:extLst>
                <a:ext uri="{FF2B5EF4-FFF2-40B4-BE49-F238E27FC236}">
                  <a16:creationId xmlns:a16="http://schemas.microsoft.com/office/drawing/2014/main" id="{F8E5EC9F-8C6D-71F4-8F72-5D4C554DBA17}"/>
                </a:ext>
              </a:extLst>
            </p:cNvPr>
            <p:cNvSpPr>
              <a:spLocks noChangeAspect="1" noChangeArrowheads="1"/>
            </p:cNvSpPr>
            <p:nvPr/>
          </p:nvSpPr>
          <p:spPr bwMode="auto">
            <a:xfrm>
              <a:off x="2464765" y="521084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475" name="Oval 7">
              <a:extLst>
                <a:ext uri="{FF2B5EF4-FFF2-40B4-BE49-F238E27FC236}">
                  <a16:creationId xmlns:a16="http://schemas.microsoft.com/office/drawing/2014/main" id="{5DBE71A2-051E-25ED-FE24-B87E9FDF0414}"/>
                </a:ext>
              </a:extLst>
            </p:cNvPr>
            <p:cNvSpPr>
              <a:spLocks noChangeAspect="1" noChangeArrowheads="1"/>
            </p:cNvSpPr>
            <p:nvPr/>
          </p:nvSpPr>
          <p:spPr bwMode="auto">
            <a:xfrm>
              <a:off x="2433871" y="6314431"/>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476" name="Oval 7">
              <a:extLst>
                <a:ext uri="{FF2B5EF4-FFF2-40B4-BE49-F238E27FC236}">
                  <a16:creationId xmlns:a16="http://schemas.microsoft.com/office/drawing/2014/main" id="{87CAB6C4-4BE4-6234-7B7E-A075B94BDAC7}"/>
                </a:ext>
              </a:extLst>
            </p:cNvPr>
            <p:cNvSpPr>
              <a:spLocks noChangeAspect="1" noChangeArrowheads="1"/>
            </p:cNvSpPr>
            <p:nvPr/>
          </p:nvSpPr>
          <p:spPr bwMode="auto">
            <a:xfrm>
              <a:off x="4298297" y="6301369"/>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477" name="Oval 7">
              <a:extLst>
                <a:ext uri="{FF2B5EF4-FFF2-40B4-BE49-F238E27FC236}">
                  <a16:creationId xmlns:a16="http://schemas.microsoft.com/office/drawing/2014/main" id="{9661C425-AA07-C5CF-C05B-28B9815C94C8}"/>
                </a:ext>
              </a:extLst>
            </p:cNvPr>
            <p:cNvSpPr>
              <a:spLocks noChangeAspect="1" noChangeArrowheads="1"/>
            </p:cNvSpPr>
            <p:nvPr/>
          </p:nvSpPr>
          <p:spPr bwMode="auto">
            <a:xfrm>
              <a:off x="4267274" y="525088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479" name="Oval 7">
              <a:extLst>
                <a:ext uri="{FF2B5EF4-FFF2-40B4-BE49-F238E27FC236}">
                  <a16:creationId xmlns:a16="http://schemas.microsoft.com/office/drawing/2014/main" id="{AE54A6CB-CE9A-F2A0-7A21-AB1CBA238145}"/>
                </a:ext>
              </a:extLst>
            </p:cNvPr>
            <p:cNvSpPr>
              <a:spLocks noChangeAspect="1" noChangeArrowheads="1"/>
            </p:cNvSpPr>
            <p:nvPr/>
          </p:nvSpPr>
          <p:spPr bwMode="auto">
            <a:xfrm>
              <a:off x="840720" y="5210841"/>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s</a:t>
              </a:r>
            </a:p>
          </p:txBody>
        </p:sp>
        <p:cxnSp>
          <p:nvCxnSpPr>
            <p:cNvPr id="480" name="AutoShape 46">
              <a:extLst>
                <a:ext uri="{FF2B5EF4-FFF2-40B4-BE49-F238E27FC236}">
                  <a16:creationId xmlns:a16="http://schemas.microsoft.com/office/drawing/2014/main" id="{965DB450-62D4-8EF0-0D96-2D48C2C8D67D}"/>
                </a:ext>
              </a:extLst>
            </p:cNvPr>
            <p:cNvCxnSpPr>
              <a:cxnSpLocks noChangeShapeType="1"/>
              <a:stCxn id="459" idx="6"/>
              <a:endCxn id="473" idx="2"/>
            </p:cNvCxnSpPr>
            <p:nvPr/>
          </p:nvCxnSpPr>
          <p:spPr bwMode="auto">
            <a:xfrm flipV="1">
              <a:off x="4087347" y="4371683"/>
              <a:ext cx="180057" cy="1"/>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3" name="AutoShape 46">
              <a:extLst>
                <a:ext uri="{FF2B5EF4-FFF2-40B4-BE49-F238E27FC236}">
                  <a16:creationId xmlns:a16="http://schemas.microsoft.com/office/drawing/2014/main" id="{A3C6B6D8-1D21-2932-E4F5-C0E11850E9DF}"/>
                </a:ext>
              </a:extLst>
            </p:cNvPr>
            <p:cNvCxnSpPr>
              <a:cxnSpLocks noChangeShapeType="1"/>
              <a:stCxn id="460" idx="6"/>
              <a:endCxn id="477" idx="2"/>
            </p:cNvCxnSpPr>
            <p:nvPr/>
          </p:nvCxnSpPr>
          <p:spPr bwMode="auto">
            <a:xfrm>
              <a:off x="4087347" y="5347007"/>
              <a:ext cx="179927" cy="22647"/>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4" name="AutoShape 46">
              <a:extLst>
                <a:ext uri="{FF2B5EF4-FFF2-40B4-BE49-F238E27FC236}">
                  <a16:creationId xmlns:a16="http://schemas.microsoft.com/office/drawing/2014/main" id="{C8C27671-CE19-AC64-FF72-AC86A50E1D5E}"/>
                </a:ext>
              </a:extLst>
            </p:cNvPr>
            <p:cNvCxnSpPr>
              <a:cxnSpLocks noChangeShapeType="1"/>
              <a:stCxn id="461" idx="6"/>
              <a:endCxn id="476" idx="2"/>
            </p:cNvCxnSpPr>
            <p:nvPr/>
          </p:nvCxnSpPr>
          <p:spPr bwMode="auto">
            <a:xfrm>
              <a:off x="4087347" y="6420141"/>
              <a:ext cx="210950"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5" name="AutoShape 46">
              <a:extLst>
                <a:ext uri="{FF2B5EF4-FFF2-40B4-BE49-F238E27FC236}">
                  <a16:creationId xmlns:a16="http://schemas.microsoft.com/office/drawing/2014/main" id="{BAB36550-D030-13E6-2DCE-6D785DDD6423}"/>
                </a:ext>
              </a:extLst>
            </p:cNvPr>
            <p:cNvCxnSpPr>
              <a:cxnSpLocks noChangeShapeType="1"/>
              <a:stCxn id="451" idx="6"/>
              <a:endCxn id="475" idx="2"/>
            </p:cNvCxnSpPr>
            <p:nvPr/>
          </p:nvCxnSpPr>
          <p:spPr bwMode="auto">
            <a:xfrm>
              <a:off x="2300480" y="6420141"/>
              <a:ext cx="133391" cy="13062"/>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6" name="AutoShape 46">
              <a:extLst>
                <a:ext uri="{FF2B5EF4-FFF2-40B4-BE49-F238E27FC236}">
                  <a16:creationId xmlns:a16="http://schemas.microsoft.com/office/drawing/2014/main" id="{1DAF544B-3927-AEE9-B253-E1B522A7A301}"/>
                </a:ext>
              </a:extLst>
            </p:cNvPr>
            <p:cNvCxnSpPr>
              <a:cxnSpLocks noChangeShapeType="1"/>
              <a:stCxn id="450" idx="6"/>
              <a:endCxn id="474" idx="2"/>
            </p:cNvCxnSpPr>
            <p:nvPr/>
          </p:nvCxnSpPr>
          <p:spPr bwMode="auto">
            <a:xfrm flipV="1">
              <a:off x="2300480" y="5329614"/>
              <a:ext cx="164285" cy="17393"/>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87" name="Group 486">
            <a:extLst>
              <a:ext uri="{FF2B5EF4-FFF2-40B4-BE49-F238E27FC236}">
                <a16:creationId xmlns:a16="http://schemas.microsoft.com/office/drawing/2014/main" id="{68767C01-4CCA-7963-F12C-2D34A0BD8BBF}"/>
              </a:ext>
            </a:extLst>
          </p:cNvPr>
          <p:cNvGrpSpPr/>
          <p:nvPr/>
        </p:nvGrpSpPr>
        <p:grpSpPr>
          <a:xfrm>
            <a:off x="7964295" y="4718414"/>
            <a:ext cx="3889729" cy="1830806"/>
            <a:chOff x="840720" y="4252911"/>
            <a:chExt cx="4884588" cy="2299063"/>
          </a:xfrm>
        </p:grpSpPr>
        <p:sp>
          <p:nvSpPr>
            <p:cNvPr id="489" name="Oval 7">
              <a:extLst>
                <a:ext uri="{FF2B5EF4-FFF2-40B4-BE49-F238E27FC236}">
                  <a16:creationId xmlns:a16="http://schemas.microsoft.com/office/drawing/2014/main" id="{7DBF4CED-8120-13C5-5CDF-CBB21BA984EF}"/>
                </a:ext>
              </a:extLst>
            </p:cNvPr>
            <p:cNvSpPr>
              <a:spLocks noChangeAspect="1" noChangeArrowheads="1"/>
            </p:cNvSpPr>
            <p:nvPr/>
          </p:nvSpPr>
          <p:spPr bwMode="auto">
            <a:xfrm>
              <a:off x="2089530" y="425291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a</a:t>
              </a:r>
            </a:p>
          </p:txBody>
        </p:sp>
        <p:sp>
          <p:nvSpPr>
            <p:cNvPr id="490" name="Oval 8">
              <a:extLst>
                <a:ext uri="{FF2B5EF4-FFF2-40B4-BE49-F238E27FC236}">
                  <a16:creationId xmlns:a16="http://schemas.microsoft.com/office/drawing/2014/main" id="{D2463305-4780-7BB8-3C1C-3E6949157C86}"/>
                </a:ext>
              </a:extLst>
            </p:cNvPr>
            <p:cNvSpPr>
              <a:spLocks noChangeAspect="1" noChangeArrowheads="1"/>
            </p:cNvSpPr>
            <p:nvPr/>
          </p:nvSpPr>
          <p:spPr bwMode="auto">
            <a:xfrm>
              <a:off x="2089530" y="5228235"/>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b</a:t>
              </a:r>
            </a:p>
          </p:txBody>
        </p:sp>
        <p:sp>
          <p:nvSpPr>
            <p:cNvPr id="491" name="Oval 9">
              <a:extLst>
                <a:ext uri="{FF2B5EF4-FFF2-40B4-BE49-F238E27FC236}">
                  <a16:creationId xmlns:a16="http://schemas.microsoft.com/office/drawing/2014/main" id="{D2A391D8-ABE9-A88B-E571-F4D70C3583F4}"/>
                </a:ext>
              </a:extLst>
            </p:cNvPr>
            <p:cNvSpPr>
              <a:spLocks noChangeAspect="1" noChangeArrowheads="1"/>
            </p:cNvSpPr>
            <p:nvPr/>
          </p:nvSpPr>
          <p:spPr bwMode="auto">
            <a:xfrm>
              <a:off x="2089530" y="6301369"/>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c</a:t>
              </a:r>
            </a:p>
          </p:txBody>
        </p:sp>
        <p:cxnSp>
          <p:nvCxnSpPr>
            <p:cNvPr id="492" name="AutoShape 12">
              <a:extLst>
                <a:ext uri="{FF2B5EF4-FFF2-40B4-BE49-F238E27FC236}">
                  <a16:creationId xmlns:a16="http://schemas.microsoft.com/office/drawing/2014/main" id="{589737FF-0C5F-4699-A962-76A6935BCE16}"/>
                </a:ext>
              </a:extLst>
            </p:cNvPr>
            <p:cNvCxnSpPr>
              <a:cxnSpLocks noChangeShapeType="1"/>
              <a:stCxn id="296" idx="7"/>
              <a:endCxn id="489" idx="3"/>
            </p:cNvCxnSpPr>
            <p:nvPr/>
          </p:nvCxnSpPr>
          <p:spPr bwMode="auto">
            <a:xfrm flipV="1">
              <a:off x="1020777" y="4455668"/>
              <a:ext cx="1099646" cy="789960"/>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3" name="AutoShape 13">
              <a:extLst>
                <a:ext uri="{FF2B5EF4-FFF2-40B4-BE49-F238E27FC236}">
                  <a16:creationId xmlns:a16="http://schemas.microsoft.com/office/drawing/2014/main" id="{D6733363-3D0B-9072-6864-12A1616E43FF}"/>
                </a:ext>
              </a:extLst>
            </p:cNvPr>
            <p:cNvCxnSpPr>
              <a:cxnSpLocks noChangeShapeType="1"/>
              <a:stCxn id="296" idx="6"/>
              <a:endCxn id="490" idx="2"/>
            </p:cNvCxnSpPr>
            <p:nvPr/>
          </p:nvCxnSpPr>
          <p:spPr bwMode="auto">
            <a:xfrm>
              <a:off x="1051670" y="5329613"/>
              <a:ext cx="1037860" cy="17394"/>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4" name="AutoShape 14">
              <a:extLst>
                <a:ext uri="{FF2B5EF4-FFF2-40B4-BE49-F238E27FC236}">
                  <a16:creationId xmlns:a16="http://schemas.microsoft.com/office/drawing/2014/main" id="{75DD6EAC-177B-E7C8-71EA-8559FDF55202}"/>
                </a:ext>
              </a:extLst>
            </p:cNvPr>
            <p:cNvCxnSpPr>
              <a:cxnSpLocks noChangeShapeType="1"/>
              <a:stCxn id="296" idx="5"/>
              <a:endCxn id="491" idx="1"/>
            </p:cNvCxnSpPr>
            <p:nvPr/>
          </p:nvCxnSpPr>
          <p:spPr bwMode="auto">
            <a:xfrm>
              <a:off x="1020777" y="5413597"/>
              <a:ext cx="1099646" cy="922559"/>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5" name="AutoShape 22">
              <a:extLst>
                <a:ext uri="{FF2B5EF4-FFF2-40B4-BE49-F238E27FC236}">
                  <a16:creationId xmlns:a16="http://schemas.microsoft.com/office/drawing/2014/main" id="{305A96FE-CA2C-BBBA-9A02-F68649E1B43C}"/>
                </a:ext>
              </a:extLst>
            </p:cNvPr>
            <p:cNvCxnSpPr>
              <a:cxnSpLocks noChangeShapeType="1"/>
              <a:stCxn id="291" idx="3"/>
              <a:endCxn id="491" idx="0"/>
            </p:cNvCxnSpPr>
            <p:nvPr/>
          </p:nvCxnSpPr>
          <p:spPr bwMode="auto">
            <a:xfrm flipH="1">
              <a:off x="2195005" y="5413598"/>
              <a:ext cx="300653" cy="887771"/>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6" name="AutoShape 24">
              <a:extLst>
                <a:ext uri="{FF2B5EF4-FFF2-40B4-BE49-F238E27FC236}">
                  <a16:creationId xmlns:a16="http://schemas.microsoft.com/office/drawing/2014/main" id="{7F9AC05D-2D36-901F-1B8C-6F07214F12F7}"/>
                </a:ext>
              </a:extLst>
            </p:cNvPr>
            <p:cNvCxnSpPr>
              <a:cxnSpLocks noChangeShapeType="1"/>
              <a:stCxn id="291" idx="5"/>
              <a:endCxn id="501" idx="1"/>
            </p:cNvCxnSpPr>
            <p:nvPr/>
          </p:nvCxnSpPr>
          <p:spPr bwMode="auto">
            <a:xfrm>
              <a:off x="2644822" y="5413598"/>
              <a:ext cx="1262468" cy="922558"/>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7" name="AutoShape 25">
              <a:extLst>
                <a:ext uri="{FF2B5EF4-FFF2-40B4-BE49-F238E27FC236}">
                  <a16:creationId xmlns:a16="http://schemas.microsoft.com/office/drawing/2014/main" id="{008C3FBA-22F4-FD76-586C-C117F3BE5EB0}"/>
                </a:ext>
              </a:extLst>
            </p:cNvPr>
            <p:cNvCxnSpPr>
              <a:cxnSpLocks noChangeShapeType="1"/>
              <a:stCxn id="292" idx="6"/>
              <a:endCxn id="501" idx="2"/>
            </p:cNvCxnSpPr>
            <p:nvPr/>
          </p:nvCxnSpPr>
          <p:spPr bwMode="auto">
            <a:xfrm flipV="1">
              <a:off x="2644821" y="6420141"/>
              <a:ext cx="1231576" cy="13062"/>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8" name="AutoShape 34">
              <a:extLst>
                <a:ext uri="{FF2B5EF4-FFF2-40B4-BE49-F238E27FC236}">
                  <a16:creationId xmlns:a16="http://schemas.microsoft.com/office/drawing/2014/main" id="{6025BE03-1D0F-554F-C6CC-CE04EC74EB72}"/>
                </a:ext>
              </a:extLst>
            </p:cNvPr>
            <p:cNvCxnSpPr>
              <a:cxnSpLocks noChangeShapeType="1"/>
              <a:stCxn id="511" idx="3"/>
              <a:endCxn id="490" idx="0"/>
            </p:cNvCxnSpPr>
            <p:nvPr/>
          </p:nvCxnSpPr>
          <p:spPr bwMode="auto">
            <a:xfrm flipH="1">
              <a:off x="2195005" y="4455668"/>
              <a:ext cx="427973" cy="772567"/>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9" name="Oval 38">
              <a:extLst>
                <a:ext uri="{FF2B5EF4-FFF2-40B4-BE49-F238E27FC236}">
                  <a16:creationId xmlns:a16="http://schemas.microsoft.com/office/drawing/2014/main" id="{14685590-C46B-D62D-73E5-850B8D37D989}"/>
                </a:ext>
              </a:extLst>
            </p:cNvPr>
            <p:cNvSpPr>
              <a:spLocks noChangeAspect="1" noChangeArrowheads="1"/>
            </p:cNvSpPr>
            <p:nvPr/>
          </p:nvSpPr>
          <p:spPr bwMode="auto">
            <a:xfrm>
              <a:off x="3876397" y="425291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d</a:t>
              </a:r>
            </a:p>
          </p:txBody>
        </p:sp>
        <p:sp>
          <p:nvSpPr>
            <p:cNvPr id="500" name="Oval 39">
              <a:extLst>
                <a:ext uri="{FF2B5EF4-FFF2-40B4-BE49-F238E27FC236}">
                  <a16:creationId xmlns:a16="http://schemas.microsoft.com/office/drawing/2014/main" id="{71DCAC66-6EE4-9CC8-B1C6-F1FF69FA53FA}"/>
                </a:ext>
              </a:extLst>
            </p:cNvPr>
            <p:cNvSpPr>
              <a:spLocks noChangeAspect="1" noChangeArrowheads="1"/>
            </p:cNvSpPr>
            <p:nvPr/>
          </p:nvSpPr>
          <p:spPr bwMode="auto">
            <a:xfrm>
              <a:off x="3876397" y="5228235"/>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e</a:t>
              </a:r>
            </a:p>
          </p:txBody>
        </p:sp>
        <p:sp>
          <p:nvSpPr>
            <p:cNvPr id="501" name="Oval 40">
              <a:extLst>
                <a:ext uri="{FF2B5EF4-FFF2-40B4-BE49-F238E27FC236}">
                  <a16:creationId xmlns:a16="http://schemas.microsoft.com/office/drawing/2014/main" id="{AE4DFBBC-FF30-043C-57FD-6A64B0DA201A}"/>
                </a:ext>
              </a:extLst>
            </p:cNvPr>
            <p:cNvSpPr>
              <a:spLocks noChangeAspect="1" noChangeArrowheads="1"/>
            </p:cNvSpPr>
            <p:nvPr/>
          </p:nvSpPr>
          <p:spPr bwMode="auto">
            <a:xfrm>
              <a:off x="3876397" y="6301369"/>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f</a:t>
              </a:r>
            </a:p>
          </p:txBody>
        </p:sp>
        <p:cxnSp>
          <p:nvCxnSpPr>
            <p:cNvPr id="502" name="AutoShape 41">
              <a:extLst>
                <a:ext uri="{FF2B5EF4-FFF2-40B4-BE49-F238E27FC236}">
                  <a16:creationId xmlns:a16="http://schemas.microsoft.com/office/drawing/2014/main" id="{C2D3909F-5891-FA58-F173-89FAEE4C10AC}"/>
                </a:ext>
              </a:extLst>
            </p:cNvPr>
            <p:cNvCxnSpPr>
              <a:cxnSpLocks noChangeShapeType="1"/>
              <a:stCxn id="500" idx="4"/>
              <a:endCxn id="293" idx="1"/>
            </p:cNvCxnSpPr>
            <p:nvPr/>
          </p:nvCxnSpPr>
          <p:spPr bwMode="auto">
            <a:xfrm>
              <a:off x="3981872" y="5465778"/>
              <a:ext cx="347318" cy="870378"/>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3" name="AutoShape 42">
              <a:extLst>
                <a:ext uri="{FF2B5EF4-FFF2-40B4-BE49-F238E27FC236}">
                  <a16:creationId xmlns:a16="http://schemas.microsoft.com/office/drawing/2014/main" id="{94CA4DC8-4198-18BF-D88F-8214494501AA}"/>
                </a:ext>
              </a:extLst>
            </p:cNvPr>
            <p:cNvCxnSpPr>
              <a:cxnSpLocks noChangeShapeType="1"/>
              <a:stCxn id="499" idx="4"/>
              <a:endCxn id="500" idx="0"/>
            </p:cNvCxnSpPr>
            <p:nvPr/>
          </p:nvCxnSpPr>
          <p:spPr bwMode="auto">
            <a:xfrm>
              <a:off x="3981872" y="4490454"/>
              <a:ext cx="0" cy="73778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04" name="Oval 44">
              <a:extLst>
                <a:ext uri="{FF2B5EF4-FFF2-40B4-BE49-F238E27FC236}">
                  <a16:creationId xmlns:a16="http://schemas.microsoft.com/office/drawing/2014/main" id="{7A7E5A6D-74D7-CB0D-E3B2-E0B2452A6D39}"/>
                </a:ext>
              </a:extLst>
            </p:cNvPr>
            <p:cNvSpPr>
              <a:spLocks noChangeAspect="1" noChangeArrowheads="1"/>
            </p:cNvSpPr>
            <p:nvPr/>
          </p:nvSpPr>
          <p:spPr bwMode="auto">
            <a:xfrm>
              <a:off x="5514358" y="5228235"/>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t</a:t>
              </a:r>
            </a:p>
          </p:txBody>
        </p:sp>
        <p:cxnSp>
          <p:nvCxnSpPr>
            <p:cNvPr id="505" name="AutoShape 45">
              <a:extLst>
                <a:ext uri="{FF2B5EF4-FFF2-40B4-BE49-F238E27FC236}">
                  <a16:creationId xmlns:a16="http://schemas.microsoft.com/office/drawing/2014/main" id="{FF042C9C-8EB1-46C5-8A33-3102A3BF89A8}"/>
                </a:ext>
              </a:extLst>
            </p:cNvPr>
            <p:cNvCxnSpPr>
              <a:cxnSpLocks noChangeShapeType="1"/>
              <a:stCxn id="290" idx="5"/>
              <a:endCxn id="504" idx="1"/>
            </p:cNvCxnSpPr>
            <p:nvPr/>
          </p:nvCxnSpPr>
          <p:spPr bwMode="auto">
            <a:xfrm>
              <a:off x="4447461" y="4455667"/>
              <a:ext cx="1097790" cy="80735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6" name="AutoShape 46">
              <a:extLst>
                <a:ext uri="{FF2B5EF4-FFF2-40B4-BE49-F238E27FC236}">
                  <a16:creationId xmlns:a16="http://schemas.microsoft.com/office/drawing/2014/main" id="{3B751C14-2AA6-71F2-06E2-2970FFB330E2}"/>
                </a:ext>
              </a:extLst>
            </p:cNvPr>
            <p:cNvCxnSpPr>
              <a:cxnSpLocks noChangeShapeType="1"/>
              <a:stCxn id="294" idx="6"/>
              <a:endCxn id="504" idx="2"/>
            </p:cNvCxnSpPr>
            <p:nvPr/>
          </p:nvCxnSpPr>
          <p:spPr bwMode="auto">
            <a:xfrm flipV="1">
              <a:off x="4478224" y="5347007"/>
              <a:ext cx="1036134" cy="22647"/>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7" name="AutoShape 47">
              <a:extLst>
                <a:ext uri="{FF2B5EF4-FFF2-40B4-BE49-F238E27FC236}">
                  <a16:creationId xmlns:a16="http://schemas.microsoft.com/office/drawing/2014/main" id="{89D4C97C-33BD-0021-0B2D-C0A1531347E5}"/>
                </a:ext>
              </a:extLst>
            </p:cNvPr>
            <p:cNvCxnSpPr>
              <a:cxnSpLocks noChangeShapeType="1"/>
              <a:stCxn id="293" idx="7"/>
              <a:endCxn id="504" idx="4"/>
            </p:cNvCxnSpPr>
            <p:nvPr/>
          </p:nvCxnSpPr>
          <p:spPr bwMode="auto">
            <a:xfrm flipV="1">
              <a:off x="4478354" y="5465778"/>
              <a:ext cx="1141479" cy="870378"/>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8" name="AutoShape 63">
              <a:extLst>
                <a:ext uri="{FF2B5EF4-FFF2-40B4-BE49-F238E27FC236}">
                  <a16:creationId xmlns:a16="http://schemas.microsoft.com/office/drawing/2014/main" id="{25431661-114F-83BD-3BA5-E3C7C5EF74D5}"/>
                </a:ext>
              </a:extLst>
            </p:cNvPr>
            <p:cNvCxnSpPr>
              <a:cxnSpLocks noChangeShapeType="1"/>
              <a:stCxn id="500" idx="1"/>
              <a:endCxn id="489" idx="5"/>
            </p:cNvCxnSpPr>
            <p:nvPr/>
          </p:nvCxnSpPr>
          <p:spPr bwMode="auto">
            <a:xfrm flipH="1" flipV="1">
              <a:off x="2269587" y="4455668"/>
              <a:ext cx="1637703" cy="807354"/>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9" name="AutoShape 64">
              <a:extLst>
                <a:ext uri="{FF2B5EF4-FFF2-40B4-BE49-F238E27FC236}">
                  <a16:creationId xmlns:a16="http://schemas.microsoft.com/office/drawing/2014/main" id="{C4759512-680F-D006-077D-A98B75EDE9C4}"/>
                </a:ext>
              </a:extLst>
            </p:cNvPr>
            <p:cNvCxnSpPr>
              <a:cxnSpLocks noChangeShapeType="1"/>
              <a:stCxn id="290" idx="3"/>
              <a:endCxn id="490" idx="7"/>
            </p:cNvCxnSpPr>
            <p:nvPr/>
          </p:nvCxnSpPr>
          <p:spPr bwMode="auto">
            <a:xfrm flipH="1">
              <a:off x="2269587" y="4455667"/>
              <a:ext cx="2028710" cy="80735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0" name="AutoShape 24">
              <a:extLst>
                <a:ext uri="{FF2B5EF4-FFF2-40B4-BE49-F238E27FC236}">
                  <a16:creationId xmlns:a16="http://schemas.microsoft.com/office/drawing/2014/main" id="{392F1630-56D2-2464-EA7B-C5364D81F3B6}"/>
                </a:ext>
              </a:extLst>
            </p:cNvPr>
            <p:cNvCxnSpPr>
              <a:cxnSpLocks noChangeShapeType="1"/>
              <a:stCxn id="291" idx="6"/>
              <a:endCxn id="500" idx="2"/>
            </p:cNvCxnSpPr>
            <p:nvPr/>
          </p:nvCxnSpPr>
          <p:spPr bwMode="auto">
            <a:xfrm>
              <a:off x="2675715" y="5329614"/>
              <a:ext cx="1200682" cy="17393"/>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1" name="Oval 7">
              <a:extLst>
                <a:ext uri="{FF2B5EF4-FFF2-40B4-BE49-F238E27FC236}">
                  <a16:creationId xmlns:a16="http://schemas.microsoft.com/office/drawing/2014/main" id="{6C4D8DAB-8E85-280A-9E85-6029699DD012}"/>
                </a:ext>
              </a:extLst>
            </p:cNvPr>
            <p:cNvSpPr>
              <a:spLocks noChangeAspect="1" noChangeArrowheads="1"/>
            </p:cNvSpPr>
            <p:nvPr/>
          </p:nvSpPr>
          <p:spPr bwMode="auto">
            <a:xfrm>
              <a:off x="2592085" y="425291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cxnSp>
          <p:nvCxnSpPr>
            <p:cNvPr id="279" name="AutoShape 63">
              <a:extLst>
                <a:ext uri="{FF2B5EF4-FFF2-40B4-BE49-F238E27FC236}">
                  <a16:creationId xmlns:a16="http://schemas.microsoft.com/office/drawing/2014/main" id="{67D63B7F-2CAC-A1FB-854C-99827B53DCEF}"/>
                </a:ext>
              </a:extLst>
            </p:cNvPr>
            <p:cNvCxnSpPr>
              <a:cxnSpLocks noChangeShapeType="1"/>
              <a:stCxn id="489" idx="6"/>
              <a:endCxn id="511" idx="2"/>
            </p:cNvCxnSpPr>
            <p:nvPr/>
          </p:nvCxnSpPr>
          <p:spPr bwMode="auto">
            <a:xfrm>
              <a:off x="2300480" y="4371684"/>
              <a:ext cx="291605" cy="0"/>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0" name="Oval 7">
              <a:extLst>
                <a:ext uri="{FF2B5EF4-FFF2-40B4-BE49-F238E27FC236}">
                  <a16:creationId xmlns:a16="http://schemas.microsoft.com/office/drawing/2014/main" id="{8B777F43-3ACF-4AC9-35C2-4D742C604FFD}"/>
                </a:ext>
              </a:extLst>
            </p:cNvPr>
            <p:cNvSpPr>
              <a:spLocks noChangeAspect="1" noChangeArrowheads="1"/>
            </p:cNvSpPr>
            <p:nvPr/>
          </p:nvSpPr>
          <p:spPr bwMode="auto">
            <a:xfrm>
              <a:off x="4267404" y="4252911"/>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291" name="Oval 7">
              <a:extLst>
                <a:ext uri="{FF2B5EF4-FFF2-40B4-BE49-F238E27FC236}">
                  <a16:creationId xmlns:a16="http://schemas.microsoft.com/office/drawing/2014/main" id="{47A55A24-5A5B-0311-DF9E-EFDF1856FEF8}"/>
                </a:ext>
              </a:extLst>
            </p:cNvPr>
            <p:cNvSpPr>
              <a:spLocks noChangeAspect="1" noChangeArrowheads="1"/>
            </p:cNvSpPr>
            <p:nvPr/>
          </p:nvSpPr>
          <p:spPr bwMode="auto">
            <a:xfrm>
              <a:off x="2464765" y="521084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292" name="Oval 7">
              <a:extLst>
                <a:ext uri="{FF2B5EF4-FFF2-40B4-BE49-F238E27FC236}">
                  <a16:creationId xmlns:a16="http://schemas.microsoft.com/office/drawing/2014/main" id="{C570E1B0-05D1-AFF1-2AE0-87952DE39913}"/>
                </a:ext>
              </a:extLst>
            </p:cNvPr>
            <p:cNvSpPr>
              <a:spLocks noChangeAspect="1" noChangeArrowheads="1"/>
            </p:cNvSpPr>
            <p:nvPr/>
          </p:nvSpPr>
          <p:spPr bwMode="auto">
            <a:xfrm>
              <a:off x="2433871" y="6314431"/>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293" name="Oval 7">
              <a:extLst>
                <a:ext uri="{FF2B5EF4-FFF2-40B4-BE49-F238E27FC236}">
                  <a16:creationId xmlns:a16="http://schemas.microsoft.com/office/drawing/2014/main" id="{D2322E50-A3CD-7E08-0248-87981E18C723}"/>
                </a:ext>
              </a:extLst>
            </p:cNvPr>
            <p:cNvSpPr>
              <a:spLocks noChangeAspect="1" noChangeArrowheads="1"/>
            </p:cNvSpPr>
            <p:nvPr/>
          </p:nvSpPr>
          <p:spPr bwMode="auto">
            <a:xfrm>
              <a:off x="4298297" y="6301369"/>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294" name="Oval 7">
              <a:extLst>
                <a:ext uri="{FF2B5EF4-FFF2-40B4-BE49-F238E27FC236}">
                  <a16:creationId xmlns:a16="http://schemas.microsoft.com/office/drawing/2014/main" id="{ECFED66F-4B36-08F8-543D-78FACC5DB1AD}"/>
                </a:ext>
              </a:extLst>
            </p:cNvPr>
            <p:cNvSpPr>
              <a:spLocks noChangeAspect="1" noChangeArrowheads="1"/>
            </p:cNvSpPr>
            <p:nvPr/>
          </p:nvSpPr>
          <p:spPr bwMode="auto">
            <a:xfrm>
              <a:off x="4267274" y="525088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296" name="Oval 7">
              <a:extLst>
                <a:ext uri="{FF2B5EF4-FFF2-40B4-BE49-F238E27FC236}">
                  <a16:creationId xmlns:a16="http://schemas.microsoft.com/office/drawing/2014/main" id="{30BA4945-D613-8102-7B2C-E3724CB74432}"/>
                </a:ext>
              </a:extLst>
            </p:cNvPr>
            <p:cNvSpPr>
              <a:spLocks noChangeAspect="1" noChangeArrowheads="1"/>
            </p:cNvSpPr>
            <p:nvPr/>
          </p:nvSpPr>
          <p:spPr bwMode="auto">
            <a:xfrm>
              <a:off x="840720" y="5210841"/>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s</a:t>
              </a:r>
            </a:p>
          </p:txBody>
        </p:sp>
        <p:cxnSp>
          <p:nvCxnSpPr>
            <p:cNvPr id="297" name="AutoShape 46">
              <a:extLst>
                <a:ext uri="{FF2B5EF4-FFF2-40B4-BE49-F238E27FC236}">
                  <a16:creationId xmlns:a16="http://schemas.microsoft.com/office/drawing/2014/main" id="{AC1EE881-1B8A-BB2C-97AA-4F3B83FD5386}"/>
                </a:ext>
              </a:extLst>
            </p:cNvPr>
            <p:cNvCxnSpPr>
              <a:cxnSpLocks noChangeShapeType="1"/>
              <a:stCxn id="499" idx="6"/>
              <a:endCxn id="290" idx="2"/>
            </p:cNvCxnSpPr>
            <p:nvPr/>
          </p:nvCxnSpPr>
          <p:spPr bwMode="auto">
            <a:xfrm flipV="1">
              <a:off x="4087347" y="4371683"/>
              <a:ext cx="180057" cy="1"/>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0" name="AutoShape 46">
              <a:extLst>
                <a:ext uri="{FF2B5EF4-FFF2-40B4-BE49-F238E27FC236}">
                  <a16:creationId xmlns:a16="http://schemas.microsoft.com/office/drawing/2014/main" id="{C29151BA-2591-B80D-DC0D-299463E88738}"/>
                </a:ext>
              </a:extLst>
            </p:cNvPr>
            <p:cNvCxnSpPr>
              <a:cxnSpLocks noChangeShapeType="1"/>
              <a:stCxn id="500" idx="6"/>
              <a:endCxn id="294" idx="2"/>
            </p:cNvCxnSpPr>
            <p:nvPr/>
          </p:nvCxnSpPr>
          <p:spPr bwMode="auto">
            <a:xfrm>
              <a:off x="4087347" y="5347007"/>
              <a:ext cx="179927" cy="22647"/>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1" name="AutoShape 46">
              <a:extLst>
                <a:ext uri="{FF2B5EF4-FFF2-40B4-BE49-F238E27FC236}">
                  <a16:creationId xmlns:a16="http://schemas.microsoft.com/office/drawing/2014/main" id="{AAA30B86-8DBA-9035-71A4-3CB60D164D1B}"/>
                </a:ext>
              </a:extLst>
            </p:cNvPr>
            <p:cNvCxnSpPr>
              <a:cxnSpLocks noChangeShapeType="1"/>
              <a:stCxn id="501" idx="6"/>
              <a:endCxn id="293" idx="2"/>
            </p:cNvCxnSpPr>
            <p:nvPr/>
          </p:nvCxnSpPr>
          <p:spPr bwMode="auto">
            <a:xfrm>
              <a:off x="4087347" y="6420141"/>
              <a:ext cx="210950" cy="0"/>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2" name="AutoShape 46">
              <a:extLst>
                <a:ext uri="{FF2B5EF4-FFF2-40B4-BE49-F238E27FC236}">
                  <a16:creationId xmlns:a16="http://schemas.microsoft.com/office/drawing/2014/main" id="{863FA8F9-34F4-94B1-BBCF-990F5AC1460F}"/>
                </a:ext>
              </a:extLst>
            </p:cNvPr>
            <p:cNvCxnSpPr>
              <a:cxnSpLocks noChangeShapeType="1"/>
              <a:stCxn id="491" idx="6"/>
              <a:endCxn id="292" idx="2"/>
            </p:cNvCxnSpPr>
            <p:nvPr/>
          </p:nvCxnSpPr>
          <p:spPr bwMode="auto">
            <a:xfrm>
              <a:off x="2300480" y="6420141"/>
              <a:ext cx="133391" cy="13062"/>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3" name="AutoShape 46">
              <a:extLst>
                <a:ext uri="{FF2B5EF4-FFF2-40B4-BE49-F238E27FC236}">
                  <a16:creationId xmlns:a16="http://schemas.microsoft.com/office/drawing/2014/main" id="{69CC1388-B31E-2A9D-071E-84C5DDBAE1E9}"/>
                </a:ext>
              </a:extLst>
            </p:cNvPr>
            <p:cNvCxnSpPr>
              <a:cxnSpLocks noChangeShapeType="1"/>
              <a:stCxn id="490" idx="6"/>
              <a:endCxn id="291" idx="2"/>
            </p:cNvCxnSpPr>
            <p:nvPr/>
          </p:nvCxnSpPr>
          <p:spPr bwMode="auto">
            <a:xfrm flipV="1">
              <a:off x="2300480" y="5329614"/>
              <a:ext cx="164285" cy="17393"/>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304" name="Group 303">
            <a:extLst>
              <a:ext uri="{FF2B5EF4-FFF2-40B4-BE49-F238E27FC236}">
                <a16:creationId xmlns:a16="http://schemas.microsoft.com/office/drawing/2014/main" id="{62BA989F-391F-395F-96D7-5B59585ABD46}"/>
              </a:ext>
            </a:extLst>
          </p:cNvPr>
          <p:cNvGrpSpPr/>
          <p:nvPr/>
        </p:nvGrpSpPr>
        <p:grpSpPr>
          <a:xfrm>
            <a:off x="68605" y="4886035"/>
            <a:ext cx="4219270" cy="1818651"/>
            <a:chOff x="254315" y="3170850"/>
            <a:chExt cx="5303520" cy="2286000"/>
          </a:xfrm>
        </p:grpSpPr>
        <p:grpSp>
          <p:nvGrpSpPr>
            <p:cNvPr id="305" name="Group 304">
              <a:extLst>
                <a:ext uri="{FF2B5EF4-FFF2-40B4-BE49-F238E27FC236}">
                  <a16:creationId xmlns:a16="http://schemas.microsoft.com/office/drawing/2014/main" id="{F7C98388-36ED-C89E-30DB-6D2D0CD64A1E}"/>
                </a:ext>
              </a:extLst>
            </p:cNvPr>
            <p:cNvGrpSpPr>
              <a:grpSpLocks/>
            </p:cNvGrpSpPr>
            <p:nvPr/>
          </p:nvGrpSpPr>
          <p:grpSpPr>
            <a:xfrm>
              <a:off x="254315" y="3170850"/>
              <a:ext cx="5303520" cy="2286000"/>
              <a:chOff x="2438401" y="3540126"/>
              <a:chExt cx="6784975" cy="2597150"/>
            </a:xfrm>
          </p:grpSpPr>
          <p:sp>
            <p:nvSpPr>
              <p:cNvPr id="307" name="Oval 4">
                <a:extLst>
                  <a:ext uri="{FF2B5EF4-FFF2-40B4-BE49-F238E27FC236}">
                    <a16:creationId xmlns:a16="http://schemas.microsoft.com/office/drawing/2014/main" id="{34006730-C889-4AEA-AE03-71D4BE28DD70}"/>
                  </a:ext>
                </a:extLst>
              </p:cNvPr>
              <p:cNvSpPr>
                <a:spLocks noChangeAspect="1" noChangeArrowheads="1"/>
              </p:cNvSpPr>
              <p:nvPr/>
            </p:nvSpPr>
            <p:spPr bwMode="auto">
              <a:xfrm>
                <a:off x="24384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s</a:t>
                </a:r>
              </a:p>
            </p:txBody>
          </p:sp>
          <p:sp>
            <p:nvSpPr>
              <p:cNvPr id="308" name="Oval 7">
                <a:extLst>
                  <a:ext uri="{FF2B5EF4-FFF2-40B4-BE49-F238E27FC236}">
                    <a16:creationId xmlns:a16="http://schemas.microsoft.com/office/drawing/2014/main" id="{398BE0B5-53E8-B2C2-6C28-A331C1271624}"/>
                  </a:ext>
                </a:extLst>
              </p:cNvPr>
              <p:cNvSpPr>
                <a:spLocks noChangeAspect="1" noChangeArrowheads="1"/>
              </p:cNvSpPr>
              <p:nvPr/>
            </p:nvSpPr>
            <p:spPr bwMode="auto">
              <a:xfrm>
                <a:off x="4572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a</a:t>
                </a:r>
              </a:p>
            </p:txBody>
          </p:sp>
          <p:sp>
            <p:nvSpPr>
              <p:cNvPr id="309" name="Oval 8">
                <a:extLst>
                  <a:ext uri="{FF2B5EF4-FFF2-40B4-BE49-F238E27FC236}">
                    <a16:creationId xmlns:a16="http://schemas.microsoft.com/office/drawing/2014/main" id="{5E1E10A7-A587-25ED-5DB5-1C5D544E89F0}"/>
                  </a:ext>
                </a:extLst>
              </p:cNvPr>
              <p:cNvSpPr>
                <a:spLocks noChangeAspect="1" noChangeArrowheads="1"/>
              </p:cNvSpPr>
              <p:nvPr/>
            </p:nvSpPr>
            <p:spPr bwMode="auto">
              <a:xfrm>
                <a:off x="4572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b</a:t>
                </a:r>
              </a:p>
            </p:txBody>
          </p:sp>
          <p:sp>
            <p:nvSpPr>
              <p:cNvPr id="310" name="Oval 9">
                <a:extLst>
                  <a:ext uri="{FF2B5EF4-FFF2-40B4-BE49-F238E27FC236}">
                    <a16:creationId xmlns:a16="http://schemas.microsoft.com/office/drawing/2014/main" id="{496580E6-3AED-B6CB-A316-E7C6DF7BD9D0}"/>
                  </a:ext>
                </a:extLst>
              </p:cNvPr>
              <p:cNvSpPr>
                <a:spLocks noChangeAspect="1" noChangeArrowheads="1"/>
              </p:cNvSpPr>
              <p:nvPr/>
            </p:nvSpPr>
            <p:spPr bwMode="auto">
              <a:xfrm>
                <a:off x="4572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c</a:t>
                </a:r>
              </a:p>
            </p:txBody>
          </p:sp>
          <p:cxnSp>
            <p:nvCxnSpPr>
              <p:cNvPr id="311" name="AutoShape 12">
                <a:extLst>
                  <a:ext uri="{FF2B5EF4-FFF2-40B4-BE49-F238E27FC236}">
                    <a16:creationId xmlns:a16="http://schemas.microsoft.com/office/drawing/2014/main" id="{2C3A2882-4AFB-A2D3-B820-C259C6FEA1AF}"/>
                  </a:ext>
                </a:extLst>
              </p:cNvPr>
              <p:cNvCxnSpPr>
                <a:cxnSpLocks noChangeShapeType="1"/>
                <a:stCxn id="307" idx="7"/>
                <a:endCxn id="308" idx="3"/>
              </p:cNvCxnSpPr>
              <p:nvPr/>
            </p:nvCxnSpPr>
            <p:spPr bwMode="auto">
              <a:xfrm flipV="1">
                <a:off x="2668588" y="3770314"/>
                <a:ext cx="1943100" cy="917575"/>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2" name="AutoShape 13">
                <a:extLst>
                  <a:ext uri="{FF2B5EF4-FFF2-40B4-BE49-F238E27FC236}">
                    <a16:creationId xmlns:a16="http://schemas.microsoft.com/office/drawing/2014/main" id="{925EAF76-9266-6EB1-C832-239E6ED7E3B1}"/>
                  </a:ext>
                </a:extLst>
              </p:cNvPr>
              <p:cNvCxnSpPr>
                <a:cxnSpLocks noChangeShapeType="1"/>
                <a:stCxn id="307" idx="6"/>
                <a:endCxn id="309" idx="2"/>
              </p:cNvCxnSpPr>
              <p:nvPr/>
            </p:nvCxnSpPr>
            <p:spPr bwMode="auto">
              <a:xfrm>
                <a:off x="2708276" y="4783138"/>
                <a:ext cx="186372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3" name="AutoShape 14">
                <a:extLst>
                  <a:ext uri="{FF2B5EF4-FFF2-40B4-BE49-F238E27FC236}">
                    <a16:creationId xmlns:a16="http://schemas.microsoft.com/office/drawing/2014/main" id="{D1692759-D4E1-782A-B923-4415747A1854}"/>
                  </a:ext>
                </a:extLst>
              </p:cNvPr>
              <p:cNvCxnSpPr>
                <a:cxnSpLocks noChangeShapeType="1"/>
                <a:stCxn id="307" idx="5"/>
                <a:endCxn id="310" idx="1"/>
              </p:cNvCxnSpPr>
              <p:nvPr/>
            </p:nvCxnSpPr>
            <p:spPr bwMode="auto">
              <a:xfrm>
                <a:off x="2668588" y="4878388"/>
                <a:ext cx="1943100" cy="1028700"/>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4" name="AutoShape 22">
                <a:extLst>
                  <a:ext uri="{FF2B5EF4-FFF2-40B4-BE49-F238E27FC236}">
                    <a16:creationId xmlns:a16="http://schemas.microsoft.com/office/drawing/2014/main" id="{BF024E0A-478F-B505-2DBF-AC722542C5F2}"/>
                  </a:ext>
                </a:extLst>
              </p:cNvPr>
              <p:cNvCxnSpPr>
                <a:cxnSpLocks noChangeShapeType="1"/>
                <a:stCxn id="309" idx="4"/>
                <a:endCxn id="310" idx="0"/>
              </p:cNvCxnSpPr>
              <p:nvPr/>
            </p:nvCxnSpPr>
            <p:spPr bwMode="auto">
              <a:xfrm>
                <a:off x="4706938" y="4918076"/>
                <a:ext cx="0" cy="9493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5" name="AutoShape 24">
                <a:extLst>
                  <a:ext uri="{FF2B5EF4-FFF2-40B4-BE49-F238E27FC236}">
                    <a16:creationId xmlns:a16="http://schemas.microsoft.com/office/drawing/2014/main" id="{A109315A-4BAD-EE05-44FF-980C3B66FC11}"/>
                  </a:ext>
                </a:extLst>
              </p:cNvPr>
              <p:cNvCxnSpPr>
                <a:cxnSpLocks noChangeShapeType="1"/>
                <a:stCxn id="309" idx="5"/>
                <a:endCxn id="320" idx="1"/>
              </p:cNvCxnSpPr>
              <p:nvPr/>
            </p:nvCxnSpPr>
            <p:spPr bwMode="auto">
              <a:xfrm>
                <a:off x="4802354" y="4878555"/>
                <a:ext cx="2095170" cy="1028368"/>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6" name="AutoShape 25">
                <a:extLst>
                  <a:ext uri="{FF2B5EF4-FFF2-40B4-BE49-F238E27FC236}">
                    <a16:creationId xmlns:a16="http://schemas.microsoft.com/office/drawing/2014/main" id="{63A14836-A11A-001A-C00D-2EAEBDF8CB98}"/>
                  </a:ext>
                </a:extLst>
              </p:cNvPr>
              <p:cNvCxnSpPr>
                <a:cxnSpLocks noChangeShapeType="1"/>
                <a:stCxn id="310" idx="6"/>
                <a:endCxn id="320" idx="2"/>
              </p:cNvCxnSpPr>
              <p:nvPr/>
            </p:nvCxnSpPr>
            <p:spPr bwMode="auto">
              <a:xfrm>
                <a:off x="4841876" y="6002338"/>
                <a:ext cx="2016125" cy="0"/>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 name="AutoShape 34">
                <a:extLst>
                  <a:ext uri="{FF2B5EF4-FFF2-40B4-BE49-F238E27FC236}">
                    <a16:creationId xmlns:a16="http://schemas.microsoft.com/office/drawing/2014/main" id="{E0C0CD6B-E49E-CD33-0429-C9869599081C}"/>
                  </a:ext>
                </a:extLst>
              </p:cNvPr>
              <p:cNvCxnSpPr>
                <a:cxnSpLocks noChangeShapeType="1"/>
                <a:stCxn id="308" idx="4"/>
                <a:endCxn id="309" idx="0"/>
              </p:cNvCxnSpPr>
              <p:nvPr/>
            </p:nvCxnSpPr>
            <p:spPr bwMode="auto">
              <a:xfrm>
                <a:off x="4706938" y="3810000"/>
                <a:ext cx="0" cy="838200"/>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8" name="Oval 38">
                <a:extLst>
                  <a:ext uri="{FF2B5EF4-FFF2-40B4-BE49-F238E27FC236}">
                    <a16:creationId xmlns:a16="http://schemas.microsoft.com/office/drawing/2014/main" id="{3DFEB26F-5923-98DA-6655-D0E3F03F0000}"/>
                  </a:ext>
                </a:extLst>
              </p:cNvPr>
              <p:cNvSpPr>
                <a:spLocks noChangeAspect="1" noChangeArrowheads="1"/>
              </p:cNvSpPr>
              <p:nvPr/>
            </p:nvSpPr>
            <p:spPr bwMode="auto">
              <a:xfrm>
                <a:off x="6858001" y="354012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d</a:t>
                </a:r>
              </a:p>
            </p:txBody>
          </p:sp>
          <p:sp>
            <p:nvSpPr>
              <p:cNvPr id="319" name="Oval 39">
                <a:extLst>
                  <a:ext uri="{FF2B5EF4-FFF2-40B4-BE49-F238E27FC236}">
                    <a16:creationId xmlns:a16="http://schemas.microsoft.com/office/drawing/2014/main" id="{B4E1A1FE-3362-09EC-7172-74B14C678F80}"/>
                  </a:ext>
                </a:extLst>
              </p:cNvPr>
              <p:cNvSpPr>
                <a:spLocks noChangeAspect="1" noChangeArrowheads="1"/>
              </p:cNvSpPr>
              <p:nvPr/>
            </p:nvSpPr>
            <p:spPr bwMode="auto">
              <a:xfrm>
                <a:off x="68580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e</a:t>
                </a:r>
              </a:p>
            </p:txBody>
          </p:sp>
          <p:sp>
            <p:nvSpPr>
              <p:cNvPr id="320" name="Oval 40">
                <a:extLst>
                  <a:ext uri="{FF2B5EF4-FFF2-40B4-BE49-F238E27FC236}">
                    <a16:creationId xmlns:a16="http://schemas.microsoft.com/office/drawing/2014/main" id="{90A8554D-38BA-B477-E6C1-694123041DD4}"/>
                  </a:ext>
                </a:extLst>
              </p:cNvPr>
              <p:cNvSpPr>
                <a:spLocks noChangeAspect="1" noChangeArrowheads="1"/>
              </p:cNvSpPr>
              <p:nvPr/>
            </p:nvSpPr>
            <p:spPr bwMode="auto">
              <a:xfrm>
                <a:off x="6858001" y="58674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f</a:t>
                </a:r>
              </a:p>
            </p:txBody>
          </p:sp>
          <p:cxnSp>
            <p:nvCxnSpPr>
              <p:cNvPr id="321" name="AutoShape 41">
                <a:extLst>
                  <a:ext uri="{FF2B5EF4-FFF2-40B4-BE49-F238E27FC236}">
                    <a16:creationId xmlns:a16="http://schemas.microsoft.com/office/drawing/2014/main" id="{01C23BE2-39A0-8B84-5D99-75E294CC4EC8}"/>
                  </a:ext>
                </a:extLst>
              </p:cNvPr>
              <p:cNvCxnSpPr>
                <a:cxnSpLocks noChangeShapeType="1"/>
                <a:stCxn id="319" idx="4"/>
                <a:endCxn id="320" idx="0"/>
              </p:cNvCxnSpPr>
              <p:nvPr/>
            </p:nvCxnSpPr>
            <p:spPr bwMode="auto">
              <a:xfrm>
                <a:off x="6992938" y="4918076"/>
                <a:ext cx="0" cy="949325"/>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2" name="AutoShape 42">
                <a:extLst>
                  <a:ext uri="{FF2B5EF4-FFF2-40B4-BE49-F238E27FC236}">
                    <a16:creationId xmlns:a16="http://schemas.microsoft.com/office/drawing/2014/main" id="{EB54CD0D-E438-4664-CF9A-F558765842F0}"/>
                  </a:ext>
                </a:extLst>
              </p:cNvPr>
              <p:cNvCxnSpPr>
                <a:cxnSpLocks noChangeShapeType="1"/>
                <a:stCxn id="318" idx="4"/>
                <a:endCxn id="319" idx="0"/>
              </p:cNvCxnSpPr>
              <p:nvPr/>
            </p:nvCxnSpPr>
            <p:spPr bwMode="auto">
              <a:xfrm>
                <a:off x="6992938" y="3810000"/>
                <a:ext cx="0" cy="83820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3" name="Oval 44">
                <a:extLst>
                  <a:ext uri="{FF2B5EF4-FFF2-40B4-BE49-F238E27FC236}">
                    <a16:creationId xmlns:a16="http://schemas.microsoft.com/office/drawing/2014/main" id="{621D81E8-BEE1-6BAB-0188-53B24FCF08BB}"/>
                  </a:ext>
                </a:extLst>
              </p:cNvPr>
              <p:cNvSpPr>
                <a:spLocks noChangeAspect="1" noChangeArrowheads="1"/>
              </p:cNvSpPr>
              <p:nvPr/>
            </p:nvSpPr>
            <p:spPr bwMode="auto">
              <a:xfrm>
                <a:off x="8953501" y="464820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t</a:t>
                </a:r>
              </a:p>
            </p:txBody>
          </p:sp>
          <p:cxnSp>
            <p:nvCxnSpPr>
              <p:cNvPr id="324" name="AutoShape 45">
                <a:extLst>
                  <a:ext uri="{FF2B5EF4-FFF2-40B4-BE49-F238E27FC236}">
                    <a16:creationId xmlns:a16="http://schemas.microsoft.com/office/drawing/2014/main" id="{095216EC-C51E-216D-2BE8-09D8E04A0322}"/>
                  </a:ext>
                </a:extLst>
              </p:cNvPr>
              <p:cNvCxnSpPr>
                <a:cxnSpLocks noChangeShapeType="1"/>
                <a:stCxn id="318" idx="6"/>
                <a:endCxn id="323" idx="1"/>
              </p:cNvCxnSpPr>
              <p:nvPr/>
            </p:nvCxnSpPr>
            <p:spPr bwMode="auto">
              <a:xfrm>
                <a:off x="7127876" y="3675064"/>
                <a:ext cx="1865313"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5" name="AutoShape 46">
                <a:extLst>
                  <a:ext uri="{FF2B5EF4-FFF2-40B4-BE49-F238E27FC236}">
                    <a16:creationId xmlns:a16="http://schemas.microsoft.com/office/drawing/2014/main" id="{2CB98EC4-D051-83D2-E40F-7008DD5D80FC}"/>
                  </a:ext>
                </a:extLst>
              </p:cNvPr>
              <p:cNvCxnSpPr>
                <a:cxnSpLocks noChangeShapeType="1"/>
                <a:stCxn id="319" idx="6"/>
                <a:endCxn id="323" idx="2"/>
              </p:cNvCxnSpPr>
              <p:nvPr/>
            </p:nvCxnSpPr>
            <p:spPr bwMode="auto">
              <a:xfrm>
                <a:off x="7127876" y="4783138"/>
                <a:ext cx="1825625" cy="0"/>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6" name="AutoShape 47">
                <a:extLst>
                  <a:ext uri="{FF2B5EF4-FFF2-40B4-BE49-F238E27FC236}">
                    <a16:creationId xmlns:a16="http://schemas.microsoft.com/office/drawing/2014/main" id="{7CAFB8C8-DD28-BACD-7D10-485A18BFAFEE}"/>
                  </a:ext>
                </a:extLst>
              </p:cNvPr>
              <p:cNvCxnSpPr>
                <a:cxnSpLocks noChangeShapeType="1"/>
                <a:stCxn id="320" idx="7"/>
                <a:endCxn id="323" idx="4"/>
              </p:cNvCxnSpPr>
              <p:nvPr/>
            </p:nvCxnSpPr>
            <p:spPr bwMode="auto">
              <a:xfrm flipV="1">
                <a:off x="7088188" y="4918076"/>
                <a:ext cx="2000250" cy="989013"/>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7" name="AutoShape 63">
                <a:extLst>
                  <a:ext uri="{FF2B5EF4-FFF2-40B4-BE49-F238E27FC236}">
                    <a16:creationId xmlns:a16="http://schemas.microsoft.com/office/drawing/2014/main" id="{C6AB1F4C-9275-0C73-82ED-C6292138ED28}"/>
                  </a:ext>
                </a:extLst>
              </p:cNvPr>
              <p:cNvCxnSpPr>
                <a:cxnSpLocks noChangeShapeType="1"/>
                <a:stCxn id="319" idx="1"/>
                <a:endCxn id="308" idx="6"/>
              </p:cNvCxnSpPr>
              <p:nvPr/>
            </p:nvCxnSpPr>
            <p:spPr bwMode="auto">
              <a:xfrm flipH="1" flipV="1">
                <a:off x="4841876" y="3675064"/>
                <a:ext cx="2055647" cy="1012659"/>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8" name="AutoShape 64">
                <a:extLst>
                  <a:ext uri="{FF2B5EF4-FFF2-40B4-BE49-F238E27FC236}">
                    <a16:creationId xmlns:a16="http://schemas.microsoft.com/office/drawing/2014/main" id="{85287772-7381-6CEA-EA59-4B952B9F8663}"/>
                  </a:ext>
                </a:extLst>
              </p:cNvPr>
              <p:cNvCxnSpPr>
                <a:cxnSpLocks noChangeShapeType="1"/>
                <a:stCxn id="318" idx="2"/>
                <a:endCxn id="309" idx="7"/>
              </p:cNvCxnSpPr>
              <p:nvPr/>
            </p:nvCxnSpPr>
            <p:spPr bwMode="auto">
              <a:xfrm flipH="1">
                <a:off x="4802188" y="3675064"/>
                <a:ext cx="2055812" cy="101282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306" name="AutoShape 24">
              <a:extLst>
                <a:ext uri="{FF2B5EF4-FFF2-40B4-BE49-F238E27FC236}">
                  <a16:creationId xmlns:a16="http://schemas.microsoft.com/office/drawing/2014/main" id="{ECFFAA48-6BB0-F269-477F-FFCA86BFE3EB}"/>
                </a:ext>
              </a:extLst>
            </p:cNvPr>
            <p:cNvCxnSpPr>
              <a:cxnSpLocks noChangeShapeType="1"/>
              <a:stCxn id="309" idx="6"/>
              <a:endCxn id="319" idx="2"/>
            </p:cNvCxnSpPr>
            <p:nvPr/>
          </p:nvCxnSpPr>
          <p:spPr bwMode="auto">
            <a:xfrm>
              <a:off x="2133007" y="4264945"/>
              <a:ext cx="1575917" cy="0"/>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363621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D1633-ABFA-3D9F-1B1B-5D2863BF099F}"/>
            </a:ext>
          </a:extLst>
        </p:cNvPr>
        <p:cNvGrpSpPr/>
        <p:nvPr/>
      </p:nvGrpSpPr>
      <p:grpSpPr>
        <a:xfrm>
          <a:off x="0" y="0"/>
          <a:ext cx="0" cy="0"/>
          <a:chOff x="0" y="0"/>
          <a:chExt cx="0" cy="0"/>
        </a:xfrm>
      </p:grpSpPr>
      <p:sp>
        <p:nvSpPr>
          <p:cNvPr id="451615" name="Rectangle 31">
            <a:extLst>
              <a:ext uri="{FF2B5EF4-FFF2-40B4-BE49-F238E27FC236}">
                <a16:creationId xmlns:a16="http://schemas.microsoft.com/office/drawing/2014/main" id="{D7711582-AE32-87E3-3283-084C5E23C2C5}"/>
              </a:ext>
            </a:extLst>
          </p:cNvPr>
          <p:cNvSpPr>
            <a:spLocks noGrp="1" noChangeArrowheads="1"/>
          </p:cNvSpPr>
          <p:nvPr>
            <p:ph type="title"/>
          </p:nvPr>
        </p:nvSpPr>
        <p:spPr/>
        <p:txBody>
          <a:bodyPr/>
          <a:lstStyle/>
          <a:p>
            <a:r>
              <a:rPr lang="en-US" altLang="en-US" dirty="0"/>
              <a:t>Vertex-Disjoint Paths Running time</a:t>
            </a:r>
          </a:p>
        </p:txBody>
      </p:sp>
      <mc:AlternateContent xmlns:mc="http://schemas.openxmlformats.org/markup-compatibility/2006">
        <mc:Choice xmlns:a14="http://schemas.microsoft.com/office/drawing/2010/main" Requires="a14">
          <p:sp>
            <p:nvSpPr>
              <p:cNvPr id="451616" name="Rectangle 32">
                <a:extLst>
                  <a:ext uri="{FF2B5EF4-FFF2-40B4-BE49-F238E27FC236}">
                    <a16:creationId xmlns:a16="http://schemas.microsoft.com/office/drawing/2014/main" id="{7027E921-B286-CF99-313F-8BB2D872E536}"/>
                  </a:ext>
                </a:extLst>
              </p:cNvPr>
              <p:cNvSpPr>
                <a:spLocks noGrp="1" noChangeArrowheads="1"/>
              </p:cNvSpPr>
              <p:nvPr>
                <p:ph sz="half" idx="1"/>
              </p:nvPr>
            </p:nvSpPr>
            <p:spPr>
              <a:xfrm>
                <a:off x="88900" y="1446797"/>
                <a:ext cx="5843632" cy="4351338"/>
              </a:xfrm>
            </p:spPr>
            <p:txBody>
              <a:bodyPr>
                <a:noAutofit/>
              </a:bodyPr>
              <a:lstStyle/>
              <a:p>
                <a:pPr marL="0" indent="0">
                  <a:buNone/>
                </a:pPr>
                <a:r>
                  <a:rPr lang="en-US" altLang="en-US" sz="2400" dirty="0">
                    <a:solidFill>
                      <a:schemeClr val="tx1"/>
                    </a:solidFill>
                  </a:rPr>
                  <a:t>Reduction for </a:t>
                </a:r>
                <a:r>
                  <a:rPr lang="en-US" altLang="en-US" sz="2400" dirty="0"/>
                  <a:t>vertex</a:t>
                </a:r>
                <a:r>
                  <a:rPr lang="en-US" altLang="en-US" sz="2400" dirty="0">
                    <a:solidFill>
                      <a:schemeClr val="tx1"/>
                    </a:solidFill>
                  </a:rPr>
                  <a:t>-disjoint paths</a:t>
                </a:r>
                <a:endParaRPr lang="en-US" altLang="en-US" sz="2400" dirty="0"/>
              </a:p>
              <a:p>
                <a:pPr lvl="1"/>
                <a:r>
                  <a:rPr lang="en-US" altLang="en-US" sz="2400" dirty="0"/>
                  <a:t>For each node </a:t>
                </a:r>
                <a14:m>
                  <m:oMath xmlns:m="http://schemas.openxmlformats.org/officeDocument/2006/math">
                    <m:r>
                      <a:rPr lang="en-US" altLang="en-US" sz="2400" b="0" i="1" smtClean="0">
                        <a:latin typeface="Cambria Math" panose="02040503050406030204" pitchFamily="18" charset="0"/>
                      </a:rPr>
                      <m:t>𝑣</m:t>
                    </m:r>
                  </m:oMath>
                </a14:m>
                <a:r>
                  <a:rPr lang="en-US" altLang="en-US" sz="2400" dirty="0">
                    <a:solidFill>
                      <a:schemeClr val="tx1"/>
                    </a:solidFill>
                  </a:rPr>
                  <a:t>, add in </a:t>
                </a:r>
                <a14:m>
                  <m:oMath xmlns:m="http://schemas.openxmlformats.org/officeDocument/2006/math">
                    <m:sSub>
                      <m:sSubPr>
                        <m:ctrlPr>
                          <a:rPr lang="en-US" altLang="en-US" sz="2400" b="0" i="1" smtClean="0">
                            <a:solidFill>
                              <a:schemeClr val="tx1"/>
                            </a:solidFill>
                            <a:latin typeface="Cambria Math" panose="02040503050406030204" pitchFamily="18" charset="0"/>
                          </a:rPr>
                        </m:ctrlPr>
                      </m:sSubPr>
                      <m:e>
                        <m:r>
                          <a:rPr lang="en-US" altLang="en-US" sz="2400" b="0" i="1" smtClean="0">
                            <a:solidFill>
                              <a:schemeClr val="tx1"/>
                            </a:solidFill>
                            <a:latin typeface="Cambria Math" panose="02040503050406030204" pitchFamily="18" charset="0"/>
                          </a:rPr>
                          <m:t>𝑣</m:t>
                        </m:r>
                      </m:e>
                      <m:sub>
                        <m:r>
                          <a:rPr lang="en-US" altLang="en-US" sz="2400" b="0" i="1" smtClean="0">
                            <a:solidFill>
                              <a:schemeClr val="tx1"/>
                            </a:solidFill>
                            <a:latin typeface="Cambria Math" panose="02040503050406030204" pitchFamily="18" charset="0"/>
                          </a:rPr>
                          <m:t>𝑜𝑢𝑡</m:t>
                        </m:r>
                      </m:sub>
                    </m:sSub>
                  </m:oMath>
                </a14:m>
                <a:endParaRPr lang="en-US" altLang="en-US" sz="2400" dirty="0">
                  <a:solidFill>
                    <a:schemeClr val="tx1"/>
                  </a:solidFill>
                </a:endParaRPr>
              </a:p>
              <a:p>
                <a:pPr lvl="1"/>
                <a:r>
                  <a:rPr lang="en-US" altLang="en-US" dirty="0"/>
                  <a:t>For every outgoing edge from </a:t>
                </a:r>
                <a14:m>
                  <m:oMath xmlns:m="http://schemas.openxmlformats.org/officeDocument/2006/math">
                    <m:r>
                      <a:rPr lang="en-US" altLang="en-US" b="0" i="1" smtClean="0">
                        <a:latin typeface="Cambria Math" panose="02040503050406030204" pitchFamily="18" charset="0"/>
                      </a:rPr>
                      <m:t>𝑣</m:t>
                    </m:r>
                  </m:oMath>
                </a14:m>
                <a:r>
                  <a:rPr lang="en-US" altLang="en-US" sz="2400" dirty="0">
                    <a:solidFill>
                      <a:schemeClr val="tx1"/>
                    </a:solidFill>
                  </a:rPr>
                  <a:t>, instead make it an outgoing edge from </a:t>
                </a:r>
                <a14:m>
                  <m:oMath xmlns:m="http://schemas.openxmlformats.org/officeDocument/2006/math">
                    <m:sSub>
                      <m:sSubPr>
                        <m:ctrlPr>
                          <a:rPr lang="en-US" altLang="en-US" sz="2400" b="0" i="1" smtClean="0">
                            <a:solidFill>
                              <a:schemeClr val="tx1"/>
                            </a:solidFill>
                            <a:latin typeface="Cambria Math" panose="02040503050406030204" pitchFamily="18" charset="0"/>
                          </a:rPr>
                        </m:ctrlPr>
                      </m:sSubPr>
                      <m:e>
                        <m:r>
                          <a:rPr lang="en-US" altLang="en-US" sz="2400" b="0" i="1" smtClean="0">
                            <a:solidFill>
                              <a:schemeClr val="tx1"/>
                            </a:solidFill>
                            <a:latin typeface="Cambria Math" panose="02040503050406030204" pitchFamily="18" charset="0"/>
                          </a:rPr>
                          <m:t>𝑣</m:t>
                        </m:r>
                      </m:e>
                      <m:sub>
                        <m:r>
                          <a:rPr lang="en-US" altLang="en-US" sz="2400" b="0" i="1" smtClean="0">
                            <a:solidFill>
                              <a:schemeClr val="tx1"/>
                            </a:solidFill>
                            <a:latin typeface="Cambria Math" panose="02040503050406030204" pitchFamily="18" charset="0"/>
                          </a:rPr>
                          <m:t>𝑜𝑢𝑡</m:t>
                        </m:r>
                      </m:sub>
                    </m:sSub>
                  </m:oMath>
                </a14:m>
                <a:endParaRPr lang="en-US" altLang="en-US" sz="2400" dirty="0">
                  <a:solidFill>
                    <a:schemeClr val="tx1"/>
                  </a:solidFill>
                </a:endParaRPr>
              </a:p>
              <a:p>
                <a:pPr lvl="1"/>
                <a:r>
                  <a:rPr lang="en-US" altLang="en-US" dirty="0"/>
                  <a:t>Add edge </a:t>
                </a:r>
                <a14:m>
                  <m:oMath xmlns:m="http://schemas.openxmlformats.org/officeDocument/2006/math">
                    <m:r>
                      <a:rPr lang="en-US" altLang="en-US" b="0" i="1" smtClean="0">
                        <a:latin typeface="Cambria Math" panose="02040503050406030204" pitchFamily="18" charset="0"/>
                      </a:rPr>
                      <m:t>(</m:t>
                    </m:r>
                    <m:r>
                      <a:rPr lang="en-US" altLang="en-US" b="0" i="1" smtClean="0">
                        <a:latin typeface="Cambria Math" panose="02040503050406030204" pitchFamily="18" charset="0"/>
                      </a:rPr>
                      <m:t>𝑣</m:t>
                    </m:r>
                    <m:r>
                      <a:rPr lang="en-US" altLang="en-US" b="0" i="1" smtClean="0">
                        <a:latin typeface="Cambria Math" panose="02040503050406030204" pitchFamily="18" charset="0"/>
                      </a:rPr>
                      <m:t>, </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𝑣</m:t>
                        </m:r>
                      </m:e>
                      <m:sub>
                        <m:r>
                          <a:rPr lang="en-US" altLang="en-US" b="0" i="1" smtClean="0">
                            <a:latin typeface="Cambria Math" panose="02040503050406030204" pitchFamily="18" charset="0"/>
                          </a:rPr>
                          <m:t>𝑜𝑢𝑡</m:t>
                        </m:r>
                      </m:sub>
                    </m:sSub>
                    <m:r>
                      <a:rPr lang="en-US" altLang="en-US" b="0" i="1" smtClean="0">
                        <a:latin typeface="Cambria Math" panose="02040503050406030204" pitchFamily="18" charset="0"/>
                      </a:rPr>
                      <m:t>)</m:t>
                    </m:r>
                  </m:oMath>
                </a14:m>
                <a:endParaRPr lang="en-US" altLang="en-US" sz="2400" dirty="0">
                  <a:solidFill>
                    <a:schemeClr val="tx1"/>
                  </a:solidFill>
                </a:endParaRPr>
              </a:p>
              <a:p>
                <a:pPr lvl="1"/>
                <a:r>
                  <a:rPr lang="en-US" altLang="en-US" dirty="0"/>
                  <a:t>Compute edge-disjoint paths</a:t>
                </a:r>
              </a:p>
              <a:p>
                <a:pPr lvl="1"/>
                <a:endParaRPr lang="en-US" altLang="en-US" sz="2400" dirty="0">
                  <a:solidFill>
                    <a:schemeClr val="tx1"/>
                  </a:solidFill>
                </a:endParaRPr>
              </a:p>
            </p:txBody>
          </p:sp>
        </mc:Choice>
        <mc:Fallback>
          <p:sp>
            <p:nvSpPr>
              <p:cNvPr id="451616" name="Rectangle 32">
                <a:extLst>
                  <a:ext uri="{FF2B5EF4-FFF2-40B4-BE49-F238E27FC236}">
                    <a16:creationId xmlns:a16="http://schemas.microsoft.com/office/drawing/2014/main" id="{7027E921-B286-CF99-313F-8BB2D872E536}"/>
                  </a:ext>
                </a:extLst>
              </p:cNvPr>
              <p:cNvSpPr>
                <a:spLocks noGrp="1" noRot="1" noChangeAspect="1" noMove="1" noResize="1" noEditPoints="1" noAdjustHandles="1" noChangeArrowheads="1" noChangeShapeType="1" noTextEdit="1"/>
              </p:cNvSpPr>
              <p:nvPr>
                <p:ph sz="half" idx="1"/>
              </p:nvPr>
            </p:nvSpPr>
            <p:spPr>
              <a:xfrm>
                <a:off x="88900" y="1446797"/>
                <a:ext cx="5843632" cy="4351338"/>
              </a:xfrm>
              <a:blipFill>
                <a:blip r:embed="rId3"/>
                <a:stretch>
                  <a:fillRect l="-1670" t="-1961" r="-25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48F1176-DE0F-131B-0F2A-35FD97A6FE21}"/>
                  </a:ext>
                </a:extLst>
              </p:cNvPr>
              <p:cNvSpPr>
                <a:spLocks noGrp="1"/>
              </p:cNvSpPr>
              <p:nvPr>
                <p:ph sz="half" idx="2"/>
              </p:nvPr>
            </p:nvSpPr>
            <p:spPr>
              <a:xfrm>
                <a:off x="6004726" y="1399665"/>
                <a:ext cx="5765486" cy="3422956"/>
              </a:xfrm>
            </p:spPr>
            <p:txBody>
              <a:bodyPr>
                <a:noAutofit/>
              </a:bodyPr>
              <a:lstStyle/>
              <a:p>
                <a:pPr marL="0" indent="0">
                  <a:buNone/>
                </a:pPr>
                <a:r>
                  <a:rPr lang="en-US" sz="2000" dirty="0"/>
                  <a:t>Running Time:</a:t>
                </a:r>
              </a:p>
              <a:p>
                <a:pPr marL="0" indent="0">
                  <a:buNone/>
                </a:pPr>
                <a:r>
                  <a:rPr lang="en-US" sz="2000" dirty="0"/>
                  <a:t>Constructing the new graph: </a:t>
                </a:r>
                <a14:m>
                  <m:oMath xmlns:m="http://schemas.openxmlformats.org/officeDocument/2006/math">
                    <m:r>
                      <m:rPr>
                        <m:sty m:val="p"/>
                      </m:rPr>
                      <a:rPr lang="en-US" sz="2000" b="0" i="0" smtClean="0">
                        <a:latin typeface="Cambria Math" panose="02040503050406030204" pitchFamily="18" charset="0"/>
                      </a:rPr>
                      <m:t>O</m:t>
                    </m:r>
                    <m:r>
                      <a:rPr lang="en-US" sz="2000" b="0" i="0"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𝑚</m:t>
                    </m:r>
                    <m:r>
                      <a:rPr lang="en-US" sz="2000" b="0" i="1" smtClean="0">
                        <a:latin typeface="Cambria Math" panose="02040503050406030204" pitchFamily="18" charset="0"/>
                      </a:rPr>
                      <m:t>)</m:t>
                    </m:r>
                  </m:oMath>
                </a14:m>
                <a:endParaRPr lang="en-US" sz="2000" dirty="0"/>
              </a:p>
              <a:p>
                <a:pPr marL="0" indent="0">
                  <a:buNone/>
                </a:pPr>
                <a:r>
                  <a:rPr lang="en-US" sz="2000" dirty="0"/>
                  <a:t>Computing edge disjoint paths: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2</m:t>
                            </m:r>
                          </m:sup>
                        </m:sSup>
                      </m:e>
                    </m:d>
                  </m:oMath>
                </a14:m>
                <a:endParaRPr lang="en-US" sz="2000" dirty="0"/>
              </a:p>
              <a:p>
                <a:pPr marL="0" indent="0">
                  <a:buNone/>
                </a:pPr>
                <a:r>
                  <a:rPr lang="en-US" sz="2000" dirty="0"/>
                  <a:t>Overall: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2</m:t>
                            </m:r>
                          </m:sup>
                        </m:sSup>
                      </m:e>
                    </m:d>
                  </m:oMath>
                </a14:m>
                <a:endParaRPr lang="en-US" sz="2000" dirty="0"/>
              </a:p>
            </p:txBody>
          </p:sp>
        </mc:Choice>
        <mc:Fallback>
          <p:sp>
            <p:nvSpPr>
              <p:cNvPr id="3" name="Content Placeholder 2">
                <a:extLst>
                  <a:ext uri="{FF2B5EF4-FFF2-40B4-BE49-F238E27FC236}">
                    <a16:creationId xmlns:a16="http://schemas.microsoft.com/office/drawing/2014/main" id="{B48F1176-DE0F-131B-0F2A-35FD97A6FE21}"/>
                  </a:ext>
                </a:extLst>
              </p:cNvPr>
              <p:cNvSpPr>
                <a:spLocks noGrp="1" noRot="1" noChangeAspect="1" noMove="1" noResize="1" noEditPoints="1" noAdjustHandles="1" noChangeArrowheads="1" noChangeShapeType="1" noTextEdit="1"/>
              </p:cNvSpPr>
              <p:nvPr>
                <p:ph sz="half" idx="2"/>
              </p:nvPr>
            </p:nvSpPr>
            <p:spPr>
              <a:xfrm>
                <a:off x="6004726" y="1399665"/>
                <a:ext cx="5765486" cy="3422956"/>
              </a:xfrm>
              <a:blipFill>
                <a:blip r:embed="rId4"/>
                <a:stretch>
                  <a:fillRect l="-1057" t="-1961"/>
                </a:stretch>
              </a:blipFill>
            </p:spPr>
            <p:txBody>
              <a:bodyPr/>
              <a:lstStyle/>
              <a:p>
                <a:r>
                  <a:rPr lang="en-US">
                    <a:noFill/>
                  </a:rPr>
                  <a:t> </a:t>
                </a:r>
              </a:p>
            </p:txBody>
          </p:sp>
        </mc:Fallback>
      </mc:AlternateContent>
      <p:sp>
        <p:nvSpPr>
          <p:cNvPr id="26" name="Slide Number Placeholder 3">
            <a:extLst>
              <a:ext uri="{FF2B5EF4-FFF2-40B4-BE49-F238E27FC236}">
                <a16:creationId xmlns:a16="http://schemas.microsoft.com/office/drawing/2014/main" id="{7C563986-0DE0-83F2-771F-71BAFF643193}"/>
              </a:ext>
            </a:extLst>
          </p:cNvPr>
          <p:cNvSpPr>
            <a:spLocks noGrp="1"/>
          </p:cNvSpPr>
          <p:nvPr>
            <p:ph type="sldNum" sz="quarter" idx="12"/>
          </p:nvPr>
        </p:nvSpPr>
        <p:spPr/>
        <p:txBody>
          <a:bodyPr/>
          <a:lstStyle/>
          <a:p>
            <a:fld id="{7171D143-95A6-4EFE-B529-5DD58A85D94A}" type="slidenum">
              <a:rPr lang="en-US" altLang="en-US"/>
              <a:pPr/>
              <a:t>37</a:t>
            </a:fld>
            <a:endParaRPr lang="en-US" altLang="en-US" sz="1400"/>
          </a:p>
        </p:txBody>
      </p:sp>
      <p:grpSp>
        <p:nvGrpSpPr>
          <p:cNvPr id="2" name="Group 1">
            <a:extLst>
              <a:ext uri="{FF2B5EF4-FFF2-40B4-BE49-F238E27FC236}">
                <a16:creationId xmlns:a16="http://schemas.microsoft.com/office/drawing/2014/main" id="{1443A209-94AC-3802-0351-6B9EF63DAF1B}"/>
              </a:ext>
            </a:extLst>
          </p:cNvPr>
          <p:cNvGrpSpPr/>
          <p:nvPr/>
        </p:nvGrpSpPr>
        <p:grpSpPr>
          <a:xfrm>
            <a:off x="840720" y="4252911"/>
            <a:ext cx="4884588" cy="2299063"/>
            <a:chOff x="840720" y="4252911"/>
            <a:chExt cx="4884588" cy="2299063"/>
          </a:xfrm>
        </p:grpSpPr>
        <p:sp>
          <p:nvSpPr>
            <p:cNvPr id="13" name="Oval 7">
              <a:extLst>
                <a:ext uri="{FF2B5EF4-FFF2-40B4-BE49-F238E27FC236}">
                  <a16:creationId xmlns:a16="http://schemas.microsoft.com/office/drawing/2014/main" id="{6C0CEAB1-A443-5EAD-E209-41B2141125D1}"/>
                </a:ext>
              </a:extLst>
            </p:cNvPr>
            <p:cNvSpPr>
              <a:spLocks noChangeAspect="1" noChangeArrowheads="1"/>
            </p:cNvSpPr>
            <p:nvPr/>
          </p:nvSpPr>
          <p:spPr bwMode="auto">
            <a:xfrm>
              <a:off x="2089530" y="425291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a</a:t>
              </a:r>
            </a:p>
          </p:txBody>
        </p:sp>
        <p:sp>
          <p:nvSpPr>
            <p:cNvPr id="17" name="Oval 8">
              <a:extLst>
                <a:ext uri="{FF2B5EF4-FFF2-40B4-BE49-F238E27FC236}">
                  <a16:creationId xmlns:a16="http://schemas.microsoft.com/office/drawing/2014/main" id="{B62AB688-3DF8-7235-5344-72DAB9FCC2BC}"/>
                </a:ext>
              </a:extLst>
            </p:cNvPr>
            <p:cNvSpPr>
              <a:spLocks noChangeAspect="1" noChangeArrowheads="1"/>
            </p:cNvSpPr>
            <p:nvPr/>
          </p:nvSpPr>
          <p:spPr bwMode="auto">
            <a:xfrm>
              <a:off x="2089530" y="5228235"/>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b</a:t>
              </a:r>
            </a:p>
          </p:txBody>
        </p:sp>
        <p:sp>
          <p:nvSpPr>
            <p:cNvPr id="18" name="Oval 9">
              <a:extLst>
                <a:ext uri="{FF2B5EF4-FFF2-40B4-BE49-F238E27FC236}">
                  <a16:creationId xmlns:a16="http://schemas.microsoft.com/office/drawing/2014/main" id="{BB789D06-1CB1-77D3-BEFF-EC95E03EB6C3}"/>
                </a:ext>
              </a:extLst>
            </p:cNvPr>
            <p:cNvSpPr>
              <a:spLocks noChangeAspect="1" noChangeArrowheads="1"/>
            </p:cNvSpPr>
            <p:nvPr/>
          </p:nvSpPr>
          <p:spPr bwMode="auto">
            <a:xfrm>
              <a:off x="2089530" y="6301369"/>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c</a:t>
              </a:r>
            </a:p>
          </p:txBody>
        </p:sp>
        <p:cxnSp>
          <p:nvCxnSpPr>
            <p:cNvPr id="19" name="AutoShape 12">
              <a:extLst>
                <a:ext uri="{FF2B5EF4-FFF2-40B4-BE49-F238E27FC236}">
                  <a16:creationId xmlns:a16="http://schemas.microsoft.com/office/drawing/2014/main" id="{6AE6015D-ABDB-3DB9-2BED-EA3224DD8AF2}"/>
                </a:ext>
              </a:extLst>
            </p:cNvPr>
            <p:cNvCxnSpPr>
              <a:cxnSpLocks noChangeShapeType="1"/>
              <a:stCxn id="451595" idx="7"/>
              <a:endCxn id="13" idx="3"/>
            </p:cNvCxnSpPr>
            <p:nvPr/>
          </p:nvCxnSpPr>
          <p:spPr bwMode="auto">
            <a:xfrm flipV="1">
              <a:off x="1020777" y="4455668"/>
              <a:ext cx="1099646" cy="78996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AutoShape 13">
              <a:extLst>
                <a:ext uri="{FF2B5EF4-FFF2-40B4-BE49-F238E27FC236}">
                  <a16:creationId xmlns:a16="http://schemas.microsoft.com/office/drawing/2014/main" id="{4046D36B-D852-98FA-8B14-2D7B9C381F7E}"/>
                </a:ext>
              </a:extLst>
            </p:cNvPr>
            <p:cNvCxnSpPr>
              <a:cxnSpLocks noChangeShapeType="1"/>
              <a:stCxn id="451595" idx="6"/>
              <a:endCxn id="17" idx="2"/>
            </p:cNvCxnSpPr>
            <p:nvPr/>
          </p:nvCxnSpPr>
          <p:spPr bwMode="auto">
            <a:xfrm>
              <a:off x="1051670" y="5329613"/>
              <a:ext cx="1037860" cy="17394"/>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AutoShape 14">
              <a:extLst>
                <a:ext uri="{FF2B5EF4-FFF2-40B4-BE49-F238E27FC236}">
                  <a16:creationId xmlns:a16="http://schemas.microsoft.com/office/drawing/2014/main" id="{FFB5F60C-15C7-DEDF-7E8A-4B394ABE31A1}"/>
                </a:ext>
              </a:extLst>
            </p:cNvPr>
            <p:cNvCxnSpPr>
              <a:cxnSpLocks noChangeShapeType="1"/>
              <a:stCxn id="451595" idx="5"/>
              <a:endCxn id="18" idx="1"/>
            </p:cNvCxnSpPr>
            <p:nvPr/>
          </p:nvCxnSpPr>
          <p:spPr bwMode="auto">
            <a:xfrm>
              <a:off x="1020777" y="5413597"/>
              <a:ext cx="1099646" cy="922559"/>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AutoShape 22">
              <a:extLst>
                <a:ext uri="{FF2B5EF4-FFF2-40B4-BE49-F238E27FC236}">
                  <a16:creationId xmlns:a16="http://schemas.microsoft.com/office/drawing/2014/main" id="{89C3E425-9132-8A58-27D5-58CA95A013FA}"/>
                </a:ext>
              </a:extLst>
            </p:cNvPr>
            <p:cNvCxnSpPr>
              <a:cxnSpLocks noChangeShapeType="1"/>
              <a:stCxn id="63" idx="3"/>
              <a:endCxn id="18" idx="0"/>
            </p:cNvCxnSpPr>
            <p:nvPr/>
          </p:nvCxnSpPr>
          <p:spPr bwMode="auto">
            <a:xfrm flipH="1">
              <a:off x="2195005" y="5413598"/>
              <a:ext cx="300653" cy="887771"/>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AutoShape 24">
              <a:extLst>
                <a:ext uri="{FF2B5EF4-FFF2-40B4-BE49-F238E27FC236}">
                  <a16:creationId xmlns:a16="http://schemas.microsoft.com/office/drawing/2014/main" id="{B749CB5C-7172-2D27-AC31-8B5D533B388A}"/>
                </a:ext>
              </a:extLst>
            </p:cNvPr>
            <p:cNvCxnSpPr>
              <a:cxnSpLocks noChangeShapeType="1"/>
              <a:stCxn id="63" idx="5"/>
              <a:endCxn id="43" idx="1"/>
            </p:cNvCxnSpPr>
            <p:nvPr/>
          </p:nvCxnSpPr>
          <p:spPr bwMode="auto">
            <a:xfrm>
              <a:off x="2644822" y="5413598"/>
              <a:ext cx="1262468" cy="922558"/>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AutoShape 25">
              <a:extLst>
                <a:ext uri="{FF2B5EF4-FFF2-40B4-BE49-F238E27FC236}">
                  <a16:creationId xmlns:a16="http://schemas.microsoft.com/office/drawing/2014/main" id="{52B477D2-9F61-9529-41F9-B5E87CD3939C}"/>
                </a:ext>
              </a:extLst>
            </p:cNvPr>
            <p:cNvCxnSpPr>
              <a:cxnSpLocks noChangeShapeType="1"/>
              <a:stCxn id="451587" idx="6"/>
              <a:endCxn id="43" idx="2"/>
            </p:cNvCxnSpPr>
            <p:nvPr/>
          </p:nvCxnSpPr>
          <p:spPr bwMode="auto">
            <a:xfrm flipV="1">
              <a:off x="2644821" y="6420141"/>
              <a:ext cx="1231576" cy="13062"/>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AutoShape 34">
              <a:extLst>
                <a:ext uri="{FF2B5EF4-FFF2-40B4-BE49-F238E27FC236}">
                  <a16:creationId xmlns:a16="http://schemas.microsoft.com/office/drawing/2014/main" id="{D58CEF53-C43F-443F-4F0D-40170AE2904B}"/>
                </a:ext>
              </a:extLst>
            </p:cNvPr>
            <p:cNvCxnSpPr>
              <a:cxnSpLocks noChangeShapeType="1"/>
              <a:stCxn id="52" idx="3"/>
              <a:endCxn id="17" idx="0"/>
            </p:cNvCxnSpPr>
            <p:nvPr/>
          </p:nvCxnSpPr>
          <p:spPr bwMode="auto">
            <a:xfrm flipH="1">
              <a:off x="2195005" y="4455668"/>
              <a:ext cx="427973" cy="772567"/>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Oval 38">
              <a:extLst>
                <a:ext uri="{FF2B5EF4-FFF2-40B4-BE49-F238E27FC236}">
                  <a16:creationId xmlns:a16="http://schemas.microsoft.com/office/drawing/2014/main" id="{F87EA7B7-6FB0-05CC-3CA5-31102A120C1E}"/>
                </a:ext>
              </a:extLst>
            </p:cNvPr>
            <p:cNvSpPr>
              <a:spLocks noChangeAspect="1" noChangeArrowheads="1"/>
            </p:cNvSpPr>
            <p:nvPr/>
          </p:nvSpPr>
          <p:spPr bwMode="auto">
            <a:xfrm>
              <a:off x="3876397" y="425291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d</a:t>
              </a:r>
            </a:p>
          </p:txBody>
        </p:sp>
        <p:sp>
          <p:nvSpPr>
            <p:cNvPr id="28" name="Oval 39">
              <a:extLst>
                <a:ext uri="{FF2B5EF4-FFF2-40B4-BE49-F238E27FC236}">
                  <a16:creationId xmlns:a16="http://schemas.microsoft.com/office/drawing/2014/main" id="{9F615C6F-DD75-5AC6-1435-626585B6E750}"/>
                </a:ext>
              </a:extLst>
            </p:cNvPr>
            <p:cNvSpPr>
              <a:spLocks noChangeAspect="1" noChangeArrowheads="1"/>
            </p:cNvSpPr>
            <p:nvPr/>
          </p:nvSpPr>
          <p:spPr bwMode="auto">
            <a:xfrm>
              <a:off x="3876397" y="5228235"/>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e</a:t>
              </a:r>
            </a:p>
          </p:txBody>
        </p:sp>
        <p:sp>
          <p:nvSpPr>
            <p:cNvPr id="43" name="Oval 40">
              <a:extLst>
                <a:ext uri="{FF2B5EF4-FFF2-40B4-BE49-F238E27FC236}">
                  <a16:creationId xmlns:a16="http://schemas.microsoft.com/office/drawing/2014/main" id="{ABDAD000-7C4C-9EB4-0055-8A34C0B93D40}"/>
                </a:ext>
              </a:extLst>
            </p:cNvPr>
            <p:cNvSpPr>
              <a:spLocks noChangeAspect="1" noChangeArrowheads="1"/>
            </p:cNvSpPr>
            <p:nvPr/>
          </p:nvSpPr>
          <p:spPr bwMode="auto">
            <a:xfrm>
              <a:off x="3876397" y="6301369"/>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dirty="0"/>
                <a:t>f</a:t>
              </a:r>
            </a:p>
          </p:txBody>
        </p:sp>
        <p:cxnSp>
          <p:nvCxnSpPr>
            <p:cNvPr id="44" name="AutoShape 41">
              <a:extLst>
                <a:ext uri="{FF2B5EF4-FFF2-40B4-BE49-F238E27FC236}">
                  <a16:creationId xmlns:a16="http://schemas.microsoft.com/office/drawing/2014/main" id="{835872CB-339A-0460-D234-1E7AC3A405B3}"/>
                </a:ext>
              </a:extLst>
            </p:cNvPr>
            <p:cNvCxnSpPr>
              <a:cxnSpLocks noChangeShapeType="1"/>
              <a:stCxn id="28" idx="4"/>
              <a:endCxn id="451589" idx="1"/>
            </p:cNvCxnSpPr>
            <p:nvPr/>
          </p:nvCxnSpPr>
          <p:spPr bwMode="auto">
            <a:xfrm>
              <a:off x="3981872" y="5465778"/>
              <a:ext cx="347318" cy="870378"/>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AutoShape 42">
              <a:extLst>
                <a:ext uri="{FF2B5EF4-FFF2-40B4-BE49-F238E27FC236}">
                  <a16:creationId xmlns:a16="http://schemas.microsoft.com/office/drawing/2014/main" id="{FDA661C6-41F3-CE68-650C-13EB20EDF58E}"/>
                </a:ext>
              </a:extLst>
            </p:cNvPr>
            <p:cNvCxnSpPr>
              <a:cxnSpLocks noChangeShapeType="1"/>
              <a:stCxn id="27" idx="4"/>
              <a:endCxn id="28" idx="0"/>
            </p:cNvCxnSpPr>
            <p:nvPr/>
          </p:nvCxnSpPr>
          <p:spPr bwMode="auto">
            <a:xfrm>
              <a:off x="3981872" y="4490454"/>
              <a:ext cx="0" cy="73778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Oval 44">
              <a:extLst>
                <a:ext uri="{FF2B5EF4-FFF2-40B4-BE49-F238E27FC236}">
                  <a16:creationId xmlns:a16="http://schemas.microsoft.com/office/drawing/2014/main" id="{AB7011AA-CC47-3DB9-5B02-A748A7403F21}"/>
                </a:ext>
              </a:extLst>
            </p:cNvPr>
            <p:cNvSpPr>
              <a:spLocks noChangeAspect="1" noChangeArrowheads="1"/>
            </p:cNvSpPr>
            <p:nvPr/>
          </p:nvSpPr>
          <p:spPr bwMode="auto">
            <a:xfrm>
              <a:off x="5514358" y="5228235"/>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b="1"/>
                <a:t>t</a:t>
              </a:r>
            </a:p>
          </p:txBody>
        </p:sp>
        <p:cxnSp>
          <p:nvCxnSpPr>
            <p:cNvPr id="47" name="AutoShape 45">
              <a:extLst>
                <a:ext uri="{FF2B5EF4-FFF2-40B4-BE49-F238E27FC236}">
                  <a16:creationId xmlns:a16="http://schemas.microsoft.com/office/drawing/2014/main" id="{A8CA22AD-84E8-68E9-D02A-8101CCFF80CE}"/>
                </a:ext>
              </a:extLst>
            </p:cNvPr>
            <p:cNvCxnSpPr>
              <a:cxnSpLocks noChangeShapeType="1"/>
              <a:stCxn id="60" idx="5"/>
              <a:endCxn id="46" idx="1"/>
            </p:cNvCxnSpPr>
            <p:nvPr/>
          </p:nvCxnSpPr>
          <p:spPr bwMode="auto">
            <a:xfrm>
              <a:off x="4447461" y="4455667"/>
              <a:ext cx="1097790" cy="80735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AutoShape 46">
              <a:extLst>
                <a:ext uri="{FF2B5EF4-FFF2-40B4-BE49-F238E27FC236}">
                  <a16:creationId xmlns:a16="http://schemas.microsoft.com/office/drawing/2014/main" id="{0887A1A2-0066-1788-A861-8BEAC9D278E3}"/>
                </a:ext>
              </a:extLst>
            </p:cNvPr>
            <p:cNvCxnSpPr>
              <a:cxnSpLocks noChangeShapeType="1"/>
              <a:stCxn id="451590" idx="6"/>
              <a:endCxn id="46" idx="2"/>
            </p:cNvCxnSpPr>
            <p:nvPr/>
          </p:nvCxnSpPr>
          <p:spPr bwMode="auto">
            <a:xfrm flipV="1">
              <a:off x="4478224" y="5347007"/>
              <a:ext cx="1036134" cy="22647"/>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AutoShape 47">
              <a:extLst>
                <a:ext uri="{FF2B5EF4-FFF2-40B4-BE49-F238E27FC236}">
                  <a16:creationId xmlns:a16="http://schemas.microsoft.com/office/drawing/2014/main" id="{28648D5A-4F4D-EBF5-6FF5-B88620527C66}"/>
                </a:ext>
              </a:extLst>
            </p:cNvPr>
            <p:cNvCxnSpPr>
              <a:cxnSpLocks noChangeShapeType="1"/>
              <a:stCxn id="451589" idx="7"/>
              <a:endCxn id="46" idx="4"/>
            </p:cNvCxnSpPr>
            <p:nvPr/>
          </p:nvCxnSpPr>
          <p:spPr bwMode="auto">
            <a:xfrm flipV="1">
              <a:off x="4478354" y="5465778"/>
              <a:ext cx="1141479" cy="870378"/>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AutoShape 63">
              <a:extLst>
                <a:ext uri="{FF2B5EF4-FFF2-40B4-BE49-F238E27FC236}">
                  <a16:creationId xmlns:a16="http://schemas.microsoft.com/office/drawing/2014/main" id="{C2FF1DBB-B6DF-E18E-EBBA-2B55C39A2929}"/>
                </a:ext>
              </a:extLst>
            </p:cNvPr>
            <p:cNvCxnSpPr>
              <a:cxnSpLocks noChangeShapeType="1"/>
              <a:stCxn id="28" idx="1"/>
              <a:endCxn id="13" idx="5"/>
            </p:cNvCxnSpPr>
            <p:nvPr/>
          </p:nvCxnSpPr>
          <p:spPr bwMode="auto">
            <a:xfrm flipH="1" flipV="1">
              <a:off x="2269587" y="4455668"/>
              <a:ext cx="1637703" cy="807354"/>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AutoShape 64">
              <a:extLst>
                <a:ext uri="{FF2B5EF4-FFF2-40B4-BE49-F238E27FC236}">
                  <a16:creationId xmlns:a16="http://schemas.microsoft.com/office/drawing/2014/main" id="{EB758731-250C-DCEB-9A2C-838BB77FC8DC}"/>
                </a:ext>
              </a:extLst>
            </p:cNvPr>
            <p:cNvCxnSpPr>
              <a:cxnSpLocks noChangeShapeType="1"/>
              <a:stCxn id="60" idx="3"/>
              <a:endCxn id="17" idx="7"/>
            </p:cNvCxnSpPr>
            <p:nvPr/>
          </p:nvCxnSpPr>
          <p:spPr bwMode="auto">
            <a:xfrm flipH="1">
              <a:off x="2269587" y="4455667"/>
              <a:ext cx="2028710" cy="80735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AutoShape 24">
              <a:extLst>
                <a:ext uri="{FF2B5EF4-FFF2-40B4-BE49-F238E27FC236}">
                  <a16:creationId xmlns:a16="http://schemas.microsoft.com/office/drawing/2014/main" id="{871291D2-11C2-0182-248C-0DFA7FDB9D8A}"/>
                </a:ext>
              </a:extLst>
            </p:cNvPr>
            <p:cNvCxnSpPr>
              <a:cxnSpLocks noChangeShapeType="1"/>
              <a:stCxn id="63" idx="6"/>
              <a:endCxn id="28" idx="2"/>
            </p:cNvCxnSpPr>
            <p:nvPr/>
          </p:nvCxnSpPr>
          <p:spPr bwMode="auto">
            <a:xfrm>
              <a:off x="2675715" y="5329614"/>
              <a:ext cx="1200682" cy="17393"/>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2" name="Oval 7">
              <a:extLst>
                <a:ext uri="{FF2B5EF4-FFF2-40B4-BE49-F238E27FC236}">
                  <a16:creationId xmlns:a16="http://schemas.microsoft.com/office/drawing/2014/main" id="{AD6D2098-CD2C-F482-E31D-137B08B1F826}"/>
                </a:ext>
              </a:extLst>
            </p:cNvPr>
            <p:cNvSpPr>
              <a:spLocks noChangeAspect="1" noChangeArrowheads="1"/>
            </p:cNvSpPr>
            <p:nvPr/>
          </p:nvSpPr>
          <p:spPr bwMode="auto">
            <a:xfrm>
              <a:off x="2592085" y="425291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b="1" dirty="0"/>
            </a:p>
          </p:txBody>
        </p:sp>
        <p:cxnSp>
          <p:nvCxnSpPr>
            <p:cNvPr id="55" name="AutoShape 63">
              <a:extLst>
                <a:ext uri="{FF2B5EF4-FFF2-40B4-BE49-F238E27FC236}">
                  <a16:creationId xmlns:a16="http://schemas.microsoft.com/office/drawing/2014/main" id="{2B5484FF-A38A-B969-A7E2-E335EBB3F133}"/>
                </a:ext>
              </a:extLst>
            </p:cNvPr>
            <p:cNvCxnSpPr>
              <a:cxnSpLocks noChangeShapeType="1"/>
              <a:stCxn id="13" idx="6"/>
              <a:endCxn id="52" idx="2"/>
            </p:cNvCxnSpPr>
            <p:nvPr/>
          </p:nvCxnSpPr>
          <p:spPr bwMode="auto">
            <a:xfrm>
              <a:off x="2300480" y="4371684"/>
              <a:ext cx="29160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 name="Oval 7">
              <a:extLst>
                <a:ext uri="{FF2B5EF4-FFF2-40B4-BE49-F238E27FC236}">
                  <a16:creationId xmlns:a16="http://schemas.microsoft.com/office/drawing/2014/main" id="{102A500B-A010-B557-D7A0-B163F8743537}"/>
                </a:ext>
              </a:extLst>
            </p:cNvPr>
            <p:cNvSpPr>
              <a:spLocks noChangeAspect="1" noChangeArrowheads="1"/>
            </p:cNvSpPr>
            <p:nvPr/>
          </p:nvSpPr>
          <p:spPr bwMode="auto">
            <a:xfrm>
              <a:off x="4267404" y="4252911"/>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b="1" dirty="0"/>
            </a:p>
          </p:txBody>
        </p:sp>
        <p:sp>
          <p:nvSpPr>
            <p:cNvPr id="63" name="Oval 7">
              <a:extLst>
                <a:ext uri="{FF2B5EF4-FFF2-40B4-BE49-F238E27FC236}">
                  <a16:creationId xmlns:a16="http://schemas.microsoft.com/office/drawing/2014/main" id="{5EB0F621-D3BD-2F81-A48C-A23205CCA62C}"/>
                </a:ext>
              </a:extLst>
            </p:cNvPr>
            <p:cNvSpPr>
              <a:spLocks noChangeAspect="1" noChangeArrowheads="1"/>
            </p:cNvSpPr>
            <p:nvPr/>
          </p:nvSpPr>
          <p:spPr bwMode="auto">
            <a:xfrm>
              <a:off x="2464765" y="521084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b="1" dirty="0"/>
            </a:p>
          </p:txBody>
        </p:sp>
        <p:sp>
          <p:nvSpPr>
            <p:cNvPr id="451587" name="Oval 7">
              <a:extLst>
                <a:ext uri="{FF2B5EF4-FFF2-40B4-BE49-F238E27FC236}">
                  <a16:creationId xmlns:a16="http://schemas.microsoft.com/office/drawing/2014/main" id="{0833A5D6-F593-E6D9-3E0B-431FF3D86417}"/>
                </a:ext>
              </a:extLst>
            </p:cNvPr>
            <p:cNvSpPr>
              <a:spLocks noChangeAspect="1" noChangeArrowheads="1"/>
            </p:cNvSpPr>
            <p:nvPr/>
          </p:nvSpPr>
          <p:spPr bwMode="auto">
            <a:xfrm>
              <a:off x="2433871" y="6314431"/>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b="1" dirty="0"/>
            </a:p>
          </p:txBody>
        </p:sp>
        <p:sp>
          <p:nvSpPr>
            <p:cNvPr id="451589" name="Oval 7">
              <a:extLst>
                <a:ext uri="{FF2B5EF4-FFF2-40B4-BE49-F238E27FC236}">
                  <a16:creationId xmlns:a16="http://schemas.microsoft.com/office/drawing/2014/main" id="{C259579B-E7CD-BE2D-7533-641755AD427A}"/>
                </a:ext>
              </a:extLst>
            </p:cNvPr>
            <p:cNvSpPr>
              <a:spLocks noChangeAspect="1" noChangeArrowheads="1"/>
            </p:cNvSpPr>
            <p:nvPr/>
          </p:nvSpPr>
          <p:spPr bwMode="auto">
            <a:xfrm>
              <a:off x="4298297" y="6301369"/>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b="1" dirty="0"/>
            </a:p>
          </p:txBody>
        </p:sp>
        <p:sp>
          <p:nvSpPr>
            <p:cNvPr id="451590" name="Oval 7">
              <a:extLst>
                <a:ext uri="{FF2B5EF4-FFF2-40B4-BE49-F238E27FC236}">
                  <a16:creationId xmlns:a16="http://schemas.microsoft.com/office/drawing/2014/main" id="{F8DE0202-55EC-F0BB-AC2E-F3AF315A4D41}"/>
                </a:ext>
              </a:extLst>
            </p:cNvPr>
            <p:cNvSpPr>
              <a:spLocks noChangeAspect="1" noChangeArrowheads="1"/>
            </p:cNvSpPr>
            <p:nvPr/>
          </p:nvSpPr>
          <p:spPr bwMode="auto">
            <a:xfrm>
              <a:off x="4267274" y="525088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b="1" dirty="0"/>
            </a:p>
          </p:txBody>
        </p:sp>
        <p:sp>
          <p:nvSpPr>
            <p:cNvPr id="451595" name="Oval 7">
              <a:extLst>
                <a:ext uri="{FF2B5EF4-FFF2-40B4-BE49-F238E27FC236}">
                  <a16:creationId xmlns:a16="http://schemas.microsoft.com/office/drawing/2014/main" id="{D99F4AE4-F944-FD38-8519-09BC021CF368}"/>
                </a:ext>
              </a:extLst>
            </p:cNvPr>
            <p:cNvSpPr>
              <a:spLocks noChangeAspect="1" noChangeArrowheads="1"/>
            </p:cNvSpPr>
            <p:nvPr/>
          </p:nvSpPr>
          <p:spPr bwMode="auto">
            <a:xfrm>
              <a:off x="840720" y="5210841"/>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b="1" dirty="0"/>
            </a:p>
          </p:txBody>
        </p:sp>
        <p:cxnSp>
          <p:nvCxnSpPr>
            <p:cNvPr id="451607" name="AutoShape 46">
              <a:extLst>
                <a:ext uri="{FF2B5EF4-FFF2-40B4-BE49-F238E27FC236}">
                  <a16:creationId xmlns:a16="http://schemas.microsoft.com/office/drawing/2014/main" id="{C85D8A33-F339-46B3-1D75-C3522B50C3BA}"/>
                </a:ext>
              </a:extLst>
            </p:cNvPr>
            <p:cNvCxnSpPr>
              <a:cxnSpLocks noChangeShapeType="1"/>
              <a:stCxn id="27" idx="6"/>
              <a:endCxn id="60" idx="2"/>
            </p:cNvCxnSpPr>
            <p:nvPr/>
          </p:nvCxnSpPr>
          <p:spPr bwMode="auto">
            <a:xfrm flipV="1">
              <a:off x="4087347" y="4371683"/>
              <a:ext cx="180057" cy="1"/>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21" name="AutoShape 46">
              <a:extLst>
                <a:ext uri="{FF2B5EF4-FFF2-40B4-BE49-F238E27FC236}">
                  <a16:creationId xmlns:a16="http://schemas.microsoft.com/office/drawing/2014/main" id="{00852D2F-F85F-98B0-7007-AF7ABEBA73B1}"/>
                </a:ext>
              </a:extLst>
            </p:cNvPr>
            <p:cNvCxnSpPr>
              <a:cxnSpLocks noChangeShapeType="1"/>
              <a:stCxn id="28" idx="6"/>
              <a:endCxn id="451590" idx="2"/>
            </p:cNvCxnSpPr>
            <p:nvPr/>
          </p:nvCxnSpPr>
          <p:spPr bwMode="auto">
            <a:xfrm>
              <a:off x="4087347" y="5347007"/>
              <a:ext cx="179927" cy="22647"/>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33" name="AutoShape 46">
              <a:extLst>
                <a:ext uri="{FF2B5EF4-FFF2-40B4-BE49-F238E27FC236}">
                  <a16:creationId xmlns:a16="http://schemas.microsoft.com/office/drawing/2014/main" id="{1D26173E-3CD6-62DA-7FDA-2B0E098675EF}"/>
                </a:ext>
              </a:extLst>
            </p:cNvPr>
            <p:cNvCxnSpPr>
              <a:cxnSpLocks noChangeShapeType="1"/>
              <a:stCxn id="43" idx="6"/>
              <a:endCxn id="451589" idx="2"/>
            </p:cNvCxnSpPr>
            <p:nvPr/>
          </p:nvCxnSpPr>
          <p:spPr bwMode="auto">
            <a:xfrm>
              <a:off x="4087347" y="6420141"/>
              <a:ext cx="210950"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36" name="AutoShape 46">
              <a:extLst>
                <a:ext uri="{FF2B5EF4-FFF2-40B4-BE49-F238E27FC236}">
                  <a16:creationId xmlns:a16="http://schemas.microsoft.com/office/drawing/2014/main" id="{6EC33992-30EA-4845-2948-85C965C182DC}"/>
                </a:ext>
              </a:extLst>
            </p:cNvPr>
            <p:cNvCxnSpPr>
              <a:cxnSpLocks noChangeShapeType="1"/>
              <a:stCxn id="18" idx="6"/>
              <a:endCxn id="451587" idx="2"/>
            </p:cNvCxnSpPr>
            <p:nvPr/>
          </p:nvCxnSpPr>
          <p:spPr bwMode="auto">
            <a:xfrm>
              <a:off x="2300480" y="6420141"/>
              <a:ext cx="133391" cy="13062"/>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39" name="AutoShape 46">
              <a:extLst>
                <a:ext uri="{FF2B5EF4-FFF2-40B4-BE49-F238E27FC236}">
                  <a16:creationId xmlns:a16="http://schemas.microsoft.com/office/drawing/2014/main" id="{72259A9D-0CFB-011D-3CA3-975569C05746}"/>
                </a:ext>
              </a:extLst>
            </p:cNvPr>
            <p:cNvCxnSpPr>
              <a:cxnSpLocks noChangeShapeType="1"/>
              <a:stCxn id="17" idx="6"/>
              <a:endCxn id="63" idx="2"/>
            </p:cNvCxnSpPr>
            <p:nvPr/>
          </p:nvCxnSpPr>
          <p:spPr bwMode="auto">
            <a:xfrm flipV="1">
              <a:off x="2300480" y="5329614"/>
              <a:ext cx="164285" cy="17393"/>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4114783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4BF10-EC59-A8CC-03EE-79459BB2D93C}"/>
            </a:ext>
          </a:extLst>
        </p:cNvPr>
        <p:cNvGrpSpPr/>
        <p:nvPr/>
      </p:nvGrpSpPr>
      <p:grpSpPr>
        <a:xfrm>
          <a:off x="0" y="0"/>
          <a:ext cx="0" cy="0"/>
          <a:chOff x="0" y="0"/>
          <a:chExt cx="0" cy="0"/>
        </a:xfrm>
      </p:grpSpPr>
      <p:sp>
        <p:nvSpPr>
          <p:cNvPr id="451615" name="Rectangle 31">
            <a:extLst>
              <a:ext uri="{FF2B5EF4-FFF2-40B4-BE49-F238E27FC236}">
                <a16:creationId xmlns:a16="http://schemas.microsoft.com/office/drawing/2014/main" id="{15CEB0D8-14B0-D283-5AFB-BE4842162C49}"/>
              </a:ext>
            </a:extLst>
          </p:cNvPr>
          <p:cNvSpPr>
            <a:spLocks noGrp="1" noChangeArrowheads="1"/>
          </p:cNvSpPr>
          <p:nvPr>
            <p:ph type="title"/>
          </p:nvPr>
        </p:nvSpPr>
        <p:spPr/>
        <p:txBody>
          <a:bodyPr/>
          <a:lstStyle/>
          <a:p>
            <a:r>
              <a:rPr lang="en-US" altLang="en-US" dirty="0"/>
              <a:t>Vertex-Disjoint Paths</a:t>
            </a:r>
          </a:p>
        </p:txBody>
      </p:sp>
      <mc:AlternateContent xmlns:mc="http://schemas.openxmlformats.org/markup-compatibility/2006">
        <mc:Choice xmlns:a14="http://schemas.microsoft.com/office/drawing/2010/main" Requires="a14">
          <p:sp>
            <p:nvSpPr>
              <p:cNvPr id="451616" name="Rectangle 32">
                <a:extLst>
                  <a:ext uri="{FF2B5EF4-FFF2-40B4-BE49-F238E27FC236}">
                    <a16:creationId xmlns:a16="http://schemas.microsoft.com/office/drawing/2014/main" id="{73D029D1-FEFB-2290-38C4-C1FF8B3F094C}"/>
                  </a:ext>
                </a:extLst>
              </p:cNvPr>
              <p:cNvSpPr>
                <a:spLocks noGrp="1" noChangeArrowheads="1"/>
              </p:cNvSpPr>
              <p:nvPr>
                <p:ph sz="half" idx="1"/>
              </p:nvPr>
            </p:nvSpPr>
            <p:spPr>
              <a:xfrm>
                <a:off x="98866" y="1409853"/>
                <a:ext cx="6301092" cy="4351338"/>
              </a:xfrm>
            </p:spPr>
            <p:txBody>
              <a:bodyPr>
                <a:noAutofit/>
              </a:bodyPr>
              <a:lstStyle/>
              <a:p>
                <a:pPr marL="0" indent="0">
                  <a:buNone/>
                </a:pPr>
                <a:r>
                  <a:rPr lang="en-US" altLang="en-US" sz="2400" dirty="0"/>
                  <a:t>Reduction for vertex-disjoint paths</a:t>
                </a:r>
              </a:p>
              <a:p>
                <a:pPr lvl="1"/>
                <a:r>
                  <a:rPr lang="en-US" altLang="en-US" dirty="0"/>
                  <a:t>For each node </a:t>
                </a:r>
                <a14:m>
                  <m:oMath xmlns:m="http://schemas.openxmlformats.org/officeDocument/2006/math">
                    <m:r>
                      <a:rPr lang="en-US" altLang="en-US" i="1">
                        <a:latin typeface="Cambria Math" panose="02040503050406030204" pitchFamily="18" charset="0"/>
                      </a:rPr>
                      <m:t>𝑣</m:t>
                    </m:r>
                  </m:oMath>
                </a14:m>
                <a:r>
                  <a:rPr lang="en-US" altLang="en-US" dirty="0"/>
                  <a:t>, add in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𝑣</m:t>
                        </m:r>
                      </m:e>
                      <m:sub>
                        <m:r>
                          <a:rPr lang="en-US" altLang="en-US" i="1">
                            <a:latin typeface="Cambria Math" panose="02040503050406030204" pitchFamily="18" charset="0"/>
                          </a:rPr>
                          <m:t>𝑜𝑢𝑡</m:t>
                        </m:r>
                      </m:sub>
                    </m:sSub>
                  </m:oMath>
                </a14:m>
                <a:endParaRPr lang="en-US" altLang="en-US" dirty="0"/>
              </a:p>
              <a:p>
                <a:pPr lvl="1"/>
                <a:r>
                  <a:rPr lang="en-US" altLang="en-US" dirty="0"/>
                  <a:t>For every outgoing edge from </a:t>
                </a:r>
                <a14:m>
                  <m:oMath xmlns:m="http://schemas.openxmlformats.org/officeDocument/2006/math">
                    <m:r>
                      <a:rPr lang="en-US" altLang="en-US" i="1">
                        <a:latin typeface="Cambria Math" panose="02040503050406030204" pitchFamily="18" charset="0"/>
                      </a:rPr>
                      <m:t>𝑣</m:t>
                    </m:r>
                  </m:oMath>
                </a14:m>
                <a:r>
                  <a:rPr lang="en-US" altLang="en-US" dirty="0"/>
                  <a:t>, instead make it an outgoing edge from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𝑣</m:t>
                        </m:r>
                      </m:e>
                      <m:sub>
                        <m:r>
                          <a:rPr lang="en-US" altLang="en-US" i="1">
                            <a:latin typeface="Cambria Math" panose="02040503050406030204" pitchFamily="18" charset="0"/>
                          </a:rPr>
                          <m:t>𝑜𝑢𝑡</m:t>
                        </m:r>
                      </m:sub>
                    </m:sSub>
                  </m:oMath>
                </a14:m>
                <a:endParaRPr lang="en-US" altLang="en-US" dirty="0"/>
              </a:p>
              <a:p>
                <a:pPr lvl="1"/>
                <a:r>
                  <a:rPr lang="en-US" altLang="en-US" dirty="0"/>
                  <a:t>Add edge </a:t>
                </a:r>
                <a14:m>
                  <m:oMath xmlns:m="http://schemas.openxmlformats.org/officeDocument/2006/math">
                    <m:r>
                      <a:rPr lang="en-US" altLang="en-US" i="1">
                        <a:latin typeface="Cambria Math" panose="02040503050406030204" pitchFamily="18" charset="0"/>
                      </a:rPr>
                      <m:t>(</m:t>
                    </m:r>
                    <m:r>
                      <a:rPr lang="en-US" altLang="en-US" i="1">
                        <a:latin typeface="Cambria Math" panose="02040503050406030204" pitchFamily="18" charset="0"/>
                      </a:rPr>
                      <m:t>𝑣</m:t>
                    </m:r>
                    <m:r>
                      <a:rPr lang="en-US" altLang="en-US" i="1">
                        <a:latin typeface="Cambria Math" panose="02040503050406030204" pitchFamily="18" charset="0"/>
                      </a:rPr>
                      <m:t>, </m:t>
                    </m:r>
                    <m:sSub>
                      <m:sSubPr>
                        <m:ctrlPr>
                          <a:rPr lang="en-US" altLang="en-US" i="1">
                            <a:latin typeface="Cambria Math" panose="02040503050406030204" pitchFamily="18" charset="0"/>
                          </a:rPr>
                        </m:ctrlPr>
                      </m:sSubPr>
                      <m:e>
                        <m:r>
                          <a:rPr lang="en-US" altLang="en-US" i="1">
                            <a:latin typeface="Cambria Math" panose="02040503050406030204" pitchFamily="18" charset="0"/>
                          </a:rPr>
                          <m:t>𝑣</m:t>
                        </m:r>
                      </m:e>
                      <m:sub>
                        <m:r>
                          <a:rPr lang="en-US" altLang="en-US" i="1">
                            <a:latin typeface="Cambria Math" panose="02040503050406030204" pitchFamily="18" charset="0"/>
                          </a:rPr>
                          <m:t>𝑜𝑢𝑡</m:t>
                        </m:r>
                      </m:sub>
                    </m:sSub>
                    <m:r>
                      <a:rPr lang="en-US" altLang="en-US" i="1">
                        <a:latin typeface="Cambria Math" panose="02040503050406030204" pitchFamily="18" charset="0"/>
                      </a:rPr>
                      <m:t>)</m:t>
                    </m:r>
                  </m:oMath>
                </a14:m>
                <a:endParaRPr lang="en-US" altLang="en-US" dirty="0"/>
              </a:p>
              <a:p>
                <a:pPr lvl="1"/>
                <a:r>
                  <a:rPr lang="en-US" altLang="en-US" dirty="0"/>
                  <a:t>Compute edge-disjoint paths</a:t>
                </a:r>
              </a:p>
              <a:p>
                <a:pPr lvl="1"/>
                <a:endParaRPr lang="en-US" altLang="en-US" dirty="0"/>
              </a:p>
            </p:txBody>
          </p:sp>
        </mc:Choice>
        <mc:Fallback>
          <p:sp>
            <p:nvSpPr>
              <p:cNvPr id="451616" name="Rectangle 32">
                <a:extLst>
                  <a:ext uri="{FF2B5EF4-FFF2-40B4-BE49-F238E27FC236}">
                    <a16:creationId xmlns:a16="http://schemas.microsoft.com/office/drawing/2014/main" id="{73D029D1-FEFB-2290-38C4-C1FF8B3F094C}"/>
                  </a:ext>
                </a:extLst>
              </p:cNvPr>
              <p:cNvSpPr>
                <a:spLocks noGrp="1" noRot="1" noChangeAspect="1" noMove="1" noResize="1" noEditPoints="1" noAdjustHandles="1" noChangeArrowheads="1" noChangeShapeType="1" noTextEdit="1"/>
              </p:cNvSpPr>
              <p:nvPr>
                <p:ph sz="half" idx="1"/>
              </p:nvPr>
            </p:nvSpPr>
            <p:spPr>
              <a:xfrm>
                <a:off x="98866" y="1409853"/>
                <a:ext cx="6301092" cy="4351338"/>
              </a:xfrm>
              <a:blipFill>
                <a:blip r:embed="rId3"/>
                <a:stretch>
                  <a:fillRect l="-1451" t="-19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C4747FE-8D98-39F3-57A7-449668E9DD1A}"/>
                  </a:ext>
                </a:extLst>
              </p:cNvPr>
              <p:cNvSpPr>
                <a:spLocks noGrp="1"/>
              </p:cNvSpPr>
              <p:nvPr>
                <p:ph sz="half" idx="2"/>
              </p:nvPr>
            </p:nvSpPr>
            <p:spPr>
              <a:xfrm>
                <a:off x="5974832" y="71354"/>
                <a:ext cx="6118302" cy="6107773"/>
              </a:xfrm>
            </p:spPr>
            <p:txBody>
              <a:bodyPr>
                <a:noAutofit/>
              </a:bodyPr>
              <a:lstStyle/>
              <a:p>
                <a:pPr marL="0" indent="0">
                  <a:buNone/>
                </a:pPr>
                <a:r>
                  <a:rPr lang="en-US" sz="2000" b="1" dirty="0">
                    <a:solidFill>
                      <a:srgbClr val="695082"/>
                    </a:solidFill>
                  </a:rPr>
                  <a:t>Theorem:</a:t>
                </a:r>
                <a:r>
                  <a:rPr lang="en-US" sz="2000" b="1" dirty="0"/>
                  <a:t> </a:t>
                </a:r>
                <a:r>
                  <a:rPr lang="en-US" sz="2000" dirty="0"/>
                  <a:t># vertex-disjoint paths </a:t>
                </a:r>
                <a14:m>
                  <m:oMath xmlns:m="http://schemas.openxmlformats.org/officeDocument/2006/math">
                    <m:r>
                      <a:rPr lang="en-US" sz="2000" i="1" dirty="0" smtClean="0">
                        <a:latin typeface="Cambria Math" panose="02040503050406030204" pitchFamily="18" charset="0"/>
                      </a:rPr>
                      <m:t>=</m:t>
                    </m:r>
                  </m:oMath>
                </a14:m>
                <a:r>
                  <a:rPr lang="en-US" sz="2000" dirty="0"/>
                  <a:t> # edge-disjoint paths</a:t>
                </a:r>
              </a:p>
              <a:p>
                <a:pPr marL="0" indent="0">
                  <a:buNone/>
                </a:pPr>
                <a:r>
                  <a:rPr lang="en-US" sz="2000" dirty="0"/>
                  <a:t>Valid set of edge-disjoint paths </a:t>
                </a:r>
                <a14:m>
                  <m:oMath xmlns:m="http://schemas.openxmlformats.org/officeDocument/2006/math">
                    <m:r>
                      <a:rPr lang="en-US" sz="2000" b="0" i="1" smtClean="0">
                        <a:latin typeface="Cambria Math" panose="02040503050406030204" pitchFamily="18" charset="0"/>
                      </a:rPr>
                      <m:t>⇒</m:t>
                    </m:r>
                  </m:oMath>
                </a14:m>
                <a:r>
                  <a:rPr lang="en-US" sz="2000" dirty="0"/>
                  <a:t> Valid set of vertex-disjoint paths:</a:t>
                </a:r>
              </a:p>
              <a:p>
                <a:pPr marL="0" indent="0">
                  <a:buNone/>
                </a:pPr>
                <a:r>
                  <a:rPr lang="en-US" sz="2000" b="1" dirty="0"/>
                  <a:t>Need to show: if no edge is used more than once then no vertex is used more than once</a:t>
                </a:r>
              </a:p>
              <a:p>
                <a:pPr marL="0" indent="0">
                  <a:buNone/>
                </a:pPr>
                <a:r>
                  <a:rPr lang="en-US" sz="2000" dirty="0"/>
                  <a:t>	Any path that passes through a node </a:t>
                </a:r>
                <a14:m>
                  <m:oMath xmlns:m="http://schemas.openxmlformats.org/officeDocument/2006/math">
                    <m:r>
                      <a:rPr lang="en-US" sz="2000" b="0" i="1" smtClean="0">
                        <a:latin typeface="Cambria Math" panose="02040503050406030204" pitchFamily="18" charset="0"/>
                      </a:rPr>
                      <m:t>𝑣</m:t>
                    </m:r>
                  </m:oMath>
                </a14:m>
                <a:r>
                  <a:rPr lang="en-US" sz="2000" dirty="0"/>
                  <a:t> must use the edge </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𝑣</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𝑜𝑢𝑡</m:t>
                            </m:r>
                          </m:sub>
                        </m:sSub>
                      </m:e>
                    </m:d>
                  </m:oMath>
                </a14:m>
                <a:r>
                  <a:rPr lang="en-US" sz="2000" dirty="0"/>
                  <a:t>, so if no edge is used more than once, then that includes these new edges we added, so no vertex can be used more than once either.</a:t>
                </a:r>
              </a:p>
              <a:p>
                <a:pPr marL="0" indent="0">
                  <a:buNone/>
                </a:pPr>
                <a:endParaRPr lang="en-US" sz="2000" dirty="0"/>
              </a:p>
              <a:p>
                <a:pPr marL="0" indent="0">
                  <a:buNone/>
                </a:pPr>
                <a:r>
                  <a:rPr lang="en-US" sz="2000" dirty="0"/>
                  <a:t> Valid set of vertex-disjoint paths </a:t>
                </a:r>
                <a14:m>
                  <m:oMath xmlns:m="http://schemas.openxmlformats.org/officeDocument/2006/math">
                    <m:r>
                      <a:rPr lang="en-US" sz="2000" b="0" i="1" smtClean="0">
                        <a:latin typeface="Cambria Math" panose="02040503050406030204" pitchFamily="18" charset="0"/>
                      </a:rPr>
                      <m:t>⇒</m:t>
                    </m:r>
                  </m:oMath>
                </a14:m>
                <a:r>
                  <a:rPr lang="en-US" sz="2000" dirty="0"/>
                  <a:t> Valid set of edge-disjoint paths :</a:t>
                </a:r>
              </a:p>
              <a:p>
                <a:pPr marL="0" indent="0">
                  <a:buNone/>
                </a:pPr>
                <a:r>
                  <a:rPr lang="en-US" sz="2000" b="1" dirty="0"/>
                  <a:t>Need to show: Any set of vertex-disjoint paths could be a set of edge-disjoint paths of the same size</a:t>
                </a:r>
              </a:p>
              <a:p>
                <a:pPr marL="0" indent="0">
                  <a:buNone/>
                </a:pPr>
                <a:r>
                  <a:rPr lang="en-US" sz="2000" b="1" dirty="0"/>
                  <a:t>	</a:t>
                </a:r>
                <a:r>
                  <a:rPr lang="en-US" sz="2000" dirty="0"/>
                  <a:t>All vertex-disjoint paths are edge disjoint</a:t>
                </a:r>
              </a:p>
            </p:txBody>
          </p:sp>
        </mc:Choice>
        <mc:Fallback>
          <p:sp>
            <p:nvSpPr>
              <p:cNvPr id="3" name="Content Placeholder 2">
                <a:extLst>
                  <a:ext uri="{FF2B5EF4-FFF2-40B4-BE49-F238E27FC236}">
                    <a16:creationId xmlns:a16="http://schemas.microsoft.com/office/drawing/2014/main" id="{6C4747FE-8D98-39F3-57A7-449668E9DD1A}"/>
                  </a:ext>
                </a:extLst>
              </p:cNvPr>
              <p:cNvSpPr>
                <a:spLocks noGrp="1" noRot="1" noChangeAspect="1" noMove="1" noResize="1" noEditPoints="1" noAdjustHandles="1" noChangeArrowheads="1" noChangeShapeType="1" noTextEdit="1"/>
              </p:cNvSpPr>
              <p:nvPr>
                <p:ph sz="half" idx="2"/>
              </p:nvPr>
            </p:nvSpPr>
            <p:spPr>
              <a:xfrm>
                <a:off x="5974832" y="71354"/>
                <a:ext cx="6118302" cy="6107773"/>
              </a:xfrm>
              <a:blipFill>
                <a:blip r:embed="rId4"/>
                <a:stretch>
                  <a:fillRect l="-996" t="-1098" r="-1394"/>
                </a:stretch>
              </a:blipFill>
            </p:spPr>
            <p:txBody>
              <a:bodyPr/>
              <a:lstStyle/>
              <a:p>
                <a:r>
                  <a:rPr lang="en-US">
                    <a:noFill/>
                  </a:rPr>
                  <a:t> </a:t>
                </a:r>
              </a:p>
            </p:txBody>
          </p:sp>
        </mc:Fallback>
      </mc:AlternateContent>
      <p:sp>
        <p:nvSpPr>
          <p:cNvPr id="26" name="Slide Number Placeholder 3">
            <a:extLst>
              <a:ext uri="{FF2B5EF4-FFF2-40B4-BE49-F238E27FC236}">
                <a16:creationId xmlns:a16="http://schemas.microsoft.com/office/drawing/2014/main" id="{EABF6D5A-516B-8929-21D6-FFBD6BD8B6EB}"/>
              </a:ext>
            </a:extLst>
          </p:cNvPr>
          <p:cNvSpPr>
            <a:spLocks noGrp="1"/>
          </p:cNvSpPr>
          <p:nvPr>
            <p:ph type="sldNum" sz="quarter" idx="12"/>
          </p:nvPr>
        </p:nvSpPr>
        <p:spPr/>
        <p:txBody>
          <a:bodyPr/>
          <a:lstStyle/>
          <a:p>
            <a:fld id="{7171D143-95A6-4EFE-B529-5DD58A85D94A}" type="slidenum">
              <a:rPr lang="en-US" altLang="en-US"/>
              <a:pPr/>
              <a:t>38</a:t>
            </a:fld>
            <a:endParaRPr lang="en-US" altLang="en-US" sz="1400"/>
          </a:p>
        </p:txBody>
      </p:sp>
      <p:grpSp>
        <p:nvGrpSpPr>
          <p:cNvPr id="4" name="Group 3">
            <a:extLst>
              <a:ext uri="{FF2B5EF4-FFF2-40B4-BE49-F238E27FC236}">
                <a16:creationId xmlns:a16="http://schemas.microsoft.com/office/drawing/2014/main" id="{86612C41-B063-915B-D4B2-88D282FE7FF2}"/>
              </a:ext>
            </a:extLst>
          </p:cNvPr>
          <p:cNvGrpSpPr/>
          <p:nvPr/>
        </p:nvGrpSpPr>
        <p:grpSpPr>
          <a:xfrm>
            <a:off x="281656" y="4359564"/>
            <a:ext cx="4630241" cy="2179348"/>
            <a:chOff x="840720" y="4252911"/>
            <a:chExt cx="4884588" cy="2299063"/>
          </a:xfrm>
        </p:grpSpPr>
        <p:sp>
          <p:nvSpPr>
            <p:cNvPr id="5" name="Oval 7">
              <a:extLst>
                <a:ext uri="{FF2B5EF4-FFF2-40B4-BE49-F238E27FC236}">
                  <a16:creationId xmlns:a16="http://schemas.microsoft.com/office/drawing/2014/main" id="{B59215F4-D3D2-F117-C373-C6E9A2E40FF1}"/>
                </a:ext>
              </a:extLst>
            </p:cNvPr>
            <p:cNvSpPr>
              <a:spLocks noChangeAspect="1" noChangeArrowheads="1"/>
            </p:cNvSpPr>
            <p:nvPr/>
          </p:nvSpPr>
          <p:spPr bwMode="auto">
            <a:xfrm>
              <a:off x="2089530" y="425291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a</a:t>
              </a:r>
            </a:p>
          </p:txBody>
        </p:sp>
        <p:sp>
          <p:nvSpPr>
            <p:cNvPr id="6" name="Oval 8">
              <a:extLst>
                <a:ext uri="{FF2B5EF4-FFF2-40B4-BE49-F238E27FC236}">
                  <a16:creationId xmlns:a16="http://schemas.microsoft.com/office/drawing/2014/main" id="{74A9E6FD-81BD-8021-7A39-C8A6FB093F10}"/>
                </a:ext>
              </a:extLst>
            </p:cNvPr>
            <p:cNvSpPr>
              <a:spLocks noChangeAspect="1" noChangeArrowheads="1"/>
            </p:cNvSpPr>
            <p:nvPr/>
          </p:nvSpPr>
          <p:spPr bwMode="auto">
            <a:xfrm>
              <a:off x="2089530" y="5228235"/>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b</a:t>
              </a:r>
            </a:p>
          </p:txBody>
        </p:sp>
        <p:sp>
          <p:nvSpPr>
            <p:cNvPr id="7" name="Oval 9">
              <a:extLst>
                <a:ext uri="{FF2B5EF4-FFF2-40B4-BE49-F238E27FC236}">
                  <a16:creationId xmlns:a16="http://schemas.microsoft.com/office/drawing/2014/main" id="{3736101A-C10D-E550-757F-AE18921734B9}"/>
                </a:ext>
              </a:extLst>
            </p:cNvPr>
            <p:cNvSpPr>
              <a:spLocks noChangeAspect="1" noChangeArrowheads="1"/>
            </p:cNvSpPr>
            <p:nvPr/>
          </p:nvSpPr>
          <p:spPr bwMode="auto">
            <a:xfrm>
              <a:off x="2089530" y="6301369"/>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c</a:t>
              </a:r>
            </a:p>
          </p:txBody>
        </p:sp>
        <p:cxnSp>
          <p:nvCxnSpPr>
            <p:cNvPr id="10" name="AutoShape 12">
              <a:extLst>
                <a:ext uri="{FF2B5EF4-FFF2-40B4-BE49-F238E27FC236}">
                  <a16:creationId xmlns:a16="http://schemas.microsoft.com/office/drawing/2014/main" id="{9B966EAF-06A7-2E74-805C-72A1873EB697}"/>
                </a:ext>
              </a:extLst>
            </p:cNvPr>
            <p:cNvCxnSpPr>
              <a:cxnSpLocks noChangeShapeType="1"/>
              <a:stCxn id="451598" idx="7"/>
              <a:endCxn id="5" idx="3"/>
            </p:cNvCxnSpPr>
            <p:nvPr/>
          </p:nvCxnSpPr>
          <p:spPr bwMode="auto">
            <a:xfrm flipV="1">
              <a:off x="1020777" y="4455668"/>
              <a:ext cx="1099646" cy="789960"/>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AutoShape 13">
              <a:extLst>
                <a:ext uri="{FF2B5EF4-FFF2-40B4-BE49-F238E27FC236}">
                  <a16:creationId xmlns:a16="http://schemas.microsoft.com/office/drawing/2014/main" id="{E60D8B94-7F5B-B888-E7ED-D62A8975DCB8}"/>
                </a:ext>
              </a:extLst>
            </p:cNvPr>
            <p:cNvCxnSpPr>
              <a:cxnSpLocks noChangeShapeType="1"/>
              <a:stCxn id="451598" idx="6"/>
              <a:endCxn id="6" idx="2"/>
            </p:cNvCxnSpPr>
            <p:nvPr/>
          </p:nvCxnSpPr>
          <p:spPr bwMode="auto">
            <a:xfrm>
              <a:off x="1051670" y="5329613"/>
              <a:ext cx="1037860" cy="17394"/>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AutoShape 14">
              <a:extLst>
                <a:ext uri="{FF2B5EF4-FFF2-40B4-BE49-F238E27FC236}">
                  <a16:creationId xmlns:a16="http://schemas.microsoft.com/office/drawing/2014/main" id="{67F54CBB-E933-560D-C0BE-BADA23E543A5}"/>
                </a:ext>
              </a:extLst>
            </p:cNvPr>
            <p:cNvCxnSpPr>
              <a:cxnSpLocks noChangeShapeType="1"/>
              <a:stCxn id="451598" idx="5"/>
              <a:endCxn id="7" idx="1"/>
            </p:cNvCxnSpPr>
            <p:nvPr/>
          </p:nvCxnSpPr>
          <p:spPr bwMode="auto">
            <a:xfrm>
              <a:off x="1020777" y="5413597"/>
              <a:ext cx="1099646" cy="922559"/>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AutoShape 22">
              <a:extLst>
                <a:ext uri="{FF2B5EF4-FFF2-40B4-BE49-F238E27FC236}">
                  <a16:creationId xmlns:a16="http://schemas.microsoft.com/office/drawing/2014/main" id="{250C4FDD-DE09-1A3A-C557-AAD3CAFA204E}"/>
                </a:ext>
              </a:extLst>
            </p:cNvPr>
            <p:cNvCxnSpPr>
              <a:cxnSpLocks noChangeShapeType="1"/>
              <a:stCxn id="451592" idx="3"/>
              <a:endCxn id="7" idx="0"/>
            </p:cNvCxnSpPr>
            <p:nvPr/>
          </p:nvCxnSpPr>
          <p:spPr bwMode="auto">
            <a:xfrm flipH="1">
              <a:off x="2195005" y="5413598"/>
              <a:ext cx="300653" cy="887771"/>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AutoShape 24">
              <a:extLst>
                <a:ext uri="{FF2B5EF4-FFF2-40B4-BE49-F238E27FC236}">
                  <a16:creationId xmlns:a16="http://schemas.microsoft.com/office/drawing/2014/main" id="{D2C39091-FCD1-AA31-0FC2-66526F28EC48}"/>
                </a:ext>
              </a:extLst>
            </p:cNvPr>
            <p:cNvCxnSpPr>
              <a:cxnSpLocks noChangeShapeType="1"/>
              <a:stCxn id="451592" idx="5"/>
              <a:endCxn id="34" idx="1"/>
            </p:cNvCxnSpPr>
            <p:nvPr/>
          </p:nvCxnSpPr>
          <p:spPr bwMode="auto">
            <a:xfrm>
              <a:off x="2644822" y="5413598"/>
              <a:ext cx="1262468" cy="922558"/>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AutoShape 25">
              <a:extLst>
                <a:ext uri="{FF2B5EF4-FFF2-40B4-BE49-F238E27FC236}">
                  <a16:creationId xmlns:a16="http://schemas.microsoft.com/office/drawing/2014/main" id="{82D205C4-98B9-ABE7-D470-BC5A1BF8DE43}"/>
                </a:ext>
              </a:extLst>
            </p:cNvPr>
            <p:cNvCxnSpPr>
              <a:cxnSpLocks noChangeShapeType="1"/>
              <a:stCxn id="451593" idx="6"/>
              <a:endCxn id="34" idx="2"/>
            </p:cNvCxnSpPr>
            <p:nvPr/>
          </p:nvCxnSpPr>
          <p:spPr bwMode="auto">
            <a:xfrm flipV="1">
              <a:off x="2644821" y="6420141"/>
              <a:ext cx="1231576" cy="13062"/>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AutoShape 34">
              <a:extLst>
                <a:ext uri="{FF2B5EF4-FFF2-40B4-BE49-F238E27FC236}">
                  <a16:creationId xmlns:a16="http://schemas.microsoft.com/office/drawing/2014/main" id="{1C9E726A-9744-91ED-411D-31305456EB7A}"/>
                </a:ext>
              </a:extLst>
            </p:cNvPr>
            <p:cNvCxnSpPr>
              <a:cxnSpLocks noChangeShapeType="1"/>
              <a:stCxn id="451589" idx="3"/>
              <a:endCxn id="6" idx="0"/>
            </p:cNvCxnSpPr>
            <p:nvPr/>
          </p:nvCxnSpPr>
          <p:spPr bwMode="auto">
            <a:xfrm flipH="1">
              <a:off x="2195005" y="4455668"/>
              <a:ext cx="427973" cy="772567"/>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Oval 38">
              <a:extLst>
                <a:ext uri="{FF2B5EF4-FFF2-40B4-BE49-F238E27FC236}">
                  <a16:creationId xmlns:a16="http://schemas.microsoft.com/office/drawing/2014/main" id="{536A0994-8E53-CF34-DBE3-336D3BD394FC}"/>
                </a:ext>
              </a:extLst>
            </p:cNvPr>
            <p:cNvSpPr>
              <a:spLocks noChangeAspect="1" noChangeArrowheads="1"/>
            </p:cNvSpPr>
            <p:nvPr/>
          </p:nvSpPr>
          <p:spPr bwMode="auto">
            <a:xfrm>
              <a:off x="3876397" y="425291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d</a:t>
              </a:r>
            </a:p>
          </p:txBody>
        </p:sp>
        <p:sp>
          <p:nvSpPr>
            <p:cNvPr id="33" name="Oval 39">
              <a:extLst>
                <a:ext uri="{FF2B5EF4-FFF2-40B4-BE49-F238E27FC236}">
                  <a16:creationId xmlns:a16="http://schemas.microsoft.com/office/drawing/2014/main" id="{051B6902-8EDA-2166-C631-C7046DB18404}"/>
                </a:ext>
              </a:extLst>
            </p:cNvPr>
            <p:cNvSpPr>
              <a:spLocks noChangeAspect="1" noChangeArrowheads="1"/>
            </p:cNvSpPr>
            <p:nvPr/>
          </p:nvSpPr>
          <p:spPr bwMode="auto">
            <a:xfrm>
              <a:off x="3876397" y="5228235"/>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e</a:t>
              </a:r>
            </a:p>
          </p:txBody>
        </p:sp>
        <p:sp>
          <p:nvSpPr>
            <p:cNvPr id="34" name="Oval 40">
              <a:extLst>
                <a:ext uri="{FF2B5EF4-FFF2-40B4-BE49-F238E27FC236}">
                  <a16:creationId xmlns:a16="http://schemas.microsoft.com/office/drawing/2014/main" id="{B1E88F5A-71E9-86BE-D751-FB376948FDD4}"/>
                </a:ext>
              </a:extLst>
            </p:cNvPr>
            <p:cNvSpPr>
              <a:spLocks noChangeAspect="1" noChangeArrowheads="1"/>
            </p:cNvSpPr>
            <p:nvPr/>
          </p:nvSpPr>
          <p:spPr bwMode="auto">
            <a:xfrm>
              <a:off x="3876397" y="6301369"/>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f</a:t>
              </a:r>
            </a:p>
          </p:txBody>
        </p:sp>
        <p:cxnSp>
          <p:nvCxnSpPr>
            <p:cNvPr id="35" name="AutoShape 41">
              <a:extLst>
                <a:ext uri="{FF2B5EF4-FFF2-40B4-BE49-F238E27FC236}">
                  <a16:creationId xmlns:a16="http://schemas.microsoft.com/office/drawing/2014/main" id="{AF5E97C5-F1FE-C994-0AFA-1C26754CCB8E}"/>
                </a:ext>
              </a:extLst>
            </p:cNvPr>
            <p:cNvCxnSpPr>
              <a:cxnSpLocks noChangeShapeType="1"/>
              <a:stCxn id="33" idx="4"/>
              <a:endCxn id="451596" idx="1"/>
            </p:cNvCxnSpPr>
            <p:nvPr/>
          </p:nvCxnSpPr>
          <p:spPr bwMode="auto">
            <a:xfrm>
              <a:off x="3981872" y="5465778"/>
              <a:ext cx="347318" cy="870378"/>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AutoShape 42">
              <a:extLst>
                <a:ext uri="{FF2B5EF4-FFF2-40B4-BE49-F238E27FC236}">
                  <a16:creationId xmlns:a16="http://schemas.microsoft.com/office/drawing/2014/main" id="{02BCA485-BBEB-0386-F1B8-E78C0536A9CD}"/>
                </a:ext>
              </a:extLst>
            </p:cNvPr>
            <p:cNvCxnSpPr>
              <a:cxnSpLocks noChangeShapeType="1"/>
              <a:stCxn id="32" idx="4"/>
              <a:endCxn id="33" idx="0"/>
            </p:cNvCxnSpPr>
            <p:nvPr/>
          </p:nvCxnSpPr>
          <p:spPr bwMode="auto">
            <a:xfrm>
              <a:off x="3981872" y="4490454"/>
              <a:ext cx="0" cy="737780"/>
            </a:xfrm>
            <a:prstGeom prst="straightConnector1">
              <a:avLst/>
            </a:prstGeom>
            <a:noFill/>
            <a:ln w="19050">
              <a:solidFill>
                <a:schemeClr val="tx1"/>
              </a:solidFill>
              <a:round/>
              <a:headEnd type="triangle" w="lg" len="med"/>
              <a:tailEnd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Oval 44">
              <a:extLst>
                <a:ext uri="{FF2B5EF4-FFF2-40B4-BE49-F238E27FC236}">
                  <a16:creationId xmlns:a16="http://schemas.microsoft.com/office/drawing/2014/main" id="{9D2232E2-DD9F-3267-A476-456B74C1E3D0}"/>
                </a:ext>
              </a:extLst>
            </p:cNvPr>
            <p:cNvSpPr>
              <a:spLocks noChangeAspect="1" noChangeArrowheads="1"/>
            </p:cNvSpPr>
            <p:nvPr/>
          </p:nvSpPr>
          <p:spPr bwMode="auto">
            <a:xfrm>
              <a:off x="5514358" y="5228235"/>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t</a:t>
              </a:r>
            </a:p>
          </p:txBody>
        </p:sp>
        <p:cxnSp>
          <p:nvCxnSpPr>
            <p:cNvPr id="38" name="AutoShape 45">
              <a:extLst>
                <a:ext uri="{FF2B5EF4-FFF2-40B4-BE49-F238E27FC236}">
                  <a16:creationId xmlns:a16="http://schemas.microsoft.com/office/drawing/2014/main" id="{4204537D-264E-95DF-C94C-5C019744B14C}"/>
                </a:ext>
              </a:extLst>
            </p:cNvPr>
            <p:cNvCxnSpPr>
              <a:cxnSpLocks noChangeShapeType="1"/>
              <a:stCxn id="451591" idx="5"/>
              <a:endCxn id="37" idx="1"/>
            </p:cNvCxnSpPr>
            <p:nvPr/>
          </p:nvCxnSpPr>
          <p:spPr bwMode="auto">
            <a:xfrm>
              <a:off x="4447461" y="4455667"/>
              <a:ext cx="1097790" cy="80735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AutoShape 46">
              <a:extLst>
                <a:ext uri="{FF2B5EF4-FFF2-40B4-BE49-F238E27FC236}">
                  <a16:creationId xmlns:a16="http://schemas.microsoft.com/office/drawing/2014/main" id="{B16FD360-286F-3E0E-492E-FC20179DE898}"/>
                </a:ext>
              </a:extLst>
            </p:cNvPr>
            <p:cNvCxnSpPr>
              <a:cxnSpLocks noChangeShapeType="1"/>
              <a:stCxn id="451597" idx="6"/>
              <a:endCxn id="37" idx="2"/>
            </p:cNvCxnSpPr>
            <p:nvPr/>
          </p:nvCxnSpPr>
          <p:spPr bwMode="auto">
            <a:xfrm flipV="1">
              <a:off x="4478224" y="5347007"/>
              <a:ext cx="1036134" cy="22647"/>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AutoShape 47">
              <a:extLst>
                <a:ext uri="{FF2B5EF4-FFF2-40B4-BE49-F238E27FC236}">
                  <a16:creationId xmlns:a16="http://schemas.microsoft.com/office/drawing/2014/main" id="{1B096E7A-FF7E-42C4-DFD2-20BDA01BABE2}"/>
                </a:ext>
              </a:extLst>
            </p:cNvPr>
            <p:cNvCxnSpPr>
              <a:cxnSpLocks noChangeShapeType="1"/>
              <a:stCxn id="451596" idx="7"/>
              <a:endCxn id="37" idx="4"/>
            </p:cNvCxnSpPr>
            <p:nvPr/>
          </p:nvCxnSpPr>
          <p:spPr bwMode="auto">
            <a:xfrm flipV="1">
              <a:off x="4478354" y="5465778"/>
              <a:ext cx="1141479" cy="870378"/>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AutoShape 63">
              <a:extLst>
                <a:ext uri="{FF2B5EF4-FFF2-40B4-BE49-F238E27FC236}">
                  <a16:creationId xmlns:a16="http://schemas.microsoft.com/office/drawing/2014/main" id="{70B778EB-5650-547B-D0C3-A08537C8D3B4}"/>
                </a:ext>
              </a:extLst>
            </p:cNvPr>
            <p:cNvCxnSpPr>
              <a:cxnSpLocks noChangeShapeType="1"/>
              <a:stCxn id="33" idx="1"/>
              <a:endCxn id="5" idx="5"/>
            </p:cNvCxnSpPr>
            <p:nvPr/>
          </p:nvCxnSpPr>
          <p:spPr bwMode="auto">
            <a:xfrm flipH="1" flipV="1">
              <a:off x="2269587" y="4455668"/>
              <a:ext cx="1637703" cy="807354"/>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AutoShape 64">
              <a:extLst>
                <a:ext uri="{FF2B5EF4-FFF2-40B4-BE49-F238E27FC236}">
                  <a16:creationId xmlns:a16="http://schemas.microsoft.com/office/drawing/2014/main" id="{757F1E7B-CE6D-E1C1-ECAF-E7C37D9D4B3E}"/>
                </a:ext>
              </a:extLst>
            </p:cNvPr>
            <p:cNvCxnSpPr>
              <a:cxnSpLocks noChangeShapeType="1"/>
              <a:stCxn id="451591" idx="3"/>
              <a:endCxn id="6" idx="7"/>
            </p:cNvCxnSpPr>
            <p:nvPr/>
          </p:nvCxnSpPr>
          <p:spPr bwMode="auto">
            <a:xfrm flipH="1">
              <a:off x="2269587" y="4455667"/>
              <a:ext cx="2028710" cy="807355"/>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588" name="AutoShape 24">
              <a:extLst>
                <a:ext uri="{FF2B5EF4-FFF2-40B4-BE49-F238E27FC236}">
                  <a16:creationId xmlns:a16="http://schemas.microsoft.com/office/drawing/2014/main" id="{6705BE41-171C-B6D0-97B6-FC1E382C3D25}"/>
                </a:ext>
              </a:extLst>
            </p:cNvPr>
            <p:cNvCxnSpPr>
              <a:cxnSpLocks noChangeShapeType="1"/>
              <a:stCxn id="451592" idx="6"/>
              <a:endCxn id="33" idx="2"/>
            </p:cNvCxnSpPr>
            <p:nvPr/>
          </p:nvCxnSpPr>
          <p:spPr bwMode="auto">
            <a:xfrm>
              <a:off x="2675715" y="5329614"/>
              <a:ext cx="1200682" cy="17393"/>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1589" name="Oval 7">
              <a:extLst>
                <a:ext uri="{FF2B5EF4-FFF2-40B4-BE49-F238E27FC236}">
                  <a16:creationId xmlns:a16="http://schemas.microsoft.com/office/drawing/2014/main" id="{F05C3E78-390C-20FD-9971-628894000327}"/>
                </a:ext>
              </a:extLst>
            </p:cNvPr>
            <p:cNvSpPr>
              <a:spLocks noChangeAspect="1" noChangeArrowheads="1"/>
            </p:cNvSpPr>
            <p:nvPr/>
          </p:nvSpPr>
          <p:spPr bwMode="auto">
            <a:xfrm>
              <a:off x="2592085" y="425291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cxnSp>
          <p:nvCxnSpPr>
            <p:cNvPr id="451590" name="AutoShape 63">
              <a:extLst>
                <a:ext uri="{FF2B5EF4-FFF2-40B4-BE49-F238E27FC236}">
                  <a16:creationId xmlns:a16="http://schemas.microsoft.com/office/drawing/2014/main" id="{35BDC832-D946-42B8-40CC-1AD091E2E14F}"/>
                </a:ext>
              </a:extLst>
            </p:cNvPr>
            <p:cNvCxnSpPr>
              <a:cxnSpLocks noChangeShapeType="1"/>
              <a:stCxn id="5" idx="6"/>
              <a:endCxn id="451589" idx="2"/>
            </p:cNvCxnSpPr>
            <p:nvPr/>
          </p:nvCxnSpPr>
          <p:spPr bwMode="auto">
            <a:xfrm>
              <a:off x="2300480" y="4371684"/>
              <a:ext cx="291605" cy="0"/>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1591" name="Oval 7">
              <a:extLst>
                <a:ext uri="{FF2B5EF4-FFF2-40B4-BE49-F238E27FC236}">
                  <a16:creationId xmlns:a16="http://schemas.microsoft.com/office/drawing/2014/main" id="{529DAA47-15B5-D6ED-AC53-23D2F1EEE995}"/>
                </a:ext>
              </a:extLst>
            </p:cNvPr>
            <p:cNvSpPr>
              <a:spLocks noChangeAspect="1" noChangeArrowheads="1"/>
            </p:cNvSpPr>
            <p:nvPr/>
          </p:nvSpPr>
          <p:spPr bwMode="auto">
            <a:xfrm>
              <a:off x="4267404" y="4252911"/>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451592" name="Oval 7">
              <a:extLst>
                <a:ext uri="{FF2B5EF4-FFF2-40B4-BE49-F238E27FC236}">
                  <a16:creationId xmlns:a16="http://schemas.microsoft.com/office/drawing/2014/main" id="{19E59A48-A9D2-BB0D-B177-F262B846DA5C}"/>
                </a:ext>
              </a:extLst>
            </p:cNvPr>
            <p:cNvSpPr>
              <a:spLocks noChangeAspect="1" noChangeArrowheads="1"/>
            </p:cNvSpPr>
            <p:nvPr/>
          </p:nvSpPr>
          <p:spPr bwMode="auto">
            <a:xfrm>
              <a:off x="2464765" y="521084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451593" name="Oval 7">
              <a:extLst>
                <a:ext uri="{FF2B5EF4-FFF2-40B4-BE49-F238E27FC236}">
                  <a16:creationId xmlns:a16="http://schemas.microsoft.com/office/drawing/2014/main" id="{F72A4873-8347-3392-51BB-397A1B101F89}"/>
                </a:ext>
              </a:extLst>
            </p:cNvPr>
            <p:cNvSpPr>
              <a:spLocks noChangeAspect="1" noChangeArrowheads="1"/>
            </p:cNvSpPr>
            <p:nvPr/>
          </p:nvSpPr>
          <p:spPr bwMode="auto">
            <a:xfrm>
              <a:off x="2433871" y="6314431"/>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451596" name="Oval 7">
              <a:extLst>
                <a:ext uri="{FF2B5EF4-FFF2-40B4-BE49-F238E27FC236}">
                  <a16:creationId xmlns:a16="http://schemas.microsoft.com/office/drawing/2014/main" id="{16FCD82A-034F-7077-0113-C2B971E895B4}"/>
                </a:ext>
              </a:extLst>
            </p:cNvPr>
            <p:cNvSpPr>
              <a:spLocks noChangeAspect="1" noChangeArrowheads="1"/>
            </p:cNvSpPr>
            <p:nvPr/>
          </p:nvSpPr>
          <p:spPr bwMode="auto">
            <a:xfrm>
              <a:off x="4298297" y="6301369"/>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451597" name="Oval 7">
              <a:extLst>
                <a:ext uri="{FF2B5EF4-FFF2-40B4-BE49-F238E27FC236}">
                  <a16:creationId xmlns:a16="http://schemas.microsoft.com/office/drawing/2014/main" id="{EA3959E2-8176-CB9D-351E-C0DC5FBE60A6}"/>
                </a:ext>
              </a:extLst>
            </p:cNvPr>
            <p:cNvSpPr>
              <a:spLocks noChangeAspect="1" noChangeArrowheads="1"/>
            </p:cNvSpPr>
            <p:nvPr/>
          </p:nvSpPr>
          <p:spPr bwMode="auto">
            <a:xfrm>
              <a:off x="4267274" y="5250882"/>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600" b="1" dirty="0"/>
            </a:p>
          </p:txBody>
        </p:sp>
        <p:sp>
          <p:nvSpPr>
            <p:cNvPr id="451598" name="Oval 7">
              <a:extLst>
                <a:ext uri="{FF2B5EF4-FFF2-40B4-BE49-F238E27FC236}">
                  <a16:creationId xmlns:a16="http://schemas.microsoft.com/office/drawing/2014/main" id="{33520517-1EEC-2BDD-C944-E4B8F540142D}"/>
                </a:ext>
              </a:extLst>
            </p:cNvPr>
            <p:cNvSpPr>
              <a:spLocks noChangeAspect="1" noChangeArrowheads="1"/>
            </p:cNvSpPr>
            <p:nvPr/>
          </p:nvSpPr>
          <p:spPr bwMode="auto">
            <a:xfrm>
              <a:off x="840720" y="5210841"/>
              <a:ext cx="210950" cy="23754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dirty="0"/>
                <a:t>s</a:t>
              </a:r>
            </a:p>
          </p:txBody>
        </p:sp>
        <p:cxnSp>
          <p:nvCxnSpPr>
            <p:cNvPr id="451600" name="AutoShape 46">
              <a:extLst>
                <a:ext uri="{FF2B5EF4-FFF2-40B4-BE49-F238E27FC236}">
                  <a16:creationId xmlns:a16="http://schemas.microsoft.com/office/drawing/2014/main" id="{63C55599-E552-82F9-A898-700E33C4D1C2}"/>
                </a:ext>
              </a:extLst>
            </p:cNvPr>
            <p:cNvCxnSpPr>
              <a:cxnSpLocks noChangeShapeType="1"/>
              <a:stCxn id="32" idx="6"/>
              <a:endCxn id="451591" idx="2"/>
            </p:cNvCxnSpPr>
            <p:nvPr/>
          </p:nvCxnSpPr>
          <p:spPr bwMode="auto">
            <a:xfrm flipV="1">
              <a:off x="4087347" y="4371683"/>
              <a:ext cx="180057" cy="1"/>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1" name="AutoShape 46">
              <a:extLst>
                <a:ext uri="{FF2B5EF4-FFF2-40B4-BE49-F238E27FC236}">
                  <a16:creationId xmlns:a16="http://schemas.microsoft.com/office/drawing/2014/main" id="{1FB359BD-7E1D-D10E-242A-5F5D1BAB005A}"/>
                </a:ext>
              </a:extLst>
            </p:cNvPr>
            <p:cNvCxnSpPr>
              <a:cxnSpLocks noChangeShapeType="1"/>
              <a:stCxn id="33" idx="6"/>
              <a:endCxn id="451597" idx="2"/>
            </p:cNvCxnSpPr>
            <p:nvPr/>
          </p:nvCxnSpPr>
          <p:spPr bwMode="auto">
            <a:xfrm>
              <a:off x="4087347" y="5347007"/>
              <a:ext cx="179927" cy="22647"/>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2" name="AutoShape 46">
              <a:extLst>
                <a:ext uri="{FF2B5EF4-FFF2-40B4-BE49-F238E27FC236}">
                  <a16:creationId xmlns:a16="http://schemas.microsoft.com/office/drawing/2014/main" id="{3273C2E1-E248-D4E8-C606-CFD732DF7919}"/>
                </a:ext>
              </a:extLst>
            </p:cNvPr>
            <p:cNvCxnSpPr>
              <a:cxnSpLocks noChangeShapeType="1"/>
              <a:stCxn id="34" idx="6"/>
              <a:endCxn id="451596" idx="2"/>
            </p:cNvCxnSpPr>
            <p:nvPr/>
          </p:nvCxnSpPr>
          <p:spPr bwMode="auto">
            <a:xfrm>
              <a:off x="4087347" y="6420141"/>
              <a:ext cx="210950" cy="0"/>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3" name="AutoShape 46">
              <a:extLst>
                <a:ext uri="{FF2B5EF4-FFF2-40B4-BE49-F238E27FC236}">
                  <a16:creationId xmlns:a16="http://schemas.microsoft.com/office/drawing/2014/main" id="{D04C8B69-6A36-53EB-18D0-F7AF98E32494}"/>
                </a:ext>
              </a:extLst>
            </p:cNvPr>
            <p:cNvCxnSpPr>
              <a:cxnSpLocks noChangeShapeType="1"/>
              <a:stCxn id="7" idx="6"/>
              <a:endCxn id="451593" idx="2"/>
            </p:cNvCxnSpPr>
            <p:nvPr/>
          </p:nvCxnSpPr>
          <p:spPr bwMode="auto">
            <a:xfrm>
              <a:off x="2300480" y="6420141"/>
              <a:ext cx="133391" cy="13062"/>
            </a:xfrm>
            <a:prstGeom prst="straightConnector1">
              <a:avLst/>
            </a:prstGeom>
            <a:noFill/>
            <a:ln w="1905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604" name="AutoShape 46">
              <a:extLst>
                <a:ext uri="{FF2B5EF4-FFF2-40B4-BE49-F238E27FC236}">
                  <a16:creationId xmlns:a16="http://schemas.microsoft.com/office/drawing/2014/main" id="{B3A71BBC-E207-957C-3213-3B57BC93A993}"/>
                </a:ext>
              </a:extLst>
            </p:cNvPr>
            <p:cNvCxnSpPr>
              <a:cxnSpLocks noChangeShapeType="1"/>
              <a:stCxn id="6" idx="6"/>
              <a:endCxn id="451592" idx="2"/>
            </p:cNvCxnSpPr>
            <p:nvPr/>
          </p:nvCxnSpPr>
          <p:spPr bwMode="auto">
            <a:xfrm flipV="1">
              <a:off x="2300480" y="5329614"/>
              <a:ext cx="164285" cy="17393"/>
            </a:xfrm>
            <a:prstGeom prst="straightConnector1">
              <a:avLst/>
            </a:prstGeom>
            <a:noFill/>
            <a:ln w="19050">
              <a:solidFill>
                <a:srgbClr val="0070C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3968601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D558-DD3E-6D3D-261D-F0B9D99BC0CD}"/>
              </a:ext>
            </a:extLst>
          </p:cNvPr>
          <p:cNvSpPr>
            <a:spLocks noGrp="1"/>
          </p:cNvSpPr>
          <p:nvPr>
            <p:ph type="title"/>
          </p:nvPr>
        </p:nvSpPr>
        <p:spPr/>
        <p:txBody>
          <a:bodyPr/>
          <a:lstStyle/>
          <a:p>
            <a:r>
              <a:rPr lang="en-US" dirty="0"/>
              <a:t>Final reminders</a:t>
            </a:r>
          </a:p>
        </p:txBody>
      </p:sp>
      <p:sp>
        <p:nvSpPr>
          <p:cNvPr id="3" name="Content Placeholder 2">
            <a:extLst>
              <a:ext uri="{FF2B5EF4-FFF2-40B4-BE49-F238E27FC236}">
                <a16:creationId xmlns:a16="http://schemas.microsoft.com/office/drawing/2014/main" id="{6B10AA1D-BB56-462E-8975-E03FBDAEBC56}"/>
              </a:ext>
            </a:extLst>
          </p:cNvPr>
          <p:cNvSpPr>
            <a:spLocks noGrp="1"/>
          </p:cNvSpPr>
          <p:nvPr>
            <p:ph idx="1"/>
          </p:nvPr>
        </p:nvSpPr>
        <p:spPr/>
        <p:txBody>
          <a:bodyPr>
            <a:normAutofit fontScale="77500" lnSpcReduction="20000"/>
          </a:bodyPr>
          <a:lstStyle/>
          <a:p>
            <a:r>
              <a:rPr lang="en-US" dirty="0"/>
              <a:t>HW6 due today @ 11:59pm.</a:t>
            </a:r>
          </a:p>
          <a:p>
            <a:r>
              <a:rPr lang="en-US" dirty="0"/>
              <a:t>HW7 released today, due </a:t>
            </a:r>
            <a:r>
              <a:rPr lang="en-US"/>
              <a:t>Wednesday 11/26 </a:t>
            </a:r>
            <a:r>
              <a:rPr lang="en-US" dirty="0"/>
              <a:t>@ 11:59pm</a:t>
            </a:r>
          </a:p>
          <a:p>
            <a:r>
              <a:rPr lang="en-US" dirty="0"/>
              <a:t>Quiz 2 on Friday 11/21 in class</a:t>
            </a:r>
            <a:br>
              <a:rPr lang="en-US" dirty="0"/>
            </a:br>
            <a:r>
              <a:rPr lang="en-US" dirty="0"/>
              <a:t>	We’ll release a practice quiz this evening</a:t>
            </a:r>
          </a:p>
          <a:p>
            <a:endParaRPr lang="en-US" dirty="0"/>
          </a:p>
          <a:p>
            <a:r>
              <a:rPr lang="en-US" dirty="0"/>
              <a:t>I have OH now-12:30pm:</a:t>
            </a:r>
          </a:p>
          <a:p>
            <a:pPr marL="457200" indent="-457200">
              <a:spcBef>
                <a:spcPts val="0"/>
              </a:spcBef>
              <a:buFont typeface="Arial" panose="020B0604020202020204" pitchFamily="34" charset="0"/>
              <a:buChar char="•"/>
            </a:pPr>
            <a:r>
              <a:rPr lang="en-US" dirty="0"/>
              <a:t>Meet at front of classroom, we’ll walk over together</a:t>
            </a:r>
          </a:p>
          <a:p>
            <a:pPr marL="457200" indent="-457200">
              <a:spcBef>
                <a:spcPts val="0"/>
              </a:spcBef>
              <a:buFont typeface="Arial" panose="020B0604020202020204" pitchFamily="34" charset="0"/>
              <a:buChar char="•"/>
            </a:pPr>
            <a:r>
              <a:rPr lang="en-US" dirty="0"/>
              <a:t>CSE (Allen) 434 if you’re coming later</a:t>
            </a:r>
          </a:p>
          <a:p>
            <a:r>
              <a:rPr lang="en-US" dirty="0"/>
              <a:t>Glenn has online OH 12–1pm</a:t>
            </a:r>
          </a:p>
        </p:txBody>
      </p:sp>
    </p:spTree>
    <p:custDataLst>
      <p:tags r:id="rId1"/>
    </p:custDataLst>
    <p:extLst>
      <p:ext uri="{BB962C8B-B14F-4D97-AF65-F5344CB8AC3E}">
        <p14:creationId xmlns:p14="http://schemas.microsoft.com/office/powerpoint/2010/main" val="77920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437538"/>
                <a:ext cx="10811510" cy="5200045"/>
              </a:xfrm>
            </p:spPr>
            <p:txBody>
              <a:bodyPr>
                <a:normAutofit/>
              </a:bodyPr>
              <a:lstStyle/>
              <a:p>
                <a:pPr marL="0" indent="0">
                  <a:lnSpc>
                    <a:spcPct val="85000"/>
                  </a:lnSpc>
                  <a:buNone/>
                </a:pPr>
                <a:r>
                  <a:rPr lang="en-US" altLang="en-US" sz="2800" b="1" dirty="0">
                    <a:solidFill>
                      <a:srgbClr val="0066CC"/>
                    </a:solidFill>
                  </a:rPr>
                  <a:t>Given:</a:t>
                </a:r>
                <a:r>
                  <a:rPr lang="en-US" altLang="en-US" sz="2800" b="1" dirty="0">
                    <a:solidFill>
                      <a:srgbClr val="695082"/>
                    </a:solidFill>
                  </a:rPr>
                  <a:t> </a:t>
                </a:r>
                <a:r>
                  <a:rPr lang="en-US" altLang="en-US" sz="2800" dirty="0"/>
                  <a:t>a flow network </a:t>
                </a:r>
              </a:p>
              <a:p>
                <a:pPr marL="0" indent="0">
                  <a:lnSpc>
                    <a:spcPct val="85000"/>
                  </a:lnSpc>
                  <a:buNone/>
                </a:pPr>
                <a:r>
                  <a:rPr lang="en-US" altLang="en-US" sz="2800" b="1" dirty="0">
                    <a:solidFill>
                      <a:srgbClr val="006600"/>
                    </a:solidFill>
                  </a:rPr>
                  <a:t>Find:</a:t>
                </a:r>
                <a:r>
                  <a:rPr lang="en-US" altLang="en-US" sz="2800" b="1" dirty="0">
                    <a:solidFill>
                      <a:srgbClr val="695082"/>
                    </a:solidFill>
                  </a:rPr>
                  <a:t> </a:t>
                </a:r>
                <a:r>
                  <a:rPr lang="en-US" altLang="en-US" sz="2800" dirty="0"/>
                  <a:t>an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a:t>
                </a:r>
                <a14:m>
                  <m:oMath xmlns:m="http://schemas.openxmlformats.org/officeDocument/2006/math">
                    <m:r>
                      <a:rPr lang="en-US" altLang="en-US" sz="2800" b="1" i="1" dirty="0" smtClean="0">
                        <a:solidFill>
                          <a:srgbClr val="0066CC"/>
                        </a:solidFill>
                        <a:latin typeface="Cambria Math" panose="02040503050406030204" pitchFamily="18" charset="0"/>
                      </a:rPr>
                      <m:t>𝒕</m:t>
                    </m:r>
                  </m:oMath>
                </a14:m>
                <a:r>
                  <a:rPr lang="en-US" altLang="en-US" sz="2800" dirty="0"/>
                  <a:t> flow of maximum value</a:t>
                </a:r>
              </a:p>
            </p:txBody>
          </p:sp>
        </mc:Choice>
        <mc:Fallback xmlns="">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437538"/>
                <a:ext cx="10811510" cy="5200045"/>
              </a:xfrm>
              <a:blipFill>
                <a:blip r:embed="rId3"/>
                <a:stretch>
                  <a:fillRect l="-1127" t="-2345"/>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4</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Maximum Flow Problem</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4395659" y="2923138"/>
            <a:ext cx="6599476" cy="3137327"/>
            <a:chOff x="4395659" y="2923138"/>
            <a:chExt cx="6599476"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38100">
              <a:solidFill>
                <a:srgbClr val="C00000"/>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140633" y="5112122"/>
              <a:ext cx="89281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49" y="4352895"/>
              <a:ext cx="45333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3</a:t>
              </a:r>
              <a:r>
                <a:rPr lang="en-US" altLang="en-US" sz="1600" b="1" dirty="0">
                  <a:solidFill>
                    <a:srgbClr val="C00000"/>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331165" y="5713346"/>
              <a:ext cx="718833" cy="307777"/>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11/</a:t>
              </a:r>
              <a:r>
                <a:rPr lang="en-US" altLang="en-US" sz="2000" dirty="0">
                  <a:latin typeface="Arial" panose="020B0604020202020204" pitchFamily="34" charset="0"/>
                  <a:cs typeface="Arial" panose="020B0604020202020204" pitchFamily="34" charset="0"/>
                </a:rPr>
                <a:t>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36366" y="4983795"/>
              <a:ext cx="60078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300960" y="3595078"/>
              <a:ext cx="68567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6922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62427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400" b="1" dirty="0">
                  <a:solidFill>
                    <a:srgbClr val="C00000"/>
                  </a:solidFill>
                  <a:latin typeface="Arial" panose="020B0604020202020204" pitchFamily="34" charset="0"/>
                  <a:cs typeface="Arial" panose="020B0604020202020204" pitchFamily="34" charset="0"/>
                </a:rPr>
                <a:t> </a:t>
              </a: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00403" y="5160001"/>
              <a:ext cx="7149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596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 8/</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68964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54505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C00000"/>
                  </a:solidFill>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grpSp>
      <p:sp>
        <p:nvSpPr>
          <p:cNvPr id="52" name="TextBox 51">
            <a:extLst>
              <a:ext uri="{FF2B5EF4-FFF2-40B4-BE49-F238E27FC236}">
                <a16:creationId xmlns:a16="http://schemas.microsoft.com/office/drawing/2014/main" id="{D95B3B17-292E-4FC0-A21F-07FA171C2F7F}"/>
              </a:ext>
            </a:extLst>
          </p:cNvPr>
          <p:cNvSpPr txBox="1"/>
          <p:nvPr/>
        </p:nvSpPr>
        <p:spPr>
          <a:xfrm>
            <a:off x="3456432" y="5230368"/>
            <a:ext cx="1456168" cy="461665"/>
          </a:xfrm>
          <a:prstGeom prst="rect">
            <a:avLst/>
          </a:prstGeom>
          <a:noFill/>
        </p:spPr>
        <p:txBody>
          <a:bodyPr wrap="none" rtlCol="0">
            <a:spAutoFit/>
          </a:bodyPr>
          <a:lstStyle/>
          <a:p>
            <a:r>
              <a:rPr lang="en-US" sz="2400" dirty="0"/>
              <a:t>value = </a:t>
            </a:r>
            <a:r>
              <a:rPr lang="en-US" sz="2400" b="1" dirty="0">
                <a:solidFill>
                  <a:srgbClr val="C00000"/>
                </a:solidFill>
              </a:rPr>
              <a:t>24</a:t>
            </a:r>
          </a:p>
        </p:txBody>
      </p:sp>
    </p:spTree>
    <p:extLst>
      <p:ext uri="{BB962C8B-B14F-4D97-AF65-F5344CB8AC3E}">
        <p14:creationId xmlns:p14="http://schemas.microsoft.com/office/powerpoint/2010/main" val="227577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739" name="Rectangle 99">
            <a:extLst>
              <a:ext uri="{FF2B5EF4-FFF2-40B4-BE49-F238E27FC236}">
                <a16:creationId xmlns:a16="http://schemas.microsoft.com/office/drawing/2014/main" id="{77CB5AF2-D7A8-47A3-85DE-EAE717229329}"/>
              </a:ext>
            </a:extLst>
          </p:cNvPr>
          <p:cNvSpPr>
            <a:spLocks noChangeArrowheads="1"/>
          </p:cNvSpPr>
          <p:nvPr/>
        </p:nvSpPr>
        <p:spPr bwMode="auto">
          <a:xfrm>
            <a:off x="6419170" y="1419693"/>
            <a:ext cx="3429000" cy="1600200"/>
          </a:xfrm>
          <a:prstGeom prst="rect">
            <a:avLst/>
          </a:prstGeom>
          <a:noFill/>
          <a:ln>
            <a:noFill/>
          </a:ln>
          <a:effectLst/>
        </p:spPr>
        <p:txBody>
          <a:bodyPr wrap="none" anchor="ctr"/>
          <a:lstStyle/>
          <a:p>
            <a:endParaRPr lang="en-US"/>
          </a:p>
        </p:txBody>
      </p:sp>
      <p:sp>
        <p:nvSpPr>
          <p:cNvPr id="496642" name="Rectangle 2">
            <a:extLst>
              <a:ext uri="{FF2B5EF4-FFF2-40B4-BE49-F238E27FC236}">
                <a16:creationId xmlns:a16="http://schemas.microsoft.com/office/drawing/2014/main" id="{642D2A95-9E0F-4AE9-968E-BD35C489410B}"/>
              </a:ext>
            </a:extLst>
          </p:cNvPr>
          <p:cNvSpPr>
            <a:spLocks noGrp="1" noChangeArrowheads="1"/>
          </p:cNvSpPr>
          <p:nvPr>
            <p:ph type="title"/>
          </p:nvPr>
        </p:nvSpPr>
        <p:spPr/>
        <p:txBody>
          <a:bodyPr/>
          <a:lstStyle/>
          <a:p>
            <a:r>
              <a:rPr lang="en-US" altLang="en-US" dirty="0"/>
              <a:t>Residual Graphs</a:t>
            </a:r>
          </a:p>
        </p:txBody>
      </p:sp>
      <mc:AlternateContent xmlns:mc="http://schemas.openxmlformats.org/markup-compatibility/2006">
        <mc:Choice xmlns:a14="http://schemas.microsoft.com/office/drawing/2010/main" Requires="a14">
          <p:sp>
            <p:nvSpPr>
              <p:cNvPr id="496643" name="Rectangle 3">
                <a:extLst>
                  <a:ext uri="{FF2B5EF4-FFF2-40B4-BE49-F238E27FC236}">
                    <a16:creationId xmlns:a16="http://schemas.microsoft.com/office/drawing/2014/main" id="{492BF5EA-E352-4CF9-9D58-59B2493F7287}"/>
                  </a:ext>
                </a:extLst>
              </p:cNvPr>
              <p:cNvSpPr>
                <a:spLocks noGrp="1" noChangeArrowheads="1"/>
              </p:cNvSpPr>
              <p:nvPr>
                <p:ph type="body" idx="1"/>
              </p:nvPr>
            </p:nvSpPr>
            <p:spPr>
              <a:xfrm>
                <a:off x="628649" y="1676868"/>
                <a:ext cx="9801025" cy="5200045"/>
              </a:xfrm>
            </p:spPr>
            <p:txBody>
              <a:bodyPr>
                <a:noAutofit/>
              </a:bodyPr>
              <a:lstStyle/>
              <a:p>
                <a:pPr marL="0" indent="0">
                  <a:spcBef>
                    <a:spcPts val="0"/>
                  </a:spcBef>
                  <a:buNone/>
                </a:pPr>
                <a:r>
                  <a:rPr lang="en-US" altLang="en-US" sz="2000" dirty="0"/>
                  <a:t>An alternative way to represent a flow network</a:t>
                </a:r>
              </a:p>
              <a:p>
                <a:pPr lvl="1">
                  <a:spcBef>
                    <a:spcPts val="0"/>
                  </a:spcBef>
                </a:pPr>
                <a:r>
                  <a:rPr lang="en-US" altLang="en-US" sz="2000" dirty="0"/>
                  <a:t>Represents the net available flow between two nodes</a:t>
                </a:r>
              </a:p>
              <a:p>
                <a:pPr marL="0" indent="0">
                  <a:spcBef>
                    <a:spcPts val="0"/>
                  </a:spcBef>
                  <a:buNone/>
                </a:pPr>
                <a:endParaRPr lang="en-US" altLang="en-US" sz="100" dirty="0"/>
              </a:p>
              <a:p>
                <a:pPr marL="0" indent="0">
                  <a:spcBef>
                    <a:spcPts val="0"/>
                  </a:spcBef>
                  <a:buNone/>
                </a:pPr>
                <a:r>
                  <a:rPr lang="en-US" altLang="en-US" sz="2000" dirty="0"/>
                  <a:t>Original edge:  </a:t>
                </a:r>
                <a14:m>
                  <m:oMath xmlns:m="http://schemas.openxmlformats.org/officeDocument/2006/math">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d>
                      <m:dPr>
                        <m:ctrlPr>
                          <a:rPr lang="en-US" altLang="en-US" sz="2000" b="1" i="1" dirty="0" smtClean="0">
                            <a:solidFill>
                              <a:srgbClr val="0066CC"/>
                            </a:solidFill>
                            <a:latin typeface="Cambria Math" panose="02040503050406030204" pitchFamily="18" charset="0"/>
                          </a:rPr>
                        </m:ctrlPr>
                      </m:dPr>
                      <m:e>
                        <m:r>
                          <a:rPr lang="en-US" altLang="en-US" sz="2000" b="1" i="1" dirty="0" smtClean="0">
                            <a:solidFill>
                              <a:srgbClr val="0066CC"/>
                            </a:solidFill>
                            <a:latin typeface="Cambria Math" panose="02040503050406030204" pitchFamily="18" charset="0"/>
                          </a:rPr>
                          <m:t>𝒖</m:t>
                        </m:r>
                        <m:r>
                          <a:rPr lang="en-US" altLang="en-US" sz="2000" b="1" i="1" dirty="0" smtClean="0">
                            <a:solidFill>
                              <a:srgbClr val="0066CC"/>
                            </a:solidFill>
                            <a:latin typeface="Cambria Math" panose="02040503050406030204" pitchFamily="18" charset="0"/>
                          </a:rPr>
                          <m:t>, </m:t>
                        </m:r>
                        <m:r>
                          <a:rPr lang="en-US" altLang="en-US" sz="2000" b="1" i="1" dirty="0" smtClean="0">
                            <a:solidFill>
                              <a:srgbClr val="0066CC"/>
                            </a:solidFill>
                            <a:latin typeface="Cambria Math" panose="02040503050406030204" pitchFamily="18" charset="0"/>
                          </a:rPr>
                          <m:t>𝒗</m:t>
                        </m:r>
                      </m:e>
                    </m:d>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sym typeface="Symbol" panose="05050102010706020507" pitchFamily="18" charset="2"/>
                      </a:rPr>
                      <m:t>𝑬</m:t>
                    </m:r>
                  </m:oMath>
                </a14:m>
                <a:r>
                  <a:rPr lang="en-US" altLang="en-US" sz="2000" dirty="0">
                    <a:solidFill>
                      <a:schemeClr val="tx1"/>
                    </a:solidFill>
                    <a:sym typeface="Symbol" panose="05050102010706020507" pitchFamily="18" charset="2"/>
                  </a:rPr>
                  <a:t>.</a:t>
                </a:r>
              </a:p>
              <a:p>
                <a:pPr lvl="1">
                  <a:spcBef>
                    <a:spcPts val="0"/>
                  </a:spcBef>
                </a:pPr>
                <a:r>
                  <a:rPr lang="en-US" altLang="en-US" sz="2000" dirty="0">
                    <a:sym typeface="Symbol" panose="05050102010706020507" pitchFamily="18" charset="2"/>
                  </a:rPr>
                  <a:t>Flow</a:t>
                </a: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𝒇</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oMath>
                </a14:m>
                <a:r>
                  <a:rPr lang="en-US" altLang="en-US" sz="2000" dirty="0"/>
                  <a:t>, capacity </a:t>
                </a:r>
                <a14:m>
                  <m:oMath xmlns:m="http://schemas.openxmlformats.org/officeDocument/2006/math">
                    <m:r>
                      <a:rPr lang="en-US" altLang="en-US" sz="2000" b="1" i="1" dirty="0" smtClean="0">
                        <a:solidFill>
                          <a:srgbClr val="0066CC"/>
                        </a:solidFill>
                        <a:latin typeface="Cambria Math" panose="02040503050406030204" pitchFamily="18" charset="0"/>
                      </a:rPr>
                      <m:t>𝒄</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oMath>
                </a14:m>
                <a:r>
                  <a:rPr lang="en-US" altLang="en-US" sz="2000" dirty="0"/>
                  <a:t>.</a:t>
                </a:r>
                <a:endParaRPr lang="en-US" altLang="en-US" sz="2000" dirty="0">
                  <a:sym typeface="Symbol" panose="05050102010706020507" pitchFamily="18" charset="2"/>
                </a:endParaRPr>
              </a:p>
              <a:p>
                <a:pPr>
                  <a:spcBef>
                    <a:spcPts val="0"/>
                  </a:spcBef>
                </a:pPr>
                <a:endParaRPr lang="en-US" altLang="en-US" sz="100" dirty="0">
                  <a:sym typeface="Symbol" panose="05050102010706020507" pitchFamily="18" charset="2"/>
                </a:endParaRPr>
              </a:p>
              <a:p>
                <a:pPr marL="0" indent="0">
                  <a:spcBef>
                    <a:spcPts val="0"/>
                  </a:spcBef>
                  <a:buNone/>
                </a:pPr>
                <a:r>
                  <a:rPr lang="en-US" altLang="en-US" sz="2000" dirty="0">
                    <a:solidFill>
                      <a:srgbClr val="C00000"/>
                    </a:solidFill>
                  </a:rPr>
                  <a:t>Residual edges </a:t>
                </a:r>
                <a:r>
                  <a:rPr lang="en-US" altLang="en-US" sz="2000" dirty="0"/>
                  <a:t>of two kinds:</a:t>
                </a:r>
                <a:endParaRPr lang="en-US" altLang="en-US" sz="2000" dirty="0">
                  <a:solidFill>
                    <a:schemeClr val="tx1"/>
                  </a:solidFill>
                </a:endParaRPr>
              </a:p>
              <a:p>
                <a:pPr lvl="1">
                  <a:spcBef>
                    <a:spcPts val="0"/>
                  </a:spcBef>
                </a:pPr>
                <a:r>
                  <a:rPr lang="en-US" altLang="en-US" sz="2000" dirty="0">
                    <a:solidFill>
                      <a:srgbClr val="C00000"/>
                    </a:solidFill>
                    <a:sym typeface="Symbol" panose="05050102010706020507" pitchFamily="18" charset="2"/>
                  </a:rPr>
                  <a:t>Forward</a:t>
                </a:r>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𝒄</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𝒇</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oMath>
                </a14:m>
                <a:endParaRPr lang="en-US" altLang="en-US" sz="2000" b="1" dirty="0">
                  <a:solidFill>
                    <a:srgbClr val="0066CC"/>
                  </a:solidFill>
                  <a:sym typeface="Symbol" panose="05050102010706020507" pitchFamily="18" charset="2"/>
                </a:endParaRPr>
              </a:p>
              <a:p>
                <a:pPr lvl="2">
                  <a:spcBef>
                    <a:spcPts val="0"/>
                  </a:spcBef>
                </a:pPr>
                <a:r>
                  <a:rPr lang="en-US" altLang="en-US" sz="2000" dirty="0">
                    <a:sym typeface="Symbol" panose="05050102010706020507" pitchFamily="18" charset="2"/>
                  </a:rPr>
                  <a:t>Amount of extra flow we can add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b="1" dirty="0">
                  <a:solidFill>
                    <a:srgbClr val="0066CC"/>
                  </a:solidFill>
                  <a:sym typeface="Symbol" panose="05050102010706020507" pitchFamily="18" charset="2"/>
                </a:endParaRPr>
              </a:p>
              <a:p>
                <a:pPr lvl="1">
                  <a:spcBef>
                    <a:spcPts val="0"/>
                  </a:spcBef>
                </a:pPr>
                <a:r>
                  <a:rPr lang="en-US" altLang="en-US" sz="2000" dirty="0">
                    <a:solidFill>
                      <a:srgbClr val="C00000"/>
                    </a:solidFill>
                    <a:sym typeface="Symbol" panose="05050102010706020507" pitchFamily="18" charset="2"/>
                  </a:rPr>
                  <a:t>Backward</a:t>
                </a:r>
                <a:r>
                  <a:rPr lang="en-US" altLang="en-US" sz="2000" dirty="0">
                    <a:sym typeface="Symbol" panose="05050102010706020507" pitchFamily="18" charset="2"/>
                  </a:rPr>
                  <a:t>: </a:t>
                </a:r>
                <a14:m>
                  <m:oMath xmlns:m="http://schemas.openxmlformats.org/officeDocument/2006/math">
                    <m:sSup>
                      <m:sSupPr>
                        <m:ctrlPr>
                          <a:rPr lang="en-US" altLang="en-US" sz="2000" b="1" i="1" dirty="0" smtClean="0">
                            <a:solidFill>
                              <a:srgbClr val="0066CC"/>
                            </a:solidFill>
                            <a:latin typeface="Cambria Math" panose="02040503050406030204" pitchFamily="18" charset="0"/>
                            <a:sym typeface="Symbol" panose="05050102010706020507" pitchFamily="18" charset="2"/>
                          </a:rPr>
                        </m:ctrlPr>
                      </m:sSupPr>
                      <m:e>
                        <m:r>
                          <a:rPr lang="en-US" altLang="en-US" sz="2000" b="1" i="1" dirty="0" smtClean="0">
                            <a:solidFill>
                              <a:srgbClr val="0066CC"/>
                            </a:solidFill>
                            <a:latin typeface="Cambria Math" panose="02040503050406030204" pitchFamily="18" charset="0"/>
                            <a:sym typeface="Symbol" panose="05050102010706020507" pitchFamily="18" charset="2"/>
                          </a:rPr>
                          <m:t>𝒆</m:t>
                        </m:r>
                      </m:e>
                      <m:sup>
                        <m:r>
                          <m:rPr>
                            <m:sty m:val="p"/>
                          </m:rPr>
                          <a:rPr lang="en-US" altLang="en-US" sz="2000" b="0" i="0" dirty="0" smtClean="0">
                            <a:solidFill>
                              <a:srgbClr val="0066CC"/>
                            </a:solidFill>
                            <a:latin typeface="Cambria Math" panose="02040503050406030204" pitchFamily="18" charset="0"/>
                            <a:sym typeface="Symbol" panose="05050102010706020507" pitchFamily="18" charset="2"/>
                          </a:rPr>
                          <m:t>R</m:t>
                        </m:r>
                      </m:sup>
                    </m:sSup>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a:solidFill>
                          <a:srgbClr val="0066CC"/>
                        </a:solidFill>
                        <a:latin typeface="Cambria Math" panose="02040503050406030204" pitchFamily="18" charset="0"/>
                        <a:sym typeface="Symbol" panose="05050102010706020507" pitchFamily="18" charset="2"/>
                      </a:rPr>
                      <m:t>𝒇</m:t>
                    </m:r>
                    <m:d>
                      <m:dPr>
                        <m:ctrlPr>
                          <a:rPr lang="en-US" altLang="en-US" sz="2000" b="1" i="1">
                            <a:solidFill>
                              <a:srgbClr val="0066CC"/>
                            </a:solidFill>
                            <a:latin typeface="Cambria Math" panose="02040503050406030204" pitchFamily="18" charset="0"/>
                            <a:sym typeface="Symbol" panose="05050102010706020507" pitchFamily="18" charset="2"/>
                          </a:rPr>
                        </m:ctrlPr>
                      </m:dPr>
                      <m:e>
                        <m:r>
                          <a:rPr lang="en-US" altLang="en-US" sz="2000" b="1" i="1">
                            <a:solidFill>
                              <a:srgbClr val="0066CC"/>
                            </a:solidFill>
                            <a:latin typeface="Cambria Math" panose="02040503050406030204" pitchFamily="18" charset="0"/>
                            <a:sym typeface="Symbol" panose="05050102010706020507" pitchFamily="18" charset="2"/>
                          </a:rPr>
                          <m:t>𝒆</m:t>
                        </m:r>
                      </m:e>
                    </m:d>
                  </m:oMath>
                </a14:m>
                <a:endParaRPr lang="en-US" altLang="en-US" sz="2000" dirty="0">
                  <a:sym typeface="Symbol" panose="05050102010706020507" pitchFamily="18" charset="2"/>
                </a:endParaRPr>
              </a:p>
              <a:p>
                <a:pPr lvl="2">
                  <a:spcBef>
                    <a:spcPts val="0"/>
                  </a:spcBef>
                </a:pPr>
                <a:r>
                  <a:rPr lang="en-US" altLang="en-US" sz="2000" dirty="0">
                    <a:sym typeface="Symbol" panose="05050102010706020507" pitchFamily="18" charset="2"/>
                  </a:rPr>
                  <a:t>Amount we can reduce/undo flow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dirty="0">
                  <a:sym typeface="Symbol" panose="05050102010706020507" pitchFamily="18" charset="2"/>
                </a:endParaRPr>
              </a:p>
              <a:p>
                <a:pPr marL="0" indent="0">
                  <a:spcBef>
                    <a:spcPts val="0"/>
                  </a:spcBef>
                  <a:buNone/>
                </a:pPr>
                <a:endParaRPr lang="en-US" altLang="en-US" sz="100" dirty="0">
                  <a:solidFill>
                    <a:schemeClr val="tx1"/>
                  </a:solidFill>
                  <a:sym typeface="Symbol" panose="05050102010706020507" pitchFamily="18" charset="2"/>
                </a:endParaRPr>
              </a:p>
              <a:p>
                <a:pPr marL="0" indent="0">
                  <a:spcBef>
                    <a:spcPts val="0"/>
                  </a:spcBef>
                  <a:buNone/>
                </a:pPr>
                <a:r>
                  <a:rPr lang="en-US" altLang="en-US" sz="2000" dirty="0">
                    <a:solidFill>
                      <a:srgbClr val="C00000"/>
                    </a:solidFill>
                  </a:rPr>
                  <a:t>Residual graph</a:t>
                </a:r>
                <a:r>
                  <a:rPr lang="en-US" altLang="en-US" sz="2000" dirty="0"/>
                  <a:t>:  </a:t>
                </a:r>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𝑮</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𝑽</m:t>
                    </m:r>
                    <m:r>
                      <a:rPr lang="en-US" altLang="en-US" sz="2000" b="1" i="1" dirty="0">
                        <a:solidFill>
                          <a:srgbClr val="0066CC"/>
                        </a:solidFill>
                        <a:latin typeface="Cambria Math" panose="02040503050406030204" pitchFamily="18" charset="0"/>
                      </a:rPr>
                      <m:t>, </m:t>
                    </m:r>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oMath>
                </a14:m>
                <a:r>
                  <a:rPr lang="en-US" altLang="en-US" sz="2000" dirty="0">
                    <a:solidFill>
                      <a:schemeClr val="tx1"/>
                    </a:solidFill>
                  </a:rPr>
                  <a:t>.</a:t>
                </a:r>
              </a:p>
              <a:p>
                <a:pPr lvl="1">
                  <a:spcBef>
                    <a:spcPts val="0"/>
                  </a:spcBef>
                </a:pPr>
                <a:r>
                  <a:rPr lang="en-US" altLang="en-US" sz="2000" dirty="0"/>
                  <a:t>Residual edges with residual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&gt;</m:t>
                    </m:r>
                    <m:r>
                      <a:rPr lang="en-US" altLang="en-US" sz="2000" b="1" i="1" smtClean="0">
                        <a:solidFill>
                          <a:srgbClr val="0066CC"/>
                        </a:solidFill>
                        <a:latin typeface="Cambria Math" panose="02040503050406030204" pitchFamily="18" charset="0"/>
                        <a:sym typeface="Symbol" panose="05050102010706020507" pitchFamily="18" charset="2"/>
                      </a:rPr>
                      <m:t>𝟎</m:t>
                    </m:r>
                  </m:oMath>
                </a14:m>
                <a:r>
                  <a:rPr lang="en-US" altLang="en-US" sz="2000" dirty="0"/>
                  <a:t>.</a:t>
                </a:r>
              </a:p>
              <a:p>
                <a:pPr lvl="1">
                  <a:spcBef>
                    <a:spcPts val="0"/>
                  </a:spcBef>
                </a:pPr>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 </m:t>
                    </m:r>
                    <m:d>
                      <m:dPr>
                        <m:begChr m:val="{"/>
                        <m:endChr m:val="}"/>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r>
                          <a:rPr lang="en-US" altLang="en-US" sz="2000" b="1" i="1" dirty="0">
                            <a:solidFill>
                              <a:srgbClr val="0066CC"/>
                            </a:solidFill>
                            <a:latin typeface="Cambria Math" panose="02040503050406030204" pitchFamily="18" charset="0"/>
                          </a:rPr>
                          <m:t> :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&lt;</m:t>
                        </m:r>
                        <m:r>
                          <a:rPr lang="en-US" altLang="en-US" sz="2000" b="1" i="1" dirty="0">
                            <a:solidFill>
                              <a:srgbClr val="0066CC"/>
                            </a:solidFill>
                            <a:latin typeface="Cambria Math" panose="02040503050406030204" pitchFamily="18" charset="0"/>
                          </a:rPr>
                          <m:t>𝒄</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e>
                    </m:d>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rPr>
                      <m:t>{</m:t>
                    </m:r>
                    <m:sSup>
                      <m:sSupPr>
                        <m:ctrlPr>
                          <a:rPr lang="en-US" altLang="en-US" sz="2000" b="1" i="1" dirty="0">
                            <a:solidFill>
                              <a:srgbClr val="0066CC"/>
                            </a:solidFill>
                            <a:latin typeface="Cambria Math" panose="02040503050406030204" pitchFamily="18" charset="0"/>
                            <a:sym typeface="Symbol" panose="05050102010706020507" pitchFamily="18" charset="2"/>
                          </a:rPr>
                        </m:ctrlPr>
                      </m:sSupPr>
                      <m:e>
                        <m:r>
                          <a:rPr lang="en-US" altLang="en-US" sz="2000" b="1" i="1" dirty="0">
                            <a:solidFill>
                              <a:srgbClr val="0066CC"/>
                            </a:solidFill>
                            <a:latin typeface="Cambria Math" panose="02040503050406030204" pitchFamily="18" charset="0"/>
                            <a:sym typeface="Symbol" panose="05050102010706020507" pitchFamily="18" charset="2"/>
                          </a:rPr>
                          <m:t>𝒆</m:t>
                        </m:r>
                      </m:e>
                      <m:sup>
                        <m:r>
                          <m:rPr>
                            <m:sty m:val="p"/>
                          </m:rPr>
                          <a:rPr lang="en-US" altLang="en-US" sz="2000" dirty="0">
                            <a:solidFill>
                              <a:srgbClr val="0066CC"/>
                            </a:solidFill>
                            <a:latin typeface="Cambria Math" panose="02040503050406030204" pitchFamily="18" charset="0"/>
                            <a:sym typeface="Symbol" panose="05050102010706020507" pitchFamily="18" charset="2"/>
                          </a:rPr>
                          <m:t>R</m:t>
                        </m:r>
                      </m:sup>
                    </m:sSup>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&gt;</m:t>
                    </m:r>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𝟎</m:t>
                    </m:r>
                    <m:r>
                      <a:rPr lang="en-US" altLang="en-US" sz="2000" b="1" i="1" dirty="0">
                        <a:solidFill>
                          <a:srgbClr val="0066CC"/>
                        </a:solidFill>
                        <a:latin typeface="Cambria Math" panose="02040503050406030204" pitchFamily="18" charset="0"/>
                      </a:rPr>
                      <m:t>}</m:t>
                    </m:r>
                  </m:oMath>
                </a14:m>
                <a:r>
                  <a:rPr lang="en-US" altLang="en-US" sz="2000" dirty="0"/>
                  <a:t>.</a:t>
                </a:r>
              </a:p>
              <a:p>
                <a:pPr lvl="1">
                  <a:spcBef>
                    <a:spcPts val="0"/>
                  </a:spcBef>
                </a:pPr>
                <a:endParaRPr lang="en-US" altLang="en-US" sz="100" dirty="0"/>
              </a:p>
            </p:txBody>
          </p:sp>
        </mc:Choice>
        <mc:Fallback>
          <p:sp>
            <p:nvSpPr>
              <p:cNvPr id="496643" name="Rectangle 3">
                <a:extLst>
                  <a:ext uri="{FF2B5EF4-FFF2-40B4-BE49-F238E27FC236}">
                    <a16:creationId xmlns:a16="http://schemas.microsoft.com/office/drawing/2014/main" id="{492BF5EA-E352-4CF9-9D58-59B2493F7287}"/>
                  </a:ext>
                </a:extLst>
              </p:cNvPr>
              <p:cNvSpPr>
                <a:spLocks noGrp="1" noRot="1" noChangeAspect="1" noMove="1" noResize="1" noEditPoints="1" noAdjustHandles="1" noChangeArrowheads="1" noChangeShapeType="1" noTextEdit="1"/>
              </p:cNvSpPr>
              <p:nvPr>
                <p:ph type="body" idx="1"/>
              </p:nvPr>
            </p:nvSpPr>
            <p:spPr>
              <a:xfrm>
                <a:off x="628649" y="1676868"/>
                <a:ext cx="9801025" cy="5200045"/>
              </a:xfrm>
              <a:blipFill>
                <a:blip r:embed="rId3"/>
                <a:stretch>
                  <a:fillRect l="-622"/>
                </a:stretch>
              </a:blipFill>
            </p:spPr>
            <p:txBody>
              <a:bodyPr/>
              <a:lstStyle/>
              <a:p>
                <a:r>
                  <a:rPr lang="en-US">
                    <a:noFill/>
                  </a:rPr>
                  <a:t> </a:t>
                </a:r>
              </a:p>
            </p:txBody>
          </p:sp>
        </mc:Fallback>
      </mc:AlternateContent>
      <p:grpSp>
        <p:nvGrpSpPr>
          <p:cNvPr id="5" name="Group 4"/>
          <p:cNvGrpSpPr/>
          <p:nvPr/>
        </p:nvGrpSpPr>
        <p:grpSpPr>
          <a:xfrm>
            <a:off x="7880836" y="1960656"/>
            <a:ext cx="2812863" cy="307777"/>
            <a:chOff x="8425162" y="1275863"/>
            <a:chExt cx="2812863" cy="307777"/>
          </a:xfrm>
        </p:grpSpPr>
        <p:sp>
          <p:nvSpPr>
            <p:cNvPr id="496647" name="Oval 7">
              <a:extLst>
                <a:ext uri="{FF2B5EF4-FFF2-40B4-BE49-F238E27FC236}">
                  <a16:creationId xmlns:a16="http://schemas.microsoft.com/office/drawing/2014/main" id="{1322B9F1-E81F-41F2-8136-4B1D37AAF102}"/>
                </a:ext>
              </a:extLst>
            </p:cNvPr>
            <p:cNvSpPr>
              <a:spLocks noChangeAspect="1" noChangeArrowheads="1"/>
            </p:cNvSpPr>
            <p:nvPr/>
          </p:nvSpPr>
          <p:spPr bwMode="auto">
            <a:xfrm>
              <a:off x="8425162" y="1276734"/>
              <a:ext cx="274638" cy="274638"/>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u</a:t>
              </a:r>
            </a:p>
          </p:txBody>
        </p:sp>
        <p:cxnSp>
          <p:nvCxnSpPr>
            <p:cNvPr id="496650" name="AutoShape 10">
              <a:extLst>
                <a:ext uri="{FF2B5EF4-FFF2-40B4-BE49-F238E27FC236}">
                  <a16:creationId xmlns:a16="http://schemas.microsoft.com/office/drawing/2014/main" id="{F18676F7-59E3-4EE2-ABDC-6435A72EC9D0}"/>
                </a:ext>
              </a:extLst>
            </p:cNvPr>
            <p:cNvCxnSpPr>
              <a:cxnSpLocks noChangeShapeType="1"/>
              <a:stCxn id="496647" idx="6"/>
              <a:endCxn id="496653" idx="2"/>
            </p:cNvCxnSpPr>
            <p:nvPr/>
          </p:nvCxnSpPr>
          <p:spPr bwMode="auto">
            <a:xfrm>
              <a:off x="8699800" y="1414053"/>
              <a:ext cx="2263587" cy="0"/>
            </a:xfrm>
            <a:prstGeom prst="straightConnector1">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653" name="Oval 13">
              <a:extLst>
                <a:ext uri="{FF2B5EF4-FFF2-40B4-BE49-F238E27FC236}">
                  <a16:creationId xmlns:a16="http://schemas.microsoft.com/office/drawing/2014/main" id="{1D488F4D-7EFD-4867-86E0-0A3EA049CE08}"/>
                </a:ext>
              </a:extLst>
            </p:cNvPr>
            <p:cNvSpPr>
              <a:spLocks noChangeAspect="1" noChangeArrowheads="1"/>
            </p:cNvSpPr>
            <p:nvPr/>
          </p:nvSpPr>
          <p:spPr bwMode="auto">
            <a:xfrm>
              <a:off x="10963387" y="1276734"/>
              <a:ext cx="274638" cy="274638"/>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v</a:t>
              </a:r>
            </a:p>
          </p:txBody>
        </p:sp>
        <p:sp>
          <p:nvSpPr>
            <p:cNvPr id="496659" name="Text Box 19">
              <a:extLst>
                <a:ext uri="{FF2B5EF4-FFF2-40B4-BE49-F238E27FC236}">
                  <a16:creationId xmlns:a16="http://schemas.microsoft.com/office/drawing/2014/main" id="{A81970F0-E9DC-4C9B-B134-39DA929E1E10}"/>
                </a:ext>
              </a:extLst>
            </p:cNvPr>
            <p:cNvSpPr txBox="1">
              <a:spLocks noChangeArrowheads="1"/>
            </p:cNvSpPr>
            <p:nvPr/>
          </p:nvSpPr>
          <p:spPr bwMode="auto">
            <a:xfrm>
              <a:off x="9611517" y="1275863"/>
              <a:ext cx="577850" cy="307777"/>
            </a:xfrm>
            <a:prstGeom prst="rect">
              <a:avLst/>
            </a:prstGeom>
            <a:solidFill>
              <a:schemeClr val="bg1"/>
            </a:solidFill>
            <a:ln>
              <a:noFill/>
            </a:ln>
            <a:effec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a:t>
              </a:r>
              <a:r>
                <a:rPr lang="en-US" altLang="en-US" sz="2000" dirty="0">
                  <a:solidFill>
                    <a:srgbClr val="C00000"/>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17</a:t>
              </a:r>
            </a:p>
          </p:txBody>
        </p:sp>
      </p:grpSp>
      <p:grpSp>
        <p:nvGrpSpPr>
          <p:cNvPr id="6" name="Group 5"/>
          <p:cNvGrpSpPr/>
          <p:nvPr/>
        </p:nvGrpSpPr>
        <p:grpSpPr>
          <a:xfrm>
            <a:off x="7711484" y="3157212"/>
            <a:ext cx="3448441" cy="1752600"/>
            <a:chOff x="8425162" y="3507770"/>
            <a:chExt cx="3448441" cy="1752600"/>
          </a:xfrm>
        </p:grpSpPr>
        <p:sp>
          <p:nvSpPr>
            <p:cNvPr id="496740" name="Rectangle 100">
              <a:extLst>
                <a:ext uri="{FF2B5EF4-FFF2-40B4-BE49-F238E27FC236}">
                  <a16:creationId xmlns:a16="http://schemas.microsoft.com/office/drawing/2014/main" id="{A0082830-5CE5-4AE1-B01F-92F26857A23C}"/>
                </a:ext>
              </a:extLst>
            </p:cNvPr>
            <p:cNvSpPr>
              <a:spLocks noChangeArrowheads="1"/>
            </p:cNvSpPr>
            <p:nvPr/>
          </p:nvSpPr>
          <p:spPr bwMode="auto">
            <a:xfrm>
              <a:off x="8425162" y="3507770"/>
              <a:ext cx="3429000" cy="1752600"/>
            </a:xfrm>
            <a:prstGeom prst="rect">
              <a:avLst/>
            </a:prstGeom>
            <a:noFill/>
            <a:ln>
              <a:noFill/>
            </a:ln>
            <a:effectLst/>
          </p:spPr>
          <p:txBody>
            <a:bodyPr wrap="none" anchor="ctr"/>
            <a:lstStyle/>
            <a:p>
              <a:endParaRPr lang="en-US"/>
            </a:p>
          </p:txBody>
        </p:sp>
        <p:sp>
          <p:nvSpPr>
            <p:cNvPr id="496719" name="Oval 79">
              <a:extLst>
                <a:ext uri="{FF2B5EF4-FFF2-40B4-BE49-F238E27FC236}">
                  <a16:creationId xmlns:a16="http://schemas.microsoft.com/office/drawing/2014/main" id="{EFF8F64C-486A-4360-B2BA-CDA10DFE81B1}"/>
                </a:ext>
              </a:extLst>
            </p:cNvPr>
            <p:cNvSpPr>
              <a:spLocks noChangeAspect="1" noChangeArrowheads="1"/>
            </p:cNvSpPr>
            <p:nvPr/>
          </p:nvSpPr>
          <p:spPr bwMode="auto">
            <a:xfrm>
              <a:off x="8605127"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u</a:t>
              </a:r>
            </a:p>
          </p:txBody>
        </p:sp>
        <p:cxnSp>
          <p:nvCxnSpPr>
            <p:cNvPr id="496720" name="AutoShape 80">
              <a:extLst>
                <a:ext uri="{FF2B5EF4-FFF2-40B4-BE49-F238E27FC236}">
                  <a16:creationId xmlns:a16="http://schemas.microsoft.com/office/drawing/2014/main" id="{986A0166-6819-4BB2-9E56-23628C52C824}"/>
                </a:ext>
              </a:extLst>
            </p:cNvPr>
            <p:cNvCxnSpPr>
              <a:cxnSpLocks noChangeShapeType="1"/>
              <a:stCxn id="496719" idx="6"/>
              <a:endCxn id="496721" idx="2"/>
            </p:cNvCxnSpPr>
            <p:nvPr/>
          </p:nvCxnSpPr>
          <p:spPr bwMode="auto">
            <a:xfrm>
              <a:off x="8879765" y="4216987"/>
              <a:ext cx="2263587"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1" name="Oval 81">
              <a:extLst>
                <a:ext uri="{FF2B5EF4-FFF2-40B4-BE49-F238E27FC236}">
                  <a16:creationId xmlns:a16="http://schemas.microsoft.com/office/drawing/2014/main" id="{DD8DE13C-66E9-4AE4-ACB1-F969C0807479}"/>
                </a:ext>
              </a:extLst>
            </p:cNvPr>
            <p:cNvSpPr>
              <a:spLocks noChangeAspect="1" noChangeArrowheads="1"/>
            </p:cNvSpPr>
            <p:nvPr/>
          </p:nvSpPr>
          <p:spPr bwMode="auto">
            <a:xfrm>
              <a:off x="11143352"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v</a:t>
              </a:r>
            </a:p>
          </p:txBody>
        </p:sp>
        <p:sp>
          <p:nvSpPr>
            <p:cNvPr id="496722" name="Text Box 82">
              <a:extLst>
                <a:ext uri="{FF2B5EF4-FFF2-40B4-BE49-F238E27FC236}">
                  <a16:creationId xmlns:a16="http://schemas.microsoft.com/office/drawing/2014/main" id="{1BE0FEFC-B148-44C7-9D80-FEBB5542BA18}"/>
                </a:ext>
              </a:extLst>
            </p:cNvPr>
            <p:cNvSpPr txBox="1">
              <a:spLocks noChangeArrowheads="1"/>
            </p:cNvSpPr>
            <p:nvPr/>
          </p:nvSpPr>
          <p:spPr bwMode="auto">
            <a:xfrm>
              <a:off x="9820450" y="4079668"/>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11</a:t>
              </a:r>
            </a:p>
          </p:txBody>
        </p:sp>
        <p:sp>
          <p:nvSpPr>
            <p:cNvPr id="496724" name="Text Box 84">
              <a:extLst>
                <a:ext uri="{FF2B5EF4-FFF2-40B4-BE49-F238E27FC236}">
                  <a16:creationId xmlns:a16="http://schemas.microsoft.com/office/drawing/2014/main" id="{048D6900-CA29-4735-B2D8-65CA3C60DDC0}"/>
                </a:ext>
              </a:extLst>
            </p:cNvPr>
            <p:cNvSpPr txBox="1">
              <a:spLocks noChangeArrowheads="1"/>
            </p:cNvSpPr>
            <p:nvPr/>
          </p:nvSpPr>
          <p:spPr bwMode="auto">
            <a:xfrm>
              <a:off x="10213078" y="3560554"/>
              <a:ext cx="166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a:t>residual capacity</a:t>
              </a:r>
            </a:p>
          </p:txBody>
        </p:sp>
        <p:cxnSp>
          <p:nvCxnSpPr>
            <p:cNvPr id="496728" name="AutoShape 88">
              <a:extLst>
                <a:ext uri="{FF2B5EF4-FFF2-40B4-BE49-F238E27FC236}">
                  <a16:creationId xmlns:a16="http://schemas.microsoft.com/office/drawing/2014/main" id="{D296AF87-F12C-4090-96DE-C18177EC90D0}"/>
                </a:ext>
              </a:extLst>
            </p:cNvPr>
            <p:cNvCxnSpPr>
              <a:cxnSpLocks noChangeShapeType="1"/>
              <a:stCxn id="496721" idx="3"/>
              <a:endCxn id="496719" idx="5"/>
            </p:cNvCxnSpPr>
            <p:nvPr/>
          </p:nvCxnSpPr>
          <p:spPr bwMode="auto">
            <a:xfrm rot="5400000">
              <a:off x="10011559" y="3142072"/>
              <a:ext cx="12700" cy="2344027"/>
            </a:xfrm>
            <a:prstGeom prst="curvedConnector3">
              <a:avLst>
                <a:gd name="adj1" fmla="val 2116693"/>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9" name="Text Box 89">
              <a:extLst>
                <a:ext uri="{FF2B5EF4-FFF2-40B4-BE49-F238E27FC236}">
                  <a16:creationId xmlns:a16="http://schemas.microsoft.com/office/drawing/2014/main" id="{E0C249CA-792E-44BB-B1C2-4C7666CFD435}"/>
                </a:ext>
              </a:extLst>
            </p:cNvPr>
            <p:cNvSpPr txBox="1">
              <a:spLocks noChangeArrowheads="1"/>
            </p:cNvSpPr>
            <p:nvPr/>
          </p:nvSpPr>
          <p:spPr bwMode="auto">
            <a:xfrm>
              <a:off x="9820450" y="4457212"/>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496730" name="Text Box 90">
              <a:extLst>
                <a:ext uri="{FF2B5EF4-FFF2-40B4-BE49-F238E27FC236}">
                  <a16:creationId xmlns:a16="http://schemas.microsoft.com/office/drawing/2014/main" id="{35D752D2-BD3B-4A3A-8E3C-DE35AAC7E45E}"/>
                </a:ext>
              </a:extLst>
            </p:cNvPr>
            <p:cNvSpPr txBox="1">
              <a:spLocks noChangeArrowheads="1"/>
            </p:cNvSpPr>
            <p:nvPr/>
          </p:nvSpPr>
          <p:spPr bwMode="auto">
            <a:xfrm>
              <a:off x="9850737" y="4955570"/>
              <a:ext cx="168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a:t>residual capacity</a:t>
              </a:r>
            </a:p>
          </p:txBody>
        </p:sp>
        <p:sp>
          <p:nvSpPr>
            <p:cNvPr id="496735" name="Line 95">
              <a:extLst>
                <a:ext uri="{FF2B5EF4-FFF2-40B4-BE49-F238E27FC236}">
                  <a16:creationId xmlns:a16="http://schemas.microsoft.com/office/drawing/2014/main" id="{E51FCE8B-C547-416F-9216-7C60AD021F01}"/>
                </a:ext>
              </a:extLst>
            </p:cNvPr>
            <p:cNvSpPr>
              <a:spLocks noChangeShapeType="1"/>
            </p:cNvSpPr>
            <p:nvPr/>
          </p:nvSpPr>
          <p:spPr bwMode="auto">
            <a:xfrm flipH="1">
              <a:off x="10079727" y="38653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sp>
          <p:nvSpPr>
            <p:cNvPr id="496737" name="Line 97">
              <a:extLst>
                <a:ext uri="{FF2B5EF4-FFF2-40B4-BE49-F238E27FC236}">
                  <a16:creationId xmlns:a16="http://schemas.microsoft.com/office/drawing/2014/main" id="{6C11D554-24AC-4C93-9241-45AD61DB4052}"/>
                </a:ext>
              </a:extLst>
            </p:cNvPr>
            <p:cNvSpPr>
              <a:spLocks noChangeShapeType="1"/>
            </p:cNvSpPr>
            <p:nvPr/>
          </p:nvSpPr>
          <p:spPr bwMode="auto">
            <a:xfrm flipH="1" flipV="1">
              <a:off x="10079727" y="47797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grpSp>
      <p:sp>
        <p:nvSpPr>
          <p:cNvPr id="23" name="Slide Number Placeholder 1">
            <a:extLst>
              <a:ext uri="{FF2B5EF4-FFF2-40B4-BE49-F238E27FC236}">
                <a16:creationId xmlns:a16="http://schemas.microsoft.com/office/drawing/2014/main" id="{12D3803D-E1C7-4E0D-BD85-A2AE59BF038B}"/>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5</a:t>
            </a:fld>
            <a:endParaRPr lang="en-US" dirty="0"/>
          </a:p>
        </p:txBody>
      </p:sp>
    </p:spTree>
    <p:extLst>
      <p:ext uri="{BB962C8B-B14F-4D97-AF65-F5344CB8AC3E}">
        <p14:creationId xmlns:p14="http://schemas.microsoft.com/office/powerpoint/2010/main" val="141259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64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64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664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664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664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664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a:extLst>
              <a:ext uri="{FF2B5EF4-FFF2-40B4-BE49-F238E27FC236}">
                <a16:creationId xmlns:a16="http://schemas.microsoft.com/office/drawing/2014/main" id="{454D7E86-B7E5-4DBB-B5CA-759DAD68D77E}"/>
              </a:ext>
            </a:extLst>
          </p:cNvPr>
          <p:cNvSpPr>
            <a:spLocks noGrp="1"/>
          </p:cNvSpPr>
          <p:nvPr>
            <p:ph type="sldNum" sz="quarter" idx="10"/>
          </p:nvPr>
        </p:nvSpPr>
        <p:spPr/>
        <p:txBody>
          <a:bodyPr/>
          <a:lstStyle/>
          <a:p>
            <a:fld id="{BC7D8AED-18E9-43C1-BBDD-655A7044627F}" type="slidenum">
              <a:rPr lang="en-US" altLang="en-US"/>
              <a:pPr/>
              <a:t>6</a:t>
            </a:fld>
            <a:endParaRPr lang="en-US" altLang="en-US" sz="1400"/>
          </a:p>
        </p:txBody>
      </p:sp>
      <p:sp>
        <p:nvSpPr>
          <p:cNvPr id="496739" name="Rectangle 99">
            <a:extLst>
              <a:ext uri="{FF2B5EF4-FFF2-40B4-BE49-F238E27FC236}">
                <a16:creationId xmlns:a16="http://schemas.microsoft.com/office/drawing/2014/main" id="{77CB5AF2-D7A8-47A3-85DE-EAE717229329}"/>
              </a:ext>
            </a:extLst>
          </p:cNvPr>
          <p:cNvSpPr>
            <a:spLocks noChangeArrowheads="1"/>
          </p:cNvSpPr>
          <p:nvPr/>
        </p:nvSpPr>
        <p:spPr bwMode="auto">
          <a:xfrm>
            <a:off x="6419170" y="715017"/>
            <a:ext cx="3429000" cy="1600200"/>
          </a:xfrm>
          <a:prstGeom prst="rect">
            <a:avLst/>
          </a:prstGeom>
          <a:noFill/>
          <a:ln>
            <a:noFill/>
          </a:ln>
          <a:effectLst/>
        </p:spPr>
        <p:txBody>
          <a:bodyPr wrap="none" anchor="ctr"/>
          <a:lstStyle/>
          <a:p>
            <a:endParaRPr lang="en-US"/>
          </a:p>
        </p:txBody>
      </p:sp>
      <p:sp>
        <p:nvSpPr>
          <p:cNvPr id="496642" name="Rectangle 2">
            <a:extLst>
              <a:ext uri="{FF2B5EF4-FFF2-40B4-BE49-F238E27FC236}">
                <a16:creationId xmlns:a16="http://schemas.microsoft.com/office/drawing/2014/main" id="{642D2A95-9E0F-4AE9-968E-BD35C489410B}"/>
              </a:ext>
            </a:extLst>
          </p:cNvPr>
          <p:cNvSpPr>
            <a:spLocks noGrp="1" noChangeArrowheads="1"/>
          </p:cNvSpPr>
          <p:nvPr>
            <p:ph type="title"/>
          </p:nvPr>
        </p:nvSpPr>
        <p:spPr/>
        <p:txBody>
          <a:bodyPr/>
          <a:lstStyle/>
          <a:p>
            <a:r>
              <a:rPr lang="en-US" altLang="en-US" dirty="0"/>
              <a:t>Residual Graphs and Augmenting Paths</a:t>
            </a:r>
          </a:p>
        </p:txBody>
      </p:sp>
      <mc:AlternateContent xmlns:mc="http://schemas.openxmlformats.org/markup-compatibility/2006">
        <mc:Choice xmlns:a14="http://schemas.microsoft.com/office/drawing/2010/main" Requires="a14">
          <p:sp>
            <p:nvSpPr>
              <p:cNvPr id="496643" name="Rectangle 3">
                <a:extLst>
                  <a:ext uri="{FF2B5EF4-FFF2-40B4-BE49-F238E27FC236}">
                    <a16:creationId xmlns:a16="http://schemas.microsoft.com/office/drawing/2014/main" id="{492BF5EA-E352-4CF9-9D58-59B2493F7287}"/>
                  </a:ext>
                </a:extLst>
              </p:cNvPr>
              <p:cNvSpPr>
                <a:spLocks noGrp="1" noChangeArrowheads="1"/>
              </p:cNvSpPr>
              <p:nvPr>
                <p:ph type="body" idx="1"/>
              </p:nvPr>
            </p:nvSpPr>
            <p:spPr>
              <a:xfrm>
                <a:off x="628649" y="1509088"/>
                <a:ext cx="10779049" cy="5200045"/>
              </a:xfrm>
            </p:spPr>
            <p:txBody>
              <a:bodyPr>
                <a:noAutofit/>
              </a:bodyPr>
              <a:lstStyle/>
              <a:p>
                <a:pPr marL="0" indent="0">
                  <a:spcBef>
                    <a:spcPts val="0"/>
                  </a:spcBef>
                  <a:buNone/>
                </a:pPr>
                <a:r>
                  <a:rPr lang="en-US" altLang="en-US" sz="2000" dirty="0">
                    <a:solidFill>
                      <a:srgbClr val="C00000"/>
                    </a:solidFill>
                  </a:rPr>
                  <a:t>Residual edges </a:t>
                </a:r>
                <a:r>
                  <a:rPr lang="en-US" altLang="en-US" sz="2000" dirty="0"/>
                  <a:t>of two kinds:</a:t>
                </a:r>
                <a:endParaRPr lang="en-US" altLang="en-US" sz="2000" dirty="0">
                  <a:solidFill>
                    <a:schemeClr val="tx1"/>
                  </a:solidFill>
                </a:endParaRPr>
              </a:p>
              <a:p>
                <a:pPr lvl="1">
                  <a:spcBef>
                    <a:spcPts val="0"/>
                  </a:spcBef>
                </a:pPr>
                <a:r>
                  <a:rPr lang="en-US" altLang="en-US" sz="2000" dirty="0">
                    <a:solidFill>
                      <a:srgbClr val="C00000"/>
                    </a:solidFill>
                    <a:sym typeface="Symbol" panose="05050102010706020507" pitchFamily="18" charset="2"/>
                  </a:rPr>
                  <a:t>Forward</a:t>
                </a:r>
                <a:r>
                  <a:rPr lang="en-US" altLang="en-US" sz="2000" dirty="0">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𝒄</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𝒇</m:t>
                    </m:r>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oMath>
                </a14:m>
                <a:endParaRPr lang="en-US" altLang="en-US" sz="2000" b="1" dirty="0">
                  <a:solidFill>
                    <a:srgbClr val="0066CC"/>
                  </a:solidFill>
                  <a:sym typeface="Symbol" panose="05050102010706020507" pitchFamily="18" charset="2"/>
                </a:endParaRPr>
              </a:p>
              <a:p>
                <a:pPr lvl="2">
                  <a:spcBef>
                    <a:spcPts val="0"/>
                  </a:spcBef>
                </a:pPr>
                <a:r>
                  <a:rPr lang="en-US" altLang="en-US" sz="2000" dirty="0">
                    <a:sym typeface="Symbol" panose="05050102010706020507" pitchFamily="18" charset="2"/>
                  </a:rPr>
                  <a:t>Amount of extra flow we can add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b="1" dirty="0">
                  <a:solidFill>
                    <a:srgbClr val="0066CC"/>
                  </a:solidFill>
                  <a:sym typeface="Symbol" panose="05050102010706020507" pitchFamily="18" charset="2"/>
                </a:endParaRPr>
              </a:p>
              <a:p>
                <a:pPr lvl="1">
                  <a:spcBef>
                    <a:spcPts val="0"/>
                  </a:spcBef>
                </a:pPr>
                <a:r>
                  <a:rPr lang="en-US" altLang="en-US" sz="2000" dirty="0">
                    <a:solidFill>
                      <a:srgbClr val="C00000"/>
                    </a:solidFill>
                    <a:sym typeface="Symbol" panose="05050102010706020507" pitchFamily="18" charset="2"/>
                  </a:rPr>
                  <a:t>Backward</a:t>
                </a:r>
                <a:r>
                  <a:rPr lang="en-US" altLang="en-US" sz="2000" dirty="0">
                    <a:sym typeface="Symbol" panose="05050102010706020507" pitchFamily="18" charset="2"/>
                  </a:rPr>
                  <a:t>: </a:t>
                </a:r>
                <a14:m>
                  <m:oMath xmlns:m="http://schemas.openxmlformats.org/officeDocument/2006/math">
                    <m:sSup>
                      <m:sSupPr>
                        <m:ctrlPr>
                          <a:rPr lang="en-US" altLang="en-US" sz="2000" b="1" i="1" dirty="0" smtClean="0">
                            <a:solidFill>
                              <a:srgbClr val="0066CC"/>
                            </a:solidFill>
                            <a:latin typeface="Cambria Math" panose="02040503050406030204" pitchFamily="18" charset="0"/>
                            <a:sym typeface="Symbol" panose="05050102010706020507" pitchFamily="18" charset="2"/>
                          </a:rPr>
                        </m:ctrlPr>
                      </m:sSupPr>
                      <m:e>
                        <m:r>
                          <a:rPr lang="en-US" altLang="en-US" sz="2000" b="1" i="1" dirty="0" smtClean="0">
                            <a:solidFill>
                              <a:srgbClr val="0066CC"/>
                            </a:solidFill>
                            <a:latin typeface="Cambria Math" panose="02040503050406030204" pitchFamily="18" charset="0"/>
                            <a:sym typeface="Symbol" panose="05050102010706020507" pitchFamily="18" charset="2"/>
                          </a:rPr>
                          <m:t>𝒆</m:t>
                        </m:r>
                      </m:e>
                      <m:sup>
                        <m:r>
                          <m:rPr>
                            <m:sty m:val="p"/>
                          </m:rPr>
                          <a:rPr lang="en-US" altLang="en-US" sz="2000" b="0" i="0" dirty="0" smtClean="0">
                            <a:solidFill>
                              <a:srgbClr val="0066CC"/>
                            </a:solidFill>
                            <a:latin typeface="Cambria Math" panose="02040503050406030204" pitchFamily="18" charset="0"/>
                            <a:sym typeface="Symbol" panose="05050102010706020507" pitchFamily="18" charset="2"/>
                          </a:rPr>
                          <m:t>R</m:t>
                        </m:r>
                      </m:sup>
                    </m:sSup>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𝒗</m:t>
                    </m:r>
                    <m:r>
                      <a:rPr lang="en-US" altLang="en-US" sz="2000" b="1" i="1" dirty="0" smtClean="0">
                        <a:solidFill>
                          <a:srgbClr val="0066CC"/>
                        </a:solidFill>
                        <a:latin typeface="Cambria Math" panose="02040503050406030204" pitchFamily="18" charset="0"/>
                        <a:sym typeface="Symbol" panose="05050102010706020507" pitchFamily="18" charset="2"/>
                      </a:rPr>
                      <m:t>, </m:t>
                    </m:r>
                    <m:r>
                      <a:rPr lang="en-US" altLang="en-US" sz="2000" b="1" i="1" dirty="0" smtClean="0">
                        <a:solidFill>
                          <a:srgbClr val="0066CC"/>
                        </a:solidFill>
                        <a:latin typeface="Cambria Math" panose="02040503050406030204" pitchFamily="18" charset="0"/>
                        <a:sym typeface="Symbol" panose="05050102010706020507" pitchFamily="18" charset="2"/>
                      </a:rPr>
                      <m:t>𝒖</m:t>
                    </m:r>
                    <m:r>
                      <a:rPr lang="en-US" altLang="en-US" sz="2000" b="1" i="1" dirty="0" smtClean="0">
                        <a:solidFill>
                          <a:srgbClr val="0066CC"/>
                        </a:solidFill>
                        <a:latin typeface="Cambria Math" panose="02040503050406030204" pitchFamily="18" charset="0"/>
                        <a:sym typeface="Symbol" panose="05050102010706020507" pitchFamily="18" charset="2"/>
                      </a:rPr>
                      <m:t>)</m:t>
                    </m:r>
                  </m:oMath>
                </a14:m>
                <a:r>
                  <a:rPr lang="en-US" altLang="en-US" sz="2000" dirty="0">
                    <a:sym typeface="Symbol" panose="05050102010706020507" pitchFamily="18" charset="2"/>
                  </a:rPr>
                  <a:t> with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0" i="0" smtClean="0">
                        <a:solidFill>
                          <a:srgbClr val="0066CC"/>
                        </a:solidFill>
                        <a:latin typeface="Cambria Math" panose="02040503050406030204" pitchFamily="18" charset="0"/>
                        <a:sym typeface="Symbol" panose="05050102010706020507" pitchFamily="18" charset="2"/>
                      </a:rPr>
                      <m:t>=</m:t>
                    </m:r>
                    <m:r>
                      <a:rPr lang="en-US" altLang="en-US" sz="2000" b="1" i="1">
                        <a:solidFill>
                          <a:srgbClr val="0066CC"/>
                        </a:solidFill>
                        <a:latin typeface="Cambria Math" panose="02040503050406030204" pitchFamily="18" charset="0"/>
                        <a:sym typeface="Symbol" panose="05050102010706020507" pitchFamily="18" charset="2"/>
                      </a:rPr>
                      <m:t>𝒇</m:t>
                    </m:r>
                    <m:d>
                      <m:dPr>
                        <m:ctrlPr>
                          <a:rPr lang="en-US" altLang="en-US" sz="2000" b="1" i="1">
                            <a:solidFill>
                              <a:srgbClr val="0066CC"/>
                            </a:solidFill>
                            <a:latin typeface="Cambria Math" panose="02040503050406030204" pitchFamily="18" charset="0"/>
                            <a:sym typeface="Symbol" panose="05050102010706020507" pitchFamily="18" charset="2"/>
                          </a:rPr>
                        </m:ctrlPr>
                      </m:dPr>
                      <m:e>
                        <m:r>
                          <a:rPr lang="en-US" altLang="en-US" sz="2000" b="1" i="1">
                            <a:solidFill>
                              <a:srgbClr val="0066CC"/>
                            </a:solidFill>
                            <a:latin typeface="Cambria Math" panose="02040503050406030204" pitchFamily="18" charset="0"/>
                            <a:sym typeface="Symbol" panose="05050102010706020507" pitchFamily="18" charset="2"/>
                          </a:rPr>
                          <m:t>𝒆</m:t>
                        </m:r>
                      </m:e>
                    </m:d>
                  </m:oMath>
                </a14:m>
                <a:endParaRPr lang="en-US" altLang="en-US" sz="2000" dirty="0">
                  <a:sym typeface="Symbol" panose="05050102010706020507" pitchFamily="18" charset="2"/>
                </a:endParaRPr>
              </a:p>
              <a:p>
                <a:pPr lvl="2">
                  <a:spcBef>
                    <a:spcPts val="0"/>
                  </a:spcBef>
                </a:pPr>
                <a:r>
                  <a:rPr lang="en-US" altLang="en-US" sz="2000" dirty="0">
                    <a:sym typeface="Symbol" panose="05050102010706020507" pitchFamily="18" charset="2"/>
                  </a:rPr>
                  <a:t>Amount we can reduce/undo flow along</a:t>
                </a:r>
                <a:r>
                  <a:rPr lang="en-US" altLang="en-US" sz="2000" b="1" dirty="0">
                    <a:solidFill>
                      <a:srgbClr val="0066CC"/>
                    </a:solidFill>
                    <a:sym typeface="Symbol" panose="05050102010706020507" pitchFamily="18" charset="2"/>
                  </a:rPr>
                  <a:t>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𝒆</m:t>
                    </m:r>
                  </m:oMath>
                </a14:m>
                <a:endParaRPr lang="en-US" altLang="en-US" sz="2000" dirty="0">
                  <a:sym typeface="Symbol" panose="05050102010706020507" pitchFamily="18" charset="2"/>
                </a:endParaRPr>
              </a:p>
              <a:p>
                <a:pPr marL="0" indent="0">
                  <a:spcBef>
                    <a:spcPts val="0"/>
                  </a:spcBef>
                  <a:buNone/>
                </a:pPr>
                <a:endParaRPr lang="en-US" altLang="en-US" sz="100" dirty="0">
                  <a:solidFill>
                    <a:schemeClr val="tx1"/>
                  </a:solidFill>
                  <a:sym typeface="Symbol" panose="05050102010706020507" pitchFamily="18" charset="2"/>
                </a:endParaRPr>
              </a:p>
              <a:p>
                <a:pPr marL="0" indent="0">
                  <a:spcBef>
                    <a:spcPts val="0"/>
                  </a:spcBef>
                  <a:buNone/>
                </a:pPr>
                <a:r>
                  <a:rPr lang="en-US" altLang="en-US" sz="2000" dirty="0">
                    <a:solidFill>
                      <a:srgbClr val="C00000"/>
                    </a:solidFill>
                  </a:rPr>
                  <a:t>Residual graph</a:t>
                </a:r>
                <a:r>
                  <a:rPr lang="en-US" altLang="en-US" sz="2000" dirty="0"/>
                  <a:t>:  </a:t>
                </a:r>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𝑮</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m:t>
                    </m:r>
                    <m:r>
                      <a:rPr lang="en-US" altLang="en-US" sz="2000" b="1" i="1" dirty="0">
                        <a:solidFill>
                          <a:srgbClr val="0066CC"/>
                        </a:solidFill>
                        <a:latin typeface="Cambria Math" panose="02040503050406030204" pitchFamily="18" charset="0"/>
                      </a:rPr>
                      <m:t>𝑽</m:t>
                    </m:r>
                    <m:r>
                      <a:rPr lang="en-US" altLang="en-US" sz="2000" b="1" i="1" dirty="0">
                        <a:solidFill>
                          <a:srgbClr val="0066CC"/>
                        </a:solidFill>
                        <a:latin typeface="Cambria Math" panose="02040503050406030204" pitchFamily="18" charset="0"/>
                      </a:rPr>
                      <m:t>, </m:t>
                    </m:r>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oMath>
                </a14:m>
                <a:r>
                  <a:rPr lang="en-US" altLang="en-US" sz="2000" dirty="0">
                    <a:solidFill>
                      <a:schemeClr val="tx1"/>
                    </a:solidFill>
                  </a:rPr>
                  <a:t>.</a:t>
                </a:r>
              </a:p>
              <a:p>
                <a:pPr lvl="1">
                  <a:spcBef>
                    <a:spcPts val="0"/>
                  </a:spcBef>
                </a:pPr>
                <a:r>
                  <a:rPr lang="en-US" altLang="en-US" sz="2000" dirty="0"/>
                  <a:t>Residual edges with residual capacity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𝒄</m:t>
                        </m:r>
                      </m:e>
                      <m:sub>
                        <m:r>
                          <a:rPr lang="en-US" altLang="en-US" sz="2000" b="1" i="1" smtClean="0">
                            <a:solidFill>
                              <a:srgbClr val="0066CC"/>
                            </a:solidFill>
                            <a:latin typeface="Cambria Math" panose="02040503050406030204" pitchFamily="18" charset="0"/>
                            <a:sym typeface="Symbol" panose="05050102010706020507" pitchFamily="18" charset="2"/>
                          </a:rPr>
                          <m:t>𝒇</m:t>
                        </m:r>
                      </m:sub>
                    </m:sSub>
                    <m:d>
                      <m:dPr>
                        <m:ctrlPr>
                          <a:rPr lang="en-US" altLang="en-US" sz="2000" b="1" i="1" smtClean="0">
                            <a:solidFill>
                              <a:srgbClr val="0066CC"/>
                            </a:solidFill>
                            <a:latin typeface="Cambria Math" panose="02040503050406030204" pitchFamily="18" charset="0"/>
                            <a:sym typeface="Symbol" panose="05050102010706020507" pitchFamily="18" charset="2"/>
                          </a:rPr>
                        </m:ctrlPr>
                      </m:dPr>
                      <m:e>
                        <m:r>
                          <a:rPr lang="en-US" altLang="en-US" sz="2000" b="1" i="1" smtClean="0">
                            <a:solidFill>
                              <a:srgbClr val="0066CC"/>
                            </a:solidFill>
                            <a:latin typeface="Cambria Math" panose="02040503050406030204" pitchFamily="18" charset="0"/>
                            <a:sym typeface="Symbol" panose="05050102010706020507" pitchFamily="18" charset="2"/>
                          </a:rPr>
                          <m:t>𝒆</m:t>
                        </m:r>
                      </m:e>
                    </m:d>
                    <m:r>
                      <a:rPr lang="en-US" altLang="en-US" sz="2000" b="1" i="1" smtClean="0">
                        <a:solidFill>
                          <a:srgbClr val="0066CC"/>
                        </a:solidFill>
                        <a:latin typeface="Cambria Math" panose="02040503050406030204" pitchFamily="18" charset="0"/>
                        <a:sym typeface="Symbol" panose="05050102010706020507" pitchFamily="18" charset="2"/>
                      </a:rPr>
                      <m:t>&gt;</m:t>
                    </m:r>
                    <m:r>
                      <a:rPr lang="en-US" altLang="en-US" sz="2000" b="1" i="1" smtClean="0">
                        <a:solidFill>
                          <a:srgbClr val="0066CC"/>
                        </a:solidFill>
                        <a:latin typeface="Cambria Math" panose="02040503050406030204" pitchFamily="18" charset="0"/>
                        <a:sym typeface="Symbol" panose="05050102010706020507" pitchFamily="18" charset="2"/>
                      </a:rPr>
                      <m:t>𝟎</m:t>
                    </m:r>
                  </m:oMath>
                </a14:m>
                <a:r>
                  <a:rPr lang="en-US" altLang="en-US" sz="2000" dirty="0"/>
                  <a:t>.</a:t>
                </a:r>
              </a:p>
              <a:p>
                <a:pPr lvl="1">
                  <a:spcBef>
                    <a:spcPts val="0"/>
                  </a:spcBef>
                </a:pPr>
                <a14:m>
                  <m:oMath xmlns:m="http://schemas.openxmlformats.org/officeDocument/2006/math">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𝑬</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 </m:t>
                    </m:r>
                    <m:d>
                      <m:dPr>
                        <m:begChr m:val="{"/>
                        <m:endChr m:val="}"/>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r>
                          <a:rPr lang="en-US" altLang="en-US" sz="2000" b="1" i="1" dirty="0">
                            <a:solidFill>
                              <a:srgbClr val="0066CC"/>
                            </a:solidFill>
                            <a:latin typeface="Cambria Math" panose="02040503050406030204" pitchFamily="18" charset="0"/>
                          </a:rPr>
                          <m:t> :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&lt;</m:t>
                        </m:r>
                        <m:r>
                          <a:rPr lang="en-US" altLang="en-US" sz="2000" b="1" i="1" dirty="0">
                            <a:solidFill>
                              <a:srgbClr val="0066CC"/>
                            </a:solidFill>
                            <a:latin typeface="Cambria Math" panose="02040503050406030204" pitchFamily="18" charset="0"/>
                          </a:rPr>
                          <m:t>𝒄</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e>
                    </m:d>
                    <m:r>
                      <a:rPr lang="en-US" altLang="en-US" sz="2000" b="1" i="1" dirty="0" smtClean="0">
                        <a:solidFill>
                          <a:srgbClr val="0066CC"/>
                        </a:solidFill>
                        <a:latin typeface="Cambria Math" panose="02040503050406030204" pitchFamily="18" charset="0"/>
                        <a:sym typeface="Symbol" panose="05050102010706020507" pitchFamily="18" charset="2"/>
                      </a:rPr>
                      <m:t>∪</m:t>
                    </m:r>
                    <m:r>
                      <a:rPr lang="en-US" altLang="en-US" sz="2000" b="1" i="1" dirty="0">
                        <a:solidFill>
                          <a:srgbClr val="0066CC"/>
                        </a:solidFill>
                        <a:latin typeface="Cambria Math" panose="02040503050406030204" pitchFamily="18" charset="0"/>
                        <a:sym typeface="Symbol" panose="05050102010706020507" pitchFamily="18" charset="2"/>
                      </a:rPr>
                      <m:t> </m:t>
                    </m:r>
                    <m:r>
                      <a:rPr lang="en-US" altLang="en-US" sz="2000" b="1" i="1" dirty="0">
                        <a:solidFill>
                          <a:srgbClr val="0066CC"/>
                        </a:solidFill>
                        <a:latin typeface="Cambria Math" panose="02040503050406030204" pitchFamily="18" charset="0"/>
                      </a:rPr>
                      <m:t>{</m:t>
                    </m:r>
                    <m:sSup>
                      <m:sSupPr>
                        <m:ctrlPr>
                          <a:rPr lang="en-US" altLang="en-US" sz="2000" b="1" i="1" dirty="0">
                            <a:solidFill>
                              <a:srgbClr val="0066CC"/>
                            </a:solidFill>
                            <a:latin typeface="Cambria Math" panose="02040503050406030204" pitchFamily="18" charset="0"/>
                            <a:sym typeface="Symbol" panose="05050102010706020507" pitchFamily="18" charset="2"/>
                          </a:rPr>
                        </m:ctrlPr>
                      </m:sSupPr>
                      <m:e>
                        <m:r>
                          <a:rPr lang="en-US" altLang="en-US" sz="2000" b="1" i="1" dirty="0">
                            <a:solidFill>
                              <a:srgbClr val="0066CC"/>
                            </a:solidFill>
                            <a:latin typeface="Cambria Math" panose="02040503050406030204" pitchFamily="18" charset="0"/>
                            <a:sym typeface="Symbol" panose="05050102010706020507" pitchFamily="18" charset="2"/>
                          </a:rPr>
                          <m:t>𝒆</m:t>
                        </m:r>
                      </m:e>
                      <m:sup>
                        <m:r>
                          <m:rPr>
                            <m:sty m:val="p"/>
                          </m:rPr>
                          <a:rPr lang="en-US" altLang="en-US" sz="2000" dirty="0">
                            <a:solidFill>
                              <a:srgbClr val="0066CC"/>
                            </a:solidFill>
                            <a:latin typeface="Cambria Math" panose="02040503050406030204" pitchFamily="18" charset="0"/>
                            <a:sym typeface="Symbol" panose="05050102010706020507" pitchFamily="18" charset="2"/>
                          </a:rPr>
                          <m:t>R</m:t>
                        </m:r>
                      </m:sup>
                    </m:sSup>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𝒇</m:t>
                    </m:r>
                    <m:d>
                      <m:dPr>
                        <m:ctrlPr>
                          <a:rPr lang="en-US" altLang="en-US" sz="2000" b="1" i="1" dirty="0">
                            <a:solidFill>
                              <a:srgbClr val="0066CC"/>
                            </a:solidFill>
                            <a:latin typeface="Cambria Math" panose="02040503050406030204" pitchFamily="18" charset="0"/>
                          </a:rPr>
                        </m:ctrlPr>
                      </m:dPr>
                      <m:e>
                        <m:r>
                          <a:rPr lang="en-US" altLang="en-US" sz="2000" b="1" i="1" dirty="0">
                            <a:solidFill>
                              <a:srgbClr val="0066CC"/>
                            </a:solidFill>
                            <a:latin typeface="Cambria Math" panose="02040503050406030204" pitchFamily="18" charset="0"/>
                          </a:rPr>
                          <m:t>𝒆</m:t>
                        </m:r>
                      </m:e>
                    </m:d>
                    <m:r>
                      <a:rPr lang="en-US" altLang="en-US" sz="2000" b="1" i="1" dirty="0" smtClean="0">
                        <a:solidFill>
                          <a:srgbClr val="0066CC"/>
                        </a:solidFill>
                        <a:latin typeface="Cambria Math" panose="02040503050406030204" pitchFamily="18" charset="0"/>
                      </a:rPr>
                      <m:t>&gt;</m:t>
                    </m:r>
                    <m:r>
                      <a:rPr lang="en-US" altLang="en-US" sz="2000" b="1" i="1" dirty="0">
                        <a:solidFill>
                          <a:srgbClr val="0066CC"/>
                        </a:solidFill>
                        <a:latin typeface="Cambria Math" panose="02040503050406030204" pitchFamily="18" charset="0"/>
                      </a:rPr>
                      <m:t> </m:t>
                    </m:r>
                    <m:r>
                      <a:rPr lang="en-US" altLang="en-US" sz="2000" b="1" i="1" dirty="0">
                        <a:solidFill>
                          <a:srgbClr val="0066CC"/>
                        </a:solidFill>
                        <a:latin typeface="Cambria Math" panose="02040503050406030204" pitchFamily="18" charset="0"/>
                      </a:rPr>
                      <m:t>𝟎</m:t>
                    </m:r>
                    <m:r>
                      <a:rPr lang="en-US" altLang="en-US" sz="2000" b="1" i="1" dirty="0">
                        <a:solidFill>
                          <a:srgbClr val="0066CC"/>
                        </a:solidFill>
                        <a:latin typeface="Cambria Math" panose="02040503050406030204" pitchFamily="18" charset="0"/>
                      </a:rPr>
                      <m:t>}</m:t>
                    </m:r>
                  </m:oMath>
                </a14:m>
                <a:r>
                  <a:rPr lang="en-US" altLang="en-US" sz="2000" dirty="0"/>
                  <a:t>.</a:t>
                </a:r>
              </a:p>
              <a:p>
                <a:pPr lvl="1">
                  <a:spcBef>
                    <a:spcPts val="0"/>
                  </a:spcBef>
                </a:pPr>
                <a:endParaRPr lang="en-US" altLang="en-US" sz="2000" dirty="0"/>
              </a:p>
              <a:p>
                <a:pPr lvl="1">
                  <a:spcBef>
                    <a:spcPts val="0"/>
                  </a:spcBef>
                </a:pPr>
                <a:endParaRPr lang="en-US" altLang="en-US" sz="100" dirty="0"/>
              </a:p>
              <a:p>
                <a:pPr marL="0" indent="0">
                  <a:spcBef>
                    <a:spcPts val="0"/>
                  </a:spcBef>
                  <a:buNone/>
                </a:pPr>
                <a:r>
                  <a:rPr lang="en-US" altLang="en-US" sz="2000" dirty="0">
                    <a:solidFill>
                      <a:srgbClr val="C00000"/>
                    </a:solidFill>
                  </a:rPr>
                  <a:t>Augmenting Path</a:t>
                </a:r>
                <a:r>
                  <a:rPr lang="en-US" altLang="en-US" sz="2000" dirty="0"/>
                  <a:t>: Any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000" dirty="0"/>
                  <a:t>-</a:t>
                </a:r>
                <a14:m>
                  <m:oMath xmlns:m="http://schemas.openxmlformats.org/officeDocument/2006/math">
                    <m:r>
                      <a:rPr lang="en-US" altLang="en-US" sz="2000" b="1" i="1" dirty="0" smtClean="0">
                        <a:solidFill>
                          <a:srgbClr val="0066CC"/>
                        </a:solidFill>
                        <a:latin typeface="Cambria Math" panose="02040503050406030204" pitchFamily="18" charset="0"/>
                      </a:rPr>
                      <m:t>𝒕</m:t>
                    </m:r>
                  </m:oMath>
                </a14:m>
                <a:r>
                  <a:rPr lang="en-US" altLang="en-US" sz="2000" dirty="0"/>
                  <a:t> path </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t> in </a:t>
                </a:r>
                <a14:m>
                  <m:oMath xmlns:m="http://schemas.openxmlformats.org/officeDocument/2006/math">
                    <m:sSub>
                      <m:sSubPr>
                        <m:ctrlPr>
                          <a:rPr lang="en-US" altLang="en-US" sz="2000" b="1" i="1" dirty="0">
                            <a:solidFill>
                              <a:srgbClr val="0066CC"/>
                            </a:solidFill>
                            <a:latin typeface="Cambria Math" panose="02040503050406030204" pitchFamily="18" charset="0"/>
                          </a:rPr>
                        </m:ctrlPr>
                      </m:sSubPr>
                      <m:e>
                        <m:r>
                          <a:rPr lang="en-US" altLang="en-US" sz="2000" b="1" i="1" dirty="0">
                            <a:solidFill>
                              <a:srgbClr val="0066CC"/>
                            </a:solidFill>
                            <a:latin typeface="Cambria Math" panose="02040503050406030204" pitchFamily="18" charset="0"/>
                          </a:rPr>
                          <m:t>𝑮</m:t>
                        </m:r>
                      </m:e>
                      <m:sub>
                        <m:r>
                          <a:rPr lang="en-US" altLang="en-US" sz="2000" b="1" i="1" dirty="0">
                            <a:solidFill>
                              <a:srgbClr val="0066CC"/>
                            </a:solidFill>
                            <a:latin typeface="Cambria Math" panose="02040503050406030204" pitchFamily="18" charset="0"/>
                          </a:rPr>
                          <m:t>𝒇</m:t>
                        </m:r>
                      </m:sub>
                    </m:sSub>
                  </m:oMath>
                </a14:m>
                <a:r>
                  <a:rPr lang="en-US" altLang="en-US" sz="2000" dirty="0"/>
                  <a:t>.         Let </a:t>
                </a:r>
                <a:r>
                  <a:rPr lang="en-US" altLang="en-US" sz="2000" b="1" dirty="0">
                    <a:solidFill>
                      <a:srgbClr val="0066CC"/>
                    </a:solidFill>
                  </a:rPr>
                  <a:t>bottleneck</a:t>
                </a:r>
                <a:r>
                  <a:rPr lang="en-US" altLang="en-US" sz="2000" dirty="0">
                    <a:solidFill>
                      <a:srgbClr val="0066CC"/>
                    </a:solidFill>
                  </a:rPr>
                  <a:t>(</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solidFill>
                      <a:srgbClr val="0066CC"/>
                    </a:solidFill>
                  </a:rPr>
                  <a:t>)</a:t>
                </a:r>
                <a14:m>
                  <m:oMath xmlns:m="http://schemas.openxmlformats.org/officeDocument/2006/math">
                    <m:r>
                      <a:rPr lang="en-US" altLang="en-US" sz="2000" b="0" i="1" dirty="0" smtClean="0">
                        <a:solidFill>
                          <a:srgbClr val="0066CC"/>
                        </a:solidFill>
                        <a:latin typeface="Cambria Math" panose="02040503050406030204" pitchFamily="18" charset="0"/>
                      </a:rPr>
                      <m:t>=</m:t>
                    </m:r>
                    <m:limLow>
                      <m:limLowPr>
                        <m:ctrlPr>
                          <a:rPr lang="en-US" altLang="en-US" sz="2000" b="0" i="1" dirty="0" smtClean="0">
                            <a:solidFill>
                              <a:srgbClr val="0066CC"/>
                            </a:solidFill>
                            <a:latin typeface="Cambria Math" panose="02040503050406030204" pitchFamily="18" charset="0"/>
                          </a:rPr>
                        </m:ctrlPr>
                      </m:limLowPr>
                      <m:e>
                        <m:r>
                          <m:rPr>
                            <m:sty m:val="p"/>
                          </m:rPr>
                          <a:rPr lang="en-US" altLang="en-US" sz="2000" b="0" i="0" dirty="0" smtClean="0">
                            <a:solidFill>
                              <a:srgbClr val="0066CC"/>
                            </a:solidFill>
                            <a:latin typeface="Cambria Math" panose="02040503050406030204" pitchFamily="18" charset="0"/>
                          </a:rPr>
                          <m:t>min</m:t>
                        </m:r>
                      </m:e>
                      <m:lim>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𝑷</m:t>
                        </m:r>
                      </m:lim>
                    </m:limLow>
                    <m:r>
                      <a:rPr lang="en-US" altLang="en-US" sz="2000" b="0" i="1" dirty="0" smtClean="0">
                        <a:solidFill>
                          <a:srgbClr val="0066CC"/>
                        </a:solidFill>
                        <a:latin typeface="Cambria Math" panose="02040503050406030204" pitchFamily="18" charset="0"/>
                      </a:rPr>
                      <m:t> </m:t>
                    </m:r>
                    <m:sSub>
                      <m:sSubPr>
                        <m:ctrlPr>
                          <a:rPr lang="en-US" altLang="en-US" sz="2000" b="1" i="1" dirty="0" smtClean="0">
                            <a:solidFill>
                              <a:srgbClr val="0066CC"/>
                            </a:solidFill>
                            <a:latin typeface="Cambria Math" panose="02040503050406030204" pitchFamily="18" charset="0"/>
                          </a:rPr>
                        </m:ctrlPr>
                      </m:sSubPr>
                      <m:e>
                        <m:r>
                          <a:rPr lang="en-US" altLang="en-US" sz="2000" b="1" i="1" dirty="0" smtClean="0">
                            <a:solidFill>
                              <a:srgbClr val="0066CC"/>
                            </a:solidFill>
                            <a:latin typeface="Cambria Math" panose="02040503050406030204" pitchFamily="18" charset="0"/>
                          </a:rPr>
                          <m:t>𝒄</m:t>
                        </m:r>
                      </m:e>
                      <m:sub>
                        <m:r>
                          <a:rPr lang="en-US" altLang="en-US" sz="2000" b="1" i="1" dirty="0" smtClean="0">
                            <a:solidFill>
                              <a:srgbClr val="0066CC"/>
                            </a:solidFill>
                            <a:latin typeface="Cambria Math" panose="02040503050406030204" pitchFamily="18" charset="0"/>
                          </a:rPr>
                          <m:t>𝒇</m:t>
                        </m:r>
                      </m:sub>
                    </m:sSub>
                    <m:r>
                      <a:rPr lang="en-US" altLang="en-US" sz="2000" b="1" i="1" dirty="0" smtClean="0">
                        <a:solidFill>
                          <a:srgbClr val="0066CC"/>
                        </a:solidFill>
                        <a:latin typeface="Cambria Math" panose="02040503050406030204" pitchFamily="18" charset="0"/>
                      </a:rPr>
                      <m:t>(</m:t>
                    </m:r>
                    <m:r>
                      <a:rPr lang="en-US" altLang="en-US" sz="2000" b="1" i="1" dirty="0" smtClean="0">
                        <a:solidFill>
                          <a:srgbClr val="0066CC"/>
                        </a:solidFill>
                        <a:latin typeface="Cambria Math" panose="02040503050406030204" pitchFamily="18" charset="0"/>
                      </a:rPr>
                      <m:t>𝒆</m:t>
                    </m:r>
                    <m:r>
                      <a:rPr lang="en-US" altLang="en-US" sz="2000" b="1" i="1" dirty="0" smtClean="0">
                        <a:solidFill>
                          <a:srgbClr val="0066CC"/>
                        </a:solidFill>
                        <a:latin typeface="Cambria Math" panose="02040503050406030204" pitchFamily="18" charset="0"/>
                      </a:rPr>
                      <m:t>)</m:t>
                    </m:r>
                  </m:oMath>
                </a14:m>
                <a:r>
                  <a:rPr lang="en-US" altLang="en-US" sz="2000" dirty="0"/>
                  <a:t>.</a:t>
                </a:r>
              </a:p>
              <a:p>
                <a:pPr marL="0" indent="0">
                  <a:spcBef>
                    <a:spcPts val="0"/>
                  </a:spcBef>
                  <a:buNone/>
                </a:pPr>
                <a:r>
                  <a:rPr lang="en-US" altLang="en-US" sz="2000" b="1" dirty="0">
                    <a:solidFill>
                      <a:srgbClr val="695082"/>
                    </a:solidFill>
                  </a:rPr>
                  <a:t>Ford-Fulkerson idea:</a:t>
                </a:r>
                <a:r>
                  <a:rPr lang="en-US" altLang="en-US" sz="2000" dirty="0"/>
                  <a:t>  Repeat “find an augmenting path </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t> and increase flow by </a:t>
                </a:r>
                <a:r>
                  <a:rPr lang="en-US" altLang="en-US" sz="2000" b="1" dirty="0">
                    <a:solidFill>
                      <a:srgbClr val="0066CC"/>
                    </a:solidFill>
                  </a:rPr>
                  <a:t>bottleneck</a:t>
                </a:r>
                <a:r>
                  <a:rPr lang="en-US" altLang="en-US" sz="2000" dirty="0">
                    <a:solidFill>
                      <a:srgbClr val="0066CC"/>
                    </a:solidFill>
                  </a:rPr>
                  <a:t>(</a:t>
                </a:r>
                <a14:m>
                  <m:oMath xmlns:m="http://schemas.openxmlformats.org/officeDocument/2006/math">
                    <m:r>
                      <a:rPr lang="en-US" altLang="en-US" sz="2000" b="1" i="1" dirty="0">
                        <a:solidFill>
                          <a:srgbClr val="0066CC"/>
                        </a:solidFill>
                        <a:latin typeface="Cambria Math" panose="02040503050406030204" pitchFamily="18" charset="0"/>
                      </a:rPr>
                      <m:t>𝑷</m:t>
                    </m:r>
                  </m:oMath>
                </a14:m>
                <a:r>
                  <a:rPr lang="en-US" altLang="en-US" sz="2000" dirty="0">
                    <a:solidFill>
                      <a:srgbClr val="0066CC"/>
                    </a:solidFill>
                  </a:rPr>
                  <a:t>)</a:t>
                </a:r>
                <a:r>
                  <a:rPr lang="en-US" altLang="en-US" sz="2000" dirty="0"/>
                  <a:t>” 			until none left.</a:t>
                </a:r>
              </a:p>
            </p:txBody>
          </p:sp>
        </mc:Choice>
        <mc:Fallback>
          <p:sp>
            <p:nvSpPr>
              <p:cNvPr id="496643" name="Rectangle 3">
                <a:extLst>
                  <a:ext uri="{FF2B5EF4-FFF2-40B4-BE49-F238E27FC236}">
                    <a16:creationId xmlns:a16="http://schemas.microsoft.com/office/drawing/2014/main" id="{492BF5EA-E352-4CF9-9D58-59B2493F7287}"/>
                  </a:ext>
                </a:extLst>
              </p:cNvPr>
              <p:cNvSpPr>
                <a:spLocks noGrp="1" noRot="1" noChangeAspect="1" noMove="1" noResize="1" noEditPoints="1" noAdjustHandles="1" noChangeArrowheads="1" noChangeShapeType="1" noTextEdit="1"/>
              </p:cNvSpPr>
              <p:nvPr>
                <p:ph type="body" idx="1"/>
              </p:nvPr>
            </p:nvSpPr>
            <p:spPr>
              <a:xfrm>
                <a:off x="628649" y="1509088"/>
                <a:ext cx="10779049" cy="5200045"/>
              </a:xfrm>
              <a:blipFill>
                <a:blip r:embed="rId3"/>
                <a:stretch>
                  <a:fillRect l="-566"/>
                </a:stretch>
              </a:blipFill>
            </p:spPr>
            <p:txBody>
              <a:bodyPr/>
              <a:lstStyle/>
              <a:p>
                <a:r>
                  <a:rPr lang="en-US">
                    <a:noFill/>
                  </a:rPr>
                  <a:t> </a:t>
                </a:r>
              </a:p>
            </p:txBody>
          </p:sp>
        </mc:Fallback>
      </mc:AlternateContent>
      <p:grpSp>
        <p:nvGrpSpPr>
          <p:cNvPr id="6" name="Group 5"/>
          <p:cNvGrpSpPr/>
          <p:nvPr/>
        </p:nvGrpSpPr>
        <p:grpSpPr>
          <a:xfrm>
            <a:off x="7689182" y="1277634"/>
            <a:ext cx="3448441" cy="1752600"/>
            <a:chOff x="8425162" y="3507770"/>
            <a:chExt cx="3448441" cy="1752600"/>
          </a:xfrm>
        </p:grpSpPr>
        <p:sp>
          <p:nvSpPr>
            <p:cNvPr id="496740" name="Rectangle 100">
              <a:extLst>
                <a:ext uri="{FF2B5EF4-FFF2-40B4-BE49-F238E27FC236}">
                  <a16:creationId xmlns:a16="http://schemas.microsoft.com/office/drawing/2014/main" id="{A0082830-5CE5-4AE1-B01F-92F26857A23C}"/>
                </a:ext>
              </a:extLst>
            </p:cNvPr>
            <p:cNvSpPr>
              <a:spLocks noChangeArrowheads="1"/>
            </p:cNvSpPr>
            <p:nvPr/>
          </p:nvSpPr>
          <p:spPr bwMode="auto">
            <a:xfrm>
              <a:off x="8425162" y="3507770"/>
              <a:ext cx="3429000" cy="1752600"/>
            </a:xfrm>
            <a:prstGeom prst="rect">
              <a:avLst/>
            </a:prstGeom>
            <a:noFill/>
            <a:ln>
              <a:noFill/>
            </a:ln>
            <a:effectLst/>
          </p:spPr>
          <p:txBody>
            <a:bodyPr wrap="none" anchor="ctr"/>
            <a:lstStyle/>
            <a:p>
              <a:endParaRPr lang="en-US"/>
            </a:p>
          </p:txBody>
        </p:sp>
        <p:sp>
          <p:nvSpPr>
            <p:cNvPr id="496719" name="Oval 79">
              <a:extLst>
                <a:ext uri="{FF2B5EF4-FFF2-40B4-BE49-F238E27FC236}">
                  <a16:creationId xmlns:a16="http://schemas.microsoft.com/office/drawing/2014/main" id="{EFF8F64C-486A-4360-B2BA-CDA10DFE81B1}"/>
                </a:ext>
              </a:extLst>
            </p:cNvPr>
            <p:cNvSpPr>
              <a:spLocks noChangeAspect="1" noChangeArrowheads="1"/>
            </p:cNvSpPr>
            <p:nvPr/>
          </p:nvSpPr>
          <p:spPr bwMode="auto">
            <a:xfrm>
              <a:off x="8605127"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u</a:t>
              </a:r>
            </a:p>
          </p:txBody>
        </p:sp>
        <p:cxnSp>
          <p:nvCxnSpPr>
            <p:cNvPr id="496720" name="AutoShape 80">
              <a:extLst>
                <a:ext uri="{FF2B5EF4-FFF2-40B4-BE49-F238E27FC236}">
                  <a16:creationId xmlns:a16="http://schemas.microsoft.com/office/drawing/2014/main" id="{986A0166-6819-4BB2-9E56-23628C52C824}"/>
                </a:ext>
              </a:extLst>
            </p:cNvPr>
            <p:cNvCxnSpPr>
              <a:cxnSpLocks noChangeShapeType="1"/>
              <a:stCxn id="496719" idx="6"/>
              <a:endCxn id="496721" idx="2"/>
            </p:cNvCxnSpPr>
            <p:nvPr/>
          </p:nvCxnSpPr>
          <p:spPr bwMode="auto">
            <a:xfrm>
              <a:off x="8879765" y="4216987"/>
              <a:ext cx="2263587"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1" name="Oval 81">
              <a:extLst>
                <a:ext uri="{FF2B5EF4-FFF2-40B4-BE49-F238E27FC236}">
                  <a16:creationId xmlns:a16="http://schemas.microsoft.com/office/drawing/2014/main" id="{DD8DE13C-66E9-4AE4-ACB1-F969C0807479}"/>
                </a:ext>
              </a:extLst>
            </p:cNvPr>
            <p:cNvSpPr>
              <a:spLocks noChangeAspect="1" noChangeArrowheads="1"/>
            </p:cNvSpPr>
            <p:nvPr/>
          </p:nvSpPr>
          <p:spPr bwMode="auto">
            <a:xfrm>
              <a:off x="11143352" y="4079668"/>
              <a:ext cx="274638" cy="274637"/>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v</a:t>
              </a:r>
            </a:p>
          </p:txBody>
        </p:sp>
        <p:sp>
          <p:nvSpPr>
            <p:cNvPr id="496722" name="Text Box 82">
              <a:extLst>
                <a:ext uri="{FF2B5EF4-FFF2-40B4-BE49-F238E27FC236}">
                  <a16:creationId xmlns:a16="http://schemas.microsoft.com/office/drawing/2014/main" id="{1BE0FEFC-B148-44C7-9D80-FEBB5542BA18}"/>
                </a:ext>
              </a:extLst>
            </p:cNvPr>
            <p:cNvSpPr txBox="1">
              <a:spLocks noChangeArrowheads="1"/>
            </p:cNvSpPr>
            <p:nvPr/>
          </p:nvSpPr>
          <p:spPr bwMode="auto">
            <a:xfrm>
              <a:off x="9820450" y="4079668"/>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11</a:t>
              </a:r>
            </a:p>
          </p:txBody>
        </p:sp>
        <p:sp>
          <p:nvSpPr>
            <p:cNvPr id="496724" name="Text Box 84">
              <a:extLst>
                <a:ext uri="{FF2B5EF4-FFF2-40B4-BE49-F238E27FC236}">
                  <a16:creationId xmlns:a16="http://schemas.microsoft.com/office/drawing/2014/main" id="{048D6900-CA29-4735-B2D8-65CA3C60DDC0}"/>
                </a:ext>
              </a:extLst>
            </p:cNvPr>
            <p:cNvSpPr txBox="1">
              <a:spLocks noChangeArrowheads="1"/>
            </p:cNvSpPr>
            <p:nvPr/>
          </p:nvSpPr>
          <p:spPr bwMode="auto">
            <a:xfrm>
              <a:off x="10213078" y="3560554"/>
              <a:ext cx="166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a:t>residual capacity</a:t>
              </a:r>
            </a:p>
          </p:txBody>
        </p:sp>
        <p:cxnSp>
          <p:nvCxnSpPr>
            <p:cNvPr id="496728" name="AutoShape 88">
              <a:extLst>
                <a:ext uri="{FF2B5EF4-FFF2-40B4-BE49-F238E27FC236}">
                  <a16:creationId xmlns:a16="http://schemas.microsoft.com/office/drawing/2014/main" id="{D296AF87-F12C-4090-96DE-C18177EC90D0}"/>
                </a:ext>
              </a:extLst>
            </p:cNvPr>
            <p:cNvCxnSpPr>
              <a:cxnSpLocks noChangeShapeType="1"/>
              <a:stCxn id="496721" idx="3"/>
              <a:endCxn id="496719" idx="5"/>
            </p:cNvCxnSpPr>
            <p:nvPr/>
          </p:nvCxnSpPr>
          <p:spPr bwMode="auto">
            <a:xfrm rot="5400000">
              <a:off x="10011559" y="3142072"/>
              <a:ext cx="12700" cy="2344027"/>
            </a:xfrm>
            <a:prstGeom prst="curvedConnector3">
              <a:avLst>
                <a:gd name="adj1" fmla="val 2116693"/>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6729" name="Text Box 89">
              <a:extLst>
                <a:ext uri="{FF2B5EF4-FFF2-40B4-BE49-F238E27FC236}">
                  <a16:creationId xmlns:a16="http://schemas.microsoft.com/office/drawing/2014/main" id="{E0C249CA-792E-44BB-B1C2-4C7666CFD435}"/>
                </a:ext>
              </a:extLst>
            </p:cNvPr>
            <p:cNvSpPr txBox="1">
              <a:spLocks noChangeArrowheads="1"/>
            </p:cNvSpPr>
            <p:nvPr/>
          </p:nvSpPr>
          <p:spPr bwMode="auto">
            <a:xfrm>
              <a:off x="9820450" y="4457212"/>
              <a:ext cx="425450" cy="307777"/>
            </a:xfrm>
            <a:prstGeom prst="rect">
              <a:avLst/>
            </a:prstGeom>
            <a:solidFill>
              <a:schemeClr val="bg1"/>
            </a:solidFill>
            <a:ln>
              <a:noFill/>
            </a:ln>
            <a:effec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496730" name="Text Box 90">
              <a:extLst>
                <a:ext uri="{FF2B5EF4-FFF2-40B4-BE49-F238E27FC236}">
                  <a16:creationId xmlns:a16="http://schemas.microsoft.com/office/drawing/2014/main" id="{35D752D2-BD3B-4A3A-8E3C-DE35AAC7E45E}"/>
                </a:ext>
              </a:extLst>
            </p:cNvPr>
            <p:cNvSpPr txBox="1">
              <a:spLocks noChangeArrowheads="1"/>
            </p:cNvSpPr>
            <p:nvPr/>
          </p:nvSpPr>
          <p:spPr bwMode="auto">
            <a:xfrm>
              <a:off x="9850737" y="4955570"/>
              <a:ext cx="168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91" tIns="45646" rIns="91291" bIns="45646">
              <a:spAutoFit/>
            </a:bodyPr>
            <a:lstStyle/>
            <a:p>
              <a:pPr>
                <a:spcBef>
                  <a:spcPct val="50000"/>
                </a:spcBef>
              </a:pPr>
              <a:r>
                <a:rPr lang="en-US" altLang="en-US" sz="1400" dirty="0"/>
                <a:t>residual capacity</a:t>
              </a:r>
            </a:p>
          </p:txBody>
        </p:sp>
        <p:sp>
          <p:nvSpPr>
            <p:cNvPr id="496735" name="Line 95">
              <a:extLst>
                <a:ext uri="{FF2B5EF4-FFF2-40B4-BE49-F238E27FC236}">
                  <a16:creationId xmlns:a16="http://schemas.microsoft.com/office/drawing/2014/main" id="{E51FCE8B-C547-416F-9216-7C60AD021F01}"/>
                </a:ext>
              </a:extLst>
            </p:cNvPr>
            <p:cNvSpPr>
              <a:spLocks noChangeShapeType="1"/>
            </p:cNvSpPr>
            <p:nvPr/>
          </p:nvSpPr>
          <p:spPr bwMode="auto">
            <a:xfrm flipH="1">
              <a:off x="10079727" y="38653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sp>
          <p:nvSpPr>
            <p:cNvPr id="496737" name="Line 97">
              <a:extLst>
                <a:ext uri="{FF2B5EF4-FFF2-40B4-BE49-F238E27FC236}">
                  <a16:creationId xmlns:a16="http://schemas.microsoft.com/office/drawing/2014/main" id="{6C11D554-24AC-4C93-9241-45AD61DB4052}"/>
                </a:ext>
              </a:extLst>
            </p:cNvPr>
            <p:cNvSpPr>
              <a:spLocks noChangeShapeType="1"/>
            </p:cNvSpPr>
            <p:nvPr/>
          </p:nvSpPr>
          <p:spPr bwMode="auto">
            <a:xfrm flipH="1" flipV="1">
              <a:off x="10079727" y="4779754"/>
              <a:ext cx="15240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p>
          </p:txBody>
        </p:sp>
      </p:grpSp>
      <p:sp>
        <p:nvSpPr>
          <p:cNvPr id="18" name="Slide Number Placeholder 1">
            <a:extLst>
              <a:ext uri="{FF2B5EF4-FFF2-40B4-BE49-F238E27FC236}">
                <a16:creationId xmlns:a16="http://schemas.microsoft.com/office/drawing/2014/main" id="{983438E1-99D1-4919-B9AB-A47130D2B93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6</a:t>
            </a:fld>
            <a:endParaRPr lang="en-US" dirty="0"/>
          </a:p>
        </p:txBody>
      </p:sp>
    </p:spTree>
    <p:extLst>
      <p:ext uri="{BB962C8B-B14F-4D97-AF65-F5344CB8AC3E}">
        <p14:creationId xmlns:p14="http://schemas.microsoft.com/office/powerpoint/2010/main" val="22588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21B8-BB5F-F757-7E92-F98278AB3E8B}"/>
              </a:ext>
            </a:extLst>
          </p:cNvPr>
          <p:cNvSpPr>
            <a:spLocks noGrp="1"/>
          </p:cNvSpPr>
          <p:nvPr>
            <p:ph type="title"/>
          </p:nvPr>
        </p:nvSpPr>
        <p:spPr/>
        <p:txBody>
          <a:bodyPr/>
          <a:lstStyle/>
          <a:p>
            <a:r>
              <a:rPr kumimoji="0" lang="en-US" altLang="en-US" sz="4000" b="1" i="0" u="none" strike="noStrike" kern="1200" cap="none" spc="0" normalizeH="0" baseline="0" noProof="0" dirty="0">
                <a:ln>
                  <a:noFill/>
                </a:ln>
                <a:solidFill>
                  <a:srgbClr val="000000"/>
                </a:solidFill>
                <a:effectLst/>
                <a:uLnTx/>
                <a:uFillTx/>
                <a:latin typeface="Lato" panose="020F0502020204030203" pitchFamily="34" charset="77"/>
                <a:cs typeface="+mj-cs"/>
              </a:rPr>
              <a:t>Fork Fulkerson Algorithm</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3BF93A-F534-6007-FFFA-C05C418D0067}"/>
                  </a:ext>
                </a:extLst>
              </p:cNvPr>
              <p:cNvSpPr>
                <a:spLocks noGrp="1"/>
              </p:cNvSpPr>
              <p:nvPr>
                <p:ph idx="1"/>
              </p:nvPr>
            </p:nvSpPr>
            <p:spPr>
              <a:xfrm>
                <a:off x="838200" y="1825625"/>
                <a:ext cx="4723701" cy="4351338"/>
              </a:xfrm>
            </p:spPr>
            <p:txBody>
              <a:bodyPr>
                <a:normAutofit fontScale="85000" lnSpcReduction="20000"/>
              </a:bodyPr>
              <a:lstStyle/>
              <a:p>
                <a:pPr marL="0" indent="0">
                  <a:buNone/>
                </a:pPr>
                <a:r>
                  <a:rPr lang="en-US" dirty="0"/>
                  <a:t>FordFulkerson(G, s, t, c){</a:t>
                </a:r>
              </a:p>
              <a:p>
                <a:pPr marL="0" indent="0">
                  <a:buNone/>
                </a:pPr>
                <a:r>
                  <a:rPr lang="en-US" dirty="0"/>
                  <a:t>    for each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𝐸</m:t>
                    </m:r>
                  </m:oMath>
                </a14:m>
                <a:r>
                  <a:rPr lang="en-US" dirty="0"/>
                  <a:t>{</a:t>
                </a:r>
              </a:p>
              <a:p>
                <a:pPr marL="0" indent="0">
                  <a:buNone/>
                </a:pPr>
                <a:r>
                  <a:rPr lang="en-US" dirty="0"/>
                  <a:t>        set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𝑒</m:t>
                        </m:r>
                      </m:e>
                    </m:d>
                    <m:r>
                      <a:rPr lang="en-US" b="0" i="1" smtClean="0">
                        <a:latin typeface="Cambria Math" panose="02040503050406030204" pitchFamily="18" charset="0"/>
                      </a:rPr>
                      <m:t>=0</m:t>
                    </m:r>
                  </m:oMath>
                </a14:m>
                <a:endParaRPr lang="en-US" dirty="0"/>
              </a:p>
              <a:p>
                <a:pPr marL="0" indent="0">
                  <a:buNone/>
                </a:pPr>
                <a:r>
                  <a:rPr lang="en-US" dirty="0"/>
                  <a:t>    }</a:t>
                </a:r>
              </a:p>
              <a:p>
                <a:pPr marL="0" indent="0">
                  <a:buNone/>
                </a:pPr>
                <a:r>
                  <a:rPr lang="en-US" dirty="0"/>
                  <a:t>    calculate residual graph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𝑓</m:t>
                        </m:r>
                      </m:sub>
                    </m:sSub>
                  </m:oMath>
                </a14:m>
                <a:endParaRPr lang="en-US" dirty="0"/>
              </a:p>
              <a:p>
                <a:pPr marL="0" indent="0">
                  <a:buNone/>
                </a:pPr>
                <a:r>
                  <a:rPr lang="en-US" dirty="0"/>
                  <a:t>    while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𝑓</m:t>
                        </m:r>
                      </m:sub>
                    </m:sSub>
                  </m:oMath>
                </a14:m>
                <a:r>
                  <a:rPr lang="en-US" dirty="0"/>
                  <a:t> has an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path </a:t>
                </a:r>
                <a14:m>
                  <m:oMath xmlns:m="http://schemas.openxmlformats.org/officeDocument/2006/math">
                    <m:r>
                      <a:rPr lang="en-US" b="0" i="1" smtClean="0">
                        <a:latin typeface="Cambria Math" panose="02040503050406030204" pitchFamily="18" charset="0"/>
                      </a:rPr>
                      <m:t>𝑃</m:t>
                    </m:r>
                  </m:oMath>
                </a14:m>
                <a:r>
                  <a:rPr lang="en-US" dirty="0"/>
                  <a:t>{</a:t>
                </a:r>
              </a:p>
              <a:p>
                <a:pPr marL="0" indent="0">
                  <a:buNone/>
                </a:pPr>
                <a:r>
                  <a:rPr lang="en-US" dirty="0"/>
                  <a:t>        augment(</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𝑃</m:t>
                    </m:r>
                  </m:oMath>
                </a14:m>
                <a:r>
                  <a:rPr lang="en-US" dirty="0"/>
                  <a:t>)</a:t>
                </a:r>
              </a:p>
              <a:p>
                <a:pPr marL="0" indent="0">
                  <a:buNone/>
                </a:pPr>
                <a:r>
                  <a:rPr lang="en-US" dirty="0"/>
                  <a:t>        update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𝑓</m:t>
                        </m:r>
                      </m:sub>
                    </m:sSub>
                  </m:oMath>
                </a14:m>
                <a:endParaRPr lang="en-US" dirty="0"/>
              </a:p>
              <a:p>
                <a:pPr marL="0" indent="0">
                  <a:buNone/>
                </a:pPr>
                <a:r>
                  <a:rPr lang="en-US" dirty="0"/>
                  <a:t>    }</a:t>
                </a:r>
              </a:p>
              <a:p>
                <a:pPr marL="0" indent="0">
                  <a:buNone/>
                </a:pPr>
                <a:r>
                  <a:rPr lang="en-US" dirty="0"/>
                  <a:t>    return </a:t>
                </a:r>
                <a14:m>
                  <m:oMath xmlns:m="http://schemas.openxmlformats.org/officeDocument/2006/math">
                    <m:r>
                      <a:rPr lang="en-US" b="0" i="1" smtClean="0">
                        <a:latin typeface="Cambria Math" panose="02040503050406030204" pitchFamily="18" charset="0"/>
                      </a:rPr>
                      <m:t>𝑓</m:t>
                    </m:r>
                  </m:oMath>
                </a14:m>
                <a:endParaRPr lang="en-US" dirty="0"/>
              </a:p>
              <a:p>
                <a:pPr marL="0" indent="0">
                  <a:buNone/>
                </a:pPr>
                <a:r>
                  <a:rPr lang="en-US" dirty="0"/>
                  <a:t>}</a:t>
                </a:r>
              </a:p>
            </p:txBody>
          </p:sp>
        </mc:Choice>
        <mc:Fallback xmlns="">
          <p:sp>
            <p:nvSpPr>
              <p:cNvPr id="3" name="Content Placeholder 2">
                <a:extLst>
                  <a:ext uri="{FF2B5EF4-FFF2-40B4-BE49-F238E27FC236}">
                    <a16:creationId xmlns:a16="http://schemas.microsoft.com/office/drawing/2014/main" id="{223BF93A-F534-6007-FFFA-C05C418D0067}"/>
                  </a:ext>
                </a:extLst>
              </p:cNvPr>
              <p:cNvSpPr>
                <a:spLocks noGrp="1" noRot="1" noChangeAspect="1" noMove="1" noResize="1" noEditPoints="1" noAdjustHandles="1" noChangeArrowheads="1" noChangeShapeType="1" noTextEdit="1"/>
              </p:cNvSpPr>
              <p:nvPr>
                <p:ph idx="1"/>
              </p:nvPr>
            </p:nvSpPr>
            <p:spPr>
              <a:xfrm>
                <a:off x="838200" y="1825625"/>
                <a:ext cx="4723701" cy="4351338"/>
              </a:xfrm>
              <a:blipFill>
                <a:blip r:embed="rId2"/>
                <a:stretch>
                  <a:fillRect l="-2067" t="-3221" b="-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D51823C5-CE2D-8295-FC57-C86059B8DF38}"/>
                  </a:ext>
                </a:extLst>
              </p:cNvPr>
              <p:cNvSpPr txBox="1">
                <a:spLocks/>
              </p:cNvSpPr>
              <p:nvPr/>
            </p:nvSpPr>
            <p:spPr>
              <a:xfrm>
                <a:off x="6096000" y="1825625"/>
                <a:ext cx="47237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augment(</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bottleneck(</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 each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oMath>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sup>
                        </m:sSup>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oMath>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return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oMath>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4" name="Content Placeholder 2">
                <a:extLst>
                  <a:ext uri="{FF2B5EF4-FFF2-40B4-BE49-F238E27FC236}">
                    <a16:creationId xmlns:a16="http://schemas.microsoft.com/office/drawing/2014/main" id="{D51823C5-CE2D-8295-FC57-C86059B8DF38}"/>
                  </a:ext>
                </a:extLst>
              </p:cNvPr>
              <p:cNvSpPr txBox="1">
                <a:spLocks noRot="1" noChangeAspect="1" noMove="1" noResize="1" noEditPoints="1" noAdjustHandles="1" noChangeArrowheads="1" noChangeShapeType="1" noTextEdit="1"/>
              </p:cNvSpPr>
              <p:nvPr/>
            </p:nvSpPr>
            <p:spPr>
              <a:xfrm>
                <a:off x="6096000" y="1825625"/>
                <a:ext cx="4723701" cy="4351338"/>
              </a:xfrm>
              <a:prstGeom prst="rect">
                <a:avLst/>
              </a:prstGeom>
              <a:blipFill>
                <a:blip r:embed="rId3"/>
                <a:stretch>
                  <a:fillRect l="-2581" t="-2241"/>
                </a:stretch>
              </a:blipFill>
            </p:spPr>
            <p:txBody>
              <a:bodyPr/>
              <a:lstStyle/>
              <a:p>
                <a:r>
                  <a:rPr lang="en-US">
                    <a:noFill/>
                  </a:rPr>
                  <a:t> </a:t>
                </a:r>
              </a:p>
            </p:txBody>
          </p:sp>
        </mc:Fallback>
      </mc:AlternateContent>
    </p:spTree>
    <p:extLst>
      <p:ext uri="{BB962C8B-B14F-4D97-AF65-F5344CB8AC3E}">
        <p14:creationId xmlns:p14="http://schemas.microsoft.com/office/powerpoint/2010/main" val="113189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43BE703-B5DF-44E9-8275-AF91A1E606E5}"/>
              </a:ext>
            </a:extLst>
          </p:cNvPr>
          <p:cNvSpPr/>
          <p:nvPr/>
        </p:nvSpPr>
        <p:spPr bwMode="auto">
          <a:xfrm>
            <a:off x="3249016" y="4200947"/>
            <a:ext cx="2206125" cy="1849419"/>
          </a:xfrm>
          <a:custGeom>
            <a:avLst/>
            <a:gdLst>
              <a:gd name="connsiteX0" fmla="*/ 1286056 w 2894734"/>
              <a:gd name="connsiteY0" fmla="*/ 371443 h 2264302"/>
              <a:gd name="connsiteX1" fmla="*/ 10149 w 2894734"/>
              <a:gd name="connsiteY1" fmla="*/ 1275211 h 2264302"/>
              <a:gd name="connsiteX2" fmla="*/ 743796 w 2894734"/>
              <a:gd name="connsiteY2" fmla="*/ 1796206 h 2264302"/>
              <a:gd name="connsiteX3" fmla="*/ 1743256 w 2894734"/>
              <a:gd name="connsiteY3" fmla="*/ 2264039 h 2264302"/>
              <a:gd name="connsiteX4" fmla="*/ 2817144 w 2894734"/>
              <a:gd name="connsiteY4" fmla="*/ 1732411 h 2264302"/>
              <a:gd name="connsiteX5" fmla="*/ 2732084 w 2894734"/>
              <a:gd name="connsiteY5" fmla="*/ 1009397 h 2264302"/>
              <a:gd name="connsiteX6" fmla="*/ 2104763 w 2894734"/>
              <a:gd name="connsiteY6" fmla="*/ 20569 h 2264302"/>
              <a:gd name="connsiteX7" fmla="*/ 1232893 w 2894734"/>
              <a:gd name="connsiteY7" fmla="*/ 435239 h 226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4734" h="2264302">
                <a:moveTo>
                  <a:pt x="1286056" y="371443"/>
                </a:moveTo>
                <a:cubicBezTo>
                  <a:pt x="693291" y="704597"/>
                  <a:pt x="100526" y="1037751"/>
                  <a:pt x="10149" y="1275211"/>
                </a:cubicBezTo>
                <a:cubicBezTo>
                  <a:pt x="-80228" y="1512671"/>
                  <a:pt x="454945" y="1631401"/>
                  <a:pt x="743796" y="1796206"/>
                </a:cubicBezTo>
                <a:cubicBezTo>
                  <a:pt x="1032647" y="1961011"/>
                  <a:pt x="1397698" y="2274671"/>
                  <a:pt x="1743256" y="2264039"/>
                </a:cubicBezTo>
                <a:cubicBezTo>
                  <a:pt x="2088814" y="2253407"/>
                  <a:pt x="2652339" y="1941518"/>
                  <a:pt x="2817144" y="1732411"/>
                </a:cubicBezTo>
                <a:cubicBezTo>
                  <a:pt x="2981949" y="1523304"/>
                  <a:pt x="2850814" y="1294704"/>
                  <a:pt x="2732084" y="1009397"/>
                </a:cubicBezTo>
                <a:cubicBezTo>
                  <a:pt x="2613354" y="724090"/>
                  <a:pt x="2354628" y="116262"/>
                  <a:pt x="2104763" y="20569"/>
                </a:cubicBezTo>
                <a:cubicBezTo>
                  <a:pt x="1854898" y="-75124"/>
                  <a:pt x="1543895" y="180057"/>
                  <a:pt x="1232893" y="435239"/>
                </a:cubicBezTo>
              </a:path>
            </a:pathLst>
          </a:custGeom>
          <a:solidFill>
            <a:schemeClr val="accent1">
              <a:lumMod val="20000"/>
              <a:lumOff val="80000"/>
            </a:schemeClr>
          </a:solidFill>
          <a:ln w="38100" cap="flat" cmpd="sng">
            <a:noFill/>
            <a:prstDash val="solid"/>
            <a:round/>
            <a:headEnd type="triangle" w="med" len="med"/>
            <a:tailEnd type="none" w="med" len="med"/>
          </a:ln>
          <a:effectLst/>
        </p:spPr>
        <p:txBody>
          <a:bodyPr rtlCol="0" anchor="ctr"/>
          <a:lstStyle/>
          <a:p>
            <a:pPr algn="ct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A14874-B9D8-491D-99F1-37DB25725666}"/>
                  </a:ext>
                </a:extLst>
              </p:cNvPr>
              <p:cNvSpPr txBox="1"/>
              <p:nvPr/>
            </p:nvSpPr>
            <p:spPr>
              <a:xfrm>
                <a:off x="4158787" y="5487393"/>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xmlns="">
          <p:sp>
            <p:nvSpPr>
              <p:cNvPr id="4" name="TextBox 3">
                <a:extLst>
                  <a:ext uri="{FF2B5EF4-FFF2-40B4-BE49-F238E27FC236}">
                    <a16:creationId xmlns:a16="http://schemas.microsoft.com/office/drawing/2014/main" id="{27A14874-B9D8-491D-99F1-37DB25725666}"/>
                  </a:ext>
                </a:extLst>
              </p:cNvPr>
              <p:cNvSpPr txBox="1">
                <a:spLocks noRot="1" noChangeAspect="1" noMove="1" noResize="1" noEditPoints="1" noAdjustHandles="1" noChangeArrowheads="1" noChangeShapeType="1" noTextEdit="1"/>
              </p:cNvSpPr>
              <p:nvPr/>
            </p:nvSpPr>
            <p:spPr>
              <a:xfrm>
                <a:off x="4158787" y="5487393"/>
                <a:ext cx="457176" cy="461665"/>
              </a:xfrm>
              <a:prstGeom prst="rect">
                <a:avLst/>
              </a:prstGeom>
              <a:blipFill>
                <a:blip r:embed="rId3"/>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8</a:t>
            </a:fld>
            <a:endParaRPr lang="en-US" altLang="en-US" sz="1400"/>
          </a:p>
        </p:txBody>
      </p:sp>
      <mc:AlternateContent xmlns:mc="http://schemas.openxmlformats.org/markup-compatibility/2006" xmlns:a14="http://schemas.microsoft.com/office/drawing/2010/main">
        <mc:Choice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30936" y="1563373"/>
                <a:ext cx="10811510" cy="5200045"/>
              </a:xfrm>
            </p:spPr>
            <p:txBody>
              <a:bodyPr>
                <a:normAutofit/>
              </a:bodyPr>
              <a:lstStyle/>
              <a:p>
                <a:pPr marL="0" indent="0">
                  <a:lnSpc>
                    <a:spcPct val="85000"/>
                  </a:lnSpc>
                  <a:buNone/>
                </a:pPr>
                <a:r>
                  <a:rPr lang="en-US" altLang="en-US" sz="2400" b="1" dirty="0">
                    <a:solidFill>
                      <a:srgbClr val="695082"/>
                    </a:solidFill>
                  </a:rPr>
                  <a:t>Defn:  </a:t>
                </a:r>
                <a:r>
                  <a:rPr lang="en-US" altLang="en-US" sz="2400" dirty="0"/>
                  <a:t>An </a:t>
                </a:r>
                <a14:m>
                  <m:oMath xmlns:m="http://schemas.openxmlformats.org/officeDocument/2006/math">
                    <m:r>
                      <a:rPr lang="en-US" altLang="en-US" sz="2400" b="1" i="1" dirty="0" smtClean="0">
                        <a:solidFill>
                          <a:srgbClr val="C00000"/>
                        </a:solidFill>
                        <a:latin typeface="Cambria Math" panose="02040503050406030204" pitchFamily="18" charset="0"/>
                      </a:rPr>
                      <m:t>𝒔</m:t>
                    </m:r>
                  </m:oMath>
                </a14:m>
                <a:r>
                  <a:rPr lang="en-US" altLang="en-US" sz="2400" dirty="0">
                    <a:solidFill>
                      <a:srgbClr val="C00000"/>
                    </a:solidFill>
                  </a:rPr>
                  <a:t>-</a:t>
                </a:r>
                <a14:m>
                  <m:oMath xmlns:m="http://schemas.openxmlformats.org/officeDocument/2006/math">
                    <m:r>
                      <a:rPr lang="en-US" altLang="en-US" sz="2400" b="1" i="1" dirty="0" smtClean="0">
                        <a:solidFill>
                          <a:srgbClr val="C00000"/>
                        </a:solidFill>
                        <a:latin typeface="Cambria Math" panose="02040503050406030204" pitchFamily="18" charset="0"/>
                      </a:rPr>
                      <m:t>𝒕</m:t>
                    </m:r>
                  </m:oMath>
                </a14:m>
                <a:r>
                  <a:rPr lang="en-US" altLang="en-US" sz="2400" dirty="0">
                    <a:solidFill>
                      <a:srgbClr val="C00000"/>
                    </a:solidFill>
                  </a:rPr>
                  <a:t> cut</a:t>
                </a:r>
                <a:r>
                  <a:rPr lang="en-US" altLang="en-US" sz="2400" dirty="0"/>
                  <a:t> is a partition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of </a:t>
                </a:r>
                <a14:m>
                  <m:oMath xmlns:m="http://schemas.openxmlformats.org/officeDocument/2006/math">
                    <m:r>
                      <a:rPr lang="en-US" altLang="en-US" sz="2400" b="1" i="1" dirty="0" smtClean="0">
                        <a:solidFill>
                          <a:srgbClr val="0066CC"/>
                        </a:solidFill>
                        <a:latin typeface="Cambria Math" panose="02040503050406030204" pitchFamily="18" charset="0"/>
                      </a:rPr>
                      <m:t>𝑽</m:t>
                    </m:r>
                  </m:oMath>
                </a14:m>
                <a:r>
                  <a:rPr lang="en-US" altLang="en-US" sz="2400" dirty="0"/>
                  <a:t> with </a:t>
                </a:r>
                <a14:m>
                  <m:oMath xmlns:m="http://schemas.openxmlformats.org/officeDocument/2006/math">
                    <m:r>
                      <a:rPr lang="en-US" altLang="en-US" sz="2400" b="1" i="1" dirty="0" smtClean="0">
                        <a:solidFill>
                          <a:srgbClr val="0066CC"/>
                        </a:solidFill>
                        <a:latin typeface="Cambria Math" panose="02040503050406030204" pitchFamily="18" charset="0"/>
                      </a:rPr>
                      <m:t>𝒔</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oMath>
                </a14:m>
                <a:r>
                  <a:rPr lang="en-US" altLang="en-US" sz="2400" dirty="0"/>
                  <a:t> and </a:t>
                </a:r>
                <a14:m>
                  <m:oMath xmlns:m="http://schemas.openxmlformats.org/officeDocument/2006/math">
                    <m:r>
                      <a:rPr lang="en-US" altLang="en-US" sz="2400" b="1" i="1" dirty="0" smtClean="0">
                        <a:solidFill>
                          <a:srgbClr val="0066CC"/>
                        </a:solidFill>
                        <a:latin typeface="Cambria Math" panose="02040503050406030204" pitchFamily="18" charset="0"/>
                      </a:rPr>
                      <m:t>𝒕</m:t>
                    </m:r>
                    <m:r>
                      <a:rPr lang="en-US" altLang="en-US" sz="2400" b="1" i="1" dirty="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oMath>
                </a14:m>
                <a:r>
                  <a:rPr lang="en-US" altLang="en-US" sz="2400" dirty="0"/>
                  <a:t>.</a:t>
                </a:r>
              </a:p>
              <a:p>
                <a:pPr marL="457200" lvl="1" indent="0">
                  <a:lnSpc>
                    <a:spcPct val="85000"/>
                  </a:lnSpc>
                  <a:buNone/>
                </a:pPr>
                <a:r>
                  <a:rPr lang="en-US" altLang="en-US" sz="2400" dirty="0"/>
                  <a:t>    The </a:t>
                </a:r>
                <a:r>
                  <a:rPr lang="en-US" altLang="en-US" sz="2400" dirty="0">
                    <a:solidFill>
                      <a:srgbClr val="C00000"/>
                    </a:solidFill>
                  </a:rPr>
                  <a:t>capacity</a:t>
                </a:r>
                <a:r>
                  <a:rPr lang="en-US" altLang="en-US" sz="2400" dirty="0"/>
                  <a:t> of cut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is </a:t>
                </a:r>
              </a:p>
              <a:p>
                <a:pPr marL="457200" lvl="1" indent="0">
                  <a:lnSpc>
                    <a:spcPct val="85000"/>
                  </a:lnSpc>
                  <a:buNone/>
                </a:pPr>
                <a14:m>
                  <m:oMathPara xmlns:m="http://schemas.openxmlformats.org/officeDocument/2006/math">
                    <m:oMathParaPr>
                      <m:jc m:val="centerGroup"/>
                    </m:oMathParaPr>
                    <m:oMath xmlns:m="http://schemas.openxmlformats.org/officeDocument/2006/math">
                      <m:r>
                        <a:rPr lang="en-US" altLang="en-US" sz="2400" b="1" i="1" smtClean="0">
                          <a:solidFill>
                            <a:srgbClr val="0066CC"/>
                          </a:solidFill>
                          <a:latin typeface="Cambria Math" panose="02040503050406030204" pitchFamily="18" charset="0"/>
                        </a:rPr>
                        <m:t>𝒄</m:t>
                      </m:r>
                      <m:d>
                        <m:dPr>
                          <m:ctrlPr>
                            <a:rPr lang="en-US" altLang="en-US" sz="2400" b="1" i="1" smtClean="0">
                              <a:solidFill>
                                <a:srgbClr val="0066CC"/>
                              </a:solidFill>
                              <a:latin typeface="Cambria Math" panose="02040503050406030204" pitchFamily="18" charset="0"/>
                            </a:rPr>
                          </m:ctrlPr>
                        </m:dPr>
                        <m:e>
                          <m:r>
                            <a:rPr lang="en-US" altLang="en-US" sz="2400" b="1" i="1" smtClean="0">
                              <a:solidFill>
                                <a:srgbClr val="0066CC"/>
                              </a:solidFill>
                              <a:latin typeface="Cambria Math" panose="02040503050406030204" pitchFamily="18" charset="0"/>
                            </a:rPr>
                            <m:t>𝑨</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𝑩</m:t>
                          </m:r>
                        </m:e>
                      </m:d>
                      <m:r>
                        <a:rPr lang="en-US" altLang="en-US" sz="2400" b="1" i="1" smtClean="0">
                          <a:solidFill>
                            <a:srgbClr val="0066CC"/>
                          </a:solidFill>
                          <a:latin typeface="Cambria Math" panose="02040503050406030204" pitchFamily="18" charset="0"/>
                        </a:rPr>
                        <m:t>=</m:t>
                      </m:r>
                      <m:nary>
                        <m:naryPr>
                          <m:chr m:val="∑"/>
                          <m:supHide m:val="on"/>
                          <m:ctrlPr>
                            <a:rPr lang="en-US" altLang="en-US" sz="2400" b="1" i="1" smtClean="0">
                              <a:solidFill>
                                <a:srgbClr val="0066CC"/>
                              </a:solidFill>
                              <a:latin typeface="Cambria Math" panose="02040503050406030204" pitchFamily="18" charset="0"/>
                            </a:rPr>
                          </m:ctrlPr>
                        </m:naryPr>
                        <m:sub>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 </m:t>
                          </m:r>
                          <m:r>
                            <m:rPr>
                              <m:sty m:val="p"/>
                            </m:rPr>
                            <a:rPr lang="en-US" altLang="en-US" sz="2400" b="0" i="0" smtClean="0">
                              <a:solidFill>
                                <a:schemeClr val="tx1"/>
                              </a:solidFill>
                              <a:latin typeface="Cambria Math" panose="02040503050406030204" pitchFamily="18" charset="0"/>
                            </a:rPr>
                            <m:t>out</m:t>
                          </m:r>
                          <m:r>
                            <a:rPr lang="en-US" altLang="en-US" sz="2400" b="0" i="0" smtClean="0">
                              <a:solidFill>
                                <a:schemeClr val="tx1"/>
                              </a:solidFill>
                              <a:latin typeface="Cambria Math" panose="02040503050406030204" pitchFamily="18" charset="0"/>
                            </a:rPr>
                            <m:t> </m:t>
                          </m:r>
                          <m:r>
                            <m:rPr>
                              <m:sty m:val="p"/>
                            </m:rPr>
                            <a:rPr lang="en-US" altLang="en-US" sz="2400" b="0" i="0" smtClean="0">
                              <a:solidFill>
                                <a:schemeClr val="tx1"/>
                              </a:solidFill>
                              <a:latin typeface="Cambria Math" panose="02040503050406030204" pitchFamily="18" charset="0"/>
                            </a:rPr>
                            <m:t>of</m:t>
                          </m:r>
                          <m:r>
                            <a:rPr lang="en-US" altLang="en-US" sz="2400" b="0" i="0" smtClean="0">
                              <a:solidFill>
                                <a:schemeClr val="tx1"/>
                              </a:solidFill>
                              <a:latin typeface="Cambria Math" panose="02040503050406030204" pitchFamily="18" charset="0"/>
                            </a:rPr>
                            <m:t> </m:t>
                          </m:r>
                          <m:r>
                            <a:rPr lang="en-US" altLang="en-US" sz="2400" b="1" i="1" smtClean="0">
                              <a:solidFill>
                                <a:srgbClr val="0066CC"/>
                              </a:solidFill>
                              <a:latin typeface="Cambria Math" panose="02040503050406030204" pitchFamily="18" charset="0"/>
                            </a:rPr>
                            <m:t>𝑨</m:t>
                          </m:r>
                        </m:sub>
                        <m:sup/>
                        <m:e>
                          <m:r>
                            <a:rPr lang="en-US" altLang="en-US" sz="2400" b="1" i="1" smtClean="0">
                              <a:solidFill>
                                <a:srgbClr val="0066CC"/>
                              </a:solidFill>
                              <a:latin typeface="Cambria Math" panose="02040503050406030204" pitchFamily="18" charset="0"/>
                            </a:rPr>
                            <m:t>𝒄</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e>
                      </m:nary>
                    </m:oMath>
                  </m:oMathPara>
                </a14:m>
                <a:endParaRPr lang="en-US" altLang="en-US" sz="2400" b="1" dirty="0"/>
              </a:p>
            </p:txBody>
          </p:sp>
        </mc:Choice>
        <mc:Fallback xmlns="">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30936" y="1563373"/>
                <a:ext cx="10811510" cy="5200045"/>
              </a:xfrm>
              <a:blipFill>
                <a:blip r:embed="rId4"/>
                <a:stretch>
                  <a:fillRect l="-902" t="-1993"/>
                </a:stretch>
              </a:blipFill>
            </p:spPr>
            <p:txBody>
              <a:bodyPr/>
              <a:lstStyle/>
              <a:p>
                <a:r>
                  <a:rPr lang="en-US">
                    <a:noFill/>
                  </a:rPr>
                  <a:t> </a:t>
                </a:r>
              </a:p>
            </p:txBody>
          </p:sp>
        </mc:Fallback>
      </mc:AlternateContent>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Cuts</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3639351" y="3501979"/>
            <a:ext cx="7923999" cy="3137327"/>
            <a:chOff x="3639351" y="2923138"/>
            <a:chExt cx="7923999"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50" y="4352895"/>
              <a:ext cx="33597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b="1" dirty="0">
                  <a:solidFill>
                    <a:srgbClr val="0066CC"/>
                  </a:solidFill>
                  <a:latin typeface="Arial" panose="020B0604020202020204" pitchFamily="34" charset="0"/>
                  <a:cs typeface="Arial" panose="020B0604020202020204" pitchFamily="34" charset="0"/>
                </a:rPr>
                <a:t> </a:t>
              </a:r>
              <a:r>
                <a:rPr lang="en-US" altLang="en-US" sz="2000" b="1" dirty="0">
                  <a:solidFill>
                    <a:srgbClr val="0066CC"/>
                  </a:solidFill>
                  <a:latin typeface="Arial" panose="020B0604020202020204" pitchFamily="34" charset="0"/>
                  <a:cs typeface="Arial" panose="020B0604020202020204" pitchFamily="34" charset="0"/>
                </a:rPr>
                <a:t>5</a:t>
              </a:r>
              <a:endParaRPr lang="en-US" altLang="en-US" sz="1600" b="1" dirty="0">
                <a:solidFill>
                  <a:srgbClr val="0066CC"/>
                </a:solidFill>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425727" y="5717866"/>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80984" y="4973703"/>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473942" y="3553345"/>
              <a:ext cx="40527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9" name="Text Box 93">
              <a:extLst>
                <a:ext uri="{FF2B5EF4-FFF2-40B4-BE49-F238E27FC236}">
                  <a16:creationId xmlns:a16="http://schemas.microsoft.com/office/drawing/2014/main" id="{596B0AD8-0EEB-4465-B4A8-B2818D9B3645}"/>
                </a:ext>
              </a:extLst>
            </p:cNvPr>
            <p:cNvSpPr txBox="1">
              <a:spLocks noChangeArrowheads="1"/>
            </p:cNvSpPr>
            <p:nvPr/>
          </p:nvSpPr>
          <p:spPr bwMode="auto">
            <a:xfrm>
              <a:off x="3639351" y="4283591"/>
              <a:ext cx="709251"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source</a:t>
              </a:r>
            </a:p>
          </p:txBody>
        </p:sp>
        <p:sp>
          <p:nvSpPr>
            <p:cNvPr id="710750" name="Text Box 94">
              <a:extLst>
                <a:ext uri="{FF2B5EF4-FFF2-40B4-BE49-F238E27FC236}">
                  <a16:creationId xmlns:a16="http://schemas.microsoft.com/office/drawing/2014/main" id="{817CFDA1-C5B7-47D0-89C0-CEC801739C87}"/>
                </a:ext>
              </a:extLst>
            </p:cNvPr>
            <p:cNvSpPr txBox="1">
              <a:spLocks noChangeArrowheads="1"/>
            </p:cNvSpPr>
            <p:nvPr/>
          </p:nvSpPr>
          <p:spPr bwMode="auto">
            <a:xfrm>
              <a:off x="11065864" y="4291069"/>
              <a:ext cx="497486"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sink</a:t>
              </a:r>
            </a:p>
          </p:txBody>
        </p:sp>
      </p:grpSp>
      <p:sp>
        <p:nvSpPr>
          <p:cNvPr id="2" name="TextBox 1">
            <a:extLst>
              <a:ext uri="{FF2B5EF4-FFF2-40B4-BE49-F238E27FC236}">
                <a16:creationId xmlns:a16="http://schemas.microsoft.com/office/drawing/2014/main" id="{A2C915DE-E994-43D0-834F-8CF1E72F835E}"/>
              </a:ext>
            </a:extLst>
          </p:cNvPr>
          <p:cNvSpPr txBox="1"/>
          <p:nvPr/>
        </p:nvSpPr>
        <p:spPr>
          <a:xfrm>
            <a:off x="2165171" y="3770450"/>
            <a:ext cx="1591141" cy="461665"/>
          </a:xfrm>
          <a:prstGeom prst="rect">
            <a:avLst/>
          </a:prstGeom>
          <a:noFill/>
        </p:spPr>
        <p:txBody>
          <a:bodyPr wrap="none" rtlCol="0">
            <a:spAutoFit/>
          </a:bodyPr>
          <a:lstStyle/>
          <a:p>
            <a:r>
              <a:rPr lang="en-US" sz="2400" dirty="0"/>
              <a:t>capacity </a:t>
            </a:r>
            <a:r>
              <a:rPr lang="en-US" sz="2400" b="1" dirty="0">
                <a:solidFill>
                  <a:srgbClr val="0066CC"/>
                </a:solidFill>
              </a:rPr>
              <a:t>30</a:t>
            </a:r>
          </a:p>
        </p:txBody>
      </p:sp>
    </p:spTree>
    <p:extLst>
      <p:ext uri="{BB962C8B-B14F-4D97-AF65-F5344CB8AC3E}">
        <p14:creationId xmlns:p14="http://schemas.microsoft.com/office/powerpoint/2010/main" val="2688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A3AA9A7-E079-473A-B84D-05798BEA960F}"/>
              </a:ext>
            </a:extLst>
          </p:cNvPr>
          <p:cNvSpPr/>
          <p:nvPr/>
        </p:nvSpPr>
        <p:spPr bwMode="auto">
          <a:xfrm>
            <a:off x="3505382" y="4246571"/>
            <a:ext cx="3410531" cy="2249142"/>
          </a:xfrm>
          <a:custGeom>
            <a:avLst/>
            <a:gdLst>
              <a:gd name="connsiteX0" fmla="*/ 3362 w 3743669"/>
              <a:gd name="connsiteY0" fmla="*/ 632993 h 2335796"/>
              <a:gd name="connsiteX1" fmla="*/ 1396227 w 3743669"/>
              <a:gd name="connsiteY1" fmla="*/ 1664351 h 2335796"/>
              <a:gd name="connsiteX2" fmla="*/ 2842255 w 3743669"/>
              <a:gd name="connsiteY2" fmla="*/ 2206612 h 2335796"/>
              <a:gd name="connsiteX3" fmla="*/ 3469576 w 3743669"/>
              <a:gd name="connsiteY3" fmla="*/ 2164082 h 2335796"/>
              <a:gd name="connsiteX4" fmla="*/ 3565269 w 3743669"/>
              <a:gd name="connsiteY4" fmla="*/ 367179 h 2335796"/>
              <a:gd name="connsiteX5" fmla="*/ 1087883 w 3743669"/>
              <a:gd name="connsiteY5" fmla="*/ 16305 h 2335796"/>
              <a:gd name="connsiteX6" fmla="*/ 3362 w 3743669"/>
              <a:gd name="connsiteY6" fmla="*/ 632993 h 23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669" h="2335796">
                <a:moveTo>
                  <a:pt x="3362" y="632993"/>
                </a:moveTo>
                <a:cubicBezTo>
                  <a:pt x="54753" y="907667"/>
                  <a:pt x="923078" y="1402081"/>
                  <a:pt x="1396227" y="1664351"/>
                </a:cubicBezTo>
                <a:cubicBezTo>
                  <a:pt x="1869376" y="1926621"/>
                  <a:pt x="2496697" y="2123324"/>
                  <a:pt x="2842255" y="2206612"/>
                </a:cubicBezTo>
                <a:cubicBezTo>
                  <a:pt x="3187813" y="2289901"/>
                  <a:pt x="3349074" y="2470654"/>
                  <a:pt x="3469576" y="2164082"/>
                </a:cubicBezTo>
                <a:cubicBezTo>
                  <a:pt x="3590078" y="1857510"/>
                  <a:pt x="3962218" y="725142"/>
                  <a:pt x="3565269" y="367179"/>
                </a:cubicBezTo>
                <a:cubicBezTo>
                  <a:pt x="3168320" y="9216"/>
                  <a:pt x="1677990" y="-31542"/>
                  <a:pt x="1087883" y="16305"/>
                </a:cubicBezTo>
                <a:cubicBezTo>
                  <a:pt x="497776" y="64151"/>
                  <a:pt x="-48029" y="358319"/>
                  <a:pt x="3362" y="632993"/>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square" rtlCol="0" anchor="ctr">
            <a:spAutoFit/>
          </a:bodyPr>
          <a:lstStyle/>
          <a:p>
            <a:pPr algn="l"/>
            <a:endParaRPr lang="en-US"/>
          </a:p>
        </p:txBody>
      </p:sp>
      <mc:AlternateContent xmlns:mc="http://schemas.openxmlformats.org/markup-compatibility/2006" xmlns:a14="http://schemas.microsoft.com/office/drawing/2010/main">
        <mc:Choice Requires="a14">
          <p:sp>
            <p:nvSpPr>
              <p:cNvPr id="710658" name="Rectangle 2">
                <a:extLst>
                  <a:ext uri="{FF2B5EF4-FFF2-40B4-BE49-F238E27FC236}">
                    <a16:creationId xmlns:a16="http://schemas.microsoft.com/office/drawing/2014/main" id="{CB091DDF-2BE4-491C-910B-E6A98B6859F5}"/>
                  </a:ext>
                </a:extLst>
              </p:cNvPr>
              <p:cNvSpPr>
                <a:spLocks noGrp="1" noChangeArrowheads="1"/>
              </p:cNvSpPr>
              <p:nvPr>
                <p:ph type="body" idx="1"/>
              </p:nvPr>
            </p:nvSpPr>
            <p:spPr>
              <a:xfrm>
                <a:off x="628650" y="1311703"/>
                <a:ext cx="10811510" cy="5200045"/>
              </a:xfrm>
            </p:spPr>
            <p:txBody>
              <a:bodyPr>
                <a:normAutofit/>
              </a:bodyPr>
              <a:lstStyle/>
              <a:p>
                <a:pPr marL="0" indent="0">
                  <a:lnSpc>
                    <a:spcPct val="85000"/>
                  </a:lnSpc>
                  <a:buNone/>
                </a:pPr>
                <a:r>
                  <a:rPr lang="en-US" altLang="en-US" sz="2400" b="1" dirty="0">
                    <a:solidFill>
                      <a:srgbClr val="695082"/>
                    </a:solidFill>
                  </a:rPr>
                  <a:t>Defn:  </a:t>
                </a:r>
                <a:r>
                  <a:rPr lang="en-US" altLang="en-US" sz="2400" dirty="0"/>
                  <a:t>An </a:t>
                </a:r>
                <a14:m>
                  <m:oMath xmlns:m="http://schemas.openxmlformats.org/officeDocument/2006/math">
                    <m:r>
                      <a:rPr lang="en-US" altLang="en-US" sz="2400" b="1" i="1" dirty="0" smtClean="0">
                        <a:solidFill>
                          <a:srgbClr val="C00000"/>
                        </a:solidFill>
                        <a:latin typeface="Cambria Math" panose="02040503050406030204" pitchFamily="18" charset="0"/>
                      </a:rPr>
                      <m:t>𝒔</m:t>
                    </m:r>
                  </m:oMath>
                </a14:m>
                <a:r>
                  <a:rPr lang="en-US" altLang="en-US" sz="2400" dirty="0">
                    <a:solidFill>
                      <a:srgbClr val="C00000"/>
                    </a:solidFill>
                  </a:rPr>
                  <a:t>-</a:t>
                </a:r>
                <a14:m>
                  <m:oMath xmlns:m="http://schemas.openxmlformats.org/officeDocument/2006/math">
                    <m:r>
                      <a:rPr lang="en-US" altLang="en-US" sz="2400" b="1" i="1" dirty="0" smtClean="0">
                        <a:solidFill>
                          <a:srgbClr val="C00000"/>
                        </a:solidFill>
                        <a:latin typeface="Cambria Math" panose="02040503050406030204" pitchFamily="18" charset="0"/>
                      </a:rPr>
                      <m:t>𝒕</m:t>
                    </m:r>
                  </m:oMath>
                </a14:m>
                <a:r>
                  <a:rPr lang="en-US" altLang="en-US" sz="2400" dirty="0">
                    <a:solidFill>
                      <a:srgbClr val="C00000"/>
                    </a:solidFill>
                  </a:rPr>
                  <a:t> cut</a:t>
                </a:r>
                <a:r>
                  <a:rPr lang="en-US" altLang="en-US" sz="2400" dirty="0"/>
                  <a:t> is a partition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of </a:t>
                </a:r>
                <a14:m>
                  <m:oMath xmlns:m="http://schemas.openxmlformats.org/officeDocument/2006/math">
                    <m:r>
                      <a:rPr lang="en-US" altLang="en-US" sz="2400" b="1" i="1" dirty="0" smtClean="0">
                        <a:solidFill>
                          <a:srgbClr val="0066CC"/>
                        </a:solidFill>
                        <a:latin typeface="Cambria Math" panose="02040503050406030204" pitchFamily="18" charset="0"/>
                      </a:rPr>
                      <m:t>𝑽</m:t>
                    </m:r>
                  </m:oMath>
                </a14:m>
                <a:r>
                  <a:rPr lang="en-US" altLang="en-US" sz="2400" dirty="0"/>
                  <a:t> with </a:t>
                </a:r>
                <a14:m>
                  <m:oMath xmlns:m="http://schemas.openxmlformats.org/officeDocument/2006/math">
                    <m:r>
                      <a:rPr lang="en-US" altLang="en-US" sz="2400" b="1" i="1" dirty="0" smtClean="0">
                        <a:solidFill>
                          <a:srgbClr val="0066CC"/>
                        </a:solidFill>
                        <a:latin typeface="Cambria Math" panose="02040503050406030204" pitchFamily="18" charset="0"/>
                      </a:rPr>
                      <m:t>𝒔</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oMath>
                </a14:m>
                <a:r>
                  <a:rPr lang="en-US" altLang="en-US" sz="2400" dirty="0"/>
                  <a:t> and </a:t>
                </a:r>
                <a14:m>
                  <m:oMath xmlns:m="http://schemas.openxmlformats.org/officeDocument/2006/math">
                    <m:r>
                      <a:rPr lang="en-US" altLang="en-US" sz="2400" b="1" i="1" dirty="0" smtClean="0">
                        <a:solidFill>
                          <a:srgbClr val="0066CC"/>
                        </a:solidFill>
                        <a:latin typeface="Cambria Math" panose="02040503050406030204" pitchFamily="18" charset="0"/>
                      </a:rPr>
                      <m:t>𝒕</m:t>
                    </m:r>
                    <m:r>
                      <a:rPr lang="en-US" altLang="en-US" sz="2400" b="1" i="1" dirty="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oMath>
                </a14:m>
                <a:r>
                  <a:rPr lang="en-US" altLang="en-US" sz="2400" dirty="0"/>
                  <a:t>.</a:t>
                </a:r>
              </a:p>
              <a:p>
                <a:pPr marL="457200" lvl="1" indent="0">
                  <a:lnSpc>
                    <a:spcPct val="85000"/>
                  </a:lnSpc>
                  <a:buNone/>
                </a:pPr>
                <a:r>
                  <a:rPr lang="en-US" altLang="en-US" sz="2400" dirty="0"/>
                  <a:t>    The </a:t>
                </a:r>
                <a:r>
                  <a:rPr lang="en-US" altLang="en-US" sz="2400" dirty="0">
                    <a:solidFill>
                      <a:srgbClr val="C00000"/>
                    </a:solidFill>
                  </a:rPr>
                  <a:t>capacity</a:t>
                </a:r>
                <a:r>
                  <a:rPr lang="en-US" altLang="en-US" sz="2400" dirty="0"/>
                  <a:t> of cut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is </a:t>
                </a:r>
              </a:p>
              <a:p>
                <a:pPr marL="457200" lvl="1" indent="0">
                  <a:lnSpc>
                    <a:spcPct val="85000"/>
                  </a:lnSpc>
                  <a:buNone/>
                </a:pPr>
                <a14:m>
                  <m:oMathPara xmlns:m="http://schemas.openxmlformats.org/officeDocument/2006/math">
                    <m:oMathParaPr>
                      <m:jc m:val="centerGroup"/>
                    </m:oMathParaPr>
                    <m:oMath xmlns:m="http://schemas.openxmlformats.org/officeDocument/2006/math">
                      <m:r>
                        <a:rPr lang="en-US" altLang="en-US" sz="2400" b="1" i="1" smtClean="0">
                          <a:solidFill>
                            <a:srgbClr val="0066CC"/>
                          </a:solidFill>
                          <a:latin typeface="Cambria Math" panose="02040503050406030204" pitchFamily="18" charset="0"/>
                        </a:rPr>
                        <m:t>𝒄</m:t>
                      </m:r>
                      <m:d>
                        <m:dPr>
                          <m:ctrlPr>
                            <a:rPr lang="en-US" altLang="en-US" sz="2400" b="1" i="1" smtClean="0">
                              <a:solidFill>
                                <a:srgbClr val="0066CC"/>
                              </a:solidFill>
                              <a:latin typeface="Cambria Math" panose="02040503050406030204" pitchFamily="18" charset="0"/>
                            </a:rPr>
                          </m:ctrlPr>
                        </m:dPr>
                        <m:e>
                          <m:r>
                            <a:rPr lang="en-US" altLang="en-US" sz="2400" b="1" i="1" smtClean="0">
                              <a:solidFill>
                                <a:srgbClr val="0066CC"/>
                              </a:solidFill>
                              <a:latin typeface="Cambria Math" panose="02040503050406030204" pitchFamily="18" charset="0"/>
                            </a:rPr>
                            <m:t>𝑨</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𝑩</m:t>
                          </m:r>
                        </m:e>
                      </m:d>
                      <m:r>
                        <a:rPr lang="en-US" altLang="en-US" sz="2400" b="1" i="1" smtClean="0">
                          <a:solidFill>
                            <a:srgbClr val="0066CC"/>
                          </a:solidFill>
                          <a:latin typeface="Cambria Math" panose="02040503050406030204" pitchFamily="18" charset="0"/>
                        </a:rPr>
                        <m:t>=</m:t>
                      </m:r>
                      <m:nary>
                        <m:naryPr>
                          <m:chr m:val="∑"/>
                          <m:supHide m:val="on"/>
                          <m:ctrlPr>
                            <a:rPr lang="en-US" altLang="en-US" sz="2400" b="1" i="1" smtClean="0">
                              <a:solidFill>
                                <a:srgbClr val="0066CC"/>
                              </a:solidFill>
                              <a:latin typeface="Cambria Math" panose="02040503050406030204" pitchFamily="18" charset="0"/>
                            </a:rPr>
                          </m:ctrlPr>
                        </m:naryPr>
                        <m:sub>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 </m:t>
                          </m:r>
                          <m:r>
                            <m:rPr>
                              <m:sty m:val="p"/>
                            </m:rPr>
                            <a:rPr lang="en-US" altLang="en-US" sz="2400" b="0" i="0" smtClean="0">
                              <a:solidFill>
                                <a:schemeClr val="tx1"/>
                              </a:solidFill>
                              <a:latin typeface="Cambria Math" panose="02040503050406030204" pitchFamily="18" charset="0"/>
                            </a:rPr>
                            <m:t>out</m:t>
                          </m:r>
                          <m:r>
                            <a:rPr lang="en-US" altLang="en-US" sz="2400" b="0" i="0" smtClean="0">
                              <a:solidFill>
                                <a:schemeClr val="tx1"/>
                              </a:solidFill>
                              <a:latin typeface="Cambria Math" panose="02040503050406030204" pitchFamily="18" charset="0"/>
                            </a:rPr>
                            <m:t> </m:t>
                          </m:r>
                          <m:r>
                            <m:rPr>
                              <m:sty m:val="p"/>
                            </m:rPr>
                            <a:rPr lang="en-US" altLang="en-US" sz="2400" b="0" i="0" smtClean="0">
                              <a:solidFill>
                                <a:schemeClr val="tx1"/>
                              </a:solidFill>
                              <a:latin typeface="Cambria Math" panose="02040503050406030204" pitchFamily="18" charset="0"/>
                            </a:rPr>
                            <m:t>of</m:t>
                          </m:r>
                          <m:r>
                            <a:rPr lang="en-US" altLang="en-US" sz="2400" b="0" i="0" smtClean="0">
                              <a:solidFill>
                                <a:schemeClr val="tx1"/>
                              </a:solidFill>
                              <a:latin typeface="Cambria Math" panose="02040503050406030204" pitchFamily="18" charset="0"/>
                            </a:rPr>
                            <m:t> </m:t>
                          </m:r>
                          <m:r>
                            <a:rPr lang="en-US" altLang="en-US" sz="2400" b="1" i="1" smtClean="0">
                              <a:solidFill>
                                <a:srgbClr val="0066CC"/>
                              </a:solidFill>
                              <a:latin typeface="Cambria Math" panose="02040503050406030204" pitchFamily="18" charset="0"/>
                            </a:rPr>
                            <m:t>𝑨</m:t>
                          </m:r>
                        </m:sub>
                        <m:sup/>
                        <m:e>
                          <m:r>
                            <a:rPr lang="en-US" altLang="en-US" sz="2400" b="1" i="1" smtClean="0">
                              <a:solidFill>
                                <a:srgbClr val="0066CC"/>
                              </a:solidFill>
                              <a:latin typeface="Cambria Math" panose="02040503050406030204" pitchFamily="18" charset="0"/>
                            </a:rPr>
                            <m:t>𝒄</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𝒆</m:t>
                          </m:r>
                          <m:r>
                            <a:rPr lang="en-US" altLang="en-US" sz="2400" b="1" i="1" smtClean="0">
                              <a:solidFill>
                                <a:srgbClr val="0066CC"/>
                              </a:solidFill>
                              <a:latin typeface="Cambria Math" panose="02040503050406030204" pitchFamily="18" charset="0"/>
                            </a:rPr>
                            <m:t>)</m:t>
                          </m:r>
                        </m:e>
                      </m:nary>
                    </m:oMath>
                  </m:oMathPara>
                </a14:m>
                <a:endParaRPr lang="en-US" altLang="en-US" sz="2400" b="1" dirty="0"/>
              </a:p>
            </p:txBody>
          </p:sp>
        </mc:Choice>
        <mc:Fallback xmlns="">
          <p:sp>
            <p:nvSpPr>
              <p:cNvPr id="710658" name="Rectangle 2">
                <a:extLst>
                  <a:ext uri="{FF2B5EF4-FFF2-40B4-BE49-F238E27FC236}">
                    <a16:creationId xmlns:a16="http://schemas.microsoft.com/office/drawing/2014/main" id="{CB091DDF-2BE4-491C-910B-E6A98B6859F5}"/>
                  </a:ext>
                </a:extLst>
              </p:cNvPr>
              <p:cNvSpPr>
                <a:spLocks noGrp="1" noRot="1" noChangeAspect="1" noMove="1" noResize="1" noEditPoints="1" noAdjustHandles="1" noChangeArrowheads="1" noChangeShapeType="1" noTextEdit="1"/>
              </p:cNvSpPr>
              <p:nvPr>
                <p:ph type="body" idx="1"/>
              </p:nvPr>
            </p:nvSpPr>
            <p:spPr>
              <a:xfrm>
                <a:off x="628650" y="1311703"/>
                <a:ext cx="10811510" cy="5200045"/>
              </a:xfrm>
              <a:blipFill>
                <a:blip r:embed="rId3"/>
                <a:stretch>
                  <a:fillRect l="-846" t="-19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A14874-B9D8-491D-99F1-37DB25725666}"/>
                  </a:ext>
                </a:extLst>
              </p:cNvPr>
              <p:cNvSpPr txBox="1"/>
              <p:nvPr/>
            </p:nvSpPr>
            <p:spPr>
              <a:xfrm>
                <a:off x="4413754" y="5216995"/>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xmlns="">
          <p:sp>
            <p:nvSpPr>
              <p:cNvPr id="4" name="TextBox 3">
                <a:extLst>
                  <a:ext uri="{FF2B5EF4-FFF2-40B4-BE49-F238E27FC236}">
                    <a16:creationId xmlns:a16="http://schemas.microsoft.com/office/drawing/2014/main" id="{27A14874-B9D8-491D-99F1-37DB25725666}"/>
                  </a:ext>
                </a:extLst>
              </p:cNvPr>
              <p:cNvSpPr txBox="1">
                <a:spLocks noRot="1" noChangeAspect="1" noMove="1" noResize="1" noEditPoints="1" noAdjustHandles="1" noChangeArrowheads="1" noChangeShapeType="1" noTextEdit="1"/>
              </p:cNvSpPr>
              <p:nvPr/>
            </p:nvSpPr>
            <p:spPr>
              <a:xfrm>
                <a:off x="4413754" y="5216995"/>
                <a:ext cx="457176" cy="461665"/>
              </a:xfrm>
              <a:prstGeom prst="rect">
                <a:avLst/>
              </a:prstGeom>
              <a:blipFill>
                <a:blip r:embed="rId4"/>
                <a:stretch>
                  <a:fillRect/>
                </a:stretch>
              </a:blipFill>
            </p:spPr>
            <p:txBody>
              <a:bodyPr/>
              <a:lstStyle/>
              <a:p>
                <a:r>
                  <a:rPr lang="en-US">
                    <a:noFill/>
                  </a:rPr>
                  <a:t> </a:t>
                </a:r>
              </a:p>
            </p:txBody>
          </p:sp>
        </mc:Fallback>
      </mc:AlternateContent>
      <p:sp>
        <p:nvSpPr>
          <p:cNvPr id="46" name="Slide Number Placeholder 3">
            <a:extLst>
              <a:ext uri="{FF2B5EF4-FFF2-40B4-BE49-F238E27FC236}">
                <a16:creationId xmlns:a16="http://schemas.microsoft.com/office/drawing/2014/main" id="{8682F2DF-919C-413D-9B59-A40AF3ACD726}"/>
              </a:ext>
            </a:extLst>
          </p:cNvPr>
          <p:cNvSpPr>
            <a:spLocks noGrp="1"/>
          </p:cNvSpPr>
          <p:nvPr>
            <p:ph type="sldNum" sz="quarter" idx="10"/>
          </p:nvPr>
        </p:nvSpPr>
        <p:spPr/>
        <p:txBody>
          <a:bodyPr/>
          <a:lstStyle/>
          <a:p>
            <a:fld id="{E962C5CE-5F29-4369-A268-DF953E3BBA7B}" type="slidenum">
              <a:rPr lang="en-US" altLang="en-US"/>
              <a:pPr/>
              <a:t>9</a:t>
            </a:fld>
            <a:endParaRPr lang="en-US" altLang="en-US" sz="1400"/>
          </a:p>
        </p:txBody>
      </p:sp>
      <p:sp>
        <p:nvSpPr>
          <p:cNvPr id="710659" name="Rectangle 3">
            <a:extLst>
              <a:ext uri="{FF2B5EF4-FFF2-40B4-BE49-F238E27FC236}">
                <a16:creationId xmlns:a16="http://schemas.microsoft.com/office/drawing/2014/main" id="{5F4FD653-3E81-4970-A885-9A04BFB66492}"/>
              </a:ext>
            </a:extLst>
          </p:cNvPr>
          <p:cNvSpPr>
            <a:spLocks noGrp="1" noChangeArrowheads="1"/>
          </p:cNvSpPr>
          <p:nvPr>
            <p:ph type="title"/>
          </p:nvPr>
        </p:nvSpPr>
        <p:spPr/>
        <p:txBody>
          <a:bodyPr/>
          <a:lstStyle/>
          <a:p>
            <a:r>
              <a:rPr lang="en-US" altLang="en-US" dirty="0"/>
              <a:t>Cuts</a:t>
            </a:r>
          </a:p>
        </p:txBody>
      </p:sp>
      <p:grpSp>
        <p:nvGrpSpPr>
          <p:cNvPr id="28" name="Group 27">
            <a:extLst>
              <a:ext uri="{FF2B5EF4-FFF2-40B4-BE49-F238E27FC236}">
                <a16:creationId xmlns:a16="http://schemas.microsoft.com/office/drawing/2014/main" id="{2F886C7A-5F8C-4D5A-B1FC-3D24401D8DE7}"/>
              </a:ext>
            </a:extLst>
          </p:cNvPr>
          <p:cNvGrpSpPr/>
          <p:nvPr/>
        </p:nvGrpSpPr>
        <p:grpSpPr>
          <a:xfrm>
            <a:off x="3639351" y="3283865"/>
            <a:ext cx="7923999" cy="3137327"/>
            <a:chOff x="3639351" y="2923138"/>
            <a:chExt cx="7923999" cy="3137327"/>
          </a:xfrm>
        </p:grpSpPr>
        <p:cxnSp>
          <p:nvCxnSpPr>
            <p:cNvPr id="51" name="AutoShape 68">
              <a:extLst>
                <a:ext uri="{FF2B5EF4-FFF2-40B4-BE49-F238E27FC236}">
                  <a16:creationId xmlns:a16="http://schemas.microsoft.com/office/drawing/2014/main" id="{CAB3C207-5366-428C-872E-7F5DDD5A8A0A}"/>
                </a:ext>
              </a:extLst>
            </p:cNvPr>
            <p:cNvCxnSpPr>
              <a:cxnSpLocks noChangeShapeType="1"/>
              <a:stCxn id="710721" idx="1"/>
              <a:endCxn id="710708" idx="5"/>
            </p:cNvCxnSpPr>
            <p:nvPr/>
          </p:nvCxnSpPr>
          <p:spPr bwMode="auto">
            <a:xfrm flipH="1" flipV="1">
              <a:off x="6575184" y="4634480"/>
              <a:ext cx="2273571"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06" name="Oval 50">
              <a:extLst>
                <a:ext uri="{FF2B5EF4-FFF2-40B4-BE49-F238E27FC236}">
                  <a16:creationId xmlns:a16="http://schemas.microsoft.com/office/drawing/2014/main" id="{5EDB66B3-A335-46A8-B0A4-E18E80459647}"/>
                </a:ext>
              </a:extLst>
            </p:cNvPr>
            <p:cNvSpPr>
              <a:spLocks noChangeAspect="1" noChangeArrowheads="1"/>
            </p:cNvSpPr>
            <p:nvPr/>
          </p:nvSpPr>
          <p:spPr bwMode="auto">
            <a:xfrm>
              <a:off x="439565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s</a:t>
              </a:r>
            </a:p>
          </p:txBody>
        </p:sp>
        <p:sp>
          <p:nvSpPr>
            <p:cNvPr id="710707" name="Oval 51">
              <a:extLst>
                <a:ext uri="{FF2B5EF4-FFF2-40B4-BE49-F238E27FC236}">
                  <a16:creationId xmlns:a16="http://schemas.microsoft.com/office/drawing/2014/main" id="{C791F0FD-59F6-4EAA-9A7F-5FEB226AA91C}"/>
                </a:ext>
              </a:extLst>
            </p:cNvPr>
            <p:cNvSpPr>
              <a:spLocks noChangeAspect="1" noChangeArrowheads="1"/>
            </p:cNvSpPr>
            <p:nvPr/>
          </p:nvSpPr>
          <p:spPr bwMode="auto">
            <a:xfrm>
              <a:off x="6278899"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a</a:t>
              </a:r>
            </a:p>
          </p:txBody>
        </p:sp>
        <p:sp>
          <p:nvSpPr>
            <p:cNvPr id="710708" name="Oval 52">
              <a:extLst>
                <a:ext uri="{FF2B5EF4-FFF2-40B4-BE49-F238E27FC236}">
                  <a16:creationId xmlns:a16="http://schemas.microsoft.com/office/drawing/2014/main" id="{7433E6CD-DBA9-4397-BB73-2328DC47DBFF}"/>
                </a:ext>
              </a:extLst>
            </p:cNvPr>
            <p:cNvSpPr>
              <a:spLocks noChangeAspect="1" noChangeArrowheads="1"/>
            </p:cNvSpPr>
            <p:nvPr/>
          </p:nvSpPr>
          <p:spPr bwMode="auto">
            <a:xfrm>
              <a:off x="6278899"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b</a:t>
              </a:r>
            </a:p>
          </p:txBody>
        </p:sp>
        <p:sp>
          <p:nvSpPr>
            <p:cNvPr id="710709" name="Oval 53">
              <a:extLst>
                <a:ext uri="{FF2B5EF4-FFF2-40B4-BE49-F238E27FC236}">
                  <a16:creationId xmlns:a16="http://schemas.microsoft.com/office/drawing/2014/main" id="{DB0B1551-4016-4996-9CB3-8D6736D27F5C}"/>
                </a:ext>
              </a:extLst>
            </p:cNvPr>
            <p:cNvSpPr>
              <a:spLocks noChangeAspect="1" noChangeArrowheads="1"/>
            </p:cNvSpPr>
            <p:nvPr/>
          </p:nvSpPr>
          <p:spPr bwMode="auto">
            <a:xfrm>
              <a:off x="6278899"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c</a:t>
              </a:r>
            </a:p>
          </p:txBody>
        </p:sp>
        <p:cxnSp>
          <p:nvCxnSpPr>
            <p:cNvPr id="710710" name="AutoShape 54">
              <a:extLst>
                <a:ext uri="{FF2B5EF4-FFF2-40B4-BE49-F238E27FC236}">
                  <a16:creationId xmlns:a16="http://schemas.microsoft.com/office/drawing/2014/main" id="{3963BDDA-EEB2-4C16-A1BE-D107140B66AB}"/>
                </a:ext>
              </a:extLst>
            </p:cNvPr>
            <p:cNvCxnSpPr>
              <a:cxnSpLocks noChangeShapeType="1"/>
              <a:stCxn id="710706" idx="7"/>
              <a:endCxn id="710707" idx="3"/>
            </p:cNvCxnSpPr>
            <p:nvPr/>
          </p:nvCxnSpPr>
          <p:spPr bwMode="auto">
            <a:xfrm flipV="1">
              <a:off x="4691944" y="3223173"/>
              <a:ext cx="1637789" cy="1164304"/>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1" name="AutoShape 55">
              <a:extLst>
                <a:ext uri="{FF2B5EF4-FFF2-40B4-BE49-F238E27FC236}">
                  <a16:creationId xmlns:a16="http://schemas.microsoft.com/office/drawing/2014/main" id="{500797BD-7630-4137-AC5D-99C13711BAB5}"/>
                </a:ext>
              </a:extLst>
            </p:cNvPr>
            <p:cNvCxnSpPr>
              <a:cxnSpLocks noChangeShapeType="1"/>
              <a:stCxn id="710706" idx="6"/>
              <a:endCxn id="710708" idx="2"/>
            </p:cNvCxnSpPr>
            <p:nvPr/>
          </p:nvCxnSpPr>
          <p:spPr bwMode="auto">
            <a:xfrm>
              <a:off x="4742778" y="4510979"/>
              <a:ext cx="1536121"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2" name="AutoShape 56">
              <a:extLst>
                <a:ext uri="{FF2B5EF4-FFF2-40B4-BE49-F238E27FC236}">
                  <a16:creationId xmlns:a16="http://schemas.microsoft.com/office/drawing/2014/main" id="{04F6A8EE-5010-42E5-9B2F-E956649EB9DD}"/>
                </a:ext>
              </a:extLst>
            </p:cNvPr>
            <p:cNvCxnSpPr>
              <a:cxnSpLocks noChangeShapeType="1"/>
              <a:stCxn id="710706" idx="5"/>
              <a:endCxn id="710709" idx="1"/>
            </p:cNvCxnSpPr>
            <p:nvPr/>
          </p:nvCxnSpPr>
          <p:spPr bwMode="auto">
            <a:xfrm>
              <a:off x="4691944" y="4634480"/>
              <a:ext cx="1637789" cy="112970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3" name="AutoShape 57">
              <a:extLst>
                <a:ext uri="{FF2B5EF4-FFF2-40B4-BE49-F238E27FC236}">
                  <a16:creationId xmlns:a16="http://schemas.microsoft.com/office/drawing/2014/main" id="{CB5CA9F1-C5CC-4E55-8567-407127EDD6FD}"/>
                </a:ext>
              </a:extLst>
            </p:cNvPr>
            <p:cNvCxnSpPr>
              <a:cxnSpLocks noChangeShapeType="1"/>
              <a:stCxn id="710708" idx="6"/>
              <a:endCxn id="710720" idx="2"/>
            </p:cNvCxnSpPr>
            <p:nvPr/>
          </p:nvCxnSpPr>
          <p:spPr bwMode="auto">
            <a:xfrm>
              <a:off x="6626018" y="4510979"/>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5" name="AutoShape 59">
              <a:extLst>
                <a:ext uri="{FF2B5EF4-FFF2-40B4-BE49-F238E27FC236}">
                  <a16:creationId xmlns:a16="http://schemas.microsoft.com/office/drawing/2014/main" id="{FF578E0C-BCE9-4BDC-BE4D-1C3233FE9069}"/>
                </a:ext>
              </a:extLst>
            </p:cNvPr>
            <p:cNvCxnSpPr>
              <a:cxnSpLocks noChangeShapeType="1"/>
              <a:stCxn id="710708" idx="4"/>
              <a:endCxn id="710709" idx="0"/>
            </p:cNvCxnSpPr>
            <p:nvPr/>
          </p:nvCxnSpPr>
          <p:spPr bwMode="auto">
            <a:xfrm>
              <a:off x="6452459"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6" name="AutoShape 60">
              <a:extLst>
                <a:ext uri="{FF2B5EF4-FFF2-40B4-BE49-F238E27FC236}">
                  <a16:creationId xmlns:a16="http://schemas.microsoft.com/office/drawing/2014/main" id="{5D951401-EF5F-40F8-8FF8-28BC78F6A7BA}"/>
                </a:ext>
              </a:extLst>
            </p:cNvPr>
            <p:cNvCxnSpPr>
              <a:cxnSpLocks noChangeShapeType="1"/>
              <a:stCxn id="710707" idx="6"/>
              <a:endCxn id="710719" idx="2"/>
            </p:cNvCxnSpPr>
            <p:nvPr/>
          </p:nvCxnSpPr>
          <p:spPr bwMode="auto">
            <a:xfrm>
              <a:off x="6626018" y="3098894"/>
              <a:ext cx="2171903"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7" name="AutoShape 61">
              <a:extLst>
                <a:ext uri="{FF2B5EF4-FFF2-40B4-BE49-F238E27FC236}">
                  <a16:creationId xmlns:a16="http://schemas.microsoft.com/office/drawing/2014/main" id="{A929A23E-9723-40FB-8B80-4463475544AE}"/>
                </a:ext>
              </a:extLst>
            </p:cNvPr>
            <p:cNvCxnSpPr>
              <a:cxnSpLocks noChangeShapeType="1"/>
              <a:stCxn id="710709" idx="6"/>
              <a:endCxn id="710721" idx="2"/>
            </p:cNvCxnSpPr>
            <p:nvPr/>
          </p:nvCxnSpPr>
          <p:spPr bwMode="auto">
            <a:xfrm>
              <a:off x="6626018" y="5886906"/>
              <a:ext cx="2171903" cy="0"/>
            </a:xfrm>
            <a:prstGeom prst="straightConnector1">
              <a:avLst/>
            </a:prstGeom>
            <a:noFill/>
            <a:ln w="38100">
              <a:solidFill>
                <a:srgbClr val="0066CC"/>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18" name="AutoShape 62">
              <a:extLst>
                <a:ext uri="{FF2B5EF4-FFF2-40B4-BE49-F238E27FC236}">
                  <a16:creationId xmlns:a16="http://schemas.microsoft.com/office/drawing/2014/main" id="{56B2200F-0095-48E8-A6B5-E08D3FED1F4F}"/>
                </a:ext>
              </a:extLst>
            </p:cNvPr>
            <p:cNvCxnSpPr>
              <a:cxnSpLocks noChangeShapeType="1"/>
              <a:stCxn id="710707" idx="4"/>
              <a:endCxn id="710708" idx="0"/>
            </p:cNvCxnSpPr>
            <p:nvPr/>
          </p:nvCxnSpPr>
          <p:spPr bwMode="auto">
            <a:xfrm>
              <a:off x="6452459"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19" name="Oval 63">
              <a:extLst>
                <a:ext uri="{FF2B5EF4-FFF2-40B4-BE49-F238E27FC236}">
                  <a16:creationId xmlns:a16="http://schemas.microsoft.com/office/drawing/2014/main" id="{6D6CA7B8-81FA-4ECF-9EC2-0188554C97F8}"/>
                </a:ext>
              </a:extLst>
            </p:cNvPr>
            <p:cNvSpPr>
              <a:spLocks noChangeAspect="1" noChangeArrowheads="1"/>
            </p:cNvSpPr>
            <p:nvPr/>
          </p:nvSpPr>
          <p:spPr bwMode="auto">
            <a:xfrm>
              <a:off x="8797921" y="2923138"/>
              <a:ext cx="347119" cy="351513"/>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d</a:t>
              </a:r>
            </a:p>
          </p:txBody>
        </p:sp>
        <p:sp>
          <p:nvSpPr>
            <p:cNvPr id="710720" name="Oval 64">
              <a:extLst>
                <a:ext uri="{FF2B5EF4-FFF2-40B4-BE49-F238E27FC236}">
                  <a16:creationId xmlns:a16="http://schemas.microsoft.com/office/drawing/2014/main" id="{5FADFF93-67BC-4F3C-BA9D-F45E800F686D}"/>
                </a:ext>
              </a:extLst>
            </p:cNvPr>
            <p:cNvSpPr>
              <a:spLocks noChangeAspect="1" noChangeArrowheads="1"/>
            </p:cNvSpPr>
            <p:nvPr/>
          </p:nvSpPr>
          <p:spPr bwMode="auto">
            <a:xfrm>
              <a:off x="8797921"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e</a:t>
              </a:r>
            </a:p>
          </p:txBody>
        </p:sp>
        <p:sp>
          <p:nvSpPr>
            <p:cNvPr id="710721" name="Oval 65">
              <a:extLst>
                <a:ext uri="{FF2B5EF4-FFF2-40B4-BE49-F238E27FC236}">
                  <a16:creationId xmlns:a16="http://schemas.microsoft.com/office/drawing/2014/main" id="{5FF356EB-F06B-477C-AA8F-9ACC5EDE5A9F}"/>
                </a:ext>
              </a:extLst>
            </p:cNvPr>
            <p:cNvSpPr>
              <a:spLocks noChangeAspect="1" noChangeArrowheads="1"/>
            </p:cNvSpPr>
            <p:nvPr/>
          </p:nvSpPr>
          <p:spPr bwMode="auto">
            <a:xfrm>
              <a:off x="8797921" y="5713346"/>
              <a:ext cx="347119" cy="347119"/>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t>f</a:t>
              </a:r>
            </a:p>
          </p:txBody>
        </p:sp>
        <p:cxnSp>
          <p:nvCxnSpPr>
            <p:cNvPr id="710722" name="AutoShape 66">
              <a:extLst>
                <a:ext uri="{FF2B5EF4-FFF2-40B4-BE49-F238E27FC236}">
                  <a16:creationId xmlns:a16="http://schemas.microsoft.com/office/drawing/2014/main" id="{6CAC5FAF-7C24-4B59-9E5B-970C57F85D75}"/>
                </a:ext>
              </a:extLst>
            </p:cNvPr>
            <p:cNvCxnSpPr>
              <a:cxnSpLocks noChangeShapeType="1"/>
              <a:stCxn id="710720" idx="4"/>
              <a:endCxn id="710721" idx="0"/>
            </p:cNvCxnSpPr>
            <p:nvPr/>
          </p:nvCxnSpPr>
          <p:spPr bwMode="auto">
            <a:xfrm>
              <a:off x="8971480" y="4685636"/>
              <a:ext cx="0" cy="102771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3" name="AutoShape 67">
              <a:extLst>
                <a:ext uri="{FF2B5EF4-FFF2-40B4-BE49-F238E27FC236}">
                  <a16:creationId xmlns:a16="http://schemas.microsoft.com/office/drawing/2014/main" id="{02A1F7FD-3A69-496D-A0C6-9E0B7498F083}"/>
                </a:ext>
              </a:extLst>
            </p:cNvPr>
            <p:cNvCxnSpPr>
              <a:cxnSpLocks noChangeShapeType="1"/>
              <a:stCxn id="710719" idx="4"/>
              <a:endCxn id="710720" idx="0"/>
            </p:cNvCxnSpPr>
            <p:nvPr/>
          </p:nvCxnSpPr>
          <p:spPr bwMode="auto">
            <a:xfrm>
              <a:off x="8971480" y="3274651"/>
              <a:ext cx="0" cy="106167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4" name="AutoShape 68">
              <a:extLst>
                <a:ext uri="{FF2B5EF4-FFF2-40B4-BE49-F238E27FC236}">
                  <a16:creationId xmlns:a16="http://schemas.microsoft.com/office/drawing/2014/main" id="{A59DDDAD-046C-41D6-AD72-EFD283E2916C}"/>
                </a:ext>
              </a:extLst>
            </p:cNvPr>
            <p:cNvCxnSpPr>
              <a:cxnSpLocks noChangeShapeType="1"/>
              <a:stCxn id="710707" idx="5"/>
              <a:endCxn id="710720" idx="1"/>
            </p:cNvCxnSpPr>
            <p:nvPr/>
          </p:nvCxnSpPr>
          <p:spPr bwMode="auto">
            <a:xfrm>
              <a:off x="6575184" y="3223173"/>
              <a:ext cx="2273571" cy="116430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5" name="Oval 69">
              <a:extLst>
                <a:ext uri="{FF2B5EF4-FFF2-40B4-BE49-F238E27FC236}">
                  <a16:creationId xmlns:a16="http://schemas.microsoft.com/office/drawing/2014/main" id="{5DBB04F5-4A14-4512-B3D9-38E24230652F}"/>
                </a:ext>
              </a:extLst>
            </p:cNvPr>
            <p:cNvSpPr>
              <a:spLocks noChangeAspect="1" noChangeArrowheads="1"/>
            </p:cNvSpPr>
            <p:nvPr/>
          </p:nvSpPr>
          <p:spPr bwMode="auto">
            <a:xfrm>
              <a:off x="10648016" y="4336321"/>
              <a:ext cx="347119" cy="349315"/>
            </a:xfrm>
            <a:prstGeom prst="ellipse">
              <a:avLst/>
            </a:prstGeom>
            <a:solidFill>
              <a:schemeClr val="accent4">
                <a:lumMod val="20000"/>
                <a:lumOff val="80000"/>
              </a:schemeClr>
            </a:solidFill>
            <a:ln w="9525">
              <a:solidFill>
                <a:schemeClr val="tx1"/>
              </a:solidFill>
              <a:round/>
              <a:headEnd/>
              <a:tailEnd/>
            </a:ln>
            <a:effectLst/>
          </p:spPr>
          <p:txBody>
            <a:bodyPr wrap="none" lIns="92020" tIns="46011" rIns="92020" bIns="46011" anchor="ctr"/>
            <a:lstStyle/>
            <a:p>
              <a:pPr algn="ctr"/>
              <a:r>
                <a:rPr lang="en-US" altLang="en-US" sz="2000" b="1" dirty="0">
                  <a:solidFill>
                    <a:srgbClr val="C00000"/>
                  </a:solidFill>
                </a:rPr>
                <a:t>t</a:t>
              </a:r>
            </a:p>
          </p:txBody>
        </p:sp>
        <p:cxnSp>
          <p:nvCxnSpPr>
            <p:cNvPr id="710726" name="AutoShape 70">
              <a:extLst>
                <a:ext uri="{FF2B5EF4-FFF2-40B4-BE49-F238E27FC236}">
                  <a16:creationId xmlns:a16="http://schemas.microsoft.com/office/drawing/2014/main" id="{D1F58022-A270-4460-9379-D0A7FAF1B20E}"/>
                </a:ext>
              </a:extLst>
            </p:cNvPr>
            <p:cNvCxnSpPr>
              <a:cxnSpLocks noChangeShapeType="1"/>
              <a:stCxn id="710719" idx="6"/>
              <a:endCxn id="710725" idx="1"/>
            </p:cNvCxnSpPr>
            <p:nvPr/>
          </p:nvCxnSpPr>
          <p:spPr bwMode="auto">
            <a:xfrm>
              <a:off x="9145040" y="3098894"/>
              <a:ext cx="1553810" cy="1288583"/>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7" name="AutoShape 71">
              <a:extLst>
                <a:ext uri="{FF2B5EF4-FFF2-40B4-BE49-F238E27FC236}">
                  <a16:creationId xmlns:a16="http://schemas.microsoft.com/office/drawing/2014/main" id="{8009E4A0-472B-406A-AFD6-0553FE5CC77C}"/>
                </a:ext>
              </a:extLst>
            </p:cNvPr>
            <p:cNvCxnSpPr>
              <a:cxnSpLocks noChangeShapeType="1"/>
              <a:stCxn id="710720" idx="6"/>
              <a:endCxn id="710725" idx="2"/>
            </p:cNvCxnSpPr>
            <p:nvPr/>
          </p:nvCxnSpPr>
          <p:spPr bwMode="auto">
            <a:xfrm>
              <a:off x="9145040" y="4510979"/>
              <a:ext cx="1502976" cy="0"/>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0728" name="AutoShape 72">
              <a:extLst>
                <a:ext uri="{FF2B5EF4-FFF2-40B4-BE49-F238E27FC236}">
                  <a16:creationId xmlns:a16="http://schemas.microsoft.com/office/drawing/2014/main" id="{E5CB0D21-BAA0-4835-A49D-49FE212797CB}"/>
                </a:ext>
              </a:extLst>
            </p:cNvPr>
            <p:cNvCxnSpPr>
              <a:cxnSpLocks noChangeShapeType="1"/>
              <a:stCxn id="710721" idx="7"/>
              <a:endCxn id="710725" idx="4"/>
            </p:cNvCxnSpPr>
            <p:nvPr/>
          </p:nvCxnSpPr>
          <p:spPr bwMode="auto">
            <a:xfrm flipV="1">
              <a:off x="9094206" y="4685636"/>
              <a:ext cx="1727370" cy="1078544"/>
            </a:xfrm>
            <a:prstGeom prst="straightConnector1">
              <a:avLst/>
            </a:prstGeom>
            <a:noFill/>
            <a:ln w="9525">
              <a:solidFill>
                <a:schemeClr val="tx1"/>
              </a:solidFill>
              <a:round/>
              <a:headEnd type="none"/>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0729" name="Text Box 73">
              <a:extLst>
                <a:ext uri="{FF2B5EF4-FFF2-40B4-BE49-F238E27FC236}">
                  <a16:creationId xmlns:a16="http://schemas.microsoft.com/office/drawing/2014/main" id="{AAAB09A9-EC8D-4414-8817-65353064DC87}"/>
                </a:ext>
              </a:extLst>
            </p:cNvPr>
            <p:cNvSpPr txBox="1">
              <a:spLocks noChangeArrowheads="1"/>
            </p:cNvSpPr>
            <p:nvPr/>
          </p:nvSpPr>
          <p:spPr bwMode="auto">
            <a:xfrm>
              <a:off x="5420920" y="5112122"/>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0" name="Text Box 74">
              <a:extLst>
                <a:ext uri="{FF2B5EF4-FFF2-40B4-BE49-F238E27FC236}">
                  <a16:creationId xmlns:a16="http://schemas.microsoft.com/office/drawing/2014/main" id="{876DCB81-C2CB-43B6-8640-CF55C1427FEF}"/>
                </a:ext>
              </a:extLst>
            </p:cNvPr>
            <p:cNvSpPr txBox="1">
              <a:spLocks noChangeArrowheads="1"/>
            </p:cNvSpPr>
            <p:nvPr/>
          </p:nvSpPr>
          <p:spPr bwMode="auto">
            <a:xfrm>
              <a:off x="5458550" y="4352895"/>
              <a:ext cx="335970"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5</a:t>
              </a:r>
              <a:endParaRPr lang="en-US" altLang="en-US" sz="1600" dirty="0">
                <a:latin typeface="Arial" panose="020B0604020202020204" pitchFamily="34" charset="0"/>
                <a:cs typeface="Arial" panose="020B0604020202020204" pitchFamily="34" charset="0"/>
              </a:endParaRPr>
            </a:p>
          </p:txBody>
        </p:sp>
        <p:sp>
          <p:nvSpPr>
            <p:cNvPr id="710731" name="Text Box 75">
              <a:extLst>
                <a:ext uri="{FF2B5EF4-FFF2-40B4-BE49-F238E27FC236}">
                  <a16:creationId xmlns:a16="http://schemas.microsoft.com/office/drawing/2014/main" id="{987DF8DB-99E2-4C14-B47B-F33F6E8164DE}"/>
                </a:ext>
              </a:extLst>
            </p:cNvPr>
            <p:cNvSpPr txBox="1">
              <a:spLocks noChangeArrowheads="1"/>
            </p:cNvSpPr>
            <p:nvPr/>
          </p:nvSpPr>
          <p:spPr bwMode="auto">
            <a:xfrm>
              <a:off x="7425727" y="5717866"/>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 30</a:t>
              </a:r>
            </a:p>
          </p:txBody>
        </p:sp>
        <p:sp>
          <p:nvSpPr>
            <p:cNvPr id="710732" name="Text Box 76">
              <a:extLst>
                <a:ext uri="{FF2B5EF4-FFF2-40B4-BE49-F238E27FC236}">
                  <a16:creationId xmlns:a16="http://schemas.microsoft.com/office/drawing/2014/main" id="{9B3B7885-AA6D-45BF-BF0E-9859076B1F0F}"/>
                </a:ext>
              </a:extLst>
            </p:cNvPr>
            <p:cNvSpPr txBox="1">
              <a:spLocks noChangeArrowheads="1"/>
            </p:cNvSpPr>
            <p:nvPr/>
          </p:nvSpPr>
          <p:spPr bwMode="auto">
            <a:xfrm>
              <a:off x="8780984" y="4973703"/>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3" name="Text Box 77">
              <a:extLst>
                <a:ext uri="{FF2B5EF4-FFF2-40B4-BE49-F238E27FC236}">
                  <a16:creationId xmlns:a16="http://schemas.microsoft.com/office/drawing/2014/main" id="{B8E7733D-771B-4363-B990-E50FE4B44B69}"/>
                </a:ext>
              </a:extLst>
            </p:cNvPr>
            <p:cNvSpPr txBox="1">
              <a:spLocks noChangeArrowheads="1"/>
            </p:cNvSpPr>
            <p:nvPr/>
          </p:nvSpPr>
          <p:spPr bwMode="auto">
            <a:xfrm>
              <a:off x="5473942" y="3553345"/>
              <a:ext cx="40527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10</a:t>
              </a:r>
            </a:p>
          </p:txBody>
        </p:sp>
        <p:sp>
          <p:nvSpPr>
            <p:cNvPr id="710734" name="Text Box 78">
              <a:extLst>
                <a:ext uri="{FF2B5EF4-FFF2-40B4-BE49-F238E27FC236}">
                  <a16:creationId xmlns:a16="http://schemas.microsoft.com/office/drawing/2014/main" id="{7EF45083-C70B-47F5-AFFB-7C03B08F5B21}"/>
                </a:ext>
              </a:extLst>
            </p:cNvPr>
            <p:cNvSpPr txBox="1">
              <a:spLocks noChangeArrowheads="1"/>
            </p:cNvSpPr>
            <p:nvPr/>
          </p:nvSpPr>
          <p:spPr bwMode="auto">
            <a:xfrm>
              <a:off x="7486213"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8</a:t>
              </a:r>
            </a:p>
          </p:txBody>
        </p:sp>
        <p:sp>
          <p:nvSpPr>
            <p:cNvPr id="710735" name="Text Box 79">
              <a:extLst>
                <a:ext uri="{FF2B5EF4-FFF2-40B4-BE49-F238E27FC236}">
                  <a16:creationId xmlns:a16="http://schemas.microsoft.com/office/drawing/2014/main" id="{2AF06533-A0D6-429A-B95A-970349B525E9}"/>
                </a:ext>
              </a:extLst>
            </p:cNvPr>
            <p:cNvSpPr txBox="1">
              <a:spLocks noChangeArrowheads="1"/>
            </p:cNvSpPr>
            <p:nvPr/>
          </p:nvSpPr>
          <p:spPr bwMode="auto">
            <a:xfrm>
              <a:off x="7425727" y="3622107"/>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36" name="Text Box 80">
              <a:extLst>
                <a:ext uri="{FF2B5EF4-FFF2-40B4-BE49-F238E27FC236}">
                  <a16:creationId xmlns:a16="http://schemas.microsoft.com/office/drawing/2014/main" id="{8E2CA782-EF26-454E-82E8-A7C0ACB122B9}"/>
                </a:ext>
              </a:extLst>
            </p:cNvPr>
            <p:cNvSpPr txBox="1">
              <a:spLocks noChangeArrowheads="1"/>
            </p:cNvSpPr>
            <p:nvPr/>
          </p:nvSpPr>
          <p:spPr bwMode="auto">
            <a:xfrm>
              <a:off x="7444248" y="2939710"/>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9</a:t>
              </a:r>
            </a:p>
          </p:txBody>
        </p:sp>
        <p:sp>
          <p:nvSpPr>
            <p:cNvPr id="710737" name="Text Box 81">
              <a:extLst>
                <a:ext uri="{FF2B5EF4-FFF2-40B4-BE49-F238E27FC236}">
                  <a16:creationId xmlns:a16="http://schemas.microsoft.com/office/drawing/2014/main" id="{5EEB67EA-FA04-42E4-9A86-1D24118DC709}"/>
                </a:ext>
              </a:extLst>
            </p:cNvPr>
            <p:cNvSpPr txBox="1">
              <a:spLocks noChangeArrowheads="1"/>
            </p:cNvSpPr>
            <p:nvPr/>
          </p:nvSpPr>
          <p:spPr bwMode="auto">
            <a:xfrm>
              <a:off x="7444248" y="5043023"/>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6</a:t>
              </a:r>
            </a:p>
          </p:txBody>
        </p:sp>
        <p:sp>
          <p:nvSpPr>
            <p:cNvPr id="710738" name="Text Box 82">
              <a:extLst>
                <a:ext uri="{FF2B5EF4-FFF2-40B4-BE49-F238E27FC236}">
                  <a16:creationId xmlns:a16="http://schemas.microsoft.com/office/drawing/2014/main" id="{205F31AB-659B-4FEC-B166-3C1CABADD2CF}"/>
                </a:ext>
              </a:extLst>
            </p:cNvPr>
            <p:cNvSpPr txBox="1">
              <a:spLocks noChangeArrowheads="1"/>
            </p:cNvSpPr>
            <p:nvPr/>
          </p:nvSpPr>
          <p:spPr bwMode="auto">
            <a:xfrm>
              <a:off x="9678052" y="508710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10</a:t>
              </a:r>
            </a:p>
          </p:txBody>
        </p:sp>
        <p:sp>
          <p:nvSpPr>
            <p:cNvPr id="710739" name="Text Box 83">
              <a:extLst>
                <a:ext uri="{FF2B5EF4-FFF2-40B4-BE49-F238E27FC236}">
                  <a16:creationId xmlns:a16="http://schemas.microsoft.com/office/drawing/2014/main" id="{8296BE71-6B6F-463B-8C0A-94F5E736B46E}"/>
                </a:ext>
              </a:extLst>
            </p:cNvPr>
            <p:cNvSpPr txBox="1">
              <a:spLocks noChangeArrowheads="1"/>
            </p:cNvSpPr>
            <p:nvPr/>
          </p:nvSpPr>
          <p:spPr bwMode="auto">
            <a:xfrm>
              <a:off x="9704822" y="4352895"/>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1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10</a:t>
              </a:r>
              <a:endParaRPr lang="en-US" altLang="en-US" sz="1600" dirty="0">
                <a:latin typeface="Arial" panose="020B0604020202020204" pitchFamily="34" charset="0"/>
                <a:cs typeface="Arial" panose="020B0604020202020204" pitchFamily="34" charset="0"/>
              </a:endParaRPr>
            </a:p>
          </p:txBody>
        </p:sp>
        <p:sp>
          <p:nvSpPr>
            <p:cNvPr id="710740" name="Text Box 84">
              <a:extLst>
                <a:ext uri="{FF2B5EF4-FFF2-40B4-BE49-F238E27FC236}">
                  <a16:creationId xmlns:a16="http://schemas.microsoft.com/office/drawing/2014/main" id="{0F354EAC-9BAF-4735-9DC8-6E0300D4C60E}"/>
                </a:ext>
              </a:extLst>
            </p:cNvPr>
            <p:cNvSpPr txBox="1">
              <a:spLocks noChangeArrowheads="1"/>
            </p:cNvSpPr>
            <p:nvPr/>
          </p:nvSpPr>
          <p:spPr bwMode="auto">
            <a:xfrm>
              <a:off x="9703383" y="3588301"/>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710741" name="Text Box 85">
              <a:extLst>
                <a:ext uri="{FF2B5EF4-FFF2-40B4-BE49-F238E27FC236}">
                  <a16:creationId xmlns:a16="http://schemas.microsoft.com/office/drawing/2014/main" id="{DA3836EF-7B4F-4F15-B0F6-032168C5D6FA}"/>
                </a:ext>
              </a:extLst>
            </p:cNvPr>
            <p:cNvSpPr txBox="1">
              <a:spLocks noChangeArrowheads="1"/>
            </p:cNvSpPr>
            <p:nvPr/>
          </p:nvSpPr>
          <p:spPr bwMode="auto">
            <a:xfrm>
              <a:off x="8791308" y="3595078"/>
              <a:ext cx="40226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15</a:t>
              </a:r>
            </a:p>
          </p:txBody>
        </p:sp>
        <p:sp>
          <p:nvSpPr>
            <p:cNvPr id="710742" name="Text Box 86">
              <a:extLst>
                <a:ext uri="{FF2B5EF4-FFF2-40B4-BE49-F238E27FC236}">
                  <a16:creationId xmlns:a16="http://schemas.microsoft.com/office/drawing/2014/main" id="{90B2F1EE-6551-462E-B731-7BC0ECF13613}"/>
                </a:ext>
              </a:extLst>
            </p:cNvPr>
            <p:cNvSpPr txBox="1">
              <a:spLocks noChangeArrowheads="1"/>
            </p:cNvSpPr>
            <p:nvPr/>
          </p:nvSpPr>
          <p:spPr bwMode="auto">
            <a:xfrm>
              <a:off x="6276229" y="3653451"/>
              <a:ext cx="40376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3" name="Text Box 87">
              <a:extLst>
                <a:ext uri="{FF2B5EF4-FFF2-40B4-BE49-F238E27FC236}">
                  <a16:creationId xmlns:a16="http://schemas.microsoft.com/office/drawing/2014/main" id="{4ECC4A50-EA5B-4BE9-8AA2-AA53B6EA7E58}"/>
                </a:ext>
              </a:extLst>
            </p:cNvPr>
            <p:cNvSpPr txBox="1">
              <a:spLocks noChangeArrowheads="1"/>
            </p:cNvSpPr>
            <p:nvPr/>
          </p:nvSpPr>
          <p:spPr bwMode="auto">
            <a:xfrm>
              <a:off x="6268652" y="5012007"/>
              <a:ext cx="403767" cy="307777"/>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 4</a:t>
              </a:r>
            </a:p>
          </p:txBody>
        </p:sp>
        <p:sp>
          <p:nvSpPr>
            <p:cNvPr id="710749" name="Text Box 93">
              <a:extLst>
                <a:ext uri="{FF2B5EF4-FFF2-40B4-BE49-F238E27FC236}">
                  <a16:creationId xmlns:a16="http://schemas.microsoft.com/office/drawing/2014/main" id="{596B0AD8-0EEB-4465-B4A8-B2818D9B3645}"/>
                </a:ext>
              </a:extLst>
            </p:cNvPr>
            <p:cNvSpPr txBox="1">
              <a:spLocks noChangeArrowheads="1"/>
            </p:cNvSpPr>
            <p:nvPr/>
          </p:nvSpPr>
          <p:spPr bwMode="auto">
            <a:xfrm>
              <a:off x="3639351" y="4283591"/>
              <a:ext cx="709251"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source</a:t>
              </a:r>
            </a:p>
          </p:txBody>
        </p:sp>
        <p:sp>
          <p:nvSpPr>
            <p:cNvPr id="710750" name="Text Box 94">
              <a:extLst>
                <a:ext uri="{FF2B5EF4-FFF2-40B4-BE49-F238E27FC236}">
                  <a16:creationId xmlns:a16="http://schemas.microsoft.com/office/drawing/2014/main" id="{817CFDA1-C5B7-47D0-89C0-CEC801739C87}"/>
                </a:ext>
              </a:extLst>
            </p:cNvPr>
            <p:cNvSpPr txBox="1">
              <a:spLocks noChangeArrowheads="1"/>
            </p:cNvSpPr>
            <p:nvPr/>
          </p:nvSpPr>
          <p:spPr bwMode="auto">
            <a:xfrm>
              <a:off x="11065864" y="4291069"/>
              <a:ext cx="497486" cy="32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91" tIns="45646" rIns="91291" bIns="45646">
              <a:spAutoFit/>
            </a:bodyPr>
            <a:lstStyle/>
            <a:p>
              <a:pPr>
                <a:spcBef>
                  <a:spcPct val="50000"/>
                </a:spcBef>
              </a:pPr>
              <a:r>
                <a:rPr lang="en-US" altLang="en-US" sz="1600" b="1" dirty="0">
                  <a:solidFill>
                    <a:srgbClr val="C00000"/>
                  </a:solidFill>
                </a:rPr>
                <a:t>sink</a:t>
              </a:r>
            </a:p>
          </p:txBody>
        </p:sp>
      </p:grpSp>
      <p:sp>
        <p:nvSpPr>
          <p:cNvPr id="52" name="TextBox 51">
            <a:extLst>
              <a:ext uri="{FF2B5EF4-FFF2-40B4-BE49-F238E27FC236}">
                <a16:creationId xmlns:a16="http://schemas.microsoft.com/office/drawing/2014/main" id="{EDF5143E-D40F-4C1A-B2BF-E945B66749E6}"/>
              </a:ext>
            </a:extLst>
          </p:cNvPr>
          <p:cNvSpPr txBox="1"/>
          <p:nvPr/>
        </p:nvSpPr>
        <p:spPr>
          <a:xfrm>
            <a:off x="2165171" y="3552336"/>
            <a:ext cx="1591141" cy="461665"/>
          </a:xfrm>
          <a:prstGeom prst="rect">
            <a:avLst/>
          </a:prstGeom>
          <a:noFill/>
        </p:spPr>
        <p:txBody>
          <a:bodyPr wrap="none" rtlCol="0">
            <a:spAutoFit/>
          </a:bodyPr>
          <a:lstStyle/>
          <a:p>
            <a:r>
              <a:rPr lang="en-US" sz="2400" dirty="0"/>
              <a:t>capacity </a:t>
            </a:r>
            <a:r>
              <a:rPr lang="en-US" sz="2400" b="1" dirty="0">
                <a:solidFill>
                  <a:srgbClr val="0066CC"/>
                </a:solidFill>
              </a:rPr>
              <a:t>48</a:t>
            </a:r>
          </a:p>
        </p:txBody>
      </p:sp>
    </p:spTree>
    <p:extLst>
      <p:ext uri="{BB962C8B-B14F-4D97-AF65-F5344CB8AC3E}">
        <p14:creationId xmlns:p14="http://schemas.microsoft.com/office/powerpoint/2010/main" val="3051370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1"/>
</p:tagLst>
</file>

<file path=ppt/tags/tag2.xml><?xml version="1.0" encoding="utf-8"?>
<p:tagLst xmlns:a="http://schemas.openxmlformats.org/drawingml/2006/main" xmlns:r="http://schemas.openxmlformats.org/officeDocument/2006/relationships" xmlns:p="http://schemas.openxmlformats.org/presentationml/2006/main">
  <p:tag name="PPSPLIT_SPLIT" val="1"/>
  <p:tag name="PPSPLIT_ORIGINALSLIDENUMBER" val="46"/>
</p:tagLst>
</file>

<file path=ppt/theme/theme1.xml><?xml version="1.0" encoding="utf-8"?>
<a:theme xmlns:a="http://schemas.openxmlformats.org/drawingml/2006/main" name="Office Theme">
  <a:themeElements>
    <a:clrScheme name="Custom 3">
      <a:dk1>
        <a:srgbClr val="000000"/>
      </a:dk1>
      <a:lt1>
        <a:srgbClr val="FFFFFF"/>
      </a:lt1>
      <a:dk2>
        <a:srgbClr val="0E2841"/>
      </a:dk2>
      <a:lt2>
        <a:srgbClr val="E8E8E8"/>
      </a:lt2>
      <a:accent1>
        <a:srgbClr val="1E68CD"/>
      </a:accent1>
      <a:accent2>
        <a:srgbClr val="D6431A"/>
      </a:accent2>
      <a:accent3>
        <a:srgbClr val="00ABC3"/>
      </a:accent3>
      <a:accent4>
        <a:srgbClr val="E09000"/>
      </a:accent4>
      <a:accent5>
        <a:srgbClr val="BC33AD"/>
      </a:accent5>
      <a:accent6>
        <a:srgbClr val="519304"/>
      </a:accent6>
      <a:hlink>
        <a:srgbClr val="467886"/>
      </a:hlink>
      <a:folHlink>
        <a:srgbClr val="46788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lnSpc>
            <a:spcPct val="125000"/>
          </a:lnSpc>
          <a:spcBef>
            <a:spcPts val="2400"/>
          </a:spcBef>
          <a:defRPr sz="2800" dirty="0" err="1" smtClean="0">
            <a:latin typeface="Lato" panose="020F0502020204030203" pitchFamily="34" charset="77"/>
            <a:ea typeface="Inter" panose="02000503000000020004" pitchFamily="2" charset="0"/>
          </a:defRPr>
        </a:defPPr>
      </a:lstStyle>
    </a:txDef>
  </a:objectDefaults>
  <a:extraClrSchemeLst/>
  <a:extLst>
    <a:ext uri="{05A4C25C-085E-4340-85A3-A5531E510DB2}">
      <thm15:themeFamily xmlns:thm15="http://schemas.microsoft.com/office/thememl/2012/main" name="417template" id="{AAF81601-399A-2442-AAE4-D244F3C4B759}" vid="{29E269BC-C148-3C43-85B3-C1C1EC7BE7B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40170</TotalTime>
  <Words>4657</Words>
  <Application>Microsoft Office PowerPoint</Application>
  <PresentationFormat>Widescreen</PresentationFormat>
  <Paragraphs>1174</Paragraphs>
  <Slides>39</Slides>
  <Notes>20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0" baseType="lpstr">
      <vt:lpstr>Aptos</vt:lpstr>
      <vt:lpstr>Arial</vt:lpstr>
      <vt:lpstr>Calibri</vt:lpstr>
      <vt:lpstr>Calibri Light</vt:lpstr>
      <vt:lpstr>Cambria Math</vt:lpstr>
      <vt:lpstr>Comic Sans MS</vt:lpstr>
      <vt:lpstr>Lato</vt:lpstr>
      <vt:lpstr>Symbol</vt:lpstr>
      <vt:lpstr>Office Theme</vt:lpstr>
      <vt:lpstr>1_Office Theme</vt:lpstr>
      <vt:lpstr>Photo Editor Photo</vt:lpstr>
      <vt:lpstr>Lecture 22: Max Flow Applications</vt:lpstr>
      <vt:lpstr>Origins of Max Flow and Min Cut Problems</vt:lpstr>
      <vt:lpstr>Flow Graph</vt:lpstr>
      <vt:lpstr>Maximum Flow Problem</vt:lpstr>
      <vt:lpstr>Residual Graphs</vt:lpstr>
      <vt:lpstr>Residual Graphs and Augmenting Paths</vt:lpstr>
      <vt:lpstr>Fork Fulkerson Algorithm</vt:lpstr>
      <vt:lpstr>Cuts</vt:lpstr>
      <vt:lpstr>Cuts</vt:lpstr>
      <vt:lpstr>Minimum Cut Problem</vt:lpstr>
      <vt:lpstr>Flows and Cuts</vt:lpstr>
      <vt:lpstr>Flows and Cuts (Simplified)</vt:lpstr>
      <vt:lpstr>Certificate of Optimality</vt:lpstr>
      <vt:lpstr>PowerPoint Presentation</vt:lpstr>
      <vt:lpstr>PowerPoint Presentation</vt:lpstr>
      <vt:lpstr>Flows and Cuts (Complete)</vt:lpstr>
      <vt:lpstr>Ford-Fulkerson Running Time</vt:lpstr>
      <vt:lpstr>Applications of Max Flow</vt:lpstr>
      <vt:lpstr>Reductions</vt:lpstr>
      <vt:lpstr>Max Flow Reductions</vt:lpstr>
      <vt:lpstr>Shift Scheduling</vt:lpstr>
      <vt:lpstr>Shift Scheduling problem</vt:lpstr>
      <vt:lpstr>Reducing to Max Flow</vt:lpstr>
      <vt:lpstr>Reducing to Max Flow</vt:lpstr>
      <vt:lpstr>Shift Scheduling Reduces to Max Flow</vt:lpstr>
      <vt:lpstr>Running Time</vt:lpstr>
      <vt:lpstr>Correctness</vt:lpstr>
      <vt:lpstr>Reductions and Correctness</vt:lpstr>
      <vt:lpstr>Edge-Disjoint Paths</vt:lpstr>
      <vt:lpstr>Edge-Disjoint Paths – Example of size 2</vt:lpstr>
      <vt:lpstr>Edge-Disjoint Paths</vt:lpstr>
      <vt:lpstr>Edge Disjoint Paths Reduction to Max Flow</vt:lpstr>
      <vt:lpstr>Edge-Disjoint Paths</vt:lpstr>
      <vt:lpstr>Vertex-Disjoint Paths</vt:lpstr>
      <vt:lpstr>Vertex-Disjoint Paths</vt:lpstr>
      <vt:lpstr>Vertex Disjoint Paths Reduction to Edge-Disjoint Paths</vt:lpstr>
      <vt:lpstr>Vertex-Disjoint Paths Running time</vt:lpstr>
      <vt:lpstr>Vertex-Disjoint Paths</vt:lpstr>
      <vt:lpstr>Final 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Glenn Sun</dc:creator>
  <cp:lastModifiedBy>Nathan Brunelle</cp:lastModifiedBy>
  <cp:revision>136</cp:revision>
  <dcterms:created xsi:type="dcterms:W3CDTF">2025-09-15T17:56:15Z</dcterms:created>
  <dcterms:modified xsi:type="dcterms:W3CDTF">2025-11-14T19:42:42Z</dcterms:modified>
</cp:coreProperties>
</file>