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39"/>
  </p:notesMasterIdLst>
  <p:sldIdLst>
    <p:sldId id="256" r:id="rId3"/>
    <p:sldId id="586" r:id="rId4"/>
    <p:sldId id="546" r:id="rId5"/>
    <p:sldId id="596" r:id="rId6"/>
    <p:sldId id="597" r:id="rId7"/>
    <p:sldId id="598" r:id="rId8"/>
    <p:sldId id="646" r:id="rId9"/>
    <p:sldId id="607" r:id="rId10"/>
    <p:sldId id="609" r:id="rId11"/>
    <p:sldId id="611" r:id="rId12"/>
    <p:sldId id="612" r:id="rId13"/>
    <p:sldId id="477" r:id="rId14"/>
    <p:sldId id="645" r:id="rId15"/>
    <p:sldId id="617" r:id="rId16"/>
    <p:sldId id="628" r:id="rId17"/>
    <p:sldId id="638" r:id="rId18"/>
    <p:sldId id="627" r:id="rId19"/>
    <p:sldId id="639" r:id="rId20"/>
    <p:sldId id="640" r:id="rId21"/>
    <p:sldId id="641" r:id="rId22"/>
    <p:sldId id="643" r:id="rId23"/>
    <p:sldId id="644" r:id="rId24"/>
    <p:sldId id="626" r:id="rId25"/>
    <p:sldId id="625" r:id="rId26"/>
    <p:sldId id="623" r:id="rId27"/>
    <p:sldId id="593" r:id="rId28"/>
    <p:sldId id="592" r:id="rId29"/>
    <p:sldId id="594" r:id="rId30"/>
    <p:sldId id="608" r:id="rId31"/>
    <p:sldId id="647" r:id="rId32"/>
    <p:sldId id="648" r:id="rId33"/>
    <p:sldId id="605" r:id="rId34"/>
    <p:sldId id="471" r:id="rId35"/>
    <p:sldId id="649" r:id="rId36"/>
    <p:sldId id="650" r:id="rId37"/>
    <p:sldId id="30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E699"/>
    <a:srgbClr val="0CB458"/>
    <a:srgbClr val="7CD4A5"/>
    <a:srgbClr val="EDE8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86" autoAdjust="0"/>
    <p:restoredTop sz="94601" autoAdjust="0"/>
  </p:normalViewPr>
  <p:slideViewPr>
    <p:cSldViewPr snapToGrid="0">
      <p:cViewPr>
        <p:scale>
          <a:sx n="70" d="100"/>
          <a:sy n="70" d="100"/>
        </p:scale>
        <p:origin x="18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FFABE-B212-5F4F-8C26-F539B2DEA913}"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AF9BE-9FCA-D64E-8150-DC197F2F325E}" type="slidenum">
              <a:rPr lang="en-US" smtClean="0"/>
              <a:t>‹#›</a:t>
            </a:fld>
            <a:endParaRPr lang="en-US"/>
          </a:p>
        </p:txBody>
      </p:sp>
    </p:spTree>
    <p:extLst>
      <p:ext uri="{BB962C8B-B14F-4D97-AF65-F5344CB8AC3E}">
        <p14:creationId xmlns:p14="http://schemas.microsoft.com/office/powerpoint/2010/main" val="117825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a:extLst>
              <a:ext uri="{FF2B5EF4-FFF2-40B4-BE49-F238E27FC236}">
                <a16:creationId xmlns:a16="http://schemas.microsoft.com/office/drawing/2014/main" id="{ED9D4BE7-F79B-442B-B259-67767E88F2F3}"/>
              </a:ext>
            </a:extLst>
          </p:cNvPr>
          <p:cNvSpPr>
            <a:spLocks noGrp="1" noRot="1" noChangeAspect="1" noChangeArrowheads="1" noTextEdit="1"/>
          </p:cNvSpPr>
          <p:nvPr>
            <p:ph type="sldImg"/>
          </p:nvPr>
        </p:nvSpPr>
        <p:spPr bwMode="auto">
          <a:xfrm>
            <a:off x="2295525" y="527050"/>
            <a:ext cx="4676775" cy="2632075"/>
          </a:xfrm>
          <a:prstGeom prst="rect">
            <a:avLst/>
          </a:prstGeom>
          <a:solidFill>
            <a:srgbClr val="FFFFFF"/>
          </a:solidFill>
          <a:ln>
            <a:solidFill>
              <a:srgbClr val="000000"/>
            </a:solidFill>
            <a:miter lim="800000"/>
            <a:headEnd/>
            <a:tailEnd/>
          </a:ln>
        </p:spPr>
      </p:sp>
      <p:sp>
        <p:nvSpPr>
          <p:cNvPr id="832515" name="Rectangle 3">
            <a:extLst>
              <a:ext uri="{FF2B5EF4-FFF2-40B4-BE49-F238E27FC236}">
                <a16:creationId xmlns:a16="http://schemas.microsoft.com/office/drawing/2014/main" id="{BE7BE528-7DC3-4835-B22F-6D1545791B29}"/>
              </a:ext>
            </a:extLst>
          </p:cNvPr>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lIns="91421" tIns="45711" rIns="91421" bIns="45711"/>
          <a:lstStyle/>
          <a:p>
            <a:r>
              <a:rPr lang="en-US" altLang="en-US"/>
              <a:t>Russian scientist A. N. Tolstoi investigated soviet rail network. Wanted to optimize amount of cargo that could be shipped from origins in Soviet Union (right) to destination satellite counties (Poland, Czechoslovakia, Austria, Eastern Germany) (left). American scientists Harris and Ross were also interested in Soviet rail system but from a different perspective. In a secret report (declassified at Schrijver's request in 1999), Harris and Ross calculated a "minimum interdiction" of 163,000 tons.</a:t>
            </a:r>
          </a:p>
          <a:p>
            <a:r>
              <a:rPr lang="en-US" altLang="en-US"/>
              <a:t>after aggregation, 44 vertices, 105 edges</a:t>
            </a:r>
          </a:p>
        </p:txBody>
      </p:sp>
    </p:spTree>
    <p:extLst>
      <p:ext uri="{BB962C8B-B14F-4D97-AF65-F5344CB8AC3E}">
        <p14:creationId xmlns:p14="http://schemas.microsoft.com/office/powerpoint/2010/main" val="122212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9493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87122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6327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31013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217833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24425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660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9479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845905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1850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178124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073257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42161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012558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2592090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582431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2003485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D65F754D-FA43-4000-B582-8E86D1CB7D60}"/>
              </a:ext>
            </a:extLst>
          </p:cNvPr>
          <p:cNvSpPr>
            <a:spLocks noGrp="1" noRot="1" noChangeAspect="1" noChangeArrowheads="1"/>
          </p:cNvSpPr>
          <p:nvPr>
            <p:ph type="sldImg"/>
          </p:nvPr>
        </p:nvSpPr>
        <p:spPr>
          <a:ln/>
        </p:spPr>
      </p:sp>
      <p:sp>
        <p:nvSpPr>
          <p:cNvPr id="519171" name="Rectangle 3">
            <a:extLst>
              <a:ext uri="{FF2B5EF4-FFF2-40B4-BE49-F238E27FC236}">
                <a16:creationId xmlns:a16="http://schemas.microsoft.com/office/drawing/2014/main" id="{FBDAC94E-8571-4884-8331-C11B4ECE06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0842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53A04-8B79-7EE8-24D0-F472F4E8FF59}"/>
            </a:ext>
          </a:extLst>
        </p:cNvPr>
        <p:cNvGrpSpPr/>
        <p:nvPr/>
      </p:nvGrpSpPr>
      <p:grpSpPr>
        <a:xfrm>
          <a:off x="0" y="0"/>
          <a:ext cx="0" cy="0"/>
          <a:chOff x="0" y="0"/>
          <a:chExt cx="0" cy="0"/>
        </a:xfrm>
      </p:grpSpPr>
      <p:sp>
        <p:nvSpPr>
          <p:cNvPr id="519170" name="Rectangle 2">
            <a:extLst>
              <a:ext uri="{FF2B5EF4-FFF2-40B4-BE49-F238E27FC236}">
                <a16:creationId xmlns:a16="http://schemas.microsoft.com/office/drawing/2014/main" id="{375AD603-FA89-53A2-CFD8-8FEBBD5212F5}"/>
              </a:ext>
            </a:extLst>
          </p:cNvPr>
          <p:cNvSpPr>
            <a:spLocks noGrp="1" noRot="1" noChangeAspect="1" noChangeArrowheads="1"/>
          </p:cNvSpPr>
          <p:nvPr>
            <p:ph type="sldImg"/>
          </p:nvPr>
        </p:nvSpPr>
        <p:spPr>
          <a:ln/>
        </p:spPr>
      </p:sp>
      <p:sp>
        <p:nvSpPr>
          <p:cNvPr id="519171" name="Rectangle 3">
            <a:extLst>
              <a:ext uri="{FF2B5EF4-FFF2-40B4-BE49-F238E27FC236}">
                <a16:creationId xmlns:a16="http://schemas.microsoft.com/office/drawing/2014/main" id="{FFDEFC35-2485-EB5B-4DB9-8E0E5C10D7B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9555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420828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53953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57446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B0462B66-E61B-4FA4-AA78-4AD85A20CFB4}"/>
              </a:ext>
            </a:extLst>
          </p:cNvPr>
          <p:cNvSpPr>
            <a:spLocks noGrp="1" noRot="1" noChangeAspect="1" noChangeArrowheads="1"/>
          </p:cNvSpPr>
          <p:nvPr>
            <p:ph type="sldImg"/>
          </p:nvPr>
        </p:nvSpPr>
        <p:spPr>
          <a:ln/>
        </p:spPr>
      </p:sp>
      <p:sp>
        <p:nvSpPr>
          <p:cNvPr id="783363" name="Rectangle 3">
            <a:extLst>
              <a:ext uri="{FF2B5EF4-FFF2-40B4-BE49-F238E27FC236}">
                <a16:creationId xmlns:a16="http://schemas.microsoft.com/office/drawing/2014/main" id="{67F5CFD1-1E34-43B6-B16B-4A83E037509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669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05378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F75FCF5F-B747-48F2-9DF6-D9C8385B1391}"/>
              </a:ext>
            </a:extLst>
          </p:cNvPr>
          <p:cNvSpPr>
            <a:spLocks noGrp="1" noRot="1" noChangeAspect="1" noChangeArrowheads="1"/>
          </p:cNvSpPr>
          <p:nvPr>
            <p:ph type="sldImg"/>
          </p:nvPr>
        </p:nvSpPr>
        <p:spPr>
          <a:ln/>
        </p:spPr>
      </p:sp>
      <p:sp>
        <p:nvSpPr>
          <p:cNvPr id="785411" name="Rectangle 3">
            <a:extLst>
              <a:ext uri="{FF2B5EF4-FFF2-40B4-BE49-F238E27FC236}">
                <a16:creationId xmlns:a16="http://schemas.microsoft.com/office/drawing/2014/main" id="{520737B6-335A-4033-BD60-C4A9FECA1DC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345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F75FCF5F-B747-48F2-9DF6-D9C8385B1391}"/>
              </a:ext>
            </a:extLst>
          </p:cNvPr>
          <p:cNvSpPr>
            <a:spLocks noGrp="1" noRot="1" noChangeAspect="1" noChangeArrowheads="1"/>
          </p:cNvSpPr>
          <p:nvPr>
            <p:ph type="sldImg"/>
          </p:nvPr>
        </p:nvSpPr>
        <p:spPr>
          <a:ln/>
        </p:spPr>
      </p:sp>
      <p:sp>
        <p:nvSpPr>
          <p:cNvPr id="785411" name="Rectangle 3">
            <a:extLst>
              <a:ext uri="{FF2B5EF4-FFF2-40B4-BE49-F238E27FC236}">
                <a16:creationId xmlns:a16="http://schemas.microsoft.com/office/drawing/2014/main" id="{520737B6-335A-4033-BD60-C4A9FECA1DC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0120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D9D1-095B-4DBA-8DEC-E405CB58DA29}"/>
              </a:ext>
            </a:extLst>
          </p:cNvPr>
          <p:cNvSpPr>
            <a:spLocks noGrp="1"/>
          </p:cNvSpPr>
          <p:nvPr>
            <p:ph type="ctrTitle"/>
          </p:nvPr>
        </p:nvSpPr>
        <p:spPr>
          <a:xfrm>
            <a:off x="838200" y="2885598"/>
            <a:ext cx="10515600" cy="1086803"/>
          </a:xfrm>
        </p:spPr>
        <p:txBody>
          <a:bodyPr anchor="ctr" anchorCtr="0">
            <a:normAutofit/>
          </a:bodyPr>
          <a:lstStyle>
            <a:lvl1pPr algn="ctr">
              <a:defRPr sz="4000" b="1" i="0">
                <a:latin typeface="Lato" panose="020F0502020204030203" pitchFamily="34" charset="77"/>
                <a:ea typeface="Inter SemiBold"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48867FBA-33D2-60ED-ED3B-6705E765909A}"/>
              </a:ext>
            </a:extLst>
          </p:cNvPr>
          <p:cNvSpPr>
            <a:spLocks noGrp="1"/>
          </p:cNvSpPr>
          <p:nvPr>
            <p:ph type="subTitle" idx="1"/>
          </p:nvPr>
        </p:nvSpPr>
        <p:spPr>
          <a:xfrm>
            <a:off x="1524000" y="4568925"/>
            <a:ext cx="9144000" cy="1086803"/>
          </a:xfrm>
        </p:spPr>
        <p:txBody>
          <a:bodyPr anchor="ctr" anchorCtr="0">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930065E-44D0-1DE1-F746-2E1483108821}"/>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5" name="Footer Placeholder 4">
            <a:extLst>
              <a:ext uri="{FF2B5EF4-FFF2-40B4-BE49-F238E27FC236}">
                <a16:creationId xmlns:a16="http://schemas.microsoft.com/office/drawing/2014/main" id="{B1899D50-6C11-F355-3907-B7B6AA7C0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F60BC-AE1C-EF77-D52C-0018765BE3ED}"/>
              </a:ext>
            </a:extLst>
          </p:cNvPr>
          <p:cNvSpPr>
            <a:spLocks noGrp="1"/>
          </p:cNvSpPr>
          <p:nvPr>
            <p:ph type="sldNum" sz="quarter" idx="12"/>
          </p:nvPr>
        </p:nvSpPr>
        <p:spPr/>
        <p:txBody>
          <a:bodyPr/>
          <a:lstStyle/>
          <a:p>
            <a:fld id="{A974DDEB-A76E-7746-9D36-92A1AD476462}" type="slidenum">
              <a:rPr lang="en-US" smtClean="0"/>
              <a:t>‹#›</a:t>
            </a:fld>
            <a:endParaRPr lang="en-US"/>
          </a:p>
        </p:txBody>
      </p:sp>
      <p:sp>
        <p:nvSpPr>
          <p:cNvPr id="7" name="TextBox 6">
            <a:extLst>
              <a:ext uri="{FF2B5EF4-FFF2-40B4-BE49-F238E27FC236}">
                <a16:creationId xmlns:a16="http://schemas.microsoft.com/office/drawing/2014/main" id="{3D4DA4AD-1443-FFD1-A456-D7CE21E5D5CE}"/>
              </a:ext>
            </a:extLst>
          </p:cNvPr>
          <p:cNvSpPr txBox="1"/>
          <p:nvPr userDrawn="1"/>
        </p:nvSpPr>
        <p:spPr>
          <a:xfrm>
            <a:off x="3940603" y="1600201"/>
            <a:ext cx="4310795" cy="584775"/>
          </a:xfrm>
          <a:prstGeom prst="rect">
            <a:avLst/>
          </a:prstGeom>
          <a:noFill/>
        </p:spPr>
        <p:txBody>
          <a:bodyPr wrap="none" rtlCol="0">
            <a:spAutoFit/>
          </a:bodyPr>
          <a:lstStyle/>
          <a:p>
            <a:pPr algn="ctr"/>
            <a:r>
              <a:rPr lang="en-US" sz="3200" b="1" i="0" dirty="0">
                <a:latin typeface="Lato" panose="020F0502020204030203" pitchFamily="34" charset="77"/>
                <a:ea typeface="Inter SemiBold" panose="02000503000000020004" pitchFamily="2" charset="0"/>
              </a:rPr>
              <a:t>CSE 417 Autumn 2025</a:t>
            </a:r>
          </a:p>
        </p:txBody>
      </p:sp>
    </p:spTree>
    <p:extLst>
      <p:ext uri="{BB962C8B-B14F-4D97-AF65-F5344CB8AC3E}">
        <p14:creationId xmlns:p14="http://schemas.microsoft.com/office/powerpoint/2010/main" val="64004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4845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858210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05121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66650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07330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801081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00584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58820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2EDD-30A1-34B8-6560-7715E9F9055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35BFD3F6-B915-CECB-2EBB-967DB805B0DF}"/>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0C9FACB-40A3-1E43-7806-281B8F17C884}"/>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5" name="Footer Placeholder 4">
            <a:extLst>
              <a:ext uri="{FF2B5EF4-FFF2-40B4-BE49-F238E27FC236}">
                <a16:creationId xmlns:a16="http://schemas.microsoft.com/office/drawing/2014/main" id="{1825C21D-E7FF-5E85-A629-A0BD669AC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C9E00-A09D-5695-0775-2A8AC61F9625}"/>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241026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7894-C6F1-AC56-86B3-B35DACFC2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09B395-EE52-4464-D0E0-2553F2680998}"/>
              </a:ext>
            </a:extLst>
          </p:cNvPr>
          <p:cNvSpPr>
            <a:spLocks noGrp="1"/>
          </p:cNvSpPr>
          <p:nvPr>
            <p:ph idx="1"/>
          </p:nvPr>
        </p:nvSpPr>
        <p:spPr>
          <a:xfrm>
            <a:off x="838200" y="1363980"/>
            <a:ext cx="10515600" cy="4812983"/>
          </a:xfrm>
        </p:spPr>
        <p:txBody>
          <a:bodyPr/>
          <a:lstStyle/>
          <a:p>
            <a:pPr lvl="0"/>
            <a:r>
              <a:rPr lang="en-US" dirty="0"/>
              <a:t>Click to edit Master text styles</a:t>
            </a:r>
          </a:p>
        </p:txBody>
      </p:sp>
      <p:sp>
        <p:nvSpPr>
          <p:cNvPr id="4" name="Date Placeholder 3">
            <a:extLst>
              <a:ext uri="{FF2B5EF4-FFF2-40B4-BE49-F238E27FC236}">
                <a16:creationId xmlns:a16="http://schemas.microsoft.com/office/drawing/2014/main" id="{9576F0D2-D541-330E-58FA-8B1E1FC79189}"/>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5" name="Footer Placeholder 4">
            <a:extLst>
              <a:ext uri="{FF2B5EF4-FFF2-40B4-BE49-F238E27FC236}">
                <a16:creationId xmlns:a16="http://schemas.microsoft.com/office/drawing/2014/main" id="{3F5230DC-F558-FF50-2FAE-AFA122056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EA433-6FA7-2A8B-4EB7-521456F3C94A}"/>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111545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062F-FC3F-83E5-372F-ECBCF5967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806A1-86B4-A582-ADBA-03ECDB5854CB}"/>
              </a:ext>
            </a:extLst>
          </p:cNvPr>
          <p:cNvSpPr>
            <a:spLocks noGrp="1"/>
          </p:cNvSpPr>
          <p:nvPr>
            <p:ph sz="half" idx="1"/>
          </p:nvPr>
        </p:nvSpPr>
        <p:spPr>
          <a:xfrm>
            <a:off x="838200" y="1363980"/>
            <a:ext cx="5181600" cy="4812983"/>
          </a:xfrm>
        </p:spPr>
        <p:txBody>
          <a:bodyPr/>
          <a:lstStyle/>
          <a:p>
            <a:pPr lvl="0"/>
            <a:r>
              <a:rPr lang="en-US" dirty="0"/>
              <a:t>Click to edit Master text styles</a:t>
            </a:r>
          </a:p>
        </p:txBody>
      </p:sp>
      <p:sp>
        <p:nvSpPr>
          <p:cNvPr id="4" name="Content Placeholder 3">
            <a:extLst>
              <a:ext uri="{FF2B5EF4-FFF2-40B4-BE49-F238E27FC236}">
                <a16:creationId xmlns:a16="http://schemas.microsoft.com/office/drawing/2014/main" id="{66D7F8CB-33E9-5CEA-DA3F-BAA907678426}"/>
              </a:ext>
            </a:extLst>
          </p:cNvPr>
          <p:cNvSpPr>
            <a:spLocks noGrp="1"/>
          </p:cNvSpPr>
          <p:nvPr>
            <p:ph sz="half" idx="2"/>
          </p:nvPr>
        </p:nvSpPr>
        <p:spPr>
          <a:xfrm>
            <a:off x="6172200" y="1363980"/>
            <a:ext cx="5181600" cy="4812983"/>
          </a:xfrm>
        </p:spPr>
        <p:txBody>
          <a:bodyPr/>
          <a:lstStyle/>
          <a:p>
            <a:pPr lvl="0"/>
            <a:r>
              <a:rPr lang="en-US" dirty="0"/>
              <a:t>Click to edit Master text styles</a:t>
            </a:r>
          </a:p>
        </p:txBody>
      </p:sp>
      <p:sp>
        <p:nvSpPr>
          <p:cNvPr id="5" name="Date Placeholder 4">
            <a:extLst>
              <a:ext uri="{FF2B5EF4-FFF2-40B4-BE49-F238E27FC236}">
                <a16:creationId xmlns:a16="http://schemas.microsoft.com/office/drawing/2014/main" id="{78F4E091-4E25-8F22-6B24-C7AB8376B85F}"/>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6" name="Footer Placeholder 5">
            <a:extLst>
              <a:ext uri="{FF2B5EF4-FFF2-40B4-BE49-F238E27FC236}">
                <a16:creationId xmlns:a16="http://schemas.microsoft.com/office/drawing/2014/main" id="{5E024DED-0F57-84CE-062B-1EA5CCCE9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C6A2E-186F-8737-38C9-291609A1C7A2}"/>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423950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B506-5F4A-20D8-140E-E2B46B27DB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1BFBFF-35D0-B220-7FEC-9D3F73B06007}"/>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4" name="Footer Placeholder 3">
            <a:extLst>
              <a:ext uri="{FF2B5EF4-FFF2-40B4-BE49-F238E27FC236}">
                <a16:creationId xmlns:a16="http://schemas.microsoft.com/office/drawing/2014/main" id="{5103640E-124C-7CA1-38E1-C4AAE73C17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D5502-7B2E-4E30-9922-E894EFFC0C92}"/>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333080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A9A7C-3F21-A78F-2566-746E2026CED9}"/>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3" name="Footer Placeholder 2">
            <a:extLst>
              <a:ext uri="{FF2B5EF4-FFF2-40B4-BE49-F238E27FC236}">
                <a16:creationId xmlns:a16="http://schemas.microsoft.com/office/drawing/2014/main" id="{3D49725F-FEBB-B0DA-62A4-49A5734E55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441549-BD27-5919-F7C5-449AE0555C4F}"/>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242203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23419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27956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70105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DE8F4"/>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D7BD56-5061-2105-B4B6-29A382E67982}"/>
              </a:ext>
            </a:extLst>
          </p:cNvPr>
          <p:cNvSpPr>
            <a:spLocks noGrp="1"/>
          </p:cNvSpPr>
          <p:nvPr>
            <p:ph type="title"/>
          </p:nvPr>
        </p:nvSpPr>
        <p:spPr>
          <a:xfrm>
            <a:off x="838200" y="365125"/>
            <a:ext cx="10515600" cy="9988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9E0FB9-3549-BB78-BBE6-EF2A3F35B10E}"/>
              </a:ext>
            </a:extLst>
          </p:cNvPr>
          <p:cNvSpPr>
            <a:spLocks noGrp="1"/>
          </p:cNvSpPr>
          <p:nvPr>
            <p:ph type="body" idx="1"/>
          </p:nvPr>
        </p:nvSpPr>
        <p:spPr>
          <a:xfrm>
            <a:off x="838200" y="1363980"/>
            <a:ext cx="10515600" cy="4812984"/>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5BE1243B-7CDA-B4EB-323F-390D84821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AF8295-1801-B44D-A758-12B66076D675}" type="datetimeFigureOut">
              <a:rPr lang="en-US" smtClean="0"/>
              <a:t>11/10/2025</a:t>
            </a:fld>
            <a:endParaRPr lang="en-US"/>
          </a:p>
        </p:txBody>
      </p:sp>
      <p:sp>
        <p:nvSpPr>
          <p:cNvPr id="5" name="Footer Placeholder 4">
            <a:extLst>
              <a:ext uri="{FF2B5EF4-FFF2-40B4-BE49-F238E27FC236}">
                <a16:creationId xmlns:a16="http://schemas.microsoft.com/office/drawing/2014/main" id="{08DDE083-9D53-4F3A-3533-F85192BB2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068EBF9-3C79-3B56-88AE-383BAE3CC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74DDEB-A76E-7746-9D36-92A1AD476462}" type="slidenum">
              <a:rPr lang="en-US" smtClean="0"/>
              <a:t>‹#›</a:t>
            </a:fld>
            <a:endParaRPr lang="en-US"/>
          </a:p>
        </p:txBody>
      </p:sp>
    </p:spTree>
    <p:extLst>
      <p:ext uri="{BB962C8B-B14F-4D97-AF65-F5344CB8AC3E}">
        <p14:creationId xmlns:p14="http://schemas.microsoft.com/office/powerpoint/2010/main" val="19884482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000" b="1" i="0" kern="1200">
          <a:solidFill>
            <a:schemeClr val="tx1"/>
          </a:solidFill>
          <a:latin typeface="Lato" panose="020F0502020204030203" pitchFamily="34" charset="77"/>
          <a:ea typeface="Inter SemiBold" panose="02000503000000020004" pitchFamily="2" charset="0"/>
          <a:cs typeface="+mj-cs"/>
        </a:defRPr>
      </a:lvl1pPr>
    </p:titleStyle>
    <p:bodyStyle>
      <a:lvl1pPr marL="0" indent="0" algn="l" defTabSz="914400" rtl="0" eaLnBrk="1" latinLnBrk="0" hangingPunct="1">
        <a:lnSpc>
          <a:spcPct val="125000"/>
        </a:lnSpc>
        <a:spcBef>
          <a:spcPts val="2400"/>
        </a:spcBef>
        <a:spcAft>
          <a:spcPts val="0"/>
        </a:spcAft>
        <a:buFont typeface="Arial" panose="020B0604020202020204" pitchFamily="34" charset="0"/>
        <a:buNone/>
        <a:tabLst/>
        <a:defRPr sz="2800" kern="1200">
          <a:solidFill>
            <a:schemeClr val="tx1"/>
          </a:solidFill>
          <a:latin typeface="Lato" panose="020F0502020204030203" pitchFamily="34" charset="77"/>
          <a:ea typeface="Inter" panose="02000503000000020004" pitchFamily="2" charset="0"/>
          <a:cs typeface="+mn-cs"/>
        </a:defRPr>
      </a:lvl1pPr>
      <a:lvl2pPr marL="133350" indent="0" algn="l" defTabSz="914400" rtl="0" eaLnBrk="1" latinLnBrk="0" hangingPunct="1">
        <a:lnSpc>
          <a:spcPct val="125000"/>
        </a:lnSpc>
        <a:spcBef>
          <a:spcPts val="2400"/>
        </a:spcBef>
        <a:spcAft>
          <a:spcPts val="0"/>
        </a:spcAft>
        <a:buFont typeface="Arial" panose="020B0604020202020204" pitchFamily="34" charset="0"/>
        <a:buNone/>
        <a:tabLst/>
        <a:defRPr sz="2800" kern="1200">
          <a:solidFill>
            <a:schemeClr val="tx1"/>
          </a:solidFill>
          <a:latin typeface="Lato" panose="020F0502020204030203" pitchFamily="34" charset="77"/>
          <a:ea typeface="Inter" panose="02000503000000020004" pitchFamily="2" charset="0"/>
          <a:cs typeface="+mn-cs"/>
        </a:defRPr>
      </a:lvl2pPr>
      <a:lvl3pPr marL="923925" indent="-346075"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3pPr>
      <a:lvl4pPr marL="1381125" indent="-346075"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4pPr>
      <a:lvl5pPr marL="1836738" indent="-344488"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206633578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0.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EF43-76C4-4A20-1A86-6CE0FD267AE8}"/>
              </a:ext>
            </a:extLst>
          </p:cNvPr>
          <p:cNvSpPr>
            <a:spLocks noGrp="1"/>
          </p:cNvSpPr>
          <p:nvPr>
            <p:ph type="ctrTitle"/>
          </p:nvPr>
        </p:nvSpPr>
        <p:spPr/>
        <p:txBody>
          <a:bodyPr>
            <a:normAutofit/>
          </a:bodyPr>
          <a:lstStyle/>
          <a:p>
            <a:r>
              <a:rPr lang="en-US" dirty="0"/>
              <a:t>Lecture 21: Max Flow</a:t>
            </a:r>
          </a:p>
        </p:txBody>
      </p:sp>
      <p:sp>
        <p:nvSpPr>
          <p:cNvPr id="3" name="Subtitle 2">
            <a:extLst>
              <a:ext uri="{FF2B5EF4-FFF2-40B4-BE49-F238E27FC236}">
                <a16:creationId xmlns:a16="http://schemas.microsoft.com/office/drawing/2014/main" id="{D727621A-E45C-6CF2-1FF4-A38CEC2D49B5}"/>
              </a:ext>
            </a:extLst>
          </p:cNvPr>
          <p:cNvSpPr>
            <a:spLocks noGrp="1"/>
          </p:cNvSpPr>
          <p:nvPr>
            <p:ph type="subTitle" idx="1"/>
          </p:nvPr>
        </p:nvSpPr>
        <p:spPr/>
        <p:txBody>
          <a:bodyPr/>
          <a:lstStyle/>
          <a:p>
            <a:r>
              <a:rPr lang="en-US" dirty="0"/>
              <a:t>Nathan Brunelle</a:t>
            </a:r>
          </a:p>
        </p:txBody>
      </p:sp>
    </p:spTree>
    <p:custDataLst>
      <p:tags r:id="rId1"/>
    </p:custDataLst>
    <p:extLst>
      <p:ext uri="{BB962C8B-B14F-4D97-AF65-F5344CB8AC3E}">
        <p14:creationId xmlns:p14="http://schemas.microsoft.com/office/powerpoint/2010/main" val="77742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14178867-3869-4A96-80DF-154BA46026A7}"/>
              </a:ext>
            </a:extLst>
          </p:cNvPr>
          <p:cNvGrpSpPr/>
          <p:nvPr/>
        </p:nvGrpSpPr>
        <p:grpSpPr>
          <a:xfrm>
            <a:off x="6832645" y="4352819"/>
            <a:ext cx="3443721" cy="1832384"/>
            <a:chOff x="6847221" y="3929450"/>
            <a:chExt cx="3443721" cy="1832384"/>
          </a:xfrm>
        </p:grpSpPr>
        <p:sp>
          <p:nvSpPr>
            <p:cNvPr id="60" name="Freeform: Shape 59">
              <a:extLst>
                <a:ext uri="{FF2B5EF4-FFF2-40B4-BE49-F238E27FC236}">
                  <a16:creationId xmlns:a16="http://schemas.microsoft.com/office/drawing/2014/main" id="{A5DCE6CA-DE5E-4BF2-8EAA-E9BA2A6EEDDC}"/>
                </a:ext>
              </a:extLst>
            </p:cNvPr>
            <p:cNvSpPr/>
            <p:nvPr/>
          </p:nvSpPr>
          <p:spPr bwMode="auto">
            <a:xfrm>
              <a:off x="7121525" y="4184650"/>
              <a:ext cx="2990850" cy="1454150"/>
            </a:xfrm>
            <a:custGeom>
              <a:avLst/>
              <a:gdLst>
                <a:gd name="connsiteX0" fmla="*/ 0 w 2990850"/>
                <a:gd name="connsiteY0" fmla="*/ 765175 h 1454150"/>
                <a:gd name="connsiteX1" fmla="*/ 1520825 w 2990850"/>
                <a:gd name="connsiteY1" fmla="*/ 1454150 h 1454150"/>
                <a:gd name="connsiteX2" fmla="*/ 1492250 w 2990850"/>
                <a:gd name="connsiteY2" fmla="*/ 0 h 1454150"/>
                <a:gd name="connsiteX3" fmla="*/ 2990850 w 2990850"/>
                <a:gd name="connsiteY3" fmla="*/ 555625 h 1454150"/>
              </a:gdLst>
              <a:ahLst/>
              <a:cxnLst>
                <a:cxn ang="0">
                  <a:pos x="connsiteX0" y="connsiteY0"/>
                </a:cxn>
                <a:cxn ang="0">
                  <a:pos x="connsiteX1" y="connsiteY1"/>
                </a:cxn>
                <a:cxn ang="0">
                  <a:pos x="connsiteX2" y="connsiteY2"/>
                </a:cxn>
                <a:cxn ang="0">
                  <a:pos x="connsiteX3" y="connsiteY3"/>
                </a:cxn>
              </a:cxnLst>
              <a:rect l="l" t="t" r="r" b="b"/>
              <a:pathLst>
                <a:path w="2990850" h="1454150">
                  <a:moveTo>
                    <a:pt x="0" y="765175"/>
                  </a:moveTo>
                  <a:lnTo>
                    <a:pt x="1520825" y="1454150"/>
                  </a:lnTo>
                  <a:lnTo>
                    <a:pt x="1492250" y="0"/>
                  </a:lnTo>
                  <a:lnTo>
                    <a:pt x="2990850" y="555625"/>
                  </a:lnTo>
                </a:path>
              </a:pathLst>
            </a:custGeom>
            <a:noFill/>
            <a:ln w="12700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41" name="Group 40">
              <a:extLst>
                <a:ext uri="{FF2B5EF4-FFF2-40B4-BE49-F238E27FC236}">
                  <a16:creationId xmlns:a16="http://schemas.microsoft.com/office/drawing/2014/main" id="{9051F756-425F-4A1B-8B3D-032DF9CE2125}"/>
                </a:ext>
              </a:extLst>
            </p:cNvPr>
            <p:cNvGrpSpPr/>
            <p:nvPr/>
          </p:nvGrpSpPr>
          <p:grpSpPr>
            <a:xfrm>
              <a:off x="6847221" y="3929450"/>
              <a:ext cx="3443721" cy="1832384"/>
              <a:chOff x="7832294" y="3564459"/>
              <a:chExt cx="3443721" cy="1832384"/>
            </a:xfrm>
          </p:grpSpPr>
          <p:sp>
            <p:nvSpPr>
              <p:cNvPr id="42" name="Freeform: Shape 41">
                <a:extLst>
                  <a:ext uri="{FF2B5EF4-FFF2-40B4-BE49-F238E27FC236}">
                    <a16:creationId xmlns:a16="http://schemas.microsoft.com/office/drawing/2014/main" id="{5F56735E-3DB4-4221-AFF8-34F32FE467A4}"/>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43" name="Group 42">
                <a:extLst>
                  <a:ext uri="{FF2B5EF4-FFF2-40B4-BE49-F238E27FC236}">
                    <a16:creationId xmlns:a16="http://schemas.microsoft.com/office/drawing/2014/main" id="{D3ABBE1F-9ED6-4258-9789-B47F1A886B76}"/>
                  </a:ext>
                </a:extLst>
              </p:cNvPr>
              <p:cNvGrpSpPr/>
              <p:nvPr/>
            </p:nvGrpSpPr>
            <p:grpSpPr>
              <a:xfrm>
                <a:off x="7832294" y="3564459"/>
                <a:ext cx="3443721" cy="1832384"/>
                <a:chOff x="7250772" y="3899531"/>
                <a:chExt cx="3443721" cy="1832384"/>
              </a:xfrm>
            </p:grpSpPr>
            <p:sp>
              <p:nvSpPr>
                <p:cNvPr id="44" name="Oval 4">
                  <a:extLst>
                    <a:ext uri="{FF2B5EF4-FFF2-40B4-BE49-F238E27FC236}">
                      <a16:creationId xmlns:a16="http://schemas.microsoft.com/office/drawing/2014/main" id="{4A2ACF07-358C-45A3-B148-7D9A21B0E41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45" name="Oval 5">
                  <a:extLst>
                    <a:ext uri="{FF2B5EF4-FFF2-40B4-BE49-F238E27FC236}">
                      <a16:creationId xmlns:a16="http://schemas.microsoft.com/office/drawing/2014/main" id="{061CA3A6-A727-4CC3-992D-6C5B9489FA3A}"/>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46" name="Oval 6">
                  <a:extLst>
                    <a:ext uri="{FF2B5EF4-FFF2-40B4-BE49-F238E27FC236}">
                      <a16:creationId xmlns:a16="http://schemas.microsoft.com/office/drawing/2014/main" id="{9D9C797D-724D-47E3-94A2-16371D2BEA3F}"/>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47" name="AutoShape 7">
                  <a:extLst>
                    <a:ext uri="{FF2B5EF4-FFF2-40B4-BE49-F238E27FC236}">
                      <a16:creationId xmlns:a16="http://schemas.microsoft.com/office/drawing/2014/main" id="{57CAA522-054A-4BD7-A527-5EC6720BC82C}"/>
                    </a:ext>
                  </a:extLst>
                </p:cNvPr>
                <p:cNvCxnSpPr>
                  <a:cxnSpLocks noChangeShapeType="1"/>
                  <a:stCxn id="44" idx="7"/>
                  <a:endCxn id="45"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8">
                  <a:extLst>
                    <a:ext uri="{FF2B5EF4-FFF2-40B4-BE49-F238E27FC236}">
                      <a16:creationId xmlns:a16="http://schemas.microsoft.com/office/drawing/2014/main" id="{96D6CA67-61EC-4D2B-8B78-CB00799C9F06}"/>
                    </a:ext>
                  </a:extLst>
                </p:cNvPr>
                <p:cNvCxnSpPr>
                  <a:cxnSpLocks noChangeShapeType="1"/>
                  <a:stCxn id="44" idx="5"/>
                  <a:endCxn id="46" idx="2"/>
                </p:cNvCxnSpPr>
                <p:nvPr/>
              </p:nvCxnSpPr>
              <p:spPr bwMode="auto">
                <a:xfrm>
                  <a:off x="7562968" y="4951429"/>
                  <a:ext cx="1286997" cy="59760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AutoShape 9">
                  <a:extLst>
                    <a:ext uri="{FF2B5EF4-FFF2-40B4-BE49-F238E27FC236}">
                      <a16:creationId xmlns:a16="http://schemas.microsoft.com/office/drawing/2014/main" id="{08AC16E4-8978-47B2-8B37-1028A77FE472}"/>
                    </a:ext>
                  </a:extLst>
                </p:cNvPr>
                <p:cNvCxnSpPr>
                  <a:cxnSpLocks noChangeShapeType="1"/>
                  <a:stCxn id="46" idx="6"/>
                  <a:endCxn id="51"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AutoShape 10">
                  <a:extLst>
                    <a:ext uri="{FF2B5EF4-FFF2-40B4-BE49-F238E27FC236}">
                      <a16:creationId xmlns:a16="http://schemas.microsoft.com/office/drawing/2014/main" id="{3A701F37-9E0B-4D78-A8B4-D2302515E584}"/>
                    </a:ext>
                  </a:extLst>
                </p:cNvPr>
                <p:cNvCxnSpPr>
                  <a:cxnSpLocks noChangeShapeType="1"/>
                  <a:stCxn id="45" idx="4"/>
                  <a:endCxn id="46" idx="0"/>
                </p:cNvCxnSpPr>
                <p:nvPr/>
              </p:nvCxnSpPr>
              <p:spPr bwMode="auto">
                <a:xfrm>
                  <a:off x="9013738" y="4265291"/>
                  <a:ext cx="19107" cy="1100864"/>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 name="Oval 11">
                  <a:extLst>
                    <a:ext uri="{FF2B5EF4-FFF2-40B4-BE49-F238E27FC236}">
                      <a16:creationId xmlns:a16="http://schemas.microsoft.com/office/drawing/2014/main" id="{AE374625-9F9F-4B8B-8250-904A30F3CF9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52" name="AutoShape 12">
                  <a:extLst>
                    <a:ext uri="{FF2B5EF4-FFF2-40B4-BE49-F238E27FC236}">
                      <a16:creationId xmlns:a16="http://schemas.microsoft.com/office/drawing/2014/main" id="{FD97976C-FA1F-465A-AE2F-BA1F3D7807A3}"/>
                    </a:ext>
                  </a:extLst>
                </p:cNvPr>
                <p:cNvCxnSpPr>
                  <a:cxnSpLocks noChangeShapeType="1"/>
                  <a:stCxn id="45" idx="5"/>
                  <a:endCxn id="51" idx="1"/>
                </p:cNvCxnSpPr>
                <p:nvPr/>
              </p:nvCxnSpPr>
              <p:spPr bwMode="auto">
                <a:xfrm>
                  <a:off x="9142241" y="4211727"/>
                  <a:ext cx="1240056" cy="45084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3" name="Text Box 13">
                  <a:extLst>
                    <a:ext uri="{FF2B5EF4-FFF2-40B4-BE49-F238E27FC236}">
                      <a16:creationId xmlns:a16="http://schemas.microsoft.com/office/drawing/2014/main" id="{A047D07E-4000-4E7F-9A2A-3D575E89699C}"/>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54" name="Text Box 15">
                  <a:extLst>
                    <a:ext uri="{FF2B5EF4-FFF2-40B4-BE49-F238E27FC236}">
                      <a16:creationId xmlns:a16="http://schemas.microsoft.com/office/drawing/2014/main" id="{914C537A-ACE9-4FD2-A486-1DF72E8053BC}"/>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55" name="Text Box 16">
                  <a:extLst>
                    <a:ext uri="{FF2B5EF4-FFF2-40B4-BE49-F238E27FC236}">
                      <a16:creationId xmlns:a16="http://schemas.microsoft.com/office/drawing/2014/main" id="{E5DA8CAD-D2CE-4B46-9161-256293FFA2EC}"/>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56" name="Text Box 17">
                  <a:extLst>
                    <a:ext uri="{FF2B5EF4-FFF2-40B4-BE49-F238E27FC236}">
                      <a16:creationId xmlns:a16="http://schemas.microsoft.com/office/drawing/2014/main" id="{8119AFB0-FA41-4FFC-8238-4D6DA4E2D5AC}"/>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57" name="Text Box 18">
                  <a:extLst>
                    <a:ext uri="{FF2B5EF4-FFF2-40B4-BE49-F238E27FC236}">
                      <a16:creationId xmlns:a16="http://schemas.microsoft.com/office/drawing/2014/main" id="{0408C30B-A0B1-4545-AD3E-F34AF9C30703}"/>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58" name="Text Box 15">
                  <a:extLst>
                    <a:ext uri="{FF2B5EF4-FFF2-40B4-BE49-F238E27FC236}">
                      <a16:creationId xmlns:a16="http://schemas.microsoft.com/office/drawing/2014/main" id="{3BB683A5-C785-44FE-AD1D-7F91848BC2D5}"/>
                    </a:ext>
                  </a:extLst>
                </p:cNvPr>
                <p:cNvSpPr txBox="1">
                  <a:spLocks noChangeArrowheads="1"/>
                </p:cNvSpPr>
                <p:nvPr/>
              </p:nvSpPr>
              <p:spPr bwMode="auto">
                <a:xfrm>
                  <a:off x="9159019"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grpSp>
        </p:grpSp>
      </p:grpSp>
      <p:sp>
        <p:nvSpPr>
          <p:cNvPr id="5" name="Title 4">
            <a:extLst>
              <a:ext uri="{FF2B5EF4-FFF2-40B4-BE49-F238E27FC236}">
                <a16:creationId xmlns:a16="http://schemas.microsoft.com/office/drawing/2014/main" id="{3074CA9F-F967-4FAB-943F-F56DF618A4F0}"/>
              </a:ext>
            </a:extLst>
          </p:cNvPr>
          <p:cNvSpPr>
            <a:spLocks noGrp="1"/>
          </p:cNvSpPr>
          <p:nvPr>
            <p:ph type="title"/>
          </p:nvPr>
        </p:nvSpPr>
        <p:spPr/>
        <p:txBody>
          <a:bodyPr>
            <a:noAutofit/>
          </a:bodyPr>
          <a:lstStyle/>
          <a:p>
            <a:r>
              <a:rPr lang="en-US" sz="3600" dirty="0"/>
              <a:t>Greed Revisited: Residual Graph &amp; Augmenting Paths</a:t>
            </a:r>
          </a:p>
        </p:txBody>
      </p:sp>
      <p:sp>
        <p:nvSpPr>
          <p:cNvPr id="4" name="Slide Number Placeholder 3">
            <a:extLst>
              <a:ext uri="{FF2B5EF4-FFF2-40B4-BE49-F238E27FC236}">
                <a16:creationId xmlns:a16="http://schemas.microsoft.com/office/drawing/2014/main" id="{AAE5148E-6D77-4AEE-8084-D22A48D4238A}"/>
              </a:ext>
            </a:extLst>
          </p:cNvPr>
          <p:cNvSpPr>
            <a:spLocks noGrp="1"/>
          </p:cNvSpPr>
          <p:nvPr>
            <p:ph type="sldNum" sz="quarter" idx="12"/>
          </p:nvPr>
        </p:nvSpPr>
        <p:spPr/>
        <p:txBody>
          <a:bodyPr/>
          <a:lstStyle/>
          <a:p>
            <a:fld id="{859767C1-1CFC-4BF3-A3D8-E4104FCBBC17}" type="slidenum">
              <a:rPr lang="en-US" smtClean="0"/>
              <a:pPr/>
              <a:t>10</a:t>
            </a:fld>
            <a:endParaRPr lang="en-US" dirty="0"/>
          </a:p>
        </p:txBody>
      </p:sp>
      <p:grpSp>
        <p:nvGrpSpPr>
          <p:cNvPr id="6" name="Group 5">
            <a:extLst>
              <a:ext uri="{FF2B5EF4-FFF2-40B4-BE49-F238E27FC236}">
                <a16:creationId xmlns:a16="http://schemas.microsoft.com/office/drawing/2014/main" id="{967C023D-F7AB-457E-999F-C953BC7130F2}"/>
              </a:ext>
            </a:extLst>
          </p:cNvPr>
          <p:cNvGrpSpPr/>
          <p:nvPr/>
        </p:nvGrpSpPr>
        <p:grpSpPr>
          <a:xfrm>
            <a:off x="944032" y="1591859"/>
            <a:ext cx="3443721" cy="1832384"/>
            <a:chOff x="7250772" y="3899531"/>
            <a:chExt cx="3443721" cy="1832384"/>
          </a:xfrm>
        </p:grpSpPr>
        <p:sp>
          <p:nvSpPr>
            <p:cNvPr id="7" name="Oval 4">
              <a:extLst>
                <a:ext uri="{FF2B5EF4-FFF2-40B4-BE49-F238E27FC236}">
                  <a16:creationId xmlns:a16="http://schemas.microsoft.com/office/drawing/2014/main" id="{A0E58068-B7F3-4B5D-A6FF-91F4EE76236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8" name="Oval 5">
              <a:extLst>
                <a:ext uri="{FF2B5EF4-FFF2-40B4-BE49-F238E27FC236}">
                  <a16:creationId xmlns:a16="http://schemas.microsoft.com/office/drawing/2014/main" id="{9EF26965-3CF5-4291-A230-9376A40BB6C5}"/>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9" name="Oval 6">
              <a:extLst>
                <a:ext uri="{FF2B5EF4-FFF2-40B4-BE49-F238E27FC236}">
                  <a16:creationId xmlns:a16="http://schemas.microsoft.com/office/drawing/2014/main" id="{CC93A514-CFB6-46A4-8802-D4F004D20935}"/>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10" name="AutoShape 7">
              <a:extLst>
                <a:ext uri="{FF2B5EF4-FFF2-40B4-BE49-F238E27FC236}">
                  <a16:creationId xmlns:a16="http://schemas.microsoft.com/office/drawing/2014/main" id="{CC1749B0-CBF4-4D6B-8C3A-9CE32A4D807E}"/>
                </a:ext>
              </a:extLst>
            </p:cNvPr>
            <p:cNvCxnSpPr>
              <a:cxnSpLocks noChangeShapeType="1"/>
              <a:stCxn id="7" idx="7"/>
              <a:endCxn id="8"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8">
              <a:extLst>
                <a:ext uri="{FF2B5EF4-FFF2-40B4-BE49-F238E27FC236}">
                  <a16:creationId xmlns:a16="http://schemas.microsoft.com/office/drawing/2014/main" id="{7D2B9E01-BF3F-4AE5-B826-D5A555620043}"/>
                </a:ext>
              </a:extLst>
            </p:cNvPr>
            <p:cNvCxnSpPr>
              <a:cxnSpLocks noChangeShapeType="1"/>
              <a:stCxn id="7" idx="5"/>
              <a:endCxn id="9" idx="2"/>
            </p:cNvCxnSpPr>
            <p:nvPr/>
          </p:nvCxnSpPr>
          <p:spPr bwMode="auto">
            <a:xfrm>
              <a:off x="7562968" y="4951429"/>
              <a:ext cx="1286997" cy="5976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AutoShape 9">
              <a:extLst>
                <a:ext uri="{FF2B5EF4-FFF2-40B4-BE49-F238E27FC236}">
                  <a16:creationId xmlns:a16="http://schemas.microsoft.com/office/drawing/2014/main" id="{28F3DA81-4C06-46EC-AF60-0298BEA2A3AA}"/>
                </a:ext>
              </a:extLst>
            </p:cNvPr>
            <p:cNvCxnSpPr>
              <a:cxnSpLocks noChangeShapeType="1"/>
              <a:stCxn id="9" idx="6"/>
              <a:endCxn id="14"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10">
              <a:extLst>
                <a:ext uri="{FF2B5EF4-FFF2-40B4-BE49-F238E27FC236}">
                  <a16:creationId xmlns:a16="http://schemas.microsoft.com/office/drawing/2014/main" id="{B7505C70-A240-4318-B726-D0D89135A4AB}"/>
                </a:ext>
              </a:extLst>
            </p:cNvPr>
            <p:cNvCxnSpPr>
              <a:cxnSpLocks noChangeShapeType="1"/>
              <a:stCxn id="8" idx="4"/>
              <a:endCxn id="9" idx="0"/>
            </p:cNvCxnSpPr>
            <p:nvPr/>
          </p:nvCxnSpPr>
          <p:spPr bwMode="auto">
            <a:xfrm>
              <a:off x="9013738" y="4265291"/>
              <a:ext cx="19107" cy="1100864"/>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1">
              <a:extLst>
                <a:ext uri="{FF2B5EF4-FFF2-40B4-BE49-F238E27FC236}">
                  <a16:creationId xmlns:a16="http://schemas.microsoft.com/office/drawing/2014/main" id="{9B42E625-7866-4AA0-83CD-7DF7E6735170}"/>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15" name="AutoShape 12">
              <a:extLst>
                <a:ext uri="{FF2B5EF4-FFF2-40B4-BE49-F238E27FC236}">
                  <a16:creationId xmlns:a16="http://schemas.microsoft.com/office/drawing/2014/main" id="{6D7A8685-77CC-4BBE-92FD-DC3703A772FE}"/>
                </a:ext>
              </a:extLst>
            </p:cNvPr>
            <p:cNvCxnSpPr>
              <a:cxnSpLocks noChangeShapeType="1"/>
              <a:stCxn id="8" idx="5"/>
              <a:endCxn id="14" idx="1"/>
            </p:cNvCxnSpPr>
            <p:nvPr/>
          </p:nvCxnSpPr>
          <p:spPr bwMode="auto">
            <a:xfrm>
              <a:off x="9142241" y="4211727"/>
              <a:ext cx="1240056" cy="4508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 Box 13">
              <a:extLst>
                <a:ext uri="{FF2B5EF4-FFF2-40B4-BE49-F238E27FC236}">
                  <a16:creationId xmlns:a16="http://schemas.microsoft.com/office/drawing/2014/main" id="{4A6BA4BC-16F6-4491-8CE1-161655A779B6}"/>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17" name="Text Box 15">
              <a:extLst>
                <a:ext uri="{FF2B5EF4-FFF2-40B4-BE49-F238E27FC236}">
                  <a16:creationId xmlns:a16="http://schemas.microsoft.com/office/drawing/2014/main" id="{AA1D0589-0163-41E7-86FE-F22842EA9481}"/>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8" name="Text Box 16">
              <a:extLst>
                <a:ext uri="{FF2B5EF4-FFF2-40B4-BE49-F238E27FC236}">
                  <a16:creationId xmlns:a16="http://schemas.microsoft.com/office/drawing/2014/main" id="{70ABF3A7-DCFB-4FCE-A67A-305050B41FCA}"/>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9" name="Text Box 17">
              <a:extLst>
                <a:ext uri="{FF2B5EF4-FFF2-40B4-BE49-F238E27FC236}">
                  <a16:creationId xmlns:a16="http://schemas.microsoft.com/office/drawing/2014/main" id="{59FED25E-189F-431D-BBF1-92A68D7BC551}"/>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20" name="Text Box 18">
              <a:extLst>
                <a:ext uri="{FF2B5EF4-FFF2-40B4-BE49-F238E27FC236}">
                  <a16:creationId xmlns:a16="http://schemas.microsoft.com/office/drawing/2014/main" id="{04567866-3BF9-4F0E-8D02-7C9C87411BDD}"/>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30</a:t>
              </a:r>
            </a:p>
          </p:txBody>
        </p:sp>
      </p:grpSp>
      <p:grpSp>
        <p:nvGrpSpPr>
          <p:cNvPr id="2" name="Group 1">
            <a:extLst>
              <a:ext uri="{FF2B5EF4-FFF2-40B4-BE49-F238E27FC236}">
                <a16:creationId xmlns:a16="http://schemas.microsoft.com/office/drawing/2014/main" id="{0401A01B-A61B-451D-8464-7AE189EC864B}"/>
              </a:ext>
            </a:extLst>
          </p:cNvPr>
          <p:cNvGrpSpPr/>
          <p:nvPr/>
        </p:nvGrpSpPr>
        <p:grpSpPr>
          <a:xfrm>
            <a:off x="985137" y="4406511"/>
            <a:ext cx="3443721" cy="1832384"/>
            <a:chOff x="7832294" y="3564459"/>
            <a:chExt cx="3443721" cy="1832384"/>
          </a:xfrm>
        </p:grpSpPr>
        <p:sp>
          <p:nvSpPr>
            <p:cNvPr id="38" name="Freeform: Shape 37">
              <a:extLst>
                <a:ext uri="{FF2B5EF4-FFF2-40B4-BE49-F238E27FC236}">
                  <a16:creationId xmlns:a16="http://schemas.microsoft.com/office/drawing/2014/main" id="{BBBFC114-A029-4D25-AAE6-345462B434B3}"/>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21" name="Group 20">
              <a:extLst>
                <a:ext uri="{FF2B5EF4-FFF2-40B4-BE49-F238E27FC236}">
                  <a16:creationId xmlns:a16="http://schemas.microsoft.com/office/drawing/2014/main" id="{22140FAD-A939-4D21-B214-A992D13E8AED}"/>
                </a:ext>
              </a:extLst>
            </p:cNvPr>
            <p:cNvGrpSpPr/>
            <p:nvPr/>
          </p:nvGrpSpPr>
          <p:grpSpPr>
            <a:xfrm>
              <a:off x="7832294" y="3564459"/>
              <a:ext cx="3443721" cy="1832384"/>
              <a:chOff x="7250772" y="3899531"/>
              <a:chExt cx="3443721" cy="1832384"/>
            </a:xfrm>
          </p:grpSpPr>
          <p:sp>
            <p:nvSpPr>
              <p:cNvPr id="22" name="Oval 4">
                <a:extLst>
                  <a:ext uri="{FF2B5EF4-FFF2-40B4-BE49-F238E27FC236}">
                    <a16:creationId xmlns:a16="http://schemas.microsoft.com/office/drawing/2014/main" id="{A376E8D2-2B5D-4021-847B-F5BB7AD4F4A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23" name="Oval 5">
                <a:extLst>
                  <a:ext uri="{FF2B5EF4-FFF2-40B4-BE49-F238E27FC236}">
                    <a16:creationId xmlns:a16="http://schemas.microsoft.com/office/drawing/2014/main" id="{464B38FD-9053-4DDE-B531-D8A71737038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24" name="Oval 6">
                <a:extLst>
                  <a:ext uri="{FF2B5EF4-FFF2-40B4-BE49-F238E27FC236}">
                    <a16:creationId xmlns:a16="http://schemas.microsoft.com/office/drawing/2014/main" id="{372147D7-7F1D-493F-B995-CCF3E2F109E4}"/>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25" name="AutoShape 7">
                <a:extLst>
                  <a:ext uri="{FF2B5EF4-FFF2-40B4-BE49-F238E27FC236}">
                    <a16:creationId xmlns:a16="http://schemas.microsoft.com/office/drawing/2014/main" id="{060008A0-2136-46A4-A222-4DF9E75F9980}"/>
                  </a:ext>
                </a:extLst>
              </p:cNvPr>
              <p:cNvCxnSpPr>
                <a:cxnSpLocks noChangeShapeType="1"/>
                <a:stCxn id="22" idx="7"/>
                <a:endCxn id="23"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8">
                <a:extLst>
                  <a:ext uri="{FF2B5EF4-FFF2-40B4-BE49-F238E27FC236}">
                    <a16:creationId xmlns:a16="http://schemas.microsoft.com/office/drawing/2014/main" id="{6AD9FBDA-D915-4F5F-A96D-165B999DAC63}"/>
                  </a:ext>
                </a:extLst>
              </p:cNvPr>
              <p:cNvCxnSpPr>
                <a:cxnSpLocks noChangeShapeType="1"/>
                <a:stCxn id="22" idx="5"/>
                <a:endCxn id="24" idx="2"/>
              </p:cNvCxnSpPr>
              <p:nvPr/>
            </p:nvCxnSpPr>
            <p:spPr bwMode="auto">
              <a:xfrm>
                <a:off x="7562968" y="4951429"/>
                <a:ext cx="1286997" cy="59760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9">
                <a:extLst>
                  <a:ext uri="{FF2B5EF4-FFF2-40B4-BE49-F238E27FC236}">
                    <a16:creationId xmlns:a16="http://schemas.microsoft.com/office/drawing/2014/main" id="{6FA1FCC5-DB90-4374-A42D-46D4E340B21E}"/>
                  </a:ext>
                </a:extLst>
              </p:cNvPr>
              <p:cNvCxnSpPr>
                <a:cxnSpLocks noChangeShapeType="1"/>
                <a:stCxn id="24" idx="6"/>
                <a:endCxn id="29"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10">
                <a:extLst>
                  <a:ext uri="{FF2B5EF4-FFF2-40B4-BE49-F238E27FC236}">
                    <a16:creationId xmlns:a16="http://schemas.microsoft.com/office/drawing/2014/main" id="{AD6971ED-9F05-4DC2-A83E-3E266A8F76DF}"/>
                  </a:ext>
                </a:extLst>
              </p:cNvPr>
              <p:cNvCxnSpPr>
                <a:cxnSpLocks noChangeShapeType="1"/>
                <a:stCxn id="23" idx="4"/>
                <a:endCxn id="24" idx="0"/>
              </p:cNvCxnSpPr>
              <p:nvPr/>
            </p:nvCxnSpPr>
            <p:spPr bwMode="auto">
              <a:xfrm>
                <a:off x="9013738" y="4265291"/>
                <a:ext cx="19107" cy="1100864"/>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Oval 11">
                <a:extLst>
                  <a:ext uri="{FF2B5EF4-FFF2-40B4-BE49-F238E27FC236}">
                    <a16:creationId xmlns:a16="http://schemas.microsoft.com/office/drawing/2014/main" id="{29D1A713-DE7C-42B3-A2A7-4660E4AFA94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30" name="AutoShape 12">
                <a:extLst>
                  <a:ext uri="{FF2B5EF4-FFF2-40B4-BE49-F238E27FC236}">
                    <a16:creationId xmlns:a16="http://schemas.microsoft.com/office/drawing/2014/main" id="{271F2B6F-EA8D-43C2-A99E-5E44E10490C7}"/>
                  </a:ext>
                </a:extLst>
              </p:cNvPr>
              <p:cNvCxnSpPr>
                <a:cxnSpLocks noChangeShapeType="1"/>
                <a:stCxn id="23" idx="5"/>
                <a:endCxn id="29" idx="1"/>
              </p:cNvCxnSpPr>
              <p:nvPr/>
            </p:nvCxnSpPr>
            <p:spPr bwMode="auto">
              <a:xfrm>
                <a:off x="9142241" y="4211727"/>
                <a:ext cx="1240056" cy="45084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Text Box 13">
                <a:extLst>
                  <a:ext uri="{FF2B5EF4-FFF2-40B4-BE49-F238E27FC236}">
                    <a16:creationId xmlns:a16="http://schemas.microsoft.com/office/drawing/2014/main" id="{CDD1AE53-B652-4D97-8B23-ED3CBFE2D45F}"/>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2" name="Text Box 15">
                <a:extLst>
                  <a:ext uri="{FF2B5EF4-FFF2-40B4-BE49-F238E27FC236}">
                    <a16:creationId xmlns:a16="http://schemas.microsoft.com/office/drawing/2014/main" id="{7D430675-B799-4BF3-AF20-5A4C7E129EC7}"/>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3" name="Text Box 16">
                <a:extLst>
                  <a:ext uri="{FF2B5EF4-FFF2-40B4-BE49-F238E27FC236}">
                    <a16:creationId xmlns:a16="http://schemas.microsoft.com/office/drawing/2014/main" id="{8A6D4366-13F3-4B3D-B26D-E70D937F7311}"/>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4" name="Text Box 17">
                <a:extLst>
                  <a:ext uri="{FF2B5EF4-FFF2-40B4-BE49-F238E27FC236}">
                    <a16:creationId xmlns:a16="http://schemas.microsoft.com/office/drawing/2014/main" id="{C49826C8-659A-4DCA-92EC-B0B8AAC18F1D}"/>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5" name="Text Box 18">
                <a:extLst>
                  <a:ext uri="{FF2B5EF4-FFF2-40B4-BE49-F238E27FC236}">
                    <a16:creationId xmlns:a16="http://schemas.microsoft.com/office/drawing/2014/main" id="{C24E76A7-34B2-4F07-BDB9-BAB1D7312F8D}"/>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9" name="Text Box 15">
                <a:extLst>
                  <a:ext uri="{FF2B5EF4-FFF2-40B4-BE49-F238E27FC236}">
                    <a16:creationId xmlns:a16="http://schemas.microsoft.com/office/drawing/2014/main" id="{1DDAB641-371E-45D5-B045-F3879CB3560C}"/>
                  </a:ext>
                </a:extLst>
              </p:cNvPr>
              <p:cNvSpPr txBox="1">
                <a:spLocks noChangeArrowheads="1"/>
              </p:cNvSpPr>
              <p:nvPr/>
            </p:nvSpPr>
            <p:spPr bwMode="auto">
              <a:xfrm>
                <a:off x="9159019"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grpSp>
      </p:grpSp>
      <p:sp>
        <p:nvSpPr>
          <p:cNvPr id="40" name="AutoShape 76">
            <a:extLst>
              <a:ext uri="{FF2B5EF4-FFF2-40B4-BE49-F238E27FC236}">
                <a16:creationId xmlns:a16="http://schemas.microsoft.com/office/drawing/2014/main" id="{AC2F4CE6-2AFF-43B8-9065-035AB2781851}"/>
              </a:ext>
            </a:extLst>
          </p:cNvPr>
          <p:cNvSpPr>
            <a:spLocks noChangeArrowheads="1"/>
          </p:cNvSpPr>
          <p:nvPr/>
        </p:nvSpPr>
        <p:spPr bwMode="auto">
          <a:xfrm rot="5413914" flipV="1">
            <a:off x="2436682" y="3740825"/>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61" name="AutoShape 75">
            <a:extLst>
              <a:ext uri="{FF2B5EF4-FFF2-40B4-BE49-F238E27FC236}">
                <a16:creationId xmlns:a16="http://schemas.microsoft.com/office/drawing/2014/main" id="{CEE06E57-886D-46C5-9005-F73C4153F4AD}"/>
              </a:ext>
            </a:extLst>
          </p:cNvPr>
          <p:cNvSpPr>
            <a:spLocks noChangeArrowheads="1"/>
          </p:cNvSpPr>
          <p:nvPr/>
        </p:nvSpPr>
        <p:spPr bwMode="auto">
          <a:xfrm rot="13914" flipV="1">
            <a:off x="5376251" y="5045977"/>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78" name="AutoShape 77">
            <a:extLst>
              <a:ext uri="{FF2B5EF4-FFF2-40B4-BE49-F238E27FC236}">
                <a16:creationId xmlns:a16="http://schemas.microsoft.com/office/drawing/2014/main" id="{3C58E70E-932B-4286-9954-C6B373C6E32B}"/>
              </a:ext>
            </a:extLst>
          </p:cNvPr>
          <p:cNvSpPr>
            <a:spLocks noChangeArrowheads="1"/>
          </p:cNvSpPr>
          <p:nvPr/>
        </p:nvSpPr>
        <p:spPr bwMode="auto">
          <a:xfrm rot="16186086">
            <a:off x="8298808" y="3687219"/>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CAD0D67-B96E-4CDF-9CBE-A2DE1A77F7F6}"/>
                  </a:ext>
                </a:extLst>
              </p:cNvPr>
              <p:cNvSpPr txBox="1"/>
              <p:nvPr/>
            </p:nvSpPr>
            <p:spPr>
              <a:xfrm>
                <a:off x="3678860" y="4243638"/>
                <a:ext cx="1731826" cy="736997"/>
              </a:xfrm>
              <a:prstGeom prst="rect">
                <a:avLst/>
              </a:prstGeom>
              <a:noFill/>
            </p:spPr>
            <p:txBody>
              <a:bodyPr wrap="square" rtlCol="0">
                <a:spAutoFit/>
              </a:bodyPr>
              <a:lstStyle/>
              <a:p>
                <a:pPr algn="ctr"/>
                <a:r>
                  <a:rPr lang="en-US" sz="2000" dirty="0"/>
                  <a:t>Residual graph </a:t>
                </a:r>
                <a14:m>
                  <m:oMath xmlns:m="http://schemas.openxmlformats.org/officeDocument/2006/math">
                    <m:sSub>
                      <m:sSubPr>
                        <m:ctrlPr>
                          <a:rPr lang="en-US" sz="2000" b="1" i="1" smtClean="0">
                            <a:solidFill>
                              <a:srgbClr val="0066CC"/>
                            </a:solidFill>
                            <a:latin typeface="Cambria Math" panose="02040503050406030204" pitchFamily="18" charset="0"/>
                          </a:rPr>
                        </m:ctrlPr>
                      </m:sSubPr>
                      <m:e>
                        <m:r>
                          <a:rPr lang="en-US" sz="2000" b="1" i="1" smtClean="0">
                            <a:solidFill>
                              <a:srgbClr val="0066CC"/>
                            </a:solidFill>
                            <a:latin typeface="Cambria Math" panose="02040503050406030204" pitchFamily="18" charset="0"/>
                          </a:rPr>
                          <m:t>𝑮</m:t>
                        </m:r>
                      </m:e>
                      <m:sub>
                        <m:r>
                          <a:rPr lang="en-US" sz="2000" b="1" i="1" smtClean="0">
                            <a:solidFill>
                              <a:srgbClr val="0066CC"/>
                            </a:solidFill>
                            <a:latin typeface="Cambria Math" panose="02040503050406030204" pitchFamily="18" charset="0"/>
                          </a:rPr>
                          <m:t>𝒇</m:t>
                        </m:r>
                      </m:sub>
                    </m:sSub>
                  </m:oMath>
                </a14:m>
                <a:r>
                  <a:rPr lang="en-US" sz="2000" dirty="0"/>
                  <a:t> </a:t>
                </a:r>
              </a:p>
            </p:txBody>
          </p:sp>
        </mc:Choice>
        <mc:Fallback xmlns="">
          <p:sp>
            <p:nvSpPr>
              <p:cNvPr id="80" name="TextBox 79">
                <a:extLst>
                  <a:ext uri="{FF2B5EF4-FFF2-40B4-BE49-F238E27FC236}">
                    <a16:creationId xmlns:a16="http://schemas.microsoft.com/office/drawing/2014/main" id="{FCAD0D67-B96E-4CDF-9CBE-A2DE1A77F7F6}"/>
                  </a:ext>
                </a:extLst>
              </p:cNvPr>
              <p:cNvSpPr txBox="1">
                <a:spLocks noRot="1" noChangeAspect="1" noMove="1" noResize="1" noEditPoints="1" noAdjustHandles="1" noChangeArrowheads="1" noChangeShapeType="1" noTextEdit="1"/>
              </p:cNvSpPr>
              <p:nvPr/>
            </p:nvSpPr>
            <p:spPr>
              <a:xfrm>
                <a:off x="3678860" y="4243638"/>
                <a:ext cx="1731826" cy="736997"/>
              </a:xfrm>
              <a:prstGeom prst="rect">
                <a:avLst/>
              </a:prstGeom>
              <a:blipFill>
                <a:blip r:embed="rId2"/>
                <a:stretch>
                  <a:fillRect l="-2807" t="-4132" r="-5614" b="-6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A9686BF-EAB1-42CB-8551-3822748C580B}"/>
                  </a:ext>
                </a:extLst>
              </p:cNvPr>
              <p:cNvSpPr txBox="1"/>
              <p:nvPr/>
            </p:nvSpPr>
            <p:spPr>
              <a:xfrm>
                <a:off x="9594847" y="4348559"/>
                <a:ext cx="1731826" cy="429220"/>
              </a:xfrm>
              <a:prstGeom prst="rect">
                <a:avLst/>
              </a:prstGeom>
              <a:noFill/>
            </p:spPr>
            <p:txBody>
              <a:bodyPr wrap="square" rtlCol="0">
                <a:spAutoFit/>
              </a:bodyPr>
              <a:lstStyle/>
              <a:p>
                <a:pPr algn="ctr"/>
                <a:r>
                  <a:rPr lang="en-US" sz="2000" dirty="0"/>
                  <a:t>Path in </a:t>
                </a:r>
                <a14:m>
                  <m:oMath xmlns:m="http://schemas.openxmlformats.org/officeDocument/2006/math">
                    <m:sSub>
                      <m:sSubPr>
                        <m:ctrlPr>
                          <a:rPr lang="en-US" sz="2000" b="1" i="1" smtClean="0">
                            <a:solidFill>
                              <a:srgbClr val="0066CC"/>
                            </a:solidFill>
                            <a:latin typeface="Cambria Math" panose="02040503050406030204" pitchFamily="18" charset="0"/>
                          </a:rPr>
                        </m:ctrlPr>
                      </m:sSubPr>
                      <m:e>
                        <m:r>
                          <a:rPr lang="en-US" sz="2000" b="1" i="1" smtClean="0">
                            <a:solidFill>
                              <a:srgbClr val="0066CC"/>
                            </a:solidFill>
                            <a:latin typeface="Cambria Math" panose="02040503050406030204" pitchFamily="18" charset="0"/>
                          </a:rPr>
                          <m:t>𝑮</m:t>
                        </m:r>
                      </m:e>
                      <m:sub>
                        <m:r>
                          <a:rPr lang="en-US" sz="2000" b="1" i="1" smtClean="0">
                            <a:solidFill>
                              <a:srgbClr val="0066CC"/>
                            </a:solidFill>
                            <a:latin typeface="Cambria Math" panose="02040503050406030204" pitchFamily="18" charset="0"/>
                          </a:rPr>
                          <m:t>𝒇</m:t>
                        </m:r>
                      </m:sub>
                    </m:sSub>
                  </m:oMath>
                </a14:m>
                <a:r>
                  <a:rPr lang="en-US" sz="2000" dirty="0"/>
                  <a:t> </a:t>
                </a:r>
              </a:p>
            </p:txBody>
          </p:sp>
        </mc:Choice>
        <mc:Fallback xmlns="">
          <p:sp>
            <p:nvSpPr>
              <p:cNvPr id="81" name="TextBox 80">
                <a:extLst>
                  <a:ext uri="{FF2B5EF4-FFF2-40B4-BE49-F238E27FC236}">
                    <a16:creationId xmlns:a16="http://schemas.microsoft.com/office/drawing/2014/main" id="{EA9686BF-EAB1-42CB-8551-3822748C580B}"/>
                  </a:ext>
                </a:extLst>
              </p:cNvPr>
              <p:cNvSpPr txBox="1">
                <a:spLocks noRot="1" noChangeAspect="1" noMove="1" noResize="1" noEditPoints="1" noAdjustHandles="1" noChangeArrowheads="1" noChangeShapeType="1" noTextEdit="1"/>
              </p:cNvSpPr>
              <p:nvPr/>
            </p:nvSpPr>
            <p:spPr>
              <a:xfrm>
                <a:off x="9594847" y="4348559"/>
                <a:ext cx="1731826" cy="429220"/>
              </a:xfrm>
              <a:prstGeom prst="rect">
                <a:avLst/>
              </a:prstGeom>
              <a:blipFill>
                <a:blip r:embed="rId3"/>
                <a:stretch>
                  <a:fillRect t="-5634" b="-18310"/>
                </a:stretch>
              </a:blipFill>
            </p:spPr>
            <p:txBody>
              <a:bodyPr/>
              <a:lstStyle/>
              <a:p>
                <a:r>
                  <a:rPr lang="en-US">
                    <a:noFill/>
                  </a:rPr>
                  <a:t> </a:t>
                </a:r>
              </a:p>
            </p:txBody>
          </p:sp>
        </mc:Fallback>
      </mc:AlternateContent>
      <p:grpSp>
        <p:nvGrpSpPr>
          <p:cNvPr id="83" name="Group 82">
            <a:extLst>
              <a:ext uri="{FF2B5EF4-FFF2-40B4-BE49-F238E27FC236}">
                <a16:creationId xmlns:a16="http://schemas.microsoft.com/office/drawing/2014/main" id="{88F27292-E4E7-44FC-8AF2-042181B6A9A5}"/>
              </a:ext>
            </a:extLst>
          </p:cNvPr>
          <p:cNvGrpSpPr/>
          <p:nvPr/>
        </p:nvGrpSpPr>
        <p:grpSpPr>
          <a:xfrm>
            <a:off x="6759823" y="1573392"/>
            <a:ext cx="4945562" cy="1852090"/>
            <a:chOff x="6759823" y="1221054"/>
            <a:chExt cx="4945562" cy="1852090"/>
          </a:xfrm>
        </p:grpSpPr>
        <p:sp>
          <p:nvSpPr>
            <p:cNvPr id="77" name="Freeform: Shape 76">
              <a:extLst>
                <a:ext uri="{FF2B5EF4-FFF2-40B4-BE49-F238E27FC236}">
                  <a16:creationId xmlns:a16="http://schemas.microsoft.com/office/drawing/2014/main" id="{96DF6995-BFA7-40A9-89FF-19A382C67882}"/>
                </a:ext>
              </a:extLst>
            </p:cNvPr>
            <p:cNvSpPr/>
            <p:nvPr/>
          </p:nvSpPr>
          <p:spPr bwMode="auto">
            <a:xfrm>
              <a:off x="7055465" y="1488587"/>
              <a:ext cx="2990850" cy="1454150"/>
            </a:xfrm>
            <a:custGeom>
              <a:avLst/>
              <a:gdLst>
                <a:gd name="connsiteX0" fmla="*/ 0 w 2990850"/>
                <a:gd name="connsiteY0" fmla="*/ 765175 h 1454150"/>
                <a:gd name="connsiteX1" fmla="*/ 1520825 w 2990850"/>
                <a:gd name="connsiteY1" fmla="*/ 1454150 h 1454150"/>
                <a:gd name="connsiteX2" fmla="*/ 1492250 w 2990850"/>
                <a:gd name="connsiteY2" fmla="*/ 0 h 1454150"/>
                <a:gd name="connsiteX3" fmla="*/ 2990850 w 2990850"/>
                <a:gd name="connsiteY3" fmla="*/ 555625 h 1454150"/>
              </a:gdLst>
              <a:ahLst/>
              <a:cxnLst>
                <a:cxn ang="0">
                  <a:pos x="connsiteX0" y="connsiteY0"/>
                </a:cxn>
                <a:cxn ang="0">
                  <a:pos x="connsiteX1" y="connsiteY1"/>
                </a:cxn>
                <a:cxn ang="0">
                  <a:pos x="connsiteX2" y="connsiteY2"/>
                </a:cxn>
                <a:cxn ang="0">
                  <a:pos x="connsiteX3" y="connsiteY3"/>
                </a:cxn>
              </a:cxnLst>
              <a:rect l="l" t="t" r="r" b="b"/>
              <a:pathLst>
                <a:path w="2990850" h="1454150">
                  <a:moveTo>
                    <a:pt x="0" y="765175"/>
                  </a:moveTo>
                  <a:lnTo>
                    <a:pt x="1520825" y="1454150"/>
                  </a:lnTo>
                  <a:lnTo>
                    <a:pt x="1492250" y="0"/>
                  </a:lnTo>
                  <a:lnTo>
                    <a:pt x="2990850" y="555625"/>
                  </a:lnTo>
                </a:path>
              </a:pathLst>
            </a:custGeom>
            <a:noFill/>
            <a:ln w="12700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62" name="Group 61">
              <a:extLst>
                <a:ext uri="{FF2B5EF4-FFF2-40B4-BE49-F238E27FC236}">
                  <a16:creationId xmlns:a16="http://schemas.microsoft.com/office/drawing/2014/main" id="{C86B14D5-2DA6-4C52-AFFB-00DE648CB3FC}"/>
                </a:ext>
              </a:extLst>
            </p:cNvPr>
            <p:cNvGrpSpPr/>
            <p:nvPr/>
          </p:nvGrpSpPr>
          <p:grpSpPr>
            <a:xfrm>
              <a:off x="6759823" y="1240760"/>
              <a:ext cx="3443721" cy="1832384"/>
              <a:chOff x="7250772" y="3899531"/>
              <a:chExt cx="3443721" cy="1832384"/>
            </a:xfrm>
          </p:grpSpPr>
          <p:sp>
            <p:nvSpPr>
              <p:cNvPr id="63" name="Oval 4">
                <a:extLst>
                  <a:ext uri="{FF2B5EF4-FFF2-40B4-BE49-F238E27FC236}">
                    <a16:creationId xmlns:a16="http://schemas.microsoft.com/office/drawing/2014/main" id="{179121E6-903C-4A88-8991-78AF1A28CD7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64" name="Oval 5">
                <a:extLst>
                  <a:ext uri="{FF2B5EF4-FFF2-40B4-BE49-F238E27FC236}">
                    <a16:creationId xmlns:a16="http://schemas.microsoft.com/office/drawing/2014/main" id="{9C93FC26-E6C7-4528-BE6C-F400D7904CA7}"/>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65" name="Oval 6">
                <a:extLst>
                  <a:ext uri="{FF2B5EF4-FFF2-40B4-BE49-F238E27FC236}">
                    <a16:creationId xmlns:a16="http://schemas.microsoft.com/office/drawing/2014/main" id="{28508BAB-0104-4B56-AB9D-D19B6A453CE7}"/>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66" name="AutoShape 7">
                <a:extLst>
                  <a:ext uri="{FF2B5EF4-FFF2-40B4-BE49-F238E27FC236}">
                    <a16:creationId xmlns:a16="http://schemas.microsoft.com/office/drawing/2014/main" id="{75863434-09E6-4696-90A0-2C034692DDA2}"/>
                  </a:ext>
                </a:extLst>
              </p:cNvPr>
              <p:cNvCxnSpPr>
                <a:cxnSpLocks noChangeShapeType="1"/>
                <a:stCxn id="63" idx="7"/>
                <a:endCxn id="64"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AutoShape 8">
                <a:extLst>
                  <a:ext uri="{FF2B5EF4-FFF2-40B4-BE49-F238E27FC236}">
                    <a16:creationId xmlns:a16="http://schemas.microsoft.com/office/drawing/2014/main" id="{6E3E940F-45E1-4722-ACD0-2AA03F92A0A9}"/>
                  </a:ext>
                </a:extLst>
              </p:cNvPr>
              <p:cNvCxnSpPr>
                <a:cxnSpLocks noChangeShapeType="1"/>
                <a:stCxn id="63" idx="5"/>
                <a:endCxn id="65" idx="2"/>
              </p:cNvCxnSpPr>
              <p:nvPr/>
            </p:nvCxnSpPr>
            <p:spPr bwMode="auto">
              <a:xfrm>
                <a:off x="7562968" y="4951429"/>
                <a:ext cx="1286997" cy="597606"/>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AutoShape 9">
                <a:extLst>
                  <a:ext uri="{FF2B5EF4-FFF2-40B4-BE49-F238E27FC236}">
                    <a16:creationId xmlns:a16="http://schemas.microsoft.com/office/drawing/2014/main" id="{35F2F31A-A035-4BE5-8CAA-35B1BD67E168}"/>
                  </a:ext>
                </a:extLst>
              </p:cNvPr>
              <p:cNvCxnSpPr>
                <a:cxnSpLocks noChangeShapeType="1"/>
                <a:stCxn id="65" idx="6"/>
                <a:endCxn id="70"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AutoShape 10">
                <a:extLst>
                  <a:ext uri="{FF2B5EF4-FFF2-40B4-BE49-F238E27FC236}">
                    <a16:creationId xmlns:a16="http://schemas.microsoft.com/office/drawing/2014/main" id="{6294F58E-41EE-4CDE-A9AD-51152C9FA883}"/>
                  </a:ext>
                </a:extLst>
              </p:cNvPr>
              <p:cNvCxnSpPr>
                <a:cxnSpLocks noChangeShapeType="1"/>
                <a:stCxn id="64" idx="4"/>
                <a:endCxn id="65" idx="0"/>
              </p:cNvCxnSpPr>
              <p:nvPr/>
            </p:nvCxnSpPr>
            <p:spPr bwMode="auto">
              <a:xfrm>
                <a:off x="9013738" y="4265291"/>
                <a:ext cx="19107" cy="110086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Oval 11">
                <a:extLst>
                  <a:ext uri="{FF2B5EF4-FFF2-40B4-BE49-F238E27FC236}">
                    <a16:creationId xmlns:a16="http://schemas.microsoft.com/office/drawing/2014/main" id="{C6A51CA8-5B77-4285-A53D-D2DF42E4E249}"/>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71" name="AutoShape 12">
                <a:extLst>
                  <a:ext uri="{FF2B5EF4-FFF2-40B4-BE49-F238E27FC236}">
                    <a16:creationId xmlns:a16="http://schemas.microsoft.com/office/drawing/2014/main" id="{2CB66767-19E0-4A02-BE92-44276FC54D4D}"/>
                  </a:ext>
                </a:extLst>
              </p:cNvPr>
              <p:cNvCxnSpPr>
                <a:cxnSpLocks noChangeShapeType="1"/>
                <a:stCxn id="64" idx="5"/>
                <a:endCxn id="70" idx="1"/>
              </p:cNvCxnSpPr>
              <p:nvPr/>
            </p:nvCxnSpPr>
            <p:spPr bwMode="auto">
              <a:xfrm>
                <a:off x="9142241" y="4211727"/>
                <a:ext cx="1240056" cy="45084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13">
                <a:extLst>
                  <a:ext uri="{FF2B5EF4-FFF2-40B4-BE49-F238E27FC236}">
                    <a16:creationId xmlns:a16="http://schemas.microsoft.com/office/drawing/2014/main" id="{B356B81D-A9CB-494C-9BF5-18577E173A7F}"/>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3" name="Text Box 15">
                <a:extLst>
                  <a:ext uri="{FF2B5EF4-FFF2-40B4-BE49-F238E27FC236}">
                    <a16:creationId xmlns:a16="http://schemas.microsoft.com/office/drawing/2014/main" id="{52D97C2D-91B1-4A2B-9C43-A3239E60D9DD}"/>
                  </a:ext>
                </a:extLst>
              </p:cNvPr>
              <p:cNvSpPr txBox="1">
                <a:spLocks noChangeArrowheads="1"/>
              </p:cNvSpPr>
              <p:nvPr/>
            </p:nvSpPr>
            <p:spPr bwMode="auto">
              <a:xfrm>
                <a:off x="9452474" y="4251962"/>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4" name="Text Box 16">
                <a:extLst>
                  <a:ext uri="{FF2B5EF4-FFF2-40B4-BE49-F238E27FC236}">
                    <a16:creationId xmlns:a16="http://schemas.microsoft.com/office/drawing/2014/main" id="{B97F8230-A3EE-4871-B8A9-4B9B31E461F0}"/>
                  </a:ext>
                </a:extLst>
              </p:cNvPr>
              <p:cNvSpPr txBox="1">
                <a:spLocks noChangeArrowheads="1"/>
              </p:cNvSpPr>
              <p:nvPr/>
            </p:nvSpPr>
            <p:spPr bwMode="auto">
              <a:xfrm>
                <a:off x="7685599" y="5050177"/>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5" name="Text Box 17">
                <a:extLst>
                  <a:ext uri="{FF2B5EF4-FFF2-40B4-BE49-F238E27FC236}">
                    <a16:creationId xmlns:a16="http://schemas.microsoft.com/office/drawing/2014/main" id="{1FB9A3A6-4E0E-48CA-982E-2A3DBA1DE380}"/>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6" name="Text Box 18">
                <a:extLst>
                  <a:ext uri="{FF2B5EF4-FFF2-40B4-BE49-F238E27FC236}">
                    <a16:creationId xmlns:a16="http://schemas.microsoft.com/office/drawing/2014/main" id="{69861F2A-383D-46E7-A5AE-A37D0F03F534}"/>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30</a:t>
                </a:r>
              </a:p>
            </p:txBody>
          </p:sp>
        </p:grpSp>
        <p:sp>
          <p:nvSpPr>
            <p:cNvPr id="82" name="TextBox 81">
              <a:extLst>
                <a:ext uri="{FF2B5EF4-FFF2-40B4-BE49-F238E27FC236}">
                  <a16:creationId xmlns:a16="http://schemas.microsoft.com/office/drawing/2014/main" id="{25EDFD9B-F8D8-4A41-8485-C3A86A716FCC}"/>
                </a:ext>
              </a:extLst>
            </p:cNvPr>
            <p:cNvSpPr txBox="1"/>
            <p:nvPr/>
          </p:nvSpPr>
          <p:spPr>
            <a:xfrm>
              <a:off x="9973559" y="1221054"/>
              <a:ext cx="1731826" cy="707886"/>
            </a:xfrm>
            <a:prstGeom prst="rect">
              <a:avLst/>
            </a:prstGeom>
            <a:noFill/>
          </p:spPr>
          <p:txBody>
            <a:bodyPr wrap="square" rtlCol="0">
              <a:spAutoFit/>
            </a:bodyPr>
            <a:lstStyle/>
            <a:p>
              <a:pPr algn="ctr"/>
              <a:r>
                <a:rPr lang="en-US" sz="2000" dirty="0"/>
                <a:t>Augment flow along path </a:t>
              </a:r>
            </a:p>
          </p:txBody>
        </p:sp>
      </p:grpSp>
    </p:spTree>
    <p:extLst>
      <p:ext uri="{BB962C8B-B14F-4D97-AF65-F5344CB8AC3E}">
        <p14:creationId xmlns:p14="http://schemas.microsoft.com/office/powerpoint/2010/main" val="32040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1" grpId="0" animBg="1"/>
      <p:bldP spid="78" grpId="0" animBg="1"/>
      <p:bldP spid="8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C86B14D5-2DA6-4C52-AFFB-00DE648CB3FC}"/>
              </a:ext>
            </a:extLst>
          </p:cNvPr>
          <p:cNvGrpSpPr/>
          <p:nvPr/>
        </p:nvGrpSpPr>
        <p:grpSpPr>
          <a:xfrm>
            <a:off x="941832" y="1545588"/>
            <a:ext cx="3443721" cy="1832384"/>
            <a:chOff x="7250772" y="3899531"/>
            <a:chExt cx="3443721" cy="1832384"/>
          </a:xfrm>
        </p:grpSpPr>
        <p:sp>
          <p:nvSpPr>
            <p:cNvPr id="63" name="Oval 4">
              <a:extLst>
                <a:ext uri="{FF2B5EF4-FFF2-40B4-BE49-F238E27FC236}">
                  <a16:creationId xmlns:a16="http://schemas.microsoft.com/office/drawing/2014/main" id="{179121E6-903C-4A88-8991-78AF1A28CD7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64" name="Oval 5">
              <a:extLst>
                <a:ext uri="{FF2B5EF4-FFF2-40B4-BE49-F238E27FC236}">
                  <a16:creationId xmlns:a16="http://schemas.microsoft.com/office/drawing/2014/main" id="{9C93FC26-E6C7-4528-BE6C-F400D7904CA7}"/>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65" name="Oval 6">
              <a:extLst>
                <a:ext uri="{FF2B5EF4-FFF2-40B4-BE49-F238E27FC236}">
                  <a16:creationId xmlns:a16="http://schemas.microsoft.com/office/drawing/2014/main" id="{28508BAB-0104-4B56-AB9D-D19B6A453CE7}"/>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66" name="AutoShape 7">
              <a:extLst>
                <a:ext uri="{FF2B5EF4-FFF2-40B4-BE49-F238E27FC236}">
                  <a16:creationId xmlns:a16="http://schemas.microsoft.com/office/drawing/2014/main" id="{75863434-09E6-4696-90A0-2C034692DDA2}"/>
                </a:ext>
              </a:extLst>
            </p:cNvPr>
            <p:cNvCxnSpPr>
              <a:cxnSpLocks noChangeShapeType="1"/>
              <a:stCxn id="63" idx="7"/>
              <a:endCxn id="64"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AutoShape 8">
              <a:extLst>
                <a:ext uri="{FF2B5EF4-FFF2-40B4-BE49-F238E27FC236}">
                  <a16:creationId xmlns:a16="http://schemas.microsoft.com/office/drawing/2014/main" id="{6E3E940F-45E1-4722-ACD0-2AA03F92A0A9}"/>
                </a:ext>
              </a:extLst>
            </p:cNvPr>
            <p:cNvCxnSpPr>
              <a:cxnSpLocks noChangeShapeType="1"/>
              <a:stCxn id="63" idx="5"/>
              <a:endCxn id="65" idx="2"/>
            </p:cNvCxnSpPr>
            <p:nvPr/>
          </p:nvCxnSpPr>
          <p:spPr bwMode="auto">
            <a:xfrm>
              <a:off x="7562968" y="4951429"/>
              <a:ext cx="1286997" cy="597606"/>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AutoShape 9">
              <a:extLst>
                <a:ext uri="{FF2B5EF4-FFF2-40B4-BE49-F238E27FC236}">
                  <a16:creationId xmlns:a16="http://schemas.microsoft.com/office/drawing/2014/main" id="{35F2F31A-A035-4BE5-8CAA-35B1BD67E168}"/>
                </a:ext>
              </a:extLst>
            </p:cNvPr>
            <p:cNvCxnSpPr>
              <a:cxnSpLocks noChangeShapeType="1"/>
              <a:stCxn id="65" idx="6"/>
              <a:endCxn id="70"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AutoShape 10">
              <a:extLst>
                <a:ext uri="{FF2B5EF4-FFF2-40B4-BE49-F238E27FC236}">
                  <a16:creationId xmlns:a16="http://schemas.microsoft.com/office/drawing/2014/main" id="{6294F58E-41EE-4CDE-A9AD-51152C9FA883}"/>
                </a:ext>
              </a:extLst>
            </p:cNvPr>
            <p:cNvCxnSpPr>
              <a:cxnSpLocks noChangeShapeType="1"/>
              <a:stCxn id="64" idx="4"/>
              <a:endCxn id="65" idx="0"/>
            </p:cNvCxnSpPr>
            <p:nvPr/>
          </p:nvCxnSpPr>
          <p:spPr bwMode="auto">
            <a:xfrm>
              <a:off x="9013738" y="4265291"/>
              <a:ext cx="19107" cy="110086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Oval 11">
              <a:extLst>
                <a:ext uri="{FF2B5EF4-FFF2-40B4-BE49-F238E27FC236}">
                  <a16:creationId xmlns:a16="http://schemas.microsoft.com/office/drawing/2014/main" id="{C6A51CA8-5B77-4285-A53D-D2DF42E4E249}"/>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71" name="AutoShape 12">
              <a:extLst>
                <a:ext uri="{FF2B5EF4-FFF2-40B4-BE49-F238E27FC236}">
                  <a16:creationId xmlns:a16="http://schemas.microsoft.com/office/drawing/2014/main" id="{2CB66767-19E0-4A02-BE92-44276FC54D4D}"/>
                </a:ext>
              </a:extLst>
            </p:cNvPr>
            <p:cNvCxnSpPr>
              <a:cxnSpLocks noChangeShapeType="1"/>
              <a:stCxn id="64" idx="5"/>
              <a:endCxn id="70" idx="1"/>
            </p:cNvCxnSpPr>
            <p:nvPr/>
          </p:nvCxnSpPr>
          <p:spPr bwMode="auto">
            <a:xfrm>
              <a:off x="9142241" y="4211727"/>
              <a:ext cx="1240056" cy="45084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13">
              <a:extLst>
                <a:ext uri="{FF2B5EF4-FFF2-40B4-BE49-F238E27FC236}">
                  <a16:creationId xmlns:a16="http://schemas.microsoft.com/office/drawing/2014/main" id="{B356B81D-A9CB-494C-9BF5-18577E173A7F}"/>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3" name="Text Box 15">
              <a:extLst>
                <a:ext uri="{FF2B5EF4-FFF2-40B4-BE49-F238E27FC236}">
                  <a16:creationId xmlns:a16="http://schemas.microsoft.com/office/drawing/2014/main" id="{52D97C2D-91B1-4A2B-9C43-A3239E60D9DD}"/>
                </a:ext>
              </a:extLst>
            </p:cNvPr>
            <p:cNvSpPr txBox="1">
              <a:spLocks noChangeArrowheads="1"/>
            </p:cNvSpPr>
            <p:nvPr/>
          </p:nvSpPr>
          <p:spPr bwMode="auto">
            <a:xfrm>
              <a:off x="9452474" y="4251962"/>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4" name="Text Box 16">
              <a:extLst>
                <a:ext uri="{FF2B5EF4-FFF2-40B4-BE49-F238E27FC236}">
                  <a16:creationId xmlns:a16="http://schemas.microsoft.com/office/drawing/2014/main" id="{B97F8230-A3EE-4871-B8A9-4B9B31E461F0}"/>
                </a:ext>
              </a:extLst>
            </p:cNvPr>
            <p:cNvSpPr txBox="1">
              <a:spLocks noChangeArrowheads="1"/>
            </p:cNvSpPr>
            <p:nvPr/>
          </p:nvSpPr>
          <p:spPr bwMode="auto">
            <a:xfrm>
              <a:off x="7685599" y="5050177"/>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5" name="Text Box 17">
              <a:extLst>
                <a:ext uri="{FF2B5EF4-FFF2-40B4-BE49-F238E27FC236}">
                  <a16:creationId xmlns:a16="http://schemas.microsoft.com/office/drawing/2014/main" id="{1FB9A3A6-4E0E-48CA-982E-2A3DBA1DE380}"/>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6" name="Text Box 18">
              <a:extLst>
                <a:ext uri="{FF2B5EF4-FFF2-40B4-BE49-F238E27FC236}">
                  <a16:creationId xmlns:a16="http://schemas.microsoft.com/office/drawing/2014/main" id="{69861F2A-383D-46E7-A5AE-A37D0F03F534}"/>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30</a:t>
              </a:r>
            </a:p>
          </p:txBody>
        </p:sp>
      </p:grpSp>
      <p:sp>
        <p:nvSpPr>
          <p:cNvPr id="5" name="Title 4">
            <a:extLst>
              <a:ext uri="{FF2B5EF4-FFF2-40B4-BE49-F238E27FC236}">
                <a16:creationId xmlns:a16="http://schemas.microsoft.com/office/drawing/2014/main" id="{3074CA9F-F967-4FAB-943F-F56DF618A4F0}"/>
              </a:ext>
            </a:extLst>
          </p:cNvPr>
          <p:cNvSpPr>
            <a:spLocks noGrp="1"/>
          </p:cNvSpPr>
          <p:nvPr>
            <p:ph type="title"/>
          </p:nvPr>
        </p:nvSpPr>
        <p:spPr/>
        <p:txBody>
          <a:bodyPr>
            <a:noAutofit/>
          </a:bodyPr>
          <a:lstStyle/>
          <a:p>
            <a:r>
              <a:rPr lang="en-US" sz="3600" dirty="0"/>
              <a:t>Greed Revisited: Residual Graph &amp; Augmenting Paths</a:t>
            </a:r>
          </a:p>
        </p:txBody>
      </p:sp>
      <p:sp>
        <p:nvSpPr>
          <p:cNvPr id="4" name="Slide Number Placeholder 3">
            <a:extLst>
              <a:ext uri="{FF2B5EF4-FFF2-40B4-BE49-F238E27FC236}">
                <a16:creationId xmlns:a16="http://schemas.microsoft.com/office/drawing/2014/main" id="{AAE5148E-6D77-4AEE-8084-D22A48D4238A}"/>
              </a:ext>
            </a:extLst>
          </p:cNvPr>
          <p:cNvSpPr>
            <a:spLocks noGrp="1"/>
          </p:cNvSpPr>
          <p:nvPr>
            <p:ph type="sldNum" sz="quarter" idx="12"/>
          </p:nvPr>
        </p:nvSpPr>
        <p:spPr/>
        <p:txBody>
          <a:bodyPr/>
          <a:lstStyle/>
          <a:p>
            <a:fld id="{859767C1-1CFC-4BF3-A3D8-E4104FCBBC17}" type="slidenum">
              <a:rPr lang="en-US" smtClean="0"/>
              <a:pPr/>
              <a:t>11</a:t>
            </a:fld>
            <a:endParaRPr lang="en-US" dirty="0"/>
          </a:p>
        </p:txBody>
      </p:sp>
      <p:grpSp>
        <p:nvGrpSpPr>
          <p:cNvPr id="2" name="Group 1">
            <a:extLst>
              <a:ext uri="{FF2B5EF4-FFF2-40B4-BE49-F238E27FC236}">
                <a16:creationId xmlns:a16="http://schemas.microsoft.com/office/drawing/2014/main" id="{0401A01B-A61B-451D-8464-7AE189EC864B}"/>
              </a:ext>
            </a:extLst>
          </p:cNvPr>
          <p:cNvGrpSpPr/>
          <p:nvPr/>
        </p:nvGrpSpPr>
        <p:grpSpPr>
          <a:xfrm>
            <a:off x="985137" y="4356177"/>
            <a:ext cx="3443721" cy="1832384"/>
            <a:chOff x="7832294" y="3564459"/>
            <a:chExt cx="3443721" cy="1832384"/>
          </a:xfrm>
        </p:grpSpPr>
        <p:sp>
          <p:nvSpPr>
            <p:cNvPr id="38" name="Freeform: Shape 37">
              <a:extLst>
                <a:ext uri="{FF2B5EF4-FFF2-40B4-BE49-F238E27FC236}">
                  <a16:creationId xmlns:a16="http://schemas.microsoft.com/office/drawing/2014/main" id="{BBBFC114-A029-4D25-AAE6-345462B434B3}"/>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21" name="Group 20">
              <a:extLst>
                <a:ext uri="{FF2B5EF4-FFF2-40B4-BE49-F238E27FC236}">
                  <a16:creationId xmlns:a16="http://schemas.microsoft.com/office/drawing/2014/main" id="{22140FAD-A939-4D21-B214-A992D13E8AED}"/>
                </a:ext>
              </a:extLst>
            </p:cNvPr>
            <p:cNvGrpSpPr/>
            <p:nvPr/>
          </p:nvGrpSpPr>
          <p:grpSpPr>
            <a:xfrm>
              <a:off x="7832294" y="3564459"/>
              <a:ext cx="3443721" cy="1832384"/>
              <a:chOff x="7250772" y="3899531"/>
              <a:chExt cx="3443721" cy="1832384"/>
            </a:xfrm>
          </p:grpSpPr>
          <p:sp>
            <p:nvSpPr>
              <p:cNvPr id="22" name="Oval 4">
                <a:extLst>
                  <a:ext uri="{FF2B5EF4-FFF2-40B4-BE49-F238E27FC236}">
                    <a16:creationId xmlns:a16="http://schemas.microsoft.com/office/drawing/2014/main" id="{A376E8D2-2B5D-4021-847B-F5BB7AD4F4A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23" name="Oval 5">
                <a:extLst>
                  <a:ext uri="{FF2B5EF4-FFF2-40B4-BE49-F238E27FC236}">
                    <a16:creationId xmlns:a16="http://schemas.microsoft.com/office/drawing/2014/main" id="{464B38FD-9053-4DDE-B531-D8A71737038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24" name="Oval 6">
                <a:extLst>
                  <a:ext uri="{FF2B5EF4-FFF2-40B4-BE49-F238E27FC236}">
                    <a16:creationId xmlns:a16="http://schemas.microsoft.com/office/drawing/2014/main" id="{372147D7-7F1D-493F-B995-CCF3E2F109E4}"/>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25" name="AutoShape 7">
                <a:extLst>
                  <a:ext uri="{FF2B5EF4-FFF2-40B4-BE49-F238E27FC236}">
                    <a16:creationId xmlns:a16="http://schemas.microsoft.com/office/drawing/2014/main" id="{060008A0-2136-46A4-A222-4DF9E75F9980}"/>
                  </a:ext>
                </a:extLst>
              </p:cNvPr>
              <p:cNvCxnSpPr>
                <a:cxnSpLocks noChangeShapeType="1"/>
                <a:stCxn id="22" idx="7"/>
                <a:endCxn id="23"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8">
                <a:extLst>
                  <a:ext uri="{FF2B5EF4-FFF2-40B4-BE49-F238E27FC236}">
                    <a16:creationId xmlns:a16="http://schemas.microsoft.com/office/drawing/2014/main" id="{6AD9FBDA-D915-4F5F-A96D-165B999DAC63}"/>
                  </a:ext>
                </a:extLst>
              </p:cNvPr>
              <p:cNvCxnSpPr>
                <a:cxnSpLocks noChangeShapeType="1"/>
                <a:stCxn id="22" idx="5"/>
                <a:endCxn id="24" idx="2"/>
              </p:cNvCxnSpPr>
              <p:nvPr/>
            </p:nvCxnSpPr>
            <p:spPr bwMode="auto">
              <a:xfrm>
                <a:off x="7562968" y="4951429"/>
                <a:ext cx="1286997" cy="597606"/>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9">
                <a:extLst>
                  <a:ext uri="{FF2B5EF4-FFF2-40B4-BE49-F238E27FC236}">
                    <a16:creationId xmlns:a16="http://schemas.microsoft.com/office/drawing/2014/main" id="{6FA1FCC5-DB90-4374-A42D-46D4E340B21E}"/>
                  </a:ext>
                </a:extLst>
              </p:cNvPr>
              <p:cNvCxnSpPr>
                <a:cxnSpLocks noChangeShapeType="1"/>
                <a:stCxn id="24" idx="6"/>
                <a:endCxn id="29"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10">
                <a:extLst>
                  <a:ext uri="{FF2B5EF4-FFF2-40B4-BE49-F238E27FC236}">
                    <a16:creationId xmlns:a16="http://schemas.microsoft.com/office/drawing/2014/main" id="{AD6971ED-9F05-4DC2-A83E-3E266A8F76DF}"/>
                  </a:ext>
                </a:extLst>
              </p:cNvPr>
              <p:cNvCxnSpPr>
                <a:cxnSpLocks noChangeShapeType="1"/>
                <a:stCxn id="23" idx="4"/>
                <a:endCxn id="24" idx="0"/>
              </p:cNvCxnSpPr>
              <p:nvPr/>
            </p:nvCxnSpPr>
            <p:spPr bwMode="auto">
              <a:xfrm>
                <a:off x="9013738" y="4265291"/>
                <a:ext cx="19107" cy="1100864"/>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Oval 11">
                <a:extLst>
                  <a:ext uri="{FF2B5EF4-FFF2-40B4-BE49-F238E27FC236}">
                    <a16:creationId xmlns:a16="http://schemas.microsoft.com/office/drawing/2014/main" id="{29D1A713-DE7C-42B3-A2A7-4660E4AFA94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30" name="AutoShape 12">
                <a:extLst>
                  <a:ext uri="{FF2B5EF4-FFF2-40B4-BE49-F238E27FC236}">
                    <a16:creationId xmlns:a16="http://schemas.microsoft.com/office/drawing/2014/main" id="{271F2B6F-EA8D-43C2-A99E-5E44E10490C7}"/>
                  </a:ext>
                </a:extLst>
              </p:cNvPr>
              <p:cNvCxnSpPr>
                <a:cxnSpLocks noChangeShapeType="1"/>
                <a:stCxn id="23" idx="5"/>
                <a:endCxn id="29" idx="1"/>
              </p:cNvCxnSpPr>
              <p:nvPr/>
            </p:nvCxnSpPr>
            <p:spPr bwMode="auto">
              <a:xfrm>
                <a:off x="9142241" y="4211727"/>
                <a:ext cx="1240056" cy="450844"/>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Text Box 13">
                <a:extLst>
                  <a:ext uri="{FF2B5EF4-FFF2-40B4-BE49-F238E27FC236}">
                    <a16:creationId xmlns:a16="http://schemas.microsoft.com/office/drawing/2014/main" id="{CDD1AE53-B652-4D97-8B23-ED3CBFE2D45F}"/>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2" name="Text Box 15">
                <a:extLst>
                  <a:ext uri="{FF2B5EF4-FFF2-40B4-BE49-F238E27FC236}">
                    <a16:creationId xmlns:a16="http://schemas.microsoft.com/office/drawing/2014/main" id="{7D430675-B799-4BF3-AF20-5A4C7E129EC7}"/>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3" name="Text Box 16">
                <a:extLst>
                  <a:ext uri="{FF2B5EF4-FFF2-40B4-BE49-F238E27FC236}">
                    <a16:creationId xmlns:a16="http://schemas.microsoft.com/office/drawing/2014/main" id="{8A6D4366-13F3-4B3D-B26D-E70D937F7311}"/>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4" name="Text Box 17">
                <a:extLst>
                  <a:ext uri="{FF2B5EF4-FFF2-40B4-BE49-F238E27FC236}">
                    <a16:creationId xmlns:a16="http://schemas.microsoft.com/office/drawing/2014/main" id="{C49826C8-659A-4DCA-92EC-B0B8AAC18F1D}"/>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5" name="Text Box 18">
                <a:extLst>
                  <a:ext uri="{FF2B5EF4-FFF2-40B4-BE49-F238E27FC236}">
                    <a16:creationId xmlns:a16="http://schemas.microsoft.com/office/drawing/2014/main" id="{C24E76A7-34B2-4F07-BDB9-BAB1D7312F8D}"/>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9" name="Text Box 15">
                <a:extLst>
                  <a:ext uri="{FF2B5EF4-FFF2-40B4-BE49-F238E27FC236}">
                    <a16:creationId xmlns:a16="http://schemas.microsoft.com/office/drawing/2014/main" id="{1DDAB641-371E-45D5-B045-F3879CB3560C}"/>
                  </a:ext>
                </a:extLst>
              </p:cNvPr>
              <p:cNvSpPr txBox="1">
                <a:spLocks noChangeArrowheads="1"/>
              </p:cNvSpPr>
              <p:nvPr/>
            </p:nvSpPr>
            <p:spPr bwMode="auto">
              <a:xfrm>
                <a:off x="9159019"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grpSp>
      </p:grpSp>
      <p:sp>
        <p:nvSpPr>
          <p:cNvPr id="40" name="AutoShape 76">
            <a:extLst>
              <a:ext uri="{FF2B5EF4-FFF2-40B4-BE49-F238E27FC236}">
                <a16:creationId xmlns:a16="http://schemas.microsoft.com/office/drawing/2014/main" id="{AC2F4CE6-2AFF-43B8-9065-035AB2781851}"/>
              </a:ext>
            </a:extLst>
          </p:cNvPr>
          <p:cNvSpPr>
            <a:spLocks noChangeArrowheads="1"/>
          </p:cNvSpPr>
          <p:nvPr/>
        </p:nvSpPr>
        <p:spPr bwMode="auto">
          <a:xfrm rot="5413914" flipV="1">
            <a:off x="2436682" y="3690491"/>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CAD0D67-B96E-4CDF-9CBE-A2DE1A77F7F6}"/>
                  </a:ext>
                </a:extLst>
              </p:cNvPr>
              <p:cNvSpPr txBox="1"/>
              <p:nvPr/>
            </p:nvSpPr>
            <p:spPr>
              <a:xfrm>
                <a:off x="3678860" y="4193304"/>
                <a:ext cx="1731826" cy="736997"/>
              </a:xfrm>
              <a:prstGeom prst="rect">
                <a:avLst/>
              </a:prstGeom>
              <a:noFill/>
            </p:spPr>
            <p:txBody>
              <a:bodyPr wrap="square" rtlCol="0">
                <a:spAutoFit/>
              </a:bodyPr>
              <a:lstStyle/>
              <a:p>
                <a:pPr algn="ctr"/>
                <a:r>
                  <a:rPr lang="en-US" sz="2000" dirty="0"/>
                  <a:t>New residual graph </a:t>
                </a:r>
                <a14:m>
                  <m:oMath xmlns:m="http://schemas.openxmlformats.org/officeDocument/2006/math">
                    <m:sSub>
                      <m:sSubPr>
                        <m:ctrlPr>
                          <a:rPr lang="en-US" sz="2000" b="1" i="1" smtClean="0">
                            <a:solidFill>
                              <a:srgbClr val="0066CC"/>
                            </a:solidFill>
                            <a:latin typeface="Cambria Math" panose="02040503050406030204" pitchFamily="18" charset="0"/>
                          </a:rPr>
                        </m:ctrlPr>
                      </m:sSubPr>
                      <m:e>
                        <m:r>
                          <a:rPr lang="en-US" sz="2000" b="1" i="1" smtClean="0">
                            <a:solidFill>
                              <a:srgbClr val="0066CC"/>
                            </a:solidFill>
                            <a:latin typeface="Cambria Math" panose="02040503050406030204" pitchFamily="18" charset="0"/>
                          </a:rPr>
                          <m:t>𝑮</m:t>
                        </m:r>
                      </m:e>
                      <m:sub>
                        <m:r>
                          <a:rPr lang="en-US" sz="2000" b="1" i="1" smtClean="0">
                            <a:solidFill>
                              <a:srgbClr val="0066CC"/>
                            </a:solidFill>
                            <a:latin typeface="Cambria Math" panose="02040503050406030204" pitchFamily="18" charset="0"/>
                          </a:rPr>
                          <m:t>𝒇</m:t>
                        </m:r>
                      </m:sub>
                    </m:sSub>
                  </m:oMath>
                </a14:m>
                <a:r>
                  <a:rPr lang="en-US" sz="2000" dirty="0"/>
                  <a:t> </a:t>
                </a:r>
              </a:p>
            </p:txBody>
          </p:sp>
        </mc:Choice>
        <mc:Fallback xmlns="">
          <p:sp>
            <p:nvSpPr>
              <p:cNvPr id="80" name="TextBox 79">
                <a:extLst>
                  <a:ext uri="{FF2B5EF4-FFF2-40B4-BE49-F238E27FC236}">
                    <a16:creationId xmlns:a16="http://schemas.microsoft.com/office/drawing/2014/main" id="{FCAD0D67-B96E-4CDF-9CBE-A2DE1A77F7F6}"/>
                  </a:ext>
                </a:extLst>
              </p:cNvPr>
              <p:cNvSpPr txBox="1">
                <a:spLocks noRot="1" noChangeAspect="1" noMove="1" noResize="1" noEditPoints="1" noAdjustHandles="1" noChangeArrowheads="1" noChangeShapeType="1" noTextEdit="1"/>
              </p:cNvSpPr>
              <p:nvPr/>
            </p:nvSpPr>
            <p:spPr>
              <a:xfrm>
                <a:off x="3678860" y="4193304"/>
                <a:ext cx="1731826" cy="736997"/>
              </a:xfrm>
              <a:prstGeom prst="rect">
                <a:avLst/>
              </a:prstGeom>
              <a:blipFill>
                <a:blip r:embed="rId2"/>
                <a:stretch>
                  <a:fillRect t="-4959" r="-702" b="-10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86E71DB-C152-4ABA-AC5D-8BA979E309A7}"/>
                  </a:ext>
                </a:extLst>
              </p:cNvPr>
              <p:cNvSpPr txBox="1"/>
              <p:nvPr/>
            </p:nvSpPr>
            <p:spPr>
              <a:xfrm>
                <a:off x="6258910" y="4965819"/>
                <a:ext cx="2849883" cy="400110"/>
              </a:xfrm>
              <a:prstGeom prst="rect">
                <a:avLst/>
              </a:prstGeom>
              <a:noFill/>
            </p:spPr>
            <p:txBody>
              <a:bodyPr wrap="none" rtlCol="0">
                <a:spAutoFit/>
              </a:bodyPr>
              <a:lstStyle/>
              <a:p>
                <a:r>
                  <a:rPr lang="en-US" sz="2000" dirty="0">
                    <a:solidFill>
                      <a:srgbClr val="C00000"/>
                    </a:solidFill>
                  </a:rPr>
                  <a:t>No path can even leave </a:t>
                </a:r>
                <a14:m>
                  <m:oMath xmlns:m="http://schemas.openxmlformats.org/officeDocument/2006/math">
                    <m:r>
                      <a:rPr lang="en-US" sz="2000" b="1" i="1" dirty="0" smtClean="0">
                        <a:solidFill>
                          <a:srgbClr val="C00000"/>
                        </a:solidFill>
                        <a:latin typeface="Cambria Math" panose="02040503050406030204" pitchFamily="18" charset="0"/>
                      </a:rPr>
                      <m:t>𝒔</m:t>
                    </m:r>
                  </m:oMath>
                </a14:m>
                <a:r>
                  <a:rPr lang="en-US" sz="2000" dirty="0">
                    <a:solidFill>
                      <a:srgbClr val="C00000"/>
                    </a:solidFill>
                  </a:rPr>
                  <a:t>!</a:t>
                </a:r>
              </a:p>
            </p:txBody>
          </p:sp>
        </mc:Choice>
        <mc:Fallback xmlns="">
          <p:sp>
            <p:nvSpPr>
              <p:cNvPr id="3" name="TextBox 2">
                <a:extLst>
                  <a:ext uri="{FF2B5EF4-FFF2-40B4-BE49-F238E27FC236}">
                    <a16:creationId xmlns:a16="http://schemas.microsoft.com/office/drawing/2014/main" id="{086E71DB-C152-4ABA-AC5D-8BA979E309A7}"/>
                  </a:ext>
                </a:extLst>
              </p:cNvPr>
              <p:cNvSpPr txBox="1">
                <a:spLocks noRot="1" noChangeAspect="1" noMove="1" noResize="1" noEditPoints="1" noAdjustHandles="1" noChangeArrowheads="1" noChangeShapeType="1" noTextEdit="1"/>
              </p:cNvSpPr>
              <p:nvPr/>
            </p:nvSpPr>
            <p:spPr>
              <a:xfrm>
                <a:off x="6258910" y="4965819"/>
                <a:ext cx="2849883" cy="400110"/>
              </a:xfrm>
              <a:prstGeom prst="rect">
                <a:avLst/>
              </a:prstGeom>
              <a:blipFill>
                <a:blip r:embed="rId3"/>
                <a:stretch>
                  <a:fillRect l="-2355" t="-9231" r="-2355" b="-27692"/>
                </a:stretch>
              </a:blipFill>
            </p:spPr>
            <p:txBody>
              <a:bodyPr/>
              <a:lstStyle/>
              <a:p>
                <a:r>
                  <a:rPr lang="en-US">
                    <a:noFill/>
                  </a:rPr>
                  <a:t> </a:t>
                </a:r>
              </a:p>
            </p:txBody>
          </p:sp>
        </mc:Fallback>
      </mc:AlternateContent>
    </p:spTree>
    <p:extLst>
      <p:ext uri="{BB962C8B-B14F-4D97-AF65-F5344CB8AC3E}">
        <p14:creationId xmlns:p14="http://schemas.microsoft.com/office/powerpoint/2010/main" val="37944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739" name="Rectangle 99">
            <a:extLst>
              <a:ext uri="{FF2B5EF4-FFF2-40B4-BE49-F238E27FC236}">
                <a16:creationId xmlns:a16="http://schemas.microsoft.com/office/drawing/2014/main" id="{77CB5AF2-D7A8-47A3-85DE-EAE717229329}"/>
              </a:ext>
            </a:extLst>
          </p:cNvPr>
          <p:cNvSpPr>
            <a:spLocks noChangeArrowheads="1"/>
          </p:cNvSpPr>
          <p:nvPr/>
        </p:nvSpPr>
        <p:spPr bwMode="auto">
          <a:xfrm>
            <a:off x="6419170" y="1419693"/>
            <a:ext cx="3429000" cy="1600200"/>
          </a:xfrm>
          <a:prstGeom prst="rect">
            <a:avLst/>
          </a:prstGeom>
          <a:noFill/>
          <a:ln>
            <a:noFill/>
          </a:ln>
          <a:effectLst/>
        </p:spPr>
        <p:txBody>
          <a:bodyPr wrap="none" anchor="ctr"/>
          <a:lstStyle/>
          <a:p>
            <a:endParaRPr lang="en-US"/>
          </a:p>
        </p:txBody>
      </p:sp>
      <p:sp>
        <p:nvSpPr>
          <p:cNvPr id="496642" name="Rectangle 2">
            <a:extLst>
              <a:ext uri="{FF2B5EF4-FFF2-40B4-BE49-F238E27FC236}">
                <a16:creationId xmlns:a16="http://schemas.microsoft.com/office/drawing/2014/main" id="{642D2A95-9E0F-4AE9-968E-BD35C489410B}"/>
              </a:ext>
            </a:extLst>
          </p:cNvPr>
          <p:cNvSpPr>
            <a:spLocks noGrp="1" noChangeArrowheads="1"/>
          </p:cNvSpPr>
          <p:nvPr>
            <p:ph type="title"/>
          </p:nvPr>
        </p:nvSpPr>
        <p:spPr/>
        <p:txBody>
          <a:bodyPr/>
          <a:lstStyle/>
          <a:p>
            <a:r>
              <a:rPr lang="en-US" altLang="en-US" dirty="0"/>
              <a:t>Residual Graphs</a:t>
            </a:r>
          </a:p>
        </p:txBody>
      </p:sp>
      <mc:AlternateContent xmlns:mc="http://schemas.openxmlformats.org/markup-compatibility/2006">
        <mc:Choice xmlns:a14="http://schemas.microsoft.com/office/drawing/2010/main" Requires="a14">
          <p:sp>
            <p:nvSpPr>
              <p:cNvPr id="496643" name="Rectangle 3">
                <a:extLst>
                  <a:ext uri="{FF2B5EF4-FFF2-40B4-BE49-F238E27FC236}">
                    <a16:creationId xmlns:a16="http://schemas.microsoft.com/office/drawing/2014/main" id="{492BF5EA-E352-4CF9-9D58-59B2493F7287}"/>
                  </a:ext>
                </a:extLst>
              </p:cNvPr>
              <p:cNvSpPr>
                <a:spLocks noGrp="1" noChangeArrowheads="1"/>
              </p:cNvSpPr>
              <p:nvPr>
                <p:ph type="body" idx="1"/>
              </p:nvPr>
            </p:nvSpPr>
            <p:spPr>
              <a:xfrm>
                <a:off x="628649" y="1676868"/>
                <a:ext cx="9801025" cy="5200045"/>
              </a:xfrm>
            </p:spPr>
            <p:txBody>
              <a:bodyPr>
                <a:noAutofit/>
              </a:bodyPr>
              <a:lstStyle/>
              <a:p>
                <a:pPr marL="0" indent="0">
                  <a:spcBef>
                    <a:spcPts val="0"/>
                  </a:spcBef>
                  <a:buNone/>
                </a:pPr>
                <a:r>
                  <a:rPr lang="en-US" altLang="en-US" sz="2000" dirty="0"/>
                  <a:t>An alternative way to represent a flow network</a:t>
                </a:r>
              </a:p>
              <a:p>
                <a:pPr lvl="1">
                  <a:spcBef>
                    <a:spcPts val="0"/>
                  </a:spcBef>
                </a:pPr>
                <a:r>
                  <a:rPr lang="en-US" altLang="en-US" sz="2000" dirty="0"/>
                  <a:t>Represents the net available flow between two nodes</a:t>
                </a:r>
              </a:p>
              <a:p>
                <a:pPr marL="0" indent="0">
                  <a:spcBef>
                    <a:spcPts val="0"/>
                  </a:spcBef>
                  <a:buNone/>
                </a:pPr>
                <a:endParaRPr lang="en-US" altLang="en-US" sz="100" dirty="0"/>
              </a:p>
              <a:p>
                <a:pPr marL="0" indent="0">
                  <a:spcBef>
                    <a:spcPts val="0"/>
                  </a:spcBef>
                  <a:buNone/>
                </a:pPr>
                <a:r>
                  <a:rPr lang="en-US" altLang="en-US" sz="2000" dirty="0"/>
                  <a:t>Original edge:  </a:t>
                </a:r>
                <a14:m>
                  <m:oMath xmlns:m="http://schemas.openxmlformats.org/officeDocument/2006/math">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𝒖</m:t>
                        </m:r>
                        <m:r>
                          <a:rPr lang="en-US" altLang="en-US" sz="2000" b="1" i="1" dirty="0" smtClean="0">
                            <a:solidFill>
                              <a:srgbClr val="0066CC"/>
                            </a:solidFill>
                            <a:latin typeface="Cambria Math" panose="02040503050406030204" pitchFamily="18" charset="0"/>
                          </a:rPr>
                          <m:t>, </m:t>
                        </m:r>
                        <m:r>
                          <a:rPr lang="en-US" altLang="en-US" sz="2000" b="1" i="1" dirty="0" smtClean="0">
                            <a:solidFill>
                              <a:srgbClr val="0066CC"/>
                            </a:solidFill>
                            <a:latin typeface="Cambria Math" panose="02040503050406030204" pitchFamily="18" charset="0"/>
                          </a:rPr>
                          <m:t>𝒗</m:t>
                        </m:r>
                      </m:e>
                    </m:d>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sym typeface="Symbol" panose="05050102010706020507" pitchFamily="18" charset="2"/>
                      </a:rPr>
                      <m:t>𝑬</m:t>
                    </m:r>
                  </m:oMath>
                </a14:m>
                <a:r>
                  <a:rPr lang="en-US" altLang="en-US" sz="2000" dirty="0">
                    <a:solidFill>
                      <a:schemeClr val="tx1"/>
                    </a:solidFill>
                    <a:sym typeface="Symbol" panose="05050102010706020507" pitchFamily="18" charset="2"/>
                  </a:rPr>
                  <a:t>.</a:t>
                </a:r>
              </a:p>
              <a:p>
                <a:pPr lvl="1">
                  <a:spcBef>
                    <a:spcPts val="0"/>
                  </a:spcBef>
                </a:pPr>
                <a:r>
                  <a:rPr lang="en-US" altLang="en-US" sz="2000" dirty="0">
                    <a:sym typeface="Symbol" panose="05050102010706020507" pitchFamily="18" charset="2"/>
                  </a:rPr>
                  <a:t>Flow</a:t>
                </a: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𝒇</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 capacity </a:t>
                </a:r>
                <a14:m>
                  <m:oMath xmlns:m="http://schemas.openxmlformats.org/officeDocument/2006/math">
                    <m:r>
                      <a:rPr lang="en-US" altLang="en-US" sz="2000" b="1" i="1" dirty="0" smtClean="0">
                        <a:solidFill>
                          <a:srgbClr val="0066CC"/>
                        </a:solidFill>
                        <a:latin typeface="Cambria Math" panose="02040503050406030204" pitchFamily="18" charset="0"/>
                      </a:rPr>
                      <m:t>𝒄</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a:t>
                </a:r>
                <a:endParaRPr lang="en-US" altLang="en-US" sz="2000" dirty="0">
                  <a:sym typeface="Symbol" panose="05050102010706020507" pitchFamily="18" charset="2"/>
                </a:endParaRPr>
              </a:p>
              <a:p>
                <a:pPr>
                  <a:spcBef>
                    <a:spcPts val="0"/>
                  </a:spcBef>
                </a:pPr>
                <a:endParaRPr lang="en-US" altLang="en-US" sz="100" dirty="0">
                  <a:sym typeface="Symbol" panose="05050102010706020507" pitchFamily="18" charset="2"/>
                </a:endParaRPr>
              </a:p>
              <a:p>
                <a:pPr marL="0" indent="0">
                  <a:spcBef>
                    <a:spcPts val="0"/>
                  </a:spcBef>
                  <a:buNone/>
                </a:pPr>
                <a:r>
                  <a:rPr lang="en-US" altLang="en-US" sz="2000" dirty="0">
                    <a:solidFill>
                      <a:srgbClr val="C00000"/>
                    </a:solidFill>
                  </a:rPr>
                  <a:t>Residual edges </a:t>
                </a:r>
                <a:r>
                  <a:rPr lang="en-US" altLang="en-US" sz="2000" dirty="0"/>
                  <a:t>of two kinds:</a:t>
                </a:r>
                <a:endParaRPr lang="en-US" altLang="en-US" sz="2000" dirty="0">
                  <a:solidFill>
                    <a:schemeClr val="tx1"/>
                  </a:solidFill>
                </a:endParaRPr>
              </a:p>
              <a:p>
                <a:pPr lvl="1">
                  <a:spcBef>
                    <a:spcPts val="0"/>
                  </a:spcBef>
                </a:pPr>
                <a:r>
                  <a:rPr lang="en-US" altLang="en-US" sz="2000" dirty="0">
                    <a:solidFill>
                      <a:srgbClr val="C00000"/>
                    </a:solidFill>
                    <a:sym typeface="Symbol" panose="05050102010706020507" pitchFamily="18" charset="2"/>
                  </a:rPr>
                  <a:t>Forward</a:t>
                </a:r>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𝒄</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𝒇</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oMath>
                </a14:m>
                <a:endParaRPr lang="en-US" altLang="en-US" sz="2000" b="1" dirty="0">
                  <a:solidFill>
                    <a:srgbClr val="0066CC"/>
                  </a:solidFill>
                  <a:sym typeface="Symbol" panose="05050102010706020507" pitchFamily="18" charset="2"/>
                </a:endParaRPr>
              </a:p>
              <a:p>
                <a:pPr lvl="2">
                  <a:spcBef>
                    <a:spcPts val="0"/>
                  </a:spcBef>
                </a:pPr>
                <a:r>
                  <a:rPr lang="en-US" altLang="en-US" sz="2000" dirty="0">
                    <a:sym typeface="Symbol" panose="05050102010706020507" pitchFamily="18" charset="2"/>
                  </a:rPr>
                  <a:t>Amount of extra flow we can add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b="1" dirty="0">
                  <a:solidFill>
                    <a:srgbClr val="0066CC"/>
                  </a:solidFill>
                  <a:sym typeface="Symbol" panose="05050102010706020507" pitchFamily="18" charset="2"/>
                </a:endParaRPr>
              </a:p>
              <a:p>
                <a:pPr lvl="1">
                  <a:spcBef>
                    <a:spcPts val="0"/>
                  </a:spcBef>
                </a:pPr>
                <a:r>
                  <a:rPr lang="en-US" altLang="en-US" sz="2000" dirty="0">
                    <a:solidFill>
                      <a:srgbClr val="C00000"/>
                    </a:solidFill>
                    <a:sym typeface="Symbol" panose="05050102010706020507" pitchFamily="18" charset="2"/>
                  </a:rPr>
                  <a:t>Backward</a:t>
                </a:r>
                <a:r>
                  <a:rPr lang="en-US" altLang="en-US" sz="2000" dirty="0">
                    <a:sym typeface="Symbol" panose="05050102010706020507" pitchFamily="18" charset="2"/>
                  </a:rPr>
                  <a:t>: </a:t>
                </a:r>
                <a14:m>
                  <m:oMath xmlns:m="http://schemas.openxmlformats.org/officeDocument/2006/math">
                    <m:sSup>
                      <m:sSupPr>
                        <m:ctrlPr>
                          <a:rPr lang="en-US" altLang="en-US" sz="2000" b="1" i="1" dirty="0" smtClean="0">
                            <a:solidFill>
                              <a:srgbClr val="0066CC"/>
                            </a:solidFill>
                            <a:latin typeface="Cambria Math" panose="02040503050406030204" pitchFamily="18" charset="0"/>
                            <a:sym typeface="Symbol" panose="05050102010706020507" pitchFamily="18" charset="2"/>
                          </a:rPr>
                        </m:ctrlPr>
                      </m:sSupPr>
                      <m:e>
                        <m:r>
                          <a:rPr lang="en-US" altLang="en-US" sz="2000" b="1" i="1" dirty="0" smtClean="0">
                            <a:solidFill>
                              <a:srgbClr val="0066CC"/>
                            </a:solidFill>
                            <a:latin typeface="Cambria Math" panose="02040503050406030204" pitchFamily="18" charset="0"/>
                            <a:sym typeface="Symbol" panose="05050102010706020507" pitchFamily="18" charset="2"/>
                          </a:rPr>
                          <m:t>𝒆</m:t>
                        </m:r>
                      </m:e>
                      <m:sup>
                        <m:r>
                          <m:rPr>
                            <m:sty m:val="p"/>
                          </m:rPr>
                          <a:rPr lang="en-US" altLang="en-US" sz="2000" b="0" i="0" dirty="0" smtClean="0">
                            <a:solidFill>
                              <a:srgbClr val="0066CC"/>
                            </a:solidFill>
                            <a:latin typeface="Cambria Math" panose="02040503050406030204" pitchFamily="18" charset="0"/>
                            <a:sym typeface="Symbol" panose="05050102010706020507" pitchFamily="18" charset="2"/>
                          </a:rPr>
                          <m:t>R</m:t>
                        </m:r>
                      </m:sup>
                    </m:sSup>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a:solidFill>
                          <a:srgbClr val="0066CC"/>
                        </a:solidFill>
                        <a:latin typeface="Cambria Math" panose="02040503050406030204" pitchFamily="18" charset="0"/>
                        <a:sym typeface="Symbol" panose="05050102010706020507" pitchFamily="18" charset="2"/>
                      </a:rPr>
                      <m:t>𝒇</m:t>
                    </m:r>
                    <m:d>
                      <m:dPr>
                        <m:ctrlPr>
                          <a:rPr lang="en-US" altLang="en-US" sz="2000" b="1" i="1">
                            <a:solidFill>
                              <a:srgbClr val="0066CC"/>
                            </a:solidFill>
                            <a:latin typeface="Cambria Math" panose="02040503050406030204" pitchFamily="18" charset="0"/>
                            <a:sym typeface="Symbol" panose="05050102010706020507" pitchFamily="18" charset="2"/>
                          </a:rPr>
                        </m:ctrlPr>
                      </m:dPr>
                      <m:e>
                        <m:r>
                          <a:rPr lang="en-US" altLang="en-US" sz="2000" b="1" i="1">
                            <a:solidFill>
                              <a:srgbClr val="0066CC"/>
                            </a:solidFill>
                            <a:latin typeface="Cambria Math" panose="02040503050406030204" pitchFamily="18" charset="0"/>
                            <a:sym typeface="Symbol" panose="05050102010706020507" pitchFamily="18" charset="2"/>
                          </a:rPr>
                          <m:t>𝒆</m:t>
                        </m:r>
                      </m:e>
                    </m:d>
                  </m:oMath>
                </a14:m>
                <a:endParaRPr lang="en-US" altLang="en-US" sz="2000" dirty="0">
                  <a:sym typeface="Symbol" panose="05050102010706020507" pitchFamily="18" charset="2"/>
                </a:endParaRPr>
              </a:p>
              <a:p>
                <a:pPr lvl="2">
                  <a:spcBef>
                    <a:spcPts val="0"/>
                  </a:spcBef>
                </a:pPr>
                <a:r>
                  <a:rPr lang="en-US" altLang="en-US" sz="2000" dirty="0">
                    <a:sym typeface="Symbol" panose="05050102010706020507" pitchFamily="18" charset="2"/>
                  </a:rPr>
                  <a:t>Amount we can reduce/undo flow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dirty="0">
                  <a:sym typeface="Symbol" panose="05050102010706020507" pitchFamily="18" charset="2"/>
                </a:endParaRPr>
              </a:p>
              <a:p>
                <a:pPr marL="0" indent="0">
                  <a:spcBef>
                    <a:spcPts val="0"/>
                  </a:spcBef>
                  <a:buNone/>
                </a:pPr>
                <a:endParaRPr lang="en-US" altLang="en-US" sz="100" dirty="0">
                  <a:solidFill>
                    <a:schemeClr val="tx1"/>
                  </a:solidFill>
                  <a:sym typeface="Symbol" panose="05050102010706020507" pitchFamily="18" charset="2"/>
                </a:endParaRPr>
              </a:p>
              <a:p>
                <a:pPr marL="0" indent="0">
                  <a:spcBef>
                    <a:spcPts val="0"/>
                  </a:spcBef>
                  <a:buNone/>
                </a:pPr>
                <a:r>
                  <a:rPr lang="en-US" altLang="en-US" sz="2000" dirty="0">
                    <a:solidFill>
                      <a:srgbClr val="C00000"/>
                    </a:solidFill>
                  </a:rPr>
                  <a:t>Residual graph</a:t>
                </a:r>
                <a:r>
                  <a:rPr lang="en-US" altLang="en-US" sz="2000" dirty="0"/>
                  <a:t>:  </a:t>
                </a: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𝑮</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𝑽</m:t>
                    </m:r>
                    <m:r>
                      <a:rPr lang="en-US" altLang="en-US" sz="2000" b="1" i="1" dirty="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oMath>
                </a14:m>
                <a:r>
                  <a:rPr lang="en-US" altLang="en-US" sz="2000" dirty="0">
                    <a:solidFill>
                      <a:schemeClr val="tx1"/>
                    </a:solidFill>
                  </a:rPr>
                  <a:t>.</a:t>
                </a:r>
              </a:p>
              <a:p>
                <a:pPr lvl="1">
                  <a:spcBef>
                    <a:spcPts val="0"/>
                  </a:spcBef>
                </a:pPr>
                <a:r>
                  <a:rPr lang="en-US" altLang="en-US" sz="2000" dirty="0"/>
                  <a:t>Residual edges with residual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&gt;</m:t>
                    </m:r>
                    <m:r>
                      <a:rPr lang="en-US" altLang="en-US" sz="2000" b="1" i="1" smtClean="0">
                        <a:solidFill>
                          <a:srgbClr val="0066CC"/>
                        </a:solidFill>
                        <a:latin typeface="Cambria Math" panose="02040503050406030204" pitchFamily="18" charset="0"/>
                        <a:sym typeface="Symbol" panose="05050102010706020507" pitchFamily="18" charset="2"/>
                      </a:rPr>
                      <m:t>𝟎</m:t>
                    </m:r>
                  </m:oMath>
                </a14:m>
                <a:r>
                  <a:rPr lang="en-US" altLang="en-US" sz="2000" dirty="0"/>
                  <a:t>.</a:t>
                </a:r>
              </a:p>
              <a:p>
                <a:pPr lvl="1">
                  <a:spcBef>
                    <a:spcPts val="0"/>
                  </a:spcBef>
                </a:pP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 </m:t>
                    </m:r>
                    <m:d>
                      <m:dPr>
                        <m:begChr m:val="{"/>
                        <m:endChr m:val="}"/>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r>
                          <a:rPr lang="en-US" altLang="en-US" sz="2000" b="1" i="1" dirty="0">
                            <a:solidFill>
                              <a:srgbClr val="0066CC"/>
                            </a:solidFill>
                            <a:latin typeface="Cambria Math" panose="02040503050406030204" pitchFamily="18" charset="0"/>
                          </a:rPr>
                          <m:t> :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&lt;</m:t>
                        </m:r>
                        <m:r>
                          <a:rPr lang="en-US" altLang="en-US" sz="2000" b="1" i="1" dirty="0">
                            <a:solidFill>
                              <a:srgbClr val="0066CC"/>
                            </a:solidFill>
                            <a:latin typeface="Cambria Math" panose="02040503050406030204" pitchFamily="18" charset="0"/>
                          </a:rPr>
                          <m:t>𝒄</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e>
                    </m:d>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rPr>
                      <m:t>{</m:t>
                    </m:r>
                    <m:sSup>
                      <m:sSupPr>
                        <m:ctrlPr>
                          <a:rPr lang="en-US" altLang="en-US" sz="2000" b="1" i="1" dirty="0">
                            <a:solidFill>
                              <a:srgbClr val="0066CC"/>
                            </a:solidFill>
                            <a:latin typeface="Cambria Math" panose="02040503050406030204" pitchFamily="18" charset="0"/>
                            <a:sym typeface="Symbol" panose="05050102010706020507" pitchFamily="18" charset="2"/>
                          </a:rPr>
                        </m:ctrlPr>
                      </m:sSupPr>
                      <m:e>
                        <m:r>
                          <a:rPr lang="en-US" altLang="en-US" sz="2000" b="1" i="1" dirty="0">
                            <a:solidFill>
                              <a:srgbClr val="0066CC"/>
                            </a:solidFill>
                            <a:latin typeface="Cambria Math" panose="02040503050406030204" pitchFamily="18" charset="0"/>
                            <a:sym typeface="Symbol" panose="05050102010706020507" pitchFamily="18" charset="2"/>
                          </a:rPr>
                          <m:t>𝒆</m:t>
                        </m:r>
                      </m:e>
                      <m:sup>
                        <m:r>
                          <m:rPr>
                            <m:sty m:val="p"/>
                          </m:rPr>
                          <a:rPr lang="en-US" altLang="en-US" sz="2000" dirty="0">
                            <a:solidFill>
                              <a:srgbClr val="0066CC"/>
                            </a:solidFill>
                            <a:latin typeface="Cambria Math" panose="02040503050406030204" pitchFamily="18" charset="0"/>
                            <a:sym typeface="Symbol" panose="05050102010706020507" pitchFamily="18" charset="2"/>
                          </a:rPr>
                          <m:t>R</m:t>
                        </m:r>
                      </m:sup>
                    </m:sSup>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&gt;</m:t>
                    </m:r>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𝟎</m:t>
                    </m:r>
                    <m:r>
                      <a:rPr lang="en-US" altLang="en-US" sz="2000" b="1" i="1" dirty="0">
                        <a:solidFill>
                          <a:srgbClr val="0066CC"/>
                        </a:solidFill>
                        <a:latin typeface="Cambria Math" panose="02040503050406030204" pitchFamily="18" charset="0"/>
                      </a:rPr>
                      <m:t>}</m:t>
                    </m:r>
                  </m:oMath>
                </a14:m>
                <a:r>
                  <a:rPr lang="en-US" altLang="en-US" sz="2000" dirty="0"/>
                  <a:t>.</a:t>
                </a:r>
              </a:p>
              <a:p>
                <a:pPr lvl="1">
                  <a:spcBef>
                    <a:spcPts val="0"/>
                  </a:spcBef>
                </a:pPr>
                <a:endParaRPr lang="en-US" altLang="en-US" sz="100" dirty="0"/>
              </a:p>
            </p:txBody>
          </p:sp>
        </mc:Choice>
        <mc:Fallback>
          <p:sp>
            <p:nvSpPr>
              <p:cNvPr id="496643" name="Rectangle 3">
                <a:extLst>
                  <a:ext uri="{FF2B5EF4-FFF2-40B4-BE49-F238E27FC236}">
                    <a16:creationId xmlns:a16="http://schemas.microsoft.com/office/drawing/2014/main" id="{492BF5EA-E352-4CF9-9D58-59B2493F7287}"/>
                  </a:ext>
                </a:extLst>
              </p:cNvPr>
              <p:cNvSpPr>
                <a:spLocks noGrp="1" noRot="1" noChangeAspect="1" noMove="1" noResize="1" noEditPoints="1" noAdjustHandles="1" noChangeArrowheads="1" noChangeShapeType="1" noTextEdit="1"/>
              </p:cNvSpPr>
              <p:nvPr>
                <p:ph type="body" idx="1"/>
              </p:nvPr>
            </p:nvSpPr>
            <p:spPr>
              <a:xfrm>
                <a:off x="628649" y="1676868"/>
                <a:ext cx="9801025" cy="5200045"/>
              </a:xfrm>
              <a:blipFill>
                <a:blip r:embed="rId3"/>
                <a:stretch>
                  <a:fillRect l="-622"/>
                </a:stretch>
              </a:blipFill>
            </p:spPr>
            <p:txBody>
              <a:bodyPr/>
              <a:lstStyle/>
              <a:p>
                <a:r>
                  <a:rPr lang="en-US">
                    <a:noFill/>
                  </a:rPr>
                  <a:t> </a:t>
                </a:r>
              </a:p>
            </p:txBody>
          </p:sp>
        </mc:Fallback>
      </mc:AlternateContent>
      <p:grpSp>
        <p:nvGrpSpPr>
          <p:cNvPr id="5" name="Group 4"/>
          <p:cNvGrpSpPr/>
          <p:nvPr/>
        </p:nvGrpSpPr>
        <p:grpSpPr>
          <a:xfrm>
            <a:off x="7880836" y="1960656"/>
            <a:ext cx="2812863" cy="307777"/>
            <a:chOff x="8425162" y="1275863"/>
            <a:chExt cx="2812863" cy="307777"/>
          </a:xfrm>
        </p:grpSpPr>
        <p:sp>
          <p:nvSpPr>
            <p:cNvPr id="496647" name="Oval 7">
              <a:extLst>
                <a:ext uri="{FF2B5EF4-FFF2-40B4-BE49-F238E27FC236}">
                  <a16:creationId xmlns:a16="http://schemas.microsoft.com/office/drawing/2014/main" id="{1322B9F1-E81F-41F2-8136-4B1D37AAF102}"/>
                </a:ext>
              </a:extLst>
            </p:cNvPr>
            <p:cNvSpPr>
              <a:spLocks noChangeAspect="1" noChangeArrowheads="1"/>
            </p:cNvSpPr>
            <p:nvPr/>
          </p:nvSpPr>
          <p:spPr bwMode="auto">
            <a:xfrm>
              <a:off x="8425162" y="1276734"/>
              <a:ext cx="274638" cy="274638"/>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650" name="AutoShape 10">
              <a:extLst>
                <a:ext uri="{FF2B5EF4-FFF2-40B4-BE49-F238E27FC236}">
                  <a16:creationId xmlns:a16="http://schemas.microsoft.com/office/drawing/2014/main" id="{F18676F7-59E3-4EE2-ABDC-6435A72EC9D0}"/>
                </a:ext>
              </a:extLst>
            </p:cNvPr>
            <p:cNvCxnSpPr>
              <a:cxnSpLocks noChangeShapeType="1"/>
              <a:stCxn id="496647" idx="6"/>
              <a:endCxn id="496653" idx="2"/>
            </p:cNvCxnSpPr>
            <p:nvPr/>
          </p:nvCxnSpPr>
          <p:spPr bwMode="auto">
            <a:xfrm>
              <a:off x="8699800" y="1414053"/>
              <a:ext cx="22635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653" name="Oval 13">
              <a:extLst>
                <a:ext uri="{FF2B5EF4-FFF2-40B4-BE49-F238E27FC236}">
                  <a16:creationId xmlns:a16="http://schemas.microsoft.com/office/drawing/2014/main" id="{1D488F4D-7EFD-4867-86E0-0A3EA049CE08}"/>
                </a:ext>
              </a:extLst>
            </p:cNvPr>
            <p:cNvSpPr>
              <a:spLocks noChangeAspect="1" noChangeArrowheads="1"/>
            </p:cNvSpPr>
            <p:nvPr/>
          </p:nvSpPr>
          <p:spPr bwMode="auto">
            <a:xfrm>
              <a:off x="10963387" y="1276734"/>
              <a:ext cx="274638" cy="274638"/>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659" name="Text Box 19">
              <a:extLst>
                <a:ext uri="{FF2B5EF4-FFF2-40B4-BE49-F238E27FC236}">
                  <a16:creationId xmlns:a16="http://schemas.microsoft.com/office/drawing/2014/main" id="{A81970F0-E9DC-4C9B-B134-39DA929E1E10}"/>
                </a:ext>
              </a:extLst>
            </p:cNvPr>
            <p:cNvSpPr txBox="1">
              <a:spLocks noChangeArrowheads="1"/>
            </p:cNvSpPr>
            <p:nvPr/>
          </p:nvSpPr>
          <p:spPr bwMode="auto">
            <a:xfrm>
              <a:off x="9611517" y="1275863"/>
              <a:ext cx="577850" cy="307777"/>
            </a:xfrm>
            <a:prstGeom prst="rect">
              <a:avLst/>
            </a:prstGeom>
            <a:solidFill>
              <a:schemeClr val="bg1"/>
            </a:solidFill>
            <a:ln>
              <a:noFill/>
            </a:ln>
            <a:effec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17</a:t>
              </a:r>
            </a:p>
          </p:txBody>
        </p:sp>
      </p:grpSp>
      <p:grpSp>
        <p:nvGrpSpPr>
          <p:cNvPr id="6" name="Group 5"/>
          <p:cNvGrpSpPr/>
          <p:nvPr/>
        </p:nvGrpSpPr>
        <p:grpSpPr>
          <a:xfrm>
            <a:off x="7711484" y="3157212"/>
            <a:ext cx="3448441" cy="1752600"/>
            <a:chOff x="8425162" y="3507770"/>
            <a:chExt cx="3448441" cy="1752600"/>
          </a:xfrm>
        </p:grpSpPr>
        <p:sp>
          <p:nvSpPr>
            <p:cNvPr id="496740" name="Rectangle 100">
              <a:extLst>
                <a:ext uri="{FF2B5EF4-FFF2-40B4-BE49-F238E27FC236}">
                  <a16:creationId xmlns:a16="http://schemas.microsoft.com/office/drawing/2014/main" id="{A0082830-5CE5-4AE1-B01F-92F26857A23C}"/>
                </a:ext>
              </a:extLst>
            </p:cNvPr>
            <p:cNvSpPr>
              <a:spLocks noChangeArrowheads="1"/>
            </p:cNvSpPr>
            <p:nvPr/>
          </p:nvSpPr>
          <p:spPr bwMode="auto">
            <a:xfrm>
              <a:off x="8425162" y="3507770"/>
              <a:ext cx="3429000" cy="1752600"/>
            </a:xfrm>
            <a:prstGeom prst="rect">
              <a:avLst/>
            </a:prstGeom>
            <a:noFill/>
            <a:ln>
              <a:noFill/>
            </a:ln>
            <a:effectLst/>
          </p:spPr>
          <p:txBody>
            <a:bodyPr wrap="none" anchor="ctr"/>
            <a:lstStyle/>
            <a:p>
              <a:endParaRPr lang="en-US"/>
            </a:p>
          </p:txBody>
        </p:sp>
        <p:sp>
          <p:nvSpPr>
            <p:cNvPr id="496719" name="Oval 79">
              <a:extLst>
                <a:ext uri="{FF2B5EF4-FFF2-40B4-BE49-F238E27FC236}">
                  <a16:creationId xmlns:a16="http://schemas.microsoft.com/office/drawing/2014/main" id="{EFF8F64C-486A-4360-B2BA-CDA10DFE81B1}"/>
                </a:ext>
              </a:extLst>
            </p:cNvPr>
            <p:cNvSpPr>
              <a:spLocks noChangeAspect="1" noChangeArrowheads="1"/>
            </p:cNvSpPr>
            <p:nvPr/>
          </p:nvSpPr>
          <p:spPr bwMode="auto">
            <a:xfrm>
              <a:off x="8605127"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720" name="AutoShape 80">
              <a:extLst>
                <a:ext uri="{FF2B5EF4-FFF2-40B4-BE49-F238E27FC236}">
                  <a16:creationId xmlns:a16="http://schemas.microsoft.com/office/drawing/2014/main" id="{986A0166-6819-4BB2-9E56-23628C52C824}"/>
                </a:ext>
              </a:extLst>
            </p:cNvPr>
            <p:cNvCxnSpPr>
              <a:cxnSpLocks noChangeShapeType="1"/>
              <a:stCxn id="496719" idx="6"/>
              <a:endCxn id="496721" idx="2"/>
            </p:cNvCxnSpPr>
            <p:nvPr/>
          </p:nvCxnSpPr>
          <p:spPr bwMode="auto">
            <a:xfrm>
              <a:off x="8879765" y="4216987"/>
              <a:ext cx="2263587"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1" name="Oval 81">
              <a:extLst>
                <a:ext uri="{FF2B5EF4-FFF2-40B4-BE49-F238E27FC236}">
                  <a16:creationId xmlns:a16="http://schemas.microsoft.com/office/drawing/2014/main" id="{DD8DE13C-66E9-4AE4-ACB1-F969C0807479}"/>
                </a:ext>
              </a:extLst>
            </p:cNvPr>
            <p:cNvSpPr>
              <a:spLocks noChangeAspect="1" noChangeArrowheads="1"/>
            </p:cNvSpPr>
            <p:nvPr/>
          </p:nvSpPr>
          <p:spPr bwMode="auto">
            <a:xfrm>
              <a:off x="11143352"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722" name="Text Box 82">
              <a:extLst>
                <a:ext uri="{FF2B5EF4-FFF2-40B4-BE49-F238E27FC236}">
                  <a16:creationId xmlns:a16="http://schemas.microsoft.com/office/drawing/2014/main" id="{1BE0FEFC-B148-44C7-9D80-FEBB5542BA18}"/>
                </a:ext>
              </a:extLst>
            </p:cNvPr>
            <p:cNvSpPr txBox="1">
              <a:spLocks noChangeArrowheads="1"/>
            </p:cNvSpPr>
            <p:nvPr/>
          </p:nvSpPr>
          <p:spPr bwMode="auto">
            <a:xfrm>
              <a:off x="9820450" y="4079668"/>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11</a:t>
              </a:r>
            </a:p>
          </p:txBody>
        </p:sp>
        <p:sp>
          <p:nvSpPr>
            <p:cNvPr id="496724" name="Text Box 84">
              <a:extLst>
                <a:ext uri="{FF2B5EF4-FFF2-40B4-BE49-F238E27FC236}">
                  <a16:creationId xmlns:a16="http://schemas.microsoft.com/office/drawing/2014/main" id="{048D6900-CA29-4735-B2D8-65CA3C60DDC0}"/>
                </a:ext>
              </a:extLst>
            </p:cNvPr>
            <p:cNvSpPr txBox="1">
              <a:spLocks noChangeArrowheads="1"/>
            </p:cNvSpPr>
            <p:nvPr/>
          </p:nvSpPr>
          <p:spPr bwMode="auto">
            <a:xfrm>
              <a:off x="10213078" y="3560554"/>
              <a:ext cx="166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cxnSp>
          <p:nvCxnSpPr>
            <p:cNvPr id="496728" name="AutoShape 88">
              <a:extLst>
                <a:ext uri="{FF2B5EF4-FFF2-40B4-BE49-F238E27FC236}">
                  <a16:creationId xmlns:a16="http://schemas.microsoft.com/office/drawing/2014/main" id="{D296AF87-F12C-4090-96DE-C18177EC90D0}"/>
                </a:ext>
              </a:extLst>
            </p:cNvPr>
            <p:cNvCxnSpPr>
              <a:cxnSpLocks noChangeShapeType="1"/>
              <a:stCxn id="496721" idx="3"/>
              <a:endCxn id="496719" idx="5"/>
            </p:cNvCxnSpPr>
            <p:nvPr/>
          </p:nvCxnSpPr>
          <p:spPr bwMode="auto">
            <a:xfrm rot="5400000">
              <a:off x="10011559" y="3142072"/>
              <a:ext cx="12700" cy="2344027"/>
            </a:xfrm>
            <a:prstGeom prst="curvedConnector3">
              <a:avLst>
                <a:gd name="adj1" fmla="val 2116693"/>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9" name="Text Box 89">
              <a:extLst>
                <a:ext uri="{FF2B5EF4-FFF2-40B4-BE49-F238E27FC236}">
                  <a16:creationId xmlns:a16="http://schemas.microsoft.com/office/drawing/2014/main" id="{E0C249CA-792E-44BB-B1C2-4C7666CFD435}"/>
                </a:ext>
              </a:extLst>
            </p:cNvPr>
            <p:cNvSpPr txBox="1">
              <a:spLocks noChangeArrowheads="1"/>
            </p:cNvSpPr>
            <p:nvPr/>
          </p:nvSpPr>
          <p:spPr bwMode="auto">
            <a:xfrm>
              <a:off x="9820450" y="4457212"/>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496730" name="Text Box 90">
              <a:extLst>
                <a:ext uri="{FF2B5EF4-FFF2-40B4-BE49-F238E27FC236}">
                  <a16:creationId xmlns:a16="http://schemas.microsoft.com/office/drawing/2014/main" id="{35D752D2-BD3B-4A3A-8E3C-DE35AAC7E45E}"/>
                </a:ext>
              </a:extLst>
            </p:cNvPr>
            <p:cNvSpPr txBox="1">
              <a:spLocks noChangeArrowheads="1"/>
            </p:cNvSpPr>
            <p:nvPr/>
          </p:nvSpPr>
          <p:spPr bwMode="auto">
            <a:xfrm>
              <a:off x="9850737" y="4955570"/>
              <a:ext cx="168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sp>
          <p:nvSpPr>
            <p:cNvPr id="496735" name="Line 95">
              <a:extLst>
                <a:ext uri="{FF2B5EF4-FFF2-40B4-BE49-F238E27FC236}">
                  <a16:creationId xmlns:a16="http://schemas.microsoft.com/office/drawing/2014/main" id="{E51FCE8B-C547-416F-9216-7C60AD021F01}"/>
                </a:ext>
              </a:extLst>
            </p:cNvPr>
            <p:cNvSpPr>
              <a:spLocks noChangeShapeType="1"/>
            </p:cNvSpPr>
            <p:nvPr/>
          </p:nvSpPr>
          <p:spPr bwMode="auto">
            <a:xfrm flipH="1">
              <a:off x="10079727" y="38653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sp>
          <p:nvSpPr>
            <p:cNvPr id="496737" name="Line 97">
              <a:extLst>
                <a:ext uri="{FF2B5EF4-FFF2-40B4-BE49-F238E27FC236}">
                  <a16:creationId xmlns:a16="http://schemas.microsoft.com/office/drawing/2014/main" id="{6C11D554-24AC-4C93-9241-45AD61DB4052}"/>
                </a:ext>
              </a:extLst>
            </p:cNvPr>
            <p:cNvSpPr>
              <a:spLocks noChangeShapeType="1"/>
            </p:cNvSpPr>
            <p:nvPr/>
          </p:nvSpPr>
          <p:spPr bwMode="auto">
            <a:xfrm flipH="1" flipV="1">
              <a:off x="10079727" y="47797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grpSp>
      <p:sp>
        <p:nvSpPr>
          <p:cNvPr id="23" name="Slide Number Placeholder 1">
            <a:extLst>
              <a:ext uri="{FF2B5EF4-FFF2-40B4-BE49-F238E27FC236}">
                <a16:creationId xmlns:a16="http://schemas.microsoft.com/office/drawing/2014/main" id="{12D3803D-E1C7-4E0D-BD85-A2AE59BF038B}"/>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12</a:t>
            </a:fld>
            <a:endParaRPr lang="en-US" dirty="0"/>
          </a:p>
        </p:txBody>
      </p:sp>
    </p:spTree>
    <p:extLst>
      <p:ext uri="{BB962C8B-B14F-4D97-AF65-F5344CB8AC3E}">
        <p14:creationId xmlns:p14="http://schemas.microsoft.com/office/powerpoint/2010/main" val="14125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664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664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a:extLst>
              <a:ext uri="{FF2B5EF4-FFF2-40B4-BE49-F238E27FC236}">
                <a16:creationId xmlns:a16="http://schemas.microsoft.com/office/drawing/2014/main" id="{454D7E86-B7E5-4DBB-B5CA-759DAD68D77E}"/>
              </a:ext>
            </a:extLst>
          </p:cNvPr>
          <p:cNvSpPr>
            <a:spLocks noGrp="1"/>
          </p:cNvSpPr>
          <p:nvPr>
            <p:ph type="sldNum" sz="quarter" idx="10"/>
          </p:nvPr>
        </p:nvSpPr>
        <p:spPr/>
        <p:txBody>
          <a:bodyPr/>
          <a:lstStyle/>
          <a:p>
            <a:fld id="{BC7D8AED-18E9-43C1-BBDD-655A7044627F}" type="slidenum">
              <a:rPr lang="en-US" altLang="en-US"/>
              <a:pPr/>
              <a:t>13</a:t>
            </a:fld>
            <a:endParaRPr lang="en-US" altLang="en-US" sz="1400"/>
          </a:p>
        </p:txBody>
      </p:sp>
      <p:sp>
        <p:nvSpPr>
          <p:cNvPr id="496739" name="Rectangle 99">
            <a:extLst>
              <a:ext uri="{FF2B5EF4-FFF2-40B4-BE49-F238E27FC236}">
                <a16:creationId xmlns:a16="http://schemas.microsoft.com/office/drawing/2014/main" id="{77CB5AF2-D7A8-47A3-85DE-EAE717229329}"/>
              </a:ext>
            </a:extLst>
          </p:cNvPr>
          <p:cNvSpPr>
            <a:spLocks noChangeArrowheads="1"/>
          </p:cNvSpPr>
          <p:nvPr/>
        </p:nvSpPr>
        <p:spPr bwMode="auto">
          <a:xfrm>
            <a:off x="6419170" y="715017"/>
            <a:ext cx="3429000" cy="1600200"/>
          </a:xfrm>
          <a:prstGeom prst="rect">
            <a:avLst/>
          </a:prstGeom>
          <a:noFill/>
          <a:ln>
            <a:noFill/>
          </a:ln>
          <a:effectLst/>
        </p:spPr>
        <p:txBody>
          <a:bodyPr wrap="none" anchor="ctr"/>
          <a:lstStyle/>
          <a:p>
            <a:endParaRPr lang="en-US"/>
          </a:p>
        </p:txBody>
      </p:sp>
      <p:sp>
        <p:nvSpPr>
          <p:cNvPr id="496642" name="Rectangle 2">
            <a:extLst>
              <a:ext uri="{FF2B5EF4-FFF2-40B4-BE49-F238E27FC236}">
                <a16:creationId xmlns:a16="http://schemas.microsoft.com/office/drawing/2014/main" id="{642D2A95-9E0F-4AE9-968E-BD35C489410B}"/>
              </a:ext>
            </a:extLst>
          </p:cNvPr>
          <p:cNvSpPr>
            <a:spLocks noGrp="1" noChangeArrowheads="1"/>
          </p:cNvSpPr>
          <p:nvPr>
            <p:ph type="title"/>
          </p:nvPr>
        </p:nvSpPr>
        <p:spPr/>
        <p:txBody>
          <a:bodyPr/>
          <a:lstStyle/>
          <a:p>
            <a:r>
              <a:rPr lang="en-US" altLang="en-US" dirty="0"/>
              <a:t>Residual Graphs and Augmenting Paths</a:t>
            </a:r>
          </a:p>
        </p:txBody>
      </p:sp>
      <mc:AlternateContent xmlns:mc="http://schemas.openxmlformats.org/markup-compatibility/2006">
        <mc:Choice xmlns:a14="http://schemas.microsoft.com/office/drawing/2010/main" Requires="a14">
          <p:sp>
            <p:nvSpPr>
              <p:cNvPr id="496643" name="Rectangle 3">
                <a:extLst>
                  <a:ext uri="{FF2B5EF4-FFF2-40B4-BE49-F238E27FC236}">
                    <a16:creationId xmlns:a16="http://schemas.microsoft.com/office/drawing/2014/main" id="{492BF5EA-E352-4CF9-9D58-59B2493F7287}"/>
                  </a:ext>
                </a:extLst>
              </p:cNvPr>
              <p:cNvSpPr>
                <a:spLocks noGrp="1" noChangeArrowheads="1"/>
              </p:cNvSpPr>
              <p:nvPr>
                <p:ph type="body" idx="1"/>
              </p:nvPr>
            </p:nvSpPr>
            <p:spPr>
              <a:xfrm>
                <a:off x="628649" y="1509088"/>
                <a:ext cx="10779049" cy="5200045"/>
              </a:xfrm>
            </p:spPr>
            <p:txBody>
              <a:bodyPr>
                <a:noAutofit/>
              </a:bodyPr>
              <a:lstStyle/>
              <a:p>
                <a:pPr marL="0" indent="0">
                  <a:spcBef>
                    <a:spcPts val="0"/>
                  </a:spcBef>
                  <a:buNone/>
                </a:pPr>
                <a:r>
                  <a:rPr lang="en-US" altLang="en-US" sz="2000" dirty="0">
                    <a:solidFill>
                      <a:srgbClr val="C00000"/>
                    </a:solidFill>
                  </a:rPr>
                  <a:t>Residual edges </a:t>
                </a:r>
                <a:r>
                  <a:rPr lang="en-US" altLang="en-US" sz="2000" dirty="0"/>
                  <a:t>of two kinds:</a:t>
                </a:r>
                <a:endParaRPr lang="en-US" altLang="en-US" sz="2000" dirty="0">
                  <a:solidFill>
                    <a:schemeClr val="tx1"/>
                  </a:solidFill>
                </a:endParaRPr>
              </a:p>
              <a:p>
                <a:pPr lvl="1">
                  <a:spcBef>
                    <a:spcPts val="0"/>
                  </a:spcBef>
                </a:pPr>
                <a:r>
                  <a:rPr lang="en-US" altLang="en-US" sz="2000" dirty="0">
                    <a:solidFill>
                      <a:srgbClr val="C00000"/>
                    </a:solidFill>
                    <a:sym typeface="Symbol" panose="05050102010706020507" pitchFamily="18" charset="2"/>
                  </a:rPr>
                  <a:t>Forward</a:t>
                </a:r>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𝒄</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𝒇</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oMath>
                </a14:m>
                <a:endParaRPr lang="en-US" altLang="en-US" sz="2000" b="1" dirty="0">
                  <a:solidFill>
                    <a:srgbClr val="0066CC"/>
                  </a:solidFill>
                  <a:sym typeface="Symbol" panose="05050102010706020507" pitchFamily="18" charset="2"/>
                </a:endParaRPr>
              </a:p>
              <a:p>
                <a:pPr lvl="2">
                  <a:spcBef>
                    <a:spcPts val="0"/>
                  </a:spcBef>
                </a:pPr>
                <a:r>
                  <a:rPr lang="en-US" altLang="en-US" sz="2000" dirty="0">
                    <a:sym typeface="Symbol" panose="05050102010706020507" pitchFamily="18" charset="2"/>
                  </a:rPr>
                  <a:t>Amount of extra flow we can add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b="1" dirty="0">
                  <a:solidFill>
                    <a:srgbClr val="0066CC"/>
                  </a:solidFill>
                  <a:sym typeface="Symbol" panose="05050102010706020507" pitchFamily="18" charset="2"/>
                </a:endParaRPr>
              </a:p>
              <a:p>
                <a:pPr lvl="1">
                  <a:spcBef>
                    <a:spcPts val="0"/>
                  </a:spcBef>
                </a:pPr>
                <a:r>
                  <a:rPr lang="en-US" altLang="en-US" sz="2000" dirty="0">
                    <a:solidFill>
                      <a:srgbClr val="C00000"/>
                    </a:solidFill>
                    <a:sym typeface="Symbol" panose="05050102010706020507" pitchFamily="18" charset="2"/>
                  </a:rPr>
                  <a:t>Backward</a:t>
                </a:r>
                <a:r>
                  <a:rPr lang="en-US" altLang="en-US" sz="2000" dirty="0">
                    <a:sym typeface="Symbol" panose="05050102010706020507" pitchFamily="18" charset="2"/>
                  </a:rPr>
                  <a:t>: </a:t>
                </a:r>
                <a14:m>
                  <m:oMath xmlns:m="http://schemas.openxmlformats.org/officeDocument/2006/math">
                    <m:sSup>
                      <m:sSupPr>
                        <m:ctrlPr>
                          <a:rPr lang="en-US" altLang="en-US" sz="2000" b="1" i="1" dirty="0" smtClean="0">
                            <a:solidFill>
                              <a:srgbClr val="0066CC"/>
                            </a:solidFill>
                            <a:latin typeface="Cambria Math" panose="02040503050406030204" pitchFamily="18" charset="0"/>
                            <a:sym typeface="Symbol" panose="05050102010706020507" pitchFamily="18" charset="2"/>
                          </a:rPr>
                        </m:ctrlPr>
                      </m:sSupPr>
                      <m:e>
                        <m:r>
                          <a:rPr lang="en-US" altLang="en-US" sz="2000" b="1" i="1" dirty="0" smtClean="0">
                            <a:solidFill>
                              <a:srgbClr val="0066CC"/>
                            </a:solidFill>
                            <a:latin typeface="Cambria Math" panose="02040503050406030204" pitchFamily="18" charset="0"/>
                            <a:sym typeface="Symbol" panose="05050102010706020507" pitchFamily="18" charset="2"/>
                          </a:rPr>
                          <m:t>𝒆</m:t>
                        </m:r>
                      </m:e>
                      <m:sup>
                        <m:r>
                          <m:rPr>
                            <m:sty m:val="p"/>
                          </m:rPr>
                          <a:rPr lang="en-US" altLang="en-US" sz="2000" b="0" i="0" dirty="0" smtClean="0">
                            <a:solidFill>
                              <a:srgbClr val="0066CC"/>
                            </a:solidFill>
                            <a:latin typeface="Cambria Math" panose="02040503050406030204" pitchFamily="18" charset="0"/>
                            <a:sym typeface="Symbol" panose="05050102010706020507" pitchFamily="18" charset="2"/>
                          </a:rPr>
                          <m:t>R</m:t>
                        </m:r>
                      </m:sup>
                    </m:sSup>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a:solidFill>
                          <a:srgbClr val="0066CC"/>
                        </a:solidFill>
                        <a:latin typeface="Cambria Math" panose="02040503050406030204" pitchFamily="18" charset="0"/>
                        <a:sym typeface="Symbol" panose="05050102010706020507" pitchFamily="18" charset="2"/>
                      </a:rPr>
                      <m:t>𝒇</m:t>
                    </m:r>
                    <m:d>
                      <m:dPr>
                        <m:ctrlPr>
                          <a:rPr lang="en-US" altLang="en-US" sz="2000" b="1" i="1">
                            <a:solidFill>
                              <a:srgbClr val="0066CC"/>
                            </a:solidFill>
                            <a:latin typeface="Cambria Math" panose="02040503050406030204" pitchFamily="18" charset="0"/>
                            <a:sym typeface="Symbol" panose="05050102010706020507" pitchFamily="18" charset="2"/>
                          </a:rPr>
                        </m:ctrlPr>
                      </m:dPr>
                      <m:e>
                        <m:r>
                          <a:rPr lang="en-US" altLang="en-US" sz="2000" b="1" i="1">
                            <a:solidFill>
                              <a:srgbClr val="0066CC"/>
                            </a:solidFill>
                            <a:latin typeface="Cambria Math" panose="02040503050406030204" pitchFamily="18" charset="0"/>
                            <a:sym typeface="Symbol" panose="05050102010706020507" pitchFamily="18" charset="2"/>
                          </a:rPr>
                          <m:t>𝒆</m:t>
                        </m:r>
                      </m:e>
                    </m:d>
                  </m:oMath>
                </a14:m>
                <a:endParaRPr lang="en-US" altLang="en-US" sz="2000" dirty="0">
                  <a:sym typeface="Symbol" panose="05050102010706020507" pitchFamily="18" charset="2"/>
                </a:endParaRPr>
              </a:p>
              <a:p>
                <a:pPr lvl="2">
                  <a:spcBef>
                    <a:spcPts val="0"/>
                  </a:spcBef>
                </a:pPr>
                <a:r>
                  <a:rPr lang="en-US" altLang="en-US" sz="2000" dirty="0">
                    <a:sym typeface="Symbol" panose="05050102010706020507" pitchFamily="18" charset="2"/>
                  </a:rPr>
                  <a:t>Amount we can reduce/undo flow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dirty="0">
                  <a:sym typeface="Symbol" panose="05050102010706020507" pitchFamily="18" charset="2"/>
                </a:endParaRPr>
              </a:p>
              <a:p>
                <a:pPr marL="0" indent="0">
                  <a:spcBef>
                    <a:spcPts val="0"/>
                  </a:spcBef>
                  <a:buNone/>
                </a:pPr>
                <a:endParaRPr lang="en-US" altLang="en-US" sz="100" dirty="0">
                  <a:solidFill>
                    <a:schemeClr val="tx1"/>
                  </a:solidFill>
                  <a:sym typeface="Symbol" panose="05050102010706020507" pitchFamily="18" charset="2"/>
                </a:endParaRPr>
              </a:p>
              <a:p>
                <a:pPr marL="0" indent="0">
                  <a:spcBef>
                    <a:spcPts val="0"/>
                  </a:spcBef>
                  <a:buNone/>
                </a:pPr>
                <a:r>
                  <a:rPr lang="en-US" altLang="en-US" sz="2000" dirty="0">
                    <a:solidFill>
                      <a:srgbClr val="C00000"/>
                    </a:solidFill>
                  </a:rPr>
                  <a:t>Residual graph</a:t>
                </a:r>
                <a:r>
                  <a:rPr lang="en-US" altLang="en-US" sz="2000" dirty="0"/>
                  <a:t>:  </a:t>
                </a: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𝑮</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𝑽</m:t>
                    </m:r>
                    <m:r>
                      <a:rPr lang="en-US" altLang="en-US" sz="2000" b="1" i="1" dirty="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oMath>
                </a14:m>
                <a:r>
                  <a:rPr lang="en-US" altLang="en-US" sz="2000" dirty="0">
                    <a:solidFill>
                      <a:schemeClr val="tx1"/>
                    </a:solidFill>
                  </a:rPr>
                  <a:t>.</a:t>
                </a:r>
              </a:p>
              <a:p>
                <a:pPr lvl="1">
                  <a:spcBef>
                    <a:spcPts val="0"/>
                  </a:spcBef>
                </a:pPr>
                <a:r>
                  <a:rPr lang="en-US" altLang="en-US" sz="2000" dirty="0"/>
                  <a:t>Residual edges with residual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&gt;</m:t>
                    </m:r>
                    <m:r>
                      <a:rPr lang="en-US" altLang="en-US" sz="2000" b="1" i="1" smtClean="0">
                        <a:solidFill>
                          <a:srgbClr val="0066CC"/>
                        </a:solidFill>
                        <a:latin typeface="Cambria Math" panose="02040503050406030204" pitchFamily="18" charset="0"/>
                        <a:sym typeface="Symbol" panose="05050102010706020507" pitchFamily="18" charset="2"/>
                      </a:rPr>
                      <m:t>𝟎</m:t>
                    </m:r>
                  </m:oMath>
                </a14:m>
                <a:r>
                  <a:rPr lang="en-US" altLang="en-US" sz="2000" dirty="0"/>
                  <a:t>.</a:t>
                </a:r>
              </a:p>
              <a:p>
                <a:pPr lvl="1">
                  <a:spcBef>
                    <a:spcPts val="0"/>
                  </a:spcBef>
                </a:pP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 </m:t>
                    </m:r>
                    <m:d>
                      <m:dPr>
                        <m:begChr m:val="{"/>
                        <m:endChr m:val="}"/>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r>
                          <a:rPr lang="en-US" altLang="en-US" sz="2000" b="1" i="1" dirty="0">
                            <a:solidFill>
                              <a:srgbClr val="0066CC"/>
                            </a:solidFill>
                            <a:latin typeface="Cambria Math" panose="02040503050406030204" pitchFamily="18" charset="0"/>
                          </a:rPr>
                          <m:t> :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&lt;</m:t>
                        </m:r>
                        <m:r>
                          <a:rPr lang="en-US" altLang="en-US" sz="2000" b="1" i="1" dirty="0">
                            <a:solidFill>
                              <a:srgbClr val="0066CC"/>
                            </a:solidFill>
                            <a:latin typeface="Cambria Math" panose="02040503050406030204" pitchFamily="18" charset="0"/>
                          </a:rPr>
                          <m:t>𝒄</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e>
                    </m:d>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rPr>
                      <m:t>{</m:t>
                    </m:r>
                    <m:sSup>
                      <m:sSupPr>
                        <m:ctrlPr>
                          <a:rPr lang="en-US" altLang="en-US" sz="2000" b="1" i="1" dirty="0">
                            <a:solidFill>
                              <a:srgbClr val="0066CC"/>
                            </a:solidFill>
                            <a:latin typeface="Cambria Math" panose="02040503050406030204" pitchFamily="18" charset="0"/>
                            <a:sym typeface="Symbol" panose="05050102010706020507" pitchFamily="18" charset="2"/>
                          </a:rPr>
                        </m:ctrlPr>
                      </m:sSupPr>
                      <m:e>
                        <m:r>
                          <a:rPr lang="en-US" altLang="en-US" sz="2000" b="1" i="1" dirty="0">
                            <a:solidFill>
                              <a:srgbClr val="0066CC"/>
                            </a:solidFill>
                            <a:latin typeface="Cambria Math" panose="02040503050406030204" pitchFamily="18" charset="0"/>
                            <a:sym typeface="Symbol" panose="05050102010706020507" pitchFamily="18" charset="2"/>
                          </a:rPr>
                          <m:t>𝒆</m:t>
                        </m:r>
                      </m:e>
                      <m:sup>
                        <m:r>
                          <m:rPr>
                            <m:sty m:val="p"/>
                          </m:rPr>
                          <a:rPr lang="en-US" altLang="en-US" sz="2000" dirty="0">
                            <a:solidFill>
                              <a:srgbClr val="0066CC"/>
                            </a:solidFill>
                            <a:latin typeface="Cambria Math" panose="02040503050406030204" pitchFamily="18" charset="0"/>
                            <a:sym typeface="Symbol" panose="05050102010706020507" pitchFamily="18" charset="2"/>
                          </a:rPr>
                          <m:t>R</m:t>
                        </m:r>
                      </m:sup>
                    </m:sSup>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&gt;</m:t>
                    </m:r>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𝟎</m:t>
                    </m:r>
                    <m:r>
                      <a:rPr lang="en-US" altLang="en-US" sz="2000" b="1" i="1" dirty="0">
                        <a:solidFill>
                          <a:srgbClr val="0066CC"/>
                        </a:solidFill>
                        <a:latin typeface="Cambria Math" panose="02040503050406030204" pitchFamily="18" charset="0"/>
                      </a:rPr>
                      <m:t>}</m:t>
                    </m:r>
                  </m:oMath>
                </a14:m>
                <a:r>
                  <a:rPr lang="en-US" altLang="en-US" sz="2000" dirty="0"/>
                  <a:t>.</a:t>
                </a:r>
              </a:p>
              <a:p>
                <a:pPr lvl="1">
                  <a:spcBef>
                    <a:spcPts val="0"/>
                  </a:spcBef>
                </a:pPr>
                <a:endParaRPr lang="en-US" altLang="en-US" sz="2000" dirty="0"/>
              </a:p>
              <a:p>
                <a:pPr lvl="1">
                  <a:spcBef>
                    <a:spcPts val="0"/>
                  </a:spcBef>
                </a:pPr>
                <a:endParaRPr lang="en-US" altLang="en-US" sz="100" dirty="0"/>
              </a:p>
              <a:p>
                <a:pPr marL="0" indent="0">
                  <a:spcBef>
                    <a:spcPts val="0"/>
                  </a:spcBef>
                  <a:buNone/>
                </a:pPr>
                <a:r>
                  <a:rPr lang="en-US" altLang="en-US" sz="2000" dirty="0">
                    <a:solidFill>
                      <a:srgbClr val="C00000"/>
                    </a:solidFill>
                  </a:rPr>
                  <a:t>Augmenting Path</a:t>
                </a:r>
                <a:r>
                  <a:rPr lang="en-US" altLang="en-US" sz="2000" dirty="0"/>
                  <a:t>: Any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a:t>
                </a:r>
                <a14:m>
                  <m:oMath xmlns:m="http://schemas.openxmlformats.org/officeDocument/2006/math">
                    <m:r>
                      <a:rPr lang="en-US" altLang="en-US" sz="2000" b="1" i="1" dirty="0" smtClean="0">
                        <a:solidFill>
                          <a:srgbClr val="0066CC"/>
                        </a:solidFill>
                        <a:latin typeface="Cambria Math" panose="02040503050406030204" pitchFamily="18" charset="0"/>
                      </a:rPr>
                      <m:t>𝒕</m:t>
                    </m:r>
                  </m:oMath>
                </a14:m>
                <a:r>
                  <a:rPr lang="en-US" altLang="en-US" sz="2000" dirty="0"/>
                  <a:t> path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in </a:t>
                </a:r>
                <a14:m>
                  <m:oMath xmlns:m="http://schemas.openxmlformats.org/officeDocument/2006/math">
                    <m:sSub>
                      <m:sSubPr>
                        <m:ctrlPr>
                          <a:rPr lang="en-US" altLang="en-US" sz="2000" b="1" i="1" dirty="0">
                            <a:solidFill>
                              <a:srgbClr val="0066CC"/>
                            </a:solidFill>
                            <a:latin typeface="Cambria Math" panose="02040503050406030204" pitchFamily="18" charset="0"/>
                          </a:rPr>
                        </m:ctrlPr>
                      </m:sSubPr>
                      <m:e>
                        <m:r>
                          <a:rPr lang="en-US" altLang="en-US" sz="2000" b="1" i="1" dirty="0">
                            <a:solidFill>
                              <a:srgbClr val="0066CC"/>
                            </a:solidFill>
                            <a:latin typeface="Cambria Math" panose="02040503050406030204" pitchFamily="18" charset="0"/>
                          </a:rPr>
                          <m:t>𝑮</m:t>
                        </m:r>
                      </m:e>
                      <m:sub>
                        <m:r>
                          <a:rPr lang="en-US" altLang="en-US" sz="2000" b="1" i="1" dirty="0">
                            <a:solidFill>
                              <a:srgbClr val="0066CC"/>
                            </a:solidFill>
                            <a:latin typeface="Cambria Math" panose="02040503050406030204" pitchFamily="18" charset="0"/>
                          </a:rPr>
                          <m:t>𝒇</m:t>
                        </m:r>
                      </m:sub>
                    </m:sSub>
                  </m:oMath>
                </a14:m>
                <a:r>
                  <a:rPr lang="en-US" altLang="en-US" sz="2000" dirty="0"/>
                  <a:t>.         Let </a:t>
                </a:r>
                <a:r>
                  <a:rPr lang="en-US" altLang="en-US" sz="2000" b="1" dirty="0">
                    <a:solidFill>
                      <a:srgbClr val="0066CC"/>
                    </a:solidFill>
                  </a:rPr>
                  <a:t>bottleneck</a:t>
                </a:r>
                <a:r>
                  <a:rPr lang="en-US" altLang="en-US" sz="2000"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solidFill>
                      <a:srgbClr val="0066CC"/>
                    </a:solidFill>
                  </a:rPr>
                  <a:t>)</a:t>
                </a:r>
                <a14:m>
                  <m:oMath xmlns:m="http://schemas.openxmlformats.org/officeDocument/2006/math">
                    <m:r>
                      <a:rPr lang="en-US" altLang="en-US" sz="2000" b="0" i="1" dirty="0" smtClean="0">
                        <a:solidFill>
                          <a:srgbClr val="0066CC"/>
                        </a:solidFill>
                        <a:latin typeface="Cambria Math" panose="02040503050406030204" pitchFamily="18" charset="0"/>
                      </a:rPr>
                      <m:t>=</m:t>
                    </m:r>
                    <m:limLow>
                      <m:limLowPr>
                        <m:ctrlPr>
                          <a:rPr lang="en-US" altLang="en-US" sz="2000" b="0" i="1" dirty="0" smtClean="0">
                            <a:solidFill>
                              <a:srgbClr val="0066CC"/>
                            </a:solidFill>
                            <a:latin typeface="Cambria Math" panose="02040503050406030204" pitchFamily="18" charset="0"/>
                          </a:rPr>
                        </m:ctrlPr>
                      </m:limLowPr>
                      <m:e>
                        <m:r>
                          <m:rPr>
                            <m:sty m:val="p"/>
                          </m:rPr>
                          <a:rPr lang="en-US" altLang="en-US" sz="2000" b="0" i="0" dirty="0" smtClean="0">
                            <a:solidFill>
                              <a:srgbClr val="0066CC"/>
                            </a:solidFill>
                            <a:latin typeface="Cambria Math" panose="02040503050406030204" pitchFamily="18" charset="0"/>
                          </a:rPr>
                          <m:t>min</m:t>
                        </m:r>
                      </m:e>
                      <m:lim>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𝑷</m:t>
                        </m:r>
                      </m:lim>
                    </m:limLow>
                    <m:r>
                      <a:rPr lang="en-US" altLang="en-US" sz="2000" b="0" i="1" dirty="0" smtClean="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𝒄</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a:t>
                </a:r>
              </a:p>
              <a:p>
                <a:pPr marL="0" indent="0">
                  <a:spcBef>
                    <a:spcPts val="0"/>
                  </a:spcBef>
                  <a:buNone/>
                </a:pPr>
                <a:r>
                  <a:rPr lang="en-US" altLang="en-US" sz="2000" b="1" dirty="0">
                    <a:solidFill>
                      <a:srgbClr val="695082"/>
                    </a:solidFill>
                  </a:rPr>
                  <a:t>Ford-Fulkerson idea:</a:t>
                </a:r>
                <a:r>
                  <a:rPr lang="en-US" altLang="en-US" sz="2000" dirty="0"/>
                  <a:t>  Repeat “find an augmenting path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and increase flow by </a:t>
                </a:r>
                <a:r>
                  <a:rPr lang="en-US" altLang="en-US" sz="2000" b="1" dirty="0">
                    <a:solidFill>
                      <a:srgbClr val="0066CC"/>
                    </a:solidFill>
                  </a:rPr>
                  <a:t>bottleneck</a:t>
                </a:r>
                <a:r>
                  <a:rPr lang="en-US" altLang="en-US" sz="2000" dirty="0">
                    <a:solidFill>
                      <a:srgbClr val="0066CC"/>
                    </a:solidFill>
                  </a:rPr>
                  <a:t>(</a:t>
                </a:r>
                <a14:m>
                  <m:oMath xmlns:m="http://schemas.openxmlformats.org/officeDocument/2006/math">
                    <m:r>
                      <a:rPr lang="en-US" altLang="en-US" sz="2000" b="1" i="1" dirty="0">
                        <a:solidFill>
                          <a:srgbClr val="0066CC"/>
                        </a:solidFill>
                        <a:latin typeface="Cambria Math" panose="02040503050406030204" pitchFamily="18" charset="0"/>
                      </a:rPr>
                      <m:t>𝑷</m:t>
                    </m:r>
                  </m:oMath>
                </a14:m>
                <a:r>
                  <a:rPr lang="en-US" altLang="en-US" sz="2000" dirty="0">
                    <a:solidFill>
                      <a:srgbClr val="0066CC"/>
                    </a:solidFill>
                  </a:rPr>
                  <a:t>)</a:t>
                </a:r>
                <a:r>
                  <a:rPr lang="en-US" altLang="en-US" sz="2000" dirty="0"/>
                  <a:t>” until 			none left.</a:t>
                </a:r>
              </a:p>
            </p:txBody>
          </p:sp>
        </mc:Choice>
        <mc:Fallback>
          <p:sp>
            <p:nvSpPr>
              <p:cNvPr id="496643" name="Rectangle 3">
                <a:extLst>
                  <a:ext uri="{FF2B5EF4-FFF2-40B4-BE49-F238E27FC236}">
                    <a16:creationId xmlns:a16="http://schemas.microsoft.com/office/drawing/2014/main" id="{492BF5EA-E352-4CF9-9D58-59B2493F7287}"/>
                  </a:ext>
                </a:extLst>
              </p:cNvPr>
              <p:cNvSpPr>
                <a:spLocks noGrp="1" noRot="1" noChangeAspect="1" noMove="1" noResize="1" noEditPoints="1" noAdjustHandles="1" noChangeArrowheads="1" noChangeShapeType="1" noTextEdit="1"/>
              </p:cNvSpPr>
              <p:nvPr>
                <p:ph type="body" idx="1"/>
              </p:nvPr>
            </p:nvSpPr>
            <p:spPr>
              <a:xfrm>
                <a:off x="628649" y="1509088"/>
                <a:ext cx="10779049" cy="5200045"/>
              </a:xfrm>
              <a:blipFill>
                <a:blip r:embed="rId3"/>
                <a:stretch>
                  <a:fillRect l="-566"/>
                </a:stretch>
              </a:blipFill>
            </p:spPr>
            <p:txBody>
              <a:bodyPr/>
              <a:lstStyle/>
              <a:p>
                <a:r>
                  <a:rPr lang="en-US">
                    <a:noFill/>
                  </a:rPr>
                  <a:t> </a:t>
                </a:r>
              </a:p>
            </p:txBody>
          </p:sp>
        </mc:Fallback>
      </mc:AlternateContent>
      <p:grpSp>
        <p:nvGrpSpPr>
          <p:cNvPr id="6" name="Group 5"/>
          <p:cNvGrpSpPr/>
          <p:nvPr/>
        </p:nvGrpSpPr>
        <p:grpSpPr>
          <a:xfrm>
            <a:off x="7689182" y="1277634"/>
            <a:ext cx="3448441" cy="1752600"/>
            <a:chOff x="8425162" y="3507770"/>
            <a:chExt cx="3448441" cy="1752600"/>
          </a:xfrm>
        </p:grpSpPr>
        <p:sp>
          <p:nvSpPr>
            <p:cNvPr id="496740" name="Rectangle 100">
              <a:extLst>
                <a:ext uri="{FF2B5EF4-FFF2-40B4-BE49-F238E27FC236}">
                  <a16:creationId xmlns:a16="http://schemas.microsoft.com/office/drawing/2014/main" id="{A0082830-5CE5-4AE1-B01F-92F26857A23C}"/>
                </a:ext>
              </a:extLst>
            </p:cNvPr>
            <p:cNvSpPr>
              <a:spLocks noChangeArrowheads="1"/>
            </p:cNvSpPr>
            <p:nvPr/>
          </p:nvSpPr>
          <p:spPr bwMode="auto">
            <a:xfrm>
              <a:off x="8425162" y="3507770"/>
              <a:ext cx="3429000" cy="1752600"/>
            </a:xfrm>
            <a:prstGeom prst="rect">
              <a:avLst/>
            </a:prstGeom>
            <a:noFill/>
            <a:ln>
              <a:noFill/>
            </a:ln>
            <a:effectLst/>
          </p:spPr>
          <p:txBody>
            <a:bodyPr wrap="none" anchor="ctr"/>
            <a:lstStyle/>
            <a:p>
              <a:endParaRPr lang="en-US"/>
            </a:p>
          </p:txBody>
        </p:sp>
        <p:sp>
          <p:nvSpPr>
            <p:cNvPr id="496719" name="Oval 79">
              <a:extLst>
                <a:ext uri="{FF2B5EF4-FFF2-40B4-BE49-F238E27FC236}">
                  <a16:creationId xmlns:a16="http://schemas.microsoft.com/office/drawing/2014/main" id="{EFF8F64C-486A-4360-B2BA-CDA10DFE81B1}"/>
                </a:ext>
              </a:extLst>
            </p:cNvPr>
            <p:cNvSpPr>
              <a:spLocks noChangeAspect="1" noChangeArrowheads="1"/>
            </p:cNvSpPr>
            <p:nvPr/>
          </p:nvSpPr>
          <p:spPr bwMode="auto">
            <a:xfrm>
              <a:off x="8605127"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720" name="AutoShape 80">
              <a:extLst>
                <a:ext uri="{FF2B5EF4-FFF2-40B4-BE49-F238E27FC236}">
                  <a16:creationId xmlns:a16="http://schemas.microsoft.com/office/drawing/2014/main" id="{986A0166-6819-4BB2-9E56-23628C52C824}"/>
                </a:ext>
              </a:extLst>
            </p:cNvPr>
            <p:cNvCxnSpPr>
              <a:cxnSpLocks noChangeShapeType="1"/>
              <a:stCxn id="496719" idx="6"/>
              <a:endCxn id="496721" idx="2"/>
            </p:cNvCxnSpPr>
            <p:nvPr/>
          </p:nvCxnSpPr>
          <p:spPr bwMode="auto">
            <a:xfrm>
              <a:off x="8879765" y="4216987"/>
              <a:ext cx="2263587"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1" name="Oval 81">
              <a:extLst>
                <a:ext uri="{FF2B5EF4-FFF2-40B4-BE49-F238E27FC236}">
                  <a16:creationId xmlns:a16="http://schemas.microsoft.com/office/drawing/2014/main" id="{DD8DE13C-66E9-4AE4-ACB1-F969C0807479}"/>
                </a:ext>
              </a:extLst>
            </p:cNvPr>
            <p:cNvSpPr>
              <a:spLocks noChangeAspect="1" noChangeArrowheads="1"/>
            </p:cNvSpPr>
            <p:nvPr/>
          </p:nvSpPr>
          <p:spPr bwMode="auto">
            <a:xfrm>
              <a:off x="11143352"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722" name="Text Box 82">
              <a:extLst>
                <a:ext uri="{FF2B5EF4-FFF2-40B4-BE49-F238E27FC236}">
                  <a16:creationId xmlns:a16="http://schemas.microsoft.com/office/drawing/2014/main" id="{1BE0FEFC-B148-44C7-9D80-FEBB5542BA18}"/>
                </a:ext>
              </a:extLst>
            </p:cNvPr>
            <p:cNvSpPr txBox="1">
              <a:spLocks noChangeArrowheads="1"/>
            </p:cNvSpPr>
            <p:nvPr/>
          </p:nvSpPr>
          <p:spPr bwMode="auto">
            <a:xfrm>
              <a:off x="9820450" y="4079668"/>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11</a:t>
              </a:r>
            </a:p>
          </p:txBody>
        </p:sp>
        <p:sp>
          <p:nvSpPr>
            <p:cNvPr id="496724" name="Text Box 84">
              <a:extLst>
                <a:ext uri="{FF2B5EF4-FFF2-40B4-BE49-F238E27FC236}">
                  <a16:creationId xmlns:a16="http://schemas.microsoft.com/office/drawing/2014/main" id="{048D6900-CA29-4735-B2D8-65CA3C60DDC0}"/>
                </a:ext>
              </a:extLst>
            </p:cNvPr>
            <p:cNvSpPr txBox="1">
              <a:spLocks noChangeArrowheads="1"/>
            </p:cNvSpPr>
            <p:nvPr/>
          </p:nvSpPr>
          <p:spPr bwMode="auto">
            <a:xfrm>
              <a:off x="10213078" y="3560554"/>
              <a:ext cx="166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cxnSp>
          <p:nvCxnSpPr>
            <p:cNvPr id="496728" name="AutoShape 88">
              <a:extLst>
                <a:ext uri="{FF2B5EF4-FFF2-40B4-BE49-F238E27FC236}">
                  <a16:creationId xmlns:a16="http://schemas.microsoft.com/office/drawing/2014/main" id="{D296AF87-F12C-4090-96DE-C18177EC90D0}"/>
                </a:ext>
              </a:extLst>
            </p:cNvPr>
            <p:cNvCxnSpPr>
              <a:cxnSpLocks noChangeShapeType="1"/>
              <a:stCxn id="496721" idx="3"/>
              <a:endCxn id="496719" idx="5"/>
            </p:cNvCxnSpPr>
            <p:nvPr/>
          </p:nvCxnSpPr>
          <p:spPr bwMode="auto">
            <a:xfrm rot="5400000">
              <a:off x="10011559" y="3142072"/>
              <a:ext cx="12700" cy="2344027"/>
            </a:xfrm>
            <a:prstGeom prst="curvedConnector3">
              <a:avLst>
                <a:gd name="adj1" fmla="val 2116693"/>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9" name="Text Box 89">
              <a:extLst>
                <a:ext uri="{FF2B5EF4-FFF2-40B4-BE49-F238E27FC236}">
                  <a16:creationId xmlns:a16="http://schemas.microsoft.com/office/drawing/2014/main" id="{E0C249CA-792E-44BB-B1C2-4C7666CFD435}"/>
                </a:ext>
              </a:extLst>
            </p:cNvPr>
            <p:cNvSpPr txBox="1">
              <a:spLocks noChangeArrowheads="1"/>
            </p:cNvSpPr>
            <p:nvPr/>
          </p:nvSpPr>
          <p:spPr bwMode="auto">
            <a:xfrm>
              <a:off x="9820450" y="4457212"/>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496730" name="Text Box 90">
              <a:extLst>
                <a:ext uri="{FF2B5EF4-FFF2-40B4-BE49-F238E27FC236}">
                  <a16:creationId xmlns:a16="http://schemas.microsoft.com/office/drawing/2014/main" id="{35D752D2-BD3B-4A3A-8E3C-DE35AAC7E45E}"/>
                </a:ext>
              </a:extLst>
            </p:cNvPr>
            <p:cNvSpPr txBox="1">
              <a:spLocks noChangeArrowheads="1"/>
            </p:cNvSpPr>
            <p:nvPr/>
          </p:nvSpPr>
          <p:spPr bwMode="auto">
            <a:xfrm>
              <a:off x="9850737" y="4955570"/>
              <a:ext cx="168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dirty="0"/>
                <a:t>residual capacity</a:t>
              </a:r>
            </a:p>
          </p:txBody>
        </p:sp>
        <p:sp>
          <p:nvSpPr>
            <p:cNvPr id="496735" name="Line 95">
              <a:extLst>
                <a:ext uri="{FF2B5EF4-FFF2-40B4-BE49-F238E27FC236}">
                  <a16:creationId xmlns:a16="http://schemas.microsoft.com/office/drawing/2014/main" id="{E51FCE8B-C547-416F-9216-7C60AD021F01}"/>
                </a:ext>
              </a:extLst>
            </p:cNvPr>
            <p:cNvSpPr>
              <a:spLocks noChangeShapeType="1"/>
            </p:cNvSpPr>
            <p:nvPr/>
          </p:nvSpPr>
          <p:spPr bwMode="auto">
            <a:xfrm flipH="1">
              <a:off x="10079727" y="38653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sp>
          <p:nvSpPr>
            <p:cNvPr id="496737" name="Line 97">
              <a:extLst>
                <a:ext uri="{FF2B5EF4-FFF2-40B4-BE49-F238E27FC236}">
                  <a16:creationId xmlns:a16="http://schemas.microsoft.com/office/drawing/2014/main" id="{6C11D554-24AC-4C93-9241-45AD61DB4052}"/>
                </a:ext>
              </a:extLst>
            </p:cNvPr>
            <p:cNvSpPr>
              <a:spLocks noChangeShapeType="1"/>
            </p:cNvSpPr>
            <p:nvPr/>
          </p:nvSpPr>
          <p:spPr bwMode="auto">
            <a:xfrm flipH="1" flipV="1">
              <a:off x="10079727" y="47797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grpSp>
      <p:sp>
        <p:nvSpPr>
          <p:cNvPr id="18" name="Slide Number Placeholder 1">
            <a:extLst>
              <a:ext uri="{FF2B5EF4-FFF2-40B4-BE49-F238E27FC236}">
                <a16:creationId xmlns:a16="http://schemas.microsoft.com/office/drawing/2014/main" id="{983438E1-99D1-4919-B9AB-A47130D2B93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13</a:t>
            </a:fld>
            <a:endParaRPr lang="en-US" dirty="0"/>
          </a:p>
        </p:txBody>
      </p:sp>
    </p:spTree>
    <p:extLst>
      <p:ext uri="{BB962C8B-B14F-4D97-AF65-F5344CB8AC3E}">
        <p14:creationId xmlns:p14="http://schemas.microsoft.com/office/powerpoint/2010/main" val="22588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106" name="Group 105"/>
          <p:cNvGrpSpPr/>
          <p:nvPr/>
        </p:nvGrpSpPr>
        <p:grpSpPr>
          <a:xfrm>
            <a:off x="8562976" y="1518691"/>
            <a:ext cx="1126782" cy="548772"/>
            <a:chOff x="8256590" y="4362450"/>
            <a:chExt cx="1003302" cy="548772"/>
          </a:xfrm>
        </p:grpSpPr>
        <p:sp>
          <p:nvSpPr>
            <p:cNvPr id="107" name="Text Box 77"/>
            <p:cNvSpPr txBox="1">
              <a:spLocks noChangeArrowheads="1"/>
            </p:cNvSpPr>
            <p:nvPr/>
          </p:nvSpPr>
          <p:spPr bwMode="auto">
            <a:xfrm>
              <a:off x="8256590" y="4362450"/>
              <a:ext cx="1003302"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capacity</a:t>
              </a:r>
            </a:p>
          </p:txBody>
        </p:sp>
        <p:sp>
          <p:nvSpPr>
            <p:cNvPr id="108" name="Line 78"/>
            <p:cNvSpPr>
              <a:spLocks noChangeShapeType="1"/>
            </p:cNvSpPr>
            <p:nvPr/>
          </p:nvSpPr>
          <p:spPr bwMode="auto">
            <a:xfrm flipH="1">
              <a:off x="8380609" y="4690560"/>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sp>
        <p:nvSpPr>
          <p:cNvPr id="33" name="Slide Number Placeholder 1">
            <a:extLst>
              <a:ext uri="{FF2B5EF4-FFF2-40B4-BE49-F238E27FC236}">
                <a16:creationId xmlns:a16="http://schemas.microsoft.com/office/drawing/2014/main" id="{99FE1AD7-F567-4823-8338-80283753197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14</a:t>
            </a:fld>
            <a:endParaRPr lang="en-US" dirty="0"/>
          </a:p>
        </p:txBody>
      </p:sp>
    </p:spTree>
    <p:extLst>
      <p:ext uri="{BB962C8B-B14F-4D97-AF65-F5344CB8AC3E}">
        <p14:creationId xmlns:p14="http://schemas.microsoft.com/office/powerpoint/2010/main" val="3535782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xmlns="">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0</a:t>
            </a:r>
          </a:p>
        </p:txBody>
      </p:sp>
      <p:grpSp>
        <p:nvGrpSpPr>
          <p:cNvPr id="81" name="Group 80"/>
          <p:cNvGrpSpPr/>
          <p:nvPr/>
        </p:nvGrpSpPr>
        <p:grpSpPr>
          <a:xfrm>
            <a:off x="2594262" y="4040037"/>
            <a:ext cx="6838950" cy="1780807"/>
            <a:chOff x="2663825" y="1178966"/>
            <a:chExt cx="6838950" cy="1780807"/>
          </a:xfrm>
        </p:grpSpPr>
        <p:sp>
          <p:nvSpPr>
            <p:cNvPr id="82"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3"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4"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5" name="AutoShape 8"/>
            <p:cNvCxnSpPr>
              <a:cxnSpLocks noChangeShapeType="1"/>
              <a:stCxn id="82" idx="7"/>
              <a:endCxn id="83" idx="3"/>
            </p:cNvCxnSpPr>
            <p:nvPr/>
          </p:nvCxnSpPr>
          <p:spPr bwMode="auto">
            <a:xfrm flipV="1">
              <a:off x="2878138" y="140121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AutoShape 9"/>
            <p:cNvCxnSpPr>
              <a:cxnSpLocks noChangeShapeType="1"/>
              <a:stCxn id="82" idx="6"/>
              <a:endCxn id="84"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AutoShape 10"/>
            <p:cNvCxnSpPr>
              <a:cxnSpLocks noChangeShapeType="1"/>
              <a:stCxn id="84" idx="6"/>
              <a:endCxn id="91"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AutoShape 11"/>
            <p:cNvCxnSpPr>
              <a:cxnSpLocks noChangeShapeType="1"/>
              <a:stCxn id="83" idx="6"/>
              <a:endCxn id="90"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AutoShape 12"/>
            <p:cNvCxnSpPr>
              <a:cxnSpLocks noChangeShapeType="1"/>
              <a:stCxn id="83" idx="4"/>
              <a:endCxn id="84"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0"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91"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92" name="AutoShape 15"/>
            <p:cNvCxnSpPr>
              <a:cxnSpLocks noChangeShapeType="1"/>
              <a:stCxn id="90" idx="4"/>
              <a:endCxn id="91"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AutoShape 16"/>
            <p:cNvCxnSpPr>
              <a:cxnSpLocks noChangeShapeType="1"/>
              <a:stCxn id="83" idx="5"/>
              <a:endCxn id="91" idx="1"/>
            </p:cNvCxnSpPr>
            <p:nvPr/>
          </p:nvCxnSpPr>
          <p:spPr bwMode="auto">
            <a:xfrm>
              <a:off x="4862512" y="140121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4"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95" name="AutoShape 18"/>
            <p:cNvCxnSpPr>
              <a:cxnSpLocks noChangeShapeType="1"/>
              <a:stCxn id="90" idx="6"/>
              <a:endCxn id="94"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AutoShape 19"/>
            <p:cNvCxnSpPr>
              <a:cxnSpLocks noChangeShapeType="1"/>
              <a:stCxn id="91" idx="6"/>
              <a:endCxn id="94" idx="2"/>
            </p:cNvCxnSpPr>
            <p:nvPr/>
          </p:nvCxnSpPr>
          <p:spPr bwMode="auto">
            <a:xfrm>
              <a:off x="7561262" y="279345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98"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99"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100"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101"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102"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103"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104"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105"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57" name="Group 56"/>
          <p:cNvGrpSpPr/>
          <p:nvPr/>
        </p:nvGrpSpPr>
        <p:grpSpPr>
          <a:xfrm>
            <a:off x="8167974" y="4144018"/>
            <a:ext cx="2028825" cy="647700"/>
            <a:chOff x="8256589" y="4362450"/>
            <a:chExt cx="2028825" cy="647700"/>
          </a:xfrm>
        </p:grpSpPr>
        <p:sp>
          <p:nvSpPr>
            <p:cNvPr id="58" name="Text Box 77"/>
            <p:cNvSpPr txBox="1">
              <a:spLocks noChangeArrowheads="1"/>
            </p:cNvSpPr>
            <p:nvPr/>
          </p:nvSpPr>
          <p:spPr bwMode="auto">
            <a:xfrm>
              <a:off x="8256589" y="4362450"/>
              <a:ext cx="2028825"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ctr">
                <a:spcBef>
                  <a:spcPct val="50000"/>
                </a:spcBef>
              </a:pPr>
              <a:r>
                <a:rPr lang="en-US" altLang="en-US"/>
                <a:t>residual capacity</a:t>
              </a:r>
            </a:p>
          </p:txBody>
        </p:sp>
        <p:sp>
          <p:nvSpPr>
            <p:cNvPr id="59" name="Line 78"/>
            <p:cNvSpPr>
              <a:spLocks noChangeShapeType="1"/>
            </p:cNvSpPr>
            <p:nvPr/>
          </p:nvSpPr>
          <p:spPr bwMode="auto">
            <a:xfrm flipH="1">
              <a:off x="8712201" y="4789488"/>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0" name="Group 59"/>
          <p:cNvGrpSpPr/>
          <p:nvPr/>
        </p:nvGrpSpPr>
        <p:grpSpPr>
          <a:xfrm>
            <a:off x="8562976" y="1518691"/>
            <a:ext cx="1126782" cy="548772"/>
            <a:chOff x="8256590" y="4362450"/>
            <a:chExt cx="1003302" cy="548772"/>
          </a:xfrm>
        </p:grpSpPr>
        <p:sp>
          <p:nvSpPr>
            <p:cNvPr id="61" name="Text Box 77"/>
            <p:cNvSpPr txBox="1">
              <a:spLocks noChangeArrowheads="1"/>
            </p:cNvSpPr>
            <p:nvPr/>
          </p:nvSpPr>
          <p:spPr bwMode="auto">
            <a:xfrm>
              <a:off x="8256590" y="4362450"/>
              <a:ext cx="1003302"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capacity</a:t>
              </a:r>
            </a:p>
          </p:txBody>
        </p:sp>
        <p:sp>
          <p:nvSpPr>
            <p:cNvPr id="62" name="Line 78"/>
            <p:cNvSpPr>
              <a:spLocks noChangeShapeType="1"/>
            </p:cNvSpPr>
            <p:nvPr/>
          </p:nvSpPr>
          <p:spPr bwMode="auto">
            <a:xfrm flipH="1">
              <a:off x="8380609" y="4690560"/>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3" name="Group 62"/>
          <p:cNvGrpSpPr/>
          <p:nvPr/>
        </p:nvGrpSpPr>
        <p:grpSpPr>
          <a:xfrm>
            <a:off x="2244725" y="1297112"/>
            <a:ext cx="2002177" cy="676697"/>
            <a:chOff x="8702560" y="4362450"/>
            <a:chExt cx="1459105" cy="869222"/>
          </a:xfrm>
        </p:grpSpPr>
        <p:sp>
          <p:nvSpPr>
            <p:cNvPr id="64" name="Text Box 77"/>
            <p:cNvSpPr txBox="1">
              <a:spLocks noChangeArrowheads="1"/>
            </p:cNvSpPr>
            <p:nvPr/>
          </p:nvSpPr>
          <p:spPr bwMode="auto">
            <a:xfrm>
              <a:off x="8702560" y="4362450"/>
              <a:ext cx="1459105" cy="369974"/>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 0 flows not shown</a:t>
              </a:r>
            </a:p>
          </p:txBody>
        </p:sp>
        <p:sp>
          <p:nvSpPr>
            <p:cNvPr id="65" name="Line 78"/>
            <p:cNvSpPr>
              <a:spLocks noChangeShapeType="1"/>
            </p:cNvSpPr>
            <p:nvPr/>
          </p:nvSpPr>
          <p:spPr bwMode="auto">
            <a:xfrm>
              <a:off x="9356481" y="4791965"/>
              <a:ext cx="268193" cy="439707"/>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sp>
        <p:nvSpPr>
          <p:cNvPr id="66" name="Slide Number Placeholder 1">
            <a:extLst>
              <a:ext uri="{FF2B5EF4-FFF2-40B4-BE49-F238E27FC236}">
                <a16:creationId xmlns:a16="http://schemas.microsoft.com/office/drawing/2014/main" id="{25B8E752-9259-4271-86F1-FF3DFF5BA0A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15</a:t>
            </a:fld>
            <a:endParaRPr lang="en-US" dirty="0"/>
          </a:p>
        </p:txBody>
      </p:sp>
    </p:spTree>
    <p:extLst>
      <p:ext uri="{BB962C8B-B14F-4D97-AF65-F5344CB8AC3E}">
        <p14:creationId xmlns:p14="http://schemas.microsoft.com/office/powerpoint/2010/main" val="358760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4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4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xmlns="">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825367" name="Text Box 23"/>
          <p:cNvSpPr txBox="1">
            <a:spLocks noChangeArrowheads="1"/>
          </p:cNvSpPr>
          <p:nvPr/>
        </p:nvSpPr>
        <p:spPr bwMode="auto">
          <a:xfrm>
            <a:off x="6060662" y="22057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0</a:t>
            </a:r>
          </a:p>
        </p:txBody>
      </p:sp>
      <p:sp>
        <p:nvSpPr>
          <p:cNvPr id="82" name="Oval 5"/>
          <p:cNvSpPr>
            <a:spLocks noChangeAspect="1" noChangeArrowheads="1"/>
          </p:cNvSpPr>
          <p:nvPr/>
        </p:nvSpPr>
        <p:spPr bwMode="auto">
          <a:xfrm>
            <a:off x="2594262"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3" name="Oval 6"/>
          <p:cNvSpPr>
            <a:spLocks noChangeAspect="1" noChangeArrowheads="1"/>
          </p:cNvSpPr>
          <p:nvPr/>
        </p:nvSpPr>
        <p:spPr bwMode="auto">
          <a:xfrm>
            <a:off x="4578637" y="4040037"/>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4" name="Oval 7"/>
          <p:cNvSpPr>
            <a:spLocks noChangeAspect="1" noChangeArrowheads="1"/>
          </p:cNvSpPr>
          <p:nvPr/>
        </p:nvSpPr>
        <p:spPr bwMode="auto">
          <a:xfrm>
            <a:off x="4578637"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5" name="AutoShape 8"/>
          <p:cNvCxnSpPr>
            <a:cxnSpLocks noChangeShapeType="1"/>
            <a:stCxn id="82" idx="7"/>
            <a:endCxn id="83" idx="3"/>
          </p:cNvCxnSpPr>
          <p:nvPr/>
        </p:nvCxnSpPr>
        <p:spPr bwMode="auto">
          <a:xfrm flipV="1">
            <a:off x="2808575" y="4262286"/>
            <a:ext cx="1806575" cy="1296988"/>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AutoShape 9"/>
          <p:cNvCxnSpPr>
            <a:cxnSpLocks noChangeShapeType="1"/>
            <a:stCxn id="82" idx="6"/>
            <a:endCxn id="84" idx="2"/>
          </p:cNvCxnSpPr>
          <p:nvPr/>
        </p:nvCxnSpPr>
        <p:spPr bwMode="auto">
          <a:xfrm>
            <a:off x="2853025" y="5654524"/>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AutoShape 10"/>
          <p:cNvCxnSpPr>
            <a:cxnSpLocks noChangeShapeType="1"/>
            <a:stCxn id="84" idx="6"/>
            <a:endCxn id="91" idx="2"/>
          </p:cNvCxnSpPr>
          <p:nvPr/>
        </p:nvCxnSpPr>
        <p:spPr bwMode="auto">
          <a:xfrm>
            <a:off x="4837400" y="565452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AutoShape 11"/>
          <p:cNvCxnSpPr>
            <a:cxnSpLocks noChangeShapeType="1"/>
            <a:stCxn id="83" idx="6"/>
            <a:endCxn id="90" idx="2"/>
          </p:cNvCxnSpPr>
          <p:nvPr/>
        </p:nvCxnSpPr>
        <p:spPr bwMode="auto">
          <a:xfrm>
            <a:off x="4837400" y="4167036"/>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AutoShape 12"/>
          <p:cNvCxnSpPr>
            <a:cxnSpLocks noChangeShapeType="1"/>
            <a:stCxn id="83" idx="4"/>
            <a:endCxn id="84" idx="0"/>
          </p:cNvCxnSpPr>
          <p:nvPr/>
        </p:nvCxnSpPr>
        <p:spPr bwMode="auto">
          <a:xfrm>
            <a:off x="4704049" y="4298800"/>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0" name="Oval 13"/>
          <p:cNvSpPr>
            <a:spLocks noChangeAspect="1" noChangeArrowheads="1"/>
          </p:cNvSpPr>
          <p:nvPr/>
        </p:nvSpPr>
        <p:spPr bwMode="auto">
          <a:xfrm>
            <a:off x="7232937" y="4040037"/>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91" name="Oval 14"/>
          <p:cNvSpPr>
            <a:spLocks noChangeAspect="1" noChangeArrowheads="1"/>
          </p:cNvSpPr>
          <p:nvPr/>
        </p:nvSpPr>
        <p:spPr bwMode="auto">
          <a:xfrm>
            <a:off x="7232937"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92" name="AutoShape 15"/>
          <p:cNvCxnSpPr>
            <a:cxnSpLocks noChangeShapeType="1"/>
            <a:stCxn id="90" idx="4"/>
            <a:endCxn id="91" idx="0"/>
          </p:cNvCxnSpPr>
          <p:nvPr/>
        </p:nvCxnSpPr>
        <p:spPr bwMode="auto">
          <a:xfrm>
            <a:off x="7358349" y="4298800"/>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AutoShape 16"/>
          <p:cNvCxnSpPr>
            <a:cxnSpLocks noChangeShapeType="1"/>
            <a:stCxn id="83" idx="5"/>
            <a:endCxn id="91" idx="1"/>
          </p:cNvCxnSpPr>
          <p:nvPr/>
        </p:nvCxnSpPr>
        <p:spPr bwMode="auto">
          <a:xfrm>
            <a:off x="4792949" y="4262286"/>
            <a:ext cx="2476500" cy="1296988"/>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4" name="Oval 17"/>
          <p:cNvSpPr>
            <a:spLocks noChangeAspect="1" noChangeArrowheads="1"/>
          </p:cNvSpPr>
          <p:nvPr/>
        </p:nvSpPr>
        <p:spPr bwMode="auto">
          <a:xfrm>
            <a:off x="9182387"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95" name="AutoShape 18"/>
          <p:cNvCxnSpPr>
            <a:cxnSpLocks noChangeShapeType="1"/>
            <a:stCxn id="90" idx="6"/>
            <a:endCxn id="94" idx="1"/>
          </p:cNvCxnSpPr>
          <p:nvPr/>
        </p:nvCxnSpPr>
        <p:spPr bwMode="auto">
          <a:xfrm>
            <a:off x="7491699" y="4167036"/>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AutoShape 19"/>
          <p:cNvCxnSpPr>
            <a:cxnSpLocks noChangeShapeType="1"/>
            <a:stCxn id="91" idx="6"/>
            <a:endCxn id="94" idx="2"/>
          </p:cNvCxnSpPr>
          <p:nvPr/>
        </p:nvCxnSpPr>
        <p:spPr bwMode="auto">
          <a:xfrm>
            <a:off x="7491699" y="5654524"/>
            <a:ext cx="1682750"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Text Box 20"/>
          <p:cNvSpPr txBox="1">
            <a:spLocks noChangeArrowheads="1"/>
          </p:cNvSpPr>
          <p:nvPr/>
        </p:nvSpPr>
        <p:spPr bwMode="auto">
          <a:xfrm>
            <a:off x="3532476" y="5503729"/>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98" name="Text Box 21"/>
          <p:cNvSpPr txBox="1">
            <a:spLocks noChangeArrowheads="1"/>
          </p:cNvSpPr>
          <p:nvPr/>
        </p:nvSpPr>
        <p:spPr bwMode="auto">
          <a:xfrm>
            <a:off x="3435635" y="4786162"/>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rPr>
              <a:t>10</a:t>
            </a:r>
          </a:p>
        </p:txBody>
      </p:sp>
      <p:sp>
        <p:nvSpPr>
          <p:cNvPr id="99" name="Text Box 22"/>
          <p:cNvSpPr txBox="1">
            <a:spLocks noChangeArrowheads="1"/>
          </p:cNvSpPr>
          <p:nvPr/>
        </p:nvSpPr>
        <p:spPr bwMode="auto">
          <a:xfrm>
            <a:off x="5776189" y="5543845"/>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100" name="Text Box 23"/>
          <p:cNvSpPr txBox="1">
            <a:spLocks noChangeArrowheads="1"/>
          </p:cNvSpPr>
          <p:nvPr/>
        </p:nvSpPr>
        <p:spPr bwMode="auto">
          <a:xfrm>
            <a:off x="5774024" y="4748062"/>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0066CC"/>
                </a:solidFill>
              </a:rPr>
              <a:t> </a:t>
            </a:r>
            <a:r>
              <a:rPr lang="en-US" altLang="en-US" b="1" dirty="0">
                <a:solidFill>
                  <a:srgbClr val="0066CC"/>
                </a:solidFill>
              </a:rPr>
              <a:t>8</a:t>
            </a:r>
          </a:p>
        </p:txBody>
      </p:sp>
      <p:sp>
        <p:nvSpPr>
          <p:cNvPr id="101" name="Text Box 24"/>
          <p:cNvSpPr txBox="1">
            <a:spLocks noChangeArrowheads="1"/>
          </p:cNvSpPr>
          <p:nvPr/>
        </p:nvSpPr>
        <p:spPr bwMode="auto">
          <a:xfrm>
            <a:off x="5731160" y="4057500"/>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102" name="Text Box 25"/>
          <p:cNvSpPr txBox="1">
            <a:spLocks noChangeArrowheads="1"/>
          </p:cNvSpPr>
          <p:nvPr/>
        </p:nvSpPr>
        <p:spPr bwMode="auto">
          <a:xfrm>
            <a:off x="8100506" y="5516024"/>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0066CC"/>
                </a:solidFill>
              </a:rPr>
              <a:t> </a:t>
            </a:r>
            <a:r>
              <a:rPr lang="en-US" altLang="en-US" b="1" dirty="0">
                <a:solidFill>
                  <a:srgbClr val="0066CC"/>
                </a:solidFill>
              </a:rPr>
              <a:t>10</a:t>
            </a:r>
          </a:p>
        </p:txBody>
      </p:sp>
      <p:sp>
        <p:nvSpPr>
          <p:cNvPr id="103" name="Text Box 26"/>
          <p:cNvSpPr txBox="1">
            <a:spLocks noChangeArrowheads="1"/>
          </p:cNvSpPr>
          <p:nvPr/>
        </p:nvSpPr>
        <p:spPr bwMode="auto">
          <a:xfrm>
            <a:off x="8071137" y="4768700"/>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104" name="Text Box 27"/>
          <p:cNvSpPr txBox="1">
            <a:spLocks noChangeArrowheads="1"/>
          </p:cNvSpPr>
          <p:nvPr/>
        </p:nvSpPr>
        <p:spPr bwMode="auto">
          <a:xfrm>
            <a:off x="7140862" y="4743300"/>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105" name="Text Box 28"/>
          <p:cNvSpPr txBox="1">
            <a:spLocks noChangeArrowheads="1"/>
          </p:cNvSpPr>
          <p:nvPr/>
        </p:nvSpPr>
        <p:spPr bwMode="auto">
          <a:xfrm>
            <a:off x="4483386" y="4819500"/>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nvGrpSpPr>
          <p:cNvPr id="57" name="Group 56"/>
          <p:cNvGrpSpPr/>
          <p:nvPr/>
        </p:nvGrpSpPr>
        <p:grpSpPr>
          <a:xfrm>
            <a:off x="8167974" y="4144018"/>
            <a:ext cx="2028825" cy="647700"/>
            <a:chOff x="8256589" y="4362450"/>
            <a:chExt cx="2028825" cy="647700"/>
          </a:xfrm>
        </p:grpSpPr>
        <p:sp>
          <p:nvSpPr>
            <p:cNvPr id="58" name="Text Box 77"/>
            <p:cNvSpPr txBox="1">
              <a:spLocks noChangeArrowheads="1"/>
            </p:cNvSpPr>
            <p:nvPr/>
          </p:nvSpPr>
          <p:spPr bwMode="auto">
            <a:xfrm>
              <a:off x="8256589" y="4362450"/>
              <a:ext cx="2028825"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ctr">
                <a:spcBef>
                  <a:spcPct val="50000"/>
                </a:spcBef>
              </a:pPr>
              <a:r>
                <a:rPr lang="en-US" altLang="en-US"/>
                <a:t>residual capacity</a:t>
              </a:r>
            </a:p>
          </p:txBody>
        </p:sp>
        <p:sp>
          <p:nvSpPr>
            <p:cNvPr id="59" name="Line 78"/>
            <p:cNvSpPr>
              <a:spLocks noChangeShapeType="1"/>
            </p:cNvSpPr>
            <p:nvPr/>
          </p:nvSpPr>
          <p:spPr bwMode="auto">
            <a:xfrm flipH="1">
              <a:off x="8712201" y="4789488"/>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0" name="Group 59"/>
          <p:cNvGrpSpPr/>
          <p:nvPr/>
        </p:nvGrpSpPr>
        <p:grpSpPr>
          <a:xfrm>
            <a:off x="8562976" y="1518691"/>
            <a:ext cx="1126782" cy="548772"/>
            <a:chOff x="8256590" y="4362450"/>
            <a:chExt cx="1003302" cy="548772"/>
          </a:xfrm>
        </p:grpSpPr>
        <p:sp>
          <p:nvSpPr>
            <p:cNvPr id="61" name="Text Box 77"/>
            <p:cNvSpPr txBox="1">
              <a:spLocks noChangeArrowheads="1"/>
            </p:cNvSpPr>
            <p:nvPr/>
          </p:nvSpPr>
          <p:spPr bwMode="auto">
            <a:xfrm>
              <a:off x="8256590" y="4362450"/>
              <a:ext cx="1003302"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capacity</a:t>
              </a:r>
            </a:p>
          </p:txBody>
        </p:sp>
        <p:sp>
          <p:nvSpPr>
            <p:cNvPr id="62" name="Line 78"/>
            <p:cNvSpPr>
              <a:spLocks noChangeShapeType="1"/>
            </p:cNvSpPr>
            <p:nvPr/>
          </p:nvSpPr>
          <p:spPr bwMode="auto">
            <a:xfrm flipH="1">
              <a:off x="8380609" y="4690560"/>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3" name="Group 62"/>
          <p:cNvGrpSpPr/>
          <p:nvPr/>
        </p:nvGrpSpPr>
        <p:grpSpPr>
          <a:xfrm>
            <a:off x="2244725" y="1297112"/>
            <a:ext cx="2002177" cy="676697"/>
            <a:chOff x="8702560" y="4362450"/>
            <a:chExt cx="1459105" cy="869222"/>
          </a:xfrm>
        </p:grpSpPr>
        <p:sp>
          <p:nvSpPr>
            <p:cNvPr id="64" name="Text Box 77"/>
            <p:cNvSpPr txBox="1">
              <a:spLocks noChangeArrowheads="1"/>
            </p:cNvSpPr>
            <p:nvPr/>
          </p:nvSpPr>
          <p:spPr bwMode="auto">
            <a:xfrm>
              <a:off x="8702560" y="4362450"/>
              <a:ext cx="1459105" cy="369974"/>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 0 flows not shown</a:t>
              </a:r>
            </a:p>
          </p:txBody>
        </p:sp>
        <p:sp>
          <p:nvSpPr>
            <p:cNvPr id="65" name="Line 78"/>
            <p:cNvSpPr>
              <a:spLocks noChangeShapeType="1"/>
            </p:cNvSpPr>
            <p:nvPr/>
          </p:nvSpPr>
          <p:spPr bwMode="auto">
            <a:xfrm>
              <a:off x="9356481" y="4791965"/>
              <a:ext cx="268193" cy="439707"/>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6" name="Group 65"/>
          <p:cNvGrpSpPr/>
          <p:nvPr/>
        </p:nvGrpSpPr>
        <p:grpSpPr>
          <a:xfrm>
            <a:off x="3371849" y="2047117"/>
            <a:ext cx="410804" cy="369332"/>
            <a:chOff x="5668775" y="2623073"/>
            <a:chExt cx="410804" cy="369332"/>
          </a:xfrm>
        </p:grpSpPr>
        <p:sp>
          <p:nvSpPr>
            <p:cNvPr id="67" name="Rectangle 66"/>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8" name="TextBox 67"/>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8/</a:t>
              </a:r>
            </a:p>
          </p:txBody>
        </p:sp>
      </p:grpSp>
      <p:grpSp>
        <p:nvGrpSpPr>
          <p:cNvPr id="69" name="Group 68"/>
          <p:cNvGrpSpPr/>
          <p:nvPr/>
        </p:nvGrpSpPr>
        <p:grpSpPr>
          <a:xfrm>
            <a:off x="5892856" y="2159624"/>
            <a:ext cx="410804" cy="369332"/>
            <a:chOff x="5668775" y="2623073"/>
            <a:chExt cx="410804" cy="369332"/>
          </a:xfrm>
        </p:grpSpPr>
        <p:sp>
          <p:nvSpPr>
            <p:cNvPr id="70" name="Rectangle 69"/>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71" name="TextBox 70"/>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8/</a:t>
              </a:r>
            </a:p>
          </p:txBody>
        </p:sp>
      </p:grpSp>
      <p:grpSp>
        <p:nvGrpSpPr>
          <p:cNvPr id="72" name="Group 71"/>
          <p:cNvGrpSpPr/>
          <p:nvPr/>
        </p:nvGrpSpPr>
        <p:grpSpPr>
          <a:xfrm>
            <a:off x="8103619" y="2776967"/>
            <a:ext cx="410804" cy="369332"/>
            <a:chOff x="5668775" y="2623073"/>
            <a:chExt cx="410804" cy="369332"/>
          </a:xfrm>
        </p:grpSpPr>
        <p:sp>
          <p:nvSpPr>
            <p:cNvPr id="73" name="Rectangle 72"/>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75" name="TextBox 74"/>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8/</a:t>
              </a:r>
            </a:p>
          </p:txBody>
        </p:sp>
      </p:grpSp>
      <p:sp>
        <p:nvSpPr>
          <p:cNvPr id="76" name="TextBox 75"/>
          <p:cNvSpPr txBox="1"/>
          <p:nvPr/>
        </p:nvSpPr>
        <p:spPr>
          <a:xfrm>
            <a:off x="11085655" y="2408784"/>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8</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77" name="Slide Number Placeholder 1">
            <a:extLst>
              <a:ext uri="{FF2B5EF4-FFF2-40B4-BE49-F238E27FC236}">
                <a16:creationId xmlns:a16="http://schemas.microsoft.com/office/drawing/2014/main" id="{389C9658-9999-4E8B-87FF-43F8FC208DA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16</a:t>
            </a:fld>
            <a:endParaRPr lang="en-US" dirty="0"/>
          </a:p>
        </p:txBody>
      </p:sp>
    </p:spTree>
    <p:extLst>
      <p:ext uri="{BB962C8B-B14F-4D97-AF65-F5344CB8AC3E}">
        <p14:creationId xmlns:p14="http://schemas.microsoft.com/office/powerpoint/2010/main" val="368488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00"/>
                                        </p:tgtEl>
                                        <p:attrNameLst>
                                          <p:attrName>fillcolor</p:attrName>
                                        </p:attrNameLst>
                                      </p:cBhvr>
                                      <p:to>
                                        <a:srgbClr val="FFFF00"/>
                                      </p:to>
                                    </p:animClr>
                                    <p:set>
                                      <p:cBhvr>
                                        <p:cTn id="7" dur="500" fill="hold"/>
                                        <p:tgtEl>
                                          <p:spTgt spid="100"/>
                                        </p:tgtEl>
                                        <p:attrNameLst>
                                          <p:attrName>fill.type</p:attrName>
                                        </p:attrNameLst>
                                      </p:cBhvr>
                                      <p:to>
                                        <p:strVal val="solid"/>
                                      </p:to>
                                    </p:set>
                                    <p:set>
                                      <p:cBhvr>
                                        <p:cTn id="8" dur="500" fill="hold"/>
                                        <p:tgtEl>
                                          <p:spTgt spid="100"/>
                                        </p:tgtEl>
                                        <p:attrNameLst>
                                          <p:attrName>fill.on</p:attrName>
                                        </p:attrNameLst>
                                      </p:cBhvr>
                                      <p:to>
                                        <p:strVal val="true"/>
                                      </p:to>
                                    </p:set>
                                  </p:childTnLst>
                                </p:cTn>
                              </p:par>
                              <p:par>
                                <p:cTn id="9" presetID="1" presetClass="exit" presetSubtype="0" fill="hold" nodeType="withEffect">
                                  <p:stCondLst>
                                    <p:cond delay="0"/>
                                  </p:stCondLst>
                                  <p:childTnLst>
                                    <p:set>
                                      <p:cBhvr>
                                        <p:cTn id="10" dur="1" fill="hold">
                                          <p:stCondLst>
                                            <p:cond delay="0"/>
                                          </p:stCondLst>
                                        </p:cTn>
                                        <p:tgtEl>
                                          <p:spTgt spid="6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7" presetClass="emph" presetSubtype="2" fill="hold" nodeType="withEffect">
                                  <p:stCondLst>
                                    <p:cond delay="0"/>
                                  </p:stCondLst>
                                  <p:childTnLst>
                                    <p:animClr clrSpc="rgb" dir="cw">
                                      <p:cBhvr>
                                        <p:cTn id="26" dur="500" fill="hold"/>
                                        <p:tgtEl>
                                          <p:spTgt spid="825352"/>
                                        </p:tgtEl>
                                        <p:attrNameLst>
                                          <p:attrName>stroke.color</p:attrName>
                                        </p:attrNameLst>
                                      </p:cBhvr>
                                      <p:to>
                                        <a:schemeClr val="accent1"/>
                                      </p:to>
                                    </p:animClr>
                                    <p:set>
                                      <p:cBhvr>
                                        <p:cTn id="27" dur="500" fill="hold"/>
                                        <p:tgtEl>
                                          <p:spTgt spid="825352"/>
                                        </p:tgtEl>
                                        <p:attrNameLst>
                                          <p:attrName>stroke.on</p:attrName>
                                        </p:attrNameLst>
                                      </p:cBhvr>
                                      <p:to>
                                        <p:strVal val="true"/>
                                      </p:to>
                                    </p:set>
                                  </p:childTnLst>
                                </p:cTn>
                              </p:par>
                              <p:par>
                                <p:cTn id="28" presetID="7" presetClass="emph" presetSubtype="2" fill="hold" nodeType="withEffect">
                                  <p:stCondLst>
                                    <p:cond delay="0"/>
                                  </p:stCondLst>
                                  <p:childTnLst>
                                    <p:animClr clrSpc="rgb" dir="cw">
                                      <p:cBhvr>
                                        <p:cTn id="29" dur="500" fill="hold"/>
                                        <p:tgtEl>
                                          <p:spTgt spid="825360"/>
                                        </p:tgtEl>
                                        <p:attrNameLst>
                                          <p:attrName>stroke.color</p:attrName>
                                        </p:attrNameLst>
                                      </p:cBhvr>
                                      <p:to>
                                        <a:schemeClr val="accent1"/>
                                      </p:to>
                                    </p:animClr>
                                    <p:set>
                                      <p:cBhvr>
                                        <p:cTn id="30" dur="500" fill="hold"/>
                                        <p:tgtEl>
                                          <p:spTgt spid="825360"/>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500" fill="hold"/>
                                        <p:tgtEl>
                                          <p:spTgt spid="825363"/>
                                        </p:tgtEl>
                                        <p:attrNameLst>
                                          <p:attrName>stroke.color</p:attrName>
                                        </p:attrNameLst>
                                      </p:cBhvr>
                                      <p:to>
                                        <a:schemeClr val="accent1"/>
                                      </p:to>
                                    </p:animClr>
                                    <p:set>
                                      <p:cBhvr>
                                        <p:cTn id="33" dur="500" fill="hold"/>
                                        <p:tgtEl>
                                          <p:spTgt spid="8253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xmlns="">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t>2</a:t>
              </a:r>
            </a:p>
          </p:txBody>
        </p:sp>
      </p:grpSp>
      <p:grpSp>
        <p:nvGrpSpPr>
          <p:cNvPr id="5" name="Group 4"/>
          <p:cNvGrpSpPr/>
          <p:nvPr/>
        </p:nvGrpSpPr>
        <p:grpSpPr>
          <a:xfrm>
            <a:off x="2601913" y="4020644"/>
            <a:ext cx="6838950" cy="2161708"/>
            <a:chOff x="2601913" y="3852864"/>
            <a:chExt cx="6838950" cy="2161708"/>
          </a:xfrm>
        </p:grpSpPr>
        <p:cxnSp>
          <p:nvCxnSpPr>
            <p:cNvPr id="68" name="AutoShape 57"/>
            <p:cNvCxnSpPr>
              <a:cxnSpLocks noChangeShapeType="1"/>
            </p:cNvCxnSpPr>
            <p:nvPr/>
          </p:nvCxnSpPr>
          <p:spPr bwMode="auto">
            <a:xfrm rot="16200000" flipV="1">
              <a:off x="8313718" y="4672708"/>
              <a:ext cx="36512" cy="1860550"/>
            </a:xfrm>
            <a:prstGeom prst="curvedConnector3">
              <a:avLst>
                <a:gd name="adj1" fmla="val -604347"/>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AutoShape 56"/>
            <p:cNvCxnSpPr>
              <a:cxnSpLocks noChangeShapeType="1"/>
            </p:cNvCxnSpPr>
            <p:nvPr/>
          </p:nvCxnSpPr>
          <p:spPr bwMode="auto">
            <a:xfrm rot="10800000" flipV="1">
              <a:off x="2739753" y="3987803"/>
              <a:ext cx="1851025" cy="1354137"/>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 name="Group 1"/>
            <p:cNvGrpSpPr/>
            <p:nvPr/>
          </p:nvGrpSpPr>
          <p:grpSpPr>
            <a:xfrm>
              <a:off x="2601913" y="3852864"/>
              <a:ext cx="6838950" cy="2161708"/>
              <a:chOff x="2803526" y="4275138"/>
              <a:chExt cx="6838950" cy="2161708"/>
            </a:xfrm>
          </p:grpSpPr>
          <p:sp>
            <p:nvSpPr>
              <p:cNvPr id="825382" name="Oval 38"/>
              <p:cNvSpPr>
                <a:spLocks noChangeAspect="1" noChangeArrowheads="1"/>
              </p:cNvSpPr>
              <p:nvPr/>
            </p:nvSpPr>
            <p:spPr bwMode="auto">
              <a:xfrm>
                <a:off x="2803526"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7879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7879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3062289" y="5889625"/>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5046664" y="5889625"/>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5046664" y="4402138"/>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913313" y="4533901"/>
                <a:ext cx="0" cy="1222375"/>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4422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4422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567613" y="4533901"/>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39165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656513" y="4498976"/>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700963" y="5889625"/>
                <a:ext cx="1682750"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706812" y="5746898"/>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6051279" y="5746898"/>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9</a:t>
                </a:r>
              </a:p>
            </p:txBody>
          </p:sp>
          <p:sp>
            <p:nvSpPr>
              <p:cNvPr id="825397" name="Text Box 53"/>
              <p:cNvSpPr txBox="1">
                <a:spLocks noChangeArrowheads="1"/>
              </p:cNvSpPr>
              <p:nvPr/>
            </p:nvSpPr>
            <p:spPr bwMode="auto">
              <a:xfrm>
                <a:off x="5940425" y="429260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280401" y="50038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350126" y="49784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692650" y="5054601"/>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329613" y="5735736"/>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cxnSp>
            <p:nvCxnSpPr>
              <p:cNvPr id="825403" name="AutoShape 59"/>
              <p:cNvCxnSpPr>
                <a:cxnSpLocks noChangeShapeType="1"/>
                <a:stCxn id="825390" idx="1"/>
                <a:endCxn id="825383" idx="5"/>
              </p:cNvCxnSpPr>
              <p:nvPr/>
            </p:nvCxnSpPr>
            <p:spPr bwMode="auto">
              <a:xfrm flipH="1" flipV="1">
                <a:off x="5001994" y="4490585"/>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983288" y="4983164"/>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3017839" y="4498976"/>
                <a:ext cx="1806575" cy="1293813"/>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797301" y="5006976"/>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2</a:t>
                </a:r>
              </a:p>
            </p:txBody>
          </p:sp>
          <p:sp>
            <p:nvSpPr>
              <p:cNvPr id="67" name="Text Box 60"/>
              <p:cNvSpPr txBox="1">
                <a:spLocks noChangeArrowheads="1"/>
              </p:cNvSpPr>
              <p:nvPr/>
            </p:nvSpPr>
            <p:spPr bwMode="auto">
              <a:xfrm>
                <a:off x="8400430" y="6129069"/>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69" name="Text Box 60"/>
              <p:cNvSpPr txBox="1">
                <a:spLocks noChangeArrowheads="1"/>
              </p:cNvSpPr>
              <p:nvPr/>
            </p:nvSpPr>
            <p:spPr bwMode="auto">
              <a:xfrm>
                <a:off x="3416321" y="467065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  </a:t>
                </a:r>
              </a:p>
            </p:txBody>
          </p:sp>
        </p:gr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8</a:t>
            </a:r>
          </a:p>
        </p:txBody>
      </p:sp>
      <p:sp>
        <p:nvSpPr>
          <p:cNvPr id="62" name="Slide Number Placeholder 1">
            <a:extLst>
              <a:ext uri="{FF2B5EF4-FFF2-40B4-BE49-F238E27FC236}">
                <a16:creationId xmlns:a16="http://schemas.microsoft.com/office/drawing/2014/main" id="{7FBBB546-7D84-461A-AC65-FE0714729F8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17</a:t>
            </a:fld>
            <a:endParaRPr lang="en-US" dirty="0"/>
          </a:p>
        </p:txBody>
      </p:sp>
    </p:spTree>
    <p:extLst>
      <p:ext uri="{BB962C8B-B14F-4D97-AF65-F5344CB8AC3E}">
        <p14:creationId xmlns:p14="http://schemas.microsoft.com/office/powerpoint/2010/main" val="32583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xmlns="">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t>2</a:t>
            </a:r>
          </a:p>
        </p:txBody>
      </p:sp>
      <p:cxnSp>
        <p:nvCxnSpPr>
          <p:cNvPr id="68" name="AutoShape 57"/>
          <p:cNvCxnSpPr>
            <a:cxnSpLocks noChangeShapeType="1"/>
          </p:cNvCxnSpPr>
          <p:nvPr/>
        </p:nvCxnSpPr>
        <p:spPr bwMode="auto">
          <a:xfrm rot="16200000" flipV="1">
            <a:off x="8313718" y="4840488"/>
            <a:ext cx="36512" cy="1860550"/>
          </a:xfrm>
          <a:prstGeom prst="curvedConnector3">
            <a:avLst>
              <a:gd name="adj1" fmla="val -604347"/>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AutoShape 56"/>
          <p:cNvCxnSpPr>
            <a:cxnSpLocks noChangeShapeType="1"/>
          </p:cNvCxnSpPr>
          <p:nvPr/>
        </p:nvCxnSpPr>
        <p:spPr bwMode="auto">
          <a:xfrm rot="10800000" flipV="1">
            <a:off x="2739753" y="4155583"/>
            <a:ext cx="1851025" cy="1354137"/>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5849666" y="549240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9</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a:solidFill>
                  <a:srgbClr val="0066CC"/>
                </a:solidFill>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128000" y="548124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2</a:t>
            </a:r>
          </a:p>
        </p:txBody>
      </p:sp>
      <p:sp>
        <p:nvSpPr>
          <p:cNvPr id="67" name="Text Box 60"/>
          <p:cNvSpPr txBox="1">
            <a:spLocks noChangeArrowheads="1"/>
          </p:cNvSpPr>
          <p:nvPr/>
        </p:nvSpPr>
        <p:spPr bwMode="auto">
          <a:xfrm>
            <a:off x="8198817" y="5874575"/>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69" name="Text Box 60"/>
          <p:cNvSpPr txBox="1">
            <a:spLocks noChangeArrowheads="1"/>
          </p:cNvSpPr>
          <p:nvPr/>
        </p:nvSpPr>
        <p:spPr bwMode="auto">
          <a:xfrm>
            <a:off x="3214708" y="4416156"/>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  </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8</a:t>
            </a:r>
          </a:p>
        </p:txBody>
      </p:sp>
      <p:grpSp>
        <p:nvGrpSpPr>
          <p:cNvPr id="62" name="Group 61"/>
          <p:cNvGrpSpPr/>
          <p:nvPr/>
        </p:nvGrpSpPr>
        <p:grpSpPr>
          <a:xfrm>
            <a:off x="5666170" y="2804387"/>
            <a:ext cx="410804" cy="369332"/>
            <a:chOff x="5668775" y="2623073"/>
            <a:chExt cx="410804" cy="369332"/>
          </a:xfrm>
        </p:grpSpPr>
        <p:sp>
          <p:nvSpPr>
            <p:cNvPr id="63" name="Rectangle 62"/>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4" name="TextBox 63"/>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2/</a:t>
              </a:r>
            </a:p>
          </p:txBody>
        </p:sp>
      </p:grpSp>
      <p:grpSp>
        <p:nvGrpSpPr>
          <p:cNvPr id="65" name="Group 64"/>
          <p:cNvGrpSpPr/>
          <p:nvPr/>
        </p:nvGrpSpPr>
        <p:grpSpPr>
          <a:xfrm>
            <a:off x="4403904" y="2089271"/>
            <a:ext cx="410804" cy="369332"/>
            <a:chOff x="5668775" y="2623073"/>
            <a:chExt cx="410804" cy="369332"/>
          </a:xfrm>
        </p:grpSpPr>
        <p:sp>
          <p:nvSpPr>
            <p:cNvPr id="70" name="Rectangle 69"/>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71" name="TextBox 70"/>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2/</a:t>
              </a:r>
            </a:p>
          </p:txBody>
        </p:sp>
      </p:grpSp>
      <p:sp>
        <p:nvSpPr>
          <p:cNvPr id="72" name="TextBox 71"/>
          <p:cNvSpPr txBox="1"/>
          <p:nvPr/>
        </p:nvSpPr>
        <p:spPr>
          <a:xfrm>
            <a:off x="11085655" y="2408784"/>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10</a:t>
            </a:r>
          </a:p>
        </p:txBody>
      </p:sp>
      <p:sp>
        <p:nvSpPr>
          <p:cNvPr id="73" name="TextBox 72"/>
          <p:cNvSpPr txBox="1"/>
          <p:nvPr/>
        </p:nvSpPr>
        <p:spPr>
          <a:xfrm>
            <a:off x="8098380" y="3056484"/>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10</a:t>
            </a:r>
          </a:p>
        </p:txBody>
      </p:sp>
      <p:sp>
        <p:nvSpPr>
          <p:cNvPr id="75" name="TextBox 74"/>
          <p:cNvSpPr txBox="1"/>
          <p:nvPr/>
        </p:nvSpPr>
        <p:spPr>
          <a:xfrm>
            <a:off x="3244313" y="1782002"/>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10</a:t>
            </a:r>
          </a:p>
        </p:txBody>
      </p:sp>
      <p:sp>
        <p:nvSpPr>
          <p:cNvPr id="76" name="Slide Number Placeholder 1">
            <a:extLst>
              <a:ext uri="{FF2B5EF4-FFF2-40B4-BE49-F238E27FC236}">
                <a16:creationId xmlns:a16="http://schemas.microsoft.com/office/drawing/2014/main" id="{B4B95815-FABF-4E7D-85B2-C76C91DFA13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18</a:t>
            </a:fld>
            <a:endParaRPr lang="en-US" dirty="0"/>
          </a:p>
        </p:txBody>
      </p:sp>
    </p:spTree>
    <p:extLst>
      <p:ext uri="{BB962C8B-B14F-4D97-AF65-F5344CB8AC3E}">
        <p14:creationId xmlns:p14="http://schemas.microsoft.com/office/powerpoint/2010/main" val="11172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406"/>
                                        </p:tgtEl>
                                        <p:attrNameLst>
                                          <p:attrName>fillcolor</p:attrName>
                                        </p:attrNameLst>
                                      </p:cBhvr>
                                      <p:to>
                                        <a:srgbClr val="FFFF00"/>
                                      </p:to>
                                    </p:animClr>
                                    <p:set>
                                      <p:cBhvr>
                                        <p:cTn id="7" dur="500" fill="hold"/>
                                        <p:tgtEl>
                                          <p:spTgt spid="825406"/>
                                        </p:tgtEl>
                                        <p:attrNameLst>
                                          <p:attrName>fill.type</p:attrName>
                                        </p:attrNameLst>
                                      </p:cBhvr>
                                      <p:to>
                                        <p:strVal val="solid"/>
                                      </p:to>
                                    </p:set>
                                    <p:set>
                                      <p:cBhvr>
                                        <p:cTn id="8" dur="500" fill="hold"/>
                                        <p:tgtEl>
                                          <p:spTgt spid="82540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825400"/>
                                        </p:tgtEl>
                                        <p:attrNameLst>
                                          <p:attrName>fillcolor</p:attrName>
                                        </p:attrNameLst>
                                      </p:cBhvr>
                                      <p:to>
                                        <a:srgbClr val="FFFF00"/>
                                      </p:to>
                                    </p:animClr>
                                    <p:set>
                                      <p:cBhvr>
                                        <p:cTn id="11" dur="500" fill="hold"/>
                                        <p:tgtEl>
                                          <p:spTgt spid="825400"/>
                                        </p:tgtEl>
                                        <p:attrNameLst>
                                          <p:attrName>fill.type</p:attrName>
                                        </p:attrNameLst>
                                      </p:cBhvr>
                                      <p:to>
                                        <p:strVal val="solid"/>
                                      </p:to>
                                    </p:set>
                                    <p:set>
                                      <p:cBhvr>
                                        <p:cTn id="12" dur="500" fill="hold"/>
                                        <p:tgtEl>
                                          <p:spTgt spid="825400"/>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825402"/>
                                        </p:tgtEl>
                                        <p:attrNameLst>
                                          <p:attrName>fillcolor</p:attrName>
                                        </p:attrNameLst>
                                      </p:cBhvr>
                                      <p:to>
                                        <a:srgbClr val="FFFF00"/>
                                      </p:to>
                                    </p:animClr>
                                    <p:set>
                                      <p:cBhvr>
                                        <p:cTn id="15" dur="500" fill="hold"/>
                                        <p:tgtEl>
                                          <p:spTgt spid="825402"/>
                                        </p:tgtEl>
                                        <p:attrNameLst>
                                          <p:attrName>fill.type</p:attrName>
                                        </p:attrNameLst>
                                      </p:cBhvr>
                                      <p:to>
                                        <p:strVal val="solid"/>
                                      </p:to>
                                    </p:set>
                                    <p:set>
                                      <p:cBhvr>
                                        <p:cTn id="16" dur="500" fill="hold"/>
                                        <p:tgtEl>
                                          <p:spTgt spid="82540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7" presetClass="emph" presetSubtype="2" fill="hold" nodeType="withEffect">
                                  <p:stCondLst>
                                    <p:cond delay="0"/>
                                  </p:stCondLst>
                                  <p:childTnLst>
                                    <p:animClr clrSpc="rgb" dir="cw">
                                      <p:cBhvr>
                                        <p:cTn id="30" dur="500" fill="hold"/>
                                        <p:tgtEl>
                                          <p:spTgt spid="825356"/>
                                        </p:tgtEl>
                                        <p:attrNameLst>
                                          <p:attrName>stroke.color</p:attrName>
                                        </p:attrNameLst>
                                      </p:cBhvr>
                                      <p:to>
                                        <a:schemeClr val="accent1"/>
                                      </p:to>
                                    </p:animClr>
                                    <p:set>
                                      <p:cBhvr>
                                        <p:cTn id="31" dur="500" fill="hold"/>
                                        <p:tgtEl>
                                          <p:spTgt spid="825356"/>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825354"/>
                                        </p:tgtEl>
                                        <p:attrNameLst>
                                          <p:attrName>stroke.color</p:attrName>
                                        </p:attrNameLst>
                                      </p:cBhvr>
                                      <p:to>
                                        <a:schemeClr val="accent1"/>
                                      </p:to>
                                    </p:animClr>
                                    <p:set>
                                      <p:cBhvr>
                                        <p:cTn id="34" dur="500" fill="hold"/>
                                        <p:tgtEl>
                                          <p:spTgt spid="82535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xmlns="">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2/</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10</a:t>
            </a:r>
          </a:p>
        </p:txBody>
      </p:sp>
      <p:grpSp>
        <p:nvGrpSpPr>
          <p:cNvPr id="2" name="Group 1"/>
          <p:cNvGrpSpPr/>
          <p:nvPr/>
        </p:nvGrpSpPr>
        <p:grpSpPr>
          <a:xfrm>
            <a:off x="2601913" y="4020644"/>
            <a:ext cx="6838950" cy="2147516"/>
            <a:chOff x="2601913" y="3852864"/>
            <a:chExt cx="6838950" cy="2147516"/>
          </a:xfrm>
        </p:grpSpPr>
        <p:sp>
          <p:nvSpPr>
            <p:cNvPr id="825382" name="Oval 38"/>
            <p:cNvSpPr>
              <a:spLocks noChangeAspect="1" noChangeArrowheads="1"/>
            </p:cNvSpPr>
            <p:nvPr/>
          </p:nvSpPr>
          <p:spPr bwMode="auto">
            <a:xfrm>
              <a:off x="2601913"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467351"/>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467351"/>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397986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11162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11162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076702"/>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46735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32462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5849666" y="532462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7</a:t>
              </a:r>
            </a:p>
          </p:txBody>
        </p:sp>
        <p:sp>
          <p:nvSpPr>
            <p:cNvPr id="825397" name="Text Box 53"/>
            <p:cNvSpPr txBox="1">
              <a:spLocks noChangeArrowheads="1"/>
            </p:cNvSpPr>
            <p:nvPr/>
          </p:nvSpPr>
          <p:spPr bwMode="auto">
            <a:xfrm>
              <a:off x="5738812" y="387032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5815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148513" y="45561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63232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2</a:t>
              </a:r>
            </a:p>
          </p:txBody>
        </p:sp>
        <p:sp>
          <p:nvSpPr>
            <p:cNvPr id="825402" name="Text Box 58"/>
            <p:cNvSpPr txBox="1">
              <a:spLocks noChangeArrowheads="1"/>
            </p:cNvSpPr>
            <p:nvPr/>
          </p:nvSpPr>
          <p:spPr bwMode="auto">
            <a:xfrm>
              <a:off x="8128000" y="531346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06831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56089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07670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58470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31857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69260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2</a:t>
              </a:r>
            </a:p>
          </p:txBody>
        </p:sp>
      </p:grpSp>
      <p:sp>
        <p:nvSpPr>
          <p:cNvPr id="58" name="Slide Number Placeholder 1">
            <a:extLst>
              <a:ext uri="{FF2B5EF4-FFF2-40B4-BE49-F238E27FC236}">
                <a16:creationId xmlns:a16="http://schemas.microsoft.com/office/drawing/2014/main" id="{DE538882-A24B-4AE8-97A1-A3AB03FA628C}"/>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19</a:t>
            </a:fld>
            <a:endParaRPr lang="en-US" dirty="0"/>
          </a:p>
        </p:txBody>
      </p:sp>
    </p:spTree>
    <p:extLst>
      <p:ext uri="{BB962C8B-B14F-4D97-AF65-F5344CB8AC3E}">
        <p14:creationId xmlns:p14="http://schemas.microsoft.com/office/powerpoint/2010/main" val="10955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a:extLst>
              <a:ext uri="{FF2B5EF4-FFF2-40B4-BE49-F238E27FC236}">
                <a16:creationId xmlns:a16="http://schemas.microsoft.com/office/drawing/2014/main" id="{632FDEEF-B928-4971-9D79-B6EFF2A93155}"/>
              </a:ext>
            </a:extLst>
          </p:cNvPr>
          <p:cNvSpPr>
            <a:spLocks noGrp="1" noChangeArrowheads="1"/>
          </p:cNvSpPr>
          <p:nvPr>
            <p:ph type="title"/>
          </p:nvPr>
        </p:nvSpPr>
        <p:spPr/>
        <p:txBody>
          <a:bodyPr/>
          <a:lstStyle/>
          <a:p>
            <a:r>
              <a:rPr lang="en-US" altLang="en-US" dirty="0"/>
              <a:t>Origins of Max Flow and Min Cut Problems</a:t>
            </a:r>
          </a:p>
        </p:txBody>
      </p:sp>
      <p:sp>
        <p:nvSpPr>
          <p:cNvPr id="2" name="Content Placeholder 1">
            <a:extLst>
              <a:ext uri="{FF2B5EF4-FFF2-40B4-BE49-F238E27FC236}">
                <a16:creationId xmlns:a16="http://schemas.microsoft.com/office/drawing/2014/main" id="{5939661A-25FC-452C-AC3C-80552DABA3BC}"/>
              </a:ext>
            </a:extLst>
          </p:cNvPr>
          <p:cNvSpPr>
            <a:spLocks noGrp="1"/>
          </p:cNvSpPr>
          <p:nvPr>
            <p:ph sz="half" idx="1"/>
          </p:nvPr>
        </p:nvSpPr>
        <p:spPr>
          <a:xfrm>
            <a:off x="138545" y="1363980"/>
            <a:ext cx="5881255" cy="4898275"/>
          </a:xfrm>
        </p:spPr>
        <p:txBody>
          <a:bodyPr>
            <a:noAutofit/>
          </a:bodyPr>
          <a:lstStyle/>
          <a:p>
            <a:pPr marL="0" indent="0">
              <a:spcBef>
                <a:spcPts val="0"/>
              </a:spcBef>
              <a:buNone/>
            </a:pPr>
            <a:r>
              <a:rPr lang="en-US" sz="2400" dirty="0"/>
              <a:t>Max Flow problem formulation: </a:t>
            </a:r>
          </a:p>
          <a:p>
            <a:pPr marL="0" indent="0">
              <a:spcBef>
                <a:spcPts val="0"/>
              </a:spcBef>
              <a:buNone/>
            </a:pPr>
            <a:r>
              <a:rPr lang="en-US" sz="2400" dirty="0"/>
              <a:t>	[Tolstoy 1930] Rail transportation 	planning for the Soviet Union</a:t>
            </a:r>
          </a:p>
          <a:p>
            <a:pPr>
              <a:spcBef>
                <a:spcPts val="0"/>
              </a:spcBef>
            </a:pPr>
            <a:endParaRPr lang="en-US" sz="300" dirty="0"/>
          </a:p>
          <a:p>
            <a:pPr marL="0" indent="0">
              <a:spcBef>
                <a:spcPts val="0"/>
              </a:spcBef>
              <a:buNone/>
            </a:pPr>
            <a:r>
              <a:rPr lang="en-US" sz="2400" dirty="0"/>
              <a:t>Min Cut problem formulation:</a:t>
            </a:r>
          </a:p>
          <a:p>
            <a:pPr lvl="1">
              <a:spcBef>
                <a:spcPts val="0"/>
              </a:spcBef>
            </a:pPr>
            <a:r>
              <a:rPr lang="en-US" sz="2400" dirty="0"/>
              <a:t>	Cold War:  US military planners 	want to find a way to cripple Soviet 	supply routes</a:t>
            </a:r>
          </a:p>
          <a:p>
            <a:pPr lvl="1">
              <a:spcBef>
                <a:spcPts val="0"/>
              </a:spcBef>
            </a:pPr>
            <a:r>
              <a:rPr lang="en-US" sz="2400" dirty="0"/>
              <a:t>	[Harris 1954] Secret RAND </a:t>
            </a:r>
            <a:r>
              <a:rPr lang="en-US" sz="2400" dirty="0" err="1"/>
              <a:t>corp</a:t>
            </a:r>
            <a:r>
              <a:rPr lang="en-US" sz="2400" dirty="0"/>
              <a:t> 	report for US Air Force</a:t>
            </a:r>
          </a:p>
          <a:p>
            <a:pPr lvl="1">
              <a:spcBef>
                <a:spcPts val="0"/>
              </a:spcBef>
            </a:pPr>
            <a:endParaRPr lang="en-US" sz="400" dirty="0"/>
          </a:p>
          <a:p>
            <a:pPr marL="0" indent="0">
              <a:spcBef>
                <a:spcPts val="0"/>
              </a:spcBef>
              <a:buNone/>
            </a:pPr>
            <a:r>
              <a:rPr lang="en-US" sz="2400" dirty="0"/>
              <a:t>[Ford-Fulkerson 1955] Problems are equivalent</a:t>
            </a:r>
          </a:p>
          <a:p>
            <a:pPr lvl="1">
              <a:lnSpc>
                <a:spcPct val="100000"/>
              </a:lnSpc>
              <a:spcBef>
                <a:spcPts val="0"/>
              </a:spcBef>
            </a:pPr>
            <a:endParaRPr lang="en-US" sz="2400" dirty="0"/>
          </a:p>
        </p:txBody>
      </p:sp>
      <p:sp>
        <p:nvSpPr>
          <p:cNvPr id="3" name="Content Placeholder 2">
            <a:extLst>
              <a:ext uri="{FF2B5EF4-FFF2-40B4-BE49-F238E27FC236}">
                <a16:creationId xmlns:a16="http://schemas.microsoft.com/office/drawing/2014/main" id="{017AEB2B-B5F1-475A-A2C3-8747B169BA72}"/>
              </a:ext>
            </a:extLst>
          </p:cNvPr>
          <p:cNvSpPr>
            <a:spLocks noGrp="1"/>
          </p:cNvSpPr>
          <p:nvPr>
            <p:ph sz="half" idx="2"/>
          </p:nvPr>
        </p:nvSpPr>
        <p:spPr/>
        <p:txBody>
          <a:bodyPr>
            <a:normAutofit/>
          </a:bodyPr>
          <a:lstStyle/>
          <a:p>
            <a:pPr marL="0" indent="0" algn="ctr">
              <a:buNone/>
            </a:pPr>
            <a:r>
              <a:rPr lang="en-US" sz="2800" b="1" dirty="0"/>
              <a:t>Soviet Rail Network 1955</a:t>
            </a:r>
          </a:p>
        </p:txBody>
      </p:sp>
      <p:sp>
        <p:nvSpPr>
          <p:cNvPr id="5" name="Slide Number Placeholder 3">
            <a:extLst>
              <a:ext uri="{FF2B5EF4-FFF2-40B4-BE49-F238E27FC236}">
                <a16:creationId xmlns:a16="http://schemas.microsoft.com/office/drawing/2014/main" id="{F44CA66D-A2EA-4B3B-B27D-339AC2585519}"/>
              </a:ext>
            </a:extLst>
          </p:cNvPr>
          <p:cNvSpPr>
            <a:spLocks noGrp="1"/>
          </p:cNvSpPr>
          <p:nvPr>
            <p:ph type="sldNum" sz="quarter" idx="12"/>
          </p:nvPr>
        </p:nvSpPr>
        <p:spPr/>
        <p:txBody>
          <a:bodyPr/>
          <a:lstStyle/>
          <a:p>
            <a:fld id="{84D950A6-719E-4083-B21D-F2E792D93990}" type="slidenum">
              <a:rPr lang="en-US" altLang="en-US"/>
              <a:pPr/>
              <a:t>2</a:t>
            </a:fld>
            <a:endParaRPr lang="en-US" altLang="en-US" sz="1400"/>
          </a:p>
        </p:txBody>
      </p:sp>
      <p:graphicFrame>
        <p:nvGraphicFramePr>
          <p:cNvPr id="831491" name="Object 3">
            <a:extLst>
              <a:ext uri="{FF2B5EF4-FFF2-40B4-BE49-F238E27FC236}">
                <a16:creationId xmlns:a16="http://schemas.microsoft.com/office/drawing/2014/main" id="{904F467B-7FD8-4C2F-9DD8-CE93E8BC4470}"/>
              </a:ext>
            </a:extLst>
          </p:cNvPr>
          <p:cNvGraphicFramePr>
            <a:graphicFrameLocks noChangeAspect="1"/>
          </p:cNvGraphicFramePr>
          <p:nvPr/>
        </p:nvGraphicFramePr>
        <p:xfrm>
          <a:off x="6139181" y="1474688"/>
          <a:ext cx="5424171" cy="3972020"/>
        </p:xfrm>
        <a:graphic>
          <a:graphicData uri="http://schemas.openxmlformats.org/presentationml/2006/ole">
            <mc:AlternateContent xmlns:mc="http://schemas.openxmlformats.org/markup-compatibility/2006">
              <mc:Choice xmlns:v="urn:schemas-microsoft-com:vml" Requires="v">
                <p:oleObj name="Photo Editor Photo" r:id="rId3" imgW="13590476" imgH="9952381" progId="MSPhotoEd.3">
                  <p:embed/>
                </p:oleObj>
              </mc:Choice>
              <mc:Fallback>
                <p:oleObj name="Photo Editor Photo" r:id="rId3" imgW="13590476" imgH="9952381" progId="MSPhotoEd.3">
                  <p:embed/>
                  <p:pic>
                    <p:nvPicPr>
                      <p:cNvPr id="831491" name="Object 3">
                        <a:extLst>
                          <a:ext uri="{FF2B5EF4-FFF2-40B4-BE49-F238E27FC236}">
                            <a16:creationId xmlns:a16="http://schemas.microsoft.com/office/drawing/2014/main" id="{904F467B-7FD8-4C2F-9DD8-CE93E8BC4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181" y="1474688"/>
                        <a:ext cx="5424171" cy="3972020"/>
                      </a:xfrm>
                      <a:prstGeom prst="rect">
                        <a:avLst/>
                      </a:prstGeom>
                      <a:noFill/>
                      <a:ln>
                        <a:noFill/>
                      </a:ln>
                      <a:effectLst/>
                    </p:spPr>
                  </p:pic>
                </p:oleObj>
              </mc:Fallback>
            </mc:AlternateContent>
          </a:graphicData>
        </a:graphic>
      </p:graphicFrame>
      <p:sp>
        <p:nvSpPr>
          <p:cNvPr id="831492" name="Text Box 4">
            <a:extLst>
              <a:ext uri="{FF2B5EF4-FFF2-40B4-BE49-F238E27FC236}">
                <a16:creationId xmlns:a16="http://schemas.microsoft.com/office/drawing/2014/main" id="{8EED1509-692D-43AD-9E88-ED7D9CCC7E60}"/>
              </a:ext>
            </a:extLst>
          </p:cNvPr>
          <p:cNvSpPr txBox="1">
            <a:spLocks noChangeArrowheads="1"/>
          </p:cNvSpPr>
          <p:nvPr/>
        </p:nvSpPr>
        <p:spPr bwMode="auto">
          <a:xfrm>
            <a:off x="6269675" y="5548330"/>
            <a:ext cx="5163184" cy="4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20" tIns="46011" rIns="92020" bIns="46011">
            <a:spAutoFit/>
          </a:bodyPr>
          <a:lstStyle/>
          <a:p>
            <a:pPr>
              <a:spcBef>
                <a:spcPct val="50000"/>
              </a:spcBef>
            </a:pPr>
            <a:r>
              <a:rPr lang="en-US" altLang="en-US" sz="1200" dirty="0"/>
              <a:t>Reference:  </a:t>
            </a:r>
            <a:r>
              <a:rPr lang="en-US" altLang="en-US" sz="1200" i="1" dirty="0"/>
              <a:t>On the history of the transportation and maximum flow problems</a:t>
            </a:r>
            <a:r>
              <a:rPr lang="en-US" altLang="en-US" sz="1200" dirty="0"/>
              <a:t>.</a:t>
            </a:r>
            <a:br>
              <a:rPr lang="en-US" altLang="en-US" sz="1200" dirty="0"/>
            </a:br>
            <a:r>
              <a:rPr lang="en-US" altLang="en-US" sz="1200" dirty="0"/>
              <a:t>Alexander Schrijver in Math Programming, 91: 3, 2002.</a:t>
            </a:r>
          </a:p>
        </p:txBody>
      </p:sp>
    </p:spTree>
    <p:extLst>
      <p:ext uri="{BB962C8B-B14F-4D97-AF65-F5344CB8AC3E}">
        <p14:creationId xmlns:p14="http://schemas.microsoft.com/office/powerpoint/2010/main" val="119047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xmlns="">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2/</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10</a:t>
            </a:r>
          </a:p>
        </p:txBody>
      </p: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5849666" y="549240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7</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2</a:t>
            </a:r>
          </a:p>
        </p:txBody>
      </p:sp>
      <p:sp>
        <p:nvSpPr>
          <p:cNvPr id="825402" name="Text Box 58"/>
          <p:cNvSpPr txBox="1">
            <a:spLocks noChangeArrowheads="1"/>
          </p:cNvSpPr>
          <p:nvPr/>
        </p:nvSpPr>
        <p:spPr bwMode="auto">
          <a:xfrm>
            <a:off x="8128000" y="548124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48635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86038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2</a:t>
            </a:r>
          </a:p>
        </p:txBody>
      </p:sp>
      <p:sp>
        <p:nvSpPr>
          <p:cNvPr id="58" name="TextBox 57"/>
          <p:cNvSpPr txBox="1"/>
          <p:nvPr/>
        </p:nvSpPr>
        <p:spPr>
          <a:xfrm>
            <a:off x="5690948" y="3103260"/>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6</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59" name="TextBox 58"/>
          <p:cNvSpPr txBox="1"/>
          <p:nvPr/>
        </p:nvSpPr>
        <p:spPr>
          <a:xfrm>
            <a:off x="11085401" y="2425445"/>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6</a:t>
            </a:r>
            <a:r>
              <a:rPr lang="en-US" dirty="0">
                <a:cs typeface="Arial" panose="020B0604020202020204" pitchFamily="34" charset="0"/>
              </a:rPr>
              <a:t>=</a:t>
            </a:r>
            <a:r>
              <a:rPr lang="en-US" b="1" dirty="0">
                <a:solidFill>
                  <a:srgbClr val="0066CC"/>
                </a:solidFill>
                <a:cs typeface="Arial" panose="020B0604020202020204" pitchFamily="34" charset="0"/>
              </a:rPr>
              <a:t>16</a:t>
            </a:r>
          </a:p>
        </p:txBody>
      </p:sp>
      <p:grpSp>
        <p:nvGrpSpPr>
          <p:cNvPr id="60" name="Group 59"/>
          <p:cNvGrpSpPr/>
          <p:nvPr/>
        </p:nvGrpSpPr>
        <p:grpSpPr>
          <a:xfrm>
            <a:off x="3460898" y="2758221"/>
            <a:ext cx="410804" cy="369332"/>
            <a:chOff x="5668775" y="2623073"/>
            <a:chExt cx="410804" cy="369332"/>
          </a:xfrm>
        </p:grpSpPr>
        <p:sp>
          <p:nvSpPr>
            <p:cNvPr id="61" name="Rectangle 60"/>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2" name="TextBox 61"/>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6/</a:t>
              </a:r>
            </a:p>
          </p:txBody>
        </p:sp>
      </p:grpSp>
      <p:grpSp>
        <p:nvGrpSpPr>
          <p:cNvPr id="63" name="Group 62"/>
          <p:cNvGrpSpPr/>
          <p:nvPr/>
        </p:nvGrpSpPr>
        <p:grpSpPr>
          <a:xfrm>
            <a:off x="7081951" y="2006630"/>
            <a:ext cx="410804" cy="369332"/>
            <a:chOff x="5668775" y="2623073"/>
            <a:chExt cx="410804" cy="369332"/>
          </a:xfrm>
        </p:grpSpPr>
        <p:sp>
          <p:nvSpPr>
            <p:cNvPr id="64" name="Rectangle 63"/>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5" name="TextBox 64"/>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6/</a:t>
              </a:r>
            </a:p>
          </p:txBody>
        </p:sp>
      </p:grpSp>
      <p:grpSp>
        <p:nvGrpSpPr>
          <p:cNvPr id="66" name="Group 65"/>
          <p:cNvGrpSpPr/>
          <p:nvPr/>
        </p:nvGrpSpPr>
        <p:grpSpPr>
          <a:xfrm>
            <a:off x="8137706" y="2012983"/>
            <a:ext cx="410804" cy="369332"/>
            <a:chOff x="5668775" y="2623073"/>
            <a:chExt cx="410804" cy="369332"/>
          </a:xfrm>
        </p:grpSpPr>
        <p:sp>
          <p:nvSpPr>
            <p:cNvPr id="67" name="Rectangle 66"/>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8" name="TextBox 67"/>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6/</a:t>
              </a:r>
            </a:p>
          </p:txBody>
        </p:sp>
      </p:grpSp>
      <p:sp>
        <p:nvSpPr>
          <p:cNvPr id="69" name="Slide Number Placeholder 1">
            <a:extLst>
              <a:ext uri="{FF2B5EF4-FFF2-40B4-BE49-F238E27FC236}">
                <a16:creationId xmlns:a16="http://schemas.microsoft.com/office/drawing/2014/main" id="{39A2F1BD-5D08-4735-A900-19B280771D8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20</a:t>
            </a:fld>
            <a:endParaRPr lang="en-US" dirty="0"/>
          </a:p>
        </p:txBody>
      </p:sp>
    </p:spTree>
    <p:extLst>
      <p:ext uri="{BB962C8B-B14F-4D97-AF65-F5344CB8AC3E}">
        <p14:creationId xmlns:p14="http://schemas.microsoft.com/office/powerpoint/2010/main" val="387138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399"/>
                                        </p:tgtEl>
                                        <p:attrNameLst>
                                          <p:attrName>fillcolor</p:attrName>
                                        </p:attrNameLst>
                                      </p:cBhvr>
                                      <p:to>
                                        <a:srgbClr val="FFFF00"/>
                                      </p:to>
                                    </p:animClr>
                                    <p:set>
                                      <p:cBhvr>
                                        <p:cTn id="7" dur="500" fill="hold"/>
                                        <p:tgtEl>
                                          <p:spTgt spid="825399"/>
                                        </p:tgtEl>
                                        <p:attrNameLst>
                                          <p:attrName>fill.type</p:attrName>
                                        </p:attrNameLst>
                                      </p:cBhvr>
                                      <p:to>
                                        <p:strVal val="solid"/>
                                      </p:to>
                                    </p:set>
                                    <p:set>
                                      <p:cBhvr>
                                        <p:cTn id="8" dur="500" fill="hold"/>
                                        <p:tgtEl>
                                          <p:spTgt spid="82539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7" presetClass="emph" presetSubtype="2" fill="hold" nodeType="withEffect">
                                  <p:stCondLst>
                                    <p:cond delay="0"/>
                                  </p:stCondLst>
                                  <p:childTnLst>
                                    <p:animClr clrSpc="rgb" dir="cw">
                                      <p:cBhvr>
                                        <p:cTn id="22" dur="500" fill="hold"/>
                                        <p:tgtEl>
                                          <p:spTgt spid="825362"/>
                                        </p:tgtEl>
                                        <p:attrNameLst>
                                          <p:attrName>stroke.color</p:attrName>
                                        </p:attrNameLst>
                                      </p:cBhvr>
                                      <p:to>
                                        <a:schemeClr val="accent1"/>
                                      </p:to>
                                    </p:animClr>
                                    <p:set>
                                      <p:cBhvr>
                                        <p:cTn id="23" dur="500" fill="hold"/>
                                        <p:tgtEl>
                                          <p:spTgt spid="825362"/>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500" fill="hold"/>
                                        <p:tgtEl>
                                          <p:spTgt spid="825359"/>
                                        </p:tgtEl>
                                        <p:attrNameLst>
                                          <p:attrName>stroke.color</p:attrName>
                                        </p:attrNameLst>
                                      </p:cBhvr>
                                      <p:to>
                                        <a:schemeClr val="accent1"/>
                                      </p:to>
                                    </p:animClr>
                                    <p:set>
                                      <p:cBhvr>
                                        <p:cTn id="26" dur="500" fill="hold"/>
                                        <p:tgtEl>
                                          <p:spTgt spid="825359"/>
                                        </p:tgtEl>
                                        <p:attrNameLst>
                                          <p:attrName>stroke.on</p:attrName>
                                        </p:attrNameLst>
                                      </p:cBhvr>
                                      <p:to>
                                        <p:strVal val="true"/>
                                      </p:to>
                                    </p:set>
                                  </p:childTnLst>
                                </p:cTn>
                              </p:par>
                              <p:par>
                                <p:cTn id="27" presetID="7" presetClass="emph" presetSubtype="2" fill="hold" nodeType="withEffect">
                                  <p:stCondLst>
                                    <p:cond delay="0"/>
                                  </p:stCondLst>
                                  <p:childTnLst>
                                    <p:animClr clrSpc="rgb" dir="cw">
                                      <p:cBhvr>
                                        <p:cTn id="28" dur="500" fill="hold"/>
                                        <p:tgtEl>
                                          <p:spTgt spid="825353"/>
                                        </p:tgtEl>
                                        <p:attrNameLst>
                                          <p:attrName>stroke.color</p:attrName>
                                        </p:attrNameLst>
                                      </p:cBhvr>
                                      <p:to>
                                        <a:schemeClr val="accent1"/>
                                      </p:to>
                                    </p:animClr>
                                    <p:set>
                                      <p:cBhvr>
                                        <p:cTn id="29" dur="500" fill="hold"/>
                                        <p:tgtEl>
                                          <p:spTgt spid="82535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xmlns="">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591214" y="2835821"/>
            <a:ext cx="688180"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16</a:t>
            </a:r>
          </a:p>
        </p:txBody>
      </p:sp>
      <p:grpSp>
        <p:nvGrpSpPr>
          <p:cNvPr id="2" name="Group 1"/>
          <p:cNvGrpSpPr/>
          <p:nvPr/>
        </p:nvGrpSpPr>
        <p:grpSpPr>
          <a:xfrm>
            <a:off x="2601913" y="4020644"/>
            <a:ext cx="6838950" cy="2147516"/>
            <a:chOff x="2601913" y="3852864"/>
            <a:chExt cx="6838950" cy="2147516"/>
          </a:xfrm>
        </p:grpSpPr>
        <p:sp>
          <p:nvSpPr>
            <p:cNvPr id="825382" name="Oval 38"/>
            <p:cNvSpPr>
              <a:spLocks noChangeAspect="1" noChangeArrowheads="1"/>
            </p:cNvSpPr>
            <p:nvPr/>
          </p:nvSpPr>
          <p:spPr bwMode="auto">
            <a:xfrm>
              <a:off x="2601913"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467351"/>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467351"/>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397986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11162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111627"/>
              <a:ext cx="0" cy="1222375"/>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076702"/>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46735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32462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6" name="Text Box 52"/>
            <p:cNvSpPr txBox="1">
              <a:spLocks noChangeArrowheads="1"/>
            </p:cNvSpPr>
            <p:nvPr/>
          </p:nvSpPr>
          <p:spPr bwMode="auto">
            <a:xfrm>
              <a:off x="5849666" y="532462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738812" y="387032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5815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9" name="Text Box 55"/>
            <p:cNvSpPr txBox="1">
              <a:spLocks noChangeArrowheads="1"/>
            </p:cNvSpPr>
            <p:nvPr/>
          </p:nvSpPr>
          <p:spPr bwMode="auto">
            <a:xfrm>
              <a:off x="7148513" y="45561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63232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2</a:t>
              </a:r>
            </a:p>
          </p:txBody>
        </p:sp>
        <p:sp>
          <p:nvSpPr>
            <p:cNvPr id="825402" name="Text Box 58"/>
            <p:cNvSpPr txBox="1">
              <a:spLocks noChangeArrowheads="1"/>
            </p:cNvSpPr>
            <p:nvPr/>
          </p:nvSpPr>
          <p:spPr bwMode="auto">
            <a:xfrm>
              <a:off x="8128000" y="531346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06831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56089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07670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58470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31857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69260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69" name="AutoShape 60"/>
            <p:cNvCxnSpPr>
              <a:cxnSpLocks noChangeShapeType="1"/>
            </p:cNvCxnSpPr>
            <p:nvPr/>
          </p:nvCxnSpPr>
          <p:spPr bwMode="auto">
            <a:xfrm rot="5400000">
              <a:off x="3727973" y="4660107"/>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Text Box 55"/>
            <p:cNvSpPr txBox="1">
              <a:spLocks noChangeArrowheads="1"/>
            </p:cNvSpPr>
            <p:nvPr/>
          </p:nvSpPr>
          <p:spPr bwMode="auto">
            <a:xfrm>
              <a:off x="3470273" y="5688013"/>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cxnSp>
          <p:nvCxnSpPr>
            <p:cNvPr id="71" name="AutoShape 61"/>
            <p:cNvCxnSpPr>
              <a:cxnSpLocks noChangeShapeType="1"/>
            </p:cNvCxnSpPr>
            <p:nvPr/>
          </p:nvCxnSpPr>
          <p:spPr bwMode="auto">
            <a:xfrm rot="5400000" flipH="1">
              <a:off x="7730330" y="3736896"/>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55"/>
            <p:cNvSpPr txBox="1">
              <a:spLocks noChangeArrowheads="1"/>
            </p:cNvSpPr>
            <p:nvPr/>
          </p:nvSpPr>
          <p:spPr bwMode="auto">
            <a:xfrm>
              <a:off x="8547099" y="4272879"/>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grpSp>
      <p:sp>
        <p:nvSpPr>
          <p:cNvPr id="62" name="Slide Number Placeholder 1">
            <a:extLst>
              <a:ext uri="{FF2B5EF4-FFF2-40B4-BE49-F238E27FC236}">
                <a16:creationId xmlns:a16="http://schemas.microsoft.com/office/drawing/2014/main" id="{A7151363-FD6F-4E78-B586-60F1652A95F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21</a:t>
            </a:fld>
            <a:endParaRPr lang="en-US" dirty="0"/>
          </a:p>
        </p:txBody>
      </p:sp>
    </p:spTree>
    <p:extLst>
      <p:ext uri="{BB962C8B-B14F-4D97-AF65-F5344CB8AC3E}">
        <p14:creationId xmlns:p14="http://schemas.microsoft.com/office/powerpoint/2010/main" val="247468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xmlns="">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591214" y="2835821"/>
            <a:ext cx="688180"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16</a:t>
            </a:r>
          </a:p>
        </p:txBody>
      </p: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4</a:t>
            </a:r>
          </a:p>
        </p:txBody>
      </p:sp>
      <p:sp>
        <p:nvSpPr>
          <p:cNvPr id="825396" name="Text Box 52"/>
          <p:cNvSpPr txBox="1">
            <a:spLocks noChangeArrowheads="1"/>
          </p:cNvSpPr>
          <p:nvPr/>
        </p:nvSpPr>
        <p:spPr bwMode="auto">
          <a:xfrm>
            <a:off x="5849666" y="549240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4</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128000" y="548124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48635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86038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69" name="AutoShape 60"/>
          <p:cNvCxnSpPr>
            <a:cxnSpLocks noChangeShapeType="1"/>
          </p:cNvCxnSpPr>
          <p:nvPr/>
        </p:nvCxnSpPr>
        <p:spPr bwMode="auto">
          <a:xfrm rot="5400000">
            <a:off x="3727973" y="4827887"/>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Text Box 55"/>
          <p:cNvSpPr txBox="1">
            <a:spLocks noChangeArrowheads="1"/>
          </p:cNvSpPr>
          <p:nvPr/>
        </p:nvSpPr>
        <p:spPr bwMode="auto">
          <a:xfrm>
            <a:off x="3470273" y="5855793"/>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cxnSp>
        <p:nvCxnSpPr>
          <p:cNvPr id="71" name="AutoShape 61"/>
          <p:cNvCxnSpPr>
            <a:cxnSpLocks noChangeShapeType="1"/>
          </p:cNvCxnSpPr>
          <p:nvPr/>
        </p:nvCxnSpPr>
        <p:spPr bwMode="auto">
          <a:xfrm rot="5400000" flipH="1">
            <a:off x="7730330" y="3904676"/>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55"/>
          <p:cNvSpPr txBox="1">
            <a:spLocks noChangeArrowheads="1"/>
          </p:cNvSpPr>
          <p:nvPr/>
        </p:nvSpPr>
        <p:spPr bwMode="auto">
          <a:xfrm>
            <a:off x="8547099" y="4440659"/>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62" name="TextBox 61"/>
          <p:cNvSpPr txBox="1"/>
          <p:nvPr/>
        </p:nvSpPr>
        <p:spPr>
          <a:xfrm>
            <a:off x="11085401" y="2425445"/>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18</a:t>
            </a:r>
          </a:p>
        </p:txBody>
      </p:sp>
      <p:sp>
        <p:nvSpPr>
          <p:cNvPr id="63" name="TextBox 62"/>
          <p:cNvSpPr txBox="1"/>
          <p:nvPr/>
        </p:nvSpPr>
        <p:spPr>
          <a:xfrm>
            <a:off x="3547372" y="3067823"/>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64" name="TextBox 63"/>
          <p:cNvSpPr txBox="1"/>
          <p:nvPr/>
        </p:nvSpPr>
        <p:spPr>
          <a:xfrm>
            <a:off x="4441438" y="2295316"/>
            <a:ext cx="604653" cy="369332"/>
          </a:xfrm>
          <a:prstGeom prst="rect">
            <a:avLst/>
          </a:prstGeom>
          <a:solidFill>
            <a:schemeClr val="bg1"/>
          </a:solid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0</a:t>
            </a:r>
          </a:p>
        </p:txBody>
      </p:sp>
      <p:sp>
        <p:nvSpPr>
          <p:cNvPr id="65" name="TextBox 64"/>
          <p:cNvSpPr txBox="1"/>
          <p:nvPr/>
        </p:nvSpPr>
        <p:spPr>
          <a:xfrm>
            <a:off x="8087082" y="2301566"/>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grpSp>
        <p:nvGrpSpPr>
          <p:cNvPr id="66" name="Group 65"/>
          <p:cNvGrpSpPr/>
          <p:nvPr/>
        </p:nvGrpSpPr>
        <p:grpSpPr>
          <a:xfrm>
            <a:off x="5677220" y="1319526"/>
            <a:ext cx="410804" cy="369332"/>
            <a:chOff x="5668775" y="2623073"/>
            <a:chExt cx="410804" cy="369332"/>
          </a:xfrm>
        </p:grpSpPr>
        <p:sp>
          <p:nvSpPr>
            <p:cNvPr id="67" name="Rectangle 66"/>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8" name="TextBox 67"/>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2/</a:t>
              </a:r>
            </a:p>
          </p:txBody>
        </p:sp>
      </p:grpSp>
      <p:sp>
        <p:nvSpPr>
          <p:cNvPr id="73" name="Slide Number Placeholder 1">
            <a:extLst>
              <a:ext uri="{FF2B5EF4-FFF2-40B4-BE49-F238E27FC236}">
                <a16:creationId xmlns:a16="http://schemas.microsoft.com/office/drawing/2014/main" id="{701C8CF3-56E0-4433-8B88-3B61855830B6}"/>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22</a:t>
            </a:fld>
            <a:endParaRPr lang="en-US" dirty="0"/>
          </a:p>
        </p:txBody>
      </p:sp>
    </p:spTree>
    <p:extLst>
      <p:ext uri="{BB962C8B-B14F-4D97-AF65-F5344CB8AC3E}">
        <p14:creationId xmlns:p14="http://schemas.microsoft.com/office/powerpoint/2010/main" val="37846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400"/>
                                        </p:tgtEl>
                                        <p:attrNameLst>
                                          <p:attrName>fillcolor</p:attrName>
                                        </p:attrNameLst>
                                      </p:cBhvr>
                                      <p:to>
                                        <a:srgbClr val="FFFF00"/>
                                      </p:to>
                                    </p:animClr>
                                    <p:set>
                                      <p:cBhvr>
                                        <p:cTn id="7" dur="500" fill="hold"/>
                                        <p:tgtEl>
                                          <p:spTgt spid="825400"/>
                                        </p:tgtEl>
                                        <p:attrNameLst>
                                          <p:attrName>fill.type</p:attrName>
                                        </p:attrNameLst>
                                      </p:cBhvr>
                                      <p:to>
                                        <p:strVal val="solid"/>
                                      </p:to>
                                    </p:set>
                                    <p:set>
                                      <p:cBhvr>
                                        <p:cTn id="8" dur="500" fill="hold"/>
                                        <p:tgtEl>
                                          <p:spTgt spid="82540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7" presetClass="emph" presetSubtype="2" fill="hold" nodeType="withEffect">
                                  <p:stCondLst>
                                    <p:cond delay="0"/>
                                  </p:stCondLst>
                                  <p:childTnLst>
                                    <p:animClr clrSpc="rgb" dir="cw">
                                      <p:cBhvr>
                                        <p:cTn id="22" dur="500" fill="hold"/>
                                        <p:tgtEl>
                                          <p:spTgt spid="825355"/>
                                        </p:tgtEl>
                                        <p:attrNameLst>
                                          <p:attrName>stroke.color</p:attrName>
                                        </p:attrNameLst>
                                      </p:cBhvr>
                                      <p:to>
                                        <a:schemeClr val="accent1"/>
                                      </p:to>
                                    </p:animClr>
                                    <p:set>
                                      <p:cBhvr>
                                        <p:cTn id="23" dur="500" fill="hold"/>
                                        <p:tgtEl>
                                          <p:spTgt spid="82535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animBg="1"/>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AutoShape 61"/>
          <p:cNvCxnSpPr>
            <a:cxnSpLocks noChangeShapeType="1"/>
          </p:cNvCxnSpPr>
          <p:nvPr/>
        </p:nvCxnSpPr>
        <p:spPr bwMode="auto">
          <a:xfrm rot="5400000">
            <a:off x="6057106" y="4491027"/>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xmlns="">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b="1" dirty="0">
                  <a:solidFill>
                    <a:srgbClr val="C00000"/>
                  </a:solidFill>
                </a:rPr>
                <a:t>2/</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2" name="Group 1"/>
          <p:cNvGrpSpPr/>
          <p:nvPr/>
        </p:nvGrpSpPr>
        <p:grpSpPr>
          <a:xfrm>
            <a:off x="2601913" y="3688857"/>
            <a:ext cx="6838950" cy="2460427"/>
            <a:chOff x="2803526" y="3943351"/>
            <a:chExt cx="6838950" cy="2460427"/>
          </a:xfrm>
        </p:grpSpPr>
        <p:sp>
          <p:nvSpPr>
            <p:cNvPr id="825382" name="Oval 38"/>
            <p:cNvSpPr>
              <a:spLocks noChangeAspect="1" noChangeArrowheads="1"/>
            </p:cNvSpPr>
            <p:nvPr/>
          </p:nvSpPr>
          <p:spPr bwMode="auto">
            <a:xfrm>
              <a:off x="2803526"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7879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7879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3062289" y="5889625"/>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5046664" y="5889625"/>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5046664" y="4402138"/>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9133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4422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4422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5676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39165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656513" y="4498976"/>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700963" y="5889625"/>
              <a:ext cx="1682750"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706812" y="5746898"/>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825396" name="Text Box 52"/>
            <p:cNvSpPr txBox="1">
              <a:spLocks noChangeArrowheads="1"/>
            </p:cNvSpPr>
            <p:nvPr/>
          </p:nvSpPr>
          <p:spPr bwMode="auto">
            <a:xfrm>
              <a:off x="5995988" y="5704657"/>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940425" y="429260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825398" name="Text Box 54"/>
            <p:cNvSpPr txBox="1">
              <a:spLocks noChangeArrowheads="1"/>
            </p:cNvSpPr>
            <p:nvPr/>
          </p:nvSpPr>
          <p:spPr bwMode="auto">
            <a:xfrm>
              <a:off x="8280401" y="50038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825399" name="Text Box 55"/>
            <p:cNvSpPr txBox="1">
              <a:spLocks noChangeArrowheads="1"/>
            </p:cNvSpPr>
            <p:nvPr/>
          </p:nvSpPr>
          <p:spPr bwMode="auto">
            <a:xfrm>
              <a:off x="7350126" y="49784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692650" y="5054601"/>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328025" y="5788026"/>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cxnSp>
          <p:nvCxnSpPr>
            <p:cNvPr id="825403" name="AutoShape 59"/>
            <p:cNvCxnSpPr>
              <a:cxnSpLocks noChangeShapeType="1"/>
              <a:stCxn id="825390" idx="1"/>
              <a:endCxn id="825383" idx="5"/>
            </p:cNvCxnSpPr>
            <p:nvPr/>
          </p:nvCxnSpPr>
          <p:spPr bwMode="auto">
            <a:xfrm flipH="1" flipV="1">
              <a:off x="5001994" y="4490585"/>
              <a:ext cx="2476939" cy="131036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983288" y="4983164"/>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3017839" y="4498976"/>
              <a:ext cx="1806575"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797301" y="5006976"/>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825408" name="AutoShape 64"/>
            <p:cNvCxnSpPr>
              <a:cxnSpLocks noChangeShapeType="1"/>
              <a:stCxn id="825384" idx="3"/>
              <a:endCxn id="825382" idx="5"/>
            </p:cNvCxnSpPr>
            <p:nvPr/>
          </p:nvCxnSpPr>
          <p:spPr bwMode="auto">
            <a:xfrm rot="5400000">
              <a:off x="3920333" y="5083970"/>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409" name="AutoShape 65"/>
            <p:cNvCxnSpPr>
              <a:cxnSpLocks noChangeShapeType="1"/>
              <a:stCxn id="825392" idx="0"/>
              <a:endCxn id="825389" idx="6"/>
            </p:cNvCxnSpPr>
            <p:nvPr/>
          </p:nvCxnSpPr>
          <p:spPr bwMode="auto">
            <a:xfrm rot="5400000" flipH="1">
              <a:off x="7931945" y="4171157"/>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0" name="Text Box 66"/>
            <p:cNvSpPr txBox="1">
              <a:spLocks noChangeArrowheads="1"/>
            </p:cNvSpPr>
            <p:nvPr/>
          </p:nvSpPr>
          <p:spPr bwMode="auto">
            <a:xfrm>
              <a:off x="3706813" y="6096001"/>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825411" name="Text Box 67"/>
            <p:cNvSpPr txBox="1">
              <a:spLocks noChangeArrowheads="1"/>
            </p:cNvSpPr>
            <p:nvPr/>
          </p:nvSpPr>
          <p:spPr bwMode="auto">
            <a:xfrm>
              <a:off x="8755064" y="4679951"/>
              <a:ext cx="257175"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825412" name="AutoShape 68"/>
            <p:cNvCxnSpPr>
              <a:cxnSpLocks noChangeShapeType="1"/>
              <a:stCxn id="825389" idx="0"/>
              <a:endCxn id="825383" idx="7"/>
            </p:cNvCxnSpPr>
            <p:nvPr/>
          </p:nvCxnSpPr>
          <p:spPr bwMode="auto">
            <a:xfrm rot="16200000" flipH="1" flipV="1">
              <a:off x="6266657" y="3002757"/>
              <a:ext cx="36513" cy="2565400"/>
            </a:xfrm>
            <a:prstGeom prst="curvedConnector3">
              <a:avLst>
                <a:gd name="adj1" fmla="val -604347"/>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3" name="Text Box 69"/>
            <p:cNvSpPr txBox="1">
              <a:spLocks noChangeArrowheads="1"/>
            </p:cNvSpPr>
            <p:nvPr/>
          </p:nvSpPr>
          <p:spPr bwMode="auto">
            <a:xfrm>
              <a:off x="5938838" y="394335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79" name="Text Box 66"/>
            <p:cNvSpPr txBox="1">
              <a:spLocks noChangeArrowheads="1"/>
            </p:cNvSpPr>
            <p:nvPr/>
          </p:nvSpPr>
          <p:spPr bwMode="auto">
            <a:xfrm>
              <a:off x="5995988" y="6084886"/>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18</a:t>
            </a:r>
          </a:p>
        </p:txBody>
      </p:sp>
      <p:sp>
        <p:nvSpPr>
          <p:cNvPr id="65" name="Slide Number Placeholder 1">
            <a:extLst>
              <a:ext uri="{FF2B5EF4-FFF2-40B4-BE49-F238E27FC236}">
                <a16:creationId xmlns:a16="http://schemas.microsoft.com/office/drawing/2014/main" id="{8F1D3ECF-2B64-4678-9956-15A3699AEE66}"/>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23</a:t>
            </a:fld>
            <a:endParaRPr lang="en-US" dirty="0"/>
          </a:p>
        </p:txBody>
      </p:sp>
    </p:spTree>
    <p:extLst>
      <p:ext uri="{BB962C8B-B14F-4D97-AF65-F5344CB8AC3E}">
        <p14:creationId xmlns:p14="http://schemas.microsoft.com/office/powerpoint/2010/main" val="3414463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AutoShape 61"/>
          <p:cNvCxnSpPr>
            <a:cxnSpLocks noChangeShapeType="1"/>
          </p:cNvCxnSpPr>
          <p:nvPr/>
        </p:nvCxnSpPr>
        <p:spPr bwMode="auto">
          <a:xfrm rot="5400000">
            <a:off x="6057106" y="4491027"/>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xmlns="">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b="1" dirty="0">
                  <a:solidFill>
                    <a:srgbClr val="C00000"/>
                  </a:solidFill>
                </a:rPr>
                <a:t>2/</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2</a:t>
            </a:r>
          </a:p>
        </p:txBody>
      </p:sp>
      <p:sp>
        <p:nvSpPr>
          <p:cNvPr id="825396" name="Text Box 52"/>
          <p:cNvSpPr txBox="1">
            <a:spLocks noChangeArrowheads="1"/>
          </p:cNvSpPr>
          <p:nvPr/>
        </p:nvSpPr>
        <p:spPr bwMode="auto">
          <a:xfrm>
            <a:off x="5794375" y="545016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126412" y="553353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825408" name="AutoShape 64"/>
          <p:cNvCxnSpPr>
            <a:cxnSpLocks noChangeShapeType="1"/>
            <a:stCxn id="825384" idx="3"/>
            <a:endCxn id="825382" idx="5"/>
          </p:cNvCxnSpPr>
          <p:nvPr/>
        </p:nvCxnSpPr>
        <p:spPr bwMode="auto">
          <a:xfrm rot="5400000">
            <a:off x="3718720" y="4829476"/>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409" name="AutoShape 65"/>
          <p:cNvCxnSpPr>
            <a:cxnSpLocks noChangeShapeType="1"/>
            <a:stCxn id="825392" idx="0"/>
            <a:endCxn id="825389" idx="6"/>
          </p:cNvCxnSpPr>
          <p:nvPr/>
        </p:nvCxnSpPr>
        <p:spPr bwMode="auto">
          <a:xfrm rot="5400000" flipH="1">
            <a:off x="7730332" y="3916663"/>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0" name="Text Box 66"/>
          <p:cNvSpPr txBox="1">
            <a:spLocks noChangeArrowheads="1"/>
          </p:cNvSpPr>
          <p:nvPr/>
        </p:nvSpPr>
        <p:spPr bwMode="auto">
          <a:xfrm>
            <a:off x="3505200" y="5841507"/>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825411" name="Text Box 67"/>
          <p:cNvSpPr txBox="1">
            <a:spLocks noChangeArrowheads="1"/>
          </p:cNvSpPr>
          <p:nvPr/>
        </p:nvSpPr>
        <p:spPr bwMode="auto">
          <a:xfrm>
            <a:off x="8553451" y="4425457"/>
            <a:ext cx="257175"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825412" name="AutoShape 68"/>
          <p:cNvCxnSpPr>
            <a:cxnSpLocks noChangeShapeType="1"/>
            <a:stCxn id="825389" idx="0"/>
            <a:endCxn id="825383" idx="7"/>
          </p:cNvCxnSpPr>
          <p:nvPr/>
        </p:nvCxnSpPr>
        <p:spPr bwMode="auto">
          <a:xfrm rot="16200000" flipH="1" flipV="1">
            <a:off x="6065044" y="2748263"/>
            <a:ext cx="36513" cy="2565400"/>
          </a:xfrm>
          <a:prstGeom prst="curvedConnector3">
            <a:avLst>
              <a:gd name="adj1" fmla="val -604347"/>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3" name="Text Box 69"/>
          <p:cNvSpPr txBox="1">
            <a:spLocks noChangeArrowheads="1"/>
          </p:cNvSpPr>
          <p:nvPr/>
        </p:nvSpPr>
        <p:spPr bwMode="auto">
          <a:xfrm>
            <a:off x="5737225" y="368885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79" name="Text Box 66"/>
          <p:cNvSpPr txBox="1">
            <a:spLocks noChangeArrowheads="1"/>
          </p:cNvSpPr>
          <p:nvPr/>
        </p:nvSpPr>
        <p:spPr bwMode="auto">
          <a:xfrm>
            <a:off x="5794375" y="5830392"/>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18</a:t>
            </a:r>
          </a:p>
        </p:txBody>
      </p:sp>
      <p:sp>
        <p:nvSpPr>
          <p:cNvPr id="5" name="TextBox 4"/>
          <p:cNvSpPr txBox="1"/>
          <p:nvPr/>
        </p:nvSpPr>
        <p:spPr>
          <a:xfrm>
            <a:off x="3441451" y="2998021"/>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9</a:t>
            </a:r>
          </a:p>
        </p:txBody>
      </p:sp>
      <p:sp>
        <p:nvSpPr>
          <p:cNvPr id="68" name="TextBox 67"/>
          <p:cNvSpPr txBox="1"/>
          <p:nvPr/>
        </p:nvSpPr>
        <p:spPr>
          <a:xfrm>
            <a:off x="5688968" y="3055902"/>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9</a:t>
            </a:r>
          </a:p>
        </p:txBody>
      </p:sp>
      <p:sp>
        <p:nvSpPr>
          <p:cNvPr id="69" name="TextBox 68"/>
          <p:cNvSpPr txBox="1"/>
          <p:nvPr/>
        </p:nvSpPr>
        <p:spPr>
          <a:xfrm>
            <a:off x="5711409" y="2231370"/>
            <a:ext cx="604653"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7</a:t>
            </a:r>
          </a:p>
        </p:txBody>
      </p:sp>
      <p:sp>
        <p:nvSpPr>
          <p:cNvPr id="70" name="TextBox 69"/>
          <p:cNvSpPr txBox="1"/>
          <p:nvPr/>
        </p:nvSpPr>
        <p:spPr>
          <a:xfrm>
            <a:off x="5688606" y="1084987"/>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3</a:t>
            </a:r>
          </a:p>
        </p:txBody>
      </p:sp>
      <p:sp>
        <p:nvSpPr>
          <p:cNvPr id="71" name="TextBox 70"/>
          <p:cNvSpPr txBox="1"/>
          <p:nvPr/>
        </p:nvSpPr>
        <p:spPr>
          <a:xfrm>
            <a:off x="8117319" y="2295316"/>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9</a:t>
            </a:r>
          </a:p>
        </p:txBody>
      </p:sp>
      <p:sp>
        <p:nvSpPr>
          <p:cNvPr id="72" name="TextBox 71"/>
          <p:cNvSpPr txBox="1"/>
          <p:nvPr/>
        </p:nvSpPr>
        <p:spPr>
          <a:xfrm>
            <a:off x="11085655" y="2408784"/>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19</a:t>
            </a:r>
          </a:p>
        </p:txBody>
      </p:sp>
      <p:sp>
        <p:nvSpPr>
          <p:cNvPr id="73" name="Slide Number Placeholder 1">
            <a:extLst>
              <a:ext uri="{FF2B5EF4-FFF2-40B4-BE49-F238E27FC236}">
                <a16:creationId xmlns:a16="http://schemas.microsoft.com/office/drawing/2014/main" id="{E6DFE582-F301-42FF-A380-96209A3606B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24</a:t>
            </a:fld>
            <a:endParaRPr lang="en-US" dirty="0"/>
          </a:p>
        </p:txBody>
      </p:sp>
    </p:spTree>
    <p:extLst>
      <p:ext uri="{BB962C8B-B14F-4D97-AF65-F5344CB8AC3E}">
        <p14:creationId xmlns:p14="http://schemas.microsoft.com/office/powerpoint/2010/main" val="274865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396"/>
                                        </p:tgtEl>
                                        <p:attrNameLst>
                                          <p:attrName>fillcolor</p:attrName>
                                        </p:attrNameLst>
                                      </p:cBhvr>
                                      <p:to>
                                        <a:srgbClr val="FFFF00"/>
                                      </p:to>
                                    </p:animClr>
                                    <p:set>
                                      <p:cBhvr>
                                        <p:cTn id="7" dur="500" fill="hold"/>
                                        <p:tgtEl>
                                          <p:spTgt spid="825396"/>
                                        </p:tgtEl>
                                        <p:attrNameLst>
                                          <p:attrName>fill.type</p:attrName>
                                        </p:attrNameLst>
                                      </p:cBhvr>
                                      <p:to>
                                        <p:strVal val="solid"/>
                                      </p:to>
                                    </p:set>
                                    <p:set>
                                      <p:cBhvr>
                                        <p:cTn id="8" dur="500" fill="hold"/>
                                        <p:tgtEl>
                                          <p:spTgt spid="82539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8" grpId="0"/>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a:t>Ford-Fulkerson Algorithm</a:t>
            </a:r>
          </a:p>
        </p:txBody>
      </p:sp>
      <mc:AlternateContent xmlns:mc="http://schemas.openxmlformats.org/markup-compatibility/2006" xmlns:a14="http://schemas.microsoft.com/office/drawing/2010/main">
        <mc:Choice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xmlns="">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xmlns="">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9/</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9/</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7/</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b="1" dirty="0">
                  <a:solidFill>
                    <a:srgbClr val="C00000"/>
                  </a:solidFill>
                </a:rPr>
                <a:t>3/</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9/</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2" name="Group 1"/>
          <p:cNvGrpSpPr/>
          <p:nvPr/>
        </p:nvGrpSpPr>
        <p:grpSpPr>
          <a:xfrm>
            <a:off x="2601913" y="3688857"/>
            <a:ext cx="6838950" cy="2460427"/>
            <a:chOff x="2803526" y="3943351"/>
            <a:chExt cx="6838950" cy="2460427"/>
          </a:xfrm>
        </p:grpSpPr>
        <p:sp>
          <p:nvSpPr>
            <p:cNvPr id="825382" name="Oval 38"/>
            <p:cNvSpPr>
              <a:spLocks noChangeAspect="1" noChangeArrowheads="1"/>
            </p:cNvSpPr>
            <p:nvPr/>
          </p:nvSpPr>
          <p:spPr bwMode="auto">
            <a:xfrm>
              <a:off x="2803526"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7879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7879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3062289" y="5889625"/>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5046664" y="5889625"/>
              <a:ext cx="2389187"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5046664" y="4402138"/>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9133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4422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4422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5676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39165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656513" y="4498976"/>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700963" y="5889625"/>
              <a:ext cx="1682750"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721101" y="5762626"/>
              <a:ext cx="35401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a:t>
              </a:r>
            </a:p>
          </p:txBody>
        </p:sp>
        <p:sp>
          <p:nvSpPr>
            <p:cNvPr id="825396" name="Text Box 52"/>
            <p:cNvSpPr txBox="1">
              <a:spLocks noChangeArrowheads="1"/>
            </p:cNvSpPr>
            <p:nvPr/>
          </p:nvSpPr>
          <p:spPr bwMode="auto">
            <a:xfrm>
              <a:off x="5995988" y="5704657"/>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9</a:t>
              </a:r>
            </a:p>
          </p:txBody>
        </p:sp>
        <p:sp>
          <p:nvSpPr>
            <p:cNvPr id="825397" name="Text Box 53"/>
            <p:cNvSpPr txBox="1">
              <a:spLocks noChangeArrowheads="1"/>
            </p:cNvSpPr>
            <p:nvPr/>
          </p:nvSpPr>
          <p:spPr bwMode="auto">
            <a:xfrm>
              <a:off x="5940425" y="429260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1</a:t>
              </a:r>
            </a:p>
          </p:txBody>
        </p:sp>
        <p:sp>
          <p:nvSpPr>
            <p:cNvPr id="825398" name="Text Box 54"/>
            <p:cNvSpPr txBox="1">
              <a:spLocks noChangeArrowheads="1"/>
            </p:cNvSpPr>
            <p:nvPr/>
          </p:nvSpPr>
          <p:spPr bwMode="auto">
            <a:xfrm>
              <a:off x="8280401" y="50038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1</a:t>
              </a:r>
            </a:p>
          </p:txBody>
        </p:sp>
        <p:sp>
          <p:nvSpPr>
            <p:cNvPr id="825399" name="Text Box 55"/>
            <p:cNvSpPr txBox="1">
              <a:spLocks noChangeArrowheads="1"/>
            </p:cNvSpPr>
            <p:nvPr/>
          </p:nvSpPr>
          <p:spPr bwMode="auto">
            <a:xfrm>
              <a:off x="7350126" y="49784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692650" y="5054601"/>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328025" y="5788026"/>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cxnSp>
          <p:nvCxnSpPr>
            <p:cNvPr id="825403" name="AutoShape 59"/>
            <p:cNvCxnSpPr>
              <a:cxnSpLocks noChangeShapeType="1"/>
              <a:stCxn id="825390" idx="2"/>
              <a:endCxn id="825383" idx="5"/>
            </p:cNvCxnSpPr>
            <p:nvPr/>
          </p:nvCxnSpPr>
          <p:spPr bwMode="auto">
            <a:xfrm flipH="1" flipV="1">
              <a:off x="5001994" y="4490585"/>
              <a:ext cx="2440207" cy="139904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983288" y="4983164"/>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7</a:t>
              </a:r>
            </a:p>
          </p:txBody>
        </p:sp>
        <p:cxnSp>
          <p:nvCxnSpPr>
            <p:cNvPr id="825405" name="AutoShape 61"/>
            <p:cNvCxnSpPr>
              <a:cxnSpLocks noChangeShapeType="1"/>
              <a:stCxn id="825383" idx="3"/>
              <a:endCxn id="825382" idx="7"/>
            </p:cNvCxnSpPr>
            <p:nvPr/>
          </p:nvCxnSpPr>
          <p:spPr bwMode="auto">
            <a:xfrm flipH="1">
              <a:off x="3017839" y="4498976"/>
              <a:ext cx="1806575"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797301" y="5006976"/>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825408" name="AutoShape 64"/>
            <p:cNvCxnSpPr>
              <a:cxnSpLocks noChangeShapeType="1"/>
              <a:stCxn id="825384" idx="3"/>
              <a:endCxn id="825382" idx="5"/>
            </p:cNvCxnSpPr>
            <p:nvPr/>
          </p:nvCxnSpPr>
          <p:spPr bwMode="auto">
            <a:xfrm rot="5400000">
              <a:off x="3920333" y="5083970"/>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409" name="AutoShape 65"/>
            <p:cNvCxnSpPr>
              <a:cxnSpLocks noChangeShapeType="1"/>
              <a:stCxn id="825392" idx="0"/>
              <a:endCxn id="825389" idx="6"/>
            </p:cNvCxnSpPr>
            <p:nvPr/>
          </p:nvCxnSpPr>
          <p:spPr bwMode="auto">
            <a:xfrm rot="5400000" flipH="1">
              <a:off x="7931945" y="4171157"/>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0" name="Text Box 66"/>
            <p:cNvSpPr txBox="1">
              <a:spLocks noChangeArrowheads="1"/>
            </p:cNvSpPr>
            <p:nvPr/>
          </p:nvSpPr>
          <p:spPr bwMode="auto">
            <a:xfrm>
              <a:off x="3706813" y="6096001"/>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825411" name="Text Box 67"/>
            <p:cNvSpPr txBox="1">
              <a:spLocks noChangeArrowheads="1"/>
            </p:cNvSpPr>
            <p:nvPr/>
          </p:nvSpPr>
          <p:spPr bwMode="auto">
            <a:xfrm>
              <a:off x="8755064" y="4679951"/>
              <a:ext cx="257175"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9</a:t>
              </a:r>
            </a:p>
          </p:txBody>
        </p:sp>
        <p:cxnSp>
          <p:nvCxnSpPr>
            <p:cNvPr id="825412" name="AutoShape 68"/>
            <p:cNvCxnSpPr>
              <a:cxnSpLocks noChangeShapeType="1"/>
              <a:stCxn id="825389" idx="0"/>
              <a:endCxn id="825383" idx="7"/>
            </p:cNvCxnSpPr>
            <p:nvPr/>
          </p:nvCxnSpPr>
          <p:spPr bwMode="auto">
            <a:xfrm rot="16200000" flipH="1" flipV="1">
              <a:off x="6266657" y="3002757"/>
              <a:ext cx="36513" cy="2565400"/>
            </a:xfrm>
            <a:prstGeom prst="curvedConnector3">
              <a:avLst>
                <a:gd name="adj1" fmla="val -604347"/>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3" name="Text Box 69"/>
            <p:cNvSpPr txBox="1">
              <a:spLocks noChangeArrowheads="1"/>
            </p:cNvSpPr>
            <p:nvPr/>
          </p:nvSpPr>
          <p:spPr bwMode="auto">
            <a:xfrm>
              <a:off x="5938838" y="394335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3</a:t>
              </a:r>
            </a:p>
          </p:txBody>
        </p:sp>
        <p:sp>
          <p:nvSpPr>
            <p:cNvPr id="825414" name="Freeform 70"/>
            <p:cNvSpPr>
              <a:spLocks/>
            </p:cNvSpPr>
            <p:nvPr/>
          </p:nvSpPr>
          <p:spPr bwMode="auto">
            <a:xfrm>
              <a:off x="5026025" y="4440238"/>
              <a:ext cx="2444750" cy="1338262"/>
            </a:xfrm>
            <a:custGeom>
              <a:avLst/>
              <a:gdLst>
                <a:gd name="T0" fmla="*/ 0 w 1540"/>
                <a:gd name="T1" fmla="*/ 0 h 843"/>
                <a:gd name="T2" fmla="*/ 883 w 1540"/>
                <a:gd name="T3" fmla="*/ 292 h 843"/>
                <a:gd name="T4" fmla="*/ 1540 w 1540"/>
                <a:gd name="T5" fmla="*/ 843 h 843"/>
              </a:gdLst>
              <a:ahLst/>
              <a:cxnLst>
                <a:cxn ang="0">
                  <a:pos x="T0" y="T1"/>
                </a:cxn>
                <a:cxn ang="0">
                  <a:pos x="T2" y="T3"/>
                </a:cxn>
                <a:cxn ang="0">
                  <a:pos x="T4" y="T5"/>
                </a:cxn>
              </a:cxnLst>
              <a:rect l="0" t="0" r="r" b="b"/>
              <a:pathLst>
                <a:path w="1540" h="843">
                  <a:moveTo>
                    <a:pt x="0" y="0"/>
                  </a:moveTo>
                  <a:cubicBezTo>
                    <a:pt x="147" y="49"/>
                    <a:pt x="626" y="151"/>
                    <a:pt x="883" y="292"/>
                  </a:cubicBezTo>
                  <a:cubicBezTo>
                    <a:pt x="1140" y="433"/>
                    <a:pt x="1403" y="728"/>
                    <a:pt x="1540" y="843"/>
                  </a:cubicBezTo>
                </a:path>
              </a:pathLst>
            </a:custGeom>
            <a:noFill/>
            <a:ln w="19050" cap="flat" cmpd="sng">
              <a:solidFill>
                <a:schemeClr val="tx1"/>
              </a:solidFill>
              <a:prstDash val="solid"/>
              <a:round/>
              <a:headEnd/>
              <a:tailEnd type="triangle" w="med" len="me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825415" name="Text Box 71"/>
            <p:cNvSpPr txBox="1">
              <a:spLocks noChangeArrowheads="1"/>
            </p:cNvSpPr>
            <p:nvPr/>
          </p:nvSpPr>
          <p:spPr bwMode="auto">
            <a:xfrm>
              <a:off x="6418263" y="4826001"/>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1</a:t>
              </a:r>
            </a:p>
          </p:txBody>
        </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0066CC"/>
                </a:solidFill>
              </a:rPr>
              <a:t>19</a:t>
            </a:r>
          </a:p>
        </p:txBody>
      </p:sp>
      <p:sp>
        <p:nvSpPr>
          <p:cNvPr id="65" name="Slide Number Placeholder 1">
            <a:extLst>
              <a:ext uri="{FF2B5EF4-FFF2-40B4-BE49-F238E27FC236}">
                <a16:creationId xmlns:a16="http://schemas.microsoft.com/office/drawing/2014/main" id="{9F902245-482A-46AA-BB2B-6EEEB0A42E45}"/>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25</a:t>
            </a:fld>
            <a:endParaRPr lang="en-US" dirty="0"/>
          </a:p>
        </p:txBody>
      </p:sp>
    </p:spTree>
    <p:extLst>
      <p:ext uri="{BB962C8B-B14F-4D97-AF65-F5344CB8AC3E}">
        <p14:creationId xmlns:p14="http://schemas.microsoft.com/office/powerpoint/2010/main" val="2085663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43BE703-B5DF-44E9-8275-AF91A1E606E5}"/>
              </a:ext>
            </a:extLst>
          </p:cNvPr>
          <p:cNvSpPr/>
          <p:nvPr/>
        </p:nvSpPr>
        <p:spPr bwMode="auto">
          <a:xfrm>
            <a:off x="3249016" y="4200947"/>
            <a:ext cx="2206125" cy="1849419"/>
          </a:xfrm>
          <a:custGeom>
            <a:avLst/>
            <a:gdLst>
              <a:gd name="connsiteX0" fmla="*/ 1286056 w 2894734"/>
              <a:gd name="connsiteY0" fmla="*/ 371443 h 2264302"/>
              <a:gd name="connsiteX1" fmla="*/ 10149 w 2894734"/>
              <a:gd name="connsiteY1" fmla="*/ 1275211 h 2264302"/>
              <a:gd name="connsiteX2" fmla="*/ 743796 w 2894734"/>
              <a:gd name="connsiteY2" fmla="*/ 1796206 h 2264302"/>
              <a:gd name="connsiteX3" fmla="*/ 1743256 w 2894734"/>
              <a:gd name="connsiteY3" fmla="*/ 2264039 h 2264302"/>
              <a:gd name="connsiteX4" fmla="*/ 2817144 w 2894734"/>
              <a:gd name="connsiteY4" fmla="*/ 1732411 h 2264302"/>
              <a:gd name="connsiteX5" fmla="*/ 2732084 w 2894734"/>
              <a:gd name="connsiteY5" fmla="*/ 1009397 h 2264302"/>
              <a:gd name="connsiteX6" fmla="*/ 2104763 w 2894734"/>
              <a:gd name="connsiteY6" fmla="*/ 20569 h 2264302"/>
              <a:gd name="connsiteX7" fmla="*/ 1232893 w 2894734"/>
              <a:gd name="connsiteY7" fmla="*/ 435239 h 226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734" h="2264302">
                <a:moveTo>
                  <a:pt x="1286056" y="371443"/>
                </a:moveTo>
                <a:cubicBezTo>
                  <a:pt x="693291" y="704597"/>
                  <a:pt x="100526" y="1037751"/>
                  <a:pt x="10149" y="1275211"/>
                </a:cubicBezTo>
                <a:cubicBezTo>
                  <a:pt x="-80228" y="1512671"/>
                  <a:pt x="454945" y="1631401"/>
                  <a:pt x="743796" y="1796206"/>
                </a:cubicBezTo>
                <a:cubicBezTo>
                  <a:pt x="1032647" y="1961011"/>
                  <a:pt x="1397698" y="2274671"/>
                  <a:pt x="1743256" y="2264039"/>
                </a:cubicBezTo>
                <a:cubicBezTo>
                  <a:pt x="2088814" y="2253407"/>
                  <a:pt x="2652339" y="1941518"/>
                  <a:pt x="2817144" y="1732411"/>
                </a:cubicBezTo>
                <a:cubicBezTo>
                  <a:pt x="2981949" y="1523304"/>
                  <a:pt x="2850814" y="1294704"/>
                  <a:pt x="2732084" y="1009397"/>
                </a:cubicBezTo>
                <a:cubicBezTo>
                  <a:pt x="2613354" y="724090"/>
                  <a:pt x="2354628" y="116262"/>
                  <a:pt x="2104763" y="20569"/>
                </a:cubicBezTo>
                <a:cubicBezTo>
                  <a:pt x="1854898" y="-75124"/>
                  <a:pt x="1543895" y="180057"/>
                  <a:pt x="1232893" y="435239"/>
                </a:cubicBezTo>
              </a:path>
            </a:pathLst>
          </a:custGeom>
          <a:solidFill>
            <a:schemeClr val="accent1">
              <a:lumMod val="20000"/>
              <a:lumOff val="80000"/>
            </a:schemeClr>
          </a:solidFill>
          <a:ln w="38100" cap="flat" cmpd="sng">
            <a:noFill/>
            <a:prstDash val="solid"/>
            <a:round/>
            <a:headEnd type="triangle" w="med" len="med"/>
            <a:tailEnd type="none" w="med" len="med"/>
          </a:ln>
          <a:effectLst/>
        </p:spPr>
        <p:txBody>
          <a:bodyPr rtlCol="0" anchor="ctr"/>
          <a:lstStyle/>
          <a:p>
            <a:pPr algn="ct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A14874-B9D8-491D-99F1-37DB25725666}"/>
                  </a:ext>
                </a:extLst>
              </p:cNvPr>
              <p:cNvSpPr txBox="1"/>
              <p:nvPr/>
            </p:nvSpPr>
            <p:spPr>
              <a:xfrm>
                <a:off x="4158787" y="5487393"/>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xmlns="">
          <p:sp>
            <p:nvSpPr>
              <p:cNvPr id="4" name="TextBox 3">
                <a:extLst>
                  <a:ext uri="{FF2B5EF4-FFF2-40B4-BE49-F238E27FC236}">
                    <a16:creationId xmlns:a16="http://schemas.microsoft.com/office/drawing/2014/main" id="{27A14874-B9D8-491D-99F1-37DB25725666}"/>
                  </a:ext>
                </a:extLst>
              </p:cNvPr>
              <p:cNvSpPr txBox="1">
                <a:spLocks noRot="1" noChangeAspect="1" noMove="1" noResize="1" noEditPoints="1" noAdjustHandles="1" noChangeArrowheads="1" noChangeShapeType="1" noTextEdit="1"/>
              </p:cNvSpPr>
              <p:nvPr/>
            </p:nvSpPr>
            <p:spPr>
              <a:xfrm>
                <a:off x="4158787" y="5487393"/>
                <a:ext cx="457176" cy="461665"/>
              </a:xfrm>
              <a:prstGeom prst="rect">
                <a:avLst/>
              </a:prstGeom>
              <a:blipFill>
                <a:blip r:embed="rId3"/>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26</a:t>
            </a:fld>
            <a:endParaRPr lang="en-US" altLang="en-US" sz="1400"/>
          </a:p>
        </p:txBody>
      </p:sp>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30936" y="1563373"/>
                <a:ext cx="10811510" cy="5200045"/>
              </a:xfrm>
            </p:spPr>
            <p:txBody>
              <a:bodyPr>
                <a:normAutofit/>
              </a:bodyPr>
              <a:lstStyle/>
              <a:p>
                <a:pPr marL="0" indent="0">
                  <a:lnSpc>
                    <a:spcPct val="85000"/>
                  </a:lnSpc>
                  <a:buNone/>
                </a:pPr>
                <a:r>
                  <a:rPr lang="en-US" altLang="en-US" sz="2400" b="1" dirty="0">
                    <a:solidFill>
                      <a:srgbClr val="695082"/>
                    </a:solidFill>
                  </a:rPr>
                  <a:t>Defn:  </a:t>
                </a:r>
                <a:r>
                  <a:rPr lang="en-US" altLang="en-US" sz="2400" dirty="0"/>
                  <a:t>An </a:t>
                </a:r>
                <a14:m>
                  <m:oMath xmlns:m="http://schemas.openxmlformats.org/officeDocument/2006/math">
                    <m:r>
                      <a:rPr lang="en-US" altLang="en-US" sz="2400" b="1" i="1" dirty="0" smtClean="0">
                        <a:solidFill>
                          <a:srgbClr val="C00000"/>
                        </a:solidFill>
                        <a:latin typeface="Cambria Math" panose="02040503050406030204" pitchFamily="18" charset="0"/>
                      </a:rPr>
                      <m:t>𝒔</m:t>
                    </m:r>
                  </m:oMath>
                </a14:m>
                <a:r>
                  <a:rPr lang="en-US" altLang="en-US" sz="2400" dirty="0">
                    <a:solidFill>
                      <a:srgbClr val="C00000"/>
                    </a:solidFill>
                  </a:rPr>
                  <a:t>-</a:t>
                </a:r>
                <a14:m>
                  <m:oMath xmlns:m="http://schemas.openxmlformats.org/officeDocument/2006/math">
                    <m:r>
                      <a:rPr lang="en-US" altLang="en-US" sz="2400" b="1" i="1" dirty="0" smtClean="0">
                        <a:solidFill>
                          <a:srgbClr val="C00000"/>
                        </a:solidFill>
                        <a:latin typeface="Cambria Math" panose="02040503050406030204" pitchFamily="18" charset="0"/>
                      </a:rPr>
                      <m:t>𝒕</m:t>
                    </m:r>
                  </m:oMath>
                </a14:m>
                <a:r>
                  <a:rPr lang="en-US" altLang="en-US" sz="2400" dirty="0">
                    <a:solidFill>
                      <a:srgbClr val="C00000"/>
                    </a:solidFill>
                  </a:rPr>
                  <a:t> cut</a:t>
                </a:r>
                <a:r>
                  <a:rPr lang="en-US" altLang="en-US" sz="2400" dirty="0"/>
                  <a:t> is a partition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of </a:t>
                </a:r>
                <a14:m>
                  <m:oMath xmlns:m="http://schemas.openxmlformats.org/officeDocument/2006/math">
                    <m:r>
                      <a:rPr lang="en-US" altLang="en-US" sz="2400" b="1" i="1" dirty="0" smtClean="0">
                        <a:solidFill>
                          <a:srgbClr val="0066CC"/>
                        </a:solidFill>
                        <a:latin typeface="Cambria Math" panose="02040503050406030204" pitchFamily="18" charset="0"/>
                      </a:rPr>
                      <m:t>𝑽</m:t>
                    </m:r>
                  </m:oMath>
                </a14:m>
                <a:r>
                  <a:rPr lang="en-US" altLang="en-US" sz="2400" dirty="0"/>
                  <a:t> with </a:t>
                </a:r>
                <a14:m>
                  <m:oMath xmlns:m="http://schemas.openxmlformats.org/officeDocument/2006/math">
                    <m:r>
                      <a:rPr lang="en-US" altLang="en-US" sz="2400" b="1" i="1" dirty="0" smtClean="0">
                        <a:solidFill>
                          <a:srgbClr val="0066CC"/>
                        </a:solidFill>
                        <a:latin typeface="Cambria Math" panose="02040503050406030204" pitchFamily="18" charset="0"/>
                      </a:rPr>
                      <m:t>𝒔</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oMath>
                </a14:m>
                <a:r>
                  <a:rPr lang="en-US" altLang="en-US" sz="2400" dirty="0"/>
                  <a:t> and </a:t>
                </a:r>
                <a14:m>
                  <m:oMath xmlns:m="http://schemas.openxmlformats.org/officeDocument/2006/math">
                    <m:r>
                      <a:rPr lang="en-US" altLang="en-US" sz="2400" b="1" i="1" dirty="0" smtClean="0">
                        <a:solidFill>
                          <a:srgbClr val="0066CC"/>
                        </a:solidFill>
                        <a:latin typeface="Cambria Math" panose="02040503050406030204" pitchFamily="18" charset="0"/>
                      </a:rPr>
                      <m:t>𝒕</m:t>
                    </m:r>
                    <m:r>
                      <a:rPr lang="en-US" altLang="en-US" sz="2400" b="1"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oMath>
                </a14:m>
                <a:r>
                  <a:rPr lang="en-US" altLang="en-US" sz="2400" dirty="0"/>
                  <a:t>.</a:t>
                </a:r>
              </a:p>
              <a:p>
                <a:pPr marL="457200" lvl="1" indent="0">
                  <a:lnSpc>
                    <a:spcPct val="85000"/>
                  </a:lnSpc>
                  <a:buNone/>
                </a:pPr>
                <a:r>
                  <a:rPr lang="en-US" altLang="en-US" sz="2400" dirty="0"/>
                  <a:t>    The </a:t>
                </a:r>
                <a:r>
                  <a:rPr lang="en-US" altLang="en-US" sz="2400" dirty="0">
                    <a:solidFill>
                      <a:srgbClr val="C00000"/>
                    </a:solidFill>
                  </a:rPr>
                  <a:t>capacity</a:t>
                </a:r>
                <a:r>
                  <a:rPr lang="en-US" altLang="en-US" sz="2400" dirty="0"/>
                  <a:t> of cut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is </a:t>
                </a:r>
              </a:p>
              <a:p>
                <a:pPr marL="457200" lvl="1" indent="0">
                  <a:lnSpc>
                    <a:spcPct val="85000"/>
                  </a:lnSpc>
                  <a:buNone/>
                </a:pPr>
                <a14:m>
                  <m:oMathPara xmlns:m="http://schemas.openxmlformats.org/officeDocument/2006/math">
                    <m:oMathParaPr>
                      <m:jc m:val="centerGroup"/>
                    </m:oMathParaPr>
                    <m:oMath xmlns:m="http://schemas.openxmlformats.org/officeDocument/2006/math">
                      <m:r>
                        <a:rPr lang="en-US" altLang="en-US" sz="2400" b="1" i="1" smtClean="0">
                          <a:solidFill>
                            <a:srgbClr val="0066CC"/>
                          </a:solidFill>
                          <a:latin typeface="Cambria Math" panose="02040503050406030204" pitchFamily="18" charset="0"/>
                        </a:rPr>
                        <m:t>𝒄</m:t>
                      </m:r>
                      <m:d>
                        <m:dPr>
                          <m:ctrlPr>
                            <a:rPr lang="en-US" altLang="en-US" sz="2400" b="1" i="1" smtClean="0">
                              <a:solidFill>
                                <a:srgbClr val="0066CC"/>
                              </a:solidFill>
                              <a:latin typeface="Cambria Math" panose="02040503050406030204" pitchFamily="18" charset="0"/>
                            </a:rPr>
                          </m:ctrlPr>
                        </m:dPr>
                        <m:e>
                          <m:r>
                            <a:rPr lang="en-US" altLang="en-US" sz="2400" b="1" i="1" smtClean="0">
                              <a:solidFill>
                                <a:srgbClr val="0066CC"/>
                              </a:solidFill>
                              <a:latin typeface="Cambria Math" panose="02040503050406030204" pitchFamily="18" charset="0"/>
                            </a:rPr>
                            <m:t>𝑨</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𝑩</m:t>
                          </m:r>
                        </m:e>
                      </m:d>
                      <m:r>
                        <a:rPr lang="en-US" altLang="en-US" sz="2400" b="1" i="1" smtClean="0">
                          <a:solidFill>
                            <a:srgbClr val="0066CC"/>
                          </a:solidFill>
                          <a:latin typeface="Cambria Math" panose="02040503050406030204" pitchFamily="18" charset="0"/>
                        </a:rPr>
                        <m:t>=</m:t>
                      </m:r>
                      <m:nary>
                        <m:naryPr>
                          <m:chr m:val="∑"/>
                          <m:supHide m:val="on"/>
                          <m:ctrlPr>
                            <a:rPr lang="en-US" altLang="en-US" sz="2400" b="1" i="1" smtClean="0">
                              <a:solidFill>
                                <a:srgbClr val="0066CC"/>
                              </a:solidFill>
                              <a:latin typeface="Cambria Math" panose="02040503050406030204" pitchFamily="18" charset="0"/>
                            </a:rPr>
                          </m:ctrlPr>
                        </m:naryPr>
                        <m:sub>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out</m:t>
                          </m:r>
                          <m:r>
                            <a:rPr lang="en-US" altLang="en-US" sz="2400" b="0" i="0" smtClean="0">
                              <a:solidFill>
                                <a:schemeClr val="tx1"/>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of</m:t>
                          </m:r>
                          <m:r>
                            <a:rPr lang="en-US" altLang="en-US" sz="2400" b="0" i="0" smtClean="0">
                              <a:solidFill>
                                <a:schemeClr val="tx1"/>
                              </a:solidFill>
                              <a:latin typeface="Cambria Math" panose="02040503050406030204" pitchFamily="18" charset="0"/>
                            </a:rPr>
                            <m:t> </m:t>
                          </m:r>
                          <m:r>
                            <a:rPr lang="en-US" altLang="en-US" sz="2400" b="1" i="1" smtClean="0">
                              <a:solidFill>
                                <a:srgbClr val="0066CC"/>
                              </a:solidFill>
                              <a:latin typeface="Cambria Math" panose="02040503050406030204" pitchFamily="18" charset="0"/>
                            </a:rPr>
                            <m:t>𝑨</m:t>
                          </m:r>
                        </m:sub>
                        <m:sup/>
                        <m:e>
                          <m:r>
                            <a:rPr lang="en-US" altLang="en-US" sz="2400" b="1" i="1" smtClean="0">
                              <a:solidFill>
                                <a:srgbClr val="0066CC"/>
                              </a:solidFill>
                              <a:latin typeface="Cambria Math" panose="02040503050406030204" pitchFamily="18" charset="0"/>
                            </a:rPr>
                            <m:t>𝒄</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e>
                      </m:nary>
                    </m:oMath>
                  </m:oMathPara>
                </a14:m>
                <a:endParaRPr lang="en-US" altLang="en-US" sz="2400" b="1" dirty="0"/>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30936" y="1563373"/>
                <a:ext cx="10811510" cy="5200045"/>
              </a:xfrm>
              <a:blipFill>
                <a:blip r:embed="rId4"/>
                <a:stretch>
                  <a:fillRect l="-902" t="-1993"/>
                </a:stretch>
              </a:blipFill>
            </p:spPr>
            <p:txBody>
              <a:bodyPr/>
              <a:lstStyle/>
              <a:p>
                <a:r>
                  <a:rPr lang="en-US">
                    <a:noFill/>
                  </a:rPr>
                  <a:t> </a:t>
                </a:r>
              </a:p>
            </p:txBody>
          </p:sp>
        </mc:Fallback>
      </mc:AlternateContent>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Cuts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3639351" y="3501979"/>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b="1" dirty="0">
                  <a:solidFill>
                    <a:srgbClr val="0066CC"/>
                  </a:solidFill>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5</a:t>
              </a:r>
              <a:endParaRPr lang="en-US" altLang="en-US" sz="1600" b="1" dirty="0">
                <a:solidFill>
                  <a:srgbClr val="0066CC"/>
                </a:solidFill>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
        <p:nvSpPr>
          <p:cNvPr id="2" name="TextBox 1">
            <a:extLst>
              <a:ext uri="{FF2B5EF4-FFF2-40B4-BE49-F238E27FC236}">
                <a16:creationId xmlns:a16="http://schemas.microsoft.com/office/drawing/2014/main" id="{A2C915DE-E994-43D0-834F-8CF1E72F835E}"/>
              </a:ext>
            </a:extLst>
          </p:cNvPr>
          <p:cNvSpPr txBox="1"/>
          <p:nvPr/>
        </p:nvSpPr>
        <p:spPr>
          <a:xfrm>
            <a:off x="2165171" y="3770450"/>
            <a:ext cx="1591141" cy="461665"/>
          </a:xfrm>
          <a:prstGeom prst="rect">
            <a:avLst/>
          </a:prstGeom>
          <a:noFill/>
        </p:spPr>
        <p:txBody>
          <a:bodyPr wrap="none" rtlCol="0">
            <a:spAutoFit/>
          </a:bodyPr>
          <a:lstStyle/>
          <a:p>
            <a:r>
              <a:rPr lang="en-US" sz="2400" dirty="0"/>
              <a:t>capacity </a:t>
            </a:r>
            <a:r>
              <a:rPr lang="en-US" sz="2400" b="1" dirty="0">
                <a:solidFill>
                  <a:srgbClr val="0066CC"/>
                </a:solidFill>
              </a:rPr>
              <a:t>30</a:t>
            </a:r>
          </a:p>
        </p:txBody>
      </p:sp>
    </p:spTree>
    <p:extLst>
      <p:ext uri="{BB962C8B-B14F-4D97-AF65-F5344CB8AC3E}">
        <p14:creationId xmlns:p14="http://schemas.microsoft.com/office/powerpoint/2010/main" val="26887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A3AA9A7-E079-473A-B84D-05798BEA960F}"/>
              </a:ext>
            </a:extLst>
          </p:cNvPr>
          <p:cNvSpPr/>
          <p:nvPr/>
        </p:nvSpPr>
        <p:spPr bwMode="auto">
          <a:xfrm>
            <a:off x="3505382" y="4246571"/>
            <a:ext cx="3410531" cy="2249142"/>
          </a:xfrm>
          <a:custGeom>
            <a:avLst/>
            <a:gdLst>
              <a:gd name="connsiteX0" fmla="*/ 3362 w 3743669"/>
              <a:gd name="connsiteY0" fmla="*/ 632993 h 2335796"/>
              <a:gd name="connsiteX1" fmla="*/ 1396227 w 3743669"/>
              <a:gd name="connsiteY1" fmla="*/ 1664351 h 2335796"/>
              <a:gd name="connsiteX2" fmla="*/ 2842255 w 3743669"/>
              <a:gd name="connsiteY2" fmla="*/ 2206612 h 2335796"/>
              <a:gd name="connsiteX3" fmla="*/ 3469576 w 3743669"/>
              <a:gd name="connsiteY3" fmla="*/ 2164082 h 2335796"/>
              <a:gd name="connsiteX4" fmla="*/ 3565269 w 3743669"/>
              <a:gd name="connsiteY4" fmla="*/ 367179 h 2335796"/>
              <a:gd name="connsiteX5" fmla="*/ 1087883 w 3743669"/>
              <a:gd name="connsiteY5" fmla="*/ 16305 h 2335796"/>
              <a:gd name="connsiteX6" fmla="*/ 3362 w 3743669"/>
              <a:gd name="connsiteY6" fmla="*/ 632993 h 23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669" h="2335796">
                <a:moveTo>
                  <a:pt x="3362" y="632993"/>
                </a:moveTo>
                <a:cubicBezTo>
                  <a:pt x="54753" y="907667"/>
                  <a:pt x="923078" y="1402081"/>
                  <a:pt x="1396227" y="1664351"/>
                </a:cubicBezTo>
                <a:cubicBezTo>
                  <a:pt x="1869376" y="1926621"/>
                  <a:pt x="2496697" y="2123324"/>
                  <a:pt x="2842255" y="2206612"/>
                </a:cubicBezTo>
                <a:cubicBezTo>
                  <a:pt x="3187813" y="2289901"/>
                  <a:pt x="3349074" y="2470654"/>
                  <a:pt x="3469576" y="2164082"/>
                </a:cubicBezTo>
                <a:cubicBezTo>
                  <a:pt x="3590078" y="1857510"/>
                  <a:pt x="3962218" y="725142"/>
                  <a:pt x="3565269" y="367179"/>
                </a:cubicBezTo>
                <a:cubicBezTo>
                  <a:pt x="3168320" y="9216"/>
                  <a:pt x="1677990" y="-31542"/>
                  <a:pt x="1087883" y="16305"/>
                </a:cubicBezTo>
                <a:cubicBezTo>
                  <a:pt x="497776" y="64151"/>
                  <a:pt x="-48029" y="358319"/>
                  <a:pt x="3362" y="63299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311703"/>
                <a:ext cx="10811510" cy="5200045"/>
              </a:xfrm>
            </p:spPr>
            <p:txBody>
              <a:bodyPr>
                <a:normAutofit/>
              </a:bodyPr>
              <a:lstStyle/>
              <a:p>
                <a:pPr marL="0" indent="0">
                  <a:lnSpc>
                    <a:spcPct val="85000"/>
                  </a:lnSpc>
                  <a:buNone/>
                </a:pPr>
                <a:r>
                  <a:rPr lang="en-US" altLang="en-US" sz="2400" b="1" dirty="0">
                    <a:solidFill>
                      <a:srgbClr val="695082"/>
                    </a:solidFill>
                  </a:rPr>
                  <a:t>Defn:  </a:t>
                </a:r>
                <a:r>
                  <a:rPr lang="en-US" altLang="en-US" sz="2400" dirty="0"/>
                  <a:t>An </a:t>
                </a:r>
                <a14:m>
                  <m:oMath xmlns:m="http://schemas.openxmlformats.org/officeDocument/2006/math">
                    <m:r>
                      <a:rPr lang="en-US" altLang="en-US" sz="2400" b="1" i="1" dirty="0" smtClean="0">
                        <a:solidFill>
                          <a:srgbClr val="C00000"/>
                        </a:solidFill>
                        <a:latin typeface="Cambria Math" panose="02040503050406030204" pitchFamily="18" charset="0"/>
                      </a:rPr>
                      <m:t>𝒔</m:t>
                    </m:r>
                  </m:oMath>
                </a14:m>
                <a:r>
                  <a:rPr lang="en-US" altLang="en-US" sz="2400" dirty="0">
                    <a:solidFill>
                      <a:srgbClr val="C00000"/>
                    </a:solidFill>
                  </a:rPr>
                  <a:t>-</a:t>
                </a:r>
                <a14:m>
                  <m:oMath xmlns:m="http://schemas.openxmlformats.org/officeDocument/2006/math">
                    <m:r>
                      <a:rPr lang="en-US" altLang="en-US" sz="2400" b="1" i="1" dirty="0" smtClean="0">
                        <a:solidFill>
                          <a:srgbClr val="C00000"/>
                        </a:solidFill>
                        <a:latin typeface="Cambria Math" panose="02040503050406030204" pitchFamily="18" charset="0"/>
                      </a:rPr>
                      <m:t>𝒕</m:t>
                    </m:r>
                  </m:oMath>
                </a14:m>
                <a:r>
                  <a:rPr lang="en-US" altLang="en-US" sz="2400" dirty="0">
                    <a:solidFill>
                      <a:srgbClr val="C00000"/>
                    </a:solidFill>
                  </a:rPr>
                  <a:t> cut</a:t>
                </a:r>
                <a:r>
                  <a:rPr lang="en-US" altLang="en-US" sz="2400" dirty="0"/>
                  <a:t> is a partition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of </a:t>
                </a:r>
                <a14:m>
                  <m:oMath xmlns:m="http://schemas.openxmlformats.org/officeDocument/2006/math">
                    <m:r>
                      <a:rPr lang="en-US" altLang="en-US" sz="2400" b="1" i="1" dirty="0" smtClean="0">
                        <a:solidFill>
                          <a:srgbClr val="0066CC"/>
                        </a:solidFill>
                        <a:latin typeface="Cambria Math" panose="02040503050406030204" pitchFamily="18" charset="0"/>
                      </a:rPr>
                      <m:t>𝑽</m:t>
                    </m:r>
                  </m:oMath>
                </a14:m>
                <a:r>
                  <a:rPr lang="en-US" altLang="en-US" sz="2400" dirty="0"/>
                  <a:t> with </a:t>
                </a:r>
                <a14:m>
                  <m:oMath xmlns:m="http://schemas.openxmlformats.org/officeDocument/2006/math">
                    <m:r>
                      <a:rPr lang="en-US" altLang="en-US" sz="2400" b="1" i="1" dirty="0" smtClean="0">
                        <a:solidFill>
                          <a:srgbClr val="0066CC"/>
                        </a:solidFill>
                        <a:latin typeface="Cambria Math" panose="02040503050406030204" pitchFamily="18" charset="0"/>
                      </a:rPr>
                      <m:t>𝒔</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oMath>
                </a14:m>
                <a:r>
                  <a:rPr lang="en-US" altLang="en-US" sz="2400" dirty="0"/>
                  <a:t> and </a:t>
                </a:r>
                <a14:m>
                  <m:oMath xmlns:m="http://schemas.openxmlformats.org/officeDocument/2006/math">
                    <m:r>
                      <a:rPr lang="en-US" altLang="en-US" sz="2400" b="1" i="1" dirty="0" smtClean="0">
                        <a:solidFill>
                          <a:srgbClr val="0066CC"/>
                        </a:solidFill>
                        <a:latin typeface="Cambria Math" panose="02040503050406030204" pitchFamily="18" charset="0"/>
                      </a:rPr>
                      <m:t>𝒕</m:t>
                    </m:r>
                    <m:r>
                      <a:rPr lang="en-US" altLang="en-US" sz="2400" b="1"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oMath>
                </a14:m>
                <a:r>
                  <a:rPr lang="en-US" altLang="en-US" sz="2400" dirty="0"/>
                  <a:t>.</a:t>
                </a:r>
              </a:p>
              <a:p>
                <a:pPr marL="457200" lvl="1" indent="0">
                  <a:lnSpc>
                    <a:spcPct val="85000"/>
                  </a:lnSpc>
                  <a:buNone/>
                </a:pPr>
                <a:r>
                  <a:rPr lang="en-US" altLang="en-US" sz="2400" dirty="0"/>
                  <a:t>    The </a:t>
                </a:r>
                <a:r>
                  <a:rPr lang="en-US" altLang="en-US" sz="2400" dirty="0">
                    <a:solidFill>
                      <a:srgbClr val="C00000"/>
                    </a:solidFill>
                  </a:rPr>
                  <a:t>capacity</a:t>
                </a:r>
                <a:r>
                  <a:rPr lang="en-US" altLang="en-US" sz="2400" dirty="0"/>
                  <a:t> of cut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is </a:t>
                </a:r>
              </a:p>
              <a:p>
                <a:pPr marL="457200" lvl="1" indent="0">
                  <a:lnSpc>
                    <a:spcPct val="85000"/>
                  </a:lnSpc>
                  <a:buNone/>
                </a:pPr>
                <a14:m>
                  <m:oMathPara xmlns:m="http://schemas.openxmlformats.org/officeDocument/2006/math">
                    <m:oMathParaPr>
                      <m:jc m:val="centerGroup"/>
                    </m:oMathParaPr>
                    <m:oMath xmlns:m="http://schemas.openxmlformats.org/officeDocument/2006/math">
                      <m:r>
                        <a:rPr lang="en-US" altLang="en-US" sz="2400" b="1" i="1" smtClean="0">
                          <a:solidFill>
                            <a:srgbClr val="0066CC"/>
                          </a:solidFill>
                          <a:latin typeface="Cambria Math" panose="02040503050406030204" pitchFamily="18" charset="0"/>
                        </a:rPr>
                        <m:t>𝒄</m:t>
                      </m:r>
                      <m:d>
                        <m:dPr>
                          <m:ctrlPr>
                            <a:rPr lang="en-US" altLang="en-US" sz="2400" b="1" i="1" smtClean="0">
                              <a:solidFill>
                                <a:srgbClr val="0066CC"/>
                              </a:solidFill>
                              <a:latin typeface="Cambria Math" panose="02040503050406030204" pitchFamily="18" charset="0"/>
                            </a:rPr>
                          </m:ctrlPr>
                        </m:dPr>
                        <m:e>
                          <m:r>
                            <a:rPr lang="en-US" altLang="en-US" sz="2400" b="1" i="1" smtClean="0">
                              <a:solidFill>
                                <a:srgbClr val="0066CC"/>
                              </a:solidFill>
                              <a:latin typeface="Cambria Math" panose="02040503050406030204" pitchFamily="18" charset="0"/>
                            </a:rPr>
                            <m:t>𝑨</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𝑩</m:t>
                          </m:r>
                        </m:e>
                      </m:d>
                      <m:r>
                        <a:rPr lang="en-US" altLang="en-US" sz="2400" b="1" i="1" smtClean="0">
                          <a:solidFill>
                            <a:srgbClr val="0066CC"/>
                          </a:solidFill>
                          <a:latin typeface="Cambria Math" panose="02040503050406030204" pitchFamily="18" charset="0"/>
                        </a:rPr>
                        <m:t>=</m:t>
                      </m:r>
                      <m:nary>
                        <m:naryPr>
                          <m:chr m:val="∑"/>
                          <m:supHide m:val="on"/>
                          <m:ctrlPr>
                            <a:rPr lang="en-US" altLang="en-US" sz="2400" b="1" i="1" smtClean="0">
                              <a:solidFill>
                                <a:srgbClr val="0066CC"/>
                              </a:solidFill>
                              <a:latin typeface="Cambria Math" panose="02040503050406030204" pitchFamily="18" charset="0"/>
                            </a:rPr>
                          </m:ctrlPr>
                        </m:naryPr>
                        <m:sub>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out</m:t>
                          </m:r>
                          <m:r>
                            <a:rPr lang="en-US" altLang="en-US" sz="2400" b="0" i="0" smtClean="0">
                              <a:solidFill>
                                <a:schemeClr val="tx1"/>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of</m:t>
                          </m:r>
                          <m:r>
                            <a:rPr lang="en-US" altLang="en-US" sz="2400" b="0" i="0" smtClean="0">
                              <a:solidFill>
                                <a:schemeClr val="tx1"/>
                              </a:solidFill>
                              <a:latin typeface="Cambria Math" panose="02040503050406030204" pitchFamily="18" charset="0"/>
                            </a:rPr>
                            <m:t> </m:t>
                          </m:r>
                          <m:r>
                            <a:rPr lang="en-US" altLang="en-US" sz="2400" b="1" i="1" smtClean="0">
                              <a:solidFill>
                                <a:srgbClr val="0066CC"/>
                              </a:solidFill>
                              <a:latin typeface="Cambria Math" panose="02040503050406030204" pitchFamily="18" charset="0"/>
                            </a:rPr>
                            <m:t>𝑨</m:t>
                          </m:r>
                        </m:sub>
                        <m:sup/>
                        <m:e>
                          <m:r>
                            <a:rPr lang="en-US" altLang="en-US" sz="2400" b="1" i="1" smtClean="0">
                              <a:solidFill>
                                <a:srgbClr val="0066CC"/>
                              </a:solidFill>
                              <a:latin typeface="Cambria Math" panose="02040503050406030204" pitchFamily="18" charset="0"/>
                            </a:rPr>
                            <m:t>𝒄</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e>
                      </m:nary>
                    </m:oMath>
                  </m:oMathPara>
                </a14:m>
                <a:endParaRPr lang="en-US" altLang="en-US" sz="2400" b="1" dirty="0"/>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311703"/>
                <a:ext cx="10811510" cy="5200045"/>
              </a:xfrm>
              <a:blipFill>
                <a:blip r:embed="rId3"/>
                <a:stretch>
                  <a:fillRect l="-846" t="-19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A14874-B9D8-491D-99F1-37DB25725666}"/>
                  </a:ext>
                </a:extLst>
              </p:cNvPr>
              <p:cNvSpPr txBox="1"/>
              <p:nvPr/>
            </p:nvSpPr>
            <p:spPr>
              <a:xfrm>
                <a:off x="4413754" y="5216995"/>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xmlns="">
          <p:sp>
            <p:nvSpPr>
              <p:cNvPr id="4" name="TextBox 3">
                <a:extLst>
                  <a:ext uri="{FF2B5EF4-FFF2-40B4-BE49-F238E27FC236}">
                    <a16:creationId xmlns:a16="http://schemas.microsoft.com/office/drawing/2014/main" id="{27A14874-B9D8-491D-99F1-37DB25725666}"/>
                  </a:ext>
                </a:extLst>
              </p:cNvPr>
              <p:cNvSpPr txBox="1">
                <a:spLocks noRot="1" noChangeAspect="1" noMove="1" noResize="1" noEditPoints="1" noAdjustHandles="1" noChangeArrowheads="1" noChangeShapeType="1" noTextEdit="1"/>
              </p:cNvSpPr>
              <p:nvPr/>
            </p:nvSpPr>
            <p:spPr>
              <a:xfrm>
                <a:off x="4413754" y="5216995"/>
                <a:ext cx="457176" cy="461665"/>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27</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Cuts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3639351" y="3283865"/>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
        <p:nvSpPr>
          <p:cNvPr id="52" name="TextBox 51">
            <a:extLst>
              <a:ext uri="{FF2B5EF4-FFF2-40B4-BE49-F238E27FC236}">
                <a16:creationId xmlns:a16="http://schemas.microsoft.com/office/drawing/2014/main" id="{EDF5143E-D40F-4C1A-B2BF-E945B66749E6}"/>
              </a:ext>
            </a:extLst>
          </p:cNvPr>
          <p:cNvSpPr txBox="1"/>
          <p:nvPr/>
        </p:nvSpPr>
        <p:spPr>
          <a:xfrm>
            <a:off x="2165171" y="3552336"/>
            <a:ext cx="1591141" cy="461665"/>
          </a:xfrm>
          <a:prstGeom prst="rect">
            <a:avLst/>
          </a:prstGeom>
          <a:noFill/>
        </p:spPr>
        <p:txBody>
          <a:bodyPr wrap="none" rtlCol="0">
            <a:spAutoFit/>
          </a:bodyPr>
          <a:lstStyle/>
          <a:p>
            <a:r>
              <a:rPr lang="en-US" sz="2400" dirty="0"/>
              <a:t>capacity </a:t>
            </a:r>
            <a:r>
              <a:rPr lang="en-US" sz="2400" b="1" dirty="0">
                <a:solidFill>
                  <a:srgbClr val="0066CC"/>
                </a:solidFill>
              </a:rPr>
              <a:t>48</a:t>
            </a:r>
          </a:p>
        </p:txBody>
      </p:sp>
    </p:spTree>
    <p:extLst>
      <p:ext uri="{BB962C8B-B14F-4D97-AF65-F5344CB8AC3E}">
        <p14:creationId xmlns:p14="http://schemas.microsoft.com/office/powerpoint/2010/main" val="305137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939E2ED-548D-40A4-83CD-DA70A3B2AE3D}"/>
              </a:ext>
            </a:extLst>
          </p:cNvPr>
          <p:cNvSpPr/>
          <p:nvPr/>
        </p:nvSpPr>
        <p:spPr bwMode="auto">
          <a:xfrm>
            <a:off x="3583600" y="4330046"/>
            <a:ext cx="622883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none" rtlCol="0" anchor="ctr">
            <a:spAutoFit/>
          </a:bodyPr>
          <a:lstStyle/>
          <a:p>
            <a:pPr algn="l"/>
            <a:endParaRPr lang="en-US" dirty="0"/>
          </a:p>
        </p:txBody>
      </p:sp>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412371"/>
                <a:ext cx="10811510" cy="5200045"/>
              </a:xfrm>
            </p:spPr>
            <p:txBody>
              <a:bodyPr>
                <a:normAutofit/>
              </a:bodyPr>
              <a:lstStyle/>
              <a:p>
                <a:pPr marL="0" indent="0">
                  <a:lnSpc>
                    <a:spcPct val="85000"/>
                  </a:lnSpc>
                  <a:buNone/>
                </a:pPr>
                <a:r>
                  <a:rPr lang="en-US" altLang="en-US" sz="2800" b="1" dirty="0">
                    <a:solidFill>
                      <a:srgbClr val="695082"/>
                    </a:solidFill>
                  </a:rPr>
                  <a:t>Minimum s-t cut problem:</a:t>
                </a:r>
              </a:p>
              <a:p>
                <a:pPr marL="0" indent="0">
                  <a:lnSpc>
                    <a:spcPct val="85000"/>
                  </a:lnSpc>
                  <a:buNone/>
                </a:pPr>
                <a:r>
                  <a:rPr lang="en-US" altLang="en-US" sz="2800" b="1" dirty="0">
                    <a:solidFill>
                      <a:srgbClr val="695082"/>
                    </a:solidFill>
                  </a:rPr>
                  <a:t>	</a:t>
                </a:r>
                <a:r>
                  <a:rPr lang="en-US" altLang="en-US" sz="2800" b="1" dirty="0">
                    <a:solidFill>
                      <a:srgbClr val="0066CC"/>
                    </a:solidFill>
                  </a:rPr>
                  <a:t>Given:</a:t>
                </a:r>
                <a:r>
                  <a:rPr lang="en-US" altLang="en-US" sz="2800" b="1" dirty="0">
                    <a:solidFill>
                      <a:srgbClr val="695082"/>
                    </a:solidFill>
                  </a:rPr>
                  <a:t> </a:t>
                </a:r>
                <a:r>
                  <a:rPr lang="en-US" altLang="en-US" sz="2800" dirty="0"/>
                  <a:t>a flow network </a:t>
                </a:r>
              </a:p>
              <a:p>
                <a:pPr marL="0" indent="0">
                  <a:lnSpc>
                    <a:spcPct val="85000"/>
                  </a:lnSpc>
                  <a:buNone/>
                </a:pPr>
                <a:r>
                  <a:rPr lang="en-US" altLang="en-US" sz="2800" b="1" dirty="0">
                    <a:solidFill>
                      <a:srgbClr val="695082"/>
                    </a:solidFill>
                  </a:rPr>
                  <a:t>	</a:t>
                </a:r>
                <a:r>
                  <a:rPr lang="en-US" altLang="en-US" sz="2800" b="1" dirty="0">
                    <a:solidFill>
                      <a:srgbClr val="006600"/>
                    </a:solidFill>
                  </a:rPr>
                  <a:t>Find:</a:t>
                </a:r>
                <a:r>
                  <a:rPr lang="en-US" altLang="en-US" sz="2800" b="1" dirty="0">
                    <a:solidFill>
                      <a:srgbClr val="695082"/>
                    </a:solidFill>
                  </a:rPr>
                  <a:t> </a:t>
                </a:r>
                <a:r>
                  <a:rPr lang="en-US" altLang="en-US" sz="2800" dirty="0"/>
                  <a:t>an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cut of minimum capacity </a:t>
                </a:r>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412371"/>
                <a:ext cx="10811510" cy="5200045"/>
              </a:xfrm>
              <a:blipFill>
                <a:blip r:embed="rId3"/>
                <a:stretch>
                  <a:fillRect l="-1127" t="-2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A14874-B9D8-491D-99F1-37DB25725666}"/>
                  </a:ext>
                </a:extLst>
              </p:cNvPr>
              <p:cNvSpPr txBox="1"/>
              <p:nvPr/>
            </p:nvSpPr>
            <p:spPr>
              <a:xfrm>
                <a:off x="4413754" y="5317663"/>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xmlns="">
          <p:sp>
            <p:nvSpPr>
              <p:cNvPr id="4" name="TextBox 3">
                <a:extLst>
                  <a:ext uri="{FF2B5EF4-FFF2-40B4-BE49-F238E27FC236}">
                    <a16:creationId xmlns:a16="http://schemas.microsoft.com/office/drawing/2014/main" id="{27A14874-B9D8-491D-99F1-37DB25725666}"/>
                  </a:ext>
                </a:extLst>
              </p:cNvPr>
              <p:cNvSpPr txBox="1">
                <a:spLocks noRot="1" noChangeAspect="1" noMove="1" noResize="1" noEditPoints="1" noAdjustHandles="1" noChangeArrowheads="1" noChangeShapeType="1" noTextEdit="1"/>
              </p:cNvSpPr>
              <p:nvPr/>
            </p:nvSpPr>
            <p:spPr>
              <a:xfrm>
                <a:off x="4413754" y="5317663"/>
                <a:ext cx="457176" cy="461665"/>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28</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Minimum Cut Problem</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3639351" y="3384533"/>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127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
        <p:nvSpPr>
          <p:cNvPr id="52" name="TextBox 51">
            <a:extLst>
              <a:ext uri="{FF2B5EF4-FFF2-40B4-BE49-F238E27FC236}">
                <a16:creationId xmlns:a16="http://schemas.microsoft.com/office/drawing/2014/main" id="{EDF5143E-D40F-4C1A-B2BF-E945B66749E6}"/>
              </a:ext>
            </a:extLst>
          </p:cNvPr>
          <p:cNvSpPr txBox="1"/>
          <p:nvPr/>
        </p:nvSpPr>
        <p:spPr>
          <a:xfrm>
            <a:off x="2165171" y="3653004"/>
            <a:ext cx="1591141" cy="461665"/>
          </a:xfrm>
          <a:prstGeom prst="rect">
            <a:avLst/>
          </a:prstGeom>
          <a:noFill/>
        </p:spPr>
        <p:txBody>
          <a:bodyPr wrap="none" rtlCol="0">
            <a:spAutoFit/>
          </a:bodyPr>
          <a:lstStyle/>
          <a:p>
            <a:r>
              <a:rPr lang="en-US" sz="2400" dirty="0"/>
              <a:t>capacity </a:t>
            </a:r>
            <a:r>
              <a:rPr lang="en-US" sz="2400" b="1" dirty="0">
                <a:solidFill>
                  <a:srgbClr val="0066CC"/>
                </a:solidFill>
              </a:rPr>
              <a:t>28</a:t>
            </a:r>
          </a:p>
        </p:txBody>
      </p:sp>
    </p:spTree>
    <p:extLst>
      <p:ext uri="{BB962C8B-B14F-4D97-AF65-F5344CB8AC3E}">
        <p14:creationId xmlns:p14="http://schemas.microsoft.com/office/powerpoint/2010/main" val="3440429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1285-4735-44B2-AAC4-EDD8A8C589A9}"/>
              </a:ext>
            </a:extLst>
          </p:cNvPr>
          <p:cNvSpPr>
            <a:spLocks noGrp="1"/>
          </p:cNvSpPr>
          <p:nvPr>
            <p:ph type="title"/>
          </p:nvPr>
        </p:nvSpPr>
        <p:spPr/>
        <p:txBody>
          <a:bodyPr/>
          <a:lstStyle/>
          <a:p>
            <a:r>
              <a:rPr lang="en-US" dirty="0"/>
              <a:t>Flows and Cuts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156F1E3-DF5E-42DD-BF43-415999E37EBB}"/>
                  </a:ext>
                </a:extLst>
              </p:cNvPr>
              <p:cNvSpPr>
                <a:spLocks noGrp="1"/>
              </p:cNvSpPr>
              <p:nvPr>
                <p:ph idx="1"/>
              </p:nvPr>
            </p:nvSpPr>
            <p:spPr>
              <a:xfrm>
                <a:off x="628650" y="1366475"/>
                <a:ext cx="10891156" cy="5200045"/>
              </a:xfrm>
            </p:spPr>
            <p:txBody>
              <a:bodyPr>
                <a:noAutofit/>
              </a:bodyPr>
              <a:lstStyle/>
              <a:p>
                <a:pPr marL="0" indent="0">
                  <a:spcBef>
                    <a:spcPts val="0"/>
                  </a:spcBef>
                  <a:buNone/>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be any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a:t>
                </a:r>
                <a14:m>
                  <m:oMath xmlns:m="http://schemas.openxmlformats.org/officeDocument/2006/math">
                    <m:r>
                      <a:rPr lang="en-US" altLang="en-US" sz="2000" b="1" i="1" dirty="0" smtClean="0">
                        <a:solidFill>
                          <a:srgbClr val="0066CC"/>
                        </a:solidFill>
                        <a:latin typeface="Cambria Math" panose="02040503050406030204" pitchFamily="18" charset="0"/>
                      </a:rPr>
                      <m:t>𝒕</m:t>
                    </m:r>
                  </m:oMath>
                </a14:m>
                <a:r>
                  <a:rPr lang="en-US" altLang="en-US" sz="2000" dirty="0"/>
                  <a:t> flow and </a:t>
                </a:r>
                <a14:m>
                  <m:oMath xmlns:m="http://schemas.openxmlformats.org/officeDocument/2006/math">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𝑨</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𝑩</m:t>
                    </m:r>
                    <m:r>
                      <a:rPr lang="en-US" altLang="en-US" sz="2000" b="1" i="1" dirty="0" smtClean="0">
                        <a:solidFill>
                          <a:srgbClr val="0066CC"/>
                        </a:solidFill>
                        <a:latin typeface="Cambria Math" panose="02040503050406030204" pitchFamily="18" charset="0"/>
                      </a:rPr>
                      <m:t>)</m:t>
                    </m:r>
                  </m:oMath>
                </a14:m>
                <a:r>
                  <a:rPr lang="en-US" altLang="en-US" sz="2000" dirty="0"/>
                  <a:t> be any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a:t>
                </a:r>
                <a14:m>
                  <m:oMath xmlns:m="http://schemas.openxmlformats.org/officeDocument/2006/math">
                    <m:r>
                      <a:rPr lang="en-US" altLang="en-US" sz="2000" b="1" i="1" dirty="0" smtClean="0">
                        <a:solidFill>
                          <a:srgbClr val="0066CC"/>
                        </a:solidFill>
                        <a:latin typeface="Cambria Math" panose="02040503050406030204" pitchFamily="18" charset="0"/>
                      </a:rPr>
                      <m:t>𝒕</m:t>
                    </m:r>
                  </m:oMath>
                </a14:m>
                <a:r>
                  <a:rPr lang="en-US" altLang="en-US" sz="2000" dirty="0"/>
                  <a:t> cut:</a:t>
                </a:r>
                <a:endParaRPr lang="en-US" altLang="en-US" sz="1200" b="1" dirty="0">
                  <a:solidFill>
                    <a:srgbClr val="695082"/>
                  </a:solidFill>
                </a:endParaRPr>
              </a:p>
              <a:p>
                <a:pPr marL="0" indent="0">
                  <a:spcBef>
                    <a:spcPts val="0"/>
                  </a:spcBef>
                  <a:buNone/>
                </a:pPr>
                <a:r>
                  <a:rPr lang="en-US" altLang="en-US" sz="2000" b="1" dirty="0">
                    <a:solidFill>
                      <a:srgbClr val="695082"/>
                    </a:solidFill>
                  </a:rPr>
                  <a:t>Flow Value Lemma: </a:t>
                </a:r>
                <a:r>
                  <a:rPr lang="en-US" altLang="en-US" sz="2000" dirty="0"/>
                  <a:t> The net value of the flow sent across </a:t>
                </a:r>
                <a14:m>
                  <m:oMath xmlns:m="http://schemas.openxmlformats.org/officeDocument/2006/math">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𝑨</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𝑩</m:t>
                    </m:r>
                    <m:r>
                      <a:rPr lang="en-US" altLang="en-US" sz="2000" b="1" i="1" dirty="0">
                        <a:solidFill>
                          <a:srgbClr val="0066CC"/>
                        </a:solidFill>
                        <a:latin typeface="Cambria Math" panose="02040503050406030204" pitchFamily="18" charset="0"/>
                      </a:rPr>
                      <m:t>)</m:t>
                    </m:r>
                  </m:oMath>
                </a14:m>
                <a:r>
                  <a:rPr lang="en-US" altLang="en-US" sz="2000" dirty="0"/>
                  <a:t> equals </a:t>
                </a:r>
                <a14:m>
                  <m:oMath xmlns:m="http://schemas.openxmlformats.org/officeDocument/2006/math">
                    <m:r>
                      <a:rPr lang="en-US" altLang="en-US" sz="2000" b="1" i="1" dirty="0" smtClean="0">
                        <a:solidFill>
                          <a:srgbClr val="0066CC"/>
                        </a:solidFill>
                        <a:latin typeface="Cambria Math" panose="02040503050406030204" pitchFamily="18" charset="0"/>
                      </a:rPr>
                      <m:t>𝒗</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𝒇</m:t>
                        </m:r>
                      </m:e>
                    </m:d>
                  </m:oMath>
                </a14:m>
                <a:r>
                  <a:rPr lang="en-US" altLang="en-US" sz="2000" dirty="0"/>
                  <a:t>.</a:t>
                </a:r>
              </a:p>
              <a:p>
                <a:pPr marL="0" indent="0">
                  <a:spcBef>
                    <a:spcPts val="0"/>
                  </a:spcBef>
                  <a:buNone/>
                </a:pPr>
                <a:r>
                  <a:rPr lang="en-US" altLang="en-US" sz="2000" dirty="0"/>
                  <a:t>             </a:t>
                </a:r>
                <a:r>
                  <a:rPr lang="en-US" altLang="en-US" sz="2000" b="1" dirty="0">
                    <a:solidFill>
                      <a:srgbClr val="006600"/>
                    </a:solidFill>
                  </a:rPr>
                  <a:t>Intuition</a:t>
                </a:r>
                <a:r>
                  <a:rPr lang="en-US" altLang="en-US" sz="2000" dirty="0"/>
                  <a:t>: All flow coming from </a:t>
                </a:r>
                <a14:m>
                  <m:oMath xmlns:m="http://schemas.openxmlformats.org/officeDocument/2006/math">
                    <m:r>
                      <a:rPr lang="en-US" altLang="en-US" sz="2000" b="0" i="1" smtClean="0">
                        <a:latin typeface="Cambria Math" panose="02040503050406030204" pitchFamily="18" charset="0"/>
                      </a:rPr>
                      <m:t>𝑠</m:t>
                    </m:r>
                  </m:oMath>
                </a14:m>
                <a:r>
                  <a:rPr lang="en-US" altLang="en-US" sz="2000" dirty="0"/>
                  <a:t> must eventually reach </a:t>
                </a:r>
                <a14:m>
                  <m:oMath xmlns:m="http://schemas.openxmlformats.org/officeDocument/2006/math">
                    <m:r>
                      <a:rPr lang="en-US" altLang="en-US" sz="2000" b="0" i="1" smtClean="0">
                        <a:latin typeface="Cambria Math" panose="02040503050406030204" pitchFamily="18" charset="0"/>
                      </a:rPr>
                      <m:t>𝑡</m:t>
                    </m:r>
                  </m:oMath>
                </a14:m>
                <a:r>
                  <a:rPr lang="en-US" altLang="en-US" sz="2000" dirty="0"/>
                  <a:t>, and so must 	</a:t>
                </a:r>
                <a:br>
                  <a:rPr lang="en-US" altLang="en-US" sz="2000" dirty="0"/>
                </a:br>
                <a:r>
                  <a:rPr lang="en-US" altLang="en-US" sz="2000" dirty="0"/>
                  <a:t>                               cross that cut</a:t>
                </a:r>
                <a:endParaRPr lang="en-US" altLang="en-US" sz="2000" b="1" dirty="0">
                  <a:solidFill>
                    <a:srgbClr val="695082"/>
                  </a:solidFill>
                </a:endParaRPr>
              </a:p>
              <a:p>
                <a:pPr marL="0" indent="0">
                  <a:spcBef>
                    <a:spcPts val="0"/>
                  </a:spcBef>
                  <a:buNone/>
                </a:pPr>
                <a:r>
                  <a:rPr lang="en-US" altLang="en-US" sz="2000" b="1" dirty="0">
                    <a:solidFill>
                      <a:srgbClr val="695082"/>
                    </a:solidFill>
                  </a:rPr>
                  <a:t>Weak Duality: </a:t>
                </a:r>
                <a:r>
                  <a:rPr lang="en-US" altLang="en-US" sz="2000" dirty="0"/>
                  <a:t>The value of the flow is at most the capacity of the cut;                        	              i.e., </a:t>
                </a:r>
                <a14:m>
                  <m:oMath xmlns:m="http://schemas.openxmlformats.org/officeDocument/2006/math">
                    <m:r>
                      <a:rPr lang="en-US" altLang="en-US" sz="2000" b="1" i="1" dirty="0" smtClean="0">
                        <a:solidFill>
                          <a:srgbClr val="0066CC"/>
                        </a:solidFill>
                        <a:latin typeface="Cambria Math" panose="02040503050406030204" pitchFamily="18" charset="0"/>
                      </a:rPr>
                      <m:t>𝒗</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𝒇</m:t>
                        </m:r>
                      </m:e>
                    </m:d>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𝒄</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𝑨</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𝑩</m:t>
                        </m:r>
                      </m:e>
                    </m:d>
                  </m:oMath>
                </a14:m>
                <a:r>
                  <a:rPr lang="en-US" altLang="en-US" sz="2000" dirty="0"/>
                  <a:t>.</a:t>
                </a:r>
              </a:p>
              <a:p>
                <a:pPr marL="0" indent="0">
                  <a:spcBef>
                    <a:spcPts val="0"/>
                  </a:spcBef>
                  <a:buNone/>
                </a:pPr>
                <a:r>
                  <a:rPr lang="en-US" altLang="en-US" sz="2000" b="1" dirty="0">
                    <a:solidFill>
                      <a:srgbClr val="006600"/>
                    </a:solidFill>
                  </a:rPr>
                  <a:t>         Intuition</a:t>
                </a:r>
                <a:r>
                  <a:rPr lang="en-US" altLang="en-US" sz="2000" dirty="0"/>
                  <a:t>: Since all flow must cross any cut, any cut’s capacity is an upper bound</a:t>
                </a:r>
                <a:br>
                  <a:rPr lang="en-US" altLang="en-US" sz="2000" dirty="0"/>
                </a:br>
                <a:r>
                  <a:rPr lang="en-US" altLang="en-US" sz="2000" dirty="0"/>
                  <a:t>                           on the flow</a:t>
                </a:r>
                <a:endParaRPr lang="en-US" altLang="en-US" sz="2000" b="1" dirty="0">
                  <a:solidFill>
                    <a:srgbClr val="695082"/>
                  </a:solidFill>
                </a:endParaRPr>
              </a:p>
              <a:p>
                <a:pPr marL="0" indent="0">
                  <a:spcBef>
                    <a:spcPts val="0"/>
                  </a:spcBef>
                  <a:buNone/>
                </a:pPr>
                <a:r>
                  <a:rPr lang="en-US" altLang="en-US" sz="2000" b="1" dirty="0">
                    <a:solidFill>
                      <a:srgbClr val="695082"/>
                    </a:solidFill>
                  </a:rPr>
                  <a:t>Corollary: </a:t>
                </a:r>
                <a:r>
                  <a:rPr lang="en-US" altLang="en-US" sz="2000" dirty="0"/>
                  <a:t>If </a:t>
                </a:r>
                <a14:m>
                  <m:oMath xmlns:m="http://schemas.openxmlformats.org/officeDocument/2006/math">
                    <m:r>
                      <a:rPr lang="en-US" altLang="en-US" sz="2000" b="1" i="1" dirty="0" smtClean="0">
                        <a:solidFill>
                          <a:srgbClr val="0066CC"/>
                        </a:solidFill>
                        <a:latin typeface="Cambria Math" panose="02040503050406030204" pitchFamily="18" charset="0"/>
                      </a:rPr>
                      <m:t>𝒗</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𝒇</m:t>
                        </m:r>
                      </m:e>
                    </m:d>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𝒄</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𝑨</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𝑩</m:t>
                    </m:r>
                    <m:r>
                      <a:rPr lang="en-US" altLang="en-US" sz="2000" b="1" i="1" dirty="0" smtClean="0">
                        <a:solidFill>
                          <a:srgbClr val="0066CC"/>
                        </a:solidFill>
                        <a:latin typeface="Cambria Math" panose="02040503050406030204" pitchFamily="18" charset="0"/>
                      </a:rPr>
                      <m:t>)</m:t>
                    </m:r>
                  </m:oMath>
                </a14:m>
                <a:r>
                  <a:rPr lang="en-US" altLang="en-US" sz="2000" dirty="0"/>
                  <a:t> then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is a maximum flow and </a:t>
                </a:r>
                <a14:m>
                  <m:oMath xmlns:m="http://schemas.openxmlformats.org/officeDocument/2006/math">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𝑨</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𝑩</m:t>
                    </m:r>
                    <m:r>
                      <a:rPr lang="en-US" altLang="en-US" sz="2000" b="1" i="1" dirty="0" smtClean="0">
                        <a:solidFill>
                          <a:srgbClr val="0066CC"/>
                        </a:solidFill>
                        <a:latin typeface="Cambria Math" panose="02040503050406030204" pitchFamily="18" charset="0"/>
                      </a:rPr>
                      <m:t>)</m:t>
                    </m:r>
                  </m:oMath>
                </a14:m>
                <a:r>
                  <a:rPr lang="en-US" altLang="en-US" sz="2000" dirty="0"/>
                  <a:t> is a minimum cut.</a:t>
                </a:r>
              </a:p>
              <a:p>
                <a:pPr marL="0" indent="0">
                  <a:spcBef>
                    <a:spcPts val="0"/>
                  </a:spcBef>
                  <a:buNone/>
                </a:pPr>
                <a:r>
                  <a:rPr lang="en-US" altLang="en-US" sz="2000" b="1" dirty="0">
                    <a:solidFill>
                      <a:srgbClr val="006600"/>
                    </a:solidFill>
                  </a:rPr>
                  <a:t> Intuition</a:t>
                </a:r>
                <a:r>
                  <a:rPr lang="en-US" altLang="en-US" sz="2000" dirty="0"/>
                  <a:t>: If we find a cut whose capacity matches the flow, we can’t push more flow</a:t>
                </a:r>
                <a:br>
                  <a:rPr lang="en-US" altLang="en-US" sz="2000" dirty="0"/>
                </a:br>
                <a:r>
                  <a:rPr lang="en-US" altLang="en-US" sz="2000" dirty="0"/>
                  <a:t>                   through that cut because it’s already at capacity. We additionally can’t find</a:t>
                </a:r>
                <a:br>
                  <a:rPr lang="en-US" altLang="en-US" sz="2000" dirty="0"/>
                </a:br>
                <a:r>
                  <a:rPr lang="en-US" altLang="en-US" sz="2000" dirty="0"/>
                  <a:t>                   a smaller cut, since that flow was achievable.</a:t>
                </a:r>
              </a:p>
              <a:p>
                <a:pPr>
                  <a:spcBef>
                    <a:spcPts val="0"/>
                  </a:spcBef>
                </a:pPr>
                <a:endParaRPr lang="en-US" altLang="en-US" sz="2400" dirty="0"/>
              </a:p>
              <a:p>
                <a:pPr>
                  <a:spcBef>
                    <a:spcPts val="0"/>
                  </a:spcBef>
                </a:pPr>
                <a:endParaRPr lang="en-US" altLang="en-US" sz="2400" dirty="0"/>
              </a:p>
              <a:p>
                <a:pPr>
                  <a:spcBef>
                    <a:spcPts val="0"/>
                  </a:spcBef>
                </a:pPr>
                <a:endParaRPr lang="en-US" altLang="en-US" sz="2400" dirty="0"/>
              </a:p>
              <a:p>
                <a:pPr>
                  <a:spcBef>
                    <a:spcPts val="0"/>
                  </a:spcBef>
                </a:pPr>
                <a:endParaRPr lang="en-US" altLang="en-US" sz="2400" dirty="0"/>
              </a:p>
              <a:p>
                <a:pPr>
                  <a:spcBef>
                    <a:spcPts val="0"/>
                  </a:spcBef>
                </a:pPr>
                <a:endParaRPr lang="en-US" sz="2400" dirty="0"/>
              </a:p>
            </p:txBody>
          </p:sp>
        </mc:Choice>
        <mc:Fallback>
          <p:sp>
            <p:nvSpPr>
              <p:cNvPr id="3" name="Content Placeholder 2">
                <a:extLst>
                  <a:ext uri="{FF2B5EF4-FFF2-40B4-BE49-F238E27FC236}">
                    <a16:creationId xmlns:a16="http://schemas.microsoft.com/office/drawing/2014/main" id="{D156F1E3-DF5E-42DD-BF43-415999E37EBB}"/>
                  </a:ext>
                </a:extLst>
              </p:cNvPr>
              <p:cNvSpPr>
                <a:spLocks noGrp="1" noRot="1" noChangeAspect="1" noMove="1" noResize="1" noEditPoints="1" noAdjustHandles="1" noChangeArrowheads="1" noChangeShapeType="1" noTextEdit="1"/>
              </p:cNvSpPr>
              <p:nvPr>
                <p:ph idx="1"/>
              </p:nvPr>
            </p:nvSpPr>
            <p:spPr>
              <a:xfrm>
                <a:off x="628650" y="1366475"/>
                <a:ext cx="10891156" cy="5200045"/>
              </a:xfrm>
              <a:blipFill>
                <a:blip r:embed="rId2"/>
                <a:stretch>
                  <a:fillRect l="-56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A3EA93F-7F31-483A-A09C-ACE1DA2C6B4D}"/>
              </a:ext>
            </a:extLst>
          </p:cNvPr>
          <p:cNvSpPr>
            <a:spLocks noGrp="1"/>
          </p:cNvSpPr>
          <p:nvPr>
            <p:ph type="sldNum" sz="quarter" idx="12"/>
          </p:nvPr>
        </p:nvSpPr>
        <p:spPr/>
        <p:txBody>
          <a:bodyPr/>
          <a:lstStyle/>
          <a:p>
            <a:fld id="{859767C1-1CFC-4BF3-A3D8-E4104FCBBC17}" type="slidenum">
              <a:rPr lang="en-US" smtClean="0"/>
              <a:pPr/>
              <a:t>29</a:t>
            </a:fld>
            <a:endParaRPr lang="en-US" dirty="0"/>
          </a:p>
        </p:txBody>
      </p:sp>
    </p:spTree>
    <p:extLst>
      <p:ext uri="{BB962C8B-B14F-4D97-AF65-F5344CB8AC3E}">
        <p14:creationId xmlns:p14="http://schemas.microsoft.com/office/powerpoint/2010/main" val="10670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a:t>
            </a:fld>
            <a:endParaRPr lang="en-US" altLang="en-US" sz="1400"/>
          </a:p>
        </p:txBody>
      </p:sp>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297271"/>
                <a:ext cx="10811510" cy="5200045"/>
              </a:xfrm>
            </p:spPr>
            <p:txBody>
              <a:bodyPr/>
              <a:lstStyle/>
              <a:p>
                <a:pPr marL="0" indent="0">
                  <a:lnSpc>
                    <a:spcPct val="85000"/>
                  </a:lnSpc>
                  <a:buNone/>
                </a:pPr>
                <a:r>
                  <a:rPr lang="en-US" altLang="en-US" sz="2400" b="1" dirty="0">
                    <a:solidFill>
                      <a:srgbClr val="695082"/>
                    </a:solidFill>
                  </a:rPr>
                  <a:t>Flow network:</a:t>
                </a:r>
              </a:p>
              <a:p>
                <a:pPr lvl="1">
                  <a:lnSpc>
                    <a:spcPct val="85000"/>
                  </a:lnSpc>
                </a:pPr>
                <a:r>
                  <a:rPr lang="en-US" altLang="en-US" sz="2400" dirty="0"/>
                  <a:t>Abstraction for material </a:t>
                </a:r>
                <a:r>
                  <a:rPr lang="en-US" altLang="en-US" sz="2400" i="1" dirty="0"/>
                  <a:t>flowing</a:t>
                </a:r>
                <a:r>
                  <a:rPr lang="en-US" altLang="en-US" sz="2400" dirty="0"/>
                  <a:t> through the edges.</a:t>
                </a:r>
              </a:p>
              <a:p>
                <a:pPr lvl="1">
                  <a:lnSpc>
                    <a:spcPct val="85000"/>
                  </a:lnSpc>
                </a:pPr>
                <a14:m>
                  <m:oMath xmlns:m="http://schemas.openxmlformats.org/officeDocument/2006/math">
                    <m:r>
                      <a:rPr lang="en-US" altLang="en-US" sz="2400" b="1" i="1" dirty="0" smtClean="0">
                        <a:solidFill>
                          <a:srgbClr val="0066CC"/>
                        </a:solidFill>
                        <a:latin typeface="Cambria Math" panose="02040503050406030204" pitchFamily="18" charset="0"/>
                      </a:rPr>
                      <m:t>𝑮</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𝑽</m:t>
                    </m:r>
                    <m:r>
                      <a:rPr lang="en-US" altLang="en-US" sz="2400" b="1" i="1" dirty="0" smtClean="0">
                        <a:solidFill>
                          <a:srgbClr val="0066CC"/>
                        </a:solidFill>
                        <a:latin typeface="Cambria Math" panose="02040503050406030204" pitchFamily="18" charset="0"/>
                      </a:rPr>
                      <m:t>, </m:t>
                    </m:r>
                    <m:r>
                      <a:rPr lang="en-US" altLang="en-US" sz="2400" b="1" i="1" dirty="0" smtClean="0">
                        <a:solidFill>
                          <a:srgbClr val="0066CC"/>
                        </a:solidFill>
                        <a:latin typeface="Cambria Math" panose="02040503050406030204" pitchFamily="18" charset="0"/>
                      </a:rPr>
                      <m:t>𝑬</m:t>
                    </m:r>
                    <m:r>
                      <a:rPr lang="en-US" altLang="en-US" sz="2400" b="1" i="1" dirty="0" smtClean="0">
                        <a:solidFill>
                          <a:srgbClr val="0066CC"/>
                        </a:solidFill>
                        <a:latin typeface="Cambria Math" panose="02040503050406030204" pitchFamily="18" charset="0"/>
                      </a:rPr>
                      <m:t>)</m:t>
                    </m:r>
                  </m:oMath>
                </a14:m>
                <a:r>
                  <a:rPr lang="en-US" altLang="en-US" sz="2400" dirty="0"/>
                  <a:t>  directed graph, no parallel edges.</a:t>
                </a:r>
              </a:p>
              <a:p>
                <a:pPr lvl="1">
                  <a:lnSpc>
                    <a:spcPct val="85000"/>
                  </a:lnSpc>
                </a:pPr>
                <a:r>
                  <a:rPr lang="en-US" altLang="en-US" sz="2400" dirty="0"/>
                  <a:t>Two distinguished nodes:  </a:t>
                </a:r>
                <a14:m>
                  <m:oMath xmlns:m="http://schemas.openxmlformats.org/officeDocument/2006/math">
                    <m:r>
                      <a:rPr lang="en-US" altLang="en-US" sz="2400" b="1" i="1" dirty="0" smtClean="0">
                        <a:solidFill>
                          <a:srgbClr val="C00000"/>
                        </a:solidFill>
                        <a:latin typeface="Cambria Math" panose="02040503050406030204" pitchFamily="18" charset="0"/>
                      </a:rPr>
                      <m:t>𝒔</m:t>
                    </m:r>
                  </m:oMath>
                </a14:m>
                <a:r>
                  <a:rPr lang="en-US" altLang="en-US" sz="2400" dirty="0"/>
                  <a:t> = </a:t>
                </a:r>
                <a:r>
                  <a:rPr lang="en-US" altLang="en-US" sz="2400" dirty="0">
                    <a:solidFill>
                      <a:srgbClr val="C00000"/>
                    </a:solidFill>
                  </a:rPr>
                  <a:t>source</a:t>
                </a:r>
                <a:r>
                  <a:rPr lang="en-US" altLang="en-US" sz="2400" dirty="0"/>
                  <a:t>, </a:t>
                </a:r>
                <a14:m>
                  <m:oMath xmlns:m="http://schemas.openxmlformats.org/officeDocument/2006/math">
                    <m:r>
                      <a:rPr lang="en-US" altLang="en-US" sz="2400" b="1" i="1" dirty="0" smtClean="0">
                        <a:solidFill>
                          <a:srgbClr val="C00000"/>
                        </a:solidFill>
                        <a:latin typeface="Cambria Math" panose="02040503050406030204" pitchFamily="18" charset="0"/>
                      </a:rPr>
                      <m:t>𝒕</m:t>
                    </m:r>
                    <m:r>
                      <a:rPr lang="en-US" altLang="en-US" sz="2400" b="1" i="1" dirty="0" smtClean="0">
                        <a:solidFill>
                          <a:srgbClr val="0066CC"/>
                        </a:solidFill>
                        <a:latin typeface="Cambria Math" panose="02040503050406030204" pitchFamily="18" charset="0"/>
                      </a:rPr>
                      <m:t> </m:t>
                    </m:r>
                  </m:oMath>
                </a14:m>
                <a:r>
                  <a:rPr lang="en-US" altLang="en-US" sz="2400" dirty="0"/>
                  <a:t>= </a:t>
                </a:r>
                <a:r>
                  <a:rPr lang="en-US" altLang="en-US" sz="2400" dirty="0">
                    <a:solidFill>
                      <a:srgbClr val="C00000"/>
                    </a:solidFill>
                  </a:rPr>
                  <a:t>sink</a:t>
                </a:r>
                <a:r>
                  <a:rPr lang="en-US" altLang="en-US" sz="2400" dirty="0"/>
                  <a:t>.</a:t>
                </a:r>
              </a:p>
              <a:p>
                <a:pPr lvl="1">
                  <a:lnSpc>
                    <a:spcPct val="85000"/>
                  </a:lnSpc>
                </a:pPr>
                <a14:m>
                  <m:oMath xmlns:m="http://schemas.openxmlformats.org/officeDocument/2006/math">
                    <m:r>
                      <a:rPr lang="en-US" altLang="en-US" sz="2400" b="1" i="1" dirty="0" smtClean="0">
                        <a:solidFill>
                          <a:srgbClr val="0066CC"/>
                        </a:solidFill>
                        <a:latin typeface="Cambria Math" panose="02040503050406030204" pitchFamily="18" charset="0"/>
                      </a:rPr>
                      <m:t>𝒄</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𝒆</m:t>
                    </m:r>
                    <m:r>
                      <a:rPr lang="en-US" altLang="en-US" sz="2400" b="1" i="1" dirty="0" smtClean="0">
                        <a:solidFill>
                          <a:srgbClr val="0066CC"/>
                        </a:solidFill>
                        <a:latin typeface="Cambria Math" panose="02040503050406030204" pitchFamily="18" charset="0"/>
                      </a:rPr>
                      <m:t>)</m:t>
                    </m:r>
                  </m:oMath>
                </a14:m>
                <a:r>
                  <a:rPr lang="en-US" altLang="en-US" sz="2400" dirty="0"/>
                  <a:t> = capacity of edge</a:t>
                </a:r>
                <a14:m>
                  <m:oMath xmlns:m="http://schemas.openxmlformats.org/officeDocument/2006/math">
                    <m:r>
                      <a:rPr lang="en-US" altLang="en-US" sz="2400" b="1" i="1" dirty="0" smtClean="0">
                        <a:solidFill>
                          <a:srgbClr val="0066CC"/>
                        </a:solidFill>
                        <a:latin typeface="Cambria Math" panose="02040503050406030204" pitchFamily="18" charset="0"/>
                      </a:rPr>
                      <m:t> </m:t>
                    </m:r>
                    <m:r>
                      <a:rPr lang="en-US" altLang="en-US" sz="2400" b="1" i="1" dirty="0" smtClean="0">
                        <a:solidFill>
                          <a:srgbClr val="0066CC"/>
                        </a:solidFill>
                        <a:latin typeface="Cambria Math" panose="02040503050406030204" pitchFamily="18" charset="0"/>
                      </a:rPr>
                      <m:t>𝒆</m:t>
                    </m:r>
                    <m:r>
                      <a:rPr lang="en-US" altLang="en-US" sz="2400" b="1" i="1" dirty="0" smtClean="0">
                        <a:solidFill>
                          <a:schemeClr val="tx1"/>
                        </a:solidFill>
                        <a:latin typeface="Cambria Math" panose="02040503050406030204" pitchFamily="18" charset="0"/>
                      </a:rPr>
                      <m:t>≥</m:t>
                    </m:r>
                    <m:r>
                      <a:rPr lang="en-US" altLang="en-US" sz="2400" b="0" i="1" dirty="0" smtClean="0">
                        <a:solidFill>
                          <a:schemeClr val="tx1"/>
                        </a:solidFill>
                        <a:latin typeface="Cambria Math" panose="02040503050406030204" pitchFamily="18" charset="0"/>
                      </a:rPr>
                      <m:t>0</m:t>
                    </m:r>
                  </m:oMath>
                </a14:m>
                <a:r>
                  <a:rPr lang="en-US" altLang="en-US" sz="2400" dirty="0">
                    <a:solidFill>
                      <a:srgbClr val="0066CC"/>
                    </a:solidFill>
                  </a:rPr>
                  <a:t>.</a:t>
                </a:r>
              </a:p>
              <a:p>
                <a:endParaRPr lang="en-US" altLang="en-US" dirty="0"/>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297271"/>
                <a:ext cx="10811510" cy="5200045"/>
              </a:xfrm>
              <a:blipFill>
                <a:blip r:embed="rId3"/>
                <a:stretch>
                  <a:fillRect l="-846" t="-1993"/>
                </a:stretch>
              </a:blipFill>
            </p:spPr>
            <p:txBody>
              <a:bodyPr/>
              <a:lstStyle/>
              <a:p>
                <a:r>
                  <a:rPr lang="en-US">
                    <a:noFill/>
                  </a:rPr>
                  <a:t> </a:t>
                </a:r>
              </a:p>
            </p:txBody>
          </p:sp>
        </mc:Fallback>
      </mc:AlternateContent>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 Network</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147351" y="3472068"/>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7488"/>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6" name="Text Box 90">
              <a:extLst>
                <a:ext uri="{FF2B5EF4-FFF2-40B4-BE49-F238E27FC236}">
                  <a16:creationId xmlns:a16="http://schemas.microsoft.com/office/drawing/2014/main" id="{172B1420-51FD-48B2-BFB1-5E10BB25E8BD}"/>
                </a:ext>
              </a:extLst>
            </p:cNvPr>
            <p:cNvSpPr txBox="1">
              <a:spLocks noChangeArrowheads="1"/>
            </p:cNvSpPr>
            <p:nvPr/>
          </p:nvSpPr>
          <p:spPr bwMode="auto">
            <a:xfrm>
              <a:off x="4349258" y="5184970"/>
              <a:ext cx="841665"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0066CC"/>
                  </a:solidFill>
                </a:rPr>
                <a:t>capacity</a:t>
              </a:r>
            </a:p>
          </p:txBody>
        </p:sp>
        <p:sp>
          <p:nvSpPr>
            <p:cNvPr id="710747" name="Line 91">
              <a:extLst>
                <a:ext uri="{FF2B5EF4-FFF2-40B4-BE49-F238E27FC236}">
                  <a16:creationId xmlns:a16="http://schemas.microsoft.com/office/drawing/2014/main" id="{D1C6F803-D1D2-4856-9583-43DE213C2562}"/>
                </a:ext>
              </a:extLst>
            </p:cNvPr>
            <p:cNvSpPr>
              <a:spLocks noChangeShapeType="1"/>
            </p:cNvSpPr>
            <p:nvPr/>
          </p:nvSpPr>
          <p:spPr bwMode="auto">
            <a:xfrm flipV="1">
              <a:off x="5195476" y="5288299"/>
              <a:ext cx="209417" cy="72316"/>
            </a:xfrm>
            <a:prstGeom prst="line">
              <a:avLst/>
            </a:prstGeom>
            <a:noFill/>
            <a:ln w="28575">
              <a:solidFill>
                <a:srgbClr val="0066CC"/>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b="1"/>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Tree>
    <p:extLst>
      <p:ext uri="{BB962C8B-B14F-4D97-AF65-F5344CB8AC3E}">
        <p14:creationId xmlns:p14="http://schemas.microsoft.com/office/powerpoint/2010/main" val="1829497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5344-2C9F-0567-A53B-AC0708081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00617-91F8-EDA4-87AE-BA768ABDF6FE}"/>
              </a:ext>
            </a:extLst>
          </p:cNvPr>
          <p:cNvSpPr>
            <a:spLocks noGrp="1"/>
          </p:cNvSpPr>
          <p:nvPr>
            <p:ph type="title"/>
          </p:nvPr>
        </p:nvSpPr>
        <p:spPr/>
        <p:txBody>
          <a:bodyPr/>
          <a:lstStyle/>
          <a:p>
            <a:r>
              <a:rPr lang="en-US" dirty="0"/>
              <a:t>Flows and Cuts (Simplified)</a:t>
            </a:r>
          </a:p>
        </p:txBody>
      </p:sp>
      <p:sp>
        <p:nvSpPr>
          <p:cNvPr id="3" name="Content Placeholder 2">
            <a:extLst>
              <a:ext uri="{FF2B5EF4-FFF2-40B4-BE49-F238E27FC236}">
                <a16:creationId xmlns:a16="http://schemas.microsoft.com/office/drawing/2014/main" id="{925AF002-D5A7-91AE-7A8D-A300ED46FB43}"/>
              </a:ext>
            </a:extLst>
          </p:cNvPr>
          <p:cNvSpPr>
            <a:spLocks noGrp="1"/>
          </p:cNvSpPr>
          <p:nvPr>
            <p:ph idx="1"/>
          </p:nvPr>
        </p:nvSpPr>
        <p:spPr>
          <a:xfrm>
            <a:off x="628650" y="1366475"/>
            <a:ext cx="10891156" cy="5200045"/>
          </a:xfrm>
        </p:spPr>
        <p:txBody>
          <a:bodyPr>
            <a:noAutofit/>
          </a:bodyPr>
          <a:lstStyle/>
          <a:p>
            <a:pPr>
              <a:spcBef>
                <a:spcPts val="0"/>
              </a:spcBef>
            </a:pPr>
            <a:r>
              <a:rPr lang="en-US" sz="2400" dirty="0"/>
              <a:t>The net flow crossing any cut equals the flow value.</a:t>
            </a:r>
          </a:p>
          <a:p>
            <a:pPr>
              <a:spcBef>
                <a:spcPts val="0"/>
              </a:spcBef>
            </a:pPr>
            <a:r>
              <a:rPr lang="en-US" sz="2400" dirty="0"/>
              <a:t>	Everything must cross the cut eventually</a:t>
            </a:r>
          </a:p>
          <a:p>
            <a:pPr>
              <a:spcBef>
                <a:spcPts val="0"/>
              </a:spcBef>
            </a:pPr>
            <a:endParaRPr lang="en-US" sz="2400" dirty="0"/>
          </a:p>
          <a:p>
            <a:pPr>
              <a:spcBef>
                <a:spcPts val="0"/>
              </a:spcBef>
            </a:pPr>
            <a:r>
              <a:rPr lang="en-US" sz="2400" dirty="0"/>
              <a:t>The capacity of any cut therefore is an upper bound on the max flow</a:t>
            </a:r>
          </a:p>
          <a:p>
            <a:pPr>
              <a:spcBef>
                <a:spcPts val="0"/>
              </a:spcBef>
            </a:pPr>
            <a:r>
              <a:rPr lang="en-US" sz="2400" dirty="0"/>
              <a:t>	No flow can exceed that capacity due to our previous observation</a:t>
            </a:r>
          </a:p>
          <a:p>
            <a:pPr>
              <a:spcBef>
                <a:spcPts val="0"/>
              </a:spcBef>
            </a:pPr>
            <a:endParaRPr lang="en-US" sz="2400" dirty="0"/>
          </a:p>
          <a:p>
            <a:pPr>
              <a:spcBef>
                <a:spcPts val="0"/>
              </a:spcBef>
            </a:pPr>
            <a:r>
              <a:rPr lang="en-US" sz="2400" dirty="0"/>
              <a:t>If we found a flow whose value matches the capacity of some cut, then we know that the flow must be maximum, and the cut must be minimum</a:t>
            </a:r>
          </a:p>
          <a:p>
            <a:pPr>
              <a:spcBef>
                <a:spcPts val="0"/>
              </a:spcBef>
            </a:pPr>
            <a:r>
              <a:rPr lang="en-US" sz="2400" dirty="0"/>
              <a:t>	If there was a smaller cut or larger flow, we’ve broken the previous point</a:t>
            </a:r>
          </a:p>
        </p:txBody>
      </p:sp>
      <p:sp>
        <p:nvSpPr>
          <p:cNvPr id="4" name="Slide Number Placeholder 3">
            <a:extLst>
              <a:ext uri="{FF2B5EF4-FFF2-40B4-BE49-F238E27FC236}">
                <a16:creationId xmlns:a16="http://schemas.microsoft.com/office/drawing/2014/main" id="{DEA32EA9-E109-EAAD-E8A4-EFEDE6B4EAE9}"/>
              </a:ext>
            </a:extLst>
          </p:cNvPr>
          <p:cNvSpPr>
            <a:spLocks noGrp="1"/>
          </p:cNvSpPr>
          <p:nvPr>
            <p:ph type="sldNum" sz="quarter" idx="12"/>
          </p:nvPr>
        </p:nvSpPr>
        <p:spPr/>
        <p:txBody>
          <a:bodyPr/>
          <a:lstStyle/>
          <a:p>
            <a:fld id="{859767C1-1CFC-4BF3-A3D8-E4104FCBBC17}" type="slidenum">
              <a:rPr lang="en-US" smtClean="0"/>
              <a:pPr/>
              <a:t>30</a:t>
            </a:fld>
            <a:endParaRPr lang="en-US" dirty="0"/>
          </a:p>
        </p:txBody>
      </p:sp>
    </p:spTree>
    <p:extLst>
      <p:ext uri="{BB962C8B-B14F-4D97-AF65-F5344CB8AC3E}">
        <p14:creationId xmlns:p14="http://schemas.microsoft.com/office/powerpoint/2010/main" val="77315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9940E-CE94-4E63-811D-E3B714E23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4D621-98D4-82A8-FCF4-97F36A00F835}"/>
              </a:ext>
            </a:extLst>
          </p:cNvPr>
          <p:cNvSpPr>
            <a:spLocks noGrp="1"/>
          </p:cNvSpPr>
          <p:nvPr>
            <p:ph type="title"/>
          </p:nvPr>
        </p:nvSpPr>
        <p:spPr/>
        <p:txBody>
          <a:bodyPr/>
          <a:lstStyle/>
          <a:p>
            <a:r>
              <a:rPr lang="en-US" dirty="0"/>
              <a:t>Flows and Cuts (Simplified)</a:t>
            </a:r>
          </a:p>
        </p:txBody>
      </p:sp>
      <p:sp>
        <p:nvSpPr>
          <p:cNvPr id="3" name="Content Placeholder 2">
            <a:extLst>
              <a:ext uri="{FF2B5EF4-FFF2-40B4-BE49-F238E27FC236}">
                <a16:creationId xmlns:a16="http://schemas.microsoft.com/office/drawing/2014/main" id="{BCD0BB6D-4B08-B8C3-DE00-0B36A93B25D0}"/>
              </a:ext>
            </a:extLst>
          </p:cNvPr>
          <p:cNvSpPr>
            <a:spLocks noGrp="1"/>
          </p:cNvSpPr>
          <p:nvPr>
            <p:ph idx="1"/>
          </p:nvPr>
        </p:nvSpPr>
        <p:spPr>
          <a:xfrm>
            <a:off x="628650" y="1366475"/>
            <a:ext cx="10891156" cy="5200045"/>
          </a:xfrm>
        </p:spPr>
        <p:txBody>
          <a:bodyPr>
            <a:noAutofit/>
          </a:bodyPr>
          <a:lstStyle/>
          <a:p>
            <a:pPr marL="457200" indent="-457200">
              <a:spcBef>
                <a:spcPts val="0"/>
              </a:spcBef>
              <a:buFont typeface="+mj-lt"/>
              <a:buAutoNum type="arabicPeriod"/>
            </a:pPr>
            <a:r>
              <a:rPr lang="en-US" sz="2400" dirty="0"/>
              <a:t>The net flow crossing any cut equals the flow value.</a:t>
            </a:r>
          </a:p>
          <a:p>
            <a:pPr marL="1381125" lvl="2" indent="-457200">
              <a:spcBef>
                <a:spcPts val="0"/>
              </a:spcBef>
            </a:pPr>
            <a:r>
              <a:rPr lang="en-US" sz="2400" dirty="0"/>
              <a:t>Why? Everything must cross the cut eventually</a:t>
            </a:r>
          </a:p>
          <a:p>
            <a:pPr marL="457200" indent="-457200">
              <a:spcBef>
                <a:spcPts val="0"/>
              </a:spcBef>
              <a:buFont typeface="+mj-lt"/>
              <a:buAutoNum type="arabicPeriod"/>
            </a:pPr>
            <a:r>
              <a:rPr lang="en-US" sz="2400" dirty="0"/>
              <a:t>The capacity of any cut therefore is an upper bound on the max flow</a:t>
            </a:r>
          </a:p>
          <a:p>
            <a:pPr marL="1381125" lvl="2" indent="-457200">
              <a:spcBef>
                <a:spcPts val="0"/>
              </a:spcBef>
            </a:pPr>
            <a:r>
              <a:rPr lang="en-US" sz="2400" dirty="0"/>
              <a:t>Why? No flow can exceed that capacity due to statement 1</a:t>
            </a:r>
          </a:p>
          <a:p>
            <a:pPr marL="457200" indent="-457200">
              <a:spcBef>
                <a:spcPts val="0"/>
              </a:spcBef>
              <a:buFont typeface="+mj-lt"/>
              <a:buAutoNum type="arabicPeriod"/>
            </a:pPr>
            <a:r>
              <a:rPr lang="en-US" sz="2400" dirty="0"/>
              <a:t>If we found a flow whose value matches the capacity of some cut, then we know that the flow must be maximum, and the cut must be minimum</a:t>
            </a:r>
          </a:p>
          <a:p>
            <a:pPr marL="1381125" lvl="2" indent="-457200">
              <a:spcBef>
                <a:spcPts val="0"/>
              </a:spcBef>
            </a:pPr>
            <a:r>
              <a:rPr lang="en-US" sz="2400" dirty="0"/>
              <a:t>Why? If there was a smaller cut or larger flow, we’ve broken statement 2</a:t>
            </a:r>
          </a:p>
          <a:p>
            <a:pPr marL="590550" lvl="1" indent="-457200">
              <a:spcBef>
                <a:spcPts val="0"/>
              </a:spcBef>
            </a:pPr>
            <a:r>
              <a:rPr lang="en-US" sz="2400" b="1" dirty="0"/>
              <a:t>What we need for correctness:</a:t>
            </a:r>
          </a:p>
          <a:p>
            <a:pPr marL="590550" lvl="1" indent="-457200">
              <a:spcBef>
                <a:spcPts val="0"/>
              </a:spcBef>
            </a:pPr>
            <a:r>
              <a:rPr lang="en-US" sz="2400" b="1" dirty="0"/>
              <a:t>	When Ford-Fulkerson terminates, there exists a cut whose capacity matches the current flow value.</a:t>
            </a:r>
          </a:p>
        </p:txBody>
      </p:sp>
      <p:sp>
        <p:nvSpPr>
          <p:cNvPr id="4" name="Slide Number Placeholder 3">
            <a:extLst>
              <a:ext uri="{FF2B5EF4-FFF2-40B4-BE49-F238E27FC236}">
                <a16:creationId xmlns:a16="http://schemas.microsoft.com/office/drawing/2014/main" id="{F2E78E1B-EEA5-105C-C95D-119AD6B9DE1D}"/>
              </a:ext>
            </a:extLst>
          </p:cNvPr>
          <p:cNvSpPr>
            <a:spLocks noGrp="1"/>
          </p:cNvSpPr>
          <p:nvPr>
            <p:ph type="sldNum" sz="quarter" idx="12"/>
          </p:nvPr>
        </p:nvSpPr>
        <p:spPr/>
        <p:txBody>
          <a:bodyPr/>
          <a:lstStyle/>
          <a:p>
            <a:fld id="{859767C1-1CFC-4BF3-A3D8-E4104FCBBC17}" type="slidenum">
              <a:rPr lang="en-US" smtClean="0"/>
              <a:pPr/>
              <a:t>31</a:t>
            </a:fld>
            <a:endParaRPr lang="en-US" dirty="0"/>
          </a:p>
        </p:txBody>
      </p:sp>
    </p:spTree>
    <p:extLst>
      <p:ext uri="{BB962C8B-B14F-4D97-AF65-F5344CB8AC3E}">
        <p14:creationId xmlns:p14="http://schemas.microsoft.com/office/powerpoint/2010/main" val="4017041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B10F50DA-0750-4263-9B79-38F4626A6DBD}"/>
              </a:ext>
            </a:extLst>
          </p:cNvPr>
          <p:cNvSpPr/>
          <p:nvPr/>
        </p:nvSpPr>
        <p:spPr bwMode="auto">
          <a:xfrm>
            <a:off x="4104167" y="3868651"/>
            <a:ext cx="542565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487872"/>
                <a:ext cx="10811510" cy="5200045"/>
              </a:xfrm>
            </p:spPr>
            <p:txBody>
              <a:bodyPr>
                <a:noAutofit/>
              </a:bodyPr>
              <a:lstStyle/>
              <a:p>
                <a:pPr marL="0" indent="0">
                  <a:buNone/>
                </a:pPr>
                <a:r>
                  <a:rPr lang="en-US" altLang="en-US" sz="2800" dirty="0"/>
                  <a:t>Let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flow and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cut. </a:t>
                </a:r>
              </a:p>
              <a:p>
                <a:pPr marL="0" indent="0">
                  <a:buNone/>
                </a:pPr>
                <a:r>
                  <a:rPr lang="en-US" altLang="en-US" sz="2800" dirty="0"/>
                  <a:t>If </a:t>
                </a:r>
                <a14:m>
                  <m:oMath xmlns:m="http://schemas.openxmlformats.org/officeDocument/2006/math">
                    <m:r>
                      <a:rPr lang="en-US" altLang="en-US" sz="2800" b="1" i="1" dirty="0" smtClean="0">
                        <a:solidFill>
                          <a:srgbClr val="0066CC"/>
                        </a:solidFill>
                        <a:latin typeface="Cambria Math" panose="02040503050406030204" pitchFamily="18" charset="0"/>
                      </a:rPr>
                      <m:t>𝒗</m:t>
                    </m:r>
                    <m:d>
                      <m:dPr>
                        <m:ctrlPr>
                          <a:rPr lang="en-US" altLang="en-US" sz="2800" b="1" i="1" dirty="0" smtClean="0">
                            <a:solidFill>
                              <a:srgbClr val="0066CC"/>
                            </a:solidFill>
                            <a:latin typeface="Cambria Math" panose="02040503050406030204" pitchFamily="18" charset="0"/>
                          </a:rPr>
                        </m:ctrlPr>
                      </m:dPr>
                      <m:e>
                        <m:r>
                          <a:rPr lang="en-US" altLang="en-US" sz="2800" b="1" i="1" dirty="0" smtClean="0">
                            <a:solidFill>
                              <a:srgbClr val="0066CC"/>
                            </a:solidFill>
                            <a:latin typeface="Cambria Math" panose="02040503050406030204" pitchFamily="18" charset="0"/>
                          </a:rPr>
                          <m:t>𝒇</m:t>
                        </m:r>
                      </m:e>
                    </m:d>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𝒄</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then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is a max flow and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is a min cut.</a:t>
                </a:r>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487872"/>
                <a:ext cx="10811510" cy="5200045"/>
              </a:xfrm>
              <a:blipFill>
                <a:blip r:embed="rId3"/>
                <a:stretch>
                  <a:fillRect l="-1127" t="-1876"/>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32</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Certificate of Optimality</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2923138"/>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14/</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4</a:t>
              </a:r>
              <a:r>
                <a:rPr lang="en-US" altLang="en-US" sz="1600" b="1"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14/</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8</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9/</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 9/</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9/</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1212645" y="3223173"/>
            <a:ext cx="2418547" cy="461665"/>
          </a:xfrm>
          <a:prstGeom prst="rect">
            <a:avLst/>
          </a:prstGeom>
          <a:noFill/>
        </p:spPr>
        <p:txBody>
          <a:bodyPr wrap="none" rtlCol="0">
            <a:spAutoFit/>
          </a:bodyPr>
          <a:lstStyle/>
          <a:p>
            <a:r>
              <a:rPr lang="en-US" sz="2400" dirty="0"/>
              <a:t>Value of flow = </a:t>
            </a:r>
            <a:r>
              <a:rPr lang="en-US" sz="2400" b="1" dirty="0">
                <a:solidFill>
                  <a:srgbClr val="0066CC"/>
                </a:solidFill>
              </a:rPr>
              <a:t>28</a:t>
            </a:r>
            <a:endParaRPr lang="en-US" sz="2400" b="1" dirty="0">
              <a:solidFill>
                <a:srgbClr val="C00000"/>
              </a:solidFil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BF7A504-507F-4E95-BBB7-8388BE532A73}"/>
                  </a:ext>
                </a:extLst>
              </p:cNvPr>
              <p:cNvSpPr txBox="1"/>
              <p:nvPr/>
            </p:nvSpPr>
            <p:spPr>
              <a:xfrm>
                <a:off x="4428689" y="4702016"/>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xmlns="">
          <p:sp>
            <p:nvSpPr>
              <p:cNvPr id="47" name="TextBox 46">
                <a:extLst>
                  <a:ext uri="{FF2B5EF4-FFF2-40B4-BE49-F238E27FC236}">
                    <a16:creationId xmlns:a16="http://schemas.microsoft.com/office/drawing/2014/main" id="{0BF7A504-507F-4E95-BBB7-8388BE532A73}"/>
                  </a:ext>
                </a:extLst>
              </p:cNvPr>
              <p:cNvSpPr txBox="1">
                <a:spLocks noRot="1" noChangeAspect="1" noMove="1" noResize="1" noEditPoints="1" noAdjustHandles="1" noChangeArrowheads="1" noChangeShapeType="1" noTextEdit="1"/>
              </p:cNvSpPr>
              <p:nvPr/>
            </p:nvSpPr>
            <p:spPr>
              <a:xfrm>
                <a:off x="4428689" y="4702016"/>
                <a:ext cx="457176" cy="461665"/>
              </a:xfrm>
              <a:prstGeom prst="rect">
                <a:avLst/>
              </a:prstGeom>
              <a:blipFill>
                <a:blip r:embed="rId4"/>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FCC33F47-5BC1-4F36-8505-FFC3FEA32403}"/>
              </a:ext>
            </a:extLst>
          </p:cNvPr>
          <p:cNvSpPr txBox="1"/>
          <p:nvPr/>
        </p:nvSpPr>
        <p:spPr>
          <a:xfrm>
            <a:off x="4188871" y="5659205"/>
            <a:ext cx="1208026" cy="461665"/>
          </a:xfrm>
          <a:prstGeom prst="rect">
            <a:avLst/>
          </a:prstGeom>
          <a:noFill/>
        </p:spPr>
        <p:txBody>
          <a:bodyPr wrap="square" rtlCol="0">
            <a:spAutoFit/>
          </a:bodyPr>
          <a:lstStyle/>
          <a:p>
            <a:endParaRPr lang="en-US" sz="2400" b="1" dirty="0">
              <a:solidFill>
                <a:srgbClr val="0066CC"/>
              </a:solidFill>
            </a:endParaRPr>
          </a:p>
        </p:txBody>
      </p:sp>
      <p:sp>
        <p:nvSpPr>
          <p:cNvPr id="50" name="TextBox 49">
            <a:extLst>
              <a:ext uri="{FF2B5EF4-FFF2-40B4-BE49-F238E27FC236}">
                <a16:creationId xmlns:a16="http://schemas.microsoft.com/office/drawing/2014/main" id="{A61FDB3F-7F51-4CA4-8895-8ABE85E14BE2}"/>
              </a:ext>
            </a:extLst>
          </p:cNvPr>
          <p:cNvSpPr txBox="1"/>
          <p:nvPr/>
        </p:nvSpPr>
        <p:spPr>
          <a:xfrm>
            <a:off x="1209051" y="3969069"/>
            <a:ext cx="2638864" cy="461665"/>
          </a:xfrm>
          <a:prstGeom prst="rect">
            <a:avLst/>
          </a:prstGeom>
          <a:noFill/>
        </p:spPr>
        <p:txBody>
          <a:bodyPr wrap="none" rtlCol="0">
            <a:spAutoFit/>
          </a:bodyPr>
          <a:lstStyle/>
          <a:p>
            <a:r>
              <a:rPr lang="en-US" sz="2400" dirty="0"/>
              <a:t>Capacity of cut = </a:t>
            </a:r>
            <a:r>
              <a:rPr lang="en-US" sz="2400" b="1" dirty="0">
                <a:solidFill>
                  <a:srgbClr val="0066CC"/>
                </a:solidFill>
              </a:rPr>
              <a:t>28</a:t>
            </a:r>
          </a:p>
        </p:txBody>
      </p:sp>
      <p:sp>
        <p:nvSpPr>
          <p:cNvPr id="2" name="TextBox 1">
            <a:extLst>
              <a:ext uri="{FF2B5EF4-FFF2-40B4-BE49-F238E27FC236}">
                <a16:creationId xmlns:a16="http://schemas.microsoft.com/office/drawing/2014/main" id="{80ACCF82-9B50-4139-B6FD-BD2EB55F81C3}"/>
              </a:ext>
            </a:extLst>
          </p:cNvPr>
          <p:cNvSpPr txBox="1"/>
          <p:nvPr/>
        </p:nvSpPr>
        <p:spPr>
          <a:xfrm>
            <a:off x="779668" y="4953316"/>
            <a:ext cx="3333072" cy="1200329"/>
          </a:xfrm>
          <a:prstGeom prst="rect">
            <a:avLst/>
          </a:prstGeom>
          <a:noFill/>
        </p:spPr>
        <p:txBody>
          <a:bodyPr wrap="square" rtlCol="0">
            <a:spAutoFit/>
          </a:bodyPr>
          <a:lstStyle/>
          <a:p>
            <a:r>
              <a:rPr lang="en-US" sz="2400" dirty="0">
                <a:solidFill>
                  <a:srgbClr val="C00000"/>
                </a:solidFill>
              </a:rPr>
              <a:t>Both are optimal!</a:t>
            </a:r>
          </a:p>
          <a:p>
            <a:r>
              <a:rPr lang="en-US" sz="2400" dirty="0">
                <a:solidFill>
                  <a:srgbClr val="C00000"/>
                </a:solidFill>
              </a:rPr>
              <a:t>Each “certified” correctness of the other!</a:t>
            </a:r>
          </a:p>
        </p:txBody>
      </p:sp>
      <p:sp>
        <p:nvSpPr>
          <p:cNvPr id="54" name="Slide Number Placeholder 1">
            <a:extLst>
              <a:ext uri="{FF2B5EF4-FFF2-40B4-BE49-F238E27FC236}">
                <a16:creationId xmlns:a16="http://schemas.microsoft.com/office/drawing/2014/main" id="{13EECA76-C030-4949-AE0B-155671702462}"/>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32</a:t>
            </a:fld>
            <a:endParaRPr lang="en-US" dirty="0"/>
          </a:p>
        </p:txBody>
      </p:sp>
    </p:spTree>
    <p:extLst>
      <p:ext uri="{BB962C8B-B14F-4D97-AF65-F5344CB8AC3E}">
        <p14:creationId xmlns:p14="http://schemas.microsoft.com/office/powerpoint/2010/main" val="1304389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89475" name="Rectangle 3">
                <a:extLst>
                  <a:ext uri="{FF2B5EF4-FFF2-40B4-BE49-F238E27FC236}">
                    <a16:creationId xmlns:a16="http://schemas.microsoft.com/office/drawing/2014/main" id="{A5AAA59D-1107-43F0-B01B-A3EAF2CF582A}"/>
                  </a:ext>
                </a:extLst>
              </p:cNvPr>
              <p:cNvSpPr>
                <a:spLocks noGrp="1" noChangeArrowheads="1"/>
              </p:cNvSpPr>
              <p:nvPr>
                <p:ph type="body" idx="1"/>
              </p:nvPr>
            </p:nvSpPr>
            <p:spPr>
              <a:xfrm>
                <a:off x="46515" y="1277872"/>
                <a:ext cx="11135888" cy="5200045"/>
              </a:xfrm>
            </p:spPr>
            <p:txBody>
              <a:bodyPr/>
              <a:lstStyle/>
              <a:p>
                <a:pPr marL="0" indent="0">
                  <a:buNone/>
                </a:pPr>
                <a:r>
                  <a:rPr lang="en-US" altLang="en-US" sz="2000" b="1" dirty="0">
                    <a:solidFill>
                      <a:srgbClr val="006600"/>
                    </a:solidFill>
                    <a:sym typeface="Symbol" panose="05050102010706020507" pitchFamily="18" charset="2"/>
                  </a:rPr>
                  <a:t>To Show:</a:t>
                </a:r>
                <a:r>
                  <a:rPr lang="en-US" altLang="en-US" sz="2000" dirty="0">
                    <a:sym typeface="Symbol" panose="05050102010706020507" pitchFamily="18" charset="2"/>
                  </a:rPr>
                  <a:t> If there is no augmenting path w.r.t.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𝒇</m:t>
                    </m:r>
                  </m:oMath>
                </a14:m>
                <a:r>
                  <a:rPr lang="en-US" altLang="en-US" sz="2000" dirty="0">
                    <a:solidFill>
                      <a:prstClr val="black"/>
                    </a:solidFill>
                    <a:ea typeface="Cambria Math" panose="02040503050406030204" pitchFamily="18" charset="0"/>
                    <a:sym typeface="Symbol" panose="05050102010706020507" pitchFamily="18" charset="2"/>
                  </a:rPr>
                  <a:t>, </a:t>
                </a:r>
                <a:r>
                  <a:rPr lang="en-US" altLang="en-US" sz="2000" dirty="0">
                    <a:solidFill>
                      <a:prstClr val="black"/>
                    </a:solidFill>
                    <a:sym typeface="Symbol" panose="05050102010706020507" pitchFamily="18" charset="2"/>
                  </a:rPr>
                  <a:t>there is a cut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 s.t.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𝒗</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𝒇</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𝒄</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a:t>
                </a:r>
                <a:endParaRPr lang="en-US" altLang="en-US" sz="2000" dirty="0">
                  <a:sym typeface="Symbol" panose="05050102010706020507" pitchFamily="18" charset="2"/>
                </a:endParaRPr>
              </a:p>
              <a:p>
                <a:pPr marL="0" indent="0">
                  <a:buNone/>
                </a:pPr>
                <a:r>
                  <a:rPr lang="en-US" altLang="en-US" sz="2000" b="1" dirty="0">
                    <a:solidFill>
                      <a:srgbClr val="006600"/>
                    </a:solidFill>
                    <a:sym typeface="Symbol" panose="05050102010706020507" pitchFamily="18" charset="2"/>
                  </a:rPr>
                  <a:t>Selecting a cut:</a:t>
                </a:r>
                <a:r>
                  <a:rPr lang="en-US" altLang="en-US" sz="2000" dirty="0">
                    <a:sym typeface="Symbol" panose="05050102010706020507" pitchFamily="18" charset="2"/>
                  </a:rPr>
                  <a:t> </a:t>
                </a: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be a flow with no augmenting paths.</a:t>
                </a:r>
              </a:p>
              <a:p>
                <a:pPr marL="457200" lvl="1" indent="0">
                  <a:buNone/>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be the set of vertices reachable from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 in residual graph </a:t>
                </a:r>
                <a14:m>
                  <m:oMath xmlns:m="http://schemas.openxmlformats.org/officeDocument/2006/math">
                    <m:sSub>
                      <m:sSubPr>
                        <m:ctrlPr>
                          <a:rPr lang="en-US" altLang="en-US" sz="2000" b="1" i="1" smtClean="0">
                            <a:solidFill>
                              <a:srgbClr val="0066CC"/>
                            </a:solidFill>
                            <a:latin typeface="Cambria Math" panose="02040503050406030204" pitchFamily="18" charset="0"/>
                          </a:rPr>
                        </m:ctrlPr>
                      </m:sSubPr>
                      <m:e>
                        <m:r>
                          <a:rPr lang="en-US" altLang="en-US" sz="2000" b="1" i="1" smtClean="0">
                            <a:solidFill>
                              <a:srgbClr val="0066CC"/>
                            </a:solidFill>
                            <a:latin typeface="Cambria Math" panose="02040503050406030204" pitchFamily="18" charset="0"/>
                          </a:rPr>
                          <m:t>𝑮</m:t>
                        </m:r>
                      </m:e>
                      <m:sub>
                        <m:r>
                          <a:rPr lang="en-US" altLang="en-US" sz="2000" b="1" i="1" smtClean="0">
                            <a:solidFill>
                              <a:srgbClr val="0066CC"/>
                            </a:solidFill>
                            <a:latin typeface="Cambria Math" panose="02040503050406030204" pitchFamily="18" charset="0"/>
                          </a:rPr>
                          <m:t>𝒇</m:t>
                        </m:r>
                      </m:sub>
                    </m:sSub>
                  </m:oMath>
                </a14:m>
                <a:r>
                  <a:rPr lang="en-US" altLang="en-US" sz="2000" dirty="0"/>
                  <a:t>.</a:t>
                </a:r>
              </a:p>
              <a:p>
                <a:pPr lvl="1"/>
                <a:r>
                  <a:rPr lang="en-US" altLang="en-US" sz="2000" dirty="0"/>
                  <a:t>By definition of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𝒔</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lvl="1"/>
                <a:r>
                  <a:rPr lang="en-US" altLang="en-US" sz="2000" dirty="0">
                    <a:sym typeface="Symbol" panose="05050102010706020507" pitchFamily="18" charset="2"/>
                  </a:rPr>
                  <a:t>Since no augmenting path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𝒔</m:t>
                    </m:r>
                  </m:oMath>
                </a14:m>
                <a:r>
                  <a:rPr lang="en-US" altLang="en-US" sz="2000" dirty="0">
                    <a:sym typeface="Symbol" panose="05050102010706020507" pitchFamily="18" charset="2"/>
                  </a:rPr>
                  <a:t>-</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𝒕</m:t>
                    </m:r>
                  </m:oMath>
                </a14:m>
                <a:r>
                  <a:rPr lang="en-US" altLang="en-US" sz="2000" dirty="0">
                    <a:sym typeface="Symbol" panose="05050102010706020507" pitchFamily="18" charset="2"/>
                  </a:rPr>
                  <a:t> path in </a:t>
                </a:r>
                <a14:m>
                  <m:oMath xmlns:m="http://schemas.openxmlformats.org/officeDocument/2006/math">
                    <m:sSub>
                      <m:sSubPr>
                        <m:ctrlPr>
                          <a:rPr lang="en-US" altLang="en-US" sz="2000" b="1" i="1">
                            <a:solidFill>
                              <a:srgbClr val="0066CC"/>
                            </a:solidFill>
                            <a:latin typeface="Cambria Math" panose="02040503050406030204" pitchFamily="18" charset="0"/>
                          </a:rPr>
                        </m:ctrlPr>
                      </m:sSubPr>
                      <m:e>
                        <m:r>
                          <a:rPr lang="en-US" altLang="en-US" sz="2000" b="1" i="1">
                            <a:solidFill>
                              <a:srgbClr val="0066CC"/>
                            </a:solidFill>
                            <a:latin typeface="Cambria Math" panose="02040503050406030204" pitchFamily="18" charset="0"/>
                          </a:rPr>
                          <m:t>𝑮</m:t>
                        </m:r>
                      </m:e>
                      <m:sub>
                        <m:r>
                          <a:rPr lang="en-US" altLang="en-US" sz="2000" b="1" i="1">
                            <a:solidFill>
                              <a:srgbClr val="0066CC"/>
                            </a:solidFill>
                            <a:latin typeface="Cambria Math" panose="02040503050406030204" pitchFamily="18" charset="0"/>
                          </a:rPr>
                          <m:t>𝒇</m:t>
                        </m:r>
                      </m:sub>
                    </m:sSub>
                  </m:oMath>
                </a14:m>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rPr>
                      <m:t>𝒕</m:t>
                    </m:r>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marL="0" indent="0">
                  <a:buNone/>
                </a:pPr>
                <a:endParaRPr lang="en-US" altLang="en-US" sz="2000" dirty="0">
                  <a:sym typeface="Symbol" panose="05050102010706020507" pitchFamily="18" charset="2"/>
                </a:endParaRPr>
              </a:p>
            </p:txBody>
          </p:sp>
        </mc:Choice>
        <mc:Fallback>
          <p:sp>
            <p:nvSpPr>
              <p:cNvPr id="489475" name="Rectangle 3">
                <a:extLst>
                  <a:ext uri="{FF2B5EF4-FFF2-40B4-BE49-F238E27FC236}">
                    <a16:creationId xmlns:a16="http://schemas.microsoft.com/office/drawing/2014/main" id="{A5AAA59D-1107-43F0-B01B-A3EAF2CF582A}"/>
                  </a:ext>
                </a:extLst>
              </p:cNvPr>
              <p:cNvSpPr>
                <a:spLocks noGrp="1" noRot="1" noChangeAspect="1" noMove="1" noResize="1" noEditPoints="1" noAdjustHandles="1" noChangeArrowheads="1" noChangeShapeType="1" noTextEdit="1"/>
              </p:cNvSpPr>
              <p:nvPr>
                <p:ph type="body" idx="1"/>
              </p:nvPr>
            </p:nvSpPr>
            <p:spPr>
              <a:xfrm>
                <a:off x="46515" y="1277872"/>
                <a:ext cx="11135888" cy="5200045"/>
              </a:xfrm>
              <a:blipFill>
                <a:blip r:embed="rId3"/>
                <a:stretch>
                  <a:fillRect l="-602" t="-1290"/>
                </a:stretch>
              </a:blipFill>
            </p:spPr>
            <p:txBody>
              <a:bodyPr/>
              <a:lstStyle/>
              <a:p>
                <a:r>
                  <a:rPr lang="en-US">
                    <a:noFill/>
                  </a:rPr>
                  <a:t> </a:t>
                </a:r>
              </a:p>
            </p:txBody>
          </p:sp>
        </mc:Fallback>
      </mc:AlternateContent>
      <p:sp>
        <p:nvSpPr>
          <p:cNvPr id="32" name="Slide Number Placeholder 1">
            <a:extLst>
              <a:ext uri="{FF2B5EF4-FFF2-40B4-BE49-F238E27FC236}">
                <a16:creationId xmlns:a16="http://schemas.microsoft.com/office/drawing/2014/main" id="{5246F414-892B-470C-B796-B8F504C44A2C}"/>
              </a:ext>
            </a:extLst>
          </p:cNvPr>
          <p:cNvSpPr>
            <a:spLocks noGrp="1"/>
          </p:cNvSpPr>
          <p:nvPr>
            <p:ph type="sldNum" sz="quarter" idx="12"/>
          </p:nvPr>
        </p:nvSpPr>
        <p:spPr>
          <a:xfrm>
            <a:off x="9880286" y="633677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767C1-1CFC-4BF3-A3D8-E4104FCBBC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0" name="Rectangle 3">
            <a:extLst>
              <a:ext uri="{FF2B5EF4-FFF2-40B4-BE49-F238E27FC236}">
                <a16:creationId xmlns:a16="http://schemas.microsoft.com/office/drawing/2014/main" id="{470C3334-64B3-A068-E4DA-43E677A136B4}"/>
              </a:ext>
            </a:extLst>
          </p:cNvPr>
          <p:cNvSpPr txBox="1">
            <a:spLocks noChangeArrowheads="1"/>
          </p:cNvSpPr>
          <p:nvPr/>
        </p:nvSpPr>
        <p:spPr>
          <a:xfrm>
            <a:off x="838200" y="365125"/>
            <a:ext cx="10515600" cy="998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Lato" panose="020F0502020204030203" pitchFamily="34" charset="77"/>
                <a:ea typeface="Inter SemiBold" panose="02000503000000020004"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Lato" panose="020F0502020204030203" pitchFamily="34" charset="77"/>
                <a:cs typeface="+mj-cs"/>
              </a:rPr>
              <a:t>Identifying the cut</a:t>
            </a:r>
          </a:p>
        </p:txBody>
      </p:sp>
      <p:grpSp>
        <p:nvGrpSpPr>
          <p:cNvPr id="489513" name="Group 489512">
            <a:extLst>
              <a:ext uri="{FF2B5EF4-FFF2-40B4-BE49-F238E27FC236}">
                <a16:creationId xmlns:a16="http://schemas.microsoft.com/office/drawing/2014/main" id="{C421CFD1-C049-D6B2-218F-D4F9FA8F7EAC}"/>
              </a:ext>
            </a:extLst>
          </p:cNvPr>
          <p:cNvGrpSpPr/>
          <p:nvPr/>
        </p:nvGrpSpPr>
        <p:grpSpPr>
          <a:xfrm>
            <a:off x="-246760" y="3730743"/>
            <a:ext cx="6064379" cy="2792309"/>
            <a:chOff x="5452675" y="3523499"/>
            <a:chExt cx="6890968" cy="3172907"/>
          </a:xfrm>
        </p:grpSpPr>
        <p:sp>
          <p:nvSpPr>
            <p:cNvPr id="61" name="Freeform: Shape 60">
              <a:extLst>
                <a:ext uri="{FF2B5EF4-FFF2-40B4-BE49-F238E27FC236}">
                  <a16:creationId xmlns:a16="http://schemas.microsoft.com/office/drawing/2014/main" id="{DD3C147C-1B53-5D51-7A64-EF9D273F95E5}"/>
                </a:ext>
              </a:extLst>
            </p:cNvPr>
            <p:cNvSpPr/>
            <p:nvPr/>
          </p:nvSpPr>
          <p:spPr bwMode="auto">
            <a:xfrm>
              <a:off x="5452675" y="4469012"/>
              <a:ext cx="542565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p:grpSp>
          <p:nvGrpSpPr>
            <p:cNvPr id="62" name="Group 61">
              <a:extLst>
                <a:ext uri="{FF2B5EF4-FFF2-40B4-BE49-F238E27FC236}">
                  <a16:creationId xmlns:a16="http://schemas.microsoft.com/office/drawing/2014/main" id="{02467E84-C1AD-AF34-4C1E-0577BA7BF3A7}"/>
                </a:ext>
              </a:extLst>
            </p:cNvPr>
            <p:cNvGrpSpPr/>
            <p:nvPr/>
          </p:nvGrpSpPr>
          <p:grpSpPr>
            <a:xfrm>
              <a:off x="5744167" y="3523499"/>
              <a:ext cx="6599476" cy="3137327"/>
              <a:chOff x="4395659" y="2923138"/>
              <a:chExt cx="6599476" cy="3137327"/>
            </a:xfrm>
          </p:grpSpPr>
          <p:cxnSp>
            <p:nvCxnSpPr>
              <p:cNvPr id="63" name="AutoShape 68">
                <a:extLst>
                  <a:ext uri="{FF2B5EF4-FFF2-40B4-BE49-F238E27FC236}">
                    <a16:creationId xmlns:a16="http://schemas.microsoft.com/office/drawing/2014/main" id="{B318F633-E7BA-187F-7C37-424CF6D445B0}"/>
                  </a:ext>
                </a:extLst>
              </p:cNvPr>
              <p:cNvCxnSpPr>
                <a:cxnSpLocks noChangeShapeType="1"/>
                <a:stCxn id="489488" idx="1"/>
                <a:endCxn id="489476" idx="5"/>
              </p:cNvCxnSpPr>
              <p:nvPr/>
            </p:nvCxnSpPr>
            <p:spPr bwMode="auto">
              <a:xfrm flipH="1" flipV="1">
                <a:off x="6575184" y="4634480"/>
                <a:ext cx="2273571"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72" name="Oval 50">
                <a:extLst>
                  <a:ext uri="{FF2B5EF4-FFF2-40B4-BE49-F238E27FC236}">
                    <a16:creationId xmlns:a16="http://schemas.microsoft.com/office/drawing/2014/main" id="{2B23C527-48EE-01E5-9355-3A202FACE983}"/>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489473" name="Oval 51">
                <a:extLst>
                  <a:ext uri="{FF2B5EF4-FFF2-40B4-BE49-F238E27FC236}">
                    <a16:creationId xmlns:a16="http://schemas.microsoft.com/office/drawing/2014/main" id="{0CA02989-26DD-ABD1-EBA0-70FE1E45C24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489476" name="Oval 52">
                <a:extLst>
                  <a:ext uri="{FF2B5EF4-FFF2-40B4-BE49-F238E27FC236}">
                    <a16:creationId xmlns:a16="http://schemas.microsoft.com/office/drawing/2014/main" id="{37CCFC9A-1AE1-FBBF-27E2-F6D203E83808}"/>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489477" name="Oval 53">
                <a:extLst>
                  <a:ext uri="{FF2B5EF4-FFF2-40B4-BE49-F238E27FC236}">
                    <a16:creationId xmlns:a16="http://schemas.microsoft.com/office/drawing/2014/main" id="{7E058C1A-839B-6297-584D-C210A7D0B3E9}"/>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489478" name="AutoShape 54">
                <a:extLst>
                  <a:ext uri="{FF2B5EF4-FFF2-40B4-BE49-F238E27FC236}">
                    <a16:creationId xmlns:a16="http://schemas.microsoft.com/office/drawing/2014/main" id="{488D5C8B-8650-AB59-411B-729E84E0D072}"/>
                  </a:ext>
                </a:extLst>
              </p:cNvPr>
              <p:cNvCxnSpPr>
                <a:cxnSpLocks noChangeShapeType="1"/>
                <a:stCxn id="489472" idx="7"/>
                <a:endCxn id="489473"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79" name="AutoShape 55">
                <a:extLst>
                  <a:ext uri="{FF2B5EF4-FFF2-40B4-BE49-F238E27FC236}">
                    <a16:creationId xmlns:a16="http://schemas.microsoft.com/office/drawing/2014/main" id="{37D728C2-F90F-6147-683B-6B66840A77EF}"/>
                  </a:ext>
                </a:extLst>
              </p:cNvPr>
              <p:cNvCxnSpPr>
                <a:cxnSpLocks noChangeShapeType="1"/>
                <a:stCxn id="489472" idx="6"/>
                <a:endCxn id="489476" idx="2"/>
              </p:cNvCxnSpPr>
              <p:nvPr/>
            </p:nvCxnSpPr>
            <p:spPr bwMode="auto">
              <a:xfrm>
                <a:off x="4742778" y="4510979"/>
                <a:ext cx="1536121"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0" name="AutoShape 56">
                <a:extLst>
                  <a:ext uri="{FF2B5EF4-FFF2-40B4-BE49-F238E27FC236}">
                    <a16:creationId xmlns:a16="http://schemas.microsoft.com/office/drawing/2014/main" id="{1E496403-068A-7B57-1AC6-B8E410E54AF7}"/>
                  </a:ext>
                </a:extLst>
              </p:cNvPr>
              <p:cNvCxnSpPr>
                <a:cxnSpLocks noChangeShapeType="1"/>
                <a:stCxn id="489472" idx="5"/>
                <a:endCxn id="489477" idx="1"/>
              </p:cNvCxnSpPr>
              <p:nvPr/>
            </p:nvCxnSpPr>
            <p:spPr bwMode="auto">
              <a:xfrm>
                <a:off x="4691944" y="4634480"/>
                <a:ext cx="1637789"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1" name="AutoShape 57">
                <a:extLst>
                  <a:ext uri="{FF2B5EF4-FFF2-40B4-BE49-F238E27FC236}">
                    <a16:creationId xmlns:a16="http://schemas.microsoft.com/office/drawing/2014/main" id="{E031CAD7-3E19-A449-7C98-CFB64FE8EA95}"/>
                  </a:ext>
                </a:extLst>
              </p:cNvPr>
              <p:cNvCxnSpPr>
                <a:cxnSpLocks noChangeShapeType="1"/>
                <a:stCxn id="489476" idx="6"/>
                <a:endCxn id="489487"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2" name="AutoShape 59">
                <a:extLst>
                  <a:ext uri="{FF2B5EF4-FFF2-40B4-BE49-F238E27FC236}">
                    <a16:creationId xmlns:a16="http://schemas.microsoft.com/office/drawing/2014/main" id="{A61749BB-4F1E-9B17-5912-C86748124AB7}"/>
                  </a:ext>
                </a:extLst>
              </p:cNvPr>
              <p:cNvCxnSpPr>
                <a:cxnSpLocks noChangeShapeType="1"/>
                <a:stCxn id="489476" idx="4"/>
                <a:endCxn id="489477"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3" name="AutoShape 60">
                <a:extLst>
                  <a:ext uri="{FF2B5EF4-FFF2-40B4-BE49-F238E27FC236}">
                    <a16:creationId xmlns:a16="http://schemas.microsoft.com/office/drawing/2014/main" id="{8A528EA6-AFDD-E868-1C8D-24909DA9266B}"/>
                  </a:ext>
                </a:extLst>
              </p:cNvPr>
              <p:cNvCxnSpPr>
                <a:cxnSpLocks noChangeShapeType="1"/>
                <a:stCxn id="489473" idx="6"/>
                <a:endCxn id="489486" idx="2"/>
              </p:cNvCxnSpPr>
              <p:nvPr/>
            </p:nvCxnSpPr>
            <p:spPr bwMode="auto">
              <a:xfrm>
                <a:off x="6626018" y="3098894"/>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4" name="AutoShape 61">
                <a:extLst>
                  <a:ext uri="{FF2B5EF4-FFF2-40B4-BE49-F238E27FC236}">
                    <a16:creationId xmlns:a16="http://schemas.microsoft.com/office/drawing/2014/main" id="{6B39AF0F-87C4-3BB0-7D31-B11FE5082FAE}"/>
                  </a:ext>
                </a:extLst>
              </p:cNvPr>
              <p:cNvCxnSpPr>
                <a:cxnSpLocks noChangeShapeType="1"/>
                <a:stCxn id="489477" idx="6"/>
                <a:endCxn id="489488" idx="2"/>
              </p:cNvCxnSpPr>
              <p:nvPr/>
            </p:nvCxnSpPr>
            <p:spPr bwMode="auto">
              <a:xfrm>
                <a:off x="6626018" y="5886906"/>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5" name="AutoShape 62">
                <a:extLst>
                  <a:ext uri="{FF2B5EF4-FFF2-40B4-BE49-F238E27FC236}">
                    <a16:creationId xmlns:a16="http://schemas.microsoft.com/office/drawing/2014/main" id="{29B28E4E-D4CF-C448-C709-EA6282D7B711}"/>
                  </a:ext>
                </a:extLst>
              </p:cNvPr>
              <p:cNvCxnSpPr>
                <a:cxnSpLocks noChangeShapeType="1"/>
                <a:stCxn id="489473" idx="4"/>
                <a:endCxn id="489476"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86" name="Oval 63">
                <a:extLst>
                  <a:ext uri="{FF2B5EF4-FFF2-40B4-BE49-F238E27FC236}">
                    <a16:creationId xmlns:a16="http://schemas.microsoft.com/office/drawing/2014/main" id="{D134859C-E6DE-DA1F-AF15-BC7651086705}"/>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489487" name="Oval 64">
                <a:extLst>
                  <a:ext uri="{FF2B5EF4-FFF2-40B4-BE49-F238E27FC236}">
                    <a16:creationId xmlns:a16="http://schemas.microsoft.com/office/drawing/2014/main" id="{DE7AEF7B-5D1A-454B-7692-5D323765AF63}"/>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489488" name="Oval 65">
                <a:extLst>
                  <a:ext uri="{FF2B5EF4-FFF2-40B4-BE49-F238E27FC236}">
                    <a16:creationId xmlns:a16="http://schemas.microsoft.com/office/drawing/2014/main" id="{D4F0ADD8-3A76-3932-A88C-1EF3FF74F056}"/>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489489" name="AutoShape 66">
                <a:extLst>
                  <a:ext uri="{FF2B5EF4-FFF2-40B4-BE49-F238E27FC236}">
                    <a16:creationId xmlns:a16="http://schemas.microsoft.com/office/drawing/2014/main" id="{2FCC834E-8E91-CA10-15B2-5B5DF723589A}"/>
                  </a:ext>
                </a:extLst>
              </p:cNvPr>
              <p:cNvCxnSpPr>
                <a:cxnSpLocks noChangeShapeType="1"/>
                <a:stCxn id="489487" idx="4"/>
                <a:endCxn id="489488"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0" name="AutoShape 67">
                <a:extLst>
                  <a:ext uri="{FF2B5EF4-FFF2-40B4-BE49-F238E27FC236}">
                    <a16:creationId xmlns:a16="http://schemas.microsoft.com/office/drawing/2014/main" id="{AC315295-F291-479D-FA7D-840A9D60BFE3}"/>
                  </a:ext>
                </a:extLst>
              </p:cNvPr>
              <p:cNvCxnSpPr>
                <a:cxnSpLocks noChangeShapeType="1"/>
                <a:stCxn id="489486" idx="4"/>
                <a:endCxn id="489487"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1" name="AutoShape 68">
                <a:extLst>
                  <a:ext uri="{FF2B5EF4-FFF2-40B4-BE49-F238E27FC236}">
                    <a16:creationId xmlns:a16="http://schemas.microsoft.com/office/drawing/2014/main" id="{67839A3F-8627-6309-7A7D-5441C05A6637}"/>
                  </a:ext>
                </a:extLst>
              </p:cNvPr>
              <p:cNvCxnSpPr>
                <a:cxnSpLocks noChangeShapeType="1"/>
                <a:stCxn id="489473" idx="5"/>
                <a:endCxn id="489487" idx="1"/>
              </p:cNvCxnSpPr>
              <p:nvPr/>
            </p:nvCxnSpPr>
            <p:spPr bwMode="auto">
              <a:xfrm>
                <a:off x="6575184" y="3223173"/>
                <a:ext cx="2273571" cy="1164304"/>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92" name="Oval 69">
                <a:extLst>
                  <a:ext uri="{FF2B5EF4-FFF2-40B4-BE49-F238E27FC236}">
                    <a16:creationId xmlns:a16="http://schemas.microsoft.com/office/drawing/2014/main" id="{DC6AAB41-7E0B-6982-6B16-5AFCB95B5B0C}"/>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489493" name="AutoShape 70">
                <a:extLst>
                  <a:ext uri="{FF2B5EF4-FFF2-40B4-BE49-F238E27FC236}">
                    <a16:creationId xmlns:a16="http://schemas.microsoft.com/office/drawing/2014/main" id="{0A54CA76-CB7E-E6D0-FF49-FE647A51DC7F}"/>
                  </a:ext>
                </a:extLst>
              </p:cNvPr>
              <p:cNvCxnSpPr>
                <a:cxnSpLocks noChangeShapeType="1"/>
                <a:stCxn id="489486" idx="6"/>
                <a:endCxn id="489492" idx="1"/>
              </p:cNvCxnSpPr>
              <p:nvPr/>
            </p:nvCxnSpPr>
            <p:spPr bwMode="auto">
              <a:xfrm>
                <a:off x="9145040" y="3098894"/>
                <a:ext cx="1553810" cy="1288583"/>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4" name="AutoShape 71">
                <a:extLst>
                  <a:ext uri="{FF2B5EF4-FFF2-40B4-BE49-F238E27FC236}">
                    <a16:creationId xmlns:a16="http://schemas.microsoft.com/office/drawing/2014/main" id="{A6C76FC6-2074-E946-9831-16C723BE1B91}"/>
                  </a:ext>
                </a:extLst>
              </p:cNvPr>
              <p:cNvCxnSpPr>
                <a:cxnSpLocks noChangeShapeType="1"/>
                <a:stCxn id="489487" idx="6"/>
                <a:endCxn id="489492" idx="2"/>
              </p:cNvCxnSpPr>
              <p:nvPr/>
            </p:nvCxnSpPr>
            <p:spPr bwMode="auto">
              <a:xfrm>
                <a:off x="9145040" y="4510979"/>
                <a:ext cx="1502976"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5" name="AutoShape 72">
                <a:extLst>
                  <a:ext uri="{FF2B5EF4-FFF2-40B4-BE49-F238E27FC236}">
                    <a16:creationId xmlns:a16="http://schemas.microsoft.com/office/drawing/2014/main" id="{5C5027F5-204A-02B3-7D3A-819BC30AFA87}"/>
                  </a:ext>
                </a:extLst>
              </p:cNvPr>
              <p:cNvCxnSpPr>
                <a:cxnSpLocks noChangeShapeType="1"/>
                <a:stCxn id="489488" idx="7"/>
                <a:endCxn id="489492"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96" name="Text Box 73">
                <a:extLst>
                  <a:ext uri="{FF2B5EF4-FFF2-40B4-BE49-F238E27FC236}">
                    <a16:creationId xmlns:a16="http://schemas.microsoft.com/office/drawing/2014/main" id="{D295CFB0-14B6-1C4E-85E6-6EB92388B2D1}"/>
                  </a:ext>
                </a:extLst>
              </p:cNvPr>
              <p:cNvSpPr txBox="1">
                <a:spLocks noChangeArrowheads="1"/>
              </p:cNvSpPr>
              <p:nvPr/>
            </p:nvSpPr>
            <p:spPr bwMode="auto">
              <a:xfrm>
                <a:off x="5140632" y="5112122"/>
                <a:ext cx="892815" cy="314755"/>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14/</a:t>
                </a:r>
                <a:r>
                  <a:rPr lang="en-US" altLang="en-US" dirty="0">
                    <a:latin typeface="Arial" panose="020B0604020202020204" pitchFamily="34" charset="0"/>
                    <a:cs typeface="Arial" panose="020B0604020202020204" pitchFamily="34" charset="0"/>
                  </a:rPr>
                  <a:t>15</a:t>
                </a:r>
              </a:p>
            </p:txBody>
          </p:sp>
          <p:sp>
            <p:nvSpPr>
              <p:cNvPr id="489497" name="Text Box 74">
                <a:extLst>
                  <a:ext uri="{FF2B5EF4-FFF2-40B4-BE49-F238E27FC236}">
                    <a16:creationId xmlns:a16="http://schemas.microsoft.com/office/drawing/2014/main" id="{3B613DB9-A423-1192-428D-B394106DDCE8}"/>
                  </a:ext>
                </a:extLst>
              </p:cNvPr>
              <p:cNvSpPr txBox="1">
                <a:spLocks noChangeArrowheads="1"/>
              </p:cNvSpPr>
              <p:nvPr/>
            </p:nvSpPr>
            <p:spPr bwMode="auto">
              <a:xfrm>
                <a:off x="5458549" y="4352895"/>
                <a:ext cx="453335" cy="314755"/>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4</a:t>
                </a:r>
                <a:r>
                  <a:rPr lang="en-US" altLang="en-US" sz="1400" b="1" dirty="0">
                    <a:solidFill>
                      <a:srgbClr val="0066CC"/>
                    </a:solidFill>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5</a:t>
                </a:r>
                <a:endParaRPr lang="en-US" altLang="en-US" sz="1400" dirty="0">
                  <a:latin typeface="Arial" panose="020B0604020202020204" pitchFamily="34" charset="0"/>
                  <a:cs typeface="Arial" panose="020B0604020202020204" pitchFamily="34" charset="0"/>
                </a:endParaRPr>
              </a:p>
            </p:txBody>
          </p:sp>
          <p:sp>
            <p:nvSpPr>
              <p:cNvPr id="489498" name="Text Box 75">
                <a:extLst>
                  <a:ext uri="{FF2B5EF4-FFF2-40B4-BE49-F238E27FC236}">
                    <a16:creationId xmlns:a16="http://schemas.microsoft.com/office/drawing/2014/main" id="{82FD0025-D79E-8687-E718-54F2B875C491}"/>
                  </a:ext>
                </a:extLst>
              </p:cNvPr>
              <p:cNvSpPr txBox="1">
                <a:spLocks noChangeArrowheads="1"/>
              </p:cNvSpPr>
              <p:nvPr/>
            </p:nvSpPr>
            <p:spPr bwMode="auto">
              <a:xfrm>
                <a:off x="7331166" y="5713346"/>
                <a:ext cx="718833" cy="314755"/>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r>
                  <a:rPr lang="en-US" altLang="en-US" dirty="0">
                    <a:latin typeface="Arial" panose="020B0604020202020204" pitchFamily="34" charset="0"/>
                    <a:cs typeface="Arial" panose="020B0604020202020204" pitchFamily="34" charset="0"/>
                  </a:rPr>
                  <a:t>30</a:t>
                </a:r>
              </a:p>
            </p:txBody>
          </p:sp>
          <p:sp>
            <p:nvSpPr>
              <p:cNvPr id="489499" name="Text Box 76">
                <a:extLst>
                  <a:ext uri="{FF2B5EF4-FFF2-40B4-BE49-F238E27FC236}">
                    <a16:creationId xmlns:a16="http://schemas.microsoft.com/office/drawing/2014/main" id="{084AFBEE-9B7A-183D-15FE-349296927C28}"/>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489500" name="Text Box 77">
                <a:extLst>
                  <a:ext uri="{FF2B5EF4-FFF2-40B4-BE49-F238E27FC236}">
                    <a16:creationId xmlns:a16="http://schemas.microsoft.com/office/drawing/2014/main" id="{D801FCD1-FE69-2D2D-D5E4-5D591EAE484F}"/>
                  </a:ext>
                </a:extLst>
              </p:cNvPr>
              <p:cNvSpPr txBox="1">
                <a:spLocks noChangeArrowheads="1"/>
              </p:cNvSpPr>
              <p:nvPr/>
            </p:nvSpPr>
            <p:spPr bwMode="auto">
              <a:xfrm>
                <a:off x="5300960" y="3595078"/>
                <a:ext cx="685677"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r>
                  <a:rPr lang="en-US" altLang="en-US" dirty="0">
                    <a:latin typeface="Arial" panose="020B0604020202020204" pitchFamily="34" charset="0"/>
                    <a:cs typeface="Arial" panose="020B0604020202020204" pitchFamily="34" charset="0"/>
                  </a:rPr>
                  <a:t>10</a:t>
                </a:r>
              </a:p>
            </p:txBody>
          </p:sp>
          <p:sp>
            <p:nvSpPr>
              <p:cNvPr id="489501" name="Text Box 78">
                <a:extLst>
                  <a:ext uri="{FF2B5EF4-FFF2-40B4-BE49-F238E27FC236}">
                    <a16:creationId xmlns:a16="http://schemas.microsoft.com/office/drawing/2014/main" id="{0AFD60C6-81D7-0BD9-F415-F62B2A5C9EBB}"/>
                  </a:ext>
                </a:extLst>
              </p:cNvPr>
              <p:cNvSpPr txBox="1">
                <a:spLocks noChangeArrowheads="1"/>
              </p:cNvSpPr>
              <p:nvPr/>
            </p:nvSpPr>
            <p:spPr bwMode="auto">
              <a:xfrm>
                <a:off x="7486213" y="4352895"/>
                <a:ext cx="469224"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latin typeface="Arial" panose="020B0604020202020204" pitchFamily="34" charset="0"/>
                    <a:cs typeface="Arial" panose="020B0604020202020204" pitchFamily="34" charset="0"/>
                  </a:rPr>
                  <a:t> </a:t>
                </a:r>
                <a:r>
                  <a:rPr lang="en-US" altLang="en-US" b="1" dirty="0">
                    <a:solidFill>
                      <a:srgbClr val="0066CC"/>
                    </a:solidFill>
                    <a:latin typeface="Arial" panose="020B0604020202020204" pitchFamily="34" charset="0"/>
                    <a:cs typeface="Arial" panose="020B0604020202020204" pitchFamily="34" charset="0"/>
                  </a:rPr>
                  <a:t>8</a:t>
                </a:r>
                <a:r>
                  <a:rPr lang="en-US" altLang="en-US" dirty="0">
                    <a:solidFill>
                      <a:srgbClr val="0066CC"/>
                    </a:solidFill>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8</a:t>
                </a:r>
              </a:p>
            </p:txBody>
          </p:sp>
          <p:sp>
            <p:nvSpPr>
              <p:cNvPr id="489502" name="Text Box 79">
                <a:extLst>
                  <a:ext uri="{FF2B5EF4-FFF2-40B4-BE49-F238E27FC236}">
                    <a16:creationId xmlns:a16="http://schemas.microsoft.com/office/drawing/2014/main" id="{B85B5B86-BEF4-42D4-504C-DAC6BFE575B8}"/>
                  </a:ext>
                </a:extLst>
              </p:cNvPr>
              <p:cNvSpPr txBox="1">
                <a:spLocks noChangeArrowheads="1"/>
              </p:cNvSpPr>
              <p:nvPr/>
            </p:nvSpPr>
            <p:spPr bwMode="auto">
              <a:xfrm>
                <a:off x="7425727" y="3622107"/>
                <a:ext cx="624271"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15</a:t>
                </a:r>
              </a:p>
            </p:txBody>
          </p:sp>
          <p:sp>
            <p:nvSpPr>
              <p:cNvPr id="489503" name="Text Box 80">
                <a:extLst>
                  <a:ext uri="{FF2B5EF4-FFF2-40B4-BE49-F238E27FC236}">
                    <a16:creationId xmlns:a16="http://schemas.microsoft.com/office/drawing/2014/main" id="{2DF5D527-DA58-0358-945F-F6FBFB9FFAF5}"/>
                  </a:ext>
                </a:extLst>
              </p:cNvPr>
              <p:cNvSpPr txBox="1">
                <a:spLocks noChangeArrowheads="1"/>
              </p:cNvSpPr>
              <p:nvPr/>
            </p:nvSpPr>
            <p:spPr bwMode="auto">
              <a:xfrm>
                <a:off x="7444248" y="2939710"/>
                <a:ext cx="403767"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9</a:t>
                </a:r>
              </a:p>
            </p:txBody>
          </p:sp>
          <p:sp>
            <p:nvSpPr>
              <p:cNvPr id="489504" name="Text Box 81">
                <a:extLst>
                  <a:ext uri="{FF2B5EF4-FFF2-40B4-BE49-F238E27FC236}">
                    <a16:creationId xmlns:a16="http://schemas.microsoft.com/office/drawing/2014/main" id="{D3F06787-F0A1-7B84-D344-200986902E9B}"/>
                  </a:ext>
                </a:extLst>
              </p:cNvPr>
              <p:cNvSpPr txBox="1">
                <a:spLocks noChangeArrowheads="1"/>
              </p:cNvSpPr>
              <p:nvPr/>
            </p:nvSpPr>
            <p:spPr bwMode="auto">
              <a:xfrm>
                <a:off x="7444248" y="5043023"/>
                <a:ext cx="403767" cy="314755"/>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4/</a:t>
                </a:r>
                <a:r>
                  <a:rPr lang="en-US" altLang="en-US" dirty="0">
                    <a:latin typeface="Arial" panose="020B0604020202020204" pitchFamily="34" charset="0"/>
                    <a:cs typeface="Arial" panose="020B0604020202020204" pitchFamily="34" charset="0"/>
                  </a:rPr>
                  <a:t>6</a:t>
                </a:r>
              </a:p>
            </p:txBody>
          </p:sp>
          <p:sp>
            <p:nvSpPr>
              <p:cNvPr id="489505" name="Text Box 82">
                <a:extLst>
                  <a:ext uri="{FF2B5EF4-FFF2-40B4-BE49-F238E27FC236}">
                    <a16:creationId xmlns:a16="http://schemas.microsoft.com/office/drawing/2014/main" id="{93B80E23-5EA3-9249-E10E-513A6509628F}"/>
                  </a:ext>
                </a:extLst>
              </p:cNvPr>
              <p:cNvSpPr txBox="1">
                <a:spLocks noChangeArrowheads="1"/>
              </p:cNvSpPr>
              <p:nvPr/>
            </p:nvSpPr>
            <p:spPr bwMode="auto">
              <a:xfrm>
                <a:off x="9600403" y="5160001"/>
                <a:ext cx="714975"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r>
                  <a:rPr lang="en-US" altLang="en-US" dirty="0">
                    <a:latin typeface="Arial" panose="020B0604020202020204" pitchFamily="34" charset="0"/>
                    <a:cs typeface="Arial" panose="020B0604020202020204" pitchFamily="34" charset="0"/>
                  </a:rPr>
                  <a:t>10</a:t>
                </a:r>
              </a:p>
            </p:txBody>
          </p:sp>
          <p:sp>
            <p:nvSpPr>
              <p:cNvPr id="489506" name="Text Box 83">
                <a:extLst>
                  <a:ext uri="{FF2B5EF4-FFF2-40B4-BE49-F238E27FC236}">
                    <a16:creationId xmlns:a16="http://schemas.microsoft.com/office/drawing/2014/main" id="{9DF46ED8-978F-9B5A-BFF1-E693A07B73DF}"/>
                  </a:ext>
                </a:extLst>
              </p:cNvPr>
              <p:cNvSpPr txBox="1">
                <a:spLocks noChangeArrowheads="1"/>
              </p:cNvSpPr>
              <p:nvPr/>
            </p:nvSpPr>
            <p:spPr bwMode="auto">
              <a:xfrm>
                <a:off x="9704822" y="4352895"/>
                <a:ext cx="596075"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 9/</a:t>
                </a:r>
                <a:r>
                  <a:rPr lang="en-US" altLang="en-US" dirty="0">
                    <a:latin typeface="Arial" panose="020B0604020202020204" pitchFamily="34" charset="0"/>
                    <a:cs typeface="Arial" panose="020B0604020202020204" pitchFamily="34" charset="0"/>
                  </a:rPr>
                  <a:t>10</a:t>
                </a:r>
                <a:endParaRPr lang="en-US" altLang="en-US" sz="1400" dirty="0">
                  <a:latin typeface="Arial" panose="020B0604020202020204" pitchFamily="34" charset="0"/>
                  <a:cs typeface="Arial" panose="020B0604020202020204" pitchFamily="34" charset="0"/>
                </a:endParaRPr>
              </a:p>
            </p:txBody>
          </p:sp>
          <p:sp>
            <p:nvSpPr>
              <p:cNvPr id="489507" name="Text Box 84">
                <a:extLst>
                  <a:ext uri="{FF2B5EF4-FFF2-40B4-BE49-F238E27FC236}">
                    <a16:creationId xmlns:a16="http://schemas.microsoft.com/office/drawing/2014/main" id="{BFDF02A5-FA17-CD27-02FA-C2B1D632461C}"/>
                  </a:ext>
                </a:extLst>
              </p:cNvPr>
              <p:cNvSpPr txBox="1">
                <a:spLocks noChangeArrowheads="1"/>
              </p:cNvSpPr>
              <p:nvPr/>
            </p:nvSpPr>
            <p:spPr bwMode="auto">
              <a:xfrm>
                <a:off x="9703383" y="3588301"/>
                <a:ext cx="689643"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10</a:t>
                </a:r>
              </a:p>
            </p:txBody>
          </p:sp>
          <p:sp>
            <p:nvSpPr>
              <p:cNvPr id="489508" name="Text Box 85">
                <a:extLst>
                  <a:ext uri="{FF2B5EF4-FFF2-40B4-BE49-F238E27FC236}">
                    <a16:creationId xmlns:a16="http://schemas.microsoft.com/office/drawing/2014/main" id="{63FBFD2F-D8BB-2B61-FA57-B0A6620CA6A4}"/>
                  </a:ext>
                </a:extLst>
              </p:cNvPr>
              <p:cNvSpPr txBox="1">
                <a:spLocks noChangeArrowheads="1"/>
              </p:cNvSpPr>
              <p:nvPr/>
            </p:nvSpPr>
            <p:spPr bwMode="auto">
              <a:xfrm>
                <a:off x="8791308" y="3595078"/>
                <a:ext cx="545059"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15</a:t>
                </a:r>
              </a:p>
            </p:txBody>
          </p:sp>
          <p:sp>
            <p:nvSpPr>
              <p:cNvPr id="489509" name="Text Box 86">
                <a:extLst>
                  <a:ext uri="{FF2B5EF4-FFF2-40B4-BE49-F238E27FC236}">
                    <a16:creationId xmlns:a16="http://schemas.microsoft.com/office/drawing/2014/main" id="{8DFF4923-CE9B-126F-4069-EE8AFB753230}"/>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489510" name="Text Box 87">
                <a:extLst>
                  <a:ext uri="{FF2B5EF4-FFF2-40B4-BE49-F238E27FC236}">
                    <a16:creationId xmlns:a16="http://schemas.microsoft.com/office/drawing/2014/main" id="{E30B402A-F9F5-565A-705C-A6F00FD2D982}"/>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grpSp>
      <mc:AlternateContent xmlns:mc="http://schemas.openxmlformats.org/markup-compatibility/2006">
        <mc:Choice xmlns:a14="http://schemas.microsoft.com/office/drawing/2010/main" Requires="a14">
          <p:sp>
            <p:nvSpPr>
              <p:cNvPr id="489511" name="TextBox 489510">
                <a:extLst>
                  <a:ext uri="{FF2B5EF4-FFF2-40B4-BE49-F238E27FC236}">
                    <a16:creationId xmlns:a16="http://schemas.microsoft.com/office/drawing/2014/main" id="{A84AFD5E-DFE9-3B21-ACDC-5F9FC3B9E6F7}"/>
                  </a:ext>
                </a:extLst>
              </p:cNvPr>
              <p:cNvSpPr txBox="1"/>
              <p:nvPr/>
            </p:nvSpPr>
            <p:spPr>
              <a:xfrm>
                <a:off x="4428689" y="4702016"/>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p:sp>
            <p:nvSpPr>
              <p:cNvPr id="489511" name="TextBox 489510">
                <a:extLst>
                  <a:ext uri="{FF2B5EF4-FFF2-40B4-BE49-F238E27FC236}">
                    <a16:creationId xmlns:a16="http://schemas.microsoft.com/office/drawing/2014/main" id="{A84AFD5E-DFE9-3B21-ACDC-5F9FC3B9E6F7}"/>
                  </a:ext>
                </a:extLst>
              </p:cNvPr>
              <p:cNvSpPr txBox="1">
                <a:spLocks noRot="1" noChangeAspect="1" noMove="1" noResize="1" noEditPoints="1" noAdjustHandles="1" noChangeArrowheads="1" noChangeShapeType="1" noTextEdit="1"/>
              </p:cNvSpPr>
              <p:nvPr/>
            </p:nvSpPr>
            <p:spPr>
              <a:xfrm>
                <a:off x="4428689" y="4702016"/>
                <a:ext cx="457176" cy="461665"/>
              </a:xfrm>
              <a:prstGeom prst="rect">
                <a:avLst/>
              </a:prstGeom>
              <a:blipFill>
                <a:blip r:embed="rId4"/>
                <a:stretch>
                  <a:fillRect/>
                </a:stretch>
              </a:blipFill>
            </p:spPr>
            <p:txBody>
              <a:bodyPr/>
              <a:lstStyle/>
              <a:p>
                <a:r>
                  <a:rPr lang="en-US">
                    <a:noFill/>
                  </a:rPr>
                  <a:t> </a:t>
                </a:r>
              </a:p>
            </p:txBody>
          </p:sp>
        </mc:Fallback>
      </mc:AlternateContent>
      <p:sp>
        <p:nvSpPr>
          <p:cNvPr id="489512" name="TextBox 489511">
            <a:extLst>
              <a:ext uri="{FF2B5EF4-FFF2-40B4-BE49-F238E27FC236}">
                <a16:creationId xmlns:a16="http://schemas.microsoft.com/office/drawing/2014/main" id="{C05DBA92-CE85-5656-4263-5AAE79239F59}"/>
              </a:ext>
            </a:extLst>
          </p:cNvPr>
          <p:cNvSpPr txBox="1"/>
          <p:nvPr/>
        </p:nvSpPr>
        <p:spPr>
          <a:xfrm>
            <a:off x="4188871" y="5659205"/>
            <a:ext cx="1208026" cy="461665"/>
          </a:xfrm>
          <a:prstGeom prst="rect">
            <a:avLst/>
          </a:prstGeom>
          <a:noFill/>
        </p:spPr>
        <p:txBody>
          <a:bodyPr wrap="square" rtlCol="0">
            <a:spAutoFit/>
          </a:bodyPr>
          <a:lstStyle/>
          <a:p>
            <a:endParaRPr lang="en-US" sz="2400" b="1" dirty="0">
              <a:solidFill>
                <a:srgbClr val="0066CC"/>
              </a:solidFill>
            </a:endParaRPr>
          </a:p>
        </p:txBody>
      </p:sp>
      <p:grpSp>
        <p:nvGrpSpPr>
          <p:cNvPr id="489601" name="Group 489600">
            <a:extLst>
              <a:ext uri="{FF2B5EF4-FFF2-40B4-BE49-F238E27FC236}">
                <a16:creationId xmlns:a16="http://schemas.microsoft.com/office/drawing/2014/main" id="{1B4D333F-2BF1-F075-B255-C81CF6B9CEA7}"/>
              </a:ext>
            </a:extLst>
          </p:cNvPr>
          <p:cNvGrpSpPr/>
          <p:nvPr/>
        </p:nvGrpSpPr>
        <p:grpSpPr>
          <a:xfrm>
            <a:off x="6023170" y="3700878"/>
            <a:ext cx="6064379" cy="2843352"/>
            <a:chOff x="6007450" y="3954413"/>
            <a:chExt cx="6064379" cy="2843352"/>
          </a:xfrm>
        </p:grpSpPr>
        <p:sp>
          <p:nvSpPr>
            <p:cNvPr id="489515" name="Freeform: Shape 489514">
              <a:extLst>
                <a:ext uri="{FF2B5EF4-FFF2-40B4-BE49-F238E27FC236}">
                  <a16:creationId xmlns:a16="http://schemas.microsoft.com/office/drawing/2014/main" id="{561F8D79-07A9-A4D1-9675-C1C12ABCAAA5}"/>
                </a:ext>
              </a:extLst>
            </p:cNvPr>
            <p:cNvSpPr/>
            <p:nvPr/>
          </p:nvSpPr>
          <p:spPr bwMode="auto">
            <a:xfrm>
              <a:off x="6007450" y="4786509"/>
              <a:ext cx="4774836" cy="1960213"/>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p:cxnSp>
          <p:nvCxnSpPr>
            <p:cNvPr id="489517" name="AutoShape 68">
              <a:extLst>
                <a:ext uri="{FF2B5EF4-FFF2-40B4-BE49-F238E27FC236}">
                  <a16:creationId xmlns:a16="http://schemas.microsoft.com/office/drawing/2014/main" id="{90B8EE44-DB27-F7A6-9DBB-B9E6C28FDE35}"/>
                </a:ext>
              </a:extLst>
            </p:cNvPr>
            <p:cNvCxnSpPr>
              <a:cxnSpLocks noChangeShapeType="1"/>
              <a:stCxn id="489532" idx="1"/>
              <a:endCxn id="489520" idx="4"/>
            </p:cNvCxnSpPr>
            <p:nvPr/>
          </p:nvCxnSpPr>
          <p:spPr bwMode="auto">
            <a:xfrm flipH="1" flipV="1">
              <a:off x="8074059" y="5505495"/>
              <a:ext cx="2108854" cy="949171"/>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18" name="Oval 50">
              <a:extLst>
                <a:ext uri="{FF2B5EF4-FFF2-40B4-BE49-F238E27FC236}">
                  <a16:creationId xmlns:a16="http://schemas.microsoft.com/office/drawing/2014/main" id="{BAB64897-AAD9-F568-B94F-1CB9BB53C1DA}"/>
                </a:ext>
              </a:extLst>
            </p:cNvPr>
            <p:cNvSpPr>
              <a:spLocks noChangeAspect="1" noChangeArrowheads="1"/>
            </p:cNvSpPr>
            <p:nvPr/>
          </p:nvSpPr>
          <p:spPr bwMode="auto">
            <a:xfrm>
              <a:off x="6263977"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489519" name="Oval 51">
              <a:extLst>
                <a:ext uri="{FF2B5EF4-FFF2-40B4-BE49-F238E27FC236}">
                  <a16:creationId xmlns:a16="http://schemas.microsoft.com/office/drawing/2014/main" id="{AB56FACF-CB4E-F912-BFC4-183F0817DEE5}"/>
                </a:ext>
              </a:extLst>
            </p:cNvPr>
            <p:cNvSpPr>
              <a:spLocks noChangeAspect="1" noChangeArrowheads="1"/>
            </p:cNvSpPr>
            <p:nvPr/>
          </p:nvSpPr>
          <p:spPr bwMode="auto">
            <a:xfrm>
              <a:off x="7921318" y="3954413"/>
              <a:ext cx="305481" cy="309348"/>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489520" name="Oval 52">
              <a:extLst>
                <a:ext uri="{FF2B5EF4-FFF2-40B4-BE49-F238E27FC236}">
                  <a16:creationId xmlns:a16="http://schemas.microsoft.com/office/drawing/2014/main" id="{CDF6803E-D494-386A-7E8D-53AC253E3B6B}"/>
                </a:ext>
              </a:extLst>
            </p:cNvPr>
            <p:cNvSpPr>
              <a:spLocks noChangeAspect="1" noChangeArrowheads="1"/>
            </p:cNvSpPr>
            <p:nvPr/>
          </p:nvSpPr>
          <p:spPr bwMode="auto">
            <a:xfrm>
              <a:off x="7921318"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489521" name="Oval 53">
              <a:extLst>
                <a:ext uri="{FF2B5EF4-FFF2-40B4-BE49-F238E27FC236}">
                  <a16:creationId xmlns:a16="http://schemas.microsoft.com/office/drawing/2014/main" id="{AA441F2E-5E74-1622-71BF-0452CF4846B0}"/>
                </a:ext>
              </a:extLst>
            </p:cNvPr>
            <p:cNvSpPr>
              <a:spLocks noChangeAspect="1" noChangeArrowheads="1"/>
            </p:cNvSpPr>
            <p:nvPr/>
          </p:nvSpPr>
          <p:spPr bwMode="auto">
            <a:xfrm>
              <a:off x="7921318" y="6409929"/>
              <a:ext cx="305481" cy="305481"/>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489522" name="AutoShape 54">
              <a:extLst>
                <a:ext uri="{FF2B5EF4-FFF2-40B4-BE49-F238E27FC236}">
                  <a16:creationId xmlns:a16="http://schemas.microsoft.com/office/drawing/2014/main" id="{D3FC0BF0-4E7C-5987-71D2-CFE9FB07AB63}"/>
                </a:ext>
              </a:extLst>
            </p:cNvPr>
            <p:cNvCxnSpPr>
              <a:cxnSpLocks noChangeShapeType="1"/>
              <a:stCxn id="489518" idx="7"/>
              <a:endCxn id="489519" idx="3"/>
            </p:cNvCxnSpPr>
            <p:nvPr/>
          </p:nvCxnSpPr>
          <p:spPr bwMode="auto">
            <a:xfrm flipV="1">
              <a:off x="6524722" y="4218458"/>
              <a:ext cx="1441332" cy="1024643"/>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3" name="AutoShape 55">
              <a:extLst>
                <a:ext uri="{FF2B5EF4-FFF2-40B4-BE49-F238E27FC236}">
                  <a16:creationId xmlns:a16="http://schemas.microsoft.com/office/drawing/2014/main" id="{3B7CF538-3CCA-2131-A621-F1C408EA4BF2}"/>
                </a:ext>
              </a:extLst>
            </p:cNvPr>
            <p:cNvCxnSpPr>
              <a:cxnSpLocks noChangeShapeType="1"/>
              <a:stCxn id="489518" idx="6"/>
              <a:endCxn id="489520" idx="2"/>
            </p:cNvCxnSpPr>
            <p:nvPr/>
          </p:nvCxnSpPr>
          <p:spPr bwMode="auto">
            <a:xfrm>
              <a:off x="6569458" y="5351789"/>
              <a:ext cx="1351859"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4" name="AutoShape 56">
              <a:extLst>
                <a:ext uri="{FF2B5EF4-FFF2-40B4-BE49-F238E27FC236}">
                  <a16:creationId xmlns:a16="http://schemas.microsoft.com/office/drawing/2014/main" id="{F4D92FA0-A956-C28A-A30D-FBD83B2E978F}"/>
                </a:ext>
              </a:extLst>
            </p:cNvPr>
            <p:cNvCxnSpPr>
              <a:cxnSpLocks noChangeShapeType="1"/>
              <a:stCxn id="489518" idx="4"/>
              <a:endCxn id="489521" idx="1"/>
            </p:cNvCxnSpPr>
            <p:nvPr/>
          </p:nvCxnSpPr>
          <p:spPr bwMode="auto">
            <a:xfrm>
              <a:off x="6416718" y="5505495"/>
              <a:ext cx="1549337" cy="949171"/>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5" name="AutoShape 57">
              <a:extLst>
                <a:ext uri="{FF2B5EF4-FFF2-40B4-BE49-F238E27FC236}">
                  <a16:creationId xmlns:a16="http://schemas.microsoft.com/office/drawing/2014/main" id="{35D568D4-4C36-0633-2B3B-C165B245C7D3}"/>
                </a:ext>
              </a:extLst>
            </p:cNvPr>
            <p:cNvCxnSpPr>
              <a:cxnSpLocks noChangeShapeType="1"/>
              <a:stCxn id="489520" idx="6"/>
              <a:endCxn id="489531" idx="2"/>
            </p:cNvCxnSpPr>
            <p:nvPr/>
          </p:nvCxnSpPr>
          <p:spPr bwMode="auto">
            <a:xfrm>
              <a:off x="8226799" y="5351789"/>
              <a:ext cx="1911378" cy="0"/>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6" name="AutoShape 59">
              <a:extLst>
                <a:ext uri="{FF2B5EF4-FFF2-40B4-BE49-F238E27FC236}">
                  <a16:creationId xmlns:a16="http://schemas.microsoft.com/office/drawing/2014/main" id="{FB9EB58C-B149-45CE-C9EE-C23E761A1E4E}"/>
                </a:ext>
              </a:extLst>
            </p:cNvPr>
            <p:cNvCxnSpPr>
              <a:cxnSpLocks noChangeShapeType="1"/>
              <a:stCxn id="489520" idx="4"/>
              <a:endCxn id="489521" idx="0"/>
            </p:cNvCxnSpPr>
            <p:nvPr/>
          </p:nvCxnSpPr>
          <p:spPr bwMode="auto">
            <a:xfrm>
              <a:off x="8074059" y="5505495"/>
              <a:ext cx="0" cy="90443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7" name="AutoShape 60">
              <a:extLst>
                <a:ext uri="{FF2B5EF4-FFF2-40B4-BE49-F238E27FC236}">
                  <a16:creationId xmlns:a16="http://schemas.microsoft.com/office/drawing/2014/main" id="{C650D2D7-B259-9F56-ECBF-C7F95FCE56F3}"/>
                </a:ext>
              </a:extLst>
            </p:cNvPr>
            <p:cNvCxnSpPr>
              <a:cxnSpLocks noChangeShapeType="1"/>
              <a:stCxn id="489519" idx="6"/>
              <a:endCxn id="489530" idx="2"/>
            </p:cNvCxnSpPr>
            <p:nvPr/>
          </p:nvCxnSpPr>
          <p:spPr bwMode="auto">
            <a:xfrm>
              <a:off x="8226799" y="4109087"/>
              <a:ext cx="1911378" cy="0"/>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8" name="AutoShape 61">
              <a:extLst>
                <a:ext uri="{FF2B5EF4-FFF2-40B4-BE49-F238E27FC236}">
                  <a16:creationId xmlns:a16="http://schemas.microsoft.com/office/drawing/2014/main" id="{37135FFC-9CC6-AB9B-57C5-4DCAC0ADB0E1}"/>
                </a:ext>
              </a:extLst>
            </p:cNvPr>
            <p:cNvCxnSpPr>
              <a:cxnSpLocks noChangeShapeType="1"/>
              <a:stCxn id="489521" idx="6"/>
              <a:endCxn id="489532" idx="2"/>
            </p:cNvCxnSpPr>
            <p:nvPr/>
          </p:nvCxnSpPr>
          <p:spPr bwMode="auto">
            <a:xfrm>
              <a:off x="8226799" y="6562670"/>
              <a:ext cx="1911378"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9" name="AutoShape 62">
              <a:extLst>
                <a:ext uri="{FF2B5EF4-FFF2-40B4-BE49-F238E27FC236}">
                  <a16:creationId xmlns:a16="http://schemas.microsoft.com/office/drawing/2014/main" id="{DD20937B-4385-E5D2-E33D-E722F7D2D565}"/>
                </a:ext>
              </a:extLst>
            </p:cNvPr>
            <p:cNvCxnSpPr>
              <a:cxnSpLocks noChangeShapeType="1"/>
              <a:stCxn id="489519" idx="4"/>
              <a:endCxn id="489520" idx="0"/>
            </p:cNvCxnSpPr>
            <p:nvPr/>
          </p:nvCxnSpPr>
          <p:spPr bwMode="auto">
            <a:xfrm>
              <a:off x="8074059" y="4263761"/>
              <a:ext cx="0" cy="934320"/>
            </a:xfrm>
            <a:prstGeom prst="straightConnector1">
              <a:avLst/>
            </a:prstGeom>
            <a:noFill/>
            <a:ln w="9525">
              <a:solidFill>
                <a:schemeClr val="accent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30" name="Oval 63">
              <a:extLst>
                <a:ext uri="{FF2B5EF4-FFF2-40B4-BE49-F238E27FC236}">
                  <a16:creationId xmlns:a16="http://schemas.microsoft.com/office/drawing/2014/main" id="{7F7D993A-B969-1DDE-7F22-84690507AC78}"/>
                </a:ext>
              </a:extLst>
            </p:cNvPr>
            <p:cNvSpPr>
              <a:spLocks noChangeAspect="1" noChangeArrowheads="1"/>
            </p:cNvSpPr>
            <p:nvPr/>
          </p:nvSpPr>
          <p:spPr bwMode="auto">
            <a:xfrm>
              <a:off x="10138176" y="3954413"/>
              <a:ext cx="305481" cy="309348"/>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489531" name="Oval 64">
              <a:extLst>
                <a:ext uri="{FF2B5EF4-FFF2-40B4-BE49-F238E27FC236}">
                  <a16:creationId xmlns:a16="http://schemas.microsoft.com/office/drawing/2014/main" id="{832F62A0-D730-852E-8795-78FBE1546D18}"/>
                </a:ext>
              </a:extLst>
            </p:cNvPr>
            <p:cNvSpPr>
              <a:spLocks noChangeAspect="1" noChangeArrowheads="1"/>
            </p:cNvSpPr>
            <p:nvPr/>
          </p:nvSpPr>
          <p:spPr bwMode="auto">
            <a:xfrm>
              <a:off x="10138176"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489532" name="Oval 65">
              <a:extLst>
                <a:ext uri="{FF2B5EF4-FFF2-40B4-BE49-F238E27FC236}">
                  <a16:creationId xmlns:a16="http://schemas.microsoft.com/office/drawing/2014/main" id="{4A4BE649-9FC5-94C7-937E-544ED30B650C}"/>
                </a:ext>
              </a:extLst>
            </p:cNvPr>
            <p:cNvSpPr>
              <a:spLocks noChangeAspect="1" noChangeArrowheads="1"/>
            </p:cNvSpPr>
            <p:nvPr/>
          </p:nvSpPr>
          <p:spPr bwMode="auto">
            <a:xfrm>
              <a:off x="10138176" y="6409929"/>
              <a:ext cx="305481" cy="305481"/>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489533" name="AutoShape 66">
              <a:extLst>
                <a:ext uri="{FF2B5EF4-FFF2-40B4-BE49-F238E27FC236}">
                  <a16:creationId xmlns:a16="http://schemas.microsoft.com/office/drawing/2014/main" id="{C6EE8749-F709-63C7-C293-6CEA00A1AB0C}"/>
                </a:ext>
              </a:extLst>
            </p:cNvPr>
            <p:cNvCxnSpPr>
              <a:cxnSpLocks noChangeShapeType="1"/>
              <a:stCxn id="489531" idx="4"/>
              <a:endCxn id="489532" idx="0"/>
            </p:cNvCxnSpPr>
            <p:nvPr/>
          </p:nvCxnSpPr>
          <p:spPr bwMode="auto">
            <a:xfrm>
              <a:off x="10290917" y="5505495"/>
              <a:ext cx="0" cy="904434"/>
            </a:xfrm>
            <a:prstGeom prst="straightConnector1">
              <a:avLst/>
            </a:prstGeom>
            <a:noFill/>
            <a:ln w="9525">
              <a:solidFill>
                <a:schemeClr val="accent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4" name="AutoShape 67">
              <a:extLst>
                <a:ext uri="{FF2B5EF4-FFF2-40B4-BE49-F238E27FC236}">
                  <a16:creationId xmlns:a16="http://schemas.microsoft.com/office/drawing/2014/main" id="{74B18F2A-F676-9AAA-B3EF-2D0588C79554}"/>
                </a:ext>
              </a:extLst>
            </p:cNvPr>
            <p:cNvCxnSpPr>
              <a:cxnSpLocks noChangeShapeType="1"/>
              <a:stCxn id="489530" idx="4"/>
              <a:endCxn id="489531" idx="0"/>
            </p:cNvCxnSpPr>
            <p:nvPr/>
          </p:nvCxnSpPr>
          <p:spPr bwMode="auto">
            <a:xfrm>
              <a:off x="10290917" y="4263761"/>
              <a:ext cx="0" cy="93432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5" name="AutoShape 68">
              <a:extLst>
                <a:ext uri="{FF2B5EF4-FFF2-40B4-BE49-F238E27FC236}">
                  <a16:creationId xmlns:a16="http://schemas.microsoft.com/office/drawing/2014/main" id="{4C8162FF-DF24-FECE-7B8B-CC9294FC7D5C}"/>
                </a:ext>
              </a:extLst>
            </p:cNvPr>
            <p:cNvCxnSpPr>
              <a:cxnSpLocks noChangeShapeType="1"/>
              <a:stCxn id="489519" idx="5"/>
              <a:endCxn id="489531" idx="1"/>
            </p:cNvCxnSpPr>
            <p:nvPr/>
          </p:nvCxnSpPr>
          <p:spPr bwMode="auto">
            <a:xfrm>
              <a:off x="8182062" y="4218458"/>
              <a:ext cx="2000850" cy="1024643"/>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36" name="Oval 69">
              <a:extLst>
                <a:ext uri="{FF2B5EF4-FFF2-40B4-BE49-F238E27FC236}">
                  <a16:creationId xmlns:a16="http://schemas.microsoft.com/office/drawing/2014/main" id="{73274EDC-2770-AEEE-A077-FA44B6746FAA}"/>
                </a:ext>
              </a:extLst>
            </p:cNvPr>
            <p:cNvSpPr>
              <a:spLocks noChangeAspect="1" noChangeArrowheads="1"/>
            </p:cNvSpPr>
            <p:nvPr/>
          </p:nvSpPr>
          <p:spPr bwMode="auto">
            <a:xfrm>
              <a:off x="11766348"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489537" name="AutoShape 70">
              <a:extLst>
                <a:ext uri="{FF2B5EF4-FFF2-40B4-BE49-F238E27FC236}">
                  <a16:creationId xmlns:a16="http://schemas.microsoft.com/office/drawing/2014/main" id="{A3745D45-D4CD-F7E3-B577-D3D57E16BBF4}"/>
                </a:ext>
              </a:extLst>
            </p:cNvPr>
            <p:cNvCxnSpPr>
              <a:cxnSpLocks noChangeShapeType="1"/>
              <a:stCxn id="489530" idx="6"/>
              <a:endCxn id="489536" idx="1"/>
            </p:cNvCxnSpPr>
            <p:nvPr/>
          </p:nvCxnSpPr>
          <p:spPr bwMode="auto">
            <a:xfrm>
              <a:off x="10443658" y="4109087"/>
              <a:ext cx="1367427" cy="1134014"/>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8" name="AutoShape 71">
              <a:extLst>
                <a:ext uri="{FF2B5EF4-FFF2-40B4-BE49-F238E27FC236}">
                  <a16:creationId xmlns:a16="http://schemas.microsoft.com/office/drawing/2014/main" id="{46F1FC79-AE7B-BDE9-CFCE-D0D7FCE87E3F}"/>
                </a:ext>
              </a:extLst>
            </p:cNvPr>
            <p:cNvCxnSpPr>
              <a:cxnSpLocks noChangeShapeType="1"/>
              <a:stCxn id="489531" idx="6"/>
              <a:endCxn id="489536" idx="2"/>
            </p:cNvCxnSpPr>
            <p:nvPr/>
          </p:nvCxnSpPr>
          <p:spPr bwMode="auto">
            <a:xfrm>
              <a:off x="10443658" y="5351789"/>
              <a:ext cx="1322690" cy="0"/>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9" name="AutoShape 72">
              <a:extLst>
                <a:ext uri="{FF2B5EF4-FFF2-40B4-BE49-F238E27FC236}">
                  <a16:creationId xmlns:a16="http://schemas.microsoft.com/office/drawing/2014/main" id="{CF1A416E-E481-CB74-36F9-BDCE2EAFBD87}"/>
                </a:ext>
              </a:extLst>
            </p:cNvPr>
            <p:cNvCxnSpPr>
              <a:cxnSpLocks noChangeShapeType="1"/>
              <a:stCxn id="489532" idx="7"/>
              <a:endCxn id="489536" idx="4"/>
            </p:cNvCxnSpPr>
            <p:nvPr/>
          </p:nvCxnSpPr>
          <p:spPr bwMode="auto">
            <a:xfrm flipV="1">
              <a:off x="10398921" y="5505495"/>
              <a:ext cx="1520168" cy="949170"/>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40" name="Text Box 73">
              <a:extLst>
                <a:ext uri="{FF2B5EF4-FFF2-40B4-BE49-F238E27FC236}">
                  <a16:creationId xmlns:a16="http://schemas.microsoft.com/office/drawing/2014/main" id="{26654B58-6197-11C4-7A60-242AD644094E}"/>
                </a:ext>
              </a:extLst>
            </p:cNvPr>
            <p:cNvSpPr txBox="1">
              <a:spLocks noChangeArrowheads="1"/>
            </p:cNvSpPr>
            <p:nvPr/>
          </p:nvSpPr>
          <p:spPr bwMode="auto">
            <a:xfrm>
              <a:off x="6919589" y="5880823"/>
              <a:ext cx="785720"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sp>
          <p:nvSpPr>
            <p:cNvPr id="489541" name="Text Box 74">
              <a:extLst>
                <a:ext uri="{FF2B5EF4-FFF2-40B4-BE49-F238E27FC236}">
                  <a16:creationId xmlns:a16="http://schemas.microsoft.com/office/drawing/2014/main" id="{10D35DB4-57C5-37E9-96FE-5A5CDFD9B356}"/>
                </a:ext>
              </a:extLst>
            </p:cNvPr>
            <p:cNvSpPr txBox="1">
              <a:spLocks noChangeArrowheads="1"/>
            </p:cNvSpPr>
            <p:nvPr/>
          </p:nvSpPr>
          <p:spPr bwMode="auto">
            <a:xfrm>
              <a:off x="6998369" y="5168406"/>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a:t>
              </a:r>
              <a:endParaRPr lang="en-US" altLang="en-US" sz="1400" dirty="0">
                <a:latin typeface="Arial" panose="020B0604020202020204" pitchFamily="34" charset="0"/>
                <a:cs typeface="Arial" panose="020B0604020202020204" pitchFamily="34" charset="0"/>
              </a:endParaRPr>
            </a:p>
          </p:txBody>
        </p:sp>
        <p:sp>
          <p:nvSpPr>
            <p:cNvPr id="489542" name="Text Box 75">
              <a:extLst>
                <a:ext uri="{FF2B5EF4-FFF2-40B4-BE49-F238E27FC236}">
                  <a16:creationId xmlns:a16="http://schemas.microsoft.com/office/drawing/2014/main" id="{A6840A7F-CAF9-AC40-D2AE-A6AE5C5D53C5}"/>
                </a:ext>
              </a:extLst>
            </p:cNvPr>
            <p:cNvSpPr txBox="1">
              <a:spLocks noChangeArrowheads="1"/>
            </p:cNvSpPr>
            <p:nvPr/>
          </p:nvSpPr>
          <p:spPr bwMode="auto">
            <a:xfrm>
              <a:off x="8847362" y="6520766"/>
              <a:ext cx="632607" cy="276999"/>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16</a:t>
              </a:r>
              <a:endParaRPr lang="en-US" altLang="en-US" dirty="0">
                <a:latin typeface="Arial" panose="020B0604020202020204" pitchFamily="34" charset="0"/>
                <a:cs typeface="Arial" panose="020B0604020202020204" pitchFamily="34" charset="0"/>
              </a:endParaRPr>
            </a:p>
          </p:txBody>
        </p:sp>
        <p:sp>
          <p:nvSpPr>
            <p:cNvPr id="489543" name="Text Box 76">
              <a:extLst>
                <a:ext uri="{FF2B5EF4-FFF2-40B4-BE49-F238E27FC236}">
                  <a16:creationId xmlns:a16="http://schemas.microsoft.com/office/drawing/2014/main" id="{6AC115F4-E127-0A2A-27E7-027262F620E0}"/>
                </a:ext>
              </a:extLst>
            </p:cNvPr>
            <p:cNvSpPr txBox="1">
              <a:spLocks noChangeArrowheads="1"/>
            </p:cNvSpPr>
            <p:nvPr/>
          </p:nvSpPr>
          <p:spPr bwMode="auto">
            <a:xfrm>
              <a:off x="10084005" y="5767889"/>
              <a:ext cx="52871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solidFill>
                    <a:srgbClr val="0070C0"/>
                  </a:solidFill>
                  <a:latin typeface="Arial" panose="020B0604020202020204" pitchFamily="34" charset="0"/>
                  <a:cs typeface="Arial" panose="020B0604020202020204" pitchFamily="34" charset="0"/>
                </a:rPr>
                <a:t> 15</a:t>
              </a:r>
            </a:p>
          </p:txBody>
        </p:sp>
        <p:sp>
          <p:nvSpPr>
            <p:cNvPr id="489544" name="Text Box 77">
              <a:extLst>
                <a:ext uri="{FF2B5EF4-FFF2-40B4-BE49-F238E27FC236}">
                  <a16:creationId xmlns:a16="http://schemas.microsoft.com/office/drawing/2014/main" id="{38A61317-4DFD-6CBD-7F5C-FF0E75D88531}"/>
                </a:ext>
              </a:extLst>
            </p:cNvPr>
            <p:cNvSpPr txBox="1">
              <a:spLocks noChangeArrowheads="1"/>
            </p:cNvSpPr>
            <p:nvPr/>
          </p:nvSpPr>
          <p:spPr bwMode="auto">
            <a:xfrm>
              <a:off x="7060685" y="4545752"/>
              <a:ext cx="60342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endParaRPr lang="en-US" altLang="en-US" dirty="0">
                <a:latin typeface="Arial" panose="020B0604020202020204" pitchFamily="34" charset="0"/>
                <a:cs typeface="Arial" panose="020B0604020202020204" pitchFamily="34" charset="0"/>
              </a:endParaRPr>
            </a:p>
          </p:txBody>
        </p:sp>
        <p:sp>
          <p:nvSpPr>
            <p:cNvPr id="489545" name="Text Box 78">
              <a:extLst>
                <a:ext uri="{FF2B5EF4-FFF2-40B4-BE49-F238E27FC236}">
                  <a16:creationId xmlns:a16="http://schemas.microsoft.com/office/drawing/2014/main" id="{73B70698-2AB8-C537-36FA-81DBFD4227E7}"/>
                </a:ext>
              </a:extLst>
            </p:cNvPr>
            <p:cNvSpPr txBox="1">
              <a:spLocks noChangeArrowheads="1"/>
            </p:cNvSpPr>
            <p:nvPr/>
          </p:nvSpPr>
          <p:spPr bwMode="auto">
            <a:xfrm>
              <a:off x="8983811" y="5212667"/>
              <a:ext cx="41293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latin typeface="Arial" panose="020B0604020202020204" pitchFamily="34" charset="0"/>
                  <a:cs typeface="Arial" panose="020B0604020202020204" pitchFamily="34" charset="0"/>
                </a:rPr>
                <a:t> </a:t>
              </a:r>
              <a:r>
                <a:rPr lang="en-US" altLang="en-US" b="1" dirty="0">
                  <a:solidFill>
                    <a:srgbClr val="0066CC"/>
                  </a:solidFill>
                  <a:latin typeface="Arial" panose="020B0604020202020204" pitchFamily="34" charset="0"/>
                  <a:cs typeface="Arial" panose="020B0604020202020204" pitchFamily="34" charset="0"/>
                </a:rPr>
                <a:t>8</a:t>
              </a:r>
              <a:endParaRPr lang="en-US" altLang="en-US" dirty="0">
                <a:latin typeface="Arial" panose="020B0604020202020204" pitchFamily="34" charset="0"/>
                <a:cs typeface="Arial" panose="020B0604020202020204" pitchFamily="34" charset="0"/>
              </a:endParaRPr>
            </a:p>
          </p:txBody>
        </p:sp>
        <p:sp>
          <p:nvSpPr>
            <p:cNvPr id="489546" name="Text Box 79">
              <a:extLst>
                <a:ext uri="{FF2B5EF4-FFF2-40B4-BE49-F238E27FC236}">
                  <a16:creationId xmlns:a16="http://schemas.microsoft.com/office/drawing/2014/main" id="{B14631D7-DBB5-D25E-9AA9-7555047FAECD}"/>
                </a:ext>
              </a:extLst>
            </p:cNvPr>
            <p:cNvSpPr txBox="1">
              <a:spLocks noChangeArrowheads="1"/>
            </p:cNvSpPr>
            <p:nvPr/>
          </p:nvSpPr>
          <p:spPr bwMode="auto">
            <a:xfrm>
              <a:off x="8930581" y="4569539"/>
              <a:ext cx="5493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sp>
          <p:nvSpPr>
            <p:cNvPr id="489547" name="Text Box 80">
              <a:extLst>
                <a:ext uri="{FF2B5EF4-FFF2-40B4-BE49-F238E27FC236}">
                  <a16:creationId xmlns:a16="http://schemas.microsoft.com/office/drawing/2014/main" id="{0A850A4E-6692-1099-DF8D-FCF7FDF5FE07}"/>
                </a:ext>
              </a:extLst>
            </p:cNvPr>
            <p:cNvSpPr txBox="1">
              <a:spLocks noChangeArrowheads="1"/>
            </p:cNvSpPr>
            <p:nvPr/>
          </p:nvSpPr>
          <p:spPr bwMode="auto">
            <a:xfrm>
              <a:off x="8946880" y="3968997"/>
              <a:ext cx="355334"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endParaRPr lang="en-US" altLang="en-US" dirty="0">
                <a:latin typeface="Arial" panose="020B0604020202020204" pitchFamily="34" charset="0"/>
                <a:cs typeface="Arial" panose="020B0604020202020204" pitchFamily="34" charset="0"/>
              </a:endParaRPr>
            </a:p>
          </p:txBody>
        </p:sp>
        <p:sp>
          <p:nvSpPr>
            <p:cNvPr id="489548" name="Text Box 81">
              <a:extLst>
                <a:ext uri="{FF2B5EF4-FFF2-40B4-BE49-F238E27FC236}">
                  <a16:creationId xmlns:a16="http://schemas.microsoft.com/office/drawing/2014/main" id="{891789EE-4353-947E-85F9-79F9B7B8D2CE}"/>
                </a:ext>
              </a:extLst>
            </p:cNvPr>
            <p:cNvSpPr txBox="1">
              <a:spLocks noChangeArrowheads="1"/>
            </p:cNvSpPr>
            <p:nvPr/>
          </p:nvSpPr>
          <p:spPr bwMode="auto">
            <a:xfrm>
              <a:off x="8946880" y="5820013"/>
              <a:ext cx="355334"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2</a:t>
              </a:r>
              <a:endParaRPr lang="en-US" altLang="en-US" dirty="0">
                <a:latin typeface="Arial" panose="020B0604020202020204" pitchFamily="34" charset="0"/>
                <a:cs typeface="Arial" panose="020B0604020202020204" pitchFamily="34" charset="0"/>
              </a:endParaRPr>
            </a:p>
          </p:txBody>
        </p:sp>
        <p:sp>
          <p:nvSpPr>
            <p:cNvPr id="489549" name="Text Box 82">
              <a:extLst>
                <a:ext uri="{FF2B5EF4-FFF2-40B4-BE49-F238E27FC236}">
                  <a16:creationId xmlns:a16="http://schemas.microsoft.com/office/drawing/2014/main" id="{32F444E6-D623-9739-1499-4AD0F4646289}"/>
                </a:ext>
              </a:extLst>
            </p:cNvPr>
            <p:cNvSpPr txBox="1">
              <a:spLocks noChangeArrowheads="1"/>
            </p:cNvSpPr>
            <p:nvPr/>
          </p:nvSpPr>
          <p:spPr bwMode="auto">
            <a:xfrm>
              <a:off x="10844399" y="5922959"/>
              <a:ext cx="62921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endParaRPr lang="en-US" altLang="en-US" dirty="0">
                <a:latin typeface="Arial" panose="020B0604020202020204" pitchFamily="34" charset="0"/>
                <a:cs typeface="Arial" panose="020B0604020202020204" pitchFamily="34" charset="0"/>
              </a:endParaRPr>
            </a:p>
          </p:txBody>
        </p:sp>
        <p:sp>
          <p:nvSpPr>
            <p:cNvPr id="489550" name="Text Box 83">
              <a:extLst>
                <a:ext uri="{FF2B5EF4-FFF2-40B4-BE49-F238E27FC236}">
                  <a16:creationId xmlns:a16="http://schemas.microsoft.com/office/drawing/2014/main" id="{F2E644E8-6BF5-6C86-FB47-244E081353E2}"/>
                </a:ext>
              </a:extLst>
            </p:cNvPr>
            <p:cNvSpPr txBox="1">
              <a:spLocks noChangeArrowheads="1"/>
            </p:cNvSpPr>
            <p:nvPr/>
          </p:nvSpPr>
          <p:spPr bwMode="auto">
            <a:xfrm>
              <a:off x="10936292" y="5212667"/>
              <a:ext cx="40757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 9</a:t>
              </a:r>
              <a:endParaRPr lang="en-US" altLang="en-US" sz="1400" dirty="0">
                <a:latin typeface="Arial" panose="020B0604020202020204" pitchFamily="34" charset="0"/>
                <a:cs typeface="Arial" panose="020B0604020202020204" pitchFamily="34" charset="0"/>
              </a:endParaRPr>
            </a:p>
          </p:txBody>
        </p:sp>
        <p:sp>
          <p:nvSpPr>
            <p:cNvPr id="489551" name="Text Box 84">
              <a:extLst>
                <a:ext uri="{FF2B5EF4-FFF2-40B4-BE49-F238E27FC236}">
                  <a16:creationId xmlns:a16="http://schemas.microsoft.com/office/drawing/2014/main" id="{2FD9E984-527B-D697-1337-C662A812894F}"/>
                </a:ext>
              </a:extLst>
            </p:cNvPr>
            <p:cNvSpPr txBox="1">
              <a:spLocks noChangeArrowheads="1"/>
            </p:cNvSpPr>
            <p:nvPr/>
          </p:nvSpPr>
          <p:spPr bwMode="auto">
            <a:xfrm>
              <a:off x="10835300" y="4537594"/>
              <a:ext cx="60691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endParaRPr lang="en-US" altLang="en-US" dirty="0">
                <a:latin typeface="Arial" panose="020B0604020202020204" pitchFamily="34" charset="0"/>
                <a:cs typeface="Arial" panose="020B0604020202020204" pitchFamily="34" charset="0"/>
              </a:endParaRPr>
            </a:p>
          </p:txBody>
        </p:sp>
        <p:sp>
          <p:nvSpPr>
            <p:cNvPr id="489552" name="Text Box 85">
              <a:extLst>
                <a:ext uri="{FF2B5EF4-FFF2-40B4-BE49-F238E27FC236}">
                  <a16:creationId xmlns:a16="http://schemas.microsoft.com/office/drawing/2014/main" id="{DD1FCE18-2001-7B3D-A773-462F95B1BF29}"/>
                </a:ext>
              </a:extLst>
            </p:cNvPr>
            <p:cNvSpPr txBox="1">
              <a:spLocks noChangeArrowheads="1"/>
            </p:cNvSpPr>
            <p:nvPr/>
          </p:nvSpPr>
          <p:spPr bwMode="auto">
            <a:xfrm>
              <a:off x="10132357" y="4545752"/>
              <a:ext cx="47967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15</a:t>
              </a:r>
            </a:p>
          </p:txBody>
        </p:sp>
        <p:sp>
          <p:nvSpPr>
            <p:cNvPr id="489553" name="Text Box 86">
              <a:extLst>
                <a:ext uri="{FF2B5EF4-FFF2-40B4-BE49-F238E27FC236}">
                  <a16:creationId xmlns:a16="http://schemas.microsoft.com/office/drawing/2014/main" id="{7D9D5FB8-8A7A-4838-BB34-3055A47D571E}"/>
                </a:ext>
              </a:extLst>
            </p:cNvPr>
            <p:cNvSpPr txBox="1">
              <a:spLocks noChangeArrowheads="1"/>
            </p:cNvSpPr>
            <p:nvPr/>
          </p:nvSpPr>
          <p:spPr bwMode="auto">
            <a:xfrm>
              <a:off x="7918968" y="4597123"/>
              <a:ext cx="35533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solidFill>
                    <a:srgbClr val="0070C0"/>
                  </a:solidFill>
                  <a:latin typeface="Arial" panose="020B0604020202020204" pitchFamily="34" charset="0"/>
                  <a:cs typeface="Arial" panose="020B0604020202020204" pitchFamily="34" charset="0"/>
                </a:rPr>
                <a:t>4</a:t>
              </a:r>
            </a:p>
          </p:txBody>
        </p:sp>
        <p:sp>
          <p:nvSpPr>
            <p:cNvPr id="489554" name="Text Box 87">
              <a:extLst>
                <a:ext uri="{FF2B5EF4-FFF2-40B4-BE49-F238E27FC236}">
                  <a16:creationId xmlns:a16="http://schemas.microsoft.com/office/drawing/2014/main" id="{B21305B8-CB6C-1668-EA37-94884D40B5AC}"/>
                </a:ext>
              </a:extLst>
            </p:cNvPr>
            <p:cNvSpPr txBox="1">
              <a:spLocks noChangeArrowheads="1"/>
            </p:cNvSpPr>
            <p:nvPr/>
          </p:nvSpPr>
          <p:spPr bwMode="auto">
            <a:xfrm>
              <a:off x="7912300" y="5792717"/>
              <a:ext cx="355334" cy="270858"/>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cxnSp>
          <p:nvCxnSpPr>
            <p:cNvPr id="489555" name="AutoShape 64">
              <a:extLst>
                <a:ext uri="{FF2B5EF4-FFF2-40B4-BE49-F238E27FC236}">
                  <a16:creationId xmlns:a16="http://schemas.microsoft.com/office/drawing/2014/main" id="{F7C814E3-041E-D609-EA61-B369B63854E6}"/>
                </a:ext>
              </a:extLst>
            </p:cNvPr>
            <p:cNvCxnSpPr>
              <a:cxnSpLocks noChangeShapeType="1"/>
              <a:stCxn id="489520" idx="3"/>
              <a:endCxn id="489518" idx="5"/>
            </p:cNvCxnSpPr>
            <p:nvPr/>
          </p:nvCxnSpPr>
          <p:spPr bwMode="auto">
            <a:xfrm rot="5400000">
              <a:off x="7245388" y="4739808"/>
              <a:ext cx="12700" cy="1441334"/>
            </a:xfrm>
            <a:prstGeom prst="curvedConnector3">
              <a:avLst>
                <a:gd name="adj1" fmla="val 1427213"/>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60" name="Text Box 74">
              <a:extLst>
                <a:ext uri="{FF2B5EF4-FFF2-40B4-BE49-F238E27FC236}">
                  <a16:creationId xmlns:a16="http://schemas.microsoft.com/office/drawing/2014/main" id="{05039C3D-AC3D-BA41-EA9D-4412C29E1498}"/>
                </a:ext>
              </a:extLst>
            </p:cNvPr>
            <p:cNvSpPr txBox="1">
              <a:spLocks noChangeArrowheads="1"/>
            </p:cNvSpPr>
            <p:nvPr/>
          </p:nvSpPr>
          <p:spPr bwMode="auto">
            <a:xfrm>
              <a:off x="7326973" y="5442056"/>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4</a:t>
              </a:r>
              <a:endParaRPr lang="en-US" altLang="en-US" sz="1400" dirty="0">
                <a:latin typeface="Arial" panose="020B0604020202020204" pitchFamily="34" charset="0"/>
                <a:cs typeface="Arial" panose="020B0604020202020204" pitchFamily="34" charset="0"/>
              </a:endParaRPr>
            </a:p>
          </p:txBody>
        </p:sp>
        <p:cxnSp>
          <p:nvCxnSpPr>
            <p:cNvPr id="489561" name="AutoShape 64">
              <a:extLst>
                <a:ext uri="{FF2B5EF4-FFF2-40B4-BE49-F238E27FC236}">
                  <a16:creationId xmlns:a16="http://schemas.microsoft.com/office/drawing/2014/main" id="{74590868-E8D0-D1FA-5360-AB51436E9572}"/>
                </a:ext>
              </a:extLst>
            </p:cNvPr>
            <p:cNvCxnSpPr>
              <a:cxnSpLocks noChangeShapeType="1"/>
              <a:stCxn id="489521" idx="2"/>
              <a:endCxn id="489518" idx="4"/>
            </p:cNvCxnSpPr>
            <p:nvPr/>
          </p:nvCxnSpPr>
          <p:spPr bwMode="auto">
            <a:xfrm rot="10800000">
              <a:off x="6416718" y="5505496"/>
              <a:ext cx="1504600" cy="1057175"/>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65" name="Text Box 74">
              <a:extLst>
                <a:ext uri="{FF2B5EF4-FFF2-40B4-BE49-F238E27FC236}">
                  <a16:creationId xmlns:a16="http://schemas.microsoft.com/office/drawing/2014/main" id="{D46DC8D7-C928-92BD-D8A9-30103E9AEBA1}"/>
                </a:ext>
              </a:extLst>
            </p:cNvPr>
            <p:cNvSpPr txBox="1">
              <a:spLocks noChangeArrowheads="1"/>
            </p:cNvSpPr>
            <p:nvPr/>
          </p:nvSpPr>
          <p:spPr bwMode="auto">
            <a:xfrm>
              <a:off x="6787586" y="6102980"/>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14</a:t>
              </a:r>
              <a:endParaRPr lang="en-US" altLang="en-US" sz="1400" dirty="0">
                <a:latin typeface="Arial" panose="020B0604020202020204" pitchFamily="34" charset="0"/>
                <a:cs typeface="Arial" panose="020B0604020202020204" pitchFamily="34" charset="0"/>
              </a:endParaRPr>
            </a:p>
          </p:txBody>
        </p:sp>
        <p:cxnSp>
          <p:nvCxnSpPr>
            <p:cNvPr id="489566" name="AutoShape 64">
              <a:extLst>
                <a:ext uri="{FF2B5EF4-FFF2-40B4-BE49-F238E27FC236}">
                  <a16:creationId xmlns:a16="http://schemas.microsoft.com/office/drawing/2014/main" id="{96BD1D24-B7E8-2C63-C005-F49AB298681E}"/>
                </a:ext>
              </a:extLst>
            </p:cNvPr>
            <p:cNvCxnSpPr>
              <a:cxnSpLocks noChangeShapeType="1"/>
              <a:stCxn id="489532" idx="1"/>
              <a:endCxn id="489521" idx="7"/>
            </p:cNvCxnSpPr>
            <p:nvPr/>
          </p:nvCxnSpPr>
          <p:spPr bwMode="auto">
            <a:xfrm rot="16200000" flipV="1">
              <a:off x="9182488" y="5454240"/>
              <a:ext cx="12700" cy="2000851"/>
            </a:xfrm>
            <a:prstGeom prst="curvedConnector3">
              <a:avLst>
                <a:gd name="adj1" fmla="val 479535"/>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71" name="Text Box 75">
              <a:extLst>
                <a:ext uri="{FF2B5EF4-FFF2-40B4-BE49-F238E27FC236}">
                  <a16:creationId xmlns:a16="http://schemas.microsoft.com/office/drawing/2014/main" id="{DA08B0BF-7BC9-8500-E61A-A45B49E5A78F}"/>
                </a:ext>
              </a:extLst>
            </p:cNvPr>
            <p:cNvSpPr txBox="1">
              <a:spLocks noChangeArrowheads="1"/>
            </p:cNvSpPr>
            <p:nvPr/>
          </p:nvSpPr>
          <p:spPr bwMode="auto">
            <a:xfrm>
              <a:off x="8837352" y="6184017"/>
              <a:ext cx="632607" cy="276999"/>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endParaRPr lang="en-US" altLang="en-US" dirty="0">
                <a:latin typeface="Arial" panose="020B0604020202020204" pitchFamily="34" charset="0"/>
                <a:cs typeface="Arial" panose="020B0604020202020204" pitchFamily="34" charset="0"/>
              </a:endParaRPr>
            </a:p>
          </p:txBody>
        </p:sp>
        <p:cxnSp>
          <p:nvCxnSpPr>
            <p:cNvPr id="489572" name="AutoShape 64">
              <a:extLst>
                <a:ext uri="{FF2B5EF4-FFF2-40B4-BE49-F238E27FC236}">
                  <a16:creationId xmlns:a16="http://schemas.microsoft.com/office/drawing/2014/main" id="{11352BB6-1458-EAC8-3AC2-06990957B015}"/>
                </a:ext>
              </a:extLst>
            </p:cNvPr>
            <p:cNvCxnSpPr>
              <a:cxnSpLocks noChangeShapeType="1"/>
              <a:stCxn id="489532" idx="0"/>
              <a:endCxn id="489520" idx="6"/>
            </p:cNvCxnSpPr>
            <p:nvPr/>
          </p:nvCxnSpPr>
          <p:spPr bwMode="auto">
            <a:xfrm rot="16200000" flipV="1">
              <a:off x="8729788" y="4848800"/>
              <a:ext cx="1058141" cy="2064118"/>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84" name="Text Box 81">
              <a:extLst>
                <a:ext uri="{FF2B5EF4-FFF2-40B4-BE49-F238E27FC236}">
                  <a16:creationId xmlns:a16="http://schemas.microsoft.com/office/drawing/2014/main" id="{7D364A05-AD20-3802-37C2-0DDAAAB48437}"/>
                </a:ext>
              </a:extLst>
            </p:cNvPr>
            <p:cNvSpPr txBox="1">
              <a:spLocks noChangeArrowheads="1"/>
            </p:cNvSpPr>
            <p:nvPr/>
          </p:nvSpPr>
          <p:spPr bwMode="auto">
            <a:xfrm>
              <a:off x="9421919" y="5580555"/>
              <a:ext cx="355334"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4</a:t>
              </a:r>
              <a:endParaRPr lang="en-US" altLang="en-US" dirty="0">
                <a:latin typeface="Arial" panose="020B0604020202020204" pitchFamily="34" charset="0"/>
                <a:cs typeface="Arial" panose="020B0604020202020204" pitchFamily="34" charset="0"/>
              </a:endParaRPr>
            </a:p>
          </p:txBody>
        </p:sp>
        <p:cxnSp>
          <p:nvCxnSpPr>
            <p:cNvPr id="489585" name="AutoShape 64">
              <a:extLst>
                <a:ext uri="{FF2B5EF4-FFF2-40B4-BE49-F238E27FC236}">
                  <a16:creationId xmlns:a16="http://schemas.microsoft.com/office/drawing/2014/main" id="{9DB88348-882D-93B9-112D-8FE831A41EB4}"/>
                </a:ext>
              </a:extLst>
            </p:cNvPr>
            <p:cNvCxnSpPr>
              <a:cxnSpLocks noChangeShapeType="1"/>
              <a:stCxn id="489531" idx="0"/>
              <a:endCxn id="489519" idx="6"/>
            </p:cNvCxnSpPr>
            <p:nvPr/>
          </p:nvCxnSpPr>
          <p:spPr bwMode="auto">
            <a:xfrm rot="16200000" flipV="1">
              <a:off x="8714361" y="3621525"/>
              <a:ext cx="1088994" cy="2064118"/>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0" name="Text Box 79">
              <a:extLst>
                <a:ext uri="{FF2B5EF4-FFF2-40B4-BE49-F238E27FC236}">
                  <a16:creationId xmlns:a16="http://schemas.microsoft.com/office/drawing/2014/main" id="{69DAFE4B-CB25-0D67-8921-DF5C6DFC9E90}"/>
                </a:ext>
              </a:extLst>
            </p:cNvPr>
            <p:cNvSpPr txBox="1">
              <a:spLocks noChangeArrowheads="1"/>
            </p:cNvSpPr>
            <p:nvPr/>
          </p:nvSpPr>
          <p:spPr bwMode="auto">
            <a:xfrm>
              <a:off x="9363310" y="4326058"/>
              <a:ext cx="5493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endParaRPr lang="en-US" altLang="en-US" dirty="0">
                <a:latin typeface="Arial" panose="020B0604020202020204" pitchFamily="34" charset="0"/>
                <a:cs typeface="Arial" panose="020B0604020202020204" pitchFamily="34" charset="0"/>
              </a:endParaRPr>
            </a:p>
          </p:txBody>
        </p:sp>
        <p:cxnSp>
          <p:nvCxnSpPr>
            <p:cNvPr id="489591" name="AutoShape 64">
              <a:extLst>
                <a:ext uri="{FF2B5EF4-FFF2-40B4-BE49-F238E27FC236}">
                  <a16:creationId xmlns:a16="http://schemas.microsoft.com/office/drawing/2014/main" id="{60D64D9C-6473-4563-0D2E-8220AA9B1288}"/>
                </a:ext>
              </a:extLst>
            </p:cNvPr>
            <p:cNvCxnSpPr>
              <a:cxnSpLocks noChangeShapeType="1"/>
              <a:stCxn id="489530" idx="6"/>
              <a:endCxn id="489536" idx="0"/>
            </p:cNvCxnSpPr>
            <p:nvPr/>
          </p:nvCxnSpPr>
          <p:spPr bwMode="auto">
            <a:xfrm>
              <a:off x="10443657" y="4109087"/>
              <a:ext cx="1475432" cy="1088994"/>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4" name="Text Box 84">
              <a:extLst>
                <a:ext uri="{FF2B5EF4-FFF2-40B4-BE49-F238E27FC236}">
                  <a16:creationId xmlns:a16="http://schemas.microsoft.com/office/drawing/2014/main" id="{5C805AD3-98F9-CDB6-68A2-01514EF60AF3}"/>
                </a:ext>
              </a:extLst>
            </p:cNvPr>
            <p:cNvSpPr txBox="1">
              <a:spLocks noChangeArrowheads="1"/>
            </p:cNvSpPr>
            <p:nvPr/>
          </p:nvSpPr>
          <p:spPr bwMode="auto">
            <a:xfrm>
              <a:off x="11319423" y="4366806"/>
              <a:ext cx="47180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cxnSp>
          <p:nvCxnSpPr>
            <p:cNvPr id="489595" name="AutoShape 64">
              <a:extLst>
                <a:ext uri="{FF2B5EF4-FFF2-40B4-BE49-F238E27FC236}">
                  <a16:creationId xmlns:a16="http://schemas.microsoft.com/office/drawing/2014/main" id="{D8AEBECB-7659-F71D-0584-C05A8B19C9DC}"/>
                </a:ext>
              </a:extLst>
            </p:cNvPr>
            <p:cNvCxnSpPr>
              <a:cxnSpLocks noChangeShapeType="1"/>
              <a:stCxn id="489531" idx="5"/>
              <a:endCxn id="489536" idx="3"/>
            </p:cNvCxnSpPr>
            <p:nvPr/>
          </p:nvCxnSpPr>
          <p:spPr bwMode="auto">
            <a:xfrm rot="16200000" flipH="1">
              <a:off x="11105002" y="4754392"/>
              <a:ext cx="12700" cy="1412165"/>
            </a:xfrm>
            <a:prstGeom prst="curvedConnector3">
              <a:avLst>
                <a:gd name="adj1" fmla="val 2154488"/>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9" name="Text Box 84">
              <a:extLst>
                <a:ext uri="{FF2B5EF4-FFF2-40B4-BE49-F238E27FC236}">
                  <a16:creationId xmlns:a16="http://schemas.microsoft.com/office/drawing/2014/main" id="{B95D4DA9-7248-D378-D3FB-FBB3D1CEF157}"/>
                </a:ext>
              </a:extLst>
            </p:cNvPr>
            <p:cNvSpPr txBox="1">
              <a:spLocks noChangeArrowheads="1"/>
            </p:cNvSpPr>
            <p:nvPr/>
          </p:nvSpPr>
          <p:spPr bwMode="auto">
            <a:xfrm>
              <a:off x="10592825" y="5556664"/>
              <a:ext cx="47180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grpSp>
      <p:sp>
        <p:nvSpPr>
          <p:cNvPr id="489600" name="TextBox 489599">
            <a:extLst>
              <a:ext uri="{FF2B5EF4-FFF2-40B4-BE49-F238E27FC236}">
                <a16:creationId xmlns:a16="http://schemas.microsoft.com/office/drawing/2014/main" id="{89E38D3D-D291-661F-6760-F98933C7D6DC}"/>
              </a:ext>
            </a:extLst>
          </p:cNvPr>
          <p:cNvSpPr txBox="1"/>
          <p:nvPr/>
        </p:nvSpPr>
        <p:spPr>
          <a:xfrm>
            <a:off x="2110299" y="6375801"/>
            <a:ext cx="1611852" cy="461665"/>
          </a:xfrm>
          <a:prstGeom prst="rect">
            <a:avLst/>
          </a:prstGeom>
          <a:noFill/>
        </p:spPr>
        <p:txBody>
          <a:bodyPr wrap="none" rtlCol="0">
            <a:spAutoFit/>
          </a:bodyPr>
          <a:lstStyle/>
          <a:p>
            <a:r>
              <a:rPr lang="en-US" sz="2400" dirty="0"/>
              <a:t>Flow Graph</a:t>
            </a:r>
            <a:endParaRPr lang="en-US" sz="2400" b="1" dirty="0">
              <a:solidFill>
                <a:srgbClr val="C00000"/>
              </a:solidFill>
            </a:endParaRPr>
          </a:p>
        </p:txBody>
      </p:sp>
      <p:sp>
        <p:nvSpPr>
          <p:cNvPr id="489602" name="TextBox 489601">
            <a:extLst>
              <a:ext uri="{FF2B5EF4-FFF2-40B4-BE49-F238E27FC236}">
                <a16:creationId xmlns:a16="http://schemas.microsoft.com/office/drawing/2014/main" id="{502B8E47-DC4D-E1A9-5575-6AE43A636C32}"/>
              </a:ext>
            </a:extLst>
          </p:cNvPr>
          <p:cNvSpPr txBox="1"/>
          <p:nvPr/>
        </p:nvSpPr>
        <p:spPr>
          <a:xfrm>
            <a:off x="8290022" y="6457996"/>
            <a:ext cx="2067746" cy="461665"/>
          </a:xfrm>
          <a:prstGeom prst="rect">
            <a:avLst/>
          </a:prstGeom>
          <a:noFill/>
        </p:spPr>
        <p:txBody>
          <a:bodyPr wrap="none" rtlCol="0">
            <a:spAutoFit/>
          </a:bodyPr>
          <a:lstStyle/>
          <a:p>
            <a:r>
              <a:rPr lang="en-US" sz="2400" dirty="0"/>
              <a:t>Residual Graph</a:t>
            </a:r>
            <a:endParaRPr lang="en-US" sz="2400" b="1" dirty="0">
              <a:solidFill>
                <a:srgbClr val="C00000"/>
              </a:solidFill>
            </a:endParaRPr>
          </a:p>
        </p:txBody>
      </p:sp>
      <p:sp>
        <p:nvSpPr>
          <p:cNvPr id="489603" name="TextBox 489602">
            <a:extLst>
              <a:ext uri="{FF2B5EF4-FFF2-40B4-BE49-F238E27FC236}">
                <a16:creationId xmlns:a16="http://schemas.microsoft.com/office/drawing/2014/main" id="{40CA1BA9-B86B-75D0-F712-6E48B0C6E70D}"/>
              </a:ext>
            </a:extLst>
          </p:cNvPr>
          <p:cNvSpPr txBox="1"/>
          <p:nvPr/>
        </p:nvSpPr>
        <p:spPr>
          <a:xfrm>
            <a:off x="7503765" y="2160468"/>
            <a:ext cx="4511452" cy="1323439"/>
          </a:xfrm>
          <a:prstGeom prst="rect">
            <a:avLst/>
          </a:prstGeom>
          <a:noFill/>
          <a:ln>
            <a:solidFill>
              <a:schemeClr val="tx1"/>
            </a:solidFill>
          </a:ln>
        </p:spPr>
        <p:txBody>
          <a:bodyPr wrap="square" rtlCol="0">
            <a:spAutoFit/>
          </a:bodyPr>
          <a:lstStyle/>
          <a:p>
            <a:r>
              <a:rPr lang="en-US" sz="2000" dirty="0"/>
              <a:t>Notice: </a:t>
            </a:r>
          </a:p>
          <a:p>
            <a:pPr marL="342900" indent="-342900">
              <a:buFont typeface="Arial" panose="020B0604020202020204" pitchFamily="34" charset="0"/>
              <a:buChar char="•"/>
            </a:pPr>
            <a:r>
              <a:rPr lang="en-US" sz="2000" dirty="0"/>
              <a:t>all edges out of the cut are saturated (flow=capacity) </a:t>
            </a:r>
          </a:p>
          <a:p>
            <a:pPr marL="342900" indent="-342900">
              <a:buFont typeface="Arial" panose="020B0604020202020204" pitchFamily="34" charset="0"/>
              <a:buChar char="•"/>
            </a:pPr>
            <a:r>
              <a:rPr lang="en-US" sz="2000" dirty="0"/>
              <a:t>all edges into the cut have no flow</a:t>
            </a:r>
            <a:endParaRPr lang="en-US" sz="2000" b="1" dirty="0">
              <a:solidFill>
                <a:srgbClr val="C00000"/>
              </a:solidFill>
            </a:endParaRPr>
          </a:p>
        </p:txBody>
      </p:sp>
    </p:spTree>
    <p:extLst>
      <p:ext uri="{BB962C8B-B14F-4D97-AF65-F5344CB8AC3E}">
        <p14:creationId xmlns:p14="http://schemas.microsoft.com/office/powerpoint/2010/main" val="1746348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38A1C-7EFF-FCF3-BA92-C5DD1ECD89DF}"/>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89475" name="Rectangle 3">
                <a:extLst>
                  <a:ext uri="{FF2B5EF4-FFF2-40B4-BE49-F238E27FC236}">
                    <a16:creationId xmlns:a16="http://schemas.microsoft.com/office/drawing/2014/main" id="{C2DAD57C-0CCE-4A5F-3D3D-C043B0CD2FFD}"/>
                  </a:ext>
                </a:extLst>
              </p:cNvPr>
              <p:cNvSpPr>
                <a:spLocks noGrp="1" noChangeArrowheads="1"/>
              </p:cNvSpPr>
              <p:nvPr>
                <p:ph type="body" idx="1"/>
              </p:nvPr>
            </p:nvSpPr>
            <p:spPr>
              <a:xfrm>
                <a:off x="46514" y="710944"/>
                <a:ext cx="12078429" cy="5200045"/>
              </a:xfrm>
            </p:spPr>
            <p:txBody>
              <a:bodyPr/>
              <a:lstStyle/>
              <a:p>
                <a:pPr marL="0" indent="0">
                  <a:buNone/>
                </a:pPr>
                <a:r>
                  <a:rPr lang="en-US" altLang="en-US" sz="2000" b="1" dirty="0">
                    <a:solidFill>
                      <a:srgbClr val="006600"/>
                    </a:solidFill>
                    <a:sym typeface="Symbol" panose="05050102010706020507" pitchFamily="18" charset="2"/>
                  </a:rPr>
                  <a:t>To Show:</a:t>
                </a:r>
                <a:r>
                  <a:rPr lang="en-US" altLang="en-US" sz="2000" dirty="0">
                    <a:sym typeface="Symbol" panose="05050102010706020507" pitchFamily="18" charset="2"/>
                  </a:rPr>
                  <a:t> If there is no augmenting path w.r.t.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𝒇</m:t>
                    </m:r>
                  </m:oMath>
                </a14:m>
                <a:r>
                  <a:rPr lang="en-US" altLang="en-US" sz="2000" dirty="0">
                    <a:solidFill>
                      <a:prstClr val="black"/>
                    </a:solidFill>
                    <a:ea typeface="Cambria Math" panose="02040503050406030204" pitchFamily="18" charset="0"/>
                    <a:sym typeface="Symbol" panose="05050102010706020507" pitchFamily="18" charset="2"/>
                  </a:rPr>
                  <a:t>, </a:t>
                </a:r>
                <a:r>
                  <a:rPr lang="en-US" altLang="en-US" sz="2000" dirty="0">
                    <a:solidFill>
                      <a:prstClr val="black"/>
                    </a:solidFill>
                    <a:sym typeface="Symbol" panose="05050102010706020507" pitchFamily="18" charset="2"/>
                  </a:rPr>
                  <a:t>there is a cut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 s.t.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𝒗</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𝒇</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𝒄</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a:t>
                </a:r>
                <a:endParaRPr lang="en-US" altLang="en-US" sz="2000" dirty="0">
                  <a:sym typeface="Symbol" panose="05050102010706020507" pitchFamily="18" charset="2"/>
                </a:endParaRPr>
              </a:p>
              <a:p>
                <a:pPr marL="0" indent="0">
                  <a:buNone/>
                </a:pPr>
                <a:r>
                  <a:rPr lang="en-US" altLang="en-US" sz="2000" b="1" dirty="0">
                    <a:solidFill>
                      <a:srgbClr val="006600"/>
                    </a:solidFill>
                    <a:sym typeface="Symbol" panose="05050102010706020507" pitchFamily="18" charset="2"/>
                  </a:rPr>
                  <a:t>The cut: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𝑨</m:t>
                    </m:r>
                  </m:oMath>
                </a14:m>
                <a:r>
                  <a:rPr lang="en-US" altLang="en-US" sz="2000" dirty="0">
                    <a:solidFill>
                      <a:prstClr val="black"/>
                    </a:solidFill>
                    <a:sym typeface="Symbol" panose="05050102010706020507" pitchFamily="18" charset="2"/>
                  </a:rPr>
                  <a:t> is the set of all nodes reachable from </a:t>
                </a:r>
                <a14:m>
                  <m:oMath xmlns:m="http://schemas.openxmlformats.org/officeDocument/2006/math">
                    <m:r>
                      <a:rPr lang="en-US" altLang="en-US" sz="2000" b="0" i="1" smtClean="0">
                        <a:solidFill>
                          <a:prstClr val="black"/>
                        </a:solidFill>
                        <a:latin typeface="Cambria Math" panose="02040503050406030204" pitchFamily="18" charset="0"/>
                        <a:sym typeface="Symbol" panose="05050102010706020507" pitchFamily="18" charset="2"/>
                      </a:rPr>
                      <m:t>𝑠</m:t>
                    </m:r>
                  </m:oMath>
                </a14:m>
                <a:r>
                  <a:rPr lang="en-US" altLang="en-US" sz="2000" dirty="0">
                    <a:sym typeface="Symbol" panose="05050102010706020507" pitchFamily="18" charset="2"/>
                  </a:rPr>
                  <a:t> in the residual graph</a:t>
                </a:r>
              </a:p>
              <a:p>
                <a:pPr marL="0" indent="0">
                  <a:buNone/>
                </a:pP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𝑩</m:t>
                    </m:r>
                  </m:oMath>
                </a14:m>
                <a:r>
                  <a:rPr lang="en-US" altLang="en-US" sz="2000" dirty="0">
                    <a:solidFill>
                      <a:prstClr val="black"/>
                    </a:solidFill>
                    <a:sym typeface="Symbol" panose="05050102010706020507" pitchFamily="18" charset="2"/>
                  </a:rPr>
                  <a:t> is the set of all the other nodes in the graph</a:t>
                </a:r>
                <a:endParaRPr lang="en-US" altLang="en-US" sz="2000" dirty="0">
                  <a:sym typeface="Symbol" panose="05050102010706020507" pitchFamily="18" charset="2"/>
                </a:endParaRPr>
              </a:p>
              <a:p>
                <a:pPr marL="0" indent="0">
                  <a:buNone/>
                </a:pPr>
                <a:r>
                  <a:rPr lang="en-US" altLang="en-US" sz="2000" b="1" dirty="0">
                    <a:solidFill>
                      <a:srgbClr val="006600"/>
                    </a:solidFill>
                    <a:sym typeface="Symbol" panose="05050102010706020507" pitchFamily="18" charset="2"/>
                  </a:rPr>
                  <a:t>Showing Flow value = Cut Capacity:</a:t>
                </a:r>
              </a:p>
              <a:p>
                <a:pPr marL="0" indent="0">
                  <a:buNone/>
                </a:pPr>
                <a:r>
                  <a:rPr lang="en-US" sz="2000" dirty="0"/>
                  <a:t>For any edge outgoing from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𝑨</m:t>
                    </m:r>
                  </m:oMath>
                </a14:m>
                <a:r>
                  <a:rPr lang="en-US" sz="2000" dirty="0"/>
                  <a:t> to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𝑩</m:t>
                    </m:r>
                  </m:oMath>
                </a14:m>
                <a:r>
                  <a:rPr lang="en-US" sz="2000" dirty="0"/>
                  <a:t>, that edge is saturated (flow = capacity) </a:t>
                </a:r>
              </a:p>
              <a:p>
                <a:pPr marL="0" indent="0">
                  <a:buNone/>
                </a:pPr>
                <a:r>
                  <a:rPr lang="en-US" sz="2000" dirty="0"/>
                  <a:t>	Otherwise there would be an edge in the residual graph for the remaining capacity. Contradiction!</a:t>
                </a:r>
              </a:p>
              <a:p>
                <a:pPr marL="0" indent="0">
                  <a:buNone/>
                </a:pPr>
                <a:r>
                  <a:rPr lang="en-US" sz="2000" dirty="0"/>
                  <a:t>For any edge incoming from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𝑩</m:t>
                    </m:r>
                  </m:oMath>
                </a14:m>
                <a:r>
                  <a:rPr lang="en-US" sz="2000" dirty="0"/>
                  <a:t> to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𝑨</m:t>
                    </m:r>
                  </m:oMath>
                </a14:m>
                <a:r>
                  <a:rPr lang="en-US" sz="2000" dirty="0"/>
                  <a:t>, that edge has no flow (flow = 0) </a:t>
                </a:r>
              </a:p>
              <a:p>
                <a:pPr marL="0" indent="0">
                  <a:buNone/>
                </a:pPr>
                <a:r>
                  <a:rPr lang="en-US" sz="2000" dirty="0"/>
                  <a:t>	Otherwise there would be an edge in the residual graph to undo the flow. Contradiction!</a:t>
                </a:r>
              </a:p>
              <a:p>
                <a:pPr marL="0" indent="0">
                  <a:buNone/>
                </a:pPr>
                <a:r>
                  <a:rPr lang="en-US" altLang="en-US" sz="2000" dirty="0">
                    <a:sym typeface="Symbol" panose="05050102010706020507" pitchFamily="18" charset="2"/>
                  </a:rPr>
                  <a:t>So summing the flows of all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𝑨</m:t>
                    </m:r>
                  </m:oMath>
                </a14:m>
                <a:r>
                  <a:rPr lang="en-US" sz="2000" dirty="0"/>
                  <a:t> to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edges is the same as summing the capacities!</a:t>
                </a:r>
              </a:p>
            </p:txBody>
          </p:sp>
        </mc:Choice>
        <mc:Fallback>
          <p:sp>
            <p:nvSpPr>
              <p:cNvPr id="489475" name="Rectangle 3">
                <a:extLst>
                  <a:ext uri="{FF2B5EF4-FFF2-40B4-BE49-F238E27FC236}">
                    <a16:creationId xmlns:a16="http://schemas.microsoft.com/office/drawing/2014/main" id="{C2DAD57C-0CCE-4A5F-3D3D-C043B0CD2FFD}"/>
                  </a:ext>
                </a:extLst>
              </p:cNvPr>
              <p:cNvSpPr>
                <a:spLocks noGrp="1" noRot="1" noChangeAspect="1" noMove="1" noResize="1" noEditPoints="1" noAdjustHandles="1" noChangeArrowheads="1" noChangeShapeType="1" noTextEdit="1"/>
              </p:cNvSpPr>
              <p:nvPr>
                <p:ph type="body" idx="1"/>
              </p:nvPr>
            </p:nvSpPr>
            <p:spPr>
              <a:xfrm>
                <a:off x="46514" y="710944"/>
                <a:ext cx="12078429" cy="5200045"/>
              </a:xfrm>
              <a:blipFill>
                <a:blip r:embed="rId3"/>
                <a:stretch>
                  <a:fillRect l="-555" t="-1290"/>
                </a:stretch>
              </a:blipFill>
            </p:spPr>
            <p:txBody>
              <a:bodyPr/>
              <a:lstStyle/>
              <a:p>
                <a:r>
                  <a:rPr lang="en-US">
                    <a:noFill/>
                  </a:rPr>
                  <a:t> </a:t>
                </a:r>
              </a:p>
            </p:txBody>
          </p:sp>
        </mc:Fallback>
      </mc:AlternateContent>
      <p:sp>
        <p:nvSpPr>
          <p:cNvPr id="32" name="Slide Number Placeholder 1">
            <a:extLst>
              <a:ext uri="{FF2B5EF4-FFF2-40B4-BE49-F238E27FC236}">
                <a16:creationId xmlns:a16="http://schemas.microsoft.com/office/drawing/2014/main" id="{2D24FE10-3988-1931-9B88-3D6B07000A4A}"/>
              </a:ext>
            </a:extLst>
          </p:cNvPr>
          <p:cNvSpPr>
            <a:spLocks noGrp="1"/>
          </p:cNvSpPr>
          <p:nvPr>
            <p:ph type="sldNum" sz="quarter" idx="12"/>
          </p:nvPr>
        </p:nvSpPr>
        <p:spPr>
          <a:xfrm>
            <a:off x="9880286" y="633677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767C1-1CFC-4BF3-A3D8-E4104FCBBC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0" name="Rectangle 3">
            <a:extLst>
              <a:ext uri="{FF2B5EF4-FFF2-40B4-BE49-F238E27FC236}">
                <a16:creationId xmlns:a16="http://schemas.microsoft.com/office/drawing/2014/main" id="{C17E11CD-430E-F6DE-6C46-344217D2B494}"/>
              </a:ext>
            </a:extLst>
          </p:cNvPr>
          <p:cNvSpPr txBox="1">
            <a:spLocks noChangeArrowheads="1"/>
          </p:cNvSpPr>
          <p:nvPr/>
        </p:nvSpPr>
        <p:spPr>
          <a:xfrm>
            <a:off x="838200" y="-201803"/>
            <a:ext cx="10515600" cy="998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Lato" panose="020F0502020204030203" pitchFamily="34" charset="77"/>
                <a:ea typeface="Inter SemiBold" panose="02000503000000020004"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Lato" panose="020F0502020204030203" pitchFamily="34" charset="77"/>
                <a:cs typeface="+mj-cs"/>
              </a:rPr>
              <a:t>Flow Value = Cut Capacity</a:t>
            </a:r>
          </a:p>
        </p:txBody>
      </p:sp>
      <p:grpSp>
        <p:nvGrpSpPr>
          <p:cNvPr id="489513" name="Group 489512">
            <a:extLst>
              <a:ext uri="{FF2B5EF4-FFF2-40B4-BE49-F238E27FC236}">
                <a16:creationId xmlns:a16="http://schemas.microsoft.com/office/drawing/2014/main" id="{915D10C4-C733-48D2-E866-B843C234FA17}"/>
              </a:ext>
            </a:extLst>
          </p:cNvPr>
          <p:cNvGrpSpPr/>
          <p:nvPr/>
        </p:nvGrpSpPr>
        <p:grpSpPr>
          <a:xfrm>
            <a:off x="-246760" y="4266384"/>
            <a:ext cx="5159233" cy="2375540"/>
            <a:chOff x="5452675" y="3523499"/>
            <a:chExt cx="6890968" cy="3172907"/>
          </a:xfrm>
        </p:grpSpPr>
        <p:sp>
          <p:nvSpPr>
            <p:cNvPr id="61" name="Freeform: Shape 60">
              <a:extLst>
                <a:ext uri="{FF2B5EF4-FFF2-40B4-BE49-F238E27FC236}">
                  <a16:creationId xmlns:a16="http://schemas.microsoft.com/office/drawing/2014/main" id="{47568E3B-550A-F128-0716-7D74CBF48AED}"/>
                </a:ext>
              </a:extLst>
            </p:cNvPr>
            <p:cNvSpPr/>
            <p:nvPr/>
          </p:nvSpPr>
          <p:spPr bwMode="auto">
            <a:xfrm>
              <a:off x="5452675" y="4469012"/>
              <a:ext cx="542565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p:grpSp>
          <p:nvGrpSpPr>
            <p:cNvPr id="62" name="Group 61">
              <a:extLst>
                <a:ext uri="{FF2B5EF4-FFF2-40B4-BE49-F238E27FC236}">
                  <a16:creationId xmlns:a16="http://schemas.microsoft.com/office/drawing/2014/main" id="{2474A211-69EE-4DDB-898F-40A3598E3D3F}"/>
                </a:ext>
              </a:extLst>
            </p:cNvPr>
            <p:cNvGrpSpPr/>
            <p:nvPr/>
          </p:nvGrpSpPr>
          <p:grpSpPr>
            <a:xfrm>
              <a:off x="5744167" y="3523499"/>
              <a:ext cx="6599476" cy="3160184"/>
              <a:chOff x="4395659" y="2923138"/>
              <a:chExt cx="6599476" cy="3160184"/>
            </a:xfrm>
          </p:grpSpPr>
          <p:cxnSp>
            <p:nvCxnSpPr>
              <p:cNvPr id="63" name="AutoShape 68">
                <a:extLst>
                  <a:ext uri="{FF2B5EF4-FFF2-40B4-BE49-F238E27FC236}">
                    <a16:creationId xmlns:a16="http://schemas.microsoft.com/office/drawing/2014/main" id="{5900B6AB-C0DE-AA39-19E8-25CDF6CB8133}"/>
                  </a:ext>
                </a:extLst>
              </p:cNvPr>
              <p:cNvCxnSpPr>
                <a:cxnSpLocks noChangeShapeType="1"/>
                <a:stCxn id="489488" idx="1"/>
                <a:endCxn id="489476" idx="5"/>
              </p:cNvCxnSpPr>
              <p:nvPr/>
            </p:nvCxnSpPr>
            <p:spPr bwMode="auto">
              <a:xfrm flipH="1" flipV="1">
                <a:off x="6575184" y="4634480"/>
                <a:ext cx="2273571"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72" name="Oval 50">
                <a:extLst>
                  <a:ext uri="{FF2B5EF4-FFF2-40B4-BE49-F238E27FC236}">
                    <a16:creationId xmlns:a16="http://schemas.microsoft.com/office/drawing/2014/main" id="{591B1483-1578-4ADA-1E83-480B1D6D292B}"/>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489473" name="Oval 51">
                <a:extLst>
                  <a:ext uri="{FF2B5EF4-FFF2-40B4-BE49-F238E27FC236}">
                    <a16:creationId xmlns:a16="http://schemas.microsoft.com/office/drawing/2014/main" id="{BDDA5B1D-E677-5F07-A92C-008319888D36}"/>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489476" name="Oval 52">
                <a:extLst>
                  <a:ext uri="{FF2B5EF4-FFF2-40B4-BE49-F238E27FC236}">
                    <a16:creationId xmlns:a16="http://schemas.microsoft.com/office/drawing/2014/main" id="{BA9421F4-0B06-D7FA-CFBC-7B1D751F69E4}"/>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489477" name="Oval 53">
                <a:extLst>
                  <a:ext uri="{FF2B5EF4-FFF2-40B4-BE49-F238E27FC236}">
                    <a16:creationId xmlns:a16="http://schemas.microsoft.com/office/drawing/2014/main" id="{B1362BE2-9935-9860-77C3-9F9D2E1CD717}"/>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489478" name="AutoShape 54">
                <a:extLst>
                  <a:ext uri="{FF2B5EF4-FFF2-40B4-BE49-F238E27FC236}">
                    <a16:creationId xmlns:a16="http://schemas.microsoft.com/office/drawing/2014/main" id="{B93B3B6C-D97B-9C1D-C17F-C3B5D41009F0}"/>
                  </a:ext>
                </a:extLst>
              </p:cNvPr>
              <p:cNvCxnSpPr>
                <a:cxnSpLocks noChangeShapeType="1"/>
                <a:stCxn id="489472" idx="7"/>
                <a:endCxn id="489473"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79" name="AutoShape 55">
                <a:extLst>
                  <a:ext uri="{FF2B5EF4-FFF2-40B4-BE49-F238E27FC236}">
                    <a16:creationId xmlns:a16="http://schemas.microsoft.com/office/drawing/2014/main" id="{D402D02C-C544-6466-A4E7-AAC54ABF6D6C}"/>
                  </a:ext>
                </a:extLst>
              </p:cNvPr>
              <p:cNvCxnSpPr>
                <a:cxnSpLocks noChangeShapeType="1"/>
                <a:stCxn id="489472" idx="6"/>
                <a:endCxn id="489476" idx="2"/>
              </p:cNvCxnSpPr>
              <p:nvPr/>
            </p:nvCxnSpPr>
            <p:spPr bwMode="auto">
              <a:xfrm>
                <a:off x="4742778" y="4510979"/>
                <a:ext cx="1536121"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0" name="AutoShape 56">
                <a:extLst>
                  <a:ext uri="{FF2B5EF4-FFF2-40B4-BE49-F238E27FC236}">
                    <a16:creationId xmlns:a16="http://schemas.microsoft.com/office/drawing/2014/main" id="{E5DC3B0B-D696-CA84-C3E6-FA262EC97D6B}"/>
                  </a:ext>
                </a:extLst>
              </p:cNvPr>
              <p:cNvCxnSpPr>
                <a:cxnSpLocks noChangeShapeType="1"/>
                <a:stCxn id="489472" idx="5"/>
                <a:endCxn id="489477" idx="1"/>
              </p:cNvCxnSpPr>
              <p:nvPr/>
            </p:nvCxnSpPr>
            <p:spPr bwMode="auto">
              <a:xfrm>
                <a:off x="4691944" y="4634480"/>
                <a:ext cx="1637789"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1" name="AutoShape 57">
                <a:extLst>
                  <a:ext uri="{FF2B5EF4-FFF2-40B4-BE49-F238E27FC236}">
                    <a16:creationId xmlns:a16="http://schemas.microsoft.com/office/drawing/2014/main" id="{4FDA7A1E-BFC5-B17A-2D98-C7D4F1A6BDFA}"/>
                  </a:ext>
                </a:extLst>
              </p:cNvPr>
              <p:cNvCxnSpPr>
                <a:cxnSpLocks noChangeShapeType="1"/>
                <a:stCxn id="489476" idx="6"/>
                <a:endCxn id="489487"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2" name="AutoShape 59">
                <a:extLst>
                  <a:ext uri="{FF2B5EF4-FFF2-40B4-BE49-F238E27FC236}">
                    <a16:creationId xmlns:a16="http://schemas.microsoft.com/office/drawing/2014/main" id="{07062B7D-AC41-313F-E5B4-F42DA3745E52}"/>
                  </a:ext>
                </a:extLst>
              </p:cNvPr>
              <p:cNvCxnSpPr>
                <a:cxnSpLocks noChangeShapeType="1"/>
                <a:stCxn id="489476" idx="4"/>
                <a:endCxn id="489477"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3" name="AutoShape 60">
                <a:extLst>
                  <a:ext uri="{FF2B5EF4-FFF2-40B4-BE49-F238E27FC236}">
                    <a16:creationId xmlns:a16="http://schemas.microsoft.com/office/drawing/2014/main" id="{F3E1197F-41F1-A552-2B1A-88ABB1741E7F}"/>
                  </a:ext>
                </a:extLst>
              </p:cNvPr>
              <p:cNvCxnSpPr>
                <a:cxnSpLocks noChangeShapeType="1"/>
                <a:stCxn id="489473" idx="6"/>
                <a:endCxn id="489486" idx="2"/>
              </p:cNvCxnSpPr>
              <p:nvPr/>
            </p:nvCxnSpPr>
            <p:spPr bwMode="auto">
              <a:xfrm>
                <a:off x="6626018" y="3098894"/>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4" name="AutoShape 61">
                <a:extLst>
                  <a:ext uri="{FF2B5EF4-FFF2-40B4-BE49-F238E27FC236}">
                    <a16:creationId xmlns:a16="http://schemas.microsoft.com/office/drawing/2014/main" id="{2F9B2A9D-5B9F-6232-573B-80422D51B68F}"/>
                  </a:ext>
                </a:extLst>
              </p:cNvPr>
              <p:cNvCxnSpPr>
                <a:cxnSpLocks noChangeShapeType="1"/>
                <a:stCxn id="489477" idx="6"/>
                <a:endCxn id="489488" idx="2"/>
              </p:cNvCxnSpPr>
              <p:nvPr/>
            </p:nvCxnSpPr>
            <p:spPr bwMode="auto">
              <a:xfrm>
                <a:off x="6626018" y="5886906"/>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5" name="AutoShape 62">
                <a:extLst>
                  <a:ext uri="{FF2B5EF4-FFF2-40B4-BE49-F238E27FC236}">
                    <a16:creationId xmlns:a16="http://schemas.microsoft.com/office/drawing/2014/main" id="{3A0DB976-9482-8AAD-AB85-C737F96F66D7}"/>
                  </a:ext>
                </a:extLst>
              </p:cNvPr>
              <p:cNvCxnSpPr>
                <a:cxnSpLocks noChangeShapeType="1"/>
                <a:stCxn id="489473" idx="4"/>
                <a:endCxn id="489476"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86" name="Oval 63">
                <a:extLst>
                  <a:ext uri="{FF2B5EF4-FFF2-40B4-BE49-F238E27FC236}">
                    <a16:creationId xmlns:a16="http://schemas.microsoft.com/office/drawing/2014/main" id="{A6E08ED8-B22D-0A63-4462-A2199A88B816}"/>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489487" name="Oval 64">
                <a:extLst>
                  <a:ext uri="{FF2B5EF4-FFF2-40B4-BE49-F238E27FC236}">
                    <a16:creationId xmlns:a16="http://schemas.microsoft.com/office/drawing/2014/main" id="{1A207862-9D90-B7A4-0FFE-E02A492D076E}"/>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489488" name="Oval 65">
                <a:extLst>
                  <a:ext uri="{FF2B5EF4-FFF2-40B4-BE49-F238E27FC236}">
                    <a16:creationId xmlns:a16="http://schemas.microsoft.com/office/drawing/2014/main" id="{602F8C33-DAB4-C3AA-3CC7-FD6896B58B8D}"/>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489489" name="AutoShape 66">
                <a:extLst>
                  <a:ext uri="{FF2B5EF4-FFF2-40B4-BE49-F238E27FC236}">
                    <a16:creationId xmlns:a16="http://schemas.microsoft.com/office/drawing/2014/main" id="{80AF2C5F-2575-F358-FB4B-F8803A41AA16}"/>
                  </a:ext>
                </a:extLst>
              </p:cNvPr>
              <p:cNvCxnSpPr>
                <a:cxnSpLocks noChangeShapeType="1"/>
                <a:stCxn id="489487" idx="4"/>
                <a:endCxn id="489488"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0" name="AutoShape 67">
                <a:extLst>
                  <a:ext uri="{FF2B5EF4-FFF2-40B4-BE49-F238E27FC236}">
                    <a16:creationId xmlns:a16="http://schemas.microsoft.com/office/drawing/2014/main" id="{F58B0C21-5741-8F1E-7C48-50DD360380B8}"/>
                  </a:ext>
                </a:extLst>
              </p:cNvPr>
              <p:cNvCxnSpPr>
                <a:cxnSpLocks noChangeShapeType="1"/>
                <a:stCxn id="489486" idx="4"/>
                <a:endCxn id="489487"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1" name="AutoShape 68">
                <a:extLst>
                  <a:ext uri="{FF2B5EF4-FFF2-40B4-BE49-F238E27FC236}">
                    <a16:creationId xmlns:a16="http://schemas.microsoft.com/office/drawing/2014/main" id="{A301D77A-F123-9D9E-D01F-3A61B657ABF9}"/>
                  </a:ext>
                </a:extLst>
              </p:cNvPr>
              <p:cNvCxnSpPr>
                <a:cxnSpLocks noChangeShapeType="1"/>
                <a:stCxn id="489473" idx="5"/>
                <a:endCxn id="489487" idx="1"/>
              </p:cNvCxnSpPr>
              <p:nvPr/>
            </p:nvCxnSpPr>
            <p:spPr bwMode="auto">
              <a:xfrm>
                <a:off x="6575184" y="3223173"/>
                <a:ext cx="2273571" cy="1164304"/>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92" name="Oval 69">
                <a:extLst>
                  <a:ext uri="{FF2B5EF4-FFF2-40B4-BE49-F238E27FC236}">
                    <a16:creationId xmlns:a16="http://schemas.microsoft.com/office/drawing/2014/main" id="{69DA3AF8-E33F-B91A-AFBE-06C549AA8D5C}"/>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489493" name="AutoShape 70">
                <a:extLst>
                  <a:ext uri="{FF2B5EF4-FFF2-40B4-BE49-F238E27FC236}">
                    <a16:creationId xmlns:a16="http://schemas.microsoft.com/office/drawing/2014/main" id="{3FA2F4CC-6949-D5F9-FD38-DACA06D7261A}"/>
                  </a:ext>
                </a:extLst>
              </p:cNvPr>
              <p:cNvCxnSpPr>
                <a:cxnSpLocks noChangeShapeType="1"/>
                <a:stCxn id="489486" idx="6"/>
                <a:endCxn id="489492" idx="1"/>
              </p:cNvCxnSpPr>
              <p:nvPr/>
            </p:nvCxnSpPr>
            <p:spPr bwMode="auto">
              <a:xfrm>
                <a:off x="9145040" y="3098894"/>
                <a:ext cx="1553810" cy="1288583"/>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4" name="AutoShape 71">
                <a:extLst>
                  <a:ext uri="{FF2B5EF4-FFF2-40B4-BE49-F238E27FC236}">
                    <a16:creationId xmlns:a16="http://schemas.microsoft.com/office/drawing/2014/main" id="{E9396139-81EC-9231-33CD-69760B97CA31}"/>
                  </a:ext>
                </a:extLst>
              </p:cNvPr>
              <p:cNvCxnSpPr>
                <a:cxnSpLocks noChangeShapeType="1"/>
                <a:stCxn id="489487" idx="6"/>
                <a:endCxn id="489492" idx="2"/>
              </p:cNvCxnSpPr>
              <p:nvPr/>
            </p:nvCxnSpPr>
            <p:spPr bwMode="auto">
              <a:xfrm>
                <a:off x="9145040" y="4510979"/>
                <a:ext cx="1502976"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5" name="AutoShape 72">
                <a:extLst>
                  <a:ext uri="{FF2B5EF4-FFF2-40B4-BE49-F238E27FC236}">
                    <a16:creationId xmlns:a16="http://schemas.microsoft.com/office/drawing/2014/main" id="{3DCB5A4E-EFC2-6BC6-85FE-6BC596283037}"/>
                  </a:ext>
                </a:extLst>
              </p:cNvPr>
              <p:cNvCxnSpPr>
                <a:cxnSpLocks noChangeShapeType="1"/>
                <a:stCxn id="489488" idx="7"/>
                <a:endCxn id="489492"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96" name="Text Box 73">
                <a:extLst>
                  <a:ext uri="{FF2B5EF4-FFF2-40B4-BE49-F238E27FC236}">
                    <a16:creationId xmlns:a16="http://schemas.microsoft.com/office/drawing/2014/main" id="{3DE796EB-9B27-B56C-FE4B-506A2335F7BF}"/>
                  </a:ext>
                </a:extLst>
              </p:cNvPr>
              <p:cNvSpPr txBox="1">
                <a:spLocks noChangeArrowheads="1"/>
              </p:cNvSpPr>
              <p:nvPr/>
            </p:nvSpPr>
            <p:spPr bwMode="auto">
              <a:xfrm>
                <a:off x="5140632" y="5112122"/>
                <a:ext cx="892815" cy="314755"/>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14/</a:t>
                </a:r>
                <a:r>
                  <a:rPr lang="en-US" altLang="en-US" dirty="0">
                    <a:latin typeface="Arial" panose="020B0604020202020204" pitchFamily="34" charset="0"/>
                    <a:cs typeface="Arial" panose="020B0604020202020204" pitchFamily="34" charset="0"/>
                  </a:rPr>
                  <a:t>15</a:t>
                </a:r>
              </a:p>
            </p:txBody>
          </p:sp>
          <p:sp>
            <p:nvSpPr>
              <p:cNvPr id="489497" name="Text Box 74">
                <a:extLst>
                  <a:ext uri="{FF2B5EF4-FFF2-40B4-BE49-F238E27FC236}">
                    <a16:creationId xmlns:a16="http://schemas.microsoft.com/office/drawing/2014/main" id="{5B81C628-B632-6836-BA85-717745FE76C8}"/>
                  </a:ext>
                </a:extLst>
              </p:cNvPr>
              <p:cNvSpPr txBox="1">
                <a:spLocks noChangeArrowheads="1"/>
              </p:cNvSpPr>
              <p:nvPr/>
            </p:nvSpPr>
            <p:spPr bwMode="auto">
              <a:xfrm>
                <a:off x="5458549" y="4352895"/>
                <a:ext cx="453336" cy="369976"/>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4</a:t>
                </a:r>
                <a:r>
                  <a:rPr lang="en-US" altLang="en-US" sz="1400" b="1" dirty="0">
                    <a:solidFill>
                      <a:srgbClr val="0066CC"/>
                    </a:solidFill>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5</a:t>
                </a:r>
                <a:endParaRPr lang="en-US" altLang="en-US" sz="1400" dirty="0">
                  <a:latin typeface="Arial" panose="020B0604020202020204" pitchFamily="34" charset="0"/>
                  <a:cs typeface="Arial" panose="020B0604020202020204" pitchFamily="34" charset="0"/>
                </a:endParaRPr>
              </a:p>
            </p:txBody>
          </p:sp>
          <p:sp>
            <p:nvSpPr>
              <p:cNvPr id="489498" name="Text Box 75">
                <a:extLst>
                  <a:ext uri="{FF2B5EF4-FFF2-40B4-BE49-F238E27FC236}">
                    <a16:creationId xmlns:a16="http://schemas.microsoft.com/office/drawing/2014/main" id="{0A0E8AF9-A9B6-A6CC-82CF-DFF69D0D85B1}"/>
                  </a:ext>
                </a:extLst>
              </p:cNvPr>
              <p:cNvSpPr txBox="1">
                <a:spLocks noChangeArrowheads="1"/>
              </p:cNvSpPr>
              <p:nvPr/>
            </p:nvSpPr>
            <p:spPr bwMode="auto">
              <a:xfrm>
                <a:off x="7331166" y="5713346"/>
                <a:ext cx="876483" cy="369976"/>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r>
                  <a:rPr lang="en-US" altLang="en-US" dirty="0">
                    <a:latin typeface="Arial" panose="020B0604020202020204" pitchFamily="34" charset="0"/>
                    <a:cs typeface="Arial" panose="020B0604020202020204" pitchFamily="34" charset="0"/>
                  </a:rPr>
                  <a:t>30</a:t>
                </a:r>
              </a:p>
            </p:txBody>
          </p:sp>
          <p:sp>
            <p:nvSpPr>
              <p:cNvPr id="489499" name="Text Box 76">
                <a:extLst>
                  <a:ext uri="{FF2B5EF4-FFF2-40B4-BE49-F238E27FC236}">
                    <a16:creationId xmlns:a16="http://schemas.microsoft.com/office/drawing/2014/main" id="{95C286E1-D302-0392-5CF5-1179DD29E113}"/>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489500" name="Text Box 77">
                <a:extLst>
                  <a:ext uri="{FF2B5EF4-FFF2-40B4-BE49-F238E27FC236}">
                    <a16:creationId xmlns:a16="http://schemas.microsoft.com/office/drawing/2014/main" id="{7F1A88EB-EE97-9324-BDE0-B3CCA1D60B4C}"/>
                  </a:ext>
                </a:extLst>
              </p:cNvPr>
              <p:cNvSpPr txBox="1">
                <a:spLocks noChangeArrowheads="1"/>
              </p:cNvSpPr>
              <p:nvPr/>
            </p:nvSpPr>
            <p:spPr bwMode="auto">
              <a:xfrm>
                <a:off x="5117697" y="3595079"/>
                <a:ext cx="868941" cy="369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r>
                  <a:rPr lang="en-US" altLang="en-US" dirty="0">
                    <a:latin typeface="Arial" panose="020B0604020202020204" pitchFamily="34" charset="0"/>
                    <a:cs typeface="Arial" panose="020B0604020202020204" pitchFamily="34" charset="0"/>
                  </a:rPr>
                  <a:t>10</a:t>
                </a:r>
              </a:p>
            </p:txBody>
          </p:sp>
          <p:sp>
            <p:nvSpPr>
              <p:cNvPr id="489501" name="Text Box 78">
                <a:extLst>
                  <a:ext uri="{FF2B5EF4-FFF2-40B4-BE49-F238E27FC236}">
                    <a16:creationId xmlns:a16="http://schemas.microsoft.com/office/drawing/2014/main" id="{4328F4D5-DE9F-7485-0377-9A9C5FE1B893}"/>
                  </a:ext>
                </a:extLst>
              </p:cNvPr>
              <p:cNvSpPr txBox="1">
                <a:spLocks noChangeArrowheads="1"/>
              </p:cNvSpPr>
              <p:nvPr/>
            </p:nvSpPr>
            <p:spPr bwMode="auto">
              <a:xfrm>
                <a:off x="7486213" y="4352895"/>
                <a:ext cx="469225" cy="369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8</a:t>
                </a:r>
                <a:r>
                  <a:rPr lang="en-US" altLang="en-US" dirty="0">
                    <a:solidFill>
                      <a:srgbClr val="0066CC"/>
                    </a:solidFill>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8</a:t>
                </a:r>
              </a:p>
            </p:txBody>
          </p:sp>
          <p:sp>
            <p:nvSpPr>
              <p:cNvPr id="489502" name="Text Box 79">
                <a:extLst>
                  <a:ext uri="{FF2B5EF4-FFF2-40B4-BE49-F238E27FC236}">
                    <a16:creationId xmlns:a16="http://schemas.microsoft.com/office/drawing/2014/main" id="{98478437-59A5-49FC-19A7-609DF49ECD75}"/>
                  </a:ext>
                </a:extLst>
              </p:cNvPr>
              <p:cNvSpPr txBox="1">
                <a:spLocks noChangeArrowheads="1"/>
              </p:cNvSpPr>
              <p:nvPr/>
            </p:nvSpPr>
            <p:spPr bwMode="auto">
              <a:xfrm>
                <a:off x="7425727" y="3622107"/>
                <a:ext cx="624271"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15</a:t>
                </a:r>
              </a:p>
            </p:txBody>
          </p:sp>
          <p:sp>
            <p:nvSpPr>
              <p:cNvPr id="489503" name="Text Box 80">
                <a:extLst>
                  <a:ext uri="{FF2B5EF4-FFF2-40B4-BE49-F238E27FC236}">
                    <a16:creationId xmlns:a16="http://schemas.microsoft.com/office/drawing/2014/main" id="{B0AE19D2-B6E2-6BC0-28A7-32D8E6E76C5D}"/>
                  </a:ext>
                </a:extLst>
              </p:cNvPr>
              <p:cNvSpPr txBox="1">
                <a:spLocks noChangeArrowheads="1"/>
              </p:cNvSpPr>
              <p:nvPr/>
            </p:nvSpPr>
            <p:spPr bwMode="auto">
              <a:xfrm>
                <a:off x="7340507" y="2939711"/>
                <a:ext cx="507507" cy="369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9</a:t>
                </a:r>
              </a:p>
            </p:txBody>
          </p:sp>
          <p:sp>
            <p:nvSpPr>
              <p:cNvPr id="489504" name="Text Box 81">
                <a:extLst>
                  <a:ext uri="{FF2B5EF4-FFF2-40B4-BE49-F238E27FC236}">
                    <a16:creationId xmlns:a16="http://schemas.microsoft.com/office/drawing/2014/main" id="{E6808645-6C82-26B9-7150-A64CE01C1A34}"/>
                  </a:ext>
                </a:extLst>
              </p:cNvPr>
              <p:cNvSpPr txBox="1">
                <a:spLocks noChangeArrowheads="1"/>
              </p:cNvSpPr>
              <p:nvPr/>
            </p:nvSpPr>
            <p:spPr bwMode="auto">
              <a:xfrm>
                <a:off x="7444248" y="5043023"/>
                <a:ext cx="484360" cy="369976"/>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4/</a:t>
                </a:r>
                <a:r>
                  <a:rPr lang="en-US" altLang="en-US" dirty="0">
                    <a:latin typeface="Arial" panose="020B0604020202020204" pitchFamily="34" charset="0"/>
                    <a:cs typeface="Arial" panose="020B0604020202020204" pitchFamily="34" charset="0"/>
                  </a:rPr>
                  <a:t>6</a:t>
                </a:r>
              </a:p>
            </p:txBody>
          </p:sp>
          <p:sp>
            <p:nvSpPr>
              <p:cNvPr id="489505" name="Text Box 82">
                <a:extLst>
                  <a:ext uri="{FF2B5EF4-FFF2-40B4-BE49-F238E27FC236}">
                    <a16:creationId xmlns:a16="http://schemas.microsoft.com/office/drawing/2014/main" id="{B65BEB1E-2891-3D7C-8CB4-F97E0E33F1A1}"/>
                  </a:ext>
                </a:extLst>
              </p:cNvPr>
              <p:cNvSpPr txBox="1">
                <a:spLocks noChangeArrowheads="1"/>
              </p:cNvSpPr>
              <p:nvPr/>
            </p:nvSpPr>
            <p:spPr bwMode="auto">
              <a:xfrm>
                <a:off x="9522452" y="5160001"/>
                <a:ext cx="792925" cy="369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r>
                  <a:rPr lang="en-US" altLang="en-US" dirty="0">
                    <a:latin typeface="Arial" panose="020B0604020202020204" pitchFamily="34" charset="0"/>
                    <a:cs typeface="Arial" panose="020B0604020202020204" pitchFamily="34" charset="0"/>
                  </a:rPr>
                  <a:t>10</a:t>
                </a:r>
              </a:p>
            </p:txBody>
          </p:sp>
          <p:sp>
            <p:nvSpPr>
              <p:cNvPr id="489506" name="Text Box 83">
                <a:extLst>
                  <a:ext uri="{FF2B5EF4-FFF2-40B4-BE49-F238E27FC236}">
                    <a16:creationId xmlns:a16="http://schemas.microsoft.com/office/drawing/2014/main" id="{77513CE1-C686-1387-99BB-30696F45AA69}"/>
                  </a:ext>
                </a:extLst>
              </p:cNvPr>
              <p:cNvSpPr txBox="1">
                <a:spLocks noChangeArrowheads="1"/>
              </p:cNvSpPr>
              <p:nvPr/>
            </p:nvSpPr>
            <p:spPr bwMode="auto">
              <a:xfrm>
                <a:off x="9704822" y="4352895"/>
                <a:ext cx="596075"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 9/</a:t>
                </a:r>
                <a:r>
                  <a:rPr lang="en-US" altLang="en-US" dirty="0">
                    <a:latin typeface="Arial" panose="020B0604020202020204" pitchFamily="34" charset="0"/>
                    <a:cs typeface="Arial" panose="020B0604020202020204" pitchFamily="34" charset="0"/>
                  </a:rPr>
                  <a:t>10</a:t>
                </a:r>
                <a:endParaRPr lang="en-US" altLang="en-US" sz="1400" dirty="0">
                  <a:latin typeface="Arial" panose="020B0604020202020204" pitchFamily="34" charset="0"/>
                  <a:cs typeface="Arial" panose="020B0604020202020204" pitchFamily="34" charset="0"/>
                </a:endParaRPr>
              </a:p>
            </p:txBody>
          </p:sp>
          <p:sp>
            <p:nvSpPr>
              <p:cNvPr id="489507" name="Text Box 84">
                <a:extLst>
                  <a:ext uri="{FF2B5EF4-FFF2-40B4-BE49-F238E27FC236}">
                    <a16:creationId xmlns:a16="http://schemas.microsoft.com/office/drawing/2014/main" id="{368C5864-28D8-B2A4-128B-E35BBA8D85EB}"/>
                  </a:ext>
                </a:extLst>
              </p:cNvPr>
              <p:cNvSpPr txBox="1">
                <a:spLocks noChangeArrowheads="1"/>
              </p:cNvSpPr>
              <p:nvPr/>
            </p:nvSpPr>
            <p:spPr bwMode="auto">
              <a:xfrm>
                <a:off x="9703383" y="3588301"/>
                <a:ext cx="689643"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10</a:t>
                </a:r>
              </a:p>
            </p:txBody>
          </p:sp>
          <p:sp>
            <p:nvSpPr>
              <p:cNvPr id="489508" name="Text Box 85">
                <a:extLst>
                  <a:ext uri="{FF2B5EF4-FFF2-40B4-BE49-F238E27FC236}">
                    <a16:creationId xmlns:a16="http://schemas.microsoft.com/office/drawing/2014/main" id="{95B80BD8-0CE5-33C3-3911-D08E2FA73AC1}"/>
                  </a:ext>
                </a:extLst>
              </p:cNvPr>
              <p:cNvSpPr txBox="1">
                <a:spLocks noChangeArrowheads="1"/>
              </p:cNvSpPr>
              <p:nvPr/>
            </p:nvSpPr>
            <p:spPr bwMode="auto">
              <a:xfrm>
                <a:off x="8791308" y="3595078"/>
                <a:ext cx="545059"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15</a:t>
                </a:r>
              </a:p>
            </p:txBody>
          </p:sp>
          <p:sp>
            <p:nvSpPr>
              <p:cNvPr id="489509" name="Text Box 86">
                <a:extLst>
                  <a:ext uri="{FF2B5EF4-FFF2-40B4-BE49-F238E27FC236}">
                    <a16:creationId xmlns:a16="http://schemas.microsoft.com/office/drawing/2014/main" id="{0BBD22C1-10F1-4809-1C0C-340F1C47C57E}"/>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489510" name="Text Box 87">
                <a:extLst>
                  <a:ext uri="{FF2B5EF4-FFF2-40B4-BE49-F238E27FC236}">
                    <a16:creationId xmlns:a16="http://schemas.microsoft.com/office/drawing/2014/main" id="{E9EDE5EB-0553-FE79-F30F-C47A8D86F9FD}"/>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grpSp>
      <mc:AlternateContent xmlns:mc="http://schemas.openxmlformats.org/markup-compatibility/2006">
        <mc:Choice xmlns:a14="http://schemas.microsoft.com/office/drawing/2010/main" Requires="a14">
          <p:sp>
            <p:nvSpPr>
              <p:cNvPr id="489511" name="TextBox 489510">
                <a:extLst>
                  <a:ext uri="{FF2B5EF4-FFF2-40B4-BE49-F238E27FC236}">
                    <a16:creationId xmlns:a16="http://schemas.microsoft.com/office/drawing/2014/main" id="{D5CD1474-BAAC-6A73-99C7-8207BB4535DF}"/>
                  </a:ext>
                </a:extLst>
              </p:cNvPr>
              <p:cNvSpPr txBox="1"/>
              <p:nvPr/>
            </p:nvSpPr>
            <p:spPr>
              <a:xfrm>
                <a:off x="4428689" y="4702016"/>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p:sp>
            <p:nvSpPr>
              <p:cNvPr id="489511" name="TextBox 489510">
                <a:extLst>
                  <a:ext uri="{FF2B5EF4-FFF2-40B4-BE49-F238E27FC236}">
                    <a16:creationId xmlns:a16="http://schemas.microsoft.com/office/drawing/2014/main" id="{D5CD1474-BAAC-6A73-99C7-8207BB4535DF}"/>
                  </a:ext>
                </a:extLst>
              </p:cNvPr>
              <p:cNvSpPr txBox="1">
                <a:spLocks noRot="1" noChangeAspect="1" noMove="1" noResize="1" noEditPoints="1" noAdjustHandles="1" noChangeArrowheads="1" noChangeShapeType="1" noTextEdit="1"/>
              </p:cNvSpPr>
              <p:nvPr/>
            </p:nvSpPr>
            <p:spPr>
              <a:xfrm>
                <a:off x="4428689" y="4702016"/>
                <a:ext cx="457176" cy="461665"/>
              </a:xfrm>
              <a:prstGeom prst="rect">
                <a:avLst/>
              </a:prstGeom>
              <a:blipFill>
                <a:blip r:embed="rId4"/>
                <a:stretch>
                  <a:fillRect/>
                </a:stretch>
              </a:blipFill>
            </p:spPr>
            <p:txBody>
              <a:bodyPr/>
              <a:lstStyle/>
              <a:p>
                <a:r>
                  <a:rPr lang="en-US">
                    <a:noFill/>
                  </a:rPr>
                  <a:t> </a:t>
                </a:r>
              </a:p>
            </p:txBody>
          </p:sp>
        </mc:Fallback>
      </mc:AlternateContent>
      <p:sp>
        <p:nvSpPr>
          <p:cNvPr id="489512" name="TextBox 489511">
            <a:extLst>
              <a:ext uri="{FF2B5EF4-FFF2-40B4-BE49-F238E27FC236}">
                <a16:creationId xmlns:a16="http://schemas.microsoft.com/office/drawing/2014/main" id="{118F220A-166D-88B7-227D-5577F9315A35}"/>
              </a:ext>
            </a:extLst>
          </p:cNvPr>
          <p:cNvSpPr txBox="1"/>
          <p:nvPr/>
        </p:nvSpPr>
        <p:spPr>
          <a:xfrm>
            <a:off x="4188871" y="5659205"/>
            <a:ext cx="1208026" cy="461665"/>
          </a:xfrm>
          <a:prstGeom prst="rect">
            <a:avLst/>
          </a:prstGeom>
          <a:noFill/>
        </p:spPr>
        <p:txBody>
          <a:bodyPr wrap="square" rtlCol="0">
            <a:spAutoFit/>
          </a:bodyPr>
          <a:lstStyle/>
          <a:p>
            <a:endParaRPr lang="en-US" sz="2400" b="1" dirty="0">
              <a:solidFill>
                <a:srgbClr val="0066CC"/>
              </a:solidFill>
            </a:endParaRPr>
          </a:p>
        </p:txBody>
      </p:sp>
      <p:grpSp>
        <p:nvGrpSpPr>
          <p:cNvPr id="489601" name="Group 489600">
            <a:extLst>
              <a:ext uri="{FF2B5EF4-FFF2-40B4-BE49-F238E27FC236}">
                <a16:creationId xmlns:a16="http://schemas.microsoft.com/office/drawing/2014/main" id="{CC887037-C30E-40C3-170B-92B41CC28A9D}"/>
              </a:ext>
            </a:extLst>
          </p:cNvPr>
          <p:cNvGrpSpPr/>
          <p:nvPr/>
        </p:nvGrpSpPr>
        <p:grpSpPr>
          <a:xfrm>
            <a:off x="6023170" y="4225850"/>
            <a:ext cx="5159233" cy="2418964"/>
            <a:chOff x="6007450" y="3954413"/>
            <a:chExt cx="6064379" cy="2843352"/>
          </a:xfrm>
        </p:grpSpPr>
        <p:sp>
          <p:nvSpPr>
            <p:cNvPr id="489515" name="Freeform: Shape 489514">
              <a:extLst>
                <a:ext uri="{FF2B5EF4-FFF2-40B4-BE49-F238E27FC236}">
                  <a16:creationId xmlns:a16="http://schemas.microsoft.com/office/drawing/2014/main" id="{67B1DF18-205C-5165-2058-05F8E8E5D4A4}"/>
                </a:ext>
              </a:extLst>
            </p:cNvPr>
            <p:cNvSpPr/>
            <p:nvPr/>
          </p:nvSpPr>
          <p:spPr bwMode="auto">
            <a:xfrm>
              <a:off x="6007450" y="4786509"/>
              <a:ext cx="4774836" cy="1960213"/>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p:cxnSp>
          <p:nvCxnSpPr>
            <p:cNvPr id="489517" name="AutoShape 68">
              <a:extLst>
                <a:ext uri="{FF2B5EF4-FFF2-40B4-BE49-F238E27FC236}">
                  <a16:creationId xmlns:a16="http://schemas.microsoft.com/office/drawing/2014/main" id="{5073FFF4-D20A-2A95-7712-C66C83D51B11}"/>
                </a:ext>
              </a:extLst>
            </p:cNvPr>
            <p:cNvCxnSpPr>
              <a:cxnSpLocks noChangeShapeType="1"/>
              <a:stCxn id="489532" idx="1"/>
              <a:endCxn id="489520" idx="4"/>
            </p:cNvCxnSpPr>
            <p:nvPr/>
          </p:nvCxnSpPr>
          <p:spPr bwMode="auto">
            <a:xfrm flipH="1" flipV="1">
              <a:off x="8074059" y="5505495"/>
              <a:ext cx="2108854" cy="949171"/>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18" name="Oval 50">
              <a:extLst>
                <a:ext uri="{FF2B5EF4-FFF2-40B4-BE49-F238E27FC236}">
                  <a16:creationId xmlns:a16="http://schemas.microsoft.com/office/drawing/2014/main" id="{45B0520F-1FDD-4B7C-6B16-A6A24BCBEACB}"/>
                </a:ext>
              </a:extLst>
            </p:cNvPr>
            <p:cNvSpPr>
              <a:spLocks noChangeAspect="1" noChangeArrowheads="1"/>
            </p:cNvSpPr>
            <p:nvPr/>
          </p:nvSpPr>
          <p:spPr bwMode="auto">
            <a:xfrm>
              <a:off x="6263977"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489519" name="Oval 51">
              <a:extLst>
                <a:ext uri="{FF2B5EF4-FFF2-40B4-BE49-F238E27FC236}">
                  <a16:creationId xmlns:a16="http://schemas.microsoft.com/office/drawing/2014/main" id="{2F426A2A-A67D-84BE-F783-BD73F40B93C4}"/>
                </a:ext>
              </a:extLst>
            </p:cNvPr>
            <p:cNvSpPr>
              <a:spLocks noChangeAspect="1" noChangeArrowheads="1"/>
            </p:cNvSpPr>
            <p:nvPr/>
          </p:nvSpPr>
          <p:spPr bwMode="auto">
            <a:xfrm>
              <a:off x="7921318" y="3954413"/>
              <a:ext cx="305481" cy="309348"/>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489520" name="Oval 52">
              <a:extLst>
                <a:ext uri="{FF2B5EF4-FFF2-40B4-BE49-F238E27FC236}">
                  <a16:creationId xmlns:a16="http://schemas.microsoft.com/office/drawing/2014/main" id="{59501D10-EFFA-E852-66A4-71ABD0710E93}"/>
                </a:ext>
              </a:extLst>
            </p:cNvPr>
            <p:cNvSpPr>
              <a:spLocks noChangeAspect="1" noChangeArrowheads="1"/>
            </p:cNvSpPr>
            <p:nvPr/>
          </p:nvSpPr>
          <p:spPr bwMode="auto">
            <a:xfrm>
              <a:off x="7921318"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489521" name="Oval 53">
              <a:extLst>
                <a:ext uri="{FF2B5EF4-FFF2-40B4-BE49-F238E27FC236}">
                  <a16:creationId xmlns:a16="http://schemas.microsoft.com/office/drawing/2014/main" id="{47DFC5C4-3A6E-87DD-3C16-9DCFDDA52F9E}"/>
                </a:ext>
              </a:extLst>
            </p:cNvPr>
            <p:cNvSpPr>
              <a:spLocks noChangeAspect="1" noChangeArrowheads="1"/>
            </p:cNvSpPr>
            <p:nvPr/>
          </p:nvSpPr>
          <p:spPr bwMode="auto">
            <a:xfrm>
              <a:off x="7921318" y="6409929"/>
              <a:ext cx="305481" cy="305481"/>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489522" name="AutoShape 54">
              <a:extLst>
                <a:ext uri="{FF2B5EF4-FFF2-40B4-BE49-F238E27FC236}">
                  <a16:creationId xmlns:a16="http://schemas.microsoft.com/office/drawing/2014/main" id="{2A6B2334-B731-1041-00F3-740D7133AB61}"/>
                </a:ext>
              </a:extLst>
            </p:cNvPr>
            <p:cNvCxnSpPr>
              <a:cxnSpLocks noChangeShapeType="1"/>
              <a:stCxn id="489518" idx="7"/>
              <a:endCxn id="489519" idx="3"/>
            </p:cNvCxnSpPr>
            <p:nvPr/>
          </p:nvCxnSpPr>
          <p:spPr bwMode="auto">
            <a:xfrm flipV="1">
              <a:off x="6524722" y="4218458"/>
              <a:ext cx="1441332" cy="1024643"/>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3" name="AutoShape 55">
              <a:extLst>
                <a:ext uri="{FF2B5EF4-FFF2-40B4-BE49-F238E27FC236}">
                  <a16:creationId xmlns:a16="http://schemas.microsoft.com/office/drawing/2014/main" id="{7E405726-5858-F620-02D8-19A641AFC70D}"/>
                </a:ext>
              </a:extLst>
            </p:cNvPr>
            <p:cNvCxnSpPr>
              <a:cxnSpLocks noChangeShapeType="1"/>
              <a:stCxn id="489518" idx="6"/>
              <a:endCxn id="489520" idx="2"/>
            </p:cNvCxnSpPr>
            <p:nvPr/>
          </p:nvCxnSpPr>
          <p:spPr bwMode="auto">
            <a:xfrm>
              <a:off x="6569458" y="5351789"/>
              <a:ext cx="1351859"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4" name="AutoShape 56">
              <a:extLst>
                <a:ext uri="{FF2B5EF4-FFF2-40B4-BE49-F238E27FC236}">
                  <a16:creationId xmlns:a16="http://schemas.microsoft.com/office/drawing/2014/main" id="{A8E75C8E-239D-1AF3-CF6E-F71D0A66B9C7}"/>
                </a:ext>
              </a:extLst>
            </p:cNvPr>
            <p:cNvCxnSpPr>
              <a:cxnSpLocks noChangeShapeType="1"/>
              <a:stCxn id="489518" idx="4"/>
              <a:endCxn id="489521" idx="1"/>
            </p:cNvCxnSpPr>
            <p:nvPr/>
          </p:nvCxnSpPr>
          <p:spPr bwMode="auto">
            <a:xfrm>
              <a:off x="6416718" y="5505495"/>
              <a:ext cx="1549337" cy="949171"/>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5" name="AutoShape 57">
              <a:extLst>
                <a:ext uri="{FF2B5EF4-FFF2-40B4-BE49-F238E27FC236}">
                  <a16:creationId xmlns:a16="http://schemas.microsoft.com/office/drawing/2014/main" id="{EA73B27E-977B-9C99-1B46-3E923A0FD656}"/>
                </a:ext>
              </a:extLst>
            </p:cNvPr>
            <p:cNvCxnSpPr>
              <a:cxnSpLocks noChangeShapeType="1"/>
              <a:stCxn id="489520" idx="6"/>
              <a:endCxn id="489531" idx="2"/>
            </p:cNvCxnSpPr>
            <p:nvPr/>
          </p:nvCxnSpPr>
          <p:spPr bwMode="auto">
            <a:xfrm>
              <a:off x="8226799" y="5351789"/>
              <a:ext cx="1911378" cy="0"/>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6" name="AutoShape 59">
              <a:extLst>
                <a:ext uri="{FF2B5EF4-FFF2-40B4-BE49-F238E27FC236}">
                  <a16:creationId xmlns:a16="http://schemas.microsoft.com/office/drawing/2014/main" id="{1E350160-918A-DD24-F6AD-C79321D151AD}"/>
                </a:ext>
              </a:extLst>
            </p:cNvPr>
            <p:cNvCxnSpPr>
              <a:cxnSpLocks noChangeShapeType="1"/>
              <a:stCxn id="489520" idx="4"/>
              <a:endCxn id="489521" idx="0"/>
            </p:cNvCxnSpPr>
            <p:nvPr/>
          </p:nvCxnSpPr>
          <p:spPr bwMode="auto">
            <a:xfrm>
              <a:off x="8074059" y="5505495"/>
              <a:ext cx="0" cy="90443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7" name="AutoShape 60">
              <a:extLst>
                <a:ext uri="{FF2B5EF4-FFF2-40B4-BE49-F238E27FC236}">
                  <a16:creationId xmlns:a16="http://schemas.microsoft.com/office/drawing/2014/main" id="{226A695C-9998-EAA1-2BE7-1CA2E199DCE0}"/>
                </a:ext>
              </a:extLst>
            </p:cNvPr>
            <p:cNvCxnSpPr>
              <a:cxnSpLocks noChangeShapeType="1"/>
              <a:stCxn id="489519" idx="6"/>
              <a:endCxn id="489530" idx="2"/>
            </p:cNvCxnSpPr>
            <p:nvPr/>
          </p:nvCxnSpPr>
          <p:spPr bwMode="auto">
            <a:xfrm>
              <a:off x="8226799" y="4109087"/>
              <a:ext cx="1911378" cy="0"/>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8" name="AutoShape 61">
              <a:extLst>
                <a:ext uri="{FF2B5EF4-FFF2-40B4-BE49-F238E27FC236}">
                  <a16:creationId xmlns:a16="http://schemas.microsoft.com/office/drawing/2014/main" id="{84D05779-4930-B993-1B04-AAFB5C6A22E6}"/>
                </a:ext>
              </a:extLst>
            </p:cNvPr>
            <p:cNvCxnSpPr>
              <a:cxnSpLocks noChangeShapeType="1"/>
              <a:stCxn id="489521" idx="6"/>
              <a:endCxn id="489532" idx="2"/>
            </p:cNvCxnSpPr>
            <p:nvPr/>
          </p:nvCxnSpPr>
          <p:spPr bwMode="auto">
            <a:xfrm>
              <a:off x="8226799" y="6562670"/>
              <a:ext cx="1911378"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9" name="AutoShape 62">
              <a:extLst>
                <a:ext uri="{FF2B5EF4-FFF2-40B4-BE49-F238E27FC236}">
                  <a16:creationId xmlns:a16="http://schemas.microsoft.com/office/drawing/2014/main" id="{348B474F-D4CF-780A-D7E0-62F5DAE22E5C}"/>
                </a:ext>
              </a:extLst>
            </p:cNvPr>
            <p:cNvCxnSpPr>
              <a:cxnSpLocks noChangeShapeType="1"/>
              <a:stCxn id="489519" idx="4"/>
              <a:endCxn id="489520" idx="0"/>
            </p:cNvCxnSpPr>
            <p:nvPr/>
          </p:nvCxnSpPr>
          <p:spPr bwMode="auto">
            <a:xfrm>
              <a:off x="8074059" y="4263761"/>
              <a:ext cx="0" cy="934320"/>
            </a:xfrm>
            <a:prstGeom prst="straightConnector1">
              <a:avLst/>
            </a:prstGeom>
            <a:noFill/>
            <a:ln w="9525">
              <a:solidFill>
                <a:schemeClr val="accent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30" name="Oval 63">
              <a:extLst>
                <a:ext uri="{FF2B5EF4-FFF2-40B4-BE49-F238E27FC236}">
                  <a16:creationId xmlns:a16="http://schemas.microsoft.com/office/drawing/2014/main" id="{3EEFA349-AEA6-D4C2-4DA5-FDEF77FB6420}"/>
                </a:ext>
              </a:extLst>
            </p:cNvPr>
            <p:cNvSpPr>
              <a:spLocks noChangeAspect="1" noChangeArrowheads="1"/>
            </p:cNvSpPr>
            <p:nvPr/>
          </p:nvSpPr>
          <p:spPr bwMode="auto">
            <a:xfrm>
              <a:off x="10138176" y="3954413"/>
              <a:ext cx="305481" cy="309348"/>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489531" name="Oval 64">
              <a:extLst>
                <a:ext uri="{FF2B5EF4-FFF2-40B4-BE49-F238E27FC236}">
                  <a16:creationId xmlns:a16="http://schemas.microsoft.com/office/drawing/2014/main" id="{1D9D51E5-752E-F4D5-FB67-CAC914356529}"/>
                </a:ext>
              </a:extLst>
            </p:cNvPr>
            <p:cNvSpPr>
              <a:spLocks noChangeAspect="1" noChangeArrowheads="1"/>
            </p:cNvSpPr>
            <p:nvPr/>
          </p:nvSpPr>
          <p:spPr bwMode="auto">
            <a:xfrm>
              <a:off x="10138176"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489532" name="Oval 65">
              <a:extLst>
                <a:ext uri="{FF2B5EF4-FFF2-40B4-BE49-F238E27FC236}">
                  <a16:creationId xmlns:a16="http://schemas.microsoft.com/office/drawing/2014/main" id="{6B4691FD-4CB6-ED10-21C6-715DE5B5CF16}"/>
                </a:ext>
              </a:extLst>
            </p:cNvPr>
            <p:cNvSpPr>
              <a:spLocks noChangeAspect="1" noChangeArrowheads="1"/>
            </p:cNvSpPr>
            <p:nvPr/>
          </p:nvSpPr>
          <p:spPr bwMode="auto">
            <a:xfrm>
              <a:off x="10138176" y="6409929"/>
              <a:ext cx="305481" cy="305481"/>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489533" name="AutoShape 66">
              <a:extLst>
                <a:ext uri="{FF2B5EF4-FFF2-40B4-BE49-F238E27FC236}">
                  <a16:creationId xmlns:a16="http://schemas.microsoft.com/office/drawing/2014/main" id="{DEB91ABD-E892-555F-C29F-0B087F37A870}"/>
                </a:ext>
              </a:extLst>
            </p:cNvPr>
            <p:cNvCxnSpPr>
              <a:cxnSpLocks noChangeShapeType="1"/>
              <a:stCxn id="489531" idx="4"/>
              <a:endCxn id="489532" idx="0"/>
            </p:cNvCxnSpPr>
            <p:nvPr/>
          </p:nvCxnSpPr>
          <p:spPr bwMode="auto">
            <a:xfrm>
              <a:off x="10290917" y="5505495"/>
              <a:ext cx="0" cy="904434"/>
            </a:xfrm>
            <a:prstGeom prst="straightConnector1">
              <a:avLst/>
            </a:prstGeom>
            <a:noFill/>
            <a:ln w="9525">
              <a:solidFill>
                <a:schemeClr val="accent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4" name="AutoShape 67">
              <a:extLst>
                <a:ext uri="{FF2B5EF4-FFF2-40B4-BE49-F238E27FC236}">
                  <a16:creationId xmlns:a16="http://schemas.microsoft.com/office/drawing/2014/main" id="{792BC344-4F72-CE9A-863D-202658702A1E}"/>
                </a:ext>
              </a:extLst>
            </p:cNvPr>
            <p:cNvCxnSpPr>
              <a:cxnSpLocks noChangeShapeType="1"/>
              <a:stCxn id="489530" idx="4"/>
              <a:endCxn id="489531" idx="0"/>
            </p:cNvCxnSpPr>
            <p:nvPr/>
          </p:nvCxnSpPr>
          <p:spPr bwMode="auto">
            <a:xfrm>
              <a:off x="10290917" y="4263761"/>
              <a:ext cx="0" cy="93432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5" name="AutoShape 68">
              <a:extLst>
                <a:ext uri="{FF2B5EF4-FFF2-40B4-BE49-F238E27FC236}">
                  <a16:creationId xmlns:a16="http://schemas.microsoft.com/office/drawing/2014/main" id="{4889E72A-AFAB-865D-B82C-F8767BF81DCB}"/>
                </a:ext>
              </a:extLst>
            </p:cNvPr>
            <p:cNvCxnSpPr>
              <a:cxnSpLocks noChangeShapeType="1"/>
              <a:stCxn id="489519" idx="5"/>
              <a:endCxn id="489531" idx="1"/>
            </p:cNvCxnSpPr>
            <p:nvPr/>
          </p:nvCxnSpPr>
          <p:spPr bwMode="auto">
            <a:xfrm>
              <a:off x="8182062" y="4218458"/>
              <a:ext cx="2000850" cy="1024643"/>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36" name="Oval 69">
              <a:extLst>
                <a:ext uri="{FF2B5EF4-FFF2-40B4-BE49-F238E27FC236}">
                  <a16:creationId xmlns:a16="http://schemas.microsoft.com/office/drawing/2014/main" id="{BA2A20BB-D6AB-5EF5-B4BB-4D731A17C186}"/>
                </a:ext>
              </a:extLst>
            </p:cNvPr>
            <p:cNvSpPr>
              <a:spLocks noChangeAspect="1" noChangeArrowheads="1"/>
            </p:cNvSpPr>
            <p:nvPr/>
          </p:nvSpPr>
          <p:spPr bwMode="auto">
            <a:xfrm>
              <a:off x="11766348"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489537" name="AutoShape 70">
              <a:extLst>
                <a:ext uri="{FF2B5EF4-FFF2-40B4-BE49-F238E27FC236}">
                  <a16:creationId xmlns:a16="http://schemas.microsoft.com/office/drawing/2014/main" id="{86D75ED0-1429-E498-BB97-386F3217BC53}"/>
                </a:ext>
              </a:extLst>
            </p:cNvPr>
            <p:cNvCxnSpPr>
              <a:cxnSpLocks noChangeShapeType="1"/>
              <a:stCxn id="489530" idx="6"/>
              <a:endCxn id="489536" idx="1"/>
            </p:cNvCxnSpPr>
            <p:nvPr/>
          </p:nvCxnSpPr>
          <p:spPr bwMode="auto">
            <a:xfrm>
              <a:off x="10443658" y="4109087"/>
              <a:ext cx="1367427" cy="1134014"/>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8" name="AutoShape 71">
              <a:extLst>
                <a:ext uri="{FF2B5EF4-FFF2-40B4-BE49-F238E27FC236}">
                  <a16:creationId xmlns:a16="http://schemas.microsoft.com/office/drawing/2014/main" id="{0C34CF72-129D-6F77-8119-28986B1E8F81}"/>
                </a:ext>
              </a:extLst>
            </p:cNvPr>
            <p:cNvCxnSpPr>
              <a:cxnSpLocks noChangeShapeType="1"/>
              <a:stCxn id="489531" idx="6"/>
              <a:endCxn id="489536" idx="2"/>
            </p:cNvCxnSpPr>
            <p:nvPr/>
          </p:nvCxnSpPr>
          <p:spPr bwMode="auto">
            <a:xfrm>
              <a:off x="10443658" y="5351789"/>
              <a:ext cx="1322690" cy="0"/>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9" name="AutoShape 72">
              <a:extLst>
                <a:ext uri="{FF2B5EF4-FFF2-40B4-BE49-F238E27FC236}">
                  <a16:creationId xmlns:a16="http://schemas.microsoft.com/office/drawing/2014/main" id="{668E6CCA-6E05-CADA-1673-B81BA1AF8F00}"/>
                </a:ext>
              </a:extLst>
            </p:cNvPr>
            <p:cNvCxnSpPr>
              <a:cxnSpLocks noChangeShapeType="1"/>
              <a:stCxn id="489532" idx="7"/>
              <a:endCxn id="489536" idx="4"/>
            </p:cNvCxnSpPr>
            <p:nvPr/>
          </p:nvCxnSpPr>
          <p:spPr bwMode="auto">
            <a:xfrm flipV="1">
              <a:off x="10398921" y="5505495"/>
              <a:ext cx="1520168" cy="949170"/>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40" name="Text Box 73">
              <a:extLst>
                <a:ext uri="{FF2B5EF4-FFF2-40B4-BE49-F238E27FC236}">
                  <a16:creationId xmlns:a16="http://schemas.microsoft.com/office/drawing/2014/main" id="{29249449-0B7B-C5F0-A041-C4643D64E988}"/>
                </a:ext>
              </a:extLst>
            </p:cNvPr>
            <p:cNvSpPr txBox="1">
              <a:spLocks noChangeArrowheads="1"/>
            </p:cNvSpPr>
            <p:nvPr/>
          </p:nvSpPr>
          <p:spPr bwMode="auto">
            <a:xfrm>
              <a:off x="6919589" y="5880823"/>
              <a:ext cx="785720"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sp>
          <p:nvSpPr>
            <p:cNvPr id="489541" name="Text Box 74">
              <a:extLst>
                <a:ext uri="{FF2B5EF4-FFF2-40B4-BE49-F238E27FC236}">
                  <a16:creationId xmlns:a16="http://schemas.microsoft.com/office/drawing/2014/main" id="{39F33F7A-1E23-ACEA-4A1B-7FEC0481C51D}"/>
                </a:ext>
              </a:extLst>
            </p:cNvPr>
            <p:cNvSpPr txBox="1">
              <a:spLocks noChangeArrowheads="1"/>
            </p:cNvSpPr>
            <p:nvPr/>
          </p:nvSpPr>
          <p:spPr bwMode="auto">
            <a:xfrm>
              <a:off x="6998369" y="5168406"/>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a:t>
              </a:r>
              <a:endParaRPr lang="en-US" altLang="en-US" sz="1400" dirty="0">
                <a:latin typeface="Arial" panose="020B0604020202020204" pitchFamily="34" charset="0"/>
                <a:cs typeface="Arial" panose="020B0604020202020204" pitchFamily="34" charset="0"/>
              </a:endParaRPr>
            </a:p>
          </p:txBody>
        </p:sp>
        <p:sp>
          <p:nvSpPr>
            <p:cNvPr id="489542" name="Text Box 75">
              <a:extLst>
                <a:ext uri="{FF2B5EF4-FFF2-40B4-BE49-F238E27FC236}">
                  <a16:creationId xmlns:a16="http://schemas.microsoft.com/office/drawing/2014/main" id="{39F056C5-DEEE-8F38-E0E9-9929B69F89A9}"/>
                </a:ext>
              </a:extLst>
            </p:cNvPr>
            <p:cNvSpPr txBox="1">
              <a:spLocks noChangeArrowheads="1"/>
            </p:cNvSpPr>
            <p:nvPr/>
          </p:nvSpPr>
          <p:spPr bwMode="auto">
            <a:xfrm>
              <a:off x="8847362" y="6520766"/>
              <a:ext cx="632607" cy="276999"/>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16</a:t>
              </a:r>
              <a:endParaRPr lang="en-US" altLang="en-US" dirty="0">
                <a:latin typeface="Arial" panose="020B0604020202020204" pitchFamily="34" charset="0"/>
                <a:cs typeface="Arial" panose="020B0604020202020204" pitchFamily="34" charset="0"/>
              </a:endParaRPr>
            </a:p>
          </p:txBody>
        </p:sp>
        <p:sp>
          <p:nvSpPr>
            <p:cNvPr id="489543" name="Text Box 76">
              <a:extLst>
                <a:ext uri="{FF2B5EF4-FFF2-40B4-BE49-F238E27FC236}">
                  <a16:creationId xmlns:a16="http://schemas.microsoft.com/office/drawing/2014/main" id="{CB198EE1-C7CD-64E9-6030-6DAC0F431944}"/>
                </a:ext>
              </a:extLst>
            </p:cNvPr>
            <p:cNvSpPr txBox="1">
              <a:spLocks noChangeArrowheads="1"/>
            </p:cNvSpPr>
            <p:nvPr/>
          </p:nvSpPr>
          <p:spPr bwMode="auto">
            <a:xfrm>
              <a:off x="10084005" y="5767889"/>
              <a:ext cx="52871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solidFill>
                    <a:srgbClr val="0070C0"/>
                  </a:solidFill>
                  <a:latin typeface="Arial" panose="020B0604020202020204" pitchFamily="34" charset="0"/>
                  <a:cs typeface="Arial" panose="020B0604020202020204" pitchFamily="34" charset="0"/>
                </a:rPr>
                <a:t> 15</a:t>
              </a:r>
            </a:p>
          </p:txBody>
        </p:sp>
        <p:sp>
          <p:nvSpPr>
            <p:cNvPr id="489544" name="Text Box 77">
              <a:extLst>
                <a:ext uri="{FF2B5EF4-FFF2-40B4-BE49-F238E27FC236}">
                  <a16:creationId xmlns:a16="http://schemas.microsoft.com/office/drawing/2014/main" id="{03165759-15CB-F612-067F-DD07C4D40D9F}"/>
                </a:ext>
              </a:extLst>
            </p:cNvPr>
            <p:cNvSpPr txBox="1">
              <a:spLocks noChangeArrowheads="1"/>
            </p:cNvSpPr>
            <p:nvPr/>
          </p:nvSpPr>
          <p:spPr bwMode="auto">
            <a:xfrm>
              <a:off x="7060685" y="4545752"/>
              <a:ext cx="60342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endParaRPr lang="en-US" altLang="en-US" dirty="0">
                <a:latin typeface="Arial" panose="020B0604020202020204" pitchFamily="34" charset="0"/>
                <a:cs typeface="Arial" panose="020B0604020202020204" pitchFamily="34" charset="0"/>
              </a:endParaRPr>
            </a:p>
          </p:txBody>
        </p:sp>
        <p:sp>
          <p:nvSpPr>
            <p:cNvPr id="489545" name="Text Box 78">
              <a:extLst>
                <a:ext uri="{FF2B5EF4-FFF2-40B4-BE49-F238E27FC236}">
                  <a16:creationId xmlns:a16="http://schemas.microsoft.com/office/drawing/2014/main" id="{D7A4E334-70C2-0DBA-3869-8C594CE7D346}"/>
                </a:ext>
              </a:extLst>
            </p:cNvPr>
            <p:cNvSpPr txBox="1">
              <a:spLocks noChangeArrowheads="1"/>
            </p:cNvSpPr>
            <p:nvPr/>
          </p:nvSpPr>
          <p:spPr bwMode="auto">
            <a:xfrm>
              <a:off x="8983811" y="5212667"/>
              <a:ext cx="41293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latin typeface="Arial" panose="020B0604020202020204" pitchFamily="34" charset="0"/>
                  <a:cs typeface="Arial" panose="020B0604020202020204" pitchFamily="34" charset="0"/>
                </a:rPr>
                <a:t> </a:t>
              </a:r>
              <a:r>
                <a:rPr lang="en-US" altLang="en-US" b="1" dirty="0">
                  <a:solidFill>
                    <a:srgbClr val="0066CC"/>
                  </a:solidFill>
                  <a:latin typeface="Arial" panose="020B0604020202020204" pitchFamily="34" charset="0"/>
                  <a:cs typeface="Arial" panose="020B0604020202020204" pitchFamily="34" charset="0"/>
                </a:rPr>
                <a:t>8</a:t>
              </a:r>
              <a:endParaRPr lang="en-US" altLang="en-US" dirty="0">
                <a:latin typeface="Arial" panose="020B0604020202020204" pitchFamily="34" charset="0"/>
                <a:cs typeface="Arial" panose="020B0604020202020204" pitchFamily="34" charset="0"/>
              </a:endParaRPr>
            </a:p>
          </p:txBody>
        </p:sp>
        <p:sp>
          <p:nvSpPr>
            <p:cNvPr id="489546" name="Text Box 79">
              <a:extLst>
                <a:ext uri="{FF2B5EF4-FFF2-40B4-BE49-F238E27FC236}">
                  <a16:creationId xmlns:a16="http://schemas.microsoft.com/office/drawing/2014/main" id="{A566AA71-0816-2651-AF13-721375EE3157}"/>
                </a:ext>
              </a:extLst>
            </p:cNvPr>
            <p:cNvSpPr txBox="1">
              <a:spLocks noChangeArrowheads="1"/>
            </p:cNvSpPr>
            <p:nvPr/>
          </p:nvSpPr>
          <p:spPr bwMode="auto">
            <a:xfrm>
              <a:off x="8930581" y="4569539"/>
              <a:ext cx="5493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sp>
          <p:nvSpPr>
            <p:cNvPr id="489547" name="Text Box 80">
              <a:extLst>
                <a:ext uri="{FF2B5EF4-FFF2-40B4-BE49-F238E27FC236}">
                  <a16:creationId xmlns:a16="http://schemas.microsoft.com/office/drawing/2014/main" id="{53BCE3D2-D24E-2221-4873-8CB6C6272171}"/>
                </a:ext>
              </a:extLst>
            </p:cNvPr>
            <p:cNvSpPr txBox="1">
              <a:spLocks noChangeArrowheads="1"/>
            </p:cNvSpPr>
            <p:nvPr/>
          </p:nvSpPr>
          <p:spPr bwMode="auto">
            <a:xfrm>
              <a:off x="8946880" y="3968997"/>
              <a:ext cx="355334"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endParaRPr lang="en-US" altLang="en-US" dirty="0">
                <a:latin typeface="Arial" panose="020B0604020202020204" pitchFamily="34" charset="0"/>
                <a:cs typeface="Arial" panose="020B0604020202020204" pitchFamily="34" charset="0"/>
              </a:endParaRPr>
            </a:p>
          </p:txBody>
        </p:sp>
        <p:sp>
          <p:nvSpPr>
            <p:cNvPr id="489548" name="Text Box 81">
              <a:extLst>
                <a:ext uri="{FF2B5EF4-FFF2-40B4-BE49-F238E27FC236}">
                  <a16:creationId xmlns:a16="http://schemas.microsoft.com/office/drawing/2014/main" id="{EC270D46-00B7-6E4E-72B5-0C4AA837ADDD}"/>
                </a:ext>
              </a:extLst>
            </p:cNvPr>
            <p:cNvSpPr txBox="1">
              <a:spLocks noChangeArrowheads="1"/>
            </p:cNvSpPr>
            <p:nvPr/>
          </p:nvSpPr>
          <p:spPr bwMode="auto">
            <a:xfrm>
              <a:off x="8946880" y="5820013"/>
              <a:ext cx="355334"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2</a:t>
              </a:r>
              <a:endParaRPr lang="en-US" altLang="en-US" dirty="0">
                <a:latin typeface="Arial" panose="020B0604020202020204" pitchFamily="34" charset="0"/>
                <a:cs typeface="Arial" panose="020B0604020202020204" pitchFamily="34" charset="0"/>
              </a:endParaRPr>
            </a:p>
          </p:txBody>
        </p:sp>
        <p:sp>
          <p:nvSpPr>
            <p:cNvPr id="489549" name="Text Box 82">
              <a:extLst>
                <a:ext uri="{FF2B5EF4-FFF2-40B4-BE49-F238E27FC236}">
                  <a16:creationId xmlns:a16="http://schemas.microsoft.com/office/drawing/2014/main" id="{8D62B06A-01A4-A9AC-FDAD-6D956C7B4E9A}"/>
                </a:ext>
              </a:extLst>
            </p:cNvPr>
            <p:cNvSpPr txBox="1">
              <a:spLocks noChangeArrowheads="1"/>
            </p:cNvSpPr>
            <p:nvPr/>
          </p:nvSpPr>
          <p:spPr bwMode="auto">
            <a:xfrm>
              <a:off x="10844399" y="5922959"/>
              <a:ext cx="62921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endParaRPr lang="en-US" altLang="en-US" dirty="0">
                <a:latin typeface="Arial" panose="020B0604020202020204" pitchFamily="34" charset="0"/>
                <a:cs typeface="Arial" panose="020B0604020202020204" pitchFamily="34" charset="0"/>
              </a:endParaRPr>
            </a:p>
          </p:txBody>
        </p:sp>
        <p:sp>
          <p:nvSpPr>
            <p:cNvPr id="489550" name="Text Box 83">
              <a:extLst>
                <a:ext uri="{FF2B5EF4-FFF2-40B4-BE49-F238E27FC236}">
                  <a16:creationId xmlns:a16="http://schemas.microsoft.com/office/drawing/2014/main" id="{19A33335-55A9-1C35-2B49-D3D975DA8539}"/>
                </a:ext>
              </a:extLst>
            </p:cNvPr>
            <p:cNvSpPr txBox="1">
              <a:spLocks noChangeArrowheads="1"/>
            </p:cNvSpPr>
            <p:nvPr/>
          </p:nvSpPr>
          <p:spPr bwMode="auto">
            <a:xfrm>
              <a:off x="10936292" y="5212667"/>
              <a:ext cx="40757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 9</a:t>
              </a:r>
              <a:endParaRPr lang="en-US" altLang="en-US" sz="1400" dirty="0">
                <a:latin typeface="Arial" panose="020B0604020202020204" pitchFamily="34" charset="0"/>
                <a:cs typeface="Arial" panose="020B0604020202020204" pitchFamily="34" charset="0"/>
              </a:endParaRPr>
            </a:p>
          </p:txBody>
        </p:sp>
        <p:sp>
          <p:nvSpPr>
            <p:cNvPr id="489551" name="Text Box 84">
              <a:extLst>
                <a:ext uri="{FF2B5EF4-FFF2-40B4-BE49-F238E27FC236}">
                  <a16:creationId xmlns:a16="http://schemas.microsoft.com/office/drawing/2014/main" id="{5FB38B69-B8F2-0B6D-C3BA-3EA67D0FE335}"/>
                </a:ext>
              </a:extLst>
            </p:cNvPr>
            <p:cNvSpPr txBox="1">
              <a:spLocks noChangeArrowheads="1"/>
            </p:cNvSpPr>
            <p:nvPr/>
          </p:nvSpPr>
          <p:spPr bwMode="auto">
            <a:xfrm>
              <a:off x="10835300" y="4537594"/>
              <a:ext cx="60691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endParaRPr lang="en-US" altLang="en-US" dirty="0">
                <a:latin typeface="Arial" panose="020B0604020202020204" pitchFamily="34" charset="0"/>
                <a:cs typeface="Arial" panose="020B0604020202020204" pitchFamily="34" charset="0"/>
              </a:endParaRPr>
            </a:p>
          </p:txBody>
        </p:sp>
        <p:sp>
          <p:nvSpPr>
            <p:cNvPr id="489552" name="Text Box 85">
              <a:extLst>
                <a:ext uri="{FF2B5EF4-FFF2-40B4-BE49-F238E27FC236}">
                  <a16:creationId xmlns:a16="http://schemas.microsoft.com/office/drawing/2014/main" id="{C7297DD1-46A1-841C-7DA0-F5B5C5D61B4E}"/>
                </a:ext>
              </a:extLst>
            </p:cNvPr>
            <p:cNvSpPr txBox="1">
              <a:spLocks noChangeArrowheads="1"/>
            </p:cNvSpPr>
            <p:nvPr/>
          </p:nvSpPr>
          <p:spPr bwMode="auto">
            <a:xfrm>
              <a:off x="10132357" y="4545752"/>
              <a:ext cx="47967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15</a:t>
              </a:r>
            </a:p>
          </p:txBody>
        </p:sp>
        <p:sp>
          <p:nvSpPr>
            <p:cNvPr id="489553" name="Text Box 86">
              <a:extLst>
                <a:ext uri="{FF2B5EF4-FFF2-40B4-BE49-F238E27FC236}">
                  <a16:creationId xmlns:a16="http://schemas.microsoft.com/office/drawing/2014/main" id="{D217F4F6-B6B9-D907-3609-B356EDCAA9FD}"/>
                </a:ext>
              </a:extLst>
            </p:cNvPr>
            <p:cNvSpPr txBox="1">
              <a:spLocks noChangeArrowheads="1"/>
            </p:cNvSpPr>
            <p:nvPr/>
          </p:nvSpPr>
          <p:spPr bwMode="auto">
            <a:xfrm>
              <a:off x="7918968" y="4597123"/>
              <a:ext cx="35533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solidFill>
                    <a:srgbClr val="0070C0"/>
                  </a:solidFill>
                  <a:latin typeface="Arial" panose="020B0604020202020204" pitchFamily="34" charset="0"/>
                  <a:cs typeface="Arial" panose="020B0604020202020204" pitchFamily="34" charset="0"/>
                </a:rPr>
                <a:t>4</a:t>
              </a:r>
            </a:p>
          </p:txBody>
        </p:sp>
        <p:sp>
          <p:nvSpPr>
            <p:cNvPr id="489554" name="Text Box 87">
              <a:extLst>
                <a:ext uri="{FF2B5EF4-FFF2-40B4-BE49-F238E27FC236}">
                  <a16:creationId xmlns:a16="http://schemas.microsoft.com/office/drawing/2014/main" id="{013A6C7F-F458-8425-EC01-BC8CBD9372BC}"/>
                </a:ext>
              </a:extLst>
            </p:cNvPr>
            <p:cNvSpPr txBox="1">
              <a:spLocks noChangeArrowheads="1"/>
            </p:cNvSpPr>
            <p:nvPr/>
          </p:nvSpPr>
          <p:spPr bwMode="auto">
            <a:xfrm>
              <a:off x="7912300" y="5792717"/>
              <a:ext cx="355334" cy="270858"/>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cxnSp>
          <p:nvCxnSpPr>
            <p:cNvPr id="489555" name="AutoShape 64">
              <a:extLst>
                <a:ext uri="{FF2B5EF4-FFF2-40B4-BE49-F238E27FC236}">
                  <a16:creationId xmlns:a16="http://schemas.microsoft.com/office/drawing/2014/main" id="{59F1180F-910F-2059-DAB2-F383DF183189}"/>
                </a:ext>
              </a:extLst>
            </p:cNvPr>
            <p:cNvCxnSpPr>
              <a:cxnSpLocks noChangeShapeType="1"/>
              <a:stCxn id="489520" idx="3"/>
              <a:endCxn id="489518" idx="5"/>
            </p:cNvCxnSpPr>
            <p:nvPr/>
          </p:nvCxnSpPr>
          <p:spPr bwMode="auto">
            <a:xfrm rot="5400000">
              <a:off x="7245388" y="4739808"/>
              <a:ext cx="12700" cy="1441334"/>
            </a:xfrm>
            <a:prstGeom prst="curvedConnector3">
              <a:avLst>
                <a:gd name="adj1" fmla="val 1427213"/>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60" name="Text Box 74">
              <a:extLst>
                <a:ext uri="{FF2B5EF4-FFF2-40B4-BE49-F238E27FC236}">
                  <a16:creationId xmlns:a16="http://schemas.microsoft.com/office/drawing/2014/main" id="{A5805849-3771-275F-BE62-3D5BEE82E45C}"/>
                </a:ext>
              </a:extLst>
            </p:cNvPr>
            <p:cNvSpPr txBox="1">
              <a:spLocks noChangeArrowheads="1"/>
            </p:cNvSpPr>
            <p:nvPr/>
          </p:nvSpPr>
          <p:spPr bwMode="auto">
            <a:xfrm>
              <a:off x="7326973" y="5442056"/>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4</a:t>
              </a:r>
              <a:endParaRPr lang="en-US" altLang="en-US" sz="1400" dirty="0">
                <a:latin typeface="Arial" panose="020B0604020202020204" pitchFamily="34" charset="0"/>
                <a:cs typeface="Arial" panose="020B0604020202020204" pitchFamily="34" charset="0"/>
              </a:endParaRPr>
            </a:p>
          </p:txBody>
        </p:sp>
        <p:cxnSp>
          <p:nvCxnSpPr>
            <p:cNvPr id="489561" name="AutoShape 64">
              <a:extLst>
                <a:ext uri="{FF2B5EF4-FFF2-40B4-BE49-F238E27FC236}">
                  <a16:creationId xmlns:a16="http://schemas.microsoft.com/office/drawing/2014/main" id="{0AF0C030-3547-FE06-D81C-B7272F0EF44D}"/>
                </a:ext>
              </a:extLst>
            </p:cNvPr>
            <p:cNvCxnSpPr>
              <a:cxnSpLocks noChangeShapeType="1"/>
              <a:stCxn id="489521" idx="2"/>
              <a:endCxn id="489518" idx="4"/>
            </p:cNvCxnSpPr>
            <p:nvPr/>
          </p:nvCxnSpPr>
          <p:spPr bwMode="auto">
            <a:xfrm rot="10800000">
              <a:off x="6416718" y="5505496"/>
              <a:ext cx="1504600" cy="1057175"/>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65" name="Text Box 74">
              <a:extLst>
                <a:ext uri="{FF2B5EF4-FFF2-40B4-BE49-F238E27FC236}">
                  <a16:creationId xmlns:a16="http://schemas.microsoft.com/office/drawing/2014/main" id="{56988337-4098-D75F-1FE7-F8AD1658E9A8}"/>
                </a:ext>
              </a:extLst>
            </p:cNvPr>
            <p:cNvSpPr txBox="1">
              <a:spLocks noChangeArrowheads="1"/>
            </p:cNvSpPr>
            <p:nvPr/>
          </p:nvSpPr>
          <p:spPr bwMode="auto">
            <a:xfrm>
              <a:off x="6787586" y="6102980"/>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14</a:t>
              </a:r>
              <a:endParaRPr lang="en-US" altLang="en-US" sz="1400" dirty="0">
                <a:latin typeface="Arial" panose="020B0604020202020204" pitchFamily="34" charset="0"/>
                <a:cs typeface="Arial" panose="020B0604020202020204" pitchFamily="34" charset="0"/>
              </a:endParaRPr>
            </a:p>
          </p:txBody>
        </p:sp>
        <p:cxnSp>
          <p:nvCxnSpPr>
            <p:cNvPr id="489566" name="AutoShape 64">
              <a:extLst>
                <a:ext uri="{FF2B5EF4-FFF2-40B4-BE49-F238E27FC236}">
                  <a16:creationId xmlns:a16="http://schemas.microsoft.com/office/drawing/2014/main" id="{CE297D09-C220-D1BA-2ABF-E9A3F1DBC70A}"/>
                </a:ext>
              </a:extLst>
            </p:cNvPr>
            <p:cNvCxnSpPr>
              <a:cxnSpLocks noChangeShapeType="1"/>
              <a:stCxn id="489532" idx="1"/>
              <a:endCxn id="489521" idx="7"/>
            </p:cNvCxnSpPr>
            <p:nvPr/>
          </p:nvCxnSpPr>
          <p:spPr bwMode="auto">
            <a:xfrm rot="16200000" flipV="1">
              <a:off x="9182488" y="5454240"/>
              <a:ext cx="12700" cy="2000851"/>
            </a:xfrm>
            <a:prstGeom prst="curvedConnector3">
              <a:avLst>
                <a:gd name="adj1" fmla="val 479535"/>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71" name="Text Box 75">
              <a:extLst>
                <a:ext uri="{FF2B5EF4-FFF2-40B4-BE49-F238E27FC236}">
                  <a16:creationId xmlns:a16="http://schemas.microsoft.com/office/drawing/2014/main" id="{BD236D1B-AA8D-8BCB-F967-CF602BFB9377}"/>
                </a:ext>
              </a:extLst>
            </p:cNvPr>
            <p:cNvSpPr txBox="1">
              <a:spLocks noChangeArrowheads="1"/>
            </p:cNvSpPr>
            <p:nvPr/>
          </p:nvSpPr>
          <p:spPr bwMode="auto">
            <a:xfrm>
              <a:off x="8837352" y="6184017"/>
              <a:ext cx="632607" cy="276999"/>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endParaRPr lang="en-US" altLang="en-US" dirty="0">
                <a:latin typeface="Arial" panose="020B0604020202020204" pitchFamily="34" charset="0"/>
                <a:cs typeface="Arial" panose="020B0604020202020204" pitchFamily="34" charset="0"/>
              </a:endParaRPr>
            </a:p>
          </p:txBody>
        </p:sp>
        <p:cxnSp>
          <p:nvCxnSpPr>
            <p:cNvPr id="489572" name="AutoShape 64">
              <a:extLst>
                <a:ext uri="{FF2B5EF4-FFF2-40B4-BE49-F238E27FC236}">
                  <a16:creationId xmlns:a16="http://schemas.microsoft.com/office/drawing/2014/main" id="{BC852530-687B-2792-E9E3-C01212710059}"/>
                </a:ext>
              </a:extLst>
            </p:cNvPr>
            <p:cNvCxnSpPr>
              <a:cxnSpLocks noChangeShapeType="1"/>
              <a:stCxn id="489532" idx="0"/>
              <a:endCxn id="489520" idx="6"/>
            </p:cNvCxnSpPr>
            <p:nvPr/>
          </p:nvCxnSpPr>
          <p:spPr bwMode="auto">
            <a:xfrm rot="16200000" flipV="1">
              <a:off x="8729788" y="4848800"/>
              <a:ext cx="1058141" cy="2064118"/>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84" name="Text Box 81">
              <a:extLst>
                <a:ext uri="{FF2B5EF4-FFF2-40B4-BE49-F238E27FC236}">
                  <a16:creationId xmlns:a16="http://schemas.microsoft.com/office/drawing/2014/main" id="{D76607D3-7AF2-52AE-81B2-F66D1C49AB39}"/>
                </a:ext>
              </a:extLst>
            </p:cNvPr>
            <p:cNvSpPr txBox="1">
              <a:spLocks noChangeArrowheads="1"/>
            </p:cNvSpPr>
            <p:nvPr/>
          </p:nvSpPr>
          <p:spPr bwMode="auto">
            <a:xfrm>
              <a:off x="9421919" y="5580555"/>
              <a:ext cx="355334"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4</a:t>
              </a:r>
              <a:endParaRPr lang="en-US" altLang="en-US" dirty="0">
                <a:latin typeface="Arial" panose="020B0604020202020204" pitchFamily="34" charset="0"/>
                <a:cs typeface="Arial" panose="020B0604020202020204" pitchFamily="34" charset="0"/>
              </a:endParaRPr>
            </a:p>
          </p:txBody>
        </p:sp>
        <p:cxnSp>
          <p:nvCxnSpPr>
            <p:cNvPr id="489585" name="AutoShape 64">
              <a:extLst>
                <a:ext uri="{FF2B5EF4-FFF2-40B4-BE49-F238E27FC236}">
                  <a16:creationId xmlns:a16="http://schemas.microsoft.com/office/drawing/2014/main" id="{87B6735F-4E5A-92F1-76DC-F22D989A0219}"/>
                </a:ext>
              </a:extLst>
            </p:cNvPr>
            <p:cNvCxnSpPr>
              <a:cxnSpLocks noChangeShapeType="1"/>
              <a:stCxn id="489531" idx="0"/>
              <a:endCxn id="489519" idx="6"/>
            </p:cNvCxnSpPr>
            <p:nvPr/>
          </p:nvCxnSpPr>
          <p:spPr bwMode="auto">
            <a:xfrm rot="16200000" flipV="1">
              <a:off x="8714361" y="3621525"/>
              <a:ext cx="1088994" cy="2064118"/>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0" name="Text Box 79">
              <a:extLst>
                <a:ext uri="{FF2B5EF4-FFF2-40B4-BE49-F238E27FC236}">
                  <a16:creationId xmlns:a16="http://schemas.microsoft.com/office/drawing/2014/main" id="{041DC420-265C-B8E5-5A41-122217D63F4E}"/>
                </a:ext>
              </a:extLst>
            </p:cNvPr>
            <p:cNvSpPr txBox="1">
              <a:spLocks noChangeArrowheads="1"/>
            </p:cNvSpPr>
            <p:nvPr/>
          </p:nvSpPr>
          <p:spPr bwMode="auto">
            <a:xfrm>
              <a:off x="9363310" y="4326058"/>
              <a:ext cx="5493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endParaRPr lang="en-US" altLang="en-US" dirty="0">
                <a:latin typeface="Arial" panose="020B0604020202020204" pitchFamily="34" charset="0"/>
                <a:cs typeface="Arial" panose="020B0604020202020204" pitchFamily="34" charset="0"/>
              </a:endParaRPr>
            </a:p>
          </p:txBody>
        </p:sp>
        <p:cxnSp>
          <p:nvCxnSpPr>
            <p:cNvPr id="489591" name="AutoShape 64">
              <a:extLst>
                <a:ext uri="{FF2B5EF4-FFF2-40B4-BE49-F238E27FC236}">
                  <a16:creationId xmlns:a16="http://schemas.microsoft.com/office/drawing/2014/main" id="{6D094264-2917-E3F9-DDB9-D7D69BF3FCA8}"/>
                </a:ext>
              </a:extLst>
            </p:cNvPr>
            <p:cNvCxnSpPr>
              <a:cxnSpLocks noChangeShapeType="1"/>
              <a:stCxn id="489530" idx="6"/>
              <a:endCxn id="489536" idx="0"/>
            </p:cNvCxnSpPr>
            <p:nvPr/>
          </p:nvCxnSpPr>
          <p:spPr bwMode="auto">
            <a:xfrm>
              <a:off x="10443657" y="4109087"/>
              <a:ext cx="1475432" cy="1088994"/>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4" name="Text Box 84">
              <a:extLst>
                <a:ext uri="{FF2B5EF4-FFF2-40B4-BE49-F238E27FC236}">
                  <a16:creationId xmlns:a16="http://schemas.microsoft.com/office/drawing/2014/main" id="{73FE8D70-7B71-60DB-EA10-A9DA45A4507A}"/>
                </a:ext>
              </a:extLst>
            </p:cNvPr>
            <p:cNvSpPr txBox="1">
              <a:spLocks noChangeArrowheads="1"/>
            </p:cNvSpPr>
            <p:nvPr/>
          </p:nvSpPr>
          <p:spPr bwMode="auto">
            <a:xfrm>
              <a:off x="11319423" y="4366806"/>
              <a:ext cx="47180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cxnSp>
          <p:nvCxnSpPr>
            <p:cNvPr id="489595" name="AutoShape 64">
              <a:extLst>
                <a:ext uri="{FF2B5EF4-FFF2-40B4-BE49-F238E27FC236}">
                  <a16:creationId xmlns:a16="http://schemas.microsoft.com/office/drawing/2014/main" id="{A6CCE149-FA1C-1060-288F-474C84967C0D}"/>
                </a:ext>
              </a:extLst>
            </p:cNvPr>
            <p:cNvCxnSpPr>
              <a:cxnSpLocks noChangeShapeType="1"/>
              <a:stCxn id="489531" idx="5"/>
              <a:endCxn id="489536" idx="3"/>
            </p:cNvCxnSpPr>
            <p:nvPr/>
          </p:nvCxnSpPr>
          <p:spPr bwMode="auto">
            <a:xfrm rot="16200000" flipH="1">
              <a:off x="11105002" y="4754392"/>
              <a:ext cx="12700" cy="1412165"/>
            </a:xfrm>
            <a:prstGeom prst="curvedConnector3">
              <a:avLst>
                <a:gd name="adj1" fmla="val 2154488"/>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9" name="Text Box 84">
              <a:extLst>
                <a:ext uri="{FF2B5EF4-FFF2-40B4-BE49-F238E27FC236}">
                  <a16:creationId xmlns:a16="http://schemas.microsoft.com/office/drawing/2014/main" id="{DA6C3AA9-F62F-1EFE-2C18-B1505F658259}"/>
                </a:ext>
              </a:extLst>
            </p:cNvPr>
            <p:cNvSpPr txBox="1">
              <a:spLocks noChangeArrowheads="1"/>
            </p:cNvSpPr>
            <p:nvPr/>
          </p:nvSpPr>
          <p:spPr bwMode="auto">
            <a:xfrm>
              <a:off x="10592825" y="5556664"/>
              <a:ext cx="47180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grpSp>
      <p:sp>
        <p:nvSpPr>
          <p:cNvPr id="489600" name="TextBox 489599">
            <a:extLst>
              <a:ext uri="{FF2B5EF4-FFF2-40B4-BE49-F238E27FC236}">
                <a16:creationId xmlns:a16="http://schemas.microsoft.com/office/drawing/2014/main" id="{2EDAF9F7-D693-743A-1FE3-E1325F57075E}"/>
              </a:ext>
            </a:extLst>
          </p:cNvPr>
          <p:cNvSpPr txBox="1"/>
          <p:nvPr/>
        </p:nvSpPr>
        <p:spPr>
          <a:xfrm>
            <a:off x="2110299" y="6494673"/>
            <a:ext cx="1611852" cy="461665"/>
          </a:xfrm>
          <a:prstGeom prst="rect">
            <a:avLst/>
          </a:prstGeom>
          <a:noFill/>
        </p:spPr>
        <p:txBody>
          <a:bodyPr wrap="none" rtlCol="0">
            <a:spAutoFit/>
          </a:bodyPr>
          <a:lstStyle/>
          <a:p>
            <a:r>
              <a:rPr lang="en-US" sz="2400" dirty="0"/>
              <a:t>Flow Graph</a:t>
            </a:r>
            <a:endParaRPr lang="en-US" sz="2400" b="1" dirty="0">
              <a:solidFill>
                <a:srgbClr val="C00000"/>
              </a:solidFill>
            </a:endParaRPr>
          </a:p>
        </p:txBody>
      </p:sp>
      <p:sp>
        <p:nvSpPr>
          <p:cNvPr id="489602" name="TextBox 489601">
            <a:extLst>
              <a:ext uri="{FF2B5EF4-FFF2-40B4-BE49-F238E27FC236}">
                <a16:creationId xmlns:a16="http://schemas.microsoft.com/office/drawing/2014/main" id="{282E3E5A-2C48-332C-ECB6-A2B9AE5C189F}"/>
              </a:ext>
            </a:extLst>
          </p:cNvPr>
          <p:cNvSpPr txBox="1"/>
          <p:nvPr/>
        </p:nvSpPr>
        <p:spPr>
          <a:xfrm>
            <a:off x="8290022" y="6494572"/>
            <a:ext cx="2067746" cy="461665"/>
          </a:xfrm>
          <a:prstGeom prst="rect">
            <a:avLst/>
          </a:prstGeom>
          <a:noFill/>
        </p:spPr>
        <p:txBody>
          <a:bodyPr wrap="none" rtlCol="0">
            <a:spAutoFit/>
          </a:bodyPr>
          <a:lstStyle/>
          <a:p>
            <a:r>
              <a:rPr lang="en-US" sz="2400" dirty="0"/>
              <a:t>Residual Graph</a:t>
            </a:r>
            <a:endParaRPr lang="en-US" sz="2400" b="1" dirty="0">
              <a:solidFill>
                <a:srgbClr val="C00000"/>
              </a:solidFill>
            </a:endParaRPr>
          </a:p>
        </p:txBody>
      </p:sp>
    </p:spTree>
    <p:extLst>
      <p:ext uri="{BB962C8B-B14F-4D97-AF65-F5344CB8AC3E}">
        <p14:creationId xmlns:p14="http://schemas.microsoft.com/office/powerpoint/2010/main" val="1592309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23DCA-AEFD-7B34-8B7C-3E3F206D3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8251D-7870-9225-188C-ACBA4DD78EFC}"/>
              </a:ext>
            </a:extLst>
          </p:cNvPr>
          <p:cNvSpPr>
            <a:spLocks noGrp="1"/>
          </p:cNvSpPr>
          <p:nvPr>
            <p:ph type="title"/>
          </p:nvPr>
        </p:nvSpPr>
        <p:spPr/>
        <p:txBody>
          <a:bodyPr/>
          <a:lstStyle/>
          <a:p>
            <a:r>
              <a:rPr lang="en-US" dirty="0"/>
              <a:t>Flows and Cuts (Complete)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0C7468E-810A-423E-C03E-82D636B8F7E7}"/>
                  </a:ext>
                </a:extLst>
              </p:cNvPr>
              <p:cNvSpPr>
                <a:spLocks noGrp="1"/>
              </p:cNvSpPr>
              <p:nvPr>
                <p:ph idx="1"/>
              </p:nvPr>
            </p:nvSpPr>
            <p:spPr>
              <a:xfrm>
                <a:off x="628650" y="1366475"/>
                <a:ext cx="10891156" cy="5200045"/>
              </a:xfrm>
            </p:spPr>
            <p:txBody>
              <a:bodyPr>
                <a:noAutofit/>
              </a:bodyPr>
              <a:lstStyle/>
              <a:p>
                <a:pPr marL="457200" indent="-457200">
                  <a:spcBef>
                    <a:spcPts val="0"/>
                  </a:spcBef>
                  <a:buFont typeface="+mj-lt"/>
                  <a:buAutoNum type="arabicPeriod"/>
                </a:pPr>
                <a:r>
                  <a:rPr lang="en-US" sz="2400" dirty="0"/>
                  <a:t>The net flow crossing any cut equals the flow value.</a:t>
                </a:r>
              </a:p>
              <a:p>
                <a:pPr marL="1381125" lvl="2" indent="-457200">
                  <a:spcBef>
                    <a:spcPts val="0"/>
                  </a:spcBef>
                </a:pPr>
                <a:r>
                  <a:rPr lang="en-US" sz="2400" dirty="0"/>
                  <a:t>Why? Everything must cross the cut eventually</a:t>
                </a:r>
              </a:p>
              <a:p>
                <a:pPr marL="457200" indent="-457200">
                  <a:spcBef>
                    <a:spcPts val="0"/>
                  </a:spcBef>
                  <a:buFont typeface="+mj-lt"/>
                  <a:buAutoNum type="arabicPeriod"/>
                </a:pPr>
                <a:r>
                  <a:rPr lang="en-US" sz="2400" dirty="0"/>
                  <a:t>The capacity of any cut therefore is an upper bound on the max flow</a:t>
                </a:r>
              </a:p>
              <a:p>
                <a:pPr marL="1381125" lvl="2" indent="-457200">
                  <a:spcBef>
                    <a:spcPts val="0"/>
                  </a:spcBef>
                </a:pPr>
                <a:r>
                  <a:rPr lang="en-US" sz="2400" dirty="0"/>
                  <a:t>Why? No flow can exceed that capacity due to statement 1</a:t>
                </a:r>
              </a:p>
              <a:p>
                <a:pPr marL="457200" indent="-457200">
                  <a:spcBef>
                    <a:spcPts val="0"/>
                  </a:spcBef>
                  <a:buFont typeface="+mj-lt"/>
                  <a:buAutoNum type="arabicPeriod"/>
                </a:pPr>
                <a:r>
                  <a:rPr lang="en-US" sz="2400" dirty="0"/>
                  <a:t>If we found a flow whose value matches the capacity of some cut, then we know that the flow must be maximum, and the cut must be minimum</a:t>
                </a:r>
              </a:p>
              <a:p>
                <a:pPr marL="1381125" lvl="2" indent="-457200">
                  <a:spcBef>
                    <a:spcPts val="0"/>
                  </a:spcBef>
                </a:pPr>
                <a:r>
                  <a:rPr lang="en-US" sz="2400" dirty="0"/>
                  <a:t>Why? If there was a smaller cut or larger flow, we’ve broken statement 2</a:t>
                </a:r>
              </a:p>
              <a:p>
                <a:pPr marL="466725" indent="-457200">
                  <a:spcBef>
                    <a:spcPts val="0"/>
                  </a:spcBef>
                  <a:buFont typeface="+mj-lt"/>
                  <a:buAutoNum type="arabicPeriod"/>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Ford Fulkerson terminates, there is a cut whose capacity matches the flow</a:t>
                </a:r>
              </a:p>
              <a:p>
                <a:pPr marL="1381125" lvl="2" indent="-457200">
                  <a:spcBef>
                    <a:spcPts val="0"/>
                  </a:spcBef>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Why? </a:t>
                </a:r>
                <a:r>
                  <a:rPr lang="en-US" sz="2400" dirty="0">
                    <a:solidFill>
                      <a:prstClr val="black"/>
                    </a:solidFill>
                    <a:latin typeface="Calibri" panose="020F0502020204030204"/>
                  </a:rPr>
                  <a:t>Select one side of the cut to be nodes reaching from </a:t>
                </a:r>
                <a14:m>
                  <m:oMath xmlns:m="http://schemas.openxmlformats.org/officeDocument/2006/math">
                    <m:r>
                      <a:rPr lang="en-US" sz="2400" b="0" i="1" smtClean="0">
                        <a:solidFill>
                          <a:prstClr val="black"/>
                        </a:solidFill>
                        <a:latin typeface="Cambria Math" panose="02040503050406030204" pitchFamily="18" charset="0"/>
                      </a:rPr>
                      <m:t>𝑠</m:t>
                    </m:r>
                  </m:oMath>
                </a14:m>
                <a:r>
                  <a:rPr lang="en-US" sz="2400" dirty="0"/>
                  <a:t> in the residual graph, the other side to be the rest of the nodes. That cut’s capacity matches the flow value.</a:t>
                </a:r>
                <a:endParaRPr lang="en-US" sz="3200" dirty="0"/>
              </a:p>
              <a:p>
                <a:pPr marL="1381125" lvl="2" indent="-457200">
                  <a:spcBef>
                    <a:spcPts val="0"/>
                  </a:spcBef>
                </a:pPr>
                <a:r>
                  <a:rPr lang="en-US" sz="3200" dirty="0"/>
                  <a:t>Thus the cut is minimum, and the flow is maximum!</a:t>
                </a:r>
                <a:endParaRPr lang="en-US" sz="2200" dirty="0"/>
              </a:p>
            </p:txBody>
          </p:sp>
        </mc:Choice>
        <mc:Fallback>
          <p:sp>
            <p:nvSpPr>
              <p:cNvPr id="3" name="Content Placeholder 2">
                <a:extLst>
                  <a:ext uri="{FF2B5EF4-FFF2-40B4-BE49-F238E27FC236}">
                    <a16:creationId xmlns:a16="http://schemas.microsoft.com/office/drawing/2014/main" id="{F0C7468E-810A-423E-C03E-82D636B8F7E7}"/>
                  </a:ext>
                </a:extLst>
              </p:cNvPr>
              <p:cNvSpPr>
                <a:spLocks noGrp="1" noRot="1" noChangeAspect="1" noMove="1" noResize="1" noEditPoints="1" noAdjustHandles="1" noChangeArrowheads="1" noChangeShapeType="1" noTextEdit="1"/>
              </p:cNvSpPr>
              <p:nvPr>
                <p:ph idx="1"/>
              </p:nvPr>
            </p:nvSpPr>
            <p:spPr>
              <a:xfrm>
                <a:off x="628650" y="1366475"/>
                <a:ext cx="10891156" cy="5200045"/>
              </a:xfrm>
              <a:blipFill>
                <a:blip r:embed="rId2"/>
                <a:stretch>
                  <a:fillRect l="-895" t="-1758" r="-95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E95DD4E-53CF-D221-EA22-AA6136B30ADA}"/>
              </a:ext>
            </a:extLst>
          </p:cNvPr>
          <p:cNvSpPr>
            <a:spLocks noGrp="1"/>
          </p:cNvSpPr>
          <p:nvPr>
            <p:ph type="sldNum" sz="quarter" idx="12"/>
          </p:nvPr>
        </p:nvSpPr>
        <p:spPr/>
        <p:txBody>
          <a:bodyPr/>
          <a:lstStyle/>
          <a:p>
            <a:fld id="{859767C1-1CFC-4BF3-A3D8-E4104FCBBC17}" type="slidenum">
              <a:rPr lang="en-US" smtClean="0"/>
              <a:pPr/>
              <a:t>35</a:t>
            </a:fld>
            <a:endParaRPr lang="en-US" dirty="0"/>
          </a:p>
        </p:txBody>
      </p:sp>
    </p:spTree>
    <p:extLst>
      <p:ext uri="{BB962C8B-B14F-4D97-AF65-F5344CB8AC3E}">
        <p14:creationId xmlns:p14="http://schemas.microsoft.com/office/powerpoint/2010/main" val="3804114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D558-DD3E-6D3D-261D-F0B9D99BC0CD}"/>
              </a:ext>
            </a:extLst>
          </p:cNvPr>
          <p:cNvSpPr>
            <a:spLocks noGrp="1"/>
          </p:cNvSpPr>
          <p:nvPr>
            <p:ph type="title"/>
          </p:nvPr>
        </p:nvSpPr>
        <p:spPr/>
        <p:txBody>
          <a:bodyPr/>
          <a:lstStyle/>
          <a:p>
            <a:r>
              <a:rPr lang="en-US" dirty="0"/>
              <a:t>Final reminders</a:t>
            </a:r>
          </a:p>
        </p:txBody>
      </p:sp>
      <p:sp>
        <p:nvSpPr>
          <p:cNvPr id="3" name="Content Placeholder 2">
            <a:extLst>
              <a:ext uri="{FF2B5EF4-FFF2-40B4-BE49-F238E27FC236}">
                <a16:creationId xmlns:a16="http://schemas.microsoft.com/office/drawing/2014/main" id="{6B10AA1D-BB56-462E-8975-E03FBDAEBC56}"/>
              </a:ext>
            </a:extLst>
          </p:cNvPr>
          <p:cNvSpPr>
            <a:spLocks noGrp="1"/>
          </p:cNvSpPr>
          <p:nvPr>
            <p:ph idx="1"/>
          </p:nvPr>
        </p:nvSpPr>
        <p:spPr/>
        <p:txBody>
          <a:bodyPr>
            <a:normAutofit fontScale="92500" lnSpcReduction="20000"/>
          </a:bodyPr>
          <a:lstStyle/>
          <a:p>
            <a:r>
              <a:rPr lang="en-US" dirty="0"/>
              <a:t>HW6 released, due Friday @ 11:59pm.</a:t>
            </a:r>
          </a:p>
          <a:p>
            <a:r>
              <a:rPr lang="en-US" dirty="0"/>
              <a:t>Quiz 2 on Friday 11/21 in class</a:t>
            </a:r>
            <a:br>
              <a:rPr lang="en-US" dirty="0"/>
            </a:br>
            <a:r>
              <a:rPr lang="en-US" dirty="0"/>
              <a:t>	look for quiz prep materials </a:t>
            </a:r>
            <a:r>
              <a:rPr lang="en-US"/>
              <a:t>on Friday</a:t>
            </a:r>
            <a:endParaRPr lang="en-US" dirty="0"/>
          </a:p>
          <a:p>
            <a:endParaRPr lang="en-US" dirty="0"/>
          </a:p>
          <a:p>
            <a:r>
              <a:rPr lang="en-US" dirty="0"/>
              <a:t>I have OH now-12:30pm:</a:t>
            </a:r>
          </a:p>
          <a:p>
            <a:pPr marL="457200" indent="-457200">
              <a:spcBef>
                <a:spcPts val="0"/>
              </a:spcBef>
              <a:buFont typeface="Arial" panose="020B0604020202020204" pitchFamily="34" charset="0"/>
              <a:buChar char="•"/>
            </a:pPr>
            <a:r>
              <a:rPr lang="en-US" dirty="0"/>
              <a:t>Meet at front of classroom, we’ll walk over together</a:t>
            </a:r>
          </a:p>
          <a:p>
            <a:pPr marL="457200" indent="-457200">
              <a:spcBef>
                <a:spcPts val="0"/>
              </a:spcBef>
              <a:buFont typeface="Arial" panose="020B0604020202020204" pitchFamily="34" charset="0"/>
              <a:buChar char="•"/>
            </a:pPr>
            <a:r>
              <a:rPr lang="en-US" dirty="0"/>
              <a:t>CSE (Allen) 434 if you’re coming later</a:t>
            </a:r>
          </a:p>
          <a:p>
            <a:r>
              <a:rPr lang="en-US" dirty="0"/>
              <a:t>Glenn has online OH 12–1pm</a:t>
            </a:r>
          </a:p>
        </p:txBody>
      </p:sp>
    </p:spTree>
    <p:custDataLst>
      <p:tags r:id="rId1"/>
    </p:custDataLst>
    <p:extLst>
      <p:ext uri="{BB962C8B-B14F-4D97-AF65-F5344CB8AC3E}">
        <p14:creationId xmlns:p14="http://schemas.microsoft.com/office/powerpoint/2010/main" val="77920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98590-7AC3-4AE0-9AAE-68A001DD507D}"/>
              </a:ext>
            </a:extLst>
          </p:cNvPr>
          <p:cNvSpPr/>
          <p:nvPr/>
        </p:nvSpPr>
        <p:spPr bwMode="auto">
          <a:xfrm>
            <a:off x="3840479" y="1732644"/>
            <a:ext cx="2432304" cy="402059"/>
          </a:xfrm>
          <a:prstGeom prst="rect">
            <a:avLst/>
          </a:prstGeom>
          <a:solidFill>
            <a:schemeClr val="accent6">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278147"/>
                <a:ext cx="10811510" cy="5200045"/>
              </a:xfrm>
            </p:spPr>
            <p:txBody>
              <a:bodyPr>
                <a:normAutofit/>
              </a:bodyPr>
              <a:lstStyle/>
              <a:p>
                <a:pPr marL="0" marR="0" lvl="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695082"/>
                    </a:solidFill>
                    <a:effectLst/>
                    <a:uLnTx/>
                    <a:uFillTx/>
                    <a:latin typeface="Calibri" panose="020F0502020204030204"/>
                    <a:ea typeface="+mn-ea"/>
                    <a:cs typeface="+mn-cs"/>
                  </a:rPr>
                  <a:t>Defn: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An </a:t>
                </a:r>
                <a14:m>
                  <m:oMath xmlns:m="http://schemas.openxmlformats.org/officeDocument/2006/math">
                    <m:r>
                      <a:rPr kumimoji="0" lang="en-US" altLang="en-US" sz="2800" b="1"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𝒔</m:t>
                    </m:r>
                  </m:oMath>
                </a14:m>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mn-ea"/>
                    <a:cs typeface="+mn-cs"/>
                  </a:rPr>
                  <a:t>-</a:t>
                </a:r>
                <a14:m>
                  <m:oMath xmlns:m="http://schemas.openxmlformats.org/officeDocument/2006/math">
                    <m:r>
                      <a:rPr kumimoji="0" lang="en-US" altLang="en-US" sz="2800" b="1"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𝒕</m:t>
                    </m:r>
                  </m:oMath>
                </a14:m>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mn-ea"/>
                    <a:cs typeface="+mn-cs"/>
                  </a:rPr>
                  <a:t> flow</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 a flow network is a function </a:t>
                </a:r>
                <a14:m>
                  <m:oMath xmlns:m="http://schemas.openxmlformats.org/officeDocument/2006/math">
                    <m:r>
                      <a:rPr kumimoji="0" lang="en-US" altLang="en-US" sz="28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𝒇</m:t>
                    </m:r>
                    <m:r>
                      <a:rPr kumimoji="0" lang="en-US" altLang="en-US" sz="2800" b="0"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 </m:t>
                    </m:r>
                    <m:r>
                      <a:rPr kumimoji="0" lang="en-US" altLang="en-US" sz="28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𝑬</m:t>
                    </m:r>
                    <m:r>
                      <a:rPr kumimoji="0" lang="en-US" altLang="en-US" sz="2800" b="0"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 </m:t>
                    </m:r>
                    <m:r>
                      <a:rPr kumimoji="0" lang="en-US" altLang="en-US" sz="2800" b="0"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sym typeface="Symbol" panose="05050102010706020507" pitchFamily="18" charset="2"/>
                      </a:rPr>
                      <m:t> </m:t>
                    </m:r>
                    <m:r>
                      <a:rPr kumimoji="0" lang="en-US" altLang="en-US" sz="2800" b="1" i="1" u="none" strike="noStrike" kern="1200" cap="none" spc="0" normalizeH="0" baseline="0" noProof="0" dirty="0">
                        <a:ln>
                          <a:noFill/>
                        </a:ln>
                        <a:solidFill>
                          <a:srgbClr val="0066CC"/>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ℝ</m:t>
                    </m:r>
                  </m:oMath>
                </a14:m>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that satisfies: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each </a:t>
                </a:r>
                <a14:m>
                  <m:oMath xmlns:m="http://schemas.openxmlformats.org/officeDocument/2006/math">
                    <m:r>
                      <a:rPr kumimoji="0" lang="en-US" altLang="en-US" sz="2400" b="1" i="1" u="none" strike="noStrike" kern="1200" cap="none" spc="0" normalizeH="0" baseline="0" noProof="0" smtClean="0">
                        <a:ln>
                          <a:noFill/>
                        </a:ln>
                        <a:solidFill>
                          <a:srgbClr val="0066CC"/>
                        </a:solidFill>
                        <a:effectLst/>
                        <a:uLnTx/>
                        <a:uFillTx/>
                        <a:latin typeface="Cambria Math" panose="02040503050406030204" pitchFamily="18" charset="0"/>
                        <a:ea typeface="+mn-ea"/>
                        <a:cs typeface="+mn-cs"/>
                      </a:rPr>
                      <m:t>𝒆</m:t>
                    </m:r>
                    <m:r>
                      <a:rPr kumimoji="0" lang="en-US" altLang="en-US" sz="2400" b="1" i="1" u="none" strike="noStrike" kern="1200" cap="none" spc="0" normalizeH="0" baseline="0" noProof="0" smtClean="0">
                        <a:ln>
                          <a:noFill/>
                        </a:ln>
                        <a:solidFill>
                          <a:srgbClr val="0066CC"/>
                        </a:solidFill>
                        <a:effectLst/>
                        <a:uLnTx/>
                        <a:uFillTx/>
                        <a:latin typeface="Cambria Math" panose="02040503050406030204" pitchFamily="18" charset="0"/>
                        <a:ea typeface="+mn-ea"/>
                        <a:cs typeface="+mn-cs"/>
                      </a:rPr>
                      <m:t>∈</m:t>
                    </m:r>
                    <m:r>
                      <a:rPr kumimoji="0" lang="en-US" altLang="en-US" sz="2400" b="1" i="1" u="none" strike="noStrike" kern="1200" cap="none" spc="0" normalizeH="0" baseline="0" noProof="0" smtClean="0">
                        <a:ln>
                          <a:noFill/>
                        </a:ln>
                        <a:solidFill>
                          <a:srgbClr val="0066CC"/>
                        </a:solidFill>
                        <a:effectLst/>
                        <a:uLnTx/>
                        <a:uFillTx/>
                        <a:latin typeface="Cambria Math" panose="02040503050406030204" pitchFamily="18" charset="0"/>
                        <a:ea typeface="+mn-ea"/>
                        <a:cs typeface="+mn-cs"/>
                      </a:rPr>
                      <m:t>𝑬</m:t>
                    </m:r>
                  </m:oMath>
                </a14:m>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𝟎</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sym typeface="Symbol" panose="05050102010706020507" pitchFamily="18" charset="2"/>
                      </a:rPr>
                      <m:t>≤ </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𝒇</m:t>
                    </m:r>
                    <m:d>
                      <m:dPr>
                        <m:ctrlP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ctrlPr>
                      </m:dPr>
                      <m:e>
                        <m:r>
                          <a:rPr kumimoji="0" lang="en-US" altLang="en-US" sz="2400" b="1" i="1" u="none" strike="noStrike" kern="1200" cap="none" spc="0" normalizeH="0" baseline="0" noProof="0" dirty="0" smtClean="0">
                            <a:ln>
                              <a:noFill/>
                            </a:ln>
                            <a:solidFill>
                              <a:srgbClr val="0066CC"/>
                            </a:solidFill>
                            <a:effectLst/>
                            <a:uLnTx/>
                            <a:uFillTx/>
                            <a:latin typeface="Cambria Math" panose="02040503050406030204" pitchFamily="18" charset="0"/>
                            <a:ea typeface="+mn-ea"/>
                            <a:cs typeface="+mn-cs"/>
                          </a:rPr>
                          <m:t>𝒆</m:t>
                        </m:r>
                      </m:e>
                    </m:d>
                    <m:r>
                      <a:rPr kumimoji="0" lang="en-US" altLang="en-US" sz="2400" b="0"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sym typeface="Symbol" panose="05050102010706020507" pitchFamily="18" charset="2"/>
                      </a:rPr>
                      <m:t>≤ </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sym typeface="Symbol" panose="05050102010706020507" pitchFamily="18" charset="2"/>
                      </a:rPr>
                      <m:t>𝒄</m:t>
                    </m:r>
                    <m:r>
                      <a:rPr kumimoji="0" lang="en-US" altLang="en-US" sz="2400" b="0"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1" i="1" u="none" strike="noStrike" kern="1200" cap="none" spc="0" normalizeH="0" baseline="0" noProof="0" dirty="0" smtClean="0">
                        <a:ln>
                          <a:noFill/>
                        </a:ln>
                        <a:solidFill>
                          <a:srgbClr val="0066CC"/>
                        </a:solidFill>
                        <a:effectLst/>
                        <a:uLnTx/>
                        <a:uFillTx/>
                        <a:latin typeface="Cambria Math" panose="02040503050406030204" pitchFamily="18" charset="0"/>
                        <a:ea typeface="+mn-ea"/>
                        <a:cs typeface="+mn-cs"/>
                        <a:sym typeface="Symbol" panose="05050102010706020507" pitchFamily="18" charset="2"/>
                      </a:rPr>
                      <m:t>𝒆</m:t>
                    </m:r>
                    <m:r>
                      <a:rPr kumimoji="0" lang="en-US" altLang="en-US" sz="2400" b="0"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sym typeface="Symbol" panose="05050102010706020507" pitchFamily="18" charset="2"/>
                      </a:rPr>
                      <m:t>)</m:t>
                    </m:r>
                  </m:oMath>
                </a14:m>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2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altLang="en-US" sz="2400" b="0" i="0" u="none" strike="noStrike" kern="1200" cap="none" spc="0" normalizeH="0" baseline="0" noProof="0" dirty="0">
                    <a:ln>
                      <a:noFill/>
                    </a:ln>
                    <a:solidFill>
                      <a:srgbClr val="695082"/>
                    </a:solidFill>
                    <a:effectLst/>
                    <a:uLnTx/>
                    <a:uFillTx/>
                    <a:latin typeface="Calibri" panose="020F0502020204030204"/>
                    <a:ea typeface="+mn-ea"/>
                    <a:cs typeface="+mn-cs"/>
                  </a:rPr>
                  <a:t>[capacity constraints]</a:t>
                </a:r>
              </a:p>
              <a:p>
                <a:pPr marL="1143000" marR="0" lvl="2"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695082"/>
                    </a:solidFill>
                    <a:effectLst/>
                    <a:uLnTx/>
                    <a:uFillTx/>
                    <a:latin typeface="Calibri" panose="020F0502020204030204"/>
                    <a:ea typeface="+mn-ea"/>
                    <a:cs typeface="+mn-cs"/>
                  </a:rPr>
                  <a:t>For each </a:t>
                </a:r>
                <a14:m>
                  <m:oMath xmlns:m="http://schemas.openxmlformats.org/officeDocument/2006/math">
                    <m:r>
                      <a:rPr kumimoji="0" lang="en-US" altLang="en-US" sz="2400" b="1" i="1" u="none" strike="noStrike" kern="1200" cap="none" spc="0" normalizeH="0" baseline="0" noProof="0" smtClean="0">
                        <a:ln>
                          <a:noFill/>
                        </a:ln>
                        <a:solidFill>
                          <a:srgbClr val="0066CC"/>
                        </a:solidFill>
                        <a:effectLst/>
                        <a:uLnTx/>
                        <a:uFillTx/>
                        <a:latin typeface="Cambria Math" panose="02040503050406030204" pitchFamily="18" charset="0"/>
                        <a:ea typeface="+mn-ea"/>
                        <a:cs typeface="+mn-cs"/>
                      </a:rPr>
                      <m:t>𝒗</m:t>
                    </m:r>
                    <m:r>
                      <a:rPr kumimoji="0" lang="en-US" altLang="en-US" sz="2400" b="1" i="1" u="none" strike="noStrike" kern="1200" cap="none" spc="0" normalizeH="0" baseline="0" noProof="0" smtClean="0">
                        <a:ln>
                          <a:noFill/>
                        </a:ln>
                        <a:solidFill>
                          <a:srgbClr val="0066CC"/>
                        </a:solidFill>
                        <a:effectLst/>
                        <a:uLnTx/>
                        <a:uFillTx/>
                        <a:latin typeface="Cambria Math" panose="02040503050406030204" pitchFamily="18" charset="0"/>
                        <a:ea typeface="+mn-ea"/>
                        <a:cs typeface="+mn-cs"/>
                      </a:rPr>
                      <m:t>∈</m:t>
                    </m:r>
                    <m:r>
                      <a:rPr kumimoji="0" lang="en-US" altLang="en-US" sz="2400" b="1" i="1" u="none" strike="noStrike" kern="1200" cap="none" spc="0" normalizeH="0" baseline="0" noProof="0" smtClean="0">
                        <a:ln>
                          <a:noFill/>
                        </a:ln>
                        <a:solidFill>
                          <a:srgbClr val="0066CC"/>
                        </a:solidFill>
                        <a:effectLst/>
                        <a:uLnTx/>
                        <a:uFillTx/>
                        <a:latin typeface="Cambria Math" panose="02040503050406030204" pitchFamily="18" charset="0"/>
                        <a:ea typeface="+mn-ea"/>
                        <a:cs typeface="+mn-cs"/>
                      </a:rPr>
                      <m:t>𝑽</m:t>
                    </m:r>
                    <m:r>
                      <a:rPr kumimoji="0" lang="en-US" altLang="en-US" sz="2400" b="1" i="1" u="none" strike="noStrike" kern="1200" cap="none" spc="0" normalizeH="0" baseline="0" noProof="0" smtClean="0">
                        <a:ln>
                          <a:noFill/>
                        </a:ln>
                        <a:solidFill>
                          <a:srgbClr val="0066CC"/>
                        </a:solidFill>
                        <a:effectLst/>
                        <a:uLnTx/>
                        <a:uFillTx/>
                        <a:latin typeface="Cambria Math" panose="02040503050406030204" pitchFamily="18" charset="0"/>
                        <a:ea typeface="+mn-ea"/>
                        <a:cs typeface="+mn-cs"/>
                      </a:rPr>
                      <m:t>−{</m:t>
                    </m:r>
                    <m:r>
                      <a:rPr kumimoji="0" lang="en-US" altLang="en-US" sz="2400" b="1" i="1" u="none" strike="noStrike" kern="1200" cap="none" spc="0" normalizeH="0" baseline="0" noProof="0" smtClean="0">
                        <a:ln>
                          <a:noFill/>
                        </a:ln>
                        <a:solidFill>
                          <a:srgbClr val="0066CC"/>
                        </a:solidFill>
                        <a:effectLst/>
                        <a:uLnTx/>
                        <a:uFillTx/>
                        <a:latin typeface="Cambria Math" panose="02040503050406030204" pitchFamily="18" charset="0"/>
                        <a:ea typeface="+mn-ea"/>
                        <a:cs typeface="+mn-cs"/>
                      </a:rPr>
                      <m:t>𝒔</m:t>
                    </m:r>
                    <m:r>
                      <a:rPr kumimoji="0" lang="en-US" altLang="en-US" sz="2400" b="1" i="1" u="none" strike="noStrike" kern="1200" cap="none" spc="0" normalizeH="0" baseline="0" noProof="0" smtClean="0">
                        <a:ln>
                          <a:noFill/>
                        </a:ln>
                        <a:solidFill>
                          <a:srgbClr val="0066CC"/>
                        </a:solidFill>
                        <a:effectLst/>
                        <a:uLnTx/>
                        <a:uFillTx/>
                        <a:latin typeface="Cambria Math" panose="02040503050406030204" pitchFamily="18" charset="0"/>
                        <a:ea typeface="+mn-ea"/>
                        <a:cs typeface="+mn-cs"/>
                      </a:rPr>
                      <m:t>,</m:t>
                    </m:r>
                    <m:r>
                      <a:rPr kumimoji="0" lang="en-US" altLang="en-US" sz="2400" b="1" i="1" u="none" strike="noStrike" kern="1200" cap="none" spc="0" normalizeH="0" baseline="0" noProof="0" smtClean="0">
                        <a:ln>
                          <a:noFill/>
                        </a:ln>
                        <a:solidFill>
                          <a:srgbClr val="0066CC"/>
                        </a:solidFill>
                        <a:effectLst/>
                        <a:uLnTx/>
                        <a:uFillTx/>
                        <a:latin typeface="Cambria Math" panose="02040503050406030204" pitchFamily="18" charset="0"/>
                        <a:ea typeface="+mn-ea"/>
                        <a:cs typeface="+mn-cs"/>
                      </a:rPr>
                      <m:t>𝒕</m:t>
                    </m:r>
                    <m:r>
                      <a:rPr kumimoji="0" lang="en-US" altLang="en-US" sz="2400" b="1" i="1" u="none" strike="noStrike" kern="1200" cap="none" spc="0" normalizeH="0" baseline="0" noProof="0" smtClean="0">
                        <a:ln>
                          <a:noFill/>
                        </a:ln>
                        <a:solidFill>
                          <a:srgbClr val="0066CC"/>
                        </a:solidFill>
                        <a:effectLst/>
                        <a:uLnTx/>
                        <a:uFillTx/>
                        <a:latin typeface="Cambria Math" panose="02040503050406030204" pitchFamily="18" charset="0"/>
                        <a:ea typeface="+mn-ea"/>
                        <a:cs typeface="+mn-cs"/>
                      </a:rPr>
                      <m:t>} </m:t>
                    </m:r>
                  </m:oMath>
                </a14:m>
                <a:r>
                  <a:rPr kumimoji="0" lang="en-US" altLang="en-US" sz="2400" b="0" i="0" u="none" strike="noStrike" kern="1200" cap="none" spc="0" normalizeH="0" baseline="0" noProof="0" dirty="0">
                    <a:ln>
                      <a:noFill/>
                    </a:ln>
                    <a:solidFill>
                      <a:srgbClr val="695082"/>
                    </a:solidFill>
                    <a:effectLst/>
                    <a:uLnTx/>
                    <a:uFillTx/>
                    <a:latin typeface="Calibri" panose="020F0502020204030204"/>
                    <a:ea typeface="+mn-ea"/>
                    <a:cs typeface="+mn-cs"/>
                  </a:rPr>
                  <a:t>:</a:t>
                </a:r>
                <a:endParaRPr kumimoji="0" lang="en-US" altLang="en-US" sz="700" b="0" i="0" u="none" strike="noStrike" kern="1200" cap="none" spc="0" normalizeH="0" baseline="0" noProof="0" dirty="0">
                  <a:ln>
                    <a:noFill/>
                  </a:ln>
                  <a:solidFill>
                    <a:srgbClr val="695082"/>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300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err="1">
                    <a:ln>
                      <a:noFill/>
                    </a:ln>
                    <a:solidFill>
                      <a:srgbClr val="695082"/>
                    </a:solidFill>
                    <a:effectLst/>
                    <a:uLnTx/>
                    <a:uFillTx/>
                    <a:latin typeface="Calibri" panose="020F0502020204030204"/>
                    <a:ea typeface="+mn-ea"/>
                    <a:cs typeface="+mn-cs"/>
                  </a:rPr>
                  <a:t>Defn</a:t>
                </a:r>
                <a:r>
                  <a:rPr kumimoji="0" lang="en-US" altLang="en-US" sz="2800" b="1" i="0" u="none" strike="noStrike" kern="1200" cap="none" spc="0" normalizeH="0" baseline="0" noProof="0" dirty="0">
                    <a:ln>
                      <a:noFill/>
                    </a:ln>
                    <a:solidFill>
                      <a:srgbClr val="695082"/>
                    </a:solidFill>
                    <a:effectLst/>
                    <a:uLnTx/>
                    <a:uFillTx/>
                    <a:latin typeface="Calibri" panose="020F0502020204030204"/>
                    <a:ea typeface="+mn-ea"/>
                    <a:cs typeface="+mn-cs"/>
                  </a:rPr>
                  <a:t>:</a:t>
                </a:r>
                <a:r>
                  <a:rPr kumimoji="0" lang="en-US" altLang="en-US" sz="2800" b="0" i="0" u="none" strike="noStrike" kern="1200" cap="none" spc="0" normalizeH="0" baseline="0" noProof="0" dirty="0">
                    <a:ln>
                      <a:noFill/>
                    </a:ln>
                    <a:solidFill>
                      <a:srgbClr val="695082"/>
                    </a:solidFill>
                    <a:effectLst/>
                    <a:uLnTx/>
                    <a:uFillTx/>
                    <a:latin typeface="Calibri" panose="020F0502020204030204"/>
                    <a:ea typeface="+mn-ea"/>
                    <a:cs typeface="+mn-cs"/>
                  </a:rPr>
                  <a:t> The </a:t>
                </a: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mn-ea"/>
                    <a:cs typeface="+mn-cs"/>
                  </a:rPr>
                  <a:t>value</a:t>
                </a:r>
                <a:r>
                  <a:rPr kumimoji="0" lang="en-US" altLang="en-US" sz="2800" b="0" i="0" u="none" strike="noStrike" kern="1200" cap="none" spc="0" normalizeH="0" baseline="0" noProof="0" dirty="0">
                    <a:ln>
                      <a:noFill/>
                    </a:ln>
                    <a:solidFill>
                      <a:srgbClr val="695082"/>
                    </a:solidFill>
                    <a:effectLst/>
                    <a:uLnTx/>
                    <a:uFillTx/>
                    <a:latin typeface="Calibri" panose="020F0502020204030204"/>
                    <a:ea typeface="+mn-ea"/>
                    <a:cs typeface="+mn-cs"/>
                  </a:rPr>
                  <a:t> of flow </a:t>
                </a:r>
                <a14:m>
                  <m:oMath xmlns:m="http://schemas.openxmlformats.org/officeDocument/2006/math">
                    <m:r>
                      <a:rPr kumimoji="0" lang="en-US" altLang="en-US" sz="2800" b="1" i="1" u="none" strike="noStrike" kern="1200" cap="none" spc="0" normalizeH="0" baseline="0" noProof="0" dirty="0" smtClean="0">
                        <a:ln>
                          <a:noFill/>
                        </a:ln>
                        <a:solidFill>
                          <a:srgbClr val="0066CC"/>
                        </a:solidFill>
                        <a:effectLst/>
                        <a:uLnTx/>
                        <a:uFillTx/>
                        <a:latin typeface="Cambria Math" panose="02040503050406030204" pitchFamily="18" charset="0"/>
                        <a:ea typeface="+mn-ea"/>
                        <a:cs typeface="+mn-cs"/>
                      </a:rPr>
                      <m:t>𝒇</m:t>
                    </m:r>
                  </m:oMath>
                </a14:m>
                <a:r>
                  <a:rPr kumimoji="0" lang="en-US" altLang="en-US" sz="2800" b="0" i="0" u="none" strike="noStrike" kern="1200" cap="none" spc="0" normalizeH="0" baseline="0" noProof="0" dirty="0">
                    <a:ln>
                      <a:noFill/>
                    </a:ln>
                    <a:solidFill>
                      <a:srgbClr val="695082"/>
                    </a:solidFill>
                    <a:effectLst/>
                    <a:uLnTx/>
                    <a:uFillTx/>
                    <a:latin typeface="Calibri" panose="020F0502020204030204"/>
                    <a:ea typeface="+mn-ea"/>
                    <a:cs typeface="+mn-cs"/>
                  </a:rPr>
                  <a:t>,</a:t>
                </a:r>
              </a:p>
              <a:p>
                <a:pPr marL="0" marR="0" lvl="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indent="0">
                  <a:lnSpc>
                    <a:spcPct val="85000"/>
                  </a:lnSpc>
                  <a:buNone/>
                </a:pPr>
                <a:endParaRPr lang="en-US" altLang="en-US" sz="2800" dirty="0"/>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278147"/>
                <a:ext cx="10811510" cy="5200045"/>
              </a:xfrm>
              <a:blipFill>
                <a:blip r:embed="rId3"/>
                <a:stretch>
                  <a:fillRect l="-1127" t="-23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13E0566-505E-4499-9D80-46D31A1C9999}"/>
                  </a:ext>
                </a:extLst>
              </p:cNvPr>
              <p:cNvSpPr txBox="1"/>
              <p:nvPr/>
            </p:nvSpPr>
            <p:spPr>
              <a:xfrm>
                <a:off x="5004850" y="2180836"/>
                <a:ext cx="3140668"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into</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m:t>
                              </m:r>
                            </m:e>
                          </m:nary>
                        </m:e>
                      </m:nary>
                    </m:oMath>
                  </m:oMathPara>
                </a14:m>
                <a:endParaRPr lang="en-US" b="1" dirty="0"/>
              </a:p>
            </p:txBody>
          </p:sp>
        </mc:Choice>
        <mc:Fallback>
          <p:sp>
            <p:nvSpPr>
              <p:cNvPr id="3" name="TextBox 2">
                <a:extLst>
                  <a:ext uri="{FF2B5EF4-FFF2-40B4-BE49-F238E27FC236}">
                    <a16:creationId xmlns:a16="http://schemas.microsoft.com/office/drawing/2014/main" id="{B13E0566-505E-4499-9D80-46D31A1C9999}"/>
                  </a:ext>
                </a:extLst>
              </p:cNvPr>
              <p:cNvSpPr txBox="1">
                <a:spLocks noRot="1" noChangeAspect="1" noMove="1" noResize="1" noEditPoints="1" noAdjustHandles="1" noChangeArrowheads="1" noChangeShapeType="1" noTextEdit="1"/>
              </p:cNvSpPr>
              <p:nvPr/>
            </p:nvSpPr>
            <p:spPr>
              <a:xfrm>
                <a:off x="5004850" y="2180836"/>
                <a:ext cx="3140668" cy="839269"/>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4</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 Graph</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325030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127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61252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624271"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4</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62284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4/</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 name="TextBox 4">
            <a:extLst>
              <a:ext uri="{FF2B5EF4-FFF2-40B4-BE49-F238E27FC236}">
                <a16:creationId xmlns:a16="http://schemas.microsoft.com/office/drawing/2014/main" id="{801BE216-F86A-437E-9107-5392525B598F}"/>
              </a:ext>
            </a:extLst>
          </p:cNvPr>
          <p:cNvSpPr txBox="1"/>
          <p:nvPr/>
        </p:nvSpPr>
        <p:spPr>
          <a:xfrm>
            <a:off x="8229705" y="2164190"/>
            <a:ext cx="2765430" cy="461665"/>
          </a:xfrm>
          <a:prstGeom prst="rect">
            <a:avLst/>
          </a:prstGeom>
          <a:noFill/>
        </p:spPr>
        <p:txBody>
          <a:bodyPr wrap="square" rtlCol="0">
            <a:spAutoFit/>
          </a:bodyPr>
          <a:lstStyle/>
          <a:p>
            <a:r>
              <a:rPr lang="en-US" altLang="en-US" sz="2400" dirty="0">
                <a:solidFill>
                  <a:srgbClr val="695082"/>
                </a:solidFill>
              </a:rPr>
              <a:t>[flow conservation]</a:t>
            </a: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7F3EBBB8-DE6C-4C8A-B1F4-58976503B7BF}"/>
                  </a:ext>
                </a:extLst>
              </p:cNvPr>
              <p:cNvSpPr txBox="1"/>
              <p:nvPr/>
            </p:nvSpPr>
            <p:spPr>
              <a:xfrm>
                <a:off x="1718008" y="3468858"/>
                <a:ext cx="2432333"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𝒗</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𝒇</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𝒔</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e>
                      </m:nary>
                    </m:oMath>
                  </m:oMathPara>
                </a14:m>
                <a:endParaRPr lang="en-US" b="1" dirty="0"/>
              </a:p>
            </p:txBody>
          </p:sp>
        </mc:Choice>
        <mc:Fallback>
          <p:sp>
            <p:nvSpPr>
              <p:cNvPr id="53" name="TextBox 52">
                <a:extLst>
                  <a:ext uri="{FF2B5EF4-FFF2-40B4-BE49-F238E27FC236}">
                    <a16:creationId xmlns:a16="http://schemas.microsoft.com/office/drawing/2014/main" id="{7F3EBBB8-DE6C-4C8A-B1F4-58976503B7BF}"/>
                  </a:ext>
                </a:extLst>
              </p:cNvPr>
              <p:cNvSpPr txBox="1">
                <a:spLocks noRot="1" noChangeAspect="1" noMove="1" noResize="1" noEditPoints="1" noAdjustHandles="1" noChangeArrowheads="1" noChangeShapeType="1" noTextEdit="1"/>
              </p:cNvSpPr>
              <p:nvPr/>
            </p:nvSpPr>
            <p:spPr>
              <a:xfrm>
                <a:off x="1718008" y="3468858"/>
                <a:ext cx="2432333" cy="839269"/>
              </a:xfrm>
              <a:prstGeom prst="rect">
                <a:avLst/>
              </a:prstGeom>
              <a:blipFill>
                <a:blip r:embed="rId5"/>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BDA5399-575F-4399-9653-CA691F5F7CC4}"/>
              </a:ext>
            </a:extLst>
          </p:cNvPr>
          <p:cNvSpPr txBox="1"/>
          <p:nvPr/>
        </p:nvSpPr>
        <p:spPr>
          <a:xfrm>
            <a:off x="1351578" y="5677971"/>
            <a:ext cx="1300677" cy="461665"/>
          </a:xfrm>
          <a:prstGeom prst="rect">
            <a:avLst/>
          </a:prstGeom>
          <a:noFill/>
        </p:spPr>
        <p:txBody>
          <a:bodyPr wrap="none" rtlCol="0">
            <a:spAutoFit/>
          </a:bodyPr>
          <a:lstStyle/>
          <a:p>
            <a:r>
              <a:rPr lang="en-US" sz="2400" dirty="0"/>
              <a:t>value = </a:t>
            </a:r>
            <a:r>
              <a:rPr lang="en-US" sz="2400" b="1" dirty="0">
                <a:solidFill>
                  <a:srgbClr val="C00000"/>
                </a:solidFill>
              </a:rPr>
              <a:t>4</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AD3FC7D-3B7B-4C31-ADAF-B7FD7828F8A4}"/>
                  </a:ext>
                </a:extLst>
              </p:cNvPr>
              <p:cNvSpPr txBox="1"/>
              <p:nvPr/>
            </p:nvSpPr>
            <p:spPr>
              <a:xfrm>
                <a:off x="-47715" y="5016882"/>
                <a:ext cx="4099264" cy="461665"/>
              </a:xfrm>
              <a:prstGeom prst="rect">
                <a:avLst/>
              </a:prstGeom>
              <a:noFill/>
            </p:spPr>
            <p:txBody>
              <a:bodyPr wrap="none" rtlCol="0">
                <a:spAutoFit/>
              </a:bodyPr>
              <a:lstStyle/>
              <a:p>
                <a:r>
                  <a:rPr lang="en-US" sz="2400" dirty="0"/>
                  <a:t>Only show non-zero values of </a:t>
                </a:r>
                <a14:m>
                  <m:oMath xmlns:m="http://schemas.openxmlformats.org/officeDocument/2006/math">
                    <m:r>
                      <a:rPr lang="en-US" sz="2400" b="1" i="1" dirty="0" smtClean="0">
                        <a:solidFill>
                          <a:srgbClr val="C00000"/>
                        </a:solidFill>
                        <a:latin typeface="Cambria Math" panose="02040503050406030204" pitchFamily="18" charset="0"/>
                      </a:rPr>
                      <m:t>𝒇</m:t>
                    </m:r>
                  </m:oMath>
                </a14:m>
                <a:endParaRPr lang="en-US" sz="2400" b="1" dirty="0">
                  <a:solidFill>
                    <a:srgbClr val="0066CC"/>
                  </a:solidFill>
                </a:endParaRPr>
              </a:p>
            </p:txBody>
          </p:sp>
        </mc:Choice>
        <mc:Fallback>
          <p:sp>
            <p:nvSpPr>
              <p:cNvPr id="2" name="TextBox 1">
                <a:extLst>
                  <a:ext uri="{FF2B5EF4-FFF2-40B4-BE49-F238E27FC236}">
                    <a16:creationId xmlns:a16="http://schemas.microsoft.com/office/drawing/2014/main" id="{0AD3FC7D-3B7B-4C31-ADAF-B7FD7828F8A4}"/>
                  </a:ext>
                </a:extLst>
              </p:cNvPr>
              <p:cNvSpPr txBox="1">
                <a:spLocks noRot="1" noChangeAspect="1" noMove="1" noResize="1" noEditPoints="1" noAdjustHandles="1" noChangeArrowheads="1" noChangeShapeType="1" noTextEdit="1"/>
              </p:cNvSpPr>
              <p:nvPr/>
            </p:nvSpPr>
            <p:spPr>
              <a:xfrm>
                <a:off x="-47715" y="5016882"/>
                <a:ext cx="4099264" cy="461665"/>
              </a:xfrm>
              <a:prstGeom prst="rect">
                <a:avLst/>
              </a:prstGeom>
              <a:blipFill>
                <a:blip r:embed="rId6"/>
                <a:stretch>
                  <a:fillRect l="-2229" t="-10526" r="-5052" b="-28947"/>
                </a:stretch>
              </a:blipFill>
            </p:spPr>
            <p:txBody>
              <a:bodyPr/>
              <a:lstStyle/>
              <a:p>
                <a:r>
                  <a:rPr lang="en-US">
                    <a:noFill/>
                  </a:rPr>
                  <a:t> </a:t>
                </a:r>
              </a:p>
            </p:txBody>
          </p:sp>
        </mc:Fallback>
      </mc:AlternateContent>
    </p:spTree>
    <p:extLst>
      <p:ext uri="{BB962C8B-B14F-4D97-AF65-F5344CB8AC3E}">
        <p14:creationId xmlns:p14="http://schemas.microsoft.com/office/powerpoint/2010/main" val="21480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5</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Another Flow Graph</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325030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3</a:t>
              </a:r>
              <a:r>
                <a:rPr lang="en-US" altLang="en-US" sz="1600" b="1" dirty="0">
                  <a:solidFill>
                    <a:srgbClr val="C00000"/>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15" name="Rectangle 14">
            <a:extLst>
              <a:ext uri="{FF2B5EF4-FFF2-40B4-BE49-F238E27FC236}">
                <a16:creationId xmlns:a16="http://schemas.microsoft.com/office/drawing/2014/main" id="{40C02F7C-FAE9-3FA4-6F3C-A6F61DD010F7}"/>
              </a:ext>
            </a:extLst>
          </p:cNvPr>
          <p:cNvSpPr/>
          <p:nvPr/>
        </p:nvSpPr>
        <p:spPr bwMode="auto">
          <a:xfrm>
            <a:off x="3840479" y="1732644"/>
            <a:ext cx="2432304" cy="402059"/>
          </a:xfrm>
          <a:prstGeom prst="rect">
            <a:avLst/>
          </a:prstGeom>
          <a:solidFill>
            <a:schemeClr val="accent6">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mc:Choice xmlns:a14="http://schemas.microsoft.com/office/drawing/2010/main" Requires="a14">
          <p:sp>
            <p:nvSpPr>
              <p:cNvPr id="16" name="Rectangle 2">
                <a:extLst>
                  <a:ext uri="{FF2B5EF4-FFF2-40B4-BE49-F238E27FC236}">
                    <a16:creationId xmlns:a16="http://schemas.microsoft.com/office/drawing/2014/main" id="{1B0D5780-20B5-31F8-4359-A6AAB0BFEA3B}"/>
                  </a:ext>
                </a:extLst>
              </p:cNvPr>
              <p:cNvSpPr txBox="1">
                <a:spLocks noChangeArrowheads="1"/>
              </p:cNvSpPr>
              <p:nvPr/>
            </p:nvSpPr>
            <p:spPr>
              <a:xfrm>
                <a:off x="628650" y="1278147"/>
                <a:ext cx="10811510" cy="5200045"/>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2400"/>
                  </a:spcBef>
                  <a:spcAft>
                    <a:spcPts val="0"/>
                  </a:spcAft>
                  <a:buFont typeface="Arial" panose="020B0604020202020204" pitchFamily="34" charset="0"/>
                  <a:buNone/>
                  <a:tabLst/>
                  <a:defRPr sz="2800" kern="1200">
                    <a:solidFill>
                      <a:schemeClr val="tx1"/>
                    </a:solidFill>
                    <a:latin typeface="Lato" panose="020F0502020204030203" pitchFamily="34" charset="77"/>
                    <a:ea typeface="Inter" panose="02000503000000020004" pitchFamily="2" charset="0"/>
                    <a:cs typeface="+mn-cs"/>
                  </a:defRPr>
                </a:lvl1pPr>
                <a:lvl2pPr marL="133350" indent="0" algn="l" defTabSz="914400" rtl="0" eaLnBrk="1" latinLnBrk="0" hangingPunct="1">
                  <a:lnSpc>
                    <a:spcPct val="125000"/>
                  </a:lnSpc>
                  <a:spcBef>
                    <a:spcPts val="2400"/>
                  </a:spcBef>
                  <a:spcAft>
                    <a:spcPts val="0"/>
                  </a:spcAft>
                  <a:buFont typeface="Arial" panose="020B0604020202020204" pitchFamily="34" charset="0"/>
                  <a:buNone/>
                  <a:tabLst/>
                  <a:defRPr sz="2800" kern="1200">
                    <a:solidFill>
                      <a:schemeClr val="tx1"/>
                    </a:solidFill>
                    <a:latin typeface="Lato" panose="020F0502020204030203" pitchFamily="34" charset="77"/>
                    <a:ea typeface="Inter" panose="02000503000000020004" pitchFamily="2" charset="0"/>
                    <a:cs typeface="+mn-cs"/>
                  </a:defRPr>
                </a:lvl2pPr>
                <a:lvl3pPr marL="923925" indent="-346075"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3pPr>
                <a:lvl4pPr marL="1381125" indent="-346075"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4pPr>
                <a:lvl5pPr marL="1836738" indent="-344488"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1000"/>
                  </a:spcBef>
                  <a:defRPr/>
                </a:pPr>
                <a:r>
                  <a:rPr lang="en-US" altLang="en-US" b="1" dirty="0">
                    <a:solidFill>
                      <a:srgbClr val="695082"/>
                    </a:solidFill>
                    <a:latin typeface="Calibri" panose="020F0502020204030204"/>
                    <a:ea typeface="+mn-ea"/>
                  </a:rPr>
                  <a:t>Defn: </a:t>
                </a:r>
                <a:r>
                  <a:rPr lang="en-US" altLang="en-US" dirty="0">
                    <a:solidFill>
                      <a:prstClr val="black"/>
                    </a:solidFill>
                    <a:latin typeface="Calibri" panose="020F0502020204030204"/>
                    <a:ea typeface="+mn-ea"/>
                  </a:rPr>
                  <a:t>An </a:t>
                </a:r>
                <a14:m>
                  <m:oMath xmlns:m="http://schemas.openxmlformats.org/officeDocument/2006/math">
                    <m:r>
                      <a:rPr lang="en-US" altLang="en-US" b="1" i="1" dirty="0" smtClean="0">
                        <a:solidFill>
                          <a:srgbClr val="C00000"/>
                        </a:solidFill>
                        <a:latin typeface="Cambria Math" panose="02040503050406030204" pitchFamily="18" charset="0"/>
                        <a:ea typeface="+mn-ea"/>
                      </a:rPr>
                      <m:t>𝒔</m:t>
                    </m:r>
                  </m:oMath>
                </a14:m>
                <a:r>
                  <a:rPr lang="en-US" altLang="en-US" dirty="0">
                    <a:solidFill>
                      <a:srgbClr val="C00000"/>
                    </a:solidFill>
                    <a:latin typeface="Calibri" panose="020F0502020204030204"/>
                    <a:ea typeface="+mn-ea"/>
                  </a:rPr>
                  <a:t>-</a:t>
                </a:r>
                <a14:m>
                  <m:oMath xmlns:m="http://schemas.openxmlformats.org/officeDocument/2006/math">
                    <m:r>
                      <a:rPr lang="en-US" altLang="en-US" b="1" i="1" dirty="0" smtClean="0">
                        <a:solidFill>
                          <a:srgbClr val="C00000"/>
                        </a:solidFill>
                        <a:latin typeface="Cambria Math" panose="02040503050406030204" pitchFamily="18" charset="0"/>
                        <a:ea typeface="+mn-ea"/>
                      </a:rPr>
                      <m:t>𝒕</m:t>
                    </m:r>
                  </m:oMath>
                </a14:m>
                <a:r>
                  <a:rPr lang="en-US" altLang="en-US" dirty="0">
                    <a:solidFill>
                      <a:srgbClr val="C00000"/>
                    </a:solidFill>
                    <a:latin typeface="Calibri" panose="020F0502020204030204"/>
                    <a:ea typeface="+mn-ea"/>
                  </a:rPr>
                  <a:t> flow</a:t>
                </a:r>
                <a:r>
                  <a:rPr lang="en-US" altLang="en-US" dirty="0">
                    <a:solidFill>
                      <a:prstClr val="black"/>
                    </a:solidFill>
                    <a:latin typeface="Calibri" panose="020F0502020204030204"/>
                    <a:ea typeface="+mn-ea"/>
                  </a:rPr>
                  <a:t> in a flow network is a function </a:t>
                </a:r>
                <a14:m>
                  <m:oMath xmlns:m="http://schemas.openxmlformats.org/officeDocument/2006/math">
                    <m:r>
                      <a:rPr lang="en-US" altLang="en-US" b="1" i="1" dirty="0">
                        <a:solidFill>
                          <a:srgbClr val="0066CC"/>
                        </a:solidFill>
                        <a:latin typeface="Cambria Math" panose="02040503050406030204" pitchFamily="18" charset="0"/>
                        <a:ea typeface="+mn-ea"/>
                      </a:rPr>
                      <m:t>𝒇</m:t>
                    </m:r>
                    <m:r>
                      <a:rPr lang="en-US" altLang="en-US" i="1" dirty="0">
                        <a:solidFill>
                          <a:srgbClr val="0066CC"/>
                        </a:solidFill>
                        <a:latin typeface="Cambria Math" panose="02040503050406030204" pitchFamily="18" charset="0"/>
                        <a:ea typeface="+mn-ea"/>
                      </a:rPr>
                      <m:t>: </m:t>
                    </m:r>
                    <m:r>
                      <a:rPr lang="en-US" altLang="en-US" b="1" i="1" dirty="0">
                        <a:solidFill>
                          <a:srgbClr val="0066CC"/>
                        </a:solidFill>
                        <a:latin typeface="Cambria Math" panose="02040503050406030204" pitchFamily="18" charset="0"/>
                        <a:ea typeface="+mn-ea"/>
                      </a:rPr>
                      <m:t>𝑬</m:t>
                    </m:r>
                    <m:r>
                      <a:rPr lang="en-US" altLang="en-US" i="1" dirty="0">
                        <a:solidFill>
                          <a:srgbClr val="0066CC"/>
                        </a:solidFill>
                        <a:latin typeface="Cambria Math" panose="02040503050406030204" pitchFamily="18" charset="0"/>
                        <a:ea typeface="+mn-ea"/>
                      </a:rPr>
                      <m:t> </m:t>
                    </m:r>
                    <m:r>
                      <a:rPr lang="en-US" altLang="en-US" i="1" dirty="0">
                        <a:solidFill>
                          <a:srgbClr val="0066CC"/>
                        </a:solidFill>
                        <a:latin typeface="Cambria Math" panose="02040503050406030204" pitchFamily="18" charset="0"/>
                        <a:ea typeface="+mn-ea"/>
                        <a:sym typeface="Symbol" panose="05050102010706020507" pitchFamily="18" charset="2"/>
                      </a:rPr>
                      <m:t> </m:t>
                    </m:r>
                    <m:r>
                      <a:rPr lang="en-US" altLang="en-US" b="1" i="1" dirty="0">
                        <a:solidFill>
                          <a:srgbClr val="0066CC"/>
                        </a:solidFill>
                        <a:latin typeface="Cambria Math" panose="02040503050406030204" pitchFamily="18" charset="0"/>
                        <a:ea typeface="Cambria Math" panose="02040503050406030204" pitchFamily="18" charset="0"/>
                        <a:sym typeface="Symbol" panose="05050102010706020507" pitchFamily="18" charset="2"/>
                      </a:rPr>
                      <m:t>ℝ</m:t>
                    </m:r>
                  </m:oMath>
                </a14:m>
                <a:r>
                  <a:rPr lang="en-US" altLang="en-US" dirty="0">
                    <a:solidFill>
                      <a:prstClr val="black"/>
                    </a:solidFill>
                    <a:latin typeface="Calibri" panose="020F0502020204030204"/>
                    <a:ea typeface="+mn-ea"/>
                  </a:rPr>
                  <a:t> that satisfies:</a:t>
                </a:r>
              </a:p>
              <a:p>
                <a:pPr marL="1143000" lvl="2" indent="-228600">
                  <a:lnSpc>
                    <a:spcPct val="90000"/>
                  </a:lnSpc>
                  <a:spcBef>
                    <a:spcPts val="500"/>
                  </a:spcBef>
                  <a:defRPr/>
                </a:pPr>
                <a:r>
                  <a:rPr lang="en-US" altLang="en-US" sz="2400" dirty="0">
                    <a:solidFill>
                      <a:prstClr val="black"/>
                    </a:solidFill>
                    <a:latin typeface="Calibri" panose="020F0502020204030204"/>
                    <a:ea typeface="+mn-ea"/>
                  </a:rPr>
                  <a:t>For each </a:t>
                </a:r>
                <a14:m>
                  <m:oMath xmlns:m="http://schemas.openxmlformats.org/officeDocument/2006/math">
                    <m:r>
                      <a:rPr lang="en-US" altLang="en-US" sz="2400" b="1" i="1" smtClean="0">
                        <a:solidFill>
                          <a:srgbClr val="0066CC"/>
                        </a:solidFill>
                        <a:latin typeface="Cambria Math" panose="02040503050406030204" pitchFamily="18" charset="0"/>
                        <a:ea typeface="+mn-ea"/>
                      </a:rPr>
                      <m:t>𝒆</m:t>
                    </m:r>
                    <m:r>
                      <a:rPr lang="en-US" altLang="en-US" sz="2400" b="1" i="1" smtClean="0">
                        <a:solidFill>
                          <a:srgbClr val="0066CC"/>
                        </a:solidFill>
                        <a:latin typeface="Cambria Math" panose="02040503050406030204" pitchFamily="18" charset="0"/>
                        <a:ea typeface="+mn-ea"/>
                      </a:rPr>
                      <m:t>∈</m:t>
                    </m:r>
                    <m:r>
                      <a:rPr lang="en-US" altLang="en-US" sz="2400" b="1" i="1" smtClean="0">
                        <a:solidFill>
                          <a:srgbClr val="0066CC"/>
                        </a:solidFill>
                        <a:latin typeface="Cambria Math" panose="02040503050406030204" pitchFamily="18" charset="0"/>
                        <a:ea typeface="+mn-ea"/>
                      </a:rPr>
                      <m:t>𝑬</m:t>
                    </m:r>
                  </m:oMath>
                </a14:m>
                <a:r>
                  <a:rPr lang="en-US" altLang="en-US" sz="2400" dirty="0">
                    <a:solidFill>
                      <a:prstClr val="black"/>
                    </a:solidFill>
                    <a:latin typeface="Calibri" panose="020F0502020204030204"/>
                    <a:ea typeface="+mn-ea"/>
                  </a:rPr>
                  <a:t>: </a:t>
                </a:r>
                <a14:m>
                  <m:oMath xmlns:m="http://schemas.openxmlformats.org/officeDocument/2006/math">
                    <m:r>
                      <a:rPr lang="en-US" altLang="en-US" sz="2400" b="1" i="1" dirty="0">
                        <a:solidFill>
                          <a:srgbClr val="0066CC"/>
                        </a:solidFill>
                        <a:latin typeface="Cambria Math" panose="02040503050406030204" pitchFamily="18" charset="0"/>
                        <a:ea typeface="+mn-ea"/>
                      </a:rPr>
                      <m:t>𝟎</m:t>
                    </m:r>
                    <m:r>
                      <a:rPr lang="en-US" altLang="en-US" sz="2400" b="1" i="1" dirty="0">
                        <a:solidFill>
                          <a:srgbClr val="0066CC"/>
                        </a:solidFill>
                        <a:latin typeface="Cambria Math" panose="02040503050406030204" pitchFamily="18" charset="0"/>
                        <a:ea typeface="+mn-ea"/>
                        <a:sym typeface="Symbol" panose="05050102010706020507" pitchFamily="18" charset="2"/>
                      </a:rPr>
                      <m:t>≤ </m:t>
                    </m:r>
                    <m:r>
                      <a:rPr lang="en-US" altLang="en-US" sz="2400" b="1" i="1" dirty="0">
                        <a:solidFill>
                          <a:srgbClr val="0066CC"/>
                        </a:solidFill>
                        <a:latin typeface="Cambria Math" panose="02040503050406030204" pitchFamily="18" charset="0"/>
                        <a:ea typeface="+mn-ea"/>
                      </a:rPr>
                      <m:t>𝒇</m:t>
                    </m:r>
                    <m:d>
                      <m:dPr>
                        <m:ctrlPr>
                          <a:rPr lang="en-US" altLang="en-US" sz="2400" b="1" i="1" dirty="0">
                            <a:solidFill>
                              <a:srgbClr val="0066CC"/>
                            </a:solidFill>
                            <a:latin typeface="Cambria Math" panose="02040503050406030204" pitchFamily="18" charset="0"/>
                            <a:ea typeface="+mn-ea"/>
                          </a:rPr>
                        </m:ctrlPr>
                      </m:dPr>
                      <m:e>
                        <m:r>
                          <a:rPr lang="en-US" altLang="en-US" sz="2400" b="1" i="1" dirty="0" smtClean="0">
                            <a:solidFill>
                              <a:srgbClr val="0066CC"/>
                            </a:solidFill>
                            <a:latin typeface="Cambria Math" panose="02040503050406030204" pitchFamily="18" charset="0"/>
                            <a:ea typeface="+mn-ea"/>
                          </a:rPr>
                          <m:t>𝒆</m:t>
                        </m:r>
                      </m:e>
                    </m:d>
                    <m:r>
                      <a:rPr lang="en-US" altLang="en-US" sz="2400" i="1" dirty="0">
                        <a:solidFill>
                          <a:srgbClr val="0066CC"/>
                        </a:solidFill>
                        <a:latin typeface="Cambria Math" panose="02040503050406030204" pitchFamily="18" charset="0"/>
                        <a:ea typeface="+mn-ea"/>
                        <a:sym typeface="Symbol" panose="05050102010706020507" pitchFamily="18" charset="2"/>
                      </a:rPr>
                      <m:t>≤ </m:t>
                    </m:r>
                    <m:r>
                      <a:rPr lang="en-US" altLang="en-US" sz="2400" b="1" i="1" dirty="0">
                        <a:solidFill>
                          <a:srgbClr val="0066CC"/>
                        </a:solidFill>
                        <a:latin typeface="Cambria Math" panose="02040503050406030204" pitchFamily="18" charset="0"/>
                        <a:ea typeface="+mn-ea"/>
                        <a:sym typeface="Symbol" panose="05050102010706020507" pitchFamily="18" charset="2"/>
                      </a:rPr>
                      <m:t>𝒄</m:t>
                    </m:r>
                    <m:r>
                      <a:rPr lang="en-US" altLang="en-US" sz="2400" i="1" dirty="0">
                        <a:solidFill>
                          <a:srgbClr val="0066CC"/>
                        </a:solidFill>
                        <a:latin typeface="Cambria Math" panose="02040503050406030204" pitchFamily="18" charset="0"/>
                        <a:ea typeface="+mn-ea"/>
                        <a:sym typeface="Symbol" panose="05050102010706020507" pitchFamily="18" charset="2"/>
                      </a:rPr>
                      <m:t>(</m:t>
                    </m:r>
                    <m:r>
                      <a:rPr lang="en-US" altLang="en-US" sz="2400" b="1" i="1" dirty="0" smtClean="0">
                        <a:solidFill>
                          <a:srgbClr val="0066CC"/>
                        </a:solidFill>
                        <a:latin typeface="Cambria Math" panose="02040503050406030204" pitchFamily="18" charset="0"/>
                        <a:ea typeface="+mn-ea"/>
                        <a:sym typeface="Symbol" panose="05050102010706020507" pitchFamily="18" charset="2"/>
                      </a:rPr>
                      <m:t>𝒆</m:t>
                    </m:r>
                    <m:r>
                      <a:rPr lang="en-US" altLang="en-US" sz="2400" i="1" dirty="0">
                        <a:solidFill>
                          <a:srgbClr val="0066CC"/>
                        </a:solidFill>
                        <a:latin typeface="Cambria Math" panose="02040503050406030204" pitchFamily="18" charset="0"/>
                        <a:ea typeface="+mn-ea"/>
                        <a:sym typeface="Symbol" panose="05050102010706020507" pitchFamily="18" charset="2"/>
                      </a:rPr>
                      <m:t>)</m:t>
                    </m:r>
                  </m:oMath>
                </a14:m>
                <a:r>
                  <a:rPr lang="en-US" altLang="en-US" sz="2400" dirty="0">
                    <a:solidFill>
                      <a:prstClr val="black"/>
                    </a:solidFill>
                    <a:latin typeface="Calibri" panose="020F0502020204030204"/>
                    <a:ea typeface="+mn-ea"/>
                  </a:rPr>
                  <a:t>                               </a:t>
                </a:r>
                <a:r>
                  <a:rPr lang="en-US" altLang="en-US" sz="2400" dirty="0">
                    <a:solidFill>
                      <a:srgbClr val="695082"/>
                    </a:solidFill>
                    <a:latin typeface="Calibri" panose="020F0502020204030204"/>
                    <a:ea typeface="+mn-ea"/>
                  </a:rPr>
                  <a:t>[capacity constraints]</a:t>
                </a:r>
              </a:p>
              <a:p>
                <a:pPr marL="1143000" lvl="2" indent="-228600">
                  <a:lnSpc>
                    <a:spcPct val="90000"/>
                  </a:lnSpc>
                  <a:spcBef>
                    <a:spcPts val="1800"/>
                  </a:spcBef>
                  <a:defRPr/>
                </a:pPr>
                <a:r>
                  <a:rPr lang="en-US" altLang="en-US" sz="2400" dirty="0">
                    <a:solidFill>
                      <a:srgbClr val="695082"/>
                    </a:solidFill>
                    <a:latin typeface="Calibri" panose="020F0502020204030204"/>
                    <a:ea typeface="+mn-ea"/>
                  </a:rPr>
                  <a:t>For each </a:t>
                </a:r>
                <a14:m>
                  <m:oMath xmlns:m="http://schemas.openxmlformats.org/officeDocument/2006/math">
                    <m:r>
                      <a:rPr lang="en-US" altLang="en-US" sz="2400" b="1" i="1" smtClean="0">
                        <a:solidFill>
                          <a:srgbClr val="0066CC"/>
                        </a:solidFill>
                        <a:latin typeface="Cambria Math" panose="02040503050406030204" pitchFamily="18" charset="0"/>
                        <a:ea typeface="+mn-ea"/>
                      </a:rPr>
                      <m:t>𝒗</m:t>
                    </m:r>
                    <m:r>
                      <a:rPr lang="en-US" altLang="en-US" sz="2400" b="1" i="1" smtClean="0">
                        <a:solidFill>
                          <a:srgbClr val="0066CC"/>
                        </a:solidFill>
                        <a:latin typeface="Cambria Math" panose="02040503050406030204" pitchFamily="18" charset="0"/>
                        <a:ea typeface="+mn-ea"/>
                      </a:rPr>
                      <m:t>∈</m:t>
                    </m:r>
                    <m:r>
                      <a:rPr lang="en-US" altLang="en-US" sz="2400" b="1" i="1" smtClean="0">
                        <a:solidFill>
                          <a:srgbClr val="0066CC"/>
                        </a:solidFill>
                        <a:latin typeface="Cambria Math" panose="02040503050406030204" pitchFamily="18" charset="0"/>
                        <a:ea typeface="+mn-ea"/>
                      </a:rPr>
                      <m:t>𝑽</m:t>
                    </m:r>
                    <m:r>
                      <a:rPr lang="en-US" altLang="en-US" sz="2400" b="1" i="1" smtClean="0">
                        <a:solidFill>
                          <a:srgbClr val="0066CC"/>
                        </a:solidFill>
                        <a:latin typeface="Cambria Math" panose="02040503050406030204" pitchFamily="18" charset="0"/>
                        <a:ea typeface="+mn-ea"/>
                      </a:rPr>
                      <m:t>−{</m:t>
                    </m:r>
                    <m:r>
                      <a:rPr lang="en-US" altLang="en-US" sz="2400" b="1" i="1" smtClean="0">
                        <a:solidFill>
                          <a:srgbClr val="0066CC"/>
                        </a:solidFill>
                        <a:latin typeface="Cambria Math" panose="02040503050406030204" pitchFamily="18" charset="0"/>
                        <a:ea typeface="+mn-ea"/>
                      </a:rPr>
                      <m:t>𝒔</m:t>
                    </m:r>
                    <m:r>
                      <a:rPr lang="en-US" altLang="en-US" sz="2400" b="1" i="1" smtClean="0">
                        <a:solidFill>
                          <a:srgbClr val="0066CC"/>
                        </a:solidFill>
                        <a:latin typeface="Cambria Math" panose="02040503050406030204" pitchFamily="18" charset="0"/>
                        <a:ea typeface="+mn-ea"/>
                      </a:rPr>
                      <m:t>,</m:t>
                    </m:r>
                    <m:r>
                      <a:rPr lang="en-US" altLang="en-US" sz="2400" b="1" i="1" smtClean="0">
                        <a:solidFill>
                          <a:srgbClr val="0066CC"/>
                        </a:solidFill>
                        <a:latin typeface="Cambria Math" panose="02040503050406030204" pitchFamily="18" charset="0"/>
                        <a:ea typeface="+mn-ea"/>
                      </a:rPr>
                      <m:t>𝒕</m:t>
                    </m:r>
                    <m:r>
                      <a:rPr lang="en-US" altLang="en-US" sz="2400" b="1" i="1" smtClean="0">
                        <a:solidFill>
                          <a:srgbClr val="0066CC"/>
                        </a:solidFill>
                        <a:latin typeface="Cambria Math" panose="02040503050406030204" pitchFamily="18" charset="0"/>
                        <a:ea typeface="+mn-ea"/>
                      </a:rPr>
                      <m:t>} </m:t>
                    </m:r>
                  </m:oMath>
                </a14:m>
                <a:r>
                  <a:rPr lang="en-US" altLang="en-US" sz="2400" dirty="0">
                    <a:solidFill>
                      <a:srgbClr val="695082"/>
                    </a:solidFill>
                    <a:latin typeface="Calibri" panose="020F0502020204030204"/>
                    <a:ea typeface="+mn-ea"/>
                  </a:rPr>
                  <a:t>:</a:t>
                </a:r>
                <a:endParaRPr lang="en-US" altLang="en-US" sz="700" dirty="0">
                  <a:solidFill>
                    <a:srgbClr val="695082"/>
                  </a:solidFill>
                  <a:latin typeface="Calibri" panose="020F0502020204030204"/>
                  <a:ea typeface="+mn-ea"/>
                </a:endParaRPr>
              </a:p>
              <a:p>
                <a:pPr>
                  <a:lnSpc>
                    <a:spcPct val="90000"/>
                  </a:lnSpc>
                  <a:spcBef>
                    <a:spcPts val="3000"/>
                  </a:spcBef>
                  <a:defRPr/>
                </a:pPr>
                <a:r>
                  <a:rPr lang="en-US" altLang="en-US" b="1" dirty="0" err="1">
                    <a:solidFill>
                      <a:srgbClr val="695082"/>
                    </a:solidFill>
                    <a:latin typeface="Calibri" panose="020F0502020204030204"/>
                    <a:ea typeface="+mn-ea"/>
                  </a:rPr>
                  <a:t>Defn</a:t>
                </a:r>
                <a:r>
                  <a:rPr lang="en-US" altLang="en-US" b="1" dirty="0">
                    <a:solidFill>
                      <a:srgbClr val="695082"/>
                    </a:solidFill>
                    <a:latin typeface="Calibri" panose="020F0502020204030204"/>
                    <a:ea typeface="+mn-ea"/>
                  </a:rPr>
                  <a:t>:</a:t>
                </a:r>
                <a:r>
                  <a:rPr lang="en-US" altLang="en-US" dirty="0">
                    <a:solidFill>
                      <a:srgbClr val="695082"/>
                    </a:solidFill>
                    <a:latin typeface="Calibri" panose="020F0502020204030204"/>
                    <a:ea typeface="+mn-ea"/>
                  </a:rPr>
                  <a:t> The </a:t>
                </a:r>
                <a:r>
                  <a:rPr lang="en-US" altLang="en-US" dirty="0">
                    <a:solidFill>
                      <a:srgbClr val="C00000"/>
                    </a:solidFill>
                    <a:latin typeface="Calibri" panose="020F0502020204030204"/>
                    <a:ea typeface="+mn-ea"/>
                  </a:rPr>
                  <a:t>value</a:t>
                </a:r>
                <a:r>
                  <a:rPr lang="en-US" altLang="en-US" dirty="0">
                    <a:solidFill>
                      <a:srgbClr val="695082"/>
                    </a:solidFill>
                    <a:latin typeface="Calibri" panose="020F0502020204030204"/>
                    <a:ea typeface="+mn-ea"/>
                  </a:rPr>
                  <a:t> of flow </a:t>
                </a:r>
                <a14:m>
                  <m:oMath xmlns:m="http://schemas.openxmlformats.org/officeDocument/2006/math">
                    <m:r>
                      <a:rPr lang="en-US" altLang="en-US" b="1" i="1" dirty="0" smtClean="0">
                        <a:solidFill>
                          <a:srgbClr val="0066CC"/>
                        </a:solidFill>
                        <a:latin typeface="Cambria Math" panose="02040503050406030204" pitchFamily="18" charset="0"/>
                        <a:ea typeface="+mn-ea"/>
                      </a:rPr>
                      <m:t>𝒇</m:t>
                    </m:r>
                  </m:oMath>
                </a14:m>
                <a:r>
                  <a:rPr lang="en-US" altLang="en-US" dirty="0">
                    <a:solidFill>
                      <a:srgbClr val="695082"/>
                    </a:solidFill>
                    <a:latin typeface="Calibri" panose="020F0502020204030204"/>
                    <a:ea typeface="+mn-ea"/>
                  </a:rPr>
                  <a:t>,</a:t>
                </a:r>
              </a:p>
              <a:p>
                <a:pPr>
                  <a:lnSpc>
                    <a:spcPct val="85000"/>
                  </a:lnSpc>
                  <a:spcBef>
                    <a:spcPts val="1000"/>
                  </a:spcBef>
                  <a:defRPr/>
                </a:pPr>
                <a:r>
                  <a:rPr lang="en-US" altLang="en-US" dirty="0">
                    <a:solidFill>
                      <a:prstClr val="black"/>
                    </a:solidFill>
                    <a:latin typeface="Calibri" panose="020F0502020204030204"/>
                    <a:ea typeface="+mn-ea"/>
                  </a:rPr>
                  <a:t> </a:t>
                </a:r>
              </a:p>
              <a:p>
                <a:pPr>
                  <a:lnSpc>
                    <a:spcPct val="85000"/>
                  </a:lnSpc>
                </a:pPr>
                <a:endParaRPr lang="en-US" altLang="en-US" dirty="0"/>
              </a:p>
            </p:txBody>
          </p:sp>
        </mc:Choice>
        <mc:Fallback>
          <p:sp>
            <p:nvSpPr>
              <p:cNvPr id="16" name="Rectangle 2">
                <a:extLst>
                  <a:ext uri="{FF2B5EF4-FFF2-40B4-BE49-F238E27FC236}">
                    <a16:creationId xmlns:a16="http://schemas.microsoft.com/office/drawing/2014/main" id="{1B0D5780-20B5-31F8-4359-A6AAB0BFEA3B}"/>
                  </a:ext>
                </a:extLst>
              </p:cNvPr>
              <p:cNvSpPr txBox="1">
                <a:spLocks noRot="1" noChangeAspect="1" noMove="1" noResize="1" noEditPoints="1" noAdjustHandles="1" noChangeArrowheads="1" noChangeShapeType="1" noTextEdit="1"/>
              </p:cNvSpPr>
              <p:nvPr/>
            </p:nvSpPr>
            <p:spPr>
              <a:xfrm>
                <a:off x="628650" y="1278147"/>
                <a:ext cx="10811510" cy="5200045"/>
              </a:xfrm>
              <a:prstGeom prst="rect">
                <a:avLst/>
              </a:prstGeom>
              <a:blipFill>
                <a:blip r:embed="rId3"/>
                <a:stretch>
                  <a:fillRect l="-1127" t="-23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027739AD-B27A-673D-1541-67831511C00E}"/>
                  </a:ext>
                </a:extLst>
              </p:cNvPr>
              <p:cNvSpPr txBox="1"/>
              <p:nvPr/>
            </p:nvSpPr>
            <p:spPr>
              <a:xfrm>
                <a:off x="5004850" y="2180836"/>
                <a:ext cx="3140668"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into</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m:t>
                              </m:r>
                            </m:e>
                          </m:nary>
                        </m:e>
                      </m:nary>
                    </m:oMath>
                  </m:oMathPara>
                </a14:m>
                <a:endParaRPr lang="en-US" b="1" dirty="0"/>
              </a:p>
            </p:txBody>
          </p:sp>
        </mc:Choice>
        <mc:Fallback>
          <p:sp>
            <p:nvSpPr>
              <p:cNvPr id="17" name="TextBox 16">
                <a:extLst>
                  <a:ext uri="{FF2B5EF4-FFF2-40B4-BE49-F238E27FC236}">
                    <a16:creationId xmlns:a16="http://schemas.microsoft.com/office/drawing/2014/main" id="{027739AD-B27A-673D-1541-67831511C00E}"/>
                  </a:ext>
                </a:extLst>
              </p:cNvPr>
              <p:cNvSpPr txBox="1">
                <a:spLocks noRot="1" noChangeAspect="1" noMove="1" noResize="1" noEditPoints="1" noAdjustHandles="1" noChangeArrowheads="1" noChangeShapeType="1" noTextEdit="1"/>
              </p:cNvSpPr>
              <p:nvPr/>
            </p:nvSpPr>
            <p:spPr>
              <a:xfrm>
                <a:off x="5004850" y="2180836"/>
                <a:ext cx="3140668" cy="839269"/>
              </a:xfrm>
              <a:prstGeom prst="rect">
                <a:avLst/>
              </a:prstGeom>
              <a:blipFill>
                <a:blip r:embed="rId4"/>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413C017-F1F1-DAAA-B8D6-3753D66BCA3B}"/>
              </a:ext>
            </a:extLst>
          </p:cNvPr>
          <p:cNvSpPr txBox="1"/>
          <p:nvPr/>
        </p:nvSpPr>
        <p:spPr>
          <a:xfrm>
            <a:off x="8229705" y="2164190"/>
            <a:ext cx="2765430" cy="461665"/>
          </a:xfrm>
          <a:prstGeom prst="rect">
            <a:avLst/>
          </a:prstGeom>
          <a:noFill/>
        </p:spPr>
        <p:txBody>
          <a:bodyPr wrap="square" rtlCol="0">
            <a:spAutoFit/>
          </a:bodyPr>
          <a:lstStyle/>
          <a:p>
            <a:r>
              <a:rPr lang="en-US" altLang="en-US" sz="2400" dirty="0">
                <a:solidFill>
                  <a:srgbClr val="695082"/>
                </a:solidFill>
              </a:rPr>
              <a:t>[flow conservation]</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2328F2F1-CCED-721B-6583-ACAED560FE02}"/>
                  </a:ext>
                </a:extLst>
              </p:cNvPr>
              <p:cNvSpPr txBox="1"/>
              <p:nvPr/>
            </p:nvSpPr>
            <p:spPr>
              <a:xfrm>
                <a:off x="1718008" y="3468858"/>
                <a:ext cx="2432333"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𝒗</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𝒇</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𝒔</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e>
                      </m:nary>
                    </m:oMath>
                  </m:oMathPara>
                </a14:m>
                <a:endParaRPr lang="en-US" b="1" dirty="0"/>
              </a:p>
            </p:txBody>
          </p:sp>
        </mc:Choice>
        <mc:Fallback>
          <p:sp>
            <p:nvSpPr>
              <p:cNvPr id="19" name="TextBox 18">
                <a:extLst>
                  <a:ext uri="{FF2B5EF4-FFF2-40B4-BE49-F238E27FC236}">
                    <a16:creationId xmlns:a16="http://schemas.microsoft.com/office/drawing/2014/main" id="{2328F2F1-CCED-721B-6583-ACAED560FE02}"/>
                  </a:ext>
                </a:extLst>
              </p:cNvPr>
              <p:cNvSpPr txBox="1">
                <a:spLocks noRot="1" noChangeAspect="1" noMove="1" noResize="1" noEditPoints="1" noAdjustHandles="1" noChangeArrowheads="1" noChangeShapeType="1" noTextEdit="1"/>
              </p:cNvSpPr>
              <p:nvPr/>
            </p:nvSpPr>
            <p:spPr>
              <a:xfrm>
                <a:off x="1718008" y="3468858"/>
                <a:ext cx="2432333" cy="839269"/>
              </a:xfrm>
              <a:prstGeom prst="rect">
                <a:avLst/>
              </a:prstGeom>
              <a:blipFill>
                <a:blip r:embed="rId5"/>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2BF8AF87-DC45-D8F5-84F4-4BC4A4EB54AB}"/>
              </a:ext>
            </a:extLst>
          </p:cNvPr>
          <p:cNvSpPr txBox="1"/>
          <p:nvPr/>
        </p:nvSpPr>
        <p:spPr>
          <a:xfrm>
            <a:off x="1351578" y="5677971"/>
            <a:ext cx="1520544" cy="461665"/>
          </a:xfrm>
          <a:prstGeom prst="rect">
            <a:avLst/>
          </a:prstGeom>
          <a:noFill/>
        </p:spPr>
        <p:txBody>
          <a:bodyPr wrap="none" rtlCol="0">
            <a:spAutoFit/>
          </a:bodyPr>
          <a:lstStyle/>
          <a:p>
            <a:r>
              <a:rPr lang="en-US" sz="2400" dirty="0"/>
              <a:t>value = </a:t>
            </a:r>
            <a:r>
              <a:rPr lang="en-US" sz="2400" b="1" dirty="0">
                <a:solidFill>
                  <a:srgbClr val="C00000"/>
                </a:solidFill>
              </a:rPr>
              <a:t>24</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2C52516A-9003-EAC4-C2B4-7A540FDE2E7B}"/>
                  </a:ext>
                </a:extLst>
              </p:cNvPr>
              <p:cNvSpPr txBox="1"/>
              <p:nvPr/>
            </p:nvSpPr>
            <p:spPr>
              <a:xfrm>
                <a:off x="-47715" y="5016882"/>
                <a:ext cx="4099264" cy="461665"/>
              </a:xfrm>
              <a:prstGeom prst="rect">
                <a:avLst/>
              </a:prstGeom>
              <a:noFill/>
            </p:spPr>
            <p:txBody>
              <a:bodyPr wrap="none" rtlCol="0">
                <a:spAutoFit/>
              </a:bodyPr>
              <a:lstStyle/>
              <a:p>
                <a:r>
                  <a:rPr lang="en-US" sz="2400" dirty="0"/>
                  <a:t>Only show non-zero values of </a:t>
                </a:r>
                <a14:m>
                  <m:oMath xmlns:m="http://schemas.openxmlformats.org/officeDocument/2006/math">
                    <m:r>
                      <a:rPr lang="en-US" sz="2400" b="1" i="1" dirty="0" smtClean="0">
                        <a:solidFill>
                          <a:srgbClr val="C00000"/>
                        </a:solidFill>
                        <a:latin typeface="Cambria Math" panose="02040503050406030204" pitchFamily="18" charset="0"/>
                      </a:rPr>
                      <m:t>𝒇</m:t>
                    </m:r>
                  </m:oMath>
                </a14:m>
                <a:endParaRPr lang="en-US" sz="2400" b="1" dirty="0">
                  <a:solidFill>
                    <a:srgbClr val="0066CC"/>
                  </a:solidFill>
                </a:endParaRPr>
              </a:p>
            </p:txBody>
          </p:sp>
        </mc:Choice>
        <mc:Fallback>
          <p:sp>
            <p:nvSpPr>
              <p:cNvPr id="21" name="TextBox 20">
                <a:extLst>
                  <a:ext uri="{FF2B5EF4-FFF2-40B4-BE49-F238E27FC236}">
                    <a16:creationId xmlns:a16="http://schemas.microsoft.com/office/drawing/2014/main" id="{2C52516A-9003-EAC4-C2B4-7A540FDE2E7B}"/>
                  </a:ext>
                </a:extLst>
              </p:cNvPr>
              <p:cNvSpPr txBox="1">
                <a:spLocks noRot="1" noChangeAspect="1" noMove="1" noResize="1" noEditPoints="1" noAdjustHandles="1" noChangeArrowheads="1" noChangeShapeType="1" noTextEdit="1"/>
              </p:cNvSpPr>
              <p:nvPr/>
            </p:nvSpPr>
            <p:spPr>
              <a:xfrm>
                <a:off x="-47715" y="5016882"/>
                <a:ext cx="4099264" cy="461665"/>
              </a:xfrm>
              <a:prstGeom prst="rect">
                <a:avLst/>
              </a:prstGeom>
              <a:blipFill>
                <a:blip r:embed="rId6"/>
                <a:stretch>
                  <a:fillRect l="-2229" t="-10526" r="-5052" b="-28947"/>
                </a:stretch>
              </a:blipFill>
            </p:spPr>
            <p:txBody>
              <a:bodyPr/>
              <a:lstStyle/>
              <a:p>
                <a:r>
                  <a:rPr lang="en-US">
                    <a:noFill/>
                  </a:rPr>
                  <a:t> </a:t>
                </a:r>
              </a:p>
            </p:txBody>
          </p:sp>
        </mc:Fallback>
      </mc:AlternateContent>
    </p:spTree>
    <p:extLst>
      <p:ext uri="{BB962C8B-B14F-4D97-AF65-F5344CB8AC3E}">
        <p14:creationId xmlns:p14="http://schemas.microsoft.com/office/powerpoint/2010/main" val="350554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437538"/>
                <a:ext cx="10811510" cy="5200045"/>
              </a:xfrm>
            </p:spPr>
            <p:txBody>
              <a:bodyPr>
                <a:normAutofit/>
              </a:bodyPr>
              <a:lstStyle/>
              <a:p>
                <a:pPr marL="0" indent="0">
                  <a:lnSpc>
                    <a:spcPct val="85000"/>
                  </a:lnSpc>
                  <a:buNone/>
                </a:pPr>
                <a:r>
                  <a:rPr lang="en-US" altLang="en-US" sz="2800" b="1" dirty="0">
                    <a:solidFill>
                      <a:srgbClr val="0066CC"/>
                    </a:solidFill>
                  </a:rPr>
                  <a:t>Given:</a:t>
                </a:r>
                <a:r>
                  <a:rPr lang="en-US" altLang="en-US" sz="2800" b="1" dirty="0">
                    <a:solidFill>
                      <a:srgbClr val="695082"/>
                    </a:solidFill>
                  </a:rPr>
                  <a:t> </a:t>
                </a:r>
                <a:r>
                  <a:rPr lang="en-US" altLang="en-US" sz="2800" dirty="0"/>
                  <a:t>a flow network </a:t>
                </a:r>
              </a:p>
              <a:p>
                <a:pPr marL="0" indent="0">
                  <a:lnSpc>
                    <a:spcPct val="85000"/>
                  </a:lnSpc>
                  <a:buNone/>
                </a:pPr>
                <a:r>
                  <a:rPr lang="en-US" altLang="en-US" sz="2800" b="1" dirty="0">
                    <a:solidFill>
                      <a:srgbClr val="006600"/>
                    </a:solidFill>
                  </a:rPr>
                  <a:t>Find:</a:t>
                </a:r>
                <a:r>
                  <a:rPr lang="en-US" altLang="en-US" sz="2800" b="1" dirty="0">
                    <a:solidFill>
                      <a:srgbClr val="695082"/>
                    </a:solidFill>
                  </a:rPr>
                  <a:t> </a:t>
                </a:r>
                <a:r>
                  <a:rPr lang="en-US" altLang="en-US" sz="2800" dirty="0"/>
                  <a:t>an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flow of maximum value</a:t>
                </a:r>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437538"/>
                <a:ext cx="10811510" cy="5200045"/>
              </a:xfrm>
              <a:blipFill>
                <a:blip r:embed="rId3"/>
                <a:stretch>
                  <a:fillRect l="-1127" t="-2345"/>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6</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Maximum Flow Problem</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2923138"/>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3</a:t>
              </a:r>
              <a:r>
                <a:rPr lang="en-US" altLang="en-US" sz="1600" b="1" dirty="0">
                  <a:solidFill>
                    <a:srgbClr val="C00000"/>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3456432" y="5230368"/>
            <a:ext cx="1456168" cy="461665"/>
          </a:xfrm>
          <a:prstGeom prst="rect">
            <a:avLst/>
          </a:prstGeom>
          <a:noFill/>
        </p:spPr>
        <p:txBody>
          <a:bodyPr wrap="none" rtlCol="0">
            <a:spAutoFit/>
          </a:bodyPr>
          <a:lstStyle/>
          <a:p>
            <a:r>
              <a:rPr lang="en-US" sz="2400" dirty="0"/>
              <a:t>value = </a:t>
            </a:r>
            <a:r>
              <a:rPr lang="en-US" sz="2400" b="1" dirty="0">
                <a:solidFill>
                  <a:srgbClr val="C00000"/>
                </a:solidFill>
              </a:rPr>
              <a:t>24</a:t>
            </a:r>
          </a:p>
        </p:txBody>
      </p:sp>
    </p:spTree>
    <p:extLst>
      <p:ext uri="{BB962C8B-B14F-4D97-AF65-F5344CB8AC3E}">
        <p14:creationId xmlns:p14="http://schemas.microsoft.com/office/powerpoint/2010/main" val="227577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F420F244-D791-470C-BD03-EEC2629DBC0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D908E7-344E-4546-9FFA-23D8789779CD}"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alt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60835" name="Rectangle 3">
                <a:extLst>
                  <a:ext uri="{FF2B5EF4-FFF2-40B4-BE49-F238E27FC236}">
                    <a16:creationId xmlns:a16="http://schemas.microsoft.com/office/drawing/2014/main" id="{CB9AA1ED-F27B-43FA-919D-D30C0DBD7523}"/>
                  </a:ext>
                </a:extLst>
              </p:cNvPr>
              <p:cNvSpPr>
                <a:spLocks noGrp="1" noChangeArrowheads="1"/>
              </p:cNvSpPr>
              <p:nvPr>
                <p:ph type="body" idx="1"/>
              </p:nvPr>
            </p:nvSpPr>
            <p:spPr>
              <a:xfrm>
                <a:off x="628649" y="1290974"/>
                <a:ext cx="10535537" cy="5200045"/>
              </a:xfrm>
            </p:spPr>
            <p:txBody>
              <a:bodyPr/>
              <a:lstStyle/>
              <a:p>
                <a:pPr marL="0" indent="0">
                  <a:buNone/>
                </a:pPr>
                <a:r>
                  <a:rPr lang="en-US" altLang="en-US" sz="2800" dirty="0">
                    <a:latin typeface="Arial" panose="020B0604020202020204" pitchFamily="34" charset="0"/>
                    <a:cs typeface="Arial" panose="020B0604020202020204" pitchFamily="34" charset="0"/>
                  </a:rPr>
                  <a:t>What about the following greedy algorithm?</a:t>
                </a:r>
              </a:p>
              <a:p>
                <a:pPr marL="0" indent="0">
                  <a:buNone/>
                </a:pPr>
                <a:endParaRPr lang="en-US" altLang="en-US" sz="500" dirty="0">
                  <a:latin typeface="Arial" panose="020B0604020202020204" pitchFamily="34" charset="0"/>
                  <a:cs typeface="Arial" panose="020B0604020202020204" pitchFamily="34" charset="0"/>
                </a:endParaRPr>
              </a:p>
              <a:p>
                <a:pPr lvl="1"/>
                <a:r>
                  <a:rPr lang="en-US" altLang="en-US" sz="2400" dirty="0">
                    <a:latin typeface="Arial" panose="020B0604020202020204" pitchFamily="34" charset="0"/>
                    <a:cs typeface="Arial" panose="020B0604020202020204" pitchFamily="34" charset="0"/>
                  </a:rPr>
                  <a:t>Start with </a:t>
                </a:r>
                <a14:m>
                  <m:oMath xmlns:m="http://schemas.openxmlformats.org/officeDocument/2006/math">
                    <m:r>
                      <a:rPr lang="en-US" altLang="en-US" sz="2400" b="1" i="1" dirty="0" smtClean="0">
                        <a:solidFill>
                          <a:srgbClr val="0066CC"/>
                        </a:solidFill>
                        <a:latin typeface="Cambria Math" panose="02040503050406030204" pitchFamily="18" charset="0"/>
                      </a:rPr>
                      <m:t>𝒇</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𝒆</m:t>
                    </m:r>
                    <m:r>
                      <a:rPr lang="en-US" altLang="en-US" sz="2400" b="1" i="1" dirty="0" smtClean="0">
                        <a:solidFill>
                          <a:srgbClr val="0066CC"/>
                        </a:solidFill>
                        <a:latin typeface="Cambria Math" panose="02040503050406030204" pitchFamily="18" charset="0"/>
                      </a:rPr>
                      <m:t>) = </m:t>
                    </m:r>
                    <m:r>
                      <a:rPr lang="en-US" altLang="en-US" sz="2400" b="1" i="1" dirty="0" smtClean="0">
                        <a:solidFill>
                          <a:srgbClr val="0066CC"/>
                        </a:solidFill>
                        <a:latin typeface="Cambria Math" panose="02040503050406030204" pitchFamily="18" charset="0"/>
                      </a:rPr>
                      <m:t>𝟎</m:t>
                    </m:r>
                  </m:oMath>
                </a14:m>
                <a:r>
                  <a:rPr lang="en-US" altLang="en-US" sz="2400" dirty="0">
                    <a:latin typeface="Arial" panose="020B0604020202020204" pitchFamily="34" charset="0"/>
                    <a:cs typeface="Arial" panose="020B0604020202020204" pitchFamily="34" charset="0"/>
                  </a:rPr>
                  <a:t> for all edges </a:t>
                </a:r>
                <a14:m>
                  <m:oMath xmlns:m="http://schemas.openxmlformats.org/officeDocument/2006/math">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oMath>
                </a14:m>
                <a:r>
                  <a:rPr lang="en-US" altLang="en-US" sz="2400" dirty="0">
                    <a:latin typeface="Arial" panose="020B0604020202020204" pitchFamily="34" charset="0"/>
                    <a:cs typeface="Arial" panose="020B0604020202020204" pitchFamily="34" charset="0"/>
                  </a:rPr>
                  <a:t>.</a:t>
                </a:r>
              </a:p>
              <a:p>
                <a:pPr lvl="1"/>
                <a:r>
                  <a:rPr lang="en-US" altLang="en-US" sz="2400" dirty="0">
                    <a:latin typeface="Arial" panose="020B0604020202020204" pitchFamily="34" charset="0"/>
                    <a:cs typeface="Arial" panose="020B0604020202020204" pitchFamily="34" charset="0"/>
                  </a:rPr>
                  <a:t>While there is an </a:t>
                </a:r>
                <a14:m>
                  <m:oMath xmlns:m="http://schemas.openxmlformats.org/officeDocument/2006/math">
                    <m:r>
                      <a:rPr lang="en-US" altLang="en-US" sz="2400" b="1" i="1" dirty="0" smtClean="0">
                        <a:solidFill>
                          <a:srgbClr val="0066CC"/>
                        </a:solidFill>
                        <a:latin typeface="Cambria Math" panose="02040503050406030204" pitchFamily="18" charset="0"/>
                      </a:rPr>
                      <m:t>𝒔</m:t>
                    </m:r>
                  </m:oMath>
                </a14:m>
                <a:r>
                  <a:rPr lang="en-US" altLang="en-US" sz="2400" dirty="0">
                    <a:latin typeface="Arial" panose="020B0604020202020204" pitchFamily="34" charset="0"/>
                    <a:cs typeface="Arial" panose="020B0604020202020204" pitchFamily="34" charset="0"/>
                  </a:rPr>
                  <a:t>-</a:t>
                </a:r>
                <a14:m>
                  <m:oMath xmlns:m="http://schemas.openxmlformats.org/officeDocument/2006/math">
                    <m:r>
                      <a:rPr lang="en-US" altLang="en-US" sz="2400" b="1" i="1" dirty="0" smtClean="0">
                        <a:solidFill>
                          <a:srgbClr val="0066CC"/>
                        </a:solidFill>
                        <a:latin typeface="Cambria Math" panose="02040503050406030204" pitchFamily="18" charset="0"/>
                      </a:rPr>
                      <m:t>𝒕</m:t>
                    </m:r>
                  </m:oMath>
                </a14:m>
                <a:r>
                  <a:rPr lang="en-US" altLang="en-US" sz="2400" dirty="0">
                    <a:latin typeface="Arial" panose="020B0604020202020204" pitchFamily="34" charset="0"/>
                    <a:cs typeface="Arial" panose="020B0604020202020204" pitchFamily="34" charset="0"/>
                  </a:rPr>
                  <a:t> path </a:t>
                </a:r>
                <a14:m>
                  <m:oMath xmlns:m="http://schemas.openxmlformats.org/officeDocument/2006/math">
                    <m:r>
                      <a:rPr lang="en-US" altLang="en-US" sz="2400" b="1" i="1" dirty="0" smtClean="0">
                        <a:solidFill>
                          <a:srgbClr val="0066CC"/>
                        </a:solidFill>
                        <a:latin typeface="Cambria Math" panose="02040503050406030204" pitchFamily="18" charset="0"/>
                      </a:rPr>
                      <m:t>𝑷</m:t>
                    </m:r>
                  </m:oMath>
                </a14:m>
                <a:r>
                  <a:rPr lang="en-US" altLang="en-US" sz="2400" dirty="0">
                    <a:latin typeface="Arial" panose="020B0604020202020204" pitchFamily="34" charset="0"/>
                    <a:cs typeface="Arial" panose="020B0604020202020204" pitchFamily="34" charset="0"/>
                  </a:rPr>
                  <a:t> where each edge has </a:t>
                </a:r>
                <a14:m>
                  <m:oMath xmlns:m="http://schemas.openxmlformats.org/officeDocument/2006/math">
                    <m:r>
                      <a:rPr lang="en-US" altLang="en-US" sz="2400" b="1" i="1" dirty="0" smtClean="0">
                        <a:solidFill>
                          <a:srgbClr val="0066CC"/>
                        </a:solidFill>
                        <a:latin typeface="Cambria Math" panose="02040503050406030204" pitchFamily="18" charset="0"/>
                      </a:rPr>
                      <m:t>𝒇</m:t>
                    </m:r>
                    <m:d>
                      <m:dPr>
                        <m:ctrlPr>
                          <a:rPr lang="en-US" altLang="en-US" sz="2400" b="1" i="1" dirty="0" smtClean="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𝒆</m:t>
                        </m:r>
                      </m:e>
                    </m:d>
                    <m:r>
                      <a:rPr lang="en-US" altLang="en-US" sz="2400" b="1" i="1" dirty="0" smtClean="0">
                        <a:solidFill>
                          <a:srgbClr val="0066CC"/>
                        </a:solidFill>
                        <a:latin typeface="Cambria Math" panose="02040503050406030204" pitchFamily="18" charset="0"/>
                      </a:rPr>
                      <m:t>&lt;</m:t>
                    </m:r>
                    <m:r>
                      <a:rPr lang="en-US" altLang="en-US" sz="2400" b="1" i="1" dirty="0" smtClean="0">
                        <a:solidFill>
                          <a:srgbClr val="0066CC"/>
                        </a:solidFill>
                        <a:latin typeface="Cambria Math" panose="02040503050406030204" pitchFamily="18" charset="0"/>
                      </a:rPr>
                      <m:t>𝒄</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𝒆</m:t>
                    </m:r>
                    <m:r>
                      <a:rPr lang="en-US" altLang="en-US" sz="2400" b="1" i="1" dirty="0" smtClean="0">
                        <a:solidFill>
                          <a:srgbClr val="0066CC"/>
                        </a:solidFill>
                        <a:latin typeface="Cambria Math" panose="02040503050406030204" pitchFamily="18" charset="0"/>
                      </a:rPr>
                      <m:t>)</m:t>
                    </m:r>
                  </m:oMath>
                </a14:m>
                <a:r>
                  <a:rPr lang="en-US" altLang="en-US" sz="2400" dirty="0">
                    <a:latin typeface="Arial" panose="020B0604020202020204" pitchFamily="34" charset="0"/>
                    <a:cs typeface="Arial" panose="020B0604020202020204" pitchFamily="34" charset="0"/>
                  </a:rPr>
                  <a:t>.</a:t>
                </a:r>
              </a:p>
              <a:p>
                <a:pPr lvl="2"/>
                <a:r>
                  <a:rPr lang="en-US" altLang="en-US" sz="2400" dirty="0">
                    <a:latin typeface="Arial" panose="020B0604020202020204" pitchFamily="34" charset="0"/>
                    <a:cs typeface="Arial" panose="020B0604020202020204" pitchFamily="34" charset="0"/>
                  </a:rPr>
                  <a:t>“Augment” flow along </a:t>
                </a:r>
                <a14:m>
                  <m:oMath xmlns:m="http://schemas.openxmlformats.org/officeDocument/2006/math">
                    <m:r>
                      <a:rPr lang="en-US" altLang="en-US" sz="2400" b="1" i="1" dirty="0" smtClean="0">
                        <a:solidFill>
                          <a:srgbClr val="0066CC"/>
                        </a:solidFill>
                        <a:latin typeface="Cambria Math" panose="02040503050406030204" pitchFamily="18" charset="0"/>
                      </a:rPr>
                      <m:t>𝑷</m:t>
                    </m:r>
                  </m:oMath>
                </a14:m>
                <a:r>
                  <a:rPr lang="en-US" altLang="en-US" sz="2400" dirty="0">
                    <a:latin typeface="Arial" panose="020B0604020202020204" pitchFamily="34" charset="0"/>
                    <a:cs typeface="Arial" panose="020B0604020202020204" pitchFamily="34" charset="0"/>
                  </a:rPr>
                  <a:t>; that is:</a:t>
                </a:r>
              </a:p>
              <a:p>
                <a:pPr lvl="3"/>
                <a:r>
                  <a:rPr lang="en-US" altLang="en-US" dirty="0">
                    <a:latin typeface="Arial" panose="020B0604020202020204" pitchFamily="34" charset="0"/>
                    <a:cs typeface="Arial" panose="020B0604020202020204" pitchFamily="34" charset="0"/>
                  </a:rPr>
                  <a:t>Let </a:t>
                </a:r>
                <a14:m>
                  <m:oMath xmlns:m="http://schemas.openxmlformats.org/officeDocument/2006/math">
                    <m:r>
                      <a:rPr lang="en-US" altLang="en-US" b="1" i="1" smtClean="0">
                        <a:solidFill>
                          <a:srgbClr val="0066CC"/>
                        </a:solidFill>
                        <a:latin typeface="Cambria Math" panose="02040503050406030204" pitchFamily="18" charset="0"/>
                      </a:rPr>
                      <m:t>𝜶</m:t>
                    </m:r>
                    <m:r>
                      <a:rPr lang="en-US" altLang="en-US" b="1" i="1" smtClean="0">
                        <a:solidFill>
                          <a:srgbClr val="0066CC"/>
                        </a:solidFill>
                        <a:latin typeface="Cambria Math" panose="02040503050406030204" pitchFamily="18" charset="0"/>
                      </a:rPr>
                      <m:t>=</m:t>
                    </m:r>
                    <m:limLow>
                      <m:limLowPr>
                        <m:ctrlPr>
                          <a:rPr lang="en-US" altLang="en-US" i="1" smtClean="0">
                            <a:solidFill>
                              <a:srgbClr val="0066CC"/>
                            </a:solidFill>
                            <a:latin typeface="Cambria Math" panose="02040503050406030204" pitchFamily="18" charset="0"/>
                          </a:rPr>
                        </m:ctrlPr>
                      </m:limLowPr>
                      <m:e>
                        <m:r>
                          <m:rPr>
                            <m:sty m:val="p"/>
                          </m:rPr>
                          <a:rPr lang="en-US" altLang="en-US" b="0" i="0" smtClean="0">
                            <a:solidFill>
                              <a:srgbClr val="0066CC"/>
                            </a:solidFill>
                            <a:latin typeface="Cambria Math" panose="02040503050406030204" pitchFamily="18" charset="0"/>
                          </a:rPr>
                          <m:t>min</m:t>
                        </m:r>
                      </m:e>
                      <m:lim>
                        <m:r>
                          <a:rPr lang="en-US" altLang="en-US" b="1" i="1" smtClean="0">
                            <a:solidFill>
                              <a:srgbClr val="0066CC"/>
                            </a:solidFill>
                            <a:latin typeface="Cambria Math" panose="02040503050406030204" pitchFamily="18" charset="0"/>
                          </a:rPr>
                          <m:t>𝒆</m:t>
                        </m:r>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𝑷</m:t>
                        </m:r>
                      </m:lim>
                    </m:limLow>
                    <m:r>
                      <a:rPr lang="en-US" altLang="en-US" b="0"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𝒄</m:t>
                    </m:r>
                    <m:d>
                      <m:dPr>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𝒆</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𝒇</m:t>
                    </m:r>
                    <m:d>
                      <m:dPr>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𝒆</m:t>
                        </m:r>
                      </m:e>
                    </m:d>
                    <m:r>
                      <a:rPr lang="en-US" altLang="en-US" b="1" i="1" smtClean="0">
                        <a:solidFill>
                          <a:srgbClr val="0066CC"/>
                        </a:solidFill>
                        <a:latin typeface="Cambria Math" panose="02040503050406030204" pitchFamily="18" charset="0"/>
                      </a:rPr>
                      <m:t>)</m:t>
                    </m:r>
                  </m:oMath>
                </a14:m>
                <a:endParaRPr lang="en-US" altLang="en-US" b="1" dirty="0">
                  <a:latin typeface="Arial" panose="020B0604020202020204" pitchFamily="34" charset="0"/>
                  <a:cs typeface="Arial" panose="020B0604020202020204" pitchFamily="34" charset="0"/>
                </a:endParaRPr>
              </a:p>
              <a:p>
                <a:pPr lvl="3"/>
                <a:r>
                  <a:rPr lang="en-US" altLang="en-US" dirty="0">
                    <a:latin typeface="Arial" panose="020B0604020202020204" pitchFamily="34" charset="0"/>
                    <a:cs typeface="Arial" panose="020B0604020202020204" pitchFamily="34" charset="0"/>
                  </a:rPr>
                  <a:t>Add</a:t>
                </a:r>
                <a14:m>
                  <m:oMath xmlns:m="http://schemas.openxmlformats.org/officeDocument/2006/math">
                    <m:r>
                      <a:rPr lang="en-US" altLang="en-US" b="0" i="0" smtClean="0">
                        <a:solidFill>
                          <a:srgbClr val="0066CC"/>
                        </a:solidFill>
                        <a:latin typeface="Cambria Math" panose="02040503050406030204" pitchFamily="18" charset="0"/>
                      </a:rPr>
                      <m:t> </m:t>
                    </m:r>
                    <m:r>
                      <a:rPr lang="en-US" altLang="en-US" b="1" i="1">
                        <a:solidFill>
                          <a:srgbClr val="0066CC"/>
                        </a:solidFill>
                        <a:latin typeface="Cambria Math" panose="02040503050406030204" pitchFamily="18" charset="0"/>
                      </a:rPr>
                      <m:t>𝜶</m:t>
                    </m:r>
                  </m:oMath>
                </a14:m>
                <a:r>
                  <a:rPr lang="en-US" altLang="en-US" dirty="0">
                    <a:latin typeface="Arial" panose="020B0604020202020204" pitchFamily="34" charset="0"/>
                    <a:cs typeface="Arial" panose="020B0604020202020204" pitchFamily="34" charset="0"/>
                  </a:rPr>
                  <a:t> to flow on every edge </a:t>
                </a:r>
                <a14:m>
                  <m:oMath xmlns:m="http://schemas.openxmlformats.org/officeDocument/2006/math">
                    <m:r>
                      <a:rPr lang="en-US" altLang="en-US" b="1" i="1">
                        <a:solidFill>
                          <a:srgbClr val="0066CC"/>
                        </a:solidFill>
                        <a:latin typeface="Cambria Math" panose="02040503050406030204" pitchFamily="18" charset="0"/>
                      </a:rPr>
                      <m:t>𝒆</m:t>
                    </m:r>
                  </m:oMath>
                </a14:m>
                <a:r>
                  <a:rPr lang="en-US" altLang="en-US" dirty="0">
                    <a:latin typeface="Arial" panose="020B0604020202020204" pitchFamily="34" charset="0"/>
                    <a:cs typeface="Arial" panose="020B0604020202020204" pitchFamily="34" charset="0"/>
                  </a:rPr>
                  <a:t> along path </a:t>
                </a:r>
                <a14:m>
                  <m:oMath xmlns:m="http://schemas.openxmlformats.org/officeDocument/2006/math">
                    <m:r>
                      <a:rPr lang="en-US" altLang="en-US" b="1" i="1" dirty="0">
                        <a:solidFill>
                          <a:srgbClr val="0066CC"/>
                        </a:solidFill>
                        <a:latin typeface="Cambria Math" panose="02040503050406030204" pitchFamily="18" charset="0"/>
                      </a:rPr>
                      <m:t>𝑷</m:t>
                    </m:r>
                  </m:oMath>
                </a14:m>
                <a:r>
                  <a:rPr lang="en-US" altLang="en-US" dirty="0">
                    <a:latin typeface="Arial" panose="020B0604020202020204" pitchFamily="34" charset="0"/>
                    <a:cs typeface="Arial" panose="020B0604020202020204" pitchFamily="34" charset="0"/>
                  </a:rPr>
                  <a:t>.  (Adds </a:t>
                </a:r>
                <a14:m>
                  <m:oMath xmlns:m="http://schemas.openxmlformats.org/officeDocument/2006/math">
                    <m:r>
                      <a:rPr lang="en-US" altLang="en-US" b="1" i="1" smtClean="0">
                        <a:solidFill>
                          <a:srgbClr val="0066CC"/>
                        </a:solidFill>
                        <a:latin typeface="Cambria Math" panose="02040503050406030204" pitchFamily="18" charset="0"/>
                      </a:rPr>
                      <m:t>𝜶</m:t>
                    </m:r>
                  </m:oMath>
                </a14:m>
                <a:r>
                  <a:rPr lang="en-US" altLang="en-US" dirty="0">
                    <a:latin typeface="Arial" panose="020B0604020202020204" pitchFamily="34" charset="0"/>
                    <a:cs typeface="Arial" panose="020B0604020202020204" pitchFamily="34" charset="0"/>
                  </a:rPr>
                  <a:t> to </a:t>
                </a:r>
                <a14:m>
                  <m:oMath xmlns:m="http://schemas.openxmlformats.org/officeDocument/2006/math">
                    <m:r>
                      <a:rPr lang="en-US" altLang="en-US" b="1" i="1" dirty="0" smtClean="0">
                        <a:solidFill>
                          <a:srgbClr val="0066CC"/>
                        </a:solidFill>
                        <a:latin typeface="Cambria Math" panose="02040503050406030204" pitchFamily="18" charset="0"/>
                      </a:rPr>
                      <m:t>𝒗</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𝒇</m:t>
                    </m:r>
                    <m:r>
                      <a:rPr lang="en-US" altLang="en-US" b="1" i="1" dirty="0" smtClean="0">
                        <a:solidFill>
                          <a:srgbClr val="0066CC"/>
                        </a:solidFill>
                        <a:latin typeface="Cambria Math" panose="02040503050406030204" pitchFamily="18" charset="0"/>
                      </a:rPr>
                      <m:t>)</m:t>
                    </m:r>
                  </m:oMath>
                </a14:m>
                <a:r>
                  <a:rPr lang="en-US" altLang="en-US" dirty="0">
                    <a:latin typeface="Arial" panose="020B0604020202020204" pitchFamily="34" charset="0"/>
                    <a:cs typeface="Arial" panose="020B0604020202020204" pitchFamily="34" charset="0"/>
                  </a:rPr>
                  <a:t>.)</a:t>
                </a:r>
              </a:p>
              <a:p>
                <a:pPr marL="0" indent="0">
                  <a:spcBef>
                    <a:spcPts val="1800"/>
                  </a:spcBef>
                  <a:buNone/>
                </a:pPr>
                <a:r>
                  <a:rPr lang="en-US" altLang="en-US" sz="2800" dirty="0">
                    <a:latin typeface="Arial" panose="020B0604020202020204" pitchFamily="34" charset="0"/>
                    <a:cs typeface="Arial" panose="020B0604020202020204" pitchFamily="34" charset="0"/>
                  </a:rPr>
                  <a:t>Can get stuck...</a:t>
                </a:r>
              </a:p>
            </p:txBody>
          </p:sp>
        </mc:Choice>
        <mc:Fallback xmlns="">
          <p:sp>
            <p:nvSpPr>
              <p:cNvPr id="760835" name="Rectangle 3">
                <a:extLst>
                  <a:ext uri="{FF2B5EF4-FFF2-40B4-BE49-F238E27FC236}">
                    <a16:creationId xmlns:a16="http://schemas.microsoft.com/office/drawing/2014/main" id="{CB9AA1ED-F27B-43FA-919D-D30C0DBD7523}"/>
                  </a:ext>
                </a:extLst>
              </p:cNvPr>
              <p:cNvSpPr>
                <a:spLocks noGrp="1" noRot="1" noChangeAspect="1" noMove="1" noResize="1" noEditPoints="1" noAdjustHandles="1" noChangeArrowheads="1" noChangeShapeType="1" noTextEdit="1"/>
              </p:cNvSpPr>
              <p:nvPr>
                <p:ph type="body" idx="1"/>
              </p:nvPr>
            </p:nvSpPr>
            <p:spPr>
              <a:xfrm>
                <a:off x="628649" y="1290974"/>
                <a:ext cx="10535537" cy="5200045"/>
              </a:xfrm>
              <a:blipFill>
                <a:blip r:embed="rId3"/>
                <a:stretch>
                  <a:fillRect l="-1157" t="-2110"/>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F12C9F25-278B-4BCE-88A0-06EAE9FC3908}"/>
              </a:ext>
            </a:extLst>
          </p:cNvPr>
          <p:cNvGrpSpPr/>
          <p:nvPr/>
        </p:nvGrpSpPr>
        <p:grpSpPr>
          <a:xfrm>
            <a:off x="2119864" y="4193350"/>
            <a:ext cx="3443721" cy="1832384"/>
            <a:chOff x="7250772" y="3899531"/>
            <a:chExt cx="3443721" cy="1832384"/>
          </a:xfrm>
        </p:grpSpPr>
        <p:sp>
          <p:nvSpPr>
            <p:cNvPr id="760836" name="Oval 4">
              <a:extLst>
                <a:ext uri="{FF2B5EF4-FFF2-40B4-BE49-F238E27FC236}">
                  <a16:creationId xmlns:a16="http://schemas.microsoft.com/office/drawing/2014/main" id="{23CE8540-A7BF-4366-9044-71DBB16ABC4E}"/>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s</a:t>
              </a:r>
            </a:p>
          </p:txBody>
        </p:sp>
        <p:sp>
          <p:nvSpPr>
            <p:cNvPr id="760837" name="Oval 5">
              <a:extLst>
                <a:ext uri="{FF2B5EF4-FFF2-40B4-BE49-F238E27FC236}">
                  <a16:creationId xmlns:a16="http://schemas.microsoft.com/office/drawing/2014/main" id="{7B133FFA-0472-4AE4-AF91-CB1F71522A0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u</a:t>
              </a:r>
            </a:p>
          </p:txBody>
        </p:sp>
        <p:sp>
          <p:nvSpPr>
            <p:cNvPr id="760838" name="Oval 6">
              <a:extLst>
                <a:ext uri="{FF2B5EF4-FFF2-40B4-BE49-F238E27FC236}">
                  <a16:creationId xmlns:a16="http://schemas.microsoft.com/office/drawing/2014/main" id="{492C8B18-B815-4775-A65B-16246AC75330}"/>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cxnSp>
          <p:nvCxnSpPr>
            <p:cNvPr id="760839" name="AutoShape 7">
              <a:extLst>
                <a:ext uri="{FF2B5EF4-FFF2-40B4-BE49-F238E27FC236}">
                  <a16:creationId xmlns:a16="http://schemas.microsoft.com/office/drawing/2014/main" id="{D496964F-5FD4-42A8-99BE-C2EE8B9ADA8B}"/>
                </a:ext>
              </a:extLst>
            </p:cNvPr>
            <p:cNvCxnSpPr>
              <a:cxnSpLocks noChangeShapeType="1"/>
              <a:stCxn id="760836" idx="7"/>
              <a:endCxn id="760837"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0840" name="AutoShape 8">
              <a:extLst>
                <a:ext uri="{FF2B5EF4-FFF2-40B4-BE49-F238E27FC236}">
                  <a16:creationId xmlns:a16="http://schemas.microsoft.com/office/drawing/2014/main" id="{C25250D4-2170-4FC6-B49D-4626CCED7BC9}"/>
                </a:ext>
              </a:extLst>
            </p:cNvPr>
            <p:cNvCxnSpPr>
              <a:cxnSpLocks noChangeShapeType="1"/>
              <a:stCxn id="760836" idx="5"/>
              <a:endCxn id="760838" idx="2"/>
            </p:cNvCxnSpPr>
            <p:nvPr/>
          </p:nvCxnSpPr>
          <p:spPr bwMode="auto">
            <a:xfrm>
              <a:off x="7562968" y="4951429"/>
              <a:ext cx="1286997" cy="5976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0841" name="AutoShape 9">
              <a:extLst>
                <a:ext uri="{FF2B5EF4-FFF2-40B4-BE49-F238E27FC236}">
                  <a16:creationId xmlns:a16="http://schemas.microsoft.com/office/drawing/2014/main" id="{0A9349CE-8B20-439E-958E-432A12F17128}"/>
                </a:ext>
              </a:extLst>
            </p:cNvPr>
            <p:cNvCxnSpPr>
              <a:cxnSpLocks noChangeShapeType="1"/>
              <a:stCxn id="760838" idx="6"/>
              <a:endCxn id="760843"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0842" name="AutoShape 10">
              <a:extLst>
                <a:ext uri="{FF2B5EF4-FFF2-40B4-BE49-F238E27FC236}">
                  <a16:creationId xmlns:a16="http://schemas.microsoft.com/office/drawing/2014/main" id="{130A22B6-9867-4938-AA0E-B932EC81092E}"/>
                </a:ext>
              </a:extLst>
            </p:cNvPr>
            <p:cNvCxnSpPr>
              <a:cxnSpLocks noChangeShapeType="1"/>
              <a:stCxn id="760837" idx="4"/>
              <a:endCxn id="760838" idx="0"/>
            </p:cNvCxnSpPr>
            <p:nvPr/>
          </p:nvCxnSpPr>
          <p:spPr bwMode="auto">
            <a:xfrm>
              <a:off x="9013738" y="4265291"/>
              <a:ext cx="19107" cy="1100864"/>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60843" name="Oval 11">
              <a:extLst>
                <a:ext uri="{FF2B5EF4-FFF2-40B4-BE49-F238E27FC236}">
                  <a16:creationId xmlns:a16="http://schemas.microsoft.com/office/drawing/2014/main" id="{78D5A64D-C322-4F3C-94B3-1D2AA850DB10}"/>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t</a:t>
              </a:r>
            </a:p>
          </p:txBody>
        </p:sp>
        <p:cxnSp>
          <p:nvCxnSpPr>
            <p:cNvPr id="760844" name="AutoShape 12">
              <a:extLst>
                <a:ext uri="{FF2B5EF4-FFF2-40B4-BE49-F238E27FC236}">
                  <a16:creationId xmlns:a16="http://schemas.microsoft.com/office/drawing/2014/main" id="{9991F34B-2A07-4FFF-BC3E-AA3ADF0355DC}"/>
                </a:ext>
              </a:extLst>
            </p:cNvPr>
            <p:cNvCxnSpPr>
              <a:cxnSpLocks noChangeShapeType="1"/>
              <a:stCxn id="760837" idx="5"/>
              <a:endCxn id="760843" idx="1"/>
            </p:cNvCxnSpPr>
            <p:nvPr/>
          </p:nvCxnSpPr>
          <p:spPr bwMode="auto">
            <a:xfrm>
              <a:off x="9142241" y="4211727"/>
              <a:ext cx="1240056" cy="4508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60845" name="Text Box 13">
              <a:extLst>
                <a:ext uri="{FF2B5EF4-FFF2-40B4-BE49-F238E27FC236}">
                  <a16:creationId xmlns:a16="http://schemas.microsoft.com/office/drawing/2014/main" id="{70F8B0A5-0EE8-48E7-BFB8-6BF8EA1952A8}"/>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20/</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a:t>
              </a:r>
            </a:p>
          </p:txBody>
        </p:sp>
        <p:sp>
          <p:nvSpPr>
            <p:cNvPr id="760847" name="Text Box 15">
              <a:extLst>
                <a:ext uri="{FF2B5EF4-FFF2-40B4-BE49-F238E27FC236}">
                  <a16:creationId xmlns:a16="http://schemas.microsoft.com/office/drawing/2014/main" id="{594F0220-F980-4961-BC4D-B415EC4D69AE}"/>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760848" name="Text Box 16">
              <a:extLst>
                <a:ext uri="{FF2B5EF4-FFF2-40B4-BE49-F238E27FC236}">
                  <a16:creationId xmlns:a16="http://schemas.microsoft.com/office/drawing/2014/main" id="{428B6CF3-1B14-452D-A454-53BC3C7F0525}"/>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760849" name="Text Box 17">
              <a:extLst>
                <a:ext uri="{FF2B5EF4-FFF2-40B4-BE49-F238E27FC236}">
                  <a16:creationId xmlns:a16="http://schemas.microsoft.com/office/drawing/2014/main" id="{0761CA2C-7992-4FE9-A8BA-AC06F05F48FB}"/>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20/</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a:t>
              </a:r>
            </a:p>
          </p:txBody>
        </p:sp>
        <p:sp>
          <p:nvSpPr>
            <p:cNvPr id="760850" name="Text Box 18">
              <a:extLst>
                <a:ext uri="{FF2B5EF4-FFF2-40B4-BE49-F238E27FC236}">
                  <a16:creationId xmlns:a16="http://schemas.microsoft.com/office/drawing/2014/main" id="{38DF3B2D-8452-4CD3-A7A9-D3B3AE4CBDFB}"/>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20/</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A6C95F5-FF6F-4AC1-AF19-D7F8559E4C8B}"/>
                  </a:ext>
                </a:extLst>
              </p:cNvPr>
              <p:cNvSpPr txBox="1"/>
              <p:nvPr/>
            </p:nvSpPr>
            <p:spPr>
              <a:xfrm>
                <a:off x="5674264" y="4304830"/>
                <a:ext cx="25640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Has flow value </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no path</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 </a:t>
                </a:r>
                <a14:m>
                  <m:oMath xmlns:m="http://schemas.openxmlformats.org/officeDocument/2006/math">
                    <m:r>
                      <a:rPr kumimoji="0" lang="en-US" sz="2400" b="1" i="1" u="none" strike="noStrike" kern="1200" cap="none" spc="0" normalizeH="0" baseline="0" noProof="0" dirty="0" smtClean="0">
                        <a:ln>
                          <a:noFill/>
                        </a:ln>
                        <a:solidFill>
                          <a:srgbClr val="0066CC"/>
                        </a:solidFill>
                        <a:effectLst/>
                        <a:uLnTx/>
                        <a:uFillTx/>
                        <a:latin typeface="Cambria Math" panose="02040503050406030204" pitchFamily="18" charset="0"/>
                        <a:ea typeface="+mn-ea"/>
                        <a:cs typeface="+mn-cs"/>
                      </a:rPr>
                      <m:t>𝑷</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but </a:t>
                </a:r>
                <a:r>
                  <a:rPr kumimoji="0" lang="en-US" sz="2400" b="1" i="0" u="none" strike="noStrike" kern="1200" cap="none" spc="0" normalizeH="0" baseline="0" noProof="0" dirty="0">
                    <a:ln>
                      <a:noFill/>
                    </a:ln>
                    <a:solidFill>
                      <a:srgbClr val="0066CC"/>
                    </a:solidFill>
                    <a:effectLst/>
                    <a:uLnTx/>
                    <a:uFillTx/>
                    <a:latin typeface="Calibri" panose="020F0502020204030204"/>
                    <a:ea typeface="+mn-ea"/>
                    <a:cs typeface="+mn-cs"/>
                  </a:rPr>
                  <a:t>30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possible</a:t>
                </a:r>
              </a:p>
            </p:txBody>
          </p:sp>
        </mc:Choice>
        <mc:Fallback xmlns="">
          <p:sp>
            <p:nvSpPr>
              <p:cNvPr id="27" name="TextBox 26">
                <a:extLst>
                  <a:ext uri="{FF2B5EF4-FFF2-40B4-BE49-F238E27FC236}">
                    <a16:creationId xmlns:a16="http://schemas.microsoft.com/office/drawing/2014/main" id="{BA6C95F5-FF6F-4AC1-AF19-D7F8559E4C8B}"/>
                  </a:ext>
                </a:extLst>
              </p:cNvPr>
              <p:cNvSpPr txBox="1">
                <a:spLocks noRot="1" noChangeAspect="1" noMove="1" noResize="1" noEditPoints="1" noAdjustHandles="1" noChangeArrowheads="1" noChangeShapeType="1" noTextEdit="1"/>
              </p:cNvSpPr>
              <p:nvPr/>
            </p:nvSpPr>
            <p:spPr>
              <a:xfrm>
                <a:off x="5674264" y="4304830"/>
                <a:ext cx="2564042" cy="1569660"/>
              </a:xfrm>
              <a:prstGeom prst="rect">
                <a:avLst/>
              </a:prstGeom>
              <a:blipFill>
                <a:blip r:embed="rId4"/>
                <a:stretch>
                  <a:fillRect l="-3810" t="-3101" b="-7752"/>
                </a:stretch>
              </a:blipFill>
            </p:spPr>
            <p:txBody>
              <a:bodyPr/>
              <a:lstStyle/>
              <a:p>
                <a:r>
                  <a:rPr lang="en-US">
                    <a:noFill/>
                  </a:rPr>
                  <a:t> </a:t>
                </a:r>
              </a:p>
            </p:txBody>
          </p:sp>
        </mc:Fallback>
      </mc:AlternateContent>
      <p:grpSp>
        <p:nvGrpSpPr>
          <p:cNvPr id="86" name="Group 85">
            <a:extLst>
              <a:ext uri="{FF2B5EF4-FFF2-40B4-BE49-F238E27FC236}">
                <a16:creationId xmlns:a16="http://schemas.microsoft.com/office/drawing/2014/main" id="{239B4736-DA2B-4F84-870E-614EF5D5EC9C}"/>
              </a:ext>
            </a:extLst>
          </p:cNvPr>
          <p:cNvGrpSpPr/>
          <p:nvPr/>
        </p:nvGrpSpPr>
        <p:grpSpPr>
          <a:xfrm>
            <a:off x="7977471" y="4144309"/>
            <a:ext cx="3443721" cy="1832384"/>
            <a:chOff x="7250772" y="3899531"/>
            <a:chExt cx="3443721" cy="1832384"/>
          </a:xfrm>
        </p:grpSpPr>
        <p:sp>
          <p:nvSpPr>
            <p:cNvPr id="87" name="Oval 4">
              <a:extLst>
                <a:ext uri="{FF2B5EF4-FFF2-40B4-BE49-F238E27FC236}">
                  <a16:creationId xmlns:a16="http://schemas.microsoft.com/office/drawing/2014/main" id="{ACCB682C-DD40-4E06-9896-DB3E4F497F87}"/>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s</a:t>
              </a:r>
            </a:p>
          </p:txBody>
        </p:sp>
        <p:sp>
          <p:nvSpPr>
            <p:cNvPr id="88" name="Oval 5">
              <a:extLst>
                <a:ext uri="{FF2B5EF4-FFF2-40B4-BE49-F238E27FC236}">
                  <a16:creationId xmlns:a16="http://schemas.microsoft.com/office/drawing/2014/main" id="{8F48ED88-1321-4980-9204-057AF421928C}"/>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u</a:t>
              </a:r>
            </a:p>
          </p:txBody>
        </p:sp>
        <p:sp>
          <p:nvSpPr>
            <p:cNvPr id="89" name="Oval 6">
              <a:extLst>
                <a:ext uri="{FF2B5EF4-FFF2-40B4-BE49-F238E27FC236}">
                  <a16:creationId xmlns:a16="http://schemas.microsoft.com/office/drawing/2014/main" id="{FBB7DFE4-4E24-4136-AB71-D076E912B84E}"/>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cxnSp>
          <p:nvCxnSpPr>
            <p:cNvPr id="90" name="AutoShape 7">
              <a:extLst>
                <a:ext uri="{FF2B5EF4-FFF2-40B4-BE49-F238E27FC236}">
                  <a16:creationId xmlns:a16="http://schemas.microsoft.com/office/drawing/2014/main" id="{3D60BD0E-1B7E-437B-90A6-91FA3456BBA3}"/>
                </a:ext>
              </a:extLst>
            </p:cNvPr>
            <p:cNvCxnSpPr>
              <a:cxnSpLocks noChangeShapeType="1"/>
              <a:stCxn id="87" idx="7"/>
              <a:endCxn id="88" idx="3"/>
            </p:cNvCxnSpPr>
            <p:nvPr/>
          </p:nvCxnSpPr>
          <p:spPr bwMode="auto">
            <a:xfrm flipV="1">
              <a:off x="7562968" y="4211727"/>
              <a:ext cx="1322267" cy="48107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1" name="AutoShape 8">
              <a:extLst>
                <a:ext uri="{FF2B5EF4-FFF2-40B4-BE49-F238E27FC236}">
                  <a16:creationId xmlns:a16="http://schemas.microsoft.com/office/drawing/2014/main" id="{35E7A849-EC49-4F86-B741-E32F6D6A9E7E}"/>
                </a:ext>
              </a:extLst>
            </p:cNvPr>
            <p:cNvCxnSpPr>
              <a:cxnSpLocks noChangeShapeType="1"/>
              <a:stCxn id="87" idx="5"/>
              <a:endCxn id="89" idx="2"/>
            </p:cNvCxnSpPr>
            <p:nvPr/>
          </p:nvCxnSpPr>
          <p:spPr bwMode="auto">
            <a:xfrm>
              <a:off x="7562968" y="4951429"/>
              <a:ext cx="1286997" cy="597606"/>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 name="AutoShape 9">
              <a:extLst>
                <a:ext uri="{FF2B5EF4-FFF2-40B4-BE49-F238E27FC236}">
                  <a16:creationId xmlns:a16="http://schemas.microsoft.com/office/drawing/2014/main" id="{C69007C2-ED7E-47BA-8B10-0D70555567CB}"/>
                </a:ext>
              </a:extLst>
            </p:cNvPr>
            <p:cNvCxnSpPr>
              <a:cxnSpLocks noChangeShapeType="1"/>
              <a:stCxn id="89" idx="6"/>
              <a:endCxn id="94" idx="3"/>
            </p:cNvCxnSpPr>
            <p:nvPr/>
          </p:nvCxnSpPr>
          <p:spPr bwMode="auto">
            <a:xfrm flipV="1">
              <a:off x="9215725" y="4921203"/>
              <a:ext cx="1166572" cy="627832"/>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AutoShape 10">
              <a:extLst>
                <a:ext uri="{FF2B5EF4-FFF2-40B4-BE49-F238E27FC236}">
                  <a16:creationId xmlns:a16="http://schemas.microsoft.com/office/drawing/2014/main" id="{83CBAE20-9947-455E-91E2-59BEE74B8F83}"/>
                </a:ext>
              </a:extLst>
            </p:cNvPr>
            <p:cNvCxnSpPr>
              <a:cxnSpLocks noChangeShapeType="1"/>
              <a:stCxn id="88" idx="4"/>
              <a:endCxn id="89" idx="0"/>
            </p:cNvCxnSpPr>
            <p:nvPr/>
          </p:nvCxnSpPr>
          <p:spPr bwMode="auto">
            <a:xfrm>
              <a:off x="9013738" y="4265291"/>
              <a:ext cx="19107" cy="110086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4" name="Oval 11">
              <a:extLst>
                <a:ext uri="{FF2B5EF4-FFF2-40B4-BE49-F238E27FC236}">
                  <a16:creationId xmlns:a16="http://schemas.microsoft.com/office/drawing/2014/main" id="{C11DFE48-DAA6-4FAF-B220-C49A69DC6E0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t</a:t>
              </a:r>
            </a:p>
          </p:txBody>
        </p:sp>
        <p:cxnSp>
          <p:nvCxnSpPr>
            <p:cNvPr id="95" name="AutoShape 12">
              <a:extLst>
                <a:ext uri="{FF2B5EF4-FFF2-40B4-BE49-F238E27FC236}">
                  <a16:creationId xmlns:a16="http://schemas.microsoft.com/office/drawing/2014/main" id="{A60334D6-C90F-473C-8E9D-53554E7DB83E}"/>
                </a:ext>
              </a:extLst>
            </p:cNvPr>
            <p:cNvCxnSpPr>
              <a:cxnSpLocks noChangeShapeType="1"/>
              <a:stCxn id="88" idx="5"/>
              <a:endCxn id="94" idx="1"/>
            </p:cNvCxnSpPr>
            <p:nvPr/>
          </p:nvCxnSpPr>
          <p:spPr bwMode="auto">
            <a:xfrm>
              <a:off x="9142241" y="4211727"/>
              <a:ext cx="1240056" cy="45084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6" name="Text Box 13">
              <a:extLst>
                <a:ext uri="{FF2B5EF4-FFF2-40B4-BE49-F238E27FC236}">
                  <a16:creationId xmlns:a16="http://schemas.microsoft.com/office/drawing/2014/main" id="{3F84EEFD-D3ED-4454-B695-F70B69E6B132}"/>
                </a:ext>
              </a:extLst>
            </p:cNvPr>
            <p:cNvSpPr txBox="1">
              <a:spLocks noChangeArrowheads="1"/>
            </p:cNvSpPr>
            <p:nvPr/>
          </p:nvSpPr>
          <p:spPr bwMode="auto">
            <a:xfrm>
              <a:off x="7688105" y="4294235"/>
              <a:ext cx="807992" cy="400110"/>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20/</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a:t>
              </a:r>
            </a:p>
          </p:txBody>
        </p:sp>
        <p:sp>
          <p:nvSpPr>
            <p:cNvPr id="97" name="Text Box 15">
              <a:extLst>
                <a:ext uri="{FF2B5EF4-FFF2-40B4-BE49-F238E27FC236}">
                  <a16:creationId xmlns:a16="http://schemas.microsoft.com/office/drawing/2014/main" id="{1D22AD1E-AC72-4826-AAA6-21D273739E8B}"/>
                </a:ext>
              </a:extLst>
            </p:cNvPr>
            <p:cNvSpPr txBox="1">
              <a:spLocks noChangeArrowheads="1"/>
            </p:cNvSpPr>
            <p:nvPr/>
          </p:nvSpPr>
          <p:spPr bwMode="auto">
            <a:xfrm>
              <a:off x="9428626" y="423709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10/</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99" name="Text Box 17">
              <a:extLst>
                <a:ext uri="{FF2B5EF4-FFF2-40B4-BE49-F238E27FC236}">
                  <a16:creationId xmlns:a16="http://schemas.microsoft.com/office/drawing/2014/main" id="{410E59A6-C966-4C30-B1A8-46F5FEFDBFF1}"/>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20/</a:t>
              </a:r>
              <a:r>
                <a:rPr kumimoji="0" lang="en-US" altLang="en-US" sz="2000" b="0"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2</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00" name="Text Box 18">
              <a:extLst>
                <a:ext uri="{FF2B5EF4-FFF2-40B4-BE49-F238E27FC236}">
                  <a16:creationId xmlns:a16="http://schemas.microsoft.com/office/drawing/2014/main" id="{CB1237A1-DBB0-4CC7-9C23-9C39CE90B0F1}"/>
                </a:ext>
              </a:extLst>
            </p:cNvPr>
            <p:cNvSpPr txBox="1">
              <a:spLocks noChangeArrowheads="1"/>
            </p:cNvSpPr>
            <p:nvPr/>
          </p:nvSpPr>
          <p:spPr bwMode="auto">
            <a:xfrm>
              <a:off x="8652691" y="4619376"/>
              <a:ext cx="733535"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10/</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a:t>
              </a:r>
            </a:p>
          </p:txBody>
        </p:sp>
        <p:sp>
          <p:nvSpPr>
            <p:cNvPr id="101" name="Text Box 15">
              <a:extLst>
                <a:ext uri="{FF2B5EF4-FFF2-40B4-BE49-F238E27FC236}">
                  <a16:creationId xmlns:a16="http://schemas.microsoft.com/office/drawing/2014/main" id="{8FC524DA-3395-4B0C-8678-8AEDA28F08CD}"/>
                </a:ext>
              </a:extLst>
            </p:cNvPr>
            <p:cNvSpPr txBox="1">
              <a:spLocks noChangeArrowheads="1"/>
            </p:cNvSpPr>
            <p:nvPr/>
          </p:nvSpPr>
          <p:spPr bwMode="auto">
            <a:xfrm>
              <a:off x="7719175" y="505403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0066CC"/>
                  </a:solidFill>
                  <a:effectLst/>
                  <a:uLnTx/>
                  <a:uFillTx/>
                  <a:latin typeface="Arial" panose="020B0604020202020204" pitchFamily="34" charset="0"/>
                  <a:ea typeface="+mn-ea"/>
                  <a:cs typeface="Arial" panose="020B0604020202020204" pitchFamily="34" charset="0"/>
                </a:rPr>
                <a:t>10/</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grpSp>
      <p:sp>
        <p:nvSpPr>
          <p:cNvPr id="5" name="Rectangle 3">
            <a:extLst>
              <a:ext uri="{FF2B5EF4-FFF2-40B4-BE49-F238E27FC236}">
                <a16:creationId xmlns:a16="http://schemas.microsoft.com/office/drawing/2014/main" id="{7EC92F23-4797-8900-6831-52375FA05006}"/>
              </a:ext>
            </a:extLst>
          </p:cNvPr>
          <p:cNvSpPr txBox="1">
            <a:spLocks noChangeArrowheads="1"/>
          </p:cNvSpPr>
          <p:nvPr/>
        </p:nvSpPr>
        <p:spPr>
          <a:xfrm>
            <a:off x="838200" y="365125"/>
            <a:ext cx="10515600" cy="998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Lato" panose="020F0502020204030203" pitchFamily="34" charset="77"/>
                <a:ea typeface="Inter SemiBold" panose="02000503000000020004"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solidFill>
                  <a:srgbClr val="000000"/>
                </a:solidFill>
              </a:rPr>
              <a:t>Attempt at a Greedy Solution</a:t>
            </a:r>
            <a:endParaRPr kumimoji="0" lang="en-US" altLang="en-US" sz="4000" b="1" i="0" u="none" strike="noStrike" kern="1200" cap="none" spc="0" normalizeH="0" baseline="0" noProof="0" dirty="0">
              <a:ln>
                <a:noFill/>
              </a:ln>
              <a:solidFill>
                <a:srgbClr val="000000"/>
              </a:solidFill>
              <a:effectLst/>
              <a:uLnTx/>
              <a:uFillTx/>
              <a:latin typeface="Lato" panose="020F0502020204030203" pitchFamily="34" charset="77"/>
              <a:cs typeface="+mj-cs"/>
            </a:endParaRPr>
          </a:p>
        </p:txBody>
      </p:sp>
    </p:spTree>
    <p:extLst>
      <p:ext uri="{BB962C8B-B14F-4D97-AF65-F5344CB8AC3E}">
        <p14:creationId xmlns:p14="http://schemas.microsoft.com/office/powerpoint/2010/main" val="113746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553817"/>
                <a:ext cx="10811510" cy="5200045"/>
              </a:xfrm>
            </p:spPr>
            <p:txBody>
              <a:bodyPr>
                <a:noAutofit/>
              </a:bodyPr>
              <a:lstStyle/>
              <a:p>
                <a:pPr marL="0" indent="0">
                  <a:buNone/>
                </a:pPr>
                <a:endParaRPr lang="en-US" altLang="en-US" sz="2800" dirty="0"/>
              </a:p>
              <a:p>
                <a:pPr marL="0" indent="0">
                  <a:buNone/>
                </a:pPr>
                <a:r>
                  <a:rPr lang="en-US" altLang="en-US" sz="2800" dirty="0"/>
                  <a:t>On every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path there is some edge with </a:t>
                </a:r>
                <a14:m>
                  <m:oMath xmlns:m="http://schemas.openxmlformats.org/officeDocument/2006/math">
                    <m:r>
                      <a:rPr lang="en-US" altLang="en-US" sz="2800" b="1" i="1" smtClean="0">
                        <a:solidFill>
                          <a:srgbClr val="0066CC"/>
                        </a:solidFill>
                        <a:latin typeface="Cambria Math" panose="02040503050406030204" pitchFamily="18" charset="0"/>
                      </a:rPr>
                      <m:t>𝒇</m:t>
                    </m:r>
                    <m:d>
                      <m:dPr>
                        <m:ctrlPr>
                          <a:rPr lang="en-US" altLang="en-US" sz="2800" b="1" i="1" smtClean="0">
                            <a:solidFill>
                              <a:srgbClr val="0066CC"/>
                            </a:solidFill>
                            <a:latin typeface="Cambria Math" panose="02040503050406030204" pitchFamily="18" charset="0"/>
                          </a:rPr>
                        </m:ctrlPr>
                      </m:dPr>
                      <m:e>
                        <m:r>
                          <a:rPr lang="en-US" altLang="en-US" sz="2800" b="1" i="1" smtClean="0">
                            <a:solidFill>
                              <a:srgbClr val="0066CC"/>
                            </a:solidFill>
                            <a:latin typeface="Cambria Math" panose="02040503050406030204" pitchFamily="18" charset="0"/>
                          </a:rPr>
                          <m:t>𝒆</m:t>
                        </m:r>
                      </m:e>
                    </m:d>
                    <m:r>
                      <a:rPr lang="en-US" altLang="en-US" sz="2800" b="1" i="1" smtClean="0">
                        <a:solidFill>
                          <a:srgbClr val="0066CC"/>
                        </a:solidFill>
                        <a:latin typeface="Cambria Math" panose="02040503050406030204" pitchFamily="18" charset="0"/>
                      </a:rPr>
                      <m:t>=</m:t>
                    </m:r>
                    <m:r>
                      <a:rPr lang="en-US" altLang="en-US" sz="2800" b="1" i="1" smtClean="0">
                        <a:solidFill>
                          <a:srgbClr val="0066CC"/>
                        </a:solidFill>
                        <a:latin typeface="Cambria Math" panose="02040503050406030204" pitchFamily="18" charset="0"/>
                      </a:rPr>
                      <m:t>𝒄</m:t>
                    </m:r>
                    <m:r>
                      <a:rPr lang="en-US" altLang="en-US" sz="2800" b="1" i="1" smtClean="0">
                        <a:solidFill>
                          <a:srgbClr val="0066CC"/>
                        </a:solidFill>
                        <a:latin typeface="Cambria Math" panose="02040503050406030204" pitchFamily="18" charset="0"/>
                      </a:rPr>
                      <m:t>(</m:t>
                    </m:r>
                    <m:r>
                      <a:rPr lang="en-US" altLang="en-US" sz="2800" b="1" i="1" smtClean="0">
                        <a:solidFill>
                          <a:srgbClr val="0066CC"/>
                        </a:solidFill>
                        <a:latin typeface="Cambria Math" panose="02040503050406030204" pitchFamily="18" charset="0"/>
                      </a:rPr>
                      <m:t>𝒆</m:t>
                    </m:r>
                    <m:r>
                      <a:rPr lang="en-US" altLang="en-US" sz="2800" b="1" i="1" smtClean="0">
                        <a:solidFill>
                          <a:srgbClr val="0066CC"/>
                        </a:solidFill>
                        <a:latin typeface="Cambria Math" panose="02040503050406030204" pitchFamily="18" charset="0"/>
                      </a:rPr>
                      <m:t>)</m:t>
                    </m:r>
                  </m:oMath>
                </a14:m>
                <a:r>
                  <a:rPr lang="en-US" altLang="en-US" sz="2800" dirty="0"/>
                  <a:t>:</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553817"/>
                <a:ext cx="10811510" cy="5200045"/>
              </a:xfrm>
              <a:blipFill>
                <a:blip r:embed="rId3"/>
                <a:stretch>
                  <a:fillRect l="-1127"/>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8</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Another “Stuck” Example</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215973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3/</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solidFill>
                    <a:srgbClr val="C00000"/>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1187445" y="2423624"/>
            <a:ext cx="2487476" cy="461665"/>
          </a:xfrm>
          <a:prstGeom prst="rect">
            <a:avLst/>
          </a:prstGeom>
          <a:noFill/>
        </p:spPr>
        <p:txBody>
          <a:bodyPr wrap="none" rtlCol="0">
            <a:spAutoFit/>
          </a:bodyPr>
          <a:lstStyle/>
          <a:p>
            <a:r>
              <a:rPr lang="en-US" sz="2400" dirty="0"/>
              <a:t>Value of flow = </a:t>
            </a:r>
            <a:r>
              <a:rPr lang="en-US" sz="2400" b="1" dirty="0">
                <a:solidFill>
                  <a:srgbClr val="0066CC"/>
                </a:solidFill>
              </a:rPr>
              <a:t>24</a:t>
            </a:r>
            <a:endParaRPr lang="en-US" sz="2400" b="1" dirty="0">
              <a:solidFill>
                <a:srgbClr val="C00000"/>
              </a:solidFill>
            </a:endParaRPr>
          </a:p>
        </p:txBody>
      </p:sp>
      <p:sp>
        <p:nvSpPr>
          <p:cNvPr id="49" name="TextBox 48">
            <a:extLst>
              <a:ext uri="{FF2B5EF4-FFF2-40B4-BE49-F238E27FC236}">
                <a16:creationId xmlns:a16="http://schemas.microsoft.com/office/drawing/2014/main" id="{FCC33F47-5BC1-4F36-8505-FFC3FEA32403}"/>
              </a:ext>
            </a:extLst>
          </p:cNvPr>
          <p:cNvSpPr txBox="1"/>
          <p:nvPr/>
        </p:nvSpPr>
        <p:spPr>
          <a:xfrm>
            <a:off x="4188871" y="4895806"/>
            <a:ext cx="1208026" cy="461665"/>
          </a:xfrm>
          <a:prstGeom prst="rect">
            <a:avLst/>
          </a:prstGeom>
          <a:noFill/>
        </p:spPr>
        <p:txBody>
          <a:bodyPr wrap="square" rtlCol="0">
            <a:spAutoFit/>
          </a:bodyPr>
          <a:lstStyle/>
          <a:p>
            <a:endParaRPr lang="en-US" sz="2400" b="1" dirty="0">
              <a:solidFill>
                <a:srgbClr val="0066CC"/>
              </a:solidFill>
            </a:endParaRPr>
          </a:p>
        </p:txBody>
      </p:sp>
      <p:sp>
        <p:nvSpPr>
          <p:cNvPr id="3" name="TextBox 2">
            <a:extLst>
              <a:ext uri="{FF2B5EF4-FFF2-40B4-BE49-F238E27FC236}">
                <a16:creationId xmlns:a16="http://schemas.microsoft.com/office/drawing/2014/main" id="{5399387A-5D24-877D-27EE-35BFD7B31BCD}"/>
              </a:ext>
            </a:extLst>
          </p:cNvPr>
          <p:cNvSpPr txBox="1"/>
          <p:nvPr/>
        </p:nvSpPr>
        <p:spPr>
          <a:xfrm>
            <a:off x="2076415" y="5463053"/>
            <a:ext cx="9842656" cy="1200329"/>
          </a:xfrm>
          <a:prstGeom prst="rect">
            <a:avLst/>
          </a:prstGeom>
          <a:noFill/>
        </p:spPr>
        <p:txBody>
          <a:bodyPr wrap="square">
            <a:spAutoFit/>
          </a:bodyPr>
          <a:lstStyle/>
          <a:p>
            <a:r>
              <a:rPr lang="en-US" altLang="en-US" sz="2400" b="1" dirty="0">
                <a:solidFill>
                  <a:srgbClr val="695082"/>
                </a:solidFill>
              </a:rPr>
              <a:t>Next idea:</a:t>
            </a:r>
            <a:r>
              <a:rPr lang="en-US" altLang="en-US" sz="2400" dirty="0"/>
              <a:t> Ford-Fulkerson Algorithm, which applies greedy ideas to a “residual graph” that lets us reverse prior flow decisions from the basic greedy approach to get optimal results!</a:t>
            </a:r>
            <a:endParaRPr lang="en-US" sz="2400" dirty="0"/>
          </a:p>
        </p:txBody>
      </p:sp>
    </p:spTree>
    <p:extLst>
      <p:ext uri="{BB962C8B-B14F-4D97-AF65-F5344CB8AC3E}">
        <p14:creationId xmlns:p14="http://schemas.microsoft.com/office/powerpoint/2010/main" val="283179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74CA9F-F967-4FAB-943F-F56DF618A4F0}"/>
              </a:ext>
            </a:extLst>
          </p:cNvPr>
          <p:cNvSpPr>
            <a:spLocks noGrp="1"/>
          </p:cNvSpPr>
          <p:nvPr>
            <p:ph type="title"/>
          </p:nvPr>
        </p:nvSpPr>
        <p:spPr/>
        <p:txBody>
          <a:bodyPr>
            <a:noAutofit/>
          </a:bodyPr>
          <a:lstStyle/>
          <a:p>
            <a:r>
              <a:rPr lang="en-US" sz="3600" dirty="0"/>
              <a:t>Greed Revisited: Residual Graph &amp; Augmenting Paths</a:t>
            </a:r>
          </a:p>
        </p:txBody>
      </p:sp>
      <p:sp>
        <p:nvSpPr>
          <p:cNvPr id="4" name="Slide Number Placeholder 3">
            <a:extLst>
              <a:ext uri="{FF2B5EF4-FFF2-40B4-BE49-F238E27FC236}">
                <a16:creationId xmlns:a16="http://schemas.microsoft.com/office/drawing/2014/main" id="{AAE5148E-6D77-4AEE-8084-D22A48D4238A}"/>
              </a:ext>
            </a:extLst>
          </p:cNvPr>
          <p:cNvSpPr>
            <a:spLocks noGrp="1"/>
          </p:cNvSpPr>
          <p:nvPr>
            <p:ph type="sldNum" sz="quarter" idx="12"/>
          </p:nvPr>
        </p:nvSpPr>
        <p:spPr/>
        <p:txBody>
          <a:bodyPr/>
          <a:lstStyle/>
          <a:p>
            <a:fld id="{859767C1-1CFC-4BF3-A3D8-E4104FCBBC17}" type="slidenum">
              <a:rPr lang="en-US" smtClean="0"/>
              <a:pPr/>
              <a:t>9</a:t>
            </a:fld>
            <a:endParaRPr lang="en-US" dirty="0"/>
          </a:p>
        </p:txBody>
      </p:sp>
      <p:grpSp>
        <p:nvGrpSpPr>
          <p:cNvPr id="6" name="Group 5">
            <a:extLst>
              <a:ext uri="{FF2B5EF4-FFF2-40B4-BE49-F238E27FC236}">
                <a16:creationId xmlns:a16="http://schemas.microsoft.com/office/drawing/2014/main" id="{967C023D-F7AB-457E-999F-C953BC7130F2}"/>
              </a:ext>
            </a:extLst>
          </p:cNvPr>
          <p:cNvGrpSpPr/>
          <p:nvPr/>
        </p:nvGrpSpPr>
        <p:grpSpPr>
          <a:xfrm>
            <a:off x="944032" y="1541525"/>
            <a:ext cx="3443721" cy="1832384"/>
            <a:chOff x="7250772" y="3899531"/>
            <a:chExt cx="3443721" cy="1832384"/>
          </a:xfrm>
        </p:grpSpPr>
        <p:sp>
          <p:nvSpPr>
            <p:cNvPr id="7" name="Oval 4">
              <a:extLst>
                <a:ext uri="{FF2B5EF4-FFF2-40B4-BE49-F238E27FC236}">
                  <a16:creationId xmlns:a16="http://schemas.microsoft.com/office/drawing/2014/main" id="{A0E58068-B7F3-4B5D-A6FF-91F4EE76236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8" name="Oval 5">
              <a:extLst>
                <a:ext uri="{FF2B5EF4-FFF2-40B4-BE49-F238E27FC236}">
                  <a16:creationId xmlns:a16="http://schemas.microsoft.com/office/drawing/2014/main" id="{9EF26965-3CF5-4291-A230-9376A40BB6C5}"/>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9" name="Oval 6">
              <a:extLst>
                <a:ext uri="{FF2B5EF4-FFF2-40B4-BE49-F238E27FC236}">
                  <a16:creationId xmlns:a16="http://schemas.microsoft.com/office/drawing/2014/main" id="{CC93A514-CFB6-46A4-8802-D4F004D20935}"/>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10" name="AutoShape 7">
              <a:extLst>
                <a:ext uri="{FF2B5EF4-FFF2-40B4-BE49-F238E27FC236}">
                  <a16:creationId xmlns:a16="http://schemas.microsoft.com/office/drawing/2014/main" id="{CC1749B0-CBF4-4D6B-8C3A-9CE32A4D807E}"/>
                </a:ext>
              </a:extLst>
            </p:cNvPr>
            <p:cNvCxnSpPr>
              <a:cxnSpLocks noChangeShapeType="1"/>
              <a:stCxn id="7" idx="7"/>
              <a:endCxn id="8"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8">
              <a:extLst>
                <a:ext uri="{FF2B5EF4-FFF2-40B4-BE49-F238E27FC236}">
                  <a16:creationId xmlns:a16="http://schemas.microsoft.com/office/drawing/2014/main" id="{7D2B9E01-BF3F-4AE5-B826-D5A555620043}"/>
                </a:ext>
              </a:extLst>
            </p:cNvPr>
            <p:cNvCxnSpPr>
              <a:cxnSpLocks noChangeShapeType="1"/>
              <a:stCxn id="7" idx="5"/>
              <a:endCxn id="9" idx="2"/>
            </p:cNvCxnSpPr>
            <p:nvPr/>
          </p:nvCxnSpPr>
          <p:spPr bwMode="auto">
            <a:xfrm>
              <a:off x="7562968" y="4951429"/>
              <a:ext cx="1286997" cy="5976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AutoShape 9">
              <a:extLst>
                <a:ext uri="{FF2B5EF4-FFF2-40B4-BE49-F238E27FC236}">
                  <a16:creationId xmlns:a16="http://schemas.microsoft.com/office/drawing/2014/main" id="{28F3DA81-4C06-46EC-AF60-0298BEA2A3AA}"/>
                </a:ext>
              </a:extLst>
            </p:cNvPr>
            <p:cNvCxnSpPr>
              <a:cxnSpLocks noChangeShapeType="1"/>
              <a:stCxn id="9" idx="6"/>
              <a:endCxn id="14"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10">
              <a:extLst>
                <a:ext uri="{FF2B5EF4-FFF2-40B4-BE49-F238E27FC236}">
                  <a16:creationId xmlns:a16="http://schemas.microsoft.com/office/drawing/2014/main" id="{B7505C70-A240-4318-B726-D0D89135A4AB}"/>
                </a:ext>
              </a:extLst>
            </p:cNvPr>
            <p:cNvCxnSpPr>
              <a:cxnSpLocks noChangeShapeType="1"/>
              <a:stCxn id="8" idx="4"/>
              <a:endCxn id="9" idx="0"/>
            </p:cNvCxnSpPr>
            <p:nvPr/>
          </p:nvCxnSpPr>
          <p:spPr bwMode="auto">
            <a:xfrm>
              <a:off x="9013738" y="4265291"/>
              <a:ext cx="19107" cy="1100864"/>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1">
              <a:extLst>
                <a:ext uri="{FF2B5EF4-FFF2-40B4-BE49-F238E27FC236}">
                  <a16:creationId xmlns:a16="http://schemas.microsoft.com/office/drawing/2014/main" id="{9B42E625-7866-4AA0-83CD-7DF7E6735170}"/>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15" name="AutoShape 12">
              <a:extLst>
                <a:ext uri="{FF2B5EF4-FFF2-40B4-BE49-F238E27FC236}">
                  <a16:creationId xmlns:a16="http://schemas.microsoft.com/office/drawing/2014/main" id="{6D7A8685-77CC-4BBE-92FD-DC3703A772FE}"/>
                </a:ext>
              </a:extLst>
            </p:cNvPr>
            <p:cNvCxnSpPr>
              <a:cxnSpLocks noChangeShapeType="1"/>
              <a:stCxn id="8" idx="5"/>
              <a:endCxn id="14" idx="1"/>
            </p:cNvCxnSpPr>
            <p:nvPr/>
          </p:nvCxnSpPr>
          <p:spPr bwMode="auto">
            <a:xfrm>
              <a:off x="9142241" y="4211727"/>
              <a:ext cx="1240056" cy="4508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 Box 13">
              <a:extLst>
                <a:ext uri="{FF2B5EF4-FFF2-40B4-BE49-F238E27FC236}">
                  <a16:creationId xmlns:a16="http://schemas.microsoft.com/office/drawing/2014/main" id="{4A6BA4BC-16F6-4491-8CE1-161655A779B6}"/>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17" name="Text Box 15">
              <a:extLst>
                <a:ext uri="{FF2B5EF4-FFF2-40B4-BE49-F238E27FC236}">
                  <a16:creationId xmlns:a16="http://schemas.microsoft.com/office/drawing/2014/main" id="{AA1D0589-0163-41E7-86FE-F22842EA9481}"/>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8" name="Text Box 16">
              <a:extLst>
                <a:ext uri="{FF2B5EF4-FFF2-40B4-BE49-F238E27FC236}">
                  <a16:creationId xmlns:a16="http://schemas.microsoft.com/office/drawing/2014/main" id="{70ABF3A7-DCFB-4FCE-A67A-305050B41FCA}"/>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9" name="Text Box 17">
              <a:extLst>
                <a:ext uri="{FF2B5EF4-FFF2-40B4-BE49-F238E27FC236}">
                  <a16:creationId xmlns:a16="http://schemas.microsoft.com/office/drawing/2014/main" id="{59FED25E-189F-431D-BBF1-92A68D7BC551}"/>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20" name="Text Box 18">
              <a:extLst>
                <a:ext uri="{FF2B5EF4-FFF2-40B4-BE49-F238E27FC236}">
                  <a16:creationId xmlns:a16="http://schemas.microsoft.com/office/drawing/2014/main" id="{04567866-3BF9-4F0E-8D02-7C9C87411BDD}"/>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30</a:t>
              </a:r>
            </a:p>
          </p:txBody>
        </p:sp>
      </p:grpSp>
      <p:grpSp>
        <p:nvGrpSpPr>
          <p:cNvPr id="2" name="Group 1"/>
          <p:cNvGrpSpPr/>
          <p:nvPr/>
        </p:nvGrpSpPr>
        <p:grpSpPr>
          <a:xfrm>
            <a:off x="7832294" y="3866463"/>
            <a:ext cx="3443721" cy="1832384"/>
            <a:chOff x="7832294" y="3564459"/>
            <a:chExt cx="3443721" cy="1832384"/>
          </a:xfrm>
        </p:grpSpPr>
        <p:sp>
          <p:nvSpPr>
            <p:cNvPr id="38" name="Freeform: Shape 37">
              <a:extLst>
                <a:ext uri="{FF2B5EF4-FFF2-40B4-BE49-F238E27FC236}">
                  <a16:creationId xmlns:a16="http://schemas.microsoft.com/office/drawing/2014/main" id="{BBBFC114-A029-4D25-AAE6-345462B434B3}"/>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21" name="Group 20">
              <a:extLst>
                <a:ext uri="{FF2B5EF4-FFF2-40B4-BE49-F238E27FC236}">
                  <a16:creationId xmlns:a16="http://schemas.microsoft.com/office/drawing/2014/main" id="{22140FAD-A939-4D21-B214-A992D13E8AED}"/>
                </a:ext>
              </a:extLst>
            </p:cNvPr>
            <p:cNvGrpSpPr/>
            <p:nvPr/>
          </p:nvGrpSpPr>
          <p:grpSpPr>
            <a:xfrm>
              <a:off x="7832294" y="3564459"/>
              <a:ext cx="3443721" cy="1832384"/>
              <a:chOff x="7250772" y="3899531"/>
              <a:chExt cx="3443721" cy="1832384"/>
            </a:xfrm>
          </p:grpSpPr>
          <p:sp>
            <p:nvSpPr>
              <p:cNvPr id="22" name="Oval 4">
                <a:extLst>
                  <a:ext uri="{FF2B5EF4-FFF2-40B4-BE49-F238E27FC236}">
                    <a16:creationId xmlns:a16="http://schemas.microsoft.com/office/drawing/2014/main" id="{A376E8D2-2B5D-4021-847B-F5BB7AD4F4A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23" name="Oval 5">
                <a:extLst>
                  <a:ext uri="{FF2B5EF4-FFF2-40B4-BE49-F238E27FC236}">
                    <a16:creationId xmlns:a16="http://schemas.microsoft.com/office/drawing/2014/main" id="{464B38FD-9053-4DDE-B531-D8A71737038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24" name="Oval 6">
                <a:extLst>
                  <a:ext uri="{FF2B5EF4-FFF2-40B4-BE49-F238E27FC236}">
                    <a16:creationId xmlns:a16="http://schemas.microsoft.com/office/drawing/2014/main" id="{372147D7-7F1D-493F-B995-CCF3E2F109E4}"/>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25" name="AutoShape 7">
                <a:extLst>
                  <a:ext uri="{FF2B5EF4-FFF2-40B4-BE49-F238E27FC236}">
                    <a16:creationId xmlns:a16="http://schemas.microsoft.com/office/drawing/2014/main" id="{060008A0-2136-46A4-A222-4DF9E75F9980}"/>
                  </a:ext>
                </a:extLst>
              </p:cNvPr>
              <p:cNvCxnSpPr>
                <a:cxnSpLocks noChangeShapeType="1"/>
                <a:stCxn id="22" idx="7"/>
                <a:endCxn id="23"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8">
                <a:extLst>
                  <a:ext uri="{FF2B5EF4-FFF2-40B4-BE49-F238E27FC236}">
                    <a16:creationId xmlns:a16="http://schemas.microsoft.com/office/drawing/2014/main" id="{6AD9FBDA-D915-4F5F-A96D-165B999DAC63}"/>
                  </a:ext>
                </a:extLst>
              </p:cNvPr>
              <p:cNvCxnSpPr>
                <a:cxnSpLocks noChangeShapeType="1"/>
                <a:stCxn id="22" idx="5"/>
                <a:endCxn id="24" idx="2"/>
              </p:cNvCxnSpPr>
              <p:nvPr/>
            </p:nvCxnSpPr>
            <p:spPr bwMode="auto">
              <a:xfrm>
                <a:off x="7562968" y="4951429"/>
                <a:ext cx="1286997" cy="59760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9">
                <a:extLst>
                  <a:ext uri="{FF2B5EF4-FFF2-40B4-BE49-F238E27FC236}">
                    <a16:creationId xmlns:a16="http://schemas.microsoft.com/office/drawing/2014/main" id="{6FA1FCC5-DB90-4374-A42D-46D4E340B21E}"/>
                  </a:ext>
                </a:extLst>
              </p:cNvPr>
              <p:cNvCxnSpPr>
                <a:cxnSpLocks noChangeShapeType="1"/>
                <a:stCxn id="24" idx="6"/>
                <a:endCxn id="29"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10">
                <a:extLst>
                  <a:ext uri="{FF2B5EF4-FFF2-40B4-BE49-F238E27FC236}">
                    <a16:creationId xmlns:a16="http://schemas.microsoft.com/office/drawing/2014/main" id="{AD6971ED-9F05-4DC2-A83E-3E266A8F76DF}"/>
                  </a:ext>
                </a:extLst>
              </p:cNvPr>
              <p:cNvCxnSpPr>
                <a:cxnSpLocks noChangeShapeType="1"/>
                <a:stCxn id="23" idx="4"/>
                <a:endCxn id="24" idx="0"/>
              </p:cNvCxnSpPr>
              <p:nvPr/>
            </p:nvCxnSpPr>
            <p:spPr bwMode="auto">
              <a:xfrm>
                <a:off x="9013738" y="4265291"/>
                <a:ext cx="19107" cy="1100864"/>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Oval 11">
                <a:extLst>
                  <a:ext uri="{FF2B5EF4-FFF2-40B4-BE49-F238E27FC236}">
                    <a16:creationId xmlns:a16="http://schemas.microsoft.com/office/drawing/2014/main" id="{29D1A713-DE7C-42B3-A2A7-4660E4AFA94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30" name="AutoShape 12">
                <a:extLst>
                  <a:ext uri="{FF2B5EF4-FFF2-40B4-BE49-F238E27FC236}">
                    <a16:creationId xmlns:a16="http://schemas.microsoft.com/office/drawing/2014/main" id="{271F2B6F-EA8D-43C2-A99E-5E44E10490C7}"/>
                  </a:ext>
                </a:extLst>
              </p:cNvPr>
              <p:cNvCxnSpPr>
                <a:cxnSpLocks noChangeShapeType="1"/>
                <a:stCxn id="23" idx="5"/>
                <a:endCxn id="29" idx="1"/>
              </p:cNvCxnSpPr>
              <p:nvPr/>
            </p:nvCxnSpPr>
            <p:spPr bwMode="auto">
              <a:xfrm>
                <a:off x="9142241" y="4211727"/>
                <a:ext cx="1240056" cy="45084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Text Box 13">
                <a:extLst>
                  <a:ext uri="{FF2B5EF4-FFF2-40B4-BE49-F238E27FC236}">
                    <a16:creationId xmlns:a16="http://schemas.microsoft.com/office/drawing/2014/main" id="{CDD1AE53-B652-4D97-8B23-ED3CBFE2D45F}"/>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2" name="Text Box 15">
                <a:extLst>
                  <a:ext uri="{FF2B5EF4-FFF2-40B4-BE49-F238E27FC236}">
                    <a16:creationId xmlns:a16="http://schemas.microsoft.com/office/drawing/2014/main" id="{7D430675-B799-4BF3-AF20-5A4C7E129EC7}"/>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3" name="Text Box 16">
                <a:extLst>
                  <a:ext uri="{FF2B5EF4-FFF2-40B4-BE49-F238E27FC236}">
                    <a16:creationId xmlns:a16="http://schemas.microsoft.com/office/drawing/2014/main" id="{8A6D4366-13F3-4B3D-B26D-E70D937F7311}"/>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4" name="Text Box 17">
                <a:extLst>
                  <a:ext uri="{FF2B5EF4-FFF2-40B4-BE49-F238E27FC236}">
                    <a16:creationId xmlns:a16="http://schemas.microsoft.com/office/drawing/2014/main" id="{C49826C8-659A-4DCA-92EC-B0B8AAC18F1D}"/>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5" name="Text Box 18">
                <a:extLst>
                  <a:ext uri="{FF2B5EF4-FFF2-40B4-BE49-F238E27FC236}">
                    <a16:creationId xmlns:a16="http://schemas.microsoft.com/office/drawing/2014/main" id="{C24E76A7-34B2-4F07-BDB9-BAB1D7312F8D}"/>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9" name="Text Box 15">
                <a:extLst>
                  <a:ext uri="{FF2B5EF4-FFF2-40B4-BE49-F238E27FC236}">
                    <a16:creationId xmlns:a16="http://schemas.microsoft.com/office/drawing/2014/main" id="{1DDAB641-371E-45D5-B045-F3879CB3560C}"/>
                  </a:ext>
                </a:extLst>
              </p:cNvPr>
              <p:cNvSpPr txBox="1">
                <a:spLocks noChangeArrowheads="1"/>
              </p:cNvSpPr>
              <p:nvPr/>
            </p:nvSpPr>
            <p:spPr bwMode="auto">
              <a:xfrm>
                <a:off x="9142241"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grpSp>
      </p:gr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25D273F5-BDFC-4CD2-B964-E72DCAB21037}"/>
                  </a:ext>
                </a:extLst>
              </p:cNvPr>
              <p:cNvSpPr txBox="1"/>
              <p:nvPr/>
            </p:nvSpPr>
            <p:spPr>
              <a:xfrm>
                <a:off x="463956" y="3997825"/>
                <a:ext cx="7467884" cy="2343334"/>
              </a:xfrm>
              <a:prstGeom prst="rect">
                <a:avLst/>
              </a:prstGeom>
              <a:noFill/>
            </p:spPr>
            <p:txBody>
              <a:bodyPr wrap="square" rtlCol="0">
                <a:spAutoFit/>
              </a:bodyPr>
              <a:lstStyle/>
              <a:p>
                <a:r>
                  <a:rPr lang="en-US" sz="2400" dirty="0"/>
                  <a:t>Suppose that we took this flow </a:t>
                </a:r>
                <a14:m>
                  <m:oMath xmlns:m="http://schemas.openxmlformats.org/officeDocument/2006/math">
                    <m:r>
                      <a:rPr lang="en-US" sz="2400" b="1" i="1" dirty="0" smtClean="0">
                        <a:solidFill>
                          <a:srgbClr val="C00000"/>
                        </a:solidFill>
                        <a:latin typeface="Cambria Math" panose="02040503050406030204" pitchFamily="18" charset="0"/>
                      </a:rPr>
                      <m:t>𝒇</m:t>
                    </m:r>
                  </m:oMath>
                </a14:m>
                <a:r>
                  <a:rPr lang="en-US" sz="2400" dirty="0"/>
                  <a:t> as a baseline, what changes could each edge handle?</a:t>
                </a:r>
              </a:p>
              <a:p>
                <a:pPr marL="342900" indent="-342900">
                  <a:buFont typeface="Arial" panose="020B0604020202020204" pitchFamily="34" charset="0"/>
                  <a:buChar char="•"/>
                </a:pPr>
                <a:r>
                  <a:rPr lang="en-US" sz="2400" dirty="0"/>
                  <a:t>We could add up to 10 units along </a:t>
                </a:r>
                <a:r>
                  <a:rPr lang="en-US" sz="2400" b="1" dirty="0" err="1"/>
                  <a:t>sv</a:t>
                </a:r>
                <a:r>
                  <a:rPr lang="en-US" sz="2400" dirty="0"/>
                  <a:t> or </a:t>
                </a:r>
                <a:r>
                  <a:rPr lang="en-US" sz="2400" b="1" dirty="0" err="1"/>
                  <a:t>ut</a:t>
                </a:r>
                <a:r>
                  <a:rPr lang="en-US" sz="2400" b="1" dirty="0"/>
                  <a:t> </a:t>
                </a:r>
                <a:r>
                  <a:rPr lang="en-US" sz="2400" dirty="0"/>
                  <a:t>or</a:t>
                </a:r>
                <a:r>
                  <a:rPr lang="en-US" sz="2400" b="1" dirty="0"/>
                  <a:t> </a:t>
                </a:r>
                <a:r>
                  <a:rPr lang="en-US" sz="2400" b="1" dirty="0" err="1"/>
                  <a:t>uv</a:t>
                </a:r>
                <a:endParaRPr lang="en-US" sz="2400" b="1" dirty="0"/>
              </a:p>
              <a:p>
                <a:pPr marL="342900" indent="-342900">
                  <a:buFont typeface="Arial" panose="020B0604020202020204" pitchFamily="34" charset="0"/>
                  <a:buChar char="•"/>
                </a:pPr>
                <a:r>
                  <a:rPr lang="en-US" sz="2400" dirty="0"/>
                  <a:t>We could reduce by up to 20 units from</a:t>
                </a:r>
                <a:r>
                  <a:rPr lang="en-US" sz="2400" b="1" dirty="0"/>
                  <a:t> </a:t>
                </a:r>
                <a:r>
                  <a:rPr lang="en-US" sz="2400" b="1" dirty="0" err="1"/>
                  <a:t>su</a:t>
                </a:r>
                <a:r>
                  <a:rPr lang="en-US" sz="2400" b="1" dirty="0"/>
                  <a:t> </a:t>
                </a:r>
                <a:r>
                  <a:rPr lang="en-US" sz="2400" dirty="0"/>
                  <a:t>or</a:t>
                </a:r>
                <a:r>
                  <a:rPr lang="en-US" sz="2400" b="1" dirty="0"/>
                  <a:t> </a:t>
                </a:r>
                <a:r>
                  <a:rPr lang="en-US" sz="2400" b="1" dirty="0" err="1"/>
                  <a:t>uv</a:t>
                </a:r>
                <a:r>
                  <a:rPr lang="en-US" sz="2400" b="1" dirty="0"/>
                  <a:t> </a:t>
                </a:r>
                <a:r>
                  <a:rPr lang="en-US" sz="2400" dirty="0"/>
                  <a:t>or</a:t>
                </a:r>
                <a:r>
                  <a:rPr lang="en-US" sz="2400" b="1" dirty="0"/>
                  <a:t> </a:t>
                </a:r>
                <a:r>
                  <a:rPr lang="en-US" sz="2400" b="1" dirty="0" err="1"/>
                  <a:t>vt</a:t>
                </a:r>
                <a:endParaRPr lang="en-US" sz="2400" b="1" dirty="0"/>
              </a:p>
              <a:p>
                <a:r>
                  <a:rPr lang="en-US" sz="2400" dirty="0"/>
                  <a:t>This gives us a </a:t>
                </a:r>
                <a:r>
                  <a:rPr lang="en-US" sz="2400" dirty="0">
                    <a:solidFill>
                      <a:srgbClr val="C00000"/>
                    </a:solidFill>
                  </a:rPr>
                  <a:t>residual graph</a:t>
                </a:r>
                <a:r>
                  <a:rPr lang="en-US" sz="2400" dirty="0"/>
                  <a:t> </a:t>
                </a:r>
                <a14:m>
                  <m:oMath xmlns:m="http://schemas.openxmlformats.org/officeDocument/2006/math">
                    <m:sSub>
                      <m:sSubPr>
                        <m:ctrlPr>
                          <a:rPr lang="en-US" sz="2400" b="1" i="1" smtClean="0">
                            <a:solidFill>
                              <a:srgbClr val="C00000"/>
                            </a:solidFill>
                            <a:latin typeface="Cambria Math" panose="02040503050406030204" pitchFamily="18" charset="0"/>
                          </a:rPr>
                        </m:ctrlPr>
                      </m:sSubPr>
                      <m:e>
                        <m:r>
                          <a:rPr lang="en-US" sz="2400" b="1" i="1" smtClean="0">
                            <a:solidFill>
                              <a:srgbClr val="C00000"/>
                            </a:solidFill>
                            <a:latin typeface="Cambria Math" panose="02040503050406030204" pitchFamily="18" charset="0"/>
                          </a:rPr>
                          <m:t>𝑮</m:t>
                        </m:r>
                      </m:e>
                      <m:sub>
                        <m:r>
                          <a:rPr lang="en-US" sz="2400" b="1" i="1" smtClean="0">
                            <a:solidFill>
                              <a:srgbClr val="C00000"/>
                            </a:solidFill>
                            <a:latin typeface="Cambria Math" panose="02040503050406030204" pitchFamily="18" charset="0"/>
                          </a:rPr>
                          <m:t>𝒇</m:t>
                        </m:r>
                      </m:sub>
                    </m:sSub>
                  </m:oMath>
                </a14:m>
                <a:r>
                  <a:rPr lang="en-US" sz="2400" dirty="0"/>
                  <a:t> of possible changes where we draw reducing as “sending back”.</a:t>
                </a:r>
              </a:p>
            </p:txBody>
          </p:sp>
        </mc:Choice>
        <mc:Fallback>
          <p:sp>
            <p:nvSpPr>
              <p:cNvPr id="36" name="TextBox 35">
                <a:extLst>
                  <a:ext uri="{FF2B5EF4-FFF2-40B4-BE49-F238E27FC236}">
                    <a16:creationId xmlns:a16="http://schemas.microsoft.com/office/drawing/2014/main" id="{25D273F5-BDFC-4CD2-B964-E72DCAB21037}"/>
                  </a:ext>
                </a:extLst>
              </p:cNvPr>
              <p:cNvSpPr txBox="1">
                <a:spLocks noRot="1" noChangeAspect="1" noMove="1" noResize="1" noEditPoints="1" noAdjustHandles="1" noChangeArrowheads="1" noChangeShapeType="1" noTextEdit="1"/>
              </p:cNvSpPr>
              <p:nvPr/>
            </p:nvSpPr>
            <p:spPr>
              <a:xfrm>
                <a:off x="463956" y="3997825"/>
                <a:ext cx="7467884" cy="2343334"/>
              </a:xfrm>
              <a:prstGeom prst="rect">
                <a:avLst/>
              </a:prstGeom>
              <a:blipFill>
                <a:blip r:embed="rId2"/>
                <a:stretch>
                  <a:fillRect l="-1224" t="-2083" r="-490" b="-5208"/>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17044CA4-D72A-4CCA-BCF6-0F9B3B741BF1}"/>
              </a:ext>
            </a:extLst>
          </p:cNvPr>
          <p:cNvSpPr txBox="1"/>
          <p:nvPr/>
        </p:nvSpPr>
        <p:spPr>
          <a:xfrm>
            <a:off x="4623503" y="1434917"/>
            <a:ext cx="7045263" cy="1569660"/>
          </a:xfrm>
          <a:prstGeom prst="rect">
            <a:avLst/>
          </a:prstGeom>
          <a:noFill/>
        </p:spPr>
        <p:txBody>
          <a:bodyPr wrap="square" rtlCol="0">
            <a:spAutoFit/>
          </a:bodyPr>
          <a:lstStyle/>
          <a:p>
            <a:r>
              <a:rPr lang="en-US" sz="2400" dirty="0"/>
              <a:t>To get more flow from </a:t>
            </a:r>
            <a:r>
              <a:rPr lang="en-US" sz="2400" b="1" dirty="0"/>
              <a:t>s </a:t>
            </a:r>
            <a:r>
              <a:rPr lang="en-US" sz="2400" dirty="0"/>
              <a:t>to </a:t>
            </a:r>
            <a:r>
              <a:rPr lang="en-US" sz="2400" b="1" dirty="0"/>
              <a:t>t</a:t>
            </a:r>
            <a:r>
              <a:rPr lang="en-US" sz="2400" dirty="0"/>
              <a:t> we need to reduce the flow from </a:t>
            </a:r>
            <a:r>
              <a:rPr lang="en-US" sz="2400" b="1" dirty="0"/>
              <a:t>u</a:t>
            </a:r>
            <a:r>
              <a:rPr lang="en-US" sz="2400" dirty="0"/>
              <a:t> to </a:t>
            </a:r>
            <a:r>
              <a:rPr lang="en-US" sz="2400" b="1" dirty="0"/>
              <a:t>v</a:t>
            </a:r>
            <a:endParaRPr lang="en-US" sz="2400" dirty="0"/>
          </a:p>
          <a:p>
            <a:r>
              <a:rPr lang="en-US" sz="2400" dirty="0"/>
              <a:t>To conserve flow in and out of </a:t>
            </a:r>
            <a:r>
              <a:rPr lang="en-US" sz="2400" b="1" dirty="0"/>
              <a:t>u</a:t>
            </a:r>
            <a:r>
              <a:rPr lang="en-US" sz="2400" dirty="0"/>
              <a:t> we need to increase the flow from </a:t>
            </a:r>
            <a:r>
              <a:rPr lang="en-US" sz="2400" b="1" dirty="0"/>
              <a:t>u </a:t>
            </a:r>
            <a:r>
              <a:rPr lang="en-US" sz="2400" dirty="0"/>
              <a:t>to </a:t>
            </a:r>
            <a:r>
              <a:rPr lang="en-US" sz="2400" b="1" dirty="0"/>
              <a:t>t </a:t>
            </a:r>
            <a:r>
              <a:rPr lang="en-US" sz="2400" dirty="0"/>
              <a:t>by that same amount.</a:t>
            </a:r>
          </a:p>
        </p:txBody>
      </p:sp>
    </p:spTree>
    <p:extLst>
      <p:ext uri="{BB962C8B-B14F-4D97-AF65-F5344CB8AC3E}">
        <p14:creationId xmlns:p14="http://schemas.microsoft.com/office/powerpoint/2010/main" val="42155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
</p:tagLst>
</file>

<file path=ppt/tags/tag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6"/>
</p:tagLst>
</file>

<file path=ppt/theme/theme1.xml><?xml version="1.0" encoding="utf-8"?>
<a:theme xmlns:a="http://schemas.openxmlformats.org/drawingml/2006/main" name="Office Theme">
  <a:themeElements>
    <a:clrScheme name="Custom 3">
      <a:dk1>
        <a:srgbClr val="000000"/>
      </a:dk1>
      <a:lt1>
        <a:srgbClr val="FFFFFF"/>
      </a:lt1>
      <a:dk2>
        <a:srgbClr val="0E2841"/>
      </a:dk2>
      <a:lt2>
        <a:srgbClr val="E8E8E8"/>
      </a:lt2>
      <a:accent1>
        <a:srgbClr val="1E68CD"/>
      </a:accent1>
      <a:accent2>
        <a:srgbClr val="D6431A"/>
      </a:accent2>
      <a:accent3>
        <a:srgbClr val="00ABC3"/>
      </a:accent3>
      <a:accent4>
        <a:srgbClr val="E09000"/>
      </a:accent4>
      <a:accent5>
        <a:srgbClr val="BC33AD"/>
      </a:accent5>
      <a:accent6>
        <a:srgbClr val="519304"/>
      </a:accent6>
      <a:hlink>
        <a:srgbClr val="467886"/>
      </a:hlink>
      <a:folHlink>
        <a:srgbClr val="46788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lnSpc>
            <a:spcPct val="125000"/>
          </a:lnSpc>
          <a:spcBef>
            <a:spcPts val="2400"/>
          </a:spcBef>
          <a:defRPr sz="2800" dirty="0" err="1" smtClean="0">
            <a:latin typeface="Lato" panose="020F0502020204030203" pitchFamily="34" charset="77"/>
            <a:ea typeface="Inter" panose="02000503000000020004" pitchFamily="2" charset="0"/>
          </a:defRPr>
        </a:defPPr>
      </a:lstStyle>
    </a:txDef>
  </a:objectDefaults>
  <a:extraClrSchemeLst/>
  <a:extLst>
    <a:ext uri="{05A4C25C-085E-4340-85A3-A5531E510DB2}">
      <thm15:themeFamily xmlns:thm15="http://schemas.microsoft.com/office/thememl/2012/main" name="417template" id="{AAF81601-399A-2442-AAE4-D244F3C4B759}" vid="{29E269BC-C148-3C43-85B3-C1C1EC7BE7B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37195</TotalTime>
  <Words>3656</Words>
  <Application>Microsoft Office PowerPoint</Application>
  <PresentationFormat>Widescreen</PresentationFormat>
  <Paragraphs>1139</Paragraphs>
  <Slides>36</Slides>
  <Notes>27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6" baseType="lpstr">
      <vt:lpstr>Aptos</vt:lpstr>
      <vt:lpstr>Arial</vt:lpstr>
      <vt:lpstr>Calibri</vt:lpstr>
      <vt:lpstr>Calibri Light</vt:lpstr>
      <vt:lpstr>Cambria Math</vt:lpstr>
      <vt:lpstr>Lato</vt:lpstr>
      <vt:lpstr>Symbol</vt:lpstr>
      <vt:lpstr>Office Theme</vt:lpstr>
      <vt:lpstr>1_Office Theme</vt:lpstr>
      <vt:lpstr>Photo Editor Photo</vt:lpstr>
      <vt:lpstr>Lecture 21: Max Flow</vt:lpstr>
      <vt:lpstr>Origins of Max Flow and Min Cut Problems</vt:lpstr>
      <vt:lpstr>Flow Network</vt:lpstr>
      <vt:lpstr>Flow Graph</vt:lpstr>
      <vt:lpstr>Another Flow Graph</vt:lpstr>
      <vt:lpstr>Maximum Flow Problem</vt:lpstr>
      <vt:lpstr>PowerPoint Presentation</vt:lpstr>
      <vt:lpstr>Another “Stuck” Example</vt:lpstr>
      <vt:lpstr>Greed Revisited: Residual Graph &amp; Augmenting Paths</vt:lpstr>
      <vt:lpstr>Greed Revisited: Residual Graph &amp; Augmenting Paths</vt:lpstr>
      <vt:lpstr>Greed Revisited: Residual Graph &amp; Augmenting Paths</vt:lpstr>
      <vt:lpstr>Residual Graphs</vt:lpstr>
      <vt:lpstr>Residual Graphs and Augmenting Paths</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Cuts</vt:lpstr>
      <vt:lpstr>Cuts</vt:lpstr>
      <vt:lpstr>Minimum Cut Problem</vt:lpstr>
      <vt:lpstr>Flows and Cuts</vt:lpstr>
      <vt:lpstr>Flows and Cuts (Simplified)</vt:lpstr>
      <vt:lpstr>Flows and Cuts (Simplified)</vt:lpstr>
      <vt:lpstr>Certificate of Optimality</vt:lpstr>
      <vt:lpstr>PowerPoint Presentation</vt:lpstr>
      <vt:lpstr>PowerPoint Presentation</vt:lpstr>
      <vt:lpstr>Flows and Cuts (Complete)</vt:lpstr>
      <vt:lpstr>Final 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Glenn Sun</dc:creator>
  <cp:lastModifiedBy>Nathan Brunelle</cp:lastModifiedBy>
  <cp:revision>123</cp:revision>
  <dcterms:created xsi:type="dcterms:W3CDTF">2025-09-15T17:56:15Z</dcterms:created>
  <dcterms:modified xsi:type="dcterms:W3CDTF">2025-11-12T18:08:13Z</dcterms:modified>
</cp:coreProperties>
</file>