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3"/>
  </p:notesMasterIdLst>
  <p:sldIdLst>
    <p:sldId id="256" r:id="rId2"/>
    <p:sldId id="305" r:id="rId3"/>
    <p:sldId id="306" r:id="rId4"/>
    <p:sldId id="307" r:id="rId5"/>
    <p:sldId id="312" r:id="rId6"/>
    <p:sldId id="313" r:id="rId7"/>
    <p:sldId id="309" r:id="rId8"/>
    <p:sldId id="314" r:id="rId9"/>
    <p:sldId id="315" r:id="rId10"/>
    <p:sldId id="316" r:id="rId11"/>
    <p:sldId id="317" r:id="rId12"/>
    <p:sldId id="318" r:id="rId13"/>
    <p:sldId id="319" r:id="rId14"/>
    <p:sldId id="320" r:id="rId15"/>
    <p:sldId id="321" r:id="rId16"/>
    <p:sldId id="322" r:id="rId17"/>
    <p:sldId id="323" r:id="rId18"/>
    <p:sldId id="324" r:id="rId19"/>
    <p:sldId id="325" r:id="rId20"/>
    <p:sldId id="326" r:id="rId21"/>
    <p:sldId id="303" r:id="rId22"/>
    <p:sldId id="304" r:id="rId23"/>
    <p:sldId id="308" r:id="rId24"/>
    <p:sldId id="310" r:id="rId25"/>
    <p:sldId id="311" r:id="rId26"/>
    <p:sldId id="327" r:id="rId27"/>
    <p:sldId id="328" r:id="rId28"/>
    <p:sldId id="329" r:id="rId29"/>
    <p:sldId id="330" r:id="rId30"/>
    <p:sldId id="331" r:id="rId31"/>
    <p:sldId id="302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EDE8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62"/>
    <p:restoredTop sz="94609"/>
  </p:normalViewPr>
  <p:slideViewPr>
    <p:cSldViewPr snapToGrid="0">
      <p:cViewPr>
        <p:scale>
          <a:sx n="155" d="100"/>
          <a:sy n="155" d="100"/>
        </p:scale>
        <p:origin x="14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7FFABE-B212-5F4F-8C26-F539B2DEA913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2AF9BE-9FCA-D64E-8150-DC197F2F3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257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7D9D1-095B-4DBA-8DEC-E405CB58DA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885598"/>
            <a:ext cx="10515600" cy="1086803"/>
          </a:xfrm>
        </p:spPr>
        <p:txBody>
          <a:bodyPr anchor="ctr" anchorCtr="0">
            <a:normAutofit/>
          </a:bodyPr>
          <a:lstStyle>
            <a:lvl1pPr algn="ctr">
              <a:defRPr sz="4000" b="1" i="0">
                <a:latin typeface="Lato" panose="020F0502020204030203" pitchFamily="34" charset="77"/>
                <a:ea typeface="Inter SemiBold" panose="0200050300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867FBA-33D2-60ED-ED3B-6705E76590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68925"/>
            <a:ext cx="9144000" cy="1086803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0065E-44D0-1DE1-F746-2E1483108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F8295-1801-B44D-A758-12B66076D675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899D50-6C11-F355-3907-B7B6AA7C0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7F60BC-AE1C-EF77-D52C-0018765BE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4DDEB-A76E-7746-9D36-92A1AD47646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D4DA4AD-1443-FFD1-A456-D7CE21E5D5CE}"/>
              </a:ext>
            </a:extLst>
          </p:cNvPr>
          <p:cNvSpPr txBox="1"/>
          <p:nvPr userDrawn="1"/>
        </p:nvSpPr>
        <p:spPr>
          <a:xfrm>
            <a:off x="3940603" y="1600201"/>
            <a:ext cx="43107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i="0" dirty="0">
                <a:latin typeface="Lato" panose="020F0502020204030203" pitchFamily="34" charset="77"/>
                <a:ea typeface="Inter SemiBold" panose="02000503000000020004" pitchFamily="2" charset="0"/>
              </a:rPr>
              <a:t>CSE 417 Autumn 2025</a:t>
            </a:r>
          </a:p>
        </p:txBody>
      </p:sp>
    </p:spTree>
    <p:extLst>
      <p:ext uri="{BB962C8B-B14F-4D97-AF65-F5344CB8AC3E}">
        <p14:creationId xmlns:p14="http://schemas.microsoft.com/office/powerpoint/2010/main" val="640041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A2EDD-30A1-34B8-6560-7715E9F90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BFD3F6-B915-CECB-2EBB-967DB805B0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9FACB-40A3-1E43-7806-281B8F17C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F8295-1801-B44D-A758-12B66076D675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25C21D-E7FF-5E85-A629-A0BD669AC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4C9E00-A09D-5695-0775-2A8AC61F9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4DDEB-A76E-7746-9D36-92A1AD476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263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B7894-C6F1-AC56-86B3-B35DACFC2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09B395-EE52-4464-D0E0-2553F26809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3980"/>
            <a:ext cx="10515600" cy="481298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76F0D2-D541-330E-58FA-8B1E1FC79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F8295-1801-B44D-A758-12B66076D675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5230DC-F558-FF50-2FAE-AFA122056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CEA433-6FA7-2A8B-4EB7-521456F3C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4DDEB-A76E-7746-9D36-92A1AD476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458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A062F-FC3F-83E5-372F-ECBCF5967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A806A1-86B4-A582-ADBA-03ECDB5854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63980"/>
            <a:ext cx="5181600" cy="481298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D7F8CB-33E9-5CEA-DA3F-BAA9076784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363980"/>
            <a:ext cx="5181600" cy="481298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F4E091-4E25-8F22-6B24-C7AB8376B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F8295-1801-B44D-A758-12B66076D675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024DED-0F57-84CE-062B-1EA5CCCE9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EC6A2E-186F-8737-38C9-291609A1C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4DDEB-A76E-7746-9D36-92A1AD476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509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AB506-5F4A-20D8-140E-E2B46B27D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1BFBFF-35D0-B220-7FEC-9D3F73B06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F8295-1801-B44D-A758-12B66076D675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03640E-124C-7CA1-38E1-C4AAE73C1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7D5502-7B2E-4E30-9922-E894EFFC0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4DDEB-A76E-7746-9D36-92A1AD476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806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6A9A7C-3F21-A78F-2566-746E2026C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F8295-1801-B44D-A758-12B66076D675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49725F-FEBB-B0DA-62A4-49A5734E5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441549-BD27-5919-F7C5-449AE0555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4DDEB-A76E-7746-9D36-92A1AD476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03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00000">
              <a:srgbClr val="EDE8F4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D7BD56-5061-2105-B4B6-29A382E67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88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9E0FB9-3549-BB78-BBE6-EF2A3F35B1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63980"/>
            <a:ext cx="10515600" cy="48129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E1243B-7CDA-B4EB-323F-390D84821A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AF8295-1801-B44D-A758-12B66076D675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DDE083-9D53-4F3A-3533-F85192BB2E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68EBF9-3C79-3B56-88AE-383BAE3CCE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74DDEB-A76E-7746-9D36-92A1AD476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448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4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i="0" kern="1200">
          <a:solidFill>
            <a:schemeClr val="tx1"/>
          </a:solidFill>
          <a:latin typeface="Lato" panose="020F0502020204030203" pitchFamily="34" charset="77"/>
          <a:ea typeface="Inter SemiBold" panose="02000503000000020004" pitchFamily="2" charset="0"/>
          <a:cs typeface="+mj-cs"/>
        </a:defRPr>
      </a:lvl1pPr>
    </p:titleStyle>
    <p:bodyStyle>
      <a:lvl1pPr marL="0" indent="0" algn="l" defTabSz="914400" rtl="0" eaLnBrk="1" latinLnBrk="0" hangingPunct="1">
        <a:lnSpc>
          <a:spcPct val="125000"/>
        </a:lnSpc>
        <a:spcBef>
          <a:spcPts val="2400"/>
        </a:spcBef>
        <a:spcAft>
          <a:spcPts val="0"/>
        </a:spcAft>
        <a:buFont typeface="Arial" panose="020B0604020202020204" pitchFamily="34" charset="0"/>
        <a:buNone/>
        <a:tabLst/>
        <a:defRPr sz="2800" kern="1200">
          <a:solidFill>
            <a:schemeClr val="tx1"/>
          </a:solidFill>
          <a:latin typeface="Lato" panose="020F0502020204030203" pitchFamily="34" charset="77"/>
          <a:ea typeface="Inter" panose="02000503000000020004" pitchFamily="2" charset="0"/>
          <a:cs typeface="+mn-cs"/>
        </a:defRPr>
      </a:lvl1pPr>
      <a:lvl2pPr marL="133350" indent="0" algn="l" defTabSz="914400" rtl="0" eaLnBrk="1" latinLnBrk="0" hangingPunct="1">
        <a:lnSpc>
          <a:spcPct val="125000"/>
        </a:lnSpc>
        <a:spcBef>
          <a:spcPts val="2400"/>
        </a:spcBef>
        <a:spcAft>
          <a:spcPts val="0"/>
        </a:spcAft>
        <a:buFont typeface="Arial" panose="020B0604020202020204" pitchFamily="34" charset="0"/>
        <a:buNone/>
        <a:tabLst/>
        <a:defRPr sz="2800" kern="1200">
          <a:solidFill>
            <a:schemeClr val="tx1"/>
          </a:solidFill>
          <a:latin typeface="Lato" panose="020F0502020204030203" pitchFamily="34" charset="77"/>
          <a:ea typeface="Inter" panose="02000503000000020004" pitchFamily="2" charset="0"/>
          <a:cs typeface="+mn-cs"/>
        </a:defRPr>
      </a:lvl2pPr>
      <a:lvl3pPr marL="923925" indent="-346075" algn="l" defTabSz="914400" rtl="0" eaLnBrk="1" latinLnBrk="0" hangingPunct="1">
        <a:lnSpc>
          <a:spcPct val="125000"/>
        </a:lnSpc>
        <a:spcBef>
          <a:spcPts val="2400"/>
        </a:spcBef>
        <a:spcAft>
          <a:spcPts val="0"/>
        </a:spcAft>
        <a:buFont typeface="Arial" panose="020B0604020202020204" pitchFamily="34" charset="0"/>
        <a:buChar char="•"/>
        <a:tabLst/>
        <a:defRPr sz="2800" kern="1200">
          <a:solidFill>
            <a:schemeClr val="tx1"/>
          </a:solidFill>
          <a:latin typeface="Lato" panose="020F0502020204030203" pitchFamily="34" charset="77"/>
          <a:ea typeface="Inter" panose="02000503000000020004" pitchFamily="2" charset="0"/>
          <a:cs typeface="+mn-cs"/>
        </a:defRPr>
      </a:lvl3pPr>
      <a:lvl4pPr marL="1381125" indent="-346075" algn="l" defTabSz="914400" rtl="0" eaLnBrk="1" latinLnBrk="0" hangingPunct="1">
        <a:lnSpc>
          <a:spcPct val="125000"/>
        </a:lnSpc>
        <a:spcBef>
          <a:spcPts val="2400"/>
        </a:spcBef>
        <a:spcAft>
          <a:spcPts val="0"/>
        </a:spcAft>
        <a:buFont typeface="Arial" panose="020B0604020202020204" pitchFamily="34" charset="0"/>
        <a:buChar char="•"/>
        <a:tabLst/>
        <a:defRPr sz="2800" kern="1200">
          <a:solidFill>
            <a:schemeClr val="tx1"/>
          </a:solidFill>
          <a:latin typeface="Lato" panose="020F0502020204030203" pitchFamily="34" charset="77"/>
          <a:ea typeface="Inter" panose="02000503000000020004" pitchFamily="2" charset="0"/>
          <a:cs typeface="+mn-cs"/>
        </a:defRPr>
      </a:lvl4pPr>
      <a:lvl5pPr marL="1836738" indent="-344488" algn="l" defTabSz="914400" rtl="0" eaLnBrk="1" latinLnBrk="0" hangingPunct="1">
        <a:lnSpc>
          <a:spcPct val="125000"/>
        </a:lnSpc>
        <a:spcBef>
          <a:spcPts val="2400"/>
        </a:spcBef>
        <a:spcAft>
          <a:spcPts val="0"/>
        </a:spcAft>
        <a:buFont typeface="Arial" panose="020B0604020202020204" pitchFamily="34" charset="0"/>
        <a:buChar char="•"/>
        <a:tabLst/>
        <a:defRPr sz="2800" kern="1200">
          <a:solidFill>
            <a:schemeClr val="tx1"/>
          </a:solidFill>
          <a:latin typeface="Lato" panose="020F0502020204030203" pitchFamily="34" charset="77"/>
          <a:ea typeface="Inter" panose="02000503000000020004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q=https%3A%2F%2Fwashington.zoom.us%2Fmy%2Fnathanbrunelle&amp;sa=D&amp;source=calendar&amp;ust=1759256220000000&amp;usg=AOvVaw3W5pW0Thw9yLT1eqiMRXM6" TargetMode="Externa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5EF43-76C4-4A20-1A86-6CE0FD267A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Lecture 20: Non-optimal greedy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27621A-E45C-6CF2-1FF4-A38CEC2D49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Glenn Sun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74255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949E6C-B564-877D-C687-6405F8A065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8DB04-D9CA-56FC-066E-7C641D476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Greedy approach to graph coloring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9FABB0-C11D-0B55-2626-14ECCB3355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Think of colors as numbers 1, 2, 3, …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​</a:t>
            </a:r>
            <a:r>
              <a:rPr lang="en-US" b="1" dirty="0">
                <a:solidFill>
                  <a:schemeClr val="accent3"/>
                </a:solidFill>
              </a:rPr>
              <a:t>while</a:t>
            </a:r>
            <a:r>
              <a:rPr lang="en-US" dirty="0"/>
              <a:t> some vertex is not yet colored,</a:t>
            </a:r>
          </a:p>
          <a:p>
            <a:pPr marL="917575" indent="-917575"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Color it with the smallest number that is not used by its neighbors.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0D42B1B-C191-88F1-65DB-768694C5EF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9351" y="3363098"/>
            <a:ext cx="3133297" cy="3058098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0DAF1DFB-DE06-45A2-E313-21EB33007EAB}"/>
              </a:ext>
            </a:extLst>
          </p:cNvPr>
          <p:cNvSpPr/>
          <p:nvPr/>
        </p:nvSpPr>
        <p:spPr>
          <a:xfrm>
            <a:off x="4570541" y="4431957"/>
            <a:ext cx="296562" cy="304800"/>
          </a:xfrm>
          <a:prstGeom prst="ellipse">
            <a:avLst/>
          </a:prstGeom>
          <a:solidFill>
            <a:schemeClr val="accent2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4B18BF7-F1E5-B546-DEB4-DA12B772020B}"/>
              </a:ext>
            </a:extLst>
          </p:cNvPr>
          <p:cNvSpPr/>
          <p:nvPr/>
        </p:nvSpPr>
        <p:spPr>
          <a:xfrm>
            <a:off x="5947718" y="3429000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B11C177-F959-E3AD-F6D9-07724C80FF2F}"/>
              </a:ext>
            </a:extLst>
          </p:cNvPr>
          <p:cNvSpPr/>
          <p:nvPr/>
        </p:nvSpPr>
        <p:spPr>
          <a:xfrm>
            <a:off x="5947718" y="4024184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B0093B6-4E71-F538-8940-F9FE20784A3E}"/>
              </a:ext>
            </a:extLst>
          </p:cNvPr>
          <p:cNvSpPr/>
          <p:nvPr/>
        </p:nvSpPr>
        <p:spPr>
          <a:xfrm>
            <a:off x="5200736" y="4584357"/>
            <a:ext cx="296562" cy="304800"/>
          </a:xfrm>
          <a:prstGeom prst="ellipse">
            <a:avLst/>
          </a:prstGeom>
          <a:solidFill>
            <a:schemeClr val="accent4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4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B052BD1-F78F-1F11-1E32-62628BB00BCA}"/>
              </a:ext>
            </a:extLst>
          </p:cNvPr>
          <p:cNvSpPr/>
          <p:nvPr/>
        </p:nvSpPr>
        <p:spPr>
          <a:xfrm>
            <a:off x="6694704" y="4584357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30F1F3F-49B9-3501-4CFB-0174C70801EE}"/>
              </a:ext>
            </a:extLst>
          </p:cNvPr>
          <p:cNvSpPr/>
          <p:nvPr/>
        </p:nvSpPr>
        <p:spPr>
          <a:xfrm>
            <a:off x="5497298" y="5430087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BCDBE2D-FDE6-80A6-CA4B-371AC0F708A3}"/>
              </a:ext>
            </a:extLst>
          </p:cNvPr>
          <p:cNvSpPr/>
          <p:nvPr/>
        </p:nvSpPr>
        <p:spPr>
          <a:xfrm>
            <a:off x="5092185" y="6110416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8CF294B-E3AB-56E5-15BB-0D309F508AC3}"/>
              </a:ext>
            </a:extLst>
          </p:cNvPr>
          <p:cNvSpPr/>
          <p:nvPr/>
        </p:nvSpPr>
        <p:spPr>
          <a:xfrm>
            <a:off x="6431692" y="5471276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CAB1460-5BD8-26E8-5404-2E0E9BB38CE8}"/>
              </a:ext>
            </a:extLst>
          </p:cNvPr>
          <p:cNvSpPr/>
          <p:nvPr/>
        </p:nvSpPr>
        <p:spPr>
          <a:xfrm>
            <a:off x="7324899" y="4431957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5C0FA5E-7EF8-25D8-776A-F376C8C2BAFF}"/>
              </a:ext>
            </a:extLst>
          </p:cNvPr>
          <p:cNvSpPr/>
          <p:nvPr/>
        </p:nvSpPr>
        <p:spPr>
          <a:xfrm>
            <a:off x="6820972" y="6060249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711D762-AA45-8EA5-11AE-D85D1DF944A1}"/>
              </a:ext>
            </a:extLst>
          </p:cNvPr>
          <p:cNvSpPr/>
          <p:nvPr/>
        </p:nvSpPr>
        <p:spPr>
          <a:xfrm>
            <a:off x="925298" y="4736757"/>
            <a:ext cx="296562" cy="304800"/>
          </a:xfrm>
          <a:prstGeom prst="ellipse">
            <a:avLst/>
          </a:prstGeom>
          <a:solidFill>
            <a:schemeClr val="accent2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0C9FF9BD-DCEB-7CA2-E908-2CBD5B79C6C5}"/>
              </a:ext>
            </a:extLst>
          </p:cNvPr>
          <p:cNvSpPr/>
          <p:nvPr/>
        </p:nvSpPr>
        <p:spPr>
          <a:xfrm>
            <a:off x="1375720" y="4736757"/>
            <a:ext cx="296562" cy="304800"/>
          </a:xfrm>
          <a:prstGeom prst="ellipse">
            <a:avLst/>
          </a:prstGeom>
          <a:solidFill>
            <a:schemeClr val="accent4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6BFD11E1-740B-3285-437A-3FCC63F724B0}"/>
              </a:ext>
            </a:extLst>
          </p:cNvPr>
          <p:cNvSpPr/>
          <p:nvPr/>
        </p:nvSpPr>
        <p:spPr>
          <a:xfrm>
            <a:off x="1842619" y="4736757"/>
            <a:ext cx="296562" cy="304800"/>
          </a:xfrm>
          <a:prstGeom prst="ellipse">
            <a:avLst/>
          </a:prstGeom>
          <a:solidFill>
            <a:schemeClr val="accent6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D478654-B89B-C66D-EC54-D1F71396CCB6}"/>
              </a:ext>
            </a:extLst>
          </p:cNvPr>
          <p:cNvSpPr txBox="1"/>
          <p:nvPr/>
        </p:nvSpPr>
        <p:spPr>
          <a:xfrm>
            <a:off x="838199" y="5050955"/>
            <a:ext cx="1430200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1    2    3 </a:t>
            </a:r>
          </a:p>
        </p:txBody>
      </p:sp>
    </p:spTree>
    <p:extLst>
      <p:ext uri="{BB962C8B-B14F-4D97-AF65-F5344CB8AC3E}">
        <p14:creationId xmlns:p14="http://schemas.microsoft.com/office/powerpoint/2010/main" val="19797553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8D9B6E-BA47-6E5A-2464-4FB174C59A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A73D2-D07A-7E04-2E06-7B044AD3A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Greedy approach to graph coloring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D9B529-4C99-7226-0AA6-FB67454557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Think of colors as numbers 1, 2, 3, …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​</a:t>
            </a:r>
            <a:r>
              <a:rPr lang="en-US" b="1" dirty="0">
                <a:solidFill>
                  <a:schemeClr val="accent3"/>
                </a:solidFill>
              </a:rPr>
              <a:t>while</a:t>
            </a:r>
            <a:r>
              <a:rPr lang="en-US" dirty="0"/>
              <a:t> some vertex is not yet colored,</a:t>
            </a:r>
          </a:p>
          <a:p>
            <a:pPr marL="917575" indent="-917575"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Color it with the smallest number that is not used by its neighbors.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C1BF756-C9C7-8DD0-5FBD-E546F9C021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9351" y="3363098"/>
            <a:ext cx="3133297" cy="3058098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6338ED52-DFE6-0CF6-E1B9-A016ECE85129}"/>
              </a:ext>
            </a:extLst>
          </p:cNvPr>
          <p:cNvSpPr/>
          <p:nvPr/>
        </p:nvSpPr>
        <p:spPr>
          <a:xfrm>
            <a:off x="4570541" y="4431957"/>
            <a:ext cx="296562" cy="304800"/>
          </a:xfrm>
          <a:prstGeom prst="ellipse">
            <a:avLst/>
          </a:prstGeom>
          <a:solidFill>
            <a:schemeClr val="accent2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0CF2090-AC86-1C03-5469-07710C3D0940}"/>
              </a:ext>
            </a:extLst>
          </p:cNvPr>
          <p:cNvSpPr/>
          <p:nvPr/>
        </p:nvSpPr>
        <p:spPr>
          <a:xfrm>
            <a:off x="5947718" y="3429000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F198C04-9FFC-68F7-133D-F104CAA94BC6}"/>
              </a:ext>
            </a:extLst>
          </p:cNvPr>
          <p:cNvSpPr/>
          <p:nvPr/>
        </p:nvSpPr>
        <p:spPr>
          <a:xfrm>
            <a:off x="5947718" y="4024184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D065CC21-E7B4-00B0-4EA7-C47FCFCB595D}"/>
              </a:ext>
            </a:extLst>
          </p:cNvPr>
          <p:cNvSpPr/>
          <p:nvPr/>
        </p:nvSpPr>
        <p:spPr>
          <a:xfrm>
            <a:off x="5200736" y="4584357"/>
            <a:ext cx="296562" cy="304800"/>
          </a:xfrm>
          <a:prstGeom prst="ellipse">
            <a:avLst/>
          </a:prstGeom>
          <a:solidFill>
            <a:schemeClr val="accent4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4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5F8F909-6D6E-F08D-5943-D3194F6F10D2}"/>
              </a:ext>
            </a:extLst>
          </p:cNvPr>
          <p:cNvSpPr/>
          <p:nvPr/>
        </p:nvSpPr>
        <p:spPr>
          <a:xfrm>
            <a:off x="6694704" y="4584357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94E169E-F67C-863E-7CEE-5435FDDA950F}"/>
              </a:ext>
            </a:extLst>
          </p:cNvPr>
          <p:cNvSpPr/>
          <p:nvPr/>
        </p:nvSpPr>
        <p:spPr>
          <a:xfrm>
            <a:off x="5497298" y="5430087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A27F9F1-E248-B2D0-BE16-CF165AC0B2EA}"/>
              </a:ext>
            </a:extLst>
          </p:cNvPr>
          <p:cNvSpPr/>
          <p:nvPr/>
        </p:nvSpPr>
        <p:spPr>
          <a:xfrm>
            <a:off x="5092185" y="6110416"/>
            <a:ext cx="296562" cy="304800"/>
          </a:xfrm>
          <a:prstGeom prst="ellipse">
            <a:avLst/>
          </a:prstGeom>
          <a:solidFill>
            <a:schemeClr val="accent4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2523D29-722F-F388-C85F-A0BD8AE46A61}"/>
              </a:ext>
            </a:extLst>
          </p:cNvPr>
          <p:cNvSpPr/>
          <p:nvPr/>
        </p:nvSpPr>
        <p:spPr>
          <a:xfrm>
            <a:off x="6431692" y="5471276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C6EA59C-1238-5ACF-C634-EA759E2204D8}"/>
              </a:ext>
            </a:extLst>
          </p:cNvPr>
          <p:cNvSpPr/>
          <p:nvPr/>
        </p:nvSpPr>
        <p:spPr>
          <a:xfrm>
            <a:off x="7324899" y="4431957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0FE9B400-BABA-A486-390C-B218D993EE45}"/>
              </a:ext>
            </a:extLst>
          </p:cNvPr>
          <p:cNvSpPr/>
          <p:nvPr/>
        </p:nvSpPr>
        <p:spPr>
          <a:xfrm>
            <a:off x="6820972" y="6060249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1C016B3-1C0E-9F59-D1EF-7D8B96981516}"/>
              </a:ext>
            </a:extLst>
          </p:cNvPr>
          <p:cNvSpPr/>
          <p:nvPr/>
        </p:nvSpPr>
        <p:spPr>
          <a:xfrm>
            <a:off x="925298" y="4736757"/>
            <a:ext cx="296562" cy="304800"/>
          </a:xfrm>
          <a:prstGeom prst="ellipse">
            <a:avLst/>
          </a:prstGeom>
          <a:solidFill>
            <a:schemeClr val="accent2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573678F-D5BE-1033-78A4-C9D7647F7384}"/>
              </a:ext>
            </a:extLst>
          </p:cNvPr>
          <p:cNvSpPr/>
          <p:nvPr/>
        </p:nvSpPr>
        <p:spPr>
          <a:xfrm>
            <a:off x="1375720" y="4736757"/>
            <a:ext cx="296562" cy="304800"/>
          </a:xfrm>
          <a:prstGeom prst="ellipse">
            <a:avLst/>
          </a:prstGeom>
          <a:solidFill>
            <a:schemeClr val="accent4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0A438C00-2C8B-D343-F46A-DEF15B611FB6}"/>
              </a:ext>
            </a:extLst>
          </p:cNvPr>
          <p:cNvSpPr/>
          <p:nvPr/>
        </p:nvSpPr>
        <p:spPr>
          <a:xfrm>
            <a:off x="1842619" y="4736757"/>
            <a:ext cx="296562" cy="304800"/>
          </a:xfrm>
          <a:prstGeom prst="ellipse">
            <a:avLst/>
          </a:prstGeom>
          <a:solidFill>
            <a:schemeClr val="accent6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C4EA135-2281-F15D-5B53-5089C1AE0070}"/>
              </a:ext>
            </a:extLst>
          </p:cNvPr>
          <p:cNvSpPr txBox="1"/>
          <p:nvPr/>
        </p:nvSpPr>
        <p:spPr>
          <a:xfrm>
            <a:off x="838199" y="5050955"/>
            <a:ext cx="1430200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1    2    3 </a:t>
            </a:r>
          </a:p>
        </p:txBody>
      </p:sp>
    </p:spTree>
    <p:extLst>
      <p:ext uri="{BB962C8B-B14F-4D97-AF65-F5344CB8AC3E}">
        <p14:creationId xmlns:p14="http://schemas.microsoft.com/office/powerpoint/2010/main" val="19065181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E4DECC-005D-778F-DFBC-EDA5C4D319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E9FD3-68B1-95A2-F1A4-7A21AFCA0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Greedy approach to graph coloring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E13F2B-6B13-A587-8DCA-1E033D6DB9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Think of colors as numbers 1, 2, 3, …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​</a:t>
            </a:r>
            <a:r>
              <a:rPr lang="en-US" b="1" dirty="0">
                <a:solidFill>
                  <a:schemeClr val="accent3"/>
                </a:solidFill>
              </a:rPr>
              <a:t>while</a:t>
            </a:r>
            <a:r>
              <a:rPr lang="en-US" dirty="0"/>
              <a:t> some vertex is not yet colored,</a:t>
            </a:r>
          </a:p>
          <a:p>
            <a:pPr marL="917575" indent="-917575"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Color it with the smallest number that is not used by its neighbors.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E220A23-F5E0-834F-3E64-FDFA351371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9351" y="3363098"/>
            <a:ext cx="3133297" cy="3058098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7C9E43EE-AE92-98D6-FE13-0169F4F81A33}"/>
              </a:ext>
            </a:extLst>
          </p:cNvPr>
          <p:cNvSpPr/>
          <p:nvPr/>
        </p:nvSpPr>
        <p:spPr>
          <a:xfrm>
            <a:off x="4570541" y="4431957"/>
            <a:ext cx="296562" cy="304800"/>
          </a:xfrm>
          <a:prstGeom prst="ellipse">
            <a:avLst/>
          </a:prstGeom>
          <a:solidFill>
            <a:schemeClr val="accent2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C876236-100D-EFD5-0A11-650A194E39C6}"/>
              </a:ext>
            </a:extLst>
          </p:cNvPr>
          <p:cNvSpPr/>
          <p:nvPr/>
        </p:nvSpPr>
        <p:spPr>
          <a:xfrm>
            <a:off x="5947718" y="3429000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1F642E2-706E-C4BA-9CEB-610743E3B77E}"/>
              </a:ext>
            </a:extLst>
          </p:cNvPr>
          <p:cNvSpPr/>
          <p:nvPr/>
        </p:nvSpPr>
        <p:spPr>
          <a:xfrm>
            <a:off x="5947718" y="4024184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4715D5E-4DEC-3867-1D5F-F8139A715373}"/>
              </a:ext>
            </a:extLst>
          </p:cNvPr>
          <p:cNvSpPr/>
          <p:nvPr/>
        </p:nvSpPr>
        <p:spPr>
          <a:xfrm>
            <a:off x="5200736" y="4584357"/>
            <a:ext cx="296562" cy="304800"/>
          </a:xfrm>
          <a:prstGeom prst="ellipse">
            <a:avLst/>
          </a:prstGeom>
          <a:solidFill>
            <a:schemeClr val="accent4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4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BBDB574-BA09-293A-2F09-D2A04A108376}"/>
              </a:ext>
            </a:extLst>
          </p:cNvPr>
          <p:cNvSpPr/>
          <p:nvPr/>
        </p:nvSpPr>
        <p:spPr>
          <a:xfrm>
            <a:off x="6694704" y="4584357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1EEE0D6-A09D-FE97-F37E-D38CC78C6FE1}"/>
              </a:ext>
            </a:extLst>
          </p:cNvPr>
          <p:cNvSpPr/>
          <p:nvPr/>
        </p:nvSpPr>
        <p:spPr>
          <a:xfrm>
            <a:off x="5497298" y="5430087"/>
            <a:ext cx="296562" cy="304800"/>
          </a:xfrm>
          <a:prstGeom prst="ellipse">
            <a:avLst/>
          </a:prstGeom>
          <a:solidFill>
            <a:schemeClr val="accent2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E38C838D-1246-A80C-C3B6-D7F6D788D4CC}"/>
              </a:ext>
            </a:extLst>
          </p:cNvPr>
          <p:cNvSpPr/>
          <p:nvPr/>
        </p:nvSpPr>
        <p:spPr>
          <a:xfrm>
            <a:off x="5092185" y="6110416"/>
            <a:ext cx="296562" cy="304800"/>
          </a:xfrm>
          <a:prstGeom prst="ellipse">
            <a:avLst/>
          </a:prstGeom>
          <a:solidFill>
            <a:schemeClr val="accent4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02D3C06-0914-0195-CFF1-C47C862F2A1F}"/>
              </a:ext>
            </a:extLst>
          </p:cNvPr>
          <p:cNvSpPr/>
          <p:nvPr/>
        </p:nvSpPr>
        <p:spPr>
          <a:xfrm>
            <a:off x="6431692" y="5471276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06BC68E-0CAC-11EE-3EAD-28CBA854FE21}"/>
              </a:ext>
            </a:extLst>
          </p:cNvPr>
          <p:cNvSpPr/>
          <p:nvPr/>
        </p:nvSpPr>
        <p:spPr>
          <a:xfrm>
            <a:off x="7324899" y="4431957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2B1D88D-D803-BF67-1A4C-0768F75C972B}"/>
              </a:ext>
            </a:extLst>
          </p:cNvPr>
          <p:cNvSpPr/>
          <p:nvPr/>
        </p:nvSpPr>
        <p:spPr>
          <a:xfrm>
            <a:off x="6820972" y="6060249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78FA2AF2-CE81-4F1C-9818-1F96019CAD24}"/>
              </a:ext>
            </a:extLst>
          </p:cNvPr>
          <p:cNvSpPr/>
          <p:nvPr/>
        </p:nvSpPr>
        <p:spPr>
          <a:xfrm>
            <a:off x="925298" y="4736757"/>
            <a:ext cx="296562" cy="304800"/>
          </a:xfrm>
          <a:prstGeom prst="ellipse">
            <a:avLst/>
          </a:prstGeom>
          <a:solidFill>
            <a:schemeClr val="accent2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2D63BA69-41E7-BA2B-C92E-E526C01BCB44}"/>
              </a:ext>
            </a:extLst>
          </p:cNvPr>
          <p:cNvSpPr/>
          <p:nvPr/>
        </p:nvSpPr>
        <p:spPr>
          <a:xfrm>
            <a:off x="1375720" y="4736757"/>
            <a:ext cx="296562" cy="304800"/>
          </a:xfrm>
          <a:prstGeom prst="ellipse">
            <a:avLst/>
          </a:prstGeom>
          <a:solidFill>
            <a:schemeClr val="accent4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E3D07429-42A4-A866-A0EB-C08E8F860CFA}"/>
              </a:ext>
            </a:extLst>
          </p:cNvPr>
          <p:cNvSpPr/>
          <p:nvPr/>
        </p:nvSpPr>
        <p:spPr>
          <a:xfrm>
            <a:off x="1842619" y="4736757"/>
            <a:ext cx="296562" cy="304800"/>
          </a:xfrm>
          <a:prstGeom prst="ellipse">
            <a:avLst/>
          </a:prstGeom>
          <a:solidFill>
            <a:schemeClr val="accent6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5972CE1-8722-FCCB-EA10-BBE207D6C626}"/>
              </a:ext>
            </a:extLst>
          </p:cNvPr>
          <p:cNvSpPr txBox="1"/>
          <p:nvPr/>
        </p:nvSpPr>
        <p:spPr>
          <a:xfrm>
            <a:off x="838199" y="5050955"/>
            <a:ext cx="1430200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1    2    3 </a:t>
            </a:r>
          </a:p>
        </p:txBody>
      </p:sp>
    </p:spTree>
    <p:extLst>
      <p:ext uri="{BB962C8B-B14F-4D97-AF65-F5344CB8AC3E}">
        <p14:creationId xmlns:p14="http://schemas.microsoft.com/office/powerpoint/2010/main" val="30952809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B09350-BC7E-8CF7-2FE9-31B7E7FB27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88CEF6-9565-E46B-ECD8-DFDA6484A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Greedy approach to graph coloring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0F0EB6-D959-DAF0-C3B7-2097B40007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Think of colors as numbers 1, 2, 3, …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​</a:t>
            </a:r>
            <a:r>
              <a:rPr lang="en-US" b="1" dirty="0">
                <a:solidFill>
                  <a:schemeClr val="accent3"/>
                </a:solidFill>
              </a:rPr>
              <a:t>while</a:t>
            </a:r>
            <a:r>
              <a:rPr lang="en-US" dirty="0"/>
              <a:t> some vertex is not yet colored,</a:t>
            </a:r>
          </a:p>
          <a:p>
            <a:pPr marL="917575" indent="-917575"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Color it with the smallest number that is not used by its neighbors.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23B343D-D5F0-17F9-179A-0609677DB0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9351" y="3363098"/>
            <a:ext cx="3133297" cy="3058098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C372A789-0571-AF2F-5EE0-22DB351BC40B}"/>
              </a:ext>
            </a:extLst>
          </p:cNvPr>
          <p:cNvSpPr/>
          <p:nvPr/>
        </p:nvSpPr>
        <p:spPr>
          <a:xfrm>
            <a:off x="4570541" y="4431957"/>
            <a:ext cx="296562" cy="304800"/>
          </a:xfrm>
          <a:prstGeom prst="ellipse">
            <a:avLst/>
          </a:prstGeom>
          <a:solidFill>
            <a:schemeClr val="accent2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43E0486-FE24-56F7-CD24-59F335D9F94F}"/>
              </a:ext>
            </a:extLst>
          </p:cNvPr>
          <p:cNvSpPr/>
          <p:nvPr/>
        </p:nvSpPr>
        <p:spPr>
          <a:xfrm>
            <a:off x="5947718" y="3429000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AE5CE0C-7B06-8118-2E3B-3DC0E4B981CC}"/>
              </a:ext>
            </a:extLst>
          </p:cNvPr>
          <p:cNvSpPr/>
          <p:nvPr/>
        </p:nvSpPr>
        <p:spPr>
          <a:xfrm>
            <a:off x="5947718" y="4024184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2D03101-213F-6552-5FD6-7BB872118298}"/>
              </a:ext>
            </a:extLst>
          </p:cNvPr>
          <p:cNvSpPr/>
          <p:nvPr/>
        </p:nvSpPr>
        <p:spPr>
          <a:xfrm>
            <a:off x="5200736" y="4584357"/>
            <a:ext cx="296562" cy="304800"/>
          </a:xfrm>
          <a:prstGeom prst="ellipse">
            <a:avLst/>
          </a:prstGeom>
          <a:solidFill>
            <a:schemeClr val="accent4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4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9318487-3116-ACBA-FBDB-23966BFE8031}"/>
              </a:ext>
            </a:extLst>
          </p:cNvPr>
          <p:cNvSpPr/>
          <p:nvPr/>
        </p:nvSpPr>
        <p:spPr>
          <a:xfrm>
            <a:off x="6694704" y="4584357"/>
            <a:ext cx="296562" cy="304800"/>
          </a:xfrm>
          <a:prstGeom prst="ellipse">
            <a:avLst/>
          </a:prstGeom>
          <a:solidFill>
            <a:schemeClr val="accent6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793310A-5D55-AE6C-4267-B504687889D1}"/>
              </a:ext>
            </a:extLst>
          </p:cNvPr>
          <p:cNvSpPr/>
          <p:nvPr/>
        </p:nvSpPr>
        <p:spPr>
          <a:xfrm>
            <a:off x="5497298" y="5430087"/>
            <a:ext cx="296562" cy="304800"/>
          </a:xfrm>
          <a:prstGeom prst="ellipse">
            <a:avLst/>
          </a:prstGeom>
          <a:solidFill>
            <a:schemeClr val="accent2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7D14FFF-2EE5-10E0-479E-5C2CAEB7988E}"/>
              </a:ext>
            </a:extLst>
          </p:cNvPr>
          <p:cNvSpPr/>
          <p:nvPr/>
        </p:nvSpPr>
        <p:spPr>
          <a:xfrm>
            <a:off x="5092185" y="6110416"/>
            <a:ext cx="296562" cy="304800"/>
          </a:xfrm>
          <a:prstGeom prst="ellipse">
            <a:avLst/>
          </a:prstGeom>
          <a:solidFill>
            <a:schemeClr val="accent4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95D0DFA-64F1-6D40-C0DF-3F72F8D626AD}"/>
              </a:ext>
            </a:extLst>
          </p:cNvPr>
          <p:cNvSpPr/>
          <p:nvPr/>
        </p:nvSpPr>
        <p:spPr>
          <a:xfrm>
            <a:off x="6431692" y="5471276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317B012-2A7F-DB69-83A5-BA0E4DAC765C}"/>
              </a:ext>
            </a:extLst>
          </p:cNvPr>
          <p:cNvSpPr/>
          <p:nvPr/>
        </p:nvSpPr>
        <p:spPr>
          <a:xfrm>
            <a:off x="7324899" y="4431957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D75E0E6-AD4F-9FDA-227C-AC5EDE5E9B2E}"/>
              </a:ext>
            </a:extLst>
          </p:cNvPr>
          <p:cNvSpPr/>
          <p:nvPr/>
        </p:nvSpPr>
        <p:spPr>
          <a:xfrm>
            <a:off x="6820972" y="6060249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615A92A-9815-A78C-90C1-C490D79602B8}"/>
              </a:ext>
            </a:extLst>
          </p:cNvPr>
          <p:cNvSpPr/>
          <p:nvPr/>
        </p:nvSpPr>
        <p:spPr>
          <a:xfrm>
            <a:off x="925298" y="4736757"/>
            <a:ext cx="296562" cy="304800"/>
          </a:xfrm>
          <a:prstGeom prst="ellipse">
            <a:avLst/>
          </a:prstGeom>
          <a:solidFill>
            <a:schemeClr val="accent2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9185E678-6A48-8A72-A00B-900068C2B477}"/>
              </a:ext>
            </a:extLst>
          </p:cNvPr>
          <p:cNvSpPr/>
          <p:nvPr/>
        </p:nvSpPr>
        <p:spPr>
          <a:xfrm>
            <a:off x="1375720" y="4736757"/>
            <a:ext cx="296562" cy="304800"/>
          </a:xfrm>
          <a:prstGeom prst="ellipse">
            <a:avLst/>
          </a:prstGeom>
          <a:solidFill>
            <a:schemeClr val="accent4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F1187FE7-DE51-4782-2210-19E753D71AC0}"/>
              </a:ext>
            </a:extLst>
          </p:cNvPr>
          <p:cNvSpPr/>
          <p:nvPr/>
        </p:nvSpPr>
        <p:spPr>
          <a:xfrm>
            <a:off x="1842619" y="4736757"/>
            <a:ext cx="296562" cy="304800"/>
          </a:xfrm>
          <a:prstGeom prst="ellipse">
            <a:avLst/>
          </a:prstGeom>
          <a:solidFill>
            <a:schemeClr val="accent6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3D5A06A-7598-8229-7F35-BF0384A37348}"/>
              </a:ext>
            </a:extLst>
          </p:cNvPr>
          <p:cNvSpPr txBox="1"/>
          <p:nvPr/>
        </p:nvSpPr>
        <p:spPr>
          <a:xfrm>
            <a:off x="838199" y="5050955"/>
            <a:ext cx="1430200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1    2    3 </a:t>
            </a:r>
          </a:p>
        </p:txBody>
      </p:sp>
    </p:spTree>
    <p:extLst>
      <p:ext uri="{BB962C8B-B14F-4D97-AF65-F5344CB8AC3E}">
        <p14:creationId xmlns:p14="http://schemas.microsoft.com/office/powerpoint/2010/main" val="31773235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72CFFA-4BC4-0B68-9026-97D0AADCE1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00551-A26B-40E6-BFC5-71EED2EBD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Greedy approach to graph coloring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2D951C-B365-FCC2-731C-3AEC2529B1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Think of colors as numbers 1, 2, 3, …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​</a:t>
            </a:r>
            <a:r>
              <a:rPr lang="en-US" b="1" dirty="0">
                <a:solidFill>
                  <a:schemeClr val="accent3"/>
                </a:solidFill>
              </a:rPr>
              <a:t>while</a:t>
            </a:r>
            <a:r>
              <a:rPr lang="en-US" dirty="0"/>
              <a:t> some vertex is not yet colored,</a:t>
            </a:r>
          </a:p>
          <a:p>
            <a:pPr marL="917575" indent="-917575"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Color it with the smallest number that is not used by its neighbors.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E709244-6ABB-7C4D-1AD1-F998F79039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9351" y="3363098"/>
            <a:ext cx="3133297" cy="3058098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0A69892C-642F-C845-9CF3-A0AD6DFD75E4}"/>
              </a:ext>
            </a:extLst>
          </p:cNvPr>
          <p:cNvSpPr/>
          <p:nvPr/>
        </p:nvSpPr>
        <p:spPr>
          <a:xfrm>
            <a:off x="4570541" y="4431957"/>
            <a:ext cx="296562" cy="304800"/>
          </a:xfrm>
          <a:prstGeom prst="ellipse">
            <a:avLst/>
          </a:prstGeom>
          <a:solidFill>
            <a:schemeClr val="accent2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E88D91C-8085-F7FB-1E61-CF20BAADF0A5}"/>
              </a:ext>
            </a:extLst>
          </p:cNvPr>
          <p:cNvSpPr/>
          <p:nvPr/>
        </p:nvSpPr>
        <p:spPr>
          <a:xfrm>
            <a:off x="5947718" y="3429000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F9B615C-0A2D-A5CC-C2B3-79229AE6043E}"/>
              </a:ext>
            </a:extLst>
          </p:cNvPr>
          <p:cNvSpPr/>
          <p:nvPr/>
        </p:nvSpPr>
        <p:spPr>
          <a:xfrm>
            <a:off x="5947718" y="4024184"/>
            <a:ext cx="296562" cy="304800"/>
          </a:xfrm>
          <a:prstGeom prst="ellipse">
            <a:avLst/>
          </a:prstGeom>
          <a:solidFill>
            <a:schemeClr val="accent4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6DF989B-D116-1EFD-23B9-5DD9B8BA7A4B}"/>
              </a:ext>
            </a:extLst>
          </p:cNvPr>
          <p:cNvSpPr/>
          <p:nvPr/>
        </p:nvSpPr>
        <p:spPr>
          <a:xfrm>
            <a:off x="5200736" y="4584357"/>
            <a:ext cx="296562" cy="304800"/>
          </a:xfrm>
          <a:prstGeom prst="ellipse">
            <a:avLst/>
          </a:prstGeom>
          <a:solidFill>
            <a:schemeClr val="accent4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4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F8851637-C187-BA75-EC69-668835EEFB3D}"/>
              </a:ext>
            </a:extLst>
          </p:cNvPr>
          <p:cNvSpPr/>
          <p:nvPr/>
        </p:nvSpPr>
        <p:spPr>
          <a:xfrm>
            <a:off x="6694704" y="4584357"/>
            <a:ext cx="296562" cy="304800"/>
          </a:xfrm>
          <a:prstGeom prst="ellipse">
            <a:avLst/>
          </a:prstGeom>
          <a:solidFill>
            <a:schemeClr val="accent6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7F4429-84F9-84C2-F5F8-26122132A06E}"/>
              </a:ext>
            </a:extLst>
          </p:cNvPr>
          <p:cNvSpPr/>
          <p:nvPr/>
        </p:nvSpPr>
        <p:spPr>
          <a:xfrm>
            <a:off x="5497298" y="5430087"/>
            <a:ext cx="296562" cy="304800"/>
          </a:xfrm>
          <a:prstGeom prst="ellipse">
            <a:avLst/>
          </a:prstGeom>
          <a:solidFill>
            <a:schemeClr val="accent2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1984E1E-D1D1-C3A3-47F4-3FE53ECEE4BE}"/>
              </a:ext>
            </a:extLst>
          </p:cNvPr>
          <p:cNvSpPr/>
          <p:nvPr/>
        </p:nvSpPr>
        <p:spPr>
          <a:xfrm>
            <a:off x="5092185" y="6110416"/>
            <a:ext cx="296562" cy="304800"/>
          </a:xfrm>
          <a:prstGeom prst="ellipse">
            <a:avLst/>
          </a:prstGeom>
          <a:solidFill>
            <a:schemeClr val="accent4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8B4822-D899-786B-FEE7-B93104F29717}"/>
              </a:ext>
            </a:extLst>
          </p:cNvPr>
          <p:cNvSpPr/>
          <p:nvPr/>
        </p:nvSpPr>
        <p:spPr>
          <a:xfrm>
            <a:off x="6431692" y="5471276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BC8C8A4-A09D-DF6A-8D43-C2C98264F638}"/>
              </a:ext>
            </a:extLst>
          </p:cNvPr>
          <p:cNvSpPr/>
          <p:nvPr/>
        </p:nvSpPr>
        <p:spPr>
          <a:xfrm>
            <a:off x="7324899" y="4431957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8ACEA9C-7951-ED8B-770C-EE594A94F3E0}"/>
              </a:ext>
            </a:extLst>
          </p:cNvPr>
          <p:cNvSpPr/>
          <p:nvPr/>
        </p:nvSpPr>
        <p:spPr>
          <a:xfrm>
            <a:off x="6820972" y="6060249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76AB6F1-8FEF-2CC7-1C45-23F96073A7BB}"/>
              </a:ext>
            </a:extLst>
          </p:cNvPr>
          <p:cNvSpPr/>
          <p:nvPr/>
        </p:nvSpPr>
        <p:spPr>
          <a:xfrm>
            <a:off x="925298" y="4736757"/>
            <a:ext cx="296562" cy="304800"/>
          </a:xfrm>
          <a:prstGeom prst="ellipse">
            <a:avLst/>
          </a:prstGeom>
          <a:solidFill>
            <a:schemeClr val="accent2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55AA9254-FF44-0FB3-4E6E-75AD54387276}"/>
              </a:ext>
            </a:extLst>
          </p:cNvPr>
          <p:cNvSpPr/>
          <p:nvPr/>
        </p:nvSpPr>
        <p:spPr>
          <a:xfrm>
            <a:off x="1375720" y="4736757"/>
            <a:ext cx="296562" cy="304800"/>
          </a:xfrm>
          <a:prstGeom prst="ellipse">
            <a:avLst/>
          </a:prstGeom>
          <a:solidFill>
            <a:schemeClr val="accent4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A8530B09-EBBF-60E5-46F1-0C8718B2DB8F}"/>
              </a:ext>
            </a:extLst>
          </p:cNvPr>
          <p:cNvSpPr/>
          <p:nvPr/>
        </p:nvSpPr>
        <p:spPr>
          <a:xfrm>
            <a:off x="1842619" y="4736757"/>
            <a:ext cx="296562" cy="304800"/>
          </a:xfrm>
          <a:prstGeom prst="ellipse">
            <a:avLst/>
          </a:prstGeom>
          <a:solidFill>
            <a:schemeClr val="accent6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65119C3-FE35-59C0-4166-E4FF7D327DF4}"/>
              </a:ext>
            </a:extLst>
          </p:cNvPr>
          <p:cNvSpPr txBox="1"/>
          <p:nvPr/>
        </p:nvSpPr>
        <p:spPr>
          <a:xfrm>
            <a:off x="838199" y="5050955"/>
            <a:ext cx="1430200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1    2    3 </a:t>
            </a:r>
          </a:p>
        </p:txBody>
      </p:sp>
    </p:spTree>
    <p:extLst>
      <p:ext uri="{BB962C8B-B14F-4D97-AF65-F5344CB8AC3E}">
        <p14:creationId xmlns:p14="http://schemas.microsoft.com/office/powerpoint/2010/main" val="7195411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EEE0E7-3F08-96D8-CE76-6A887BDE7E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445BA-2331-FF37-FE93-874E661C2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Greedy approach to graph coloring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B76A56-5A63-CC82-4EE1-21B9F424DB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Think of colors as numbers 1, 2, 3, …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​</a:t>
            </a:r>
            <a:r>
              <a:rPr lang="en-US" b="1" dirty="0">
                <a:solidFill>
                  <a:schemeClr val="accent3"/>
                </a:solidFill>
              </a:rPr>
              <a:t>while</a:t>
            </a:r>
            <a:r>
              <a:rPr lang="en-US" dirty="0"/>
              <a:t> some vertex is not yet colored,</a:t>
            </a:r>
          </a:p>
          <a:p>
            <a:pPr marL="917575" indent="-917575"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Color it with the smallest number that is not used by its neighbors.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58D0470-2BCC-71EF-A5C5-46CDCB3795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9351" y="3363098"/>
            <a:ext cx="3133297" cy="3058098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5CD44C3C-55DD-5573-9A7F-6215BC847466}"/>
              </a:ext>
            </a:extLst>
          </p:cNvPr>
          <p:cNvSpPr/>
          <p:nvPr/>
        </p:nvSpPr>
        <p:spPr>
          <a:xfrm>
            <a:off x="4570541" y="4431957"/>
            <a:ext cx="296562" cy="304800"/>
          </a:xfrm>
          <a:prstGeom prst="ellipse">
            <a:avLst/>
          </a:prstGeom>
          <a:solidFill>
            <a:schemeClr val="accent2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C93DD8B-49CD-CFAB-5653-C0FF9179A843}"/>
              </a:ext>
            </a:extLst>
          </p:cNvPr>
          <p:cNvSpPr/>
          <p:nvPr/>
        </p:nvSpPr>
        <p:spPr>
          <a:xfrm>
            <a:off x="5947718" y="3429000"/>
            <a:ext cx="296562" cy="304800"/>
          </a:xfrm>
          <a:prstGeom prst="ellipse">
            <a:avLst/>
          </a:prstGeom>
          <a:solidFill>
            <a:schemeClr val="accent6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6CA5522-7CBD-0020-656F-A78DF17F6CCE}"/>
              </a:ext>
            </a:extLst>
          </p:cNvPr>
          <p:cNvSpPr/>
          <p:nvPr/>
        </p:nvSpPr>
        <p:spPr>
          <a:xfrm>
            <a:off x="5947718" y="4024184"/>
            <a:ext cx="296562" cy="304800"/>
          </a:xfrm>
          <a:prstGeom prst="ellipse">
            <a:avLst/>
          </a:prstGeom>
          <a:solidFill>
            <a:schemeClr val="accent4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FBDE524-3594-7F5D-06CA-1CB3CE622B71}"/>
              </a:ext>
            </a:extLst>
          </p:cNvPr>
          <p:cNvSpPr/>
          <p:nvPr/>
        </p:nvSpPr>
        <p:spPr>
          <a:xfrm>
            <a:off x="5200736" y="4584357"/>
            <a:ext cx="296562" cy="304800"/>
          </a:xfrm>
          <a:prstGeom prst="ellipse">
            <a:avLst/>
          </a:prstGeom>
          <a:solidFill>
            <a:schemeClr val="accent4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4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4A68525B-84DA-D708-21E4-47C9FDB90C24}"/>
              </a:ext>
            </a:extLst>
          </p:cNvPr>
          <p:cNvSpPr/>
          <p:nvPr/>
        </p:nvSpPr>
        <p:spPr>
          <a:xfrm>
            <a:off x="6694704" y="4584357"/>
            <a:ext cx="296562" cy="304800"/>
          </a:xfrm>
          <a:prstGeom prst="ellipse">
            <a:avLst/>
          </a:prstGeom>
          <a:solidFill>
            <a:schemeClr val="accent6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DE0C86A-83BB-743D-B3CF-24D088F23F80}"/>
              </a:ext>
            </a:extLst>
          </p:cNvPr>
          <p:cNvSpPr/>
          <p:nvPr/>
        </p:nvSpPr>
        <p:spPr>
          <a:xfrm>
            <a:off x="5497298" y="5430087"/>
            <a:ext cx="296562" cy="304800"/>
          </a:xfrm>
          <a:prstGeom prst="ellipse">
            <a:avLst/>
          </a:prstGeom>
          <a:solidFill>
            <a:schemeClr val="accent2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8E743A0-258A-3E57-A09B-2B657392019C}"/>
              </a:ext>
            </a:extLst>
          </p:cNvPr>
          <p:cNvSpPr/>
          <p:nvPr/>
        </p:nvSpPr>
        <p:spPr>
          <a:xfrm>
            <a:off x="5092185" y="6110416"/>
            <a:ext cx="296562" cy="304800"/>
          </a:xfrm>
          <a:prstGeom prst="ellipse">
            <a:avLst/>
          </a:prstGeom>
          <a:solidFill>
            <a:schemeClr val="accent4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6D29619D-1164-72D8-338F-8CA43FDB5EF2}"/>
              </a:ext>
            </a:extLst>
          </p:cNvPr>
          <p:cNvSpPr/>
          <p:nvPr/>
        </p:nvSpPr>
        <p:spPr>
          <a:xfrm>
            <a:off x="6431692" y="5471276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210ADB0B-FCE4-61B4-D9DF-277AF60C1CCB}"/>
              </a:ext>
            </a:extLst>
          </p:cNvPr>
          <p:cNvSpPr/>
          <p:nvPr/>
        </p:nvSpPr>
        <p:spPr>
          <a:xfrm>
            <a:off x="7324899" y="4431957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DDB879C-176E-6BFD-33E0-FC34CF0481D6}"/>
              </a:ext>
            </a:extLst>
          </p:cNvPr>
          <p:cNvSpPr/>
          <p:nvPr/>
        </p:nvSpPr>
        <p:spPr>
          <a:xfrm>
            <a:off x="6820972" y="6060249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435D4F4-82C3-1AF9-1BB4-BD8B1BAF9C59}"/>
              </a:ext>
            </a:extLst>
          </p:cNvPr>
          <p:cNvSpPr/>
          <p:nvPr/>
        </p:nvSpPr>
        <p:spPr>
          <a:xfrm>
            <a:off x="925298" y="4736757"/>
            <a:ext cx="296562" cy="304800"/>
          </a:xfrm>
          <a:prstGeom prst="ellipse">
            <a:avLst/>
          </a:prstGeom>
          <a:solidFill>
            <a:schemeClr val="accent2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553CD1FE-CFE2-2330-38D4-A2B712E1A479}"/>
              </a:ext>
            </a:extLst>
          </p:cNvPr>
          <p:cNvSpPr/>
          <p:nvPr/>
        </p:nvSpPr>
        <p:spPr>
          <a:xfrm>
            <a:off x="1375720" y="4736757"/>
            <a:ext cx="296562" cy="304800"/>
          </a:xfrm>
          <a:prstGeom prst="ellipse">
            <a:avLst/>
          </a:prstGeom>
          <a:solidFill>
            <a:schemeClr val="accent4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3B42085-9C73-9910-3BC7-2A10069793BA}"/>
              </a:ext>
            </a:extLst>
          </p:cNvPr>
          <p:cNvSpPr/>
          <p:nvPr/>
        </p:nvSpPr>
        <p:spPr>
          <a:xfrm>
            <a:off x="1842619" y="4736757"/>
            <a:ext cx="296562" cy="304800"/>
          </a:xfrm>
          <a:prstGeom prst="ellipse">
            <a:avLst/>
          </a:prstGeom>
          <a:solidFill>
            <a:schemeClr val="accent6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41480C3-9596-1E8B-B3B9-2BAB6105E73F}"/>
              </a:ext>
            </a:extLst>
          </p:cNvPr>
          <p:cNvSpPr txBox="1"/>
          <p:nvPr/>
        </p:nvSpPr>
        <p:spPr>
          <a:xfrm>
            <a:off x="838199" y="5050955"/>
            <a:ext cx="1430200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1    2    3 </a:t>
            </a:r>
          </a:p>
        </p:txBody>
      </p:sp>
    </p:spTree>
    <p:extLst>
      <p:ext uri="{BB962C8B-B14F-4D97-AF65-F5344CB8AC3E}">
        <p14:creationId xmlns:p14="http://schemas.microsoft.com/office/powerpoint/2010/main" val="16219215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72C4B0-5911-4CDC-C3A6-662DFCDA1C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57FBD-895E-1852-6273-C4BDF9601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Greedy approach to graph coloring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A665D0-B83A-3E86-AB37-E995B3E8C5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Think of colors as numbers 1, 2, 3, …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​</a:t>
            </a:r>
            <a:r>
              <a:rPr lang="en-US" b="1" dirty="0">
                <a:solidFill>
                  <a:schemeClr val="accent3"/>
                </a:solidFill>
              </a:rPr>
              <a:t>while</a:t>
            </a:r>
            <a:r>
              <a:rPr lang="en-US" dirty="0"/>
              <a:t> some vertex is not yet colored,</a:t>
            </a:r>
          </a:p>
          <a:p>
            <a:pPr marL="917575" indent="-917575"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Color it with the smallest number that is not used by its neighbors.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2D46E2D-1077-2EE6-52E0-0447CAB90F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9351" y="3363098"/>
            <a:ext cx="3133297" cy="3058098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3C0A0C76-C836-1840-06E9-ECD8E6908151}"/>
              </a:ext>
            </a:extLst>
          </p:cNvPr>
          <p:cNvSpPr/>
          <p:nvPr/>
        </p:nvSpPr>
        <p:spPr>
          <a:xfrm>
            <a:off x="4570541" y="4431957"/>
            <a:ext cx="296562" cy="304800"/>
          </a:xfrm>
          <a:prstGeom prst="ellipse">
            <a:avLst/>
          </a:prstGeom>
          <a:solidFill>
            <a:schemeClr val="accent2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263001F-B79F-092C-0C0A-8A472DC3EC9D}"/>
              </a:ext>
            </a:extLst>
          </p:cNvPr>
          <p:cNvSpPr/>
          <p:nvPr/>
        </p:nvSpPr>
        <p:spPr>
          <a:xfrm>
            <a:off x="5947718" y="3429000"/>
            <a:ext cx="296562" cy="304800"/>
          </a:xfrm>
          <a:prstGeom prst="ellipse">
            <a:avLst/>
          </a:prstGeom>
          <a:solidFill>
            <a:schemeClr val="accent6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2EDB68F-C69E-162B-6182-F08C90CD8F9F}"/>
              </a:ext>
            </a:extLst>
          </p:cNvPr>
          <p:cNvSpPr/>
          <p:nvPr/>
        </p:nvSpPr>
        <p:spPr>
          <a:xfrm>
            <a:off x="5947718" y="4024184"/>
            <a:ext cx="296562" cy="304800"/>
          </a:xfrm>
          <a:prstGeom prst="ellipse">
            <a:avLst/>
          </a:prstGeom>
          <a:solidFill>
            <a:schemeClr val="accent4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D0307213-5A99-09F8-0053-CB57F12BA15E}"/>
              </a:ext>
            </a:extLst>
          </p:cNvPr>
          <p:cNvSpPr/>
          <p:nvPr/>
        </p:nvSpPr>
        <p:spPr>
          <a:xfrm>
            <a:off x="5200736" y="4584357"/>
            <a:ext cx="296562" cy="304800"/>
          </a:xfrm>
          <a:prstGeom prst="ellipse">
            <a:avLst/>
          </a:prstGeom>
          <a:solidFill>
            <a:schemeClr val="accent4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4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A572AC6-F39C-1590-43CF-40E8B43240B6}"/>
              </a:ext>
            </a:extLst>
          </p:cNvPr>
          <p:cNvSpPr/>
          <p:nvPr/>
        </p:nvSpPr>
        <p:spPr>
          <a:xfrm>
            <a:off x="6694704" y="4584357"/>
            <a:ext cx="296562" cy="304800"/>
          </a:xfrm>
          <a:prstGeom prst="ellipse">
            <a:avLst/>
          </a:prstGeom>
          <a:solidFill>
            <a:schemeClr val="accent6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901FBD6-675F-6594-D7CE-0A90C289A4C1}"/>
              </a:ext>
            </a:extLst>
          </p:cNvPr>
          <p:cNvSpPr/>
          <p:nvPr/>
        </p:nvSpPr>
        <p:spPr>
          <a:xfrm>
            <a:off x="5497298" y="5430087"/>
            <a:ext cx="296562" cy="304800"/>
          </a:xfrm>
          <a:prstGeom prst="ellipse">
            <a:avLst/>
          </a:prstGeom>
          <a:solidFill>
            <a:schemeClr val="accent2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813269B-C534-8360-8009-A53B6497DE88}"/>
              </a:ext>
            </a:extLst>
          </p:cNvPr>
          <p:cNvSpPr/>
          <p:nvPr/>
        </p:nvSpPr>
        <p:spPr>
          <a:xfrm>
            <a:off x="5092185" y="6110416"/>
            <a:ext cx="296562" cy="304800"/>
          </a:xfrm>
          <a:prstGeom prst="ellipse">
            <a:avLst/>
          </a:prstGeom>
          <a:solidFill>
            <a:schemeClr val="accent4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3C1B8F0-048B-0815-F7FB-9E3E7160B36E}"/>
              </a:ext>
            </a:extLst>
          </p:cNvPr>
          <p:cNvSpPr/>
          <p:nvPr/>
        </p:nvSpPr>
        <p:spPr>
          <a:xfrm>
            <a:off x="6431692" y="5471276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075F4461-21D6-28BF-ECBF-D3097E601050}"/>
              </a:ext>
            </a:extLst>
          </p:cNvPr>
          <p:cNvSpPr/>
          <p:nvPr/>
        </p:nvSpPr>
        <p:spPr>
          <a:xfrm>
            <a:off x="7324899" y="4431957"/>
            <a:ext cx="296562" cy="304800"/>
          </a:xfrm>
          <a:prstGeom prst="ellipse">
            <a:avLst/>
          </a:prstGeom>
          <a:solidFill>
            <a:schemeClr val="accent2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04DDE420-7B36-8819-50E5-529BC694DE2A}"/>
              </a:ext>
            </a:extLst>
          </p:cNvPr>
          <p:cNvSpPr/>
          <p:nvPr/>
        </p:nvSpPr>
        <p:spPr>
          <a:xfrm>
            <a:off x="6820972" y="6060249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7EA74696-9E18-B59C-9C13-761F91371FFD}"/>
              </a:ext>
            </a:extLst>
          </p:cNvPr>
          <p:cNvSpPr/>
          <p:nvPr/>
        </p:nvSpPr>
        <p:spPr>
          <a:xfrm>
            <a:off x="925298" y="4736757"/>
            <a:ext cx="296562" cy="304800"/>
          </a:xfrm>
          <a:prstGeom prst="ellipse">
            <a:avLst/>
          </a:prstGeom>
          <a:solidFill>
            <a:schemeClr val="accent2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C0765EA4-968D-5085-26E8-1597578F0FDC}"/>
              </a:ext>
            </a:extLst>
          </p:cNvPr>
          <p:cNvSpPr/>
          <p:nvPr/>
        </p:nvSpPr>
        <p:spPr>
          <a:xfrm>
            <a:off x="1375720" y="4736757"/>
            <a:ext cx="296562" cy="304800"/>
          </a:xfrm>
          <a:prstGeom prst="ellipse">
            <a:avLst/>
          </a:prstGeom>
          <a:solidFill>
            <a:schemeClr val="accent4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0E540568-23BE-71E5-EFA5-5D2688A2923F}"/>
              </a:ext>
            </a:extLst>
          </p:cNvPr>
          <p:cNvSpPr/>
          <p:nvPr/>
        </p:nvSpPr>
        <p:spPr>
          <a:xfrm>
            <a:off x="1842619" y="4736757"/>
            <a:ext cx="296562" cy="304800"/>
          </a:xfrm>
          <a:prstGeom prst="ellipse">
            <a:avLst/>
          </a:prstGeom>
          <a:solidFill>
            <a:schemeClr val="accent6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8260347-6D17-50F0-A1E4-F7F8E9E5EBEC}"/>
              </a:ext>
            </a:extLst>
          </p:cNvPr>
          <p:cNvSpPr txBox="1"/>
          <p:nvPr/>
        </p:nvSpPr>
        <p:spPr>
          <a:xfrm>
            <a:off x="838199" y="5050955"/>
            <a:ext cx="1430200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1    2    3 </a:t>
            </a:r>
          </a:p>
        </p:txBody>
      </p:sp>
    </p:spTree>
    <p:extLst>
      <p:ext uri="{BB962C8B-B14F-4D97-AF65-F5344CB8AC3E}">
        <p14:creationId xmlns:p14="http://schemas.microsoft.com/office/powerpoint/2010/main" val="13185211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8F9A1F-9CA4-C41C-DA86-F4082DAE20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1D90C-AED5-ADFE-3EA3-ED32C40FC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Greedy approach to graph coloring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A5DFC6-9548-F990-B46E-D82F77924B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Think of colors as numbers 1, 2, 3, …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​</a:t>
            </a:r>
            <a:r>
              <a:rPr lang="en-US" b="1" dirty="0">
                <a:solidFill>
                  <a:schemeClr val="accent3"/>
                </a:solidFill>
              </a:rPr>
              <a:t>while</a:t>
            </a:r>
            <a:r>
              <a:rPr lang="en-US" dirty="0"/>
              <a:t> some vertex is not yet colored,</a:t>
            </a:r>
          </a:p>
          <a:p>
            <a:pPr marL="917575" indent="-917575"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Color it with the smallest number that is not used by its neighbors.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DA079DC-9B0D-C727-D1DE-2DCA2D4EF6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9351" y="3363098"/>
            <a:ext cx="3133297" cy="3058098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5D43A89C-7E75-E659-573A-9AA0D3501264}"/>
              </a:ext>
            </a:extLst>
          </p:cNvPr>
          <p:cNvSpPr/>
          <p:nvPr/>
        </p:nvSpPr>
        <p:spPr>
          <a:xfrm>
            <a:off x="4570541" y="4431957"/>
            <a:ext cx="296562" cy="304800"/>
          </a:xfrm>
          <a:prstGeom prst="ellipse">
            <a:avLst/>
          </a:prstGeom>
          <a:solidFill>
            <a:schemeClr val="accent2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5A17F35-A22C-7F8A-E3F5-39BEB39AA3E8}"/>
              </a:ext>
            </a:extLst>
          </p:cNvPr>
          <p:cNvSpPr/>
          <p:nvPr/>
        </p:nvSpPr>
        <p:spPr>
          <a:xfrm>
            <a:off x="5947718" y="3429000"/>
            <a:ext cx="296562" cy="304800"/>
          </a:xfrm>
          <a:prstGeom prst="ellipse">
            <a:avLst/>
          </a:prstGeom>
          <a:solidFill>
            <a:schemeClr val="accent6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DEC2BA7-E156-B0DC-CF1C-6179ADD7CD26}"/>
              </a:ext>
            </a:extLst>
          </p:cNvPr>
          <p:cNvSpPr/>
          <p:nvPr/>
        </p:nvSpPr>
        <p:spPr>
          <a:xfrm>
            <a:off x="5947718" y="4024184"/>
            <a:ext cx="296562" cy="304800"/>
          </a:xfrm>
          <a:prstGeom prst="ellipse">
            <a:avLst/>
          </a:prstGeom>
          <a:solidFill>
            <a:schemeClr val="accent4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9423B50-05E7-86CA-716F-CE1CC04DD183}"/>
              </a:ext>
            </a:extLst>
          </p:cNvPr>
          <p:cNvSpPr/>
          <p:nvPr/>
        </p:nvSpPr>
        <p:spPr>
          <a:xfrm>
            <a:off x="5200736" y="4584357"/>
            <a:ext cx="296562" cy="304800"/>
          </a:xfrm>
          <a:prstGeom prst="ellipse">
            <a:avLst/>
          </a:prstGeom>
          <a:solidFill>
            <a:schemeClr val="accent4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4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57FFA4E-3553-58E0-21F7-262EC2C74A0D}"/>
              </a:ext>
            </a:extLst>
          </p:cNvPr>
          <p:cNvSpPr/>
          <p:nvPr/>
        </p:nvSpPr>
        <p:spPr>
          <a:xfrm>
            <a:off x="6694704" y="4584357"/>
            <a:ext cx="296562" cy="304800"/>
          </a:xfrm>
          <a:prstGeom prst="ellipse">
            <a:avLst/>
          </a:prstGeom>
          <a:solidFill>
            <a:schemeClr val="accent6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52E0E75-F56C-49A7-27A8-C88A05F36615}"/>
              </a:ext>
            </a:extLst>
          </p:cNvPr>
          <p:cNvSpPr/>
          <p:nvPr/>
        </p:nvSpPr>
        <p:spPr>
          <a:xfrm>
            <a:off x="5497298" y="5430087"/>
            <a:ext cx="296562" cy="304800"/>
          </a:xfrm>
          <a:prstGeom prst="ellipse">
            <a:avLst/>
          </a:prstGeom>
          <a:solidFill>
            <a:schemeClr val="accent2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1AAF82A-F343-B859-A8D4-489E9D06C0BF}"/>
              </a:ext>
            </a:extLst>
          </p:cNvPr>
          <p:cNvSpPr/>
          <p:nvPr/>
        </p:nvSpPr>
        <p:spPr>
          <a:xfrm>
            <a:off x="5092185" y="6110416"/>
            <a:ext cx="296562" cy="304800"/>
          </a:xfrm>
          <a:prstGeom prst="ellipse">
            <a:avLst/>
          </a:prstGeom>
          <a:solidFill>
            <a:schemeClr val="accent4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6ACB9B26-43CF-8C99-B281-08A21D838947}"/>
              </a:ext>
            </a:extLst>
          </p:cNvPr>
          <p:cNvSpPr/>
          <p:nvPr/>
        </p:nvSpPr>
        <p:spPr>
          <a:xfrm>
            <a:off x="6431692" y="5471276"/>
            <a:ext cx="296562" cy="304800"/>
          </a:xfrm>
          <a:prstGeom prst="ellipse">
            <a:avLst/>
          </a:prstGeom>
          <a:solidFill>
            <a:schemeClr val="accent2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063043B-5DD8-4EA0-8835-4D6B04971A08}"/>
              </a:ext>
            </a:extLst>
          </p:cNvPr>
          <p:cNvSpPr/>
          <p:nvPr/>
        </p:nvSpPr>
        <p:spPr>
          <a:xfrm>
            <a:off x="7324899" y="4431957"/>
            <a:ext cx="296562" cy="304800"/>
          </a:xfrm>
          <a:prstGeom prst="ellipse">
            <a:avLst/>
          </a:prstGeom>
          <a:solidFill>
            <a:schemeClr val="accent2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6D88F17-B8AB-DA6D-A880-1393ED9D7B38}"/>
              </a:ext>
            </a:extLst>
          </p:cNvPr>
          <p:cNvSpPr/>
          <p:nvPr/>
        </p:nvSpPr>
        <p:spPr>
          <a:xfrm>
            <a:off x="6820972" y="6060249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B43B16F0-FEC1-B132-E072-40F528A36293}"/>
              </a:ext>
            </a:extLst>
          </p:cNvPr>
          <p:cNvSpPr/>
          <p:nvPr/>
        </p:nvSpPr>
        <p:spPr>
          <a:xfrm>
            <a:off x="925298" y="4736757"/>
            <a:ext cx="296562" cy="304800"/>
          </a:xfrm>
          <a:prstGeom prst="ellipse">
            <a:avLst/>
          </a:prstGeom>
          <a:solidFill>
            <a:schemeClr val="accent2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FD5C0D51-9746-8DD6-20FC-DAAC89BDB3AC}"/>
              </a:ext>
            </a:extLst>
          </p:cNvPr>
          <p:cNvSpPr/>
          <p:nvPr/>
        </p:nvSpPr>
        <p:spPr>
          <a:xfrm>
            <a:off x="1375720" y="4736757"/>
            <a:ext cx="296562" cy="304800"/>
          </a:xfrm>
          <a:prstGeom prst="ellipse">
            <a:avLst/>
          </a:prstGeom>
          <a:solidFill>
            <a:schemeClr val="accent4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7519466F-3EFB-4265-01CD-C9F9CBA957C6}"/>
              </a:ext>
            </a:extLst>
          </p:cNvPr>
          <p:cNvSpPr/>
          <p:nvPr/>
        </p:nvSpPr>
        <p:spPr>
          <a:xfrm>
            <a:off x="1842619" y="4736757"/>
            <a:ext cx="296562" cy="304800"/>
          </a:xfrm>
          <a:prstGeom prst="ellipse">
            <a:avLst/>
          </a:prstGeom>
          <a:solidFill>
            <a:schemeClr val="accent6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B3AF806-DA3C-976B-F9D4-4D2356CF75A6}"/>
              </a:ext>
            </a:extLst>
          </p:cNvPr>
          <p:cNvSpPr txBox="1"/>
          <p:nvPr/>
        </p:nvSpPr>
        <p:spPr>
          <a:xfrm>
            <a:off x="838199" y="5050955"/>
            <a:ext cx="1430200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1    2    3 </a:t>
            </a:r>
          </a:p>
        </p:txBody>
      </p:sp>
    </p:spTree>
    <p:extLst>
      <p:ext uri="{BB962C8B-B14F-4D97-AF65-F5344CB8AC3E}">
        <p14:creationId xmlns:p14="http://schemas.microsoft.com/office/powerpoint/2010/main" val="11798529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F8AAA1-5E7D-06A6-E24C-BACE5329A7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A9820-F913-B72C-E8DF-F0756E687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Greedy approach to graph coloring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C1FF7D-BE1E-DF66-DB50-2C5A9DFA70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Think of colors as numbers 1, 2, 3, …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​</a:t>
            </a:r>
            <a:r>
              <a:rPr lang="en-US" b="1" dirty="0">
                <a:solidFill>
                  <a:schemeClr val="accent3"/>
                </a:solidFill>
              </a:rPr>
              <a:t>while</a:t>
            </a:r>
            <a:r>
              <a:rPr lang="en-US" dirty="0"/>
              <a:t> some vertex is not yet colored,</a:t>
            </a:r>
          </a:p>
          <a:p>
            <a:pPr marL="917575" indent="-917575"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Color it with the smallest number that is not used by its neighbors.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22AF53A-36B4-A6BF-AEA0-2EEBB17599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9351" y="3363098"/>
            <a:ext cx="3133297" cy="3058098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BFEBFFD1-51CB-10C8-D30B-11EA5FAD3E67}"/>
              </a:ext>
            </a:extLst>
          </p:cNvPr>
          <p:cNvSpPr/>
          <p:nvPr/>
        </p:nvSpPr>
        <p:spPr>
          <a:xfrm>
            <a:off x="4570541" y="4431957"/>
            <a:ext cx="296562" cy="304800"/>
          </a:xfrm>
          <a:prstGeom prst="ellipse">
            <a:avLst/>
          </a:prstGeom>
          <a:solidFill>
            <a:schemeClr val="accent2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01498B4-18D3-2FE5-2579-56B077C9AB9B}"/>
              </a:ext>
            </a:extLst>
          </p:cNvPr>
          <p:cNvSpPr/>
          <p:nvPr/>
        </p:nvSpPr>
        <p:spPr>
          <a:xfrm>
            <a:off x="5947718" y="3429000"/>
            <a:ext cx="296562" cy="304800"/>
          </a:xfrm>
          <a:prstGeom prst="ellipse">
            <a:avLst/>
          </a:prstGeom>
          <a:solidFill>
            <a:schemeClr val="accent6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34B2FAA-2C52-EB55-851B-24E769AC771C}"/>
              </a:ext>
            </a:extLst>
          </p:cNvPr>
          <p:cNvSpPr/>
          <p:nvPr/>
        </p:nvSpPr>
        <p:spPr>
          <a:xfrm>
            <a:off x="5947718" y="4024184"/>
            <a:ext cx="296562" cy="304800"/>
          </a:xfrm>
          <a:prstGeom prst="ellipse">
            <a:avLst/>
          </a:prstGeom>
          <a:solidFill>
            <a:schemeClr val="accent4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96729A0-AF3C-E775-27AE-1C8FDEDDF647}"/>
              </a:ext>
            </a:extLst>
          </p:cNvPr>
          <p:cNvSpPr/>
          <p:nvPr/>
        </p:nvSpPr>
        <p:spPr>
          <a:xfrm>
            <a:off x="5200736" y="4584357"/>
            <a:ext cx="296562" cy="304800"/>
          </a:xfrm>
          <a:prstGeom prst="ellipse">
            <a:avLst/>
          </a:prstGeom>
          <a:solidFill>
            <a:schemeClr val="accent4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4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36AE054-633A-F19B-FC27-8C04917D5184}"/>
              </a:ext>
            </a:extLst>
          </p:cNvPr>
          <p:cNvSpPr/>
          <p:nvPr/>
        </p:nvSpPr>
        <p:spPr>
          <a:xfrm>
            <a:off x="6694704" y="4584357"/>
            <a:ext cx="296562" cy="304800"/>
          </a:xfrm>
          <a:prstGeom prst="ellipse">
            <a:avLst/>
          </a:prstGeom>
          <a:solidFill>
            <a:schemeClr val="accent6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294AAAF-809A-E6F5-33D7-3391EB3354A4}"/>
              </a:ext>
            </a:extLst>
          </p:cNvPr>
          <p:cNvSpPr/>
          <p:nvPr/>
        </p:nvSpPr>
        <p:spPr>
          <a:xfrm>
            <a:off x="5497298" y="5430087"/>
            <a:ext cx="296562" cy="304800"/>
          </a:xfrm>
          <a:prstGeom prst="ellipse">
            <a:avLst/>
          </a:prstGeom>
          <a:solidFill>
            <a:schemeClr val="accent2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2DE67E2-C231-8F41-46A1-2FF8582E329C}"/>
              </a:ext>
            </a:extLst>
          </p:cNvPr>
          <p:cNvSpPr/>
          <p:nvPr/>
        </p:nvSpPr>
        <p:spPr>
          <a:xfrm>
            <a:off x="5092185" y="6110416"/>
            <a:ext cx="296562" cy="304800"/>
          </a:xfrm>
          <a:prstGeom prst="ellipse">
            <a:avLst/>
          </a:prstGeom>
          <a:solidFill>
            <a:schemeClr val="accent4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E38C236-8DAC-1B27-982D-6C74B9A954CA}"/>
              </a:ext>
            </a:extLst>
          </p:cNvPr>
          <p:cNvSpPr/>
          <p:nvPr/>
        </p:nvSpPr>
        <p:spPr>
          <a:xfrm>
            <a:off x="6431692" y="5471276"/>
            <a:ext cx="296562" cy="304800"/>
          </a:xfrm>
          <a:prstGeom prst="ellipse">
            <a:avLst/>
          </a:prstGeom>
          <a:solidFill>
            <a:schemeClr val="accent2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F7E5478-0BD0-DDFB-A89C-150404E14797}"/>
              </a:ext>
            </a:extLst>
          </p:cNvPr>
          <p:cNvSpPr/>
          <p:nvPr/>
        </p:nvSpPr>
        <p:spPr>
          <a:xfrm>
            <a:off x="7324899" y="4431957"/>
            <a:ext cx="296562" cy="304800"/>
          </a:xfrm>
          <a:prstGeom prst="ellipse">
            <a:avLst/>
          </a:prstGeom>
          <a:solidFill>
            <a:schemeClr val="accent2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3BA41B9-370F-44BA-8365-9CFFA162668F}"/>
              </a:ext>
            </a:extLst>
          </p:cNvPr>
          <p:cNvSpPr/>
          <p:nvPr/>
        </p:nvSpPr>
        <p:spPr>
          <a:xfrm>
            <a:off x="6820972" y="6060249"/>
            <a:ext cx="296562" cy="304800"/>
          </a:xfrm>
          <a:prstGeom prst="ellipse">
            <a:avLst/>
          </a:prstGeom>
          <a:solidFill>
            <a:schemeClr val="accent6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B639385-4039-A402-7FDC-F0060FB0EF85}"/>
              </a:ext>
            </a:extLst>
          </p:cNvPr>
          <p:cNvSpPr/>
          <p:nvPr/>
        </p:nvSpPr>
        <p:spPr>
          <a:xfrm>
            <a:off x="925298" y="4736757"/>
            <a:ext cx="296562" cy="304800"/>
          </a:xfrm>
          <a:prstGeom prst="ellipse">
            <a:avLst/>
          </a:prstGeom>
          <a:solidFill>
            <a:schemeClr val="accent2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972AFB29-7CC0-76B1-1D45-5740FAD221C3}"/>
              </a:ext>
            </a:extLst>
          </p:cNvPr>
          <p:cNvSpPr/>
          <p:nvPr/>
        </p:nvSpPr>
        <p:spPr>
          <a:xfrm>
            <a:off x="1375720" y="4736757"/>
            <a:ext cx="296562" cy="304800"/>
          </a:xfrm>
          <a:prstGeom prst="ellipse">
            <a:avLst/>
          </a:prstGeom>
          <a:solidFill>
            <a:schemeClr val="accent4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B324BCA5-E63C-7104-64D2-BED2433B7FEB}"/>
              </a:ext>
            </a:extLst>
          </p:cNvPr>
          <p:cNvSpPr/>
          <p:nvPr/>
        </p:nvSpPr>
        <p:spPr>
          <a:xfrm>
            <a:off x="1842619" y="4736757"/>
            <a:ext cx="296562" cy="304800"/>
          </a:xfrm>
          <a:prstGeom prst="ellipse">
            <a:avLst/>
          </a:prstGeom>
          <a:solidFill>
            <a:schemeClr val="accent6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03679EC-CEEC-E265-EB1E-111810C70A59}"/>
              </a:ext>
            </a:extLst>
          </p:cNvPr>
          <p:cNvSpPr txBox="1"/>
          <p:nvPr/>
        </p:nvSpPr>
        <p:spPr>
          <a:xfrm>
            <a:off x="838199" y="5050955"/>
            <a:ext cx="1430200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1    2    3 </a:t>
            </a:r>
          </a:p>
        </p:txBody>
      </p:sp>
    </p:spTree>
    <p:extLst>
      <p:ext uri="{BB962C8B-B14F-4D97-AF65-F5344CB8AC3E}">
        <p14:creationId xmlns:p14="http://schemas.microsoft.com/office/powerpoint/2010/main" val="15311035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82341-1833-6BA1-A539-257ED043E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bad can greedy be?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2A2E827-CB80-3082-4787-CF5FF40B541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A </a:t>
                </a:r>
                <a:r>
                  <a:rPr lang="en-US" b="1" dirty="0"/>
                  <a:t>family</a:t>
                </a:r>
                <a:r>
                  <a:rPr lang="en-US" dirty="0"/>
                  <a:t> of counterexamples: crown graphs</a:t>
                </a:r>
              </a:p>
              <a:p>
                <a:pPr marL="457200" indent="-457200">
                  <a:spcBef>
                    <a:spcPts val="0"/>
                  </a:spcBef>
                  <a:buFont typeface="Arial" panose="020B0604020202020204" pitchFamily="34" charset="0"/>
                  <a:buChar char="•"/>
                </a:pPr>
                <a:r>
                  <a:rPr lang="en-US" dirty="0"/>
                  <a:t>Take two set of vertices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,…, </m:t>
                    </m:r>
                    <m:sSub>
                      <m:sSubPr>
                        <m:ctrlP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chemeClr val="accent1"/>
                    </a:solidFill>
                  </a:rPr>
                  <a:t> </a:t>
                </a:r>
                <a:r>
                  <a:rPr lang="en-US" dirty="0"/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b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,…, </m:t>
                    </m:r>
                    <m:sSub>
                      <m:sSubPr>
                        <m:ctrlP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b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endParaRPr lang="en-US" b="1" dirty="0"/>
              </a:p>
              <a:p>
                <a:pPr marL="457200" indent="-457200">
                  <a:spcBef>
                    <a:spcPts val="0"/>
                  </a:spcBef>
                  <a:buFont typeface="Arial" panose="020B0604020202020204" pitchFamily="34" charset="0"/>
                  <a:buChar char="•"/>
                </a:pPr>
                <a:r>
                  <a:rPr lang="en-US" dirty="0"/>
                  <a:t>Connect every pair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1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𝒚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𝒋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 except when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𝒊</m:t>
                    </m:r>
                    <m:r>
                      <a:rPr lang="en-U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𝒋</m:t>
                    </m:r>
                  </m:oMath>
                </a14:m>
                <a:endParaRPr lang="en-US" b="1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2A2E827-CB80-3082-4787-CF5FF40B541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06" t="-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2F2CD459-E725-FE80-6D46-10B0EA912A3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50260"/>
          <a:stretch>
            <a:fillRect/>
          </a:stretch>
        </p:blipFill>
        <p:spPr>
          <a:xfrm>
            <a:off x="1114626" y="3317875"/>
            <a:ext cx="1579262" cy="3175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B1AE890-E4B0-5040-D959-7C3961113FB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47146"/>
          <a:stretch>
            <a:fillRect/>
          </a:stretch>
        </p:blipFill>
        <p:spPr>
          <a:xfrm>
            <a:off x="3610691" y="3317875"/>
            <a:ext cx="1678116" cy="3175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1E8BE72-93C1-69AD-B51E-8F6D9838D1E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7146"/>
          <a:stretch>
            <a:fillRect/>
          </a:stretch>
        </p:blipFill>
        <p:spPr>
          <a:xfrm>
            <a:off x="6009617" y="3317875"/>
            <a:ext cx="1678117" cy="3175000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58DA315F-A46B-5D48-D6BB-915F51D879BE}"/>
              </a:ext>
            </a:extLst>
          </p:cNvPr>
          <p:cNvSpPr/>
          <p:nvPr/>
        </p:nvSpPr>
        <p:spPr>
          <a:xfrm>
            <a:off x="1324948" y="3515097"/>
            <a:ext cx="388637" cy="414351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792DE13-ED66-479C-5D5D-429EDE9F1DD3}"/>
              </a:ext>
            </a:extLst>
          </p:cNvPr>
          <p:cNvSpPr/>
          <p:nvPr/>
        </p:nvSpPr>
        <p:spPr>
          <a:xfrm>
            <a:off x="1324947" y="4310049"/>
            <a:ext cx="388637" cy="414351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0C09647-FA89-2C65-57E5-FB1ED833EF3B}"/>
              </a:ext>
            </a:extLst>
          </p:cNvPr>
          <p:cNvSpPr/>
          <p:nvPr/>
        </p:nvSpPr>
        <p:spPr>
          <a:xfrm>
            <a:off x="1324947" y="5105001"/>
            <a:ext cx="388637" cy="414351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5A3C3AF-CF6E-917D-D993-C7520BA4B3A1}"/>
              </a:ext>
            </a:extLst>
          </p:cNvPr>
          <p:cNvSpPr/>
          <p:nvPr/>
        </p:nvSpPr>
        <p:spPr>
          <a:xfrm>
            <a:off x="1324946" y="5899953"/>
            <a:ext cx="388637" cy="414351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522C4C0-61C6-025C-C79A-E47FF54E1BCA}"/>
              </a:ext>
            </a:extLst>
          </p:cNvPr>
          <p:cNvSpPr/>
          <p:nvPr/>
        </p:nvSpPr>
        <p:spPr>
          <a:xfrm>
            <a:off x="2103424" y="3511410"/>
            <a:ext cx="388637" cy="414351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75BBFD8-C817-D6E3-75E9-7D05EB310FD1}"/>
              </a:ext>
            </a:extLst>
          </p:cNvPr>
          <p:cNvSpPr/>
          <p:nvPr/>
        </p:nvSpPr>
        <p:spPr>
          <a:xfrm>
            <a:off x="2103423" y="4310048"/>
            <a:ext cx="388637" cy="414351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DA89660-7091-D988-9E6D-A8285C4E50AC}"/>
              </a:ext>
            </a:extLst>
          </p:cNvPr>
          <p:cNvSpPr/>
          <p:nvPr/>
        </p:nvSpPr>
        <p:spPr>
          <a:xfrm>
            <a:off x="2103423" y="5105001"/>
            <a:ext cx="388637" cy="414351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0F426EF-4902-D318-41D5-D91C9697A590}"/>
              </a:ext>
            </a:extLst>
          </p:cNvPr>
          <p:cNvSpPr/>
          <p:nvPr/>
        </p:nvSpPr>
        <p:spPr>
          <a:xfrm>
            <a:off x="2103423" y="5879656"/>
            <a:ext cx="388637" cy="414351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F43EBDE-D194-818B-4A1B-E6C17FD415E5}"/>
                  </a:ext>
                </a:extLst>
              </p:cNvPr>
              <p:cNvSpPr txBox="1"/>
              <p:nvPr/>
            </p:nvSpPr>
            <p:spPr>
              <a:xfrm>
                <a:off x="8270905" y="3715265"/>
                <a:ext cx="3163045" cy="22681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>
                  <a:lnSpc>
                    <a:spcPct val="125000"/>
                  </a:lnSpc>
                  <a:spcBef>
                    <a:spcPts val="2400"/>
                  </a:spcBef>
                </a:pPr>
                <a:r>
                  <a:rPr lang="en-US" sz="2800" dirty="0">
                    <a:latin typeface="Lato" panose="020F0502020204030203" pitchFamily="34" charset="77"/>
                    <a:ea typeface="Inter" panose="02000503000000020004" pitchFamily="2" charset="0"/>
                  </a:rPr>
                  <a:t>Greedy: </a:t>
                </a:r>
                <a14:m>
                  <m:oMath xmlns:m="http://schemas.openxmlformats.org/officeDocument/2006/math">
                    <m:r>
                      <a:rPr lang="en-US" sz="2800" b="1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Inter" panose="02000503000000020004" pitchFamily="2" charset="0"/>
                      </a:rPr>
                      <m:t>𝒏</m:t>
                    </m:r>
                    <m:r>
                      <a:rPr lang="en-US" sz="2800" b="1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Inter" panose="02000503000000020004" pitchFamily="2" charset="0"/>
                      </a:rPr>
                      <m:t>/</m:t>
                    </m:r>
                    <m:r>
                      <a:rPr lang="en-US" sz="2800" b="1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Inter" panose="02000503000000020004" pitchFamily="2" charset="0"/>
                      </a:rPr>
                      <m:t>𝟐</m:t>
                    </m:r>
                  </m:oMath>
                </a14:m>
                <a:r>
                  <a:rPr lang="en-US" sz="2800" dirty="0">
                    <a:latin typeface="Lato" panose="020F0502020204030203" pitchFamily="34" charset="77"/>
                    <a:ea typeface="Inter" panose="02000503000000020004" pitchFamily="2" charset="0"/>
                  </a:rPr>
                  <a:t> colors</a:t>
                </a:r>
              </a:p>
              <a:p>
                <a:pPr>
                  <a:lnSpc>
                    <a:spcPct val="125000"/>
                  </a:lnSpc>
                  <a:spcBef>
                    <a:spcPts val="2400"/>
                  </a:spcBef>
                </a:pPr>
                <a:r>
                  <a:rPr lang="en-US" sz="2800" dirty="0">
                    <a:latin typeface="Lato" panose="020F0502020204030203" pitchFamily="34" charset="77"/>
                    <a:ea typeface="Inter" panose="02000503000000020004" pitchFamily="2" charset="0"/>
                  </a:rPr>
                  <a:t>Optimal: </a:t>
                </a:r>
                <a14:m>
                  <m:oMath xmlns:m="http://schemas.openxmlformats.org/officeDocument/2006/math">
                    <m:r>
                      <a:rPr lang="en-US" sz="2800" b="1" i="1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Inter" panose="02000503000000020004" pitchFamily="2" charset="0"/>
                      </a:rPr>
                      <m:t>𝟐</m:t>
                    </m:r>
                  </m:oMath>
                </a14:m>
                <a:r>
                  <a:rPr lang="en-US" sz="2800" dirty="0">
                    <a:latin typeface="Lato" panose="020F0502020204030203" pitchFamily="34" charset="77"/>
                    <a:ea typeface="Inter" panose="02000503000000020004" pitchFamily="2" charset="0"/>
                  </a:rPr>
                  <a:t> colors</a:t>
                </a:r>
              </a:p>
              <a:p>
                <a:pPr algn="l">
                  <a:lnSpc>
                    <a:spcPct val="125000"/>
                  </a:lnSpc>
                  <a:spcBef>
                    <a:spcPts val="2400"/>
                  </a:spcBef>
                </a:pPr>
                <a:r>
                  <a:rPr lang="en-US" sz="2800" dirty="0">
                    <a:latin typeface="Lato" panose="020F0502020204030203" pitchFamily="34" charset="77"/>
                    <a:ea typeface="Inter" panose="02000503000000020004" pitchFamily="2" charset="0"/>
                  </a:rPr>
                  <a:t>Gap: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Inter" panose="02000503000000020004" pitchFamily="2" charset="0"/>
                      </a:rPr>
                      <m:t>𝒏</m:t>
                    </m:r>
                    <m:r>
                      <a:rPr lang="en-US" sz="28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Inter" panose="02000503000000020004" pitchFamily="2" charset="0"/>
                      </a:rPr>
                      <m:t>/</m:t>
                    </m:r>
                    <m:r>
                      <a:rPr lang="en-US" sz="28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Inter" panose="02000503000000020004" pitchFamily="2" charset="0"/>
                      </a:rPr>
                      <m:t>𝟒</m:t>
                    </m:r>
                    <m:r>
                      <a:rPr lang="en-US" sz="28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Inter" panose="02000503000000020004" pitchFamily="2" charset="0"/>
                      </a:rPr>
                      <m:t>=</m:t>
                    </m:r>
                    <m:r>
                      <a:rPr lang="el-GR" sz="28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𝛀</m:t>
                    </m:r>
                    <m:r>
                      <a:rPr lang="en-US" sz="28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28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𝒏</m:t>
                    </m:r>
                    <m:r>
                      <a:rPr lang="en-US" sz="28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800" b="1" dirty="0" err="1">
                  <a:latin typeface="Lato" panose="020F0502020204030203" pitchFamily="34" charset="77"/>
                  <a:ea typeface="Inter" panose="02000503000000020004" pitchFamily="2" charset="0"/>
                </a:endParaRPr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F43EBDE-D194-818B-4A1B-E6C17FD415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0905" y="3715265"/>
                <a:ext cx="3163045" cy="2268185"/>
              </a:xfrm>
              <a:prstGeom prst="rect">
                <a:avLst/>
              </a:prstGeom>
              <a:blipFill>
                <a:blip r:embed="rId4"/>
                <a:stretch>
                  <a:fillRect l="-4000" t="-556" r="-5200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9020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C5A61-0997-BFA6-644B-382F3BE5D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interesting greedy ideas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C7ABCF-CDA1-4FC6-59D9-0A96E59F22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3560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D80B7-5D02-A3CE-7E49-8797750D2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good is greedy?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920481-13DF-CE46-9881-7D91CB234B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>
                <a:solidFill>
                  <a:schemeClr val="accent2"/>
                </a:solidFill>
              </a:rPr>
              <a:t>degree</a:t>
            </a:r>
            <a:r>
              <a:rPr lang="en-US" dirty="0"/>
              <a:t> of a vertex is the number of neighbors it has.</a:t>
            </a:r>
          </a:p>
          <a:p>
            <a:r>
              <a:rPr lang="en-US" b="1" dirty="0"/>
              <a:t>Observation: </a:t>
            </a:r>
            <a:r>
              <a:rPr lang="en-US" dirty="0"/>
              <a:t>The greedy algorithm uses at most 1 more color than the maximum degree of the graph!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Because we pick the smallest number different from all neighbors.</a:t>
            </a:r>
          </a:p>
        </p:txBody>
      </p:sp>
    </p:spTree>
    <p:extLst>
      <p:ext uri="{BB962C8B-B14F-4D97-AF65-F5344CB8AC3E}">
        <p14:creationId xmlns:p14="http://schemas.microsoft.com/office/powerpoint/2010/main" val="1365968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0B1AE-08F0-9266-AE3B-A6720470E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Approximation algorithms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6677D-AD58-8185-1F45-B92CA89943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553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049DD12-709F-E6D1-2089-22E3E5F23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an approximation algorithm?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F47C3FE3-A0B3-FC80-865F-E9BFC1ADFE4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Suppose you are trying to solve a problem that asks you to </a:t>
                </a:r>
                <a:r>
                  <a:rPr lang="en-US" b="1" dirty="0">
                    <a:solidFill>
                      <a:schemeClr val="accent2"/>
                    </a:solidFill>
                  </a:rPr>
                  <a:t>maximize</a:t>
                </a:r>
                <a:r>
                  <a:rPr lang="en-US" dirty="0"/>
                  <a:t> some quantity. On any particular input,</a:t>
                </a:r>
              </a:p>
              <a:p>
                <a:pPr marL="457200" indent="-457200">
                  <a:spcBef>
                    <a:spcPts val="0"/>
                  </a:spcBef>
                  <a:buFont typeface="Arial" panose="020B0604020202020204" pitchFamily="34" charset="0"/>
                  <a:buChar char="•"/>
                </a:pPr>
                <a:r>
                  <a:rPr lang="en-US" dirty="0"/>
                  <a:t>Let 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en-US" dirty="0"/>
                  <a:t> be the value obtained by your algorithm.</a:t>
                </a:r>
              </a:p>
              <a:p>
                <a:pPr marL="457200" indent="-457200">
                  <a:spcBef>
                    <a:spcPts val="0"/>
                  </a:spcBef>
                  <a:buFont typeface="Arial" panose="020B0604020202020204" pitchFamily="34" charset="0"/>
                  <a:buChar char="•"/>
                </a:pPr>
                <a:r>
                  <a:rPr lang="en-US" dirty="0"/>
                  <a:t>Let 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𝒐</m:t>
                    </m:r>
                  </m:oMath>
                </a14:m>
                <a:r>
                  <a:rPr lang="en-US" dirty="0"/>
                  <a:t> be the optimal value.</a:t>
                </a:r>
              </a:p>
              <a:p>
                <a:r>
                  <a:rPr lang="en-US" dirty="0"/>
                  <a:t>The </a:t>
                </a:r>
                <a:r>
                  <a:rPr lang="en-US" b="1" dirty="0">
                    <a:solidFill>
                      <a:schemeClr val="accent2"/>
                    </a:solidFill>
                  </a:rPr>
                  <a:t>approximation ratio </a:t>
                </a:r>
                <a:r>
                  <a:rPr lang="en-US" dirty="0"/>
                  <a:t>for this particular input is 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𝒂</m:t>
                    </m:r>
                    <m:r>
                      <a:rPr lang="en-US" b="1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b="1" i="1" dirty="0" err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𝒐</m:t>
                    </m:r>
                  </m:oMath>
                </a14:m>
                <a:r>
                  <a:rPr lang="en-US" dirty="0"/>
                  <a:t>. </a:t>
                </a:r>
              </a:p>
              <a:p>
                <a:r>
                  <a:rPr lang="en-US" dirty="0"/>
                  <a:t>The approximation ratio for your overall algorithm is the largest</a:t>
                </a:r>
                <a:r>
                  <a:rPr lang="en-US" b="1" dirty="0">
                    <a:solidFill>
                      <a:schemeClr val="accent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𝒂</m:t>
                    </m:r>
                    <m:r>
                      <a:rPr lang="en-US" b="1" i="1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b="1" i="1" dirty="0" err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𝒐</m:t>
                    </m:r>
                    <m:r>
                      <a:rPr lang="en-US" b="1" i="1" dirty="0" err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for any possible input.</a:t>
                </a:r>
              </a:p>
              <a:p>
                <a:r>
                  <a:rPr lang="en-US" dirty="0"/>
                  <a:t>Use 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𝒐</m:t>
                    </m:r>
                    <m:r>
                      <a:rPr lang="en-US" b="1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b="1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𝒂</m:t>
                    </m:r>
                    <m:r>
                      <a:rPr lang="en-US" b="1" i="1" dirty="0" err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for minimization problems.</a:t>
                </a:r>
              </a:p>
            </p:txBody>
          </p:sp>
        </mc:Choice>
        <mc:Fallback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F47C3FE3-A0B3-FC80-865F-E9BFC1ADFE4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06" t="-263" b="-12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6455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F8F3D-2C9C-2A95-6F5B-2FA28B41B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Vertex cover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CA2BCF-ABF7-EDC8-CEB5-D7916E2E1D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Input: </a:t>
            </a:r>
            <a:r>
              <a:rPr lang="en-US" dirty="0"/>
              <a:t>An undirected graph</a:t>
            </a:r>
          </a:p>
          <a:p>
            <a:r>
              <a:rPr lang="en-US" b="1" dirty="0"/>
              <a:t>Goal: </a:t>
            </a:r>
            <a:r>
              <a:rPr lang="en-US" dirty="0"/>
              <a:t>Select a smallest set of vertices so that every edge is covered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DF382A0-9DEE-0632-E1D5-F121DDD46A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9120" y="3571240"/>
            <a:ext cx="7772400" cy="2331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3242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7F2F1-3D10-0719-04C2-6E178D11D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simple greedy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F3332D-743A-E5DA-6CA2-457621C89F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​</a:t>
            </a:r>
            <a:r>
              <a:rPr lang="en-US" b="1" dirty="0">
                <a:solidFill>
                  <a:schemeClr val="accent3"/>
                </a:solidFill>
              </a:rPr>
              <a:t>while</a:t>
            </a:r>
            <a:r>
              <a:rPr lang="en-US" dirty="0"/>
              <a:t> we don’t have a vertex cover (some edge is uncovered), </a:t>
            </a:r>
          </a:p>
          <a:p>
            <a:pPr marL="917575" indent="-917575"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Pick any uncovered edge and select </a:t>
            </a:r>
            <a:r>
              <a:rPr lang="en-US" b="1" i="1" dirty="0"/>
              <a:t>both</a:t>
            </a:r>
            <a:r>
              <a:rPr lang="en-US" dirty="0"/>
              <a:t> of its endpoints.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0C8C9AC-2645-4BDF-D62D-3B0581DCDED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59562"/>
          <a:stretch>
            <a:fillRect/>
          </a:stretch>
        </p:blipFill>
        <p:spPr>
          <a:xfrm>
            <a:off x="1445465" y="3563002"/>
            <a:ext cx="3143010" cy="233172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81F3CC3-B092-6A8D-C4C8-C705C642E2A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59562"/>
          <a:stretch>
            <a:fillRect/>
          </a:stretch>
        </p:blipFill>
        <p:spPr>
          <a:xfrm>
            <a:off x="6894795" y="3704122"/>
            <a:ext cx="3143010" cy="233172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1123C24-E8CF-9CD5-AB60-C9502B27D357}"/>
              </a:ext>
            </a:extLst>
          </p:cNvPr>
          <p:cNvSpPr txBox="1"/>
          <p:nvPr/>
        </p:nvSpPr>
        <p:spPr>
          <a:xfrm>
            <a:off x="2092411" y="2990281"/>
            <a:ext cx="1500732" cy="5727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b="1" dirty="0">
                <a:latin typeface="Lato" panose="020F0502020204030203" pitchFamily="34" charset="77"/>
                <a:ea typeface="Inter" panose="02000503000000020004" pitchFamily="2" charset="0"/>
              </a:rPr>
              <a:t>Optimal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B4AA3CF-9773-FCC0-2732-BCCE26CDF7B6}"/>
              </a:ext>
            </a:extLst>
          </p:cNvPr>
          <p:cNvSpPr txBox="1"/>
          <p:nvPr/>
        </p:nvSpPr>
        <p:spPr>
          <a:xfrm>
            <a:off x="7718437" y="2990216"/>
            <a:ext cx="1370888" cy="5727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b="1" dirty="0">
                <a:latin typeface="Lato" panose="020F0502020204030203" pitchFamily="34" charset="77"/>
                <a:ea typeface="Inter" panose="02000503000000020004" pitchFamily="2" charset="0"/>
              </a:rPr>
              <a:t>Greedy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CC21154-A33F-178B-14AA-F2F2118406AD}"/>
              </a:ext>
            </a:extLst>
          </p:cNvPr>
          <p:cNvSpPr/>
          <p:nvPr/>
        </p:nvSpPr>
        <p:spPr>
          <a:xfrm>
            <a:off x="8023654" y="4283676"/>
            <a:ext cx="380227" cy="387178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F0D053F-D440-20BD-B5B6-0C48832AFE47}"/>
              </a:ext>
            </a:extLst>
          </p:cNvPr>
          <p:cNvSpPr/>
          <p:nvPr/>
        </p:nvSpPr>
        <p:spPr>
          <a:xfrm>
            <a:off x="8023654" y="5443168"/>
            <a:ext cx="380227" cy="387178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9A43A86-BC7C-3B6A-BCB4-A4C2A51BB63B}"/>
              </a:ext>
            </a:extLst>
          </p:cNvPr>
          <p:cNvSpPr/>
          <p:nvPr/>
        </p:nvSpPr>
        <p:spPr>
          <a:xfrm>
            <a:off x="7253416" y="4869982"/>
            <a:ext cx="380227" cy="387178"/>
          </a:xfrm>
          <a:prstGeom prst="ellipse">
            <a:avLst/>
          </a:prstGeom>
          <a:solidFill>
            <a:schemeClr val="accent3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97E56E7-04FE-C3F3-1893-0A42803F74D9}"/>
              </a:ext>
            </a:extLst>
          </p:cNvPr>
          <p:cNvSpPr/>
          <p:nvPr/>
        </p:nvSpPr>
        <p:spPr>
          <a:xfrm>
            <a:off x="8023653" y="5443168"/>
            <a:ext cx="380227" cy="387178"/>
          </a:xfrm>
          <a:prstGeom prst="ellipse">
            <a:avLst/>
          </a:prstGeom>
          <a:solidFill>
            <a:schemeClr val="accent3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E5291F2-1E11-65F5-215F-A3083D7CED53}"/>
              </a:ext>
            </a:extLst>
          </p:cNvPr>
          <p:cNvSpPr/>
          <p:nvPr/>
        </p:nvSpPr>
        <p:spPr>
          <a:xfrm>
            <a:off x="8023652" y="4283676"/>
            <a:ext cx="380227" cy="387178"/>
          </a:xfrm>
          <a:prstGeom prst="ellipse">
            <a:avLst/>
          </a:prstGeom>
          <a:solidFill>
            <a:schemeClr val="accent3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35A3FC7-34A2-8F2A-3193-1EAD38E63E41}"/>
              </a:ext>
            </a:extLst>
          </p:cNvPr>
          <p:cNvSpPr/>
          <p:nvPr/>
        </p:nvSpPr>
        <p:spPr>
          <a:xfrm>
            <a:off x="9190865" y="4670854"/>
            <a:ext cx="380227" cy="387178"/>
          </a:xfrm>
          <a:prstGeom prst="ellipse">
            <a:avLst/>
          </a:prstGeom>
          <a:solidFill>
            <a:schemeClr val="accent3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755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 animBg="1"/>
      <p:bldP spid="11" grpId="0" animBg="1"/>
      <p:bldP spid="13" grpId="0" animBg="1"/>
      <p:bldP spid="1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0BD0C-E40D-08FC-A4E6-81F7CEE47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Calculating the approximation ratio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69524B-942F-3CB7-106E-F8709B1F6B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Claim. </a:t>
            </a:r>
            <a:r>
              <a:rPr lang="en-US" dirty="0"/>
              <a:t>The greedy algorithm achieves an approximation ratio of 2.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Because we picked uncovered edges, the chosen edges don’t touch each other.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Any vertex cover must cover all the chosen edges.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Because they don’t touch, every vertex can only cover one.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Thus, any vertex cover must use at least half of what we used!</a:t>
            </a:r>
          </a:p>
        </p:txBody>
      </p:sp>
    </p:spTree>
    <p:extLst>
      <p:ext uri="{BB962C8B-B14F-4D97-AF65-F5344CB8AC3E}">
        <p14:creationId xmlns:p14="http://schemas.microsoft.com/office/powerpoint/2010/main" val="446356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D53DE3-AECF-6EA6-6A09-DBD579B25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Load balancing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0F92539-25AC-5DA3-E416-604E5F6CAFE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b="1" dirty="0"/>
                  <a:t>Input: </a:t>
                </a:r>
                <a:r>
                  <a:rPr lang="en-US" dirty="0"/>
                  <a:t>There are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computers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jobs, taking time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. </a:t>
                </a:r>
              </a:p>
              <a:p>
                <a:r>
                  <a:rPr lang="en-US" dirty="0"/>
                  <a:t>The </a:t>
                </a:r>
                <a:r>
                  <a:rPr lang="en-US" b="1" dirty="0" err="1">
                    <a:solidFill>
                      <a:schemeClr val="accent2"/>
                    </a:solidFill>
                  </a:rPr>
                  <a:t>makespan</a:t>
                </a:r>
                <a:r>
                  <a:rPr lang="en-US" dirty="0"/>
                  <a:t> is the time it takes to finish on all computers.</a:t>
                </a:r>
              </a:p>
              <a:p>
                <a:r>
                  <a:rPr lang="en-US" b="1" dirty="0"/>
                  <a:t>Goal: </a:t>
                </a:r>
                <a:r>
                  <a:rPr lang="en-US" dirty="0"/>
                  <a:t>Distribute the jobs to minimize </a:t>
                </a:r>
                <a:r>
                  <a:rPr lang="en-US" dirty="0" err="1"/>
                  <a:t>makespan</a:t>
                </a:r>
                <a:r>
                  <a:rPr lang="en-US" dirty="0"/>
                  <a:t>.</a:t>
                </a:r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0F92539-25AC-5DA3-E416-604E5F6CAFE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06" t="-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6AA35D84-2AD5-48A4-FC71-88629F96403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86356469"/>
                  </p:ext>
                </p:extLst>
              </p:nvPr>
            </p:nvGraphicFramePr>
            <p:xfrm>
              <a:off x="2032000" y="3902075"/>
              <a:ext cx="8128000" cy="25908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03111">
                      <a:extLst>
                        <a:ext uri="{9D8B030D-6E8A-4147-A177-3AD203B41FA5}">
                          <a16:colId xmlns:a16="http://schemas.microsoft.com/office/drawing/2014/main" val="3575908171"/>
                        </a:ext>
                      </a:extLst>
                    </a:gridCol>
                    <a:gridCol w="903111">
                      <a:extLst>
                        <a:ext uri="{9D8B030D-6E8A-4147-A177-3AD203B41FA5}">
                          <a16:colId xmlns:a16="http://schemas.microsoft.com/office/drawing/2014/main" val="80516029"/>
                        </a:ext>
                      </a:extLst>
                    </a:gridCol>
                    <a:gridCol w="903111">
                      <a:extLst>
                        <a:ext uri="{9D8B030D-6E8A-4147-A177-3AD203B41FA5}">
                          <a16:colId xmlns:a16="http://schemas.microsoft.com/office/drawing/2014/main" val="341367085"/>
                        </a:ext>
                      </a:extLst>
                    </a:gridCol>
                    <a:gridCol w="903111">
                      <a:extLst>
                        <a:ext uri="{9D8B030D-6E8A-4147-A177-3AD203B41FA5}">
                          <a16:colId xmlns:a16="http://schemas.microsoft.com/office/drawing/2014/main" val="2132520163"/>
                        </a:ext>
                      </a:extLst>
                    </a:gridCol>
                    <a:gridCol w="903111">
                      <a:extLst>
                        <a:ext uri="{9D8B030D-6E8A-4147-A177-3AD203B41FA5}">
                          <a16:colId xmlns:a16="http://schemas.microsoft.com/office/drawing/2014/main" val="3861048189"/>
                        </a:ext>
                      </a:extLst>
                    </a:gridCol>
                    <a:gridCol w="903111">
                      <a:extLst>
                        <a:ext uri="{9D8B030D-6E8A-4147-A177-3AD203B41FA5}">
                          <a16:colId xmlns:a16="http://schemas.microsoft.com/office/drawing/2014/main" val="1088245010"/>
                        </a:ext>
                      </a:extLst>
                    </a:gridCol>
                    <a:gridCol w="903112">
                      <a:extLst>
                        <a:ext uri="{9D8B030D-6E8A-4147-A177-3AD203B41FA5}">
                          <a16:colId xmlns:a16="http://schemas.microsoft.com/office/drawing/2014/main" val="3492618705"/>
                        </a:ext>
                      </a:extLst>
                    </a:gridCol>
                    <a:gridCol w="903111">
                      <a:extLst>
                        <a:ext uri="{9D8B030D-6E8A-4147-A177-3AD203B41FA5}">
                          <a16:colId xmlns:a16="http://schemas.microsoft.com/office/drawing/2014/main" val="780364359"/>
                        </a:ext>
                      </a:extLst>
                    </a:gridCol>
                    <a:gridCol w="903111">
                      <a:extLst>
                        <a:ext uri="{9D8B030D-6E8A-4147-A177-3AD203B41FA5}">
                          <a16:colId xmlns:a16="http://schemas.microsoft.com/office/drawing/2014/main" val="3343501168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dirty="0">
                              <a:solidFill>
                                <a:schemeClr val="tx1"/>
                              </a:solidFill>
                              <a:latin typeface="Lato" panose="020F0502020204030203" pitchFamily="34" charset="77"/>
                            </a:rPr>
                            <a:t>1:</a:t>
                          </a: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0" lang="en-US" sz="28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0" lang="en-US" sz="28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kumimoji="0" lang="en-US" sz="28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kumimoji="0" lang="en-US" sz="28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cs typeface="+mn-cs"/>
                                  </a:rPr>
                                  <m:t>=2</m:t>
                                </m:r>
                              </m:oMath>
                            </m:oMathPara>
                          </a14:m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gridSpan="6"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0" lang="en-US" sz="28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0" lang="en-US" sz="28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kumimoji="0" lang="en-US" sz="28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  <m:t>4</m:t>
                                    </m:r>
                                  </m:sub>
                                </m:sSub>
                                <m:r>
                                  <a:rPr kumimoji="0" lang="en-US" sz="28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cs typeface="+mn-cs"/>
                                  </a:rPr>
                                  <m:t>=</m:t>
                                </m:r>
                                <m:r>
                                  <a:rPr kumimoji="0" lang="en-US" sz="28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cs typeface="+mn-cs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37882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9602761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b="1" dirty="0">
                              <a:solidFill>
                                <a:schemeClr val="tx1"/>
                              </a:solidFill>
                              <a:latin typeface="Lato" panose="020F0502020204030203" pitchFamily="34" charset="77"/>
                            </a:rPr>
                            <a:t>2:</a:t>
                          </a: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gridSpan="3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0" lang="en-US" sz="28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0" lang="en-US" sz="28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kumimoji="0" lang="en-US" sz="28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kumimoji="0" lang="en-US" sz="28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cs typeface="+mn-cs"/>
                                  </a:rPr>
                                  <m:t>=</m:t>
                                </m:r>
                                <m:r>
                                  <a:rPr kumimoji="0" lang="en-US" sz="28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cs typeface="+mn-cs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0" lang="en-US" sz="28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0" lang="en-US" sz="28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kumimoji="0" lang="en-US" sz="28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  <m:t>5</m:t>
                                    </m:r>
                                  </m:sub>
                                </m:sSub>
                                <m:r>
                                  <a:rPr kumimoji="0" lang="en-US" sz="28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cs typeface="+mn-cs"/>
                                  </a:rPr>
                                  <m:t>=2</m:t>
                                </m:r>
                              </m:oMath>
                            </m:oMathPara>
                          </a14:m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3655553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7710073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b="1" dirty="0">
                              <a:solidFill>
                                <a:schemeClr val="tx1"/>
                              </a:solidFill>
                              <a:latin typeface="Lato" panose="020F0502020204030203" pitchFamily="34" charset="77"/>
                            </a:rPr>
                            <a:t>3:</a:t>
                          </a: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gridSpan="4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0" lang="en-US" sz="28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0" lang="en-US" sz="28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kumimoji="0" lang="en-US" sz="28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  <m:t>3</m:t>
                                    </m:r>
                                  </m:sub>
                                </m:sSub>
                                <m:r>
                                  <a:rPr kumimoji="0" lang="en-US" sz="28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cs typeface="+mn-cs"/>
                                  </a:rPr>
                                  <m:t>=</m:t>
                                </m:r>
                                <m:r>
                                  <a:rPr kumimoji="0" lang="en-US" sz="28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cs typeface="+mn-cs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gridSpan="3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0" lang="en-US" sz="28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0" lang="en-US" sz="28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kumimoji="0" lang="en-US" sz="28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  <m:t>6</m:t>
                                    </m:r>
                                  </m:sub>
                                </m:sSub>
                                <m:r>
                                  <a:rPr kumimoji="0" lang="en-US" sz="28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cs typeface="+mn-cs"/>
                                  </a:rPr>
                                  <m:t>=</m:t>
                                </m:r>
                                <m:r>
                                  <a:rPr kumimoji="0" lang="en-US" sz="28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cs typeface="+mn-cs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94302552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6AA35D84-2AD5-48A4-FC71-88629F96403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86356469"/>
                  </p:ext>
                </p:extLst>
              </p:nvPr>
            </p:nvGraphicFramePr>
            <p:xfrm>
              <a:off x="2032000" y="3902075"/>
              <a:ext cx="8128000" cy="25908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03111">
                      <a:extLst>
                        <a:ext uri="{9D8B030D-6E8A-4147-A177-3AD203B41FA5}">
                          <a16:colId xmlns:a16="http://schemas.microsoft.com/office/drawing/2014/main" val="3575908171"/>
                        </a:ext>
                      </a:extLst>
                    </a:gridCol>
                    <a:gridCol w="903111">
                      <a:extLst>
                        <a:ext uri="{9D8B030D-6E8A-4147-A177-3AD203B41FA5}">
                          <a16:colId xmlns:a16="http://schemas.microsoft.com/office/drawing/2014/main" val="80516029"/>
                        </a:ext>
                      </a:extLst>
                    </a:gridCol>
                    <a:gridCol w="903111">
                      <a:extLst>
                        <a:ext uri="{9D8B030D-6E8A-4147-A177-3AD203B41FA5}">
                          <a16:colId xmlns:a16="http://schemas.microsoft.com/office/drawing/2014/main" val="341367085"/>
                        </a:ext>
                      </a:extLst>
                    </a:gridCol>
                    <a:gridCol w="903111">
                      <a:extLst>
                        <a:ext uri="{9D8B030D-6E8A-4147-A177-3AD203B41FA5}">
                          <a16:colId xmlns:a16="http://schemas.microsoft.com/office/drawing/2014/main" val="2132520163"/>
                        </a:ext>
                      </a:extLst>
                    </a:gridCol>
                    <a:gridCol w="903111">
                      <a:extLst>
                        <a:ext uri="{9D8B030D-6E8A-4147-A177-3AD203B41FA5}">
                          <a16:colId xmlns:a16="http://schemas.microsoft.com/office/drawing/2014/main" val="3861048189"/>
                        </a:ext>
                      </a:extLst>
                    </a:gridCol>
                    <a:gridCol w="903111">
                      <a:extLst>
                        <a:ext uri="{9D8B030D-6E8A-4147-A177-3AD203B41FA5}">
                          <a16:colId xmlns:a16="http://schemas.microsoft.com/office/drawing/2014/main" val="1088245010"/>
                        </a:ext>
                      </a:extLst>
                    </a:gridCol>
                    <a:gridCol w="903112">
                      <a:extLst>
                        <a:ext uri="{9D8B030D-6E8A-4147-A177-3AD203B41FA5}">
                          <a16:colId xmlns:a16="http://schemas.microsoft.com/office/drawing/2014/main" val="3492618705"/>
                        </a:ext>
                      </a:extLst>
                    </a:gridCol>
                    <a:gridCol w="903111">
                      <a:extLst>
                        <a:ext uri="{9D8B030D-6E8A-4147-A177-3AD203B41FA5}">
                          <a16:colId xmlns:a16="http://schemas.microsoft.com/office/drawing/2014/main" val="780364359"/>
                        </a:ext>
                      </a:extLst>
                    </a:gridCol>
                    <a:gridCol w="903111">
                      <a:extLst>
                        <a:ext uri="{9D8B030D-6E8A-4147-A177-3AD203B41FA5}">
                          <a16:colId xmlns:a16="http://schemas.microsoft.com/office/drawing/2014/main" val="3343501168"/>
                        </a:ext>
                      </a:extLst>
                    </a:gridCol>
                  </a:tblGrid>
                  <a:tr h="5181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dirty="0">
                              <a:solidFill>
                                <a:schemeClr val="tx1"/>
                              </a:solidFill>
                              <a:latin typeface="Lato" panose="020F0502020204030203" pitchFamily="34" charset="77"/>
                            </a:rPr>
                            <a:t>1:</a:t>
                          </a: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51408" t="-14634" r="-302113" b="-43414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gridSpan="6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50351" t="-14634" r="-468" b="-43414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378820"/>
                      </a:ext>
                    </a:extLst>
                  </a:tr>
                  <a:tr h="518160"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96027614"/>
                      </a:ext>
                    </a:extLst>
                  </a:tr>
                  <a:tr h="5181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b="1" dirty="0">
                              <a:solidFill>
                                <a:schemeClr val="tx1"/>
                              </a:solidFill>
                              <a:latin typeface="Lato" panose="020F0502020204030203" pitchFamily="34" charset="77"/>
                            </a:rPr>
                            <a:t>2:</a:t>
                          </a: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4272" t="-214634" r="-168075" b="-23414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00000" t="-214634" r="-150350" b="-23414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36555531"/>
                      </a:ext>
                    </a:extLst>
                  </a:tr>
                  <a:tr h="518160"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77100737"/>
                      </a:ext>
                    </a:extLst>
                  </a:tr>
                  <a:tr h="5181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b="1" dirty="0">
                              <a:solidFill>
                                <a:schemeClr val="tx1"/>
                              </a:solidFill>
                              <a:latin typeface="Lato" panose="020F0502020204030203" pitchFamily="34" charset="77"/>
                            </a:rPr>
                            <a:t>3:</a:t>
                          </a: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gridSpan="4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5614" t="-414634" r="-100351" b="-3414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68075" t="-414634" r="-34272" b="-3414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9430255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05801648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6B82F-8DC7-83FB-8752-BD8F350D6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greedy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EA0E47-B1A7-41EB-D936-480BA615D1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​</a:t>
            </a:r>
            <a:r>
              <a:rPr lang="en-US" b="1" dirty="0">
                <a:solidFill>
                  <a:schemeClr val="accent3"/>
                </a:solidFill>
              </a:rPr>
              <a:t>for each</a:t>
            </a:r>
            <a:r>
              <a:rPr lang="en-US" dirty="0"/>
              <a:t> job in the order we received it, </a:t>
            </a:r>
          </a:p>
          <a:p>
            <a:pPr marL="917575" indent="-917575"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Use the first available machine.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4E87DB3-59FD-6761-D53F-BFF8CCAA4DB4}"/>
              </a:ext>
            </a:extLst>
          </p:cNvPr>
          <p:cNvSpPr txBox="1"/>
          <p:nvPr/>
        </p:nvSpPr>
        <p:spPr>
          <a:xfrm>
            <a:off x="2298357" y="3230701"/>
            <a:ext cx="1510350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Greedy: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CA91889-F0CA-35DE-9CB9-6B2D1A43D724}"/>
              </a:ext>
            </a:extLst>
          </p:cNvPr>
          <p:cNvSpPr txBox="1"/>
          <p:nvPr/>
        </p:nvSpPr>
        <p:spPr>
          <a:xfrm>
            <a:off x="8151340" y="3230701"/>
            <a:ext cx="1624163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Optimal: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6" name="Table 15">
                <a:extLst>
                  <a:ext uri="{FF2B5EF4-FFF2-40B4-BE49-F238E27FC236}">
                    <a16:creationId xmlns:a16="http://schemas.microsoft.com/office/drawing/2014/main" id="{BB41D09E-1AFD-6081-911E-71FDC0C2B83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99249424"/>
                  </p:ext>
                </p:extLst>
              </p:nvPr>
            </p:nvGraphicFramePr>
            <p:xfrm>
              <a:off x="810781" y="4195763"/>
              <a:ext cx="4485502" cy="19812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98389">
                      <a:extLst>
                        <a:ext uri="{9D8B030D-6E8A-4147-A177-3AD203B41FA5}">
                          <a16:colId xmlns:a16="http://schemas.microsoft.com/office/drawing/2014/main" val="3575908171"/>
                        </a:ext>
                      </a:extLst>
                    </a:gridCol>
                    <a:gridCol w="498389">
                      <a:extLst>
                        <a:ext uri="{9D8B030D-6E8A-4147-A177-3AD203B41FA5}">
                          <a16:colId xmlns:a16="http://schemas.microsoft.com/office/drawing/2014/main" val="80516029"/>
                        </a:ext>
                      </a:extLst>
                    </a:gridCol>
                    <a:gridCol w="498389">
                      <a:extLst>
                        <a:ext uri="{9D8B030D-6E8A-4147-A177-3AD203B41FA5}">
                          <a16:colId xmlns:a16="http://schemas.microsoft.com/office/drawing/2014/main" val="341367085"/>
                        </a:ext>
                      </a:extLst>
                    </a:gridCol>
                    <a:gridCol w="498389">
                      <a:extLst>
                        <a:ext uri="{9D8B030D-6E8A-4147-A177-3AD203B41FA5}">
                          <a16:colId xmlns:a16="http://schemas.microsoft.com/office/drawing/2014/main" val="2132520163"/>
                        </a:ext>
                      </a:extLst>
                    </a:gridCol>
                    <a:gridCol w="498389">
                      <a:extLst>
                        <a:ext uri="{9D8B030D-6E8A-4147-A177-3AD203B41FA5}">
                          <a16:colId xmlns:a16="http://schemas.microsoft.com/office/drawing/2014/main" val="3861048189"/>
                        </a:ext>
                      </a:extLst>
                    </a:gridCol>
                    <a:gridCol w="498389">
                      <a:extLst>
                        <a:ext uri="{9D8B030D-6E8A-4147-A177-3AD203B41FA5}">
                          <a16:colId xmlns:a16="http://schemas.microsoft.com/office/drawing/2014/main" val="1088245010"/>
                        </a:ext>
                      </a:extLst>
                    </a:gridCol>
                    <a:gridCol w="498390">
                      <a:extLst>
                        <a:ext uri="{9D8B030D-6E8A-4147-A177-3AD203B41FA5}">
                          <a16:colId xmlns:a16="http://schemas.microsoft.com/office/drawing/2014/main" val="3492618705"/>
                        </a:ext>
                      </a:extLst>
                    </a:gridCol>
                    <a:gridCol w="498389">
                      <a:extLst>
                        <a:ext uri="{9D8B030D-6E8A-4147-A177-3AD203B41FA5}">
                          <a16:colId xmlns:a16="http://schemas.microsoft.com/office/drawing/2014/main" val="780364359"/>
                        </a:ext>
                      </a:extLst>
                    </a:gridCol>
                    <a:gridCol w="498389">
                      <a:extLst>
                        <a:ext uri="{9D8B030D-6E8A-4147-A177-3AD203B41FA5}">
                          <a16:colId xmlns:a16="http://schemas.microsoft.com/office/drawing/2014/main" val="3343501168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>
                              <a:solidFill>
                                <a:schemeClr val="tx1"/>
                              </a:solidFill>
                              <a:latin typeface="Lato" panose="020F0502020204030203" pitchFamily="34" charset="77"/>
                            </a:rPr>
                            <a:t>1:</a:t>
                          </a: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0" lang="en-US" sz="20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0" lang="en-US" sz="20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kumimoji="0" lang="en-US" sz="20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kumimoji="0" lang="en-US" sz="20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cs typeface="+mn-cs"/>
                                  </a:rPr>
                                  <m:t>=2</m:t>
                                </m:r>
                              </m:oMath>
                            </m:oMathPara>
                          </a14:m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gridSpan="6"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0" lang="en-US" sz="20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0" lang="en-US" sz="20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kumimoji="0" lang="en-US" sz="20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  <m:t>4</m:t>
                                    </m:r>
                                  </m:sub>
                                </m:sSub>
                                <m:r>
                                  <a:rPr kumimoji="0" lang="en-US" sz="20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cs typeface="+mn-cs"/>
                                  </a:rPr>
                                  <m:t>=</m:t>
                                </m:r>
                                <m:r>
                                  <a:rPr kumimoji="0" lang="en-US" sz="20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cs typeface="+mn-cs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37882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US" sz="200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9602761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1" dirty="0">
                              <a:solidFill>
                                <a:schemeClr val="tx1"/>
                              </a:solidFill>
                              <a:latin typeface="Lato" panose="020F0502020204030203" pitchFamily="34" charset="77"/>
                            </a:rPr>
                            <a:t>2:</a:t>
                          </a: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gridSpan="3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0" lang="en-US" sz="20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0" lang="en-US" sz="20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kumimoji="0" lang="en-US" sz="20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kumimoji="0" lang="en-US" sz="20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cs typeface="+mn-cs"/>
                                  </a:rPr>
                                  <m:t>=</m:t>
                                </m:r>
                                <m:r>
                                  <a:rPr kumimoji="0" lang="en-US" sz="20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cs typeface="+mn-cs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0" lang="en-US" sz="20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0" lang="en-US" sz="20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kumimoji="0" lang="en-US" sz="20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  <m:t>5</m:t>
                                    </m:r>
                                  </m:sub>
                                </m:sSub>
                                <m:r>
                                  <a:rPr kumimoji="0" lang="en-US" sz="20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cs typeface="+mn-cs"/>
                                  </a:rPr>
                                  <m:t>=2</m:t>
                                </m:r>
                              </m:oMath>
                            </m:oMathPara>
                          </a14:m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3655553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US" sz="200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7710073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1" dirty="0">
                              <a:solidFill>
                                <a:schemeClr val="tx1"/>
                              </a:solidFill>
                              <a:latin typeface="Lato" panose="020F0502020204030203" pitchFamily="34" charset="77"/>
                            </a:rPr>
                            <a:t>3:</a:t>
                          </a: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gridSpan="4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0" lang="en-US" sz="20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0" lang="en-US" sz="20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kumimoji="0" lang="en-US" sz="20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  <m:t>3</m:t>
                                    </m:r>
                                  </m:sub>
                                </m:sSub>
                                <m:r>
                                  <a:rPr kumimoji="0" lang="en-US" sz="20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cs typeface="+mn-cs"/>
                                  </a:rPr>
                                  <m:t>=</m:t>
                                </m:r>
                                <m:r>
                                  <a:rPr kumimoji="0" lang="en-US" sz="20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cs typeface="+mn-cs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gridSpan="3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0" lang="en-US" sz="20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0" lang="en-US" sz="20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kumimoji="0" lang="en-US" sz="20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  <m:t>6</m:t>
                                    </m:r>
                                  </m:sub>
                                </m:sSub>
                                <m:r>
                                  <a:rPr kumimoji="0" lang="en-US" sz="20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cs typeface="+mn-cs"/>
                                  </a:rPr>
                                  <m:t>=</m:t>
                                </m:r>
                                <m:r>
                                  <a:rPr kumimoji="0" lang="en-US" sz="20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cs typeface="+mn-cs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94302552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6" name="Table 15">
                <a:extLst>
                  <a:ext uri="{FF2B5EF4-FFF2-40B4-BE49-F238E27FC236}">
                    <a16:creationId xmlns:a16="http://schemas.microsoft.com/office/drawing/2014/main" id="{BB41D09E-1AFD-6081-911E-71FDC0C2B83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99249424"/>
                  </p:ext>
                </p:extLst>
              </p:nvPr>
            </p:nvGraphicFramePr>
            <p:xfrm>
              <a:off x="810781" y="4195763"/>
              <a:ext cx="4485502" cy="19812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98389">
                      <a:extLst>
                        <a:ext uri="{9D8B030D-6E8A-4147-A177-3AD203B41FA5}">
                          <a16:colId xmlns:a16="http://schemas.microsoft.com/office/drawing/2014/main" val="3575908171"/>
                        </a:ext>
                      </a:extLst>
                    </a:gridCol>
                    <a:gridCol w="498389">
                      <a:extLst>
                        <a:ext uri="{9D8B030D-6E8A-4147-A177-3AD203B41FA5}">
                          <a16:colId xmlns:a16="http://schemas.microsoft.com/office/drawing/2014/main" val="80516029"/>
                        </a:ext>
                      </a:extLst>
                    </a:gridCol>
                    <a:gridCol w="498389">
                      <a:extLst>
                        <a:ext uri="{9D8B030D-6E8A-4147-A177-3AD203B41FA5}">
                          <a16:colId xmlns:a16="http://schemas.microsoft.com/office/drawing/2014/main" val="341367085"/>
                        </a:ext>
                      </a:extLst>
                    </a:gridCol>
                    <a:gridCol w="498389">
                      <a:extLst>
                        <a:ext uri="{9D8B030D-6E8A-4147-A177-3AD203B41FA5}">
                          <a16:colId xmlns:a16="http://schemas.microsoft.com/office/drawing/2014/main" val="2132520163"/>
                        </a:ext>
                      </a:extLst>
                    </a:gridCol>
                    <a:gridCol w="498389">
                      <a:extLst>
                        <a:ext uri="{9D8B030D-6E8A-4147-A177-3AD203B41FA5}">
                          <a16:colId xmlns:a16="http://schemas.microsoft.com/office/drawing/2014/main" val="3861048189"/>
                        </a:ext>
                      </a:extLst>
                    </a:gridCol>
                    <a:gridCol w="498389">
                      <a:extLst>
                        <a:ext uri="{9D8B030D-6E8A-4147-A177-3AD203B41FA5}">
                          <a16:colId xmlns:a16="http://schemas.microsoft.com/office/drawing/2014/main" val="1088245010"/>
                        </a:ext>
                      </a:extLst>
                    </a:gridCol>
                    <a:gridCol w="498390">
                      <a:extLst>
                        <a:ext uri="{9D8B030D-6E8A-4147-A177-3AD203B41FA5}">
                          <a16:colId xmlns:a16="http://schemas.microsoft.com/office/drawing/2014/main" val="3492618705"/>
                        </a:ext>
                      </a:extLst>
                    </a:gridCol>
                    <a:gridCol w="498389">
                      <a:extLst>
                        <a:ext uri="{9D8B030D-6E8A-4147-A177-3AD203B41FA5}">
                          <a16:colId xmlns:a16="http://schemas.microsoft.com/office/drawing/2014/main" val="780364359"/>
                        </a:ext>
                      </a:extLst>
                    </a:gridCol>
                    <a:gridCol w="498389">
                      <a:extLst>
                        <a:ext uri="{9D8B030D-6E8A-4147-A177-3AD203B41FA5}">
                          <a16:colId xmlns:a16="http://schemas.microsoft.com/office/drawing/2014/main" val="3343501168"/>
                        </a:ext>
                      </a:extLst>
                    </a:gridCol>
                  </a:tblGrid>
                  <a:tr h="3962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>
                              <a:solidFill>
                                <a:schemeClr val="tx1"/>
                              </a:solidFill>
                              <a:latin typeface="Lato" panose="020F0502020204030203" pitchFamily="34" charset="77"/>
                            </a:rPr>
                            <a:t>1:</a:t>
                          </a: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0633" t="-9677" r="-301266" b="-432258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gridSpan="6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0211" t="-9677" r="-422" b="-432258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378820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pPr algn="ctr"/>
                          <a:endParaRPr lang="en-US" sz="200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96027614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1" dirty="0">
                              <a:solidFill>
                                <a:schemeClr val="tx1"/>
                              </a:solidFill>
                              <a:latin typeface="Lato" panose="020F0502020204030203" pitchFamily="34" charset="77"/>
                            </a:rPr>
                            <a:t>2:</a:t>
                          </a: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3613" t="-212903" r="-166387" b="-229032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01266" t="-212903" r="-150633" b="-229032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36555531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pPr algn="ctr"/>
                          <a:endParaRPr lang="en-US" sz="200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77100737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1" dirty="0">
                              <a:solidFill>
                                <a:schemeClr val="tx1"/>
                              </a:solidFill>
                              <a:latin typeface="Lato" panose="020F0502020204030203" pitchFamily="34" charset="77"/>
                            </a:rPr>
                            <a:t>3:</a:t>
                          </a: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gridSpan="4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5316" t="-416129" r="-100633" b="-2580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66387" t="-416129" r="-33613" b="-2580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94302552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7" name="Table 16">
                <a:extLst>
                  <a:ext uri="{FF2B5EF4-FFF2-40B4-BE49-F238E27FC236}">
                    <a16:creationId xmlns:a16="http://schemas.microsoft.com/office/drawing/2014/main" id="{FF92AFE8-2D3C-44A5-3E7A-DCEF1474A30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30918673"/>
                  </p:ext>
                </p:extLst>
              </p:nvPr>
            </p:nvGraphicFramePr>
            <p:xfrm>
              <a:off x="6720670" y="4195763"/>
              <a:ext cx="4485502" cy="19812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98389">
                      <a:extLst>
                        <a:ext uri="{9D8B030D-6E8A-4147-A177-3AD203B41FA5}">
                          <a16:colId xmlns:a16="http://schemas.microsoft.com/office/drawing/2014/main" val="3575908171"/>
                        </a:ext>
                      </a:extLst>
                    </a:gridCol>
                    <a:gridCol w="498389">
                      <a:extLst>
                        <a:ext uri="{9D8B030D-6E8A-4147-A177-3AD203B41FA5}">
                          <a16:colId xmlns:a16="http://schemas.microsoft.com/office/drawing/2014/main" val="80516029"/>
                        </a:ext>
                      </a:extLst>
                    </a:gridCol>
                    <a:gridCol w="498389">
                      <a:extLst>
                        <a:ext uri="{9D8B030D-6E8A-4147-A177-3AD203B41FA5}">
                          <a16:colId xmlns:a16="http://schemas.microsoft.com/office/drawing/2014/main" val="341367085"/>
                        </a:ext>
                      </a:extLst>
                    </a:gridCol>
                    <a:gridCol w="498389">
                      <a:extLst>
                        <a:ext uri="{9D8B030D-6E8A-4147-A177-3AD203B41FA5}">
                          <a16:colId xmlns:a16="http://schemas.microsoft.com/office/drawing/2014/main" val="2132520163"/>
                        </a:ext>
                      </a:extLst>
                    </a:gridCol>
                    <a:gridCol w="498389">
                      <a:extLst>
                        <a:ext uri="{9D8B030D-6E8A-4147-A177-3AD203B41FA5}">
                          <a16:colId xmlns:a16="http://schemas.microsoft.com/office/drawing/2014/main" val="3861048189"/>
                        </a:ext>
                      </a:extLst>
                    </a:gridCol>
                    <a:gridCol w="498389">
                      <a:extLst>
                        <a:ext uri="{9D8B030D-6E8A-4147-A177-3AD203B41FA5}">
                          <a16:colId xmlns:a16="http://schemas.microsoft.com/office/drawing/2014/main" val="1088245010"/>
                        </a:ext>
                      </a:extLst>
                    </a:gridCol>
                    <a:gridCol w="498390">
                      <a:extLst>
                        <a:ext uri="{9D8B030D-6E8A-4147-A177-3AD203B41FA5}">
                          <a16:colId xmlns:a16="http://schemas.microsoft.com/office/drawing/2014/main" val="3492618705"/>
                        </a:ext>
                      </a:extLst>
                    </a:gridCol>
                    <a:gridCol w="498389">
                      <a:extLst>
                        <a:ext uri="{9D8B030D-6E8A-4147-A177-3AD203B41FA5}">
                          <a16:colId xmlns:a16="http://schemas.microsoft.com/office/drawing/2014/main" val="780364359"/>
                        </a:ext>
                      </a:extLst>
                    </a:gridCol>
                    <a:gridCol w="498389">
                      <a:extLst>
                        <a:ext uri="{9D8B030D-6E8A-4147-A177-3AD203B41FA5}">
                          <a16:colId xmlns:a16="http://schemas.microsoft.com/office/drawing/2014/main" val="3343501168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>
                              <a:solidFill>
                                <a:schemeClr val="tx1"/>
                              </a:solidFill>
                              <a:latin typeface="Lato" panose="020F0502020204030203" pitchFamily="34" charset="77"/>
                            </a:rPr>
                            <a:t>1:</a:t>
                          </a: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gridSpan="6"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0" lang="en-US" sz="20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0" lang="en-US" sz="20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kumimoji="0" lang="en-US" sz="20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  <m:t>4</m:t>
                                    </m:r>
                                  </m:sub>
                                </m:sSub>
                                <m:r>
                                  <a:rPr kumimoji="0" lang="en-US" sz="20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cs typeface="+mn-cs"/>
                                  </a:rPr>
                                  <m:t>=</m:t>
                                </m:r>
                                <m:r>
                                  <a:rPr kumimoji="0" lang="en-US" sz="20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cs typeface="+mn-cs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37882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US" sz="200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9602761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1" dirty="0">
                              <a:solidFill>
                                <a:schemeClr val="tx1"/>
                              </a:solidFill>
                              <a:latin typeface="Lato" panose="020F0502020204030203" pitchFamily="34" charset="77"/>
                            </a:rPr>
                            <a:t>2:</a:t>
                          </a: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gridSpan="3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0" lang="en-US" sz="20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0" lang="en-US" sz="20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kumimoji="0" lang="en-US" sz="20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kumimoji="0" lang="en-US" sz="20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cs typeface="+mn-cs"/>
                                  </a:rPr>
                                  <m:t>=</m:t>
                                </m:r>
                                <m:r>
                                  <a:rPr kumimoji="0" lang="en-US" sz="20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cs typeface="+mn-cs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0" lang="en-US" sz="20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0" lang="en-US" sz="20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kumimoji="0" lang="en-US" sz="20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  <m:t>5</m:t>
                                    </m:r>
                                  </m:sub>
                                </m:sSub>
                                <m:r>
                                  <a:rPr kumimoji="0" lang="en-US" sz="20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cs typeface="+mn-cs"/>
                                  </a:rPr>
                                  <m:t>=2</m:t>
                                </m:r>
                              </m:oMath>
                            </m:oMathPara>
                          </a14:m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0" lang="en-US" sz="20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0" lang="en-US" sz="20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kumimoji="0" lang="en-US" sz="20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kumimoji="0" lang="en-US" sz="20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cs typeface="+mn-cs"/>
                                  </a:rPr>
                                  <m:t>=2</m:t>
                                </m:r>
                              </m:oMath>
                            </m:oMathPara>
                          </a14:m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3655553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US" sz="200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7710073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1" dirty="0">
                              <a:solidFill>
                                <a:schemeClr val="tx1"/>
                              </a:solidFill>
                              <a:latin typeface="Lato" panose="020F0502020204030203" pitchFamily="34" charset="77"/>
                            </a:rPr>
                            <a:t>3:</a:t>
                          </a: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gridSpan="4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0" lang="en-US" sz="20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0" lang="en-US" sz="20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kumimoji="0" lang="en-US" sz="20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  <m:t>3</m:t>
                                    </m:r>
                                  </m:sub>
                                </m:sSub>
                                <m:r>
                                  <a:rPr kumimoji="0" lang="en-US" sz="20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cs typeface="+mn-cs"/>
                                  </a:rPr>
                                  <m:t>=</m:t>
                                </m:r>
                                <m:r>
                                  <a:rPr kumimoji="0" lang="en-US" sz="20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cs typeface="+mn-cs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gridSpan="3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0" lang="en-US" sz="20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0" lang="en-US" sz="20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kumimoji="0" lang="en-US" sz="20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  <m:t>6</m:t>
                                    </m:r>
                                  </m:sub>
                                </m:sSub>
                                <m:r>
                                  <a:rPr kumimoji="0" lang="en-US" sz="20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cs typeface="+mn-cs"/>
                                  </a:rPr>
                                  <m:t>=</m:t>
                                </m:r>
                                <m:r>
                                  <a:rPr kumimoji="0" lang="en-US" sz="20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cs typeface="+mn-cs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94302552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7" name="Table 16">
                <a:extLst>
                  <a:ext uri="{FF2B5EF4-FFF2-40B4-BE49-F238E27FC236}">
                    <a16:creationId xmlns:a16="http://schemas.microsoft.com/office/drawing/2014/main" id="{FF92AFE8-2D3C-44A5-3E7A-DCEF1474A30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30918673"/>
                  </p:ext>
                </p:extLst>
              </p:nvPr>
            </p:nvGraphicFramePr>
            <p:xfrm>
              <a:off x="6720670" y="4195763"/>
              <a:ext cx="4485502" cy="19812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98389">
                      <a:extLst>
                        <a:ext uri="{9D8B030D-6E8A-4147-A177-3AD203B41FA5}">
                          <a16:colId xmlns:a16="http://schemas.microsoft.com/office/drawing/2014/main" val="3575908171"/>
                        </a:ext>
                      </a:extLst>
                    </a:gridCol>
                    <a:gridCol w="498389">
                      <a:extLst>
                        <a:ext uri="{9D8B030D-6E8A-4147-A177-3AD203B41FA5}">
                          <a16:colId xmlns:a16="http://schemas.microsoft.com/office/drawing/2014/main" val="80516029"/>
                        </a:ext>
                      </a:extLst>
                    </a:gridCol>
                    <a:gridCol w="498389">
                      <a:extLst>
                        <a:ext uri="{9D8B030D-6E8A-4147-A177-3AD203B41FA5}">
                          <a16:colId xmlns:a16="http://schemas.microsoft.com/office/drawing/2014/main" val="341367085"/>
                        </a:ext>
                      </a:extLst>
                    </a:gridCol>
                    <a:gridCol w="498389">
                      <a:extLst>
                        <a:ext uri="{9D8B030D-6E8A-4147-A177-3AD203B41FA5}">
                          <a16:colId xmlns:a16="http://schemas.microsoft.com/office/drawing/2014/main" val="2132520163"/>
                        </a:ext>
                      </a:extLst>
                    </a:gridCol>
                    <a:gridCol w="498389">
                      <a:extLst>
                        <a:ext uri="{9D8B030D-6E8A-4147-A177-3AD203B41FA5}">
                          <a16:colId xmlns:a16="http://schemas.microsoft.com/office/drawing/2014/main" val="3861048189"/>
                        </a:ext>
                      </a:extLst>
                    </a:gridCol>
                    <a:gridCol w="498389">
                      <a:extLst>
                        <a:ext uri="{9D8B030D-6E8A-4147-A177-3AD203B41FA5}">
                          <a16:colId xmlns:a16="http://schemas.microsoft.com/office/drawing/2014/main" val="1088245010"/>
                        </a:ext>
                      </a:extLst>
                    </a:gridCol>
                    <a:gridCol w="498390">
                      <a:extLst>
                        <a:ext uri="{9D8B030D-6E8A-4147-A177-3AD203B41FA5}">
                          <a16:colId xmlns:a16="http://schemas.microsoft.com/office/drawing/2014/main" val="3492618705"/>
                        </a:ext>
                      </a:extLst>
                    </a:gridCol>
                    <a:gridCol w="498389">
                      <a:extLst>
                        <a:ext uri="{9D8B030D-6E8A-4147-A177-3AD203B41FA5}">
                          <a16:colId xmlns:a16="http://schemas.microsoft.com/office/drawing/2014/main" val="780364359"/>
                        </a:ext>
                      </a:extLst>
                    </a:gridCol>
                    <a:gridCol w="498389">
                      <a:extLst>
                        <a:ext uri="{9D8B030D-6E8A-4147-A177-3AD203B41FA5}">
                          <a16:colId xmlns:a16="http://schemas.microsoft.com/office/drawing/2014/main" val="3343501168"/>
                        </a:ext>
                      </a:extLst>
                    </a:gridCol>
                  </a:tblGrid>
                  <a:tr h="3962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>
                              <a:solidFill>
                                <a:schemeClr val="tx1"/>
                              </a:solidFill>
                              <a:latin typeface="Lato" panose="020F0502020204030203" pitchFamily="34" charset="77"/>
                            </a:rPr>
                            <a:t>1:</a:t>
                          </a: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gridSpan="6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6949" t="-9677" r="-33475" b="-432258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378820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pPr algn="ctr"/>
                          <a:endParaRPr lang="en-US" sz="200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96027614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1" dirty="0">
                              <a:solidFill>
                                <a:schemeClr val="tx1"/>
                              </a:solidFill>
                              <a:latin typeface="Lato" panose="020F0502020204030203" pitchFamily="34" charset="77"/>
                            </a:rPr>
                            <a:t>2:</a:t>
                          </a: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3898" t="-212903" r="-166949" b="-229032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00000" t="-212903" r="-149367" b="-229032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00000" t="-212903" r="-49367" b="-229032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36555531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pPr algn="ctr"/>
                          <a:endParaRPr lang="en-US" sz="200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77100737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1" dirty="0">
                              <a:solidFill>
                                <a:schemeClr val="tx1"/>
                              </a:solidFill>
                              <a:latin typeface="Lato" panose="020F0502020204030203" pitchFamily="34" charset="77"/>
                            </a:rPr>
                            <a:t>3:</a:t>
                          </a: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gridSpan="4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5316" t="-416129" r="-99367" b="-2580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67797" t="-416129" r="-33051" b="-2580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R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>
                            <a:solidFill>
                              <a:schemeClr val="tx1"/>
                            </a:solidFill>
                            <a:latin typeface="Lato" panose="020F0502020204030203" pitchFamily="34" charset="77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9430255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587294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C2608-55E3-D307-6583-C81E639A8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Calculating the approximation ratio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0CB57B-9745-3B69-B438-A9EE15D2C8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Take some time to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Come up with some more examples where greedy is suboptimal, and try to make them as bad as possible.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Think about how you might come up with an approximation ratio for this algorithm</a:t>
            </a:r>
          </a:p>
        </p:txBody>
      </p:sp>
    </p:spTree>
    <p:extLst>
      <p:ext uri="{BB962C8B-B14F-4D97-AF65-F5344CB8AC3E}">
        <p14:creationId xmlns:p14="http://schemas.microsoft.com/office/powerpoint/2010/main" val="24336157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0A49A-3D40-568E-68AF-23B50F93E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few observations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1DECAAD-CB8D-8FC7-1406-09938676A9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dirty="0"/>
                  <a:t>If the input is a bunch of tasks of the same size, we are pretty close to optimal.</a:t>
                </a:r>
              </a:p>
              <a:p>
                <a:pPr marL="917575" lvl="1" indent="-458788">
                  <a:buFont typeface="Arial" panose="020B0604020202020204" pitchFamily="34" charset="0"/>
                  <a:buChar char="•"/>
                </a:pPr>
                <a:r>
                  <a:rPr lang="en-US" dirty="0"/>
                  <a:t>The optimal </a:t>
                </a:r>
                <a:r>
                  <a:rPr lang="en-US" dirty="0" err="1"/>
                  <a:t>makespan</a:t>
                </a:r>
                <a:r>
                  <a:rPr lang="en-US" dirty="0"/>
                  <a:t> is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≥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𝑚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.</a:t>
                </a:r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dirty="0"/>
                  <a:t>If the input has just one big task, we are actually optimal!</a:t>
                </a:r>
              </a:p>
              <a:p>
                <a:pPr marL="917575" lvl="1" indent="-458788">
                  <a:buFont typeface="Arial" panose="020B0604020202020204" pitchFamily="34" charset="0"/>
                  <a:buChar char="•"/>
                </a:pPr>
                <a:r>
                  <a:rPr lang="en-US" dirty="0"/>
                  <a:t>The optimal </a:t>
                </a:r>
                <a:r>
                  <a:rPr lang="en-US" dirty="0" err="1"/>
                  <a:t>makespan</a:t>
                </a:r>
                <a:r>
                  <a:rPr lang="en-US" dirty="0"/>
                  <a:t> is at least the maximum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.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1DECAAD-CB8D-8FC7-1406-09938676A9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86" t="-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39803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9FADBDB-FEEF-56CB-857D-8E23405D8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 example from before: A* search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9820C81-5C6F-ED0E-C930-2A6EAC927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Pick the next point with smallest</a:t>
            </a:r>
          </a:p>
          <a:p>
            <a:pPr algn="ctr"/>
            <a:r>
              <a:rPr lang="en-US" b="1" dirty="0"/>
              <a:t>distance from source</a:t>
            </a:r>
            <a:r>
              <a:rPr lang="en-US" dirty="0"/>
              <a:t> + </a:t>
            </a:r>
            <a:r>
              <a:rPr lang="en-US" b="1" dirty="0"/>
              <a:t>estimated distance to end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A* search </a:t>
            </a:r>
            <a:r>
              <a:rPr lang="en-US" i="1" dirty="0"/>
              <a:t>is</a:t>
            </a:r>
            <a:r>
              <a:rPr lang="en-US" dirty="0"/>
              <a:t> optimal for shortest paths, if you only ever underestimate distance.</a:t>
            </a: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CBFB0DA-005A-0536-B16F-65C6D88E625E}"/>
              </a:ext>
            </a:extLst>
          </p:cNvPr>
          <p:cNvSpPr txBox="1"/>
          <p:nvPr/>
        </p:nvSpPr>
        <p:spPr>
          <a:xfrm>
            <a:off x="6033407" y="3069771"/>
            <a:ext cx="4318907" cy="1111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(via distance formula with coordinates, e.g.)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1C0C8D1-B9D2-C2B0-F699-344FF18787B3}"/>
              </a:ext>
            </a:extLst>
          </p:cNvPr>
          <p:cNvSpPr txBox="1"/>
          <p:nvPr/>
        </p:nvSpPr>
        <p:spPr>
          <a:xfrm>
            <a:off x="1276350" y="3339075"/>
            <a:ext cx="4318907" cy="572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(computed like Dijkstra)</a:t>
            </a:r>
          </a:p>
        </p:txBody>
      </p:sp>
    </p:spTree>
    <p:extLst>
      <p:ext uri="{BB962C8B-B14F-4D97-AF65-F5344CB8AC3E}">
        <p14:creationId xmlns:p14="http://schemas.microsoft.com/office/powerpoint/2010/main" val="3311277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48EDE-3C2D-49B8-50BB-B5210AC0A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Calculating the approximation ratio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9714F1-CE03-8162-687F-0F57BA5C27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Claim. </a:t>
            </a:r>
            <a:r>
              <a:rPr lang="en-US" dirty="0"/>
              <a:t>The greedy algorithm achieves an approximation ratio of 2.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7" name="Picture 6" descr="A graph of a graph with a line&#10;&#10;AI-generated content may be incorrect.">
            <a:extLst>
              <a:ext uri="{FF2B5EF4-FFF2-40B4-BE49-F238E27FC236}">
                <a16:creationId xmlns:a16="http://schemas.microsoft.com/office/drawing/2014/main" id="{3BFC2D25-F4DF-23CF-6070-89406003CE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9605" y="2050705"/>
            <a:ext cx="8781004" cy="4595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51594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AD558-DD3E-6D3D-261D-F0B9D99BC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reminders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10AA1D-BB56-462E-8975-E03FBDAEBC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HW4 (Graphs) resubmissions close tonight @ 11:59pm!</a:t>
            </a:r>
          </a:p>
          <a:p>
            <a:r>
              <a:rPr lang="en-US" dirty="0"/>
              <a:t>I have OH now-12:30pm: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Meet at front of classroom, we’ll walk over together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CSE (Allen) 214 if you’re coming later</a:t>
            </a:r>
          </a:p>
          <a:p>
            <a:r>
              <a:rPr lang="en-US" dirty="0"/>
              <a:t>Nathan has online OH 12–1pm: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u="sng" dirty="0">
                <a:hlinkClick r:id="rId3"/>
              </a:rPr>
              <a:t>https://washington.zoom.us/my/nathanbrunelle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9205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D0DCD-46A5-64F8-E17C-F24F1A908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example: University timetabling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2DAE168-A2A4-B960-9BDC-060D65132A3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Students submit to a university the courses they would like to take during the next quarter.</a:t>
                </a:r>
              </a:p>
              <a:p>
                <a:r>
                  <a:rPr lang="en-US" dirty="0"/>
                  <a:t>The university has 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𝒌</m:t>
                    </m:r>
                  </m:oMath>
                </a14:m>
                <a:r>
                  <a:rPr lang="en-US" dirty="0"/>
                  <a:t> class blocks, and needs to determine if scheduling is possible with no students in two classes at once.</a:t>
                </a:r>
              </a:p>
              <a:p>
                <a:r>
                  <a:rPr lang="en-US" b="1" dirty="0"/>
                  <a:t>Graph representation:</a:t>
                </a:r>
              </a:p>
              <a:p>
                <a:pPr marL="457200" indent="-457200">
                  <a:spcBef>
                    <a:spcPts val="0"/>
                  </a:spcBef>
                  <a:buFont typeface="Arial" panose="020B0604020202020204" pitchFamily="34" charset="0"/>
                  <a:buChar char="•"/>
                </a:pPr>
                <a:r>
                  <a:rPr lang="en-US" dirty="0"/>
                  <a:t>Vertices: Courses</a:t>
                </a:r>
              </a:p>
              <a:p>
                <a:pPr marL="457200" indent="-457200">
                  <a:spcBef>
                    <a:spcPts val="0"/>
                  </a:spcBef>
                  <a:buFont typeface="Arial" panose="020B0604020202020204" pitchFamily="34" charset="0"/>
                  <a:buChar char="•"/>
                </a:pPr>
                <a:r>
                  <a:rPr lang="en-US" dirty="0"/>
                  <a:t>Edges: Courses that cannot be scheduled at the same time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2DAE168-A2A4-B960-9BDC-060D65132A3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06" t="-263" r="-6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2461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FA943-C739-43E3-0991-06EF42095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 coloring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875247-6AD1-160F-0FD4-A7EEE87881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an instance of </a:t>
            </a:r>
            <a:r>
              <a:rPr lang="en-US" b="1" dirty="0">
                <a:solidFill>
                  <a:schemeClr val="accent2"/>
                </a:solidFill>
              </a:rPr>
              <a:t>graph coloring</a:t>
            </a:r>
            <a:r>
              <a:rPr lang="en-US" dirty="0"/>
              <a:t>. A valid graph coloring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Assigns a color (timeslot) to each vertex (course)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Such that no two adjacent vertices have the same color</a:t>
            </a:r>
          </a:p>
          <a:p>
            <a:endParaRPr lang="en-US" dirty="0"/>
          </a:p>
          <a:p>
            <a:r>
              <a:rPr lang="en-US" b="1" dirty="0"/>
              <a:t>Input: </a:t>
            </a:r>
            <a:r>
              <a:rPr lang="en-US" dirty="0"/>
              <a:t>An undirected graph</a:t>
            </a:r>
          </a:p>
          <a:p>
            <a:r>
              <a:rPr lang="en-US" b="1" dirty="0"/>
              <a:t>Goal: </a:t>
            </a:r>
            <a:r>
              <a:rPr lang="en-US" dirty="0"/>
              <a:t>What is the minimum number of colors needed?</a:t>
            </a:r>
          </a:p>
        </p:txBody>
      </p:sp>
    </p:spTree>
    <p:extLst>
      <p:ext uri="{BB962C8B-B14F-4D97-AF65-F5344CB8AC3E}">
        <p14:creationId xmlns:p14="http://schemas.microsoft.com/office/powerpoint/2010/main" val="782144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90098-51C6-B40D-0DC6-7A6E46AE2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 coloring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51E973-F181-372B-1855-F01F5E0680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892AB5E-ED75-659F-BD61-F5E81A1356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3536" y="1604474"/>
            <a:ext cx="4684927" cy="4572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3432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45AC8-E1E8-A631-6220-F4677DD83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try a greedy algorithm?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57B12D4-0A9A-E47B-8E7A-0C185135C20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Graph coloring is </a:t>
                </a:r>
                <a:r>
                  <a:rPr lang="en-US" b="1" dirty="0"/>
                  <a:t>hard</a:t>
                </a:r>
                <a:r>
                  <a:rPr lang="en-US" dirty="0"/>
                  <a:t>.</a:t>
                </a:r>
              </a:p>
              <a:p>
                <a:r>
                  <a:rPr lang="en-US" dirty="0"/>
                  <a:t>Mathematicians believe that it is impossible to solve graph coloring optimally in polynomial time: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𝑶</m:t>
                    </m:r>
                    <m:d>
                      <m:dPr>
                        <m:ctrlP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1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𝒏</m:t>
                            </m:r>
                          </m:e>
                          <m:sup>
                            <m:r>
                              <a:rPr lang="en-US" b="1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𝒄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dirty="0"/>
                  <a:t> for any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𝒄</m:t>
                    </m:r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More about this later in course: graph coloring is </a:t>
                </a:r>
                <a:r>
                  <a:rPr lang="en-US" b="1" dirty="0"/>
                  <a:t>NP-complete</a:t>
                </a:r>
                <a:r>
                  <a:rPr lang="en-US" dirty="0"/>
                  <a:t>.</a:t>
                </a:r>
              </a:p>
              <a:p>
                <a:r>
                  <a:rPr lang="en-US" dirty="0"/>
                  <a:t>Easy optimal exponential time algorithm:</a:t>
                </a:r>
              </a:p>
              <a:p>
                <a:pPr marL="457200" indent="-457200">
                  <a:spcBef>
                    <a:spcPts val="0"/>
                  </a:spcBef>
                  <a:buFont typeface="Arial" panose="020B0604020202020204" pitchFamily="34" charset="0"/>
                  <a:buChar char="•"/>
                </a:pPr>
                <a:r>
                  <a:rPr lang="en-US" dirty="0"/>
                  <a:t>For every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𝒌</m:t>
                    </m:r>
                  </m:oMath>
                </a14:m>
                <a:r>
                  <a:rPr lang="en-US" dirty="0"/>
                  <a:t>, check every way to color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𝒏</m:t>
                    </m:r>
                  </m:oMath>
                </a14:m>
                <a:r>
                  <a:rPr lang="en-US" dirty="0"/>
                  <a:t> vertices with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𝒌</m:t>
                    </m:r>
                  </m:oMath>
                </a14:m>
                <a:r>
                  <a:rPr lang="en-US" dirty="0"/>
                  <a:t> colors.</a:t>
                </a:r>
              </a:p>
              <a:p>
                <a:pPr marL="457200" indent="-457200">
                  <a:spcBef>
                    <a:spcPts val="0"/>
                  </a:spcBef>
                  <a:buFont typeface="Arial" panose="020B0604020202020204" pitchFamily="34" charset="0"/>
                  <a:buChar char="•"/>
                </a:pPr>
                <a:r>
                  <a:rPr lang="en-US" dirty="0"/>
                  <a:t>But there are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𝒌</m:t>
                        </m:r>
                      </m:e>
                      <m:sup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p>
                    </m:sSup>
                  </m:oMath>
                </a14:m>
                <a:r>
                  <a:rPr lang="en-US" b="1" dirty="0">
                    <a:solidFill>
                      <a:schemeClr val="accent1"/>
                    </a:solidFill>
                  </a:rPr>
                  <a:t> </a:t>
                </a:r>
                <a:r>
                  <a:rPr lang="en-US" dirty="0"/>
                  <a:t>possible colorings each iteration!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57B12D4-0A9A-E47B-8E7A-0C185135C20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06" t="-263" r="-1448" b="-10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74131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4C42A-7B94-5C46-1C2A-AC5E1E84E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Greedy approach to graph coloring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9F4960-74BA-A111-2926-8A65878776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Think of colors as numbers 1, 2, 3, …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​</a:t>
            </a:r>
            <a:r>
              <a:rPr lang="en-US" b="1" dirty="0">
                <a:solidFill>
                  <a:schemeClr val="accent3"/>
                </a:solidFill>
              </a:rPr>
              <a:t>while</a:t>
            </a:r>
            <a:r>
              <a:rPr lang="en-US" dirty="0"/>
              <a:t> some vertex is not yet colored,</a:t>
            </a:r>
          </a:p>
          <a:p>
            <a:pPr marL="917575" indent="-917575"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Color it with the smallest number that is not used by its neighbors.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369EAAA-2046-1E27-CCE9-9EAAE7D6BA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9351" y="3363098"/>
            <a:ext cx="3133297" cy="3058098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589FBEF4-9E3A-F8BD-B893-0B32405D9F6D}"/>
              </a:ext>
            </a:extLst>
          </p:cNvPr>
          <p:cNvSpPr/>
          <p:nvPr/>
        </p:nvSpPr>
        <p:spPr>
          <a:xfrm>
            <a:off x="4570541" y="4431957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425683AC-67D0-EB4B-4C30-427D23ED9D78}"/>
              </a:ext>
            </a:extLst>
          </p:cNvPr>
          <p:cNvSpPr/>
          <p:nvPr/>
        </p:nvSpPr>
        <p:spPr>
          <a:xfrm>
            <a:off x="5947718" y="3429000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45CCC008-65E5-185F-A5B1-38ADFCFE797B}"/>
              </a:ext>
            </a:extLst>
          </p:cNvPr>
          <p:cNvSpPr/>
          <p:nvPr/>
        </p:nvSpPr>
        <p:spPr>
          <a:xfrm>
            <a:off x="5947718" y="4024184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5EE1960-0CE3-D118-2C56-4E8717AB191E}"/>
              </a:ext>
            </a:extLst>
          </p:cNvPr>
          <p:cNvSpPr/>
          <p:nvPr/>
        </p:nvSpPr>
        <p:spPr>
          <a:xfrm>
            <a:off x="5200736" y="4584357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0B77A02-5354-D757-73E1-E460241BD89E}"/>
              </a:ext>
            </a:extLst>
          </p:cNvPr>
          <p:cNvSpPr/>
          <p:nvPr/>
        </p:nvSpPr>
        <p:spPr>
          <a:xfrm>
            <a:off x="6694704" y="4584357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5FF1B42-47DE-994E-69AF-01259639212A}"/>
              </a:ext>
            </a:extLst>
          </p:cNvPr>
          <p:cNvSpPr/>
          <p:nvPr/>
        </p:nvSpPr>
        <p:spPr>
          <a:xfrm>
            <a:off x="5497298" y="5430087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9239DDC-1DB7-9F23-FCB3-1C18DCDA1DB6}"/>
              </a:ext>
            </a:extLst>
          </p:cNvPr>
          <p:cNvSpPr/>
          <p:nvPr/>
        </p:nvSpPr>
        <p:spPr>
          <a:xfrm>
            <a:off x="5092185" y="6110416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6D601B5D-EBBD-ED5A-4804-3FCDE6799FE0}"/>
              </a:ext>
            </a:extLst>
          </p:cNvPr>
          <p:cNvSpPr/>
          <p:nvPr/>
        </p:nvSpPr>
        <p:spPr>
          <a:xfrm>
            <a:off x="6431692" y="5471276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BBFC625-B3D3-93E1-4A64-2C4671BBBCB7}"/>
              </a:ext>
            </a:extLst>
          </p:cNvPr>
          <p:cNvSpPr/>
          <p:nvPr/>
        </p:nvSpPr>
        <p:spPr>
          <a:xfrm>
            <a:off x="7324899" y="4431957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CCC61B6-F3D4-C942-25F0-0525EB678D91}"/>
              </a:ext>
            </a:extLst>
          </p:cNvPr>
          <p:cNvSpPr/>
          <p:nvPr/>
        </p:nvSpPr>
        <p:spPr>
          <a:xfrm>
            <a:off x="6820972" y="6060249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64FEBB4A-4CE5-65B5-6109-C8AB6E3A33D8}"/>
              </a:ext>
            </a:extLst>
          </p:cNvPr>
          <p:cNvSpPr/>
          <p:nvPr/>
        </p:nvSpPr>
        <p:spPr>
          <a:xfrm>
            <a:off x="925298" y="4736757"/>
            <a:ext cx="296562" cy="304800"/>
          </a:xfrm>
          <a:prstGeom prst="ellipse">
            <a:avLst/>
          </a:prstGeom>
          <a:solidFill>
            <a:schemeClr val="accent2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C18A6204-0FA1-C21A-21E7-911659314EBE}"/>
              </a:ext>
            </a:extLst>
          </p:cNvPr>
          <p:cNvSpPr/>
          <p:nvPr/>
        </p:nvSpPr>
        <p:spPr>
          <a:xfrm>
            <a:off x="1375720" y="4736757"/>
            <a:ext cx="296562" cy="304800"/>
          </a:xfrm>
          <a:prstGeom prst="ellipse">
            <a:avLst/>
          </a:prstGeom>
          <a:solidFill>
            <a:schemeClr val="accent4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C96B6036-54FD-2C92-AA4C-7F61357CD413}"/>
              </a:ext>
            </a:extLst>
          </p:cNvPr>
          <p:cNvSpPr/>
          <p:nvPr/>
        </p:nvSpPr>
        <p:spPr>
          <a:xfrm>
            <a:off x="1842619" y="4736757"/>
            <a:ext cx="296562" cy="304800"/>
          </a:xfrm>
          <a:prstGeom prst="ellipse">
            <a:avLst/>
          </a:prstGeom>
          <a:solidFill>
            <a:schemeClr val="accent6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695A609-2D0C-565C-0C1D-F9A072CA6FAE}"/>
              </a:ext>
            </a:extLst>
          </p:cNvPr>
          <p:cNvSpPr txBox="1"/>
          <p:nvPr/>
        </p:nvSpPr>
        <p:spPr>
          <a:xfrm>
            <a:off x="838199" y="5050955"/>
            <a:ext cx="1430200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1    2    3 </a:t>
            </a:r>
          </a:p>
        </p:txBody>
      </p:sp>
    </p:spTree>
    <p:extLst>
      <p:ext uri="{BB962C8B-B14F-4D97-AF65-F5344CB8AC3E}">
        <p14:creationId xmlns:p14="http://schemas.microsoft.com/office/powerpoint/2010/main" val="3426962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7E56BD-102B-CA6F-061A-AA9E7068D2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56085-0DBF-8DC3-1F83-C177FE34E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Greedy approach to graph coloring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247DF2-BE64-119E-5655-64C433D5C3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Think of colors as numbers 1, 2, 3, …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​</a:t>
            </a:r>
            <a:r>
              <a:rPr lang="en-US" b="1" dirty="0">
                <a:solidFill>
                  <a:schemeClr val="accent3"/>
                </a:solidFill>
              </a:rPr>
              <a:t>while</a:t>
            </a:r>
            <a:r>
              <a:rPr lang="en-US" dirty="0"/>
              <a:t> some vertex is not yet colored,</a:t>
            </a:r>
          </a:p>
          <a:p>
            <a:pPr marL="917575" indent="-917575"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Color it with the smallest number that is not used by its neighbors.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A4D0C40-DC8C-0AAC-1F3A-CC87078121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9351" y="3363098"/>
            <a:ext cx="3133297" cy="3058098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96722BF9-B128-CF76-B95F-E494436957AE}"/>
              </a:ext>
            </a:extLst>
          </p:cNvPr>
          <p:cNvSpPr/>
          <p:nvPr/>
        </p:nvSpPr>
        <p:spPr>
          <a:xfrm>
            <a:off x="4570541" y="4431957"/>
            <a:ext cx="296562" cy="304800"/>
          </a:xfrm>
          <a:prstGeom prst="ellipse">
            <a:avLst/>
          </a:prstGeom>
          <a:solidFill>
            <a:schemeClr val="accent2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48502DC-5913-56B8-7554-9AFA4415CAD7}"/>
              </a:ext>
            </a:extLst>
          </p:cNvPr>
          <p:cNvSpPr/>
          <p:nvPr/>
        </p:nvSpPr>
        <p:spPr>
          <a:xfrm>
            <a:off x="5947718" y="3429000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F56450B-CE0B-48A9-B1E8-438E5435A0A2}"/>
              </a:ext>
            </a:extLst>
          </p:cNvPr>
          <p:cNvSpPr/>
          <p:nvPr/>
        </p:nvSpPr>
        <p:spPr>
          <a:xfrm>
            <a:off x="5947718" y="4024184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D57B42E3-0B8C-4E64-2688-EAF8032707F3}"/>
              </a:ext>
            </a:extLst>
          </p:cNvPr>
          <p:cNvSpPr/>
          <p:nvPr/>
        </p:nvSpPr>
        <p:spPr>
          <a:xfrm>
            <a:off x="5200736" y="4584357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10B6DB7-8080-B1A6-9B9E-C8C920CF7F4E}"/>
              </a:ext>
            </a:extLst>
          </p:cNvPr>
          <p:cNvSpPr/>
          <p:nvPr/>
        </p:nvSpPr>
        <p:spPr>
          <a:xfrm>
            <a:off x="6694704" y="4584357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39020AB-FFD5-4686-C9DE-D5DDF7BEADDF}"/>
              </a:ext>
            </a:extLst>
          </p:cNvPr>
          <p:cNvSpPr/>
          <p:nvPr/>
        </p:nvSpPr>
        <p:spPr>
          <a:xfrm>
            <a:off x="5497298" y="5430087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DA13306-1959-AD3A-B44C-59F03129930C}"/>
              </a:ext>
            </a:extLst>
          </p:cNvPr>
          <p:cNvSpPr/>
          <p:nvPr/>
        </p:nvSpPr>
        <p:spPr>
          <a:xfrm>
            <a:off x="5092185" y="6110416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5A04F75-7A01-93F5-2489-8FD960A3E87F}"/>
              </a:ext>
            </a:extLst>
          </p:cNvPr>
          <p:cNvSpPr/>
          <p:nvPr/>
        </p:nvSpPr>
        <p:spPr>
          <a:xfrm>
            <a:off x="6431692" y="5471276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2FB579AA-EB82-25CC-2B71-02E6FEA8ED60}"/>
              </a:ext>
            </a:extLst>
          </p:cNvPr>
          <p:cNvSpPr/>
          <p:nvPr/>
        </p:nvSpPr>
        <p:spPr>
          <a:xfrm>
            <a:off x="7324899" y="4431957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BC77FBD-3CB7-C84A-06D8-6B190A26B402}"/>
              </a:ext>
            </a:extLst>
          </p:cNvPr>
          <p:cNvSpPr/>
          <p:nvPr/>
        </p:nvSpPr>
        <p:spPr>
          <a:xfrm>
            <a:off x="6820972" y="6060249"/>
            <a:ext cx="296562" cy="30480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B3BC412F-0849-AD5E-B5B1-F7191ECB92FC}"/>
              </a:ext>
            </a:extLst>
          </p:cNvPr>
          <p:cNvSpPr/>
          <p:nvPr/>
        </p:nvSpPr>
        <p:spPr>
          <a:xfrm>
            <a:off x="925298" y="4736757"/>
            <a:ext cx="296562" cy="304800"/>
          </a:xfrm>
          <a:prstGeom prst="ellipse">
            <a:avLst/>
          </a:prstGeom>
          <a:solidFill>
            <a:schemeClr val="accent2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445E21C-E4B6-AB90-421E-BB77E03FF1B0}"/>
              </a:ext>
            </a:extLst>
          </p:cNvPr>
          <p:cNvSpPr/>
          <p:nvPr/>
        </p:nvSpPr>
        <p:spPr>
          <a:xfrm>
            <a:off x="1375720" y="4736757"/>
            <a:ext cx="296562" cy="304800"/>
          </a:xfrm>
          <a:prstGeom prst="ellipse">
            <a:avLst/>
          </a:prstGeom>
          <a:solidFill>
            <a:schemeClr val="accent4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0810F566-D7B9-8FFD-C857-56B9B54652A8}"/>
              </a:ext>
            </a:extLst>
          </p:cNvPr>
          <p:cNvSpPr/>
          <p:nvPr/>
        </p:nvSpPr>
        <p:spPr>
          <a:xfrm>
            <a:off x="1842619" y="4736757"/>
            <a:ext cx="296562" cy="304800"/>
          </a:xfrm>
          <a:prstGeom prst="ellipse">
            <a:avLst/>
          </a:prstGeom>
          <a:solidFill>
            <a:schemeClr val="accent6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4C86E8F-89AA-3E48-F7EB-30D6337974AC}"/>
              </a:ext>
            </a:extLst>
          </p:cNvPr>
          <p:cNvSpPr txBox="1"/>
          <p:nvPr/>
        </p:nvSpPr>
        <p:spPr>
          <a:xfrm>
            <a:off x="838199" y="5050955"/>
            <a:ext cx="1430200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1    2    3 </a:t>
            </a:r>
          </a:p>
        </p:txBody>
      </p:sp>
    </p:spTree>
    <p:extLst>
      <p:ext uri="{BB962C8B-B14F-4D97-AF65-F5344CB8AC3E}">
        <p14:creationId xmlns:p14="http://schemas.microsoft.com/office/powerpoint/2010/main" val="423118259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PLIT_ORIGINALSLIDENUMBER" val="1"/>
  <p:tag name="PPSPLIT_SPLIT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PLIT_ORIGINALSLIDENUMBER" val="38"/>
  <p:tag name="PPSPLIT_SPLIT" val="1"/>
</p:tagLst>
</file>

<file path=ppt/theme/theme1.xml><?xml version="1.0" encoding="utf-8"?>
<a:theme xmlns:a="http://schemas.openxmlformats.org/drawingml/2006/main" name="Office Theme">
  <a:themeElements>
    <a:clrScheme name="Custom 3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E68CD"/>
      </a:accent1>
      <a:accent2>
        <a:srgbClr val="D6431A"/>
      </a:accent2>
      <a:accent3>
        <a:srgbClr val="00ABC3"/>
      </a:accent3>
      <a:accent4>
        <a:srgbClr val="E09000"/>
      </a:accent4>
      <a:accent5>
        <a:srgbClr val="BC33AD"/>
      </a:accent5>
      <a:accent6>
        <a:srgbClr val="519304"/>
      </a:accent6>
      <a:hlink>
        <a:srgbClr val="467886"/>
      </a:hlink>
      <a:folHlink>
        <a:srgbClr val="467886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lnSpc>
            <a:spcPct val="125000"/>
          </a:lnSpc>
          <a:spcBef>
            <a:spcPts val="2400"/>
          </a:spcBef>
          <a:defRPr sz="2800" dirty="0" err="1" smtClean="0">
            <a:latin typeface="Lato" panose="020F0502020204030203" pitchFamily="34" charset="77"/>
            <a:ea typeface="Inter" panose="02000503000000020004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417template" id="{AAF81601-399A-2442-AAE4-D244F3C4B759}" vid="{29E269BC-C148-3C43-85B3-C1C1EC7BE7B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31339</TotalTime>
  <Words>1340</Words>
  <Application>Microsoft Macintosh PowerPoint</Application>
  <PresentationFormat>Widescreen</PresentationFormat>
  <Paragraphs>174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Aptos</vt:lpstr>
      <vt:lpstr>Arial</vt:lpstr>
      <vt:lpstr>Cambria Math</vt:lpstr>
      <vt:lpstr>Lato</vt:lpstr>
      <vt:lpstr>Office Theme</vt:lpstr>
      <vt:lpstr>Lecture 20: Non-optimal greedy</vt:lpstr>
      <vt:lpstr>Some interesting greedy ideas</vt:lpstr>
      <vt:lpstr>One example from before: A* search</vt:lpstr>
      <vt:lpstr>Second example: University timetabling</vt:lpstr>
      <vt:lpstr>Graph coloring</vt:lpstr>
      <vt:lpstr>Graph coloring</vt:lpstr>
      <vt:lpstr>Why try a greedy algorithm?</vt:lpstr>
      <vt:lpstr>Greedy approach to graph coloring</vt:lpstr>
      <vt:lpstr>Greedy approach to graph coloring</vt:lpstr>
      <vt:lpstr>Greedy approach to graph coloring</vt:lpstr>
      <vt:lpstr>Greedy approach to graph coloring</vt:lpstr>
      <vt:lpstr>Greedy approach to graph coloring</vt:lpstr>
      <vt:lpstr>Greedy approach to graph coloring</vt:lpstr>
      <vt:lpstr>Greedy approach to graph coloring</vt:lpstr>
      <vt:lpstr>Greedy approach to graph coloring</vt:lpstr>
      <vt:lpstr>Greedy approach to graph coloring</vt:lpstr>
      <vt:lpstr>Greedy approach to graph coloring</vt:lpstr>
      <vt:lpstr>Greedy approach to graph coloring</vt:lpstr>
      <vt:lpstr>How bad can greedy be?</vt:lpstr>
      <vt:lpstr>How good is greedy?</vt:lpstr>
      <vt:lpstr>Approximation algorithms</vt:lpstr>
      <vt:lpstr>What is an approximation algorithm?</vt:lpstr>
      <vt:lpstr>Vertex cover</vt:lpstr>
      <vt:lpstr>A simple greedy approach</vt:lpstr>
      <vt:lpstr>Calculating the approximation ratio</vt:lpstr>
      <vt:lpstr>Load balancing</vt:lpstr>
      <vt:lpstr>A greedy approach</vt:lpstr>
      <vt:lpstr>Calculating the approximation ratio</vt:lpstr>
      <vt:lpstr>A few observations</vt:lpstr>
      <vt:lpstr>Calculating the approximation ratio</vt:lpstr>
      <vt:lpstr>Final reminders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Glenn Sun</dc:creator>
  <cp:lastModifiedBy>Glenn Sun</cp:lastModifiedBy>
  <cp:revision>60</cp:revision>
  <dcterms:created xsi:type="dcterms:W3CDTF">2025-09-15T17:56:15Z</dcterms:created>
  <dcterms:modified xsi:type="dcterms:W3CDTF">2025-11-10T18:24:30Z</dcterms:modified>
</cp:coreProperties>
</file>