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6"/>
  </p:notesMasterIdLst>
  <p:sldIdLst>
    <p:sldId id="256" r:id="rId2"/>
    <p:sldId id="535" r:id="rId3"/>
    <p:sldId id="536" r:id="rId4"/>
    <p:sldId id="504" r:id="rId5"/>
    <p:sldId id="521" r:id="rId6"/>
    <p:sldId id="506" r:id="rId7"/>
    <p:sldId id="524" r:id="rId8"/>
    <p:sldId id="525" r:id="rId9"/>
    <p:sldId id="484" r:id="rId10"/>
    <p:sldId id="537" r:id="rId11"/>
    <p:sldId id="540" r:id="rId12"/>
    <p:sldId id="541" r:id="rId13"/>
    <p:sldId id="542" r:id="rId14"/>
    <p:sldId id="543" r:id="rId15"/>
    <p:sldId id="538" r:id="rId16"/>
    <p:sldId id="539" r:id="rId17"/>
    <p:sldId id="544" r:id="rId18"/>
    <p:sldId id="545" r:id="rId19"/>
    <p:sldId id="546" r:id="rId20"/>
    <p:sldId id="547" r:id="rId21"/>
    <p:sldId id="549" r:id="rId22"/>
    <p:sldId id="550" r:id="rId23"/>
    <p:sldId id="551" r:id="rId24"/>
    <p:sldId id="552" r:id="rId25"/>
    <p:sldId id="548" r:id="rId26"/>
    <p:sldId id="553" r:id="rId27"/>
    <p:sldId id="554" r:id="rId28"/>
    <p:sldId id="555" r:id="rId29"/>
    <p:sldId id="556" r:id="rId30"/>
    <p:sldId id="557" r:id="rId31"/>
    <p:sldId id="558" r:id="rId32"/>
    <p:sldId id="559" r:id="rId33"/>
    <p:sldId id="560" r:id="rId34"/>
    <p:sldId id="561" r:id="rId35"/>
    <p:sldId id="562" r:id="rId36"/>
    <p:sldId id="563" r:id="rId37"/>
    <p:sldId id="564" r:id="rId38"/>
    <p:sldId id="565" r:id="rId39"/>
    <p:sldId id="566" r:id="rId40"/>
    <p:sldId id="567" r:id="rId41"/>
    <p:sldId id="568" r:id="rId42"/>
    <p:sldId id="569" r:id="rId43"/>
    <p:sldId id="570" r:id="rId44"/>
    <p:sldId id="571" r:id="rId45"/>
    <p:sldId id="572" r:id="rId46"/>
    <p:sldId id="574" r:id="rId47"/>
    <p:sldId id="575" r:id="rId48"/>
    <p:sldId id="576" r:id="rId49"/>
    <p:sldId id="578" r:id="rId50"/>
    <p:sldId id="579" r:id="rId51"/>
    <p:sldId id="580" r:id="rId52"/>
    <p:sldId id="581" r:id="rId53"/>
    <p:sldId id="582" r:id="rId54"/>
    <p:sldId id="302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DE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750"/>
    <p:restoredTop sz="94648"/>
  </p:normalViewPr>
  <p:slideViewPr>
    <p:cSldViewPr snapToGrid="0">
      <p:cViewPr>
        <p:scale>
          <a:sx n="84" d="100"/>
          <a:sy n="84" d="100"/>
        </p:scale>
        <p:origin x="144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FFABE-B212-5F4F-8C26-F539B2DEA913}" type="datetimeFigureOut">
              <a:rPr lang="en-US" smtClean="0"/>
              <a:t>11/7/25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2AF9BE-9FCA-D64E-8150-DC197F2F3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5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D9D1-095B-4DBA-8DEC-E405CB58D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885598"/>
            <a:ext cx="10515600" cy="1086803"/>
          </a:xfrm>
        </p:spPr>
        <p:txBody>
          <a:bodyPr anchor="ctr" anchorCtr="0">
            <a:normAutofit/>
          </a:bodyPr>
          <a:lstStyle>
            <a:lvl1pPr algn="ctr">
              <a:defRPr sz="4000" b="1" i="0">
                <a:latin typeface="Lato" panose="020F0502020204030203" pitchFamily="34" charset="77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867FBA-33D2-60ED-ED3B-6705E7659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68925"/>
            <a:ext cx="9144000" cy="1086803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0065E-44D0-1DE1-F746-2E148310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99D50-6C11-F355-3907-B7B6AA7C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F60BC-AE1C-EF77-D52C-0018765BE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4DA4AD-1443-FFD1-A456-D7CE21E5D5CE}"/>
              </a:ext>
            </a:extLst>
          </p:cNvPr>
          <p:cNvSpPr txBox="1"/>
          <p:nvPr userDrawn="1"/>
        </p:nvSpPr>
        <p:spPr>
          <a:xfrm>
            <a:off x="3940603" y="1600201"/>
            <a:ext cx="43107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i="0" dirty="0">
                <a:latin typeface="Lato" panose="020F0502020204030203" pitchFamily="34" charset="77"/>
                <a:ea typeface="Inter SemiBold" panose="02000503000000020004" pitchFamily="2" charset="0"/>
              </a:rPr>
              <a:t>CSE 417 Autumn 2025</a:t>
            </a:r>
          </a:p>
        </p:txBody>
      </p:sp>
    </p:spTree>
    <p:extLst>
      <p:ext uri="{BB962C8B-B14F-4D97-AF65-F5344CB8AC3E}">
        <p14:creationId xmlns:p14="http://schemas.microsoft.com/office/powerpoint/2010/main" val="640041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2EDD-30A1-34B8-6560-7715E9F90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FD3F6-B915-CECB-2EBB-967DB805B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9FACB-40A3-1E43-7806-281B8F17C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5C21D-E7FF-5E85-A629-A0BD669AC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C9E00-A09D-5695-0775-2A8AC61F9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26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B7894-C6F1-AC56-86B3-B35DACFC2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9B395-EE52-4464-D0E0-2553F2680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980"/>
            <a:ext cx="10515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6F0D2-D541-330E-58FA-8B1E1FC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230DC-F558-FF50-2FAE-AFA122056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EA433-6FA7-2A8B-4EB7-521456F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5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062F-FC3F-83E5-372F-ECBCF5967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806A1-86B4-A582-ADBA-03ECDB585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63980"/>
            <a:ext cx="5181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7F8CB-33E9-5CEA-DA3F-BAA90767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63980"/>
            <a:ext cx="5181600" cy="48129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4E091-4E25-8F22-6B24-C7AB8376B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24DED-0F57-84CE-062B-1EA5CCCE9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C6A2E-186F-8737-38C9-291609A1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0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AB506-5F4A-20D8-140E-E2B46B27D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BFBFF-35D0-B220-7FEC-9D3F73B06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3640E-124C-7CA1-38E1-C4AAE73C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D5502-7B2E-4E30-9922-E894EFFC0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6A9A7C-3F21-A78F-2566-746E2026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F8295-1801-B44D-A758-12B66076D675}" type="datetimeFigureOut">
              <a:rPr lang="en-US" smtClean="0"/>
              <a:t>11/7/25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49725F-FEBB-B0DA-62A4-49A5734E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41549-BD27-5919-F7C5-449AE055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EDE8F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D7BD56-5061-2105-B4B6-29A382E6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88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E0FB9-3549-BB78-BBE6-EF2A3F35B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63980"/>
            <a:ext cx="10515600" cy="4812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1243B-7CDA-B4EB-323F-390D84821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AF8295-1801-B44D-A758-12B66076D675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DE083-9D53-4F3A-3533-F85192BB2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8EBF9-3C79-3B56-88AE-383BAE3CC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74DDEB-A76E-7746-9D36-92A1AD47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4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Lato" panose="020F0502020204030203" pitchFamily="34" charset="77"/>
          <a:ea typeface="Inter SemiBold" panose="02000503000000020004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1pPr>
      <a:lvl2pPr marL="133350" indent="0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2pPr>
      <a:lvl3pPr marL="923925" indent="-346075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3pPr>
      <a:lvl4pPr marL="1381125" indent="-346075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4pPr>
      <a:lvl5pPr marL="1836738" indent="-344488" algn="l" defTabSz="914400" rtl="0" eaLnBrk="1" latinLnBrk="0" hangingPunct="1">
        <a:lnSpc>
          <a:spcPct val="125000"/>
        </a:lnSpc>
        <a:spcBef>
          <a:spcPts val="2400"/>
        </a:spcBef>
        <a:spcAft>
          <a:spcPts val="0"/>
        </a:spcAft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Lato" panose="020F0502020204030203" pitchFamily="34" charset="77"/>
          <a:ea typeface="Inter" panose="02000503000000020004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s%3A%2F%2Fwashington.zoom.us%2Fmy%2Fnathanbrunelle&amp;sa=D&amp;source=calendar&amp;ust=1759256220000000&amp;usg=AOvVaw3W5pW0Thw9yLT1eqiMRXM6" TargetMode="Externa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5EF43-76C4-4A20-1A86-6CE0FD267A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19: Huffman codes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27621A-E45C-6CF2-1FF4-A38CEC2D4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Glenn Sun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7425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867143-72C2-687E-CD23-C9F453F3B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messages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AAF32F-5CA3-9DD6-67C3-3BA779830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Goal: </a:t>
            </a:r>
            <a:r>
              <a:rPr lang="en-US" dirty="0"/>
              <a:t>Transmit a message over a digital signal using few bits.</a:t>
            </a:r>
          </a:p>
          <a:p>
            <a:r>
              <a:rPr lang="en-US" dirty="0"/>
              <a:t>Standard encoding used by computers is ASCII: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4D791E-EC85-FE47-3B3C-EEAE677A3A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9575" b="75410"/>
          <a:stretch>
            <a:fillRect/>
          </a:stretch>
        </p:blipFill>
        <p:spPr>
          <a:xfrm>
            <a:off x="5060710" y="3246581"/>
            <a:ext cx="6448615" cy="268099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9C0FB8-E1F2-4106-DDB7-06AAEEA06D98}"/>
              </a:ext>
            </a:extLst>
          </p:cNvPr>
          <p:cNvSpPr txBox="1"/>
          <p:nvPr/>
        </p:nvSpPr>
        <p:spPr>
          <a:xfrm>
            <a:off x="1025237" y="4014359"/>
            <a:ext cx="3273653" cy="1419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A = 65 = 0100 0001</a:t>
            </a:r>
          </a:p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8 bits/letter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AFC6CE0-EA0A-A030-D9E4-0789CA0546FE}"/>
              </a:ext>
            </a:extLst>
          </p:cNvPr>
          <p:cNvCxnSpPr/>
          <p:nvPr/>
        </p:nvCxnSpPr>
        <p:spPr>
          <a:xfrm flipV="1">
            <a:off x="4305639" y="4259155"/>
            <a:ext cx="599546" cy="83127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73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CE382-DA32-44D3-E6DA-504F6DF3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encodings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F3CC49-87BD-C816-627F-32A6E7D0E7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communicate English letters + basic punctuation, we would need about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𝟑𝟐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/>
                  <a:t>symbols.</a:t>
                </a:r>
              </a:p>
              <a:p>
                <a:r>
                  <a:rPr lang="en-US" dirty="0"/>
                  <a:t>So we can get away with just 5 bits.</a:t>
                </a:r>
              </a:p>
              <a:p>
                <a:r>
                  <a:rPr lang="en-US" dirty="0"/>
                  <a:t>But can we do even better?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F3CC49-87BD-C816-627F-32A6E7D0E7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966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35F4F7-3717-FC2C-BA06-2D09C2BA3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of English letters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459F38-DD28-A1A0-D415-DB31279B7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839" y="1155829"/>
            <a:ext cx="7029449" cy="56235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43E697-AC9D-0A44-2EBF-A46916F7118A}"/>
              </a:ext>
            </a:extLst>
          </p:cNvPr>
          <p:cNvSpPr txBox="1"/>
          <p:nvPr/>
        </p:nvSpPr>
        <p:spPr>
          <a:xfrm>
            <a:off x="893309" y="3142639"/>
            <a:ext cx="2555421" cy="1111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use shorter codes for these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232337-41C0-1E76-D4FE-54DCBC2F762F}"/>
              </a:ext>
            </a:extLst>
          </p:cNvPr>
          <p:cNvSpPr txBox="1"/>
          <p:nvPr/>
        </p:nvSpPr>
        <p:spPr>
          <a:xfrm>
            <a:off x="8863693" y="2154684"/>
            <a:ext cx="2555421" cy="1649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OK to have longer codes for these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50C45CD-0A8D-E030-FB1E-4FA8B63079CE}"/>
              </a:ext>
            </a:extLst>
          </p:cNvPr>
          <p:cNvCxnSpPr/>
          <p:nvPr/>
        </p:nvCxnSpPr>
        <p:spPr>
          <a:xfrm>
            <a:off x="2245179" y="4514850"/>
            <a:ext cx="1690007" cy="65314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35CF81A-BBE2-E69E-E063-2722F5385301}"/>
              </a:ext>
            </a:extLst>
          </p:cNvPr>
          <p:cNvCxnSpPr>
            <a:cxnSpLocks/>
          </p:cNvCxnSpPr>
          <p:nvPr/>
        </p:nvCxnSpPr>
        <p:spPr>
          <a:xfrm>
            <a:off x="9658350" y="4045215"/>
            <a:ext cx="65314" cy="1751428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15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D1E92-D91D-4E60-A3A8-44BBFAB88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A8AD1-B26C-9977-776F-780FF7EE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allow codes of different lengths, it may become impossible to uniquely decode a message!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3F5F4E-2A63-ABB6-B565-FA000C73CA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105703"/>
              </p:ext>
            </p:extLst>
          </p:nvPr>
        </p:nvGraphicFramePr>
        <p:xfrm>
          <a:off x="838200" y="2865755"/>
          <a:ext cx="4093030" cy="3627120"/>
        </p:xfrm>
        <a:graphic>
          <a:graphicData uri="http://schemas.openxmlformats.org/drawingml/2006/table">
            <a:tbl>
              <a:tblPr/>
              <a:tblGrid>
                <a:gridCol w="2046515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2046515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55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62327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6C3A347-5556-5B06-5A0D-68F02D3401F2}"/>
              </a:ext>
            </a:extLst>
          </p:cNvPr>
          <p:cNvSpPr txBox="1"/>
          <p:nvPr/>
        </p:nvSpPr>
        <p:spPr>
          <a:xfrm>
            <a:off x="5694413" y="3853544"/>
            <a:ext cx="5155923" cy="141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How to decode “000”?</a:t>
            </a:r>
          </a:p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Could be AAA, AC, or CA!</a:t>
            </a:r>
          </a:p>
        </p:txBody>
      </p:sp>
    </p:spTree>
    <p:extLst>
      <p:ext uri="{BB962C8B-B14F-4D97-AF65-F5344CB8AC3E}">
        <p14:creationId xmlns:p14="http://schemas.microsoft.com/office/powerpoint/2010/main" val="225884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751E3-D321-53D0-B8D6-0CB2BB015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B0E0F-9262-B0F8-F1DC-A62378D99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codes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BDC3E-8AD7-A760-CD92-D92E67576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require prefix codes (also called prefix-free codes): no codeword should be a prefix of another codeword.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35699DD-1C09-8D52-7A4F-808EAB6F9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602231"/>
              </p:ext>
            </p:extLst>
          </p:nvPr>
        </p:nvGraphicFramePr>
        <p:xfrm>
          <a:off x="838200" y="2865755"/>
          <a:ext cx="4093030" cy="3627120"/>
        </p:xfrm>
        <a:graphic>
          <a:graphicData uri="http://schemas.openxmlformats.org/drawingml/2006/table">
            <a:tbl>
              <a:tblPr/>
              <a:tblGrid>
                <a:gridCol w="2046515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2046515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100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101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55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62327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80696BC-B97E-3973-C140-4F8941A89ABD}"/>
              </a:ext>
            </a:extLst>
          </p:cNvPr>
          <p:cNvSpPr txBox="1"/>
          <p:nvPr/>
        </p:nvSpPr>
        <p:spPr>
          <a:xfrm>
            <a:off x="5564553" y="3347358"/>
            <a:ext cx="5155923" cy="1419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Now, “AC” is 00100.</a:t>
            </a:r>
          </a:p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Can only decode this as “AC”.</a:t>
            </a:r>
          </a:p>
        </p:txBody>
      </p:sp>
    </p:spTree>
    <p:extLst>
      <p:ext uri="{BB962C8B-B14F-4D97-AF65-F5344CB8AC3E}">
        <p14:creationId xmlns:p14="http://schemas.microsoft.com/office/powerpoint/2010/main" val="424584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82FF7-2984-192F-ED24-BB979C623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note: Morse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FE7B2-1FE6-EE1B-1162-4E22DE2E3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63980"/>
            <a:ext cx="5664200" cy="4812983"/>
          </a:xfrm>
        </p:spPr>
        <p:txBody>
          <a:bodyPr/>
          <a:lstStyle/>
          <a:p>
            <a:r>
              <a:rPr lang="en-US" dirty="0"/>
              <a:t>Consider Morse code as being made up of “</a:t>
            </a:r>
            <a:r>
              <a:rPr lang="en-US" dirty="0" err="1"/>
              <a:t>dits</a:t>
            </a:r>
            <a:r>
              <a:rPr lang="en-US" dirty="0"/>
              <a:t>” and “dahs”.</a:t>
            </a:r>
          </a:p>
          <a:p>
            <a:r>
              <a:rPr lang="en-US" b="1" dirty="0">
                <a:solidFill>
                  <a:schemeClr val="accent3"/>
                </a:solidFill>
              </a:rPr>
              <a:t>Q: </a:t>
            </a:r>
            <a:r>
              <a:rPr lang="en-US" dirty="0"/>
              <a:t>Is Morse code prefix free?</a:t>
            </a:r>
          </a:p>
          <a:p>
            <a:r>
              <a:rPr lang="en-US" b="1" dirty="0">
                <a:solidFill>
                  <a:schemeClr val="accent5"/>
                </a:solidFill>
              </a:rPr>
              <a:t>A: </a:t>
            </a:r>
            <a:r>
              <a:rPr lang="en-US" dirty="0"/>
              <a:t>No! e.g. E is a prefix of A.</a:t>
            </a:r>
          </a:p>
          <a:p>
            <a:r>
              <a:rPr lang="en-US" dirty="0"/>
              <a:t>Morse code uses extra spacing between letters to allow decoding. Thus, in terms of  “</a:t>
            </a:r>
            <a:r>
              <a:rPr lang="en-US" dirty="0" err="1"/>
              <a:t>dits</a:t>
            </a:r>
            <a:r>
              <a:rPr lang="en-US" dirty="0"/>
              <a:t>” and “dahs”, it is actually a ternary code!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179456-2005-8A0C-3F61-C676E63F2D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031"/>
          <a:stretch>
            <a:fillRect/>
          </a:stretch>
        </p:blipFill>
        <p:spPr>
          <a:xfrm>
            <a:off x="6851251" y="1081786"/>
            <a:ext cx="5174496" cy="509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27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17EBA-658C-DB54-E67F-D038C68A7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ADA7F-4EDA-B51B-4F8E-AE9A0B929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note: Morse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7A3AF-1590-1C5E-C16A-51ECCF8C0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981"/>
            <a:ext cx="10651835" cy="778856"/>
          </a:xfrm>
        </p:spPr>
        <p:txBody>
          <a:bodyPr/>
          <a:lstStyle/>
          <a:p>
            <a:r>
              <a:rPr lang="en-US" dirty="0"/>
              <a:t>But if you consider it made up of “on” and “off”, it is a prefix code.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9D9C35-4351-DEA1-E360-5BFC62A7D6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484295"/>
              </p:ext>
            </p:extLst>
          </p:nvPr>
        </p:nvGraphicFramePr>
        <p:xfrm>
          <a:off x="838200" y="2544816"/>
          <a:ext cx="1051560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467">
                  <a:extLst>
                    <a:ext uri="{9D8B030D-6E8A-4147-A177-3AD203B41FA5}">
                      <a16:colId xmlns:a16="http://schemas.microsoft.com/office/drawing/2014/main" val="270649736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798976715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2772279218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3278634240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431415491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759743090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3052905084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371136593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178974791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053519974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3782924264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911369477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2137152296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813282684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523358897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3822633866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828449812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402650113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249673159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016527694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3673454125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84161240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2699045007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3673117397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380018631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123858237"/>
                    </a:ext>
                  </a:extLst>
                </a:gridCol>
                <a:gridCol w="389467">
                  <a:extLst>
                    <a:ext uri="{9D8B030D-6E8A-4147-A177-3AD203B41FA5}">
                      <a16:colId xmlns:a16="http://schemas.microsoft.com/office/drawing/2014/main" val="25764149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750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CBDD9C2-219D-4330-5511-E1E5D986E86D}"/>
              </a:ext>
            </a:extLst>
          </p:cNvPr>
          <p:cNvSpPr txBox="1"/>
          <p:nvPr/>
        </p:nvSpPr>
        <p:spPr>
          <a:xfrm>
            <a:off x="1600200" y="3190555"/>
            <a:ext cx="375424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9CB476-176E-AD9B-3F16-44E8C507516D}"/>
              </a:ext>
            </a:extLst>
          </p:cNvPr>
          <p:cNvSpPr txBox="1"/>
          <p:nvPr/>
        </p:nvSpPr>
        <p:spPr>
          <a:xfrm>
            <a:off x="5928315" y="3190555"/>
            <a:ext cx="471604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C263D0-413D-4D88-8AB9-51E56CF802B6}"/>
              </a:ext>
            </a:extLst>
          </p:cNvPr>
          <p:cNvSpPr txBox="1"/>
          <p:nvPr/>
        </p:nvSpPr>
        <p:spPr>
          <a:xfrm>
            <a:off x="10175488" y="3190555"/>
            <a:ext cx="375424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F69484-9F50-2EA7-B948-3C7D79130D9E}"/>
              </a:ext>
            </a:extLst>
          </p:cNvPr>
          <p:cNvSpPr txBox="1"/>
          <p:nvPr/>
        </p:nvSpPr>
        <p:spPr>
          <a:xfrm>
            <a:off x="2707883" y="3858409"/>
            <a:ext cx="369203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inter-character spaces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57C141A-905F-7968-2065-C7F1FC19F7C5}"/>
              </a:ext>
            </a:extLst>
          </p:cNvPr>
          <p:cNvCxnSpPr>
            <a:cxnSpLocks/>
          </p:cNvCxnSpPr>
          <p:nvPr/>
        </p:nvCxnSpPr>
        <p:spPr>
          <a:xfrm flipV="1">
            <a:off x="3390833" y="3085028"/>
            <a:ext cx="0" cy="784843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48EC723-7599-839D-99DB-18817B216FBE}"/>
              </a:ext>
            </a:extLst>
          </p:cNvPr>
          <p:cNvCxnSpPr>
            <a:cxnSpLocks/>
          </p:cNvCxnSpPr>
          <p:nvPr/>
        </p:nvCxnSpPr>
        <p:spPr>
          <a:xfrm flipV="1">
            <a:off x="6564086" y="3085028"/>
            <a:ext cx="2182587" cy="980324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767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E91A-C78C-A661-3F0F-2068114FE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Decoding a prefix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BDA39-B847-DC41-AA47-427E79EEF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table of codewords and an encoded message, how to decode it?</a:t>
            </a:r>
          </a:p>
          <a:p>
            <a:r>
              <a:rPr lang="en-US" b="1" dirty="0"/>
              <a:t>Algorithm: </a:t>
            </a:r>
            <a:r>
              <a:rPr lang="en-US" dirty="0"/>
              <a:t>Take the first prefix that is a codeword!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2A5C24F-B1E3-D706-9854-443B2798F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347551"/>
              </p:ext>
            </p:extLst>
          </p:nvPr>
        </p:nvGraphicFramePr>
        <p:xfrm>
          <a:off x="838200" y="3616869"/>
          <a:ext cx="4093030" cy="2773680"/>
        </p:xfrm>
        <a:graphic>
          <a:graphicData uri="http://schemas.openxmlformats.org/drawingml/2006/table">
            <a:tbl>
              <a:tblPr/>
              <a:tblGrid>
                <a:gridCol w="2046515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2046515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55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62327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6C81EE7-14B7-E51C-F90A-E8155C3DCA2F}"/>
              </a:ext>
            </a:extLst>
          </p:cNvPr>
          <p:cNvSpPr txBox="1"/>
          <p:nvPr/>
        </p:nvSpPr>
        <p:spPr>
          <a:xfrm>
            <a:off x="5295130" y="3663392"/>
            <a:ext cx="6600234" cy="2727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b="1" dirty="0">
                <a:latin typeface="Lato" panose="020F0502020204030203" pitchFamily="34" charset="77"/>
                <a:ea typeface="Inter" panose="02000503000000020004" pitchFamily="2" charset="0"/>
              </a:rPr>
              <a:t>Example: </a:t>
            </a: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Decode “10100”.</a:t>
            </a:r>
          </a:p>
          <a:p>
            <a:pPr marL="457200" indent="-457200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“1” is not a codeword.</a:t>
            </a:r>
          </a:p>
          <a:p>
            <a:pPr marL="457200" indent="-457200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“10” is not a codeword”.</a:t>
            </a:r>
          </a:p>
          <a:p>
            <a:pPr marL="457200" indent="-457200" algn="l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“101” is D, take this and remove “101” from string”</a:t>
            </a:r>
          </a:p>
        </p:txBody>
      </p:sp>
    </p:spTree>
    <p:extLst>
      <p:ext uri="{BB962C8B-B14F-4D97-AF65-F5344CB8AC3E}">
        <p14:creationId xmlns:p14="http://schemas.microsoft.com/office/powerpoint/2010/main" val="232428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36AC1-730F-D89E-5801-B264B697F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Decoding a prefix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AA166-A353-8F41-63C5-A338D25D7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Algorithm: </a:t>
            </a:r>
            <a:r>
              <a:rPr lang="en-US" dirty="0"/>
              <a:t>Take the first prefix that is a codeword!</a:t>
            </a:r>
          </a:p>
          <a:p>
            <a:r>
              <a:rPr lang="en-US" b="1" dirty="0">
                <a:solidFill>
                  <a:schemeClr val="accent3"/>
                </a:solidFill>
              </a:rPr>
              <a:t>Q: </a:t>
            </a:r>
            <a:r>
              <a:rPr lang="en-US" dirty="0"/>
              <a:t>Is this a greedy algorithm?</a:t>
            </a:r>
          </a:p>
          <a:p>
            <a:r>
              <a:rPr lang="en-US" b="1" dirty="0">
                <a:solidFill>
                  <a:schemeClr val="accent5"/>
                </a:solidFill>
              </a:rPr>
              <a:t>A: </a:t>
            </a:r>
            <a:r>
              <a:rPr lang="en-US" dirty="0"/>
              <a:t>Kind of? It is not an optimization problem, but makes “greedy-like” choices.</a:t>
            </a:r>
          </a:p>
          <a:p>
            <a:r>
              <a:rPr lang="en-US" b="1" dirty="0"/>
              <a:t>Why is it correct? </a:t>
            </a:r>
            <a:r>
              <a:rPr lang="en-US" dirty="0"/>
              <a:t>The first codeword must be correct, because of the prefix-free property. (No other codeword can start with it.) Thus, we can repeat the argument to show that it’s all correct.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024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4E2B2-8170-FD77-AD97-55ECB0463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how good a code 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CC2C90-EACD-67F0-D0DF-82AB47928C0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Take the average codeword length weighted by frequency: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CC2C90-EACD-67F0-D0DF-82AB47928C0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CF6CE3D-237C-F8DA-4E89-13BF410056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282053"/>
              </p:ext>
            </p:extLst>
          </p:nvPr>
        </p:nvGraphicFramePr>
        <p:xfrm>
          <a:off x="838200" y="3616869"/>
          <a:ext cx="5725887" cy="2773680"/>
        </p:xfrm>
        <a:graphic>
          <a:graphicData uri="http://schemas.openxmlformats.org/drawingml/2006/table">
            <a:tbl>
              <a:tblPr/>
              <a:tblGrid>
                <a:gridCol w="1908629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1908629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  <a:gridCol w="1908629">
                  <a:extLst>
                    <a:ext uri="{9D8B030D-6E8A-4147-A177-3AD203B41FA5}">
                      <a16:colId xmlns:a16="http://schemas.microsoft.com/office/drawing/2014/main" val="33067069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effectLst/>
                          <a:latin typeface="Lato" panose="020F0502020204030203" pitchFamily="34" charset="77"/>
                        </a:rPr>
                        <a:t>Frequency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0.25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0.25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0.125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0.125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0.125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55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  <a:latin typeface="Lato" panose="020F0502020204030203" pitchFamily="34" charset="77"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111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  <a:latin typeface="Lato" panose="020F0502020204030203" pitchFamily="34" charset="77"/>
                        </a:rPr>
                        <a:t>0.125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62327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2B396C6-EDAA-DDE9-0474-4B9CCD002A78}"/>
              </a:ext>
            </a:extLst>
          </p:cNvPr>
          <p:cNvSpPr txBox="1"/>
          <p:nvPr/>
        </p:nvSpPr>
        <p:spPr>
          <a:xfrm>
            <a:off x="6996792" y="3911471"/>
            <a:ext cx="4653838" cy="22654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b="1" dirty="0">
                <a:latin typeface="Lato" panose="020F0502020204030203" pitchFamily="34" charset="77"/>
                <a:ea typeface="Inter" panose="02000503000000020004" pitchFamily="2" charset="0"/>
              </a:rPr>
              <a:t>Example:</a:t>
            </a:r>
          </a:p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0.25(2+2) + 0.125(3+3+3+3)</a:t>
            </a:r>
          </a:p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= 2.5</a:t>
            </a:r>
          </a:p>
        </p:txBody>
      </p:sp>
    </p:spTree>
    <p:extLst>
      <p:ext uri="{BB962C8B-B14F-4D97-AF65-F5344CB8AC3E}">
        <p14:creationId xmlns:p14="http://schemas.microsoft.com/office/powerpoint/2010/main" val="66181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3D409F-9DC4-52C2-2520-10F9E4867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this week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48DA35-126A-07A6-EA04-9B8F4EA3E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P11: Extending the algorithm from today’s lecture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P11X.1/2: Finding counterexamples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P12: Your own greedy algorithm</a:t>
            </a:r>
          </a:p>
        </p:txBody>
      </p:sp>
    </p:spTree>
    <p:extLst>
      <p:ext uri="{BB962C8B-B14F-4D97-AF65-F5344CB8AC3E}">
        <p14:creationId xmlns:p14="http://schemas.microsoft.com/office/powerpoint/2010/main" val="3154430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4322B-821E-AF41-75CC-172FD1048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A2446-CB45-B35D-868E-D53F9B94F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how good a code 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823CC8-DF0A-D6AD-8373-5B10538731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Take the average codeword length weighted by frequency: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dirty="0"/>
                  <a:t>ASCII: 8 bits/letter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dirty="0"/>
                  <a:t>Morse: slightly &gt; 9 bits/letter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dirty="0"/>
                  <a:t>Huffman: slightly &gt; 4 bits/letter!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823CC8-DF0A-D6AD-8373-5B10538731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3754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62C05-A660-60D8-E0C8-84629E9D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Viewing prefix codes as binary trees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9687E3E-6E01-B228-99DD-C5B5228F6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732568"/>
              </p:ext>
            </p:extLst>
          </p:nvPr>
        </p:nvGraphicFramePr>
        <p:xfrm>
          <a:off x="838200" y="2155462"/>
          <a:ext cx="4093030" cy="3627120"/>
        </p:xfrm>
        <a:graphic>
          <a:graphicData uri="http://schemas.openxmlformats.org/drawingml/2006/table">
            <a:tbl>
              <a:tblPr/>
              <a:tblGrid>
                <a:gridCol w="2046515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2046515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100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101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55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623278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A318BCB2-B9E8-0920-0916-8CD38B85D49F}"/>
              </a:ext>
            </a:extLst>
          </p:cNvPr>
          <p:cNvSpPr/>
          <p:nvPr/>
        </p:nvSpPr>
        <p:spPr>
          <a:xfrm>
            <a:off x="6096000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327065-86C2-B27A-0BA5-A502F6AD32E5}"/>
              </a:ext>
            </a:extLst>
          </p:cNvPr>
          <p:cNvSpPr/>
          <p:nvPr/>
        </p:nvSpPr>
        <p:spPr>
          <a:xfrm>
            <a:off x="7010400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DA3EC96-5FFF-FCC2-6CF2-77D0797F1CCF}"/>
              </a:ext>
            </a:extLst>
          </p:cNvPr>
          <p:cNvSpPr/>
          <p:nvPr/>
        </p:nvSpPr>
        <p:spPr>
          <a:xfrm>
            <a:off x="7986207" y="558569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AA3934E-4DC0-66DB-F5AF-02C139BDB7C1}"/>
              </a:ext>
            </a:extLst>
          </p:cNvPr>
          <p:cNvSpPr/>
          <p:nvPr/>
        </p:nvSpPr>
        <p:spPr>
          <a:xfrm>
            <a:off x="8859044" y="558569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EB30273-AEAC-7180-D2E7-7CEBAE332A7C}"/>
              </a:ext>
            </a:extLst>
          </p:cNvPr>
          <p:cNvSpPr/>
          <p:nvPr/>
        </p:nvSpPr>
        <p:spPr>
          <a:xfrm>
            <a:off x="9731881" y="558569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0530171-CC6C-1151-DF47-75E67A0BD0FD}"/>
              </a:ext>
            </a:extLst>
          </p:cNvPr>
          <p:cNvSpPr/>
          <p:nvPr/>
        </p:nvSpPr>
        <p:spPr>
          <a:xfrm>
            <a:off x="10604718" y="558569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EF17F76-F6F8-33DF-789A-2C9699358458}"/>
              </a:ext>
            </a:extLst>
          </p:cNvPr>
          <p:cNvSpPr/>
          <p:nvPr/>
        </p:nvSpPr>
        <p:spPr>
          <a:xfrm>
            <a:off x="6531686" y="278892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EE9A4B0-A30E-9CD8-EDE2-57BCFB5CB56D}"/>
              </a:ext>
            </a:extLst>
          </p:cNvPr>
          <p:cNvSpPr/>
          <p:nvPr/>
        </p:nvSpPr>
        <p:spPr>
          <a:xfrm>
            <a:off x="8383577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0BBB7FD-EFEC-7794-1680-AE5E4259908E}"/>
              </a:ext>
            </a:extLst>
          </p:cNvPr>
          <p:cNvSpPr/>
          <p:nvPr/>
        </p:nvSpPr>
        <p:spPr>
          <a:xfrm>
            <a:off x="10105478" y="4130041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CB0017B-CEF2-A4E0-EAA4-6EAA9671D4E8}"/>
              </a:ext>
            </a:extLst>
          </p:cNvPr>
          <p:cNvSpPr/>
          <p:nvPr/>
        </p:nvSpPr>
        <p:spPr>
          <a:xfrm>
            <a:off x="9223404" y="277783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D325FA1-723C-6B10-01F7-5EB78A121307}"/>
              </a:ext>
            </a:extLst>
          </p:cNvPr>
          <p:cNvSpPr/>
          <p:nvPr/>
        </p:nvSpPr>
        <p:spPr>
          <a:xfrm>
            <a:off x="7939755" y="136398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AA53722-2F8E-2804-76AF-A3D7C73B1FFD}"/>
              </a:ext>
            </a:extLst>
          </p:cNvPr>
          <p:cNvCxnSpPr>
            <a:cxnSpLocks/>
          </p:cNvCxnSpPr>
          <p:nvPr/>
        </p:nvCxnSpPr>
        <p:spPr>
          <a:xfrm flipV="1">
            <a:off x="7084291" y="2004060"/>
            <a:ext cx="855464" cy="77377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BEA7B8C-1427-CF8B-A1BF-261003456E1A}"/>
              </a:ext>
            </a:extLst>
          </p:cNvPr>
          <p:cNvCxnSpPr>
            <a:cxnSpLocks/>
          </p:cNvCxnSpPr>
          <p:nvPr/>
        </p:nvCxnSpPr>
        <p:spPr>
          <a:xfrm flipV="1">
            <a:off x="6467405" y="3479801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5EF03AA-EAE5-6B7B-ED04-6DAD8CB5EA11}"/>
              </a:ext>
            </a:extLst>
          </p:cNvPr>
          <p:cNvCxnSpPr>
            <a:cxnSpLocks/>
          </p:cNvCxnSpPr>
          <p:nvPr/>
        </p:nvCxnSpPr>
        <p:spPr>
          <a:xfrm flipH="1" flipV="1">
            <a:off x="7010400" y="3479801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98633B2-C7A5-38AF-2D52-8AB315EEAB5A}"/>
              </a:ext>
            </a:extLst>
          </p:cNvPr>
          <p:cNvSpPr txBox="1"/>
          <p:nvPr/>
        </p:nvSpPr>
        <p:spPr>
          <a:xfrm>
            <a:off x="6172048" y="337090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52EAB53-78BD-7B79-7B07-2A41001F8A5E}"/>
              </a:ext>
            </a:extLst>
          </p:cNvPr>
          <p:cNvSpPr txBox="1"/>
          <p:nvPr/>
        </p:nvSpPr>
        <p:spPr>
          <a:xfrm>
            <a:off x="7118967" y="337589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C1D32A3-E76D-5C94-27F6-044C76AED87F}"/>
              </a:ext>
            </a:extLst>
          </p:cNvPr>
          <p:cNvCxnSpPr>
            <a:cxnSpLocks/>
          </p:cNvCxnSpPr>
          <p:nvPr/>
        </p:nvCxnSpPr>
        <p:spPr>
          <a:xfrm flipV="1">
            <a:off x="8281564" y="4874032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2D8B6AC-7D34-A89A-B6B4-62ED4067F4C7}"/>
              </a:ext>
            </a:extLst>
          </p:cNvPr>
          <p:cNvCxnSpPr>
            <a:cxnSpLocks/>
          </p:cNvCxnSpPr>
          <p:nvPr/>
        </p:nvCxnSpPr>
        <p:spPr>
          <a:xfrm flipH="1" flipV="1">
            <a:off x="8824559" y="4874032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FB9B9A7-E329-A389-3363-DFE9917BD085}"/>
              </a:ext>
            </a:extLst>
          </p:cNvPr>
          <p:cNvSpPr txBox="1"/>
          <p:nvPr/>
        </p:nvSpPr>
        <p:spPr>
          <a:xfrm>
            <a:off x="7986207" y="476513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38FC3D-A6D7-55E4-C25E-331D9F6274A9}"/>
              </a:ext>
            </a:extLst>
          </p:cNvPr>
          <p:cNvSpPr txBox="1"/>
          <p:nvPr/>
        </p:nvSpPr>
        <p:spPr>
          <a:xfrm>
            <a:off x="8933126" y="477012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A43519E-470E-4281-467B-F0E4B714D034}"/>
              </a:ext>
            </a:extLst>
          </p:cNvPr>
          <p:cNvCxnSpPr>
            <a:cxnSpLocks/>
          </p:cNvCxnSpPr>
          <p:nvPr/>
        </p:nvCxnSpPr>
        <p:spPr>
          <a:xfrm flipV="1">
            <a:off x="10027238" y="4869043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63448A3-F342-E2F8-710C-D54528A92BF4}"/>
              </a:ext>
            </a:extLst>
          </p:cNvPr>
          <p:cNvCxnSpPr>
            <a:cxnSpLocks/>
          </p:cNvCxnSpPr>
          <p:nvPr/>
        </p:nvCxnSpPr>
        <p:spPr>
          <a:xfrm flipH="1" flipV="1">
            <a:off x="10570233" y="4869043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0A38AE71-2437-91BB-46C6-8AFC84969BE9}"/>
              </a:ext>
            </a:extLst>
          </p:cNvPr>
          <p:cNvSpPr txBox="1"/>
          <p:nvPr/>
        </p:nvSpPr>
        <p:spPr>
          <a:xfrm>
            <a:off x="9731881" y="4760143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A029519-EBE8-986E-6505-4F31C6BCFF53}"/>
              </a:ext>
            </a:extLst>
          </p:cNvPr>
          <p:cNvSpPr txBox="1"/>
          <p:nvPr/>
        </p:nvSpPr>
        <p:spPr>
          <a:xfrm>
            <a:off x="10678800" y="476513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F014723-0E6B-AEF6-794F-3243470FE34C}"/>
              </a:ext>
            </a:extLst>
          </p:cNvPr>
          <p:cNvCxnSpPr>
            <a:cxnSpLocks/>
          </p:cNvCxnSpPr>
          <p:nvPr/>
        </p:nvCxnSpPr>
        <p:spPr>
          <a:xfrm flipV="1">
            <a:off x="8889319" y="3489964"/>
            <a:ext cx="436863" cy="62160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8E0D047-6291-34B9-47CF-B85C01BB9B2B}"/>
              </a:ext>
            </a:extLst>
          </p:cNvPr>
          <p:cNvCxnSpPr>
            <a:cxnSpLocks/>
          </p:cNvCxnSpPr>
          <p:nvPr/>
        </p:nvCxnSpPr>
        <p:spPr>
          <a:xfrm flipH="1" flipV="1">
            <a:off x="9797723" y="3463794"/>
            <a:ext cx="498190" cy="58422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B38AD7-74BA-9A48-0C98-35B1A4B4A741}"/>
              </a:ext>
            </a:extLst>
          </p:cNvPr>
          <p:cNvCxnSpPr>
            <a:cxnSpLocks/>
          </p:cNvCxnSpPr>
          <p:nvPr/>
        </p:nvCxnSpPr>
        <p:spPr>
          <a:xfrm flipH="1" flipV="1">
            <a:off x="8593650" y="2004060"/>
            <a:ext cx="732532" cy="7229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B6AD172-2A79-FADF-EA25-B8A5890676B2}"/>
              </a:ext>
            </a:extLst>
          </p:cNvPr>
          <p:cNvSpPr txBox="1"/>
          <p:nvPr/>
        </p:nvSpPr>
        <p:spPr>
          <a:xfrm>
            <a:off x="8692791" y="344233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1C855A1-2009-0E06-55AB-B34C838B0F57}"/>
              </a:ext>
            </a:extLst>
          </p:cNvPr>
          <p:cNvSpPr txBox="1"/>
          <p:nvPr/>
        </p:nvSpPr>
        <p:spPr>
          <a:xfrm>
            <a:off x="10105478" y="334751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871BF87-B781-5DE5-508E-4C9EEE93180E}"/>
              </a:ext>
            </a:extLst>
          </p:cNvPr>
          <p:cNvSpPr txBox="1"/>
          <p:nvPr/>
        </p:nvSpPr>
        <p:spPr>
          <a:xfrm>
            <a:off x="7118967" y="191717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510FFDE-01BC-CDBE-B14F-4E83D88866BD}"/>
              </a:ext>
            </a:extLst>
          </p:cNvPr>
          <p:cNvSpPr txBox="1"/>
          <p:nvPr/>
        </p:nvSpPr>
        <p:spPr>
          <a:xfrm>
            <a:off x="8911222" y="1921395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07404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E83D1-7D16-737C-B33C-1EAC5106F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3AD45-4CA1-7269-F04A-F14EE0E33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not necessarily full binary trees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1C2C90D-22FB-9954-A85A-1F233320A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766424"/>
              </p:ext>
            </p:extLst>
          </p:nvPr>
        </p:nvGraphicFramePr>
        <p:xfrm>
          <a:off x="838200" y="2155462"/>
          <a:ext cx="4093030" cy="2590800"/>
        </p:xfrm>
        <a:graphic>
          <a:graphicData uri="http://schemas.openxmlformats.org/drawingml/2006/table">
            <a:tbl>
              <a:tblPr/>
              <a:tblGrid>
                <a:gridCol w="2046515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2046515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100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22C29F15-D1E7-A1B9-1369-356B9BEE3615}"/>
              </a:ext>
            </a:extLst>
          </p:cNvPr>
          <p:cNvSpPr/>
          <p:nvPr/>
        </p:nvSpPr>
        <p:spPr>
          <a:xfrm>
            <a:off x="6096000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6025EEE-44E4-CDBD-4167-D6084397649D}"/>
              </a:ext>
            </a:extLst>
          </p:cNvPr>
          <p:cNvSpPr/>
          <p:nvPr/>
        </p:nvSpPr>
        <p:spPr>
          <a:xfrm>
            <a:off x="7010400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7B8A4C4-1E33-8D25-F4FD-A93B7C724522}"/>
              </a:ext>
            </a:extLst>
          </p:cNvPr>
          <p:cNvSpPr/>
          <p:nvPr/>
        </p:nvSpPr>
        <p:spPr>
          <a:xfrm>
            <a:off x="8867390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F37B694-AC3E-0168-0999-D15824D20DA5}"/>
              </a:ext>
            </a:extLst>
          </p:cNvPr>
          <p:cNvSpPr/>
          <p:nvPr/>
        </p:nvSpPr>
        <p:spPr>
          <a:xfrm>
            <a:off x="9740227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8401088-6135-36D0-6D62-31DCCF940162}"/>
              </a:ext>
            </a:extLst>
          </p:cNvPr>
          <p:cNvSpPr/>
          <p:nvPr/>
        </p:nvSpPr>
        <p:spPr>
          <a:xfrm>
            <a:off x="6531686" y="278892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3F57E9-D139-B74C-E957-EA191781872C}"/>
              </a:ext>
            </a:extLst>
          </p:cNvPr>
          <p:cNvSpPr/>
          <p:nvPr/>
        </p:nvSpPr>
        <p:spPr>
          <a:xfrm>
            <a:off x="9264760" y="4146208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8BCE90F-59AE-DC86-2662-0583549146D3}"/>
              </a:ext>
            </a:extLst>
          </p:cNvPr>
          <p:cNvSpPr/>
          <p:nvPr/>
        </p:nvSpPr>
        <p:spPr>
          <a:xfrm>
            <a:off x="9223404" y="277783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F9BA6B4-E87B-4241-A762-7953224C9598}"/>
              </a:ext>
            </a:extLst>
          </p:cNvPr>
          <p:cNvSpPr/>
          <p:nvPr/>
        </p:nvSpPr>
        <p:spPr>
          <a:xfrm>
            <a:off x="7939755" y="136398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F9D7BB-EFDF-33C0-2855-772A867C3865}"/>
              </a:ext>
            </a:extLst>
          </p:cNvPr>
          <p:cNvCxnSpPr>
            <a:cxnSpLocks/>
          </p:cNvCxnSpPr>
          <p:nvPr/>
        </p:nvCxnSpPr>
        <p:spPr>
          <a:xfrm flipV="1">
            <a:off x="7084291" y="2004060"/>
            <a:ext cx="855464" cy="77377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F8A3382-16E4-7612-F993-5BCC0F86C1CD}"/>
              </a:ext>
            </a:extLst>
          </p:cNvPr>
          <p:cNvCxnSpPr>
            <a:cxnSpLocks/>
          </p:cNvCxnSpPr>
          <p:nvPr/>
        </p:nvCxnSpPr>
        <p:spPr>
          <a:xfrm flipV="1">
            <a:off x="6467405" y="3479801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F7BE3D-F4D7-ED4E-6291-3D3747C6886F}"/>
              </a:ext>
            </a:extLst>
          </p:cNvPr>
          <p:cNvCxnSpPr>
            <a:cxnSpLocks/>
          </p:cNvCxnSpPr>
          <p:nvPr/>
        </p:nvCxnSpPr>
        <p:spPr>
          <a:xfrm flipH="1" flipV="1">
            <a:off x="7010400" y="3479801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AF4CD7B-12BE-A46C-3302-170584016785}"/>
              </a:ext>
            </a:extLst>
          </p:cNvPr>
          <p:cNvSpPr txBox="1"/>
          <p:nvPr/>
        </p:nvSpPr>
        <p:spPr>
          <a:xfrm>
            <a:off x="6172048" y="337090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1154DDD-FA08-55DC-9ACD-86984CC4C985}"/>
              </a:ext>
            </a:extLst>
          </p:cNvPr>
          <p:cNvSpPr txBox="1"/>
          <p:nvPr/>
        </p:nvSpPr>
        <p:spPr>
          <a:xfrm>
            <a:off x="7118967" y="337589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5C94491-8F32-BA15-19C8-B8FDD28BCC31}"/>
              </a:ext>
            </a:extLst>
          </p:cNvPr>
          <p:cNvCxnSpPr>
            <a:cxnSpLocks/>
          </p:cNvCxnSpPr>
          <p:nvPr/>
        </p:nvCxnSpPr>
        <p:spPr>
          <a:xfrm flipV="1">
            <a:off x="9162747" y="4889276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D824794-2E22-7601-7112-22849310BDC5}"/>
              </a:ext>
            </a:extLst>
          </p:cNvPr>
          <p:cNvCxnSpPr>
            <a:cxnSpLocks/>
          </p:cNvCxnSpPr>
          <p:nvPr/>
        </p:nvCxnSpPr>
        <p:spPr>
          <a:xfrm flipH="1" flipV="1">
            <a:off x="9705742" y="4889276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203F896-1E50-1CC3-0997-B9B69DCC503C}"/>
              </a:ext>
            </a:extLst>
          </p:cNvPr>
          <p:cNvSpPr txBox="1"/>
          <p:nvPr/>
        </p:nvSpPr>
        <p:spPr>
          <a:xfrm>
            <a:off x="8867390" y="4780376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A6B3555-80E1-35C1-8172-30CA2DCC994A}"/>
              </a:ext>
            </a:extLst>
          </p:cNvPr>
          <p:cNvSpPr txBox="1"/>
          <p:nvPr/>
        </p:nvSpPr>
        <p:spPr>
          <a:xfrm>
            <a:off x="9814309" y="4785365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DA6A657-564A-CCFA-E77F-B572190A4196}"/>
              </a:ext>
            </a:extLst>
          </p:cNvPr>
          <p:cNvCxnSpPr>
            <a:cxnSpLocks/>
          </p:cNvCxnSpPr>
          <p:nvPr/>
        </p:nvCxnSpPr>
        <p:spPr>
          <a:xfrm flipV="1">
            <a:off x="9584800" y="3490888"/>
            <a:ext cx="0" cy="5892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C6D536A-3027-F16E-1F97-812156EF0F8B}"/>
              </a:ext>
            </a:extLst>
          </p:cNvPr>
          <p:cNvCxnSpPr>
            <a:cxnSpLocks/>
          </p:cNvCxnSpPr>
          <p:nvPr/>
        </p:nvCxnSpPr>
        <p:spPr>
          <a:xfrm flipH="1" flipV="1">
            <a:off x="8593650" y="2004060"/>
            <a:ext cx="732532" cy="7229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596BD32-A1C0-386D-C53E-AC1A80FA73E2}"/>
              </a:ext>
            </a:extLst>
          </p:cNvPr>
          <p:cNvSpPr txBox="1"/>
          <p:nvPr/>
        </p:nvSpPr>
        <p:spPr>
          <a:xfrm>
            <a:off x="9063812" y="345086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6BB2A65-EACB-A512-67AE-48EB741E3D24}"/>
              </a:ext>
            </a:extLst>
          </p:cNvPr>
          <p:cNvSpPr txBox="1"/>
          <p:nvPr/>
        </p:nvSpPr>
        <p:spPr>
          <a:xfrm>
            <a:off x="7118967" y="191717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F29BC70-CCE7-A602-4685-C4A12E338235}"/>
              </a:ext>
            </a:extLst>
          </p:cNvPr>
          <p:cNvSpPr txBox="1"/>
          <p:nvPr/>
        </p:nvSpPr>
        <p:spPr>
          <a:xfrm>
            <a:off x="8911222" y="1921395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97AEA8-A087-147B-47F4-D6BE507D45E9}"/>
              </a:ext>
            </a:extLst>
          </p:cNvPr>
          <p:cNvSpPr txBox="1"/>
          <p:nvPr/>
        </p:nvSpPr>
        <p:spPr>
          <a:xfrm>
            <a:off x="708288" y="5623263"/>
            <a:ext cx="7231467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(Full binary tree has 0 or 2 children per node.)</a:t>
            </a:r>
          </a:p>
        </p:txBody>
      </p:sp>
    </p:spTree>
    <p:extLst>
      <p:ext uri="{BB962C8B-B14F-4D97-AF65-F5344CB8AC3E}">
        <p14:creationId xmlns:p14="http://schemas.microsoft.com/office/powerpoint/2010/main" val="18577884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A4686-39D0-1EF6-C0AE-2FFE190B7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Swapping 0/1 doesn’t affect quality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75E6D9-3D46-C6BF-7A35-965770131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823838"/>
              </p:ext>
            </p:extLst>
          </p:nvPr>
        </p:nvGraphicFramePr>
        <p:xfrm>
          <a:off x="838200" y="2155462"/>
          <a:ext cx="4093030" cy="2590800"/>
        </p:xfrm>
        <a:graphic>
          <a:graphicData uri="http://schemas.openxmlformats.org/drawingml/2006/table">
            <a:tbl>
              <a:tblPr/>
              <a:tblGrid>
                <a:gridCol w="2046515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2046515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702FCD3B-0037-4EDB-6C18-DFF9E090F575}"/>
              </a:ext>
            </a:extLst>
          </p:cNvPr>
          <p:cNvSpPr/>
          <p:nvPr/>
        </p:nvSpPr>
        <p:spPr>
          <a:xfrm>
            <a:off x="6096000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E3AAEE0-DA00-2F75-E62B-07D1DEB8FD49}"/>
              </a:ext>
            </a:extLst>
          </p:cNvPr>
          <p:cNvSpPr/>
          <p:nvPr/>
        </p:nvSpPr>
        <p:spPr>
          <a:xfrm>
            <a:off x="7010400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09660BB-37AB-A39D-CF09-8F3C29D0BFD0}"/>
              </a:ext>
            </a:extLst>
          </p:cNvPr>
          <p:cNvSpPr/>
          <p:nvPr/>
        </p:nvSpPr>
        <p:spPr>
          <a:xfrm>
            <a:off x="8867390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DC4B0F8-D366-348B-6811-C698C37F7FFA}"/>
              </a:ext>
            </a:extLst>
          </p:cNvPr>
          <p:cNvSpPr/>
          <p:nvPr/>
        </p:nvSpPr>
        <p:spPr>
          <a:xfrm>
            <a:off x="9740227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5FDBE65-7DAD-C997-C63F-1762047D0B48}"/>
              </a:ext>
            </a:extLst>
          </p:cNvPr>
          <p:cNvSpPr/>
          <p:nvPr/>
        </p:nvSpPr>
        <p:spPr>
          <a:xfrm>
            <a:off x="6531686" y="278892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7D1CA84-41AF-34F5-4993-249E2D1FCB9A}"/>
              </a:ext>
            </a:extLst>
          </p:cNvPr>
          <p:cNvSpPr/>
          <p:nvPr/>
        </p:nvSpPr>
        <p:spPr>
          <a:xfrm>
            <a:off x="9264760" y="4146208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B1E3ED-1AFE-28D5-F6A0-7DF916259323}"/>
              </a:ext>
            </a:extLst>
          </p:cNvPr>
          <p:cNvSpPr/>
          <p:nvPr/>
        </p:nvSpPr>
        <p:spPr>
          <a:xfrm>
            <a:off x="9223404" y="277783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DB6DA5-389C-B6FF-5D60-47CA6DF4D938}"/>
              </a:ext>
            </a:extLst>
          </p:cNvPr>
          <p:cNvSpPr/>
          <p:nvPr/>
        </p:nvSpPr>
        <p:spPr>
          <a:xfrm>
            <a:off x="7939755" y="136398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7B66727-28DE-4030-7B96-443AC33F6324}"/>
              </a:ext>
            </a:extLst>
          </p:cNvPr>
          <p:cNvCxnSpPr>
            <a:cxnSpLocks/>
          </p:cNvCxnSpPr>
          <p:nvPr/>
        </p:nvCxnSpPr>
        <p:spPr>
          <a:xfrm flipV="1">
            <a:off x="7084291" y="2004060"/>
            <a:ext cx="855464" cy="77377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DF188DD-8D0D-CD5D-8274-651B85A63AA2}"/>
              </a:ext>
            </a:extLst>
          </p:cNvPr>
          <p:cNvCxnSpPr>
            <a:cxnSpLocks/>
          </p:cNvCxnSpPr>
          <p:nvPr/>
        </p:nvCxnSpPr>
        <p:spPr>
          <a:xfrm flipV="1">
            <a:off x="6467405" y="3479801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D99F9C-DE2F-4BB4-91B7-9F7371ECA948}"/>
              </a:ext>
            </a:extLst>
          </p:cNvPr>
          <p:cNvCxnSpPr>
            <a:cxnSpLocks/>
          </p:cNvCxnSpPr>
          <p:nvPr/>
        </p:nvCxnSpPr>
        <p:spPr>
          <a:xfrm flipH="1" flipV="1">
            <a:off x="7010400" y="3479801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03474E5-BB84-7BE3-1245-485C8BA9ECA6}"/>
              </a:ext>
            </a:extLst>
          </p:cNvPr>
          <p:cNvSpPr txBox="1"/>
          <p:nvPr/>
        </p:nvSpPr>
        <p:spPr>
          <a:xfrm>
            <a:off x="6172048" y="337090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84BEA4-BB7A-97AE-45A1-EC0FDC652ADD}"/>
              </a:ext>
            </a:extLst>
          </p:cNvPr>
          <p:cNvSpPr txBox="1"/>
          <p:nvPr/>
        </p:nvSpPr>
        <p:spPr>
          <a:xfrm>
            <a:off x="7118967" y="337589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8996F6A-8653-A711-61E9-41DA7C615D7C}"/>
              </a:ext>
            </a:extLst>
          </p:cNvPr>
          <p:cNvCxnSpPr>
            <a:cxnSpLocks/>
          </p:cNvCxnSpPr>
          <p:nvPr/>
        </p:nvCxnSpPr>
        <p:spPr>
          <a:xfrm flipV="1">
            <a:off x="9162747" y="4889276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FDAEF58-95D4-FDDE-A78D-B3FA380623CF}"/>
              </a:ext>
            </a:extLst>
          </p:cNvPr>
          <p:cNvCxnSpPr>
            <a:cxnSpLocks/>
          </p:cNvCxnSpPr>
          <p:nvPr/>
        </p:nvCxnSpPr>
        <p:spPr>
          <a:xfrm flipH="1" flipV="1">
            <a:off x="9705742" y="4889276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FEC7DDF-9547-DEE3-0187-7EBF79ED28A1}"/>
              </a:ext>
            </a:extLst>
          </p:cNvPr>
          <p:cNvSpPr txBox="1"/>
          <p:nvPr/>
        </p:nvSpPr>
        <p:spPr>
          <a:xfrm>
            <a:off x="8867390" y="4780376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B18F78-A4AC-8817-F1EE-AA6893D153E4}"/>
              </a:ext>
            </a:extLst>
          </p:cNvPr>
          <p:cNvSpPr txBox="1"/>
          <p:nvPr/>
        </p:nvSpPr>
        <p:spPr>
          <a:xfrm>
            <a:off x="9814309" y="4785365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B1D4FB0-2832-4F90-E89E-A99EB10A4B07}"/>
              </a:ext>
            </a:extLst>
          </p:cNvPr>
          <p:cNvCxnSpPr>
            <a:cxnSpLocks/>
          </p:cNvCxnSpPr>
          <p:nvPr/>
        </p:nvCxnSpPr>
        <p:spPr>
          <a:xfrm flipV="1">
            <a:off x="9584800" y="3490888"/>
            <a:ext cx="0" cy="5892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F3229A9-9E26-72D7-FFC7-85FBF3C97FF5}"/>
              </a:ext>
            </a:extLst>
          </p:cNvPr>
          <p:cNvCxnSpPr>
            <a:cxnSpLocks/>
          </p:cNvCxnSpPr>
          <p:nvPr/>
        </p:nvCxnSpPr>
        <p:spPr>
          <a:xfrm flipH="1" flipV="1">
            <a:off x="8593650" y="2004060"/>
            <a:ext cx="732532" cy="7229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F4C5503-EAEE-3D2D-A968-0D92EF03C798}"/>
              </a:ext>
            </a:extLst>
          </p:cNvPr>
          <p:cNvSpPr txBox="1"/>
          <p:nvPr/>
        </p:nvSpPr>
        <p:spPr>
          <a:xfrm>
            <a:off x="9063812" y="345086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D35780E-A176-32EB-3772-2D09A0E696A4}"/>
              </a:ext>
            </a:extLst>
          </p:cNvPr>
          <p:cNvSpPr txBox="1"/>
          <p:nvPr/>
        </p:nvSpPr>
        <p:spPr>
          <a:xfrm>
            <a:off x="7118967" y="191717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1E52787-BA28-6C67-7383-303FB9371B16}"/>
              </a:ext>
            </a:extLst>
          </p:cNvPr>
          <p:cNvSpPr txBox="1"/>
          <p:nvPr/>
        </p:nvSpPr>
        <p:spPr>
          <a:xfrm>
            <a:off x="8938930" y="1875214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0405588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67BCE-41F4-DEE0-1B5B-81AE43005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6C27-3FF1-1466-C7CC-8FFFB04A2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Can view any prefix code as a binary tree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Can arbitrarily pick 0/1 labels for the edges of any binary tree to get a prefix code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“Prefix-free” is equivalent to all symbols being leaves</a:t>
            </a:r>
          </a:p>
        </p:txBody>
      </p:sp>
    </p:spTree>
    <p:extLst>
      <p:ext uri="{BB962C8B-B14F-4D97-AF65-F5344CB8AC3E}">
        <p14:creationId xmlns:p14="http://schemas.microsoft.com/office/powerpoint/2010/main" val="3215333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3339C5-1E7C-03D9-A98E-C2A44FE1B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codes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87670F-1703-BE2E-F33C-7AF01F391B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975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DFDE81-736B-5E30-4964-5A402677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Huffman’s idea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C67FE24-FCAA-D81E-7C04-9BE46AC3D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Input: </a:t>
            </a:r>
            <a:r>
              <a:rPr lang="en-US" dirty="0"/>
              <a:t>List of frequencies (sum = 1, or alternatively sometimes counts of each symbol)</a:t>
            </a:r>
          </a:p>
          <a:p>
            <a:r>
              <a:rPr lang="en-US" b="1" dirty="0"/>
              <a:t>Goal: </a:t>
            </a:r>
            <a:r>
              <a:rPr lang="en-US" dirty="0"/>
              <a:t>Find a prefix code with minimum average length.</a:t>
            </a:r>
          </a:p>
          <a:p>
            <a:r>
              <a:rPr lang="en-US" b="1" dirty="0"/>
              <a:t>Greedy algorithm: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Start with all symbols getting a node.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Choose the two least frequent symbols </a:t>
            </a:r>
            <a:r>
              <a:rPr lang="en-US" dirty="0"/>
              <a:t>and combine them into a subtree, setting the frequency of the subtree to be the sum.</a:t>
            </a:r>
          </a:p>
        </p:txBody>
      </p:sp>
    </p:spTree>
    <p:extLst>
      <p:ext uri="{BB962C8B-B14F-4D97-AF65-F5344CB8AC3E}">
        <p14:creationId xmlns:p14="http://schemas.microsoft.com/office/powerpoint/2010/main" val="345435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E43D-18FB-8AAF-E4F2-677247897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5E8586-01CF-A7B8-4BA4-FBB8D926CCFB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C03C6E-C979-E378-3DC8-6ED45AD1F394}"/>
              </a:ext>
            </a:extLst>
          </p:cNvPr>
          <p:cNvSpPr/>
          <p:nvPr/>
        </p:nvSpPr>
        <p:spPr>
          <a:xfrm>
            <a:off x="27016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82779D-D346-C4C2-2D7D-31C50910D5D3}"/>
              </a:ext>
            </a:extLst>
          </p:cNvPr>
          <p:cNvSpPr/>
          <p:nvPr/>
        </p:nvSpPr>
        <p:spPr>
          <a:xfrm>
            <a:off x="42510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7E3B0D-83F7-F0A0-4CB7-F6A12AA0E18E}"/>
              </a:ext>
            </a:extLst>
          </p:cNvPr>
          <p:cNvSpPr/>
          <p:nvPr/>
        </p:nvSpPr>
        <p:spPr>
          <a:xfrm>
            <a:off x="5714999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BC6D4F-C218-9ADB-42F8-06D00854D0AD}"/>
              </a:ext>
            </a:extLst>
          </p:cNvPr>
          <p:cNvSpPr/>
          <p:nvPr/>
        </p:nvSpPr>
        <p:spPr>
          <a:xfrm>
            <a:off x="7178962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10F693-3DFA-6F68-B266-1971377FFA80}"/>
              </a:ext>
            </a:extLst>
          </p:cNvPr>
          <p:cNvSpPr/>
          <p:nvPr/>
        </p:nvSpPr>
        <p:spPr>
          <a:xfrm>
            <a:off x="8642925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FBE5F72-F487-CB12-E780-0EB7D7C036C2}"/>
              </a:ext>
            </a:extLst>
          </p:cNvPr>
          <p:cNvSpPr/>
          <p:nvPr/>
        </p:nvSpPr>
        <p:spPr>
          <a:xfrm>
            <a:off x="10106888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966465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FAC16-F71E-2BC9-E898-48D6F6F0D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D4677-C1EA-FB0E-8D62-5DBA5ECDF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67EF14-2B83-F1C1-2A5F-957F3D81011C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62777B-1D65-0A92-A0C3-8A9C70EF21CC}"/>
              </a:ext>
            </a:extLst>
          </p:cNvPr>
          <p:cNvSpPr/>
          <p:nvPr/>
        </p:nvSpPr>
        <p:spPr>
          <a:xfrm>
            <a:off x="2701636" y="2971800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B4DE6B-9AC2-E102-51EE-503F4E2A564F}"/>
              </a:ext>
            </a:extLst>
          </p:cNvPr>
          <p:cNvSpPr/>
          <p:nvPr/>
        </p:nvSpPr>
        <p:spPr>
          <a:xfrm>
            <a:off x="42510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15AB1B-3F90-0982-04E8-AF13BD68D576}"/>
              </a:ext>
            </a:extLst>
          </p:cNvPr>
          <p:cNvSpPr/>
          <p:nvPr/>
        </p:nvSpPr>
        <p:spPr>
          <a:xfrm>
            <a:off x="5714999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9D9C7A-240B-8536-DA39-E9AD66D75BB5}"/>
              </a:ext>
            </a:extLst>
          </p:cNvPr>
          <p:cNvSpPr/>
          <p:nvPr/>
        </p:nvSpPr>
        <p:spPr>
          <a:xfrm>
            <a:off x="7178962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6B89E8-7AF2-EFF0-0A4B-943178AA82C7}"/>
              </a:ext>
            </a:extLst>
          </p:cNvPr>
          <p:cNvSpPr/>
          <p:nvPr/>
        </p:nvSpPr>
        <p:spPr>
          <a:xfrm>
            <a:off x="8642925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4C7C0C-2B6C-AE37-644A-2EEF3EFD2259}"/>
              </a:ext>
            </a:extLst>
          </p:cNvPr>
          <p:cNvSpPr/>
          <p:nvPr/>
        </p:nvSpPr>
        <p:spPr>
          <a:xfrm>
            <a:off x="10106888" y="2971800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149055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1FBE1-3F7E-61CC-BE06-AC56D8C60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E2609-D204-B728-2588-681295E05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970238-788A-73DA-1C37-1C98DF5A87DF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5AC129-2C59-EB20-CBF6-D81CFF192937}"/>
              </a:ext>
            </a:extLst>
          </p:cNvPr>
          <p:cNvSpPr/>
          <p:nvPr/>
        </p:nvSpPr>
        <p:spPr>
          <a:xfrm>
            <a:off x="8548254" y="4398819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E194CA-BE60-281C-FEC3-EA5F0737CFB3}"/>
              </a:ext>
            </a:extLst>
          </p:cNvPr>
          <p:cNvSpPr/>
          <p:nvPr/>
        </p:nvSpPr>
        <p:spPr>
          <a:xfrm>
            <a:off x="2699327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F1EEF1-FFA2-869C-8A71-1972A7805D92}"/>
              </a:ext>
            </a:extLst>
          </p:cNvPr>
          <p:cNvSpPr/>
          <p:nvPr/>
        </p:nvSpPr>
        <p:spPr>
          <a:xfrm>
            <a:off x="4163290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E993CD-0A0B-B146-1CA2-6CDB609744EA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801F0A-1D6C-5F1D-E014-ADD24595ABB3}"/>
              </a:ext>
            </a:extLst>
          </p:cNvPr>
          <p:cNvSpPr/>
          <p:nvPr/>
        </p:nvSpPr>
        <p:spPr>
          <a:xfrm>
            <a:off x="709121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C5F113-8796-3F32-D0AF-FD697DB14C70}"/>
              </a:ext>
            </a:extLst>
          </p:cNvPr>
          <p:cNvSpPr/>
          <p:nvPr/>
        </p:nvSpPr>
        <p:spPr>
          <a:xfrm>
            <a:off x="10069942" y="44057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02736F1-2894-4090-C35D-3A82CEA5BA38}"/>
              </a:ext>
            </a:extLst>
          </p:cNvPr>
          <p:cNvCxnSpPr/>
          <p:nvPr/>
        </p:nvCxnSpPr>
        <p:spPr>
          <a:xfrm flipV="1">
            <a:off x="9005454" y="379614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3A0C2CD-556E-8E35-8B40-CEB7FC95685B}"/>
              </a:ext>
            </a:extLst>
          </p:cNvPr>
          <p:cNvCxnSpPr>
            <a:cxnSpLocks/>
          </p:cNvCxnSpPr>
          <p:nvPr/>
        </p:nvCxnSpPr>
        <p:spPr>
          <a:xfrm flipH="1" flipV="1">
            <a:off x="10141527" y="379614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C9CD306-641D-5E35-3BC0-4140C630A93B}"/>
              </a:ext>
            </a:extLst>
          </p:cNvPr>
          <p:cNvSpPr/>
          <p:nvPr/>
        </p:nvSpPr>
        <p:spPr>
          <a:xfrm>
            <a:off x="9227127" y="275012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07020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F9B3702-8580-206B-1D06-E8187914F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Wrapping up from Wednesday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2429486-050F-6EBE-6A35-8D7FB3D5C7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0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F783B-64D2-FDB6-2219-2156C71E0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E4C97-D4D1-211B-DAB3-8E60D3F66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60B6AE-EE9E-AADA-CDBC-71E2E46B1EFE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62D28D-2A0B-48A8-5108-CBD95965E44D}"/>
              </a:ext>
            </a:extLst>
          </p:cNvPr>
          <p:cNvSpPr/>
          <p:nvPr/>
        </p:nvSpPr>
        <p:spPr>
          <a:xfrm>
            <a:off x="8548254" y="4398819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4DE1660-77D8-EC42-B2DA-2B9205F648A4}"/>
              </a:ext>
            </a:extLst>
          </p:cNvPr>
          <p:cNvSpPr/>
          <p:nvPr/>
        </p:nvSpPr>
        <p:spPr>
          <a:xfrm>
            <a:off x="2699327" y="2971800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1084F4-813D-081D-BF19-4E2E7866D6A8}"/>
              </a:ext>
            </a:extLst>
          </p:cNvPr>
          <p:cNvSpPr/>
          <p:nvPr/>
        </p:nvSpPr>
        <p:spPr>
          <a:xfrm>
            <a:off x="4163290" y="2971800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47EFB6-06CA-90FA-B5AF-30B8A32A6C73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C83BEC-C4FA-CA6E-819B-D1C48A2D0C24}"/>
              </a:ext>
            </a:extLst>
          </p:cNvPr>
          <p:cNvSpPr/>
          <p:nvPr/>
        </p:nvSpPr>
        <p:spPr>
          <a:xfrm>
            <a:off x="709121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596A8A-36B4-7FB3-3704-F2E9CC673FAF}"/>
              </a:ext>
            </a:extLst>
          </p:cNvPr>
          <p:cNvSpPr/>
          <p:nvPr/>
        </p:nvSpPr>
        <p:spPr>
          <a:xfrm>
            <a:off x="10069942" y="44057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61AC3AE-EDC7-ABB8-B845-5CD8E7CB4C91}"/>
              </a:ext>
            </a:extLst>
          </p:cNvPr>
          <p:cNvCxnSpPr/>
          <p:nvPr/>
        </p:nvCxnSpPr>
        <p:spPr>
          <a:xfrm flipV="1">
            <a:off x="9005454" y="379614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EC1B79C-C806-C89F-E419-B0D833F92EAF}"/>
              </a:ext>
            </a:extLst>
          </p:cNvPr>
          <p:cNvCxnSpPr>
            <a:cxnSpLocks/>
          </p:cNvCxnSpPr>
          <p:nvPr/>
        </p:nvCxnSpPr>
        <p:spPr>
          <a:xfrm flipH="1" flipV="1">
            <a:off x="10141527" y="379614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B62F270-936E-64AD-81C5-7E59AB98A98E}"/>
              </a:ext>
            </a:extLst>
          </p:cNvPr>
          <p:cNvSpPr/>
          <p:nvPr/>
        </p:nvSpPr>
        <p:spPr>
          <a:xfrm>
            <a:off x="9227127" y="275012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987466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6EE05-5922-822C-3D6A-AB207463A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8A2EE-554A-BCD7-2875-929108EDC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8261C8-C6D4-C659-EAEF-58360046F694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1AD111-717D-E44E-BFBC-8817B73FA5D0}"/>
              </a:ext>
            </a:extLst>
          </p:cNvPr>
          <p:cNvSpPr/>
          <p:nvPr/>
        </p:nvSpPr>
        <p:spPr>
          <a:xfrm>
            <a:off x="8548254" y="4398819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5E5259-01EB-46C5-2072-8A081CFE6665}"/>
              </a:ext>
            </a:extLst>
          </p:cNvPr>
          <p:cNvSpPr/>
          <p:nvPr/>
        </p:nvSpPr>
        <p:spPr>
          <a:xfrm>
            <a:off x="2702792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C30ACE-F9A4-C946-10BF-E9036F159332}"/>
              </a:ext>
            </a:extLst>
          </p:cNvPr>
          <p:cNvSpPr/>
          <p:nvPr/>
        </p:nvSpPr>
        <p:spPr>
          <a:xfrm>
            <a:off x="4224480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690A50-7CD8-6FB7-768A-3C7CC26733BD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AD641C-4A4E-2F38-C119-733BA6729806}"/>
              </a:ext>
            </a:extLst>
          </p:cNvPr>
          <p:cNvSpPr/>
          <p:nvPr/>
        </p:nvSpPr>
        <p:spPr>
          <a:xfrm>
            <a:off x="709121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2CC8D9-9A09-453D-D993-51EC73CA15A2}"/>
              </a:ext>
            </a:extLst>
          </p:cNvPr>
          <p:cNvSpPr/>
          <p:nvPr/>
        </p:nvSpPr>
        <p:spPr>
          <a:xfrm>
            <a:off x="10069942" y="44057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1CE4F5-29C8-8804-49AD-F193C20E3201}"/>
              </a:ext>
            </a:extLst>
          </p:cNvPr>
          <p:cNvCxnSpPr/>
          <p:nvPr/>
        </p:nvCxnSpPr>
        <p:spPr>
          <a:xfrm flipV="1">
            <a:off x="9005454" y="379614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844DA2-38D1-DB8E-D056-DC4514B61F52}"/>
              </a:ext>
            </a:extLst>
          </p:cNvPr>
          <p:cNvCxnSpPr>
            <a:cxnSpLocks/>
          </p:cNvCxnSpPr>
          <p:nvPr/>
        </p:nvCxnSpPr>
        <p:spPr>
          <a:xfrm flipH="1" flipV="1">
            <a:off x="10141527" y="379614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E760607B-001E-4738-087E-DB0CC318B5C6}"/>
              </a:ext>
            </a:extLst>
          </p:cNvPr>
          <p:cNvSpPr/>
          <p:nvPr/>
        </p:nvSpPr>
        <p:spPr>
          <a:xfrm>
            <a:off x="9227127" y="275012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8FF352-281C-6F1F-B24C-D630DC105916}"/>
              </a:ext>
            </a:extLst>
          </p:cNvPr>
          <p:cNvCxnSpPr/>
          <p:nvPr/>
        </p:nvCxnSpPr>
        <p:spPr>
          <a:xfrm flipV="1">
            <a:off x="3119581" y="3770746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A9F54D-2F81-8C0B-87D1-3DDA0ED801B3}"/>
              </a:ext>
            </a:extLst>
          </p:cNvPr>
          <p:cNvCxnSpPr>
            <a:cxnSpLocks/>
          </p:cNvCxnSpPr>
          <p:nvPr/>
        </p:nvCxnSpPr>
        <p:spPr>
          <a:xfrm flipH="1" flipV="1">
            <a:off x="4255654" y="3770746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2A658C8-DEA1-50EA-6760-47FB046B4695}"/>
              </a:ext>
            </a:extLst>
          </p:cNvPr>
          <p:cNvSpPr/>
          <p:nvPr/>
        </p:nvSpPr>
        <p:spPr>
          <a:xfrm>
            <a:off x="3341254" y="272472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2030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BF835-2074-A436-BE1D-10A27A20E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795BD-24ED-F259-6D20-09E38DF7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2E6DE0-ADDC-D007-4086-197BD0751CEF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2A426F-41B7-1290-D2B0-53186696C1CC}"/>
              </a:ext>
            </a:extLst>
          </p:cNvPr>
          <p:cNvSpPr/>
          <p:nvPr/>
        </p:nvSpPr>
        <p:spPr>
          <a:xfrm>
            <a:off x="8548254" y="4398819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2B5DB2-A27F-0D55-E1D5-CE509F8BD935}"/>
              </a:ext>
            </a:extLst>
          </p:cNvPr>
          <p:cNvSpPr/>
          <p:nvPr/>
        </p:nvSpPr>
        <p:spPr>
          <a:xfrm>
            <a:off x="2702792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866EB8-7A0A-1940-0423-B1C698BFB780}"/>
              </a:ext>
            </a:extLst>
          </p:cNvPr>
          <p:cNvSpPr/>
          <p:nvPr/>
        </p:nvSpPr>
        <p:spPr>
          <a:xfrm>
            <a:off x="4224480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3855F4-4515-6B94-0009-1F33124B8EF6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A03958-E721-2CC8-B002-C4971B91AA7C}"/>
              </a:ext>
            </a:extLst>
          </p:cNvPr>
          <p:cNvSpPr/>
          <p:nvPr/>
        </p:nvSpPr>
        <p:spPr>
          <a:xfrm>
            <a:off x="7091216" y="2971800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93DBA8-9A9F-7050-DF24-7674A44EF103}"/>
              </a:ext>
            </a:extLst>
          </p:cNvPr>
          <p:cNvSpPr/>
          <p:nvPr/>
        </p:nvSpPr>
        <p:spPr>
          <a:xfrm>
            <a:off x="10069942" y="44057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206A6C8-4BBC-9FE9-9F1C-0A256F17BBAC}"/>
              </a:ext>
            </a:extLst>
          </p:cNvPr>
          <p:cNvCxnSpPr/>
          <p:nvPr/>
        </p:nvCxnSpPr>
        <p:spPr>
          <a:xfrm flipV="1">
            <a:off x="9005454" y="379614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4F0233-0A9A-1EF6-E1D1-1E21972DF26F}"/>
              </a:ext>
            </a:extLst>
          </p:cNvPr>
          <p:cNvCxnSpPr>
            <a:cxnSpLocks/>
          </p:cNvCxnSpPr>
          <p:nvPr/>
        </p:nvCxnSpPr>
        <p:spPr>
          <a:xfrm flipH="1" flipV="1">
            <a:off x="10141527" y="379614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77C777C-1874-64E7-4BD4-AF76D12DF490}"/>
              </a:ext>
            </a:extLst>
          </p:cNvPr>
          <p:cNvSpPr/>
          <p:nvPr/>
        </p:nvSpPr>
        <p:spPr>
          <a:xfrm>
            <a:off x="9227127" y="2750126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84C02D5-9806-3252-09A3-5EAF0A855F6E}"/>
              </a:ext>
            </a:extLst>
          </p:cNvPr>
          <p:cNvCxnSpPr/>
          <p:nvPr/>
        </p:nvCxnSpPr>
        <p:spPr>
          <a:xfrm flipV="1">
            <a:off x="3119581" y="3770746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C030490-109D-0F19-C935-207EA13C2370}"/>
              </a:ext>
            </a:extLst>
          </p:cNvPr>
          <p:cNvCxnSpPr>
            <a:cxnSpLocks/>
          </p:cNvCxnSpPr>
          <p:nvPr/>
        </p:nvCxnSpPr>
        <p:spPr>
          <a:xfrm flipH="1" flipV="1">
            <a:off x="4255654" y="3770746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766BBBB9-59BA-2258-ED31-93259A5E5C51}"/>
              </a:ext>
            </a:extLst>
          </p:cNvPr>
          <p:cNvSpPr/>
          <p:nvPr/>
        </p:nvSpPr>
        <p:spPr>
          <a:xfrm>
            <a:off x="3341254" y="272472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76029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88CB9-DDFC-494A-C587-68F2A5F51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3B40F-39C0-2928-D9D7-7757FCDCC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356485-E793-2579-446F-B8037B80B017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9CAF7-1AA7-C5F5-9124-9DF682C779FD}"/>
              </a:ext>
            </a:extLst>
          </p:cNvPr>
          <p:cNvSpPr/>
          <p:nvPr/>
        </p:nvSpPr>
        <p:spPr>
          <a:xfrm>
            <a:off x="8699497" y="52693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2E0584-60AF-FE9D-9016-FA734104DA16}"/>
              </a:ext>
            </a:extLst>
          </p:cNvPr>
          <p:cNvSpPr/>
          <p:nvPr/>
        </p:nvSpPr>
        <p:spPr>
          <a:xfrm>
            <a:off x="2702792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5D0FA4-0FBB-51F4-B45E-6B629650A4A7}"/>
              </a:ext>
            </a:extLst>
          </p:cNvPr>
          <p:cNvSpPr/>
          <p:nvPr/>
        </p:nvSpPr>
        <p:spPr>
          <a:xfrm>
            <a:off x="4224480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7DBD6D-EB60-E686-7171-FC8682C7B9C2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7B9DDF-7157-EB38-FCC3-11949C37837D}"/>
              </a:ext>
            </a:extLst>
          </p:cNvPr>
          <p:cNvSpPr/>
          <p:nvPr/>
        </p:nvSpPr>
        <p:spPr>
          <a:xfrm>
            <a:off x="7399482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A0BB14-6087-20DF-6E72-FDF1BA66FBC2}"/>
              </a:ext>
            </a:extLst>
          </p:cNvPr>
          <p:cNvSpPr/>
          <p:nvPr/>
        </p:nvSpPr>
        <p:spPr>
          <a:xfrm>
            <a:off x="10221185" y="52762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232B5F1-8825-DA15-0647-6ECB19111ADE}"/>
              </a:ext>
            </a:extLst>
          </p:cNvPr>
          <p:cNvCxnSpPr/>
          <p:nvPr/>
        </p:nvCxnSpPr>
        <p:spPr>
          <a:xfrm flipV="1">
            <a:off x="9156697" y="4666673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30655F-8267-5CCC-4211-89697C5FDEB1}"/>
              </a:ext>
            </a:extLst>
          </p:cNvPr>
          <p:cNvCxnSpPr>
            <a:cxnSpLocks/>
          </p:cNvCxnSpPr>
          <p:nvPr/>
        </p:nvCxnSpPr>
        <p:spPr>
          <a:xfrm flipH="1" flipV="1">
            <a:off x="10292770" y="4666673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BB6E6E86-5202-B880-8972-AD56F86B3305}"/>
              </a:ext>
            </a:extLst>
          </p:cNvPr>
          <p:cNvSpPr/>
          <p:nvPr/>
        </p:nvSpPr>
        <p:spPr>
          <a:xfrm>
            <a:off x="9378370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1CE866-42A0-D939-829F-7217A77FC3C1}"/>
              </a:ext>
            </a:extLst>
          </p:cNvPr>
          <p:cNvCxnSpPr/>
          <p:nvPr/>
        </p:nvCxnSpPr>
        <p:spPr>
          <a:xfrm flipV="1">
            <a:off x="3119581" y="3770746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FC9E206-951F-F845-F338-7D3A59731565}"/>
              </a:ext>
            </a:extLst>
          </p:cNvPr>
          <p:cNvCxnSpPr>
            <a:cxnSpLocks/>
          </p:cNvCxnSpPr>
          <p:nvPr/>
        </p:nvCxnSpPr>
        <p:spPr>
          <a:xfrm flipH="1" flipV="1">
            <a:off x="4255654" y="3770746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99C21C34-9535-874D-9BE6-8ACA8307A6F9}"/>
              </a:ext>
            </a:extLst>
          </p:cNvPr>
          <p:cNvSpPr/>
          <p:nvPr/>
        </p:nvSpPr>
        <p:spPr>
          <a:xfrm>
            <a:off x="3341254" y="272472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1EB8009-8D4B-DAF5-4423-DE8A7C9568D8}"/>
              </a:ext>
            </a:extLst>
          </p:cNvPr>
          <p:cNvCxnSpPr/>
          <p:nvPr/>
        </p:nvCxnSpPr>
        <p:spPr>
          <a:xfrm flipV="1">
            <a:off x="8037942" y="302340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FC01110-43FE-FD35-96C1-3A78A35C2AB7}"/>
              </a:ext>
            </a:extLst>
          </p:cNvPr>
          <p:cNvCxnSpPr>
            <a:cxnSpLocks/>
          </p:cNvCxnSpPr>
          <p:nvPr/>
        </p:nvCxnSpPr>
        <p:spPr>
          <a:xfrm flipH="1" flipV="1">
            <a:off x="9174015" y="302340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1CF40475-ABD4-E987-0E02-E209BDA2BC6B}"/>
              </a:ext>
            </a:extLst>
          </p:cNvPr>
          <p:cNvSpPr/>
          <p:nvPr/>
        </p:nvSpPr>
        <p:spPr>
          <a:xfrm>
            <a:off x="8361213" y="1970463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938079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94C02-6F59-184D-5426-BCF807FB9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7E3F6-2FE7-F173-BCCB-6895A878B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3D1E33-B226-E843-6220-433BB1A2DBDD}"/>
              </a:ext>
            </a:extLst>
          </p:cNvPr>
          <p:cNvSpPr/>
          <p:nvPr/>
        </p:nvSpPr>
        <p:spPr>
          <a:xfrm>
            <a:off x="1152236" y="2971800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A3C2C0-1445-B7A8-69D9-232067452502}"/>
              </a:ext>
            </a:extLst>
          </p:cNvPr>
          <p:cNvSpPr/>
          <p:nvPr/>
        </p:nvSpPr>
        <p:spPr>
          <a:xfrm>
            <a:off x="8699497" y="52693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EB78FE-109E-160D-9127-430C73EDCC6B}"/>
              </a:ext>
            </a:extLst>
          </p:cNvPr>
          <p:cNvSpPr/>
          <p:nvPr/>
        </p:nvSpPr>
        <p:spPr>
          <a:xfrm>
            <a:off x="2702792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8D919D7-7FD5-4B1A-B00F-26FD2F7CCBEF}"/>
              </a:ext>
            </a:extLst>
          </p:cNvPr>
          <p:cNvSpPr/>
          <p:nvPr/>
        </p:nvSpPr>
        <p:spPr>
          <a:xfrm>
            <a:off x="4224480" y="440574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055F10-40D8-B86C-252C-653BC968F497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499EA0-C628-EB70-5EA0-A11AC730E135}"/>
              </a:ext>
            </a:extLst>
          </p:cNvPr>
          <p:cNvSpPr/>
          <p:nvPr/>
        </p:nvSpPr>
        <p:spPr>
          <a:xfrm>
            <a:off x="7399482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7087A46-E0CB-8D90-44CB-2F212727B167}"/>
              </a:ext>
            </a:extLst>
          </p:cNvPr>
          <p:cNvSpPr/>
          <p:nvPr/>
        </p:nvSpPr>
        <p:spPr>
          <a:xfrm>
            <a:off x="10221185" y="52762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65C8B46-711D-138E-F9EF-BDC10086A590}"/>
              </a:ext>
            </a:extLst>
          </p:cNvPr>
          <p:cNvCxnSpPr/>
          <p:nvPr/>
        </p:nvCxnSpPr>
        <p:spPr>
          <a:xfrm flipV="1">
            <a:off x="9156697" y="4666673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426BB83-8EA8-42E7-332B-DF16CA52771D}"/>
              </a:ext>
            </a:extLst>
          </p:cNvPr>
          <p:cNvCxnSpPr>
            <a:cxnSpLocks/>
          </p:cNvCxnSpPr>
          <p:nvPr/>
        </p:nvCxnSpPr>
        <p:spPr>
          <a:xfrm flipH="1" flipV="1">
            <a:off x="10292770" y="4666673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FDD0D75-00C4-8374-2080-08016BECD9D4}"/>
              </a:ext>
            </a:extLst>
          </p:cNvPr>
          <p:cNvSpPr/>
          <p:nvPr/>
        </p:nvSpPr>
        <p:spPr>
          <a:xfrm>
            <a:off x="9378370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4B292EB-794C-EC75-56E9-A731EDB77550}"/>
              </a:ext>
            </a:extLst>
          </p:cNvPr>
          <p:cNvCxnSpPr/>
          <p:nvPr/>
        </p:nvCxnSpPr>
        <p:spPr>
          <a:xfrm flipV="1">
            <a:off x="3119581" y="3770746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A2DB63E-BC8C-87B2-2FB7-2A1082D1DBD4}"/>
              </a:ext>
            </a:extLst>
          </p:cNvPr>
          <p:cNvCxnSpPr>
            <a:cxnSpLocks/>
          </p:cNvCxnSpPr>
          <p:nvPr/>
        </p:nvCxnSpPr>
        <p:spPr>
          <a:xfrm flipH="1" flipV="1">
            <a:off x="4255654" y="3770746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022D5CE6-BC69-74CB-C91E-7E7B60DC52BE}"/>
              </a:ext>
            </a:extLst>
          </p:cNvPr>
          <p:cNvSpPr/>
          <p:nvPr/>
        </p:nvSpPr>
        <p:spPr>
          <a:xfrm>
            <a:off x="3341254" y="2724727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07F06F3-E1E4-F334-9990-D9BBB75590CF}"/>
              </a:ext>
            </a:extLst>
          </p:cNvPr>
          <p:cNvCxnSpPr/>
          <p:nvPr/>
        </p:nvCxnSpPr>
        <p:spPr>
          <a:xfrm flipV="1">
            <a:off x="8037942" y="302340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5A3663B-BEDD-372F-3753-A3D1068BE146}"/>
              </a:ext>
            </a:extLst>
          </p:cNvPr>
          <p:cNvCxnSpPr>
            <a:cxnSpLocks/>
          </p:cNvCxnSpPr>
          <p:nvPr/>
        </p:nvCxnSpPr>
        <p:spPr>
          <a:xfrm flipH="1" flipV="1">
            <a:off x="9174015" y="302340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63AAB435-A80D-5B99-67C0-9CC782B1A048}"/>
              </a:ext>
            </a:extLst>
          </p:cNvPr>
          <p:cNvSpPr/>
          <p:nvPr/>
        </p:nvSpPr>
        <p:spPr>
          <a:xfrm>
            <a:off x="8361213" y="1970463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D3F962-5212-12C8-FB70-38AD8A03358C}"/>
              </a:ext>
            </a:extLst>
          </p:cNvPr>
          <p:cNvSpPr txBox="1"/>
          <p:nvPr/>
        </p:nvSpPr>
        <p:spPr>
          <a:xfrm>
            <a:off x="427179" y="5537237"/>
            <a:ext cx="7952509" cy="1111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Two qualitatively different possible choices here! Choose either one, either will work!</a:t>
            </a:r>
          </a:p>
        </p:txBody>
      </p:sp>
    </p:spTree>
    <p:extLst>
      <p:ext uri="{BB962C8B-B14F-4D97-AF65-F5344CB8AC3E}">
        <p14:creationId xmlns:p14="http://schemas.microsoft.com/office/powerpoint/2010/main" val="5578005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BDF17-DB88-802C-652A-79C86F20B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BA25E-69A8-E6E7-777F-0E3938C82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798BFC-DE0B-0DF4-D6D3-F37C7B7D5BDF}"/>
              </a:ext>
            </a:extLst>
          </p:cNvPr>
          <p:cNvSpPr/>
          <p:nvPr/>
        </p:nvSpPr>
        <p:spPr>
          <a:xfrm>
            <a:off x="1197842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9286C5-3582-14A4-3D80-CF76EA539E06}"/>
              </a:ext>
            </a:extLst>
          </p:cNvPr>
          <p:cNvSpPr/>
          <p:nvPr/>
        </p:nvSpPr>
        <p:spPr>
          <a:xfrm>
            <a:off x="8699497" y="52693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BB593C-A05F-AA3F-DCFF-F0064A852A8D}"/>
              </a:ext>
            </a:extLst>
          </p:cNvPr>
          <p:cNvSpPr/>
          <p:nvPr/>
        </p:nvSpPr>
        <p:spPr>
          <a:xfrm>
            <a:off x="2679124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C5F457-F3D4-8721-CD32-5C23C26204B2}"/>
              </a:ext>
            </a:extLst>
          </p:cNvPr>
          <p:cNvSpPr/>
          <p:nvPr/>
        </p:nvSpPr>
        <p:spPr>
          <a:xfrm>
            <a:off x="4200812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DAAA8D-4BE3-FEAD-E130-4FF4831A3F6E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B5A642-8971-BC7B-1A11-41E0FF4B74D1}"/>
              </a:ext>
            </a:extLst>
          </p:cNvPr>
          <p:cNvSpPr/>
          <p:nvPr/>
        </p:nvSpPr>
        <p:spPr>
          <a:xfrm>
            <a:off x="7399482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FE0D25-5819-AD62-413F-FAEE4C9E85A1}"/>
              </a:ext>
            </a:extLst>
          </p:cNvPr>
          <p:cNvSpPr/>
          <p:nvPr/>
        </p:nvSpPr>
        <p:spPr>
          <a:xfrm>
            <a:off x="10221185" y="52762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9E70B0-ACF9-FB76-BBBB-65A8CFFBB285}"/>
              </a:ext>
            </a:extLst>
          </p:cNvPr>
          <p:cNvCxnSpPr/>
          <p:nvPr/>
        </p:nvCxnSpPr>
        <p:spPr>
          <a:xfrm flipV="1">
            <a:off x="9156697" y="4666673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1CDBB1-E68F-7C96-8B1E-5F389E07DD9E}"/>
              </a:ext>
            </a:extLst>
          </p:cNvPr>
          <p:cNvCxnSpPr>
            <a:cxnSpLocks/>
          </p:cNvCxnSpPr>
          <p:nvPr/>
        </p:nvCxnSpPr>
        <p:spPr>
          <a:xfrm flipH="1" flipV="1">
            <a:off x="10292770" y="4666673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BB4446F-FDEC-F567-219E-48F8727517F3}"/>
              </a:ext>
            </a:extLst>
          </p:cNvPr>
          <p:cNvSpPr/>
          <p:nvPr/>
        </p:nvSpPr>
        <p:spPr>
          <a:xfrm>
            <a:off x="9378370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31E730-EE55-47A8-30A1-F4AE6C2376BA}"/>
              </a:ext>
            </a:extLst>
          </p:cNvPr>
          <p:cNvCxnSpPr/>
          <p:nvPr/>
        </p:nvCxnSpPr>
        <p:spPr>
          <a:xfrm flipV="1">
            <a:off x="3095913" y="494347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61DDB80-8E5E-4B65-4F12-DC3A30B593E3}"/>
              </a:ext>
            </a:extLst>
          </p:cNvPr>
          <p:cNvCxnSpPr>
            <a:cxnSpLocks/>
          </p:cNvCxnSpPr>
          <p:nvPr/>
        </p:nvCxnSpPr>
        <p:spPr>
          <a:xfrm flipH="1" flipV="1">
            <a:off x="4231986" y="494347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C4467-262C-C628-EFCA-013E65DFA796}"/>
              </a:ext>
            </a:extLst>
          </p:cNvPr>
          <p:cNvSpPr/>
          <p:nvPr/>
        </p:nvSpPr>
        <p:spPr>
          <a:xfrm>
            <a:off x="3317586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BCBE7B1-CF38-3735-B5A5-8292633C4848}"/>
              </a:ext>
            </a:extLst>
          </p:cNvPr>
          <p:cNvCxnSpPr/>
          <p:nvPr/>
        </p:nvCxnSpPr>
        <p:spPr>
          <a:xfrm flipV="1">
            <a:off x="8037942" y="302340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0BFD55E-7228-7782-A51B-FF34DB0BD4C9}"/>
              </a:ext>
            </a:extLst>
          </p:cNvPr>
          <p:cNvCxnSpPr>
            <a:cxnSpLocks/>
          </p:cNvCxnSpPr>
          <p:nvPr/>
        </p:nvCxnSpPr>
        <p:spPr>
          <a:xfrm flipH="1" flipV="1">
            <a:off x="9174015" y="302340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A22C357-04BB-9457-A895-1DB89B403342}"/>
              </a:ext>
            </a:extLst>
          </p:cNvPr>
          <p:cNvSpPr/>
          <p:nvPr/>
        </p:nvSpPr>
        <p:spPr>
          <a:xfrm>
            <a:off x="8361213" y="1970463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3CEE23-7CA0-4AA3-9CDC-79E39EB4F49D}"/>
              </a:ext>
            </a:extLst>
          </p:cNvPr>
          <p:cNvCxnSpPr/>
          <p:nvPr/>
        </p:nvCxnSpPr>
        <p:spPr>
          <a:xfrm flipV="1">
            <a:off x="1939055" y="330632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3E668E1-8ABF-34E6-5372-8AC1EC1A2D63}"/>
              </a:ext>
            </a:extLst>
          </p:cNvPr>
          <p:cNvCxnSpPr>
            <a:cxnSpLocks/>
          </p:cNvCxnSpPr>
          <p:nvPr/>
        </p:nvCxnSpPr>
        <p:spPr>
          <a:xfrm flipH="1" flipV="1">
            <a:off x="3075128" y="330632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41C8C7E4-E5EE-D639-45F2-23AB6DBB8F98}"/>
              </a:ext>
            </a:extLst>
          </p:cNvPr>
          <p:cNvSpPr/>
          <p:nvPr/>
        </p:nvSpPr>
        <p:spPr>
          <a:xfrm>
            <a:off x="2262326" y="2253383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(7)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427501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40D5E-1F84-E013-BE84-5F699F793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C2039-1C5A-832A-B2FD-C66769A16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F0FF58-5F42-CA87-6C47-CD1109F132CD}"/>
              </a:ext>
            </a:extLst>
          </p:cNvPr>
          <p:cNvSpPr/>
          <p:nvPr/>
        </p:nvSpPr>
        <p:spPr>
          <a:xfrm>
            <a:off x="1197842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465894-E1A9-3963-E2A0-0FFA343A4B70}"/>
              </a:ext>
            </a:extLst>
          </p:cNvPr>
          <p:cNvSpPr/>
          <p:nvPr/>
        </p:nvSpPr>
        <p:spPr>
          <a:xfrm>
            <a:off x="8699497" y="526934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E412F7-5FC0-AC2A-49FF-83162E931823}"/>
              </a:ext>
            </a:extLst>
          </p:cNvPr>
          <p:cNvSpPr/>
          <p:nvPr/>
        </p:nvSpPr>
        <p:spPr>
          <a:xfrm>
            <a:off x="2679124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0172C6-E86D-C92B-ACC0-8C9EEF29D7D8}"/>
              </a:ext>
            </a:extLst>
          </p:cNvPr>
          <p:cNvSpPr/>
          <p:nvPr/>
        </p:nvSpPr>
        <p:spPr>
          <a:xfrm>
            <a:off x="4200812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B0C1C-DE6A-F88D-0E44-E1299A96C19F}"/>
              </a:ext>
            </a:extLst>
          </p:cNvPr>
          <p:cNvSpPr/>
          <p:nvPr/>
        </p:nvSpPr>
        <p:spPr>
          <a:xfrm>
            <a:off x="5627253" y="2971800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C5FF17-AB83-00EA-B218-038AAFF13CA9}"/>
              </a:ext>
            </a:extLst>
          </p:cNvPr>
          <p:cNvSpPr/>
          <p:nvPr/>
        </p:nvSpPr>
        <p:spPr>
          <a:xfrm>
            <a:off x="7399482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0CD480-54D9-6135-7094-2DFA92493295}"/>
              </a:ext>
            </a:extLst>
          </p:cNvPr>
          <p:cNvSpPr/>
          <p:nvPr/>
        </p:nvSpPr>
        <p:spPr>
          <a:xfrm>
            <a:off x="10221185" y="52762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C2ED768-3070-8F64-BA55-F204ED10F3E0}"/>
              </a:ext>
            </a:extLst>
          </p:cNvPr>
          <p:cNvCxnSpPr/>
          <p:nvPr/>
        </p:nvCxnSpPr>
        <p:spPr>
          <a:xfrm flipV="1">
            <a:off x="9156697" y="4666673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651972-2EED-9874-C595-C2E030807EF4}"/>
              </a:ext>
            </a:extLst>
          </p:cNvPr>
          <p:cNvCxnSpPr>
            <a:cxnSpLocks/>
          </p:cNvCxnSpPr>
          <p:nvPr/>
        </p:nvCxnSpPr>
        <p:spPr>
          <a:xfrm flipH="1" flipV="1">
            <a:off x="10292770" y="4666673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FA2CE1B6-911B-46EE-F610-5F8BB70F49A7}"/>
              </a:ext>
            </a:extLst>
          </p:cNvPr>
          <p:cNvSpPr/>
          <p:nvPr/>
        </p:nvSpPr>
        <p:spPr>
          <a:xfrm>
            <a:off x="9378370" y="3620654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EAF5CB0-73BA-DD8D-9D03-4DDD54323C26}"/>
              </a:ext>
            </a:extLst>
          </p:cNvPr>
          <p:cNvCxnSpPr/>
          <p:nvPr/>
        </p:nvCxnSpPr>
        <p:spPr>
          <a:xfrm flipV="1">
            <a:off x="3095913" y="494347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EE1154-E177-FC81-A1C0-C5F8673384BA}"/>
              </a:ext>
            </a:extLst>
          </p:cNvPr>
          <p:cNvCxnSpPr>
            <a:cxnSpLocks/>
          </p:cNvCxnSpPr>
          <p:nvPr/>
        </p:nvCxnSpPr>
        <p:spPr>
          <a:xfrm flipH="1" flipV="1">
            <a:off x="4231986" y="494347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6027000C-359F-3274-3708-13BFD8E62AD8}"/>
              </a:ext>
            </a:extLst>
          </p:cNvPr>
          <p:cNvSpPr/>
          <p:nvPr/>
        </p:nvSpPr>
        <p:spPr>
          <a:xfrm>
            <a:off x="3317586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AE00C4-EBCA-5DBA-849E-0FA3F41738C2}"/>
              </a:ext>
            </a:extLst>
          </p:cNvPr>
          <p:cNvCxnSpPr/>
          <p:nvPr/>
        </p:nvCxnSpPr>
        <p:spPr>
          <a:xfrm flipV="1">
            <a:off x="8037942" y="302340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3CA5E37-6C06-E83A-AB7A-CA63AC3396D2}"/>
              </a:ext>
            </a:extLst>
          </p:cNvPr>
          <p:cNvCxnSpPr>
            <a:cxnSpLocks/>
          </p:cNvCxnSpPr>
          <p:nvPr/>
        </p:nvCxnSpPr>
        <p:spPr>
          <a:xfrm flipH="1" flipV="1">
            <a:off x="9174015" y="302340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202D9C82-B729-79BF-FB36-1B35D3372ABF}"/>
              </a:ext>
            </a:extLst>
          </p:cNvPr>
          <p:cNvSpPr/>
          <p:nvPr/>
        </p:nvSpPr>
        <p:spPr>
          <a:xfrm>
            <a:off x="8361213" y="1970463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4B781DC-E390-F143-18CA-220981C034B0}"/>
              </a:ext>
            </a:extLst>
          </p:cNvPr>
          <p:cNvCxnSpPr/>
          <p:nvPr/>
        </p:nvCxnSpPr>
        <p:spPr>
          <a:xfrm flipV="1">
            <a:off x="1939055" y="330632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E8DB2E0-ACC6-3867-37BC-B03F730FD0C6}"/>
              </a:ext>
            </a:extLst>
          </p:cNvPr>
          <p:cNvCxnSpPr>
            <a:cxnSpLocks/>
          </p:cNvCxnSpPr>
          <p:nvPr/>
        </p:nvCxnSpPr>
        <p:spPr>
          <a:xfrm flipH="1" flipV="1">
            <a:off x="3075128" y="330632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38A4A6B6-D6C0-A9F9-68B5-E9B2E159BE1D}"/>
              </a:ext>
            </a:extLst>
          </p:cNvPr>
          <p:cNvSpPr/>
          <p:nvPr/>
        </p:nvSpPr>
        <p:spPr>
          <a:xfrm>
            <a:off x="2262326" y="2253383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(7)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751910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6BDF3-7CD2-5D87-A020-B04E81FD7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085C2-44C5-D4A1-670E-DC23FAD77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3166AF-F011-040F-6C2F-A36193FECEC4}"/>
              </a:ext>
            </a:extLst>
          </p:cNvPr>
          <p:cNvSpPr/>
          <p:nvPr/>
        </p:nvSpPr>
        <p:spPr>
          <a:xfrm>
            <a:off x="1197842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07673D-A224-5BA6-3A9C-309E2D820F0A}"/>
              </a:ext>
            </a:extLst>
          </p:cNvPr>
          <p:cNvSpPr/>
          <p:nvPr/>
        </p:nvSpPr>
        <p:spPr>
          <a:xfrm>
            <a:off x="9245025" y="5535901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75D9E3-E3D6-ADD8-B996-048C0D10F73A}"/>
              </a:ext>
            </a:extLst>
          </p:cNvPr>
          <p:cNvSpPr/>
          <p:nvPr/>
        </p:nvSpPr>
        <p:spPr>
          <a:xfrm>
            <a:off x="2679124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1B65662-B565-C4F4-BA7C-153428DC92D9}"/>
              </a:ext>
            </a:extLst>
          </p:cNvPr>
          <p:cNvSpPr/>
          <p:nvPr/>
        </p:nvSpPr>
        <p:spPr>
          <a:xfrm>
            <a:off x="4200812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0AF724-57E7-C6D6-CDFC-862C726A45D5}"/>
              </a:ext>
            </a:extLst>
          </p:cNvPr>
          <p:cNvSpPr/>
          <p:nvPr/>
        </p:nvSpPr>
        <p:spPr>
          <a:xfrm>
            <a:off x="6696946" y="2156862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4B6A05-B4F3-D1B2-AA7F-F7EA9E53996F}"/>
              </a:ext>
            </a:extLst>
          </p:cNvPr>
          <p:cNvSpPr/>
          <p:nvPr/>
        </p:nvSpPr>
        <p:spPr>
          <a:xfrm>
            <a:off x="7945010" y="3887208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92F7E41-7920-59B5-9174-91CA72C58455}"/>
              </a:ext>
            </a:extLst>
          </p:cNvPr>
          <p:cNvSpPr/>
          <p:nvPr/>
        </p:nvSpPr>
        <p:spPr>
          <a:xfrm>
            <a:off x="10766713" y="5542829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47C9372-5480-50DB-E4E4-E21132A6C8EE}"/>
              </a:ext>
            </a:extLst>
          </p:cNvPr>
          <p:cNvCxnSpPr/>
          <p:nvPr/>
        </p:nvCxnSpPr>
        <p:spPr>
          <a:xfrm flipV="1">
            <a:off x="9702225" y="4933227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33330A5-4ADE-F00C-1BD7-E421A4441AD0}"/>
              </a:ext>
            </a:extLst>
          </p:cNvPr>
          <p:cNvCxnSpPr>
            <a:cxnSpLocks/>
          </p:cNvCxnSpPr>
          <p:nvPr/>
        </p:nvCxnSpPr>
        <p:spPr>
          <a:xfrm flipH="1" flipV="1">
            <a:off x="10838298" y="4933227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676B9-D436-46BF-5C50-11855F22FDEB}"/>
              </a:ext>
            </a:extLst>
          </p:cNvPr>
          <p:cNvSpPr/>
          <p:nvPr/>
        </p:nvSpPr>
        <p:spPr>
          <a:xfrm>
            <a:off x="9923898" y="3887208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0C3ADF7-3DFE-4659-8C52-C96A3E0E276E}"/>
              </a:ext>
            </a:extLst>
          </p:cNvPr>
          <p:cNvCxnSpPr/>
          <p:nvPr/>
        </p:nvCxnSpPr>
        <p:spPr>
          <a:xfrm flipV="1">
            <a:off x="3095913" y="494347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62652A-73AE-84E7-B127-989069FE018D}"/>
              </a:ext>
            </a:extLst>
          </p:cNvPr>
          <p:cNvCxnSpPr>
            <a:cxnSpLocks/>
          </p:cNvCxnSpPr>
          <p:nvPr/>
        </p:nvCxnSpPr>
        <p:spPr>
          <a:xfrm flipH="1" flipV="1">
            <a:off x="4231986" y="494347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272F4F32-BE2F-7F3B-C3F1-565C96005A72}"/>
              </a:ext>
            </a:extLst>
          </p:cNvPr>
          <p:cNvSpPr/>
          <p:nvPr/>
        </p:nvSpPr>
        <p:spPr>
          <a:xfrm>
            <a:off x="3317586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FA1D8F1-EB2E-448F-54B4-238854663B28}"/>
              </a:ext>
            </a:extLst>
          </p:cNvPr>
          <p:cNvCxnSpPr/>
          <p:nvPr/>
        </p:nvCxnSpPr>
        <p:spPr>
          <a:xfrm flipV="1">
            <a:off x="8583470" y="3289963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407B2A3-7270-B1F4-87B0-5922128A92E3}"/>
              </a:ext>
            </a:extLst>
          </p:cNvPr>
          <p:cNvCxnSpPr>
            <a:cxnSpLocks/>
          </p:cNvCxnSpPr>
          <p:nvPr/>
        </p:nvCxnSpPr>
        <p:spPr>
          <a:xfrm flipH="1" flipV="1">
            <a:off x="9719543" y="3289963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48D91CB-4A96-9709-31B2-655B5A314CD0}"/>
              </a:ext>
            </a:extLst>
          </p:cNvPr>
          <p:cNvSpPr/>
          <p:nvPr/>
        </p:nvSpPr>
        <p:spPr>
          <a:xfrm>
            <a:off x="8906741" y="223701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C8FC48A-4D01-D692-33EB-1CBDE2092203}"/>
              </a:ext>
            </a:extLst>
          </p:cNvPr>
          <p:cNvCxnSpPr/>
          <p:nvPr/>
        </p:nvCxnSpPr>
        <p:spPr>
          <a:xfrm flipV="1">
            <a:off x="1939055" y="330632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E7BE690-3B85-C62B-9CCC-E8DB8EE6BA6B}"/>
              </a:ext>
            </a:extLst>
          </p:cNvPr>
          <p:cNvCxnSpPr>
            <a:cxnSpLocks/>
          </p:cNvCxnSpPr>
          <p:nvPr/>
        </p:nvCxnSpPr>
        <p:spPr>
          <a:xfrm flipH="1" flipV="1">
            <a:off x="3075128" y="330632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D97D0417-1DB0-CBDA-D9CF-E9F2FEED164C}"/>
              </a:ext>
            </a:extLst>
          </p:cNvPr>
          <p:cNvSpPr/>
          <p:nvPr/>
        </p:nvSpPr>
        <p:spPr>
          <a:xfrm>
            <a:off x="2262326" y="2253383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(7)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99E1B40-CCF9-8951-B263-3EB7ABCA5209}"/>
              </a:ext>
            </a:extLst>
          </p:cNvPr>
          <p:cNvCxnSpPr/>
          <p:nvPr/>
        </p:nvCxnSpPr>
        <p:spPr>
          <a:xfrm flipV="1">
            <a:off x="7360807" y="1538172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7DD19FC-5097-5BA7-0D78-996D36A5908F}"/>
              </a:ext>
            </a:extLst>
          </p:cNvPr>
          <p:cNvCxnSpPr>
            <a:cxnSpLocks/>
          </p:cNvCxnSpPr>
          <p:nvPr/>
        </p:nvCxnSpPr>
        <p:spPr>
          <a:xfrm flipH="1" flipV="1">
            <a:off x="8496880" y="1538172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CFD58B61-31E4-3620-537C-4DCA054FED49}"/>
              </a:ext>
            </a:extLst>
          </p:cNvPr>
          <p:cNvSpPr/>
          <p:nvPr/>
        </p:nvSpPr>
        <p:spPr>
          <a:xfrm>
            <a:off x="7684078" y="48522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(9)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01646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C89EC-0BF5-D661-5A7F-5C60FCBB6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8FD0B-33D7-959E-3452-7E62FC095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Huffman’s idea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9BE988-1226-8E81-1352-923D2FEDCC38}"/>
              </a:ext>
            </a:extLst>
          </p:cNvPr>
          <p:cNvSpPr/>
          <p:nvPr/>
        </p:nvSpPr>
        <p:spPr>
          <a:xfrm>
            <a:off x="1197842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4FE1B2-1C8E-254B-7703-A291040B9A9C}"/>
              </a:ext>
            </a:extLst>
          </p:cNvPr>
          <p:cNvSpPr/>
          <p:nvPr/>
        </p:nvSpPr>
        <p:spPr>
          <a:xfrm>
            <a:off x="9245025" y="5535901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CF3F59-4C5E-E6F7-0C36-3533EE4CBC4B}"/>
              </a:ext>
            </a:extLst>
          </p:cNvPr>
          <p:cNvSpPr/>
          <p:nvPr/>
        </p:nvSpPr>
        <p:spPr>
          <a:xfrm>
            <a:off x="2679124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841C73-B1D2-25C5-AFAD-4F3581F0B806}"/>
              </a:ext>
            </a:extLst>
          </p:cNvPr>
          <p:cNvSpPr/>
          <p:nvPr/>
        </p:nvSpPr>
        <p:spPr>
          <a:xfrm>
            <a:off x="4200812" y="5578475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038F7C-91C7-D8F3-D299-E030A4722BD3}"/>
              </a:ext>
            </a:extLst>
          </p:cNvPr>
          <p:cNvSpPr/>
          <p:nvPr/>
        </p:nvSpPr>
        <p:spPr>
          <a:xfrm>
            <a:off x="6696946" y="2156862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(5)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D23BD1-F858-7EFB-10FA-BEEC4FB4AE4E}"/>
              </a:ext>
            </a:extLst>
          </p:cNvPr>
          <p:cNvSpPr/>
          <p:nvPr/>
        </p:nvSpPr>
        <p:spPr>
          <a:xfrm>
            <a:off x="7945010" y="3887208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FFE9D4-AB17-9CC7-C166-D324D0B90F33}"/>
              </a:ext>
            </a:extLst>
          </p:cNvPr>
          <p:cNvSpPr/>
          <p:nvPr/>
        </p:nvSpPr>
        <p:spPr>
          <a:xfrm>
            <a:off x="10766713" y="5542829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2E6149E-A48D-6F98-B372-812E29104408}"/>
              </a:ext>
            </a:extLst>
          </p:cNvPr>
          <p:cNvCxnSpPr/>
          <p:nvPr/>
        </p:nvCxnSpPr>
        <p:spPr>
          <a:xfrm flipV="1">
            <a:off x="9702225" y="4933227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12C0534-FC39-BE7E-3B07-F71803E8EE11}"/>
              </a:ext>
            </a:extLst>
          </p:cNvPr>
          <p:cNvCxnSpPr>
            <a:cxnSpLocks/>
          </p:cNvCxnSpPr>
          <p:nvPr/>
        </p:nvCxnSpPr>
        <p:spPr>
          <a:xfrm flipH="1" flipV="1">
            <a:off x="10838298" y="4933227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563525EF-8B67-E945-53DF-037B1464AF31}"/>
              </a:ext>
            </a:extLst>
          </p:cNvPr>
          <p:cNvSpPr/>
          <p:nvPr/>
        </p:nvSpPr>
        <p:spPr>
          <a:xfrm>
            <a:off x="9923898" y="3887208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49A60B-8C49-C993-555C-C3485D01EEE5}"/>
              </a:ext>
            </a:extLst>
          </p:cNvPr>
          <p:cNvCxnSpPr/>
          <p:nvPr/>
        </p:nvCxnSpPr>
        <p:spPr>
          <a:xfrm flipV="1">
            <a:off x="3095913" y="4943475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7FF5AC-65C1-DC3B-D6D2-875CEA1A5748}"/>
              </a:ext>
            </a:extLst>
          </p:cNvPr>
          <p:cNvCxnSpPr>
            <a:cxnSpLocks/>
          </p:cNvCxnSpPr>
          <p:nvPr/>
        </p:nvCxnSpPr>
        <p:spPr>
          <a:xfrm flipH="1" flipV="1">
            <a:off x="4231986" y="4943475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8AA1FD3-A747-5B5B-43C1-C6D00B7394E5}"/>
              </a:ext>
            </a:extLst>
          </p:cNvPr>
          <p:cNvSpPr/>
          <p:nvPr/>
        </p:nvSpPr>
        <p:spPr>
          <a:xfrm>
            <a:off x="3317586" y="3897456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9823A00-6902-E80D-C0EF-5C36D7D33F95}"/>
              </a:ext>
            </a:extLst>
          </p:cNvPr>
          <p:cNvCxnSpPr/>
          <p:nvPr/>
        </p:nvCxnSpPr>
        <p:spPr>
          <a:xfrm flipV="1">
            <a:off x="8583470" y="3289963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A2A8FD-DB6D-C27E-87EA-D9AFD0801860}"/>
              </a:ext>
            </a:extLst>
          </p:cNvPr>
          <p:cNvCxnSpPr>
            <a:cxnSpLocks/>
          </p:cNvCxnSpPr>
          <p:nvPr/>
        </p:nvCxnSpPr>
        <p:spPr>
          <a:xfrm flipH="1" flipV="1">
            <a:off x="9719543" y="3289963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260C37A4-1299-5200-3B35-1C657B1DDEDD}"/>
              </a:ext>
            </a:extLst>
          </p:cNvPr>
          <p:cNvSpPr/>
          <p:nvPr/>
        </p:nvSpPr>
        <p:spPr>
          <a:xfrm>
            <a:off x="8906741" y="2237017"/>
            <a:ext cx="914400" cy="9144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1C8F75E-3BE2-F0CD-F0A8-17D612F980A0}"/>
              </a:ext>
            </a:extLst>
          </p:cNvPr>
          <p:cNvCxnSpPr/>
          <p:nvPr/>
        </p:nvCxnSpPr>
        <p:spPr>
          <a:xfrm flipV="1">
            <a:off x="1939055" y="3306329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654F59D-36DC-D61C-B5C4-1A7FAC8C9E93}"/>
              </a:ext>
            </a:extLst>
          </p:cNvPr>
          <p:cNvCxnSpPr>
            <a:cxnSpLocks/>
          </p:cNvCxnSpPr>
          <p:nvPr/>
        </p:nvCxnSpPr>
        <p:spPr>
          <a:xfrm flipH="1" flipV="1">
            <a:off x="3075128" y="3306329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B0BA2D95-C7B9-F9A0-8D91-CADE380BAFA5}"/>
              </a:ext>
            </a:extLst>
          </p:cNvPr>
          <p:cNvSpPr/>
          <p:nvPr/>
        </p:nvSpPr>
        <p:spPr>
          <a:xfrm>
            <a:off x="2262326" y="2253383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(7)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C167459-7BE5-2B8B-D7D3-3B01B83D0491}"/>
              </a:ext>
            </a:extLst>
          </p:cNvPr>
          <p:cNvCxnSpPr/>
          <p:nvPr/>
        </p:nvCxnSpPr>
        <p:spPr>
          <a:xfrm flipV="1">
            <a:off x="7360807" y="1538172"/>
            <a:ext cx="341746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E33F8-2C58-02E3-D995-3DD8135CB3FC}"/>
              </a:ext>
            </a:extLst>
          </p:cNvPr>
          <p:cNvCxnSpPr>
            <a:cxnSpLocks/>
          </p:cNvCxnSpPr>
          <p:nvPr/>
        </p:nvCxnSpPr>
        <p:spPr>
          <a:xfrm flipH="1" flipV="1">
            <a:off x="8496880" y="1538172"/>
            <a:ext cx="378689" cy="47105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3E05DC91-78EE-BD91-68A2-686CABC2C5C3}"/>
              </a:ext>
            </a:extLst>
          </p:cNvPr>
          <p:cNvSpPr/>
          <p:nvPr/>
        </p:nvSpPr>
        <p:spPr>
          <a:xfrm>
            <a:off x="7684078" y="485226"/>
            <a:ext cx="914400" cy="914400"/>
          </a:xfrm>
          <a:prstGeom prst="rect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(9)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85926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94135-5B86-8840-35E5-F10183F3A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7AA2CD-5D68-84AE-C546-798B71FAFB1A}"/>
              </a:ext>
            </a:extLst>
          </p:cNvPr>
          <p:cNvSpPr/>
          <p:nvPr/>
        </p:nvSpPr>
        <p:spPr>
          <a:xfrm>
            <a:off x="2061833" y="3185708"/>
            <a:ext cx="786524" cy="73799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(3)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2253D1-3984-3943-6EEA-EC41520CC026}"/>
              </a:ext>
            </a:extLst>
          </p:cNvPr>
          <p:cNvSpPr/>
          <p:nvPr/>
        </p:nvSpPr>
        <p:spPr>
          <a:xfrm>
            <a:off x="3335963" y="4542426"/>
            <a:ext cx="786524" cy="73799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B0BBA0-F790-960E-65CC-D8FE16ECF6D1}"/>
              </a:ext>
            </a:extLst>
          </p:cNvPr>
          <p:cNvSpPr/>
          <p:nvPr/>
        </p:nvSpPr>
        <p:spPr>
          <a:xfrm>
            <a:off x="4644848" y="4542426"/>
            <a:ext cx="786524" cy="73799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(2)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D91DEAB-B283-75BD-7163-993226CCC208}"/>
              </a:ext>
            </a:extLst>
          </p:cNvPr>
          <p:cNvCxnSpPr/>
          <p:nvPr/>
        </p:nvCxnSpPr>
        <p:spPr>
          <a:xfrm flipV="1">
            <a:off x="3694465" y="4029930"/>
            <a:ext cx="293954" cy="380179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C42A74-241A-8683-E9AB-4F11646202E7}"/>
              </a:ext>
            </a:extLst>
          </p:cNvPr>
          <p:cNvCxnSpPr>
            <a:cxnSpLocks/>
          </p:cNvCxnSpPr>
          <p:nvPr/>
        </p:nvCxnSpPr>
        <p:spPr>
          <a:xfrm flipH="1" flipV="1">
            <a:off x="4671662" y="4029930"/>
            <a:ext cx="325731" cy="380179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68A19-B89A-AA05-F69F-C0217D533B82}"/>
              </a:ext>
            </a:extLst>
          </p:cNvPr>
          <p:cNvSpPr/>
          <p:nvPr/>
        </p:nvSpPr>
        <p:spPr>
          <a:xfrm>
            <a:off x="3885138" y="3185708"/>
            <a:ext cx="786524" cy="73799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(4)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48F7491-2540-6106-94DC-92200A0F25CD}"/>
              </a:ext>
            </a:extLst>
          </p:cNvPr>
          <p:cNvCxnSpPr/>
          <p:nvPr/>
        </p:nvCxnSpPr>
        <p:spPr>
          <a:xfrm flipV="1">
            <a:off x="2699390" y="2708621"/>
            <a:ext cx="293954" cy="380179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525CAED-BB5A-FA7D-07FD-847D10DD4347}"/>
              </a:ext>
            </a:extLst>
          </p:cNvPr>
          <p:cNvCxnSpPr>
            <a:cxnSpLocks/>
          </p:cNvCxnSpPr>
          <p:nvPr/>
        </p:nvCxnSpPr>
        <p:spPr>
          <a:xfrm flipH="1" flipV="1">
            <a:off x="3676587" y="2708621"/>
            <a:ext cx="325731" cy="380179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5E3070E7-6903-5C1D-0F4F-FE6E23977121}"/>
              </a:ext>
            </a:extLst>
          </p:cNvPr>
          <p:cNvSpPr/>
          <p:nvPr/>
        </p:nvSpPr>
        <p:spPr>
          <a:xfrm>
            <a:off x="2977452" y="1858808"/>
            <a:ext cx="786524" cy="73799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(7)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877BF7B-53B7-4AA9-ED7B-EC7BA03E36DE}"/>
              </a:ext>
            </a:extLst>
          </p:cNvPr>
          <p:cNvGrpSpPr/>
          <p:nvPr/>
        </p:nvGrpSpPr>
        <p:grpSpPr>
          <a:xfrm>
            <a:off x="6096000" y="1723057"/>
            <a:ext cx="4170343" cy="4776211"/>
            <a:chOff x="6696946" y="485226"/>
            <a:chExt cx="4984167" cy="597200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AA4ED0-3303-C7EA-9C96-85F2B41DA738}"/>
                </a:ext>
              </a:extLst>
            </p:cNvPr>
            <p:cNvSpPr/>
            <p:nvPr/>
          </p:nvSpPr>
          <p:spPr>
            <a:xfrm>
              <a:off x="9245025" y="5535901"/>
              <a:ext cx="914400" cy="914400"/>
            </a:xfrm>
            <a:prstGeom prst="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B</a:t>
              </a:r>
            </a:p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(1)</a:t>
              </a:r>
              <a:endParaRPr lang="en-US" dirty="0">
                <a:solidFill>
                  <a:schemeClr val="tx1"/>
                </a:solidFill>
                <a:latin typeface="Lato" panose="020F0502020204030203" pitchFamily="34" charset="77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A698A5-77B6-86D8-AD7C-170245FC5B0D}"/>
                </a:ext>
              </a:extLst>
            </p:cNvPr>
            <p:cNvSpPr/>
            <p:nvPr/>
          </p:nvSpPr>
          <p:spPr>
            <a:xfrm>
              <a:off x="6696946" y="2156862"/>
              <a:ext cx="914400" cy="914400"/>
            </a:xfrm>
            <a:prstGeom prst="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E</a:t>
              </a:r>
            </a:p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(5)</a:t>
              </a:r>
              <a:endParaRPr lang="en-US" dirty="0">
                <a:solidFill>
                  <a:schemeClr val="tx1"/>
                </a:solidFill>
                <a:latin typeface="Lato" panose="020F0502020204030203" pitchFamily="34" charset="77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D3A798-6884-DCA4-E41E-3F17477D9525}"/>
                </a:ext>
              </a:extLst>
            </p:cNvPr>
            <p:cNvSpPr/>
            <p:nvPr/>
          </p:nvSpPr>
          <p:spPr>
            <a:xfrm>
              <a:off x="7945010" y="3887208"/>
              <a:ext cx="914400" cy="914400"/>
            </a:xfrm>
            <a:prstGeom prst="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F</a:t>
              </a:r>
            </a:p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(2)</a:t>
              </a:r>
              <a:endParaRPr lang="en-US" dirty="0">
                <a:solidFill>
                  <a:schemeClr val="tx1"/>
                </a:solidFill>
                <a:latin typeface="Lato" panose="020F0502020204030203" pitchFamily="34" charset="77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37233E-7CD4-F5CB-B252-0218AABC0AD8}"/>
                </a:ext>
              </a:extLst>
            </p:cNvPr>
            <p:cNvSpPr/>
            <p:nvPr/>
          </p:nvSpPr>
          <p:spPr>
            <a:xfrm>
              <a:off x="10766713" y="5542829"/>
              <a:ext cx="914400" cy="914400"/>
            </a:xfrm>
            <a:prstGeom prst="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G</a:t>
              </a:r>
            </a:p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(1)</a:t>
              </a:r>
              <a:endParaRPr lang="en-US" dirty="0">
                <a:solidFill>
                  <a:schemeClr val="tx1"/>
                </a:solidFill>
                <a:latin typeface="Lato" panose="020F0502020204030203" pitchFamily="34" charset="77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AC5913A-F25A-5052-F0B6-1364C1074059}"/>
                </a:ext>
              </a:extLst>
            </p:cNvPr>
            <p:cNvCxnSpPr/>
            <p:nvPr/>
          </p:nvCxnSpPr>
          <p:spPr>
            <a:xfrm flipV="1">
              <a:off x="9702225" y="4933227"/>
              <a:ext cx="341746" cy="471055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800C044-72CF-0607-4534-27D4CE3F484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838298" y="4933227"/>
              <a:ext cx="378689" cy="471055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93A4F0F-CE1E-4195-569D-17898A08E084}"/>
                </a:ext>
              </a:extLst>
            </p:cNvPr>
            <p:cNvSpPr/>
            <p:nvPr/>
          </p:nvSpPr>
          <p:spPr>
            <a:xfrm>
              <a:off x="9923898" y="3887208"/>
              <a:ext cx="914400" cy="914400"/>
            </a:xfrm>
            <a:prstGeom prst="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(2)</a:t>
              </a:r>
              <a:endParaRPr lang="en-US" dirty="0">
                <a:solidFill>
                  <a:schemeClr val="tx1"/>
                </a:solidFill>
                <a:latin typeface="Lato" panose="020F0502020204030203" pitchFamily="34" charset="77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6E64A23-1924-7065-1FB6-7E66B40F3998}"/>
                </a:ext>
              </a:extLst>
            </p:cNvPr>
            <p:cNvCxnSpPr/>
            <p:nvPr/>
          </p:nvCxnSpPr>
          <p:spPr>
            <a:xfrm flipV="1">
              <a:off x="8583470" y="3289963"/>
              <a:ext cx="341746" cy="471055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DD385E3-D9AD-55D0-3C7F-4E23A62BBB2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719543" y="3289963"/>
              <a:ext cx="378689" cy="471055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A95C245-C8FB-42CF-00A1-EE5B2E0580C1}"/>
                </a:ext>
              </a:extLst>
            </p:cNvPr>
            <p:cNvSpPr/>
            <p:nvPr/>
          </p:nvSpPr>
          <p:spPr>
            <a:xfrm>
              <a:off x="8906741" y="2237017"/>
              <a:ext cx="914400" cy="914400"/>
            </a:xfrm>
            <a:prstGeom prst="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(4)</a:t>
              </a:r>
              <a:endParaRPr lang="en-US" dirty="0">
                <a:solidFill>
                  <a:schemeClr val="tx1"/>
                </a:solidFill>
                <a:latin typeface="Lato" panose="020F0502020204030203" pitchFamily="34" charset="77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CD69C8B-D9DF-6810-DA31-E09481F64FDD}"/>
                </a:ext>
              </a:extLst>
            </p:cNvPr>
            <p:cNvCxnSpPr/>
            <p:nvPr/>
          </p:nvCxnSpPr>
          <p:spPr>
            <a:xfrm flipV="1">
              <a:off x="7360807" y="1538172"/>
              <a:ext cx="341746" cy="471055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E4F832C-94F7-9BD6-4A0E-44BE35348A1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496880" y="1538172"/>
              <a:ext cx="378689" cy="471055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95A7D64-D33B-BCDC-10FF-58836D57FCEA}"/>
                </a:ext>
              </a:extLst>
            </p:cNvPr>
            <p:cNvSpPr/>
            <p:nvPr/>
          </p:nvSpPr>
          <p:spPr>
            <a:xfrm>
              <a:off x="7684078" y="485226"/>
              <a:ext cx="914400" cy="914400"/>
            </a:xfrm>
            <a:prstGeom prst="rect">
              <a:avLst/>
            </a:pr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Lato" panose="020F0502020204030203" pitchFamily="34" charset="77"/>
                </a:rPr>
                <a:t>(9)</a:t>
              </a:r>
              <a:endParaRPr lang="en-US" dirty="0">
                <a:solidFill>
                  <a:schemeClr val="tx1"/>
                </a:solidFill>
                <a:latin typeface="Lato" panose="020F0502020204030203" pitchFamily="34" charset="77"/>
              </a:endParaRPr>
            </a:p>
          </p:txBody>
        </p: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91FC567-CC68-821A-F586-1BF08FEE83FE}"/>
              </a:ext>
            </a:extLst>
          </p:cNvPr>
          <p:cNvCxnSpPr>
            <a:cxnSpLocks/>
          </p:cNvCxnSpPr>
          <p:nvPr/>
        </p:nvCxnSpPr>
        <p:spPr>
          <a:xfrm flipV="1">
            <a:off x="3763976" y="1410912"/>
            <a:ext cx="1249309" cy="31214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79FE5F2-3E75-D050-7CED-37EAE2994C2C}"/>
              </a:ext>
            </a:extLst>
          </p:cNvPr>
          <p:cNvCxnSpPr>
            <a:cxnSpLocks/>
          </p:cNvCxnSpPr>
          <p:nvPr/>
        </p:nvCxnSpPr>
        <p:spPr>
          <a:xfrm flipH="1" flipV="1">
            <a:off x="5696528" y="1410912"/>
            <a:ext cx="1073727" cy="312145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85243E02-AA19-BEDD-D12D-CA5687ED0BC0}"/>
              </a:ext>
            </a:extLst>
          </p:cNvPr>
          <p:cNvSpPr/>
          <p:nvPr/>
        </p:nvSpPr>
        <p:spPr>
          <a:xfrm>
            <a:off x="4905030" y="568801"/>
            <a:ext cx="867698" cy="737995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(16)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7034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E3DFA-5ABD-D9AC-84F1-45CC7254D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scheduler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86217-7D00-11AA-0CEE-42F6D360B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980"/>
            <a:ext cx="10515600" cy="1681299"/>
          </a:xfrm>
        </p:spPr>
        <p:txBody>
          <a:bodyPr/>
          <a:lstStyle/>
          <a:p>
            <a:r>
              <a:rPr lang="en-US" b="1" dirty="0"/>
              <a:t>Input: </a:t>
            </a:r>
            <a:r>
              <a:rPr lang="en-US" dirty="0"/>
              <a:t>List of time intervals (booking requests for a meeting room)</a:t>
            </a:r>
          </a:p>
          <a:p>
            <a:r>
              <a:rPr lang="en-US" b="1" dirty="0"/>
              <a:t>Output: </a:t>
            </a:r>
            <a:r>
              <a:rPr lang="en-US" dirty="0"/>
              <a:t>Maximum number of meetings that can be booked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24924F-6000-700D-7E7C-AAE3789BB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467687"/>
              </p:ext>
            </p:extLst>
          </p:nvPr>
        </p:nvGraphicFramePr>
        <p:xfrm>
          <a:off x="1917700" y="3429000"/>
          <a:ext cx="812800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67">
                  <a:extLst>
                    <a:ext uri="{9D8B030D-6E8A-4147-A177-3AD203B41FA5}">
                      <a16:colId xmlns:a16="http://schemas.microsoft.com/office/drawing/2014/main" val="133786280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1599396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83385818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90912750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42785074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90198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7906337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9632159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5681147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05187329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51774155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24711751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165109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474819163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437304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764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11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475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352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22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22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63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535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08AE3A5-1932-BA86-8C1B-4A6E8F8578EA}"/>
              </a:ext>
            </a:extLst>
          </p:cNvPr>
          <p:cNvSpPr/>
          <p:nvPr/>
        </p:nvSpPr>
        <p:spPr>
          <a:xfrm>
            <a:off x="1955623" y="4361962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A439108-5AFC-0C35-EE6E-1DAFCAF604A5}"/>
              </a:ext>
            </a:extLst>
          </p:cNvPr>
          <p:cNvSpPr/>
          <p:nvPr/>
        </p:nvSpPr>
        <p:spPr>
          <a:xfrm>
            <a:off x="2870023" y="4361962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B27A6A3-0509-513C-8AE0-6E54A9DC8BA8}"/>
              </a:ext>
            </a:extLst>
          </p:cNvPr>
          <p:cNvSpPr/>
          <p:nvPr/>
        </p:nvSpPr>
        <p:spPr>
          <a:xfrm>
            <a:off x="2391309" y="3139901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4AE29EE-408A-B1FD-C379-619A00C1065B}"/>
              </a:ext>
            </a:extLst>
          </p:cNvPr>
          <p:cNvCxnSpPr>
            <a:cxnSpLocks/>
          </p:cNvCxnSpPr>
          <p:nvPr/>
        </p:nvCxnSpPr>
        <p:spPr>
          <a:xfrm flipV="1">
            <a:off x="2424727" y="3830782"/>
            <a:ext cx="170976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FE2FDCB-FF2E-2787-BE7B-47A79CF9AE82}"/>
              </a:ext>
            </a:extLst>
          </p:cNvPr>
          <p:cNvCxnSpPr>
            <a:cxnSpLocks/>
          </p:cNvCxnSpPr>
          <p:nvPr/>
        </p:nvCxnSpPr>
        <p:spPr>
          <a:xfrm flipH="1" flipV="1">
            <a:off x="2870023" y="3830782"/>
            <a:ext cx="108567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CE07F81-EA55-C48B-6784-E3C531864A08}"/>
              </a:ext>
            </a:extLst>
          </p:cNvPr>
          <p:cNvSpPr txBox="1"/>
          <p:nvPr/>
        </p:nvSpPr>
        <p:spPr>
          <a:xfrm>
            <a:off x="2031671" y="372188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E93B1AC-6A2F-E49E-EFF0-6F7B22009CC1}"/>
              </a:ext>
            </a:extLst>
          </p:cNvPr>
          <p:cNvSpPr txBox="1"/>
          <p:nvPr/>
        </p:nvSpPr>
        <p:spPr>
          <a:xfrm>
            <a:off x="2978590" y="372687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A2B246A-BD29-61B3-5816-6CA5E44F5D41}"/>
              </a:ext>
            </a:extLst>
          </p:cNvPr>
          <p:cNvSpPr/>
          <p:nvPr/>
        </p:nvSpPr>
        <p:spPr>
          <a:xfrm>
            <a:off x="1460569" y="312334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E490075-7508-0567-C176-5CD5E1F0CBC5}"/>
              </a:ext>
            </a:extLst>
          </p:cNvPr>
          <p:cNvSpPr/>
          <p:nvPr/>
        </p:nvSpPr>
        <p:spPr>
          <a:xfrm>
            <a:off x="1896255" y="1901282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DF0B869-BAB9-39B3-8A9D-640F83C506F9}"/>
              </a:ext>
            </a:extLst>
          </p:cNvPr>
          <p:cNvCxnSpPr>
            <a:cxnSpLocks/>
          </p:cNvCxnSpPr>
          <p:nvPr/>
        </p:nvCxnSpPr>
        <p:spPr>
          <a:xfrm flipV="1">
            <a:off x="1929673" y="2592163"/>
            <a:ext cx="170976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86E69AF-82F3-BC4C-9564-77867668D849}"/>
              </a:ext>
            </a:extLst>
          </p:cNvPr>
          <p:cNvCxnSpPr>
            <a:cxnSpLocks/>
          </p:cNvCxnSpPr>
          <p:nvPr/>
        </p:nvCxnSpPr>
        <p:spPr>
          <a:xfrm flipH="1" flipV="1">
            <a:off x="2374969" y="2592163"/>
            <a:ext cx="108567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C843AE31-2547-1760-BC57-E1BB8D6981B5}"/>
              </a:ext>
            </a:extLst>
          </p:cNvPr>
          <p:cNvSpPr txBox="1"/>
          <p:nvPr/>
        </p:nvSpPr>
        <p:spPr>
          <a:xfrm>
            <a:off x="1536617" y="2483263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D90DDF0-8FBE-E962-206B-288787EF5CDD}"/>
              </a:ext>
            </a:extLst>
          </p:cNvPr>
          <p:cNvSpPr txBox="1"/>
          <p:nvPr/>
        </p:nvSpPr>
        <p:spPr>
          <a:xfrm>
            <a:off x="2483536" y="248825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2C6420E-452C-AED3-A0C3-3074C55C362C}"/>
              </a:ext>
            </a:extLst>
          </p:cNvPr>
          <p:cNvSpPr/>
          <p:nvPr/>
        </p:nvSpPr>
        <p:spPr>
          <a:xfrm>
            <a:off x="4504522" y="430386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F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AEEEF84-394B-739F-C58E-CD5771C96B65}"/>
              </a:ext>
            </a:extLst>
          </p:cNvPr>
          <p:cNvSpPr/>
          <p:nvPr/>
        </p:nvSpPr>
        <p:spPr>
          <a:xfrm>
            <a:off x="4940208" y="3081802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7601399-6BE9-D28E-63FE-2A3FEC856FFB}"/>
              </a:ext>
            </a:extLst>
          </p:cNvPr>
          <p:cNvCxnSpPr>
            <a:cxnSpLocks/>
          </p:cNvCxnSpPr>
          <p:nvPr/>
        </p:nvCxnSpPr>
        <p:spPr>
          <a:xfrm flipV="1">
            <a:off x="4973626" y="3772683"/>
            <a:ext cx="170976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FCA3F50-6F63-4406-6A60-69CA86A2CE7D}"/>
              </a:ext>
            </a:extLst>
          </p:cNvPr>
          <p:cNvCxnSpPr>
            <a:cxnSpLocks/>
          </p:cNvCxnSpPr>
          <p:nvPr/>
        </p:nvCxnSpPr>
        <p:spPr>
          <a:xfrm flipH="1" flipV="1">
            <a:off x="5418922" y="3772683"/>
            <a:ext cx="108567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867050FA-4F7D-8111-D464-F4D34BFC67A7}"/>
              </a:ext>
            </a:extLst>
          </p:cNvPr>
          <p:cNvSpPr txBox="1"/>
          <p:nvPr/>
        </p:nvSpPr>
        <p:spPr>
          <a:xfrm>
            <a:off x="4580570" y="3663783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4AA6C49-A7FA-F286-AF0C-60138E24BF67}"/>
              </a:ext>
            </a:extLst>
          </p:cNvPr>
          <p:cNvSpPr txBox="1"/>
          <p:nvPr/>
        </p:nvSpPr>
        <p:spPr>
          <a:xfrm>
            <a:off x="5527489" y="366877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F8374D5-895E-8742-FC19-71CBF931376A}"/>
              </a:ext>
            </a:extLst>
          </p:cNvPr>
          <p:cNvSpPr/>
          <p:nvPr/>
        </p:nvSpPr>
        <p:spPr>
          <a:xfrm>
            <a:off x="4009468" y="306524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E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1105A327-EC9D-5FBB-1DBC-B8173062047D}"/>
              </a:ext>
            </a:extLst>
          </p:cNvPr>
          <p:cNvSpPr/>
          <p:nvPr/>
        </p:nvSpPr>
        <p:spPr>
          <a:xfrm>
            <a:off x="4445154" y="184318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CF86E13-1EC1-E446-6987-6715D933D483}"/>
              </a:ext>
            </a:extLst>
          </p:cNvPr>
          <p:cNvCxnSpPr>
            <a:cxnSpLocks/>
          </p:cNvCxnSpPr>
          <p:nvPr/>
        </p:nvCxnSpPr>
        <p:spPr>
          <a:xfrm flipV="1">
            <a:off x="4478572" y="2534064"/>
            <a:ext cx="170976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FC07810-35A2-4DEA-1A22-DE92D36BD49B}"/>
              </a:ext>
            </a:extLst>
          </p:cNvPr>
          <p:cNvCxnSpPr>
            <a:cxnSpLocks/>
          </p:cNvCxnSpPr>
          <p:nvPr/>
        </p:nvCxnSpPr>
        <p:spPr>
          <a:xfrm flipH="1" flipV="1">
            <a:off x="4923868" y="2534064"/>
            <a:ext cx="108567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C7AE0ED8-5D84-6E59-C701-4249D39D9EF7}"/>
              </a:ext>
            </a:extLst>
          </p:cNvPr>
          <p:cNvSpPr txBox="1"/>
          <p:nvPr/>
        </p:nvSpPr>
        <p:spPr>
          <a:xfrm>
            <a:off x="4085516" y="2425164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714D6E0-0928-6054-39E2-8091CC42A30B}"/>
              </a:ext>
            </a:extLst>
          </p:cNvPr>
          <p:cNvSpPr txBox="1"/>
          <p:nvPr/>
        </p:nvSpPr>
        <p:spPr>
          <a:xfrm>
            <a:off x="5032435" y="2430153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A8BA2A0-81AC-DC6C-6530-EA9CF76957D6}"/>
              </a:ext>
            </a:extLst>
          </p:cNvPr>
          <p:cNvSpPr/>
          <p:nvPr/>
        </p:nvSpPr>
        <p:spPr>
          <a:xfrm>
            <a:off x="4887409" y="5542482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7F85B69-2983-E451-8430-0B0C07619C1A}"/>
              </a:ext>
            </a:extLst>
          </p:cNvPr>
          <p:cNvSpPr/>
          <p:nvPr/>
        </p:nvSpPr>
        <p:spPr>
          <a:xfrm>
            <a:off x="5801809" y="5542482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G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C6C13F4-DCF0-6D79-924D-20F3970F7D6F}"/>
              </a:ext>
            </a:extLst>
          </p:cNvPr>
          <p:cNvSpPr/>
          <p:nvPr/>
        </p:nvSpPr>
        <p:spPr>
          <a:xfrm>
            <a:off x="5323095" y="4320421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CB5D0B4-B159-C5DD-2329-C1D567714CE3}"/>
              </a:ext>
            </a:extLst>
          </p:cNvPr>
          <p:cNvCxnSpPr>
            <a:cxnSpLocks/>
          </p:cNvCxnSpPr>
          <p:nvPr/>
        </p:nvCxnSpPr>
        <p:spPr>
          <a:xfrm flipV="1">
            <a:off x="5356513" y="5011302"/>
            <a:ext cx="170976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E822490-6965-D8C2-6AD1-4E474C4E8D16}"/>
              </a:ext>
            </a:extLst>
          </p:cNvPr>
          <p:cNvCxnSpPr>
            <a:cxnSpLocks/>
          </p:cNvCxnSpPr>
          <p:nvPr/>
        </p:nvCxnSpPr>
        <p:spPr>
          <a:xfrm flipH="1" flipV="1">
            <a:off x="5801809" y="5011302"/>
            <a:ext cx="108567" cy="463821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2DAE9A56-1E45-F4C7-8A2B-8FCCE77DDEB0}"/>
              </a:ext>
            </a:extLst>
          </p:cNvPr>
          <p:cNvSpPr txBox="1"/>
          <p:nvPr/>
        </p:nvSpPr>
        <p:spPr>
          <a:xfrm>
            <a:off x="4963457" y="490240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23627A0-818C-808D-4BA0-C66861E98AF7}"/>
              </a:ext>
            </a:extLst>
          </p:cNvPr>
          <p:cNvSpPr txBox="1"/>
          <p:nvPr/>
        </p:nvSpPr>
        <p:spPr>
          <a:xfrm>
            <a:off x="5910376" y="490739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8BCF450D-6110-A5C8-A52A-C5F964F99C2A}"/>
              </a:ext>
            </a:extLst>
          </p:cNvPr>
          <p:cNvCxnSpPr>
            <a:cxnSpLocks/>
          </p:cNvCxnSpPr>
          <p:nvPr/>
        </p:nvCxnSpPr>
        <p:spPr>
          <a:xfrm flipV="1">
            <a:off x="2468527" y="1234393"/>
            <a:ext cx="666208" cy="59953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417780F-FBDD-61FB-5FDB-B9F597C4ECBC}"/>
              </a:ext>
            </a:extLst>
          </p:cNvPr>
          <p:cNvCxnSpPr>
            <a:cxnSpLocks/>
          </p:cNvCxnSpPr>
          <p:nvPr/>
        </p:nvCxnSpPr>
        <p:spPr>
          <a:xfrm flipH="1" flipV="1">
            <a:off x="3885471" y="1243653"/>
            <a:ext cx="619051" cy="59953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03E685A6-FEE3-7192-E5B6-6C177221820E}"/>
              </a:ext>
            </a:extLst>
          </p:cNvPr>
          <p:cNvSpPr/>
          <p:nvPr/>
        </p:nvSpPr>
        <p:spPr>
          <a:xfrm>
            <a:off x="3190063" y="60357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63A42A3-9235-2CC0-9835-810046CF18A9}"/>
              </a:ext>
            </a:extLst>
          </p:cNvPr>
          <p:cNvSpPr txBox="1"/>
          <p:nvPr/>
        </p:nvSpPr>
        <p:spPr>
          <a:xfrm>
            <a:off x="2424727" y="107181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77B8656-5376-EAA4-EB78-CAE27B40ABE7}"/>
              </a:ext>
            </a:extLst>
          </p:cNvPr>
          <p:cNvSpPr txBox="1"/>
          <p:nvPr/>
        </p:nvSpPr>
        <p:spPr>
          <a:xfrm>
            <a:off x="4163172" y="107181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graphicFrame>
        <p:nvGraphicFramePr>
          <p:cNvPr id="79" name="Table 78">
            <a:extLst>
              <a:ext uri="{FF2B5EF4-FFF2-40B4-BE49-F238E27FC236}">
                <a16:creationId xmlns:a16="http://schemas.microsoft.com/office/drawing/2014/main" id="{96C3F669-884A-3EB0-2B37-EEBD05CB9B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678613"/>
              </p:ext>
            </p:extLst>
          </p:nvPr>
        </p:nvGraphicFramePr>
        <p:xfrm>
          <a:off x="7188278" y="1543418"/>
          <a:ext cx="4093030" cy="4145280"/>
        </p:xfrm>
        <a:graphic>
          <a:graphicData uri="http://schemas.openxmlformats.org/drawingml/2006/table">
            <a:tbl>
              <a:tblPr/>
              <a:tblGrid>
                <a:gridCol w="2046515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2046515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517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387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G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444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4973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FBB60-4E4A-BCA1-0D06-73E252FF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Huffman do?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E1B9E3-5C69-46A3-6C74-A4678286D7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071557"/>
              </p:ext>
            </p:extLst>
          </p:nvPr>
        </p:nvGraphicFramePr>
        <p:xfrm>
          <a:off x="838200" y="1848217"/>
          <a:ext cx="7922412" cy="4145280"/>
        </p:xfrm>
        <a:graphic>
          <a:graphicData uri="http://schemas.openxmlformats.org/drawingml/2006/table">
            <a:tbl>
              <a:tblPr/>
              <a:tblGrid>
                <a:gridCol w="1980603">
                  <a:extLst>
                    <a:ext uri="{9D8B030D-6E8A-4147-A177-3AD203B41FA5}">
                      <a16:colId xmlns:a16="http://schemas.microsoft.com/office/drawing/2014/main" val="3450122282"/>
                    </a:ext>
                  </a:extLst>
                </a:gridCol>
                <a:gridCol w="1980603">
                  <a:extLst>
                    <a:ext uri="{9D8B030D-6E8A-4147-A177-3AD203B41FA5}">
                      <a16:colId xmlns:a16="http://schemas.microsoft.com/office/drawing/2014/main" val="384430062"/>
                    </a:ext>
                  </a:extLst>
                </a:gridCol>
                <a:gridCol w="1980603">
                  <a:extLst>
                    <a:ext uri="{9D8B030D-6E8A-4147-A177-3AD203B41FA5}">
                      <a16:colId xmlns:a16="http://schemas.microsoft.com/office/drawing/2014/main" val="1289207303"/>
                    </a:ext>
                  </a:extLst>
                </a:gridCol>
                <a:gridCol w="1980603">
                  <a:extLst>
                    <a:ext uri="{9D8B030D-6E8A-4147-A177-3AD203B41FA5}">
                      <a16:colId xmlns:a16="http://schemas.microsoft.com/office/drawing/2014/main" val="7532149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Symbol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Codeword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Count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effectLst/>
                          <a:latin typeface="Lato" panose="020F0502020204030203" pitchFamily="34" charset="77"/>
                        </a:rPr>
                        <a:t>Frequency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17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effectLst/>
                          <a:latin typeface="Lato" panose="020F0502020204030203" pitchFamily="34" charset="77"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3/16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64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B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1/16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59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C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2/16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895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011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2/16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043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5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5/16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517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F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2/16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387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G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1111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/>
                          <a:latin typeface="Lato" panose="020F0502020204030203" pitchFamily="34" charset="77"/>
                        </a:rPr>
                        <a:t>1/16</a:t>
                      </a:r>
                    </a:p>
                  </a:txBody>
                  <a:tcPr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44477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6B529CC-3D7C-A6A0-BFD5-98A30E6DC719}"/>
              </a:ext>
            </a:extLst>
          </p:cNvPr>
          <p:cNvSpPr txBox="1"/>
          <p:nvPr/>
        </p:nvSpPr>
        <p:spPr>
          <a:xfrm>
            <a:off x="9051637" y="3047999"/>
            <a:ext cx="3005951" cy="1419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Average length:</a:t>
            </a:r>
          </a:p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2.625 bits/symbol</a:t>
            </a:r>
          </a:p>
        </p:txBody>
      </p:sp>
    </p:spTree>
    <p:extLst>
      <p:ext uri="{BB962C8B-B14F-4D97-AF65-F5344CB8AC3E}">
        <p14:creationId xmlns:p14="http://schemas.microsoft.com/office/powerpoint/2010/main" val="161063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3D1D5-4954-DE61-BE79-67772615E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basic exchange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FD3B4-BF13-F8EB-DDC3-AE7322860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show that your solution is optimal,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Consider a different solution. Usually, it helps to consider the </a:t>
            </a:r>
            <a:r>
              <a:rPr lang="en-US" b="1" dirty="0">
                <a:solidFill>
                  <a:schemeClr val="accent3"/>
                </a:solidFill>
              </a:rPr>
              <a:t>first time that it differs</a:t>
            </a:r>
            <a:r>
              <a:rPr lang="en-US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Show that you can </a:t>
            </a:r>
            <a:r>
              <a:rPr lang="en-US" b="1" dirty="0">
                <a:solidFill>
                  <a:schemeClr val="accent3"/>
                </a:solidFill>
              </a:rPr>
              <a:t>change the other solution </a:t>
            </a:r>
            <a:r>
              <a:rPr lang="en-US" dirty="0"/>
              <a:t>to be more like yours, while improving or maintaining the quality.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Conclude that yours is optimal!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71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F0B4A-7A18-2F57-9BBB-C91223F46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Huffman exchange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97426-34C1-96BD-8FE8-401953871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any prefix code that is different from yours.</a:t>
            </a:r>
          </a:p>
          <a:p>
            <a:r>
              <a:rPr lang="en-US" dirty="0"/>
              <a:t>Every prefix code corresponds to a binary tree. </a:t>
            </a:r>
          </a:p>
          <a:p>
            <a:r>
              <a:rPr lang="en-US" dirty="0"/>
              <a:t>Two ways the tree could be different: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It was not a </a:t>
            </a:r>
            <a:r>
              <a:rPr lang="en-US" b="1" i="1" dirty="0"/>
              <a:t>full</a:t>
            </a:r>
            <a:r>
              <a:rPr lang="en-US" dirty="0"/>
              <a:t> binary tree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It merged nodes in a different order than you.</a:t>
            </a:r>
          </a:p>
        </p:txBody>
      </p:sp>
    </p:spTree>
    <p:extLst>
      <p:ext uri="{BB962C8B-B14F-4D97-AF65-F5344CB8AC3E}">
        <p14:creationId xmlns:p14="http://schemas.microsoft.com/office/powerpoint/2010/main" val="766056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A2684-1A1D-E4A2-73A5-10CA135E3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solutions are full binary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692B7-9A12-E7DB-9A5D-136AD0747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0726" y="1363980"/>
            <a:ext cx="5073073" cy="4812983"/>
          </a:xfrm>
        </p:spPr>
        <p:txBody>
          <a:bodyPr/>
          <a:lstStyle/>
          <a:p>
            <a:r>
              <a:rPr lang="en-US" dirty="0"/>
              <a:t>Suppose a solution is not a full binary tree.</a:t>
            </a:r>
          </a:p>
          <a:p>
            <a:r>
              <a:rPr lang="en-US" b="1" dirty="0">
                <a:solidFill>
                  <a:schemeClr val="accent3"/>
                </a:solidFill>
              </a:rPr>
              <a:t>Q: </a:t>
            </a:r>
            <a:r>
              <a:rPr lang="en-US" dirty="0"/>
              <a:t>How can you change it to a better solution?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3CDE67A-7EB9-0D6A-2224-5737F8DF899C}"/>
              </a:ext>
            </a:extLst>
          </p:cNvPr>
          <p:cNvSpPr/>
          <p:nvPr/>
        </p:nvSpPr>
        <p:spPr>
          <a:xfrm>
            <a:off x="1209963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616798A-8EF3-F0AA-1EC0-D81D48005673}"/>
              </a:ext>
            </a:extLst>
          </p:cNvPr>
          <p:cNvSpPr/>
          <p:nvPr/>
        </p:nvSpPr>
        <p:spPr>
          <a:xfrm>
            <a:off x="2124363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5C74B62-8AD9-289F-CB8E-F572E8F64393}"/>
              </a:ext>
            </a:extLst>
          </p:cNvPr>
          <p:cNvSpPr/>
          <p:nvPr/>
        </p:nvSpPr>
        <p:spPr>
          <a:xfrm>
            <a:off x="3981353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ED0D62C-265E-0938-838D-634DD2A274E1}"/>
              </a:ext>
            </a:extLst>
          </p:cNvPr>
          <p:cNvSpPr/>
          <p:nvPr/>
        </p:nvSpPr>
        <p:spPr>
          <a:xfrm>
            <a:off x="4854190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93238F7-5751-5AEE-4BAA-27C60BBF88A9}"/>
              </a:ext>
            </a:extLst>
          </p:cNvPr>
          <p:cNvSpPr/>
          <p:nvPr/>
        </p:nvSpPr>
        <p:spPr>
          <a:xfrm>
            <a:off x="1645649" y="278892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E6B73F-D1CF-6C6F-732A-5156E74DE51F}"/>
              </a:ext>
            </a:extLst>
          </p:cNvPr>
          <p:cNvSpPr/>
          <p:nvPr/>
        </p:nvSpPr>
        <p:spPr>
          <a:xfrm>
            <a:off x="4378723" y="4146208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C8F0933-B5C3-3160-E235-52C6EA9AEEF5}"/>
              </a:ext>
            </a:extLst>
          </p:cNvPr>
          <p:cNvSpPr/>
          <p:nvPr/>
        </p:nvSpPr>
        <p:spPr>
          <a:xfrm>
            <a:off x="4337367" y="277783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88A061D-A331-3356-7EA1-C1737A5ACECF}"/>
              </a:ext>
            </a:extLst>
          </p:cNvPr>
          <p:cNvSpPr/>
          <p:nvPr/>
        </p:nvSpPr>
        <p:spPr>
          <a:xfrm>
            <a:off x="3053718" y="136398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DDBF5E-FF79-D3A2-7D8B-79948F2580FA}"/>
              </a:ext>
            </a:extLst>
          </p:cNvPr>
          <p:cNvCxnSpPr>
            <a:cxnSpLocks/>
          </p:cNvCxnSpPr>
          <p:nvPr/>
        </p:nvCxnSpPr>
        <p:spPr>
          <a:xfrm flipV="1">
            <a:off x="2198254" y="2004060"/>
            <a:ext cx="855464" cy="77377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51EFE86-DBFD-C7A6-F8EF-A7857123E7A6}"/>
              </a:ext>
            </a:extLst>
          </p:cNvPr>
          <p:cNvCxnSpPr>
            <a:cxnSpLocks/>
          </p:cNvCxnSpPr>
          <p:nvPr/>
        </p:nvCxnSpPr>
        <p:spPr>
          <a:xfrm flipV="1">
            <a:off x="1581368" y="3479801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3CC70B7-959C-1844-A2EE-A45628052B55}"/>
              </a:ext>
            </a:extLst>
          </p:cNvPr>
          <p:cNvCxnSpPr>
            <a:cxnSpLocks/>
          </p:cNvCxnSpPr>
          <p:nvPr/>
        </p:nvCxnSpPr>
        <p:spPr>
          <a:xfrm flipH="1" flipV="1">
            <a:off x="2124363" y="3479801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3826C24F-28CD-9A09-360C-540DF6B780A5}"/>
              </a:ext>
            </a:extLst>
          </p:cNvPr>
          <p:cNvSpPr txBox="1"/>
          <p:nvPr/>
        </p:nvSpPr>
        <p:spPr>
          <a:xfrm>
            <a:off x="1286011" y="337090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54EAD1-C4E0-C5CE-4E5E-5506311CEB4E}"/>
              </a:ext>
            </a:extLst>
          </p:cNvPr>
          <p:cNvSpPr txBox="1"/>
          <p:nvPr/>
        </p:nvSpPr>
        <p:spPr>
          <a:xfrm>
            <a:off x="2232930" y="337589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C0A3F0-95C8-7469-B5EF-BEDBDCB36896}"/>
              </a:ext>
            </a:extLst>
          </p:cNvPr>
          <p:cNvCxnSpPr>
            <a:cxnSpLocks/>
          </p:cNvCxnSpPr>
          <p:nvPr/>
        </p:nvCxnSpPr>
        <p:spPr>
          <a:xfrm flipV="1">
            <a:off x="4276710" y="4889276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C72BFBB-045C-6A4D-8A01-F78004F49FDF}"/>
              </a:ext>
            </a:extLst>
          </p:cNvPr>
          <p:cNvCxnSpPr>
            <a:cxnSpLocks/>
          </p:cNvCxnSpPr>
          <p:nvPr/>
        </p:nvCxnSpPr>
        <p:spPr>
          <a:xfrm flipH="1" flipV="1">
            <a:off x="4819705" y="4889276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F7C9D48-1A5E-94C1-E9D7-CE83E308061F}"/>
              </a:ext>
            </a:extLst>
          </p:cNvPr>
          <p:cNvSpPr txBox="1"/>
          <p:nvPr/>
        </p:nvSpPr>
        <p:spPr>
          <a:xfrm>
            <a:off x="3981353" y="4780376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B56D9F-A4B6-07BA-FC8C-CFF6E86D7DFF}"/>
              </a:ext>
            </a:extLst>
          </p:cNvPr>
          <p:cNvSpPr txBox="1"/>
          <p:nvPr/>
        </p:nvSpPr>
        <p:spPr>
          <a:xfrm>
            <a:off x="4928272" y="4785365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14597D2-213C-FB4E-03EE-9622AFE67BAC}"/>
              </a:ext>
            </a:extLst>
          </p:cNvPr>
          <p:cNvCxnSpPr>
            <a:cxnSpLocks/>
          </p:cNvCxnSpPr>
          <p:nvPr/>
        </p:nvCxnSpPr>
        <p:spPr>
          <a:xfrm flipV="1">
            <a:off x="4698763" y="3490888"/>
            <a:ext cx="0" cy="5892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1D724C5-CE5D-C873-4338-24F85B56E6A8}"/>
              </a:ext>
            </a:extLst>
          </p:cNvPr>
          <p:cNvCxnSpPr>
            <a:cxnSpLocks/>
          </p:cNvCxnSpPr>
          <p:nvPr/>
        </p:nvCxnSpPr>
        <p:spPr>
          <a:xfrm flipH="1" flipV="1">
            <a:off x="3707613" y="2004060"/>
            <a:ext cx="732532" cy="7229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8CC777F-CE49-CD13-8BD3-D3175B3D16DE}"/>
              </a:ext>
            </a:extLst>
          </p:cNvPr>
          <p:cNvSpPr txBox="1"/>
          <p:nvPr/>
        </p:nvSpPr>
        <p:spPr>
          <a:xfrm>
            <a:off x="4177775" y="345086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56E3C2-BE23-C845-886A-498EB07C680B}"/>
              </a:ext>
            </a:extLst>
          </p:cNvPr>
          <p:cNvSpPr txBox="1"/>
          <p:nvPr/>
        </p:nvSpPr>
        <p:spPr>
          <a:xfrm>
            <a:off x="2232930" y="191717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D4195DF-F41C-E95B-C1F6-73430340C7D2}"/>
              </a:ext>
            </a:extLst>
          </p:cNvPr>
          <p:cNvSpPr txBox="1"/>
          <p:nvPr/>
        </p:nvSpPr>
        <p:spPr>
          <a:xfrm>
            <a:off x="4052893" y="1875214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8865245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2E571-CD53-B0AC-F9DE-E67C143F4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0CD65-2333-67D4-4A83-AB3D3EFF2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solutions are full binary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FE983-D9D6-B2C5-47A7-E5C984EB2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0726" y="1363980"/>
            <a:ext cx="5073073" cy="4812983"/>
          </a:xfrm>
        </p:spPr>
        <p:txBody>
          <a:bodyPr/>
          <a:lstStyle/>
          <a:p>
            <a:r>
              <a:rPr lang="en-US" dirty="0"/>
              <a:t>Suppose a solution is not a full binary tree.</a:t>
            </a:r>
          </a:p>
          <a:p>
            <a:r>
              <a:rPr lang="en-US" b="1" dirty="0">
                <a:solidFill>
                  <a:schemeClr val="accent3"/>
                </a:solidFill>
              </a:rPr>
              <a:t>Q: </a:t>
            </a:r>
            <a:r>
              <a:rPr lang="en-US" dirty="0"/>
              <a:t>How can you change it to a better solution?</a:t>
            </a:r>
          </a:p>
          <a:p>
            <a:r>
              <a:rPr lang="en-US" b="1" dirty="0">
                <a:solidFill>
                  <a:schemeClr val="accent5"/>
                </a:solidFill>
              </a:rPr>
              <a:t>A: </a:t>
            </a:r>
            <a:r>
              <a:rPr lang="en-US" dirty="0"/>
              <a:t>Contract the nodes with one child!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CCA423D-4680-D179-AE2A-C02045AEBFF0}"/>
              </a:ext>
            </a:extLst>
          </p:cNvPr>
          <p:cNvSpPr/>
          <p:nvPr/>
        </p:nvSpPr>
        <p:spPr>
          <a:xfrm>
            <a:off x="1209963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13E87B0-B66B-096E-9D3B-AF578A8395EE}"/>
              </a:ext>
            </a:extLst>
          </p:cNvPr>
          <p:cNvSpPr/>
          <p:nvPr/>
        </p:nvSpPr>
        <p:spPr>
          <a:xfrm>
            <a:off x="2124363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AA4615-D7B6-D990-349E-9B479929779D}"/>
              </a:ext>
            </a:extLst>
          </p:cNvPr>
          <p:cNvSpPr/>
          <p:nvPr/>
        </p:nvSpPr>
        <p:spPr>
          <a:xfrm>
            <a:off x="3981353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5017F0A-6400-97F1-B901-6A7D2776626F}"/>
              </a:ext>
            </a:extLst>
          </p:cNvPr>
          <p:cNvSpPr/>
          <p:nvPr/>
        </p:nvSpPr>
        <p:spPr>
          <a:xfrm>
            <a:off x="4854190" y="560093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2F1FDBE-A2AC-3699-A2FA-094676D9DBBC}"/>
              </a:ext>
            </a:extLst>
          </p:cNvPr>
          <p:cNvSpPr/>
          <p:nvPr/>
        </p:nvSpPr>
        <p:spPr>
          <a:xfrm>
            <a:off x="1645649" y="278892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61933FE-3E23-858B-15A1-E1D2BF1C4076}"/>
              </a:ext>
            </a:extLst>
          </p:cNvPr>
          <p:cNvSpPr/>
          <p:nvPr/>
        </p:nvSpPr>
        <p:spPr>
          <a:xfrm>
            <a:off x="4378723" y="4146208"/>
            <a:ext cx="640080" cy="640080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B3A5214-A6DD-18CB-7ADD-8B6A7E81F0C8}"/>
              </a:ext>
            </a:extLst>
          </p:cNvPr>
          <p:cNvSpPr/>
          <p:nvPr/>
        </p:nvSpPr>
        <p:spPr>
          <a:xfrm>
            <a:off x="4337367" y="2777837"/>
            <a:ext cx="640080" cy="640080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639DF19-6D34-623B-2016-2ED8CA4AA082}"/>
              </a:ext>
            </a:extLst>
          </p:cNvPr>
          <p:cNvSpPr/>
          <p:nvPr/>
        </p:nvSpPr>
        <p:spPr>
          <a:xfrm>
            <a:off x="3053718" y="136398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612909-49C7-9B0D-78E6-004E02D1E2B0}"/>
              </a:ext>
            </a:extLst>
          </p:cNvPr>
          <p:cNvCxnSpPr>
            <a:cxnSpLocks/>
          </p:cNvCxnSpPr>
          <p:nvPr/>
        </p:nvCxnSpPr>
        <p:spPr>
          <a:xfrm flipV="1">
            <a:off x="2198254" y="2004060"/>
            <a:ext cx="855464" cy="77377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A23803F-C44C-274D-895E-55752F0D1D79}"/>
              </a:ext>
            </a:extLst>
          </p:cNvPr>
          <p:cNvCxnSpPr>
            <a:cxnSpLocks/>
          </p:cNvCxnSpPr>
          <p:nvPr/>
        </p:nvCxnSpPr>
        <p:spPr>
          <a:xfrm flipV="1">
            <a:off x="1581368" y="3479801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42BC88-CB3F-F672-879C-43E2C2566FE4}"/>
              </a:ext>
            </a:extLst>
          </p:cNvPr>
          <p:cNvCxnSpPr>
            <a:cxnSpLocks/>
          </p:cNvCxnSpPr>
          <p:nvPr/>
        </p:nvCxnSpPr>
        <p:spPr>
          <a:xfrm flipH="1" flipV="1">
            <a:off x="2124363" y="3479801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BE335A1-02BF-06D5-B162-391B9057EBA1}"/>
              </a:ext>
            </a:extLst>
          </p:cNvPr>
          <p:cNvSpPr txBox="1"/>
          <p:nvPr/>
        </p:nvSpPr>
        <p:spPr>
          <a:xfrm>
            <a:off x="1286011" y="337090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EE371C-7139-A6DF-8E54-A82AE25F946D}"/>
              </a:ext>
            </a:extLst>
          </p:cNvPr>
          <p:cNvSpPr txBox="1"/>
          <p:nvPr/>
        </p:nvSpPr>
        <p:spPr>
          <a:xfrm>
            <a:off x="2232930" y="337589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708EEF8-1575-631A-DB28-68E05B54971E}"/>
              </a:ext>
            </a:extLst>
          </p:cNvPr>
          <p:cNvCxnSpPr>
            <a:cxnSpLocks/>
          </p:cNvCxnSpPr>
          <p:nvPr/>
        </p:nvCxnSpPr>
        <p:spPr>
          <a:xfrm flipV="1">
            <a:off x="4276710" y="4889276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D6AC7A8-0315-EF33-607A-72A624BEC381}"/>
              </a:ext>
            </a:extLst>
          </p:cNvPr>
          <p:cNvCxnSpPr>
            <a:cxnSpLocks/>
          </p:cNvCxnSpPr>
          <p:nvPr/>
        </p:nvCxnSpPr>
        <p:spPr>
          <a:xfrm flipH="1" flipV="1">
            <a:off x="4819705" y="4889276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93775B6-BE69-5D19-84D4-F62439970F2C}"/>
              </a:ext>
            </a:extLst>
          </p:cNvPr>
          <p:cNvSpPr txBox="1"/>
          <p:nvPr/>
        </p:nvSpPr>
        <p:spPr>
          <a:xfrm>
            <a:off x="3981353" y="4780376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5A6032-3B53-3987-557D-55643D829C23}"/>
              </a:ext>
            </a:extLst>
          </p:cNvPr>
          <p:cNvSpPr txBox="1"/>
          <p:nvPr/>
        </p:nvSpPr>
        <p:spPr>
          <a:xfrm>
            <a:off x="4928272" y="4785365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E5D7691-3A2A-5058-B23C-E3E9E6C9989E}"/>
              </a:ext>
            </a:extLst>
          </p:cNvPr>
          <p:cNvCxnSpPr>
            <a:cxnSpLocks/>
          </p:cNvCxnSpPr>
          <p:nvPr/>
        </p:nvCxnSpPr>
        <p:spPr>
          <a:xfrm flipV="1">
            <a:off x="4698763" y="3490888"/>
            <a:ext cx="0" cy="589276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8A639AF-F2CA-2A5A-2497-EF8934B42035}"/>
              </a:ext>
            </a:extLst>
          </p:cNvPr>
          <p:cNvCxnSpPr>
            <a:cxnSpLocks/>
          </p:cNvCxnSpPr>
          <p:nvPr/>
        </p:nvCxnSpPr>
        <p:spPr>
          <a:xfrm flipH="1" flipV="1">
            <a:off x="3707613" y="2004060"/>
            <a:ext cx="732532" cy="7229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4C10E389-1F71-83C5-5074-C263E21012F8}"/>
              </a:ext>
            </a:extLst>
          </p:cNvPr>
          <p:cNvSpPr txBox="1"/>
          <p:nvPr/>
        </p:nvSpPr>
        <p:spPr>
          <a:xfrm>
            <a:off x="4177775" y="345086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ABED82A-574B-01F3-F39D-8FB97BD9577E}"/>
              </a:ext>
            </a:extLst>
          </p:cNvPr>
          <p:cNvSpPr txBox="1"/>
          <p:nvPr/>
        </p:nvSpPr>
        <p:spPr>
          <a:xfrm>
            <a:off x="2232930" y="191717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FCD0990-A6FE-8C2E-601F-8E18EA42E1CF}"/>
              </a:ext>
            </a:extLst>
          </p:cNvPr>
          <p:cNvSpPr txBox="1"/>
          <p:nvPr/>
        </p:nvSpPr>
        <p:spPr>
          <a:xfrm>
            <a:off x="4052893" y="1875214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5541374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6FB2C8-7FBB-8053-A4F7-5CC51A19E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7F6DC-7AC7-6FB8-F622-13A567E17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solutions are full binary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75971-9DAB-D2F7-AF88-5CEF02E76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0726" y="1363980"/>
            <a:ext cx="5073073" cy="4812983"/>
          </a:xfrm>
        </p:spPr>
        <p:txBody>
          <a:bodyPr/>
          <a:lstStyle/>
          <a:p>
            <a:r>
              <a:rPr lang="en-US" dirty="0"/>
              <a:t>Suppose a solution is not a full binary tree.</a:t>
            </a:r>
          </a:p>
          <a:p>
            <a:r>
              <a:rPr lang="en-US" b="1" dirty="0">
                <a:solidFill>
                  <a:schemeClr val="accent3"/>
                </a:solidFill>
              </a:rPr>
              <a:t>Q: </a:t>
            </a:r>
            <a:r>
              <a:rPr lang="en-US" dirty="0"/>
              <a:t>How can you change it to a better solution?</a:t>
            </a:r>
          </a:p>
          <a:p>
            <a:r>
              <a:rPr lang="en-US" b="1" dirty="0">
                <a:solidFill>
                  <a:schemeClr val="accent5"/>
                </a:solidFill>
              </a:rPr>
              <a:t>A: </a:t>
            </a:r>
            <a:r>
              <a:rPr lang="en-US" dirty="0"/>
              <a:t>Contract the nodes with one child!</a:t>
            </a:r>
          </a:p>
          <a:p>
            <a:r>
              <a:rPr lang="en-US" dirty="0"/>
              <a:t>Codewords can only become shorter when doing this.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F933E1F-EB2B-924D-4804-9DABFB7F9B4F}"/>
              </a:ext>
            </a:extLst>
          </p:cNvPr>
          <p:cNvSpPr/>
          <p:nvPr/>
        </p:nvSpPr>
        <p:spPr>
          <a:xfrm>
            <a:off x="1209963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A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07BB1C2-21B1-FCDD-C92C-B8B45C168BCB}"/>
              </a:ext>
            </a:extLst>
          </p:cNvPr>
          <p:cNvSpPr/>
          <p:nvPr/>
        </p:nvSpPr>
        <p:spPr>
          <a:xfrm>
            <a:off x="2124363" y="413096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B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B471657-496D-5C5B-C9EB-6F419C4489BC}"/>
              </a:ext>
            </a:extLst>
          </p:cNvPr>
          <p:cNvSpPr/>
          <p:nvPr/>
        </p:nvSpPr>
        <p:spPr>
          <a:xfrm>
            <a:off x="3994598" y="4310608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C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24E64D9-2105-93FD-0F64-D988DDE4032E}"/>
              </a:ext>
            </a:extLst>
          </p:cNvPr>
          <p:cNvSpPr/>
          <p:nvPr/>
        </p:nvSpPr>
        <p:spPr>
          <a:xfrm>
            <a:off x="4867435" y="4310608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Lato" panose="020F0502020204030203" pitchFamily="34" charset="77"/>
              </a:rPr>
              <a:t>D</a:t>
            </a:r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1BC1D91-6D5F-B72F-E919-49AB5583D3EE}"/>
              </a:ext>
            </a:extLst>
          </p:cNvPr>
          <p:cNvSpPr/>
          <p:nvPr/>
        </p:nvSpPr>
        <p:spPr>
          <a:xfrm>
            <a:off x="1645649" y="278892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6A46B92-64B9-37D6-131C-10170DEF8265}"/>
              </a:ext>
            </a:extLst>
          </p:cNvPr>
          <p:cNvSpPr/>
          <p:nvPr/>
        </p:nvSpPr>
        <p:spPr>
          <a:xfrm>
            <a:off x="4391968" y="2855882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AC66668-F814-7710-B28C-279A4155E219}"/>
              </a:ext>
            </a:extLst>
          </p:cNvPr>
          <p:cNvSpPr/>
          <p:nvPr/>
        </p:nvSpPr>
        <p:spPr>
          <a:xfrm>
            <a:off x="3053718" y="1363980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08902D-EFB1-8A88-AEF5-3FFAC29B7F12}"/>
              </a:ext>
            </a:extLst>
          </p:cNvPr>
          <p:cNvCxnSpPr>
            <a:cxnSpLocks/>
          </p:cNvCxnSpPr>
          <p:nvPr/>
        </p:nvCxnSpPr>
        <p:spPr>
          <a:xfrm flipV="1">
            <a:off x="2198254" y="2004060"/>
            <a:ext cx="855464" cy="773777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3AD2CD-220C-0FA7-83B5-17C095B87686}"/>
              </a:ext>
            </a:extLst>
          </p:cNvPr>
          <p:cNvCxnSpPr>
            <a:cxnSpLocks/>
          </p:cNvCxnSpPr>
          <p:nvPr/>
        </p:nvCxnSpPr>
        <p:spPr>
          <a:xfrm flipV="1">
            <a:off x="1581368" y="3479801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BB6EADB-18AA-2986-626C-340AB9D92A69}"/>
              </a:ext>
            </a:extLst>
          </p:cNvPr>
          <p:cNvCxnSpPr>
            <a:cxnSpLocks/>
          </p:cNvCxnSpPr>
          <p:nvPr/>
        </p:nvCxnSpPr>
        <p:spPr>
          <a:xfrm flipH="1" flipV="1">
            <a:off x="2124363" y="3479801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9760727-7718-3FD3-A7C1-FBD4B1E49590}"/>
              </a:ext>
            </a:extLst>
          </p:cNvPr>
          <p:cNvSpPr txBox="1"/>
          <p:nvPr/>
        </p:nvSpPr>
        <p:spPr>
          <a:xfrm>
            <a:off x="1286011" y="3370901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4A2412-7C24-9DCB-C2BD-50CEB32B1EBD}"/>
              </a:ext>
            </a:extLst>
          </p:cNvPr>
          <p:cNvSpPr txBox="1"/>
          <p:nvPr/>
        </p:nvSpPr>
        <p:spPr>
          <a:xfrm>
            <a:off x="2232930" y="337589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A7FFA05-A504-8AC7-84C7-3C3181822A3F}"/>
              </a:ext>
            </a:extLst>
          </p:cNvPr>
          <p:cNvCxnSpPr>
            <a:cxnSpLocks/>
          </p:cNvCxnSpPr>
          <p:nvPr/>
        </p:nvCxnSpPr>
        <p:spPr>
          <a:xfrm flipV="1">
            <a:off x="4289955" y="3598950"/>
            <a:ext cx="268675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A1795D8-C450-3BCB-1798-F9FC490244D2}"/>
              </a:ext>
            </a:extLst>
          </p:cNvPr>
          <p:cNvCxnSpPr>
            <a:cxnSpLocks/>
          </p:cNvCxnSpPr>
          <p:nvPr/>
        </p:nvCxnSpPr>
        <p:spPr>
          <a:xfrm flipH="1" flipV="1">
            <a:off x="4832950" y="3598950"/>
            <a:ext cx="177163" cy="60036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2A2503D-7431-241C-3309-7F2690F07F1A}"/>
              </a:ext>
            </a:extLst>
          </p:cNvPr>
          <p:cNvSpPr txBox="1"/>
          <p:nvPr/>
        </p:nvSpPr>
        <p:spPr>
          <a:xfrm>
            <a:off x="3994598" y="3490050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BA72BC-1EC9-5715-510B-932182F0112A}"/>
              </a:ext>
            </a:extLst>
          </p:cNvPr>
          <p:cNvSpPr txBox="1"/>
          <p:nvPr/>
        </p:nvSpPr>
        <p:spPr>
          <a:xfrm>
            <a:off x="4941517" y="3495039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0A80D45-6955-69E6-E2DE-54C132E7CFF8}"/>
              </a:ext>
            </a:extLst>
          </p:cNvPr>
          <p:cNvCxnSpPr>
            <a:cxnSpLocks/>
          </p:cNvCxnSpPr>
          <p:nvPr/>
        </p:nvCxnSpPr>
        <p:spPr>
          <a:xfrm flipH="1" flipV="1">
            <a:off x="3707613" y="2004060"/>
            <a:ext cx="732532" cy="72297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8FE0946-27E2-8926-4250-940E102BDA25}"/>
              </a:ext>
            </a:extLst>
          </p:cNvPr>
          <p:cNvSpPr txBox="1"/>
          <p:nvPr/>
        </p:nvSpPr>
        <p:spPr>
          <a:xfrm>
            <a:off x="2232930" y="1917172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5AA41B-0EAD-6200-AAA8-AA7B19F46387}"/>
              </a:ext>
            </a:extLst>
          </p:cNvPr>
          <p:cNvSpPr txBox="1"/>
          <p:nvPr/>
        </p:nvSpPr>
        <p:spPr>
          <a:xfrm>
            <a:off x="4052893" y="1875214"/>
            <a:ext cx="393056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7136051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95EE8-C6A3-4D71-8687-7A7F404EB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nodes in a different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3ABEB-4615-7EBD-7B82-50CD837AA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Claim: </a:t>
            </a:r>
            <a:r>
              <a:rPr lang="en-US" dirty="0"/>
              <a:t>There is an optimal prefix code that puts the two least frequent symbols together.</a:t>
            </a:r>
          </a:p>
          <a:p>
            <a:r>
              <a:rPr lang="en-US" dirty="0"/>
              <a:t>Our exchange strategy: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Look at a prefix code that does not do this.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Swap in the least frequent symbols, improving the quality.</a:t>
            </a:r>
          </a:p>
        </p:txBody>
      </p:sp>
    </p:spTree>
    <p:extLst>
      <p:ext uri="{BB962C8B-B14F-4D97-AF65-F5344CB8AC3E}">
        <p14:creationId xmlns:p14="http://schemas.microsoft.com/office/powerpoint/2010/main" val="241020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10394-F46D-F1A8-0A06-7550A493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nodes in a different order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E720A2-746B-833D-C164-FF7874A794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3980"/>
                <a:ext cx="7335982" cy="4812983"/>
              </a:xfrm>
            </p:spPr>
            <p:txBody>
              <a:bodyPr/>
              <a:lstStyle/>
              <a:p>
                <a:r>
                  <a:rPr lang="en-US" dirty="0"/>
                  <a:t>Call the two least frequent symbols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Look at another full binary tree that does not put together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Look at two lowest-depth siblings in this graph.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E720A2-746B-833D-C164-FF7874A794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3980"/>
                <a:ext cx="7335982" cy="4812983"/>
              </a:xfrm>
              <a:blipFill>
                <a:blip r:embed="rId2"/>
                <a:stretch>
                  <a:fillRect l="-1730" t="-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D014D968-A2FA-10B3-AACC-DDE8EA0E5EA2}"/>
              </a:ext>
            </a:extLst>
          </p:cNvPr>
          <p:cNvSpPr/>
          <p:nvPr/>
        </p:nvSpPr>
        <p:spPr>
          <a:xfrm>
            <a:off x="10771280" y="319878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3C1D023-91FF-A051-112A-6F43B89DE0B7}"/>
              </a:ext>
            </a:extLst>
          </p:cNvPr>
          <p:cNvSpPr/>
          <p:nvPr/>
        </p:nvSpPr>
        <p:spPr>
          <a:xfrm>
            <a:off x="11507545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E8077B6-46AA-F3FC-1F70-BAF464A4316E}"/>
              </a:ext>
            </a:extLst>
          </p:cNvPr>
          <p:cNvSpPr/>
          <p:nvPr/>
        </p:nvSpPr>
        <p:spPr>
          <a:xfrm>
            <a:off x="11110362" y="213498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C9BF24-F39C-753F-A0BC-5BD4FCC5510D}"/>
              </a:ext>
            </a:extLst>
          </p:cNvPr>
          <p:cNvCxnSpPr>
            <a:cxnSpLocks/>
          </p:cNvCxnSpPr>
          <p:nvPr/>
        </p:nvCxnSpPr>
        <p:spPr>
          <a:xfrm flipV="1">
            <a:off x="11110362" y="282586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4C398E5-DF74-FBC9-C6E3-CE58ECC81C71}"/>
              </a:ext>
            </a:extLst>
          </p:cNvPr>
          <p:cNvCxnSpPr>
            <a:cxnSpLocks/>
          </p:cNvCxnSpPr>
          <p:nvPr/>
        </p:nvCxnSpPr>
        <p:spPr>
          <a:xfrm flipH="1" flipV="1">
            <a:off x="11589076" y="282586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9F673198-7624-3E2A-688A-444386587096}"/>
              </a:ext>
            </a:extLst>
          </p:cNvPr>
          <p:cNvSpPr/>
          <p:nvPr/>
        </p:nvSpPr>
        <p:spPr>
          <a:xfrm>
            <a:off x="9080183" y="213498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3FC4C13-333A-80F5-19F4-D881ECB3067D}"/>
              </a:ext>
            </a:extLst>
          </p:cNvPr>
          <p:cNvCxnSpPr>
            <a:cxnSpLocks/>
          </p:cNvCxnSpPr>
          <p:nvPr/>
        </p:nvCxnSpPr>
        <p:spPr>
          <a:xfrm flipV="1">
            <a:off x="8859954" y="2770905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9E392D7-4E31-5107-D05B-8365CF9349CE}"/>
              </a:ext>
            </a:extLst>
          </p:cNvPr>
          <p:cNvCxnSpPr>
            <a:cxnSpLocks/>
          </p:cNvCxnSpPr>
          <p:nvPr/>
        </p:nvCxnSpPr>
        <p:spPr>
          <a:xfrm flipH="1" flipV="1">
            <a:off x="9720263" y="2790878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B5B2C96B-FE4F-402D-8E7D-D2AD3716F61D}"/>
              </a:ext>
            </a:extLst>
          </p:cNvPr>
          <p:cNvSpPr/>
          <p:nvPr/>
        </p:nvSpPr>
        <p:spPr>
          <a:xfrm>
            <a:off x="8009457" y="425842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A661A0A-7AF8-513B-1D49-5439729A390A}"/>
              </a:ext>
            </a:extLst>
          </p:cNvPr>
          <p:cNvSpPr/>
          <p:nvPr/>
        </p:nvSpPr>
        <p:spPr>
          <a:xfrm>
            <a:off x="8745722" y="425426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D90AF38-C510-BD8B-833C-BC2DD6A2ADBA}"/>
              </a:ext>
            </a:extLst>
          </p:cNvPr>
          <p:cNvSpPr/>
          <p:nvPr/>
        </p:nvSpPr>
        <p:spPr>
          <a:xfrm>
            <a:off x="8348539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4342772-7841-BFA1-5DFE-E5C599EE45FC}"/>
              </a:ext>
            </a:extLst>
          </p:cNvPr>
          <p:cNvCxnSpPr>
            <a:cxnSpLocks/>
          </p:cNvCxnSpPr>
          <p:nvPr/>
        </p:nvCxnSpPr>
        <p:spPr>
          <a:xfrm flipV="1">
            <a:off x="8348539" y="388550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DA5BE0D-E4BD-438E-F29A-E035B6BD00D6}"/>
              </a:ext>
            </a:extLst>
          </p:cNvPr>
          <p:cNvCxnSpPr>
            <a:cxnSpLocks/>
          </p:cNvCxnSpPr>
          <p:nvPr/>
        </p:nvCxnSpPr>
        <p:spPr>
          <a:xfrm flipH="1" flipV="1">
            <a:off x="8827253" y="388550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E5AEC5C7-8A65-8E64-F32A-416CA80A819C}"/>
              </a:ext>
            </a:extLst>
          </p:cNvPr>
          <p:cNvSpPr/>
          <p:nvPr/>
        </p:nvSpPr>
        <p:spPr>
          <a:xfrm>
            <a:off x="9498756" y="425842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BBE975A-8244-5723-5665-ED6F6F5DB8B5}"/>
              </a:ext>
            </a:extLst>
          </p:cNvPr>
          <p:cNvSpPr/>
          <p:nvPr/>
        </p:nvSpPr>
        <p:spPr>
          <a:xfrm>
            <a:off x="10235021" y="425426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6DD40C9-2E21-4129-3298-FBD925707A54}"/>
              </a:ext>
            </a:extLst>
          </p:cNvPr>
          <p:cNvSpPr/>
          <p:nvPr/>
        </p:nvSpPr>
        <p:spPr>
          <a:xfrm>
            <a:off x="9837838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5BECCE8-54D5-1B38-432C-B8946161FCBA}"/>
              </a:ext>
            </a:extLst>
          </p:cNvPr>
          <p:cNvCxnSpPr>
            <a:cxnSpLocks/>
          </p:cNvCxnSpPr>
          <p:nvPr/>
        </p:nvCxnSpPr>
        <p:spPr>
          <a:xfrm flipV="1">
            <a:off x="9837838" y="388550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EBE009D-9644-7FDF-BB57-2FB1526135E4}"/>
              </a:ext>
            </a:extLst>
          </p:cNvPr>
          <p:cNvCxnSpPr>
            <a:cxnSpLocks/>
          </p:cNvCxnSpPr>
          <p:nvPr/>
        </p:nvCxnSpPr>
        <p:spPr>
          <a:xfrm flipH="1" flipV="1">
            <a:off x="10316552" y="388550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C5F66495-65BF-4787-54D1-95958C3570CB}"/>
              </a:ext>
            </a:extLst>
          </p:cNvPr>
          <p:cNvSpPr/>
          <p:nvPr/>
        </p:nvSpPr>
        <p:spPr>
          <a:xfrm>
            <a:off x="10139377" y="131525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C5BF317-CABC-A937-DD29-20495FE2453F}"/>
              </a:ext>
            </a:extLst>
          </p:cNvPr>
          <p:cNvCxnSpPr>
            <a:cxnSpLocks/>
          </p:cNvCxnSpPr>
          <p:nvPr/>
        </p:nvCxnSpPr>
        <p:spPr>
          <a:xfrm flipV="1">
            <a:off x="9754979" y="1882254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DF8BB5A-9172-46B1-6D75-FCFD42A8598C}"/>
              </a:ext>
            </a:extLst>
          </p:cNvPr>
          <p:cNvCxnSpPr>
            <a:cxnSpLocks/>
          </p:cNvCxnSpPr>
          <p:nvPr/>
        </p:nvCxnSpPr>
        <p:spPr>
          <a:xfrm flipH="1" flipV="1">
            <a:off x="10961169" y="1873018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99E69DED-8EDE-9A2A-8F6D-A5D368948E02}"/>
              </a:ext>
            </a:extLst>
          </p:cNvPr>
          <p:cNvSpPr/>
          <p:nvPr/>
        </p:nvSpPr>
        <p:spPr>
          <a:xfrm>
            <a:off x="7637088" y="4010888"/>
            <a:ext cx="1980190" cy="1126836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46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30" grpId="0" animBg="1"/>
      <p:bldP spid="33" grpId="0" animBg="1"/>
      <p:bldP spid="34" grpId="0" animBg="1"/>
      <p:bldP spid="35" grpId="0" animBg="1"/>
      <p:bldP spid="38" grpId="0" animBg="1"/>
      <p:bldP spid="39" grpId="0" animBg="1"/>
      <p:bldP spid="40" grpId="0" animBg="1"/>
      <p:bldP spid="43" grpId="0" animBg="1"/>
      <p:bldP spid="4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E5670-E631-675E-1937-B5D01621F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ED845-CB21-B4A3-E625-87065A2B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nodes in a different order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D1544A-66E4-3C19-C79B-AABAC359BE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3980"/>
                <a:ext cx="7335982" cy="4812983"/>
              </a:xfrm>
            </p:spPr>
            <p:txBody>
              <a:bodyPr/>
              <a:lstStyle/>
              <a:p>
                <a:r>
                  <a:rPr lang="en-US" dirty="0"/>
                  <a:t>Call the two least frequent symbols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Look at another full binary tree that does not put together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Look at two lowest-depth siblings in this graph.</a:t>
                </a:r>
              </a:p>
              <a:p>
                <a:r>
                  <a:rPr lang="en-US" b="1" dirty="0"/>
                  <a:t>Case 1: </a:t>
                </a:r>
                <a:r>
                  <a:rPr lang="en-US" dirty="0"/>
                  <a:t>One of them is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CD1544A-66E4-3C19-C79B-AABAC359BE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3980"/>
                <a:ext cx="7335982" cy="4812983"/>
              </a:xfrm>
              <a:blipFill>
                <a:blip r:embed="rId2"/>
                <a:stretch>
                  <a:fillRect l="-1730" t="-263" b="-7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CDB9958F-9862-7A98-4DD3-CFA6DAC97B51}"/>
              </a:ext>
            </a:extLst>
          </p:cNvPr>
          <p:cNvSpPr/>
          <p:nvPr/>
        </p:nvSpPr>
        <p:spPr>
          <a:xfrm>
            <a:off x="10771280" y="319878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619EDF3-7116-77FB-6222-18F5FF27B585}"/>
              </a:ext>
            </a:extLst>
          </p:cNvPr>
          <p:cNvSpPr/>
          <p:nvPr/>
        </p:nvSpPr>
        <p:spPr>
          <a:xfrm>
            <a:off x="11507545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3F6AF03-ACA3-6A16-B537-3843BE10E228}"/>
              </a:ext>
            </a:extLst>
          </p:cNvPr>
          <p:cNvSpPr/>
          <p:nvPr/>
        </p:nvSpPr>
        <p:spPr>
          <a:xfrm>
            <a:off x="11110362" y="213498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96A881-7D7D-9F39-C804-BD84CB84C163}"/>
              </a:ext>
            </a:extLst>
          </p:cNvPr>
          <p:cNvCxnSpPr>
            <a:cxnSpLocks/>
          </p:cNvCxnSpPr>
          <p:nvPr/>
        </p:nvCxnSpPr>
        <p:spPr>
          <a:xfrm flipV="1">
            <a:off x="11110362" y="282586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24D96C-DD7C-B023-512E-4E1879A85370}"/>
              </a:ext>
            </a:extLst>
          </p:cNvPr>
          <p:cNvCxnSpPr>
            <a:cxnSpLocks/>
          </p:cNvCxnSpPr>
          <p:nvPr/>
        </p:nvCxnSpPr>
        <p:spPr>
          <a:xfrm flipH="1" flipV="1">
            <a:off x="11589076" y="282586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6183ECC8-7990-734C-B0B1-AC01E5446EA5}"/>
              </a:ext>
            </a:extLst>
          </p:cNvPr>
          <p:cNvSpPr/>
          <p:nvPr/>
        </p:nvSpPr>
        <p:spPr>
          <a:xfrm>
            <a:off x="9080183" y="213498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9ED6086-AB50-2692-AC60-8E8F34CE6056}"/>
              </a:ext>
            </a:extLst>
          </p:cNvPr>
          <p:cNvCxnSpPr>
            <a:cxnSpLocks/>
          </p:cNvCxnSpPr>
          <p:nvPr/>
        </p:nvCxnSpPr>
        <p:spPr>
          <a:xfrm flipV="1">
            <a:off x="8859954" y="2770905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B0F560F-46A0-E1EE-8DF6-3ADBB09FBA63}"/>
              </a:ext>
            </a:extLst>
          </p:cNvPr>
          <p:cNvCxnSpPr>
            <a:cxnSpLocks/>
          </p:cNvCxnSpPr>
          <p:nvPr/>
        </p:nvCxnSpPr>
        <p:spPr>
          <a:xfrm flipH="1" flipV="1">
            <a:off x="9720263" y="2790878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25FE1548-0F35-6EAC-0261-E24520B70A70}"/>
                  </a:ext>
                </a:extLst>
              </p:cNvPr>
              <p:cNvSpPr/>
              <p:nvPr/>
            </p:nvSpPr>
            <p:spPr>
              <a:xfrm>
                <a:off x="8009457" y="4258427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25FE1548-0F35-6EAC-0261-E24520B70A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9457" y="4258427"/>
                <a:ext cx="640080" cy="64008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77232ECF-44A7-72E1-CB7E-9A4527B7FCE5}"/>
                  </a:ext>
                </a:extLst>
              </p:cNvPr>
              <p:cNvSpPr/>
              <p:nvPr/>
            </p:nvSpPr>
            <p:spPr>
              <a:xfrm>
                <a:off x="8745722" y="4254266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77232ECF-44A7-72E1-CB7E-9A4527B7FC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5722" y="4254266"/>
                <a:ext cx="640080" cy="64008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Oval 34">
            <a:extLst>
              <a:ext uri="{FF2B5EF4-FFF2-40B4-BE49-F238E27FC236}">
                <a16:creationId xmlns:a16="http://schemas.microsoft.com/office/drawing/2014/main" id="{232EE964-8701-85FA-82AF-A257977E37E5}"/>
              </a:ext>
            </a:extLst>
          </p:cNvPr>
          <p:cNvSpPr/>
          <p:nvPr/>
        </p:nvSpPr>
        <p:spPr>
          <a:xfrm>
            <a:off x="8348539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2AB9F4F-0D45-4FF4-F871-E684C74EC2A8}"/>
              </a:ext>
            </a:extLst>
          </p:cNvPr>
          <p:cNvCxnSpPr>
            <a:cxnSpLocks/>
          </p:cNvCxnSpPr>
          <p:nvPr/>
        </p:nvCxnSpPr>
        <p:spPr>
          <a:xfrm flipV="1">
            <a:off x="8348539" y="388550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4C4AF1F-C988-433D-9465-CCB11DE169AB}"/>
              </a:ext>
            </a:extLst>
          </p:cNvPr>
          <p:cNvCxnSpPr>
            <a:cxnSpLocks/>
          </p:cNvCxnSpPr>
          <p:nvPr/>
        </p:nvCxnSpPr>
        <p:spPr>
          <a:xfrm flipH="1" flipV="1">
            <a:off x="8827253" y="388550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52685BB0-4DF2-4B77-A0A4-F5263770DFAB}"/>
              </a:ext>
            </a:extLst>
          </p:cNvPr>
          <p:cNvSpPr/>
          <p:nvPr/>
        </p:nvSpPr>
        <p:spPr>
          <a:xfrm>
            <a:off x="9498756" y="425842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78A1D6E5-3059-95DE-9E14-8C68D4AE3F2E}"/>
                  </a:ext>
                </a:extLst>
              </p:cNvPr>
              <p:cNvSpPr/>
              <p:nvPr/>
            </p:nvSpPr>
            <p:spPr>
              <a:xfrm>
                <a:off x="10235021" y="4254266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78A1D6E5-3059-95DE-9E14-8C68D4AE3F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021" y="4254266"/>
                <a:ext cx="640080" cy="6400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5E984DC3-2A72-1F39-8692-BE6CE7EBE649}"/>
              </a:ext>
            </a:extLst>
          </p:cNvPr>
          <p:cNvSpPr/>
          <p:nvPr/>
        </p:nvSpPr>
        <p:spPr>
          <a:xfrm>
            <a:off x="9837838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FE036D3-2BFA-E23C-1B57-0C4F7F0D1D19}"/>
              </a:ext>
            </a:extLst>
          </p:cNvPr>
          <p:cNvCxnSpPr>
            <a:cxnSpLocks/>
          </p:cNvCxnSpPr>
          <p:nvPr/>
        </p:nvCxnSpPr>
        <p:spPr>
          <a:xfrm flipV="1">
            <a:off x="9837838" y="388550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04CAEB0-202E-41A0-3070-33EE86493B77}"/>
              </a:ext>
            </a:extLst>
          </p:cNvPr>
          <p:cNvCxnSpPr>
            <a:cxnSpLocks/>
          </p:cNvCxnSpPr>
          <p:nvPr/>
        </p:nvCxnSpPr>
        <p:spPr>
          <a:xfrm flipH="1" flipV="1">
            <a:off x="10316552" y="388550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DB718713-8591-4956-8112-9A035C95A16A}"/>
              </a:ext>
            </a:extLst>
          </p:cNvPr>
          <p:cNvSpPr/>
          <p:nvPr/>
        </p:nvSpPr>
        <p:spPr>
          <a:xfrm>
            <a:off x="10139377" y="131525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1257DD3-C2A4-B35E-6EDC-9C38EE516A24}"/>
              </a:ext>
            </a:extLst>
          </p:cNvPr>
          <p:cNvCxnSpPr>
            <a:cxnSpLocks/>
          </p:cNvCxnSpPr>
          <p:nvPr/>
        </p:nvCxnSpPr>
        <p:spPr>
          <a:xfrm flipV="1">
            <a:off x="9754979" y="1882254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C9564BD-C9A6-39DB-CB4C-274B4D0F2FBA}"/>
              </a:ext>
            </a:extLst>
          </p:cNvPr>
          <p:cNvCxnSpPr>
            <a:cxnSpLocks/>
          </p:cNvCxnSpPr>
          <p:nvPr/>
        </p:nvCxnSpPr>
        <p:spPr>
          <a:xfrm flipH="1" flipV="1">
            <a:off x="10961169" y="1873018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65FBDA6A-AF32-67A6-EA51-6FE8410A066E}"/>
              </a:ext>
            </a:extLst>
          </p:cNvPr>
          <p:cNvSpPr/>
          <p:nvPr/>
        </p:nvSpPr>
        <p:spPr>
          <a:xfrm>
            <a:off x="7637088" y="4010888"/>
            <a:ext cx="1980190" cy="1126836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0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7AEC8-364B-3457-F625-37F15D7B3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greedy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5A9C8-74B7-EF39-9C76-D04CC39CE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Algorithm: </a:t>
            </a:r>
            <a:r>
              <a:rPr lang="en-US" dirty="0"/>
              <a:t>Pick the meeting that would end first.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14F6AD7-FF37-713C-8827-2E7054B80A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374901"/>
              </p:ext>
            </p:extLst>
          </p:nvPr>
        </p:nvGraphicFramePr>
        <p:xfrm>
          <a:off x="2031997" y="2898140"/>
          <a:ext cx="812800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67">
                  <a:extLst>
                    <a:ext uri="{9D8B030D-6E8A-4147-A177-3AD203B41FA5}">
                      <a16:colId xmlns:a16="http://schemas.microsoft.com/office/drawing/2014/main" val="133786280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1599396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83385818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90912750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42785074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90198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7906337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9632159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5681147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05187329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51774155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24711751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165109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474819163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437304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764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11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475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352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22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22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63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9250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A7CDE-A426-455C-8803-0FECF40A4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81BCD-43EE-7B44-8483-F416E3343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nodes in a different order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14EE47-99E9-7BEE-1BB4-F52BBFDDC5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3980"/>
                <a:ext cx="7335982" cy="4812983"/>
              </a:xfrm>
            </p:spPr>
            <p:txBody>
              <a:bodyPr/>
              <a:lstStyle/>
              <a:p>
                <a:r>
                  <a:rPr lang="en-US" dirty="0"/>
                  <a:t>Call the two least frequent symbols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Look at another full binary tree that does not put together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Look at two lowest-depth siblings in this graph.</a:t>
                </a:r>
              </a:p>
              <a:p>
                <a:r>
                  <a:rPr lang="en-US" b="1" dirty="0"/>
                  <a:t>Case 1: </a:t>
                </a:r>
                <a:r>
                  <a:rPr lang="en-US" dirty="0"/>
                  <a:t>One of them is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b="1" dirty="0"/>
                  <a:t>Case 2: </a:t>
                </a:r>
                <a:r>
                  <a:rPr lang="en-US" dirty="0"/>
                  <a:t>Neither is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14EE47-99E9-7BEE-1BB4-F52BBFDDC5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3980"/>
                <a:ext cx="7335982" cy="4812983"/>
              </a:xfrm>
              <a:blipFill>
                <a:blip r:embed="rId2"/>
                <a:stretch>
                  <a:fillRect l="-1730" t="-263" b="-24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352BF20C-6B17-4F91-81B1-97D02355AC17}"/>
                  </a:ext>
                </a:extLst>
              </p:cNvPr>
              <p:cNvSpPr/>
              <p:nvPr/>
            </p:nvSpPr>
            <p:spPr>
              <a:xfrm>
                <a:off x="10771280" y="3198787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352BF20C-6B17-4F91-81B1-97D02355AC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1280" y="3198787"/>
                <a:ext cx="640080" cy="64008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8B2D2AD4-1298-50BE-C334-FF2D29470B22}"/>
              </a:ext>
            </a:extLst>
          </p:cNvPr>
          <p:cNvSpPr/>
          <p:nvPr/>
        </p:nvSpPr>
        <p:spPr>
          <a:xfrm>
            <a:off x="11507545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048EDD2-AFE8-B753-7D28-DD82BA09CCAA}"/>
              </a:ext>
            </a:extLst>
          </p:cNvPr>
          <p:cNvSpPr/>
          <p:nvPr/>
        </p:nvSpPr>
        <p:spPr>
          <a:xfrm>
            <a:off x="11110362" y="213498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73C77C-6C5B-F335-5BAB-22E0F9EB5BA9}"/>
              </a:ext>
            </a:extLst>
          </p:cNvPr>
          <p:cNvCxnSpPr>
            <a:cxnSpLocks/>
          </p:cNvCxnSpPr>
          <p:nvPr/>
        </p:nvCxnSpPr>
        <p:spPr>
          <a:xfrm flipV="1">
            <a:off x="11110362" y="282586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90B734-9820-6F1C-FB7D-E810EFF41810}"/>
              </a:ext>
            </a:extLst>
          </p:cNvPr>
          <p:cNvCxnSpPr>
            <a:cxnSpLocks/>
          </p:cNvCxnSpPr>
          <p:nvPr/>
        </p:nvCxnSpPr>
        <p:spPr>
          <a:xfrm flipH="1" flipV="1">
            <a:off x="11589076" y="282586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74A8BA28-C4CC-76F4-AD6F-B209D697C9EB}"/>
              </a:ext>
            </a:extLst>
          </p:cNvPr>
          <p:cNvSpPr/>
          <p:nvPr/>
        </p:nvSpPr>
        <p:spPr>
          <a:xfrm>
            <a:off x="9080183" y="213498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EB4CB57-C2D7-1102-AB4B-9CF65DBDF4DA}"/>
              </a:ext>
            </a:extLst>
          </p:cNvPr>
          <p:cNvCxnSpPr>
            <a:cxnSpLocks/>
          </p:cNvCxnSpPr>
          <p:nvPr/>
        </p:nvCxnSpPr>
        <p:spPr>
          <a:xfrm flipV="1">
            <a:off x="8859954" y="2770905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7D5D2C6-8D5F-792C-2DEE-37E5803DE773}"/>
              </a:ext>
            </a:extLst>
          </p:cNvPr>
          <p:cNvCxnSpPr>
            <a:cxnSpLocks/>
          </p:cNvCxnSpPr>
          <p:nvPr/>
        </p:nvCxnSpPr>
        <p:spPr>
          <a:xfrm flipH="1" flipV="1">
            <a:off x="9720263" y="2790878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D2AEE6C-1AEF-A826-81F9-15CC277CE85D}"/>
                  </a:ext>
                </a:extLst>
              </p:cNvPr>
              <p:cNvSpPr/>
              <p:nvPr/>
            </p:nvSpPr>
            <p:spPr>
              <a:xfrm>
                <a:off x="8009457" y="4258427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D2AEE6C-1AEF-A826-81F9-15CC277CE8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9457" y="4258427"/>
                <a:ext cx="640080" cy="64008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E66E3BF1-A0C4-47CB-2772-15ACA1B3722A}"/>
                  </a:ext>
                </a:extLst>
              </p:cNvPr>
              <p:cNvSpPr/>
              <p:nvPr/>
            </p:nvSpPr>
            <p:spPr>
              <a:xfrm>
                <a:off x="8745722" y="4254266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E66E3BF1-A0C4-47CB-2772-15ACA1B372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5722" y="4254266"/>
                <a:ext cx="640080" cy="6400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Oval 34">
            <a:extLst>
              <a:ext uri="{FF2B5EF4-FFF2-40B4-BE49-F238E27FC236}">
                <a16:creationId xmlns:a16="http://schemas.microsoft.com/office/drawing/2014/main" id="{A0FACEEA-FFD1-D61B-DA47-E88BEDD02F10}"/>
              </a:ext>
            </a:extLst>
          </p:cNvPr>
          <p:cNvSpPr/>
          <p:nvPr/>
        </p:nvSpPr>
        <p:spPr>
          <a:xfrm>
            <a:off x="8348539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9A0EA91-2D8E-42AA-E85F-33CEAAA991A2}"/>
              </a:ext>
            </a:extLst>
          </p:cNvPr>
          <p:cNvCxnSpPr>
            <a:cxnSpLocks/>
          </p:cNvCxnSpPr>
          <p:nvPr/>
        </p:nvCxnSpPr>
        <p:spPr>
          <a:xfrm flipV="1">
            <a:off x="8348539" y="388550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5BDE79B-F3B2-36DB-7929-932AB0C21941}"/>
              </a:ext>
            </a:extLst>
          </p:cNvPr>
          <p:cNvCxnSpPr>
            <a:cxnSpLocks/>
          </p:cNvCxnSpPr>
          <p:nvPr/>
        </p:nvCxnSpPr>
        <p:spPr>
          <a:xfrm flipH="1" flipV="1">
            <a:off x="8827253" y="388550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2F790E68-E57E-F90A-5C0C-236E77F5D710}"/>
              </a:ext>
            </a:extLst>
          </p:cNvPr>
          <p:cNvSpPr/>
          <p:nvPr/>
        </p:nvSpPr>
        <p:spPr>
          <a:xfrm>
            <a:off x="9498756" y="4258427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B40690EB-5DA5-730A-0ABB-798F028DF7A6}"/>
                  </a:ext>
                </a:extLst>
              </p:cNvPr>
              <p:cNvSpPr/>
              <p:nvPr/>
            </p:nvSpPr>
            <p:spPr>
              <a:xfrm>
                <a:off x="10235021" y="4254266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B40690EB-5DA5-730A-0ABB-798F028DF7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5021" y="4254266"/>
                <a:ext cx="640080" cy="64008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3858191B-1FBB-B3CC-719B-A4A8EE977326}"/>
              </a:ext>
            </a:extLst>
          </p:cNvPr>
          <p:cNvSpPr/>
          <p:nvPr/>
        </p:nvSpPr>
        <p:spPr>
          <a:xfrm>
            <a:off x="9837838" y="31946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50604E6-E059-BEE8-8266-B7AA87FFB993}"/>
              </a:ext>
            </a:extLst>
          </p:cNvPr>
          <p:cNvCxnSpPr>
            <a:cxnSpLocks/>
          </p:cNvCxnSpPr>
          <p:nvPr/>
        </p:nvCxnSpPr>
        <p:spPr>
          <a:xfrm flipV="1">
            <a:off x="9837838" y="3885507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271A5A8-7404-9EF9-0E5C-06BC612F9237}"/>
              </a:ext>
            </a:extLst>
          </p:cNvPr>
          <p:cNvCxnSpPr>
            <a:cxnSpLocks/>
          </p:cNvCxnSpPr>
          <p:nvPr/>
        </p:nvCxnSpPr>
        <p:spPr>
          <a:xfrm flipH="1" flipV="1">
            <a:off x="10316552" y="388550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86C17B66-1A58-2E99-7488-1B38211593AB}"/>
              </a:ext>
            </a:extLst>
          </p:cNvPr>
          <p:cNvSpPr/>
          <p:nvPr/>
        </p:nvSpPr>
        <p:spPr>
          <a:xfrm>
            <a:off x="10139377" y="131525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E8D85C8-8CA1-9D5D-AE11-2990A1A0FFBC}"/>
              </a:ext>
            </a:extLst>
          </p:cNvPr>
          <p:cNvCxnSpPr>
            <a:cxnSpLocks/>
          </p:cNvCxnSpPr>
          <p:nvPr/>
        </p:nvCxnSpPr>
        <p:spPr>
          <a:xfrm flipV="1">
            <a:off x="9754979" y="1882254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E608BCC-A655-E9BA-ABC5-3166EFA2F9F5}"/>
              </a:ext>
            </a:extLst>
          </p:cNvPr>
          <p:cNvCxnSpPr>
            <a:cxnSpLocks/>
          </p:cNvCxnSpPr>
          <p:nvPr/>
        </p:nvCxnSpPr>
        <p:spPr>
          <a:xfrm flipH="1" flipV="1">
            <a:off x="10961169" y="1873018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535CAF81-8AC4-6A2E-3209-AC443794BA23}"/>
              </a:ext>
            </a:extLst>
          </p:cNvPr>
          <p:cNvSpPr/>
          <p:nvPr/>
        </p:nvSpPr>
        <p:spPr>
          <a:xfrm>
            <a:off x="7637088" y="4010888"/>
            <a:ext cx="1980190" cy="1126836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0842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4704B-3651-0E57-3271-F299A0D07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3C1EA-F33F-F878-9841-F89F8B113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nodes in a different order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BF7FF1-6106-6FA0-237B-E0E374FB82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3980"/>
                <a:ext cx="5410668" cy="4812983"/>
              </a:xfrm>
            </p:spPr>
            <p:txBody>
              <a:bodyPr/>
              <a:lstStyle/>
              <a:p>
                <a:r>
                  <a:rPr lang="en-US" b="1" dirty="0"/>
                  <a:t>Case 1: </a:t>
                </a:r>
                <a:r>
                  <a:rPr lang="en-US" dirty="0"/>
                  <a:t>One of them is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US" dirty="0"/>
                  <a:t> is on the lowest level and is more frequent than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, swapping them can only decrease the average length (or stay same)!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BF7FF1-6106-6FA0-237B-E0E374FB82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3980"/>
                <a:ext cx="5410668" cy="4812983"/>
              </a:xfrm>
              <a:blipFill>
                <a:blip r:embed="rId2"/>
                <a:stretch>
                  <a:fillRect l="-2342" t="-263" r="-2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B4B04862-A09C-02D2-949A-9B5CA5AFCEEF}"/>
              </a:ext>
            </a:extLst>
          </p:cNvPr>
          <p:cNvSpPr/>
          <p:nvPr/>
        </p:nvSpPr>
        <p:spPr>
          <a:xfrm>
            <a:off x="10161680" y="392632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F8C5973-D6E1-F7EB-3A4C-6D2D0C8B4956}"/>
              </a:ext>
            </a:extLst>
          </p:cNvPr>
          <p:cNvSpPr/>
          <p:nvPr/>
        </p:nvSpPr>
        <p:spPr>
          <a:xfrm>
            <a:off x="10897945" y="3922165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EF9C76F-BFE4-3468-C7A1-18B6DFA11CE2}"/>
              </a:ext>
            </a:extLst>
          </p:cNvPr>
          <p:cNvSpPr/>
          <p:nvPr/>
        </p:nvSpPr>
        <p:spPr>
          <a:xfrm>
            <a:off x="10500762" y="2862525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8A98C35-DCA2-1F39-4168-6B9D6382A8B8}"/>
              </a:ext>
            </a:extLst>
          </p:cNvPr>
          <p:cNvCxnSpPr>
            <a:cxnSpLocks/>
          </p:cNvCxnSpPr>
          <p:nvPr/>
        </p:nvCxnSpPr>
        <p:spPr>
          <a:xfrm flipV="1">
            <a:off x="10500762" y="3553406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408103A-8764-6DFB-2512-9C917F0CB4CC}"/>
              </a:ext>
            </a:extLst>
          </p:cNvPr>
          <p:cNvCxnSpPr>
            <a:cxnSpLocks/>
          </p:cNvCxnSpPr>
          <p:nvPr/>
        </p:nvCxnSpPr>
        <p:spPr>
          <a:xfrm flipH="1" flipV="1">
            <a:off x="10979476" y="3553406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201078F0-2463-B71B-E1D6-FD3EAFA90457}"/>
              </a:ext>
            </a:extLst>
          </p:cNvPr>
          <p:cNvSpPr/>
          <p:nvPr/>
        </p:nvSpPr>
        <p:spPr>
          <a:xfrm>
            <a:off x="8470583" y="2862525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BBE147B-5C23-E338-A866-955411EC3F92}"/>
              </a:ext>
            </a:extLst>
          </p:cNvPr>
          <p:cNvCxnSpPr>
            <a:cxnSpLocks/>
          </p:cNvCxnSpPr>
          <p:nvPr/>
        </p:nvCxnSpPr>
        <p:spPr>
          <a:xfrm flipV="1">
            <a:off x="8250354" y="3498444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7F58607-6159-92C0-CE7F-2799525DC087}"/>
              </a:ext>
            </a:extLst>
          </p:cNvPr>
          <p:cNvCxnSpPr>
            <a:cxnSpLocks/>
          </p:cNvCxnSpPr>
          <p:nvPr/>
        </p:nvCxnSpPr>
        <p:spPr>
          <a:xfrm flipH="1" flipV="1">
            <a:off x="9110663" y="351841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2D32DA8E-0718-4913-691C-9DDA8BAD3FA2}"/>
                  </a:ext>
                </a:extLst>
              </p:cNvPr>
              <p:cNvSpPr/>
              <p:nvPr/>
            </p:nvSpPr>
            <p:spPr>
              <a:xfrm>
                <a:off x="7399857" y="4985966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2D32DA8E-0718-4913-691C-9DDA8BAD3F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9857" y="4985966"/>
                <a:ext cx="640080" cy="64008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12080588-86FF-A559-8606-BF515BC6C9AC}"/>
                  </a:ext>
                </a:extLst>
              </p:cNvPr>
              <p:cNvSpPr/>
              <p:nvPr/>
            </p:nvSpPr>
            <p:spPr>
              <a:xfrm>
                <a:off x="8136122" y="4981805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12080588-86FF-A559-8606-BF515BC6C9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6122" y="4981805"/>
                <a:ext cx="640080" cy="64008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Oval 34">
            <a:extLst>
              <a:ext uri="{FF2B5EF4-FFF2-40B4-BE49-F238E27FC236}">
                <a16:creationId xmlns:a16="http://schemas.microsoft.com/office/drawing/2014/main" id="{E1CC21E6-2F21-8952-F05E-A9F5F3C52FCC}"/>
              </a:ext>
            </a:extLst>
          </p:cNvPr>
          <p:cNvSpPr/>
          <p:nvPr/>
        </p:nvSpPr>
        <p:spPr>
          <a:xfrm>
            <a:off x="7738939" y="3922165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A90FD78-BAF3-6993-CBEA-FAE3F077541E}"/>
              </a:ext>
            </a:extLst>
          </p:cNvPr>
          <p:cNvCxnSpPr>
            <a:cxnSpLocks/>
          </p:cNvCxnSpPr>
          <p:nvPr/>
        </p:nvCxnSpPr>
        <p:spPr>
          <a:xfrm flipV="1">
            <a:off x="7738939" y="4613046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5205655-6A0C-D63D-BEE2-D9C180FF5450}"/>
              </a:ext>
            </a:extLst>
          </p:cNvPr>
          <p:cNvCxnSpPr>
            <a:cxnSpLocks/>
          </p:cNvCxnSpPr>
          <p:nvPr/>
        </p:nvCxnSpPr>
        <p:spPr>
          <a:xfrm flipH="1" flipV="1">
            <a:off x="8217653" y="4613046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5D9C3819-8CF6-B9C3-9AB9-7821E96BF8F7}"/>
              </a:ext>
            </a:extLst>
          </p:cNvPr>
          <p:cNvSpPr/>
          <p:nvPr/>
        </p:nvSpPr>
        <p:spPr>
          <a:xfrm>
            <a:off x="8889156" y="4985966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A736E16E-70A6-A93E-5D7C-BEEE4B611373}"/>
                  </a:ext>
                </a:extLst>
              </p:cNvPr>
              <p:cNvSpPr/>
              <p:nvPr/>
            </p:nvSpPr>
            <p:spPr>
              <a:xfrm>
                <a:off x="9625421" y="4981805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A736E16E-70A6-A93E-5D7C-BEEE4B6113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5421" y="4981805"/>
                <a:ext cx="640080" cy="6400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>
            <a:extLst>
              <a:ext uri="{FF2B5EF4-FFF2-40B4-BE49-F238E27FC236}">
                <a16:creationId xmlns:a16="http://schemas.microsoft.com/office/drawing/2014/main" id="{70244DA8-DA9D-1083-65C4-F4178EBB93B7}"/>
              </a:ext>
            </a:extLst>
          </p:cNvPr>
          <p:cNvSpPr/>
          <p:nvPr/>
        </p:nvSpPr>
        <p:spPr>
          <a:xfrm>
            <a:off x="9228238" y="3922165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D436C2-2C05-AC39-AB92-C3DA46354974}"/>
              </a:ext>
            </a:extLst>
          </p:cNvPr>
          <p:cNvCxnSpPr>
            <a:cxnSpLocks/>
          </p:cNvCxnSpPr>
          <p:nvPr/>
        </p:nvCxnSpPr>
        <p:spPr>
          <a:xfrm flipV="1">
            <a:off x="9228238" y="4613046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7FC86B1-C274-21DF-9AAB-9AFD58966054}"/>
              </a:ext>
            </a:extLst>
          </p:cNvPr>
          <p:cNvCxnSpPr>
            <a:cxnSpLocks/>
          </p:cNvCxnSpPr>
          <p:nvPr/>
        </p:nvCxnSpPr>
        <p:spPr>
          <a:xfrm flipH="1" flipV="1">
            <a:off x="9706952" y="4613046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BDE9AAA5-A5B9-0991-F952-9FF4B312F217}"/>
              </a:ext>
            </a:extLst>
          </p:cNvPr>
          <p:cNvSpPr/>
          <p:nvPr/>
        </p:nvSpPr>
        <p:spPr>
          <a:xfrm>
            <a:off x="9529777" y="2042795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A67546D-222B-3A0F-8C5C-6417CD9175E0}"/>
              </a:ext>
            </a:extLst>
          </p:cNvPr>
          <p:cNvCxnSpPr>
            <a:cxnSpLocks/>
          </p:cNvCxnSpPr>
          <p:nvPr/>
        </p:nvCxnSpPr>
        <p:spPr>
          <a:xfrm flipV="1">
            <a:off x="9145379" y="2609793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3B44555-AC80-A88F-9B14-CB68DC11DC6D}"/>
              </a:ext>
            </a:extLst>
          </p:cNvPr>
          <p:cNvCxnSpPr>
            <a:cxnSpLocks/>
          </p:cNvCxnSpPr>
          <p:nvPr/>
        </p:nvCxnSpPr>
        <p:spPr>
          <a:xfrm flipH="1" flipV="1">
            <a:off x="10351569" y="2600557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59AB6A0E-3B89-FDD8-627D-7713D9B120AC}"/>
              </a:ext>
            </a:extLst>
          </p:cNvPr>
          <p:cNvSpPr/>
          <p:nvPr/>
        </p:nvSpPr>
        <p:spPr>
          <a:xfrm>
            <a:off x="7027488" y="4738427"/>
            <a:ext cx="1980190" cy="1126836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6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247DF-B2E8-C0C4-7AC4-E2E6E0FDD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C4C3D-A256-7BFD-C535-614050D40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nodes in a different order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7B403E-6802-BB1A-3E71-5BE73BC592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3980"/>
                <a:ext cx="11242964" cy="4812983"/>
              </a:xfrm>
            </p:spPr>
            <p:txBody>
              <a:bodyPr/>
              <a:lstStyle/>
              <a:p>
                <a:r>
                  <a:rPr lang="en-US" b="1" dirty="0"/>
                  <a:t>Case 1: </a:t>
                </a:r>
                <a:r>
                  <a:rPr lang="en-US" dirty="0"/>
                  <a:t>One of them is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Formally,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dirty="0"/>
                  <a:t>and currently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dirty="0"/>
                  <a:t>, and they contribute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dirty="0"/>
                  <a:t> to the length.</a:t>
                </a:r>
              </a:p>
              <a:p>
                <a:r>
                  <a:rPr lang="en-US" dirty="0"/>
                  <a:t>After swapping, they will contribute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𝒇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  <m:sSub>
                          <m:sSubPr>
                            <m:ctrlP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e>
                    </m:d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b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sub>
                    </m:sSub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chemeClr val="accent1"/>
                    </a:solidFill>
                  </a:rPr>
                  <a:t>, </a:t>
                </a:r>
                <a:r>
                  <a:rPr lang="en-US" dirty="0"/>
                  <a:t>the new quantity is smaller!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7B403E-6802-BB1A-3E71-5BE73BC592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3980"/>
                <a:ext cx="11242964" cy="4812983"/>
              </a:xfrm>
              <a:blipFill>
                <a:blip r:embed="rId2"/>
                <a:stretch>
                  <a:fillRect l="-1129" t="-263" r="-451" b="-73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603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C2F15-2498-D7F7-B023-8F9F7DDA9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nodes in a different order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AB7E70-B873-884B-7B72-71E871FB120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3980"/>
                <a:ext cx="5053742" cy="4812983"/>
              </a:xfrm>
            </p:spPr>
            <p:txBody>
              <a:bodyPr/>
              <a:lstStyle/>
              <a:p>
                <a:r>
                  <a:rPr lang="en-US" b="1" dirty="0"/>
                  <a:t>Case 2: </a:t>
                </a:r>
                <a:r>
                  <a:rPr lang="en-US" dirty="0"/>
                  <a:t>Neither is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We swap both with the same argument as Case 1 both times!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5AB7E70-B873-884B-7B72-71E871FB120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3980"/>
                <a:ext cx="5053742" cy="4812983"/>
              </a:xfrm>
              <a:blipFill>
                <a:blip r:embed="rId2"/>
                <a:stretch>
                  <a:fillRect l="-2506" t="-263" r="-37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7F721F2C-393C-707F-8D3D-83005B714406}"/>
                  </a:ext>
                </a:extLst>
              </p:cNvPr>
              <p:cNvSpPr/>
              <p:nvPr/>
            </p:nvSpPr>
            <p:spPr>
              <a:xfrm>
                <a:off x="9875353" y="3693584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7F721F2C-393C-707F-8D3D-83005B7144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5353" y="3693584"/>
                <a:ext cx="640080" cy="640080"/>
              </a:xfrm>
              <a:prstGeom prst="ellipse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A1B00068-390A-E1F4-85A8-D1FD37DCDF07}"/>
              </a:ext>
            </a:extLst>
          </p:cNvPr>
          <p:cNvSpPr/>
          <p:nvPr/>
        </p:nvSpPr>
        <p:spPr>
          <a:xfrm>
            <a:off x="10611618" y="368942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7F2011-38FF-22C0-E873-82A9C8C2CE4C}"/>
              </a:ext>
            </a:extLst>
          </p:cNvPr>
          <p:cNvSpPr/>
          <p:nvPr/>
        </p:nvSpPr>
        <p:spPr>
          <a:xfrm>
            <a:off x="10214435" y="262978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3089003-56EE-B078-2D34-3A84E3BA9152}"/>
              </a:ext>
            </a:extLst>
          </p:cNvPr>
          <p:cNvCxnSpPr>
            <a:cxnSpLocks/>
          </p:cNvCxnSpPr>
          <p:nvPr/>
        </p:nvCxnSpPr>
        <p:spPr>
          <a:xfrm flipV="1">
            <a:off x="10214435" y="3320664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FEE664-A1C3-D0CF-55F2-293B1CF47FF3}"/>
              </a:ext>
            </a:extLst>
          </p:cNvPr>
          <p:cNvCxnSpPr>
            <a:cxnSpLocks/>
          </p:cNvCxnSpPr>
          <p:nvPr/>
        </p:nvCxnSpPr>
        <p:spPr>
          <a:xfrm flipH="1" flipV="1">
            <a:off x="10693149" y="3320664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76D5F0AC-F3EC-49E3-5583-7B35523A5B66}"/>
              </a:ext>
            </a:extLst>
          </p:cNvPr>
          <p:cNvSpPr/>
          <p:nvPr/>
        </p:nvSpPr>
        <p:spPr>
          <a:xfrm>
            <a:off x="8184256" y="262978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6CD3CA-0DB1-129D-03A6-9B188B7FC4CA}"/>
              </a:ext>
            </a:extLst>
          </p:cNvPr>
          <p:cNvCxnSpPr>
            <a:cxnSpLocks/>
          </p:cNvCxnSpPr>
          <p:nvPr/>
        </p:nvCxnSpPr>
        <p:spPr>
          <a:xfrm flipV="1">
            <a:off x="7964027" y="3265702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74A148-BBBD-127B-1FF3-3B81873D0237}"/>
              </a:ext>
            </a:extLst>
          </p:cNvPr>
          <p:cNvCxnSpPr>
            <a:cxnSpLocks/>
          </p:cNvCxnSpPr>
          <p:nvPr/>
        </p:nvCxnSpPr>
        <p:spPr>
          <a:xfrm flipH="1" flipV="1">
            <a:off x="8824336" y="3285675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C4C1FEB-5E63-760E-473A-9ABEE5FAD52B}"/>
                  </a:ext>
                </a:extLst>
              </p:cNvPr>
              <p:cNvSpPr/>
              <p:nvPr/>
            </p:nvSpPr>
            <p:spPr>
              <a:xfrm>
                <a:off x="7113530" y="4753224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1C4C1FEB-5E63-760E-473A-9ABEE5FAD5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3530" y="4753224"/>
                <a:ext cx="640080" cy="640080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9D8F112-0FB2-3556-D676-7EC5A702D1CF}"/>
                  </a:ext>
                </a:extLst>
              </p:cNvPr>
              <p:cNvSpPr/>
              <p:nvPr/>
            </p:nvSpPr>
            <p:spPr>
              <a:xfrm>
                <a:off x="7849795" y="4749063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D9D8F112-0FB2-3556-D676-7EC5A702D1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9795" y="4749063"/>
                <a:ext cx="640080" cy="640080"/>
              </a:xfrm>
              <a:prstGeom prst="ellipse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>
            <a:extLst>
              <a:ext uri="{FF2B5EF4-FFF2-40B4-BE49-F238E27FC236}">
                <a16:creationId xmlns:a16="http://schemas.microsoft.com/office/drawing/2014/main" id="{6C4268FB-F974-A667-AED8-5F6FEF35E06C}"/>
              </a:ext>
            </a:extLst>
          </p:cNvPr>
          <p:cNvSpPr/>
          <p:nvPr/>
        </p:nvSpPr>
        <p:spPr>
          <a:xfrm>
            <a:off x="7452612" y="368942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4243BDF-D61C-F583-17D0-DF4DAF0F754E}"/>
              </a:ext>
            </a:extLst>
          </p:cNvPr>
          <p:cNvCxnSpPr>
            <a:cxnSpLocks/>
          </p:cNvCxnSpPr>
          <p:nvPr/>
        </p:nvCxnSpPr>
        <p:spPr>
          <a:xfrm flipV="1">
            <a:off x="7452612" y="4380304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2409C26-D643-2005-8E57-2A4A640D9F61}"/>
              </a:ext>
            </a:extLst>
          </p:cNvPr>
          <p:cNvCxnSpPr>
            <a:cxnSpLocks/>
          </p:cNvCxnSpPr>
          <p:nvPr/>
        </p:nvCxnSpPr>
        <p:spPr>
          <a:xfrm flipH="1" flipV="1">
            <a:off x="7931326" y="4380304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8E5588E-F625-058B-3A0B-52E9B6D9C19B}"/>
              </a:ext>
            </a:extLst>
          </p:cNvPr>
          <p:cNvSpPr/>
          <p:nvPr/>
        </p:nvSpPr>
        <p:spPr>
          <a:xfrm>
            <a:off x="8602829" y="4753224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91DAD9C2-7A84-D1CA-48A6-8F4DD75E14E2}"/>
                  </a:ext>
                </a:extLst>
              </p:cNvPr>
              <p:cNvSpPr/>
              <p:nvPr/>
            </p:nvSpPr>
            <p:spPr>
              <a:xfrm>
                <a:off x="9339094" y="4749063"/>
                <a:ext cx="640080" cy="64008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  <a:latin typeface="Lato" panose="020F0502020204030203" pitchFamily="34" charset="77"/>
                </a:endParaRPr>
              </a:p>
            </p:txBody>
          </p:sp>
        </mc:Choice>
        <mc:Fallback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91DAD9C2-7A84-D1CA-48A6-8F4DD75E14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9094" y="4749063"/>
                <a:ext cx="640080" cy="640080"/>
              </a:xfrm>
              <a:prstGeom prst="ellipse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18">
            <a:extLst>
              <a:ext uri="{FF2B5EF4-FFF2-40B4-BE49-F238E27FC236}">
                <a16:creationId xmlns:a16="http://schemas.microsoft.com/office/drawing/2014/main" id="{204E28AD-15D9-8665-9AA2-C7CBE4787DEE}"/>
              </a:ext>
            </a:extLst>
          </p:cNvPr>
          <p:cNvSpPr/>
          <p:nvPr/>
        </p:nvSpPr>
        <p:spPr>
          <a:xfrm>
            <a:off x="8941911" y="368942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4E21081-92F9-97B6-631D-CA4EB0D71418}"/>
              </a:ext>
            </a:extLst>
          </p:cNvPr>
          <p:cNvCxnSpPr>
            <a:cxnSpLocks/>
          </p:cNvCxnSpPr>
          <p:nvPr/>
        </p:nvCxnSpPr>
        <p:spPr>
          <a:xfrm flipV="1">
            <a:off x="8941911" y="4380304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561A7FF-BB19-3E6E-19D6-67F4993FDD9B}"/>
              </a:ext>
            </a:extLst>
          </p:cNvPr>
          <p:cNvCxnSpPr>
            <a:cxnSpLocks/>
          </p:cNvCxnSpPr>
          <p:nvPr/>
        </p:nvCxnSpPr>
        <p:spPr>
          <a:xfrm flipH="1" flipV="1">
            <a:off x="9420625" y="4380304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6B4C6BB9-D69D-0701-1307-657B343FCDAB}"/>
              </a:ext>
            </a:extLst>
          </p:cNvPr>
          <p:cNvSpPr/>
          <p:nvPr/>
        </p:nvSpPr>
        <p:spPr>
          <a:xfrm>
            <a:off x="9243450" y="1810053"/>
            <a:ext cx="640080" cy="64008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Lato" panose="020F0502020204030203" pitchFamily="34" charset="77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5FDCBE-A5B1-2718-6F99-9EF3E2649B9C}"/>
              </a:ext>
            </a:extLst>
          </p:cNvPr>
          <p:cNvCxnSpPr>
            <a:cxnSpLocks/>
          </p:cNvCxnSpPr>
          <p:nvPr/>
        </p:nvCxnSpPr>
        <p:spPr>
          <a:xfrm flipV="1">
            <a:off x="8859052" y="2377051"/>
            <a:ext cx="204394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6473A5F-21A2-AB08-F632-D25A63C4B197}"/>
              </a:ext>
            </a:extLst>
          </p:cNvPr>
          <p:cNvCxnSpPr>
            <a:cxnSpLocks/>
          </p:cNvCxnSpPr>
          <p:nvPr/>
        </p:nvCxnSpPr>
        <p:spPr>
          <a:xfrm flipH="1" flipV="1">
            <a:off x="10065242" y="2367815"/>
            <a:ext cx="161366" cy="317958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FA37E680-D5FA-178D-CCB0-A598E97697EF}"/>
              </a:ext>
            </a:extLst>
          </p:cNvPr>
          <p:cNvSpPr/>
          <p:nvPr/>
        </p:nvSpPr>
        <p:spPr>
          <a:xfrm>
            <a:off x="6741161" y="4505685"/>
            <a:ext cx="1980190" cy="1126836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AD558-DD3E-6D3D-261D-F0B9D99BC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0AA1D-BB56-462E-8975-E03FBDAEB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OH now-12:30pm: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Meet at front of classroom, we’ll walk over together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CSE (Allen) 214 if you’re coming later</a:t>
            </a:r>
          </a:p>
          <a:p>
            <a:r>
              <a:rPr lang="en-US" dirty="0"/>
              <a:t>Nathan has online OH 12–1pm: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u="sng" dirty="0">
                <a:hlinkClick r:id="rId3"/>
              </a:rPr>
              <a:t>https://washington.zoom.us/my/nathanbrunelle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205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C22A-D9EE-ED19-E81C-AD194DA69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Exchange argument for meeting scheduler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F891A-0D3A-A0AB-0CA3-769970AA6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another schedule was different and look at the first time our schedules differed.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13B9DA1-A292-7583-B0AE-4EC680E02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025253"/>
              </p:ext>
            </p:extLst>
          </p:nvPr>
        </p:nvGraphicFramePr>
        <p:xfrm>
          <a:off x="838200" y="2904875"/>
          <a:ext cx="812800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67">
                  <a:extLst>
                    <a:ext uri="{9D8B030D-6E8A-4147-A177-3AD203B41FA5}">
                      <a16:colId xmlns:a16="http://schemas.microsoft.com/office/drawing/2014/main" val="133786280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1599396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83385818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90912750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42785074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90198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7906337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9632159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5681147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05187329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51774155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24711751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165109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474819163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437304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764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11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475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352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22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22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6374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D580DAA-8A71-A12F-9C84-2B21E7AC6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42364"/>
              </p:ext>
            </p:extLst>
          </p:nvPr>
        </p:nvGraphicFramePr>
        <p:xfrm>
          <a:off x="10076847" y="3698467"/>
          <a:ext cx="143691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496">
                  <a:extLst>
                    <a:ext uri="{9D8B030D-6E8A-4147-A177-3AD203B41FA5}">
                      <a16:colId xmlns:a16="http://schemas.microsoft.com/office/drawing/2014/main" val="1083564547"/>
                    </a:ext>
                  </a:extLst>
                </a:gridCol>
                <a:gridCol w="897419">
                  <a:extLst>
                    <a:ext uri="{9D8B030D-6E8A-4147-A177-3AD203B41FA5}">
                      <a16:colId xmlns:a16="http://schemas.microsoft.com/office/drawing/2014/main" val="1935897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Lato" panose="020F0502020204030203" pitchFamily="34" charset="77"/>
                        </a:rPr>
                        <a:t>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688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other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27127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1F68AA0-DD1B-46E3-C80D-9459AA36EB4A}"/>
              </a:ext>
            </a:extLst>
          </p:cNvPr>
          <p:cNvSpPr txBox="1"/>
          <p:nvPr/>
        </p:nvSpPr>
        <p:spPr>
          <a:xfrm>
            <a:off x="3233057" y="5942345"/>
            <a:ext cx="4900701" cy="572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5000"/>
              </a:lnSpc>
              <a:spcBef>
                <a:spcPts val="2400"/>
              </a:spcBef>
            </a:pPr>
            <a:r>
              <a:rPr lang="en-US" sz="2800" dirty="0">
                <a:latin typeface="Lato" panose="020F0502020204030203" pitchFamily="34" charset="77"/>
                <a:ea typeface="Inter" panose="02000503000000020004" pitchFamily="2" charset="0"/>
              </a:rPr>
              <a:t>same until here, different here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9508A7-8056-0874-8C3F-BB0CFE69F80E}"/>
              </a:ext>
            </a:extLst>
          </p:cNvPr>
          <p:cNvCxnSpPr/>
          <p:nvPr/>
        </p:nvCxnSpPr>
        <p:spPr>
          <a:xfrm flipV="1">
            <a:off x="5306786" y="3347357"/>
            <a:ext cx="677635" cy="2465614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7D944A-0B40-BEA8-42EC-F2811B602954}"/>
              </a:ext>
            </a:extLst>
          </p:cNvPr>
          <p:cNvCxnSpPr/>
          <p:nvPr/>
        </p:nvCxnSpPr>
        <p:spPr>
          <a:xfrm flipV="1">
            <a:off x="5429250" y="4202815"/>
            <a:ext cx="808264" cy="1634649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10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7D44F-8134-E1B2-FA27-A80368ADD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B2570-782A-2BA2-A314-B86A2778E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Exchange argument for meeting scheduler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F7A3F-11F5-1AAC-2A51-958DA7352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⭐ solution, we could’ve picked our solution instead: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Compatible with previous picks because previous are same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Compatible with future picks because            finishes earliest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A40B7D-6FE3-4F17-3930-E18A09706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789117"/>
              </p:ext>
            </p:extLst>
          </p:nvPr>
        </p:nvGraphicFramePr>
        <p:xfrm>
          <a:off x="838200" y="3581083"/>
          <a:ext cx="812800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67">
                  <a:extLst>
                    <a:ext uri="{9D8B030D-6E8A-4147-A177-3AD203B41FA5}">
                      <a16:colId xmlns:a16="http://schemas.microsoft.com/office/drawing/2014/main" val="133786280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1599396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83385818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90912750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42785074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290198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379063378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96321590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568114706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051873297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451774155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24711751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341651092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1474819163"/>
                    </a:ext>
                  </a:extLst>
                </a:gridCol>
                <a:gridCol w="541867">
                  <a:extLst>
                    <a:ext uri="{9D8B030D-6E8A-4147-A177-3AD203B41FA5}">
                      <a16:colId xmlns:a16="http://schemas.microsoft.com/office/drawing/2014/main" val="24373046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764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8116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3475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352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22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224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6374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0AB7A4F-D196-78EE-7118-16F89E841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335644"/>
              </p:ext>
            </p:extLst>
          </p:nvPr>
        </p:nvGraphicFramePr>
        <p:xfrm>
          <a:off x="10076847" y="4374675"/>
          <a:ext cx="143691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496">
                  <a:extLst>
                    <a:ext uri="{9D8B030D-6E8A-4147-A177-3AD203B41FA5}">
                      <a16:colId xmlns:a16="http://schemas.microsoft.com/office/drawing/2014/main" val="1083564547"/>
                    </a:ext>
                  </a:extLst>
                </a:gridCol>
                <a:gridCol w="897419">
                  <a:extLst>
                    <a:ext uri="{9D8B030D-6E8A-4147-A177-3AD203B41FA5}">
                      <a16:colId xmlns:a16="http://schemas.microsoft.com/office/drawing/2014/main" val="1935897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  <a:latin typeface="Lato" panose="020F0502020204030203" pitchFamily="34" charset="77"/>
                        </a:rPr>
                        <a:t>us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688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ato" panose="020F0502020204030203" pitchFamily="34" charset="77"/>
                        </a:rPr>
                        <a:t>⭐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ato" panose="020F0502020204030203" pitchFamily="34" charset="77"/>
                        </a:rPr>
                        <a:t>other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27127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B450688-7289-66DA-F287-7026174EF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969783"/>
              </p:ext>
            </p:extLst>
          </p:nvPr>
        </p:nvGraphicFramePr>
        <p:xfrm>
          <a:off x="7345135" y="2555650"/>
          <a:ext cx="54186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67">
                  <a:extLst>
                    <a:ext uri="{9D8B030D-6E8A-4147-A177-3AD203B41FA5}">
                      <a16:colId xmlns:a16="http://schemas.microsoft.com/office/drawing/2014/main" val="8845312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331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53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C4CFC-488C-ABD8-4BFA-E0445E272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FA3C6-1BD1-E5A0-6835-9A81D0E5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Exchange argument for meeting scheduler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273F8-7D95-9FFC-2B6A-481B88F00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⭐ solution, we could’ve picked our solution instead: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Compatible with previous picks because previous are same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Compatible with future picks because            finishes earliest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Because this process can transform any solution into ours while maintaining (or increasing) the number of meetings, our solution must be optimal!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8120BD4-CA3D-9E1E-B506-951887104D1F}"/>
              </a:ext>
            </a:extLst>
          </p:cNvPr>
          <p:cNvGraphicFramePr>
            <a:graphicFrameLocks noGrp="1"/>
          </p:cNvGraphicFramePr>
          <p:nvPr/>
        </p:nvGraphicFramePr>
        <p:xfrm>
          <a:off x="7345135" y="2555650"/>
          <a:ext cx="541867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867">
                  <a:extLst>
                    <a:ext uri="{9D8B030D-6E8A-4147-A177-3AD203B41FA5}">
                      <a16:colId xmlns:a16="http://schemas.microsoft.com/office/drawing/2014/main" val="8845312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ato" panose="020F0502020204030203" pitchFamily="34" charset="7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331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441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77764-2C1B-A888-7D91-43465DC4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 codes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A9CAC-502A-A4A0-3BC0-54AA0EBE3D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734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1"/>
  <p:tag name="PPSPLIT_SPLI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PLIT_ORIGINALSLIDENUMBER" val="38"/>
  <p:tag name="PPSPLIT_SPLIT" val="1"/>
</p:tagLst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E68CD"/>
      </a:accent1>
      <a:accent2>
        <a:srgbClr val="D6431A"/>
      </a:accent2>
      <a:accent3>
        <a:srgbClr val="00ABC3"/>
      </a:accent3>
      <a:accent4>
        <a:srgbClr val="E09000"/>
      </a:accent4>
      <a:accent5>
        <a:srgbClr val="BC33AD"/>
      </a:accent5>
      <a:accent6>
        <a:srgbClr val="519304"/>
      </a:accent6>
      <a:hlink>
        <a:srgbClr val="467886"/>
      </a:hlink>
      <a:folHlink>
        <a:srgbClr val="46788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lnSpc>
            <a:spcPct val="125000"/>
          </a:lnSpc>
          <a:spcBef>
            <a:spcPts val="2400"/>
          </a:spcBef>
          <a:defRPr sz="2800" dirty="0" err="1" smtClean="0">
            <a:latin typeface="Lato" panose="020F0502020204030203" pitchFamily="34" charset="77"/>
            <a:ea typeface="Inter" panose="02000503000000020004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417template" id="{AAF81601-399A-2442-AAE4-D244F3C4B759}" vid="{29E269BC-C148-3C43-85B3-C1C1EC7BE7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31246</TotalTime>
  <Words>2320</Words>
  <Application>Microsoft Macintosh PowerPoint</Application>
  <PresentationFormat>Widescreen</PresentationFormat>
  <Paragraphs>728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9" baseType="lpstr">
      <vt:lpstr>Aptos</vt:lpstr>
      <vt:lpstr>Arial</vt:lpstr>
      <vt:lpstr>Cambria Math</vt:lpstr>
      <vt:lpstr>Lato</vt:lpstr>
      <vt:lpstr>Office Theme</vt:lpstr>
      <vt:lpstr>Lecture 19: Huffman codes</vt:lpstr>
      <vt:lpstr>Homework this week</vt:lpstr>
      <vt:lpstr>Wrapping up from Wednesday</vt:lpstr>
      <vt:lpstr>Meeting scheduler</vt:lpstr>
      <vt:lpstr>Our greedy solution</vt:lpstr>
      <vt:lpstr>Exchange argument for meeting scheduler</vt:lpstr>
      <vt:lpstr>Exchange argument for meeting scheduler</vt:lpstr>
      <vt:lpstr>Exchange argument for meeting scheduler</vt:lpstr>
      <vt:lpstr>Prefix codes</vt:lpstr>
      <vt:lpstr>Encoding messages</vt:lpstr>
      <vt:lpstr>Better encodings</vt:lpstr>
      <vt:lpstr>Distribution of English letters</vt:lpstr>
      <vt:lpstr>Prefix codes</vt:lpstr>
      <vt:lpstr>Prefix codes</vt:lpstr>
      <vt:lpstr>Side note: Morse code</vt:lpstr>
      <vt:lpstr>Side note: Morse code</vt:lpstr>
      <vt:lpstr>Decoding a prefix code</vt:lpstr>
      <vt:lpstr>Decoding a prefix code</vt:lpstr>
      <vt:lpstr>Calculating how good a code is</vt:lpstr>
      <vt:lpstr>Calculating how good a code is</vt:lpstr>
      <vt:lpstr>Viewing prefix codes as binary trees</vt:lpstr>
      <vt:lpstr>But not necessarily full binary trees</vt:lpstr>
      <vt:lpstr>Swapping 0/1 doesn’t affect quality</vt:lpstr>
      <vt:lpstr>Summary</vt:lpstr>
      <vt:lpstr>Huffman codes</vt:lpstr>
      <vt:lpstr>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Example of Huffman’s idea</vt:lpstr>
      <vt:lpstr>PowerPoint Presentation</vt:lpstr>
      <vt:lpstr>PowerPoint Presentation</vt:lpstr>
      <vt:lpstr>How did Huffman do?</vt:lpstr>
      <vt:lpstr>Recall basic exchange argument</vt:lpstr>
      <vt:lpstr>Huffman exchange argument</vt:lpstr>
      <vt:lpstr>Optimal solutions are full binary trees</vt:lpstr>
      <vt:lpstr>Optimal solutions are full binary trees</vt:lpstr>
      <vt:lpstr>Optimal solutions are full binary trees</vt:lpstr>
      <vt:lpstr>Merging nodes in a different order</vt:lpstr>
      <vt:lpstr>Merging nodes in a different order</vt:lpstr>
      <vt:lpstr>Merging nodes in a different order</vt:lpstr>
      <vt:lpstr>Merging nodes in a different order</vt:lpstr>
      <vt:lpstr>Merging nodes in a different order</vt:lpstr>
      <vt:lpstr>Merging nodes in a different order</vt:lpstr>
      <vt:lpstr>Merging nodes in a different order</vt:lpstr>
      <vt:lpstr>Final reminders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Glenn Sun</dc:creator>
  <cp:lastModifiedBy>Glenn Sun</cp:lastModifiedBy>
  <cp:revision>59</cp:revision>
  <dcterms:created xsi:type="dcterms:W3CDTF">2025-09-15T17:56:15Z</dcterms:created>
  <dcterms:modified xsi:type="dcterms:W3CDTF">2025-11-07T19:32:05Z</dcterms:modified>
</cp:coreProperties>
</file>