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484" r:id="rId3"/>
    <p:sldId id="502" r:id="rId4"/>
    <p:sldId id="503" r:id="rId5"/>
    <p:sldId id="527" r:id="rId6"/>
    <p:sldId id="528" r:id="rId7"/>
    <p:sldId id="529" r:id="rId8"/>
    <p:sldId id="508" r:id="rId9"/>
    <p:sldId id="499" r:id="rId10"/>
    <p:sldId id="533" r:id="rId11"/>
    <p:sldId id="534" r:id="rId12"/>
    <p:sldId id="530" r:id="rId13"/>
    <p:sldId id="531" r:id="rId14"/>
    <p:sldId id="532" r:id="rId15"/>
    <p:sldId id="500" r:id="rId16"/>
    <p:sldId id="512" r:id="rId17"/>
    <p:sldId id="513" r:id="rId18"/>
    <p:sldId id="501" r:id="rId19"/>
    <p:sldId id="510" r:id="rId20"/>
    <p:sldId id="511" r:id="rId21"/>
    <p:sldId id="504" r:id="rId22"/>
    <p:sldId id="505" r:id="rId23"/>
    <p:sldId id="518" r:id="rId24"/>
    <p:sldId id="519" r:id="rId25"/>
    <p:sldId id="520" r:id="rId26"/>
    <p:sldId id="522" r:id="rId27"/>
    <p:sldId id="521" r:id="rId28"/>
    <p:sldId id="506" r:id="rId29"/>
    <p:sldId id="524" r:id="rId30"/>
    <p:sldId id="525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1"/>
    <p:restoredTop sz="94648"/>
  </p:normalViewPr>
  <p:slideViewPr>
    <p:cSldViewPr snapToGrid="0">
      <p:cViewPr>
        <p:scale>
          <a:sx n="97" d="100"/>
          <a:sy n="97" d="100"/>
        </p:scale>
        <p:origin x="71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11/4/25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930CE-17D7-E7E6-E194-A4A30E9B1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89DA8A-F2CF-6542-723C-2C87B090B7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FDAAA3-3C09-8CB6-1502-B10272BD0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FB533-ECBA-4143-8538-80970AAE8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2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8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%3A%2F%2Fwashington.zoom.us%2Fmy%2Fnathanbrunelle&amp;sa=D&amp;source=calendar&amp;ust=1759256220000000&amp;usg=AOvVaw3W5pW0Thw9yLT1eqiMRXM6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18: Greedy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Glenn Sun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0366A-F392-2FA6-F876-B2173B659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A60574-3491-542E-E727-1B4725A5A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Kruskal’s/Prim’s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EA54934-D06E-A475-1433-5170E1F16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7101593" cy="4812983"/>
              </a:xfrm>
            </p:spPr>
            <p:txBody>
              <a:bodyPr/>
              <a:lstStyle/>
              <a:p>
                <a:r>
                  <a:rPr lang="en-US" dirty="0"/>
                  <a:t>Recall the minimum spanning tree problem:</a:t>
                </a:r>
              </a:p>
              <a:p>
                <a:r>
                  <a:rPr lang="en-US" b="1" dirty="0"/>
                  <a:t>Input: </a:t>
                </a:r>
                <a:r>
                  <a:rPr lang="en-US" dirty="0"/>
                  <a:t>A connected, undirected, weighted graph with vertices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and edges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/>
                  <a:t>Goal: </a:t>
                </a:r>
                <a:r>
                  <a:rPr lang="en-US" dirty="0"/>
                  <a:t>Find a spanning tree of minimum total weight</a:t>
                </a:r>
              </a:p>
              <a:p>
                <a:r>
                  <a:rPr lang="en-US" dirty="0"/>
                  <a:t>Kruskal’s and Prim’s algorithms were greedy!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EA54934-D06E-A475-1433-5170E1F16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7101593" cy="4812983"/>
              </a:xfrm>
              <a:blipFill>
                <a:blip r:embed="rId3"/>
                <a:stretch>
                  <a:fillRect l="-1789" t="-263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9DB02D79-1509-1530-2C40-3AEBCFC6DF5D}"/>
              </a:ext>
            </a:extLst>
          </p:cNvPr>
          <p:cNvSpPr/>
          <p:nvPr/>
        </p:nvSpPr>
        <p:spPr>
          <a:xfrm>
            <a:off x="9252229" y="2864348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AA9EA66-C80F-0D72-2E95-D382B987A53C}"/>
              </a:ext>
            </a:extLst>
          </p:cNvPr>
          <p:cNvSpPr/>
          <p:nvPr/>
        </p:nvSpPr>
        <p:spPr>
          <a:xfrm>
            <a:off x="8451332" y="3087587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64E4A4-C53C-7452-2B79-F4F66C0E7977}"/>
              </a:ext>
            </a:extLst>
          </p:cNvPr>
          <p:cNvSpPr/>
          <p:nvPr/>
        </p:nvSpPr>
        <p:spPr>
          <a:xfrm>
            <a:off x="9571627" y="3607257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DE30F8-9C2C-C3F9-DB22-0B2A249512B5}"/>
              </a:ext>
            </a:extLst>
          </p:cNvPr>
          <p:cNvSpPr/>
          <p:nvPr/>
        </p:nvSpPr>
        <p:spPr>
          <a:xfrm>
            <a:off x="10900391" y="2886424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217C4B-C551-12E9-F1F5-DA2819B23BA0}"/>
              </a:ext>
            </a:extLst>
          </p:cNvPr>
          <p:cNvSpPr/>
          <p:nvPr/>
        </p:nvSpPr>
        <p:spPr>
          <a:xfrm>
            <a:off x="10382508" y="3660195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9C0652-9FF3-3CA4-D6F3-E6E01B719253}"/>
              </a:ext>
            </a:extLst>
          </p:cNvPr>
          <p:cNvSpPr/>
          <p:nvPr/>
        </p:nvSpPr>
        <p:spPr>
          <a:xfrm>
            <a:off x="8871546" y="3827679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B7065F-7F99-CB0D-F42B-3F75A14FB003}"/>
              </a:ext>
            </a:extLst>
          </p:cNvPr>
          <p:cNvSpPr/>
          <p:nvPr/>
        </p:nvSpPr>
        <p:spPr>
          <a:xfrm>
            <a:off x="10054909" y="4103869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3548E3-D5A6-DC28-4EE0-AF95D2218673}"/>
              </a:ext>
            </a:extLst>
          </p:cNvPr>
          <p:cNvSpPr/>
          <p:nvPr/>
        </p:nvSpPr>
        <p:spPr>
          <a:xfrm>
            <a:off x="10016529" y="2973011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AAF2FE-990D-2B1B-E21E-C775C14C9F81}"/>
              </a:ext>
            </a:extLst>
          </p:cNvPr>
          <p:cNvSpPr/>
          <p:nvPr/>
        </p:nvSpPr>
        <p:spPr>
          <a:xfrm>
            <a:off x="11257073" y="3469162"/>
            <a:ext cx="276189" cy="276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2EE1C5-62ED-FA63-6BF0-40B39CB23426}"/>
              </a:ext>
            </a:extLst>
          </p:cNvPr>
          <p:cNvCxnSpPr>
            <a:cxnSpLocks/>
          </p:cNvCxnSpPr>
          <p:nvPr/>
        </p:nvCxnSpPr>
        <p:spPr>
          <a:xfrm flipV="1">
            <a:off x="8809113" y="3058653"/>
            <a:ext cx="388104" cy="10396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A6465E-93FA-C208-06F9-8F384EC65DB3}"/>
              </a:ext>
            </a:extLst>
          </p:cNvPr>
          <p:cNvCxnSpPr>
            <a:cxnSpLocks/>
          </p:cNvCxnSpPr>
          <p:nvPr/>
        </p:nvCxnSpPr>
        <p:spPr>
          <a:xfrm>
            <a:off x="8684475" y="3395198"/>
            <a:ext cx="216105" cy="398761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C0FAC4-3598-BA42-88DF-4787390421A0}"/>
              </a:ext>
            </a:extLst>
          </p:cNvPr>
          <p:cNvCxnSpPr>
            <a:cxnSpLocks/>
          </p:cNvCxnSpPr>
          <p:nvPr/>
        </p:nvCxnSpPr>
        <p:spPr>
          <a:xfrm flipV="1">
            <a:off x="9197217" y="3827679"/>
            <a:ext cx="331201" cy="124814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068855-8678-8FBE-500F-BC2EB4F2E7A8}"/>
              </a:ext>
            </a:extLst>
          </p:cNvPr>
          <p:cNvCxnSpPr>
            <a:cxnSpLocks/>
          </p:cNvCxnSpPr>
          <p:nvPr/>
        </p:nvCxnSpPr>
        <p:spPr>
          <a:xfrm>
            <a:off x="9569948" y="3009165"/>
            <a:ext cx="408201" cy="59122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66B9A5-4C5A-EB1C-3030-CAD412BC96FE}"/>
              </a:ext>
            </a:extLst>
          </p:cNvPr>
          <p:cNvCxnSpPr>
            <a:cxnSpLocks/>
          </p:cNvCxnSpPr>
          <p:nvPr/>
        </p:nvCxnSpPr>
        <p:spPr>
          <a:xfrm flipH="1" flipV="1">
            <a:off x="9426353" y="3189471"/>
            <a:ext cx="210290" cy="36227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7FB44-B53B-21EC-86E2-9E766E81666D}"/>
              </a:ext>
            </a:extLst>
          </p:cNvPr>
          <p:cNvCxnSpPr>
            <a:cxnSpLocks/>
          </p:cNvCxnSpPr>
          <p:nvPr/>
        </p:nvCxnSpPr>
        <p:spPr>
          <a:xfrm>
            <a:off x="9868893" y="3772460"/>
            <a:ext cx="48874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00DBAE-084B-8E89-BF92-55D12BF5EF39}"/>
              </a:ext>
            </a:extLst>
          </p:cNvPr>
          <p:cNvCxnSpPr>
            <a:cxnSpLocks/>
          </p:cNvCxnSpPr>
          <p:nvPr/>
        </p:nvCxnSpPr>
        <p:spPr>
          <a:xfrm flipV="1">
            <a:off x="10331099" y="3058653"/>
            <a:ext cx="512422" cy="23929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DBF51D-6626-C30F-CED4-B004AB0A8813}"/>
              </a:ext>
            </a:extLst>
          </p:cNvPr>
          <p:cNvCxnSpPr>
            <a:cxnSpLocks/>
          </p:cNvCxnSpPr>
          <p:nvPr/>
        </p:nvCxnSpPr>
        <p:spPr>
          <a:xfrm flipV="1">
            <a:off x="10638836" y="3183111"/>
            <a:ext cx="292244" cy="45728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F4E08A-B048-FF2E-EF1A-01E2AB14649F}"/>
              </a:ext>
            </a:extLst>
          </p:cNvPr>
          <p:cNvCxnSpPr>
            <a:cxnSpLocks/>
          </p:cNvCxnSpPr>
          <p:nvPr/>
        </p:nvCxnSpPr>
        <p:spPr>
          <a:xfrm>
            <a:off x="9826196" y="3900803"/>
            <a:ext cx="203851" cy="229714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34E92F-4753-ECC6-F528-F1C579FA3578}"/>
              </a:ext>
            </a:extLst>
          </p:cNvPr>
          <p:cNvCxnSpPr>
            <a:cxnSpLocks/>
          </p:cNvCxnSpPr>
          <p:nvPr/>
        </p:nvCxnSpPr>
        <p:spPr>
          <a:xfrm>
            <a:off x="11176580" y="3189471"/>
            <a:ext cx="147702" cy="224181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7500CC-CE28-68B4-07AF-3D70551E7214}"/>
              </a:ext>
            </a:extLst>
          </p:cNvPr>
          <p:cNvCxnSpPr>
            <a:cxnSpLocks/>
          </p:cNvCxnSpPr>
          <p:nvPr/>
        </p:nvCxnSpPr>
        <p:spPr>
          <a:xfrm flipV="1">
            <a:off x="9090411" y="3169359"/>
            <a:ext cx="196465" cy="624600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812104-376A-05EF-4FE8-5C3E23B40FD1}"/>
              </a:ext>
            </a:extLst>
          </p:cNvPr>
          <p:cNvCxnSpPr>
            <a:cxnSpLocks/>
          </p:cNvCxnSpPr>
          <p:nvPr/>
        </p:nvCxnSpPr>
        <p:spPr>
          <a:xfrm flipH="1" flipV="1">
            <a:off x="10244315" y="3301561"/>
            <a:ext cx="214769" cy="332204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94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FAA68-D057-B4BE-08F1-A213796BC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596736-F4A8-9B09-83DA-165671EC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Kruskal’s/Prim’s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1C5A18-94C6-7ECF-25D6-24F5886F4E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Kruskal’s algorithm:</a:t>
                </a:r>
              </a:p>
              <a:p>
                <a:pPr marL="460375" indent="-460375"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repeat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times</a:t>
                </a:r>
              </a:p>
              <a:p>
                <a:pPr marL="922338" indent="-9096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Pick the cheapest edge that connects two components.</a:t>
                </a:r>
              </a:p>
              <a:p>
                <a:r>
                  <a:rPr lang="en-US" dirty="0"/>
                  <a:t>Prim’s algorithm:</a:t>
                </a:r>
              </a:p>
              <a:p>
                <a:pPr marL="460375" indent="-460375"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repeat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times</a:t>
                </a:r>
              </a:p>
              <a:p>
                <a:pPr marL="922338" indent="-9096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Pick the cheapest edge that extends the current tree to a new vertex.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1C5A18-94C6-7ECF-25D6-24F5886F4E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73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14B11E-8AD3-22E6-5CBF-2905737F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 charging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489E0AA-05C4-D1C5-8AA5-4C6D91B81C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On a road trip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dirty="0"/>
                  <a:t> miles, EV chargers are available at mile markers</a:t>
                </a:r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Your battery lasts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miles.</a:t>
                </a:r>
              </a:p>
              <a:p>
                <a:r>
                  <a:rPr lang="en-US" b="1" dirty="0"/>
                  <a:t>Goal: </a:t>
                </a:r>
                <a:r>
                  <a:rPr lang="en-US" dirty="0"/>
                  <a:t>Finish the trip stopping as infrequently as possible.</a:t>
                </a:r>
              </a:p>
              <a:p>
                <a:r>
                  <a:rPr lang="en-US" b="1" dirty="0"/>
                  <a:t>Algorithm: </a:t>
                </a:r>
                <a:r>
                  <a:rPr lang="en-US" dirty="0"/>
                  <a:t>Pick the farthest charger within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miles of your current location.</a:t>
                </a:r>
                <a:endParaRPr lang="en-US" b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489E0AA-05C4-D1C5-8AA5-4C6D91B81C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63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4D7AA9-6653-BF50-50EA-4540C268B477}"/>
              </a:ext>
            </a:extLst>
          </p:cNvPr>
          <p:cNvCxnSpPr>
            <a:cxnSpLocks/>
          </p:cNvCxnSpPr>
          <p:nvPr/>
        </p:nvCxnSpPr>
        <p:spPr>
          <a:xfrm>
            <a:off x="2939144" y="5553608"/>
            <a:ext cx="75193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1F47BAC-8AF7-9DF4-21A3-CEDB70A83803}"/>
              </a:ext>
            </a:extLst>
          </p:cNvPr>
          <p:cNvSpPr/>
          <p:nvPr/>
        </p:nvSpPr>
        <p:spPr>
          <a:xfrm>
            <a:off x="4212772" y="546216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89D29E-C32B-BBCE-6867-02E6EB23E70F}"/>
              </a:ext>
            </a:extLst>
          </p:cNvPr>
          <p:cNvSpPr/>
          <p:nvPr/>
        </p:nvSpPr>
        <p:spPr>
          <a:xfrm>
            <a:off x="5001987" y="546216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D84397-4FED-2D8F-94B9-05C562E68603}"/>
              </a:ext>
            </a:extLst>
          </p:cNvPr>
          <p:cNvSpPr/>
          <p:nvPr/>
        </p:nvSpPr>
        <p:spPr>
          <a:xfrm>
            <a:off x="6607357" y="546216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ADC734-000A-19F5-0DC1-77CE22486C86}"/>
              </a:ext>
            </a:extLst>
          </p:cNvPr>
          <p:cNvSpPr/>
          <p:nvPr/>
        </p:nvSpPr>
        <p:spPr>
          <a:xfrm>
            <a:off x="7663543" y="546216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CA839A-8A45-51D0-E154-9C1327D4BF9F}"/>
              </a:ext>
            </a:extLst>
          </p:cNvPr>
          <p:cNvSpPr/>
          <p:nvPr/>
        </p:nvSpPr>
        <p:spPr>
          <a:xfrm>
            <a:off x="9415599" y="546216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301709-838D-5473-E572-B1395408FB0C}"/>
              </a:ext>
            </a:extLst>
          </p:cNvPr>
          <p:cNvSpPr txBox="1"/>
          <p:nvPr/>
        </p:nvSpPr>
        <p:spPr>
          <a:xfrm>
            <a:off x="1336038" y="5090223"/>
            <a:ext cx="1454244" cy="807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You: </a:t>
            </a:r>
            <a:r>
              <a:rPr lang="en-US" sz="4000" dirty="0">
                <a:latin typeface="Lato" panose="020F0502020204030203" pitchFamily="34" charset="77"/>
                <a:ea typeface="Inter" panose="02000503000000020004" pitchFamily="2" charset="0"/>
              </a:rPr>
              <a:t>🚗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C13ABE-9A4E-2128-7D6E-C4A62BF59066}"/>
              </a:ext>
            </a:extLst>
          </p:cNvPr>
          <p:cNvSpPr/>
          <p:nvPr/>
        </p:nvSpPr>
        <p:spPr>
          <a:xfrm>
            <a:off x="4860241" y="5320386"/>
            <a:ext cx="457200" cy="4572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E2F001-AE48-FC6C-6025-DC0460139664}"/>
              </a:ext>
            </a:extLst>
          </p:cNvPr>
          <p:cNvSpPr/>
          <p:nvPr/>
        </p:nvSpPr>
        <p:spPr>
          <a:xfrm>
            <a:off x="7526382" y="5311406"/>
            <a:ext cx="457200" cy="4572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0D08D8-1648-06AF-7E9F-123961305752}"/>
              </a:ext>
            </a:extLst>
          </p:cNvPr>
          <p:cNvSpPr/>
          <p:nvPr/>
        </p:nvSpPr>
        <p:spPr>
          <a:xfrm>
            <a:off x="9278438" y="5323929"/>
            <a:ext cx="457200" cy="4572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908F2-F067-5C0F-E393-B27581D99D7C}"/>
                  </a:ext>
                </a:extLst>
              </p:cNvPr>
              <p:cNvSpPr txBox="1"/>
              <p:nvPr/>
            </p:nvSpPr>
            <p:spPr>
              <a:xfrm>
                <a:off x="10356398" y="6022852"/>
                <a:ext cx="14542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800" dirty="0">
                    <a:latin typeface="Lato" panose="020F0502020204030203" pitchFamily="34" charset="77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</a:rPr>
                  <a:t>)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908F2-F067-5C0F-E393-B27581D99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398" y="6022852"/>
                <a:ext cx="1454244" cy="523220"/>
              </a:xfrm>
              <a:prstGeom prst="rect">
                <a:avLst/>
              </a:prstGeom>
              <a:blipFill>
                <a:blip r:embed="rId4"/>
                <a:stretch>
                  <a:fillRect l="-8696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9C4B361-0DE6-E94E-6810-90CF4B8E8BE0}"/>
              </a:ext>
            </a:extLst>
          </p:cNvPr>
          <p:cNvSpPr txBox="1"/>
          <p:nvPr/>
        </p:nvSpPr>
        <p:spPr>
          <a:xfrm>
            <a:off x="4090308" y="5817099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686C71-AF22-E5D4-74F2-DE137B62D5A0}"/>
              </a:ext>
            </a:extLst>
          </p:cNvPr>
          <p:cNvSpPr txBox="1"/>
          <p:nvPr/>
        </p:nvSpPr>
        <p:spPr>
          <a:xfrm>
            <a:off x="4896899" y="5817098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FE7C11-917F-6C33-5166-B0C50BEBA227}"/>
              </a:ext>
            </a:extLst>
          </p:cNvPr>
          <p:cNvSpPr txBox="1"/>
          <p:nvPr/>
        </p:nvSpPr>
        <p:spPr>
          <a:xfrm>
            <a:off x="6502269" y="5777587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C567EC-304C-1D58-4713-61FBB66CB9BD}"/>
              </a:ext>
            </a:extLst>
          </p:cNvPr>
          <p:cNvSpPr txBox="1"/>
          <p:nvPr/>
        </p:nvSpPr>
        <p:spPr>
          <a:xfrm>
            <a:off x="7454259" y="5777587"/>
            <a:ext cx="60144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09D7CF-A18E-2F0A-6B3A-6DDB03873817}"/>
              </a:ext>
            </a:extLst>
          </p:cNvPr>
          <p:cNvSpPr txBox="1"/>
          <p:nvPr/>
        </p:nvSpPr>
        <p:spPr>
          <a:xfrm>
            <a:off x="9206315" y="5777586"/>
            <a:ext cx="60144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1025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AA28-E528-2877-73F2-BBBFC819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 charging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C090E-6D79-726D-82A2-4BACDEFBE6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1"/>
                <a:ext cx="10515600" cy="2136578"/>
              </a:xfrm>
            </p:spPr>
            <p:txBody>
              <a:bodyPr/>
              <a:lstStyle/>
              <a:p>
                <a:r>
                  <a:rPr lang="en-US" b="1" dirty="0"/>
                  <a:t>Algorithm: </a:t>
                </a:r>
                <a:r>
                  <a:rPr lang="en-US" dirty="0"/>
                  <a:t>Pick the farthest charger within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miles of your current location.</a:t>
                </a:r>
                <a:endParaRPr lang="en-US" b="1" dirty="0"/>
              </a:p>
              <a:p>
                <a:r>
                  <a:rPr lang="en-US" dirty="0"/>
                  <a:t>Consider a different solution, and </a:t>
                </a:r>
                <a:r>
                  <a:rPr lang="en-US" b="1" dirty="0">
                    <a:solidFill>
                      <a:schemeClr val="accent3"/>
                    </a:solidFill>
                  </a:rPr>
                  <a:t>look at the first time </a:t>
                </a:r>
                <a:r>
                  <a:rPr lang="en-US" dirty="0"/>
                  <a:t>it differs.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C090E-6D79-726D-82A2-4BACDEFBE6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1"/>
                <a:ext cx="10515600" cy="2136578"/>
              </a:xfrm>
              <a:blipFill>
                <a:blip r:embed="rId2"/>
                <a:stretch>
                  <a:fillRect l="-1206" t="-592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1361CA-CBF4-2F7C-96A2-A99ED247A870}"/>
              </a:ext>
            </a:extLst>
          </p:cNvPr>
          <p:cNvCxnSpPr>
            <a:cxnSpLocks/>
          </p:cNvCxnSpPr>
          <p:nvPr/>
        </p:nvCxnSpPr>
        <p:spPr>
          <a:xfrm>
            <a:off x="2759529" y="4131129"/>
            <a:ext cx="75193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4C8B2A6-C301-580A-0A2E-6753E0DBA4A9}"/>
              </a:ext>
            </a:extLst>
          </p:cNvPr>
          <p:cNvSpPr/>
          <p:nvPr/>
        </p:nvSpPr>
        <p:spPr>
          <a:xfrm>
            <a:off x="4033157" y="4039689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F7C5C1-6513-0031-20FB-FE736842F335}"/>
              </a:ext>
            </a:extLst>
          </p:cNvPr>
          <p:cNvSpPr/>
          <p:nvPr/>
        </p:nvSpPr>
        <p:spPr>
          <a:xfrm>
            <a:off x="4822372" y="4039689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52D193-C758-9767-231A-9E99294FE69B}"/>
              </a:ext>
            </a:extLst>
          </p:cNvPr>
          <p:cNvSpPr/>
          <p:nvPr/>
        </p:nvSpPr>
        <p:spPr>
          <a:xfrm>
            <a:off x="6427742" y="4039689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50598D-A731-0A54-5FEF-782D1BB4EA8E}"/>
              </a:ext>
            </a:extLst>
          </p:cNvPr>
          <p:cNvSpPr/>
          <p:nvPr/>
        </p:nvSpPr>
        <p:spPr>
          <a:xfrm>
            <a:off x="7483928" y="4039689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2159C1-DB59-0939-9611-50A9D2A80589}"/>
              </a:ext>
            </a:extLst>
          </p:cNvPr>
          <p:cNvSpPr/>
          <p:nvPr/>
        </p:nvSpPr>
        <p:spPr>
          <a:xfrm>
            <a:off x="9235984" y="4039689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DA37BB-DE6F-191A-8472-CE4D404619C3}"/>
              </a:ext>
            </a:extLst>
          </p:cNvPr>
          <p:cNvSpPr txBox="1"/>
          <p:nvPr/>
        </p:nvSpPr>
        <p:spPr>
          <a:xfrm>
            <a:off x="1156423" y="3667744"/>
            <a:ext cx="1454244" cy="807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You: </a:t>
            </a:r>
            <a:r>
              <a:rPr lang="en-US" sz="4000" dirty="0">
                <a:latin typeface="Lato" panose="020F0502020204030203" pitchFamily="34" charset="77"/>
                <a:ea typeface="Inter" panose="02000503000000020004" pitchFamily="2" charset="0"/>
              </a:rPr>
              <a:t>🚗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25DA82-7B15-51C4-8EF4-5FE21EFAEBC7}"/>
              </a:ext>
            </a:extLst>
          </p:cNvPr>
          <p:cNvCxnSpPr>
            <a:cxnSpLocks/>
          </p:cNvCxnSpPr>
          <p:nvPr/>
        </p:nvCxnSpPr>
        <p:spPr>
          <a:xfrm>
            <a:off x="2759529" y="4821287"/>
            <a:ext cx="75193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61F49AC-1A41-90FC-5F60-6C3C3DDC87E5}"/>
              </a:ext>
            </a:extLst>
          </p:cNvPr>
          <p:cNvSpPr/>
          <p:nvPr/>
        </p:nvSpPr>
        <p:spPr>
          <a:xfrm>
            <a:off x="4033157" y="4729847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DBC65A-F98A-069E-1EB3-52F19FFA056A}"/>
              </a:ext>
            </a:extLst>
          </p:cNvPr>
          <p:cNvSpPr/>
          <p:nvPr/>
        </p:nvSpPr>
        <p:spPr>
          <a:xfrm>
            <a:off x="4822372" y="4729847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3F2C69-F34D-A6F6-3476-76E5F192D966}"/>
              </a:ext>
            </a:extLst>
          </p:cNvPr>
          <p:cNvSpPr/>
          <p:nvPr/>
        </p:nvSpPr>
        <p:spPr>
          <a:xfrm>
            <a:off x="6427742" y="4729847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83EDBB-2AA5-A3B8-4414-83119623865C}"/>
              </a:ext>
            </a:extLst>
          </p:cNvPr>
          <p:cNvSpPr/>
          <p:nvPr/>
        </p:nvSpPr>
        <p:spPr>
          <a:xfrm>
            <a:off x="7483928" y="4729847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32E6CE-273A-C18B-F286-2F74896C8EF3}"/>
              </a:ext>
            </a:extLst>
          </p:cNvPr>
          <p:cNvSpPr/>
          <p:nvPr/>
        </p:nvSpPr>
        <p:spPr>
          <a:xfrm>
            <a:off x="9235984" y="4729847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AE1F4C-6C4E-5D01-6E92-F4B9BED7E94D}"/>
              </a:ext>
            </a:extLst>
          </p:cNvPr>
          <p:cNvSpPr txBox="1"/>
          <p:nvPr/>
        </p:nvSpPr>
        <p:spPr>
          <a:xfrm>
            <a:off x="800556" y="4357902"/>
            <a:ext cx="1810111" cy="807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Other: </a:t>
            </a:r>
            <a:r>
              <a:rPr lang="en-US" sz="4000" dirty="0">
                <a:latin typeface="Lato" panose="020F0502020204030203" pitchFamily="34" charset="77"/>
                <a:ea typeface="Inter" panose="02000503000000020004" pitchFamily="2" charset="0"/>
              </a:rPr>
              <a:t>🚙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C00CE3-AA55-D234-711F-5FCB95A3B55D}"/>
              </a:ext>
            </a:extLst>
          </p:cNvPr>
          <p:cNvSpPr txBox="1"/>
          <p:nvPr/>
        </p:nvSpPr>
        <p:spPr>
          <a:xfrm>
            <a:off x="3910693" y="5205008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8029A8-8152-E297-EB64-6375173AAEFC}"/>
              </a:ext>
            </a:extLst>
          </p:cNvPr>
          <p:cNvSpPr txBox="1"/>
          <p:nvPr/>
        </p:nvSpPr>
        <p:spPr>
          <a:xfrm>
            <a:off x="4717284" y="5205007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5D2BB3-E27D-4DD0-5A09-C5E6D53E783F}"/>
              </a:ext>
            </a:extLst>
          </p:cNvPr>
          <p:cNvSpPr txBox="1"/>
          <p:nvPr/>
        </p:nvSpPr>
        <p:spPr>
          <a:xfrm>
            <a:off x="6322654" y="5165496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866B01-FD1F-2812-A4A4-F34EB66414A9}"/>
              </a:ext>
            </a:extLst>
          </p:cNvPr>
          <p:cNvSpPr txBox="1"/>
          <p:nvPr/>
        </p:nvSpPr>
        <p:spPr>
          <a:xfrm>
            <a:off x="7274644" y="5165496"/>
            <a:ext cx="60144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BF2FB1-448C-AF1A-9C79-488DB04AC3E4}"/>
              </a:ext>
            </a:extLst>
          </p:cNvPr>
          <p:cNvSpPr txBox="1"/>
          <p:nvPr/>
        </p:nvSpPr>
        <p:spPr>
          <a:xfrm>
            <a:off x="9026700" y="5165495"/>
            <a:ext cx="60144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15E40DD-60A5-E66B-451B-473104259470}"/>
              </a:ext>
            </a:extLst>
          </p:cNvPr>
          <p:cNvSpPr/>
          <p:nvPr/>
        </p:nvSpPr>
        <p:spPr>
          <a:xfrm>
            <a:off x="4680626" y="3897907"/>
            <a:ext cx="457200" cy="4572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950817C-71D5-FC80-BEF6-76C45C82F164}"/>
              </a:ext>
            </a:extLst>
          </p:cNvPr>
          <p:cNvSpPr/>
          <p:nvPr/>
        </p:nvSpPr>
        <p:spPr>
          <a:xfrm>
            <a:off x="7346767" y="3888927"/>
            <a:ext cx="457200" cy="4572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307E0D7-CD33-7C12-FEFC-28E6581E6066}"/>
              </a:ext>
            </a:extLst>
          </p:cNvPr>
          <p:cNvSpPr/>
          <p:nvPr/>
        </p:nvSpPr>
        <p:spPr>
          <a:xfrm>
            <a:off x="9098823" y="3901450"/>
            <a:ext cx="457200" cy="4572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73951BE-54F6-31E8-A26A-17394F84E856}"/>
              </a:ext>
            </a:extLst>
          </p:cNvPr>
          <p:cNvSpPr/>
          <p:nvPr/>
        </p:nvSpPr>
        <p:spPr>
          <a:xfrm>
            <a:off x="4680626" y="4597309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7039C65-D7B5-DEC8-4A72-05C04B292227}"/>
              </a:ext>
            </a:extLst>
          </p:cNvPr>
          <p:cNvSpPr/>
          <p:nvPr/>
        </p:nvSpPr>
        <p:spPr>
          <a:xfrm>
            <a:off x="6285996" y="4595628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CEDC06-2B56-2E69-2A32-5AA1CB2A8555}"/>
              </a:ext>
            </a:extLst>
          </p:cNvPr>
          <p:cNvSpPr/>
          <p:nvPr/>
        </p:nvSpPr>
        <p:spPr>
          <a:xfrm>
            <a:off x="9098823" y="4597009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02BB4AC-3A31-E275-B0DD-668B14C1D8D9}"/>
              </a:ext>
            </a:extLst>
          </p:cNvPr>
          <p:cNvCxnSpPr/>
          <p:nvPr/>
        </p:nvCxnSpPr>
        <p:spPr>
          <a:xfrm flipH="1">
            <a:off x="6715710" y="3322864"/>
            <a:ext cx="330069" cy="1152473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880FD73-436D-430C-94A1-F72E5E5E5BBF}"/>
              </a:ext>
            </a:extLst>
          </p:cNvPr>
          <p:cNvCxnSpPr/>
          <p:nvPr/>
        </p:nvCxnSpPr>
        <p:spPr>
          <a:xfrm>
            <a:off x="7184571" y="3314700"/>
            <a:ext cx="236765" cy="506186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B64343-3F3D-0A1B-EAD0-96C0D4D7E4E6}"/>
                  </a:ext>
                </a:extLst>
              </p:cNvPr>
              <p:cNvSpPr txBox="1"/>
              <p:nvPr/>
            </p:nvSpPr>
            <p:spPr>
              <a:xfrm>
                <a:off x="10062483" y="5969655"/>
                <a:ext cx="14542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800" dirty="0">
                    <a:latin typeface="Lato" panose="020F0502020204030203" pitchFamily="34" charset="77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</a:rPr>
                  <a:t>)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B64343-3F3D-0A1B-EAD0-96C0D4D7E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483" y="5969655"/>
                <a:ext cx="1454244" cy="523220"/>
              </a:xfrm>
              <a:prstGeom prst="rect">
                <a:avLst/>
              </a:prstGeom>
              <a:blipFill>
                <a:blip r:embed="rId3"/>
                <a:stretch>
                  <a:fillRect l="-8696" t="-13953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6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5" grpId="0" animBg="1"/>
      <p:bldP spid="37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1FF62-03F1-F47E-036B-33E41080F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64B6-14DF-72CA-6835-BB579061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 charging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FFAB5-A930-DBAA-75F2-494704D9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other charger must be closer than the one we picked.</a:t>
            </a:r>
          </a:p>
          <a:p>
            <a:r>
              <a:rPr lang="en-US" dirty="0"/>
              <a:t>Since the other solution was the same until this point, they could’ve picked this (i.e. driven to the charger we picked). </a:t>
            </a:r>
          </a:p>
          <a:p>
            <a:r>
              <a:rPr lang="en-US" dirty="0"/>
              <a:t>This can only improve the other solution. Thus, we were optimal!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27612C-3D0E-D1EA-0C84-6AA8C8A37E1D}"/>
              </a:ext>
            </a:extLst>
          </p:cNvPr>
          <p:cNvCxnSpPr>
            <a:cxnSpLocks/>
          </p:cNvCxnSpPr>
          <p:nvPr/>
        </p:nvCxnSpPr>
        <p:spPr>
          <a:xfrm>
            <a:off x="3020786" y="4846275"/>
            <a:ext cx="75193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4B561841-3D87-66C7-D099-02917491516A}"/>
              </a:ext>
            </a:extLst>
          </p:cNvPr>
          <p:cNvSpPr/>
          <p:nvPr/>
        </p:nvSpPr>
        <p:spPr>
          <a:xfrm>
            <a:off x="4294414" y="4754835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B5961D-E112-33FF-2615-012268617BD0}"/>
              </a:ext>
            </a:extLst>
          </p:cNvPr>
          <p:cNvSpPr/>
          <p:nvPr/>
        </p:nvSpPr>
        <p:spPr>
          <a:xfrm>
            <a:off x="5083629" y="4754835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8B8DCD-902B-D056-1FBA-429CFABC94E5}"/>
              </a:ext>
            </a:extLst>
          </p:cNvPr>
          <p:cNvSpPr/>
          <p:nvPr/>
        </p:nvSpPr>
        <p:spPr>
          <a:xfrm>
            <a:off x="6688999" y="4754835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200C37-BFB4-7FDC-9B9C-0D9A9108F3AD}"/>
              </a:ext>
            </a:extLst>
          </p:cNvPr>
          <p:cNvSpPr/>
          <p:nvPr/>
        </p:nvSpPr>
        <p:spPr>
          <a:xfrm>
            <a:off x="7745185" y="4754835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211E74-B9CF-1AD4-57F5-6F755731BE7B}"/>
              </a:ext>
            </a:extLst>
          </p:cNvPr>
          <p:cNvSpPr/>
          <p:nvPr/>
        </p:nvSpPr>
        <p:spPr>
          <a:xfrm>
            <a:off x="9497241" y="4754835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54FFC-1A9F-4EE5-C4F0-B0AF9C075C03}"/>
              </a:ext>
            </a:extLst>
          </p:cNvPr>
          <p:cNvSpPr txBox="1"/>
          <p:nvPr/>
        </p:nvSpPr>
        <p:spPr>
          <a:xfrm>
            <a:off x="1417680" y="4382890"/>
            <a:ext cx="1454244" cy="807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You: </a:t>
            </a:r>
            <a:r>
              <a:rPr lang="en-US" sz="4000" dirty="0">
                <a:latin typeface="Lato" panose="020F0502020204030203" pitchFamily="34" charset="77"/>
                <a:ea typeface="Inter" panose="02000503000000020004" pitchFamily="2" charset="0"/>
              </a:rPr>
              <a:t>🚗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C46D92-0DF1-0C2D-56EA-01A4ED9A3CF4}"/>
              </a:ext>
            </a:extLst>
          </p:cNvPr>
          <p:cNvCxnSpPr>
            <a:cxnSpLocks/>
          </p:cNvCxnSpPr>
          <p:nvPr/>
        </p:nvCxnSpPr>
        <p:spPr>
          <a:xfrm>
            <a:off x="3020786" y="5536433"/>
            <a:ext cx="75193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33B47DC-1921-C9B4-A40E-D2C69C26C8F7}"/>
              </a:ext>
            </a:extLst>
          </p:cNvPr>
          <p:cNvSpPr/>
          <p:nvPr/>
        </p:nvSpPr>
        <p:spPr>
          <a:xfrm>
            <a:off x="4294414" y="5444993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6D2AFC-788A-4EF1-40AB-EC7DAE7E7C7A}"/>
              </a:ext>
            </a:extLst>
          </p:cNvPr>
          <p:cNvSpPr/>
          <p:nvPr/>
        </p:nvSpPr>
        <p:spPr>
          <a:xfrm>
            <a:off x="5083629" y="5444993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26F9EC-856A-AA7B-B045-A5E8A8FCFE4D}"/>
              </a:ext>
            </a:extLst>
          </p:cNvPr>
          <p:cNvSpPr/>
          <p:nvPr/>
        </p:nvSpPr>
        <p:spPr>
          <a:xfrm>
            <a:off x="6688999" y="5444993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13D21E-391D-A9FE-CB6F-AD3CC9C19703}"/>
              </a:ext>
            </a:extLst>
          </p:cNvPr>
          <p:cNvSpPr/>
          <p:nvPr/>
        </p:nvSpPr>
        <p:spPr>
          <a:xfrm>
            <a:off x="7745185" y="5444993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D86F0-145F-E983-9F95-624A841EDA03}"/>
              </a:ext>
            </a:extLst>
          </p:cNvPr>
          <p:cNvSpPr/>
          <p:nvPr/>
        </p:nvSpPr>
        <p:spPr>
          <a:xfrm>
            <a:off x="9497241" y="5444993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98C2D-3156-1819-596D-087543A3F794}"/>
              </a:ext>
            </a:extLst>
          </p:cNvPr>
          <p:cNvSpPr txBox="1"/>
          <p:nvPr/>
        </p:nvSpPr>
        <p:spPr>
          <a:xfrm>
            <a:off x="1061813" y="5073048"/>
            <a:ext cx="1810111" cy="807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Other: </a:t>
            </a:r>
            <a:r>
              <a:rPr lang="en-US" sz="4000" dirty="0">
                <a:latin typeface="Lato" panose="020F0502020204030203" pitchFamily="34" charset="77"/>
                <a:ea typeface="Inter" panose="02000503000000020004" pitchFamily="2" charset="0"/>
              </a:rPr>
              <a:t>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E70D4E-5618-D308-C11A-962A0BE32400}"/>
              </a:ext>
            </a:extLst>
          </p:cNvPr>
          <p:cNvSpPr txBox="1"/>
          <p:nvPr/>
        </p:nvSpPr>
        <p:spPr>
          <a:xfrm>
            <a:off x="4171950" y="5920154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7C931C-00F4-3BC7-2352-B2C79394E56E}"/>
              </a:ext>
            </a:extLst>
          </p:cNvPr>
          <p:cNvSpPr txBox="1"/>
          <p:nvPr/>
        </p:nvSpPr>
        <p:spPr>
          <a:xfrm>
            <a:off x="4978541" y="5920153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7F65E8-9908-1D15-3A39-52E999E45B3D}"/>
              </a:ext>
            </a:extLst>
          </p:cNvPr>
          <p:cNvSpPr txBox="1"/>
          <p:nvPr/>
        </p:nvSpPr>
        <p:spPr>
          <a:xfrm>
            <a:off x="6583911" y="5880642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4C6996-2BE2-AB13-4673-7D1165C16FA7}"/>
              </a:ext>
            </a:extLst>
          </p:cNvPr>
          <p:cNvSpPr txBox="1"/>
          <p:nvPr/>
        </p:nvSpPr>
        <p:spPr>
          <a:xfrm>
            <a:off x="7535901" y="5880642"/>
            <a:ext cx="60144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276E7E-5AE8-F771-693D-9B6B55D6A436}"/>
              </a:ext>
            </a:extLst>
          </p:cNvPr>
          <p:cNvSpPr txBox="1"/>
          <p:nvPr/>
        </p:nvSpPr>
        <p:spPr>
          <a:xfrm>
            <a:off x="9287957" y="5880641"/>
            <a:ext cx="60144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D3B851D-E196-F34C-BA06-232BB7E5ED1D}"/>
              </a:ext>
            </a:extLst>
          </p:cNvPr>
          <p:cNvSpPr/>
          <p:nvPr/>
        </p:nvSpPr>
        <p:spPr>
          <a:xfrm>
            <a:off x="4941883" y="4613053"/>
            <a:ext cx="457200" cy="4572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D773E7F-BF25-A65B-2150-2A7D48A543F1}"/>
              </a:ext>
            </a:extLst>
          </p:cNvPr>
          <p:cNvSpPr/>
          <p:nvPr/>
        </p:nvSpPr>
        <p:spPr>
          <a:xfrm>
            <a:off x="7608024" y="4604073"/>
            <a:ext cx="457200" cy="4572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815BF90-F205-2F8F-4B93-D05D595F44FE}"/>
              </a:ext>
            </a:extLst>
          </p:cNvPr>
          <p:cNvSpPr/>
          <p:nvPr/>
        </p:nvSpPr>
        <p:spPr>
          <a:xfrm>
            <a:off x="9360080" y="4616596"/>
            <a:ext cx="457200" cy="4572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A9FB30C-F8E6-9BE5-3F3D-BE47BE2141F0}"/>
              </a:ext>
            </a:extLst>
          </p:cNvPr>
          <p:cNvSpPr/>
          <p:nvPr/>
        </p:nvSpPr>
        <p:spPr>
          <a:xfrm>
            <a:off x="4941883" y="5312455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7311FE3-1FF8-8199-AF3F-66EC4AE3ECFE}"/>
              </a:ext>
            </a:extLst>
          </p:cNvPr>
          <p:cNvSpPr/>
          <p:nvPr/>
        </p:nvSpPr>
        <p:spPr>
          <a:xfrm>
            <a:off x="6547253" y="5310774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AF3DF8B-14EA-1773-D7A5-62C57CFC71FE}"/>
              </a:ext>
            </a:extLst>
          </p:cNvPr>
          <p:cNvSpPr/>
          <p:nvPr/>
        </p:nvSpPr>
        <p:spPr>
          <a:xfrm>
            <a:off x="7597473" y="5290952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F4C651-9A31-D7EF-9164-A5ED5EC616A2}"/>
              </a:ext>
            </a:extLst>
          </p:cNvPr>
          <p:cNvSpPr/>
          <p:nvPr/>
        </p:nvSpPr>
        <p:spPr>
          <a:xfrm>
            <a:off x="9360080" y="5312155"/>
            <a:ext cx="457200" cy="4572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E2A2DA-66EC-12B0-551A-0BAC8CEE419B}"/>
              </a:ext>
            </a:extLst>
          </p:cNvPr>
          <p:cNvCxnSpPr/>
          <p:nvPr/>
        </p:nvCxnSpPr>
        <p:spPr>
          <a:xfrm flipH="1">
            <a:off x="6547253" y="5290952"/>
            <a:ext cx="457200" cy="47702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953653-9378-4A02-08AE-D9E6E89D1EB9}"/>
              </a:ext>
            </a:extLst>
          </p:cNvPr>
          <p:cNvCxnSpPr>
            <a:cxnSpLocks/>
          </p:cNvCxnSpPr>
          <p:nvPr/>
        </p:nvCxnSpPr>
        <p:spPr>
          <a:xfrm>
            <a:off x="6547253" y="5290952"/>
            <a:ext cx="465012" cy="47702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99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BBCC-F022-941D-68AA-2AE20AE5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change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1BF90-C09A-354E-0A85-ADB1A6D45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 number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Goal: </a:t>
                </a:r>
                <a:r>
                  <a:rPr lang="en-US" dirty="0"/>
                  <a:t>Make change using the fewest coins, with pennies (1 cent), nickels (5 cents), dimes (10 cents), and quarters (25 cents). </a:t>
                </a:r>
              </a:p>
              <a:p>
                <a:endParaRPr lang="en-US" dirty="0"/>
              </a:p>
              <a:p>
                <a:r>
                  <a:rPr lang="en-US" b="1" dirty="0"/>
                  <a:t>Algorithm: </a:t>
                </a:r>
                <a:r>
                  <a:rPr lang="en-US" dirty="0"/>
                  <a:t>Take the largest coin that we still can.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1BF90-C09A-354E-0A85-ADB1A6D45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63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1833-6A5F-2745-5173-4F3485D1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for making change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9566F-2949-FBEE-FF1E-A0327840D6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Algorithm: </a:t>
                </a:r>
                <a:r>
                  <a:rPr lang="en-US" dirty="0"/>
                  <a:t>Take the largest coin that we still can.</a:t>
                </a:r>
              </a:p>
              <a:p>
                <a:r>
                  <a:rPr lang="en-US" dirty="0"/>
                  <a:t>Naive implementation:</a:t>
                </a:r>
              </a:p>
              <a:p>
                <a:pPr marL="463550" indent="-4635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dirty="0"/>
                  <a:t> </a:t>
                </a:r>
                <a:r>
                  <a:rPr lang="en-US" dirty="0" err="1"/>
                  <a:t>amountLeft</a:t>
                </a:r>
                <a:r>
                  <a:rPr lang="en-US" dirty="0"/>
                  <a:t> &gt; 0 do</a:t>
                </a:r>
              </a:p>
              <a:p>
                <a:pPr marL="919163" indent="-9191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:r>
                  <a:rPr lang="en-US" dirty="0" err="1"/>
                  <a:t>amountLeft</a:t>
                </a:r>
                <a:r>
                  <a:rPr lang="en-US" dirty="0"/>
                  <a:t> &gt;= 25, take a quarter and update </a:t>
                </a:r>
                <a:r>
                  <a:rPr lang="en-US" dirty="0" err="1"/>
                  <a:t>amountLeft</a:t>
                </a:r>
                <a:endParaRPr lang="en-US" dirty="0"/>
              </a:p>
              <a:p>
                <a:pPr marL="919163" indent="-9191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 if</a:t>
                </a:r>
                <a:r>
                  <a:rPr lang="en-US" dirty="0"/>
                  <a:t> </a:t>
                </a:r>
                <a:r>
                  <a:rPr lang="en-US" dirty="0" err="1"/>
                  <a:t>amountLeft</a:t>
                </a:r>
                <a:r>
                  <a:rPr lang="en-US" dirty="0"/>
                  <a:t> &gt;= 10, take a dime and update </a:t>
                </a:r>
                <a:r>
                  <a:rPr lang="en-US" dirty="0" err="1"/>
                  <a:t>amountLeft</a:t>
                </a:r>
                <a:endParaRPr lang="en-US" dirty="0"/>
              </a:p>
              <a:p>
                <a:pPr marL="919163" indent="-9191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 if </a:t>
                </a:r>
                <a:r>
                  <a:rPr lang="en-US" dirty="0" err="1"/>
                  <a:t>amountLeft</a:t>
                </a:r>
                <a:r>
                  <a:rPr lang="en-US" dirty="0"/>
                  <a:t> &gt;= 5, take nickel and update </a:t>
                </a:r>
                <a:r>
                  <a:rPr lang="en-US" dirty="0" err="1"/>
                  <a:t>amountLeft</a:t>
                </a:r>
                <a:endParaRPr lang="en-US" dirty="0"/>
              </a:p>
              <a:p>
                <a:pPr marL="919163" indent="-9191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dirty="0"/>
                  <a:t> take a penny and update </a:t>
                </a:r>
                <a:r>
                  <a:rPr lang="en-US" dirty="0" err="1"/>
                  <a:t>amountLeft</a:t>
                </a:r>
                <a:endParaRPr lang="en-US" dirty="0"/>
              </a:p>
              <a:p>
                <a:r>
                  <a:rPr lang="en-US" dirty="0"/>
                  <a:t>On input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, takes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9566F-2949-FBEE-FF1E-A0327840D6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1327" b="-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9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7B1C2-4065-3F88-F747-226221DA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for making change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E22B37-FE9B-1E13-9898-BCCE5C1586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Algorithm: </a:t>
                </a:r>
                <a:r>
                  <a:rPr lang="en-US" dirty="0"/>
                  <a:t>Take the largest coin that we still can.</a:t>
                </a:r>
              </a:p>
              <a:p>
                <a:r>
                  <a:rPr lang="en-US" dirty="0"/>
                  <a:t>Better implementation: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𝐚𝐦𝐨𝐮𝐧𝐭𝐋𝐞𝐟𝐭</m:t>
                        </m:r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quarters and update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amountLeft</m:t>
                    </m:r>
                  </m:oMath>
                </a14:m>
                <a:endParaRPr lang="en-US" dirty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𝐚𝐦𝐨𝐮𝐧𝐭𝐋𝐞𝐟𝐭</m:t>
                        </m:r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dirty="0"/>
                  <a:t> dimes and update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amountLeft</m:t>
                    </m:r>
                  </m:oMath>
                </a14:m>
                <a:endParaRPr lang="en-US" dirty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𝐚𝐦𝐨𝐮𝐧𝐭𝐋𝐞𝐟𝐭</m:t>
                        </m:r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dirty="0"/>
                  <a:t> nickels and update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amountLeft</m:t>
                    </m:r>
                  </m:oMath>
                </a14:m>
                <a:endParaRPr lang="en-US" dirty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Take the remaining amount in pennies.</a:t>
                </a:r>
              </a:p>
              <a:p>
                <a:r>
                  <a:rPr lang="en-US" dirty="0"/>
                  <a:t>Takes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time!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E22B37-FE9B-1E13-9898-BCCE5C1586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6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99B1-A21C-5F51-7EFB-53C3ACF1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exchange argument for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F3FC8-35A8-4837-D536-9D7D18461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optimal solution uses no more than 4 pennies: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there are 5 pennies, swap with 1 nickel.</a:t>
            </a:r>
          </a:p>
          <a:p>
            <a:r>
              <a:rPr lang="en-US" dirty="0"/>
              <a:t>An optimal solution uses no more than 1 nickel: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there are 2 nickels, swap with 1 dime.</a:t>
            </a:r>
          </a:p>
          <a:p>
            <a:r>
              <a:rPr lang="en-US" dirty="0"/>
              <a:t>An optimal solution uses no more than 2 dimes: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there are 3 dimes, swap with 1 quarter and 1 nickel.</a:t>
            </a:r>
          </a:p>
        </p:txBody>
      </p:sp>
    </p:spTree>
    <p:extLst>
      <p:ext uri="{BB962C8B-B14F-4D97-AF65-F5344CB8AC3E}">
        <p14:creationId xmlns:p14="http://schemas.microsoft.com/office/powerpoint/2010/main" val="3954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9C77-18A0-EF86-62DA-FF98D6BC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with other coin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74824-FA55-67FD-9C08-AED67F290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greedy algorithm work with the following coin values?</a:t>
            </a:r>
          </a:p>
          <a:p>
            <a:r>
              <a:rPr lang="en-US" b="1" dirty="0">
                <a:solidFill>
                  <a:schemeClr val="accent3"/>
                </a:solidFill>
              </a:rPr>
              <a:t>Q: </a:t>
            </a:r>
            <a:r>
              <a:rPr lang="en-US" dirty="0"/>
              <a:t>1 cent, 2 cents, 4 cents, 8 cents, 16 cents?</a:t>
            </a:r>
          </a:p>
          <a:p>
            <a:r>
              <a:rPr lang="en-US" b="1" dirty="0">
                <a:solidFill>
                  <a:schemeClr val="accent5"/>
                </a:solidFill>
              </a:rPr>
              <a:t>A: </a:t>
            </a:r>
            <a:r>
              <a:rPr lang="en-US" dirty="0"/>
              <a:t>Yes! Even easier exchange argument:</a:t>
            </a:r>
          </a:p>
          <a:p>
            <a:r>
              <a:rPr lang="en-US" b="1" dirty="0">
                <a:solidFill>
                  <a:schemeClr val="accent3"/>
                </a:solidFill>
              </a:rPr>
              <a:t>Q: </a:t>
            </a:r>
            <a:r>
              <a:rPr lang="en-US" dirty="0"/>
              <a:t>1 cent, 10 cents, 11 cents?</a:t>
            </a:r>
          </a:p>
          <a:p>
            <a:r>
              <a:rPr lang="en-US" b="1" dirty="0">
                <a:solidFill>
                  <a:schemeClr val="accent5"/>
                </a:solidFill>
              </a:rPr>
              <a:t>A: </a:t>
            </a:r>
            <a:r>
              <a:rPr lang="en-US" dirty="0"/>
              <a:t>No. For 20 cents, greedy gives (11 cents) + 9 * (1 cent), using 10 coins. Optimal is 2 * (10 cents), using 2 coins.</a:t>
            </a:r>
          </a:p>
        </p:txBody>
      </p:sp>
    </p:spTree>
    <p:extLst>
      <p:ext uri="{BB962C8B-B14F-4D97-AF65-F5344CB8AC3E}">
        <p14:creationId xmlns:p14="http://schemas.microsoft.com/office/powerpoint/2010/main" val="10165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7764-2C1B-A888-7D91-43465DC4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greedy?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A9CAC-502A-A4A0-3BC0-54AA0EBE3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73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CE4E-D216-7E37-B127-9C8D409D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change with general coin values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B46541-7575-D205-7275-A21B5EE15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a dynamic program! If coin values are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,</a:t>
                </a:r>
                <a:endParaRPr lang="en-US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𝐧𝐮𝐦𝐂𝐨𝐢𝐧𝐬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𝐦𝐢𝐧</m:t>
                          </m:r>
                        </m:fName>
                        <m:e>
                          <m:d>
                            <m:dPr>
                              <m:ctrlPr>
                                <a:rPr 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0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𝐧𝐮𝐦𝐂𝐨𝐢𝐧𝐬</m:t>
                                    </m:r>
                                    <m:d>
                                      <m:dPr>
                                        <m:ctrlPr>
                                          <a:rPr lang="en-US" b="1" i="1" dirty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dirty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b="1" i="1" dirty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dirty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1" i="1" dirty="0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 dirty="0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  <m:r>
                                      <a:rPr lang="en-US" b="1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𝐮𝐦𝐂𝐨𝐢𝐧𝐬</m:t>
                                    </m:r>
                                    <m:d>
                                      <m:dPr>
                                        <m:ctrlPr>
                                          <a:rPr lang="en-US" b="1" i="1" dirty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dirty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US" b="1" i="1" dirty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dirty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1" i="1" dirty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 dirty="0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Dynamic program tries every possibility for which coin to take.</a:t>
                </a:r>
              </a:p>
              <a:p>
                <a:r>
                  <a:rPr lang="en-US" dirty="0"/>
                  <a:t>Greedy means you already know which coin you want.</a:t>
                </a:r>
              </a:p>
              <a:p>
                <a:r>
                  <a:rPr lang="en-US" dirty="0"/>
                  <a:t>DP runs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time, whereas greedy takes just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B46541-7575-D205-7275-A21B5EE15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567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3DFA-5ABD-D9AC-84F1-45CC7254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86217-7D00-11AA-0CEE-42F6D360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1681299"/>
          </a:xfrm>
        </p:spPr>
        <p:txBody>
          <a:bodyPr/>
          <a:lstStyle/>
          <a:p>
            <a:r>
              <a:rPr lang="en-US" b="1" dirty="0"/>
              <a:t>Input: </a:t>
            </a:r>
            <a:r>
              <a:rPr lang="en-US" dirty="0"/>
              <a:t>List of time intervals (booking requests for a meeting room)</a:t>
            </a:r>
          </a:p>
          <a:p>
            <a:r>
              <a:rPr lang="en-US" b="1" dirty="0"/>
              <a:t>Output: </a:t>
            </a:r>
            <a:r>
              <a:rPr lang="en-US" dirty="0"/>
              <a:t>Maximum number of meetings that can be booked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24924F-6000-700D-7E7C-AAE3789BB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67687"/>
              </p:ext>
            </p:extLst>
          </p:nvPr>
        </p:nvGraphicFramePr>
        <p:xfrm>
          <a:off x="1917700" y="3429000"/>
          <a:ext cx="812800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1337862808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1215993968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83385818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90912750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342785074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129019806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379063378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49632159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568114706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405187329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451774155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24711751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4165109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1474819163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437304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76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116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47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35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2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224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63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53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6AFD-5E32-BF3D-9FD6-29B71AF0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greedy options!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B7F4-4A4F-E0BA-732C-1FEFCECFD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we could try: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Pick the shortest meeting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Pick the meeting that conflicts with the fewest other meetings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Pick the meeting that would start first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Pick the meeting that would end first</a:t>
            </a:r>
          </a:p>
          <a:p>
            <a:r>
              <a:rPr lang="en-US" dirty="0"/>
              <a:t>(…that doesn’t conflict with meetings we’ve already picked.)</a:t>
            </a:r>
          </a:p>
          <a:p>
            <a:r>
              <a:rPr lang="en-US" b="1" dirty="0">
                <a:solidFill>
                  <a:schemeClr val="accent3"/>
                </a:solidFill>
              </a:rPr>
              <a:t>Q: </a:t>
            </a:r>
            <a:r>
              <a:rPr lang="en-US" dirty="0"/>
              <a:t>Can you eliminate any of these by finding counterexamples?</a:t>
            </a:r>
          </a:p>
        </p:txBody>
      </p:sp>
    </p:spTree>
    <p:extLst>
      <p:ext uri="{BB962C8B-B14F-4D97-AF65-F5344CB8AC3E}">
        <p14:creationId xmlns:p14="http://schemas.microsoft.com/office/powerpoint/2010/main" val="14643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73A78-4EE6-84ED-280A-72692E47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44EA-B01F-4130-6E4F-965A5CE32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Pick the shortest meeting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20AF68-2170-D114-A1A4-7E189F41D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136080"/>
              </p:ext>
            </p:extLst>
          </p:nvPr>
        </p:nvGraphicFramePr>
        <p:xfrm>
          <a:off x="3386665" y="3429000"/>
          <a:ext cx="54186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158235732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33266001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034392716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61625008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542220128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27797944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813644959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25657645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405202493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909418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02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39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98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97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762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96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C4833-F7C8-8390-5C87-415965991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B72E-C469-10C0-CF73-571A7038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F7F3-5613-40B7-8A4A-DAEF38CE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Pick the meeting that conflicts with the fewest other meetings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A7DE9D-202A-B438-B7A4-67C31DA73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922718"/>
              </p:ext>
            </p:extLst>
          </p:nvPr>
        </p:nvGraphicFramePr>
        <p:xfrm>
          <a:off x="3386665" y="2389233"/>
          <a:ext cx="541867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158235732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33266001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034392716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61625008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542220128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27797944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813644959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25657645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405202493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909418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926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23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27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85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02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39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✅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✅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98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97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7626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1B0654-5B54-128B-BD37-EE939D68DCA3}"/>
              </a:ext>
            </a:extLst>
          </p:cNvPr>
          <p:cNvSpPr txBox="1"/>
          <p:nvPr/>
        </p:nvSpPr>
        <p:spPr>
          <a:xfrm>
            <a:off x="838200" y="6140438"/>
            <a:ext cx="11109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(✅ has 2 conflicts, others at least 3. Max is 4 meetings, but 3 with ✅.)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45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E0C4D-CB56-D719-5FA0-5D49C26A4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DF9B-AD95-3B43-77CD-41DF364A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5C228-2AE7-9320-DC3A-EEF0C60C5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Pick the meeting that would start first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C7E103-D402-F598-ED3D-B4EAA43F3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68486"/>
              </p:ext>
            </p:extLst>
          </p:nvPr>
        </p:nvGraphicFramePr>
        <p:xfrm>
          <a:off x="3386665" y="3429000"/>
          <a:ext cx="54186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158235732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33266001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034392716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61625008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542220128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27797944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813644959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25657645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405202493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909418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02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39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98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97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762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09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FCF9F-D1A8-AC44-90D9-D305BACC1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27B76-8D23-3047-88D6-9A84196B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17AEA-3CDB-7F7D-E09A-D7FEA573D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Pick the meeting that would end first</a:t>
            </a:r>
          </a:p>
          <a:p>
            <a:r>
              <a:rPr lang="en-US" dirty="0"/>
              <a:t>Actually seems to work…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96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AEC8-364B-3457-F625-37F15D7B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greedy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5A9C8-74B7-EF39-9C76-D04CC39CE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Algorithm: </a:t>
            </a:r>
            <a:r>
              <a:rPr lang="en-US" dirty="0"/>
              <a:t>Pick the meeting that would end first.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14F6AD7-FF37-713C-8827-2E7054B80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374901"/>
              </p:ext>
            </p:extLst>
          </p:nvPr>
        </p:nvGraphicFramePr>
        <p:xfrm>
          <a:off x="2031997" y="2898140"/>
          <a:ext cx="812800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1337862808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1215993968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83385818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90912750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342785074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129019806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379063378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49632159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568114706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405187329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451774155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24711751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4165109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1474819163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437304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76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116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47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35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2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224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63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925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CC22A-D9EE-ED19-E81C-AD194DA6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 for meeting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F891A-0D3A-A0AB-0CA3-769970AA6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another schedule was different and look at the first time our schedules differed.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3B9DA1-A292-7583-B0AE-4EC680E02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25253"/>
              </p:ext>
            </p:extLst>
          </p:nvPr>
        </p:nvGraphicFramePr>
        <p:xfrm>
          <a:off x="838200" y="2904875"/>
          <a:ext cx="812800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1337862808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1215993968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83385818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90912750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342785074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129019806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379063378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49632159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568114706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405187329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451774155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24711751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4165109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1474819163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437304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76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116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47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35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2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224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637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580DAA-8A71-A12F-9C84-2B21E7AC6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42364"/>
              </p:ext>
            </p:extLst>
          </p:nvPr>
        </p:nvGraphicFramePr>
        <p:xfrm>
          <a:off x="10076847" y="3698467"/>
          <a:ext cx="14369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96">
                  <a:extLst>
                    <a:ext uri="{9D8B030D-6E8A-4147-A177-3AD203B41FA5}">
                      <a16:colId xmlns:a16="http://schemas.microsoft.com/office/drawing/2014/main" val="1083564547"/>
                    </a:ext>
                  </a:extLst>
                </a:gridCol>
                <a:gridCol w="897419">
                  <a:extLst>
                    <a:ext uri="{9D8B030D-6E8A-4147-A177-3AD203B41FA5}">
                      <a16:colId xmlns:a16="http://schemas.microsoft.com/office/drawing/2014/main" val="1935897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688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other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2712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1F68AA0-DD1B-46E3-C80D-9459AA36EB4A}"/>
              </a:ext>
            </a:extLst>
          </p:cNvPr>
          <p:cNvSpPr txBox="1"/>
          <p:nvPr/>
        </p:nvSpPr>
        <p:spPr>
          <a:xfrm>
            <a:off x="3233057" y="5942345"/>
            <a:ext cx="4900701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same until here, different here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9508A7-8056-0874-8C3F-BB0CFE69F80E}"/>
              </a:ext>
            </a:extLst>
          </p:cNvPr>
          <p:cNvCxnSpPr/>
          <p:nvPr/>
        </p:nvCxnSpPr>
        <p:spPr>
          <a:xfrm flipV="1">
            <a:off x="5306786" y="3347357"/>
            <a:ext cx="677635" cy="246561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7D944A-0B40-BEA8-42EC-F2811B602954}"/>
              </a:ext>
            </a:extLst>
          </p:cNvPr>
          <p:cNvCxnSpPr/>
          <p:nvPr/>
        </p:nvCxnSpPr>
        <p:spPr>
          <a:xfrm flipV="1">
            <a:off x="5429250" y="4202815"/>
            <a:ext cx="808264" cy="1634649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105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7D44F-8134-E1B2-FA27-A80368ADD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570-782A-2BA2-A314-B86A2778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 for meeting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F7A3F-11F5-1AAC-2A51-958DA7352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⭐ solution, we could’ve picked our solution instead: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Compatible with previous picks because previous are same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Compatible with future picks because            finishes earliest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A40B7D-6FE3-4F17-3930-E18A09706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789117"/>
              </p:ext>
            </p:extLst>
          </p:nvPr>
        </p:nvGraphicFramePr>
        <p:xfrm>
          <a:off x="838200" y="3581083"/>
          <a:ext cx="812800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1337862808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1215993968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83385818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90912750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342785074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129019806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379063378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49632159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568114706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4051873297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451774155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24711751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4165109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1474819163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437304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76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116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47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35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2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224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637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AB7A4F-D196-78EE-7118-16F89E841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35644"/>
              </p:ext>
            </p:extLst>
          </p:nvPr>
        </p:nvGraphicFramePr>
        <p:xfrm>
          <a:off x="10076847" y="4374675"/>
          <a:ext cx="14369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96">
                  <a:extLst>
                    <a:ext uri="{9D8B030D-6E8A-4147-A177-3AD203B41FA5}">
                      <a16:colId xmlns:a16="http://schemas.microsoft.com/office/drawing/2014/main" val="1083564547"/>
                    </a:ext>
                  </a:extLst>
                </a:gridCol>
                <a:gridCol w="897419">
                  <a:extLst>
                    <a:ext uri="{9D8B030D-6E8A-4147-A177-3AD203B41FA5}">
                      <a16:colId xmlns:a16="http://schemas.microsoft.com/office/drawing/2014/main" val="1935897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688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Lato" panose="020F0502020204030203" pitchFamily="34" charset="77"/>
                        </a:rPr>
                        <a:t>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other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27127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450688-7289-66DA-F287-7026174EF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969783"/>
              </p:ext>
            </p:extLst>
          </p:nvPr>
        </p:nvGraphicFramePr>
        <p:xfrm>
          <a:off x="7345135" y="2555650"/>
          <a:ext cx="54186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884531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331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53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41CE-E673-A58D-9017-FD25ED8E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Foods thief (“fractional knapsack”)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01F00-C3D2-3A55-9870-AD25C8D84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363980"/>
                <a:ext cx="7358742" cy="4812983"/>
              </a:xfrm>
            </p:spPr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At the Whole Foods bulk department: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For item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, 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pounds in the bin at $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/lb.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You can carry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pounds total.</a:t>
                </a:r>
              </a:p>
              <a:p>
                <a:r>
                  <a:rPr lang="en-US" b="1" dirty="0"/>
                  <a:t>Goal: </a:t>
                </a:r>
                <a:r>
                  <a:rPr lang="en-US" dirty="0"/>
                  <a:t>Steal as much value as possible</a:t>
                </a:r>
              </a:p>
              <a:p>
                <a:r>
                  <a:rPr lang="en-US" b="1" dirty="0"/>
                  <a:t>Algorithm: </a:t>
                </a:r>
                <a:r>
                  <a:rPr lang="en-US" dirty="0"/>
                  <a:t>Take as much as possible of the most expensive bin, until you can’t carry more!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01F00-C3D2-3A55-9870-AD25C8D84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363980"/>
                <a:ext cx="7358742" cy="4812983"/>
              </a:xfrm>
              <a:blipFill>
                <a:blip r:embed="rId2"/>
                <a:stretch>
                  <a:fillRect l="-1724" t="-263" r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Bulk Foods - Whole Foods Market | Whole Foods Market">
            <a:extLst>
              <a:ext uri="{FF2B5EF4-FFF2-40B4-BE49-F238E27FC236}">
                <a16:creationId xmlns:a16="http://schemas.microsoft.com/office/drawing/2014/main" id="{2A0D9427-07EB-BCE2-FFEB-25B8CE295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9" r="31581"/>
          <a:stretch>
            <a:fillRect/>
          </a:stretch>
        </p:blipFill>
        <p:spPr bwMode="auto">
          <a:xfrm>
            <a:off x="8614381" y="2027396"/>
            <a:ext cx="2910868" cy="34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C4CFC-488C-ABD8-4BFA-E0445E272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A3C6-1BD1-E5A0-6835-9A81D0E5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 for meeting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273F8-7D95-9FFC-2B6A-481B88F00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⭐ solution, we could’ve picked our solution instead: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Compatible with previous picks because previous are same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Compatible with future picks because            finishes earliest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Because this process can transform any solution into ours while maintaining (or increasing) the number of meetings, our solution must be optimal!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120BD4-CA3D-9E1E-B506-951887104D1F}"/>
              </a:ext>
            </a:extLst>
          </p:cNvPr>
          <p:cNvGraphicFramePr>
            <a:graphicFrameLocks noGrp="1"/>
          </p:cNvGraphicFramePr>
          <p:nvPr/>
        </p:nvGraphicFramePr>
        <p:xfrm>
          <a:off x="7345135" y="2555650"/>
          <a:ext cx="54186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884531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331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441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D558-DD3E-6D3D-261D-F0B9D99B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1D-BB56-462E-8975-E03FBDAE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OH now-12:30pm: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Meet at front of classroom, we’ll walk over together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CSE (Allen) 214 if you’re coming later</a:t>
            </a:r>
          </a:p>
          <a:p>
            <a:r>
              <a:rPr lang="en-US" dirty="0"/>
              <a:t>Nathan has online OH 12–1pm: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hlinkClick r:id="rId3"/>
              </a:rPr>
              <a:t>https://washington.zoom.us/my/nathanbrunelle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20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1AE2E-2662-D0F1-EA46-7540EAC5E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1E2F-EFDD-D51B-A0B7-FFE7A2D1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Foods thief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1472F-ADC2-B6F2-4AA0-B391F8C61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Algorithm: </a:t>
            </a:r>
            <a:r>
              <a:rPr lang="en-US" dirty="0"/>
              <a:t>Take as much as possible of the most expensive bin, until you can’t carry more!</a:t>
            </a:r>
          </a:p>
          <a:p>
            <a:r>
              <a:rPr lang="en-US" b="1" dirty="0"/>
              <a:t>Why does it work? </a:t>
            </a:r>
            <a:r>
              <a:rPr lang="en-US" dirty="0"/>
              <a:t>Suppose another solution didn’t do this and look at the first time our solutions differed, in order of price.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50901E-54D2-21A5-426E-AAFA33264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57927"/>
              </p:ext>
            </p:extLst>
          </p:nvPr>
        </p:nvGraphicFramePr>
        <p:xfrm>
          <a:off x="1668234" y="4054475"/>
          <a:ext cx="8855531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735">
                  <a:extLst>
                    <a:ext uri="{9D8B030D-6E8A-4147-A177-3AD203B41FA5}">
                      <a16:colId xmlns:a16="http://schemas.microsoft.com/office/drawing/2014/main" val="1207115237"/>
                    </a:ext>
                  </a:extLst>
                </a:gridCol>
                <a:gridCol w="1405449">
                  <a:extLst>
                    <a:ext uri="{9D8B030D-6E8A-4147-A177-3AD203B41FA5}">
                      <a16:colId xmlns:a16="http://schemas.microsoft.com/office/drawing/2014/main" val="642128380"/>
                    </a:ext>
                  </a:extLst>
                </a:gridCol>
                <a:gridCol w="1405449">
                  <a:extLst>
                    <a:ext uri="{9D8B030D-6E8A-4147-A177-3AD203B41FA5}">
                      <a16:colId xmlns:a16="http://schemas.microsoft.com/office/drawing/2014/main" val="3436023823"/>
                    </a:ext>
                  </a:extLst>
                </a:gridCol>
                <a:gridCol w="1405449">
                  <a:extLst>
                    <a:ext uri="{9D8B030D-6E8A-4147-A177-3AD203B41FA5}">
                      <a16:colId xmlns:a16="http://schemas.microsoft.com/office/drawing/2014/main" val="4122186541"/>
                    </a:ext>
                  </a:extLst>
                </a:gridCol>
                <a:gridCol w="1405449">
                  <a:extLst>
                    <a:ext uri="{9D8B030D-6E8A-4147-A177-3AD203B41FA5}">
                      <a16:colId xmlns:a16="http://schemas.microsoft.com/office/drawing/2014/main" val="18725209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Available: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lbs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3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lbs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lb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5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lbs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1550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$5/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$4/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$3/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$3/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64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Lato" panose="020F0502020204030203" pitchFamily="34" charset="77"/>
                        </a:rPr>
                        <a:t>We picked: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1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33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Lato" panose="020F0502020204030203" pitchFamily="34" charset="77"/>
                        </a:rPr>
                        <a:t>Other solution: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0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901212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298F8B94-4096-B6C7-4719-A2B23656EFDB}"/>
              </a:ext>
            </a:extLst>
          </p:cNvPr>
          <p:cNvSpPr/>
          <p:nvPr/>
        </p:nvSpPr>
        <p:spPr>
          <a:xfrm>
            <a:off x="7690758" y="5213577"/>
            <a:ext cx="1445078" cy="134234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63D16-5228-C403-AA0B-789A20E61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A2112-CFDC-5EAC-F39A-A5A4930F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Foods thief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E6F1B-24C7-F8C7-6C24-722ACD292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other solution must have taken less of this item, because we took the maximum possible.</a:t>
            </a:r>
          </a:p>
          <a:p>
            <a:r>
              <a:rPr lang="en-US" dirty="0"/>
              <a:t>In the other solution, they could’ve picked this, and then picked less of something else later.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71303FE-9A8E-0B4B-2D74-E4F9EBAA7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82718"/>
              </p:ext>
            </p:extLst>
          </p:nvPr>
        </p:nvGraphicFramePr>
        <p:xfrm>
          <a:off x="1668234" y="4054475"/>
          <a:ext cx="8855531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735">
                  <a:extLst>
                    <a:ext uri="{9D8B030D-6E8A-4147-A177-3AD203B41FA5}">
                      <a16:colId xmlns:a16="http://schemas.microsoft.com/office/drawing/2014/main" val="1207115237"/>
                    </a:ext>
                  </a:extLst>
                </a:gridCol>
                <a:gridCol w="1405449">
                  <a:extLst>
                    <a:ext uri="{9D8B030D-6E8A-4147-A177-3AD203B41FA5}">
                      <a16:colId xmlns:a16="http://schemas.microsoft.com/office/drawing/2014/main" val="642128380"/>
                    </a:ext>
                  </a:extLst>
                </a:gridCol>
                <a:gridCol w="1405449">
                  <a:extLst>
                    <a:ext uri="{9D8B030D-6E8A-4147-A177-3AD203B41FA5}">
                      <a16:colId xmlns:a16="http://schemas.microsoft.com/office/drawing/2014/main" val="3436023823"/>
                    </a:ext>
                  </a:extLst>
                </a:gridCol>
                <a:gridCol w="1405449">
                  <a:extLst>
                    <a:ext uri="{9D8B030D-6E8A-4147-A177-3AD203B41FA5}">
                      <a16:colId xmlns:a16="http://schemas.microsoft.com/office/drawing/2014/main" val="4122186541"/>
                    </a:ext>
                  </a:extLst>
                </a:gridCol>
                <a:gridCol w="1405449">
                  <a:extLst>
                    <a:ext uri="{9D8B030D-6E8A-4147-A177-3AD203B41FA5}">
                      <a16:colId xmlns:a16="http://schemas.microsoft.com/office/drawing/2014/main" val="18725209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Available: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lbs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3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lbs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lb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5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lbs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1550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$5/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$4/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$3/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$3/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64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Lato" panose="020F0502020204030203" pitchFamily="34" charset="77"/>
                        </a:rPr>
                        <a:t>We picked: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1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33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Lato" panose="020F0502020204030203" pitchFamily="34" charset="77"/>
                        </a:rPr>
                        <a:t>Other solution: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0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901212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F8C44CFC-843F-7CDC-5075-8329274FAB30}"/>
              </a:ext>
            </a:extLst>
          </p:cNvPr>
          <p:cNvSpPr/>
          <p:nvPr/>
        </p:nvSpPr>
        <p:spPr>
          <a:xfrm>
            <a:off x="7690758" y="5213577"/>
            <a:ext cx="1445078" cy="134234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E2BF9-D0BF-1A89-1816-24DB372CD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DE48-45FB-1405-4098-6001BD12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Foods thief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60628-1CF9-4486-409A-2E0692402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this change can only improve the other solution (or stay the same quality), because later items are cheaper (or same price).</a:t>
            </a:r>
          </a:p>
          <a:p>
            <a:r>
              <a:rPr lang="en-US" dirty="0"/>
              <a:t>Because every other solution can only get better by becoming ours, our solution must be optimal!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6A95F50-4CB0-614F-81EC-BF54DABC3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984370"/>
              </p:ext>
            </p:extLst>
          </p:nvPr>
        </p:nvGraphicFramePr>
        <p:xfrm>
          <a:off x="1668234" y="4054475"/>
          <a:ext cx="8855531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735">
                  <a:extLst>
                    <a:ext uri="{9D8B030D-6E8A-4147-A177-3AD203B41FA5}">
                      <a16:colId xmlns:a16="http://schemas.microsoft.com/office/drawing/2014/main" val="1207115237"/>
                    </a:ext>
                  </a:extLst>
                </a:gridCol>
                <a:gridCol w="1405449">
                  <a:extLst>
                    <a:ext uri="{9D8B030D-6E8A-4147-A177-3AD203B41FA5}">
                      <a16:colId xmlns:a16="http://schemas.microsoft.com/office/drawing/2014/main" val="642128380"/>
                    </a:ext>
                  </a:extLst>
                </a:gridCol>
                <a:gridCol w="1405449">
                  <a:extLst>
                    <a:ext uri="{9D8B030D-6E8A-4147-A177-3AD203B41FA5}">
                      <a16:colId xmlns:a16="http://schemas.microsoft.com/office/drawing/2014/main" val="3436023823"/>
                    </a:ext>
                  </a:extLst>
                </a:gridCol>
                <a:gridCol w="1405449">
                  <a:extLst>
                    <a:ext uri="{9D8B030D-6E8A-4147-A177-3AD203B41FA5}">
                      <a16:colId xmlns:a16="http://schemas.microsoft.com/office/drawing/2014/main" val="4122186541"/>
                    </a:ext>
                  </a:extLst>
                </a:gridCol>
                <a:gridCol w="1405449">
                  <a:extLst>
                    <a:ext uri="{9D8B030D-6E8A-4147-A177-3AD203B41FA5}">
                      <a16:colId xmlns:a16="http://schemas.microsoft.com/office/drawing/2014/main" val="18725209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Available: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lbs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3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lbs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lb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5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lbs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1550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$5/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$4/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$3/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$3/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64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Lato" panose="020F0502020204030203" pitchFamily="34" charset="77"/>
                        </a:rPr>
                        <a:t>We picked: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1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33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Lato" panose="020F0502020204030203" pitchFamily="34" charset="77"/>
                        </a:rPr>
                        <a:t>Other solution: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 </a:t>
                      </a:r>
                      <a:r>
                        <a:rPr lang="en-US" sz="2800" dirty="0" err="1">
                          <a:latin typeface="Lato" panose="020F0502020204030203" pitchFamily="34" charset="77"/>
                        </a:rPr>
                        <a:t>lbs</a:t>
                      </a: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Lato" panose="020F0502020204030203" pitchFamily="34" charset="77"/>
                        </a:rPr>
                        <a:t>1 </a:t>
                      </a:r>
                      <a:r>
                        <a:rPr lang="en-US" sz="2800" b="1" dirty="0" err="1">
                          <a:solidFill>
                            <a:schemeClr val="accent2"/>
                          </a:solidFill>
                          <a:latin typeface="Lato" panose="020F0502020204030203" pitchFamily="34" charset="77"/>
                        </a:rPr>
                        <a:t>lb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Lato" panose="020F0502020204030203" pitchFamily="34" charset="77"/>
                        </a:rPr>
                        <a:t>2 </a:t>
                      </a:r>
                      <a:r>
                        <a:rPr lang="en-US" sz="2800" b="1" dirty="0" err="1">
                          <a:solidFill>
                            <a:schemeClr val="accent2"/>
                          </a:solidFill>
                          <a:latin typeface="Lato" panose="020F0502020204030203" pitchFamily="34" charset="77"/>
                        </a:rPr>
                        <a:t>lbs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Lato" panose="020F0502020204030203" pitchFamily="34" charset="77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901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72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2CC1-5B93-AD47-DA3B-D37BECAA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C83CA-5478-3DE0-2901-379A965BA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kind of argument is called an </a:t>
            </a:r>
            <a:r>
              <a:rPr lang="en-US" b="1" dirty="0">
                <a:solidFill>
                  <a:schemeClr val="accent2"/>
                </a:solidFill>
              </a:rPr>
              <a:t>exchange argument</a:t>
            </a:r>
            <a:r>
              <a:rPr lang="en-US" dirty="0"/>
              <a:t>.</a:t>
            </a:r>
          </a:p>
          <a:p>
            <a:r>
              <a:rPr lang="en-US" dirty="0"/>
              <a:t>To show that your solution is optimal,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Consider a different solution. Usually, it helps to consider the </a:t>
            </a:r>
            <a:r>
              <a:rPr lang="en-US" b="1" dirty="0">
                <a:solidFill>
                  <a:schemeClr val="accent3"/>
                </a:solidFill>
              </a:rPr>
              <a:t>first time that it differs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Show that you can </a:t>
            </a:r>
            <a:r>
              <a:rPr lang="en-US" b="1" dirty="0">
                <a:solidFill>
                  <a:schemeClr val="accent3"/>
                </a:solidFill>
              </a:rPr>
              <a:t>change the other solution </a:t>
            </a:r>
            <a:r>
              <a:rPr lang="en-US" dirty="0"/>
              <a:t>to be more like yours, while improving or maintaining the quality.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Conclude that yours is optimal!</a:t>
            </a:r>
          </a:p>
        </p:txBody>
      </p:sp>
    </p:spTree>
    <p:extLst>
      <p:ext uri="{BB962C8B-B14F-4D97-AF65-F5344CB8AC3E}">
        <p14:creationId xmlns:p14="http://schemas.microsoft.com/office/powerpoint/2010/main" val="15587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EEF6B2-0E9A-4362-5506-DF8EEA74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greedy?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43AE5B-256E-8CC9-FBDF-89AE50CA9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Greedy algorithms </a:t>
            </a:r>
            <a:r>
              <a:rPr lang="en-US" dirty="0"/>
              <a:t>solve optimization problems by: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Making a small choice that is “locally optimal”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Repeating this on the remaining subproblem</a:t>
            </a:r>
          </a:p>
          <a:p>
            <a:r>
              <a:rPr lang="en-US" dirty="0"/>
              <a:t>If the locally optimal choice </a:t>
            </a:r>
            <a:r>
              <a:rPr lang="en-US" b="1" i="1" dirty="0"/>
              <a:t>must occur </a:t>
            </a:r>
            <a:r>
              <a:rPr lang="en-US" dirty="0"/>
              <a:t>in some globally optimal solution, then greedy will always find the global optimum!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Today and Friday: </a:t>
            </a:r>
            <a:r>
              <a:rPr lang="en-US" dirty="0"/>
              <a:t>When greedy is optimal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Monday: </a:t>
            </a:r>
            <a:r>
              <a:rPr lang="en-US" dirty="0"/>
              <a:t>Greedy algorithms that are not optimal but useful</a:t>
            </a:r>
          </a:p>
        </p:txBody>
      </p:sp>
    </p:spTree>
    <p:extLst>
      <p:ext uri="{BB962C8B-B14F-4D97-AF65-F5344CB8AC3E}">
        <p14:creationId xmlns:p14="http://schemas.microsoft.com/office/powerpoint/2010/main" val="34582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74A8-89D3-12B1-E16E-A5C0CD7E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6FB1-9708-2787-3A96-7C85F4900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341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"/>
  <p:tag name="PPSPLIT_SPLI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38"/>
  <p:tag name="PPSPLIT_SPLIT" val="1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31047</TotalTime>
  <Words>1606</Words>
  <Application>Microsoft Macintosh PowerPoint</Application>
  <PresentationFormat>Widescreen</PresentationFormat>
  <Paragraphs>339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Aptos</vt:lpstr>
      <vt:lpstr>Arial</vt:lpstr>
      <vt:lpstr>Cambria Math</vt:lpstr>
      <vt:lpstr>Lato</vt:lpstr>
      <vt:lpstr>Office Theme</vt:lpstr>
      <vt:lpstr>Lecture 18: Greedy algorithms</vt:lpstr>
      <vt:lpstr>What is greedy?</vt:lpstr>
      <vt:lpstr>Whole Foods thief (“fractional knapsack”)</vt:lpstr>
      <vt:lpstr>Whole Foods thief</vt:lpstr>
      <vt:lpstr>Whole Foods thief</vt:lpstr>
      <vt:lpstr>Whole Foods thief</vt:lpstr>
      <vt:lpstr>Exchange argument</vt:lpstr>
      <vt:lpstr>What is greedy?</vt:lpstr>
      <vt:lpstr>More examples</vt:lpstr>
      <vt:lpstr>Kruskal’s/Prim’s algorithms</vt:lpstr>
      <vt:lpstr>Kruskal’s/Prim’s algorithms</vt:lpstr>
      <vt:lpstr>EV charging</vt:lpstr>
      <vt:lpstr>EV charging</vt:lpstr>
      <vt:lpstr>EV charging</vt:lpstr>
      <vt:lpstr>Making change</vt:lpstr>
      <vt:lpstr>Running time for making change</vt:lpstr>
      <vt:lpstr>Running time for making change</vt:lpstr>
      <vt:lpstr>Different exchange argument for change</vt:lpstr>
      <vt:lpstr>Greedy with other coin values</vt:lpstr>
      <vt:lpstr>Making change with general coin values</vt:lpstr>
      <vt:lpstr>Meeting scheduler</vt:lpstr>
      <vt:lpstr>Lots of greedy options!</vt:lpstr>
      <vt:lpstr>Counterexamples</vt:lpstr>
      <vt:lpstr>Counterexamples</vt:lpstr>
      <vt:lpstr>Counterexamples</vt:lpstr>
      <vt:lpstr>Counterexamples</vt:lpstr>
      <vt:lpstr>Our greedy solution</vt:lpstr>
      <vt:lpstr>Exchange argument for meeting scheduler</vt:lpstr>
      <vt:lpstr>Exchange argument for meeting scheduler</vt:lpstr>
      <vt:lpstr>Exchange argument for meeting scheduler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Glenn Sun</cp:lastModifiedBy>
  <cp:revision>56</cp:revision>
  <dcterms:created xsi:type="dcterms:W3CDTF">2025-09-15T17:56:15Z</dcterms:created>
  <dcterms:modified xsi:type="dcterms:W3CDTF">2025-11-05T21:11:38Z</dcterms:modified>
</cp:coreProperties>
</file>