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57" r:id="rId4"/>
    <p:sldId id="278" r:id="rId5"/>
    <p:sldId id="258" r:id="rId6"/>
    <p:sldId id="259" r:id="rId7"/>
    <p:sldId id="279" r:id="rId8"/>
    <p:sldId id="260" r:id="rId9"/>
    <p:sldId id="280" r:id="rId10"/>
    <p:sldId id="281" r:id="rId11"/>
    <p:sldId id="284" r:id="rId12"/>
    <p:sldId id="282" r:id="rId13"/>
    <p:sldId id="283" r:id="rId14"/>
    <p:sldId id="289" r:id="rId15"/>
    <p:sldId id="290" r:id="rId16"/>
    <p:sldId id="288" r:id="rId17"/>
    <p:sldId id="287" r:id="rId18"/>
    <p:sldId id="262" r:id="rId19"/>
    <p:sldId id="263" r:id="rId20"/>
    <p:sldId id="265" r:id="rId21"/>
    <p:sldId id="264" r:id="rId22"/>
    <p:sldId id="267" r:id="rId23"/>
    <p:sldId id="268" r:id="rId24"/>
    <p:sldId id="270" r:id="rId25"/>
    <p:sldId id="274" r:id="rId26"/>
    <p:sldId id="271" r:id="rId27"/>
    <p:sldId id="272" r:id="rId28"/>
    <p:sldId id="275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8"/>
    <p:restoredTop sz="94648"/>
  </p:normalViewPr>
  <p:slideViewPr>
    <p:cSldViewPr snapToGrid="0">
      <p:cViewPr varScale="1">
        <p:scale>
          <a:sx n="90" d="100"/>
          <a:sy n="90" d="100"/>
        </p:scale>
        <p:origin x="2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FFABE-B212-5F4F-8C26-F539B2DEA913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AF9BE-9FCA-D64E-8150-DC197F2F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5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AF9BE-9FCA-D64E-8150-DC197F2F3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C93E3-DD0D-8409-82BD-A2F6931D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2C6B1-63B2-7212-B9DD-C6521EBCF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79552-F9A7-F9AF-1EFB-792B3CD5C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9F4B3-7076-D256-2899-5C2E243EC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AF9BE-9FCA-D64E-8150-DC197F2F3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7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AF9BE-9FCA-D64E-8150-DC197F2F3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5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D9D1-095B-4DBA-8DEC-E405CB58D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85598"/>
            <a:ext cx="10515600" cy="1086803"/>
          </a:xfrm>
        </p:spPr>
        <p:txBody>
          <a:bodyPr anchor="ctr" anchorCtr="0">
            <a:normAutofit/>
          </a:bodyPr>
          <a:lstStyle>
            <a:lvl1pPr algn="ctr">
              <a:defRPr sz="4000" b="1" i="0">
                <a:latin typeface="Lato" panose="020F0502020204030203" pitchFamily="34" charset="77"/>
                <a:ea typeface="Inter SemiBol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67FBA-33D2-60ED-ED3B-6705E7659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8925"/>
            <a:ext cx="9144000" cy="108680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0065E-44D0-1DE1-F746-2E148310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99D50-6C11-F355-3907-B7B6AA7C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F60BC-AE1C-EF77-D52C-0018765B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DA4AD-1443-FFD1-A456-D7CE21E5D5CE}"/>
              </a:ext>
            </a:extLst>
          </p:cNvPr>
          <p:cNvSpPr txBox="1"/>
          <p:nvPr userDrawn="1"/>
        </p:nvSpPr>
        <p:spPr>
          <a:xfrm>
            <a:off x="3940603" y="1600201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>
                <a:latin typeface="Lato" panose="020F0502020204030203" pitchFamily="34" charset="77"/>
                <a:ea typeface="Inter SemiBold" panose="02000503000000020004" pitchFamily="2" charset="0"/>
              </a:rPr>
              <a:t>CSE 417 Autumn 2025</a:t>
            </a:r>
          </a:p>
        </p:txBody>
      </p:sp>
    </p:spTree>
    <p:extLst>
      <p:ext uri="{BB962C8B-B14F-4D97-AF65-F5344CB8AC3E}">
        <p14:creationId xmlns:p14="http://schemas.microsoft.com/office/powerpoint/2010/main" val="64004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2EDD-30A1-34B8-6560-7715E9F9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D3F6-B915-CECB-2EBB-967DB805B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9FACB-40A3-1E43-7806-281B8F17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5C21D-E7FF-5E85-A629-A0BD669A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C9E00-A09D-5695-0775-2A8AC61F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63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7894-C6F1-AC56-86B3-B35DACF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9B395-EE52-4464-D0E0-2553F2680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0"/>
            <a:ext cx="10515600" cy="48129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6F0D2-D541-330E-58FA-8B1E1FC79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230DC-F558-FF50-2FAE-AFA12205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A433-6FA7-2A8B-4EB7-521456F3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5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62F-FC3F-83E5-372F-ECBCF596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806A1-86B4-A582-ADBA-03ECDB585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3980"/>
            <a:ext cx="5181600" cy="48129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7F8CB-33E9-5CEA-DA3F-BAA907678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3980"/>
            <a:ext cx="5181600" cy="48129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4E091-4E25-8F22-6B24-C7AB8376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24DED-0F57-84CE-062B-1EA5CCCE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C6A2E-186F-8737-38C9-291609A1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0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B506-5F4A-20D8-140E-E2B46B27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BFBFF-35D0-B220-7FEC-9D3F73B0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3640E-124C-7CA1-38E1-C4AAE73C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D5502-7B2E-4E30-9922-E894EFFC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0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9A7C-3F21-A78F-2566-746E2026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9725F-FEBB-B0DA-62A4-49A5734E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41549-BD27-5919-F7C5-449AE05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3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EDE8F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7BD56-5061-2105-B4B6-29A382E6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8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E0FB9-3549-BB78-BBE6-EF2A3F35B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980"/>
            <a:ext cx="10515600" cy="4812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1243B-7CDA-B4EB-323F-390D84821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AF8295-1801-B44D-A758-12B66076D67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083-9D53-4F3A-3533-F85192BB2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EBF9-3C79-3B56-88AE-383BAE3CC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74DDEB-A76E-7746-9D36-92A1AD476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Lato" panose="020F0502020204030203" pitchFamily="34" charset="77"/>
          <a:ea typeface="Inter SemiBold" panose="02000503000000020004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2400"/>
        </a:spcBef>
        <a:spcAft>
          <a:spcPts val="0"/>
        </a:spcAft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Lato" panose="020F0502020204030203" pitchFamily="34" charset="77"/>
          <a:ea typeface="Inter" panose="02000503000000020004" pitchFamily="2" charset="0"/>
          <a:cs typeface="+mn-cs"/>
        </a:defRPr>
      </a:lvl1pPr>
      <a:lvl2pPr marL="133350" indent="0" algn="l" defTabSz="914400" rtl="0" eaLnBrk="1" latinLnBrk="0" hangingPunct="1">
        <a:lnSpc>
          <a:spcPct val="125000"/>
        </a:lnSpc>
        <a:spcBef>
          <a:spcPts val="2400"/>
        </a:spcBef>
        <a:spcAft>
          <a:spcPts val="0"/>
        </a:spcAft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Lato" panose="020F0502020204030203" pitchFamily="34" charset="77"/>
          <a:ea typeface="Inter" panose="02000503000000020004" pitchFamily="2" charset="0"/>
          <a:cs typeface="+mn-cs"/>
        </a:defRPr>
      </a:lvl2pPr>
      <a:lvl3pPr marL="923925" indent="-346075" algn="l" defTabSz="914400" rtl="0" eaLnBrk="1" latinLnBrk="0" hangingPunct="1">
        <a:lnSpc>
          <a:spcPct val="125000"/>
        </a:lnSpc>
        <a:spcBef>
          <a:spcPts val="2400"/>
        </a:spcBef>
        <a:spcAft>
          <a:spcPts val="0"/>
        </a:spcAft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Lato" panose="020F0502020204030203" pitchFamily="34" charset="77"/>
          <a:ea typeface="Inter" panose="02000503000000020004" pitchFamily="2" charset="0"/>
          <a:cs typeface="+mn-cs"/>
        </a:defRPr>
      </a:lvl3pPr>
      <a:lvl4pPr marL="1381125" indent="-346075" algn="l" defTabSz="914400" rtl="0" eaLnBrk="1" latinLnBrk="0" hangingPunct="1">
        <a:lnSpc>
          <a:spcPct val="125000"/>
        </a:lnSpc>
        <a:spcBef>
          <a:spcPts val="2400"/>
        </a:spcBef>
        <a:spcAft>
          <a:spcPts val="0"/>
        </a:spcAft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Lato" panose="020F0502020204030203" pitchFamily="34" charset="77"/>
          <a:ea typeface="Inter" panose="02000503000000020004" pitchFamily="2" charset="0"/>
          <a:cs typeface="+mn-cs"/>
        </a:defRPr>
      </a:lvl4pPr>
      <a:lvl5pPr marL="1836738" indent="-344488" algn="l" defTabSz="914400" rtl="0" eaLnBrk="1" latinLnBrk="0" hangingPunct="1">
        <a:lnSpc>
          <a:spcPct val="125000"/>
        </a:lnSpc>
        <a:spcBef>
          <a:spcPts val="2400"/>
        </a:spcBef>
        <a:spcAft>
          <a:spcPts val="0"/>
        </a:spcAft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Lato" panose="020F0502020204030203" pitchFamily="34" charset="77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s.uw.edu/417/guides" TargetMode="External"/><Relationship Id="rId2" Type="http://schemas.openxmlformats.org/officeDocument/2006/relationships/hyperlink" Target="http://cs.uw.edu/417/oh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feedback.cs.washington.edu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cs.uw.edu/417/syllabus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cDA3_5982h8&amp;t=245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dstem.org/us/courses/86753/" TargetMode="External"/><Relationship Id="rId2" Type="http://schemas.openxmlformats.org/officeDocument/2006/relationships/hyperlink" Target="https://canvas.uw.edu/courses/1828368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EF43-76C4-4A20-1A86-6CE0FD267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1: Intro/Stable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7621A-E45C-6CF2-1FF4-A38CEC2D4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Nathan Brunelle and Glenn Sun</a:t>
            </a:r>
          </a:p>
        </p:txBody>
      </p:sp>
    </p:spTree>
    <p:extLst>
      <p:ext uri="{BB962C8B-B14F-4D97-AF65-F5344CB8AC3E}">
        <p14:creationId xmlns:p14="http://schemas.microsoft.com/office/powerpoint/2010/main" val="77742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3A7D-2C0D-65CD-A134-39C87D65B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6531-5E3C-E182-FB4D-A44EC1154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Pre-lecture reading + multiple choice concept check (10%): </a:t>
            </a:r>
            <a:r>
              <a:rPr lang="en-US" dirty="0"/>
              <a:t>before every lecture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Standard homework (35%): </a:t>
            </a:r>
            <a:r>
              <a:rPr lang="en-US" dirty="0"/>
              <a:t>2 problems/week of algorithm design or similar longer-form mathematical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Homework extensions (15%): </a:t>
            </a:r>
            <a:r>
              <a:rPr lang="en-US" dirty="0"/>
              <a:t>1 problem/week of programming assignments, discussion posts, or theoretical extensions</a:t>
            </a:r>
          </a:p>
          <a:p>
            <a:r>
              <a:rPr lang="en-US" dirty="0"/>
              <a:t>HW 1 will release this Friday, due next Friday!</a:t>
            </a:r>
          </a:p>
        </p:txBody>
      </p:sp>
    </p:spTree>
    <p:extLst>
      <p:ext uri="{BB962C8B-B14F-4D97-AF65-F5344CB8AC3E}">
        <p14:creationId xmlns:p14="http://schemas.microsoft.com/office/powerpoint/2010/main" val="39303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A072-521D-A5DA-B443-A8E472AC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Resubmissions/Late policy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A60350-F054-C325-317E-092745013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HW released!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Due date</a:t>
            </a:r>
            <a:br>
              <a:rPr lang="en-US" dirty="0"/>
            </a:br>
            <a:r>
              <a:rPr lang="en-US" dirty="0"/>
              <a:t>(we start grading)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Resubmission deadline</a:t>
            </a:r>
            <a:br>
              <a:rPr lang="en-US" dirty="0"/>
            </a:br>
            <a:r>
              <a:rPr lang="en-US" dirty="0"/>
              <a:t>(solutions released)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591B14-A25B-C0D8-44A8-86962A91EDDD}"/>
              </a:ext>
            </a:extLst>
          </p:cNvPr>
          <p:cNvCxnSpPr/>
          <p:nvPr/>
        </p:nvCxnSpPr>
        <p:spPr>
          <a:xfrm>
            <a:off x="6096000" y="2094544"/>
            <a:ext cx="0" cy="68275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EA8FCE-5F4B-02A5-5759-67ABE9EEF940}"/>
              </a:ext>
            </a:extLst>
          </p:cNvPr>
          <p:cNvCxnSpPr/>
          <p:nvPr/>
        </p:nvCxnSpPr>
        <p:spPr>
          <a:xfrm>
            <a:off x="6065520" y="4229664"/>
            <a:ext cx="0" cy="68275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9DFB85-9085-F427-1617-95B801092A85}"/>
              </a:ext>
            </a:extLst>
          </p:cNvPr>
          <p:cNvSpPr txBox="1"/>
          <p:nvPr/>
        </p:nvSpPr>
        <p:spPr>
          <a:xfrm>
            <a:off x="6437376" y="2112983"/>
            <a:ext cx="1178528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7 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8E4AD-BD02-FF24-EA60-8B3AF2ED98B8}"/>
              </a:ext>
            </a:extLst>
          </p:cNvPr>
          <p:cNvSpPr txBox="1"/>
          <p:nvPr/>
        </p:nvSpPr>
        <p:spPr>
          <a:xfrm>
            <a:off x="6437376" y="4235911"/>
            <a:ext cx="2282997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12 more days</a:t>
            </a:r>
          </a:p>
        </p:txBody>
      </p:sp>
    </p:spTree>
    <p:extLst>
      <p:ext uri="{BB962C8B-B14F-4D97-AF65-F5344CB8AC3E}">
        <p14:creationId xmlns:p14="http://schemas.microsoft.com/office/powerpoint/2010/main" val="59667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C648-B46A-174A-1FFB-AA6A715A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12F0-73A6-CE8B-6DAC-EDDB44EB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Quiz 1 (10%):</a:t>
            </a:r>
            <a:r>
              <a:rPr lang="en-US" dirty="0"/>
              <a:t> Friday, October 24, in class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Quiz 2 (10%):</a:t>
            </a:r>
            <a:r>
              <a:rPr lang="en-US" dirty="0"/>
              <a:t> Friday, November 21, in class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Final Exam (20%): </a:t>
            </a:r>
            <a:r>
              <a:rPr lang="en-US" dirty="0"/>
              <a:t>Monday, December 8 </a:t>
            </a:r>
          </a:p>
          <a:p>
            <a:r>
              <a:rPr lang="en-US" dirty="0"/>
              <a:t>Please stress less!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Slightly easier problems than homework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Review session in the lecture slot before each assessment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Standard reference sheets provided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1-page note sheet permitted</a:t>
            </a:r>
          </a:p>
        </p:txBody>
      </p:sp>
    </p:spTree>
    <p:extLst>
      <p:ext uri="{BB962C8B-B14F-4D97-AF65-F5344CB8AC3E}">
        <p14:creationId xmlns:p14="http://schemas.microsoft.com/office/powerpoint/2010/main" val="56720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640D-F4A2-1AEE-E4F1-F8147E0A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scheme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662395-669C-E1AD-8244-0F11E775D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964586"/>
              </p:ext>
            </p:extLst>
          </p:nvPr>
        </p:nvGraphicFramePr>
        <p:xfrm>
          <a:off x="838200" y="1478284"/>
          <a:ext cx="10515600" cy="41717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5170">
                  <a:extLst>
                    <a:ext uri="{9D8B030D-6E8A-4147-A177-3AD203B41FA5}">
                      <a16:colId xmlns:a16="http://schemas.microsoft.com/office/drawing/2014/main" val="3414280172"/>
                    </a:ext>
                  </a:extLst>
                </a:gridCol>
                <a:gridCol w="7250430">
                  <a:extLst>
                    <a:ext uri="{9D8B030D-6E8A-4147-A177-3AD203B41FA5}">
                      <a16:colId xmlns:a16="http://schemas.microsoft.com/office/drawing/2014/main" val="187394202"/>
                    </a:ext>
                  </a:extLst>
                </a:gridCol>
              </a:tblGrid>
              <a:tr h="4620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2800" b="1" dirty="0">
                          <a:latin typeface="Lato" panose="020F0502020204030203" pitchFamily="34" charset="77"/>
                        </a:rPr>
                        <a:t>Excellent (E)</a:t>
                      </a:r>
                      <a:endParaRPr lang="en-US" sz="2800" dirty="0">
                        <a:latin typeface="Lato" panose="020F0502020204030203" pitchFamily="34" charset="77"/>
                      </a:endParaRP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Lato" panose="020F0502020204030203" pitchFamily="34" charset="77"/>
                        </a:rPr>
                        <a:t>Demonstrates near-mastery of skills</a:t>
                      </a: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659414"/>
                  </a:ext>
                </a:extLst>
              </a:tr>
              <a:tr h="126606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2800" b="1" dirty="0">
                          <a:latin typeface="Lato" panose="020F0502020204030203" pitchFamily="34" charset="77"/>
                        </a:rPr>
                        <a:t>Satisfactory (S)</a:t>
                      </a:r>
                      <a:endParaRPr lang="en-US" sz="2800" dirty="0">
                        <a:latin typeface="Lato" panose="020F0502020204030203" pitchFamily="34" charset="77"/>
                      </a:endParaRP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Lato" panose="020F0502020204030203" pitchFamily="34" charset="77"/>
                        </a:rPr>
                        <a:t>Got the main idea, but details wrong/missing or other notable room for improvement</a:t>
                      </a: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838190"/>
                  </a:ext>
                </a:extLst>
              </a:tr>
              <a:tr h="86403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2800" b="1" dirty="0">
                          <a:latin typeface="Lato" panose="020F0502020204030203" pitchFamily="34" charset="77"/>
                        </a:rPr>
                        <a:t>Nearing Satisfactory (N)</a:t>
                      </a:r>
                      <a:endParaRPr lang="en-US" sz="2800" dirty="0">
                        <a:latin typeface="Lato" panose="020F0502020204030203" pitchFamily="34" charset="77"/>
                      </a:endParaRP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Lato" panose="020F0502020204030203" pitchFamily="34" charset="77"/>
                        </a:rPr>
                        <a:t>Missed a key idea, but making substantial progress towards to a solution</a:t>
                      </a: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783713"/>
                  </a:ext>
                </a:extLst>
              </a:tr>
              <a:tr h="86403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en-US" sz="2800" b="1" dirty="0">
                          <a:latin typeface="Lato" panose="020F0502020204030203" pitchFamily="34" charset="77"/>
                        </a:rPr>
                        <a:t>Unsatisfactory (U)</a:t>
                      </a:r>
                      <a:endParaRPr lang="en-US" sz="2800" dirty="0">
                        <a:latin typeface="Lato" panose="020F0502020204030203" pitchFamily="34" charset="77"/>
                      </a:endParaRP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Lato" panose="020F0502020204030203" pitchFamily="34" charset="77"/>
                        </a:rPr>
                        <a:t>Wrong direction, minimal progress, or failed to follow instructions</a:t>
                      </a:r>
                    </a:p>
                  </a:txBody>
                  <a:tcPr marL="182880" marR="182880" marB="9144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3841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44E5BC-C323-F8A9-A99E-5182992C0F43}"/>
              </a:ext>
            </a:extLst>
          </p:cNvPr>
          <p:cNvSpPr txBox="1"/>
          <p:nvPr/>
        </p:nvSpPr>
        <p:spPr>
          <a:xfrm>
            <a:off x="838200" y="5920089"/>
            <a:ext cx="9950160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b="1" dirty="0">
                <a:latin typeface="Lato" panose="020F0502020204030203" pitchFamily="34" charset="77"/>
                <a:ea typeface="Inter" panose="02000503000000020004" pitchFamily="2" charset="0"/>
              </a:rPr>
              <a:t>Note: </a:t>
            </a: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N grades contribute positively to final grades in CSE 417.</a:t>
            </a:r>
          </a:p>
        </p:txBody>
      </p:sp>
    </p:spTree>
    <p:extLst>
      <p:ext uri="{BB962C8B-B14F-4D97-AF65-F5344CB8AC3E}">
        <p14:creationId xmlns:p14="http://schemas.microsoft.com/office/powerpoint/2010/main" val="211462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1483-5159-315F-A44C-CE22C562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54B45-15F2-DFB0-457C-954419F5D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 free collaborate with anyone in this class! </a:t>
            </a:r>
          </a:p>
          <a:p>
            <a:r>
              <a:rPr lang="en-US" b="1" dirty="0"/>
              <a:t>“Whiteboard-only” collaboration: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Don’t take notes or take pictures when collaborating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Write up solutions individually at home from memory</a:t>
            </a:r>
          </a:p>
          <a:p>
            <a:r>
              <a:rPr lang="en-US" dirty="0"/>
              <a:t>Cite your collaborators!</a:t>
            </a:r>
          </a:p>
          <a:p>
            <a:r>
              <a:rPr lang="en-US" b="1" dirty="0">
                <a:solidFill>
                  <a:schemeClr val="accent3"/>
                </a:solidFill>
              </a:rPr>
              <a:t>Do not ask past students or LLMs for homework help.</a:t>
            </a:r>
          </a:p>
        </p:txBody>
      </p:sp>
    </p:spTree>
    <p:extLst>
      <p:ext uri="{BB962C8B-B14F-4D97-AF65-F5344CB8AC3E}">
        <p14:creationId xmlns:p14="http://schemas.microsoft.com/office/powerpoint/2010/main" val="844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CE6-231C-7E5C-AE24-20A29ADB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03EA7-9C1B-616B-AF84-5FC81A4AE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come!</a:t>
            </a:r>
          </a:p>
          <a:p>
            <a:r>
              <a:rPr lang="en-US" dirty="0"/>
              <a:t>Nathan/Glenn OH: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In-person OH: Lecturer holds after every class for 1 </a:t>
            </a:r>
            <a:r>
              <a:rPr lang="en-US" dirty="0" err="1"/>
              <a:t>hr</a:t>
            </a: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Online OH: Non-lecturer holds 30 min after every class for 1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View TA’s schedules on Canvas or </a:t>
            </a:r>
            <a:r>
              <a:rPr lang="en-US" dirty="0">
                <a:hlinkClick r:id="rId2"/>
              </a:rPr>
              <a:t>cs.uw.edu/417/oh</a:t>
            </a:r>
            <a:r>
              <a:rPr lang="en-US" dirty="0"/>
              <a:t>.</a:t>
            </a:r>
          </a:p>
          <a:p>
            <a:r>
              <a:rPr lang="en-US" dirty="0"/>
              <a:t>Read </a:t>
            </a:r>
            <a:r>
              <a:rPr lang="en-US" b="1" dirty="0"/>
              <a:t>“Guide to Office Hours” </a:t>
            </a:r>
            <a:r>
              <a:rPr lang="en-US" dirty="0"/>
              <a:t>on Canvas or </a:t>
            </a:r>
            <a:r>
              <a:rPr lang="en-US" dirty="0">
                <a:hlinkClick r:id="rId3"/>
              </a:rPr>
              <a:t>cs.uw.edu/417/guides</a:t>
            </a:r>
            <a:r>
              <a:rPr lang="en-US" dirty="0"/>
              <a:t>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4408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A1D3-85A5-94B8-BF93-F22A0B7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86151-4E3B-8165-6A8F-EB26A04B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1"/>
            <a:ext cx="10515600" cy="879348"/>
          </a:xfrm>
        </p:spPr>
        <p:txBody>
          <a:bodyPr/>
          <a:lstStyle/>
          <a:p>
            <a:pPr algn="ctr"/>
            <a:r>
              <a:rPr lang="en-US" dirty="0" err="1">
                <a:hlinkClick r:id="rId2"/>
              </a:rPr>
              <a:t>feedback.cs.washington.edu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4CD0A-CFDC-1E6C-DBC3-53FAE0E06829}"/>
              </a:ext>
            </a:extLst>
          </p:cNvPr>
          <p:cNvSpPr txBox="1"/>
          <p:nvPr/>
        </p:nvSpPr>
        <p:spPr>
          <a:xfrm rot="21128981">
            <a:off x="7014710" y="5754698"/>
            <a:ext cx="4009431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“more examples please!”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4E0D8-F539-A5C2-1068-2AA070E59ECE}"/>
              </a:ext>
            </a:extLst>
          </p:cNvPr>
          <p:cNvSpPr txBox="1"/>
          <p:nvPr/>
        </p:nvSpPr>
        <p:spPr>
          <a:xfrm rot="438248">
            <a:off x="361845" y="5567540"/>
            <a:ext cx="5583580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“lecture today was really rushed </a:t>
            </a: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  <a:sym typeface="Wingdings" pitchFamily="2" charset="2"/>
              </a:rPr>
              <a:t>:(”</a:t>
            </a:r>
            <a:endParaRPr lang="en-US" sz="2800" dirty="0">
              <a:latin typeface="Lato" panose="020F0502020204030203" pitchFamily="34" charset="77"/>
              <a:ea typeface="Int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35853-192C-76F1-6E15-C3F293967AC6}"/>
              </a:ext>
            </a:extLst>
          </p:cNvPr>
          <p:cNvSpPr txBox="1"/>
          <p:nvPr/>
        </p:nvSpPr>
        <p:spPr>
          <a:xfrm rot="21005717">
            <a:off x="373933" y="3841873"/>
            <a:ext cx="3142207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“</a:t>
            </a:r>
            <a:r>
              <a:rPr lang="en-US" sz="2800" dirty="0" err="1">
                <a:latin typeface="Lato" panose="020F0502020204030203" pitchFamily="34" charset="77"/>
                <a:ea typeface="Inter" panose="02000503000000020004" pitchFamily="2" charset="0"/>
              </a:rPr>
              <a:t>nathan</a:t>
            </a: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 is so cool!”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EAB72-49CC-B449-8118-4D8CC93A3035}"/>
              </a:ext>
            </a:extLst>
          </p:cNvPr>
          <p:cNvSpPr txBox="1"/>
          <p:nvPr/>
        </p:nvSpPr>
        <p:spPr>
          <a:xfrm rot="349444">
            <a:off x="8066519" y="4328312"/>
            <a:ext cx="3972562" cy="572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“reading took me 1 </a:t>
            </a:r>
            <a:r>
              <a:rPr lang="en-US" sz="2800" dirty="0" err="1">
                <a:latin typeface="Lato" panose="020F0502020204030203" pitchFamily="34" charset="77"/>
                <a:ea typeface="Inter" panose="02000503000000020004" pitchFamily="2" charset="0"/>
              </a:rPr>
              <a:t>hr</a:t>
            </a: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 :/”</a:t>
            </a:r>
          </a:p>
        </p:txBody>
      </p:sp>
      <p:pic>
        <p:nvPicPr>
          <p:cNvPr id="9" name="Picture 8" descr="QR code for feedback.cs.washington.edu">
            <a:extLst>
              <a:ext uri="{FF2B5EF4-FFF2-40B4-BE49-F238E27FC236}">
                <a16:creationId xmlns:a16="http://schemas.microsoft.com/office/drawing/2014/main" id="{9F909D19-04D8-9FEF-DB2A-0DF4FF919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52" y="2092452"/>
            <a:ext cx="2673096" cy="26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A830-FB78-821F-938C-30EBF09F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448A-1113-07E1-5D65-C20C6EED8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information about…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ESNU to GPA minimum guarantees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Accommodations and related procedures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Details for everything we talked about so far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r>
              <a:rPr lang="en-US" dirty="0"/>
              <a:t>Please see the syllabus on Canvas or course website:</a:t>
            </a:r>
          </a:p>
          <a:p>
            <a:pPr algn="ctr"/>
            <a:r>
              <a:rPr lang="en-US" dirty="0" err="1">
                <a:hlinkClick r:id="rId2"/>
              </a:rPr>
              <a:t>cs.uw.edu</a:t>
            </a:r>
            <a:r>
              <a:rPr lang="en-US" dirty="0">
                <a:hlinkClick r:id="rId2"/>
              </a:rPr>
              <a:t>/417/syllabus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2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FB0F-D4BB-65EB-19B5-6B4739DF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E3D51-11A2-4AEC-DB4D-E327A1BBF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4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CBF17D-EFE4-98AD-7324-B451FE7E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medical residents to hospitals (1/2)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EB3F5F-48F5-B0E4-F4F5-9AAB38FE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0"/>
            <a:ext cx="10515600" cy="1379801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olidFill>
                  <a:schemeClr val="accent2"/>
                </a:solidFill>
              </a:rPr>
              <a:t>Input:  </a:t>
            </a:r>
            <a:r>
              <a:rPr lang="en-US" dirty="0"/>
              <a:t>Preferences of hospitals and medical school residents</a:t>
            </a:r>
            <a:br>
              <a:rPr lang="en-US" dirty="0"/>
            </a:br>
            <a:r>
              <a:rPr lang="en-US" b="1" dirty="0">
                <a:solidFill>
                  <a:schemeClr val="accent2"/>
                </a:solidFill>
              </a:rPr>
              <a:t>Goal:  </a:t>
            </a:r>
            <a:r>
              <a:rPr lang="en-US" dirty="0"/>
              <a:t>A self-reinforcing admissions process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44C3C-4414-E939-CC33-2A1ADF8DB05E}"/>
              </a:ext>
            </a:extLst>
          </p:cNvPr>
          <p:cNvSpPr txBox="1"/>
          <p:nvPr/>
        </p:nvSpPr>
        <p:spPr>
          <a:xfrm>
            <a:off x="3225445" y="3052735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61BEA-1593-97ED-9246-56F71DB0060E}"/>
              </a:ext>
            </a:extLst>
          </p:cNvPr>
          <p:cNvSpPr txBox="1"/>
          <p:nvPr/>
        </p:nvSpPr>
        <p:spPr>
          <a:xfrm>
            <a:off x="1972791" y="4804119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🧑‍⚕️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0084-3638-48FF-7401-44023B353585}"/>
              </a:ext>
            </a:extLst>
          </p:cNvPr>
          <p:cNvSpPr txBox="1"/>
          <p:nvPr/>
        </p:nvSpPr>
        <p:spPr>
          <a:xfrm>
            <a:off x="3225445" y="4804118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🧑‍⚕️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26EB3F-8ED3-7FA3-90FD-B29BFC3738D1}"/>
              </a:ext>
            </a:extLst>
          </p:cNvPr>
          <p:cNvSpPr txBox="1"/>
          <p:nvPr/>
        </p:nvSpPr>
        <p:spPr>
          <a:xfrm>
            <a:off x="4478099" y="4804118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🧑‍⚕️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759E6-C4E7-CDEE-8AF5-FCD7E7496AAA}"/>
              </a:ext>
            </a:extLst>
          </p:cNvPr>
          <p:cNvSpPr txBox="1"/>
          <p:nvPr/>
        </p:nvSpPr>
        <p:spPr>
          <a:xfrm>
            <a:off x="8083660" y="3052735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17D82-325A-6881-8890-65D42FD3A02B}"/>
              </a:ext>
            </a:extLst>
          </p:cNvPr>
          <p:cNvSpPr txBox="1"/>
          <p:nvPr/>
        </p:nvSpPr>
        <p:spPr>
          <a:xfrm>
            <a:off x="7462756" y="4804118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🧑‍⚕️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1848D-B342-2352-DE1D-3C2CCA26BB18}"/>
              </a:ext>
            </a:extLst>
          </p:cNvPr>
          <p:cNvSpPr txBox="1"/>
          <p:nvPr/>
        </p:nvSpPr>
        <p:spPr>
          <a:xfrm>
            <a:off x="8715410" y="4804117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🧑‍⚕️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CBF802-6EFA-7ED5-408B-792579DB09F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526789" y="4338536"/>
            <a:ext cx="866001" cy="46558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60752-55B5-4B59-EEE0-4FA0EABAE77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779443" y="4338536"/>
            <a:ext cx="0" cy="46558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11383B-EA56-44A4-4158-DBBC658B4D75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166097" y="4338536"/>
            <a:ext cx="866000" cy="46558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933E2-E79B-614E-0605-265EB3AA214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016754" y="4338536"/>
            <a:ext cx="409193" cy="46558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61C37B-BFAB-D78D-8CF1-2347AE608990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860215" y="4338536"/>
            <a:ext cx="409193" cy="46558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71B3-2D7D-74A2-E5C3-63EBD2C2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Intro/Logistics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08ACD-B439-456B-C165-6FFFD6B1D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3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F335-248C-16AC-C5EF-F1544ACF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CA34E5-77EB-C1A3-89F5-53F6C3BB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medical residents to hospitals (2/2)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3D9F88-1DCA-E3A1-5C92-B1DE509F80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Unstable pair:  </a:t>
                </a:r>
                <a:r>
                  <a:rPr lang="en-US" dirty="0"/>
                  <a:t>Resident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and hospital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are </a:t>
                </a:r>
                <a:r>
                  <a:rPr lang="en-US" i="1" dirty="0"/>
                  <a:t>unstable</a:t>
                </a:r>
                <a:r>
                  <a:rPr lang="en-US" dirty="0"/>
                  <a:t> if:</a:t>
                </a:r>
              </a:p>
              <a:p>
                <a:pPr marL="468313" indent="-4572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​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prefers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dirty="0"/>
                  <a:t> to their assigned hospital, and</a:t>
                </a:r>
              </a:p>
              <a:p>
                <a:pPr marL="468313" indent="-4572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​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dirty="0"/>
                  <a:t> prefers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to one of its admitted residents.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Stable assignment:  </a:t>
                </a:r>
                <a:r>
                  <a:rPr lang="en-US" dirty="0"/>
                  <a:t>Assignment with no unstable pairs</a:t>
                </a:r>
              </a:p>
              <a:p>
                <a:pPr marL="468313" indent="-4572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Individual self-interest will prevent any applicant/hospital side deal from being made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/>
                  <a:t>(Possible, but a bit more complicated—will discuss in HW2.)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3D9F88-1DCA-E3A1-5C92-B1DE509F80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2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5DAA-780F-227C-5007-DAD9546D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Simplification: Stable matching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55E097-B096-6F72-606A-377E71F271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3980"/>
                <a:ext cx="7403592" cy="48129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Input: </a:t>
                </a:r>
                <a:r>
                  <a:rPr lang="en-US" dirty="0"/>
                  <a:t>Preferences of two groups of same size</a:t>
                </a:r>
                <a:br>
                  <a:rPr lang="en-US" b="1" dirty="0">
                    <a:solidFill>
                      <a:schemeClr val="accent2"/>
                    </a:solidFill>
                  </a:rPr>
                </a:br>
                <a:r>
                  <a:rPr lang="en-US" b="1" dirty="0">
                    <a:solidFill>
                      <a:schemeClr val="accent2"/>
                    </a:solidFill>
                  </a:rPr>
                  <a:t>Goal: </a:t>
                </a:r>
                <a:r>
                  <a:rPr lang="en-US" dirty="0"/>
                  <a:t>Find a </a:t>
                </a:r>
                <a:r>
                  <a:rPr lang="en-US" b="1" i="1" dirty="0">
                    <a:solidFill>
                      <a:schemeClr val="accent2"/>
                    </a:solidFill>
                  </a:rPr>
                  <a:t>stable matching</a:t>
                </a:r>
                <a:r>
                  <a:rPr lang="en-US" dirty="0"/>
                  <a:t> (perfect matching with no unstable pairs)</a:t>
                </a:r>
                <a:endParaRPr lang="en-US" b="1" dirty="0">
                  <a:solidFill>
                    <a:schemeClr val="accent2"/>
                  </a:solidFill>
                </a:endParaRPr>
              </a:p>
              <a:p>
                <a:pPr marL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Perfect matching:  </a:t>
                </a:r>
                <a:r>
                  <a:rPr lang="en-US" dirty="0"/>
                  <a:t>One-to-one assignment between two groups of the same size</a:t>
                </a:r>
              </a:p>
              <a:p>
                <a:r>
                  <a:rPr lang="en-US" b="1" dirty="0">
                    <a:solidFill>
                      <a:schemeClr val="accent2"/>
                    </a:solidFill>
                  </a:rPr>
                  <a:t>Unstable pair:  </a:t>
                </a:r>
                <a:r>
                  <a:rPr lang="en-US" dirty="0"/>
                  <a:t>A pair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unstable</a:t>
                </a:r>
                <a:r>
                  <a:rPr lang="en-US" dirty="0"/>
                  <a:t> if:</a:t>
                </a:r>
              </a:p>
              <a:p>
                <a:pPr marL="468313" indent="-4572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​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prefers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dirty="0"/>
                  <a:t> to its assigned partner, and</a:t>
                </a:r>
              </a:p>
              <a:p>
                <a:pPr marL="468313" indent="-4572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​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dirty="0"/>
                  <a:t> prefers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to its assigned partner.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55E097-B096-6F72-606A-377E71F271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3980"/>
                <a:ext cx="7403592" cy="4812983"/>
              </a:xfrm>
              <a:blipFill>
                <a:blip r:embed="rId3"/>
                <a:stretch>
                  <a:fillRect l="-1730" t="-1141" r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DF437-62AC-3449-809B-268E202286B5}"/>
              </a:ext>
            </a:extLst>
          </p:cNvPr>
          <p:cNvSpPr txBox="1"/>
          <p:nvPr/>
        </p:nvSpPr>
        <p:spPr>
          <a:xfrm>
            <a:off x="10473660" y="1802892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BFAAA-6194-3E58-A7F6-17B2FCB3CACB}"/>
              </a:ext>
            </a:extLst>
          </p:cNvPr>
          <p:cNvSpPr txBox="1"/>
          <p:nvPr/>
        </p:nvSpPr>
        <p:spPr>
          <a:xfrm>
            <a:off x="8639136" y="1802892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🧑‍🦳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A56D4-D1D1-3107-6E96-93C9B341705B}"/>
              </a:ext>
            </a:extLst>
          </p:cNvPr>
          <p:cNvSpPr txBox="1"/>
          <p:nvPr/>
        </p:nvSpPr>
        <p:spPr>
          <a:xfrm>
            <a:off x="10473660" y="3174604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👩‍🦱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5DF99-7C2A-AA20-4896-2B34192FBE80}"/>
              </a:ext>
            </a:extLst>
          </p:cNvPr>
          <p:cNvSpPr txBox="1"/>
          <p:nvPr/>
        </p:nvSpPr>
        <p:spPr>
          <a:xfrm>
            <a:off x="8639136" y="3174604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👩‍🦳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66F90-407E-E745-2F75-0D01D7947DF8}"/>
              </a:ext>
            </a:extLst>
          </p:cNvPr>
          <p:cNvSpPr txBox="1"/>
          <p:nvPr/>
        </p:nvSpPr>
        <p:spPr>
          <a:xfrm>
            <a:off x="10473660" y="4554405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👨‍🦱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82AF5-8EE2-AC07-0D60-294AE8E14308}"/>
              </a:ext>
            </a:extLst>
          </p:cNvPr>
          <p:cNvSpPr txBox="1"/>
          <p:nvPr/>
        </p:nvSpPr>
        <p:spPr>
          <a:xfrm>
            <a:off x="8639136" y="4554405"/>
            <a:ext cx="1107996" cy="1379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  <a:spcBef>
                <a:spcPts val="2400"/>
              </a:spcBef>
            </a:pPr>
            <a:r>
              <a:rPr lang="en-US" sz="7200" dirty="0">
                <a:latin typeface="Lato" panose="020F0502020204030203" pitchFamily="34" charset="77"/>
                <a:ea typeface="Inter" panose="02000503000000020004" pitchFamily="2" charset="0"/>
              </a:rPr>
              <a:t>👨‍🦳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DD345B-2C47-229D-7040-72970EDC2DB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9747132" y="2492793"/>
            <a:ext cx="726528" cy="137171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48766F-C915-30C7-7805-25F3C8267462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9747132" y="3864505"/>
            <a:ext cx="726528" cy="137980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9F607F-590B-BF3E-29EB-D54B4CE649BA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 flipV="1">
            <a:off x="9747132" y="2492793"/>
            <a:ext cx="726528" cy="275151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2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8A1B-B5F5-957E-F57A-9462BAFA1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6645-61E9-213E-AD91-D6D6D133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 examples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7613-AA7B-52BF-9BB1-5C26984D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buNone/>
            </a:pPr>
            <a:r>
              <a:rPr lang="en-US" b="1" dirty="0">
                <a:solidFill>
                  <a:schemeClr val="accent3"/>
                </a:solidFill>
              </a:rPr>
              <a:t>Example input:</a:t>
            </a: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r>
              <a:rPr lang="en-US" b="1" dirty="0">
                <a:solidFill>
                  <a:schemeClr val="accent5"/>
                </a:solidFill>
              </a:rPr>
              <a:t>Q: </a:t>
            </a:r>
            <a:r>
              <a:rPr lang="en-US" dirty="0"/>
              <a:t>Is matching (1, C), (2, B), (3, A) stable?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0E6E73-D530-F3D1-8E26-C43616D27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528853"/>
              </p:ext>
            </p:extLst>
          </p:nvPr>
        </p:nvGraphicFramePr>
        <p:xfrm>
          <a:off x="2243017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CBCD07-A09F-DE56-6B1E-FB5F5D618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906410"/>
              </p:ext>
            </p:extLst>
          </p:nvPr>
        </p:nvGraphicFramePr>
        <p:xfrm>
          <a:off x="7220635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286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15436-26E3-9C00-1C76-8F7B99772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289D-59D9-DFC7-0EEF-861E9669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 examples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1B14D-7161-D6FE-A920-7FE947354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buNone/>
            </a:pPr>
            <a:r>
              <a:rPr lang="en-US" b="1" dirty="0">
                <a:solidFill>
                  <a:schemeClr val="accent3"/>
                </a:solidFill>
              </a:rPr>
              <a:t>Example input:</a:t>
            </a: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r>
              <a:rPr lang="en-US" b="1" dirty="0">
                <a:solidFill>
                  <a:schemeClr val="accent5"/>
                </a:solidFill>
              </a:rPr>
              <a:t>Q: </a:t>
            </a:r>
            <a:r>
              <a:rPr lang="en-US" dirty="0"/>
              <a:t>Is matching (1, C), (2, B), (3, A) stable?</a:t>
            </a:r>
            <a:br>
              <a:rPr lang="en-US" dirty="0"/>
            </a:br>
            <a:r>
              <a:rPr lang="en-US" b="1" dirty="0">
                <a:solidFill>
                  <a:schemeClr val="accent3"/>
                </a:solidFill>
              </a:rPr>
              <a:t>A: </a:t>
            </a:r>
            <a:r>
              <a:rPr lang="en-US" dirty="0"/>
              <a:t>No, (1, B) is an unstable pair.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4C3A76-F787-1E45-71C5-D2D0D7670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378178"/>
              </p:ext>
            </p:extLst>
          </p:nvPr>
        </p:nvGraphicFramePr>
        <p:xfrm>
          <a:off x="2243017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8C62DB-9A8D-D9D3-1D27-CCBC6021C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50502"/>
              </p:ext>
            </p:extLst>
          </p:nvPr>
        </p:nvGraphicFramePr>
        <p:xfrm>
          <a:off x="7220635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2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7077-399E-D341-D861-E4C79DF19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6A78-D07A-2DA5-831D-947785A2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 examples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DC26-A121-3C12-C779-82D55DDE4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buNone/>
            </a:pPr>
            <a:r>
              <a:rPr lang="en-US" b="1" dirty="0">
                <a:solidFill>
                  <a:schemeClr val="accent3"/>
                </a:solidFill>
              </a:rPr>
              <a:t>Example input:</a:t>
            </a: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r>
              <a:rPr lang="en-US" b="1" dirty="0">
                <a:solidFill>
                  <a:schemeClr val="accent5"/>
                </a:solidFill>
              </a:rPr>
              <a:t>Q: </a:t>
            </a:r>
            <a:r>
              <a:rPr lang="en-US" dirty="0"/>
              <a:t>Is matching (1, A), (2, B), (3, C) stable?</a:t>
            </a:r>
          </a:p>
          <a:p>
            <a:pPr marL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</a:rPr>
              <a:t>A: </a:t>
            </a:r>
            <a:r>
              <a:rPr lang="en-US" dirty="0"/>
              <a:t>Yes (can brute-force check, or see that the only number who could improve is 3, but all letters dislike 3 the most.)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4A1073-626C-E931-3278-BE9A809D7AC9}"/>
              </a:ext>
            </a:extLst>
          </p:cNvPr>
          <p:cNvGraphicFramePr>
            <a:graphicFrameLocks noGrp="1"/>
          </p:cNvGraphicFramePr>
          <p:nvPr/>
        </p:nvGraphicFramePr>
        <p:xfrm>
          <a:off x="2243017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ADCB36-0964-8BF4-0447-EBF9189092AA}"/>
              </a:ext>
            </a:extLst>
          </p:cNvPr>
          <p:cNvGraphicFramePr>
            <a:graphicFrameLocks noGrp="1"/>
          </p:cNvGraphicFramePr>
          <p:nvPr/>
        </p:nvGraphicFramePr>
        <p:xfrm>
          <a:off x="7220635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2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26173-E39F-A875-4795-D1634DFB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6799-DBF4-E9A7-825A-58F82367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 examples (3/3)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D9AA0-650E-D113-BC8E-38CD348EB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buNone/>
            </a:pPr>
            <a:r>
              <a:rPr lang="en-US" b="1" dirty="0">
                <a:solidFill>
                  <a:schemeClr val="accent3"/>
                </a:solidFill>
              </a:rPr>
              <a:t>Example input:</a:t>
            </a: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r>
              <a:rPr lang="en-US" b="1" dirty="0">
                <a:solidFill>
                  <a:schemeClr val="accent5"/>
                </a:solidFill>
              </a:rPr>
              <a:t>Q: </a:t>
            </a:r>
            <a:r>
              <a:rPr lang="en-US" dirty="0"/>
              <a:t>Is matching (1, B), (2, A), (3, C) stable?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A: </a:t>
            </a:r>
            <a:r>
              <a:rPr lang="en-US" dirty="0"/>
              <a:t>Also yes!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14F60F-F311-6A4A-E67F-25E09E47F150}"/>
              </a:ext>
            </a:extLst>
          </p:cNvPr>
          <p:cNvGraphicFramePr>
            <a:graphicFrameLocks noGrp="1"/>
          </p:cNvGraphicFramePr>
          <p:nvPr/>
        </p:nvGraphicFramePr>
        <p:xfrm>
          <a:off x="2243017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0A70F0-DA21-2B57-D3A8-E42E4C1A361E}"/>
              </a:ext>
            </a:extLst>
          </p:cNvPr>
          <p:cNvGraphicFramePr>
            <a:graphicFrameLocks noGrp="1"/>
          </p:cNvGraphicFramePr>
          <p:nvPr/>
        </p:nvGraphicFramePr>
        <p:xfrm>
          <a:off x="7220635" y="2337446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8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D913-B931-9D49-296B-C91E1C46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Gale–Shapley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A05A77-E675-7547-AF00-8AA22AF5B1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3980"/>
                <a:ext cx="7501128" cy="4812983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2400"/>
                  </a:spcAft>
                </a:pPr>
                <a:r>
                  <a:rPr lang="en-US" dirty="0"/>
                  <a:t>Group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proposes, group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 receives proposals.</a:t>
                </a:r>
              </a:p>
              <a:p>
                <a:pPr marL="458788" indent="-461963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>
                    <a:solidFill>
                      <a:schemeClr val="accent3"/>
                    </a:solidFill>
                  </a:rPr>
                  <a:t>while</a:t>
                </a:r>
                <a:r>
                  <a:rPr lang="en-US" dirty="0"/>
                  <a:t> there is a free proposer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3"/>
                    </a:solidFill>
                  </a:rPr>
                  <a:t>do</a:t>
                </a:r>
                <a:endParaRPr lang="en-US" dirty="0"/>
              </a:p>
              <a:p>
                <a:pPr marL="919163" indent="-922338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be the top person 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’s preference list that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has not yet proposed to.</a:t>
                </a:r>
              </a:p>
              <a:p>
                <a:pPr marL="919163" indent="-922338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>
                    <a:solidFill>
                      <a:schemeClr val="accent3"/>
                    </a:solidFill>
                  </a:rPr>
                  <a:t>if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also free</a:t>
                </a:r>
                <a:r>
                  <a:rPr lang="en-US" b="1" dirty="0">
                    <a:solidFill>
                      <a:schemeClr val="accent3"/>
                    </a:solidFill>
                  </a:rPr>
                  <a:t> then</a:t>
                </a:r>
                <a:endParaRPr lang="en-US" dirty="0"/>
              </a:p>
              <a:p>
                <a:pPr marL="1377950" indent="-1381125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Have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accept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19163" indent="-922338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>
                    <a:solidFill>
                      <a:schemeClr val="accent3"/>
                    </a:solidFill>
                  </a:rPr>
                  <a:t>if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is paired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dirty="0"/>
                  <a:t> but prefers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3"/>
                    </a:solidFill>
                  </a:rPr>
                  <a:t>then</a:t>
                </a:r>
                <a:endParaRPr lang="en-US" dirty="0"/>
              </a:p>
              <a:p>
                <a:pPr marL="1377950" indent="-1381125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Have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accept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and also leave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8788" indent="-461963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​</a:t>
                </a:r>
                <a:r>
                  <a:rPr lang="en-US" b="1" dirty="0">
                    <a:solidFill>
                      <a:schemeClr val="accent3"/>
                    </a:solidFill>
                  </a:rPr>
                  <a:t>return</a:t>
                </a:r>
                <a:r>
                  <a:rPr lang="en-US" dirty="0"/>
                  <a:t> all matches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A05A77-E675-7547-AF00-8AA22AF5B1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3980"/>
                <a:ext cx="7501128" cy="4812983"/>
              </a:xfrm>
              <a:blipFill>
                <a:blip r:embed="rId2"/>
                <a:stretch>
                  <a:fillRect l="-1692" t="-263" r="-1354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459EF4-A49B-9275-ED31-B45C42D33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4986"/>
              </p:ext>
            </p:extLst>
          </p:nvPr>
        </p:nvGraphicFramePr>
        <p:xfrm>
          <a:off x="8793403" y="949452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A04F99-24B5-13FE-0E2D-77710E078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73855"/>
              </p:ext>
            </p:extLst>
          </p:nvPr>
        </p:nvGraphicFramePr>
        <p:xfrm>
          <a:off x="8793403" y="2736660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ED2953-2235-0E8F-DA58-9FB7B11D0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1886"/>
              </p:ext>
            </p:extLst>
          </p:nvPr>
        </p:nvGraphicFramePr>
        <p:xfrm>
          <a:off x="9250603" y="5061158"/>
          <a:ext cx="20116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420600671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93059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67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21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3764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1C38AF5-89E1-F28E-EB61-0DEA5278B81F}"/>
              </a:ext>
            </a:extLst>
          </p:cNvPr>
          <p:cNvSpPr txBox="1"/>
          <p:nvPr/>
        </p:nvSpPr>
        <p:spPr>
          <a:xfrm>
            <a:off x="8793403" y="291766"/>
            <a:ext cx="2804160" cy="57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C3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Example: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9B0D55-33E4-ED1C-FE6B-E78B42DB042E}"/>
              </a:ext>
            </a:extLst>
          </p:cNvPr>
          <p:cNvSpPr txBox="1"/>
          <p:nvPr/>
        </p:nvSpPr>
        <p:spPr>
          <a:xfrm>
            <a:off x="8793403" y="4389756"/>
            <a:ext cx="2804160" cy="57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Tentative pairs: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69D6C7-CC18-22A5-B7C0-0440E75DB798}"/>
              </a:ext>
            </a:extLst>
          </p:cNvPr>
          <p:cNvCxnSpPr/>
          <p:nvPr/>
        </p:nvCxnSpPr>
        <p:spPr>
          <a:xfrm>
            <a:off x="8570976" y="0"/>
            <a:ext cx="0" cy="685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787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C519-7B9F-840D-B809-EC0FA187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Gale–Shapley (1/3)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0F0521-20F8-A0CA-2489-3175791CFE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1113">
                  <a:lnSpc>
                    <a:spcPct val="135000"/>
                  </a:lnSpc>
                </a:pPr>
                <a:r>
                  <a:rPr lang="en-US" b="1" dirty="0">
                    <a:solidFill>
                      <a:schemeClr val="accent3"/>
                    </a:solidFill>
                  </a:rPr>
                  <a:t>Q: </a:t>
                </a:r>
                <a:r>
                  <a:rPr lang="en-US" dirty="0"/>
                  <a:t>How do we know that the output is actually a stable matching?</a:t>
                </a:r>
              </a:p>
              <a:p>
                <a:pPr marL="11113">
                  <a:lnSpc>
                    <a:spcPct val="135000"/>
                  </a:lnSpc>
                </a:pPr>
                <a:r>
                  <a:rPr lang="en-US" b="1" dirty="0">
                    <a:solidFill>
                      <a:schemeClr val="accent3"/>
                    </a:solidFill>
                  </a:rPr>
                  <a:t>Q: </a:t>
                </a:r>
                <a:r>
                  <a:rPr lang="en-US" dirty="0"/>
                  <a:t>How do we know that the while loop always terminates?</a:t>
                </a:r>
              </a:p>
              <a:p>
                <a:pPr marL="11113">
                  <a:lnSpc>
                    <a:spcPct val="135000"/>
                  </a:lnSpc>
                </a:pPr>
                <a:r>
                  <a:rPr lang="en-US" b="1" dirty="0">
                    <a:solidFill>
                      <a:schemeClr val="accent3"/>
                    </a:solidFill>
                  </a:rPr>
                  <a:t>Q: </a:t>
                </a:r>
                <a:r>
                  <a:rPr lang="en-US" dirty="0"/>
                  <a:t>Line 2 said to take the top receiver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that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has not yet proposed to — what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proposed to every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/>
                  <a:t> already? Is that impossible? </a:t>
                </a:r>
                <a:endParaRPr lang="en-US" b="1" dirty="0">
                  <a:solidFill>
                    <a:schemeClr val="accent3"/>
                  </a:solidFill>
                </a:endParaRPr>
              </a:p>
              <a:p>
                <a:pPr marL="11113">
                  <a:lnSpc>
                    <a:spcPct val="135000"/>
                  </a:lnSpc>
                </a:pPr>
                <a:endParaRPr lang="en-US" b="1" dirty="0">
                  <a:solidFill>
                    <a:schemeClr val="accent3"/>
                  </a:solidFill>
                </a:endParaRPr>
              </a:p>
              <a:p>
                <a:pPr marL="11113">
                  <a:lnSpc>
                    <a:spcPct val="135000"/>
                  </a:lnSpc>
                </a:pPr>
                <a:r>
                  <a:rPr lang="en-US" b="1" dirty="0">
                    <a:solidFill>
                      <a:schemeClr val="accent3"/>
                    </a:solidFill>
                  </a:rPr>
                  <a:t>A: </a:t>
                </a:r>
                <a:r>
                  <a:rPr lang="en-US" dirty="0"/>
                  <a:t>Wait for Lecture 4!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0F0521-20F8-A0CA-2489-3175791CFE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3" r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6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3509A-8FD4-F456-B40E-E45B0E60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9E03-4084-A44E-47CA-AAFA5E06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Gale–Shapley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33F-CF50-B4A9-E4D5-AF7CDF0B4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1"/>
            <a:ext cx="10515600" cy="1111330"/>
          </a:xfrm>
        </p:spPr>
        <p:txBody>
          <a:bodyPr/>
          <a:lstStyle/>
          <a:p>
            <a:pPr marL="11113"/>
            <a:r>
              <a:rPr lang="en-US" b="1" dirty="0">
                <a:solidFill>
                  <a:schemeClr val="accent5"/>
                </a:solidFill>
              </a:rPr>
              <a:t>Q: </a:t>
            </a:r>
            <a:r>
              <a:rPr lang="en-US" dirty="0"/>
              <a:t>Is the Gale–Shapley algorithm a fair algorithm?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accent3"/>
                </a:solidFill>
              </a:rPr>
              <a:t>A: </a:t>
            </a:r>
            <a:r>
              <a:rPr lang="en-US" dirty="0"/>
              <a:t>Potentially not. Recall our examples.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A45866-2FAA-832B-E088-9A9E9DBC3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832897"/>
              </p:ext>
            </p:extLst>
          </p:nvPr>
        </p:nvGraphicFramePr>
        <p:xfrm>
          <a:off x="4581222" y="2785967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CAE4A6-66FB-1B43-A529-26428CC75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84674"/>
              </p:ext>
            </p:extLst>
          </p:nvPr>
        </p:nvGraphicFramePr>
        <p:xfrm>
          <a:off x="8135035" y="2785967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E53FB0-0D2D-2EE5-1589-847D164FA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747967"/>
              </p:ext>
            </p:extLst>
          </p:nvPr>
        </p:nvGraphicFramePr>
        <p:xfrm>
          <a:off x="4581222" y="4901819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1: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2: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Lato" panose="020F0502020204030203" pitchFamily="34" charset="77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EDEBB6-983B-6390-7334-54DC9781B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66090"/>
              </p:ext>
            </p:extLst>
          </p:nvPr>
        </p:nvGraphicFramePr>
        <p:xfrm>
          <a:off x="8135035" y="4901819"/>
          <a:ext cx="292608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415855343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920149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163706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4235122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36446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293272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29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1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Lato" panose="020F0502020204030203" pitchFamily="34" charset="77"/>
                        </a:rPr>
                        <a:t>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&gt;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408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BCE010F-D014-2877-FB0D-C246908E9FD0}"/>
              </a:ext>
            </a:extLst>
          </p:cNvPr>
          <p:cNvSpPr txBox="1"/>
          <p:nvPr/>
        </p:nvSpPr>
        <p:spPr>
          <a:xfrm>
            <a:off x="1057812" y="3007542"/>
            <a:ext cx="3209544" cy="1111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marR="0" lvl="0" indent="0" algn="ctr" defTabSz="914400" rtl="0" eaLnBrk="1" fontAlgn="auto" latinLnBrk="0" hangingPunct="1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Stable matching 1: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found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 by G–S)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D62B6-1F5E-7E00-F119-A83A1CC363EE}"/>
              </a:ext>
            </a:extLst>
          </p:cNvPr>
          <p:cNvSpPr txBox="1"/>
          <p:nvPr/>
        </p:nvSpPr>
        <p:spPr>
          <a:xfrm>
            <a:off x="1057812" y="5123394"/>
            <a:ext cx="3209544" cy="1111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marR="0" lvl="0" indent="0" algn="ctr" defTabSz="914400" rtl="0" eaLnBrk="1" fontAlgn="auto" latinLnBrk="0" hangingPunct="1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Stable matching 2: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not found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Inter" panose="02000503000000020004" pitchFamily="2" charset="0"/>
                <a:cs typeface="+mn-cs"/>
              </a:rPr>
              <a:t>by G–S)</a:t>
            </a:r>
          </a:p>
        </p:txBody>
      </p:sp>
    </p:spTree>
    <p:extLst>
      <p:ext uri="{BB962C8B-B14F-4D97-AF65-F5344CB8AC3E}">
        <p14:creationId xmlns:p14="http://schemas.microsoft.com/office/powerpoint/2010/main" val="6708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8EB4-359F-9975-45DE-EA7DEDD53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517E-D1AE-6924-05A3-B4727DC2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Gale–Shapley (3/3)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D63A2-7EE9-F373-3153-2569C6192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/>
            <a:r>
              <a:rPr lang="en-US" b="1" dirty="0">
                <a:solidFill>
                  <a:schemeClr val="accent2"/>
                </a:solidFill>
              </a:rPr>
              <a:t>Proposer optimality theorem: </a:t>
            </a:r>
            <a:r>
              <a:rPr lang="en-US" dirty="0"/>
              <a:t>The Gale–Shapley algorithm always finds the unique stable matching that is both </a:t>
            </a:r>
            <a:r>
              <a:rPr lang="en-US" b="1" dirty="0">
                <a:solidFill>
                  <a:schemeClr val="accent3"/>
                </a:solidFill>
              </a:rPr>
              <a:t>best for proposers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3"/>
                </a:solidFill>
              </a:rPr>
              <a:t>worst for receivers</a:t>
            </a:r>
            <a:r>
              <a:rPr lang="en-US" dirty="0"/>
              <a:t>.</a:t>
            </a:r>
          </a:p>
          <a:p>
            <a:pPr marL="11113"/>
            <a:r>
              <a:rPr lang="en-US" dirty="0"/>
              <a:t>(Some sources will state G–S for men/women and marriage, but this algorithm </a:t>
            </a:r>
            <a:r>
              <a:rPr lang="en-US" b="1" dirty="0"/>
              <a:t>should not </a:t>
            </a:r>
            <a:r>
              <a:rPr lang="en-US" dirty="0"/>
              <a:t>be used for this application.)</a:t>
            </a:r>
          </a:p>
        </p:txBody>
      </p:sp>
    </p:spTree>
    <p:extLst>
      <p:ext uri="{BB962C8B-B14F-4D97-AF65-F5344CB8AC3E}">
        <p14:creationId xmlns:p14="http://schemas.microsoft.com/office/powerpoint/2010/main" val="217982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173F86-C1EE-CFBD-CE21-D794521A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CSE 417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7E6C08-EE74-E030-67AC-051D61FE1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course about </a:t>
            </a:r>
            <a:r>
              <a:rPr lang="en-US" b="1" dirty="0"/>
              <a:t>algorithms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2"/>
                </a:solidFill>
              </a:rPr>
              <a:t>Algorithm: </a:t>
            </a:r>
            <a:r>
              <a:rPr lang="en-US" dirty="0"/>
              <a:t>A list of unambiguous instructions to solve a class of computational problems</a:t>
            </a:r>
          </a:p>
          <a:p>
            <a:r>
              <a:rPr lang="en-US" dirty="0"/>
              <a:t>In this class, we will:</a:t>
            </a:r>
          </a:p>
          <a:p>
            <a:pPr marL="458788" indent="-458788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Learn some specific noteworthy algorithms</a:t>
            </a:r>
          </a:p>
          <a:p>
            <a:pPr marL="458788" indent="-458788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Practice techniques to design algorithms for new problems</a:t>
            </a:r>
          </a:p>
          <a:p>
            <a:pPr marL="458788" indent="-458788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Communicate clearly why our algorithms work</a:t>
            </a:r>
          </a:p>
        </p:txBody>
      </p:sp>
    </p:spTree>
    <p:extLst>
      <p:ext uri="{BB962C8B-B14F-4D97-AF65-F5344CB8AC3E}">
        <p14:creationId xmlns:p14="http://schemas.microsoft.com/office/powerpoint/2010/main" val="41623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9614-43B6-1BED-EF39-F5B225417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To-Do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2F468-A4A4-49B6-689B-D619B5A29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336"/>
            <a:ext cx="10515600" cy="425062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Say hello on 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Read the syllabus fully, on Canvas and cs.uw.edu/417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Complete the pre-class reading and concept check on Canvas before Friday’s lecture</a:t>
            </a:r>
          </a:p>
          <a:p>
            <a:r>
              <a:rPr lang="en-US" dirty="0"/>
              <a:t>Homework 1 will be released after Friday’s lecture!</a:t>
            </a:r>
          </a:p>
        </p:txBody>
      </p:sp>
    </p:spTree>
    <p:extLst>
      <p:ext uri="{BB962C8B-B14F-4D97-AF65-F5344CB8AC3E}">
        <p14:creationId xmlns:p14="http://schemas.microsoft.com/office/powerpoint/2010/main" val="342447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024B4-6DAF-8A44-4941-A35DA1362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EB03A-4E96-EB06-C1A0-E5F74DD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will sometimes feel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E8DD15-C8F9-2D18-FF4D-4DE71D52B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=cDA3_5982h8&amp;t=245s</a:t>
            </a:r>
            <a:endParaRPr lang="en-US" dirty="0"/>
          </a:p>
        </p:txBody>
      </p:sp>
      <p:grpSp>
        <p:nvGrpSpPr>
          <p:cNvPr id="2" name="Group 1" descr="Panel of 4 images showing a child becoming increasingly distressed">
            <a:extLst>
              <a:ext uri="{FF2B5EF4-FFF2-40B4-BE49-F238E27FC236}">
                <a16:creationId xmlns:a16="http://schemas.microsoft.com/office/drawing/2014/main" id="{10239ABA-93B3-2AE8-BE6D-47B2FEDD8C14}"/>
              </a:ext>
            </a:extLst>
          </p:cNvPr>
          <p:cNvGrpSpPr/>
          <p:nvPr/>
        </p:nvGrpSpPr>
        <p:grpSpPr>
          <a:xfrm>
            <a:off x="838200" y="3271182"/>
            <a:ext cx="10673363" cy="2940697"/>
            <a:chOff x="838200" y="3271182"/>
            <a:chExt cx="10673363" cy="2940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0FBD7-EFE2-D66E-D9B3-097CF7515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" r="15140"/>
            <a:stretch>
              <a:fillRect/>
            </a:stretch>
          </p:blipFill>
          <p:spPr bwMode="auto">
            <a:xfrm>
              <a:off x="1486384" y="4380211"/>
              <a:ext cx="185374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885466-BE2D-B431-18DD-9384AB33076C}"/>
                </a:ext>
              </a:extLst>
            </p:cNvPr>
            <p:cNvSpPr txBox="1"/>
            <p:nvPr/>
          </p:nvSpPr>
          <p:spPr>
            <a:xfrm>
              <a:off x="838200" y="3586818"/>
              <a:ext cx="3321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ato" panose="020F0502020204030203" pitchFamily="34" charset="77"/>
                </a:rPr>
                <a:t>Hopefully not you…</a:t>
              </a: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347407B-AC12-EF23-36B2-7C6D90000C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5" t="172" r="9145" b="-172"/>
            <a:stretch>
              <a:fillRect/>
            </a:stretch>
          </p:blipFill>
          <p:spPr bwMode="auto">
            <a:xfrm>
              <a:off x="3894034" y="4383079"/>
              <a:ext cx="1830601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C159FF7-E42B-5A69-58E5-2D2ABA34A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5"/>
            <a:stretch>
              <a:fillRect/>
            </a:stretch>
          </p:blipFill>
          <p:spPr bwMode="auto">
            <a:xfrm>
              <a:off x="6278538" y="4380211"/>
              <a:ext cx="181473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6C8FA7C4-966A-CF4C-33CC-DF2695F4F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8"/>
            <a:stretch>
              <a:fillRect/>
            </a:stretch>
          </p:blipFill>
          <p:spPr bwMode="auto">
            <a:xfrm>
              <a:off x="8647180" y="4380211"/>
              <a:ext cx="1825221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ular Callout 8">
              <a:extLst>
                <a:ext uri="{FF2B5EF4-FFF2-40B4-BE49-F238E27FC236}">
                  <a16:creationId xmlns:a16="http://schemas.microsoft.com/office/drawing/2014/main" id="{66DD5277-1782-CD79-B6B5-E0B2C55ACB11}"/>
                </a:ext>
              </a:extLst>
            </p:cNvPr>
            <p:cNvSpPr/>
            <p:nvPr/>
          </p:nvSpPr>
          <p:spPr>
            <a:xfrm>
              <a:off x="9843046" y="3271182"/>
              <a:ext cx="1668517" cy="1000125"/>
            </a:xfrm>
            <a:prstGeom prst="wedgeRoundRectCallout">
              <a:avLst>
                <a:gd name="adj1" fmla="val -41523"/>
                <a:gd name="adj2" fmla="val 11396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Lato" panose="020F0502020204030203" pitchFamily="34" charset="77"/>
                </a:rPr>
                <a:t>I quit!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3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BF37-A090-90BD-6AA3-D7F50F04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 Brunelle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7CF53-A8A4-EC7B-E205-0B38055F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0"/>
            <a:ext cx="5970104" cy="48129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Associate Teaching Professor</a:t>
            </a:r>
          </a:p>
          <a:p>
            <a:r>
              <a:rPr lang="en-US" dirty="0"/>
              <a:t>Faculty at UVA 2017-2023</a:t>
            </a:r>
            <a:br>
              <a:rPr lang="en-US" dirty="0"/>
            </a:br>
            <a:r>
              <a:rPr lang="en-US" dirty="0"/>
              <a:t>At UW since autumn 2023</a:t>
            </a:r>
          </a:p>
          <a:p>
            <a:r>
              <a:rPr lang="en-US" dirty="0"/>
              <a:t>I’ve mostly taught courses on: Discrete Math </a:t>
            </a:r>
            <a:br>
              <a:rPr lang="en-US" dirty="0"/>
            </a:br>
            <a:r>
              <a:rPr lang="en-US" dirty="0"/>
              <a:t>Algorithms</a:t>
            </a:r>
            <a:br>
              <a:rPr lang="en-US" dirty="0"/>
            </a:br>
            <a:r>
              <a:rPr lang="en-US" dirty="0"/>
              <a:t>Data Structures</a:t>
            </a:r>
            <a:br>
              <a:rPr lang="en-US" dirty="0"/>
            </a:br>
            <a:r>
              <a:rPr lang="en-US" dirty="0"/>
              <a:t>Intro to Programming</a:t>
            </a:r>
          </a:p>
          <a:p>
            <a:endParaRPr lang="en-US" dirty="0"/>
          </a:p>
        </p:txBody>
      </p:sp>
      <p:pic>
        <p:nvPicPr>
          <p:cNvPr id="5" name="Picture 4" descr="Nathan Brunelle">
            <a:extLst>
              <a:ext uri="{FF2B5EF4-FFF2-40B4-BE49-F238E27FC236}">
                <a16:creationId xmlns:a16="http://schemas.microsoft.com/office/drawing/2014/main" id="{10A0FCE8-EBCE-C2BD-FC62-94C9A7F9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20" r="5974"/>
          <a:stretch>
            <a:fillRect/>
          </a:stretch>
        </p:blipFill>
        <p:spPr>
          <a:xfrm rot="5400000">
            <a:off x="7914447" y="491346"/>
            <a:ext cx="2792896" cy="2647950"/>
          </a:xfrm>
          <a:prstGeom prst="rect">
            <a:avLst/>
          </a:prstGeom>
        </p:spPr>
      </p:pic>
      <p:pic>
        <p:nvPicPr>
          <p:cNvPr id="10" name="Picture 9" descr="Nathan's newborn son">
            <a:extLst>
              <a:ext uri="{FF2B5EF4-FFF2-40B4-BE49-F238E27FC236}">
                <a16:creationId xmlns:a16="http://schemas.microsoft.com/office/drawing/2014/main" id="{01581D36-1EC1-41EE-0053-D0020D73E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88"/>
          <a:stretch>
            <a:fillRect/>
          </a:stretch>
        </p:blipFill>
        <p:spPr>
          <a:xfrm>
            <a:off x="7619172" y="3948459"/>
            <a:ext cx="4187687" cy="25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FC98-E325-71B3-D5F0-8C4186F1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Glenn Sun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33F42-D7FD-F82E-ADA5-1565879E5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0"/>
            <a:ext cx="5087112" cy="4812983"/>
          </a:xfrm>
        </p:spPr>
        <p:txBody>
          <a:bodyPr>
            <a:normAutofit fontScale="92500"/>
          </a:bodyPr>
          <a:lstStyle/>
          <a:p>
            <a:r>
              <a:rPr lang="en-US" dirty="0"/>
              <a:t>3rd year PhD student</a:t>
            </a:r>
          </a:p>
          <a:p>
            <a:r>
              <a:rPr lang="en-US" dirty="0"/>
              <a:t>I study Boolean satisfiability (the topic of the last 2 weeks of this course!)</a:t>
            </a:r>
          </a:p>
          <a:p>
            <a:r>
              <a:rPr lang="en-US" dirty="0"/>
              <a:t>I’ve been teaching in various forms (math circles, HS summer camps, </a:t>
            </a:r>
            <a:r>
              <a:rPr lang="en-US" dirty="0" err="1"/>
              <a:t>TAing</a:t>
            </a:r>
            <a:r>
              <a:rPr lang="en-US" dirty="0"/>
              <a:t>) for ~6 years.</a:t>
            </a:r>
          </a:p>
        </p:txBody>
      </p:sp>
      <p:pic>
        <p:nvPicPr>
          <p:cNvPr id="5" name="Picture 4" descr="Glenn Sun">
            <a:extLst>
              <a:ext uri="{FF2B5EF4-FFF2-40B4-BE49-F238E27FC236}">
                <a16:creationId xmlns:a16="http://schemas.microsoft.com/office/drawing/2014/main" id="{5DF12030-A8C1-DFC4-53AF-D56829D8E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87" y="1714500"/>
            <a:ext cx="342595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911C-F984-E529-BC0D-24F9A877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 Team</a:t>
            </a:r>
          </a:p>
        </p:txBody>
      </p:sp>
      <p:pic>
        <p:nvPicPr>
          <p:cNvPr id="2050" name="Picture 2" descr="Zachary Bi">
            <a:extLst>
              <a:ext uri="{FF2B5EF4-FFF2-40B4-BE49-F238E27FC236}">
                <a16:creationId xmlns:a16="http://schemas.microsoft.com/office/drawing/2014/main" id="{8613BFE1-8A39-DD33-7698-5FE1D058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53" y="365125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ayla Huang">
            <a:extLst>
              <a:ext uri="{FF2B5EF4-FFF2-40B4-BE49-F238E27FC236}">
                <a16:creationId xmlns:a16="http://schemas.microsoft.com/office/drawing/2014/main" id="{434D0AD7-D46F-2219-20F7-61EBE1C8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56" y="735495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therine Elena Leavitt">
            <a:extLst>
              <a:ext uri="{FF2B5EF4-FFF2-40B4-BE49-F238E27FC236}">
                <a16:creationId xmlns:a16="http://schemas.microsoft.com/office/drawing/2014/main" id="{8233E679-B2C5-2C6D-1885-E8DC63DA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30" y="3603742"/>
            <a:ext cx="1662319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van Wu">
            <a:extLst>
              <a:ext uri="{FF2B5EF4-FFF2-40B4-BE49-F238E27FC236}">
                <a16:creationId xmlns:a16="http://schemas.microsoft.com/office/drawing/2014/main" id="{9361F831-F013-1C19-9330-3855171A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2" y="1843708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uchen Xin">
            <a:extLst>
              <a:ext uri="{FF2B5EF4-FFF2-40B4-BE49-F238E27FC236}">
                <a16:creationId xmlns:a16="http://schemas.microsoft.com/office/drawing/2014/main" id="{62E71608-5E1C-8F98-4AF3-E4CF9AB9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372" y="3778829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CDFE63-992B-FC19-4C7F-89E43C543287}"/>
              </a:ext>
            </a:extLst>
          </p:cNvPr>
          <p:cNvSpPr txBox="1"/>
          <p:nvPr/>
        </p:nvSpPr>
        <p:spPr>
          <a:xfrm>
            <a:off x="927652" y="4139169"/>
            <a:ext cx="960519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Evan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99E44-9896-40EB-F3FC-09B7B304F9B7}"/>
              </a:ext>
            </a:extLst>
          </p:cNvPr>
          <p:cNvSpPr txBox="1"/>
          <p:nvPr/>
        </p:nvSpPr>
        <p:spPr>
          <a:xfrm>
            <a:off x="3576430" y="5920089"/>
            <a:ext cx="1758815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Katherine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266AC-1674-F0B7-B92C-338B8D27F944}"/>
              </a:ext>
            </a:extLst>
          </p:cNvPr>
          <p:cNvSpPr txBox="1"/>
          <p:nvPr/>
        </p:nvSpPr>
        <p:spPr>
          <a:xfrm>
            <a:off x="5446972" y="3030956"/>
            <a:ext cx="1210588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Shayla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E4383-D230-BF21-F599-B90061793C51}"/>
              </a:ext>
            </a:extLst>
          </p:cNvPr>
          <p:cNvSpPr txBox="1"/>
          <p:nvPr/>
        </p:nvSpPr>
        <p:spPr>
          <a:xfrm>
            <a:off x="8544753" y="2665528"/>
            <a:ext cx="1471878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Zachary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EF626-E3B8-60B6-6136-46C92A893180}"/>
              </a:ext>
            </a:extLst>
          </p:cNvPr>
          <p:cNvSpPr txBox="1"/>
          <p:nvPr/>
        </p:nvSpPr>
        <p:spPr>
          <a:xfrm>
            <a:off x="8076372" y="6094829"/>
            <a:ext cx="1345240" cy="57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  <a:spcBef>
                <a:spcPts val="2400"/>
              </a:spcBef>
            </a:pPr>
            <a:r>
              <a:rPr lang="en-US" sz="2800" dirty="0">
                <a:latin typeface="Lato" panose="020F0502020204030203" pitchFamily="34" charset="77"/>
                <a:ea typeface="Inter" panose="02000503000000020004" pitchFamily="2" charset="0"/>
              </a:rPr>
              <a:t>Yuchen</a:t>
            </a:r>
          </a:p>
        </p:txBody>
      </p:sp>
    </p:spTree>
    <p:extLst>
      <p:ext uri="{BB962C8B-B14F-4D97-AF65-F5344CB8AC3E}">
        <p14:creationId xmlns:p14="http://schemas.microsoft.com/office/powerpoint/2010/main" val="8282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48B7-6413-4430-7520-76C98574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things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EB688D-BD4D-3476-93DA-521A674D1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8313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Canvas</a:t>
            </a:r>
            <a:r>
              <a:rPr lang="en-US" dirty="0"/>
              <a:t>:  Primary place for all course content, such as submitting homework, lecture recordings, etc.</a:t>
            </a:r>
          </a:p>
          <a:p>
            <a:pPr marL="468313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Ed Board</a:t>
            </a:r>
            <a:r>
              <a:rPr lang="en-US" dirty="0"/>
              <a:t>:  Questions and discussion with staff/other students</a:t>
            </a:r>
          </a:p>
          <a:p>
            <a:pPr marL="0" indent="0">
              <a:buNone/>
            </a:pPr>
            <a:r>
              <a:rPr lang="en-US" dirty="0"/>
              <a:t>As necessary, items in Canvas will link to:</a:t>
            </a:r>
          </a:p>
          <a:p>
            <a:pPr marL="468313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cs.uw.edu/417:  Public course content</a:t>
            </a:r>
          </a:p>
          <a:p>
            <a:pPr marL="468313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Gradescope</a:t>
            </a:r>
            <a:r>
              <a:rPr lang="en-US" dirty="0"/>
              <a:t>:  For a small number of assignments</a:t>
            </a:r>
          </a:p>
        </p:txBody>
      </p:sp>
    </p:spTree>
    <p:extLst>
      <p:ext uri="{BB962C8B-B14F-4D97-AF65-F5344CB8AC3E}">
        <p14:creationId xmlns:p14="http://schemas.microsoft.com/office/powerpoint/2010/main" val="23518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CDEF-394E-E64E-E0B7-35685D6B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D48C8-9B4B-DC82-3786-D9AE23929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0"/>
            <a:ext cx="6367272" cy="4812983"/>
          </a:xfrm>
        </p:spPr>
        <p:txBody>
          <a:bodyPr/>
          <a:lstStyle/>
          <a:p>
            <a:r>
              <a:rPr lang="en-US" dirty="0"/>
              <a:t>Not required.</a:t>
            </a:r>
          </a:p>
          <a:p>
            <a:r>
              <a:rPr lang="en-US" dirty="0"/>
              <a:t>Optional reference: </a:t>
            </a:r>
            <a:br>
              <a:rPr lang="en-US" dirty="0"/>
            </a:br>
            <a:r>
              <a:rPr lang="en-US" b="1" dirty="0"/>
              <a:t>“Algorithm Design” </a:t>
            </a:r>
            <a:r>
              <a:rPr lang="en-US" dirty="0"/>
              <a:t>by Jon Kleinberg and Éva Tardos</a:t>
            </a:r>
          </a:p>
          <a:p>
            <a:endParaRPr lang="en-US" dirty="0"/>
          </a:p>
        </p:txBody>
      </p:sp>
      <p:pic>
        <p:nvPicPr>
          <p:cNvPr id="4" name="Content Placeholder 8" descr="Photograph of Kleinberg-Tardos textbook cover">
            <a:extLst>
              <a:ext uri="{FF2B5EF4-FFF2-40B4-BE49-F238E27FC236}">
                <a16:creationId xmlns:a16="http://schemas.microsoft.com/office/drawing/2014/main" id="{F9FFBF9D-B4A4-B351-D5B4-301BBC7632F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363980"/>
            <a:ext cx="3810000" cy="4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E68CD"/>
      </a:accent1>
      <a:accent2>
        <a:srgbClr val="D6431A"/>
      </a:accent2>
      <a:accent3>
        <a:srgbClr val="00ABC3"/>
      </a:accent3>
      <a:accent4>
        <a:srgbClr val="E09000"/>
      </a:accent4>
      <a:accent5>
        <a:srgbClr val="BC33AD"/>
      </a:accent5>
      <a:accent6>
        <a:srgbClr val="519304"/>
      </a:accent6>
      <a:hlink>
        <a:srgbClr val="467886"/>
      </a:hlink>
      <a:folHlink>
        <a:srgbClr val="46788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5000"/>
          </a:lnSpc>
          <a:spcBef>
            <a:spcPts val="2400"/>
          </a:spcBef>
          <a:defRPr sz="2800" dirty="0" err="1" smtClean="0">
            <a:latin typeface="Lato" panose="020F0502020204030203" pitchFamily="34" charset="77"/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417template" id="{AAF81601-399A-2442-AAE4-D244F3C4B759}" vid="{29E269BC-C148-3C43-85B3-C1C1EC7BE7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9168</TotalTime>
  <Words>1657</Words>
  <Application>Microsoft Macintosh PowerPoint</Application>
  <PresentationFormat>Widescreen</PresentationFormat>
  <Paragraphs>443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Cambria Math</vt:lpstr>
      <vt:lpstr>Lato</vt:lpstr>
      <vt:lpstr>Office Theme</vt:lpstr>
      <vt:lpstr>Lecture 1: Intro/Stable Matching</vt:lpstr>
      <vt:lpstr>Intro/Logistics</vt:lpstr>
      <vt:lpstr>About CSE 417</vt:lpstr>
      <vt:lpstr>How it will sometimes feel</vt:lpstr>
      <vt:lpstr>Nathan Brunelle</vt:lpstr>
      <vt:lpstr>Glenn Sun</vt:lpstr>
      <vt:lpstr>The TA Team</vt:lpstr>
      <vt:lpstr>Where to find things</vt:lpstr>
      <vt:lpstr>Textbook</vt:lpstr>
      <vt:lpstr>Homework</vt:lpstr>
      <vt:lpstr>Resubmissions/Late policy</vt:lpstr>
      <vt:lpstr>Assessments</vt:lpstr>
      <vt:lpstr>Grading scheme</vt:lpstr>
      <vt:lpstr>Collaboration</vt:lpstr>
      <vt:lpstr>Office hours</vt:lpstr>
      <vt:lpstr>Anonymous feedback</vt:lpstr>
      <vt:lpstr>More details</vt:lpstr>
      <vt:lpstr>Stable Matching</vt:lpstr>
      <vt:lpstr>Matching medical residents to hospitals (1/2)</vt:lpstr>
      <vt:lpstr>Matching medical residents to hospitals (2/2)</vt:lpstr>
      <vt:lpstr>Simplification: Stable matching problem</vt:lpstr>
      <vt:lpstr>Stable matching examples (1/3)</vt:lpstr>
      <vt:lpstr>Stable matching examples (1/3)</vt:lpstr>
      <vt:lpstr>Stable matching examples (2/3)</vt:lpstr>
      <vt:lpstr>Stable matching examples (3/3)</vt:lpstr>
      <vt:lpstr>Gale–Shapley algorithm</vt:lpstr>
      <vt:lpstr>Questions about Gale–Shapley (1/3)</vt:lpstr>
      <vt:lpstr>Questions about Gale–Shapley (2/3)</vt:lpstr>
      <vt:lpstr>Questions about Gale–Shapley (3/3)</vt:lpstr>
      <vt:lpstr>Your To-Do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Sun</dc:creator>
  <cp:lastModifiedBy>Glenn Sun</cp:lastModifiedBy>
  <cp:revision>34</cp:revision>
  <dcterms:created xsi:type="dcterms:W3CDTF">2025-09-15T17:56:15Z</dcterms:created>
  <dcterms:modified xsi:type="dcterms:W3CDTF">2025-09-24T00:07:05Z</dcterms:modified>
</cp:coreProperties>
</file>