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4"/>
  </p:notesMasterIdLst>
  <p:sldIdLst>
    <p:sldId id="256" r:id="rId2"/>
    <p:sldId id="278" r:id="rId3"/>
    <p:sldId id="444" r:id="rId4"/>
    <p:sldId id="447" r:id="rId5"/>
    <p:sldId id="279" r:id="rId6"/>
    <p:sldId id="280" r:id="rId7"/>
    <p:sldId id="281" r:id="rId8"/>
    <p:sldId id="282" r:id="rId9"/>
    <p:sldId id="283" r:id="rId10"/>
    <p:sldId id="284" r:id="rId11"/>
    <p:sldId id="285" r:id="rId12"/>
    <p:sldId id="287" r:id="rId13"/>
    <p:sldId id="418" r:id="rId14"/>
    <p:sldId id="423" r:id="rId15"/>
    <p:sldId id="424" r:id="rId16"/>
    <p:sldId id="425" r:id="rId17"/>
    <p:sldId id="437" r:id="rId18"/>
    <p:sldId id="426" r:id="rId19"/>
    <p:sldId id="427" r:id="rId20"/>
    <p:sldId id="428" r:id="rId21"/>
    <p:sldId id="429" r:id="rId22"/>
    <p:sldId id="430" r:id="rId23"/>
    <p:sldId id="431" r:id="rId24"/>
    <p:sldId id="438" r:id="rId25"/>
    <p:sldId id="439" r:id="rId26"/>
    <p:sldId id="449" r:id="rId27"/>
    <p:sldId id="441" r:id="rId28"/>
    <p:sldId id="442" r:id="rId29"/>
    <p:sldId id="445" r:id="rId30"/>
    <p:sldId id="446" r:id="rId31"/>
    <p:sldId id="448" r:id="rId32"/>
    <p:sldId id="275" r:id="rId33"/>
    <p:sldId id="274" r:id="rId34"/>
    <p:sldId id="276" r:id="rId35"/>
    <p:sldId id="257" r:id="rId36"/>
    <p:sldId id="258" r:id="rId37"/>
    <p:sldId id="259" r:id="rId38"/>
    <p:sldId id="261" r:id="rId39"/>
    <p:sldId id="260" r:id="rId40"/>
    <p:sldId id="262" r:id="rId41"/>
    <p:sldId id="263" r:id="rId42"/>
    <p:sldId id="450" r:id="rId43"/>
    <p:sldId id="264" r:id="rId44"/>
    <p:sldId id="265" r:id="rId45"/>
    <p:sldId id="266" r:id="rId46"/>
    <p:sldId id="267" r:id="rId47"/>
    <p:sldId id="268" r:id="rId48"/>
    <p:sldId id="269" r:id="rId49"/>
    <p:sldId id="270" r:id="rId50"/>
    <p:sldId id="451" r:id="rId51"/>
    <p:sldId id="271" r:id="rId52"/>
    <p:sldId id="272" r:id="rId53"/>
    <p:sldId id="452" r:id="rId54"/>
    <p:sldId id="273" r:id="rId55"/>
    <p:sldId id="453" r:id="rId56"/>
    <p:sldId id="454" r:id="rId57"/>
    <p:sldId id="455" r:id="rId58"/>
    <p:sldId id="277" r:id="rId59"/>
    <p:sldId id="286" r:id="rId60"/>
    <p:sldId id="456" r:id="rId61"/>
    <p:sldId id="288" r:id="rId62"/>
    <p:sldId id="289"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2" d="100"/>
          <a:sy n="82" d="100"/>
        </p:scale>
        <p:origin x="66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0D89DE-0CE7-479F-A95E-7709105CAABF}" type="datetimeFigureOut">
              <a:rPr lang="en-US" smtClean="0"/>
              <a:t>3/7/2024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0DA0D-82DD-4E88-BBFD-EAFC6A46C77F}" type="slidenum">
              <a:rPr lang="en-US" smtClean="0"/>
              <a:t>‹#›</a:t>
            </a:fld>
            <a:endParaRPr lang="en-US"/>
          </a:p>
        </p:txBody>
      </p:sp>
    </p:spTree>
    <p:extLst>
      <p:ext uri="{BB962C8B-B14F-4D97-AF65-F5344CB8AC3E}">
        <p14:creationId xmlns:p14="http://schemas.microsoft.com/office/powerpoint/2010/main" val="18182313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Method header: return type int, input int[]</a:t>
            </a:r>
          </a:p>
          <a:p>
            <a:r>
              <a:rPr lang="en-US" dirty="0"/>
              <a:t>Define int[] opt</a:t>
            </a:r>
          </a:p>
          <a:p>
            <a:r>
              <a:rPr lang="en-US" dirty="0"/>
              <a:t>Write for-loop, don’t worry about base cases yet.</a:t>
            </a:r>
          </a:p>
          <a:p>
            <a:r>
              <a:rPr lang="en-US" dirty="0"/>
              <a:t>Go back and handle base cases. </a:t>
            </a:r>
          </a:p>
          <a:p>
            <a:r>
              <a:rPr lang="en-US" dirty="0"/>
              <a:t>Wrap-up return.</a:t>
            </a:r>
          </a:p>
        </p:txBody>
      </p:sp>
      <p:sp>
        <p:nvSpPr>
          <p:cNvPr id="4" name="Slide Number Placeholder 3"/>
          <p:cNvSpPr>
            <a:spLocks noGrp="1"/>
          </p:cNvSpPr>
          <p:nvPr>
            <p:ph type="sldNum" sz="quarter" idx="5"/>
          </p:nvPr>
        </p:nvSpPr>
        <p:spPr/>
        <p:txBody>
          <a:bodyPr/>
          <a:lstStyle/>
          <a:p>
            <a:fld id="{16B541F1-B791-469D-A32D-CE6EE98657AF}" type="slidenum">
              <a:rPr lang="en-US" smtClean="0"/>
              <a:t>55</a:t>
            </a:fld>
            <a:endParaRPr lang="en-US"/>
          </a:p>
        </p:txBody>
      </p:sp>
    </p:spTree>
    <p:extLst>
      <p:ext uri="{BB962C8B-B14F-4D97-AF65-F5344CB8AC3E}">
        <p14:creationId xmlns:p14="http://schemas.microsoft.com/office/powerpoint/2010/main" val="3889715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BA32740-B4A7-4BD1-99A8-7D670BBF677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2097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8BA32740-B4A7-4BD1-99A8-7D670BBF6774}" type="datetimeFigureOut">
              <a:rPr lang="en-US" smtClean="0"/>
              <a:t>3/7/2024</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72921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8BA32740-B4A7-4BD1-99A8-7D670BBF6774}" type="datetimeFigureOut">
              <a:rPr lang="en-US" smtClean="0"/>
              <a:t>3/7/2024</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13CCDB39-7BCA-4D3A-B62B-EFDA8ACDAA12}"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endParaRPr lang="en-US" dirty="0"/>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67554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9983516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BA32740-B4A7-4BD1-99A8-7D670BBF677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84720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8BA32740-B4A7-4BD1-99A8-7D670BBF6774}" type="datetimeFigureOut">
              <a:rPr lang="en-US" smtClean="0"/>
              <a:t>3/7/2024</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13CCDB39-7BCA-4D3A-B62B-EFDA8ACDAA12}"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129319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8BA32740-B4A7-4BD1-99A8-7D670BBF6774}" type="datetimeFigureOut">
              <a:rPr lang="en-US" smtClean="0"/>
              <a:t>3/7/2024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CCDB39-7BCA-4D3A-B62B-EFDA8ACDAA12}"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0127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BA32740-B4A7-4BD1-99A8-7D670BBF6774}" type="datetimeFigureOut">
              <a:rPr lang="en-US" smtClean="0"/>
              <a:t>3/7/2024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02621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BA32740-B4A7-4BD1-99A8-7D670BBF677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12744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BA32740-B4A7-4BD1-99A8-7D670BBF6774}" type="datetimeFigureOut">
              <a:rPr lang="en-US" smtClean="0"/>
              <a:t>3/7/2024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1099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A32740-B4A7-4BD1-99A8-7D670BBF6774}" type="datetimeFigureOut">
              <a:rPr lang="en-US" smtClean="0"/>
              <a:t>3/7/2024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CCDB39-7BCA-4D3A-B62B-EFDA8ACDAA12}" type="slidenum">
              <a:rPr lang="en-US" smtClean="0"/>
              <a:t>‹#›</a:t>
            </a:fld>
            <a:endParaRPr lang="en-US"/>
          </a:p>
        </p:txBody>
      </p:sp>
    </p:spTree>
    <p:extLst>
      <p:ext uri="{BB962C8B-B14F-4D97-AF65-F5344CB8AC3E}">
        <p14:creationId xmlns:p14="http://schemas.microsoft.com/office/powerpoint/2010/main" val="221648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BA32740-B4A7-4BD1-99A8-7D670BBF6774}" type="datetimeFigureOut">
              <a:rPr lang="en-US" smtClean="0"/>
              <a:t>3/7/2024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CCDB39-7BCA-4D3A-B62B-EFDA8ACDAA12}"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30051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0"/>
            <a:r>
              <a:rPr lang="en-US" dirty="0"/>
              <a:t> 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8BA32740-B4A7-4BD1-99A8-7D670BBF6774}" type="datetimeFigureOut">
              <a:rPr lang="en-US" smtClean="0"/>
              <a:t>3/7/2024</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CCDB39-7BCA-4D3A-B62B-EFDA8ACDAA12}"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39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leetcode.com/" TargetMode="External"/><Relationship Id="rId2" Type="http://schemas.openxmlformats.org/officeDocument/2006/relationships/hyperlink" Target="https://medium.com/@techie4good/the-secrets-no-one-told-you-about-technical-interviews-5294fed0da9a" TargetMode="External"/><Relationship Id="rId1" Type="http://schemas.openxmlformats.org/officeDocument/2006/relationships/slideLayout" Target="../slideLayouts/slideLayout2.xml"/><Relationship Id="rId4" Type="http://schemas.openxmlformats.org/officeDocument/2006/relationships/hyperlink" Target="https://www.cs.washington.edu/academics/ugrad/current-students/career#resume"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41420-756E-457B-87A2-BCDE28F1CFF4}"/>
              </a:ext>
            </a:extLst>
          </p:cNvPr>
          <p:cNvSpPr>
            <a:spLocks noGrp="1"/>
          </p:cNvSpPr>
          <p:nvPr>
            <p:ph type="ctrTitle"/>
          </p:nvPr>
        </p:nvSpPr>
        <p:spPr/>
        <p:txBody>
          <a:bodyPr/>
          <a:lstStyle/>
          <a:p>
            <a:r>
              <a:rPr lang="en-US" dirty="0"/>
              <a:t>More Greedy;</a:t>
            </a:r>
            <a:br>
              <a:rPr lang="en-US" dirty="0"/>
            </a:br>
            <a:r>
              <a:rPr lang="en-US" dirty="0"/>
              <a:t>Course wrap-up</a:t>
            </a:r>
          </a:p>
        </p:txBody>
      </p:sp>
      <p:sp>
        <p:nvSpPr>
          <p:cNvPr id="3" name="Subtitle 2">
            <a:extLst>
              <a:ext uri="{FF2B5EF4-FFF2-40B4-BE49-F238E27FC236}">
                <a16:creationId xmlns:a16="http://schemas.microsoft.com/office/drawing/2014/main" id="{07186E44-A394-4CDD-961E-BFBD05ACC40E}"/>
              </a:ext>
            </a:extLst>
          </p:cNvPr>
          <p:cNvSpPr>
            <a:spLocks noGrp="1"/>
          </p:cNvSpPr>
          <p:nvPr>
            <p:ph type="subTitle" idx="1"/>
          </p:nvPr>
        </p:nvSpPr>
        <p:spPr/>
        <p:txBody>
          <a:bodyPr/>
          <a:lstStyle/>
          <a:p>
            <a:r>
              <a:rPr lang="en-US" dirty="0"/>
              <a:t>CSE 417 Winter 24</a:t>
            </a:r>
          </a:p>
          <a:p>
            <a:r>
              <a:rPr lang="en-US" dirty="0"/>
              <a:t>Lecture 27</a:t>
            </a:r>
          </a:p>
        </p:txBody>
      </p:sp>
    </p:spTree>
    <p:extLst>
      <p:ext uri="{BB962C8B-B14F-4D97-AF65-F5344CB8AC3E}">
        <p14:creationId xmlns:p14="http://schemas.microsoft.com/office/powerpoint/2010/main" val="1591361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r>
              <a:rPr lang="en-US" dirty="0"/>
              <a:t>Some possibilities</a:t>
            </a:r>
          </a:p>
          <a:p>
            <a:r>
              <a:rPr lang="en-US" dirty="0"/>
              <a:t>Earliest end time (add if no overlap with previous selected)</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2964342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3EDA0-55D8-446D-903D-58F7CEF46A25}"/>
              </a:ext>
            </a:extLst>
          </p:cNvPr>
          <p:cNvSpPr>
            <a:spLocks noGrp="1"/>
          </p:cNvSpPr>
          <p:nvPr>
            <p:ph type="title"/>
          </p:nvPr>
        </p:nvSpPr>
        <p:spPr/>
        <p:txBody>
          <a:bodyPr/>
          <a:lstStyle/>
          <a:p>
            <a:r>
              <a:rPr lang="en-US" dirty="0"/>
              <a:t>Greedy</a:t>
            </a:r>
          </a:p>
        </p:txBody>
      </p:sp>
      <p:sp>
        <p:nvSpPr>
          <p:cNvPr id="3" name="Content Placeholder 2">
            <a:extLst>
              <a:ext uri="{FF2B5EF4-FFF2-40B4-BE49-F238E27FC236}">
                <a16:creationId xmlns:a16="http://schemas.microsoft.com/office/drawing/2014/main" id="{E3A0E781-E346-4125-87BB-C9B29DD3EFAB}"/>
              </a:ext>
            </a:extLst>
          </p:cNvPr>
          <p:cNvSpPr>
            <a:spLocks noGrp="1"/>
          </p:cNvSpPr>
          <p:nvPr>
            <p:ph idx="1"/>
          </p:nvPr>
        </p:nvSpPr>
        <p:spPr/>
        <p:txBody>
          <a:bodyPr/>
          <a:lstStyle/>
          <a:p>
            <a:r>
              <a:rPr lang="en-US" dirty="0"/>
              <a:t>That list slide is the real difficulty with greedy algorithms.</a:t>
            </a:r>
          </a:p>
          <a:p>
            <a:r>
              <a:rPr lang="en-US" dirty="0"/>
              <a:t>All of those look at least somewhat plausible at first glance.</a:t>
            </a:r>
          </a:p>
          <a:p>
            <a:endParaRPr lang="en-US" dirty="0"/>
          </a:p>
          <a:p>
            <a:r>
              <a:rPr lang="en-US" dirty="0"/>
              <a:t>With MSTs that was fine – those ideas all worked! </a:t>
            </a:r>
          </a:p>
          <a:p>
            <a:r>
              <a:rPr lang="en-US" dirty="0"/>
              <a:t>It’s not fine here.</a:t>
            </a:r>
          </a:p>
          <a:p>
            <a:endParaRPr lang="en-US" dirty="0"/>
          </a:p>
          <a:p>
            <a:r>
              <a:rPr lang="en-US" dirty="0"/>
              <a:t>They don’t all work.</a:t>
            </a:r>
          </a:p>
          <a:p>
            <a:r>
              <a:rPr lang="en-US" dirty="0"/>
              <a:t>As a first step – try to find counter-examples to narrow down</a:t>
            </a:r>
          </a:p>
        </p:txBody>
      </p:sp>
    </p:spTree>
    <p:extLst>
      <p:ext uri="{BB962C8B-B14F-4D97-AF65-F5344CB8AC3E}">
        <p14:creationId xmlns:p14="http://schemas.microsoft.com/office/powerpoint/2010/main" val="2265055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Tree>
    <p:extLst>
      <p:ext uri="{BB962C8B-B14F-4D97-AF65-F5344CB8AC3E}">
        <p14:creationId xmlns:p14="http://schemas.microsoft.com/office/powerpoint/2010/main" val="3138834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5942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5C9FA-DA4B-4E3D-8138-194F9FD91DDA}"/>
              </a:ext>
            </a:extLst>
          </p:cNvPr>
          <p:cNvSpPr>
            <a:spLocks noGrp="1"/>
          </p:cNvSpPr>
          <p:nvPr>
            <p:ph type="title"/>
          </p:nvPr>
        </p:nvSpPr>
        <p:spPr/>
        <p:txBody>
          <a:bodyPr/>
          <a:lstStyle/>
          <a:p>
            <a:r>
              <a:rPr lang="en-US" dirty="0"/>
              <a:t>Take Earliest Start Time – Counter Example</a:t>
            </a:r>
          </a:p>
        </p:txBody>
      </p:sp>
      <p:sp>
        <p:nvSpPr>
          <p:cNvPr id="3" name="Content Placeholder 2">
            <a:extLst>
              <a:ext uri="{FF2B5EF4-FFF2-40B4-BE49-F238E27FC236}">
                <a16:creationId xmlns:a16="http://schemas.microsoft.com/office/drawing/2014/main" id="{02451CFF-F3CA-48B9-A7E5-F6B9656098A4}"/>
              </a:ext>
            </a:extLst>
          </p:cNvPr>
          <p:cNvSpPr>
            <a:spLocks noGrp="1"/>
          </p:cNvSpPr>
          <p:nvPr>
            <p:ph idx="1"/>
          </p:nvPr>
        </p:nvSpPr>
        <p:spPr>
          <a:xfrm>
            <a:off x="575240" y="3078481"/>
            <a:ext cx="11187258" cy="3230880"/>
          </a:xfrm>
        </p:spPr>
        <p:txBody>
          <a:bodyPr/>
          <a:lstStyle/>
          <a:p>
            <a:r>
              <a:rPr lang="en-US" dirty="0"/>
              <a:t>Taking the one with the earliest start time doesn’t give us the best answer. </a:t>
            </a:r>
          </a:p>
        </p:txBody>
      </p:sp>
      <p:sp>
        <p:nvSpPr>
          <p:cNvPr id="4" name="Rectangle 3">
            <a:extLst>
              <a:ext uri="{FF2B5EF4-FFF2-40B4-BE49-F238E27FC236}">
                <a16:creationId xmlns:a16="http://schemas.microsoft.com/office/drawing/2014/main" id="{860B37EB-FC36-4052-BA7A-B22FDBB3C9D1}"/>
              </a:ext>
            </a:extLst>
          </p:cNvPr>
          <p:cNvSpPr/>
          <p:nvPr/>
        </p:nvSpPr>
        <p:spPr>
          <a:xfrm>
            <a:off x="659802" y="1755289"/>
            <a:ext cx="6427694"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C696827-9841-49C0-8A18-68E553A5F44B}"/>
              </a:ext>
            </a:extLst>
          </p:cNvPr>
          <p:cNvSpPr/>
          <p:nvPr/>
        </p:nvSpPr>
        <p:spPr>
          <a:xfrm>
            <a:off x="1013908" y="2203972"/>
            <a:ext cx="3263153"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D653F98-431A-4737-B9B4-4E1404DECB2B}"/>
              </a:ext>
            </a:extLst>
          </p:cNvPr>
          <p:cNvSpPr/>
          <p:nvPr/>
        </p:nvSpPr>
        <p:spPr>
          <a:xfrm>
            <a:off x="4478766" y="2184699"/>
            <a:ext cx="2312892" cy="318247"/>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6DBEFE31-E7E1-4E71-9099-4D40CBF7D3F1}"/>
              </a:ext>
            </a:extLst>
          </p:cNvPr>
          <p:cNvSpPr txBox="1"/>
          <p:nvPr/>
        </p:nvSpPr>
        <p:spPr>
          <a:xfrm>
            <a:off x="717804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A7589CB8-CC9F-49EE-83E5-0E27F2510B11}"/>
              </a:ext>
            </a:extLst>
          </p:cNvPr>
          <p:cNvSpPr txBox="1"/>
          <p:nvPr/>
        </p:nvSpPr>
        <p:spPr>
          <a:xfrm>
            <a:off x="717804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9288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89181"/>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84699"/>
            <a:ext cx="282881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5803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9C984-50A1-4F1A-8BBF-919F5E110804}"/>
              </a:ext>
            </a:extLst>
          </p:cNvPr>
          <p:cNvSpPr>
            <a:spLocks noGrp="1"/>
          </p:cNvSpPr>
          <p:nvPr>
            <p:ph type="title"/>
          </p:nvPr>
        </p:nvSpPr>
        <p:spPr/>
        <p:txBody>
          <a:bodyPr/>
          <a:lstStyle/>
          <a:p>
            <a:r>
              <a:rPr lang="en-US" dirty="0"/>
              <a:t>Shortest Interval</a:t>
            </a:r>
          </a:p>
        </p:txBody>
      </p:sp>
      <p:sp>
        <p:nvSpPr>
          <p:cNvPr id="3" name="Content Placeholder 2">
            <a:extLst>
              <a:ext uri="{FF2B5EF4-FFF2-40B4-BE49-F238E27FC236}">
                <a16:creationId xmlns:a16="http://schemas.microsoft.com/office/drawing/2014/main" id="{0D276270-23C1-434C-AADB-1DCF1E64055B}"/>
              </a:ext>
            </a:extLst>
          </p:cNvPr>
          <p:cNvSpPr>
            <a:spLocks noGrp="1"/>
          </p:cNvSpPr>
          <p:nvPr>
            <p:ph idx="1"/>
          </p:nvPr>
        </p:nvSpPr>
        <p:spPr>
          <a:xfrm>
            <a:off x="575240" y="3108959"/>
            <a:ext cx="11187258" cy="3200401"/>
          </a:xfrm>
        </p:spPr>
        <p:txBody>
          <a:bodyPr/>
          <a:lstStyle/>
          <a:p>
            <a:r>
              <a:rPr lang="en-US" dirty="0"/>
              <a:t>Taking the shortest interval first doesn’t give us the best answer</a:t>
            </a:r>
          </a:p>
        </p:txBody>
      </p:sp>
      <p:sp>
        <p:nvSpPr>
          <p:cNvPr id="4" name="Rectangle 3">
            <a:extLst>
              <a:ext uri="{FF2B5EF4-FFF2-40B4-BE49-F238E27FC236}">
                <a16:creationId xmlns:a16="http://schemas.microsoft.com/office/drawing/2014/main" id="{BE3BB4A3-22E8-4064-A277-5ABCD4FC97D0}"/>
              </a:ext>
            </a:extLst>
          </p:cNvPr>
          <p:cNvSpPr/>
          <p:nvPr/>
        </p:nvSpPr>
        <p:spPr>
          <a:xfrm>
            <a:off x="3489960" y="1755289"/>
            <a:ext cx="1379220" cy="318247"/>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62DB0CD-C142-47C7-86B3-1C7EA115AE0A}"/>
              </a:ext>
            </a:extLst>
          </p:cNvPr>
          <p:cNvSpPr/>
          <p:nvPr/>
        </p:nvSpPr>
        <p:spPr>
          <a:xfrm>
            <a:off x="659802" y="2158724"/>
            <a:ext cx="3263153"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B65643E-1113-4F9A-8F22-D2E4703E79B3}"/>
              </a:ext>
            </a:extLst>
          </p:cNvPr>
          <p:cNvSpPr/>
          <p:nvPr/>
        </p:nvSpPr>
        <p:spPr>
          <a:xfrm>
            <a:off x="4478766" y="2154242"/>
            <a:ext cx="2828814" cy="31824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3461666-6CCC-464E-BA5C-61402977742A}"/>
              </a:ext>
            </a:extLst>
          </p:cNvPr>
          <p:cNvSpPr txBox="1"/>
          <p:nvPr/>
        </p:nvSpPr>
        <p:spPr>
          <a:xfrm>
            <a:off x="7574280" y="1611871"/>
            <a:ext cx="2941320" cy="461665"/>
          </a:xfrm>
          <a:prstGeom prst="rect">
            <a:avLst/>
          </a:prstGeom>
          <a:noFill/>
        </p:spPr>
        <p:txBody>
          <a:bodyPr wrap="square" rtlCol="0">
            <a:spAutoFit/>
          </a:bodyPr>
          <a:lstStyle/>
          <a:p>
            <a:r>
              <a:rPr lang="en-US" sz="2400" dirty="0">
                <a:solidFill>
                  <a:schemeClr val="accent3"/>
                </a:solidFill>
                <a:latin typeface="Segoe UI Semilight" panose="020B0402040204020203" pitchFamily="34" charset="0"/>
                <a:cs typeface="Segoe UI Semilight" panose="020B0402040204020203" pitchFamily="34" charset="0"/>
              </a:rPr>
              <a:t>Algorithm finds</a:t>
            </a:r>
          </a:p>
        </p:txBody>
      </p:sp>
      <p:sp>
        <p:nvSpPr>
          <p:cNvPr id="8" name="TextBox 7">
            <a:extLst>
              <a:ext uri="{FF2B5EF4-FFF2-40B4-BE49-F238E27FC236}">
                <a16:creationId xmlns:a16="http://schemas.microsoft.com/office/drawing/2014/main" id="{6D3A7060-87C8-4F90-826D-4869C2C31B25}"/>
              </a:ext>
            </a:extLst>
          </p:cNvPr>
          <p:cNvSpPr txBox="1"/>
          <p:nvPr/>
        </p:nvSpPr>
        <p:spPr>
          <a:xfrm>
            <a:off x="7574280" y="2035478"/>
            <a:ext cx="2941320" cy="461665"/>
          </a:xfrm>
          <a:prstGeom prst="rect">
            <a:avLst/>
          </a:prstGeom>
          <a:noFill/>
        </p:spPr>
        <p:txBody>
          <a:bodyPr wrap="square" rtlCol="0">
            <a:spAutoFit/>
          </a:bodyPr>
          <a:lstStyle/>
          <a:p>
            <a:r>
              <a:rPr lang="en-US" sz="2400" dirty="0">
                <a:solidFill>
                  <a:srgbClr val="FFC000"/>
                </a:solidFill>
                <a:latin typeface="Segoe UI Semilight" panose="020B0402040204020203" pitchFamily="34" charset="0"/>
                <a:cs typeface="Segoe UI Semilight" panose="020B0402040204020203" pitchFamily="34" charset="0"/>
              </a:rPr>
              <a:t>Optimum</a:t>
            </a:r>
          </a:p>
        </p:txBody>
      </p:sp>
    </p:spTree>
    <p:extLst>
      <p:ext uri="{BB962C8B-B14F-4D97-AF65-F5344CB8AC3E}">
        <p14:creationId xmlns:p14="http://schemas.microsoft.com/office/powerpoint/2010/main" val="15082298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01095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C848E-EDCD-436E-9173-27E6D3F86D6B}"/>
              </a:ext>
            </a:extLst>
          </p:cNvPr>
          <p:cNvSpPr>
            <a:spLocks noGrp="1"/>
          </p:cNvSpPr>
          <p:nvPr>
            <p:ph type="title"/>
          </p:nvPr>
        </p:nvSpPr>
        <p:spPr/>
        <p:txBody>
          <a:bodyPr/>
          <a:lstStyle/>
          <a:p>
            <a:r>
              <a:rPr lang="en-US" dirty="0"/>
              <a:t>Earliest End Time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591B74DC-F3B6-4A62-B8AB-A5E7FDD254D2}"/>
                  </a:ext>
                </a:extLst>
              </p:cNvPr>
              <p:cNvSpPr>
                <a:spLocks noGrp="1"/>
              </p:cNvSpPr>
              <p:nvPr>
                <p:ph idx="1"/>
              </p:nvPr>
            </p:nvSpPr>
            <p:spPr/>
            <p:txBody>
              <a:bodyPr/>
              <a:lstStyle/>
              <a:p>
                <a:r>
                  <a:rPr lang="en-US" dirty="0"/>
                  <a:t>Intuition: If </a:t>
                </a:r>
                <a14:m>
                  <m:oMath xmlns:m="http://schemas.openxmlformats.org/officeDocument/2006/math">
                    <m:r>
                      <a:rPr lang="en-US" b="0" i="1" smtClean="0">
                        <a:latin typeface="Cambria Math" panose="02040503050406030204" pitchFamily="18" charset="0"/>
                      </a:rPr>
                      <m:t>𝑢</m:t>
                    </m:r>
                  </m:oMath>
                </a14:m>
                <a:r>
                  <a:rPr lang="en-US" dirty="0"/>
                  <a:t> has the earliest end time, and </a:t>
                </a:r>
                <a14:m>
                  <m:oMath xmlns:m="http://schemas.openxmlformats.org/officeDocument/2006/math">
                    <m:r>
                      <a:rPr lang="en-US" b="0" i="1" smtClean="0">
                        <a:latin typeface="Cambria Math" panose="02040503050406030204" pitchFamily="18" charset="0"/>
                      </a:rPr>
                      <m:t>𝑢</m:t>
                    </m:r>
                  </m:oMath>
                </a14:m>
                <a:r>
                  <a:rPr lang="en-US" dirty="0"/>
                  <a:t> overlaps with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then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a:t>
                </a:r>
              </a:p>
              <a:p>
                <a:endParaRPr lang="en-US" dirty="0"/>
              </a:p>
              <a:p>
                <a:r>
                  <a:rPr lang="en-US" dirty="0"/>
                  <a:t>Why?</a:t>
                </a:r>
              </a:p>
              <a:p>
                <a:r>
                  <a:rPr lang="en-US" dirty="0"/>
                  <a:t>If </a:t>
                </a:r>
                <a14:m>
                  <m:oMath xmlns:m="http://schemas.openxmlformats.org/officeDocument/2006/math">
                    <m:r>
                      <a:rPr lang="en-US" b="0" i="1" smtClean="0">
                        <a:latin typeface="Cambria Math" panose="02040503050406030204" pitchFamily="18" charset="0"/>
                      </a:rPr>
                      <m:t>𝑢</m:t>
                    </m:r>
                  </m:oMath>
                </a14:m>
                <a:r>
                  <a:rPr lang="en-US" dirty="0"/>
                  <a:t> and </a:t>
                </a:r>
                <a14:m>
                  <m:oMath xmlns:m="http://schemas.openxmlformats.org/officeDocument/2006/math">
                    <m:r>
                      <a:rPr lang="en-US" b="0" i="1" smtClean="0">
                        <a:latin typeface="Cambria Math" panose="02040503050406030204" pitchFamily="18" charset="0"/>
                      </a:rPr>
                      <m:t>𝑣</m:t>
                    </m:r>
                  </m:oMath>
                </a14:m>
                <a:r>
                  <a:rPr lang="en-US" dirty="0"/>
                  <a:t> overlap, then both are “active” at the instant before </a:t>
                </a:r>
                <a14:m>
                  <m:oMath xmlns:m="http://schemas.openxmlformats.org/officeDocument/2006/math">
                    <m:r>
                      <a:rPr lang="en-US" b="0" i="1" smtClean="0">
                        <a:latin typeface="Cambria Math" panose="02040503050406030204" pitchFamily="18" charset="0"/>
                      </a:rPr>
                      <m:t>𝑢</m:t>
                    </m:r>
                  </m:oMath>
                </a14:m>
                <a:r>
                  <a:rPr lang="en-US" dirty="0"/>
                  <a:t> ends (otherwise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a:t>
                </a:r>
              </a:p>
              <a:p>
                <a:r>
                  <a:rPr lang="en-US" dirty="0"/>
                  <a:t>Otherwise </a:t>
                </a:r>
                <a14:m>
                  <m:oMath xmlns:m="http://schemas.openxmlformats.org/officeDocument/2006/math">
                    <m:r>
                      <a:rPr lang="en-US" b="0" i="1" smtClean="0">
                        <a:latin typeface="Cambria Math" panose="02040503050406030204" pitchFamily="18" charset="0"/>
                      </a:rPr>
                      <m:t>𝑣</m:t>
                    </m:r>
                  </m:oMath>
                </a14:m>
                <a:r>
                  <a:rPr lang="en-US" dirty="0"/>
                  <a:t> would have an earlier end time than </a:t>
                </a:r>
                <a14:m>
                  <m:oMath xmlns:m="http://schemas.openxmlformats.org/officeDocument/2006/math">
                    <m:r>
                      <a:rPr lang="en-US" b="0" i="1" smtClean="0">
                        <a:latin typeface="Cambria Math" panose="02040503050406030204" pitchFamily="18" charset="0"/>
                      </a:rPr>
                      <m:t>𝑢</m:t>
                    </m:r>
                  </m:oMath>
                </a14:m>
                <a:r>
                  <a:rPr lang="en-US" dirty="0"/>
                  <a:t>! By the same reasoning, </a:t>
                </a:r>
                <a14:m>
                  <m:oMath xmlns:m="http://schemas.openxmlformats.org/officeDocument/2006/math">
                    <m:r>
                      <a:rPr lang="en-US" b="0" i="1" smtClean="0">
                        <a:latin typeface="Cambria Math" panose="02040503050406030204" pitchFamily="18" charset="0"/>
                      </a:rPr>
                      <m:t>𝑤</m:t>
                    </m:r>
                  </m:oMath>
                </a14:m>
                <a:r>
                  <a:rPr lang="en-US" dirty="0"/>
                  <a:t> is also “active” the instant before </a:t>
                </a:r>
                <a14:m>
                  <m:oMath xmlns:m="http://schemas.openxmlformats.org/officeDocument/2006/math">
                    <m:r>
                      <a:rPr lang="en-US" b="0" i="1" smtClean="0">
                        <a:latin typeface="Cambria Math" panose="02040503050406030204" pitchFamily="18" charset="0"/>
                      </a:rPr>
                      <m:t>𝑢</m:t>
                    </m:r>
                  </m:oMath>
                </a14:m>
                <a:r>
                  <a:rPr lang="en-US" dirty="0"/>
                  <a:t> ends. So </a:t>
                </a:r>
                <a14:m>
                  <m:oMath xmlns:m="http://schemas.openxmlformats.org/officeDocument/2006/math">
                    <m:r>
                      <a:rPr lang="en-US" b="0" i="1" smtClean="0">
                        <a:latin typeface="Cambria Math" panose="02040503050406030204" pitchFamily="18" charset="0"/>
                      </a:rPr>
                      <m:t>𝑣</m:t>
                    </m:r>
                  </m:oMath>
                </a14:m>
                <a:r>
                  <a:rPr lang="en-US" dirty="0"/>
                  <a:t> and </a:t>
                </a:r>
                <a14:m>
                  <m:oMath xmlns:m="http://schemas.openxmlformats.org/officeDocument/2006/math">
                    <m:r>
                      <a:rPr lang="en-US" b="0" i="1" smtClean="0">
                        <a:latin typeface="Cambria Math" panose="02040503050406030204" pitchFamily="18" charset="0"/>
                      </a:rPr>
                      <m:t>𝑤</m:t>
                    </m:r>
                  </m:oMath>
                </a14:m>
                <a:r>
                  <a:rPr lang="en-US" dirty="0"/>
                  <a:t> also overlap with each other.</a:t>
                </a:r>
              </a:p>
            </p:txBody>
          </p:sp>
        </mc:Choice>
        <mc:Fallback xmlns="">
          <p:sp>
            <p:nvSpPr>
              <p:cNvPr id="3" name="Content Placeholder 2">
                <a:extLst>
                  <a:ext uri="{FF2B5EF4-FFF2-40B4-BE49-F238E27FC236}">
                    <a16:creationId xmlns:a16="http://schemas.microsoft.com/office/drawing/2014/main" id="{591B74DC-F3B6-4A62-B8AB-A5E7FDD254D2}"/>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5617297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244B-048B-4065-B29D-DC2A60A7CA13}"/>
              </a:ext>
            </a:extLst>
          </p:cNvPr>
          <p:cNvSpPr>
            <a:spLocks noGrp="1"/>
          </p:cNvSpPr>
          <p:nvPr>
            <p:ph type="title"/>
          </p:nvPr>
        </p:nvSpPr>
        <p:spPr/>
        <p:txBody>
          <a:bodyPr/>
          <a:lstStyle/>
          <a:p>
            <a:r>
              <a:rPr lang="en-US" dirty="0"/>
              <a:t>Earliest End Time</a:t>
            </a:r>
          </a:p>
        </p:txBody>
      </p:sp>
      <p:sp>
        <p:nvSpPr>
          <p:cNvPr id="3" name="Content Placeholder 2">
            <a:extLst>
              <a:ext uri="{FF2B5EF4-FFF2-40B4-BE49-F238E27FC236}">
                <a16:creationId xmlns:a16="http://schemas.microsoft.com/office/drawing/2014/main" id="{394EEB43-C069-4ED9-91AD-A8D3EC3AF7BA}"/>
              </a:ext>
            </a:extLst>
          </p:cNvPr>
          <p:cNvSpPr>
            <a:spLocks noGrp="1"/>
          </p:cNvSpPr>
          <p:nvPr>
            <p:ph idx="1"/>
          </p:nvPr>
        </p:nvSpPr>
        <p:spPr/>
        <p:txBody>
          <a:bodyPr/>
          <a:lstStyle/>
          <a:p>
            <a:r>
              <a:rPr lang="en-US" dirty="0"/>
              <a:t>Can you prove it correct? </a:t>
            </a:r>
          </a:p>
          <a:p>
            <a:endParaRPr lang="en-US" dirty="0"/>
          </a:p>
          <a:p>
            <a:r>
              <a:rPr lang="en-US" dirty="0"/>
              <a:t>Do you want to use</a:t>
            </a:r>
          </a:p>
          <a:p>
            <a:r>
              <a:rPr lang="en-US" dirty="0"/>
              <a:t>Structural Result</a:t>
            </a:r>
          </a:p>
          <a:p>
            <a:r>
              <a:rPr lang="en-US" dirty="0"/>
              <a:t>Exchange Argument</a:t>
            </a:r>
          </a:p>
          <a:p>
            <a:r>
              <a:rPr lang="en-US" dirty="0"/>
              <a:t>Greedy Stays Ahead</a:t>
            </a:r>
          </a:p>
          <a:p>
            <a:endParaRPr lang="en-US" dirty="0"/>
          </a:p>
        </p:txBody>
      </p:sp>
    </p:spTree>
    <p:extLst>
      <p:ext uri="{BB962C8B-B14F-4D97-AF65-F5344CB8AC3E}">
        <p14:creationId xmlns:p14="http://schemas.microsoft.com/office/powerpoint/2010/main" val="36191928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17EA2-ED7F-424A-B109-7C3FC21B2527}"/>
              </a:ext>
            </a:extLst>
          </p:cNvPr>
          <p:cNvSpPr>
            <a:spLocks noGrp="1"/>
          </p:cNvSpPr>
          <p:nvPr>
            <p:ph type="title"/>
          </p:nvPr>
        </p:nvSpPr>
        <p:spPr/>
        <p:txBody>
          <a:bodyPr/>
          <a:lstStyle/>
          <a:p>
            <a:r>
              <a:rPr lang="en-US" dirty="0"/>
              <a:t>Change-Making</a:t>
            </a:r>
          </a:p>
        </p:txBody>
      </p:sp>
      <p:sp>
        <p:nvSpPr>
          <p:cNvPr id="5" name="Content Placeholder 4">
            <a:extLst>
              <a:ext uri="{FF2B5EF4-FFF2-40B4-BE49-F238E27FC236}">
                <a16:creationId xmlns:a16="http://schemas.microsoft.com/office/drawing/2014/main" id="{65A10B47-3416-4F5F-94A9-93672B01C31D}"/>
              </a:ext>
            </a:extLst>
          </p:cNvPr>
          <p:cNvSpPr>
            <a:spLocks noGrp="1"/>
          </p:cNvSpPr>
          <p:nvPr>
            <p:ph idx="1"/>
          </p:nvPr>
        </p:nvSpPr>
        <p:spPr/>
        <p:txBody>
          <a:bodyPr/>
          <a:lstStyle/>
          <a:p>
            <a:r>
              <a:rPr lang="en-US" dirty="0"/>
              <a:t>Suppose you need to “make change” with the fewest number of coins possible. </a:t>
            </a:r>
          </a:p>
          <a:p>
            <a:r>
              <a:rPr lang="en-US" dirty="0"/>
              <a:t>Greedy algorithm:</a:t>
            </a:r>
          </a:p>
          <a:p>
            <a:endParaRPr lang="en-US" dirty="0"/>
          </a:p>
          <a:p>
            <a:endParaRPr lang="en-US" dirty="0"/>
          </a:p>
          <a:p>
            <a:r>
              <a:rPr lang="en-US" dirty="0"/>
              <a:t>Is the greedy algorithm optimal if you have </a:t>
            </a:r>
          </a:p>
          <a:p>
            <a:r>
              <a:rPr lang="en-US" dirty="0"/>
              <a:t>1 cent coins, 10 cent coins, and 15 cent coins? </a:t>
            </a:r>
          </a:p>
          <a:p>
            <a:r>
              <a:rPr lang="en-US" dirty="0"/>
              <a:t>What about for U.S. coinage (1, 5, 10, 25, 50, 100)</a:t>
            </a:r>
          </a:p>
        </p:txBody>
      </p:sp>
      <p:sp>
        <p:nvSpPr>
          <p:cNvPr id="2" name="Rectangle 1">
            <a:extLst>
              <a:ext uri="{FF2B5EF4-FFF2-40B4-BE49-F238E27FC236}">
                <a16:creationId xmlns:a16="http://schemas.microsoft.com/office/drawing/2014/main" id="{FD5B40B5-0CE5-4163-9DF6-28BB9250D3BC}"/>
              </a:ext>
            </a:extLst>
          </p:cNvPr>
          <p:cNvSpPr/>
          <p:nvPr/>
        </p:nvSpPr>
        <p:spPr>
          <a:xfrm>
            <a:off x="575239" y="2905780"/>
            <a:ext cx="8412624" cy="523220"/>
          </a:xfrm>
          <a:prstGeom prst="rect">
            <a:avLst/>
          </a:prstGeom>
        </p:spPr>
        <p:txBody>
          <a:bodyPr wrap="none">
            <a:spAutoFit/>
          </a:bodyPr>
          <a:lstStyle/>
          <a:p>
            <a:r>
              <a:rPr lang="en-US" sz="2800" dirty="0">
                <a:solidFill>
                  <a:schemeClr val="accent2"/>
                </a:solidFill>
                <a:latin typeface="Segoe UI Semilight" panose="020B0402040204020203" pitchFamily="34" charset="0"/>
                <a:cs typeface="Segoe UI Semilight" panose="020B0402040204020203" pitchFamily="34" charset="0"/>
              </a:rPr>
              <a:t>Take the biggest coin less than the change remaining.</a:t>
            </a:r>
          </a:p>
        </p:txBody>
      </p:sp>
    </p:spTree>
    <p:extLst>
      <p:ext uri="{BB962C8B-B14F-4D97-AF65-F5344CB8AC3E}">
        <p14:creationId xmlns:p14="http://schemas.microsoft.com/office/powerpoint/2010/main" val="3568322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7FE1F-0565-4CC4-945E-FC5C7482A1EF}"/>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E726A1D-8161-40FE-A016-098B1C9498C8}"/>
                  </a:ext>
                </a:extLst>
              </p:cNvPr>
              <p:cNvSpPr>
                <a:spLocks noGrp="1"/>
              </p:cNvSpPr>
              <p:nvPr>
                <p:ph idx="1"/>
              </p:nvPr>
            </p:nvSpPr>
            <p:spPr/>
            <p:txBody>
              <a:bodyPr/>
              <a:lstStyle/>
              <a:p>
                <a:r>
                  <a:rPr lang="en-US" dirty="0"/>
                  <a:t>Let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“exchange” to show </a:t>
                </a:r>
                <a14:m>
                  <m:oMath xmlns:m="http://schemas.openxmlformats.org/officeDocument/2006/math">
                    <m:r>
                      <a:rPr lang="en-US" b="0" i="1" smtClean="0">
                        <a:latin typeface="Cambria Math" panose="02040503050406030204" pitchFamily="18" charset="0"/>
                      </a:rPr>
                      <m:t>𝐴</m:t>
                    </m:r>
                  </m:oMath>
                </a14:m>
                <a:r>
                  <a:rPr lang="en-US" dirty="0"/>
                  <a:t> has at least as many elements as OPT. </a:t>
                </a:r>
              </a:p>
              <a:p>
                <a:r>
                  <a:rPr lang="en-US" dirty="0"/>
                  <a:t>Let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be the first two elements where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aren’t the same.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and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are the same, neither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nor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overlaps with any of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r>
                      <a:rPr lang="en-US" b="0" i="1" smtClean="0">
                        <a:latin typeface="Cambria Math" panose="02040503050406030204" pitchFamily="18" charset="0"/>
                      </a:rPr>
                      <m:t>. </m:t>
                    </m:r>
                  </m:oMath>
                </a14:m>
                <a:r>
                  <a:rPr lang="en-US" dirty="0"/>
                  <a:t>And by the greedy choice,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so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0" smtClean="0">
                        <a:latin typeface="Cambria Math" panose="02040503050406030204" pitchFamily="18" charset="0"/>
                      </a:rPr>
                      <m:t> </m:t>
                    </m:r>
                  </m:oMath>
                </a14:m>
                <a:r>
                  <a:rPr lang="en-US" dirty="0"/>
                  <a:t>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r>
                          <a:rPr lang="en-US" b="0" i="1" smtClean="0">
                            <a:latin typeface="Cambria Math" panose="02040503050406030204" pitchFamily="18" charset="0"/>
                          </a:rPr>
                          <m:t>+1</m:t>
                        </m:r>
                      </m:sub>
                    </m:sSub>
                  </m:oMath>
                </a14:m>
                <a:r>
                  <a:rPr lang="en-US" dirty="0"/>
                  <a:t>. So we can exchange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into OPT, replacing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and still have OPT be valid. </a:t>
                </a:r>
              </a:p>
              <a:p>
                <a:endParaRPr lang="en-US" dirty="0"/>
              </a:p>
            </p:txBody>
          </p:sp>
        </mc:Choice>
        <mc:Fallback xmlns="">
          <p:sp>
            <p:nvSpPr>
              <p:cNvPr id="3" name="Content Placeholder 2">
                <a:extLst>
                  <a:ext uri="{FF2B5EF4-FFF2-40B4-BE49-F238E27FC236}">
                    <a16:creationId xmlns:a16="http://schemas.microsoft.com/office/drawing/2014/main" id="{EE726A1D-8161-40FE-A016-098B1C9498C8}"/>
                  </a:ext>
                </a:extLst>
              </p:cNvPr>
              <p:cNvSpPr>
                <a:spLocks noGrp="1" noRot="1" noChangeAspect="1" noMove="1" noResize="1" noEditPoints="1" noAdjustHandles="1" noChangeArrowheads="1" noChangeShapeType="1" noTextEdit="1"/>
              </p:cNvSpPr>
              <p:nvPr>
                <p:ph idx="1"/>
              </p:nvPr>
            </p:nvSpPr>
            <p:spPr>
              <a:blipFill>
                <a:blip r:embed="rId2"/>
                <a:stretch>
                  <a:fillRect l="-708" t="-2138" r="-1362"/>
                </a:stretch>
              </a:blipFill>
            </p:spPr>
            <p:txBody>
              <a:bodyPr/>
              <a:lstStyle/>
              <a:p>
                <a:r>
                  <a:rPr lang="en-US">
                    <a:noFill/>
                  </a:rPr>
                  <a:t> </a:t>
                </a:r>
              </a:p>
            </p:txBody>
          </p:sp>
        </mc:Fallback>
      </mc:AlternateContent>
    </p:spTree>
    <p:extLst>
      <p:ext uri="{BB962C8B-B14F-4D97-AF65-F5344CB8AC3E}">
        <p14:creationId xmlns:p14="http://schemas.microsoft.com/office/powerpoint/2010/main" val="34112820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4C6BD-69F2-48C5-9E87-066AA7991C33}"/>
              </a:ext>
            </a:extLst>
          </p:cNvPr>
          <p:cNvSpPr>
            <a:spLocks noGrp="1"/>
          </p:cNvSpPr>
          <p:nvPr>
            <p:ph type="title"/>
          </p:nvPr>
        </p:nvSpPr>
        <p:spPr/>
        <p:txBody>
          <a:bodyPr/>
          <a:lstStyle/>
          <a:p>
            <a:r>
              <a:rPr lang="en-US" dirty="0"/>
              <a:t>Exchange Argument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141BE55-BE86-4CD0-BC26-8B45956EF4C9}"/>
                  </a:ext>
                </a:extLst>
              </p:cNvPr>
              <p:cNvSpPr>
                <a:spLocks noGrp="1"/>
              </p:cNvSpPr>
              <p:nvPr>
                <p:ph idx="1"/>
              </p:nvPr>
            </p:nvSpPr>
            <p:spPr/>
            <p:txBody>
              <a:bodyPr/>
              <a:lstStyle/>
              <a:p>
                <a:r>
                  <a:rPr lang="en-US" dirty="0"/>
                  <a:t>Repeat this argument until we have changed OPT into </a:t>
                </a:r>
                <a14:m>
                  <m:oMath xmlns:m="http://schemas.openxmlformats.org/officeDocument/2006/math">
                    <m:r>
                      <a:rPr lang="en-US" i="1" dirty="0" smtClean="0">
                        <a:latin typeface="Cambria Math" panose="02040503050406030204" pitchFamily="18" charset="0"/>
                      </a:rPr>
                      <m:t>𝐴</m:t>
                    </m:r>
                  </m:oMath>
                </a14:m>
                <a:r>
                  <a:rPr lang="en-US" dirty="0"/>
                  <a:t>.</a:t>
                </a:r>
              </a:p>
              <a:p>
                <a:r>
                  <a:rPr lang="en-US" dirty="0"/>
                  <a:t>Can OPT have more elements than </a:t>
                </a:r>
                <a14:m>
                  <m:oMath xmlns:m="http://schemas.openxmlformats.org/officeDocument/2006/math">
                    <m:r>
                      <a:rPr lang="en-US" b="0" i="1" smtClean="0">
                        <a:latin typeface="Cambria Math" panose="02040503050406030204" pitchFamily="18" charset="0"/>
                      </a:rPr>
                      <m:t>𝐴</m:t>
                    </m:r>
                  </m:oMath>
                </a14:m>
                <a:r>
                  <a:rPr lang="en-US" dirty="0"/>
                  <a:t>? </a:t>
                </a:r>
              </a:p>
              <a:p>
                <a:r>
                  <a:rPr lang="en-US" dirty="0"/>
                  <a:t>No! After repeating the argument, we could change every element of OPT to </a:t>
                </a:r>
                <a14:m>
                  <m:oMath xmlns:m="http://schemas.openxmlformats.org/officeDocument/2006/math">
                    <m:r>
                      <a:rPr lang="en-US" i="1" dirty="0" smtClean="0">
                        <a:latin typeface="Cambria Math" panose="02040503050406030204" pitchFamily="18" charset="0"/>
                      </a:rPr>
                      <m:t>𝐴</m:t>
                    </m:r>
                  </m:oMath>
                </a14:m>
                <a:r>
                  <a:rPr lang="en-US" dirty="0"/>
                  <a:t>. If OPT had another element, it wouldn’t overlap with anything in OPT, and therefore can’t overlap with anything in </a:t>
                </a:r>
                <a14:m>
                  <m:oMath xmlns:m="http://schemas.openxmlformats.org/officeDocument/2006/math">
                    <m:r>
                      <a:rPr lang="en-US" b="0" i="1" smtClean="0">
                        <a:latin typeface="Cambria Math" panose="02040503050406030204" pitchFamily="18" charset="0"/>
                      </a:rPr>
                      <m:t>𝐴</m:t>
                    </m:r>
                  </m:oMath>
                </a14:m>
                <a:r>
                  <a:rPr lang="en-US" dirty="0"/>
                  <a:t> after all the swaps. But then the greedy algorithm would have added it to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dirty="0"/>
              </a:p>
              <a:p>
                <a:endParaRPr lang="en-US" dirty="0"/>
              </a:p>
              <a:p>
                <a:r>
                  <a:rPr lang="en-US" dirty="0"/>
                  <a:t>So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oMath>
                </a14:m>
                <a:r>
                  <a:rPr lang="en-US" dirty="0"/>
                  <a:t>has the same number of elements as OPT does, and we really found an optimal </a:t>
                </a:r>
              </a:p>
              <a:p>
                <a:endParaRPr lang="en-US" dirty="0"/>
              </a:p>
            </p:txBody>
          </p:sp>
        </mc:Choice>
        <mc:Fallback xmlns="">
          <p:sp>
            <p:nvSpPr>
              <p:cNvPr id="3" name="Content Placeholder 2">
                <a:extLst>
                  <a:ext uri="{FF2B5EF4-FFF2-40B4-BE49-F238E27FC236}">
                    <a16:creationId xmlns:a16="http://schemas.microsoft.com/office/drawing/2014/main" id="{7141BE55-BE86-4CD0-BC26-8B45956EF4C9}"/>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Tree>
    <p:extLst>
      <p:ext uri="{BB962C8B-B14F-4D97-AF65-F5344CB8AC3E}">
        <p14:creationId xmlns:p14="http://schemas.microsoft.com/office/powerpoint/2010/main" val="4208844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7C5B1-3D48-409E-861F-1B94A8E8A69F}"/>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670F5C7-9D93-417F-A0E6-FBBD439C6F99}"/>
                  </a:ext>
                </a:extLst>
              </p:cNvPr>
              <p:cNvSpPr>
                <a:spLocks noGrp="1"/>
              </p:cNvSpPr>
              <p:nvPr>
                <p:ph idx="1"/>
              </p:nvPr>
            </p:nvSpPr>
            <p:spPr/>
            <p:txBody>
              <a:bodyPr>
                <a:normAutofit/>
              </a:bodyPr>
              <a:lstStyle/>
              <a:p>
                <a:r>
                  <a:rPr lang="en-US" dirty="0"/>
                  <a:t>Let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𝑎</m:t>
                        </m:r>
                      </m:e>
                      <m:sub>
                        <m:r>
                          <a:rPr lang="en-US" i="1">
                            <a:latin typeface="Cambria Math" panose="02040503050406030204" pitchFamily="18" charset="0"/>
                          </a:rPr>
                          <m:t>𝑘</m:t>
                        </m:r>
                      </m:sub>
                    </m:sSub>
                  </m:oMath>
                </a14:m>
                <a:r>
                  <a:rPr lang="en-US" dirty="0"/>
                  <a:t> be the set of intervals selected by the greedy algorithm, ordered by </a:t>
                </a:r>
                <a:r>
                  <a:rPr lang="en-US" dirty="0" err="1"/>
                  <a:t>endtime</a:t>
                </a:r>
                <a:endParaRPr lang="en-US" dirty="0"/>
              </a:p>
              <a:p>
                <a:r>
                  <a:rPr lang="en-US" dirty="0"/>
                  <a:t>OPT</a:t>
                </a:r>
                <a14:m>
                  <m:oMath xmlns:m="http://schemas.openxmlformats.org/officeDocument/2006/math">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𝑜</m:t>
                        </m:r>
                      </m:e>
                      <m:sub>
                        <m:r>
                          <a:rPr lang="en-US" i="1">
                            <a:latin typeface="Cambria Math" panose="02040503050406030204" pitchFamily="18" charset="0"/>
                          </a:rPr>
                          <m:t>ℓ</m:t>
                        </m:r>
                      </m:sub>
                    </m:sSub>
                  </m:oMath>
                </a14:m>
                <a:r>
                  <a:rPr lang="en-US" dirty="0"/>
                  <a:t> be the maximum set of intervals, ordered by </a:t>
                </a:r>
                <a:r>
                  <a:rPr lang="en-US" dirty="0" err="1"/>
                  <a:t>endtime</a:t>
                </a:r>
                <a:r>
                  <a:rPr lang="en-US" dirty="0"/>
                  <a:t>.</a:t>
                </a:r>
              </a:p>
              <a:p>
                <a:r>
                  <a:rPr lang="en-US" dirty="0"/>
                  <a:t>Our goal will be to show that for every </a:t>
                </a:r>
                <a14:m>
                  <m:oMath xmlns:m="http://schemas.openxmlformats.org/officeDocument/2006/math">
                    <m:r>
                      <a:rPr lang="en-US" b="0" i="1" smtClean="0">
                        <a:latin typeface="Cambria Math" panose="02040503050406030204" pitchFamily="18" charset="0"/>
                      </a:rPr>
                      <m:t>𝑖</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endParaRPr lang="en-US" dirty="0"/>
              </a:p>
              <a:p>
                <a:r>
                  <a:rPr lang="en-US" dirty="0"/>
                  <a:t>Proof by induction:</a:t>
                </a:r>
              </a:p>
              <a:p>
                <a:r>
                  <a:rPr lang="en-US" dirty="0"/>
                  <a:t>Base case: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has the earliest end time of any interval (since there are no other intervals in the set when we consider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we always include it), thus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1</m:t>
                        </m:r>
                      </m:sub>
                    </m:sSub>
                  </m:oMath>
                </a14:m>
                <a:r>
                  <a:rPr lang="en-US" dirty="0"/>
                  <a:t> ends no later then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1</m:t>
                        </m:r>
                      </m:sub>
                    </m:sSub>
                  </m:oMath>
                </a14:m>
                <a:r>
                  <a:rPr lang="en-US" dirty="0"/>
                  <a:t>.</a:t>
                </a:r>
              </a:p>
            </p:txBody>
          </p:sp>
        </mc:Choice>
        <mc:Fallback xmlns="">
          <p:sp>
            <p:nvSpPr>
              <p:cNvPr id="3" name="Content Placeholder 2">
                <a:extLst>
                  <a:ext uri="{FF2B5EF4-FFF2-40B4-BE49-F238E27FC236}">
                    <a16:creationId xmlns:a16="http://schemas.microsoft.com/office/drawing/2014/main" id="{0670F5C7-9D93-417F-A0E6-FBBD439C6F99}"/>
                  </a:ext>
                </a:extLst>
              </p:cNvPr>
              <p:cNvSpPr>
                <a:spLocks noGrp="1" noRot="1" noChangeAspect="1" noMove="1" noResize="1" noEditPoints="1" noAdjustHandles="1" noChangeArrowheads="1" noChangeShapeType="1" noTextEdit="1"/>
              </p:cNvSpPr>
              <p:nvPr>
                <p:ph idx="1"/>
              </p:nvPr>
            </p:nvSpPr>
            <p:spPr>
              <a:blipFill>
                <a:blip r:embed="rId2"/>
                <a:stretch>
                  <a:fillRect l="-708" t="-2138" r="-2233"/>
                </a:stretch>
              </a:blipFill>
            </p:spPr>
            <p:txBody>
              <a:bodyPr/>
              <a:lstStyle/>
              <a:p>
                <a:r>
                  <a:rPr lang="en-US">
                    <a:noFill/>
                  </a:rPr>
                  <a:t> </a:t>
                </a:r>
              </a:p>
            </p:txBody>
          </p:sp>
        </mc:Fallback>
      </mc:AlternateContent>
    </p:spTree>
    <p:extLst>
      <p:ext uri="{BB962C8B-B14F-4D97-AF65-F5344CB8AC3E}">
        <p14:creationId xmlns:p14="http://schemas.microsoft.com/office/powerpoint/2010/main" val="326231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72D33-67D8-4A99-B965-FAB64502A88A}"/>
              </a:ext>
            </a:extLst>
          </p:cNvPr>
          <p:cNvSpPr>
            <a:spLocks noGrp="1"/>
          </p:cNvSpPr>
          <p:nvPr>
            <p:ph type="title"/>
          </p:nvPr>
        </p:nvSpPr>
        <p:spPr/>
        <p:txBody>
          <a:bodyPr/>
          <a:lstStyle/>
          <a:p>
            <a:r>
              <a:rPr lang="en-US" dirty="0"/>
              <a:t>Greedy Stays Ahead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DE0AB12-404F-45F3-8BA0-B53BA06A8883}"/>
                  </a:ext>
                </a:extLst>
              </p:cNvPr>
              <p:cNvSpPr>
                <a:spLocks noGrp="1"/>
              </p:cNvSpPr>
              <p:nvPr>
                <p:ph idx="1"/>
              </p:nvPr>
            </p:nvSpPr>
            <p:spPr/>
            <p:txBody>
              <a:bodyPr>
                <a:normAutofit lnSpcReduction="10000"/>
              </a:bodyPr>
              <a:lstStyle/>
              <a:p>
                <a:r>
                  <a:rPr lang="en-US" dirty="0"/>
                  <a:t>Inductive Hypothesis: Suppose for all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𝑘</m:t>
                    </m:r>
                  </m:oMath>
                </a14:m>
                <a:r>
                  <a:rPr lang="en-US" dirty="0"/>
                  <a:t>,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r>
                      <a:rPr lang="en-US" b="0" i="1" smtClean="0">
                        <a:latin typeface="Cambria Math" panose="02040503050406030204" pitchFamily="18" charset="0"/>
                      </a:rPr>
                      <m:t> </m:t>
                    </m:r>
                  </m:oMath>
                </a14:m>
                <a:r>
                  <a:rPr lang="en-US" dirty="0"/>
                  <a:t>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a:t>
                </a:r>
              </a:p>
              <a:p>
                <a:r>
                  <a:rPr lang="en-US" dirty="0"/>
                  <a:t>IS: Since (by IH)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r>
                      <a:rPr lang="en-US" b="0" i="1" smtClean="0">
                        <a:latin typeface="Cambria Math" panose="02040503050406030204" pitchFamily="18" charset="0"/>
                      </a:rPr>
                      <m:t>,</m:t>
                    </m:r>
                  </m:oMath>
                </a14:m>
                <a:r>
                  <a:rPr lang="en-US" dirty="0"/>
                  <a:t> greedy has access to everything that doesn’t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r>
                      <a:rPr lang="en-US" b="0" i="0" smtClean="0">
                        <a:latin typeface="Cambria Math" panose="02040503050406030204" pitchFamily="18" charset="0"/>
                      </a:rPr>
                      <m:t>.</m:t>
                    </m:r>
                  </m:oMath>
                </a14:m>
                <a:r>
                  <a:rPr lang="en-US" dirty="0"/>
                  <a:t> Since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sub>
                    </m:sSub>
                  </m:oMath>
                </a14:m>
                <a:r>
                  <a:rPr lang="en-US" dirty="0"/>
                  <a:t>, that includes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r>
                  <a:rPr lang="en-US" dirty="0"/>
                  <a:t> Since we take the first one that doesn’t overlap,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will also end before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r>
                      <a:rPr lang="en-US" b="0" i="1" smtClean="0">
                        <a:latin typeface="Cambria Math" panose="02040503050406030204" pitchFamily="18" charset="0"/>
                      </a:rPr>
                      <m:t>.</m:t>
                    </m:r>
                  </m:oMath>
                </a14:m>
                <a:endParaRPr lang="en-US" dirty="0"/>
              </a:p>
              <a:p>
                <a:r>
                  <a:rPr lang="en-US" dirty="0"/>
                  <a:t>Therefore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𝑘</m:t>
                        </m:r>
                        <m:r>
                          <a:rPr lang="en-US" b="0" i="1" smtClean="0">
                            <a:latin typeface="Cambria Math" panose="02040503050406030204" pitchFamily="18" charset="0"/>
                          </a:rPr>
                          <m:t>+1</m:t>
                        </m:r>
                      </m:sub>
                    </m:sSub>
                  </m:oMath>
                </a14:m>
                <a:endParaRPr lang="en-US" dirty="0"/>
              </a:p>
              <a:p>
                <a:endParaRPr lang="en-US" dirty="0"/>
              </a:p>
              <a:p>
                <a:r>
                  <a:rPr lang="en-US" dirty="0"/>
                  <a:t>Wrapping Up: Since every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𝑖</m:t>
                        </m:r>
                      </m:sub>
                    </m:sSub>
                  </m:oMath>
                </a14:m>
                <a:r>
                  <a:rPr lang="en-US" dirty="0"/>
                  <a:t> ends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𝑖</m:t>
                        </m:r>
                      </m:sub>
                    </m:sSub>
                  </m:oMath>
                </a14:m>
                <a:r>
                  <a:rPr lang="en-US" dirty="0"/>
                  <a:t>, the last interval greedy selects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is no later than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There cannot be an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r>
                          <a:rPr lang="en-US" b="0" i="1" smtClean="0">
                            <a:latin typeface="Cambria Math" panose="02040503050406030204" pitchFamily="18" charset="0"/>
                          </a:rPr>
                          <m:t>+1</m:t>
                        </m:r>
                      </m:sub>
                    </m:sSub>
                  </m:oMath>
                </a14:m>
                <a:r>
                  <a:rPr lang="en-US" dirty="0"/>
                  <a:t>, as if it didn’t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𝑜</m:t>
                        </m:r>
                      </m:e>
                      <m:sub>
                        <m:r>
                          <a:rPr lang="en-US" b="0" i="1" smtClean="0">
                            <a:latin typeface="Cambria Math" panose="02040503050406030204" pitchFamily="18" charset="0"/>
                          </a:rPr>
                          <m:t>𝑛</m:t>
                        </m:r>
                      </m:sub>
                    </m:sSub>
                  </m:oMath>
                </a14:m>
                <a:r>
                  <a:rPr lang="en-US" dirty="0"/>
                  <a:t> it also wouldn’t overlap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𝑎</m:t>
                        </m:r>
                      </m:e>
                      <m:sub>
                        <m:r>
                          <a:rPr lang="en-US" b="0" i="1" smtClean="0">
                            <a:latin typeface="Cambria Math" panose="02040503050406030204" pitchFamily="18" charset="0"/>
                          </a:rPr>
                          <m:t>𝑛</m:t>
                        </m:r>
                      </m:sub>
                    </m:sSub>
                  </m:oMath>
                </a14:m>
                <a:r>
                  <a:rPr lang="en-US" dirty="0"/>
                  <a:t> and would have been added by greedy. </a:t>
                </a:r>
              </a:p>
            </p:txBody>
          </p:sp>
        </mc:Choice>
        <mc:Fallback xmlns="">
          <p:sp>
            <p:nvSpPr>
              <p:cNvPr id="3" name="Content Placeholder 2">
                <a:extLst>
                  <a:ext uri="{FF2B5EF4-FFF2-40B4-BE49-F238E27FC236}">
                    <a16:creationId xmlns:a16="http://schemas.microsoft.com/office/drawing/2014/main" id="{8DE0AB12-404F-45F3-8BA0-B53BA06A8883}"/>
                  </a:ext>
                </a:extLst>
              </p:cNvPr>
              <p:cNvSpPr>
                <a:spLocks noGrp="1" noRot="1" noChangeAspect="1" noMove="1" noResize="1" noEditPoints="1" noAdjustHandles="1" noChangeArrowheads="1" noChangeShapeType="1" noTextEdit="1"/>
              </p:cNvSpPr>
              <p:nvPr>
                <p:ph idx="1"/>
              </p:nvPr>
            </p:nvSpPr>
            <p:spPr>
              <a:blipFill>
                <a:blip r:embed="rId2"/>
                <a:stretch>
                  <a:fillRect l="-708" t="-3019" r="-654"/>
                </a:stretch>
              </a:blipFill>
            </p:spPr>
            <p:txBody>
              <a:bodyPr/>
              <a:lstStyle/>
              <a:p>
                <a:r>
                  <a:rPr lang="en-US">
                    <a:noFill/>
                  </a:rPr>
                  <a:t> </a:t>
                </a:r>
              </a:p>
            </p:txBody>
          </p:sp>
        </mc:Fallback>
      </mc:AlternateContent>
    </p:spTree>
    <p:extLst>
      <p:ext uri="{BB962C8B-B14F-4D97-AF65-F5344CB8AC3E}">
        <p14:creationId xmlns:p14="http://schemas.microsoft.com/office/powerpoint/2010/main" val="2626368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65420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AD4EA-8618-462F-B2EC-7498BCE56E92}"/>
              </a:ext>
            </a:extLst>
          </p:cNvPr>
          <p:cNvSpPr>
            <a:spLocks noGrp="1"/>
          </p:cNvSpPr>
          <p:nvPr>
            <p:ph type="title"/>
          </p:nvPr>
        </p:nvSpPr>
        <p:spPr/>
        <p:txBody>
          <a:bodyPr/>
          <a:lstStyle/>
          <a:p>
            <a:r>
              <a:rPr lang="en-US" dirty="0"/>
              <a:t>Other Greedy Algorithms</a:t>
            </a:r>
          </a:p>
        </p:txBody>
      </p:sp>
      <p:sp>
        <p:nvSpPr>
          <p:cNvPr id="3" name="Content Placeholder 2">
            <a:extLst>
              <a:ext uri="{FF2B5EF4-FFF2-40B4-BE49-F238E27FC236}">
                <a16:creationId xmlns:a16="http://schemas.microsoft.com/office/drawing/2014/main" id="{5F072FE5-B963-4588-A168-16D19982A5F4}"/>
              </a:ext>
            </a:extLst>
          </p:cNvPr>
          <p:cNvSpPr>
            <a:spLocks noGrp="1"/>
          </p:cNvSpPr>
          <p:nvPr>
            <p:ph idx="1"/>
          </p:nvPr>
        </p:nvSpPr>
        <p:spPr/>
        <p:txBody>
          <a:bodyPr/>
          <a:lstStyle/>
          <a:p>
            <a:r>
              <a:rPr lang="en-US" dirty="0"/>
              <a:t>It turns out latest start time also works.</a:t>
            </a:r>
          </a:p>
          <a:p>
            <a:endParaRPr lang="en-US" dirty="0"/>
          </a:p>
          <a:p>
            <a:r>
              <a:rPr lang="en-US" dirty="0"/>
              <a:t>Latest start time is actually the same as earliest end time (imagine “reflecting” all the jobs along the time axis – the one with the earliest end time ends up having the last start time). </a:t>
            </a:r>
          </a:p>
          <a:p>
            <a:endParaRPr lang="en-US" dirty="0"/>
          </a:p>
          <a:p>
            <a:r>
              <a:rPr lang="en-US" dirty="0"/>
              <a:t>What about fewest overlaps? </a:t>
            </a:r>
          </a:p>
          <a:p>
            <a:r>
              <a:rPr lang="en-US" dirty="0"/>
              <a:t>Doesn’t work!</a:t>
            </a:r>
          </a:p>
        </p:txBody>
      </p:sp>
    </p:spTree>
    <p:extLst>
      <p:ext uri="{BB962C8B-B14F-4D97-AF65-F5344CB8AC3E}">
        <p14:creationId xmlns:p14="http://schemas.microsoft.com/office/powerpoint/2010/main" val="28332130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AD563B0-64DA-4532-9C5C-2CB436D2625D}"/>
              </a:ext>
            </a:extLst>
          </p:cNvPr>
          <p:cNvSpPr/>
          <p:nvPr/>
        </p:nvSpPr>
        <p:spPr>
          <a:xfrm>
            <a:off x="3107532" y="2290243"/>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1EFCAC7-1F9F-48D1-9F07-D2DE3A03A420}"/>
              </a:ext>
            </a:extLst>
          </p:cNvPr>
          <p:cNvSpPr/>
          <p:nvPr/>
        </p:nvSpPr>
        <p:spPr>
          <a:xfrm>
            <a:off x="3107532" y="1755288"/>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CD3EB2D-5C43-4C45-85A0-FDA06455F442}"/>
              </a:ext>
            </a:extLst>
          </p:cNvPr>
          <p:cNvSpPr/>
          <p:nvPr/>
        </p:nvSpPr>
        <p:spPr>
          <a:xfrm>
            <a:off x="5555262"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9530309-64E9-4DBC-BDF9-6E8AA731BB32}"/>
              </a:ext>
            </a:extLst>
          </p:cNvPr>
          <p:cNvSpPr/>
          <p:nvPr/>
        </p:nvSpPr>
        <p:spPr>
          <a:xfrm>
            <a:off x="8082303" y="1755287"/>
            <a:ext cx="2237353" cy="318247"/>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31482C1-D9C8-42B3-AA99-A71F8DF79B17}"/>
              </a:ext>
            </a:extLst>
          </p:cNvPr>
          <p:cNvSpPr/>
          <p:nvPr/>
        </p:nvSpPr>
        <p:spPr>
          <a:xfrm>
            <a:off x="4207984" y="2290243"/>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5282681-7AEE-43BF-8456-B6096A1FDC01}"/>
              </a:ext>
            </a:extLst>
          </p:cNvPr>
          <p:cNvSpPr/>
          <p:nvPr/>
        </p:nvSpPr>
        <p:spPr>
          <a:xfrm>
            <a:off x="6769239" y="2290244"/>
            <a:ext cx="2237353"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4CEAE-0BE7-4A27-8387-89F3F7ED05E3}"/>
              </a:ext>
            </a:extLst>
          </p:cNvPr>
          <p:cNvSpPr/>
          <p:nvPr/>
        </p:nvSpPr>
        <p:spPr>
          <a:xfrm>
            <a:off x="9559404" y="2290242"/>
            <a:ext cx="740909" cy="318247"/>
          </a:xfrm>
          <a:prstGeom prst="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C3BBAC3-1210-446A-8ABE-0183E4EE2AF6}"/>
              </a:ext>
            </a:extLst>
          </p:cNvPr>
          <p:cNvSpPr/>
          <p:nvPr/>
        </p:nvSpPr>
        <p:spPr>
          <a:xfrm>
            <a:off x="3433666" y="282578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18EBADA-A660-4C08-B96B-2B7E91DC3AE8}"/>
              </a:ext>
            </a:extLst>
          </p:cNvPr>
          <p:cNvSpPr/>
          <p:nvPr/>
        </p:nvSpPr>
        <p:spPr>
          <a:xfrm>
            <a:off x="3433666" y="3360736"/>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5E46CB54-4663-4FDB-9B42-2DA09C48280B}"/>
              </a:ext>
            </a:extLst>
          </p:cNvPr>
          <p:cNvSpPr/>
          <p:nvPr/>
        </p:nvSpPr>
        <p:spPr>
          <a:xfrm>
            <a:off x="3433666" y="3895691"/>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9189C56-85F1-47B5-A0BE-520ACD5251E9}"/>
              </a:ext>
            </a:extLst>
          </p:cNvPr>
          <p:cNvSpPr/>
          <p:nvPr/>
        </p:nvSpPr>
        <p:spPr>
          <a:xfrm>
            <a:off x="3433666" y="4481964"/>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5AC5885-F5BA-4C6A-8227-14EA5B4B6804}"/>
              </a:ext>
            </a:extLst>
          </p:cNvPr>
          <p:cNvSpPr/>
          <p:nvPr/>
        </p:nvSpPr>
        <p:spPr>
          <a:xfrm>
            <a:off x="8330682" y="281003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CF08F94-D502-4624-A52A-A148634FE2D9}"/>
              </a:ext>
            </a:extLst>
          </p:cNvPr>
          <p:cNvSpPr/>
          <p:nvPr/>
        </p:nvSpPr>
        <p:spPr>
          <a:xfrm>
            <a:off x="8330682" y="3344992"/>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63007BB-96EF-498E-8CB6-1F94E0EA9913}"/>
              </a:ext>
            </a:extLst>
          </p:cNvPr>
          <p:cNvSpPr/>
          <p:nvPr/>
        </p:nvSpPr>
        <p:spPr>
          <a:xfrm>
            <a:off x="8330682" y="3879947"/>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CECC181-AB52-4D74-AB37-4A019655490C}"/>
              </a:ext>
            </a:extLst>
          </p:cNvPr>
          <p:cNvSpPr/>
          <p:nvPr/>
        </p:nvSpPr>
        <p:spPr>
          <a:xfrm>
            <a:off x="8330682" y="4466220"/>
            <a:ext cx="1738168" cy="318247"/>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F1C44A3-49A1-4B45-9A3E-0D93E73C6640}"/>
              </a:ext>
            </a:extLst>
          </p:cNvPr>
          <p:cNvSpPr txBox="1"/>
          <p:nvPr/>
        </p:nvSpPr>
        <p:spPr>
          <a:xfrm>
            <a:off x="2225351" y="1652800"/>
            <a:ext cx="1063690" cy="523220"/>
          </a:xfrm>
          <a:prstGeom prst="rect">
            <a:avLst/>
          </a:prstGeom>
          <a:noFill/>
        </p:spPr>
        <p:txBody>
          <a:bodyPr wrap="square" rtlCol="0">
            <a:spAutoFit/>
          </a:bodyPr>
          <a:lstStyle/>
          <a:p>
            <a:r>
              <a:rPr lang="en-US" sz="2800" dirty="0">
                <a:solidFill>
                  <a:srgbClr val="002060"/>
                </a:solidFill>
              </a:rPr>
              <a:t>ALG</a:t>
            </a:r>
          </a:p>
        </p:txBody>
      </p:sp>
      <p:sp>
        <p:nvSpPr>
          <p:cNvPr id="20" name="TextBox 19">
            <a:extLst>
              <a:ext uri="{FF2B5EF4-FFF2-40B4-BE49-F238E27FC236}">
                <a16:creationId xmlns:a16="http://schemas.microsoft.com/office/drawing/2014/main" id="{00C1D71A-4D78-467A-961D-CC032A2EA4D0}"/>
              </a:ext>
            </a:extLst>
          </p:cNvPr>
          <p:cNvSpPr txBox="1"/>
          <p:nvPr/>
        </p:nvSpPr>
        <p:spPr>
          <a:xfrm>
            <a:off x="2225351" y="2196956"/>
            <a:ext cx="1063690" cy="523220"/>
          </a:xfrm>
          <a:prstGeom prst="rect">
            <a:avLst/>
          </a:prstGeom>
          <a:noFill/>
        </p:spPr>
        <p:txBody>
          <a:bodyPr wrap="square" rtlCol="0">
            <a:spAutoFit/>
          </a:bodyPr>
          <a:lstStyle/>
          <a:p>
            <a:r>
              <a:rPr lang="en-US" sz="2800" dirty="0">
                <a:solidFill>
                  <a:schemeClr val="accent4">
                    <a:lumMod val="75000"/>
                  </a:schemeClr>
                </a:solidFill>
              </a:rPr>
              <a:t>OPT</a:t>
            </a:r>
          </a:p>
        </p:txBody>
      </p:sp>
      <p:sp>
        <p:nvSpPr>
          <p:cNvPr id="2" name="TextBox 1">
            <a:extLst>
              <a:ext uri="{FF2B5EF4-FFF2-40B4-BE49-F238E27FC236}">
                <a16:creationId xmlns:a16="http://schemas.microsoft.com/office/drawing/2014/main" id="{7221B7D6-F1F1-47F2-BD98-4C493A179CDF}"/>
              </a:ext>
            </a:extLst>
          </p:cNvPr>
          <p:cNvSpPr txBox="1"/>
          <p:nvPr/>
        </p:nvSpPr>
        <p:spPr>
          <a:xfrm>
            <a:off x="244698" y="5123341"/>
            <a:ext cx="7746642" cy="1384995"/>
          </a:xfrm>
          <a:prstGeom prst="rect">
            <a:avLst/>
          </a:prstGeom>
          <a:noFill/>
        </p:spPr>
        <p:txBody>
          <a:bodyPr wrap="square" rtlCol="0">
            <a:spAutoFit/>
          </a:bodyPr>
          <a:lstStyle/>
          <a:p>
            <a:r>
              <a:rPr lang="en-US" sz="2800" dirty="0">
                <a:latin typeface="Segoe UI Semilight" panose="020B0402040204020203" pitchFamily="34" charset="0"/>
                <a:cs typeface="Segoe UI Semilight" panose="020B0402040204020203" pitchFamily="34" charset="0"/>
              </a:rPr>
              <a:t>The top middle item will be selected first, eliminating the chance of getting the 4 intervals in OPT.</a:t>
            </a:r>
          </a:p>
        </p:txBody>
      </p:sp>
      <p:sp>
        <p:nvSpPr>
          <p:cNvPr id="21" name="Title 1">
            <a:extLst>
              <a:ext uri="{FF2B5EF4-FFF2-40B4-BE49-F238E27FC236}">
                <a16:creationId xmlns:a16="http://schemas.microsoft.com/office/drawing/2014/main" id="{2F5D7E2B-992F-42A3-A7B1-778CEA8C8C8B}"/>
              </a:ext>
            </a:extLst>
          </p:cNvPr>
          <p:cNvSpPr txBox="1">
            <a:spLocks/>
          </p:cNvSpPr>
          <p:nvPr/>
        </p:nvSpPr>
        <p:spPr>
          <a:xfrm>
            <a:off x="575239" y="263276"/>
            <a:ext cx="11187259" cy="1014667"/>
          </a:xfrm>
          <a:prstGeom prst="rect">
            <a:avLst/>
          </a:prstGeom>
        </p:spPr>
        <p:txBody>
          <a:bodyPr/>
          <a:lst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a:lstStyle>
          <a:p>
            <a:r>
              <a:rPr lang="en-US" dirty="0"/>
              <a:t>Fewest Overlaps counter-example</a:t>
            </a:r>
          </a:p>
        </p:txBody>
      </p:sp>
    </p:spTree>
    <p:extLst>
      <p:ext uri="{BB962C8B-B14F-4D97-AF65-F5344CB8AC3E}">
        <p14:creationId xmlns:p14="http://schemas.microsoft.com/office/powerpoint/2010/main" val="8077704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69C7C-6ADE-47AB-A151-0FA78F47E823}"/>
              </a:ext>
            </a:extLst>
          </p:cNvPr>
          <p:cNvSpPr>
            <a:spLocks noGrp="1"/>
          </p:cNvSpPr>
          <p:nvPr>
            <p:ph type="title"/>
          </p:nvPr>
        </p:nvSpPr>
        <p:spPr/>
        <p:txBody>
          <a:bodyPr/>
          <a:lstStyle/>
          <a:p>
            <a:r>
              <a:rPr lang="en-US" dirty="0"/>
              <a:t>Greedy Algorithm</a:t>
            </a:r>
          </a:p>
        </p:txBody>
      </p:sp>
      <p:sp>
        <p:nvSpPr>
          <p:cNvPr id="3" name="Content Placeholder 2">
            <a:extLst>
              <a:ext uri="{FF2B5EF4-FFF2-40B4-BE49-F238E27FC236}">
                <a16:creationId xmlns:a16="http://schemas.microsoft.com/office/drawing/2014/main" id="{D6A6F988-A17F-40F6-82FF-C4D6BB0EF41F}"/>
              </a:ext>
            </a:extLst>
          </p:cNvPr>
          <p:cNvSpPr>
            <a:spLocks noGrp="1"/>
          </p:cNvSpPr>
          <p:nvPr>
            <p:ph idx="1"/>
          </p:nvPr>
        </p:nvSpPr>
        <p:spPr/>
        <p:txBody>
          <a:bodyPr/>
          <a:lstStyle/>
          <a:p>
            <a:endParaRPr lang="en-US" dirty="0"/>
          </a:p>
          <a:p>
            <a:r>
              <a:rPr lang="en-US" dirty="0"/>
              <a:t>Earliest end time</a:t>
            </a:r>
          </a:p>
          <a:p>
            <a:r>
              <a:rPr lang="en-US" dirty="0"/>
              <a:t>Latest end time </a:t>
            </a:r>
          </a:p>
          <a:p>
            <a:r>
              <a:rPr lang="en-US" dirty="0"/>
              <a:t>Earliest start time</a:t>
            </a:r>
          </a:p>
          <a:p>
            <a:r>
              <a:rPr lang="en-US" dirty="0"/>
              <a:t>Latest start time</a:t>
            </a:r>
          </a:p>
          <a:p>
            <a:r>
              <a:rPr lang="en-US" dirty="0"/>
              <a:t>Shortest interval </a:t>
            </a:r>
          </a:p>
          <a:p>
            <a:r>
              <a:rPr lang="en-US" dirty="0"/>
              <a:t>Fewest overlaps (with remaining intervals)</a:t>
            </a:r>
          </a:p>
          <a:p>
            <a:endParaRPr lang="en-US" dirty="0"/>
          </a:p>
        </p:txBody>
      </p:sp>
      <p:sp>
        <p:nvSpPr>
          <p:cNvPr id="4" name="Multiplication Sign 3">
            <a:extLst>
              <a:ext uri="{FF2B5EF4-FFF2-40B4-BE49-F238E27FC236}">
                <a16:creationId xmlns:a16="http://schemas.microsoft.com/office/drawing/2014/main" id="{CC453472-B62B-4F50-BCA0-D30D2361DE66}"/>
              </a:ext>
            </a:extLst>
          </p:cNvPr>
          <p:cNvSpPr/>
          <p:nvPr/>
        </p:nvSpPr>
        <p:spPr>
          <a:xfrm>
            <a:off x="3352800" y="4312024"/>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ultiplication Sign 4">
            <a:extLst>
              <a:ext uri="{FF2B5EF4-FFF2-40B4-BE49-F238E27FC236}">
                <a16:creationId xmlns:a16="http://schemas.microsoft.com/office/drawing/2014/main" id="{46C72B29-BB5B-4D2E-A6F1-2657A7E19503}"/>
              </a:ext>
            </a:extLst>
          </p:cNvPr>
          <p:cNvSpPr/>
          <p:nvPr/>
        </p:nvSpPr>
        <p:spPr>
          <a:xfrm>
            <a:off x="3352800" y="3166782"/>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ultiplication Sign 5">
            <a:extLst>
              <a:ext uri="{FF2B5EF4-FFF2-40B4-BE49-F238E27FC236}">
                <a16:creationId xmlns:a16="http://schemas.microsoft.com/office/drawing/2014/main" id="{B6BA4309-2B8A-49C7-A566-379695E81370}"/>
              </a:ext>
            </a:extLst>
          </p:cNvPr>
          <p:cNvSpPr/>
          <p:nvPr/>
        </p:nvSpPr>
        <p:spPr>
          <a:xfrm>
            <a:off x="3061447" y="25941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heck Mark on Microsoft Windows 10 May 2019 Update">
            <a:extLst>
              <a:ext uri="{FF2B5EF4-FFF2-40B4-BE49-F238E27FC236}">
                <a16:creationId xmlns:a16="http://schemas.microsoft.com/office/drawing/2014/main" id="{E277E8AF-BC0C-413E-94AD-522F70BC20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7464" y="2091016"/>
            <a:ext cx="454959" cy="45495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heck Mark on Microsoft Windows 10 May 2019 Update">
            <a:extLst>
              <a:ext uri="{FF2B5EF4-FFF2-40B4-BE49-F238E27FC236}">
                <a16:creationId xmlns:a16="http://schemas.microsoft.com/office/drawing/2014/main" id="{91B0C5ED-9A0A-48AB-8360-5E4AE42CF5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2288" y="3793941"/>
            <a:ext cx="454959" cy="454959"/>
          </a:xfrm>
          <a:prstGeom prst="rect">
            <a:avLst/>
          </a:prstGeom>
          <a:noFill/>
          <a:extLst>
            <a:ext uri="{909E8E84-426E-40DD-AFC4-6F175D3DCCD1}">
              <a14:hiddenFill xmlns:a14="http://schemas.microsoft.com/office/drawing/2010/main">
                <a:solidFill>
                  <a:srgbClr val="FFFFFF"/>
                </a:solidFill>
              </a14:hiddenFill>
            </a:ext>
          </a:extLst>
        </p:spPr>
      </p:pic>
      <p:sp>
        <p:nvSpPr>
          <p:cNvPr id="10" name="Multiplication Sign 9">
            <a:extLst>
              <a:ext uri="{FF2B5EF4-FFF2-40B4-BE49-F238E27FC236}">
                <a16:creationId xmlns:a16="http://schemas.microsoft.com/office/drawing/2014/main" id="{3C1FA245-41F3-4E8F-99C7-9D015A92E236}"/>
              </a:ext>
            </a:extLst>
          </p:cNvPr>
          <p:cNvSpPr/>
          <p:nvPr/>
        </p:nvSpPr>
        <p:spPr>
          <a:xfrm>
            <a:off x="6974943" y="4795661"/>
            <a:ext cx="582706" cy="524435"/>
          </a:xfrm>
          <a:prstGeom prst="mathMultiply">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0239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678AD-7036-4BFB-9D1D-BEF4E93B5AE4}"/>
              </a:ext>
            </a:extLst>
          </p:cNvPr>
          <p:cNvSpPr>
            <a:spLocks noGrp="1"/>
          </p:cNvSpPr>
          <p:nvPr>
            <p:ph type="title"/>
          </p:nvPr>
        </p:nvSpPr>
        <p:spPr/>
        <p:txBody>
          <a:bodyPr/>
          <a:lstStyle/>
          <a:p>
            <a:r>
              <a:rPr lang="en-US" dirty="0"/>
              <a:t>Summary</a:t>
            </a:r>
          </a:p>
        </p:txBody>
      </p:sp>
      <p:sp>
        <p:nvSpPr>
          <p:cNvPr id="3" name="Content Placeholder 2">
            <a:extLst>
              <a:ext uri="{FF2B5EF4-FFF2-40B4-BE49-F238E27FC236}">
                <a16:creationId xmlns:a16="http://schemas.microsoft.com/office/drawing/2014/main" id="{6A16EADB-0C8C-4FF1-8308-130F89BA8DB6}"/>
              </a:ext>
            </a:extLst>
          </p:cNvPr>
          <p:cNvSpPr>
            <a:spLocks noGrp="1"/>
          </p:cNvSpPr>
          <p:nvPr>
            <p:ph idx="1"/>
          </p:nvPr>
        </p:nvSpPr>
        <p:spPr/>
        <p:txBody>
          <a:bodyPr>
            <a:normAutofit lnSpcReduction="10000"/>
          </a:bodyPr>
          <a:lstStyle/>
          <a:p>
            <a:r>
              <a:rPr lang="en-US" dirty="0"/>
              <a:t>Greedy algorithms</a:t>
            </a:r>
          </a:p>
          <a:p>
            <a:r>
              <a:rPr lang="en-US" dirty="0"/>
              <a:t>You’ll probably have 2 (or 3…or 6) ideas for greedy algorithms. Check some simple examples before you implement! </a:t>
            </a:r>
            <a:br>
              <a:rPr lang="en-US" dirty="0"/>
            </a:br>
            <a:r>
              <a:rPr lang="en-US" dirty="0"/>
              <a:t>Greedy algorithms rarely work.</a:t>
            </a:r>
          </a:p>
          <a:p>
            <a:r>
              <a:rPr lang="en-US" dirty="0"/>
              <a:t>When they work AND you can prove they work, they’re great!</a:t>
            </a:r>
          </a:p>
          <a:p>
            <a:r>
              <a:rPr lang="en-US" dirty="0"/>
              <a:t>Proofs are often tricky </a:t>
            </a:r>
          </a:p>
          <a:p>
            <a:r>
              <a:rPr lang="en-US" b="1" dirty="0"/>
              <a:t>Structural results </a:t>
            </a:r>
            <a:r>
              <a:rPr lang="en-US" dirty="0"/>
              <a:t>are the hardest to come up with, but the most versatile.</a:t>
            </a:r>
          </a:p>
          <a:p>
            <a:r>
              <a:rPr lang="en-US" b="1" dirty="0"/>
              <a:t>Greedy stays ahead </a:t>
            </a:r>
            <a:r>
              <a:rPr lang="en-US" dirty="0"/>
              <a:t>usually use induction</a:t>
            </a:r>
          </a:p>
          <a:p>
            <a:r>
              <a:rPr lang="en-US" b="1" dirty="0"/>
              <a:t>Exchange</a:t>
            </a:r>
            <a:r>
              <a:rPr lang="en-US" dirty="0"/>
              <a:t> start with the </a:t>
            </a:r>
            <a:r>
              <a:rPr lang="en-US" b="1" dirty="0"/>
              <a:t>first </a:t>
            </a:r>
            <a:r>
              <a:rPr lang="en-US" dirty="0"/>
              <a:t>difference between greedy and optimal.</a:t>
            </a:r>
            <a:endParaRPr lang="en-US" b="1" dirty="0"/>
          </a:p>
        </p:txBody>
      </p:sp>
    </p:spTree>
    <p:extLst>
      <p:ext uri="{BB962C8B-B14F-4D97-AF65-F5344CB8AC3E}">
        <p14:creationId xmlns:p14="http://schemas.microsoft.com/office/powerpoint/2010/main" val="2934216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Course Wrap; Which Technique</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51988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D717EA2-ED7F-424A-B109-7C3FC21B2527}"/>
              </a:ext>
            </a:extLst>
          </p:cNvPr>
          <p:cNvSpPr>
            <a:spLocks noGrp="1"/>
          </p:cNvSpPr>
          <p:nvPr>
            <p:ph type="title"/>
          </p:nvPr>
        </p:nvSpPr>
        <p:spPr/>
        <p:txBody>
          <a:bodyPr/>
          <a:lstStyle/>
          <a:p>
            <a:r>
              <a:rPr lang="en-US" dirty="0"/>
              <a:t>Change-Making</a:t>
            </a:r>
          </a:p>
        </p:txBody>
      </p:sp>
      <p:sp>
        <p:nvSpPr>
          <p:cNvPr id="5" name="Content Placeholder 4">
            <a:extLst>
              <a:ext uri="{FF2B5EF4-FFF2-40B4-BE49-F238E27FC236}">
                <a16:creationId xmlns:a16="http://schemas.microsoft.com/office/drawing/2014/main" id="{65A10B47-3416-4F5F-94A9-93672B01C31D}"/>
              </a:ext>
            </a:extLst>
          </p:cNvPr>
          <p:cNvSpPr>
            <a:spLocks noGrp="1"/>
          </p:cNvSpPr>
          <p:nvPr>
            <p:ph idx="1"/>
          </p:nvPr>
        </p:nvSpPr>
        <p:spPr/>
        <p:txBody>
          <a:bodyPr/>
          <a:lstStyle/>
          <a:p>
            <a:r>
              <a:rPr lang="en-US" dirty="0"/>
              <a:t>Suppose you need to “make change” with the fewest number of coins possible.</a:t>
            </a:r>
          </a:p>
          <a:p>
            <a:endParaRPr lang="en-US" dirty="0"/>
          </a:p>
          <a:p>
            <a:r>
              <a:rPr lang="en-US" dirty="0"/>
              <a:t>Is the greedy algorithm optimal if you have </a:t>
            </a:r>
          </a:p>
          <a:p>
            <a:r>
              <a:rPr lang="en-US" dirty="0"/>
              <a:t>1 cent coins, 10 cent coins, and 15 cent coins? </a:t>
            </a:r>
          </a:p>
          <a:p>
            <a:r>
              <a:rPr lang="en-US" dirty="0"/>
              <a:t>What about for U.S. coinage (1, 5, 10, 25, 50, 100)</a:t>
            </a:r>
          </a:p>
        </p:txBody>
      </p:sp>
      <p:sp>
        <p:nvSpPr>
          <p:cNvPr id="2" name="Rectangle 1">
            <a:extLst>
              <a:ext uri="{FF2B5EF4-FFF2-40B4-BE49-F238E27FC236}">
                <a16:creationId xmlns:a16="http://schemas.microsoft.com/office/drawing/2014/main" id="{FD5B40B5-0CE5-4163-9DF6-28BB9250D3BC}"/>
              </a:ext>
            </a:extLst>
          </p:cNvPr>
          <p:cNvSpPr/>
          <p:nvPr/>
        </p:nvSpPr>
        <p:spPr>
          <a:xfrm>
            <a:off x="1810070" y="2324113"/>
            <a:ext cx="8412624" cy="523220"/>
          </a:xfrm>
          <a:prstGeom prst="rect">
            <a:avLst/>
          </a:prstGeom>
        </p:spPr>
        <p:txBody>
          <a:bodyPr wrap="none">
            <a:spAutoFit/>
          </a:bodyPr>
          <a:lstStyle/>
          <a:p>
            <a:r>
              <a:rPr lang="en-US" sz="2800" dirty="0">
                <a:solidFill>
                  <a:schemeClr val="accent2"/>
                </a:solidFill>
                <a:latin typeface="Segoe UI Semilight" panose="020B0402040204020203" pitchFamily="34" charset="0"/>
                <a:cs typeface="Segoe UI Semilight" panose="020B0402040204020203" pitchFamily="34" charset="0"/>
              </a:rPr>
              <a:t>Take the biggest coin less than the change remaining.</a:t>
            </a:r>
          </a:p>
        </p:txBody>
      </p:sp>
    </p:spTree>
    <p:extLst>
      <p:ext uri="{BB962C8B-B14F-4D97-AF65-F5344CB8AC3E}">
        <p14:creationId xmlns:p14="http://schemas.microsoft.com/office/powerpoint/2010/main" val="1896094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Technique?</a:t>
            </a:r>
          </a:p>
        </p:txBody>
      </p:sp>
      <p:sp>
        <p:nvSpPr>
          <p:cNvPr id="3" name="Content Placeholder 2"/>
          <p:cNvSpPr>
            <a:spLocks noGrp="1"/>
          </p:cNvSpPr>
          <p:nvPr>
            <p:ph idx="1"/>
          </p:nvPr>
        </p:nvSpPr>
        <p:spPr/>
        <p:txBody>
          <a:bodyPr/>
          <a:lstStyle/>
          <a:p>
            <a:r>
              <a:rPr lang="en-US" dirty="0"/>
              <a:t>When I see a new problem, how do I know which option to use?</a:t>
            </a:r>
          </a:p>
          <a:p>
            <a:endParaRPr lang="en-US" dirty="0"/>
          </a:p>
          <a:p>
            <a:r>
              <a:rPr lang="en-US" dirty="0"/>
              <a:t>Try modeling first – use the problems we’ve already solved</a:t>
            </a:r>
          </a:p>
          <a:p>
            <a:r>
              <a:rPr lang="en-US" dirty="0"/>
              <a:t>Preferences? Try stable matching.</a:t>
            </a:r>
          </a:p>
          <a:p>
            <a:r>
              <a:rPr lang="en-US" dirty="0"/>
              <a:t>Assignments? Try network flow.</a:t>
            </a:r>
          </a:p>
          <a:p>
            <a:r>
              <a:rPr lang="en-US" dirty="0"/>
              <a:t>Etc.</a:t>
            </a:r>
          </a:p>
        </p:txBody>
      </p:sp>
    </p:spTree>
    <p:extLst>
      <p:ext uri="{BB962C8B-B14F-4D97-AF65-F5344CB8AC3E}">
        <p14:creationId xmlns:p14="http://schemas.microsoft.com/office/powerpoint/2010/main" val="13760662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9CD2E-1C63-47D1-A93B-ED0F49EE1BC5}"/>
              </a:ext>
            </a:extLst>
          </p:cNvPr>
          <p:cNvSpPr>
            <a:spLocks noGrp="1"/>
          </p:cNvSpPr>
          <p:nvPr>
            <p:ph type="title"/>
          </p:nvPr>
        </p:nvSpPr>
        <p:spPr/>
        <p:txBody>
          <a:bodyPr/>
          <a:lstStyle/>
          <a:p>
            <a:r>
              <a:rPr lang="en-US" dirty="0"/>
              <a:t>Which Technique?</a:t>
            </a:r>
          </a:p>
        </p:txBody>
      </p:sp>
      <p:sp>
        <p:nvSpPr>
          <p:cNvPr id="3" name="Content Placeholder 2">
            <a:extLst>
              <a:ext uri="{FF2B5EF4-FFF2-40B4-BE49-F238E27FC236}">
                <a16:creationId xmlns:a16="http://schemas.microsoft.com/office/drawing/2014/main" id="{8A7530B4-2CFD-46C7-ACA8-7987BFAC26E3}"/>
              </a:ext>
            </a:extLst>
          </p:cNvPr>
          <p:cNvSpPr>
            <a:spLocks noGrp="1"/>
          </p:cNvSpPr>
          <p:nvPr>
            <p:ph idx="1"/>
          </p:nvPr>
        </p:nvSpPr>
        <p:spPr/>
        <p:txBody>
          <a:bodyPr/>
          <a:lstStyle/>
          <a:p>
            <a:r>
              <a:rPr lang="en-US" dirty="0"/>
              <a:t>Modeling Didn’t work?</a:t>
            </a:r>
          </a:p>
          <a:p>
            <a:r>
              <a:rPr lang="en-US" dirty="0"/>
              <a:t>What does this remind you of?</a:t>
            </a:r>
          </a:p>
          <a:p>
            <a:endParaRPr lang="en-US" dirty="0"/>
          </a:p>
          <a:p>
            <a:r>
              <a:rPr lang="en-US" dirty="0"/>
              <a:t>Then try:</a:t>
            </a:r>
            <a:br>
              <a:rPr lang="en-US" dirty="0"/>
            </a:br>
            <a:r>
              <a:rPr lang="en-US" dirty="0"/>
              <a:t>recursive thinking (will lead to DP or D&amp;C)</a:t>
            </a:r>
          </a:p>
          <a:p>
            <a:r>
              <a:rPr lang="en-US" dirty="0"/>
              <a:t>Ask how you would represent the problem visually (might lead to graphs)</a:t>
            </a:r>
          </a:p>
          <a:p>
            <a:endParaRPr lang="en-US" dirty="0"/>
          </a:p>
          <a:p>
            <a:r>
              <a:rPr lang="en-US" dirty="0"/>
              <a:t>Finally: remember your problem might be hard!</a:t>
            </a:r>
          </a:p>
        </p:txBody>
      </p:sp>
    </p:spTree>
    <p:extLst>
      <p:ext uri="{BB962C8B-B14F-4D97-AF65-F5344CB8AC3E}">
        <p14:creationId xmlns:p14="http://schemas.microsoft.com/office/powerpoint/2010/main" val="11033562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90C6E-DE76-4D11-ADDC-5C5927AFB738}"/>
              </a:ext>
            </a:extLst>
          </p:cNvPr>
          <p:cNvSpPr>
            <a:spLocks noGrp="1"/>
          </p:cNvSpPr>
          <p:nvPr>
            <p:ph type="title"/>
          </p:nvPr>
        </p:nvSpPr>
        <p:spPr/>
        <p:txBody>
          <a:bodyPr/>
          <a:lstStyle/>
          <a:p>
            <a:r>
              <a:rPr lang="en-US" dirty="0"/>
              <a:t>We’ve Covered A LOT</a:t>
            </a:r>
          </a:p>
        </p:txBody>
      </p:sp>
      <p:sp>
        <p:nvSpPr>
          <p:cNvPr id="3" name="Content Placeholder 2">
            <a:extLst>
              <a:ext uri="{FF2B5EF4-FFF2-40B4-BE49-F238E27FC236}">
                <a16:creationId xmlns:a16="http://schemas.microsoft.com/office/drawing/2014/main" id="{C09CFE19-7508-4B68-9C04-756448407755}"/>
              </a:ext>
            </a:extLst>
          </p:cNvPr>
          <p:cNvSpPr>
            <a:spLocks noGrp="1"/>
          </p:cNvSpPr>
          <p:nvPr>
            <p:ph idx="1"/>
          </p:nvPr>
        </p:nvSpPr>
        <p:spPr/>
        <p:txBody>
          <a:bodyPr>
            <a:normAutofit fontScale="92500" lnSpcReduction="20000"/>
          </a:bodyPr>
          <a:lstStyle/>
          <a:p>
            <a:r>
              <a:rPr lang="en-US" dirty="0"/>
              <a:t>Stable Matchings</a:t>
            </a:r>
          </a:p>
          <a:p>
            <a:r>
              <a:rPr lang="en-US" dirty="0"/>
              <a:t>Proof fundamentals</a:t>
            </a:r>
          </a:p>
          <a:p>
            <a:r>
              <a:rPr lang="en-US" dirty="0"/>
              <a:t>Modifications of BFS/DFS</a:t>
            </a:r>
          </a:p>
          <a:p>
            <a:r>
              <a:rPr lang="en-US" dirty="0"/>
              <a:t>Divide &amp; Conquer</a:t>
            </a:r>
          </a:p>
          <a:p>
            <a:r>
              <a:rPr lang="en-US" dirty="0"/>
              <a:t>Dynamic Programming</a:t>
            </a:r>
          </a:p>
          <a:p>
            <a:r>
              <a:rPr lang="en-US" dirty="0"/>
              <a:t>LPs</a:t>
            </a:r>
          </a:p>
          <a:p>
            <a:r>
              <a:rPr lang="en-US" dirty="0"/>
              <a:t>Network Flow (and assignment problems)</a:t>
            </a:r>
          </a:p>
          <a:p>
            <a:r>
              <a:rPr lang="en-US" dirty="0"/>
              <a:t>Reductions, P vs. NP</a:t>
            </a:r>
          </a:p>
          <a:p>
            <a:r>
              <a:rPr lang="en-US" dirty="0"/>
              <a:t>Coping with NP-completeness</a:t>
            </a:r>
          </a:p>
          <a:p>
            <a:r>
              <a:rPr lang="en-US" dirty="0"/>
              <a:t>Greedy algorithms</a:t>
            </a:r>
          </a:p>
        </p:txBody>
      </p:sp>
    </p:spTree>
    <p:extLst>
      <p:ext uri="{BB962C8B-B14F-4D97-AF65-F5344CB8AC3E}">
        <p14:creationId xmlns:p14="http://schemas.microsoft.com/office/powerpoint/2010/main" val="17105413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80D0-A39B-4A54-A866-6319BCCBA174}"/>
              </a:ext>
            </a:extLst>
          </p:cNvPr>
          <p:cNvSpPr>
            <a:spLocks noGrp="1"/>
          </p:cNvSpPr>
          <p:nvPr>
            <p:ph type="title"/>
          </p:nvPr>
        </p:nvSpPr>
        <p:spPr/>
        <p:txBody>
          <a:bodyPr/>
          <a:lstStyle/>
          <a:p>
            <a:r>
              <a:rPr lang="en-US" dirty="0"/>
              <a:t>What Comes next?</a:t>
            </a:r>
          </a:p>
        </p:txBody>
      </p:sp>
      <p:sp>
        <p:nvSpPr>
          <p:cNvPr id="3" name="Content Placeholder 2">
            <a:extLst>
              <a:ext uri="{FF2B5EF4-FFF2-40B4-BE49-F238E27FC236}">
                <a16:creationId xmlns:a16="http://schemas.microsoft.com/office/drawing/2014/main" id="{E7C2D6AA-1A7A-4EBA-8BB5-4C9D08754B87}"/>
              </a:ext>
            </a:extLst>
          </p:cNvPr>
          <p:cNvSpPr>
            <a:spLocks noGrp="1"/>
          </p:cNvSpPr>
          <p:nvPr>
            <p:ph idx="1"/>
          </p:nvPr>
        </p:nvSpPr>
        <p:spPr>
          <a:xfrm>
            <a:off x="575240" y="1463857"/>
            <a:ext cx="11187258" cy="5198200"/>
          </a:xfrm>
        </p:spPr>
        <p:txBody>
          <a:bodyPr>
            <a:normAutofit fontScale="92500" lnSpcReduction="10000"/>
          </a:bodyPr>
          <a:lstStyle/>
          <a:p>
            <a:r>
              <a:rPr lang="en-US" dirty="0"/>
              <a:t>CSE 417 is intended as a “last” undergraduate course for those of you about to graduate. But if you are hoping for more, consider:</a:t>
            </a:r>
          </a:p>
          <a:p>
            <a:r>
              <a:rPr lang="en-US" dirty="0"/>
              <a:t>CSE 422 (toolkit for modern algorithms)</a:t>
            </a:r>
          </a:p>
          <a:p>
            <a:pPr lvl="1"/>
            <a:r>
              <a:rPr lang="en-US" dirty="0"/>
              <a:t>Mathematics and algorithms for larger data sets/ML, approximate solutions</a:t>
            </a:r>
          </a:p>
          <a:p>
            <a:r>
              <a:rPr lang="en-US" dirty="0"/>
              <a:t>CSE 521 (Graduate algorithms)</a:t>
            </a:r>
          </a:p>
          <a:p>
            <a:pPr lvl="1"/>
            <a:r>
              <a:rPr lang="en-US" dirty="0"/>
              <a:t>More math background expected, more approximation algorithms, and a few other topics.</a:t>
            </a:r>
          </a:p>
          <a:p>
            <a:r>
              <a:rPr lang="en-US" dirty="0"/>
              <a:t>CSE 431 (Complexity theory)</a:t>
            </a:r>
          </a:p>
          <a:p>
            <a:pPr lvl="1"/>
            <a:r>
              <a:rPr lang="en-US" dirty="0"/>
              <a:t>Proof-based (all your homework problems are proofs). More on NP, undecidability, other notions of “hard.” </a:t>
            </a:r>
          </a:p>
          <a:p>
            <a:r>
              <a:rPr lang="en-US" dirty="0"/>
              <a:t>Courses in Math &amp; AMATH (especially for LPs and network flow)</a:t>
            </a:r>
          </a:p>
          <a:p>
            <a:pPr lvl="1"/>
            <a:r>
              <a:rPr lang="en-US" dirty="0"/>
              <a:t>Math 461, 462 (combinatorics); Math 407, 408 (LPs, convex optimization); Math 409 (lots of overlap with this course)</a:t>
            </a:r>
            <a:br>
              <a:rPr lang="en-US" dirty="0"/>
            </a:br>
            <a:r>
              <a:rPr lang="en-US" dirty="0"/>
              <a:t>Math 514 (deep theory behind LPs, MSTs, etc.)</a:t>
            </a:r>
          </a:p>
          <a:p>
            <a:endParaRPr lang="en-US" dirty="0"/>
          </a:p>
          <a:p>
            <a:endParaRPr lang="en-US" dirty="0"/>
          </a:p>
        </p:txBody>
      </p:sp>
    </p:spTree>
    <p:extLst>
      <p:ext uri="{BB962C8B-B14F-4D97-AF65-F5344CB8AC3E}">
        <p14:creationId xmlns:p14="http://schemas.microsoft.com/office/powerpoint/2010/main" val="1896666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5547B1-D414-45D3-A9F1-E8E4FE565CBB}"/>
              </a:ext>
            </a:extLst>
          </p:cNvPr>
          <p:cNvSpPr>
            <a:spLocks noGrp="1"/>
          </p:cNvSpPr>
          <p:nvPr>
            <p:ph type="title"/>
          </p:nvPr>
        </p:nvSpPr>
        <p:spPr/>
        <p:txBody>
          <a:bodyPr/>
          <a:lstStyle/>
          <a:p>
            <a:r>
              <a:rPr lang="en-US" dirty="0"/>
              <a:t>Tech Interview Advice</a:t>
            </a:r>
          </a:p>
        </p:txBody>
      </p:sp>
      <p:sp>
        <p:nvSpPr>
          <p:cNvPr id="5" name="Text Placeholder 4">
            <a:extLst>
              <a:ext uri="{FF2B5EF4-FFF2-40B4-BE49-F238E27FC236}">
                <a16:creationId xmlns:a16="http://schemas.microsoft.com/office/drawing/2014/main" id="{AA6A0CB1-1E38-47C0-AE3D-3FE4FD6099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01197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549C4-35AD-41F2-92F5-4BE8EF50D2A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3411A377-8CB9-4951-BEF2-3A74AB1BAFA4}"/>
              </a:ext>
            </a:extLst>
          </p:cNvPr>
          <p:cNvSpPr>
            <a:spLocks noGrp="1"/>
          </p:cNvSpPr>
          <p:nvPr>
            <p:ph idx="1"/>
          </p:nvPr>
        </p:nvSpPr>
        <p:spPr/>
        <p:txBody>
          <a:bodyPr/>
          <a:lstStyle/>
          <a:p>
            <a:r>
              <a:rPr lang="en-US" i="1" dirty="0"/>
              <a:t>Cracking the Coding Interview </a:t>
            </a:r>
            <a:r>
              <a:rPr lang="en-US" dirty="0"/>
              <a:t>(McDowell) or another book like it.</a:t>
            </a:r>
          </a:p>
          <a:p>
            <a:pPr lvl="1"/>
            <a:r>
              <a:rPr lang="en-US" dirty="0"/>
              <a:t>Copies are at the library! </a:t>
            </a:r>
          </a:p>
          <a:p>
            <a:r>
              <a:rPr lang="en-US" dirty="0">
                <a:hlinkClick r:id="rId2"/>
              </a:rPr>
              <a:t>General Advice from Kasey Champion</a:t>
            </a:r>
            <a:endParaRPr lang="en-US" dirty="0"/>
          </a:p>
          <a:p>
            <a:r>
              <a:rPr lang="en-US" dirty="0" err="1">
                <a:hlinkClick r:id="rId3"/>
              </a:rPr>
              <a:t>Leetcode</a:t>
            </a:r>
            <a:r>
              <a:rPr lang="en-US" dirty="0"/>
              <a:t> (we…borrowed…more than one homework problem from there).</a:t>
            </a:r>
          </a:p>
          <a:p>
            <a:r>
              <a:rPr lang="en-US" dirty="0">
                <a:hlinkClick r:id="rId4"/>
              </a:rPr>
              <a:t>General resume advice</a:t>
            </a:r>
            <a:r>
              <a:rPr lang="en-US" dirty="0"/>
              <a:t> (and other resources). Some specific to Allen School.</a:t>
            </a:r>
          </a:p>
        </p:txBody>
      </p:sp>
    </p:spTree>
    <p:extLst>
      <p:ext uri="{BB962C8B-B14F-4D97-AF65-F5344CB8AC3E}">
        <p14:creationId xmlns:p14="http://schemas.microsoft.com/office/powerpoint/2010/main" val="4241947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F91E2-26EE-4099-AA1B-43E5F1D6F04C}"/>
              </a:ext>
            </a:extLst>
          </p:cNvPr>
          <p:cNvSpPr>
            <a:spLocks noGrp="1"/>
          </p:cNvSpPr>
          <p:nvPr>
            <p:ph type="title"/>
          </p:nvPr>
        </p:nvSpPr>
        <p:spPr/>
        <p:txBody>
          <a:bodyPr/>
          <a:lstStyle/>
          <a:p>
            <a:r>
              <a:rPr lang="en-US" dirty="0"/>
              <a:t>Technical Questions</a:t>
            </a:r>
          </a:p>
        </p:txBody>
      </p:sp>
      <p:sp>
        <p:nvSpPr>
          <p:cNvPr id="3" name="Content Placeholder 2">
            <a:extLst>
              <a:ext uri="{FF2B5EF4-FFF2-40B4-BE49-F238E27FC236}">
                <a16:creationId xmlns:a16="http://schemas.microsoft.com/office/drawing/2014/main" id="{E86DC20E-33FF-4685-98D9-A7401AB7518A}"/>
              </a:ext>
            </a:extLst>
          </p:cNvPr>
          <p:cNvSpPr>
            <a:spLocks noGrp="1"/>
          </p:cNvSpPr>
          <p:nvPr>
            <p:ph idx="1"/>
          </p:nvPr>
        </p:nvSpPr>
        <p:spPr/>
        <p:txBody>
          <a:bodyPr/>
          <a:lstStyle/>
          <a:p>
            <a:r>
              <a:rPr lang="en-US" dirty="0"/>
              <a:t>Your interviewer wants to see</a:t>
            </a:r>
          </a:p>
          <a:p>
            <a:pPr lvl="1"/>
            <a:r>
              <a:rPr lang="en-US" dirty="0"/>
              <a:t>1. What you know</a:t>
            </a:r>
          </a:p>
          <a:p>
            <a:pPr lvl="1"/>
            <a:r>
              <a:rPr lang="en-US" dirty="0"/>
              <a:t>2. Can you communicate technical ideas</a:t>
            </a:r>
          </a:p>
          <a:p>
            <a:pPr lvl="1"/>
            <a:r>
              <a:rPr lang="en-US" dirty="0"/>
              <a:t>3. Can you problem-solve</a:t>
            </a:r>
          </a:p>
          <a:p>
            <a:pPr lvl="1"/>
            <a:endParaRPr lang="en-US" dirty="0"/>
          </a:p>
          <a:p>
            <a:pPr lvl="1"/>
            <a:r>
              <a:rPr lang="en-US" dirty="0"/>
              <a:t>Getting the “right” solution helps with point 1. Not points 2 and 3.</a:t>
            </a:r>
          </a:p>
          <a:p>
            <a:pPr lvl="1"/>
            <a:r>
              <a:rPr lang="en-US" dirty="0"/>
              <a:t>You also need to talk through what you see in the problem/how you solve it.</a:t>
            </a:r>
          </a:p>
          <a:p>
            <a:pPr lvl="1"/>
            <a:endParaRPr lang="en-US" dirty="0"/>
          </a:p>
          <a:p>
            <a:pPr lvl="1"/>
            <a:r>
              <a:rPr lang="en-US" dirty="0"/>
              <a:t>The best way is to practice. Find a friend, a set of interview questions, and a whiteboard and practice.</a:t>
            </a:r>
          </a:p>
        </p:txBody>
      </p:sp>
    </p:spTree>
    <p:extLst>
      <p:ext uri="{BB962C8B-B14F-4D97-AF65-F5344CB8AC3E}">
        <p14:creationId xmlns:p14="http://schemas.microsoft.com/office/powerpoint/2010/main" val="4287922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F4BC-8DE3-4268-BF1A-83BB1027B920}"/>
              </a:ext>
            </a:extLst>
          </p:cNvPr>
          <p:cNvSpPr>
            <a:spLocks noGrp="1"/>
          </p:cNvSpPr>
          <p:nvPr>
            <p:ph type="title"/>
          </p:nvPr>
        </p:nvSpPr>
        <p:spPr/>
        <p:txBody>
          <a:bodyPr/>
          <a:lstStyle/>
          <a:p>
            <a:r>
              <a:rPr lang="en-US" dirty="0"/>
              <a:t>Technical Questions</a:t>
            </a:r>
          </a:p>
        </p:txBody>
      </p:sp>
      <p:sp>
        <p:nvSpPr>
          <p:cNvPr id="3" name="Content Placeholder 2">
            <a:extLst>
              <a:ext uri="{FF2B5EF4-FFF2-40B4-BE49-F238E27FC236}">
                <a16:creationId xmlns:a16="http://schemas.microsoft.com/office/drawing/2014/main" id="{B660A80C-A730-4B7F-BE5F-9F081817C198}"/>
              </a:ext>
            </a:extLst>
          </p:cNvPr>
          <p:cNvSpPr>
            <a:spLocks noGrp="1"/>
          </p:cNvSpPr>
          <p:nvPr>
            <p:ph idx="1"/>
          </p:nvPr>
        </p:nvSpPr>
        <p:spPr/>
        <p:txBody>
          <a:bodyPr/>
          <a:lstStyle/>
          <a:p>
            <a:r>
              <a:rPr lang="en-US" dirty="0"/>
              <a:t>Show you can problem-solve.</a:t>
            </a:r>
          </a:p>
          <a:p>
            <a:r>
              <a:rPr lang="en-US" dirty="0"/>
              <a:t>It’s tempting to “skip” the problem-solving steps if you know the answer. It’s a good idea to still do all of them.</a:t>
            </a:r>
          </a:p>
          <a:p>
            <a:pPr lvl="1"/>
            <a:r>
              <a:rPr lang="en-US" dirty="0"/>
              <a:t>You can go quicker, but give them something.</a:t>
            </a:r>
          </a:p>
          <a:p>
            <a:pPr lvl="1"/>
            <a:endParaRPr lang="en-US" dirty="0"/>
          </a:p>
          <a:p>
            <a:pPr lvl="1"/>
            <a:r>
              <a:rPr lang="en-US" sz="2800" dirty="0"/>
              <a:t>Don’t feel obligated to use this exact method – others exist, but you should hit these points. </a:t>
            </a:r>
            <a:r>
              <a:rPr lang="en-US" sz="2800" b="1" dirty="0"/>
              <a:t>Even if you know the best algorithm from the time you read the problem statement.</a:t>
            </a:r>
          </a:p>
          <a:p>
            <a:endParaRPr lang="en-US" dirty="0"/>
          </a:p>
        </p:txBody>
      </p:sp>
    </p:spTree>
    <p:extLst>
      <p:ext uri="{BB962C8B-B14F-4D97-AF65-F5344CB8AC3E}">
        <p14:creationId xmlns:p14="http://schemas.microsoft.com/office/powerpoint/2010/main" val="38439671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FEC9F-376A-4416-8922-3B1861F05447}"/>
              </a:ext>
            </a:extLst>
          </p:cNvPr>
          <p:cNvSpPr>
            <a:spLocks noGrp="1"/>
          </p:cNvSpPr>
          <p:nvPr>
            <p:ph type="title"/>
          </p:nvPr>
        </p:nvSpPr>
        <p:spPr/>
        <p:txBody>
          <a:bodyPr>
            <a:normAutofit fontScale="90000"/>
          </a:bodyPr>
          <a:lstStyle/>
          <a:p>
            <a:r>
              <a:rPr lang="en-US" dirty="0"/>
              <a:t>A sample Problem: https://leetcode.com/problems/house-robber/</a:t>
            </a:r>
          </a:p>
        </p:txBody>
      </p:sp>
      <p:sp>
        <p:nvSpPr>
          <p:cNvPr id="7" name="Rectangle 2">
            <a:extLst>
              <a:ext uri="{FF2B5EF4-FFF2-40B4-BE49-F238E27FC236}">
                <a16:creationId xmlns:a16="http://schemas.microsoft.com/office/drawing/2014/main" id="{C18A36EE-C83E-4DF6-A5E4-11D41FEF786A}"/>
              </a:ext>
            </a:extLst>
          </p:cNvPr>
          <p:cNvSpPr>
            <a:spLocks noGrp="1" noChangeArrowheads="1"/>
          </p:cNvSpPr>
          <p:nvPr>
            <p:ph idx="1"/>
          </p:nvPr>
        </p:nvSpPr>
        <p:spPr bwMode="auto">
          <a:xfrm>
            <a:off x="575238" y="1621641"/>
            <a:ext cx="11187259" cy="397031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63238"/>
                </a:solidFill>
                <a:effectLst/>
                <a:latin typeface="-apple-system"/>
              </a:rPr>
              <a:t>You are a professional robber planning to rob houses along a street. Each house has a certain amount of money stashed, the only constraint stopping you from robbing each of them is that adjacent houses have security systems connected and </a:t>
            </a:r>
            <a:r>
              <a:rPr kumimoji="0" lang="en-US" altLang="en-US" b="1" i="0" u="none" strike="noStrike" cap="none" normalizeH="0" baseline="0" dirty="0">
                <a:ln>
                  <a:noFill/>
                </a:ln>
                <a:solidFill>
                  <a:srgbClr val="263238"/>
                </a:solidFill>
                <a:effectLst/>
                <a:latin typeface="-apple-system"/>
              </a:rPr>
              <a:t>it will automatically contact the police if two adjacent houses were broken into on the same night</a:t>
            </a:r>
            <a:r>
              <a:rPr kumimoji="0" lang="en-US" altLang="en-US" b="0" i="0" u="none" strike="noStrike" cap="none" normalizeH="0" baseline="0" dirty="0">
                <a:ln>
                  <a:noFill/>
                </a:ln>
                <a:solidFill>
                  <a:srgbClr val="263238"/>
                </a:solidFill>
                <a:effectLst/>
                <a:latin typeface="-apple-system"/>
              </a:rPr>
              <a:t>.</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rgbClr val="263238"/>
              </a:solidFill>
              <a:effectLst/>
              <a:latin typeface="-apple-system"/>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rgbClr val="263238"/>
                </a:solidFill>
                <a:effectLst/>
                <a:latin typeface="-apple-system"/>
              </a:rPr>
              <a:t>Given an integer array </a:t>
            </a:r>
            <a:r>
              <a:rPr kumimoji="0" lang="en-US" altLang="en-US" b="0" i="0" u="none" strike="noStrike" cap="none" normalizeH="0" baseline="0" dirty="0" err="1">
                <a:ln>
                  <a:noFill/>
                </a:ln>
                <a:solidFill>
                  <a:srgbClr val="546E7A"/>
                </a:solidFill>
                <a:effectLst/>
                <a:latin typeface="Courier New" panose="02070309020205020404" pitchFamily="49" charset="0"/>
                <a:cs typeface="Courier New" panose="02070309020205020404" pitchFamily="49" charset="0"/>
              </a:rPr>
              <a:t>nums</a:t>
            </a:r>
            <a:r>
              <a:rPr kumimoji="0" lang="en-US" altLang="en-US" b="0" i="0" u="none" strike="noStrike" cap="none" normalizeH="0" baseline="0" dirty="0">
                <a:ln>
                  <a:noFill/>
                </a:ln>
                <a:solidFill>
                  <a:srgbClr val="263238"/>
                </a:solidFill>
                <a:effectLst/>
                <a:latin typeface="-apple-system"/>
              </a:rPr>
              <a:t> representing the amount of money of each house, return </a:t>
            </a:r>
            <a:r>
              <a:rPr kumimoji="0" lang="en-US" altLang="en-US" b="0" i="1" u="none" strike="noStrike" cap="none" normalizeH="0" baseline="0" dirty="0">
                <a:ln>
                  <a:noFill/>
                </a:ln>
                <a:solidFill>
                  <a:srgbClr val="263238"/>
                </a:solidFill>
                <a:effectLst/>
                <a:latin typeface="-apple-system"/>
              </a:rPr>
              <a:t>the maximum amount of money you can rob tonight </a:t>
            </a:r>
            <a:r>
              <a:rPr kumimoji="0" lang="en-US" altLang="en-US" b="1" i="1" u="none" strike="noStrike" cap="none" normalizeH="0" baseline="0" dirty="0">
                <a:ln>
                  <a:noFill/>
                </a:ln>
                <a:solidFill>
                  <a:srgbClr val="263238"/>
                </a:solidFill>
                <a:effectLst/>
                <a:latin typeface="-apple-system"/>
              </a:rPr>
              <a:t>without alerting the police</a:t>
            </a:r>
            <a:r>
              <a:rPr kumimoji="0" lang="en-US" altLang="en-US" b="0" i="0" u="none" strike="noStrike" cap="none" normalizeH="0" baseline="0" dirty="0">
                <a:ln>
                  <a:noFill/>
                </a:ln>
                <a:solidFill>
                  <a:srgbClr val="263238"/>
                </a:solidFill>
                <a:effectLst/>
                <a:latin typeface="-apple-system"/>
              </a:rPr>
              <a:t>.</a:t>
            </a: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87946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BF4B7-2CE0-476F-8959-95E93DDA8E2F}"/>
              </a:ext>
            </a:extLst>
          </p:cNvPr>
          <p:cNvSpPr>
            <a:spLocks noGrp="1"/>
          </p:cNvSpPr>
          <p:nvPr>
            <p:ph type="title"/>
          </p:nvPr>
        </p:nvSpPr>
        <p:spPr/>
        <p:txBody>
          <a:bodyPr/>
          <a:lstStyle/>
          <a:p>
            <a:r>
              <a:rPr lang="en-US" dirty="0"/>
              <a:t>TEBOW IT </a:t>
            </a:r>
          </a:p>
        </p:txBody>
      </p:sp>
      <p:sp>
        <p:nvSpPr>
          <p:cNvPr id="3" name="Content Placeholder 2">
            <a:extLst>
              <a:ext uri="{FF2B5EF4-FFF2-40B4-BE49-F238E27FC236}">
                <a16:creationId xmlns:a16="http://schemas.microsoft.com/office/drawing/2014/main" id="{561FADDB-4AEB-4394-9675-4CFEDC8C96E8}"/>
              </a:ext>
            </a:extLst>
          </p:cNvPr>
          <p:cNvSpPr>
            <a:spLocks noGrp="1"/>
          </p:cNvSpPr>
          <p:nvPr>
            <p:ph idx="1"/>
          </p:nvPr>
        </p:nvSpPr>
        <p:spPr/>
        <p:txBody>
          <a:bodyPr/>
          <a:lstStyle/>
          <a:p>
            <a:r>
              <a:rPr lang="en-US" dirty="0"/>
              <a:t>Talk</a:t>
            </a:r>
          </a:p>
          <a:p>
            <a:r>
              <a:rPr lang="en-US" dirty="0"/>
              <a:t>Example</a:t>
            </a:r>
          </a:p>
          <a:p>
            <a:r>
              <a:rPr lang="en-US" dirty="0"/>
              <a:t>Baseline (aka Brute Force)</a:t>
            </a:r>
          </a:p>
          <a:p>
            <a:r>
              <a:rPr lang="en-US" dirty="0"/>
              <a:t>Optimize</a:t>
            </a:r>
          </a:p>
          <a:p>
            <a:r>
              <a:rPr lang="en-US" dirty="0"/>
              <a:t>Walk-Through</a:t>
            </a:r>
          </a:p>
          <a:p>
            <a:r>
              <a:rPr lang="en-US" dirty="0"/>
              <a:t>Implement</a:t>
            </a:r>
          </a:p>
          <a:p>
            <a:r>
              <a:rPr lang="en-US" dirty="0"/>
              <a:t>Test</a:t>
            </a:r>
          </a:p>
        </p:txBody>
      </p:sp>
      <p:sp>
        <p:nvSpPr>
          <p:cNvPr id="4" name="TextBox 3">
            <a:extLst>
              <a:ext uri="{FF2B5EF4-FFF2-40B4-BE49-F238E27FC236}">
                <a16:creationId xmlns:a16="http://schemas.microsoft.com/office/drawing/2014/main" id="{453C17AE-1BB2-4316-8A20-50CC1D70561D}"/>
              </a:ext>
            </a:extLst>
          </p:cNvPr>
          <p:cNvSpPr txBox="1"/>
          <p:nvPr/>
        </p:nvSpPr>
        <p:spPr>
          <a:xfrm>
            <a:off x="7235890" y="5164494"/>
            <a:ext cx="4483359" cy="1200329"/>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Acronym from Kasey Champion; similar process in </a:t>
            </a:r>
            <a:r>
              <a:rPr lang="en-US" sz="2400" i="1" dirty="0">
                <a:latin typeface="Segoe UI Semilight" panose="020B0402040204020203" pitchFamily="34" charset="0"/>
                <a:cs typeface="Segoe UI Semilight" panose="020B0402040204020203" pitchFamily="34" charset="0"/>
              </a:rPr>
              <a:t>Cracking the Coding Interview</a:t>
            </a:r>
          </a:p>
        </p:txBody>
      </p:sp>
      <p:pic>
        <p:nvPicPr>
          <p:cNvPr id="2050" name="Picture 2" descr="https://upload.wikimedia.org/wikipedia/commons/thumb/e/e9/Tim_Tebow_in_the_dugout.jpg/1024px-Tim_Tebow_in_the_dugout.jpg">
            <a:extLst>
              <a:ext uri="{FF2B5EF4-FFF2-40B4-BE49-F238E27FC236}">
                <a16:creationId xmlns:a16="http://schemas.microsoft.com/office/drawing/2014/main" id="{D948365C-903B-41C3-8E53-9AD7ABA838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21803" y="675861"/>
            <a:ext cx="3794957" cy="25312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64C43DB-F003-43E3-8C09-132BE57A8FB4}"/>
              </a:ext>
            </a:extLst>
          </p:cNvPr>
          <p:cNvSpPr txBox="1"/>
          <p:nvPr/>
        </p:nvSpPr>
        <p:spPr>
          <a:xfrm>
            <a:off x="7821803" y="3207068"/>
            <a:ext cx="3897446" cy="246221"/>
          </a:xfrm>
          <a:prstGeom prst="rect">
            <a:avLst/>
          </a:prstGeom>
          <a:noFill/>
        </p:spPr>
        <p:txBody>
          <a:bodyPr wrap="square" rtlCol="0">
            <a:spAutoFit/>
          </a:bodyPr>
          <a:lstStyle/>
          <a:p>
            <a:r>
              <a:rPr lang="en-US" sz="1000" dirty="0"/>
              <a:t>https://commons.wikimedia.org/wiki/File:Tim_Tebow_in_the_dugout.jpg</a:t>
            </a:r>
          </a:p>
        </p:txBody>
      </p:sp>
      <p:sp>
        <p:nvSpPr>
          <p:cNvPr id="6" name="TextBox 5">
            <a:extLst>
              <a:ext uri="{FF2B5EF4-FFF2-40B4-BE49-F238E27FC236}">
                <a16:creationId xmlns:a16="http://schemas.microsoft.com/office/drawing/2014/main" id="{CAAC26CD-BA05-4E6A-A46A-C7287646B6E3}"/>
              </a:ext>
            </a:extLst>
          </p:cNvPr>
          <p:cNvSpPr txBox="1"/>
          <p:nvPr/>
        </p:nvSpPr>
        <p:spPr>
          <a:xfrm>
            <a:off x="7821803" y="3538423"/>
            <a:ext cx="4081300" cy="1477328"/>
          </a:xfrm>
          <a:prstGeom prst="rect">
            <a:avLst/>
          </a:prstGeom>
          <a:noFill/>
        </p:spPr>
        <p:txBody>
          <a:bodyPr wrap="square" rtlCol="0">
            <a:spAutoFit/>
          </a:bodyPr>
          <a:lstStyle/>
          <a:p>
            <a:r>
              <a:rPr lang="en-US" dirty="0">
                <a:latin typeface="Segoe UI Semilight" panose="020B0402040204020203" pitchFamily="34" charset="0"/>
                <a:cs typeface="Segoe UI Semilight" panose="020B0402040204020203" pitchFamily="34" charset="0"/>
              </a:rPr>
              <a:t>Tim Tebow:</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Football player turned football analyst turned simultaneous-baseball-player-and-football-analyst turned football player turned football analyst again.</a:t>
            </a:r>
          </a:p>
        </p:txBody>
      </p:sp>
    </p:spTree>
    <p:extLst>
      <p:ext uri="{BB962C8B-B14F-4D97-AF65-F5344CB8AC3E}">
        <p14:creationId xmlns:p14="http://schemas.microsoft.com/office/powerpoint/2010/main" val="15645978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75E69-498E-456A-9F4B-74E74BBAC142}"/>
              </a:ext>
            </a:extLst>
          </p:cNvPr>
          <p:cNvSpPr>
            <a:spLocks noGrp="1"/>
          </p:cNvSpPr>
          <p:nvPr>
            <p:ph type="title"/>
          </p:nvPr>
        </p:nvSpPr>
        <p:spPr/>
        <p:txBody>
          <a:bodyPr/>
          <a:lstStyle/>
          <a:p>
            <a:r>
              <a:rPr lang="en-US" dirty="0"/>
              <a:t>Change-Making</a:t>
            </a:r>
          </a:p>
        </p:txBody>
      </p:sp>
      <p:sp>
        <p:nvSpPr>
          <p:cNvPr id="3" name="Content Placeholder 2">
            <a:extLst>
              <a:ext uri="{FF2B5EF4-FFF2-40B4-BE49-F238E27FC236}">
                <a16:creationId xmlns:a16="http://schemas.microsoft.com/office/drawing/2014/main" id="{675D40F5-B444-4D46-84EB-9A2E8EA69B87}"/>
              </a:ext>
            </a:extLst>
          </p:cNvPr>
          <p:cNvSpPr>
            <a:spLocks noGrp="1"/>
          </p:cNvSpPr>
          <p:nvPr>
            <p:ph idx="1"/>
          </p:nvPr>
        </p:nvSpPr>
        <p:spPr/>
        <p:txBody>
          <a:bodyPr/>
          <a:lstStyle/>
          <a:p>
            <a:r>
              <a:rPr lang="en-US" dirty="0"/>
              <a:t>The greedy algorithm doesn’t always work!</a:t>
            </a:r>
          </a:p>
          <a:p>
            <a:pPr lvl="1"/>
            <a:r>
              <a:rPr lang="en-US" dirty="0"/>
              <a:t>We forced you to observe that in a homework problem for those that did it.</a:t>
            </a:r>
          </a:p>
          <a:p>
            <a:r>
              <a:rPr lang="en-US" dirty="0"/>
              <a:t>But there are times where it does</a:t>
            </a:r>
          </a:p>
          <a:p>
            <a:pPr lvl="1"/>
            <a:r>
              <a:rPr lang="en-US" dirty="0"/>
              <a:t>For “standard” US coinage, the greedy algorithm works</a:t>
            </a:r>
          </a:p>
          <a:p>
            <a:pPr lvl="1"/>
            <a:r>
              <a:rPr lang="en-US" dirty="0"/>
              <a:t>And it also always works if your coins always exactly double in value.</a:t>
            </a:r>
          </a:p>
          <a:p>
            <a:pPr lvl="1"/>
            <a:endParaRPr lang="en-US" dirty="0"/>
          </a:p>
          <a:p>
            <a:pPr lvl="1"/>
            <a:r>
              <a:rPr lang="en-US" sz="2800" dirty="0"/>
              <a:t>Another reason to be very careful with greedy algorithms!</a:t>
            </a:r>
          </a:p>
          <a:p>
            <a:pPr lvl="1"/>
            <a:r>
              <a:rPr lang="en-US" sz="2800" dirty="0"/>
              <a:t>Also a good example of how you can sometimes avoid greedy if you can’t figure out a proof – maybe there’s a way to write a DP instead!  </a:t>
            </a:r>
          </a:p>
        </p:txBody>
      </p:sp>
    </p:spTree>
    <p:extLst>
      <p:ext uri="{BB962C8B-B14F-4D97-AF65-F5344CB8AC3E}">
        <p14:creationId xmlns:p14="http://schemas.microsoft.com/office/powerpoint/2010/main" val="140578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6ED7-09FD-4D09-8650-B0F35D67D5FE}"/>
              </a:ext>
            </a:extLst>
          </p:cNvPr>
          <p:cNvSpPr>
            <a:spLocks noGrp="1"/>
          </p:cNvSpPr>
          <p:nvPr>
            <p:ph type="title"/>
          </p:nvPr>
        </p:nvSpPr>
        <p:spPr/>
        <p:txBody>
          <a:bodyPr/>
          <a:lstStyle/>
          <a:p>
            <a:r>
              <a:rPr lang="en-US" dirty="0"/>
              <a:t>Talk</a:t>
            </a:r>
          </a:p>
        </p:txBody>
      </p:sp>
      <p:sp>
        <p:nvSpPr>
          <p:cNvPr id="3" name="Content Placeholder 2">
            <a:extLst>
              <a:ext uri="{FF2B5EF4-FFF2-40B4-BE49-F238E27FC236}">
                <a16:creationId xmlns:a16="http://schemas.microsoft.com/office/drawing/2014/main" id="{338E4AFC-C532-4D99-9652-CA52C9714287}"/>
              </a:ext>
            </a:extLst>
          </p:cNvPr>
          <p:cNvSpPr>
            <a:spLocks noGrp="1"/>
          </p:cNvSpPr>
          <p:nvPr>
            <p:ph idx="1"/>
          </p:nvPr>
        </p:nvSpPr>
        <p:spPr/>
        <p:txBody>
          <a:bodyPr/>
          <a:lstStyle/>
          <a:p>
            <a:r>
              <a:rPr lang="en-US" dirty="0"/>
              <a:t>Make sure you understand every technical term in the prompt (if any).</a:t>
            </a:r>
          </a:p>
          <a:p>
            <a:r>
              <a:rPr lang="en-US" dirty="0"/>
              <a:t>Ask questions to make sure you’ve got the idea.</a:t>
            </a:r>
          </a:p>
          <a:p>
            <a:r>
              <a:rPr lang="en-US" dirty="0"/>
              <a:t>Ask about simplifying assumptions.</a:t>
            </a:r>
          </a:p>
          <a:p>
            <a:r>
              <a:rPr lang="en-US" dirty="0"/>
              <a:t>Pick out any key pieces of the problem</a:t>
            </a:r>
          </a:p>
        </p:txBody>
      </p:sp>
      <p:sp>
        <p:nvSpPr>
          <p:cNvPr id="4" name="Rectangle 2">
            <a:extLst>
              <a:ext uri="{FF2B5EF4-FFF2-40B4-BE49-F238E27FC236}">
                <a16:creationId xmlns:a16="http://schemas.microsoft.com/office/drawing/2014/main" id="{7CF841C3-737F-42D3-B5A6-0175C32779D7}"/>
              </a:ext>
            </a:extLst>
          </p:cNvPr>
          <p:cNvSpPr txBox="1">
            <a:spLocks noChangeArrowheads="1"/>
          </p:cNvSpPr>
          <p:nvPr/>
        </p:nvSpPr>
        <p:spPr bwMode="auto">
          <a:xfrm>
            <a:off x="502370" y="3917068"/>
            <a:ext cx="11187259"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91440" indent="-91440" algn="l" defTabSz="914400" rtl="0" eaLnBrk="0" fontAlgn="base" latinLnBrk="0" hangingPunct="0">
              <a:lnSpc>
                <a:spcPct val="90000"/>
              </a:lnSpc>
              <a:spcBef>
                <a:spcPct val="0"/>
              </a:spcBef>
              <a:spcAft>
                <a:spcPct val="0"/>
              </a:spcAft>
              <a:buClr>
                <a:schemeClr val="accent1"/>
              </a:buClr>
              <a:buSzPct val="100000"/>
              <a:buFont typeface="Tw Cen MT" panose="020B0602020104020603" pitchFamily="34" charset="0"/>
              <a:buChar char=" "/>
              <a:defRPr sz="2800" kern="1200">
                <a:solidFill>
                  <a:schemeClr val="tx1"/>
                </a:solidFill>
                <a:latin typeface="Arial" panose="020B0604020202020204" pitchFamily="34" charset="0"/>
                <a:ea typeface="+mn-ea"/>
                <a:cs typeface="Segoe UI Semilight" panose="020B0402040204020203" pitchFamily="34" charset="0"/>
              </a:defRPr>
            </a:lvl1pPr>
            <a:lvl2pPr marL="128016" indent="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None/>
              <a:defRPr sz="2400" kern="1200" baseline="0">
                <a:solidFill>
                  <a:schemeClr val="tx1"/>
                </a:solidFill>
                <a:latin typeface="Arial" panose="020B0604020202020204" pitchFamily="34" charset="0"/>
                <a:ea typeface="+mn-ea"/>
                <a:cs typeface="Segoe UI Semilight" panose="020B0402040204020203" pitchFamily="34" charset="0"/>
              </a:defRPr>
            </a:lvl2pPr>
            <a:lvl3pPr marL="448056"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3pPr>
            <a:lvl4pPr marL="594360"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4pPr>
            <a:lvl5pPr marL="777240"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5pPr>
            <a:lvl6pPr marL="914400"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6pPr>
            <a:lvl7pPr marL="1060704"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7pPr>
            <a:lvl8pPr marL="1216152"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8pPr>
            <a:lvl9pPr marL="1362456"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9pPr>
          </a:lstStyle>
          <a:p>
            <a:pPr marL="0" indent="0">
              <a:lnSpc>
                <a:spcPct val="100000"/>
              </a:lnSpc>
              <a:buClrTx/>
              <a:buSzTx/>
              <a:buFontTx/>
              <a:buNone/>
            </a:pPr>
            <a:r>
              <a:rPr lang="en-US" altLang="en-US" sz="2400" dirty="0">
                <a:solidFill>
                  <a:srgbClr val="263238"/>
                </a:solidFill>
                <a:latin typeface="-apple-system"/>
              </a:rPr>
              <a:t>You are a professional robber planning to rob houses along a street. Each house has a certain amount of money stashed, the only constraint stopping you from robbing each of them is that adjacent houses have security systems connected and </a:t>
            </a:r>
            <a:r>
              <a:rPr lang="en-US" altLang="en-US" sz="2400" b="1" dirty="0">
                <a:solidFill>
                  <a:srgbClr val="263238"/>
                </a:solidFill>
                <a:latin typeface="-apple-system"/>
              </a:rPr>
              <a:t>it will automatically contact the police if two adjacent houses were broken into on the same night</a:t>
            </a:r>
            <a:r>
              <a:rPr lang="en-US" altLang="en-US" sz="2400" dirty="0">
                <a:solidFill>
                  <a:srgbClr val="263238"/>
                </a:solidFill>
                <a:latin typeface="-apple-system"/>
              </a:rPr>
              <a:t>.</a:t>
            </a:r>
            <a:endParaRPr lang="en-US" altLang="en-US" sz="2400" dirty="0"/>
          </a:p>
          <a:p>
            <a:pPr marL="0" indent="0">
              <a:lnSpc>
                <a:spcPct val="100000"/>
              </a:lnSpc>
              <a:buClrTx/>
              <a:buSzTx/>
              <a:buFontTx/>
              <a:buNone/>
            </a:pPr>
            <a:endParaRPr lang="en-US" altLang="en-US" sz="2400" dirty="0">
              <a:solidFill>
                <a:srgbClr val="263238"/>
              </a:solidFill>
              <a:latin typeface="-apple-system"/>
            </a:endParaRPr>
          </a:p>
          <a:p>
            <a:pPr marL="0" indent="0">
              <a:lnSpc>
                <a:spcPct val="100000"/>
              </a:lnSpc>
              <a:buClrTx/>
              <a:buSzTx/>
              <a:buFontTx/>
              <a:buNone/>
            </a:pPr>
            <a:r>
              <a:rPr lang="en-US" altLang="en-US" sz="2400" dirty="0">
                <a:solidFill>
                  <a:srgbClr val="263238"/>
                </a:solidFill>
                <a:latin typeface="-apple-system"/>
              </a:rPr>
              <a:t>Given an integer array </a:t>
            </a:r>
            <a:r>
              <a:rPr lang="en-US" altLang="en-US" sz="2400" dirty="0" err="1">
                <a:solidFill>
                  <a:srgbClr val="546E7A"/>
                </a:solidFill>
                <a:latin typeface="Courier New" panose="02070309020205020404" pitchFamily="49" charset="0"/>
                <a:cs typeface="Courier New" panose="02070309020205020404" pitchFamily="49" charset="0"/>
              </a:rPr>
              <a:t>nums</a:t>
            </a:r>
            <a:r>
              <a:rPr lang="en-US" altLang="en-US" sz="2400" dirty="0">
                <a:solidFill>
                  <a:srgbClr val="263238"/>
                </a:solidFill>
                <a:latin typeface="-apple-system"/>
              </a:rPr>
              <a:t> representing the amount of money of each house, return </a:t>
            </a:r>
            <a:r>
              <a:rPr lang="en-US" altLang="en-US" sz="2400" i="1" dirty="0">
                <a:solidFill>
                  <a:srgbClr val="263238"/>
                </a:solidFill>
                <a:latin typeface="-apple-system"/>
              </a:rPr>
              <a:t>the maximum amount of money you can rob tonight </a:t>
            </a:r>
            <a:r>
              <a:rPr lang="en-US" altLang="en-US" sz="2400" b="1" i="1" dirty="0">
                <a:solidFill>
                  <a:srgbClr val="263238"/>
                </a:solidFill>
                <a:latin typeface="-apple-system"/>
              </a:rPr>
              <a:t>without alerting the police</a:t>
            </a:r>
            <a:r>
              <a:rPr lang="en-US" altLang="en-US" sz="2400" dirty="0">
                <a:solidFill>
                  <a:srgbClr val="263238"/>
                </a:solidFill>
                <a:latin typeface="-apple-system"/>
              </a:rPr>
              <a:t>.</a:t>
            </a:r>
            <a:endParaRPr lang="en-US" altLang="en-US" sz="2400" dirty="0"/>
          </a:p>
        </p:txBody>
      </p:sp>
      <p:sp>
        <p:nvSpPr>
          <p:cNvPr id="5" name="TextBox 4">
            <a:extLst>
              <a:ext uri="{FF2B5EF4-FFF2-40B4-BE49-F238E27FC236}">
                <a16:creationId xmlns:a16="http://schemas.microsoft.com/office/drawing/2014/main" id="{F6894985-F404-42B7-9BA3-6E585C9C9F36}"/>
              </a:ext>
            </a:extLst>
          </p:cNvPr>
          <p:cNvSpPr txBox="1"/>
          <p:nvPr/>
        </p:nvSpPr>
        <p:spPr>
          <a:xfrm rot="377905">
            <a:off x="6655242" y="373712"/>
            <a:ext cx="5414839" cy="923330"/>
          </a:xfrm>
          <a:prstGeom prst="rect">
            <a:avLst/>
          </a:prstGeom>
          <a:noFill/>
          <a:ln w="28575">
            <a:solidFill>
              <a:schemeClr val="accent3"/>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Give you time to take deep breaths</a:t>
            </a:r>
          </a:p>
          <a:p>
            <a:r>
              <a:rPr lang="en-US" dirty="0">
                <a:latin typeface="Segoe UI Semilight" panose="020B0402040204020203" pitchFamily="34" charset="0"/>
                <a:cs typeface="Segoe UI Semilight" panose="020B0402040204020203" pitchFamily="34" charset="0"/>
              </a:rPr>
              <a:t>Confirm you haven’t missed anything</a:t>
            </a:r>
          </a:p>
          <a:p>
            <a:r>
              <a:rPr lang="en-US" dirty="0">
                <a:latin typeface="Segoe UI Semilight" panose="020B0402040204020203" pitchFamily="34" charset="0"/>
                <a:cs typeface="Segoe UI Semilight" panose="020B0402040204020203" pitchFamily="34" charset="0"/>
              </a:rPr>
              <a:t>Can sometimes get a simplifying assumption added.</a:t>
            </a:r>
          </a:p>
        </p:txBody>
      </p:sp>
    </p:spTree>
    <p:extLst>
      <p:ext uri="{BB962C8B-B14F-4D97-AF65-F5344CB8AC3E}">
        <p14:creationId xmlns:p14="http://schemas.microsoft.com/office/powerpoint/2010/main" val="5678808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96ED7-09FD-4D09-8650-B0F35D67D5FE}"/>
              </a:ext>
            </a:extLst>
          </p:cNvPr>
          <p:cNvSpPr>
            <a:spLocks noGrp="1"/>
          </p:cNvSpPr>
          <p:nvPr>
            <p:ph type="title"/>
          </p:nvPr>
        </p:nvSpPr>
        <p:spPr>
          <a:xfrm>
            <a:off x="575239" y="123576"/>
            <a:ext cx="11187259" cy="1014667"/>
          </a:xfrm>
        </p:spPr>
        <p:txBody>
          <a:bodyPr/>
          <a:lstStyle/>
          <a:p>
            <a:r>
              <a:rPr lang="en-US" dirty="0"/>
              <a:t>Talk</a:t>
            </a:r>
          </a:p>
        </p:txBody>
      </p:sp>
      <p:sp>
        <p:nvSpPr>
          <p:cNvPr id="3" name="Content Placeholder 2">
            <a:extLst>
              <a:ext uri="{FF2B5EF4-FFF2-40B4-BE49-F238E27FC236}">
                <a16:creationId xmlns:a16="http://schemas.microsoft.com/office/drawing/2014/main" id="{338E4AFC-C532-4D99-9652-CA52C9714287}"/>
              </a:ext>
            </a:extLst>
          </p:cNvPr>
          <p:cNvSpPr>
            <a:spLocks noGrp="1"/>
          </p:cNvSpPr>
          <p:nvPr>
            <p:ph idx="1"/>
          </p:nvPr>
        </p:nvSpPr>
        <p:spPr>
          <a:xfrm>
            <a:off x="537860" y="936807"/>
            <a:ext cx="11187258" cy="4845504"/>
          </a:xfrm>
        </p:spPr>
        <p:txBody>
          <a:bodyPr/>
          <a:lstStyle/>
          <a:p>
            <a:r>
              <a:rPr lang="en-US" dirty="0"/>
              <a:t>If I enter houses 2 and 4 only, I don’t set off an alarm, right?</a:t>
            </a:r>
          </a:p>
          <a:p>
            <a:r>
              <a:rPr lang="en-US" dirty="0"/>
              <a:t>The houses are just in a line, I’m only worrying about “one side” of the street?</a:t>
            </a:r>
          </a:p>
          <a:p>
            <a:r>
              <a:rPr lang="en-US" dirty="0"/>
              <a:t>I’m planning just one night?</a:t>
            </a:r>
          </a:p>
          <a:p>
            <a:r>
              <a:rPr lang="en-US" dirty="0"/>
              <a:t>The amount of money is an integer? Can it be negative?</a:t>
            </a:r>
          </a:p>
          <a:p>
            <a:r>
              <a:rPr lang="en-US" dirty="0"/>
              <a:t>I don’t have to record which houses, just the final number?</a:t>
            </a:r>
          </a:p>
        </p:txBody>
      </p:sp>
      <p:sp>
        <p:nvSpPr>
          <p:cNvPr id="4" name="Rectangle 2">
            <a:extLst>
              <a:ext uri="{FF2B5EF4-FFF2-40B4-BE49-F238E27FC236}">
                <a16:creationId xmlns:a16="http://schemas.microsoft.com/office/drawing/2014/main" id="{7CF841C3-737F-42D3-B5A6-0175C32779D7}"/>
              </a:ext>
            </a:extLst>
          </p:cNvPr>
          <p:cNvSpPr txBox="1">
            <a:spLocks noChangeArrowheads="1"/>
          </p:cNvSpPr>
          <p:nvPr/>
        </p:nvSpPr>
        <p:spPr bwMode="auto">
          <a:xfrm>
            <a:off x="502370" y="4056768"/>
            <a:ext cx="11187259" cy="267765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spAutoFit/>
          </a:bodyPr>
          <a:lstStyle>
            <a:lvl1pPr marL="91440" indent="-91440" algn="l" defTabSz="914400" rtl="0" eaLnBrk="0" fontAlgn="base" latinLnBrk="0" hangingPunct="0">
              <a:lnSpc>
                <a:spcPct val="90000"/>
              </a:lnSpc>
              <a:spcBef>
                <a:spcPct val="0"/>
              </a:spcBef>
              <a:spcAft>
                <a:spcPct val="0"/>
              </a:spcAft>
              <a:buClr>
                <a:schemeClr val="accent1"/>
              </a:buClr>
              <a:buSzPct val="100000"/>
              <a:buFont typeface="Tw Cen MT" panose="020B0602020104020603" pitchFamily="34" charset="0"/>
              <a:buChar char=" "/>
              <a:defRPr sz="2800" kern="1200">
                <a:solidFill>
                  <a:schemeClr val="tx1"/>
                </a:solidFill>
                <a:latin typeface="Arial" panose="020B0604020202020204" pitchFamily="34" charset="0"/>
                <a:ea typeface="+mn-ea"/>
                <a:cs typeface="Segoe UI Semilight" panose="020B0402040204020203" pitchFamily="34" charset="0"/>
              </a:defRPr>
            </a:lvl1pPr>
            <a:lvl2pPr marL="128016" indent="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None/>
              <a:defRPr sz="2400" kern="1200" baseline="0">
                <a:solidFill>
                  <a:schemeClr val="tx1"/>
                </a:solidFill>
                <a:latin typeface="Arial" panose="020B0604020202020204" pitchFamily="34" charset="0"/>
                <a:ea typeface="+mn-ea"/>
                <a:cs typeface="Segoe UI Semilight" panose="020B0402040204020203" pitchFamily="34" charset="0"/>
              </a:defRPr>
            </a:lvl2pPr>
            <a:lvl3pPr marL="448056"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3pPr>
            <a:lvl4pPr marL="594360"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4pPr>
            <a:lvl5pPr marL="777240" indent="-137160" algn="l" defTabSz="914400" rtl="0" eaLnBrk="0" fontAlgn="base" latinLnBrk="0" hangingPunct="0">
              <a:lnSpc>
                <a:spcPct val="90000"/>
              </a:lnSpc>
              <a:spcBef>
                <a:spcPct val="0"/>
              </a:spcBef>
              <a:spcAft>
                <a:spcPct val="0"/>
              </a:spcAft>
              <a:buClr>
                <a:srgbClr val="B6A479"/>
              </a:buClr>
              <a:buFont typeface="Segoe UI Semilight" panose="020B0402040204020203" pitchFamily="34" charset="0"/>
              <a:buChar char="-"/>
              <a:defRPr sz="2400" kern="1200">
                <a:solidFill>
                  <a:schemeClr val="tx1"/>
                </a:solidFill>
                <a:latin typeface="Arial" panose="020B0604020202020204" pitchFamily="34" charset="0"/>
                <a:ea typeface="+mn-ea"/>
                <a:cs typeface="Segoe UI Semilight" panose="020B0402040204020203" pitchFamily="34" charset="0"/>
              </a:defRPr>
            </a:lvl5pPr>
            <a:lvl6pPr marL="914400"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6pPr>
            <a:lvl7pPr marL="1060704"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7pPr>
            <a:lvl8pPr marL="1216152"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8pPr>
            <a:lvl9pPr marL="1362456" indent="-137160" algn="l" defTabSz="914400" rtl="0" eaLnBrk="0" fontAlgn="base" latinLnBrk="0" hangingPunct="0">
              <a:lnSpc>
                <a:spcPct val="90000"/>
              </a:lnSpc>
              <a:spcBef>
                <a:spcPct val="0"/>
              </a:spcBef>
              <a:spcAft>
                <a:spcPct val="0"/>
              </a:spcAft>
              <a:buClr>
                <a:schemeClr val="accent1"/>
              </a:buClr>
              <a:buFont typeface="Wingdings 3" pitchFamily="18" charset="2"/>
              <a:buChar char=""/>
              <a:defRPr sz="1400" kern="1200">
                <a:solidFill>
                  <a:schemeClr val="tx1"/>
                </a:solidFill>
                <a:latin typeface="Arial" panose="020B0604020202020204" pitchFamily="34" charset="0"/>
                <a:ea typeface="+mn-ea"/>
                <a:cs typeface="+mn-cs"/>
              </a:defRPr>
            </a:lvl9pPr>
          </a:lstStyle>
          <a:p>
            <a:pPr marL="0" indent="0">
              <a:lnSpc>
                <a:spcPct val="100000"/>
              </a:lnSpc>
              <a:buClrTx/>
              <a:buSzTx/>
              <a:buFontTx/>
              <a:buNone/>
            </a:pPr>
            <a:r>
              <a:rPr lang="en-US" altLang="en-US" sz="2400" dirty="0">
                <a:solidFill>
                  <a:srgbClr val="263238"/>
                </a:solidFill>
                <a:latin typeface="-apple-system"/>
              </a:rPr>
              <a:t>You are a professional robber planning to rob houses along a street. Each house has a certain amount of money stashed, the only constraint stopping you from robbing each of them is that adjacent houses have security systems connected and </a:t>
            </a:r>
            <a:r>
              <a:rPr lang="en-US" altLang="en-US" sz="2400" b="1" dirty="0">
                <a:solidFill>
                  <a:srgbClr val="263238"/>
                </a:solidFill>
                <a:latin typeface="-apple-system"/>
              </a:rPr>
              <a:t>it will automatically contact the police if two adjacent houses were broken into on the same night</a:t>
            </a:r>
            <a:r>
              <a:rPr lang="en-US" altLang="en-US" sz="2400" dirty="0">
                <a:solidFill>
                  <a:srgbClr val="263238"/>
                </a:solidFill>
                <a:latin typeface="-apple-system"/>
              </a:rPr>
              <a:t>.</a:t>
            </a:r>
            <a:endParaRPr lang="en-US" altLang="en-US" sz="2400" dirty="0"/>
          </a:p>
          <a:p>
            <a:pPr marL="0" indent="0">
              <a:lnSpc>
                <a:spcPct val="100000"/>
              </a:lnSpc>
              <a:buClrTx/>
              <a:buSzTx/>
              <a:buFontTx/>
              <a:buNone/>
            </a:pPr>
            <a:endParaRPr lang="en-US" altLang="en-US" sz="2400" dirty="0">
              <a:solidFill>
                <a:srgbClr val="263238"/>
              </a:solidFill>
              <a:latin typeface="-apple-system"/>
            </a:endParaRPr>
          </a:p>
          <a:p>
            <a:pPr marL="0" indent="0">
              <a:lnSpc>
                <a:spcPct val="100000"/>
              </a:lnSpc>
              <a:buClrTx/>
              <a:buSzTx/>
              <a:buFontTx/>
              <a:buNone/>
            </a:pPr>
            <a:r>
              <a:rPr lang="en-US" altLang="en-US" sz="2400" dirty="0">
                <a:solidFill>
                  <a:srgbClr val="263238"/>
                </a:solidFill>
                <a:latin typeface="-apple-system"/>
              </a:rPr>
              <a:t>Given an integer array </a:t>
            </a:r>
            <a:r>
              <a:rPr lang="en-US" altLang="en-US" sz="2400" dirty="0" err="1">
                <a:solidFill>
                  <a:srgbClr val="546E7A"/>
                </a:solidFill>
                <a:latin typeface="Courier New" panose="02070309020205020404" pitchFamily="49" charset="0"/>
                <a:cs typeface="Courier New" panose="02070309020205020404" pitchFamily="49" charset="0"/>
              </a:rPr>
              <a:t>nums</a:t>
            </a:r>
            <a:r>
              <a:rPr lang="en-US" altLang="en-US" sz="2400" dirty="0">
                <a:solidFill>
                  <a:srgbClr val="263238"/>
                </a:solidFill>
                <a:latin typeface="-apple-system"/>
              </a:rPr>
              <a:t> representing the amount of money of each house, return </a:t>
            </a:r>
            <a:r>
              <a:rPr lang="en-US" altLang="en-US" sz="2400" i="1" dirty="0">
                <a:solidFill>
                  <a:srgbClr val="263238"/>
                </a:solidFill>
                <a:latin typeface="-apple-system"/>
              </a:rPr>
              <a:t>the maximum amount of money you can rob tonight </a:t>
            </a:r>
            <a:r>
              <a:rPr lang="en-US" altLang="en-US" sz="2400" b="1" i="1" dirty="0">
                <a:solidFill>
                  <a:srgbClr val="263238"/>
                </a:solidFill>
                <a:latin typeface="-apple-system"/>
              </a:rPr>
              <a:t>without alerting the police</a:t>
            </a:r>
            <a:r>
              <a:rPr lang="en-US" altLang="en-US" sz="2400" dirty="0">
                <a:solidFill>
                  <a:srgbClr val="263238"/>
                </a:solidFill>
                <a:latin typeface="-apple-system"/>
              </a:rPr>
              <a:t>.</a:t>
            </a:r>
            <a:endParaRPr lang="en-US" altLang="en-US" sz="2400" dirty="0"/>
          </a:p>
        </p:txBody>
      </p:sp>
    </p:spTree>
    <p:extLst>
      <p:ext uri="{BB962C8B-B14F-4D97-AF65-F5344CB8AC3E}">
        <p14:creationId xmlns:p14="http://schemas.microsoft.com/office/powerpoint/2010/main" val="36346083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9FC6C-A641-45A0-AB60-10A7ED610C0E}"/>
              </a:ext>
            </a:extLst>
          </p:cNvPr>
          <p:cNvSpPr>
            <a:spLocks noGrp="1"/>
          </p:cNvSpPr>
          <p:nvPr>
            <p:ph type="title"/>
          </p:nvPr>
        </p:nvSpPr>
        <p:spPr/>
        <p:txBody>
          <a:bodyPr/>
          <a:lstStyle/>
          <a:p>
            <a:r>
              <a:rPr lang="en-US" dirty="0"/>
              <a:t>Talk</a:t>
            </a:r>
          </a:p>
        </p:txBody>
      </p:sp>
      <p:sp>
        <p:nvSpPr>
          <p:cNvPr id="3" name="Content Placeholder 2">
            <a:extLst>
              <a:ext uri="{FF2B5EF4-FFF2-40B4-BE49-F238E27FC236}">
                <a16:creationId xmlns:a16="http://schemas.microsoft.com/office/drawing/2014/main" id="{7A76430F-41E4-49BD-A8FD-7DB1703914BC}"/>
              </a:ext>
            </a:extLst>
          </p:cNvPr>
          <p:cNvSpPr>
            <a:spLocks noGrp="1"/>
          </p:cNvSpPr>
          <p:nvPr>
            <p:ph idx="1"/>
          </p:nvPr>
        </p:nvSpPr>
        <p:spPr/>
        <p:txBody>
          <a:bodyPr/>
          <a:lstStyle/>
          <a:p>
            <a:r>
              <a:rPr lang="en-US" dirty="0"/>
              <a:t>Self-checks</a:t>
            </a:r>
          </a:p>
          <a:p>
            <a:r>
              <a:rPr lang="en-US" dirty="0"/>
              <a:t>Do I know the method signature (inputs and return type)?</a:t>
            </a:r>
          </a:p>
          <a:p>
            <a:r>
              <a:rPr lang="en-US" dirty="0"/>
              <a:t>Is there any information in the prompt that I feel is useless?</a:t>
            </a:r>
          </a:p>
          <a:p>
            <a:pPr lvl="1"/>
            <a:r>
              <a:rPr lang="en-US" dirty="0"/>
              <a:t>There usually isn’t any, so maybe ask a question about that</a:t>
            </a:r>
          </a:p>
          <a:p>
            <a:endParaRPr lang="en-US" dirty="0"/>
          </a:p>
          <a:p>
            <a:endParaRPr lang="en-US" dirty="0"/>
          </a:p>
        </p:txBody>
      </p:sp>
    </p:spTree>
    <p:extLst>
      <p:ext uri="{BB962C8B-B14F-4D97-AF65-F5344CB8AC3E}">
        <p14:creationId xmlns:p14="http://schemas.microsoft.com/office/powerpoint/2010/main" val="25835400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4D47-A64F-454A-AD23-EEFB98FB65B3}"/>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AFD73F1E-1B7F-4ECB-AE74-9683FBE19B5F}"/>
              </a:ext>
            </a:extLst>
          </p:cNvPr>
          <p:cNvSpPr>
            <a:spLocks noGrp="1"/>
          </p:cNvSpPr>
          <p:nvPr>
            <p:ph idx="1"/>
          </p:nvPr>
        </p:nvSpPr>
        <p:spPr/>
        <p:txBody>
          <a:bodyPr/>
          <a:lstStyle/>
          <a:p>
            <a:r>
              <a:rPr lang="en-US" dirty="0"/>
              <a:t>Make a sample input or two, find the answer and </a:t>
            </a:r>
            <a:r>
              <a:rPr lang="en-US" b="1" dirty="0"/>
              <a:t>confirm it’s right with the interviewer</a:t>
            </a:r>
          </a:p>
          <a:p>
            <a:endParaRPr lang="en-US" b="1" dirty="0"/>
          </a:p>
        </p:txBody>
      </p:sp>
      <p:pic>
        <p:nvPicPr>
          <p:cNvPr id="4" name="Picture 3">
            <a:extLst>
              <a:ext uri="{FF2B5EF4-FFF2-40B4-BE49-F238E27FC236}">
                <a16:creationId xmlns:a16="http://schemas.microsoft.com/office/drawing/2014/main" id="{FE6EEB3E-9F69-481F-8937-19CBAD38A097}"/>
              </a:ext>
            </a:extLst>
          </p:cNvPr>
          <p:cNvPicPr>
            <a:picLocks noChangeAspect="1"/>
          </p:cNvPicPr>
          <p:nvPr/>
        </p:nvPicPr>
        <p:blipFill>
          <a:blip r:embed="rId2"/>
          <a:stretch>
            <a:fillRect/>
          </a:stretch>
        </p:blipFill>
        <p:spPr>
          <a:xfrm>
            <a:off x="1093709" y="2428571"/>
            <a:ext cx="10150318" cy="4429429"/>
          </a:xfrm>
          <a:prstGeom prst="rect">
            <a:avLst/>
          </a:prstGeom>
        </p:spPr>
      </p:pic>
      <p:sp>
        <p:nvSpPr>
          <p:cNvPr id="5" name="TextBox 4">
            <a:extLst>
              <a:ext uri="{FF2B5EF4-FFF2-40B4-BE49-F238E27FC236}">
                <a16:creationId xmlns:a16="http://schemas.microsoft.com/office/drawing/2014/main" id="{58B26338-9645-445E-B3CC-A8534E08FD88}"/>
              </a:ext>
            </a:extLst>
          </p:cNvPr>
          <p:cNvSpPr txBox="1"/>
          <p:nvPr/>
        </p:nvSpPr>
        <p:spPr>
          <a:xfrm rot="377905">
            <a:off x="9478804" y="407177"/>
            <a:ext cx="2498747" cy="369332"/>
          </a:xfrm>
          <a:prstGeom prst="rect">
            <a:avLst/>
          </a:prstGeom>
          <a:noFill/>
          <a:ln w="28575">
            <a:solidFill>
              <a:schemeClr val="accent3"/>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You’ll need these later!</a:t>
            </a:r>
          </a:p>
        </p:txBody>
      </p:sp>
    </p:spTree>
    <p:extLst>
      <p:ext uri="{BB962C8B-B14F-4D97-AF65-F5344CB8AC3E}">
        <p14:creationId xmlns:p14="http://schemas.microsoft.com/office/powerpoint/2010/main" val="16817870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38295-11A2-41A3-93D1-02B429B7CA59}"/>
              </a:ext>
            </a:extLst>
          </p:cNvPr>
          <p:cNvSpPr>
            <a:spLocks noGrp="1"/>
          </p:cNvSpPr>
          <p:nvPr>
            <p:ph type="title"/>
          </p:nvPr>
        </p:nvSpPr>
        <p:spPr/>
        <p:txBody>
          <a:bodyPr/>
          <a:lstStyle/>
          <a:p>
            <a:r>
              <a:rPr lang="en-US" dirty="0"/>
              <a:t>Baseline</a:t>
            </a:r>
          </a:p>
        </p:txBody>
      </p:sp>
      <p:sp>
        <p:nvSpPr>
          <p:cNvPr id="3" name="Content Placeholder 2">
            <a:extLst>
              <a:ext uri="{FF2B5EF4-FFF2-40B4-BE49-F238E27FC236}">
                <a16:creationId xmlns:a16="http://schemas.microsoft.com/office/drawing/2014/main" id="{9FDBA7B5-1F3B-405B-B0D5-5BE1714ECEDC}"/>
              </a:ext>
            </a:extLst>
          </p:cNvPr>
          <p:cNvSpPr>
            <a:spLocks noGrp="1"/>
          </p:cNvSpPr>
          <p:nvPr>
            <p:ph idx="1"/>
          </p:nvPr>
        </p:nvSpPr>
        <p:spPr/>
        <p:txBody>
          <a:bodyPr>
            <a:normAutofit lnSpcReduction="10000"/>
          </a:bodyPr>
          <a:lstStyle/>
          <a:p>
            <a:r>
              <a:rPr lang="en-US" dirty="0"/>
              <a:t>First algorithm that comes to mind.</a:t>
            </a:r>
          </a:p>
          <a:p>
            <a:r>
              <a:rPr lang="en-US" dirty="0"/>
              <a:t>Doesn’t matter how slow.[1]</a:t>
            </a:r>
          </a:p>
          <a:p>
            <a:r>
              <a:rPr lang="en-US" dirty="0"/>
              <a:t>This is a good problem solving technique, sometimes you want to optimize the first thing you think of.</a:t>
            </a:r>
          </a:p>
          <a:p>
            <a:r>
              <a:rPr lang="en-US" dirty="0"/>
              <a:t>Sometimes you don’t, but it’s still useful for you as a human.</a:t>
            </a:r>
          </a:p>
          <a:p>
            <a:r>
              <a:rPr lang="en-US" dirty="0"/>
              <a:t>You’re going to be nervous. It’s a lot easier to think creatively with the baseline in your back pocket. You won’t end this interview having written no code.</a:t>
            </a:r>
          </a:p>
          <a:p>
            <a:endParaRPr lang="en-US" dirty="0"/>
          </a:p>
          <a:p>
            <a:r>
              <a:rPr lang="en-US" dirty="0"/>
              <a:t>[1] ok, it does matter how slow, but that’s not the point </a:t>
            </a:r>
            <a:r>
              <a:rPr lang="en-US" b="1" i="1" dirty="0"/>
              <a:t>yet</a:t>
            </a:r>
          </a:p>
        </p:txBody>
      </p:sp>
      <p:sp>
        <p:nvSpPr>
          <p:cNvPr id="4" name="TextBox 3">
            <a:extLst>
              <a:ext uri="{FF2B5EF4-FFF2-40B4-BE49-F238E27FC236}">
                <a16:creationId xmlns:a16="http://schemas.microsoft.com/office/drawing/2014/main" id="{6ABB99D4-E2D2-4153-B3D4-B5DB6849FA2D}"/>
              </a:ext>
            </a:extLst>
          </p:cNvPr>
          <p:cNvSpPr txBox="1"/>
          <p:nvPr/>
        </p:nvSpPr>
        <p:spPr>
          <a:xfrm rot="377905">
            <a:off x="8736791" y="366642"/>
            <a:ext cx="3340859" cy="646331"/>
          </a:xfrm>
          <a:prstGeom prst="rect">
            <a:avLst/>
          </a:prstGeom>
          <a:noFill/>
          <a:ln w="28575">
            <a:solidFill>
              <a:schemeClr val="accent3"/>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Finally, designing the algorithm. </a:t>
            </a:r>
            <a:br>
              <a:rPr lang="en-US" dirty="0">
                <a:latin typeface="Segoe UI Semilight" panose="020B0402040204020203" pitchFamily="34" charset="0"/>
                <a:cs typeface="Segoe UI Semilight" panose="020B0402040204020203" pitchFamily="34" charset="0"/>
              </a:rPr>
            </a:br>
            <a:r>
              <a:rPr lang="en-US" dirty="0">
                <a:latin typeface="Segoe UI Semilight" panose="020B0402040204020203" pitchFamily="34" charset="0"/>
                <a:cs typeface="Segoe UI Semilight" panose="020B0402040204020203" pitchFamily="34" charset="0"/>
              </a:rPr>
              <a:t>What we came here for.</a:t>
            </a:r>
          </a:p>
        </p:txBody>
      </p:sp>
    </p:spTree>
    <p:extLst>
      <p:ext uri="{BB962C8B-B14F-4D97-AF65-F5344CB8AC3E}">
        <p14:creationId xmlns:p14="http://schemas.microsoft.com/office/powerpoint/2010/main" val="90840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85E8D9-7D2E-48C4-AFDF-78B4EE7ECE36}"/>
              </a:ext>
            </a:extLst>
          </p:cNvPr>
          <p:cNvSpPr>
            <a:spLocks noGrp="1"/>
          </p:cNvSpPr>
          <p:nvPr>
            <p:ph type="title"/>
          </p:nvPr>
        </p:nvSpPr>
        <p:spPr/>
        <p:txBody>
          <a:bodyPr/>
          <a:lstStyle/>
          <a:p>
            <a:r>
              <a:rPr lang="en-US" dirty="0"/>
              <a:t>Baseline</a:t>
            </a:r>
          </a:p>
        </p:txBody>
      </p:sp>
      <p:sp>
        <p:nvSpPr>
          <p:cNvPr id="3" name="Content Placeholder 2">
            <a:extLst>
              <a:ext uri="{FF2B5EF4-FFF2-40B4-BE49-F238E27FC236}">
                <a16:creationId xmlns:a16="http://schemas.microsoft.com/office/drawing/2014/main" id="{73E2CD3B-AC3B-4D4C-8790-2F6424ACDCC7}"/>
              </a:ext>
            </a:extLst>
          </p:cNvPr>
          <p:cNvSpPr>
            <a:spLocks noGrp="1"/>
          </p:cNvSpPr>
          <p:nvPr>
            <p:ph idx="1"/>
          </p:nvPr>
        </p:nvSpPr>
        <p:spPr/>
        <p:txBody>
          <a:bodyPr/>
          <a:lstStyle/>
          <a:p>
            <a:r>
              <a:rPr lang="en-US" dirty="0"/>
              <a:t>If you see what to do right away that’s fine! You can short-circuit this step. But if it doesn’t work come back here! I don’t like to spend more than a few minutes with no back-up plan.</a:t>
            </a:r>
          </a:p>
          <a:p>
            <a:endParaRPr lang="en-US" dirty="0"/>
          </a:p>
          <a:p>
            <a:r>
              <a:rPr lang="en-US" dirty="0"/>
              <a:t>Remember the examples you did! Those can help now. Were you doing a brute force on those to solve them?</a:t>
            </a:r>
          </a:p>
        </p:txBody>
      </p:sp>
    </p:spTree>
    <p:extLst>
      <p:ext uri="{BB962C8B-B14F-4D97-AF65-F5344CB8AC3E}">
        <p14:creationId xmlns:p14="http://schemas.microsoft.com/office/powerpoint/2010/main" val="13317672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B5807-87F3-475A-BDA0-0D88526D0D09}"/>
              </a:ext>
            </a:extLst>
          </p:cNvPr>
          <p:cNvSpPr>
            <a:spLocks noGrp="1"/>
          </p:cNvSpPr>
          <p:nvPr>
            <p:ph type="title"/>
          </p:nvPr>
        </p:nvSpPr>
        <p:spPr/>
        <p:txBody>
          <a:bodyPr/>
          <a:lstStyle/>
          <a:p>
            <a:r>
              <a:rPr lang="en-US" dirty="0"/>
              <a:t>Baseline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1931CADB-8CB6-4D83-B281-8FD494189401}"/>
                  </a:ext>
                </a:extLst>
              </p:cNvPr>
              <p:cNvSpPr>
                <a:spLocks noGrp="1"/>
              </p:cNvSpPr>
              <p:nvPr>
                <p:ph idx="1"/>
              </p:nvPr>
            </p:nvSpPr>
            <p:spPr/>
            <p:txBody>
              <a:bodyPr/>
              <a:lstStyle/>
              <a:p>
                <a:r>
                  <a:rPr lang="en-US" dirty="0"/>
                  <a:t>Well I guess we could check all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oMath>
                </a14:m>
                <a:r>
                  <a:rPr lang="en-US" dirty="0"/>
                  <a:t> sets of houses.</a:t>
                </a:r>
                <a:br>
                  <a:rPr lang="en-US" dirty="0"/>
                </a:br>
                <a:r>
                  <a:rPr lang="en-US" dirty="0"/>
                  <a:t>Will be really slow, but will work.</a:t>
                </a:r>
              </a:p>
              <a:p>
                <a:endParaRPr lang="en-US" dirty="0"/>
              </a:p>
              <a:p>
                <a:endParaRPr lang="en-US" dirty="0"/>
              </a:p>
              <a:p>
                <a:r>
                  <a:rPr lang="en-US" dirty="0"/>
                  <a:t>Let’s try to do better.</a:t>
                </a:r>
              </a:p>
            </p:txBody>
          </p:sp>
        </mc:Choice>
        <mc:Fallback xmlns="">
          <p:sp>
            <p:nvSpPr>
              <p:cNvPr id="3" name="Content Placeholder 2">
                <a:extLst>
                  <a:ext uri="{FF2B5EF4-FFF2-40B4-BE49-F238E27FC236}">
                    <a16:creationId xmlns:a16="http://schemas.microsoft.com/office/drawing/2014/main" id="{1931CADB-8CB6-4D83-B281-8FD494189401}"/>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p:spTree>
    <p:extLst>
      <p:ext uri="{BB962C8B-B14F-4D97-AF65-F5344CB8AC3E}">
        <p14:creationId xmlns:p14="http://schemas.microsoft.com/office/powerpoint/2010/main" val="341170347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1A8B5-5388-4F97-A2D7-332044D81A6A}"/>
              </a:ext>
            </a:extLst>
          </p:cNvPr>
          <p:cNvSpPr>
            <a:spLocks noGrp="1"/>
          </p:cNvSpPr>
          <p:nvPr>
            <p:ph type="title"/>
          </p:nvPr>
        </p:nvSpPr>
        <p:spPr/>
        <p:txBody>
          <a:bodyPr/>
          <a:lstStyle/>
          <a:p>
            <a:r>
              <a:rPr lang="en-US" dirty="0"/>
              <a:t>Optimize</a:t>
            </a:r>
          </a:p>
        </p:txBody>
      </p:sp>
      <p:sp>
        <p:nvSpPr>
          <p:cNvPr id="3" name="Content Placeholder 2">
            <a:extLst>
              <a:ext uri="{FF2B5EF4-FFF2-40B4-BE49-F238E27FC236}">
                <a16:creationId xmlns:a16="http://schemas.microsoft.com/office/drawing/2014/main" id="{5834403C-4C00-4C50-AE7D-256B2A5EDB70}"/>
              </a:ext>
            </a:extLst>
          </p:cNvPr>
          <p:cNvSpPr>
            <a:spLocks noGrp="1"/>
          </p:cNvSpPr>
          <p:nvPr>
            <p:ph idx="1"/>
          </p:nvPr>
        </p:nvSpPr>
        <p:spPr/>
        <p:txBody>
          <a:bodyPr/>
          <a:lstStyle/>
          <a:p>
            <a:r>
              <a:rPr lang="en-US" dirty="0"/>
              <a:t>Now, let’s get a better algorithm.</a:t>
            </a:r>
          </a:p>
          <a:p>
            <a:endParaRPr lang="en-US" dirty="0"/>
          </a:p>
          <a:p>
            <a:r>
              <a:rPr lang="en-US" dirty="0"/>
              <a:t>What did you see in your examples?</a:t>
            </a:r>
          </a:p>
          <a:p>
            <a:r>
              <a:rPr lang="en-US" dirty="0"/>
              <a:t>What does this remind you of?</a:t>
            </a:r>
          </a:p>
          <a:p>
            <a:r>
              <a:rPr lang="en-US" dirty="0"/>
              <a:t>We’re finding the maximum something in an array, that might remind you of maximum subarray sum. Maybe DP?</a:t>
            </a:r>
          </a:p>
          <a:p>
            <a:r>
              <a:rPr lang="en-US" dirty="0"/>
              <a:t>Let’s start there…</a:t>
            </a:r>
          </a:p>
        </p:txBody>
      </p:sp>
      <p:sp>
        <p:nvSpPr>
          <p:cNvPr id="4" name="TextBox 3">
            <a:extLst>
              <a:ext uri="{FF2B5EF4-FFF2-40B4-BE49-F238E27FC236}">
                <a16:creationId xmlns:a16="http://schemas.microsoft.com/office/drawing/2014/main" id="{FA38A57E-EF81-4216-BD83-74D007D7339C}"/>
              </a:ext>
            </a:extLst>
          </p:cNvPr>
          <p:cNvSpPr txBox="1"/>
          <p:nvPr/>
        </p:nvSpPr>
        <p:spPr>
          <a:xfrm rot="377905">
            <a:off x="6655242" y="397566"/>
            <a:ext cx="5414839" cy="923330"/>
          </a:xfrm>
          <a:prstGeom prst="rect">
            <a:avLst/>
          </a:prstGeom>
          <a:noFill/>
          <a:ln w="28575">
            <a:solidFill>
              <a:schemeClr val="accent3"/>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Sometimes you’re going to speed up the baseline (say with better data structures).</a:t>
            </a:r>
          </a:p>
          <a:p>
            <a:r>
              <a:rPr lang="en-US" dirty="0">
                <a:latin typeface="Segoe UI Semilight" panose="020B0402040204020203" pitchFamily="34" charset="0"/>
                <a:cs typeface="Segoe UI Semilight" panose="020B0402040204020203" pitchFamily="34" charset="0"/>
              </a:rPr>
              <a:t>Other times you’re starting from </a:t>
            </a:r>
            <a:r>
              <a:rPr lang="en-US" dirty="0" err="1">
                <a:latin typeface="Segoe UI Semilight" panose="020B0402040204020203" pitchFamily="34" charset="0"/>
                <a:cs typeface="Segoe UI Semilight" panose="020B0402040204020203" pitchFamily="34" charset="0"/>
              </a:rPr>
              <a:t>scracth</a:t>
            </a:r>
            <a:endParaRPr lang="en-US" dirty="0">
              <a:latin typeface="Segoe UI Semilight" panose="020B0402040204020203" pitchFamily="34" charset="0"/>
              <a:cs typeface="Segoe UI Semilight" panose="020B0402040204020203" pitchFamily="34" charset="0"/>
            </a:endParaRPr>
          </a:p>
        </p:txBody>
      </p:sp>
    </p:spTree>
    <p:extLst>
      <p:ext uri="{BB962C8B-B14F-4D97-AF65-F5344CB8AC3E}">
        <p14:creationId xmlns:p14="http://schemas.microsoft.com/office/powerpoint/2010/main" val="3248427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855D-C9A3-4F55-AF18-59A8004AC316}"/>
              </a:ext>
            </a:extLst>
          </p:cNvPr>
          <p:cNvSpPr>
            <a:spLocks noGrp="1"/>
          </p:cNvSpPr>
          <p:nvPr>
            <p:ph type="title"/>
          </p:nvPr>
        </p:nvSpPr>
        <p:spPr/>
        <p:txBody>
          <a:bodyPr/>
          <a:lstStyle/>
          <a:p>
            <a:r>
              <a:rPr lang="en-US" dirty="0"/>
              <a:t>Optimize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A5949E-BECE-46CD-A6DC-95ACA99C30D8}"/>
                  </a:ext>
                </a:extLst>
              </p:cNvPr>
              <p:cNvSpPr>
                <a:spLocks noGrp="1"/>
              </p:cNvSpPr>
              <p:nvPr>
                <p:ph idx="1"/>
              </p:nvPr>
            </p:nvSpPr>
            <p:spPr/>
            <p:txBody>
              <a:bodyPr/>
              <a:lstStyle/>
              <a:p>
                <a:r>
                  <a:rPr lang="en-US" dirty="0"/>
                  <a:t>Let’s think recursively. Start with the last house.</a:t>
                </a:r>
              </a:p>
              <a:p>
                <a:r>
                  <a:rPr lang="en-US" dirty="0"/>
                  <a:t>We’re currently thinking about house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If we want to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then we want…</a:t>
                </a:r>
              </a:p>
              <a:p>
                <a:endParaRPr lang="en-US" dirty="0"/>
              </a:p>
              <a:p>
                <a:r>
                  <a:rPr lang="en-US" dirty="0"/>
                  <a:t>If we want to exclude </a:t>
                </a:r>
                <a14:m>
                  <m:oMath xmlns:m="http://schemas.openxmlformats.org/officeDocument/2006/math">
                    <m:r>
                      <a:rPr lang="en-US" b="0" i="1" smtClean="0">
                        <a:latin typeface="Cambria Math" panose="02040503050406030204" pitchFamily="18" charset="0"/>
                      </a:rPr>
                      <m:t>𝑖</m:t>
                    </m:r>
                  </m:oMath>
                </a14:m>
                <a:r>
                  <a:rPr lang="en-US" dirty="0"/>
                  <a:t> then we want…</a:t>
                </a:r>
              </a:p>
            </p:txBody>
          </p:sp>
        </mc:Choice>
        <mc:Fallback xmlns="">
          <p:sp>
            <p:nvSpPr>
              <p:cNvPr id="3" name="Content Placeholder 2">
                <a:extLst>
                  <a:ext uri="{FF2B5EF4-FFF2-40B4-BE49-F238E27FC236}">
                    <a16:creationId xmlns:a16="http://schemas.microsoft.com/office/drawing/2014/main" id="{A3A5949E-BECE-46CD-A6DC-95ACA99C30D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559748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855D-C9A3-4F55-AF18-59A8004AC316}"/>
              </a:ext>
            </a:extLst>
          </p:cNvPr>
          <p:cNvSpPr>
            <a:spLocks noGrp="1"/>
          </p:cNvSpPr>
          <p:nvPr>
            <p:ph type="title"/>
          </p:nvPr>
        </p:nvSpPr>
        <p:spPr/>
        <p:txBody>
          <a:bodyPr/>
          <a:lstStyle/>
          <a:p>
            <a:r>
              <a:rPr lang="en-US" dirty="0"/>
              <a:t>Optimize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A5949E-BECE-46CD-A6DC-95ACA99C30D8}"/>
                  </a:ext>
                </a:extLst>
              </p:cNvPr>
              <p:cNvSpPr>
                <a:spLocks noGrp="1"/>
              </p:cNvSpPr>
              <p:nvPr>
                <p:ph idx="1"/>
              </p:nvPr>
            </p:nvSpPr>
            <p:spPr/>
            <p:txBody>
              <a:bodyPr/>
              <a:lstStyle/>
              <a:p>
                <a:r>
                  <a:rPr lang="en-US" dirty="0"/>
                  <a:t>Let’s think recursively. Start with the last house.</a:t>
                </a:r>
              </a:p>
              <a:p>
                <a:r>
                  <a:rPr lang="en-US" dirty="0"/>
                  <a:t>We’re currently thinking about house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If we want to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then we want…</a:t>
                </a:r>
              </a:p>
              <a:p>
                <a:endParaRPr lang="en-US" dirty="0"/>
              </a:p>
              <a:p>
                <a:r>
                  <a:rPr lang="en-US" dirty="0"/>
                  <a:t>If we want to exclude </a:t>
                </a:r>
                <a14:m>
                  <m:oMath xmlns:m="http://schemas.openxmlformats.org/officeDocument/2006/math">
                    <m:r>
                      <a:rPr lang="en-US" b="0" i="1" smtClean="0">
                        <a:latin typeface="Cambria Math" panose="02040503050406030204" pitchFamily="18" charset="0"/>
                      </a:rPr>
                      <m:t>𝑖</m:t>
                    </m:r>
                  </m:oMath>
                </a14:m>
                <a:r>
                  <a:rPr lang="en-US" dirty="0"/>
                  <a:t> then we want…</a:t>
                </a:r>
              </a:p>
            </p:txBody>
          </p:sp>
        </mc:Choice>
        <mc:Fallback xmlns="">
          <p:sp>
            <p:nvSpPr>
              <p:cNvPr id="3" name="Content Placeholder 2">
                <a:extLst>
                  <a:ext uri="{FF2B5EF4-FFF2-40B4-BE49-F238E27FC236}">
                    <a16:creationId xmlns:a16="http://schemas.microsoft.com/office/drawing/2014/main" id="{A3A5949E-BECE-46CD-A6DC-95ACA99C30D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4159390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14599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A855D-C9A3-4F55-AF18-59A8004AC316}"/>
              </a:ext>
            </a:extLst>
          </p:cNvPr>
          <p:cNvSpPr>
            <a:spLocks noGrp="1"/>
          </p:cNvSpPr>
          <p:nvPr>
            <p:ph type="title"/>
          </p:nvPr>
        </p:nvSpPr>
        <p:spPr/>
        <p:txBody>
          <a:bodyPr/>
          <a:lstStyle/>
          <a:p>
            <a:r>
              <a:rPr lang="en-US" dirty="0"/>
              <a:t>Optimize</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3A5949E-BECE-46CD-A6DC-95ACA99C30D8}"/>
                  </a:ext>
                </a:extLst>
              </p:cNvPr>
              <p:cNvSpPr>
                <a:spLocks noGrp="1"/>
              </p:cNvSpPr>
              <p:nvPr>
                <p:ph idx="1"/>
              </p:nvPr>
            </p:nvSpPr>
            <p:spPr/>
            <p:txBody>
              <a:bodyPr/>
              <a:lstStyle/>
              <a:p>
                <a:r>
                  <a:rPr lang="en-US" dirty="0"/>
                  <a:t>Let’s think recursively. Start with the last house.</a:t>
                </a:r>
              </a:p>
              <a:p>
                <a:r>
                  <a:rPr lang="en-US" dirty="0"/>
                  <a:t>We’re currently thinking about house </a:t>
                </a:r>
                <a14:m>
                  <m:oMath xmlns:m="http://schemas.openxmlformats.org/officeDocument/2006/math">
                    <m:r>
                      <a:rPr lang="en-US" b="0" i="1" smtClean="0">
                        <a:latin typeface="Cambria Math" panose="02040503050406030204" pitchFamily="18" charset="0"/>
                      </a:rPr>
                      <m:t>𝑖</m:t>
                    </m:r>
                  </m:oMath>
                </a14:m>
                <a:r>
                  <a:rPr lang="en-US" dirty="0"/>
                  <a:t>.</a:t>
                </a:r>
              </a:p>
              <a:p>
                <a:endParaRPr lang="en-US" dirty="0"/>
              </a:p>
              <a:p>
                <a:r>
                  <a:rPr lang="en-US" dirty="0"/>
                  <a:t>If we want to include </a:t>
                </a:r>
                <a14:m>
                  <m:oMath xmlns:m="http://schemas.openxmlformats.org/officeDocument/2006/math">
                    <m:r>
                      <a:rPr lang="en-US" b="0" i="1" smtClean="0">
                        <a:latin typeface="Cambria Math" panose="02040503050406030204" pitchFamily="18" charset="0"/>
                      </a:rPr>
                      <m:t>𝑖</m:t>
                    </m:r>
                    <m:r>
                      <a:rPr lang="en-US" b="0" i="1" smtClean="0">
                        <a:latin typeface="Cambria Math" panose="02040503050406030204" pitchFamily="18" charset="0"/>
                      </a:rPr>
                      <m:t>, </m:t>
                    </m:r>
                  </m:oMath>
                </a14:m>
                <a:r>
                  <a:rPr lang="en-US" dirty="0"/>
                  <a:t>then we want…</a:t>
                </a:r>
              </a:p>
              <a:p>
                <a:r>
                  <a:rPr lang="en-US" dirty="0">
                    <a:solidFill>
                      <a:schemeClr val="accent2"/>
                    </a:solidFill>
                  </a:rPr>
                  <a:t>The best robbing plan from 0 to </a:t>
                </a:r>
                <a14:m>
                  <m:oMath xmlns:m="http://schemas.openxmlformats.org/officeDocument/2006/math">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−2</m:t>
                    </m:r>
                  </m:oMath>
                </a14:m>
                <a:endParaRPr lang="en-US" dirty="0">
                  <a:solidFill>
                    <a:schemeClr val="accent2"/>
                  </a:solidFill>
                </a:endParaRPr>
              </a:p>
              <a:p>
                <a:r>
                  <a:rPr lang="en-US" dirty="0"/>
                  <a:t>If we want to exclude </a:t>
                </a:r>
                <a14:m>
                  <m:oMath xmlns:m="http://schemas.openxmlformats.org/officeDocument/2006/math">
                    <m:r>
                      <a:rPr lang="en-US" b="0" i="1" smtClean="0">
                        <a:latin typeface="Cambria Math" panose="02040503050406030204" pitchFamily="18" charset="0"/>
                      </a:rPr>
                      <m:t>𝑖</m:t>
                    </m:r>
                  </m:oMath>
                </a14:m>
                <a:r>
                  <a:rPr lang="en-US" dirty="0"/>
                  <a:t> then we want…</a:t>
                </a:r>
              </a:p>
              <a:p>
                <a:r>
                  <a:rPr lang="en-US" dirty="0">
                    <a:solidFill>
                      <a:schemeClr val="accent2"/>
                    </a:solidFill>
                  </a:rPr>
                  <a:t>The best robbing plan from </a:t>
                </a:r>
                <a14:m>
                  <m:oMath xmlns:m="http://schemas.openxmlformats.org/officeDocument/2006/math">
                    <m:r>
                      <a:rPr lang="en-US" b="0" i="1" smtClean="0">
                        <a:solidFill>
                          <a:schemeClr val="accent2"/>
                        </a:solidFill>
                        <a:latin typeface="Cambria Math" panose="02040503050406030204" pitchFamily="18" charset="0"/>
                      </a:rPr>
                      <m:t>0</m:t>
                    </m:r>
                  </m:oMath>
                </a14:m>
                <a:r>
                  <a:rPr lang="en-US" dirty="0">
                    <a:solidFill>
                      <a:schemeClr val="accent2"/>
                    </a:solidFill>
                  </a:rPr>
                  <a:t> to </a:t>
                </a:r>
                <a14:m>
                  <m:oMath xmlns:m="http://schemas.openxmlformats.org/officeDocument/2006/math">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−1</m:t>
                    </m:r>
                  </m:oMath>
                </a14:m>
                <a:r>
                  <a:rPr lang="en-US" dirty="0">
                    <a:solidFill>
                      <a:schemeClr val="accent2"/>
                    </a:solidFill>
                  </a:rPr>
                  <a:t>. We don’t have to include </a:t>
                </a:r>
                <a14:m>
                  <m:oMath xmlns:m="http://schemas.openxmlformats.org/officeDocument/2006/math">
                    <m:r>
                      <a:rPr lang="en-US" b="0" i="1" smtClean="0">
                        <a:solidFill>
                          <a:schemeClr val="accent2"/>
                        </a:solidFill>
                        <a:latin typeface="Cambria Math" panose="02040503050406030204" pitchFamily="18" charset="0"/>
                      </a:rPr>
                      <m:t>𝑖</m:t>
                    </m:r>
                    <m:r>
                      <a:rPr lang="en-US" b="0" i="1" smtClean="0">
                        <a:solidFill>
                          <a:schemeClr val="accent2"/>
                        </a:solidFill>
                        <a:latin typeface="Cambria Math" panose="02040503050406030204" pitchFamily="18" charset="0"/>
                      </a:rPr>
                      <m:t>−1</m:t>
                    </m:r>
                  </m:oMath>
                </a14:m>
                <a:r>
                  <a:rPr lang="en-US" dirty="0">
                    <a:solidFill>
                      <a:schemeClr val="accent2"/>
                    </a:solidFill>
                  </a:rPr>
                  <a:t> through.</a:t>
                </a:r>
                <a:endParaRPr lang="en-US" dirty="0"/>
              </a:p>
            </p:txBody>
          </p:sp>
        </mc:Choice>
        <mc:Fallback xmlns="">
          <p:sp>
            <p:nvSpPr>
              <p:cNvPr id="3" name="Content Placeholder 2">
                <a:extLst>
                  <a:ext uri="{FF2B5EF4-FFF2-40B4-BE49-F238E27FC236}">
                    <a16:creationId xmlns:a16="http://schemas.microsoft.com/office/drawing/2014/main" id="{A3A5949E-BECE-46CD-A6DC-95ACA99C30D8}"/>
                  </a:ext>
                </a:extLst>
              </p:cNvPr>
              <p:cNvSpPr>
                <a:spLocks noGrp="1" noRot="1" noChangeAspect="1" noMove="1" noResize="1" noEditPoints="1" noAdjustHandles="1" noChangeArrowheads="1" noChangeShapeType="1" noTextEdit="1"/>
              </p:cNvSpPr>
              <p:nvPr>
                <p:ph idx="1"/>
              </p:nvPr>
            </p:nvSpPr>
            <p:spPr>
              <a:blipFill>
                <a:blip r:embed="rId2"/>
                <a:stretch>
                  <a:fillRect l="-708" t="-213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B7F6A2F-8C80-4B6D-B40A-E5B67C64513B}"/>
                  </a:ext>
                </a:extLst>
              </p:cNvPr>
              <p:cNvSpPr txBox="1"/>
              <p:nvPr/>
            </p:nvSpPr>
            <p:spPr>
              <a:xfrm>
                <a:off x="1286767" y="5847696"/>
                <a:ext cx="9764202" cy="461665"/>
              </a:xfrm>
              <a:prstGeom prst="rect">
                <a:avLst/>
              </a:prstGeom>
              <a:noFill/>
            </p:spPr>
            <p:txBody>
              <a:bodyPr wrap="square" rtlCol="0">
                <a:spAutoFit/>
              </a:bodyPr>
              <a:lstStyle/>
              <a:p>
                <a:r>
                  <a:rPr lang="en-US" sz="2400" dirty="0">
                    <a:solidFill>
                      <a:srgbClr val="0070C0"/>
                    </a:solidFill>
                    <a:latin typeface="Segoe UI Semilight" panose="020B0402040204020203" pitchFamily="34" charset="0"/>
                    <a:cs typeface="Segoe UI Semilight" panose="020B0402040204020203" pitchFamily="34" charset="0"/>
                  </a:rPr>
                  <a:t>Let OPT be the value of the best robbing plan for the array from </a:t>
                </a:r>
                <a14:m>
                  <m:oMath xmlns:m="http://schemas.openxmlformats.org/officeDocument/2006/math">
                    <m:r>
                      <a:rPr lang="en-US" sz="2400" b="0" i="1" smtClean="0">
                        <a:solidFill>
                          <a:srgbClr val="0070C0"/>
                        </a:solidFill>
                        <a:latin typeface="Cambria Math" panose="02040503050406030204" pitchFamily="18" charset="0"/>
                      </a:rPr>
                      <m:t>0</m:t>
                    </m:r>
                  </m:oMath>
                </a14:m>
                <a:r>
                  <a:rPr lang="en-US" sz="2400" dirty="0">
                    <a:solidFill>
                      <a:srgbClr val="0070C0"/>
                    </a:solidFill>
                    <a:latin typeface="Segoe UI Semilight" panose="020B0402040204020203" pitchFamily="34" charset="0"/>
                    <a:cs typeface="Segoe UI Semilight" panose="020B0402040204020203" pitchFamily="34" charset="0"/>
                  </a:rPr>
                  <a:t> to </a:t>
                </a:r>
                <a14:m>
                  <m:oMath xmlns:m="http://schemas.openxmlformats.org/officeDocument/2006/math">
                    <m:r>
                      <a:rPr lang="en-US" sz="2400" b="0" i="1" smtClean="0">
                        <a:solidFill>
                          <a:srgbClr val="0070C0"/>
                        </a:solidFill>
                        <a:latin typeface="Cambria Math" panose="02040503050406030204" pitchFamily="18" charset="0"/>
                      </a:rPr>
                      <m:t>𝑖</m:t>
                    </m:r>
                  </m:oMath>
                </a14:m>
                <a:r>
                  <a:rPr lang="en-US" sz="2400" dirty="0">
                    <a:solidFill>
                      <a:srgbClr val="0070C0"/>
                    </a:solidFill>
                    <a:latin typeface="Segoe UI Semilight" panose="020B0402040204020203" pitchFamily="34" charset="0"/>
                    <a:cs typeface="Segoe UI Semilight" panose="020B0402040204020203" pitchFamily="34" charset="0"/>
                  </a:rPr>
                  <a:t>.</a:t>
                </a:r>
              </a:p>
            </p:txBody>
          </p:sp>
        </mc:Choice>
        <mc:Fallback xmlns="">
          <p:sp>
            <p:nvSpPr>
              <p:cNvPr id="4" name="TextBox 3">
                <a:extLst>
                  <a:ext uri="{FF2B5EF4-FFF2-40B4-BE49-F238E27FC236}">
                    <a16:creationId xmlns:a16="http://schemas.microsoft.com/office/drawing/2014/main" id="{DB7F6A2F-8C80-4B6D-B40A-E5B67C64513B}"/>
                  </a:ext>
                </a:extLst>
              </p:cNvPr>
              <p:cNvSpPr txBox="1">
                <a:spLocks noRot="1" noChangeAspect="1" noMove="1" noResize="1" noEditPoints="1" noAdjustHandles="1" noChangeArrowheads="1" noChangeShapeType="1" noTextEdit="1"/>
              </p:cNvSpPr>
              <p:nvPr/>
            </p:nvSpPr>
            <p:spPr>
              <a:xfrm>
                <a:off x="1286767" y="5847696"/>
                <a:ext cx="9764202" cy="461665"/>
              </a:xfrm>
              <a:prstGeom prst="rect">
                <a:avLst/>
              </a:prstGeom>
              <a:blipFill>
                <a:blip r:embed="rId3"/>
                <a:stretch>
                  <a:fillRect l="-936" t="-9211" b="-30263"/>
                </a:stretch>
              </a:blipFill>
            </p:spPr>
            <p:txBody>
              <a:bodyPr/>
              <a:lstStyle/>
              <a:p>
                <a:r>
                  <a:rPr lang="en-US">
                    <a:noFill/>
                  </a:rPr>
                  <a:t> </a:t>
                </a:r>
              </a:p>
            </p:txBody>
          </p:sp>
        </mc:Fallback>
      </mc:AlternateContent>
    </p:spTree>
    <p:extLst>
      <p:ext uri="{BB962C8B-B14F-4D97-AF65-F5344CB8AC3E}">
        <p14:creationId xmlns:p14="http://schemas.microsoft.com/office/powerpoint/2010/main" val="2870764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391B-BD48-40D3-A43E-45BED28C15B7}"/>
              </a:ext>
            </a:extLst>
          </p:cNvPr>
          <p:cNvSpPr>
            <a:spLocks noGrp="1"/>
          </p:cNvSpPr>
          <p:nvPr>
            <p:ph type="title"/>
          </p:nvPr>
        </p:nvSpPr>
        <p:spPr/>
        <p:txBody>
          <a:bodyPr/>
          <a:lstStyle/>
          <a:p>
            <a:r>
              <a:rPr lang="en-US" dirty="0"/>
              <a:t>Optimize</a:t>
            </a:r>
          </a:p>
        </p:txBody>
      </p:sp>
      <p:sp>
        <p:nvSpPr>
          <p:cNvPr id="3" name="Content Placeholder 2">
            <a:extLst>
              <a:ext uri="{FF2B5EF4-FFF2-40B4-BE49-F238E27FC236}">
                <a16:creationId xmlns:a16="http://schemas.microsoft.com/office/drawing/2014/main" id="{F9144CA9-6A43-4F1B-8C70-07F7D8A20CB3}"/>
              </a:ext>
            </a:extLst>
          </p:cNvPr>
          <p:cNvSpPr>
            <a:spLocks noGrp="1"/>
          </p:cNvSpPr>
          <p:nvPr>
            <p:ph idx="1"/>
          </p:nvPr>
        </p:nvSpPr>
        <p:spPr/>
        <p:txBody>
          <a:bodyPr/>
          <a:lstStyle/>
          <a:p>
            <a:r>
              <a:rPr lang="en-US" dirty="0"/>
              <a:t>You could also get an </a:t>
            </a:r>
          </a:p>
          <a:p>
            <a:r>
              <a:rPr lang="en-US" dirty="0"/>
              <a:t>OPT/Include split like we’ve often seen if you jump right there.</a:t>
            </a:r>
          </a:p>
        </p:txBody>
      </p:sp>
    </p:spTree>
    <p:extLst>
      <p:ext uri="{BB962C8B-B14F-4D97-AF65-F5344CB8AC3E}">
        <p14:creationId xmlns:p14="http://schemas.microsoft.com/office/powerpoint/2010/main" val="205733801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F87E-4F90-4F0E-A84A-54554C0E0ED1}"/>
              </a:ext>
            </a:extLst>
          </p:cNvPr>
          <p:cNvSpPr>
            <a:spLocks noGrp="1"/>
          </p:cNvSpPr>
          <p:nvPr>
            <p:ph type="title"/>
          </p:nvPr>
        </p:nvSpPr>
        <p:spPr/>
        <p:txBody>
          <a:bodyPr/>
          <a:lstStyle/>
          <a:p>
            <a:r>
              <a:rPr lang="en-US" dirty="0"/>
              <a:t>Walk-Through</a:t>
            </a:r>
          </a:p>
        </p:txBody>
      </p:sp>
      <p:sp>
        <p:nvSpPr>
          <p:cNvPr id="3" name="Content Placeholder 2">
            <a:extLst>
              <a:ext uri="{FF2B5EF4-FFF2-40B4-BE49-F238E27FC236}">
                <a16:creationId xmlns:a16="http://schemas.microsoft.com/office/drawing/2014/main" id="{71E5408F-98A6-4028-88D3-5F6904B3168B}"/>
              </a:ext>
            </a:extLst>
          </p:cNvPr>
          <p:cNvSpPr>
            <a:spLocks noGrp="1"/>
          </p:cNvSpPr>
          <p:nvPr>
            <p:ph idx="1"/>
          </p:nvPr>
        </p:nvSpPr>
        <p:spPr/>
        <p:txBody>
          <a:bodyPr/>
          <a:lstStyle/>
          <a:p>
            <a:r>
              <a:rPr lang="en-US" dirty="0"/>
              <a:t>Now we’ve got our idea…time for a very quick check</a:t>
            </a:r>
          </a:p>
          <a:p>
            <a:endParaRPr lang="en-US" dirty="0"/>
          </a:p>
          <a:p>
            <a:r>
              <a:rPr lang="en-US" dirty="0"/>
              <a:t>What happens on one of your small examples?</a:t>
            </a:r>
          </a:p>
        </p:txBody>
      </p:sp>
      <p:graphicFrame>
        <p:nvGraphicFramePr>
          <p:cNvPr id="4" name="Table 3">
            <a:extLst>
              <a:ext uri="{FF2B5EF4-FFF2-40B4-BE49-F238E27FC236}">
                <a16:creationId xmlns:a16="http://schemas.microsoft.com/office/drawing/2014/main" id="{827F0138-6DC9-46E0-9DAA-F3E81BBC4797}"/>
              </a:ext>
            </a:extLst>
          </p:cNvPr>
          <p:cNvGraphicFramePr>
            <a:graphicFrameLocks noGrp="1"/>
          </p:cNvGraphicFramePr>
          <p:nvPr>
            <p:extLst/>
          </p:nvPr>
        </p:nvGraphicFramePr>
        <p:xfrm>
          <a:off x="2564738" y="3429000"/>
          <a:ext cx="8128000" cy="74168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1233656771"/>
                    </a:ext>
                  </a:extLst>
                </a:gridCol>
                <a:gridCol w="1625600">
                  <a:extLst>
                    <a:ext uri="{9D8B030D-6E8A-4147-A177-3AD203B41FA5}">
                      <a16:colId xmlns:a16="http://schemas.microsoft.com/office/drawing/2014/main" val="2288347046"/>
                    </a:ext>
                  </a:extLst>
                </a:gridCol>
                <a:gridCol w="1625600">
                  <a:extLst>
                    <a:ext uri="{9D8B030D-6E8A-4147-A177-3AD203B41FA5}">
                      <a16:colId xmlns:a16="http://schemas.microsoft.com/office/drawing/2014/main" val="3011760716"/>
                    </a:ext>
                  </a:extLst>
                </a:gridCol>
                <a:gridCol w="1625600">
                  <a:extLst>
                    <a:ext uri="{9D8B030D-6E8A-4147-A177-3AD203B41FA5}">
                      <a16:colId xmlns:a16="http://schemas.microsoft.com/office/drawing/2014/main" val="319076484"/>
                    </a:ext>
                  </a:extLst>
                </a:gridCol>
                <a:gridCol w="1625600">
                  <a:extLst>
                    <a:ext uri="{9D8B030D-6E8A-4147-A177-3AD203B41FA5}">
                      <a16:colId xmlns:a16="http://schemas.microsoft.com/office/drawing/2014/main" val="220149613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570996356"/>
                  </a:ext>
                </a:extLst>
              </a:tr>
              <a:tr h="370840">
                <a:tc>
                  <a:txBody>
                    <a:bodyPr/>
                    <a:lstStyle/>
                    <a:p>
                      <a:pPr algn="ctr"/>
                      <a:r>
                        <a:rPr lang="en-US" dirty="0"/>
                        <a:t>2</a:t>
                      </a:r>
                    </a:p>
                  </a:txBody>
                  <a:tcPr/>
                </a:tc>
                <a:tc>
                  <a:txBody>
                    <a:bodyPr/>
                    <a:lstStyle/>
                    <a:p>
                      <a:pPr algn="ctr"/>
                      <a:r>
                        <a:rPr lang="en-US" dirty="0"/>
                        <a:t>7</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1</a:t>
                      </a:r>
                    </a:p>
                  </a:txBody>
                  <a:tcPr/>
                </a:tc>
                <a:extLst>
                  <a:ext uri="{0D108BD9-81ED-4DB2-BD59-A6C34878D82A}">
                    <a16:rowId xmlns:a16="http://schemas.microsoft.com/office/drawing/2014/main" val="4084629316"/>
                  </a:ext>
                </a:extLst>
              </a:tr>
            </a:tbl>
          </a:graphicData>
        </a:graphic>
      </p:graphicFrame>
      <p:sp>
        <p:nvSpPr>
          <p:cNvPr id="5" name="TextBox 4">
            <a:extLst>
              <a:ext uri="{FF2B5EF4-FFF2-40B4-BE49-F238E27FC236}">
                <a16:creationId xmlns:a16="http://schemas.microsoft.com/office/drawing/2014/main" id="{C86E7B2E-1227-451C-B118-13A69A3530D5}"/>
              </a:ext>
            </a:extLst>
          </p:cNvPr>
          <p:cNvSpPr txBox="1"/>
          <p:nvPr/>
        </p:nvSpPr>
        <p:spPr>
          <a:xfrm>
            <a:off x="1415332" y="3429000"/>
            <a:ext cx="1033670" cy="369332"/>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nums</a:t>
            </a:r>
            <a:endParaRPr lang="en-US" dirty="0">
              <a:latin typeface="Courier New" panose="02070309020205020404" pitchFamily="49" charset="0"/>
              <a:cs typeface="Courier New" panose="02070309020205020404" pitchFamily="49" charset="0"/>
            </a:endParaRPr>
          </a:p>
        </p:txBody>
      </p:sp>
      <p:graphicFrame>
        <p:nvGraphicFramePr>
          <p:cNvPr id="6" name="Table 5">
            <a:extLst>
              <a:ext uri="{FF2B5EF4-FFF2-40B4-BE49-F238E27FC236}">
                <a16:creationId xmlns:a16="http://schemas.microsoft.com/office/drawing/2014/main" id="{88554A92-52E2-4213-98D7-0EC6E6DF3FC4}"/>
              </a:ext>
            </a:extLst>
          </p:cNvPr>
          <p:cNvGraphicFramePr>
            <a:graphicFrameLocks noGrp="1"/>
          </p:cNvGraphicFramePr>
          <p:nvPr>
            <p:extLst/>
          </p:nvPr>
        </p:nvGraphicFramePr>
        <p:xfrm>
          <a:off x="2526307" y="4782049"/>
          <a:ext cx="8128000" cy="741680"/>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1233656771"/>
                    </a:ext>
                  </a:extLst>
                </a:gridCol>
                <a:gridCol w="1625600">
                  <a:extLst>
                    <a:ext uri="{9D8B030D-6E8A-4147-A177-3AD203B41FA5}">
                      <a16:colId xmlns:a16="http://schemas.microsoft.com/office/drawing/2014/main" val="2288347046"/>
                    </a:ext>
                  </a:extLst>
                </a:gridCol>
                <a:gridCol w="1625600">
                  <a:extLst>
                    <a:ext uri="{9D8B030D-6E8A-4147-A177-3AD203B41FA5}">
                      <a16:colId xmlns:a16="http://schemas.microsoft.com/office/drawing/2014/main" val="3011760716"/>
                    </a:ext>
                  </a:extLst>
                </a:gridCol>
                <a:gridCol w="1625600">
                  <a:extLst>
                    <a:ext uri="{9D8B030D-6E8A-4147-A177-3AD203B41FA5}">
                      <a16:colId xmlns:a16="http://schemas.microsoft.com/office/drawing/2014/main" val="319076484"/>
                    </a:ext>
                  </a:extLst>
                </a:gridCol>
                <a:gridCol w="1625600">
                  <a:extLst>
                    <a:ext uri="{9D8B030D-6E8A-4147-A177-3AD203B41FA5}">
                      <a16:colId xmlns:a16="http://schemas.microsoft.com/office/drawing/2014/main" val="220149613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570996356"/>
                  </a:ext>
                </a:extLst>
              </a:tr>
              <a:tr h="370840">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dirty="0"/>
                    </a:p>
                  </a:txBody>
                  <a:tcPr/>
                </a:tc>
                <a:extLst>
                  <a:ext uri="{0D108BD9-81ED-4DB2-BD59-A6C34878D82A}">
                    <a16:rowId xmlns:a16="http://schemas.microsoft.com/office/drawing/2014/main" val="4084629316"/>
                  </a:ext>
                </a:extLst>
              </a:tr>
            </a:tbl>
          </a:graphicData>
        </a:graphic>
      </p:graphicFrame>
      <p:sp>
        <p:nvSpPr>
          <p:cNvPr id="7" name="TextBox 6">
            <a:extLst>
              <a:ext uri="{FF2B5EF4-FFF2-40B4-BE49-F238E27FC236}">
                <a16:creationId xmlns:a16="http://schemas.microsoft.com/office/drawing/2014/main" id="{5EB62C5A-9225-4089-B8FC-A07DE3006C0E}"/>
              </a:ext>
            </a:extLst>
          </p:cNvPr>
          <p:cNvSpPr txBox="1"/>
          <p:nvPr/>
        </p:nvSpPr>
        <p:spPr>
          <a:xfrm>
            <a:off x="1376901" y="4782049"/>
            <a:ext cx="1033670"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OPT</a:t>
            </a:r>
          </a:p>
        </p:txBody>
      </p:sp>
    </p:spTree>
    <p:extLst>
      <p:ext uri="{BB962C8B-B14F-4D97-AF65-F5344CB8AC3E}">
        <p14:creationId xmlns:p14="http://schemas.microsoft.com/office/powerpoint/2010/main" val="175700340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F87E-4F90-4F0E-A84A-54554C0E0ED1}"/>
              </a:ext>
            </a:extLst>
          </p:cNvPr>
          <p:cNvSpPr>
            <a:spLocks noGrp="1"/>
          </p:cNvSpPr>
          <p:nvPr>
            <p:ph type="title"/>
          </p:nvPr>
        </p:nvSpPr>
        <p:spPr/>
        <p:txBody>
          <a:bodyPr/>
          <a:lstStyle/>
          <a:p>
            <a:r>
              <a:rPr lang="en-US" dirty="0"/>
              <a:t>Walk-Through</a:t>
            </a:r>
          </a:p>
        </p:txBody>
      </p:sp>
      <p:sp>
        <p:nvSpPr>
          <p:cNvPr id="3" name="Content Placeholder 2">
            <a:extLst>
              <a:ext uri="{FF2B5EF4-FFF2-40B4-BE49-F238E27FC236}">
                <a16:creationId xmlns:a16="http://schemas.microsoft.com/office/drawing/2014/main" id="{71E5408F-98A6-4028-88D3-5F6904B3168B}"/>
              </a:ext>
            </a:extLst>
          </p:cNvPr>
          <p:cNvSpPr>
            <a:spLocks noGrp="1"/>
          </p:cNvSpPr>
          <p:nvPr>
            <p:ph idx="1"/>
          </p:nvPr>
        </p:nvSpPr>
        <p:spPr/>
        <p:txBody>
          <a:bodyPr/>
          <a:lstStyle/>
          <a:p>
            <a:r>
              <a:rPr lang="en-US" dirty="0"/>
              <a:t>Now we’ve got our idea…time for a very quick check</a:t>
            </a:r>
          </a:p>
          <a:p>
            <a:endParaRPr lang="en-US" dirty="0"/>
          </a:p>
          <a:p>
            <a:r>
              <a:rPr lang="en-US" dirty="0"/>
              <a:t>What happens on one of your small examples?</a:t>
            </a:r>
          </a:p>
        </p:txBody>
      </p:sp>
      <p:graphicFrame>
        <p:nvGraphicFramePr>
          <p:cNvPr id="4" name="Table 3">
            <a:extLst>
              <a:ext uri="{FF2B5EF4-FFF2-40B4-BE49-F238E27FC236}">
                <a16:creationId xmlns:a16="http://schemas.microsoft.com/office/drawing/2014/main" id="{827F0138-6DC9-46E0-9DAA-F3E81BBC4797}"/>
              </a:ext>
            </a:extLst>
          </p:cNvPr>
          <p:cNvGraphicFramePr>
            <a:graphicFrameLocks noGrp="1"/>
          </p:cNvGraphicFramePr>
          <p:nvPr/>
        </p:nvGraphicFramePr>
        <p:xfrm>
          <a:off x="2564738" y="3429000"/>
          <a:ext cx="8128000" cy="741680"/>
        </p:xfrm>
        <a:graphic>
          <a:graphicData uri="http://schemas.openxmlformats.org/drawingml/2006/table">
            <a:tbl>
              <a:tblPr firstRow="1" bandRow="1">
                <a:tableStyleId>{21E4AEA4-8DFA-4A89-87EB-49C32662AFE0}</a:tableStyleId>
              </a:tblPr>
              <a:tblGrid>
                <a:gridCol w="1625600">
                  <a:extLst>
                    <a:ext uri="{9D8B030D-6E8A-4147-A177-3AD203B41FA5}">
                      <a16:colId xmlns:a16="http://schemas.microsoft.com/office/drawing/2014/main" val="1233656771"/>
                    </a:ext>
                  </a:extLst>
                </a:gridCol>
                <a:gridCol w="1625600">
                  <a:extLst>
                    <a:ext uri="{9D8B030D-6E8A-4147-A177-3AD203B41FA5}">
                      <a16:colId xmlns:a16="http://schemas.microsoft.com/office/drawing/2014/main" val="2288347046"/>
                    </a:ext>
                  </a:extLst>
                </a:gridCol>
                <a:gridCol w="1625600">
                  <a:extLst>
                    <a:ext uri="{9D8B030D-6E8A-4147-A177-3AD203B41FA5}">
                      <a16:colId xmlns:a16="http://schemas.microsoft.com/office/drawing/2014/main" val="3011760716"/>
                    </a:ext>
                  </a:extLst>
                </a:gridCol>
                <a:gridCol w="1625600">
                  <a:extLst>
                    <a:ext uri="{9D8B030D-6E8A-4147-A177-3AD203B41FA5}">
                      <a16:colId xmlns:a16="http://schemas.microsoft.com/office/drawing/2014/main" val="319076484"/>
                    </a:ext>
                  </a:extLst>
                </a:gridCol>
                <a:gridCol w="1625600">
                  <a:extLst>
                    <a:ext uri="{9D8B030D-6E8A-4147-A177-3AD203B41FA5}">
                      <a16:colId xmlns:a16="http://schemas.microsoft.com/office/drawing/2014/main" val="220149613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570996356"/>
                  </a:ext>
                </a:extLst>
              </a:tr>
              <a:tr h="370840">
                <a:tc>
                  <a:txBody>
                    <a:bodyPr/>
                    <a:lstStyle/>
                    <a:p>
                      <a:pPr algn="ctr"/>
                      <a:r>
                        <a:rPr lang="en-US" dirty="0"/>
                        <a:t>2</a:t>
                      </a:r>
                    </a:p>
                  </a:txBody>
                  <a:tcPr/>
                </a:tc>
                <a:tc>
                  <a:txBody>
                    <a:bodyPr/>
                    <a:lstStyle/>
                    <a:p>
                      <a:pPr algn="ctr"/>
                      <a:r>
                        <a:rPr lang="en-US" dirty="0"/>
                        <a:t>7</a:t>
                      </a:r>
                    </a:p>
                  </a:txBody>
                  <a:tcPr/>
                </a:tc>
                <a:tc>
                  <a:txBody>
                    <a:bodyPr/>
                    <a:lstStyle/>
                    <a:p>
                      <a:pPr algn="ctr"/>
                      <a:r>
                        <a:rPr lang="en-US" dirty="0"/>
                        <a:t>9</a:t>
                      </a:r>
                    </a:p>
                  </a:txBody>
                  <a:tcPr/>
                </a:tc>
                <a:tc>
                  <a:txBody>
                    <a:bodyPr/>
                    <a:lstStyle/>
                    <a:p>
                      <a:pPr algn="ctr"/>
                      <a:r>
                        <a:rPr lang="en-US" dirty="0"/>
                        <a:t>3</a:t>
                      </a:r>
                    </a:p>
                  </a:txBody>
                  <a:tcPr/>
                </a:tc>
                <a:tc>
                  <a:txBody>
                    <a:bodyPr/>
                    <a:lstStyle/>
                    <a:p>
                      <a:pPr algn="ctr"/>
                      <a:r>
                        <a:rPr lang="en-US" dirty="0"/>
                        <a:t>1</a:t>
                      </a:r>
                    </a:p>
                  </a:txBody>
                  <a:tcPr/>
                </a:tc>
                <a:extLst>
                  <a:ext uri="{0D108BD9-81ED-4DB2-BD59-A6C34878D82A}">
                    <a16:rowId xmlns:a16="http://schemas.microsoft.com/office/drawing/2014/main" val="4084629316"/>
                  </a:ext>
                </a:extLst>
              </a:tr>
            </a:tbl>
          </a:graphicData>
        </a:graphic>
      </p:graphicFrame>
      <p:sp>
        <p:nvSpPr>
          <p:cNvPr id="5" name="TextBox 4">
            <a:extLst>
              <a:ext uri="{FF2B5EF4-FFF2-40B4-BE49-F238E27FC236}">
                <a16:creationId xmlns:a16="http://schemas.microsoft.com/office/drawing/2014/main" id="{C86E7B2E-1227-451C-B118-13A69A3530D5}"/>
              </a:ext>
            </a:extLst>
          </p:cNvPr>
          <p:cNvSpPr txBox="1"/>
          <p:nvPr/>
        </p:nvSpPr>
        <p:spPr>
          <a:xfrm>
            <a:off x="1415332" y="3429000"/>
            <a:ext cx="1033670" cy="369332"/>
          </a:xfrm>
          <a:prstGeom prst="rect">
            <a:avLst/>
          </a:prstGeom>
          <a:noFill/>
        </p:spPr>
        <p:txBody>
          <a:bodyPr wrap="square" rtlCol="0">
            <a:spAutoFit/>
          </a:bodyPr>
          <a:lstStyle/>
          <a:p>
            <a:r>
              <a:rPr lang="en-US" dirty="0" err="1">
                <a:latin typeface="Courier New" panose="02070309020205020404" pitchFamily="49" charset="0"/>
                <a:cs typeface="Courier New" panose="02070309020205020404" pitchFamily="49" charset="0"/>
              </a:rPr>
              <a:t>nums</a:t>
            </a:r>
            <a:endParaRPr lang="en-US" dirty="0">
              <a:latin typeface="Courier New" panose="02070309020205020404" pitchFamily="49" charset="0"/>
              <a:cs typeface="Courier New" panose="02070309020205020404" pitchFamily="49" charset="0"/>
            </a:endParaRPr>
          </a:p>
        </p:txBody>
      </p:sp>
      <p:graphicFrame>
        <p:nvGraphicFramePr>
          <p:cNvPr id="6" name="Table 5">
            <a:extLst>
              <a:ext uri="{FF2B5EF4-FFF2-40B4-BE49-F238E27FC236}">
                <a16:creationId xmlns:a16="http://schemas.microsoft.com/office/drawing/2014/main" id="{88554A92-52E2-4213-98D7-0EC6E6DF3FC4}"/>
              </a:ext>
            </a:extLst>
          </p:cNvPr>
          <p:cNvGraphicFramePr>
            <a:graphicFrameLocks noGrp="1"/>
          </p:cNvGraphicFramePr>
          <p:nvPr>
            <p:extLst/>
          </p:nvPr>
        </p:nvGraphicFramePr>
        <p:xfrm>
          <a:off x="2526307" y="4782049"/>
          <a:ext cx="8128000" cy="741680"/>
        </p:xfrm>
        <a:graphic>
          <a:graphicData uri="http://schemas.openxmlformats.org/drawingml/2006/table">
            <a:tbl>
              <a:tblPr firstRow="1" bandRow="1">
                <a:tableStyleId>{00A15C55-8517-42AA-B614-E9B94910E393}</a:tableStyleId>
              </a:tblPr>
              <a:tblGrid>
                <a:gridCol w="1625600">
                  <a:extLst>
                    <a:ext uri="{9D8B030D-6E8A-4147-A177-3AD203B41FA5}">
                      <a16:colId xmlns:a16="http://schemas.microsoft.com/office/drawing/2014/main" val="1233656771"/>
                    </a:ext>
                  </a:extLst>
                </a:gridCol>
                <a:gridCol w="1625600">
                  <a:extLst>
                    <a:ext uri="{9D8B030D-6E8A-4147-A177-3AD203B41FA5}">
                      <a16:colId xmlns:a16="http://schemas.microsoft.com/office/drawing/2014/main" val="2288347046"/>
                    </a:ext>
                  </a:extLst>
                </a:gridCol>
                <a:gridCol w="1625600">
                  <a:extLst>
                    <a:ext uri="{9D8B030D-6E8A-4147-A177-3AD203B41FA5}">
                      <a16:colId xmlns:a16="http://schemas.microsoft.com/office/drawing/2014/main" val="3011760716"/>
                    </a:ext>
                  </a:extLst>
                </a:gridCol>
                <a:gridCol w="1625600">
                  <a:extLst>
                    <a:ext uri="{9D8B030D-6E8A-4147-A177-3AD203B41FA5}">
                      <a16:colId xmlns:a16="http://schemas.microsoft.com/office/drawing/2014/main" val="319076484"/>
                    </a:ext>
                  </a:extLst>
                </a:gridCol>
                <a:gridCol w="1625600">
                  <a:extLst>
                    <a:ext uri="{9D8B030D-6E8A-4147-A177-3AD203B41FA5}">
                      <a16:colId xmlns:a16="http://schemas.microsoft.com/office/drawing/2014/main" val="2201496139"/>
                    </a:ext>
                  </a:extLst>
                </a:gridCol>
              </a:tblGrid>
              <a:tr h="370840">
                <a:tc>
                  <a:txBody>
                    <a:bodyPr/>
                    <a:lstStyle/>
                    <a:p>
                      <a:pPr algn="ctr"/>
                      <a:r>
                        <a:rPr lang="en-US" dirty="0"/>
                        <a:t>0</a:t>
                      </a:r>
                    </a:p>
                  </a:txBody>
                  <a:tcPr/>
                </a:tc>
                <a:tc>
                  <a:txBody>
                    <a:bodyPr/>
                    <a:lstStyle/>
                    <a:p>
                      <a:pPr algn="ctr"/>
                      <a:r>
                        <a:rPr lang="en-US" dirty="0"/>
                        <a:t>1</a:t>
                      </a:r>
                    </a:p>
                  </a:txBody>
                  <a:tcPr/>
                </a:tc>
                <a:tc>
                  <a:txBody>
                    <a:bodyPr/>
                    <a:lstStyle/>
                    <a:p>
                      <a:pPr algn="ctr"/>
                      <a:r>
                        <a:rPr lang="en-US" dirty="0"/>
                        <a:t>2</a:t>
                      </a:r>
                    </a:p>
                  </a:txBody>
                  <a:tcPr/>
                </a:tc>
                <a:tc>
                  <a:txBody>
                    <a:bodyPr/>
                    <a:lstStyle/>
                    <a:p>
                      <a:pPr algn="ctr"/>
                      <a:r>
                        <a:rPr lang="en-US" dirty="0"/>
                        <a:t>3</a:t>
                      </a:r>
                    </a:p>
                  </a:txBody>
                  <a:tcPr/>
                </a:tc>
                <a:tc>
                  <a:txBody>
                    <a:bodyPr/>
                    <a:lstStyle/>
                    <a:p>
                      <a:pPr algn="ctr"/>
                      <a:r>
                        <a:rPr lang="en-US" dirty="0"/>
                        <a:t>4</a:t>
                      </a:r>
                    </a:p>
                  </a:txBody>
                  <a:tcPr/>
                </a:tc>
                <a:extLst>
                  <a:ext uri="{0D108BD9-81ED-4DB2-BD59-A6C34878D82A}">
                    <a16:rowId xmlns:a16="http://schemas.microsoft.com/office/drawing/2014/main" val="2570996356"/>
                  </a:ext>
                </a:extLst>
              </a:tr>
              <a:tr h="370840">
                <a:tc>
                  <a:txBody>
                    <a:bodyPr/>
                    <a:lstStyle/>
                    <a:p>
                      <a:pPr algn="ctr"/>
                      <a:r>
                        <a:rPr lang="en-US" dirty="0"/>
                        <a:t>2</a:t>
                      </a:r>
                    </a:p>
                  </a:txBody>
                  <a:tcPr/>
                </a:tc>
                <a:tc>
                  <a:txBody>
                    <a:bodyPr/>
                    <a:lstStyle/>
                    <a:p>
                      <a:pPr algn="ctr"/>
                      <a:r>
                        <a:rPr lang="en-US" dirty="0"/>
                        <a:t>7</a:t>
                      </a:r>
                    </a:p>
                  </a:txBody>
                  <a:tcPr/>
                </a:tc>
                <a:tc>
                  <a:txBody>
                    <a:bodyPr/>
                    <a:lstStyle/>
                    <a:p>
                      <a:pPr algn="ctr"/>
                      <a:r>
                        <a:rPr lang="en-US" dirty="0"/>
                        <a:t>11</a:t>
                      </a:r>
                    </a:p>
                  </a:txBody>
                  <a:tcPr/>
                </a:tc>
                <a:tc>
                  <a:txBody>
                    <a:bodyPr/>
                    <a:lstStyle/>
                    <a:p>
                      <a:pPr algn="ctr"/>
                      <a:r>
                        <a:rPr lang="en-US" dirty="0"/>
                        <a:t>11</a:t>
                      </a:r>
                    </a:p>
                  </a:txBody>
                  <a:tcPr/>
                </a:tc>
                <a:tc>
                  <a:txBody>
                    <a:bodyPr/>
                    <a:lstStyle/>
                    <a:p>
                      <a:pPr algn="ctr"/>
                      <a:r>
                        <a:rPr lang="en-US" dirty="0"/>
                        <a:t>12</a:t>
                      </a:r>
                    </a:p>
                  </a:txBody>
                  <a:tcPr/>
                </a:tc>
                <a:extLst>
                  <a:ext uri="{0D108BD9-81ED-4DB2-BD59-A6C34878D82A}">
                    <a16:rowId xmlns:a16="http://schemas.microsoft.com/office/drawing/2014/main" val="4084629316"/>
                  </a:ext>
                </a:extLst>
              </a:tr>
            </a:tbl>
          </a:graphicData>
        </a:graphic>
      </p:graphicFrame>
      <p:sp>
        <p:nvSpPr>
          <p:cNvPr id="7" name="TextBox 6">
            <a:extLst>
              <a:ext uri="{FF2B5EF4-FFF2-40B4-BE49-F238E27FC236}">
                <a16:creationId xmlns:a16="http://schemas.microsoft.com/office/drawing/2014/main" id="{5EB62C5A-9225-4089-B8FC-A07DE3006C0E}"/>
              </a:ext>
            </a:extLst>
          </p:cNvPr>
          <p:cNvSpPr txBox="1"/>
          <p:nvPr/>
        </p:nvSpPr>
        <p:spPr>
          <a:xfrm>
            <a:off x="1376901" y="4782049"/>
            <a:ext cx="1033670" cy="369332"/>
          </a:xfrm>
          <a:prstGeom prst="rect">
            <a:avLst/>
          </a:prstGeom>
          <a:noFill/>
        </p:spPr>
        <p:txBody>
          <a:bodyPr wrap="square" rtlCol="0">
            <a:spAutoFit/>
          </a:bodyPr>
          <a:lstStyle/>
          <a:p>
            <a:r>
              <a:rPr lang="en-US" dirty="0">
                <a:latin typeface="Courier New" panose="02070309020205020404" pitchFamily="49" charset="0"/>
                <a:cs typeface="Courier New" panose="02070309020205020404" pitchFamily="49" charset="0"/>
              </a:rPr>
              <a:t>OPT</a:t>
            </a:r>
          </a:p>
        </p:txBody>
      </p:sp>
      <p:sp>
        <p:nvSpPr>
          <p:cNvPr id="8" name="TextBox 7">
            <a:extLst>
              <a:ext uri="{FF2B5EF4-FFF2-40B4-BE49-F238E27FC236}">
                <a16:creationId xmlns:a16="http://schemas.microsoft.com/office/drawing/2014/main" id="{D75BB0D6-623D-477A-896F-425B9C8B9FEB}"/>
              </a:ext>
            </a:extLst>
          </p:cNvPr>
          <p:cNvSpPr txBox="1"/>
          <p:nvPr/>
        </p:nvSpPr>
        <p:spPr>
          <a:xfrm rot="377905">
            <a:off x="6655242" y="512213"/>
            <a:ext cx="5414839" cy="646331"/>
          </a:xfrm>
          <a:prstGeom prst="rect">
            <a:avLst/>
          </a:prstGeom>
          <a:noFill/>
          <a:ln w="28575">
            <a:solidFill>
              <a:schemeClr val="accent3"/>
            </a:solidFill>
          </a:ln>
        </p:spPr>
        <p:txBody>
          <a:bodyPr wrap="square" rtlCol="0">
            <a:spAutoFit/>
          </a:bodyPr>
          <a:lstStyle/>
          <a:p>
            <a:r>
              <a:rPr lang="en-US" dirty="0">
                <a:latin typeface="Segoe UI Semilight" panose="020B0402040204020203" pitchFamily="34" charset="0"/>
                <a:cs typeface="Segoe UI Semilight" panose="020B0402040204020203" pitchFamily="34" charset="0"/>
              </a:rPr>
              <a:t>You might notice bugs or edge cases (like the base cases here!) if you go slowly</a:t>
            </a:r>
          </a:p>
        </p:txBody>
      </p:sp>
    </p:spTree>
    <p:extLst>
      <p:ext uri="{BB962C8B-B14F-4D97-AF65-F5344CB8AC3E}">
        <p14:creationId xmlns:p14="http://schemas.microsoft.com/office/powerpoint/2010/main" val="22039201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72734-59BF-41E9-85DB-A0A0F8A1552F}"/>
              </a:ext>
            </a:extLst>
          </p:cNvPr>
          <p:cNvSpPr>
            <a:spLocks noGrp="1"/>
          </p:cNvSpPr>
          <p:nvPr>
            <p:ph type="title"/>
          </p:nvPr>
        </p:nvSpPr>
        <p:spPr/>
        <p:txBody>
          <a:bodyPr/>
          <a:lstStyle/>
          <a:p>
            <a:r>
              <a:rPr lang="en-US" dirty="0"/>
              <a:t>Implement</a:t>
            </a:r>
          </a:p>
        </p:txBody>
      </p:sp>
      <p:sp>
        <p:nvSpPr>
          <p:cNvPr id="3" name="Content Placeholder 2">
            <a:extLst>
              <a:ext uri="{FF2B5EF4-FFF2-40B4-BE49-F238E27FC236}">
                <a16:creationId xmlns:a16="http://schemas.microsoft.com/office/drawing/2014/main" id="{52450854-6932-4DF4-875C-58E03AF0AE8A}"/>
              </a:ext>
            </a:extLst>
          </p:cNvPr>
          <p:cNvSpPr>
            <a:spLocks noGrp="1"/>
          </p:cNvSpPr>
          <p:nvPr>
            <p:ph idx="1"/>
          </p:nvPr>
        </p:nvSpPr>
        <p:spPr/>
        <p:txBody>
          <a:bodyPr/>
          <a:lstStyle/>
          <a:p>
            <a:r>
              <a:rPr lang="en-US" dirty="0"/>
              <a:t>Tips: Use default data structures. </a:t>
            </a:r>
          </a:p>
          <a:p>
            <a:r>
              <a:rPr lang="en-US" dirty="0"/>
              <a:t>Your interviewer probably doesn’t remember all the tiny details of java default libraries either, so feel free to say “I’m going to assume the library has an X method” or “it works in this way” if you can’t remember whether it’s the Java or C++ version that works a certain way.</a:t>
            </a:r>
          </a:p>
          <a:p>
            <a:endParaRPr lang="en-US" dirty="0"/>
          </a:p>
          <a:p>
            <a:r>
              <a:rPr lang="en-US" dirty="0"/>
              <a:t>You might never have written code on a whiteboard (or typed without an IDE auto-completing things). You should practice those skills!!</a:t>
            </a:r>
          </a:p>
          <a:p>
            <a:r>
              <a:rPr lang="en-US" dirty="0"/>
              <a:t>Use comments and break-off easy methods/repeated code.</a:t>
            </a:r>
          </a:p>
          <a:p>
            <a:pPr lvl="1"/>
            <a:r>
              <a:rPr lang="en-US" dirty="0"/>
              <a:t>If you’re running out of time, your interviewer might let you skip it.</a:t>
            </a:r>
          </a:p>
        </p:txBody>
      </p:sp>
    </p:spTree>
    <p:extLst>
      <p:ext uri="{BB962C8B-B14F-4D97-AF65-F5344CB8AC3E}">
        <p14:creationId xmlns:p14="http://schemas.microsoft.com/office/powerpoint/2010/main" val="1248765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07805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A0C6F-9231-416A-8CC1-576DFCE7CC8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49FDD1-26CD-4B4E-A6A6-3F6A7CA92672}"/>
              </a:ext>
            </a:extLst>
          </p:cNvPr>
          <p:cNvSpPr>
            <a:spLocks noGrp="1"/>
          </p:cNvSpPr>
          <p:nvPr>
            <p:ph idx="1"/>
          </p:nvPr>
        </p:nvSpPr>
        <p:spPr/>
        <p:txBody>
          <a:bodyPr/>
          <a:lstStyle/>
          <a:p>
            <a:pPr marL="0" indent="0">
              <a:buNone/>
            </a:pPr>
            <a:r>
              <a:rPr lang="en-US" dirty="0"/>
              <a:t>int </a:t>
            </a:r>
            <a:r>
              <a:rPr lang="en-US" dirty="0" err="1"/>
              <a:t>robbingNumber</a:t>
            </a:r>
            <a:r>
              <a:rPr lang="en-US" dirty="0"/>
              <a:t>(int[] input){</a:t>
            </a:r>
          </a:p>
          <a:p>
            <a:pPr marL="0" indent="0">
              <a:buNone/>
            </a:pPr>
            <a:r>
              <a:rPr lang="en-US" dirty="0"/>
              <a:t>  int[] opt = new int[</a:t>
            </a:r>
            <a:r>
              <a:rPr lang="en-US" dirty="0" err="1"/>
              <a:t>input.size</a:t>
            </a:r>
            <a:r>
              <a:rPr lang="en-US" dirty="0"/>
              <a:t>]; //opt robbing number where we can access homes 0,…,</a:t>
            </a:r>
            <a:r>
              <a:rPr lang="en-US" dirty="0" err="1"/>
              <a:t>i</a:t>
            </a:r>
            <a:r>
              <a:rPr lang="en-US" dirty="0"/>
              <a:t>.</a:t>
            </a:r>
          </a:p>
          <a:p>
            <a:pPr marL="0" indent="0">
              <a:buNone/>
            </a:pPr>
            <a:r>
              <a:rPr lang="en-US" dirty="0"/>
              <a:t>  opt[0] = input[0];</a:t>
            </a:r>
          </a:p>
          <a:p>
            <a:pPr marL="0" indent="0">
              <a:buNone/>
            </a:pPr>
            <a:r>
              <a:rPr lang="en-US" dirty="0"/>
              <a:t>  opt[1] = </a:t>
            </a:r>
            <a:r>
              <a:rPr lang="en-US" dirty="0" err="1"/>
              <a:t>Math.max</a:t>
            </a:r>
            <a:r>
              <a:rPr lang="en-US" dirty="0"/>
              <a:t>(input[0], input[1]);</a:t>
            </a:r>
          </a:p>
          <a:p>
            <a:pPr marL="0" indent="0">
              <a:buNone/>
            </a:pPr>
            <a:r>
              <a:rPr lang="en-US" dirty="0"/>
              <a:t>  for(int </a:t>
            </a:r>
            <a:r>
              <a:rPr lang="en-US" dirty="0" err="1"/>
              <a:t>i</a:t>
            </a:r>
            <a:r>
              <a:rPr lang="en-US" dirty="0"/>
              <a:t>=0; i &lt; </a:t>
            </a:r>
            <a:r>
              <a:rPr lang="en-US" dirty="0" err="1"/>
              <a:t>input.size</a:t>
            </a:r>
            <a:r>
              <a:rPr lang="en-US" dirty="0"/>
              <a:t>; </a:t>
            </a:r>
            <a:r>
              <a:rPr lang="en-US" dirty="0" err="1"/>
              <a:t>i</a:t>
            </a:r>
            <a:r>
              <a:rPr lang="en-US" dirty="0"/>
              <a:t>++){</a:t>
            </a:r>
          </a:p>
          <a:p>
            <a:pPr marL="0" indent="0">
              <a:buNone/>
            </a:pPr>
            <a:r>
              <a:rPr lang="en-US" dirty="0"/>
              <a:t>	opt[</a:t>
            </a:r>
            <a:r>
              <a:rPr lang="en-US" dirty="0" err="1"/>
              <a:t>i</a:t>
            </a:r>
            <a:r>
              <a:rPr lang="en-US" dirty="0"/>
              <a:t>] = </a:t>
            </a:r>
            <a:r>
              <a:rPr lang="en-US" dirty="0" err="1"/>
              <a:t>Math.max</a:t>
            </a:r>
            <a:r>
              <a:rPr lang="en-US" dirty="0"/>
              <a:t>( opt[i-1], opt[i-2]+input[</a:t>
            </a:r>
            <a:r>
              <a:rPr lang="en-US" dirty="0" err="1"/>
              <a:t>i</a:t>
            </a:r>
            <a:r>
              <a:rPr lang="en-US" dirty="0"/>
              <a:t>]);</a:t>
            </a:r>
          </a:p>
          <a:p>
            <a:pPr marL="0" indent="0">
              <a:buNone/>
            </a:pPr>
            <a:r>
              <a:rPr lang="en-US" dirty="0"/>
              <a:t>}</a:t>
            </a:r>
          </a:p>
          <a:p>
            <a:pPr marL="0" indent="0">
              <a:buNone/>
            </a:pPr>
            <a:r>
              <a:rPr lang="en-US" dirty="0"/>
              <a:t>  return opt[input.size-1];</a:t>
            </a:r>
          </a:p>
        </p:txBody>
      </p:sp>
    </p:spTree>
    <p:extLst>
      <p:ext uri="{BB962C8B-B14F-4D97-AF65-F5344CB8AC3E}">
        <p14:creationId xmlns:p14="http://schemas.microsoft.com/office/powerpoint/2010/main" val="25266237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CA967-17D7-494B-9314-C609458D77AE}"/>
              </a:ext>
            </a:extLst>
          </p:cNvPr>
          <p:cNvSpPr>
            <a:spLocks noGrp="1"/>
          </p:cNvSpPr>
          <p:nvPr>
            <p:ph type="title"/>
          </p:nvPr>
        </p:nvSpPr>
        <p:spPr/>
        <p:txBody>
          <a:bodyPr/>
          <a:lstStyle/>
          <a:p>
            <a:r>
              <a:rPr lang="en-US" dirty="0"/>
              <a:t>Test</a:t>
            </a:r>
          </a:p>
        </p:txBody>
      </p:sp>
      <p:sp>
        <p:nvSpPr>
          <p:cNvPr id="3" name="Content Placeholder 2">
            <a:extLst>
              <a:ext uri="{FF2B5EF4-FFF2-40B4-BE49-F238E27FC236}">
                <a16:creationId xmlns:a16="http://schemas.microsoft.com/office/drawing/2014/main" id="{69DADA97-6030-481A-8FBD-D721A61DA35B}"/>
              </a:ext>
            </a:extLst>
          </p:cNvPr>
          <p:cNvSpPr>
            <a:spLocks noGrp="1"/>
          </p:cNvSpPr>
          <p:nvPr>
            <p:ph idx="1"/>
          </p:nvPr>
        </p:nvSpPr>
        <p:spPr/>
        <p:txBody>
          <a:bodyPr/>
          <a:lstStyle/>
          <a:p>
            <a:r>
              <a:rPr lang="en-US" dirty="0"/>
              <a:t>If you haven’t already, do your big-O analysis</a:t>
            </a:r>
          </a:p>
          <a:p>
            <a:r>
              <a:rPr lang="en-US" dirty="0"/>
              <a:t>Then test your code!</a:t>
            </a:r>
          </a:p>
          <a:p>
            <a:pPr lvl="1"/>
            <a:r>
              <a:rPr lang="en-US" dirty="0"/>
              <a:t>Use the examples you made early on</a:t>
            </a:r>
          </a:p>
          <a:p>
            <a:pPr lvl="1"/>
            <a:r>
              <a:rPr lang="en-US" dirty="0"/>
              <a:t>Think about small cases (empty input, null input)</a:t>
            </a:r>
          </a:p>
          <a:p>
            <a:pPr lvl="1"/>
            <a:r>
              <a:rPr lang="en-US" dirty="0"/>
              <a:t>Think about edge cases (repeated numbers)</a:t>
            </a:r>
          </a:p>
          <a:p>
            <a:pPr lvl="1"/>
            <a:r>
              <a:rPr lang="en-US" dirty="0"/>
              <a:t>Double-check you’ve used all assumptions</a:t>
            </a:r>
          </a:p>
        </p:txBody>
      </p:sp>
    </p:spTree>
    <p:extLst>
      <p:ext uri="{BB962C8B-B14F-4D97-AF65-F5344CB8AC3E}">
        <p14:creationId xmlns:p14="http://schemas.microsoft.com/office/powerpoint/2010/main" val="24840427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97152-3F07-4B0C-BDA9-E73ABF294CD7}"/>
              </a:ext>
            </a:extLst>
          </p:cNvPr>
          <p:cNvSpPr>
            <a:spLocks noGrp="1"/>
          </p:cNvSpPr>
          <p:nvPr>
            <p:ph type="title"/>
          </p:nvPr>
        </p:nvSpPr>
        <p:spPr/>
        <p:txBody>
          <a:bodyPr/>
          <a:lstStyle/>
          <a:p>
            <a:r>
              <a:rPr lang="en-US" dirty="0"/>
              <a:t>Another Problem</a:t>
            </a:r>
          </a:p>
        </p:txBody>
      </p:sp>
      <p:sp>
        <p:nvSpPr>
          <p:cNvPr id="3" name="Content Placeholder 2">
            <a:extLst>
              <a:ext uri="{FF2B5EF4-FFF2-40B4-BE49-F238E27FC236}">
                <a16:creationId xmlns:a16="http://schemas.microsoft.com/office/drawing/2014/main" id="{63B5E7FB-21E9-4496-9052-F32325849993}"/>
              </a:ext>
            </a:extLst>
          </p:cNvPr>
          <p:cNvSpPr>
            <a:spLocks noGrp="1"/>
          </p:cNvSpPr>
          <p:nvPr>
            <p:ph idx="1"/>
          </p:nvPr>
        </p:nvSpPr>
        <p:spPr>
          <a:xfrm>
            <a:off x="461176" y="1463857"/>
            <a:ext cx="11301322" cy="4845504"/>
          </a:xfrm>
        </p:spPr>
        <p:txBody>
          <a:bodyPr>
            <a:normAutofit lnSpcReduction="10000"/>
          </a:bodyPr>
          <a:lstStyle/>
          <a:p>
            <a:r>
              <a:rPr lang="en-US" dirty="0"/>
              <a:t>Drive, a new rideshare company, focuses on getting their customers long-distances by having many individual drivers take them through separate parts of the journey. Drive has decided on a set of specific locations where pickups and drop-offs can happen, and they have the cost to ride between every pair of locations.</a:t>
            </a:r>
          </a:p>
          <a:p>
            <a:r>
              <a:rPr lang="en-US" dirty="0"/>
              <a:t>To incentivize you to try the system, Drive has given you a token for one free ride. Because the system is new, they haven’t mapped out how you’ll go long distances. It’s up to you to decide which locations to visit on the way from your starting point to the end point and which one you will use your coupon on. </a:t>
            </a:r>
          </a:p>
          <a:p>
            <a:r>
              <a:rPr lang="en-US" dirty="0"/>
              <a:t>Describe an algorithm that will let you get from your given start and end points while spending the minimum amount of money (with your token). </a:t>
            </a:r>
          </a:p>
        </p:txBody>
      </p:sp>
    </p:spTree>
    <p:extLst>
      <p:ext uri="{BB962C8B-B14F-4D97-AF65-F5344CB8AC3E}">
        <p14:creationId xmlns:p14="http://schemas.microsoft.com/office/powerpoint/2010/main" val="41123639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E741B-C072-48CE-91C3-654CAB69A49A}"/>
              </a:ext>
            </a:extLst>
          </p:cNvPr>
          <p:cNvSpPr>
            <a:spLocks noGrp="1"/>
          </p:cNvSpPr>
          <p:nvPr>
            <p:ph type="title"/>
          </p:nvPr>
        </p:nvSpPr>
        <p:spPr/>
        <p:txBody>
          <a:bodyPr/>
          <a:lstStyle/>
          <a:p>
            <a:r>
              <a:rPr lang="en-US" dirty="0"/>
              <a:t>A Very Fun Trick</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4BE730B-6292-4DA6-835D-5810B692A10B}"/>
                  </a:ext>
                </a:extLst>
              </p:cNvPr>
              <p:cNvSpPr>
                <a:spLocks noGrp="1"/>
              </p:cNvSpPr>
              <p:nvPr>
                <p:ph idx="1"/>
              </p:nvPr>
            </p:nvSpPr>
            <p:spPr/>
            <p:txBody>
              <a:bodyPr/>
              <a:lstStyle/>
              <a:p>
                <a:r>
                  <a:rPr lang="en-US" dirty="0"/>
                  <a:t>Super optimized trick: Make two copies of the graph, for every edge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𝑢</m:t>
                    </m:r>
                    <m:r>
                      <a:rPr lang="en-US" b="0" i="1" smtClean="0">
                        <a:latin typeface="Cambria Math" panose="02040503050406030204" pitchFamily="18" charset="0"/>
                      </a:rPr>
                      <m:t>,</m:t>
                    </m:r>
                    <m:r>
                      <a:rPr lang="en-US" b="0" i="1" smtClean="0">
                        <a:latin typeface="Cambria Math" panose="02040503050406030204" pitchFamily="18" charset="0"/>
                      </a:rPr>
                      <m:t>𝑣</m:t>
                    </m:r>
                    <m:r>
                      <a:rPr lang="en-US" b="0" i="1" smtClean="0">
                        <a:latin typeface="Cambria Math" panose="02040503050406030204" pitchFamily="18" charset="0"/>
                      </a:rPr>
                      <m:t>)</m:t>
                    </m:r>
                  </m:oMath>
                </a14:m>
                <a:r>
                  <a:rPr lang="en-US" dirty="0"/>
                  <a:t> also add a weight </a:t>
                </a:r>
                <a14:m>
                  <m:oMath xmlns:m="http://schemas.openxmlformats.org/officeDocument/2006/math">
                    <m:r>
                      <a:rPr lang="en-US" b="0" i="1" smtClean="0">
                        <a:latin typeface="Cambria Math" panose="02040503050406030204" pitchFamily="18" charset="0"/>
                      </a:rPr>
                      <m:t>0</m:t>
                    </m:r>
                  </m:oMath>
                </a14:m>
                <a:r>
                  <a:rPr lang="en-US" dirty="0"/>
                  <a:t> copy from </a:t>
                </a:r>
                <a14:m>
                  <m:oMath xmlns:m="http://schemas.openxmlformats.org/officeDocument/2006/math">
                    <m:r>
                      <a:rPr lang="en-US" b="0" i="1" smtClean="0">
                        <a:latin typeface="Cambria Math" panose="02040503050406030204" pitchFamily="18" charset="0"/>
                      </a:rPr>
                      <m:t>𝑢</m:t>
                    </m:r>
                  </m:oMath>
                </a14:m>
                <a:r>
                  <a:rPr lang="en-US" dirty="0"/>
                  <a:t> in copy 1 to </a:t>
                </a:r>
                <a14:m>
                  <m:oMath xmlns:m="http://schemas.openxmlformats.org/officeDocument/2006/math">
                    <m:r>
                      <a:rPr lang="en-US" b="0" i="1" smtClean="0">
                        <a:latin typeface="Cambria Math" panose="02040503050406030204" pitchFamily="18" charset="0"/>
                      </a:rPr>
                      <m:t>𝑣</m:t>
                    </m:r>
                  </m:oMath>
                </a14:m>
                <a:r>
                  <a:rPr lang="en-US" dirty="0"/>
                  <a:t> in copy 2 (along with ones within each copy at weight equal to the time to drive).</a:t>
                </a:r>
              </a:p>
              <a:p>
                <a:endParaRPr lang="en-US" dirty="0"/>
              </a:p>
              <a:p>
                <a:r>
                  <a:rPr lang="en-US" dirty="0"/>
                  <a:t>Jumping from copy 1 to copy 2 is using your token. Dijkstra’s from start in copy 1 to destination in copy 2 is your final answer right away.</a:t>
                </a:r>
              </a:p>
              <a:p>
                <a:endParaRPr lang="en-US" dirty="0"/>
              </a:p>
              <a:p>
                <a:r>
                  <a:rPr lang="en-US" dirty="0"/>
                  <a:t>Multiple graph copies is surprisingly useful to represent these “you can do a weird thing a constant number of times” questions.</a:t>
                </a:r>
              </a:p>
            </p:txBody>
          </p:sp>
        </mc:Choice>
        <mc:Fallback xmlns="">
          <p:sp>
            <p:nvSpPr>
              <p:cNvPr id="3" name="Content Placeholder 2">
                <a:extLst>
                  <a:ext uri="{FF2B5EF4-FFF2-40B4-BE49-F238E27FC236}">
                    <a16:creationId xmlns:a16="http://schemas.microsoft.com/office/drawing/2014/main" id="{B4BE730B-6292-4DA6-835D-5810B692A10B}"/>
                  </a:ext>
                </a:extLst>
              </p:cNvPr>
              <p:cNvSpPr>
                <a:spLocks noGrp="1" noRot="1" noChangeAspect="1" noMove="1" noResize="1" noEditPoints="1" noAdjustHandles="1" noChangeArrowheads="1" noChangeShapeType="1" noTextEdit="1"/>
              </p:cNvSpPr>
              <p:nvPr>
                <p:ph idx="1"/>
              </p:nvPr>
            </p:nvSpPr>
            <p:spPr>
              <a:blipFill>
                <a:blip r:embed="rId2"/>
                <a:stretch>
                  <a:fillRect l="-708" t="-2138" r="-272"/>
                </a:stretch>
              </a:blipFill>
            </p:spPr>
            <p:txBody>
              <a:bodyPr/>
              <a:lstStyle/>
              <a:p>
                <a:r>
                  <a:rPr lang="en-US">
                    <a:noFill/>
                  </a:rPr>
                  <a:t> </a:t>
                </a:r>
              </a:p>
            </p:txBody>
          </p:sp>
        </mc:Fallback>
      </mc:AlternateContent>
    </p:spTree>
    <p:extLst>
      <p:ext uri="{BB962C8B-B14F-4D97-AF65-F5344CB8AC3E}">
        <p14:creationId xmlns:p14="http://schemas.microsoft.com/office/powerpoint/2010/main" val="129115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EDB3DE74-4714-432C-9821-4F1EFA831ED3}"/>
              </a:ext>
            </a:extLst>
          </p:cNvPr>
          <p:cNvSpPr txBox="1"/>
          <p:nvPr/>
        </p:nvSpPr>
        <p:spPr>
          <a:xfrm>
            <a:off x="963706" y="5764306"/>
            <a:ext cx="2828365"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non-overlapping intervals</a:t>
            </a:r>
          </a:p>
        </p:txBody>
      </p:sp>
    </p:spTree>
    <p:extLst>
      <p:ext uri="{BB962C8B-B14F-4D97-AF65-F5344CB8AC3E}">
        <p14:creationId xmlns:p14="http://schemas.microsoft.com/office/powerpoint/2010/main" val="15217487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3AA6C-3F5B-4D91-AF26-E5C65A4B44B6}"/>
              </a:ext>
            </a:extLst>
          </p:cNvPr>
          <p:cNvSpPr>
            <a:spLocks noGrp="1"/>
          </p:cNvSpPr>
          <p:nvPr>
            <p:ph type="title"/>
          </p:nvPr>
        </p:nvSpPr>
        <p:spPr/>
        <p:txBody>
          <a:bodyPr/>
          <a:lstStyle/>
          <a:p>
            <a:r>
              <a:rPr lang="en-US" dirty="0"/>
              <a:t>Other options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7CD022DE-CE5C-4868-992D-B9BCE3E1FF01}"/>
                  </a:ext>
                </a:extLst>
              </p:cNvPr>
              <p:cNvSpPr>
                <a:spLocks noGrp="1"/>
              </p:cNvSpPr>
              <p:nvPr>
                <p:ph idx="1"/>
              </p:nvPr>
            </p:nvSpPr>
            <p:spPr/>
            <p:txBody>
              <a:bodyPr/>
              <a:lstStyle/>
              <a:p>
                <a:r>
                  <a:rPr lang="en-US" dirty="0"/>
                  <a:t>One at a time, make every edge weight 0 and run Dijkstra’s.</a:t>
                </a:r>
              </a:p>
              <a:p>
                <a:r>
                  <a:rPr lang="en-US" dirty="0"/>
                  <a:t>A factor of </a:t>
                </a:r>
                <a14:m>
                  <m:oMath xmlns:m="http://schemas.openxmlformats.org/officeDocument/2006/math">
                    <m:r>
                      <a:rPr lang="en-US" b="0" i="1" smtClean="0">
                        <a:latin typeface="Cambria Math" panose="02040503050406030204" pitchFamily="18" charset="0"/>
                      </a:rPr>
                      <m:t>𝑚</m:t>
                    </m:r>
                  </m:oMath>
                </a14:m>
                <a:r>
                  <a:rPr lang="en-US" dirty="0"/>
                  <a:t> slower than optimal, but definitely works.</a:t>
                </a:r>
              </a:p>
              <a:p>
                <a:endParaRPr lang="en-US" dirty="0"/>
              </a:p>
              <a:p>
                <a:endParaRPr lang="en-US" dirty="0"/>
              </a:p>
              <a:p>
                <a:r>
                  <a:rPr lang="en-US" b="1" dirty="0"/>
                  <a:t>Cannot </a:t>
                </a:r>
                <a:r>
                  <a:rPr lang="en-US" dirty="0"/>
                  <a:t>just find a shortest path and use a token on the most expensive ride.</a:t>
                </a:r>
                <a:endParaRPr lang="en-US" b="1" dirty="0"/>
              </a:p>
            </p:txBody>
          </p:sp>
        </mc:Choice>
        <mc:Fallback xmlns="">
          <p:sp>
            <p:nvSpPr>
              <p:cNvPr id="3" name="Content Placeholder 2">
                <a:extLst>
                  <a:ext uri="{FF2B5EF4-FFF2-40B4-BE49-F238E27FC236}">
                    <a16:creationId xmlns:a16="http://schemas.microsoft.com/office/drawing/2014/main" id="{7CD022DE-CE5C-4868-992D-B9BCE3E1FF01}"/>
                  </a:ext>
                </a:extLst>
              </p:cNvPr>
              <p:cNvSpPr>
                <a:spLocks noGrp="1" noRot="1" noChangeAspect="1" noMove="1" noResize="1" noEditPoints="1" noAdjustHandles="1" noChangeArrowheads="1" noChangeShapeType="1" noTextEdit="1"/>
              </p:cNvSpPr>
              <p:nvPr>
                <p:ph idx="1"/>
              </p:nvPr>
            </p:nvSpPr>
            <p:spPr>
              <a:blipFill>
                <a:blip r:embed="rId2"/>
                <a:stretch>
                  <a:fillRect l="-708" t="-2138" r="-926"/>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EA908060-05D0-45D3-B94B-9437EF50F8C8}"/>
              </a:ext>
            </a:extLst>
          </p:cNvPr>
          <p:cNvSpPr/>
          <p:nvPr/>
        </p:nvSpPr>
        <p:spPr>
          <a:xfrm>
            <a:off x="3760967" y="5096786"/>
            <a:ext cx="214685" cy="23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t>
            </a:r>
          </a:p>
        </p:txBody>
      </p:sp>
      <p:sp>
        <p:nvSpPr>
          <p:cNvPr id="5" name="Oval 4">
            <a:extLst>
              <a:ext uri="{FF2B5EF4-FFF2-40B4-BE49-F238E27FC236}">
                <a16:creationId xmlns:a16="http://schemas.microsoft.com/office/drawing/2014/main" id="{3B4826D4-50CB-40EF-9626-01AD6C7A44CD}"/>
              </a:ext>
            </a:extLst>
          </p:cNvPr>
          <p:cNvSpPr/>
          <p:nvPr/>
        </p:nvSpPr>
        <p:spPr>
          <a:xfrm>
            <a:off x="5503627" y="5734215"/>
            <a:ext cx="214685" cy="23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BAC416C5-E378-46B2-A052-57475E9ACFEE}"/>
              </a:ext>
            </a:extLst>
          </p:cNvPr>
          <p:cNvSpPr/>
          <p:nvPr/>
        </p:nvSpPr>
        <p:spPr>
          <a:xfrm>
            <a:off x="6816918" y="5096786"/>
            <a:ext cx="214685" cy="23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a:t>
            </a:r>
          </a:p>
        </p:txBody>
      </p:sp>
      <p:sp>
        <p:nvSpPr>
          <p:cNvPr id="7" name="Oval 6">
            <a:extLst>
              <a:ext uri="{FF2B5EF4-FFF2-40B4-BE49-F238E27FC236}">
                <a16:creationId xmlns:a16="http://schemas.microsoft.com/office/drawing/2014/main" id="{4488BC10-1403-4686-825C-EAFA23CA55A6}"/>
              </a:ext>
            </a:extLst>
          </p:cNvPr>
          <p:cNvSpPr/>
          <p:nvPr/>
        </p:nvSpPr>
        <p:spPr>
          <a:xfrm>
            <a:off x="4765481" y="4463331"/>
            <a:ext cx="214685" cy="23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CC1D45D-D951-4034-99C7-79698F3ECC68}"/>
              </a:ext>
            </a:extLst>
          </p:cNvPr>
          <p:cNvSpPr/>
          <p:nvPr/>
        </p:nvSpPr>
        <p:spPr>
          <a:xfrm>
            <a:off x="5718312" y="4463331"/>
            <a:ext cx="214685" cy="2305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a:extLst>
              <a:ext uri="{FF2B5EF4-FFF2-40B4-BE49-F238E27FC236}">
                <a16:creationId xmlns:a16="http://schemas.microsoft.com/office/drawing/2014/main" id="{615D65B5-E867-42F3-9AF9-F7DE24857673}"/>
              </a:ext>
            </a:extLst>
          </p:cNvPr>
          <p:cNvCxnSpPr>
            <a:stCxn id="4" idx="0"/>
            <a:endCxn id="7" idx="2"/>
          </p:cNvCxnSpPr>
          <p:nvPr/>
        </p:nvCxnSpPr>
        <p:spPr>
          <a:xfrm flipV="1">
            <a:off x="3868310" y="4578625"/>
            <a:ext cx="897171" cy="5181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16ABEF-2CC8-4E2E-B5A3-53EE1177BD18}"/>
              </a:ext>
            </a:extLst>
          </p:cNvPr>
          <p:cNvCxnSpPr>
            <a:cxnSpLocks/>
            <a:stCxn id="4" idx="5"/>
            <a:endCxn id="5" idx="2"/>
          </p:cNvCxnSpPr>
          <p:nvPr/>
        </p:nvCxnSpPr>
        <p:spPr>
          <a:xfrm>
            <a:off x="3944212" y="5293605"/>
            <a:ext cx="1559415" cy="555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8BCEE53-891B-4B7B-AD01-E42BD1457424}"/>
              </a:ext>
            </a:extLst>
          </p:cNvPr>
          <p:cNvCxnSpPr>
            <a:cxnSpLocks/>
            <a:stCxn id="5" idx="6"/>
            <a:endCxn id="6" idx="2"/>
          </p:cNvCxnSpPr>
          <p:nvPr/>
        </p:nvCxnSpPr>
        <p:spPr>
          <a:xfrm flipV="1">
            <a:off x="5718312" y="5212080"/>
            <a:ext cx="1098606" cy="6374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A00B538B-0CD9-4C65-900F-F886BA64F303}"/>
              </a:ext>
            </a:extLst>
          </p:cNvPr>
          <p:cNvCxnSpPr>
            <a:cxnSpLocks/>
            <a:stCxn id="7" idx="6"/>
            <a:endCxn id="8" idx="2"/>
          </p:cNvCxnSpPr>
          <p:nvPr/>
        </p:nvCxnSpPr>
        <p:spPr>
          <a:xfrm>
            <a:off x="4980166" y="4578625"/>
            <a:ext cx="7381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C8AEF5C8-1ED0-41B7-8C01-61A06A3F8664}"/>
              </a:ext>
            </a:extLst>
          </p:cNvPr>
          <p:cNvCxnSpPr>
            <a:cxnSpLocks/>
            <a:stCxn id="8" idx="6"/>
            <a:endCxn id="6" idx="1"/>
          </p:cNvCxnSpPr>
          <p:nvPr/>
        </p:nvCxnSpPr>
        <p:spPr>
          <a:xfrm>
            <a:off x="5932997" y="4578625"/>
            <a:ext cx="915361" cy="5519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2D2C0C82-6BCA-445B-9FE5-59F40F7650EB}"/>
              </a:ext>
            </a:extLst>
          </p:cNvPr>
          <p:cNvSpPr txBox="1"/>
          <p:nvPr/>
        </p:nvSpPr>
        <p:spPr>
          <a:xfrm>
            <a:off x="4234913" y="5631191"/>
            <a:ext cx="464308" cy="369332"/>
          </a:xfrm>
          <a:prstGeom prst="rect">
            <a:avLst/>
          </a:prstGeom>
          <a:noFill/>
        </p:spPr>
        <p:txBody>
          <a:bodyPr wrap="square" rtlCol="0">
            <a:spAutoFit/>
          </a:bodyPr>
          <a:lstStyle/>
          <a:p>
            <a:r>
              <a:rPr lang="en-US" dirty="0"/>
              <a:t>10</a:t>
            </a:r>
          </a:p>
        </p:txBody>
      </p:sp>
      <p:sp>
        <p:nvSpPr>
          <p:cNvPr id="25" name="TextBox 24">
            <a:extLst>
              <a:ext uri="{FF2B5EF4-FFF2-40B4-BE49-F238E27FC236}">
                <a16:creationId xmlns:a16="http://schemas.microsoft.com/office/drawing/2014/main" id="{B1DE6E85-3479-48FF-8F4C-680789225FF0}"/>
              </a:ext>
            </a:extLst>
          </p:cNvPr>
          <p:cNvSpPr txBox="1"/>
          <p:nvPr/>
        </p:nvSpPr>
        <p:spPr>
          <a:xfrm>
            <a:off x="6308033" y="5530794"/>
            <a:ext cx="464308" cy="369332"/>
          </a:xfrm>
          <a:prstGeom prst="rect">
            <a:avLst/>
          </a:prstGeom>
          <a:noFill/>
        </p:spPr>
        <p:txBody>
          <a:bodyPr wrap="square" rtlCol="0">
            <a:spAutoFit/>
          </a:bodyPr>
          <a:lstStyle/>
          <a:p>
            <a:r>
              <a:rPr lang="en-US" dirty="0"/>
              <a:t>1</a:t>
            </a:r>
          </a:p>
        </p:txBody>
      </p:sp>
      <p:sp>
        <p:nvSpPr>
          <p:cNvPr id="26" name="TextBox 25">
            <a:extLst>
              <a:ext uri="{FF2B5EF4-FFF2-40B4-BE49-F238E27FC236}">
                <a16:creationId xmlns:a16="http://schemas.microsoft.com/office/drawing/2014/main" id="{DA5DCCC4-2939-46A3-82B1-DFDBDB6F685C}"/>
              </a:ext>
            </a:extLst>
          </p:cNvPr>
          <p:cNvSpPr txBox="1"/>
          <p:nvPr/>
        </p:nvSpPr>
        <p:spPr>
          <a:xfrm>
            <a:off x="4117928" y="4464421"/>
            <a:ext cx="464308" cy="369332"/>
          </a:xfrm>
          <a:prstGeom prst="rect">
            <a:avLst/>
          </a:prstGeom>
          <a:noFill/>
        </p:spPr>
        <p:txBody>
          <a:bodyPr wrap="square" rtlCol="0">
            <a:spAutoFit/>
          </a:bodyPr>
          <a:lstStyle/>
          <a:p>
            <a:r>
              <a:rPr lang="en-US" dirty="0"/>
              <a:t>3</a:t>
            </a:r>
          </a:p>
        </p:txBody>
      </p:sp>
      <p:sp>
        <p:nvSpPr>
          <p:cNvPr id="27" name="TextBox 26">
            <a:extLst>
              <a:ext uri="{FF2B5EF4-FFF2-40B4-BE49-F238E27FC236}">
                <a16:creationId xmlns:a16="http://schemas.microsoft.com/office/drawing/2014/main" id="{C0D94100-D980-4FC5-B62B-E443CF9A9658}"/>
              </a:ext>
            </a:extLst>
          </p:cNvPr>
          <p:cNvSpPr txBox="1"/>
          <p:nvPr/>
        </p:nvSpPr>
        <p:spPr>
          <a:xfrm>
            <a:off x="5139428" y="4278665"/>
            <a:ext cx="464308" cy="369332"/>
          </a:xfrm>
          <a:prstGeom prst="rect">
            <a:avLst/>
          </a:prstGeom>
          <a:noFill/>
        </p:spPr>
        <p:txBody>
          <a:bodyPr wrap="square" rtlCol="0">
            <a:spAutoFit/>
          </a:bodyPr>
          <a:lstStyle/>
          <a:p>
            <a:r>
              <a:rPr lang="en-US" dirty="0"/>
              <a:t>3</a:t>
            </a:r>
          </a:p>
        </p:txBody>
      </p:sp>
      <p:sp>
        <p:nvSpPr>
          <p:cNvPr id="28" name="TextBox 27">
            <a:extLst>
              <a:ext uri="{FF2B5EF4-FFF2-40B4-BE49-F238E27FC236}">
                <a16:creationId xmlns:a16="http://schemas.microsoft.com/office/drawing/2014/main" id="{607F0511-575E-418B-8BE7-9CC6C18B4039}"/>
              </a:ext>
            </a:extLst>
          </p:cNvPr>
          <p:cNvSpPr txBox="1"/>
          <p:nvPr/>
        </p:nvSpPr>
        <p:spPr>
          <a:xfrm>
            <a:off x="6324413" y="4505975"/>
            <a:ext cx="464308" cy="369332"/>
          </a:xfrm>
          <a:prstGeom prst="rect">
            <a:avLst/>
          </a:prstGeom>
          <a:noFill/>
        </p:spPr>
        <p:txBody>
          <a:bodyPr wrap="square" rtlCol="0">
            <a:spAutoFit/>
          </a:bodyPr>
          <a:lstStyle/>
          <a:p>
            <a:r>
              <a:rPr lang="en-US" dirty="0"/>
              <a:t>3</a:t>
            </a:r>
          </a:p>
        </p:txBody>
      </p:sp>
    </p:spTree>
    <p:extLst>
      <p:ext uri="{BB962C8B-B14F-4D97-AF65-F5344CB8AC3E}">
        <p14:creationId xmlns:p14="http://schemas.microsoft.com/office/powerpoint/2010/main" val="28832196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E9E20-5CCA-478D-A030-9FA5CCEE3EC8}"/>
              </a:ext>
            </a:extLst>
          </p:cNvPr>
          <p:cNvSpPr>
            <a:spLocks noGrp="1"/>
          </p:cNvSpPr>
          <p:nvPr>
            <p:ph type="title"/>
          </p:nvPr>
        </p:nvSpPr>
        <p:spPr/>
        <p:txBody>
          <a:bodyPr/>
          <a:lstStyle/>
          <a:p>
            <a:r>
              <a:rPr lang="en-US" dirty="0"/>
              <a:t>One More For the Road</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C2087FA-1B8A-4024-B633-6AC2F2AF4869}"/>
                  </a:ext>
                </a:extLst>
              </p:cNvPr>
              <p:cNvSpPr>
                <a:spLocks noGrp="1"/>
              </p:cNvSpPr>
              <p:nvPr>
                <p:ph idx="1"/>
              </p:nvPr>
            </p:nvSpPr>
            <p:spPr/>
            <p:txBody>
              <a:bodyPr/>
              <a:lstStyle/>
              <a:p>
                <a:r>
                  <a:rPr lang="en-US" dirty="0"/>
                  <a:t>Given a list of integers, list all pairs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𝑗</m:t>
                    </m:r>
                    <m:r>
                      <a:rPr lang="en-US" b="0" i="1" smtClean="0">
                        <a:latin typeface="Cambria Math" panose="02040503050406030204" pitchFamily="18" charset="0"/>
                      </a:rPr>
                      <m:t>])</m:t>
                    </m:r>
                  </m:oMath>
                </a14:m>
                <a:r>
                  <a:rPr lang="en-US" dirty="0"/>
                  <a:t> such that </a:t>
                </a:r>
                <a14:m>
                  <m:oMath xmlns:m="http://schemas.openxmlformats.org/officeDocument/2006/math">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𝑖</m:t>
                        </m:r>
                      </m:e>
                    </m:d>
                    <m:r>
                      <a:rPr lang="en-US" b="0" i="1" smtClean="0">
                        <a:latin typeface="Cambria Math" panose="02040503050406030204" pitchFamily="18" charset="0"/>
                      </a:rPr>
                      <m:t>+</m:t>
                    </m:r>
                    <m:r>
                      <a:rPr lang="en-US" b="0" i="1" smtClean="0">
                        <a:latin typeface="Cambria Math" panose="02040503050406030204" pitchFamily="18" charset="0"/>
                      </a:rPr>
                      <m:t>𝐴</m:t>
                    </m:r>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𝑗</m:t>
                        </m:r>
                      </m:e>
                    </m:d>
                    <m:r>
                      <a:rPr lang="en-US" b="0" i="1" smtClean="0">
                        <a:latin typeface="Cambria Math" panose="02040503050406030204" pitchFamily="18" charset="0"/>
                      </a:rPr>
                      <m:t>=10</m:t>
                    </m:r>
                  </m:oMath>
                </a14:m>
                <a:r>
                  <a:rPr lang="en-US" dirty="0"/>
                  <a:t>. </a:t>
                </a:r>
              </a:p>
              <a:p>
                <a:endParaRPr lang="en-US" dirty="0"/>
              </a:p>
              <a:p>
                <a:endParaRPr lang="en-US" dirty="0"/>
              </a:p>
              <a:p>
                <a:endParaRPr lang="en-US" dirty="0"/>
              </a:p>
            </p:txBody>
          </p:sp>
        </mc:Choice>
        <mc:Fallback xmlns="">
          <p:sp>
            <p:nvSpPr>
              <p:cNvPr id="3" name="Content Placeholder 2">
                <a:extLst>
                  <a:ext uri="{FF2B5EF4-FFF2-40B4-BE49-F238E27FC236}">
                    <a16:creationId xmlns:a16="http://schemas.microsoft.com/office/drawing/2014/main" id="{0C2087FA-1B8A-4024-B633-6AC2F2AF4869}"/>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spTree>
    <p:extLst>
      <p:ext uri="{BB962C8B-B14F-4D97-AF65-F5344CB8AC3E}">
        <p14:creationId xmlns:p14="http://schemas.microsoft.com/office/powerpoint/2010/main" val="17193633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99B9D-8DFB-4D56-8BA4-DF25447E4E24}"/>
              </a:ext>
            </a:extLst>
          </p:cNvPr>
          <p:cNvSpPr>
            <a:spLocks noGrp="1"/>
          </p:cNvSpPr>
          <p:nvPr>
            <p:ph type="title"/>
          </p:nvPr>
        </p:nvSpPr>
        <p:spPr/>
        <p:txBody>
          <a:bodyPr/>
          <a:lstStyle/>
          <a:p>
            <a:r>
              <a:rPr lang="en-US" dirty="0"/>
              <a:t>Optimized options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CDEB720-397D-435C-862D-208917976397}"/>
                  </a:ext>
                </a:extLst>
              </p:cNvPr>
              <p:cNvSpPr>
                <a:spLocks noGrp="1"/>
              </p:cNvSpPr>
              <p:nvPr>
                <p:ph idx="1"/>
              </p:nvPr>
            </p:nvSpPr>
            <p:spPr/>
            <p:txBody>
              <a:bodyPr/>
              <a:lstStyle/>
              <a:p>
                <a:r>
                  <a:rPr lang="en-US" dirty="0"/>
                  <a:t>There are multiple options here:</a:t>
                </a:r>
              </a:p>
              <a:p>
                <a:r>
                  <a:rPr lang="en-US" dirty="0"/>
                  <a:t>Data structures-based (use a hash table, lookup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r>
                      <a:rPr lang="en-US" b="0" i="1" smtClean="0">
                        <a:latin typeface="Cambria Math" panose="02040503050406030204" pitchFamily="18" charset="0"/>
                      </a:rPr>
                      <m:t>𝑖</m:t>
                    </m:r>
                    <m:r>
                      <a:rPr lang="en-US" b="0" i="1" smtClean="0">
                        <a:latin typeface="Cambria Math" panose="02040503050406030204" pitchFamily="18" charset="0"/>
                      </a:rPr>
                      <m:t>]</m:t>
                    </m:r>
                  </m:oMath>
                </a14:m>
                <a:r>
                  <a:rPr lang="en-US" dirty="0"/>
                  <a:t>’s potential paired value)</a:t>
                </a:r>
              </a:p>
              <a:p>
                <a:endParaRPr lang="en-US" dirty="0"/>
              </a:p>
              <a:p>
                <a:r>
                  <a:rPr lang="en-US" dirty="0"/>
                  <a:t>Clever trick: sorting makes this easier!</a:t>
                </a:r>
              </a:p>
              <a:p>
                <a:r>
                  <a:rPr lang="en-US" dirty="0"/>
                  <a:t>Sort the list. You can use binary search to find where the “potential pair” should be. </a:t>
                </a:r>
              </a:p>
            </p:txBody>
          </p:sp>
        </mc:Choice>
        <mc:Fallback xmlns="">
          <p:sp>
            <p:nvSpPr>
              <p:cNvPr id="3" name="Content Placeholder 2">
                <a:extLst>
                  <a:ext uri="{FF2B5EF4-FFF2-40B4-BE49-F238E27FC236}">
                    <a16:creationId xmlns:a16="http://schemas.microsoft.com/office/drawing/2014/main" id="{ACDEB720-397D-435C-862D-208917976397}"/>
                  </a:ext>
                </a:extLst>
              </p:cNvPr>
              <p:cNvSpPr>
                <a:spLocks noGrp="1" noRot="1" noChangeAspect="1" noMove="1" noResize="1" noEditPoints="1" noAdjustHandles="1" noChangeArrowheads="1" noChangeShapeType="1" noTextEdit="1"/>
              </p:cNvSpPr>
              <p:nvPr>
                <p:ph idx="1"/>
              </p:nvPr>
            </p:nvSpPr>
            <p:spPr>
              <a:blipFill>
                <a:blip r:embed="rId2"/>
                <a:stretch>
                  <a:fillRect l="-708" t="-2138" r="-871"/>
                </a:stretch>
              </a:blipFill>
            </p:spPr>
            <p:txBody>
              <a:bodyPr/>
              <a:lstStyle/>
              <a:p>
                <a:r>
                  <a:rPr lang="en-US">
                    <a:noFill/>
                  </a:rPr>
                  <a:t> </a:t>
                </a:r>
              </a:p>
            </p:txBody>
          </p:sp>
        </mc:Fallback>
      </mc:AlternateContent>
    </p:spTree>
    <p:extLst>
      <p:ext uri="{BB962C8B-B14F-4D97-AF65-F5344CB8AC3E}">
        <p14:creationId xmlns:p14="http://schemas.microsoft.com/office/powerpoint/2010/main" val="2144359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CFAD7F3-AC9D-4E8D-B905-0EB152665EE2}"/>
              </a:ext>
            </a:extLst>
          </p:cNvPr>
          <p:cNvSpPr txBox="1"/>
          <p:nvPr/>
        </p:nvSpPr>
        <p:spPr>
          <a:xfrm>
            <a:off x="963706" y="5764306"/>
            <a:ext cx="3231776"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3 other non-overlapping intervals</a:t>
            </a:r>
          </a:p>
        </p:txBody>
      </p:sp>
    </p:spTree>
    <p:extLst>
      <p:ext uri="{BB962C8B-B14F-4D97-AF65-F5344CB8AC3E}">
        <p14:creationId xmlns:p14="http://schemas.microsoft.com/office/powerpoint/2010/main" val="431728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EBBD-35F5-4973-8341-3CC1A9856DE0}"/>
              </a:ext>
            </a:extLst>
          </p:cNvPr>
          <p:cNvSpPr>
            <a:spLocks noGrp="1"/>
          </p:cNvSpPr>
          <p:nvPr>
            <p:ph type="title"/>
          </p:nvPr>
        </p:nvSpPr>
        <p:spPr/>
        <p:txBody>
          <a:bodyPr/>
          <a:lstStyle/>
          <a:p>
            <a:r>
              <a:rPr lang="en-US" dirty="0"/>
              <a:t>Interval Scheduling</a:t>
            </a:r>
          </a:p>
        </p:txBody>
      </p:sp>
      <p:sp>
        <p:nvSpPr>
          <p:cNvPr id="3" name="Content Placeholder 2">
            <a:extLst>
              <a:ext uri="{FF2B5EF4-FFF2-40B4-BE49-F238E27FC236}">
                <a16:creationId xmlns:a16="http://schemas.microsoft.com/office/drawing/2014/main" id="{DDB8710D-C2A1-4505-9708-04693ADA78F9}"/>
              </a:ext>
            </a:extLst>
          </p:cNvPr>
          <p:cNvSpPr>
            <a:spLocks noGrp="1"/>
          </p:cNvSpPr>
          <p:nvPr>
            <p:ph idx="1"/>
          </p:nvPr>
        </p:nvSpPr>
        <p:spPr>
          <a:xfrm>
            <a:off x="575240" y="1463857"/>
            <a:ext cx="11187258" cy="2222096"/>
          </a:xfrm>
        </p:spPr>
        <p:txBody>
          <a:bodyPr/>
          <a:lstStyle/>
          <a:p>
            <a:r>
              <a:rPr lang="en-US" dirty="0"/>
              <a:t>You have a single processor, and a set of jobs with fixed start and end times.</a:t>
            </a:r>
          </a:p>
          <a:p>
            <a:r>
              <a:rPr lang="en-US" dirty="0"/>
              <a:t>Your goal is to maximize the number of jobs you can process.</a:t>
            </a:r>
          </a:p>
          <a:p>
            <a:r>
              <a:rPr lang="en-US" dirty="0"/>
              <a:t>I.e. choose the maximum number of non-overlapping intervals.</a:t>
            </a:r>
          </a:p>
          <a:p>
            <a:endParaRPr lang="en-US" dirty="0"/>
          </a:p>
        </p:txBody>
      </p:sp>
      <p:sp>
        <p:nvSpPr>
          <p:cNvPr id="4" name="Rectangle 3">
            <a:extLst>
              <a:ext uri="{FF2B5EF4-FFF2-40B4-BE49-F238E27FC236}">
                <a16:creationId xmlns:a16="http://schemas.microsoft.com/office/drawing/2014/main" id="{ABF5CEF5-E3A9-45E4-B3E4-4A8881839938}"/>
              </a:ext>
            </a:extLst>
          </p:cNvPr>
          <p:cNvSpPr/>
          <p:nvPr/>
        </p:nvSpPr>
        <p:spPr>
          <a:xfrm>
            <a:off x="1528482" y="3980329"/>
            <a:ext cx="6427694"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E39FF9A1-502A-47BF-A2BC-EB5E6356C0C2}"/>
              </a:ext>
            </a:extLst>
          </p:cNvPr>
          <p:cNvSpPr/>
          <p:nvPr/>
        </p:nvSpPr>
        <p:spPr>
          <a:xfrm>
            <a:off x="1882588" y="4444252"/>
            <a:ext cx="32631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5A4550C-8C60-4078-A314-0E29112321DC}"/>
              </a:ext>
            </a:extLst>
          </p:cNvPr>
          <p:cNvSpPr/>
          <p:nvPr/>
        </p:nvSpPr>
        <p:spPr>
          <a:xfrm>
            <a:off x="7046261" y="4444252"/>
            <a:ext cx="2312892"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F3E5BD4-2338-473D-A01E-8499819D95B9}"/>
              </a:ext>
            </a:extLst>
          </p:cNvPr>
          <p:cNvSpPr/>
          <p:nvPr/>
        </p:nvSpPr>
        <p:spPr>
          <a:xfrm>
            <a:off x="4271683" y="4888007"/>
            <a:ext cx="368449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35FF08D-AA3E-424B-87B5-576C7C8D24EE}"/>
              </a:ext>
            </a:extLst>
          </p:cNvPr>
          <p:cNvSpPr/>
          <p:nvPr/>
        </p:nvSpPr>
        <p:spPr>
          <a:xfrm>
            <a:off x="7490012" y="5300380"/>
            <a:ext cx="2272553"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468319E-DD8E-4CCC-934A-51C077CF2CC7}"/>
              </a:ext>
            </a:extLst>
          </p:cNvPr>
          <p:cNvSpPr/>
          <p:nvPr/>
        </p:nvSpPr>
        <p:spPr>
          <a:xfrm>
            <a:off x="3688976" y="5298136"/>
            <a:ext cx="3316941"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1" name="Rectangle 10">
            <a:extLst>
              <a:ext uri="{FF2B5EF4-FFF2-40B4-BE49-F238E27FC236}">
                <a16:creationId xmlns:a16="http://schemas.microsoft.com/office/drawing/2014/main" id="{285D989F-2B79-42F7-B791-87BA8997BAB8}"/>
              </a:ext>
            </a:extLst>
          </p:cNvPr>
          <p:cNvSpPr/>
          <p:nvPr/>
        </p:nvSpPr>
        <p:spPr>
          <a:xfrm>
            <a:off x="2429436" y="4888007"/>
            <a:ext cx="1259540" cy="31824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141653-EAA8-40A6-9C6A-E52E56839AA1}"/>
                  </a:ext>
                </a:extLst>
              </p:cNvPr>
              <p:cNvSpPr txBox="1"/>
              <p:nvPr/>
            </p:nvSpPr>
            <p:spPr>
              <a:xfrm>
                <a:off x="878541" y="5732921"/>
                <a:ext cx="8386483" cy="830997"/>
              </a:xfrm>
              <a:prstGeom prst="rect">
                <a:avLst/>
              </a:prstGeom>
              <a:noFill/>
            </p:spPr>
            <p:txBody>
              <a:bodyPr wrap="square" rtlCol="0">
                <a:spAutoFit/>
              </a:bodyPr>
              <a:lstStyle/>
              <a:p>
                <a:r>
                  <a:rPr lang="en-US" sz="2400" dirty="0">
                    <a:latin typeface="Segoe UI Semilight" panose="020B0402040204020203" pitchFamily="34" charset="0"/>
                    <a:cs typeface="Segoe UI Semilight" panose="020B0402040204020203" pitchFamily="34" charset="0"/>
                  </a:rPr>
                  <a:t>OPT is 3 – there is no way to have </a:t>
                </a:r>
                <a14:m>
                  <m:oMath xmlns:m="http://schemas.openxmlformats.org/officeDocument/2006/math">
                    <m:r>
                      <a:rPr lang="en-US" sz="2400" b="0" i="1" smtClean="0">
                        <a:latin typeface="Cambria Math" panose="02040503050406030204" pitchFamily="18" charset="0"/>
                        <a:cs typeface="Segoe UI Semilight" panose="020B0402040204020203" pitchFamily="34" charset="0"/>
                      </a:rPr>
                      <m:t>4</m:t>
                    </m:r>
                  </m:oMath>
                </a14:m>
                <a:r>
                  <a:rPr lang="en-US" sz="2400" dirty="0">
                    <a:latin typeface="Segoe UI Semilight" panose="020B0402040204020203" pitchFamily="34" charset="0"/>
                    <a:cs typeface="Segoe UI Semilight" panose="020B0402040204020203" pitchFamily="34" charset="0"/>
                  </a:rPr>
                  <a:t> non-overlapping intervals; both the red and purple solutions are equally good.</a:t>
                </a:r>
              </a:p>
            </p:txBody>
          </p:sp>
        </mc:Choice>
        <mc:Fallback xmlns="">
          <p:sp>
            <p:nvSpPr>
              <p:cNvPr id="8" name="TextBox 7">
                <a:extLst>
                  <a:ext uri="{FF2B5EF4-FFF2-40B4-BE49-F238E27FC236}">
                    <a16:creationId xmlns:a16="http://schemas.microsoft.com/office/drawing/2014/main" id="{C1141653-EAA8-40A6-9C6A-E52E56839AA1}"/>
                  </a:ext>
                </a:extLst>
              </p:cNvPr>
              <p:cNvSpPr txBox="1">
                <a:spLocks noRot="1" noChangeAspect="1" noMove="1" noResize="1" noEditPoints="1" noAdjustHandles="1" noChangeArrowheads="1" noChangeShapeType="1" noTextEdit="1"/>
              </p:cNvSpPr>
              <p:nvPr/>
            </p:nvSpPr>
            <p:spPr>
              <a:xfrm>
                <a:off x="878541" y="5732921"/>
                <a:ext cx="8386483" cy="830997"/>
              </a:xfrm>
              <a:prstGeom prst="rect">
                <a:avLst/>
              </a:prstGeom>
              <a:blipFill>
                <a:blip r:embed="rId2"/>
                <a:stretch>
                  <a:fillRect l="-1090" t="-5109" r="-1962" b="-16058"/>
                </a:stretch>
              </a:blipFill>
            </p:spPr>
            <p:txBody>
              <a:bodyPr/>
              <a:lstStyle/>
              <a:p>
                <a:r>
                  <a:rPr lang="en-US">
                    <a:noFill/>
                  </a:rPr>
                  <a:t> </a:t>
                </a:r>
              </a:p>
            </p:txBody>
          </p:sp>
        </mc:Fallback>
      </mc:AlternateContent>
    </p:spTree>
    <p:extLst>
      <p:ext uri="{BB962C8B-B14F-4D97-AF65-F5344CB8AC3E}">
        <p14:creationId xmlns:p14="http://schemas.microsoft.com/office/powerpoint/2010/main" val="2792782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EC0E3-B6F5-4F14-B8E9-8454A1A80FD1}"/>
              </a:ext>
            </a:extLst>
          </p:cNvPr>
          <p:cNvSpPr>
            <a:spLocks noGrp="1"/>
          </p:cNvSpPr>
          <p:nvPr>
            <p:ph type="title"/>
          </p:nvPr>
        </p:nvSpPr>
        <p:spPr/>
        <p:txBody>
          <a:bodyPr/>
          <a:lstStyle/>
          <a:p>
            <a:r>
              <a:rPr lang="en-US" dirty="0"/>
              <a:t>Greedy Ideas</a:t>
            </a:r>
          </a:p>
        </p:txBody>
      </p:sp>
      <p:sp>
        <p:nvSpPr>
          <p:cNvPr id="3" name="Content Placeholder 2">
            <a:extLst>
              <a:ext uri="{FF2B5EF4-FFF2-40B4-BE49-F238E27FC236}">
                <a16:creationId xmlns:a16="http://schemas.microsoft.com/office/drawing/2014/main" id="{2E6379F6-0E9B-4A9F-AA0D-D2826D04FD52}"/>
              </a:ext>
            </a:extLst>
          </p:cNvPr>
          <p:cNvSpPr>
            <a:spLocks noGrp="1"/>
          </p:cNvSpPr>
          <p:nvPr>
            <p:ph idx="1"/>
          </p:nvPr>
        </p:nvSpPr>
        <p:spPr/>
        <p:txBody>
          <a:bodyPr/>
          <a:lstStyle/>
          <a:p>
            <a:r>
              <a:rPr lang="en-US" dirty="0"/>
              <a:t>To specify a greedy algorithm, we need to:</a:t>
            </a:r>
          </a:p>
          <a:p>
            <a:r>
              <a:rPr lang="en-US" dirty="0"/>
              <a:t>Order the elements (intervals)</a:t>
            </a:r>
          </a:p>
          <a:p>
            <a:r>
              <a:rPr lang="en-US" dirty="0"/>
              <a:t>Choose a rule for deciding whether to add.</a:t>
            </a:r>
            <a:br>
              <a:rPr lang="en-US" dirty="0"/>
            </a:br>
            <a:r>
              <a:rPr lang="en-US" b="1" dirty="0"/>
              <a:t>Rule: </a:t>
            </a:r>
            <a:r>
              <a:rPr lang="en-US" dirty="0"/>
              <a:t>Add interval as long as it doesn’t overlap with those we’ve already selected. </a:t>
            </a:r>
          </a:p>
          <a:p>
            <a:endParaRPr lang="en-US" dirty="0"/>
          </a:p>
          <a:p>
            <a:r>
              <a:rPr lang="en-US" dirty="0"/>
              <a:t>What ordering should we use?</a:t>
            </a:r>
          </a:p>
          <a:p>
            <a:endParaRPr lang="en-US" dirty="0"/>
          </a:p>
          <a:p>
            <a:r>
              <a:rPr lang="en-US" dirty="0"/>
              <a:t>Think of </a:t>
            </a:r>
            <a:r>
              <a:rPr lang="en-US" b="1" dirty="0"/>
              <a:t>at least two </a:t>
            </a:r>
            <a:r>
              <a:rPr lang="en-US" dirty="0"/>
              <a:t>orderings you think might work.</a:t>
            </a:r>
            <a:endParaRPr lang="en-US" b="1" dirty="0"/>
          </a:p>
        </p:txBody>
      </p:sp>
    </p:spTree>
    <p:extLst>
      <p:ext uri="{BB962C8B-B14F-4D97-AF65-F5344CB8AC3E}">
        <p14:creationId xmlns:p14="http://schemas.microsoft.com/office/powerpoint/2010/main" val="19207583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CF2E33B2-997D-4F55-9C04-23BC94CAE906}" vid="{863C565C-B775-42FC-8F75-344706EF3AA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417_template</Template>
  <TotalTime>316</TotalTime>
  <Words>3828</Words>
  <Application>Microsoft Office PowerPoint</Application>
  <PresentationFormat>Widescreen</PresentationFormat>
  <Paragraphs>434</Paragraphs>
  <Slides>62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-apple-system</vt:lpstr>
      <vt:lpstr>Arial</vt:lpstr>
      <vt:lpstr>Calibri</vt:lpstr>
      <vt:lpstr>Cambria Math</vt:lpstr>
      <vt:lpstr>Courier New</vt:lpstr>
      <vt:lpstr>Segoe UI</vt:lpstr>
      <vt:lpstr>Segoe UI Light</vt:lpstr>
      <vt:lpstr>Segoe UI Semibold</vt:lpstr>
      <vt:lpstr>Segoe UI Semilight</vt:lpstr>
      <vt:lpstr>Tw Cen MT</vt:lpstr>
      <vt:lpstr>Wingdings 3</vt:lpstr>
      <vt:lpstr>Integral</vt:lpstr>
      <vt:lpstr>More Greedy; Course wrap-up</vt:lpstr>
      <vt:lpstr>Change-Making</vt:lpstr>
      <vt:lpstr>Change-Making</vt:lpstr>
      <vt:lpstr>Change-Making</vt:lpstr>
      <vt:lpstr>Interval Scheduling</vt:lpstr>
      <vt:lpstr>Interval Scheduling</vt:lpstr>
      <vt:lpstr>Interval Scheduling</vt:lpstr>
      <vt:lpstr>Interval Scheduling</vt:lpstr>
      <vt:lpstr>Greedy Ideas</vt:lpstr>
      <vt:lpstr>Greedy Algorithm</vt:lpstr>
      <vt:lpstr>Greedy</vt:lpstr>
      <vt:lpstr>Greedy Algorithm</vt:lpstr>
      <vt:lpstr>Take Earliest Start Time – Counter Example</vt:lpstr>
      <vt:lpstr>Take Earliest Start Time – Counter Example</vt:lpstr>
      <vt:lpstr>Shortest Interval</vt:lpstr>
      <vt:lpstr>Shortest Interval</vt:lpstr>
      <vt:lpstr>Greedy Algorithm</vt:lpstr>
      <vt:lpstr>Earliest End Time</vt:lpstr>
      <vt:lpstr>Earliest End Time</vt:lpstr>
      <vt:lpstr>Exchange Argument</vt:lpstr>
      <vt:lpstr>Exchange Argument</vt:lpstr>
      <vt:lpstr>Greedy Stays Ahead</vt:lpstr>
      <vt:lpstr>Greedy Stays Ahead</vt:lpstr>
      <vt:lpstr>Greedy Algorithm</vt:lpstr>
      <vt:lpstr>Other Greedy Algorithms</vt:lpstr>
      <vt:lpstr>PowerPoint Presentation</vt:lpstr>
      <vt:lpstr>Greedy Algorithm</vt:lpstr>
      <vt:lpstr>Summary</vt:lpstr>
      <vt:lpstr>Course Wrap; Which Technique</vt:lpstr>
      <vt:lpstr>Which Technique?</vt:lpstr>
      <vt:lpstr>Which Technique?</vt:lpstr>
      <vt:lpstr>We’ve Covered A LOT</vt:lpstr>
      <vt:lpstr>What Comes next?</vt:lpstr>
      <vt:lpstr>Tech Interview Advice</vt:lpstr>
      <vt:lpstr>Resources</vt:lpstr>
      <vt:lpstr>Technical Questions</vt:lpstr>
      <vt:lpstr>Technical Questions</vt:lpstr>
      <vt:lpstr>A sample Problem: https://leetcode.com/problems/house-robber/</vt:lpstr>
      <vt:lpstr>TEBOW IT </vt:lpstr>
      <vt:lpstr>Talk</vt:lpstr>
      <vt:lpstr>Talk</vt:lpstr>
      <vt:lpstr>Talk</vt:lpstr>
      <vt:lpstr>Example</vt:lpstr>
      <vt:lpstr>Baseline</vt:lpstr>
      <vt:lpstr>Baseline</vt:lpstr>
      <vt:lpstr>Baseline</vt:lpstr>
      <vt:lpstr>Optimize</vt:lpstr>
      <vt:lpstr>Optimize</vt:lpstr>
      <vt:lpstr>Optimize</vt:lpstr>
      <vt:lpstr>Optimize</vt:lpstr>
      <vt:lpstr>Optimize</vt:lpstr>
      <vt:lpstr>Walk-Through</vt:lpstr>
      <vt:lpstr>Walk-Through</vt:lpstr>
      <vt:lpstr>Implement</vt:lpstr>
      <vt:lpstr>PowerPoint Presentation</vt:lpstr>
      <vt:lpstr>PowerPoint Presentation</vt:lpstr>
      <vt:lpstr>Test</vt:lpstr>
      <vt:lpstr>Another Problem</vt:lpstr>
      <vt:lpstr>A Very Fun Trick</vt:lpstr>
      <vt:lpstr>Other options</vt:lpstr>
      <vt:lpstr>One More For the Road</vt:lpstr>
      <vt:lpstr>Optimized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Greedy Algorithms</dc:title>
  <dc:creator>rtweber2</dc:creator>
  <cp:lastModifiedBy>rtweber2</cp:lastModifiedBy>
  <cp:revision>21</cp:revision>
  <dcterms:created xsi:type="dcterms:W3CDTF">2021-01-21T22:33:33Z</dcterms:created>
  <dcterms:modified xsi:type="dcterms:W3CDTF">2024-03-07T19:38:34Z</dcterms:modified>
</cp:coreProperties>
</file>