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472" r:id="rId3"/>
    <p:sldId id="471" r:id="rId4"/>
    <p:sldId id="447" r:id="rId5"/>
    <p:sldId id="448" r:id="rId6"/>
    <p:sldId id="449" r:id="rId7"/>
    <p:sldId id="451" r:id="rId8"/>
    <p:sldId id="450" r:id="rId9"/>
    <p:sldId id="452" r:id="rId10"/>
    <p:sldId id="453" r:id="rId11"/>
    <p:sldId id="454" r:id="rId12"/>
    <p:sldId id="318" r:id="rId13"/>
    <p:sldId id="321" r:id="rId14"/>
    <p:sldId id="324" r:id="rId15"/>
    <p:sldId id="344" r:id="rId16"/>
    <p:sldId id="455" r:id="rId17"/>
    <p:sldId id="456" r:id="rId18"/>
    <p:sldId id="457" r:id="rId19"/>
    <p:sldId id="467" r:id="rId20"/>
    <p:sldId id="458" r:id="rId21"/>
    <p:sldId id="460" r:id="rId22"/>
    <p:sldId id="462" r:id="rId23"/>
    <p:sldId id="461" r:id="rId24"/>
    <p:sldId id="459" r:id="rId25"/>
    <p:sldId id="463" r:id="rId26"/>
    <p:sldId id="464" r:id="rId27"/>
    <p:sldId id="466" r:id="rId28"/>
    <p:sldId id="465" r:id="rId29"/>
    <p:sldId id="469" r:id="rId30"/>
    <p:sldId id="4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EE7A6-C9EE-472A-A30B-E1268DA620E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9EBF-82A8-4EDB-9700-6C8E60AA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6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C1D1A-1348-428C-A44D-F3AD77CF52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A18502-B6DD-41C1-8559-84965FDCC62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61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75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4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72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7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6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6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2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45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6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DA18502-B6DD-41C1-8559-84965FDCC62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30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0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9243B-6377-42E8-BB39-2F1BBFD7EF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900" dirty="0"/>
              <a:t>More Coping with NP-hardness</a:t>
            </a:r>
            <a:br>
              <a:rPr lang="en-US" dirty="0"/>
            </a:br>
            <a:r>
              <a:rPr lang="en-US" dirty="0"/>
              <a:t>Approximation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DB754-BC41-463B-ABC2-B43C8C3F1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Winter 24</a:t>
            </a:r>
            <a:br>
              <a:rPr lang="en-US" dirty="0"/>
            </a:br>
            <a:r>
              <a:rPr lang="en-US" dirty="0"/>
              <a:t>Lecture 25</a:t>
            </a:r>
          </a:p>
        </p:txBody>
      </p:sp>
    </p:spTree>
    <p:extLst>
      <p:ext uri="{BB962C8B-B14F-4D97-AF65-F5344CB8AC3E}">
        <p14:creationId xmlns:p14="http://schemas.microsoft.com/office/powerpoint/2010/main" val="56498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E3A6-8C6A-48A9-B94C-38339767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B7DC-8ACE-4830-864A-E17FCB4AD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minimum </a:t>
                </a:r>
                <a:r>
                  <a:rPr lang="en-US" dirty="0"/>
                  <a:t>vertex cover.</a:t>
                </a:r>
              </a:p>
              <a:p>
                <a:endParaRPr lang="en-US" dirty="0"/>
              </a:p>
              <a:p>
                <a:r>
                  <a:rPr lang="en-US" dirty="0"/>
                  <a:t>Key idea: when we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our vertex cover (in the same step),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was an edge!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covers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at least one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So how big is our vertex cover? At most twice as big!</a:t>
                </a:r>
              </a:p>
              <a:p>
                <a:endParaRPr lang="en-US" dirty="0"/>
              </a:p>
              <a:p>
                <a:r>
                  <a:rPr lang="en-US" dirty="0"/>
                  <a:t>This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 for vertex cover!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B7DC-8ACE-4830-864A-E17FCB4AD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786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C624-2268-468C-8FBE-A39D6675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Approximation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A03EA-2615-4094-9648-6C39FED8C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another approximation algorithm for vertex cover.</a:t>
            </a:r>
          </a:p>
          <a:p>
            <a:endParaRPr lang="en-US" dirty="0"/>
          </a:p>
          <a:p>
            <a:r>
              <a:rPr lang="en-US" dirty="0"/>
              <a:t>Remember the linear program for vertex cover?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5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149E-D02C-4D54-8E15-944F5D1F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Subject to: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Don’t worry about the weights for today. </a:t>
                </a:r>
              </a:p>
              <a:p>
                <a:r>
                  <a:rPr lang="en-US" dirty="0"/>
                  <a:t>We got an exact solution for bipartite graphs….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40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DF1D-0A72-4E38-89C8-06FC4F67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34F4D-4FC0-4D18-B21E-264200936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72478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the purple vertices, and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the gold vertices.</a:t>
                </a:r>
              </a:p>
              <a:p>
                <a:r>
                  <a:rPr lang="en-US" dirty="0"/>
                  <a:t>(at the same time at the same rate)</a:t>
                </a:r>
              </a:p>
              <a:p>
                <a:r>
                  <a:rPr lang="en-US" dirty="0"/>
                  <a:t>Every edge (in our example) has a purple and gold endpoint, so every constraint is still satisfied.</a:t>
                </a:r>
              </a:p>
              <a:p>
                <a:r>
                  <a:rPr lang="en-US" dirty="0"/>
                  <a:t>The objective (in our example) increases and decreases at the same rate.</a:t>
                </a:r>
              </a:p>
              <a:p>
                <a:r>
                  <a:rPr lang="en-US" dirty="0"/>
                  <a:t>So we still have an optimal (minimum) vertex cover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34F4D-4FC0-4D18-B21E-264200936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724787"/>
              </a:xfrm>
              <a:blipFill>
                <a:blip r:embed="rId2"/>
                <a:stretch>
                  <a:fillRect l="-545" t="-4698" b="-5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AD191C3-3877-4728-AC4D-582FF7DDA502}"/>
              </a:ext>
            </a:extLst>
          </p:cNvPr>
          <p:cNvSpPr/>
          <p:nvPr/>
        </p:nvSpPr>
        <p:spPr>
          <a:xfrm>
            <a:off x="1477108" y="4407877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8E4492-A7AC-4AE5-828B-087570C68AC2}"/>
              </a:ext>
            </a:extLst>
          </p:cNvPr>
          <p:cNvSpPr/>
          <p:nvPr/>
        </p:nvSpPr>
        <p:spPr>
          <a:xfrm>
            <a:off x="6394758" y="4409446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AEF05F-44AE-4193-A4FA-CEC0B925A839}"/>
              </a:ext>
            </a:extLst>
          </p:cNvPr>
          <p:cNvSpPr/>
          <p:nvPr/>
        </p:nvSpPr>
        <p:spPr>
          <a:xfrm>
            <a:off x="3855805" y="4407875"/>
            <a:ext cx="773723" cy="7737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F0262-5EAF-4489-8F49-7FDD5C3E885D}"/>
              </a:ext>
            </a:extLst>
          </p:cNvPr>
          <p:cNvSpPr/>
          <p:nvPr/>
        </p:nvSpPr>
        <p:spPr>
          <a:xfrm>
            <a:off x="8773455" y="4407876"/>
            <a:ext cx="773723" cy="7737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247F4-4C3C-4F8A-8588-28AFB697342F}"/>
              </a:ext>
            </a:extLst>
          </p:cNvPr>
          <p:cNvCxnSpPr>
            <a:stCxn id="4" idx="6"/>
            <a:endCxn id="6" idx="2"/>
          </p:cNvCxnSpPr>
          <p:nvPr/>
        </p:nvCxnSpPr>
        <p:spPr>
          <a:xfrm flipV="1">
            <a:off x="2250831" y="4794737"/>
            <a:ext cx="1604974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D09521-AD26-4657-86CE-56BE3CFE728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4629528" y="479473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A20634-47E4-4680-9F12-90BD60F0084F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7168481" y="4794738"/>
            <a:ext cx="1604974" cy="1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/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/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/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/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5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8C4D-D899-44AD-A945-BAB2ED3C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CE3C5-8EB2-4ECA-AB53-AE1582B04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2-color the graph (call the vertices “purple” or “gold”)</a:t>
                </a:r>
              </a:p>
              <a:p>
                <a:endParaRPr lang="en-US" dirty="0"/>
              </a:p>
              <a:p>
                <a:r>
                  <a:rPr lang="en-US" dirty="0"/>
                  <a:t>Increase all the purple vertices by some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decrease all the gold vertices by the same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so that we set at least one variable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(but don’t move any variables outside the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range allowed. </a:t>
                </a:r>
              </a:p>
              <a:p>
                <a:endParaRPr lang="en-US" dirty="0"/>
              </a:p>
              <a:p>
                <a:r>
                  <a:rPr lang="en-US" dirty="0"/>
                  <a:t>Those vertices that just got set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 be deleted. Start over with the remaining graph.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CE3C5-8EB2-4ECA-AB53-AE1582B04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367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699E-417A-439F-8FA0-F08A564C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Non-Bipartite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76396-A02B-49DB-8BD2-07A07227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57497"/>
          </a:xfrm>
        </p:spPr>
        <p:txBody>
          <a:bodyPr/>
          <a:lstStyle/>
          <a:p>
            <a:r>
              <a:rPr lang="en-US" dirty="0"/>
              <a:t>We needed the graph to be bipartite to be able to 2-color it.</a:t>
            </a:r>
          </a:p>
          <a:p>
            <a:r>
              <a:rPr lang="en-US" dirty="0"/>
              <a:t>What if our original graph isn’t bipartite?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B9B3C9-4D9D-4D4C-A113-D129CC8F1CD4}"/>
              </a:ext>
            </a:extLst>
          </p:cNvPr>
          <p:cNvSpPr/>
          <p:nvPr/>
        </p:nvSpPr>
        <p:spPr>
          <a:xfrm>
            <a:off x="963388" y="3243383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C5C6E3-2780-4AD6-84A7-3C2E6A908C10}"/>
              </a:ext>
            </a:extLst>
          </p:cNvPr>
          <p:cNvSpPr/>
          <p:nvPr/>
        </p:nvSpPr>
        <p:spPr>
          <a:xfrm>
            <a:off x="4933282" y="4425076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69B750-B32F-4664-83D5-C3FF4699461B}"/>
              </a:ext>
            </a:extLst>
          </p:cNvPr>
          <p:cNvSpPr/>
          <p:nvPr/>
        </p:nvSpPr>
        <p:spPr>
          <a:xfrm>
            <a:off x="2394329" y="4423505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4E9AAC-13AF-4A5C-9599-19106CB11DCB}"/>
              </a:ext>
            </a:extLst>
          </p:cNvPr>
          <p:cNvSpPr/>
          <p:nvPr/>
        </p:nvSpPr>
        <p:spPr>
          <a:xfrm>
            <a:off x="6364222" y="3278554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3FBE31-CC2D-4BF7-9A47-E0E7E07735E5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1623802" y="3903797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FBE49-2587-4EF5-AF99-3D1657906C1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168052" y="481036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F0D128-E5C8-4FDC-9EEA-9F16289B788D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5707005" y="3938968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/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/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/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/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0D86993D-5723-4D4F-BA25-ECE26B6C3B31}"/>
              </a:ext>
            </a:extLst>
          </p:cNvPr>
          <p:cNvSpPr/>
          <p:nvPr/>
        </p:nvSpPr>
        <p:spPr>
          <a:xfrm>
            <a:off x="3757388" y="2504831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1B4916-411C-42F9-916C-D2F4A27E3DE4}"/>
              </a:ext>
            </a:extLst>
          </p:cNvPr>
          <p:cNvCxnSpPr>
            <a:cxnSpLocks/>
            <a:stCxn id="4" idx="7"/>
            <a:endCxn id="29" idx="2"/>
          </p:cNvCxnSpPr>
          <p:nvPr/>
        </p:nvCxnSpPr>
        <p:spPr>
          <a:xfrm flipV="1">
            <a:off x="1623802" y="2891693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048979-B3F1-4077-A817-3252062D22A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470401" y="2747147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/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/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LP finds a fractional vertex cover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no “real”/integral VC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2.5. 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 lightest is weight 3.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a “gap” between integral and fractional solutions.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blipFill>
                <a:blip r:embed="rId7"/>
                <a:stretch>
                  <a:fillRect l="-2600" t="-1026" r="-1906" b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8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72C9-AEA9-46EA-85CA-A0EA301D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if the graph isn’t bipartite?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3EA5C-A456-4F72-8F64-6CBD47D4D7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Big idea:</a:t>
                </a:r>
              </a:p>
              <a:p>
                <a:r>
                  <a:rPr lang="en-US" dirty="0"/>
                  <a:t>Just round!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round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round down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Two questions – is it a vertex cover? How far are we from the true minimum?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3EA5C-A456-4F72-8F64-6CBD47D4D7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ADC5652-6765-40B0-A552-EF0265CD6E43}"/>
              </a:ext>
            </a:extLst>
          </p:cNvPr>
          <p:cNvSpPr/>
          <p:nvPr/>
        </p:nvSpPr>
        <p:spPr>
          <a:xfrm>
            <a:off x="7002850" y="1277943"/>
            <a:ext cx="5001009" cy="1634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078C68-2301-4484-BE93-6139CF5CA849}"/>
                  </a:ext>
                </a:extLst>
              </p:cNvPr>
              <p:cNvSpPr/>
              <p:nvPr/>
            </p:nvSpPr>
            <p:spPr>
              <a:xfrm>
                <a:off x="7717839" y="3049199"/>
                <a:ext cx="404465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Minimize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Subject to: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078C68-2301-4484-BE93-6139CF5CA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39" y="3049199"/>
                <a:ext cx="4044659" cy="1569660"/>
              </a:xfrm>
              <a:prstGeom prst="rect">
                <a:avLst/>
              </a:prstGeom>
              <a:blipFill>
                <a:blip r:embed="rId3"/>
                <a:stretch>
                  <a:fillRect l="-2259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4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3E56-25D6-43F2-A609-52F4D975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vertex cover?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20533-AB68-4989-881C-6FDA61C972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edge was covered in the fractional matching</a:t>
                </a:r>
              </a:p>
              <a:p>
                <a:r>
                  <a:rPr lang="en-US" dirty="0"/>
                  <a:t>i.e. for every edge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At least one of those is getting rounded up!</a:t>
                </a:r>
              </a:p>
              <a:p>
                <a:r>
                  <a:rPr lang="en-US" dirty="0"/>
                  <a:t>So every edge is covered.</a:t>
                </a:r>
              </a:p>
              <a:p>
                <a:r>
                  <a:rPr lang="en-US" dirty="0"/>
                  <a:t>And we’ve rounded to integers, so we have a “real” vertex cover.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20533-AB68-4989-881C-6FDA61C972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6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4BA6-BE64-41CB-81E2-033C52D6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of an approximation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FDE42-62DD-499D-A04D-AEA376CD95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Well, we might have doubled the value of the LP when we rounded. But we definitely didn’t do any more than that.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the value of the LP is definitely not bigger than the true size of the vertex cover (because otherwise the LP would have found that).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Combining: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we’re safe in calling this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FDE42-62DD-499D-A04D-AEA376CD9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792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10B6-99AF-4BE9-9292-D3D0DF3A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to the LP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7EE34-0E5E-4A7C-9358-A891A75C3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did a weird thing on that last slide.</a:t>
            </a:r>
          </a:p>
          <a:p>
            <a:r>
              <a:rPr lang="en-US" dirty="0"/>
              <a:t>We were supposed to compare the value of our vertex cover to the best vertex cover.</a:t>
            </a:r>
          </a:p>
          <a:p>
            <a:r>
              <a:rPr lang="en-US" dirty="0"/>
              <a:t>But instead we compared it to the value of the LP…which we know isn’t always the value of the vertex cover!</a:t>
            </a:r>
          </a:p>
          <a:p>
            <a:r>
              <a:rPr lang="en-US" dirty="0"/>
              <a:t>That wasn’t laziness, it’s a very common technique. We know very little about the true value of the vertex cover (if we knew what it looked like VERY </a:t>
            </a:r>
            <a:r>
              <a:rPr lang="en-US" dirty="0" err="1"/>
              <a:t>VERY</a:t>
            </a:r>
            <a:r>
              <a:rPr lang="en-US" dirty="0"/>
              <a:t> precisely, why couldn’t we just write an algorithm to find it? We actually won’t know much). So we start with what the algorithm gave us (that we do understand).</a:t>
            </a:r>
          </a:p>
        </p:txBody>
      </p:sp>
    </p:spTree>
    <p:extLst>
      <p:ext uri="{BB962C8B-B14F-4D97-AF65-F5344CB8AC3E}">
        <p14:creationId xmlns:p14="http://schemas.microsoft.com/office/powerpoint/2010/main" val="97770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AF22-F6BB-4ECD-A0EF-F8191EA5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3"/>
            <a:ext cx="11187259" cy="1014667"/>
          </a:xfrm>
        </p:spPr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6BF60-061E-4886-B14A-A8E6BA5C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Please fill out course evaluations!</a:t>
            </a:r>
          </a:p>
          <a:p>
            <a:r>
              <a:rPr lang="en-US" dirty="0"/>
              <a:t>I know you get a bunch of these, but they really help me.</a:t>
            </a:r>
          </a:p>
          <a:p>
            <a:pPr lvl="1"/>
            <a:r>
              <a:rPr lang="en-US" dirty="0"/>
              <a:t>There are lots of different “populations” taking this course.</a:t>
            </a:r>
          </a:p>
          <a:p>
            <a:pPr lvl="1"/>
            <a:r>
              <a:rPr lang="en-US" dirty="0"/>
              <a:t>We did a major overhaul two years ago, and a minor overhaul this year to the grading system. We want to hear if it’s working or not!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65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FA5F-4C59-479E-8F4A-DB220C35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1A4FD-498F-4D08-A1EA-6E37F37A19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Could we do better?</a:t>
                </a:r>
              </a:p>
              <a:p>
                <a:endParaRPr lang="en-US" dirty="0"/>
              </a:p>
              <a:p>
                <a:r>
                  <a:rPr lang="en-US" dirty="0"/>
                  <a:t>Not just with the LP.</a:t>
                </a:r>
              </a:p>
              <a:p>
                <a:r>
                  <a:rPr lang="en-US" dirty="0"/>
                  <a:t>If you take a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 and every possible edge, the LP’s minimum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, the true minimum vertex cover is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ratio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2−1/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So if we don’t at least double the value </a:t>
                </a:r>
                <a:r>
                  <a:rPr lang="en-US" b="1" dirty="0"/>
                  <a:t>sometimes </a:t>
                </a:r>
                <a:r>
                  <a:rPr lang="en-US" dirty="0"/>
                  <a:t>we won’t get a vertex cover at all. </a:t>
                </a:r>
              </a:p>
              <a:p>
                <a:endParaRPr lang="en-US" b="1" dirty="0"/>
              </a:p>
              <a:p>
                <a:r>
                  <a:rPr lang="en-US" dirty="0"/>
                  <a:t>Getting a 1.9999999 approximation is an open problem!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1A4FD-498F-4D08-A1EA-6E37F37A19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026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06CF-31B9-4F13-A2E4-D14CA56B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0B324-475B-4594-9846-CD1D351D1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Lets try to approximate Travelling Salesperson.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Some assumptions:</a:t>
                </a:r>
              </a:p>
              <a:p>
                <a:r>
                  <a:rPr lang="en-US" dirty="0"/>
                  <a:t>1. The graph is undirected.</a:t>
                </a:r>
              </a:p>
              <a:p>
                <a:r>
                  <a:rPr lang="en-US" dirty="0"/>
                  <a:t>2. The graph is complete (every edge is there) – the edges might represent series of roads rather than individual streets. Weight is how much gas you need to travel.</a:t>
                </a:r>
              </a:p>
              <a:p>
                <a:r>
                  <a:rPr lang="en-US" dirty="0"/>
                  <a:t>2. The weights satisfy the “triangle inequality” (it’s faster to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directly than it is to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0B324-475B-4594-9846-CD1D351D1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6BD95-6059-4731-8E4F-46BE0B00BF16}"/>
                  </a:ext>
                </a:extLst>
              </p:cNvPr>
              <p:cNvSpPr/>
              <p:nvPr/>
            </p:nvSpPr>
            <p:spPr>
              <a:xfrm>
                <a:off x="753647" y="1872076"/>
                <a:ext cx="10335759" cy="1499278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weighted graph, find a tour (a walk that visits every vertex and returns to its start)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6BD95-6059-4731-8E4F-46BE0B00B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47" y="1872076"/>
                <a:ext cx="10335759" cy="1499278"/>
              </a:xfrm>
              <a:prstGeom prst="rect">
                <a:avLst/>
              </a:prstGeom>
              <a:blipFill>
                <a:blip r:embed="rId3"/>
                <a:stretch>
                  <a:fillRect l="-1239" b="-7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A554310-EE3A-4829-892A-EB028B792B6B}"/>
              </a:ext>
            </a:extLst>
          </p:cNvPr>
          <p:cNvSpPr/>
          <p:nvPr/>
        </p:nvSpPr>
        <p:spPr>
          <a:xfrm>
            <a:off x="753647" y="1872076"/>
            <a:ext cx="10335759" cy="49722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Traveling Salesperson</a:t>
            </a:r>
          </a:p>
        </p:txBody>
      </p:sp>
    </p:spTree>
    <p:extLst>
      <p:ext uri="{BB962C8B-B14F-4D97-AF65-F5344CB8AC3E}">
        <p14:creationId xmlns:p14="http://schemas.microsoft.com/office/powerpoint/2010/main" val="369139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8D55-B251-4C38-8499-B0B14BCA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TSP starting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A3E02-9ECA-450C-BFF5-162D1C930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be a good baseline?</a:t>
            </a:r>
          </a:p>
          <a:p>
            <a:r>
              <a:rPr lang="en-US" dirty="0"/>
              <a:t>Something we </a:t>
            </a:r>
            <a:r>
              <a:rPr lang="en-US" b="1" dirty="0"/>
              <a:t>can </a:t>
            </a:r>
            <a:r>
              <a:rPr lang="en-US" dirty="0"/>
              <a:t>calculate that would at least connect things up for us. </a:t>
            </a:r>
          </a:p>
          <a:p>
            <a:endParaRPr lang="en-US" dirty="0"/>
          </a:p>
          <a:p>
            <a:r>
              <a:rPr lang="en-US" dirty="0"/>
              <a:t>A Minimum Spanning Tree!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88B945-942D-469D-B295-DB6BE1E79F5F}"/>
              </a:ext>
            </a:extLst>
          </p:cNvPr>
          <p:cNvGrpSpPr/>
          <p:nvPr/>
        </p:nvGrpSpPr>
        <p:grpSpPr>
          <a:xfrm>
            <a:off x="6868467" y="3663972"/>
            <a:ext cx="3788521" cy="2994777"/>
            <a:chOff x="6868467" y="3663972"/>
            <a:chExt cx="3788521" cy="299477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E062BA5-64EA-4C4A-8B4C-5F278300C241}"/>
                </a:ext>
              </a:extLst>
            </p:cNvPr>
            <p:cNvSpPr/>
            <p:nvPr/>
          </p:nvSpPr>
          <p:spPr>
            <a:xfrm>
              <a:off x="8380675" y="3663972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7D315-5CD3-4C25-9C98-908546CDCF90}"/>
                </a:ext>
              </a:extLst>
            </p:cNvPr>
            <p:cNvSpPr/>
            <p:nvPr/>
          </p:nvSpPr>
          <p:spPr>
            <a:xfrm>
              <a:off x="6926911" y="4611757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B0D0A77-BCDA-4C6C-A393-13B8CB6DCB72}"/>
                </a:ext>
              </a:extLst>
            </p:cNvPr>
            <p:cNvSpPr/>
            <p:nvPr/>
          </p:nvSpPr>
          <p:spPr>
            <a:xfrm>
              <a:off x="7435795" y="5864088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CE8820-1A53-405B-9764-4A66F1AA9ED2}"/>
                </a:ext>
              </a:extLst>
            </p:cNvPr>
            <p:cNvSpPr/>
            <p:nvPr/>
          </p:nvSpPr>
          <p:spPr>
            <a:xfrm>
              <a:off x="9917927" y="4611756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3FBF65B-8FC3-4329-AF25-5125B1ADEA19}"/>
                </a:ext>
              </a:extLst>
            </p:cNvPr>
            <p:cNvSpPr/>
            <p:nvPr/>
          </p:nvSpPr>
          <p:spPr>
            <a:xfrm>
              <a:off x="9472654" y="5883024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DEB95E7-17A0-498D-BF69-1E80E9A0F592}"/>
                </a:ext>
              </a:extLst>
            </p:cNvPr>
            <p:cNvCxnSpPr>
              <a:cxnSpLocks/>
              <a:stCxn id="4" idx="2"/>
              <a:endCxn id="5" idx="7"/>
            </p:cNvCxnSpPr>
            <p:nvPr/>
          </p:nvCxnSpPr>
          <p:spPr>
            <a:xfrm flipH="1">
              <a:off x="7306975" y="3886609"/>
              <a:ext cx="1073700" cy="7903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34CFC91-18A6-42F6-BD2E-65BA722B5B8E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 flipH="1">
              <a:off x="7658432" y="4109245"/>
              <a:ext cx="860200" cy="17548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C312D20-345D-45E8-8BAB-EFF2159F233C}"/>
                </a:ext>
              </a:extLst>
            </p:cNvPr>
            <p:cNvCxnSpPr>
              <a:cxnSpLocks/>
              <a:stCxn id="4" idx="4"/>
              <a:endCxn id="8" idx="0"/>
            </p:cNvCxnSpPr>
            <p:nvPr/>
          </p:nvCxnSpPr>
          <p:spPr>
            <a:xfrm>
              <a:off x="8603312" y="4109245"/>
              <a:ext cx="1091979" cy="1773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ECBD01-9622-4987-8FC4-46C37BAE7916}"/>
                </a:ext>
              </a:extLst>
            </p:cNvPr>
            <p:cNvCxnSpPr>
              <a:cxnSpLocks/>
              <a:stCxn id="4" idx="6"/>
              <a:endCxn id="7" idx="1"/>
            </p:cNvCxnSpPr>
            <p:nvPr/>
          </p:nvCxnSpPr>
          <p:spPr>
            <a:xfrm>
              <a:off x="8825948" y="3886609"/>
              <a:ext cx="1157188" cy="79035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12AC802-052F-4A56-A1C4-46ED77F9C7DD}"/>
                </a:ext>
              </a:extLst>
            </p:cNvPr>
            <p:cNvCxnSpPr>
              <a:cxnSpLocks/>
              <a:stCxn id="6" idx="1"/>
              <a:endCxn id="5" idx="4"/>
            </p:cNvCxnSpPr>
            <p:nvPr/>
          </p:nvCxnSpPr>
          <p:spPr>
            <a:xfrm flipH="1" flipV="1">
              <a:off x="7149548" y="5057030"/>
              <a:ext cx="351456" cy="872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3BE5392-525B-452F-B8CC-46F016E43533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7881068" y="6086725"/>
              <a:ext cx="1591586" cy="1893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1ED29E9-EBDF-4E11-9C7D-929881BC9203}"/>
                </a:ext>
              </a:extLst>
            </p:cNvPr>
            <p:cNvCxnSpPr>
              <a:cxnSpLocks/>
              <a:stCxn id="8" idx="7"/>
              <a:endCxn id="7" idx="4"/>
            </p:cNvCxnSpPr>
            <p:nvPr/>
          </p:nvCxnSpPr>
          <p:spPr>
            <a:xfrm flipV="1">
              <a:off x="9852718" y="5057029"/>
              <a:ext cx="287846" cy="891204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219527-0C6F-4647-B510-21B045044916}"/>
                </a:ext>
              </a:extLst>
            </p:cNvPr>
            <p:cNvCxnSpPr>
              <a:cxnSpLocks/>
              <a:stCxn id="6" idx="7"/>
              <a:endCxn id="7" idx="2"/>
            </p:cNvCxnSpPr>
            <p:nvPr/>
          </p:nvCxnSpPr>
          <p:spPr>
            <a:xfrm flipV="1">
              <a:off x="7815859" y="4834393"/>
              <a:ext cx="2102068" cy="1094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2F089EF-27BF-4A01-9F18-DC4087DBAA29}"/>
                </a:ext>
              </a:extLst>
            </p:cNvPr>
            <p:cNvCxnSpPr>
              <a:cxnSpLocks/>
              <a:stCxn id="8" idx="1"/>
              <a:endCxn id="5" idx="5"/>
            </p:cNvCxnSpPr>
            <p:nvPr/>
          </p:nvCxnSpPr>
          <p:spPr>
            <a:xfrm flipH="1" flipV="1">
              <a:off x="7306975" y="4991821"/>
              <a:ext cx="2230888" cy="956412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BF1B341-208C-4875-9373-68FFB4E09BFF}"/>
                </a:ext>
              </a:extLst>
            </p:cNvPr>
            <p:cNvCxnSpPr>
              <a:cxnSpLocks/>
              <a:stCxn id="7" idx="2"/>
              <a:endCxn id="5" idx="6"/>
            </p:cNvCxnSpPr>
            <p:nvPr/>
          </p:nvCxnSpPr>
          <p:spPr>
            <a:xfrm flipH="1">
              <a:off x="7372184" y="4834393"/>
              <a:ext cx="25457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28200F-F5E5-4E45-8AC3-5B36BDFCAC17}"/>
                </a:ext>
              </a:extLst>
            </p:cNvPr>
            <p:cNvSpPr txBox="1"/>
            <p:nvPr/>
          </p:nvSpPr>
          <p:spPr>
            <a:xfrm>
              <a:off x="8766751" y="4180882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B8156BB-A69B-4B69-9A47-7DD580CEB9BB}"/>
                </a:ext>
              </a:extLst>
            </p:cNvPr>
            <p:cNvSpPr txBox="1"/>
            <p:nvPr/>
          </p:nvSpPr>
          <p:spPr>
            <a:xfrm>
              <a:off x="6868467" y="5359158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F354F37-87E8-40B0-B758-FEBEFC27BFF6}"/>
                </a:ext>
              </a:extLst>
            </p:cNvPr>
            <p:cNvSpPr txBox="1"/>
            <p:nvPr/>
          </p:nvSpPr>
          <p:spPr>
            <a:xfrm>
              <a:off x="8359520" y="618642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9C5FCAC-D14F-4E60-BB9C-80BA58419B35}"/>
                </a:ext>
              </a:extLst>
            </p:cNvPr>
            <p:cNvSpPr txBox="1"/>
            <p:nvPr/>
          </p:nvSpPr>
          <p:spPr>
            <a:xfrm>
              <a:off x="9927460" y="5279664"/>
              <a:ext cx="729528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18445B7-DBEF-46AC-B2A0-CA17A168E9A6}"/>
                </a:ext>
              </a:extLst>
            </p:cNvPr>
            <p:cNvSpPr txBox="1"/>
            <p:nvPr/>
          </p:nvSpPr>
          <p:spPr>
            <a:xfrm>
              <a:off x="8984925" y="542594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F4DD93-91DF-4F17-B138-F77171C07820}"/>
                </a:ext>
              </a:extLst>
            </p:cNvPr>
            <p:cNvSpPr txBox="1"/>
            <p:nvPr/>
          </p:nvSpPr>
          <p:spPr>
            <a:xfrm>
              <a:off x="9446197" y="3804696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A8D297-4C3B-47D7-A4B9-13D0C3D0B68F}"/>
                </a:ext>
              </a:extLst>
            </p:cNvPr>
            <p:cNvSpPr txBox="1"/>
            <p:nvPr/>
          </p:nvSpPr>
          <p:spPr>
            <a:xfrm>
              <a:off x="7321418" y="397697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AFBC472-CF3E-49F1-94B4-BDF6E1E27D0A}"/>
                </a:ext>
              </a:extLst>
            </p:cNvPr>
            <p:cNvSpPr txBox="1"/>
            <p:nvPr/>
          </p:nvSpPr>
          <p:spPr>
            <a:xfrm>
              <a:off x="8008592" y="4250681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38E956-1075-43F3-BFD6-66E2E6501BA7}"/>
                </a:ext>
              </a:extLst>
            </p:cNvPr>
            <p:cNvSpPr txBox="1"/>
            <p:nvPr/>
          </p:nvSpPr>
          <p:spPr>
            <a:xfrm>
              <a:off x="7941025" y="5448154"/>
              <a:ext cx="984820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5D7B351-911C-461B-8F0E-1D497FD36BA7}"/>
                </a:ext>
              </a:extLst>
            </p:cNvPr>
            <p:cNvSpPr txBox="1"/>
            <p:nvPr/>
          </p:nvSpPr>
          <p:spPr>
            <a:xfrm>
              <a:off x="8356507" y="4670421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39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7A8F-8D12-4D83-97D4-CD76517E9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MST to Tour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8DABC-886E-4F39-9F30-CCDA80AAA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499011" cy="4845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 we get from start to every vertex and back?</a:t>
            </a:r>
          </a:p>
          <a:p>
            <a:r>
              <a:rPr lang="en-US" dirty="0"/>
              <a:t>Make the starting point the root, do a traversal (DFS) of the graph!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Why not BFS? Because the “next vertex” isn’t always right next to you! (not a problem in this example, but very bad if you have a very tall tree)</a:t>
            </a:r>
          </a:p>
          <a:p>
            <a:r>
              <a:rPr lang="en-US" dirty="0"/>
              <a:t>How much gas do we use in DFS? We use each edge twice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2B6D81-7C36-4F7C-BE13-DE2397781A4D}"/>
              </a:ext>
            </a:extLst>
          </p:cNvPr>
          <p:cNvGrpSpPr/>
          <p:nvPr/>
        </p:nvGrpSpPr>
        <p:grpSpPr>
          <a:xfrm>
            <a:off x="7922567" y="1136672"/>
            <a:ext cx="3788521" cy="2994777"/>
            <a:chOff x="6868467" y="3663972"/>
            <a:chExt cx="3788521" cy="299477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9518AC4-F52C-4198-ADC1-570742B2A228}"/>
                </a:ext>
              </a:extLst>
            </p:cNvPr>
            <p:cNvSpPr/>
            <p:nvPr/>
          </p:nvSpPr>
          <p:spPr>
            <a:xfrm>
              <a:off x="8380675" y="3663972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67134CB-0BAC-42D6-B425-803EB1A62F9E}"/>
                </a:ext>
              </a:extLst>
            </p:cNvPr>
            <p:cNvSpPr/>
            <p:nvPr/>
          </p:nvSpPr>
          <p:spPr>
            <a:xfrm>
              <a:off x="6926911" y="4611757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EED1AF4-7332-4652-B8A9-36E7AA62175D}"/>
                </a:ext>
              </a:extLst>
            </p:cNvPr>
            <p:cNvSpPr/>
            <p:nvPr/>
          </p:nvSpPr>
          <p:spPr>
            <a:xfrm>
              <a:off x="7435795" y="5864088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FEABD2E-E408-4164-BD72-404E73C73F00}"/>
                </a:ext>
              </a:extLst>
            </p:cNvPr>
            <p:cNvSpPr/>
            <p:nvPr/>
          </p:nvSpPr>
          <p:spPr>
            <a:xfrm>
              <a:off x="9917927" y="4611756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E888DBD-C3C8-461B-A502-90EFE28062DC}"/>
                </a:ext>
              </a:extLst>
            </p:cNvPr>
            <p:cNvSpPr/>
            <p:nvPr/>
          </p:nvSpPr>
          <p:spPr>
            <a:xfrm>
              <a:off x="9472654" y="5883024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1E02200-6C6D-4730-951B-FD5689D92059}"/>
                </a:ext>
              </a:extLst>
            </p:cNvPr>
            <p:cNvCxnSpPr>
              <a:cxnSpLocks/>
              <a:stCxn id="29" idx="2"/>
              <a:endCxn id="30" idx="7"/>
            </p:cNvCxnSpPr>
            <p:nvPr/>
          </p:nvCxnSpPr>
          <p:spPr>
            <a:xfrm flipH="1">
              <a:off x="7306975" y="3886609"/>
              <a:ext cx="1073700" cy="7903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6EA594-941A-45EB-B308-85E8D6A9239F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flipH="1">
              <a:off x="7658432" y="4109245"/>
              <a:ext cx="860200" cy="17548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FFAA4C4-7E75-4AB9-9894-5FB8BA9C8EB4}"/>
                </a:ext>
              </a:extLst>
            </p:cNvPr>
            <p:cNvCxnSpPr>
              <a:cxnSpLocks/>
              <a:stCxn id="29" idx="4"/>
              <a:endCxn id="33" idx="0"/>
            </p:cNvCxnSpPr>
            <p:nvPr/>
          </p:nvCxnSpPr>
          <p:spPr>
            <a:xfrm>
              <a:off x="8603312" y="4109245"/>
              <a:ext cx="1091979" cy="1773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DC66D3D-6518-4BD1-B279-4101CEB0CB17}"/>
                </a:ext>
              </a:extLst>
            </p:cNvPr>
            <p:cNvCxnSpPr>
              <a:cxnSpLocks/>
              <a:stCxn id="29" idx="6"/>
              <a:endCxn id="32" idx="1"/>
            </p:cNvCxnSpPr>
            <p:nvPr/>
          </p:nvCxnSpPr>
          <p:spPr>
            <a:xfrm>
              <a:off x="8825948" y="3886609"/>
              <a:ext cx="1157188" cy="79035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AE33F8A-0976-498C-BE81-96DAAA6A85EE}"/>
                </a:ext>
              </a:extLst>
            </p:cNvPr>
            <p:cNvCxnSpPr>
              <a:cxnSpLocks/>
              <a:stCxn id="31" idx="1"/>
              <a:endCxn id="30" idx="4"/>
            </p:cNvCxnSpPr>
            <p:nvPr/>
          </p:nvCxnSpPr>
          <p:spPr>
            <a:xfrm flipH="1" flipV="1">
              <a:off x="7149548" y="5057030"/>
              <a:ext cx="351456" cy="872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3400D19-C99B-4817-ABC6-9522A53D9E17}"/>
                </a:ext>
              </a:extLst>
            </p:cNvPr>
            <p:cNvCxnSpPr>
              <a:cxnSpLocks/>
              <a:stCxn id="31" idx="6"/>
              <a:endCxn id="33" idx="2"/>
            </p:cNvCxnSpPr>
            <p:nvPr/>
          </p:nvCxnSpPr>
          <p:spPr>
            <a:xfrm>
              <a:off x="7881068" y="6086725"/>
              <a:ext cx="1591586" cy="1893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62A6EE7-CFB6-441D-A3D9-5F4B471BFA36}"/>
                </a:ext>
              </a:extLst>
            </p:cNvPr>
            <p:cNvCxnSpPr>
              <a:cxnSpLocks/>
              <a:stCxn id="33" idx="7"/>
              <a:endCxn id="32" idx="4"/>
            </p:cNvCxnSpPr>
            <p:nvPr/>
          </p:nvCxnSpPr>
          <p:spPr>
            <a:xfrm flipV="1">
              <a:off x="9852718" y="5057029"/>
              <a:ext cx="287846" cy="891204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302E073-294B-49B9-944A-A0A9F9A64AC6}"/>
                </a:ext>
              </a:extLst>
            </p:cNvPr>
            <p:cNvCxnSpPr>
              <a:cxnSpLocks/>
              <a:stCxn id="31" idx="7"/>
              <a:endCxn id="32" idx="2"/>
            </p:cNvCxnSpPr>
            <p:nvPr/>
          </p:nvCxnSpPr>
          <p:spPr>
            <a:xfrm flipV="1">
              <a:off x="7815859" y="4834393"/>
              <a:ext cx="2102068" cy="1094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2EAA315-FCFB-4F96-84C4-D3537619424C}"/>
                </a:ext>
              </a:extLst>
            </p:cNvPr>
            <p:cNvCxnSpPr>
              <a:cxnSpLocks/>
              <a:stCxn id="33" idx="1"/>
              <a:endCxn id="30" idx="5"/>
            </p:cNvCxnSpPr>
            <p:nvPr/>
          </p:nvCxnSpPr>
          <p:spPr>
            <a:xfrm flipH="1" flipV="1">
              <a:off x="7306975" y="4991821"/>
              <a:ext cx="2230888" cy="956412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A449289-5157-4541-BC26-EABE125DED28}"/>
                </a:ext>
              </a:extLst>
            </p:cNvPr>
            <p:cNvCxnSpPr>
              <a:cxnSpLocks/>
              <a:stCxn id="32" idx="2"/>
              <a:endCxn id="30" idx="6"/>
            </p:cNvCxnSpPr>
            <p:nvPr/>
          </p:nvCxnSpPr>
          <p:spPr>
            <a:xfrm flipH="1">
              <a:off x="7372184" y="4834393"/>
              <a:ext cx="25457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F3CE46-5197-42F9-B665-322746E02E81}"/>
                </a:ext>
              </a:extLst>
            </p:cNvPr>
            <p:cNvSpPr txBox="1"/>
            <p:nvPr/>
          </p:nvSpPr>
          <p:spPr>
            <a:xfrm>
              <a:off x="8766751" y="4180882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F6CD8F-966B-4E1F-9FA2-D7C5EE3A09A2}"/>
                </a:ext>
              </a:extLst>
            </p:cNvPr>
            <p:cNvSpPr txBox="1"/>
            <p:nvPr/>
          </p:nvSpPr>
          <p:spPr>
            <a:xfrm>
              <a:off x="6868467" y="5359158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674F378-C2FA-43A0-920F-A5BF428AEC5E}"/>
                </a:ext>
              </a:extLst>
            </p:cNvPr>
            <p:cNvSpPr txBox="1"/>
            <p:nvPr/>
          </p:nvSpPr>
          <p:spPr>
            <a:xfrm>
              <a:off x="8359520" y="618642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64B20CC-C325-4EC1-8077-26DE99692AC9}"/>
                </a:ext>
              </a:extLst>
            </p:cNvPr>
            <p:cNvSpPr txBox="1"/>
            <p:nvPr/>
          </p:nvSpPr>
          <p:spPr>
            <a:xfrm>
              <a:off x="9927460" y="5279664"/>
              <a:ext cx="729528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CDF0453-9749-4AE1-B429-0B833C05519F}"/>
                </a:ext>
              </a:extLst>
            </p:cNvPr>
            <p:cNvSpPr txBox="1"/>
            <p:nvPr/>
          </p:nvSpPr>
          <p:spPr>
            <a:xfrm>
              <a:off x="8984925" y="542594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F746892-8E5F-4C17-A1A5-0A5FABD220F7}"/>
                </a:ext>
              </a:extLst>
            </p:cNvPr>
            <p:cNvSpPr txBox="1"/>
            <p:nvPr/>
          </p:nvSpPr>
          <p:spPr>
            <a:xfrm>
              <a:off x="9446197" y="3804696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DD3AA1-B3FC-4269-B9B2-4C5B049E61F7}"/>
                </a:ext>
              </a:extLst>
            </p:cNvPr>
            <p:cNvSpPr txBox="1"/>
            <p:nvPr/>
          </p:nvSpPr>
          <p:spPr>
            <a:xfrm>
              <a:off x="7321418" y="397697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28CC342-400B-4154-BBCE-71213F58291C}"/>
                </a:ext>
              </a:extLst>
            </p:cNvPr>
            <p:cNvSpPr txBox="1"/>
            <p:nvPr/>
          </p:nvSpPr>
          <p:spPr>
            <a:xfrm>
              <a:off x="8008592" y="4250681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9E677C-A88C-49A6-B6FF-EE84597900E9}"/>
                </a:ext>
              </a:extLst>
            </p:cNvPr>
            <p:cNvSpPr txBox="1"/>
            <p:nvPr/>
          </p:nvSpPr>
          <p:spPr>
            <a:xfrm>
              <a:off x="7941025" y="5448154"/>
              <a:ext cx="984820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EA39CF4-45C9-467C-A67E-A8970D0AF43B}"/>
                </a:ext>
              </a:extLst>
            </p:cNvPr>
            <p:cNvSpPr txBox="1"/>
            <p:nvPr/>
          </p:nvSpPr>
          <p:spPr>
            <a:xfrm>
              <a:off x="8356507" y="4670421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0851EC5-0041-411E-BFF0-E804B541A266}"/>
                  </a:ext>
                </a:extLst>
              </p:cNvPr>
              <p:cNvSpPr txBox="1"/>
              <p:nvPr/>
            </p:nvSpPr>
            <p:spPr>
              <a:xfrm>
                <a:off x="8712531" y="4203700"/>
                <a:ext cx="30942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the starting point:</a:t>
                </a:r>
              </a:p>
              <a:p>
                <a:r>
                  <a:rPr lang="en-US" dirty="0"/>
                  <a:t>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back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Down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back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Back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back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0851EC5-0041-411E-BFF0-E804B541A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531" y="4203700"/>
                <a:ext cx="3094236" cy="1200329"/>
              </a:xfrm>
              <a:prstGeom prst="rect">
                <a:avLst/>
              </a:prstGeom>
              <a:blipFill>
                <a:blip r:embed="rId2"/>
                <a:stretch>
                  <a:fillRect l="-1575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2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3761-FEC4-49E1-AF6B-BE552317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a Little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6C26-358A-4F23-8AF3-9C7EA2E9F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each edge twice is potentially a little wasteful. Can we do better?</a:t>
            </a:r>
          </a:p>
          <a:p>
            <a:endParaRPr lang="en-US" dirty="0"/>
          </a:p>
          <a:p>
            <a:r>
              <a:rPr lang="en-US" dirty="0"/>
              <a:t>The biggest problem is vertices of odd degree. The last time we enter that vertex, the only way out is an already used edge. </a:t>
            </a:r>
          </a:p>
          <a:p>
            <a:r>
              <a:rPr lang="en-US" dirty="0"/>
              <a:t>And that’s definitely not taking us somewhere new!</a:t>
            </a:r>
          </a:p>
          <a:p>
            <a:endParaRPr lang="en-US" dirty="0"/>
          </a:p>
          <a:p>
            <a:r>
              <a:rPr lang="en-US" dirty="0"/>
              <a:t>So lets add some possible ways out.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ACDD3EE-945C-467B-BFF4-134B05A88C12}"/>
              </a:ext>
            </a:extLst>
          </p:cNvPr>
          <p:cNvGrpSpPr/>
          <p:nvPr/>
        </p:nvGrpSpPr>
        <p:grpSpPr>
          <a:xfrm>
            <a:off x="8218901" y="3500498"/>
            <a:ext cx="3788521" cy="2994777"/>
            <a:chOff x="8218901" y="3500498"/>
            <a:chExt cx="3788521" cy="299477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D116AD0-D106-45A7-8B1C-ACAD1B167154}"/>
                </a:ext>
              </a:extLst>
            </p:cNvPr>
            <p:cNvSpPr/>
            <p:nvPr/>
          </p:nvSpPr>
          <p:spPr>
            <a:xfrm>
              <a:off x="9731109" y="3500498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76842A9-7AB0-484C-991E-189C31D0F7F9}"/>
                </a:ext>
              </a:extLst>
            </p:cNvPr>
            <p:cNvSpPr/>
            <p:nvPr/>
          </p:nvSpPr>
          <p:spPr>
            <a:xfrm>
              <a:off x="8277345" y="4448283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60EDB2B-CFDD-48D4-A214-8E2D4E4FD876}"/>
                </a:ext>
              </a:extLst>
            </p:cNvPr>
            <p:cNvSpPr/>
            <p:nvPr/>
          </p:nvSpPr>
          <p:spPr>
            <a:xfrm>
              <a:off x="8786229" y="5700614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DEE1D3-6134-4986-B882-7A0852649F46}"/>
                </a:ext>
              </a:extLst>
            </p:cNvPr>
            <p:cNvSpPr/>
            <p:nvPr/>
          </p:nvSpPr>
          <p:spPr>
            <a:xfrm>
              <a:off x="11268361" y="4448282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7B79A6-F954-423F-A267-7FD8F4614E75}"/>
                </a:ext>
              </a:extLst>
            </p:cNvPr>
            <p:cNvSpPr/>
            <p:nvPr/>
          </p:nvSpPr>
          <p:spPr>
            <a:xfrm>
              <a:off x="10823088" y="5719550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F13842-13A7-4662-9463-D27CA0F7B46D}"/>
                </a:ext>
              </a:extLst>
            </p:cNvPr>
            <p:cNvCxnSpPr>
              <a:cxnSpLocks/>
              <a:stCxn id="5" idx="2"/>
              <a:endCxn id="6" idx="7"/>
            </p:cNvCxnSpPr>
            <p:nvPr/>
          </p:nvCxnSpPr>
          <p:spPr>
            <a:xfrm flipH="1">
              <a:off x="8657409" y="3723135"/>
              <a:ext cx="1073700" cy="7903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1621D1-1F28-4460-B22F-771119E801C2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9008866" y="3945771"/>
              <a:ext cx="860200" cy="17548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94E4D2-A119-45A4-BE91-73B4F7087FCA}"/>
                </a:ext>
              </a:extLst>
            </p:cNvPr>
            <p:cNvCxnSpPr>
              <a:cxnSpLocks/>
              <a:stCxn id="5" idx="4"/>
              <a:endCxn id="9" idx="0"/>
            </p:cNvCxnSpPr>
            <p:nvPr/>
          </p:nvCxnSpPr>
          <p:spPr>
            <a:xfrm>
              <a:off x="9953746" y="3945771"/>
              <a:ext cx="1091979" cy="1773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A0632C-1B02-4C1F-9D37-AC13D769197A}"/>
                </a:ext>
              </a:extLst>
            </p:cNvPr>
            <p:cNvCxnSpPr>
              <a:cxnSpLocks/>
              <a:stCxn id="5" idx="6"/>
              <a:endCxn id="8" idx="1"/>
            </p:cNvCxnSpPr>
            <p:nvPr/>
          </p:nvCxnSpPr>
          <p:spPr>
            <a:xfrm>
              <a:off x="10176382" y="3723135"/>
              <a:ext cx="1157188" cy="79035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A7C5C5-8ACD-4C34-9E17-BC824EE2289A}"/>
                </a:ext>
              </a:extLst>
            </p:cNvPr>
            <p:cNvCxnSpPr>
              <a:cxnSpLocks/>
              <a:stCxn id="7" idx="1"/>
              <a:endCxn id="6" idx="4"/>
            </p:cNvCxnSpPr>
            <p:nvPr/>
          </p:nvCxnSpPr>
          <p:spPr>
            <a:xfrm flipH="1" flipV="1">
              <a:off x="8499982" y="4893556"/>
              <a:ext cx="351456" cy="872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6C3B46-DC6E-4E24-B6C5-26CDCCF65DBA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9231502" y="5923251"/>
              <a:ext cx="1591586" cy="1893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255B3A9-8969-4D95-9F91-49B6F4A61632}"/>
                </a:ext>
              </a:extLst>
            </p:cNvPr>
            <p:cNvCxnSpPr>
              <a:cxnSpLocks/>
              <a:stCxn id="9" idx="7"/>
              <a:endCxn id="8" idx="4"/>
            </p:cNvCxnSpPr>
            <p:nvPr/>
          </p:nvCxnSpPr>
          <p:spPr>
            <a:xfrm flipV="1">
              <a:off x="11203152" y="4893555"/>
              <a:ext cx="287846" cy="891204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706825B-013A-417D-A8CD-63A615A426E2}"/>
                </a:ext>
              </a:extLst>
            </p:cNvPr>
            <p:cNvCxnSpPr>
              <a:cxnSpLocks/>
              <a:stCxn id="7" idx="7"/>
              <a:endCxn id="8" idx="2"/>
            </p:cNvCxnSpPr>
            <p:nvPr/>
          </p:nvCxnSpPr>
          <p:spPr>
            <a:xfrm flipV="1">
              <a:off x="9166293" y="4670919"/>
              <a:ext cx="2102068" cy="1094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04BCABE-1F50-4CBB-9E38-F6788320707E}"/>
                </a:ext>
              </a:extLst>
            </p:cNvPr>
            <p:cNvCxnSpPr>
              <a:cxnSpLocks/>
              <a:stCxn id="9" idx="1"/>
              <a:endCxn id="6" idx="5"/>
            </p:cNvCxnSpPr>
            <p:nvPr/>
          </p:nvCxnSpPr>
          <p:spPr>
            <a:xfrm flipH="1" flipV="1">
              <a:off x="8657409" y="4828347"/>
              <a:ext cx="2230888" cy="956412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7274973-CD9E-4FD1-ABF6-49C69EC3D046}"/>
                </a:ext>
              </a:extLst>
            </p:cNvPr>
            <p:cNvCxnSpPr>
              <a:cxnSpLocks/>
              <a:stCxn id="8" idx="2"/>
              <a:endCxn id="6" idx="6"/>
            </p:cNvCxnSpPr>
            <p:nvPr/>
          </p:nvCxnSpPr>
          <p:spPr>
            <a:xfrm flipH="1">
              <a:off x="8722618" y="4670919"/>
              <a:ext cx="25457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94117F-30C9-4314-A887-ECD2DEF16258}"/>
                </a:ext>
              </a:extLst>
            </p:cNvPr>
            <p:cNvSpPr txBox="1"/>
            <p:nvPr/>
          </p:nvSpPr>
          <p:spPr>
            <a:xfrm>
              <a:off x="10117185" y="4017408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E74D71-ED6D-4E3E-AC2E-352593A923D0}"/>
                </a:ext>
              </a:extLst>
            </p:cNvPr>
            <p:cNvSpPr txBox="1"/>
            <p:nvPr/>
          </p:nvSpPr>
          <p:spPr>
            <a:xfrm>
              <a:off x="8218901" y="519568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D053F6-A6E4-44D3-93F1-8FC36FA63263}"/>
                </a:ext>
              </a:extLst>
            </p:cNvPr>
            <p:cNvSpPr txBox="1"/>
            <p:nvPr/>
          </p:nvSpPr>
          <p:spPr>
            <a:xfrm>
              <a:off x="9709954" y="6022950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381DF8-A19E-44A2-BD95-636B0DACA3BC}"/>
                </a:ext>
              </a:extLst>
            </p:cNvPr>
            <p:cNvSpPr txBox="1"/>
            <p:nvPr/>
          </p:nvSpPr>
          <p:spPr>
            <a:xfrm>
              <a:off x="11277894" y="5116190"/>
              <a:ext cx="729528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EDED80-6E40-44E1-B3B4-F1A8224E86E6}"/>
                </a:ext>
              </a:extLst>
            </p:cNvPr>
            <p:cNvSpPr txBox="1"/>
            <p:nvPr/>
          </p:nvSpPr>
          <p:spPr>
            <a:xfrm>
              <a:off x="10335359" y="5262473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A07C7D-17EB-4ABC-81A8-A7868C3E15CA}"/>
                </a:ext>
              </a:extLst>
            </p:cNvPr>
            <p:cNvSpPr txBox="1"/>
            <p:nvPr/>
          </p:nvSpPr>
          <p:spPr>
            <a:xfrm>
              <a:off x="10796631" y="3641222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5A2082-BEBC-42A5-AB46-587DA795304D}"/>
                </a:ext>
              </a:extLst>
            </p:cNvPr>
            <p:cNvSpPr txBox="1"/>
            <p:nvPr/>
          </p:nvSpPr>
          <p:spPr>
            <a:xfrm>
              <a:off x="8671852" y="3813503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3C2B40-E17D-456B-AB4E-D4D2146E004B}"/>
                </a:ext>
              </a:extLst>
            </p:cNvPr>
            <p:cNvSpPr txBox="1"/>
            <p:nvPr/>
          </p:nvSpPr>
          <p:spPr>
            <a:xfrm>
              <a:off x="9359026" y="408720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2D94B4-B6AB-4097-92B6-2F63B13A70E1}"/>
                </a:ext>
              </a:extLst>
            </p:cNvPr>
            <p:cNvSpPr txBox="1"/>
            <p:nvPr/>
          </p:nvSpPr>
          <p:spPr>
            <a:xfrm>
              <a:off x="9291459" y="5284680"/>
              <a:ext cx="984820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09B23A-34E8-42D3-ABE2-E5BDE5F7E642}"/>
                </a:ext>
              </a:extLst>
            </p:cNvPr>
            <p:cNvSpPr txBox="1"/>
            <p:nvPr/>
          </p:nvSpPr>
          <p:spPr>
            <a:xfrm>
              <a:off x="9706941" y="450694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2595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37FF-EE15-4B7D-BCC6-F45B4267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B7495-BCC2-4F16-BD2E-EF5A17D3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377933" cy="4845504"/>
          </a:xfrm>
        </p:spPr>
        <p:txBody>
          <a:bodyPr>
            <a:normAutofit fontScale="92500"/>
          </a:bodyPr>
          <a:lstStyle/>
          <a:p>
            <a:r>
              <a:rPr lang="en-US" dirty="0"/>
              <a:t>A matching would help! (i.e. a set of edges that don’t share endpoints) </a:t>
            </a:r>
          </a:p>
          <a:p>
            <a:r>
              <a:rPr lang="en-US" dirty="0"/>
              <a:t>Specifically a minimum weight matching.</a:t>
            </a:r>
          </a:p>
          <a:p>
            <a:endParaRPr lang="en-US" dirty="0"/>
          </a:p>
          <a:p>
            <a:r>
              <a:rPr lang="en-US" dirty="0"/>
              <a:t>You can find one of those efficiently (just trust me)</a:t>
            </a:r>
          </a:p>
          <a:p>
            <a:r>
              <a:rPr lang="en-US" dirty="0"/>
              <a:t>Add those edges in (if they’re already in the MST, make an extra copy)!</a:t>
            </a:r>
          </a:p>
          <a:p>
            <a:endParaRPr lang="en-US" dirty="0"/>
          </a:p>
          <a:p>
            <a:r>
              <a:rPr lang="en-US" dirty="0"/>
              <a:t>So we now have the MST AND the minimum weight matching on the odd edges.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1C0D18-D3B9-4561-A141-4425BDC4F1ED}"/>
              </a:ext>
            </a:extLst>
          </p:cNvPr>
          <p:cNvGrpSpPr/>
          <p:nvPr/>
        </p:nvGrpSpPr>
        <p:grpSpPr>
          <a:xfrm>
            <a:off x="8197130" y="349078"/>
            <a:ext cx="3788521" cy="2994777"/>
            <a:chOff x="8197130" y="349078"/>
            <a:chExt cx="3788521" cy="299477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2843FE7-E404-4AC3-AA58-41DCAB115195}"/>
                </a:ext>
              </a:extLst>
            </p:cNvPr>
            <p:cNvSpPr/>
            <p:nvPr/>
          </p:nvSpPr>
          <p:spPr>
            <a:xfrm>
              <a:off x="9709338" y="349078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E51F6F-1C4B-4296-B860-C28AFE58C8F5}"/>
                </a:ext>
              </a:extLst>
            </p:cNvPr>
            <p:cNvSpPr/>
            <p:nvPr/>
          </p:nvSpPr>
          <p:spPr>
            <a:xfrm>
              <a:off x="8255574" y="1296863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8EE179-D895-4A29-AA23-27FFC827C4B4}"/>
                </a:ext>
              </a:extLst>
            </p:cNvPr>
            <p:cNvSpPr/>
            <p:nvPr/>
          </p:nvSpPr>
          <p:spPr>
            <a:xfrm>
              <a:off x="8764458" y="2549194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9049212-EECD-4EAF-8171-87456846A222}"/>
                </a:ext>
              </a:extLst>
            </p:cNvPr>
            <p:cNvSpPr/>
            <p:nvPr/>
          </p:nvSpPr>
          <p:spPr>
            <a:xfrm>
              <a:off x="11246590" y="1296862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1E4853A-7AC6-48F0-9E50-D59653ADC27C}"/>
                </a:ext>
              </a:extLst>
            </p:cNvPr>
            <p:cNvSpPr/>
            <p:nvPr/>
          </p:nvSpPr>
          <p:spPr>
            <a:xfrm>
              <a:off x="10801317" y="2568130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95F8AB-0441-4720-8757-481C5CEEEC81}"/>
                </a:ext>
              </a:extLst>
            </p:cNvPr>
            <p:cNvCxnSpPr>
              <a:cxnSpLocks/>
              <a:stCxn id="5" idx="2"/>
              <a:endCxn id="6" idx="7"/>
            </p:cNvCxnSpPr>
            <p:nvPr/>
          </p:nvCxnSpPr>
          <p:spPr>
            <a:xfrm flipH="1">
              <a:off x="8635638" y="571715"/>
              <a:ext cx="1073700" cy="790357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A26C9C5-09D0-4F3B-A2D3-CE6707490E3A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8987095" y="794351"/>
              <a:ext cx="860200" cy="17548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6A37BF-CB1F-4FB3-9868-89F00F5D93B7}"/>
                </a:ext>
              </a:extLst>
            </p:cNvPr>
            <p:cNvCxnSpPr>
              <a:cxnSpLocks/>
              <a:stCxn id="5" idx="4"/>
              <a:endCxn id="9" idx="0"/>
            </p:cNvCxnSpPr>
            <p:nvPr/>
          </p:nvCxnSpPr>
          <p:spPr>
            <a:xfrm>
              <a:off x="9931975" y="794351"/>
              <a:ext cx="1091979" cy="1773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FF985A-BFC2-4EAD-BE4F-0301C6E0E6A0}"/>
                </a:ext>
              </a:extLst>
            </p:cNvPr>
            <p:cNvCxnSpPr>
              <a:cxnSpLocks/>
              <a:stCxn id="5" idx="6"/>
              <a:endCxn id="8" idx="1"/>
            </p:cNvCxnSpPr>
            <p:nvPr/>
          </p:nvCxnSpPr>
          <p:spPr>
            <a:xfrm>
              <a:off x="10154611" y="571715"/>
              <a:ext cx="1157188" cy="7903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56B54A-0E4A-4081-8F5D-62AB3B8FD5BE}"/>
                </a:ext>
              </a:extLst>
            </p:cNvPr>
            <p:cNvCxnSpPr>
              <a:cxnSpLocks/>
              <a:stCxn id="7" idx="1"/>
              <a:endCxn id="6" idx="4"/>
            </p:cNvCxnSpPr>
            <p:nvPr/>
          </p:nvCxnSpPr>
          <p:spPr>
            <a:xfrm flipH="1" flipV="1">
              <a:off x="8478211" y="1742136"/>
              <a:ext cx="351456" cy="872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814723-BA0B-4168-81C3-52627194DD67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9209731" y="2771831"/>
              <a:ext cx="1591586" cy="18936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F0BD396-2574-4D1A-9CC4-A5076FC8FF14}"/>
                </a:ext>
              </a:extLst>
            </p:cNvPr>
            <p:cNvCxnSpPr>
              <a:cxnSpLocks/>
              <a:stCxn id="9" idx="7"/>
              <a:endCxn id="8" idx="4"/>
            </p:cNvCxnSpPr>
            <p:nvPr/>
          </p:nvCxnSpPr>
          <p:spPr>
            <a:xfrm flipV="1">
              <a:off x="11181381" y="1742135"/>
              <a:ext cx="287846" cy="8912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E1468C7-CAFE-47FD-8FC7-FD82162206BC}"/>
                </a:ext>
              </a:extLst>
            </p:cNvPr>
            <p:cNvCxnSpPr>
              <a:cxnSpLocks/>
              <a:stCxn id="7" idx="7"/>
              <a:endCxn id="8" idx="2"/>
            </p:cNvCxnSpPr>
            <p:nvPr/>
          </p:nvCxnSpPr>
          <p:spPr>
            <a:xfrm flipV="1">
              <a:off x="9144522" y="1519499"/>
              <a:ext cx="2102068" cy="1094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013894D-88F4-4B14-A422-86692950C290}"/>
                </a:ext>
              </a:extLst>
            </p:cNvPr>
            <p:cNvCxnSpPr>
              <a:cxnSpLocks/>
              <a:stCxn id="9" idx="1"/>
              <a:endCxn id="6" idx="5"/>
            </p:cNvCxnSpPr>
            <p:nvPr/>
          </p:nvCxnSpPr>
          <p:spPr>
            <a:xfrm flipH="1" flipV="1">
              <a:off x="8635638" y="1676927"/>
              <a:ext cx="2230888" cy="9564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E8C19A5-2707-4D60-9A4E-2B91F7A7EDE7}"/>
                </a:ext>
              </a:extLst>
            </p:cNvPr>
            <p:cNvCxnSpPr>
              <a:cxnSpLocks/>
              <a:stCxn id="8" idx="2"/>
              <a:endCxn id="6" idx="6"/>
            </p:cNvCxnSpPr>
            <p:nvPr/>
          </p:nvCxnSpPr>
          <p:spPr>
            <a:xfrm flipH="1">
              <a:off x="8700847" y="1519499"/>
              <a:ext cx="25457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CD3F98-C14A-4615-9F44-0A606B26794D}"/>
                </a:ext>
              </a:extLst>
            </p:cNvPr>
            <p:cNvSpPr txBox="1"/>
            <p:nvPr/>
          </p:nvSpPr>
          <p:spPr>
            <a:xfrm>
              <a:off x="10095414" y="865988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B1DA65-FCEE-45C0-9C22-D7DFDBD8C7BC}"/>
                </a:ext>
              </a:extLst>
            </p:cNvPr>
            <p:cNvSpPr txBox="1"/>
            <p:nvPr/>
          </p:nvSpPr>
          <p:spPr>
            <a:xfrm>
              <a:off x="8197130" y="204426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AC6B42-8F6F-4818-A730-07C703909E55}"/>
                </a:ext>
              </a:extLst>
            </p:cNvPr>
            <p:cNvSpPr txBox="1"/>
            <p:nvPr/>
          </p:nvSpPr>
          <p:spPr>
            <a:xfrm>
              <a:off x="9688183" y="2871530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7C10DF-1CD6-4A14-A315-E5555A5F66DA}"/>
                </a:ext>
              </a:extLst>
            </p:cNvPr>
            <p:cNvSpPr txBox="1"/>
            <p:nvPr/>
          </p:nvSpPr>
          <p:spPr>
            <a:xfrm>
              <a:off x="11256123" y="1964770"/>
              <a:ext cx="729528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6B71FB-BF8D-4E73-BA26-BC68189F3B16}"/>
                </a:ext>
              </a:extLst>
            </p:cNvPr>
            <p:cNvSpPr txBox="1"/>
            <p:nvPr/>
          </p:nvSpPr>
          <p:spPr>
            <a:xfrm>
              <a:off x="10313588" y="2111053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EF22EB-A709-427C-9FD1-4C5FE4584BEC}"/>
                </a:ext>
              </a:extLst>
            </p:cNvPr>
            <p:cNvSpPr txBox="1"/>
            <p:nvPr/>
          </p:nvSpPr>
          <p:spPr>
            <a:xfrm>
              <a:off x="10774860" y="489802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D3EC4A-2908-49A0-B680-3CE6D1C8B9CB}"/>
                </a:ext>
              </a:extLst>
            </p:cNvPr>
            <p:cNvSpPr txBox="1"/>
            <p:nvPr/>
          </p:nvSpPr>
          <p:spPr>
            <a:xfrm>
              <a:off x="8650081" y="662083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B155FF-BC72-443E-B4A8-BE1A0E1B0FA4}"/>
                </a:ext>
              </a:extLst>
            </p:cNvPr>
            <p:cNvSpPr txBox="1"/>
            <p:nvPr/>
          </p:nvSpPr>
          <p:spPr>
            <a:xfrm>
              <a:off x="9337255" y="93578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045F38-4D87-4AF3-B98A-951301F1F07B}"/>
                </a:ext>
              </a:extLst>
            </p:cNvPr>
            <p:cNvSpPr txBox="1"/>
            <p:nvPr/>
          </p:nvSpPr>
          <p:spPr>
            <a:xfrm>
              <a:off x="9269688" y="2133260"/>
              <a:ext cx="984820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AF2087-D58C-4ABE-A3D4-090E6D05332C}"/>
                </a:ext>
              </a:extLst>
            </p:cNvPr>
            <p:cNvSpPr txBox="1"/>
            <p:nvPr/>
          </p:nvSpPr>
          <p:spPr>
            <a:xfrm>
              <a:off x="9685170" y="135552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2AE7E33-CCA8-42E4-9E9C-FA63EBCCD416}"/>
              </a:ext>
            </a:extLst>
          </p:cNvPr>
          <p:cNvGrpSpPr/>
          <p:nvPr/>
        </p:nvGrpSpPr>
        <p:grpSpPr>
          <a:xfrm>
            <a:off x="8111263" y="3654215"/>
            <a:ext cx="3788521" cy="2976756"/>
            <a:chOff x="8111263" y="3654215"/>
            <a:chExt cx="3788521" cy="297675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8300B66-07ED-4565-B08B-4E64F087AE6A}"/>
                </a:ext>
              </a:extLst>
            </p:cNvPr>
            <p:cNvSpPr/>
            <p:nvPr/>
          </p:nvSpPr>
          <p:spPr>
            <a:xfrm>
              <a:off x="9623471" y="3654215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8EF8BA-E3B0-406D-A2BB-5ECC7C43800D}"/>
                </a:ext>
              </a:extLst>
            </p:cNvPr>
            <p:cNvSpPr/>
            <p:nvPr/>
          </p:nvSpPr>
          <p:spPr>
            <a:xfrm>
              <a:off x="8169707" y="4602000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F1DB2B0-6BA0-4F21-9BB8-7FF14034EAEB}"/>
                </a:ext>
              </a:extLst>
            </p:cNvPr>
            <p:cNvSpPr/>
            <p:nvPr/>
          </p:nvSpPr>
          <p:spPr>
            <a:xfrm>
              <a:off x="8678591" y="5854331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1BF7A5E-5CAC-490E-9D3F-0B3B44B7A6C2}"/>
                </a:ext>
              </a:extLst>
            </p:cNvPr>
            <p:cNvSpPr/>
            <p:nvPr/>
          </p:nvSpPr>
          <p:spPr>
            <a:xfrm>
              <a:off x="11160723" y="4601999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9CB302-371A-4145-B44E-7E9126045BED}"/>
                </a:ext>
              </a:extLst>
            </p:cNvPr>
            <p:cNvSpPr/>
            <p:nvPr/>
          </p:nvSpPr>
          <p:spPr>
            <a:xfrm>
              <a:off x="10715450" y="5873267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63BC2B-8921-438A-8DC3-56FA6487E880}"/>
                </a:ext>
              </a:extLst>
            </p:cNvPr>
            <p:cNvCxnSpPr>
              <a:cxnSpLocks/>
              <a:stCxn id="32" idx="2"/>
              <a:endCxn id="33" idx="7"/>
            </p:cNvCxnSpPr>
            <p:nvPr/>
          </p:nvCxnSpPr>
          <p:spPr>
            <a:xfrm flipH="1">
              <a:off x="8549771" y="3876852"/>
              <a:ext cx="1073700" cy="790357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5496F1-F590-43E4-9C9A-48CF234404A0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 flipH="1">
              <a:off x="8901228" y="4099488"/>
              <a:ext cx="860200" cy="17548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F917546-1E06-42F1-BF09-65EA28395669}"/>
                </a:ext>
              </a:extLst>
            </p:cNvPr>
            <p:cNvCxnSpPr>
              <a:cxnSpLocks/>
              <a:stCxn id="32" idx="4"/>
              <a:endCxn id="36" idx="0"/>
            </p:cNvCxnSpPr>
            <p:nvPr/>
          </p:nvCxnSpPr>
          <p:spPr>
            <a:xfrm>
              <a:off x="9846108" y="4099488"/>
              <a:ext cx="1091979" cy="1773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E9AAA64-1A4C-4D76-AA2B-C7B8487A8A92}"/>
                </a:ext>
              </a:extLst>
            </p:cNvPr>
            <p:cNvCxnSpPr>
              <a:cxnSpLocks/>
              <a:stCxn id="32" idx="6"/>
              <a:endCxn id="35" idx="1"/>
            </p:cNvCxnSpPr>
            <p:nvPr/>
          </p:nvCxnSpPr>
          <p:spPr>
            <a:xfrm>
              <a:off x="10068744" y="3876852"/>
              <a:ext cx="1157188" cy="79035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033F777-7B1E-4D92-9F08-6B734081BEB7}"/>
                </a:ext>
              </a:extLst>
            </p:cNvPr>
            <p:cNvCxnSpPr>
              <a:cxnSpLocks/>
              <a:stCxn id="34" idx="1"/>
              <a:endCxn id="33" idx="4"/>
            </p:cNvCxnSpPr>
            <p:nvPr/>
          </p:nvCxnSpPr>
          <p:spPr>
            <a:xfrm flipH="1" flipV="1">
              <a:off x="8392344" y="5047273"/>
              <a:ext cx="351456" cy="872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CBB254E-28B9-4D4F-9DC6-79C9DFC25E35}"/>
                </a:ext>
              </a:extLst>
            </p:cNvPr>
            <p:cNvCxnSpPr>
              <a:cxnSpLocks/>
              <a:stCxn id="34" idx="6"/>
              <a:endCxn id="36" idx="2"/>
            </p:cNvCxnSpPr>
            <p:nvPr/>
          </p:nvCxnSpPr>
          <p:spPr>
            <a:xfrm>
              <a:off x="9123864" y="6076968"/>
              <a:ext cx="1591586" cy="18936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8053873-E630-4259-B7AD-AE6C858591CD}"/>
                </a:ext>
              </a:extLst>
            </p:cNvPr>
            <p:cNvCxnSpPr>
              <a:cxnSpLocks/>
              <a:stCxn id="36" idx="7"/>
              <a:endCxn id="35" idx="4"/>
            </p:cNvCxnSpPr>
            <p:nvPr/>
          </p:nvCxnSpPr>
          <p:spPr>
            <a:xfrm flipV="1">
              <a:off x="11095514" y="5047272"/>
              <a:ext cx="287846" cy="891204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C481F2B-E6CA-45C6-971E-554E8695CF58}"/>
                </a:ext>
              </a:extLst>
            </p:cNvPr>
            <p:cNvCxnSpPr>
              <a:cxnSpLocks/>
              <a:stCxn id="34" idx="7"/>
              <a:endCxn id="35" idx="2"/>
            </p:cNvCxnSpPr>
            <p:nvPr/>
          </p:nvCxnSpPr>
          <p:spPr>
            <a:xfrm flipV="1">
              <a:off x="9058655" y="4824636"/>
              <a:ext cx="2102068" cy="1094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6F958CC-4200-41DC-BBA0-50ED5C9DA442}"/>
                </a:ext>
              </a:extLst>
            </p:cNvPr>
            <p:cNvCxnSpPr>
              <a:cxnSpLocks/>
              <a:stCxn id="36" idx="1"/>
              <a:endCxn id="33" idx="5"/>
            </p:cNvCxnSpPr>
            <p:nvPr/>
          </p:nvCxnSpPr>
          <p:spPr>
            <a:xfrm flipH="1" flipV="1">
              <a:off x="8549771" y="4982064"/>
              <a:ext cx="2230888" cy="956412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FDA785E-6833-4DDF-B66A-DADA8C8452F4}"/>
                </a:ext>
              </a:extLst>
            </p:cNvPr>
            <p:cNvCxnSpPr>
              <a:cxnSpLocks/>
              <a:stCxn id="35" idx="2"/>
              <a:endCxn id="33" idx="6"/>
            </p:cNvCxnSpPr>
            <p:nvPr/>
          </p:nvCxnSpPr>
          <p:spPr>
            <a:xfrm flipH="1">
              <a:off x="8614980" y="4824636"/>
              <a:ext cx="25457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EA52B2F-80D8-40AC-BB90-B533B7FB75C5}"/>
                </a:ext>
              </a:extLst>
            </p:cNvPr>
            <p:cNvSpPr txBox="1"/>
            <p:nvPr/>
          </p:nvSpPr>
          <p:spPr>
            <a:xfrm>
              <a:off x="10009547" y="4171125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92131F-85A4-439A-A799-F385F7C81E29}"/>
                </a:ext>
              </a:extLst>
            </p:cNvPr>
            <p:cNvSpPr txBox="1"/>
            <p:nvPr/>
          </p:nvSpPr>
          <p:spPr>
            <a:xfrm>
              <a:off x="8111263" y="5349401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A423BD-37F5-4612-81DA-27A888585496}"/>
                </a:ext>
              </a:extLst>
            </p:cNvPr>
            <p:cNvSpPr txBox="1"/>
            <p:nvPr/>
          </p:nvSpPr>
          <p:spPr>
            <a:xfrm>
              <a:off x="9361749" y="6158646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DC30090-DD17-4115-BDA2-3BB7DFDF5F2B}"/>
                </a:ext>
              </a:extLst>
            </p:cNvPr>
            <p:cNvSpPr txBox="1"/>
            <p:nvPr/>
          </p:nvSpPr>
          <p:spPr>
            <a:xfrm>
              <a:off x="11170256" y="5269907"/>
              <a:ext cx="729528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53277DD-E8B7-4A23-8F78-B9F7A38F4E07}"/>
                </a:ext>
              </a:extLst>
            </p:cNvPr>
            <p:cNvSpPr txBox="1"/>
            <p:nvPr/>
          </p:nvSpPr>
          <p:spPr>
            <a:xfrm>
              <a:off x="10227721" y="5416190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F8EDCDF-A36B-46A0-B451-E1E1E7E587DD}"/>
                </a:ext>
              </a:extLst>
            </p:cNvPr>
            <p:cNvSpPr txBox="1"/>
            <p:nvPr/>
          </p:nvSpPr>
          <p:spPr>
            <a:xfrm>
              <a:off x="10688993" y="3794939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04DC60-4CE1-4837-B1B4-869DCB7605A6}"/>
                </a:ext>
              </a:extLst>
            </p:cNvPr>
            <p:cNvSpPr txBox="1"/>
            <p:nvPr/>
          </p:nvSpPr>
          <p:spPr>
            <a:xfrm>
              <a:off x="8564214" y="3967220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48E363-AA84-4E8C-811F-489DE1155D19}"/>
                </a:ext>
              </a:extLst>
            </p:cNvPr>
            <p:cNvSpPr txBox="1"/>
            <p:nvPr/>
          </p:nvSpPr>
          <p:spPr>
            <a:xfrm>
              <a:off x="9251388" y="424092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A83A371-BCE0-4CAE-9F23-9BB73E302FAE}"/>
                </a:ext>
              </a:extLst>
            </p:cNvPr>
            <p:cNvSpPr txBox="1"/>
            <p:nvPr/>
          </p:nvSpPr>
          <p:spPr>
            <a:xfrm>
              <a:off x="9183821" y="5438397"/>
              <a:ext cx="984820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5487EB2-DFAA-4201-8323-4A8D9C5339BF}"/>
                </a:ext>
              </a:extLst>
            </p:cNvPr>
            <p:cNvSpPr txBox="1"/>
            <p:nvPr/>
          </p:nvSpPr>
          <p:spPr>
            <a:xfrm>
              <a:off x="9599303" y="466066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366D38-7928-45B4-A0D4-3AC2DF6764F3}"/>
                </a:ext>
              </a:extLst>
            </p:cNvPr>
            <p:cNvSpPr/>
            <p:nvPr/>
          </p:nvSpPr>
          <p:spPr>
            <a:xfrm>
              <a:off x="9041133" y="6060800"/>
              <a:ext cx="1724838" cy="361771"/>
            </a:xfrm>
            <a:custGeom>
              <a:avLst/>
              <a:gdLst>
                <a:gd name="connsiteX0" fmla="*/ 1724838 w 1724838"/>
                <a:gd name="connsiteY0" fmla="*/ 133171 h 361771"/>
                <a:gd name="connsiteX1" fmla="*/ 870310 w 1724838"/>
                <a:gd name="connsiteY1" fmla="*/ 361771 h 361771"/>
                <a:gd name="connsiteX2" fmla="*/ 870310 w 1724838"/>
                <a:gd name="connsiteY2" fmla="*/ 361771 h 361771"/>
                <a:gd name="connsiteX3" fmla="*/ 70210 w 1724838"/>
                <a:gd name="connsiteY3" fmla="*/ 35200 h 361771"/>
                <a:gd name="connsiteX4" fmla="*/ 91981 w 1724838"/>
                <a:gd name="connsiteY4" fmla="*/ 24314 h 3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4838" h="361771">
                  <a:moveTo>
                    <a:pt x="1724838" y="133171"/>
                  </a:moveTo>
                  <a:lnTo>
                    <a:pt x="870310" y="361771"/>
                  </a:lnTo>
                  <a:lnTo>
                    <a:pt x="870310" y="361771"/>
                  </a:lnTo>
                  <a:lnTo>
                    <a:pt x="70210" y="35200"/>
                  </a:lnTo>
                  <a:cubicBezTo>
                    <a:pt x="-59512" y="-21043"/>
                    <a:pt x="16234" y="1635"/>
                    <a:pt x="91981" y="24314"/>
                  </a:cubicBezTo>
                </a:path>
              </a:pathLst>
            </a:cu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907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94BE-2D8D-4F81-808A-03405FC9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It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5A3AA-5129-4CB5-98E8-B05A61A1F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8231303" cy="4845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So…now every vertex has even degree…but there’s not a nice order anymore.</a:t>
            </a:r>
          </a:p>
          <a:p>
            <a:r>
              <a:rPr lang="en-US" dirty="0"/>
              <a:t>We’ll have to find one.</a:t>
            </a:r>
          </a:p>
          <a:p>
            <a:endParaRPr lang="en-US" dirty="0"/>
          </a:p>
          <a:p>
            <a:r>
              <a:rPr lang="en-US" dirty="0"/>
              <a:t>Start from the starting point, and just follow any unused edge!</a:t>
            </a:r>
          </a:p>
          <a:p>
            <a:r>
              <a:rPr lang="en-US" dirty="0"/>
              <a:t>Because every vertex has even degree, (except for the starting vertex) when you go in, you can come out! So you can’t “get stuck” </a:t>
            </a:r>
          </a:p>
          <a:p>
            <a:r>
              <a:rPr lang="en-US" dirty="0"/>
              <a:t>What if you get back to the start and end up with unused edges? Find a visited vertex one is adjacent to and “splice in” the cycles.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6E3FCD-03A2-4671-82F3-9CE5DBFD042F}"/>
              </a:ext>
            </a:extLst>
          </p:cNvPr>
          <p:cNvGrpSpPr/>
          <p:nvPr/>
        </p:nvGrpSpPr>
        <p:grpSpPr>
          <a:xfrm>
            <a:off x="8567036" y="105472"/>
            <a:ext cx="3436289" cy="2768356"/>
            <a:chOff x="8567036" y="105472"/>
            <a:chExt cx="3436289" cy="27683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E5F0DE5-4378-4E64-A0BD-113339240967}"/>
                </a:ext>
              </a:extLst>
            </p:cNvPr>
            <p:cNvSpPr/>
            <p:nvPr/>
          </p:nvSpPr>
          <p:spPr>
            <a:xfrm>
              <a:off x="10020800" y="105472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A17640-A977-4EBA-A0BA-188D967C26E7}"/>
                </a:ext>
              </a:extLst>
            </p:cNvPr>
            <p:cNvSpPr/>
            <p:nvPr/>
          </p:nvSpPr>
          <p:spPr>
            <a:xfrm>
              <a:off x="8567036" y="1053257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BD7518-94F8-4C17-A591-3C3D5AA919BF}"/>
                </a:ext>
              </a:extLst>
            </p:cNvPr>
            <p:cNvSpPr/>
            <p:nvPr/>
          </p:nvSpPr>
          <p:spPr>
            <a:xfrm>
              <a:off x="9075920" y="2305588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1660D0-97B3-4DA2-8006-BE15167E5F66}"/>
                </a:ext>
              </a:extLst>
            </p:cNvPr>
            <p:cNvSpPr/>
            <p:nvPr/>
          </p:nvSpPr>
          <p:spPr>
            <a:xfrm>
              <a:off x="11558052" y="1053256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824DB50-3035-4C89-BF1D-B5D19A8BA9A8}"/>
                </a:ext>
              </a:extLst>
            </p:cNvPr>
            <p:cNvSpPr/>
            <p:nvPr/>
          </p:nvSpPr>
          <p:spPr>
            <a:xfrm>
              <a:off x="11112779" y="2324524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6C7660-7010-43C8-B4F1-7B964770198F}"/>
                </a:ext>
              </a:extLst>
            </p:cNvPr>
            <p:cNvCxnSpPr>
              <a:cxnSpLocks/>
              <a:stCxn id="5" idx="2"/>
              <a:endCxn id="6" idx="7"/>
            </p:cNvCxnSpPr>
            <p:nvPr/>
          </p:nvCxnSpPr>
          <p:spPr>
            <a:xfrm flipH="1">
              <a:off x="8947100" y="328109"/>
              <a:ext cx="1073700" cy="7903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7CA469-3742-4040-A3C7-6A4DFFA8D1C9}"/>
                </a:ext>
              </a:extLst>
            </p:cNvPr>
            <p:cNvCxnSpPr>
              <a:cxnSpLocks/>
              <a:stCxn id="5" idx="6"/>
              <a:endCxn id="8" idx="1"/>
            </p:cNvCxnSpPr>
            <p:nvPr/>
          </p:nvCxnSpPr>
          <p:spPr>
            <a:xfrm>
              <a:off x="10466073" y="328109"/>
              <a:ext cx="1157188" cy="7903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6C69CA-AE65-4423-B81F-55C1A0DB4294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9521193" y="2528225"/>
              <a:ext cx="1591586" cy="189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35282E-3F68-474E-A000-20745A3F39F8}"/>
                </a:ext>
              </a:extLst>
            </p:cNvPr>
            <p:cNvCxnSpPr>
              <a:cxnSpLocks/>
              <a:stCxn id="9" idx="7"/>
              <a:endCxn id="8" idx="4"/>
            </p:cNvCxnSpPr>
            <p:nvPr/>
          </p:nvCxnSpPr>
          <p:spPr>
            <a:xfrm flipV="1">
              <a:off x="11492843" y="1498529"/>
              <a:ext cx="287846" cy="8912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175E30E-ACF7-4975-BF89-301C61748035}"/>
                </a:ext>
              </a:extLst>
            </p:cNvPr>
            <p:cNvCxnSpPr>
              <a:cxnSpLocks/>
              <a:stCxn id="9" idx="1"/>
              <a:endCxn id="6" idx="5"/>
            </p:cNvCxnSpPr>
            <p:nvPr/>
          </p:nvCxnSpPr>
          <p:spPr>
            <a:xfrm flipH="1" flipV="1">
              <a:off x="8947100" y="1433321"/>
              <a:ext cx="2230888" cy="9564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224A24C-696B-4009-9107-AE2EB442412E}"/>
                </a:ext>
              </a:extLst>
            </p:cNvPr>
            <p:cNvSpPr/>
            <p:nvPr/>
          </p:nvSpPr>
          <p:spPr>
            <a:xfrm>
              <a:off x="9438462" y="2512057"/>
              <a:ext cx="1724838" cy="361771"/>
            </a:xfrm>
            <a:custGeom>
              <a:avLst/>
              <a:gdLst>
                <a:gd name="connsiteX0" fmla="*/ 1724838 w 1724838"/>
                <a:gd name="connsiteY0" fmla="*/ 133171 h 361771"/>
                <a:gd name="connsiteX1" fmla="*/ 870310 w 1724838"/>
                <a:gd name="connsiteY1" fmla="*/ 361771 h 361771"/>
                <a:gd name="connsiteX2" fmla="*/ 870310 w 1724838"/>
                <a:gd name="connsiteY2" fmla="*/ 361771 h 361771"/>
                <a:gd name="connsiteX3" fmla="*/ 70210 w 1724838"/>
                <a:gd name="connsiteY3" fmla="*/ 35200 h 361771"/>
                <a:gd name="connsiteX4" fmla="*/ 91981 w 1724838"/>
                <a:gd name="connsiteY4" fmla="*/ 24314 h 3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4838" h="361771">
                  <a:moveTo>
                    <a:pt x="1724838" y="133171"/>
                  </a:moveTo>
                  <a:lnTo>
                    <a:pt x="870310" y="361771"/>
                  </a:lnTo>
                  <a:lnTo>
                    <a:pt x="870310" y="361771"/>
                  </a:lnTo>
                  <a:lnTo>
                    <a:pt x="70210" y="35200"/>
                  </a:lnTo>
                  <a:cubicBezTo>
                    <a:pt x="-59512" y="-21043"/>
                    <a:pt x="16234" y="1635"/>
                    <a:pt x="91981" y="2431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753E3E46-A69E-4993-9AF4-4C7CB00E7711}"/>
              </a:ext>
            </a:extLst>
          </p:cNvPr>
          <p:cNvSpPr/>
          <p:nvPr/>
        </p:nvSpPr>
        <p:spPr>
          <a:xfrm>
            <a:off x="9979055" y="2996152"/>
            <a:ext cx="445273" cy="4452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CDACC2E-E21D-4FD3-A88F-AE9915EF4F8A}"/>
              </a:ext>
            </a:extLst>
          </p:cNvPr>
          <p:cNvSpPr/>
          <p:nvPr/>
        </p:nvSpPr>
        <p:spPr>
          <a:xfrm>
            <a:off x="8525291" y="3943937"/>
            <a:ext cx="445273" cy="4452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6D1FD9B-A24F-40FC-AE84-A9291EEC7988}"/>
              </a:ext>
            </a:extLst>
          </p:cNvPr>
          <p:cNvSpPr/>
          <p:nvPr/>
        </p:nvSpPr>
        <p:spPr>
          <a:xfrm>
            <a:off x="9034175" y="5196268"/>
            <a:ext cx="445273" cy="4452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942E5BA-828D-4D05-B5A9-79861ACEDB15}"/>
              </a:ext>
            </a:extLst>
          </p:cNvPr>
          <p:cNvSpPr/>
          <p:nvPr/>
        </p:nvSpPr>
        <p:spPr>
          <a:xfrm>
            <a:off x="11516307" y="3943936"/>
            <a:ext cx="445273" cy="4452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C1484FD-28BC-4398-98AA-635C642F65A4}"/>
              </a:ext>
            </a:extLst>
          </p:cNvPr>
          <p:cNvSpPr/>
          <p:nvPr/>
        </p:nvSpPr>
        <p:spPr>
          <a:xfrm>
            <a:off x="11071034" y="5215204"/>
            <a:ext cx="445273" cy="4452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B5D0D49-3BEF-48A0-BDEF-60148E983AAD}"/>
              </a:ext>
            </a:extLst>
          </p:cNvPr>
          <p:cNvCxnSpPr>
            <a:cxnSpLocks/>
            <a:stCxn id="33" idx="2"/>
            <a:endCxn id="34" idx="7"/>
          </p:cNvCxnSpPr>
          <p:nvPr/>
        </p:nvCxnSpPr>
        <p:spPr>
          <a:xfrm flipH="1">
            <a:off x="8905355" y="3218789"/>
            <a:ext cx="1073700" cy="790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0C638-59E3-472B-9ABA-5904B832A625}"/>
              </a:ext>
            </a:extLst>
          </p:cNvPr>
          <p:cNvCxnSpPr>
            <a:cxnSpLocks/>
            <a:stCxn id="33" idx="6"/>
            <a:endCxn id="36" idx="1"/>
          </p:cNvCxnSpPr>
          <p:nvPr/>
        </p:nvCxnSpPr>
        <p:spPr>
          <a:xfrm>
            <a:off x="10424328" y="3218789"/>
            <a:ext cx="1157188" cy="790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46CDD3A-0F51-4BB8-A3E2-026ED73AA797}"/>
              </a:ext>
            </a:extLst>
          </p:cNvPr>
          <p:cNvCxnSpPr>
            <a:cxnSpLocks/>
            <a:stCxn id="35" idx="6"/>
            <a:endCxn id="37" idx="2"/>
          </p:cNvCxnSpPr>
          <p:nvPr/>
        </p:nvCxnSpPr>
        <p:spPr>
          <a:xfrm>
            <a:off x="9479448" y="5418905"/>
            <a:ext cx="1591586" cy="1893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13D11FF-F13F-4092-BC41-A9E3FA97F2BE}"/>
              </a:ext>
            </a:extLst>
          </p:cNvPr>
          <p:cNvCxnSpPr>
            <a:cxnSpLocks/>
            <a:stCxn id="37" idx="7"/>
            <a:endCxn id="36" idx="4"/>
          </p:cNvCxnSpPr>
          <p:nvPr/>
        </p:nvCxnSpPr>
        <p:spPr>
          <a:xfrm flipV="1">
            <a:off x="11451098" y="4389209"/>
            <a:ext cx="287846" cy="8912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A59AC08-B8C1-4EF6-A636-640FAE3A899F}"/>
              </a:ext>
            </a:extLst>
          </p:cNvPr>
          <p:cNvCxnSpPr>
            <a:cxnSpLocks/>
            <a:stCxn id="37" idx="1"/>
            <a:endCxn id="34" idx="5"/>
          </p:cNvCxnSpPr>
          <p:nvPr/>
        </p:nvCxnSpPr>
        <p:spPr>
          <a:xfrm flipH="1" flipV="1">
            <a:off x="8905355" y="4324001"/>
            <a:ext cx="2230888" cy="956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56D55B0-E5A6-4A94-95AD-B5A728AC338F}"/>
              </a:ext>
            </a:extLst>
          </p:cNvPr>
          <p:cNvSpPr/>
          <p:nvPr/>
        </p:nvSpPr>
        <p:spPr>
          <a:xfrm>
            <a:off x="9396717" y="5402737"/>
            <a:ext cx="1724838" cy="361771"/>
          </a:xfrm>
          <a:custGeom>
            <a:avLst/>
            <a:gdLst>
              <a:gd name="connsiteX0" fmla="*/ 1724838 w 1724838"/>
              <a:gd name="connsiteY0" fmla="*/ 133171 h 361771"/>
              <a:gd name="connsiteX1" fmla="*/ 870310 w 1724838"/>
              <a:gd name="connsiteY1" fmla="*/ 361771 h 361771"/>
              <a:gd name="connsiteX2" fmla="*/ 870310 w 1724838"/>
              <a:gd name="connsiteY2" fmla="*/ 361771 h 361771"/>
              <a:gd name="connsiteX3" fmla="*/ 70210 w 1724838"/>
              <a:gd name="connsiteY3" fmla="*/ 35200 h 361771"/>
              <a:gd name="connsiteX4" fmla="*/ 91981 w 1724838"/>
              <a:gd name="connsiteY4" fmla="*/ 24314 h 3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838" h="361771">
                <a:moveTo>
                  <a:pt x="1724838" y="133171"/>
                </a:moveTo>
                <a:lnTo>
                  <a:pt x="870310" y="361771"/>
                </a:lnTo>
                <a:lnTo>
                  <a:pt x="870310" y="361771"/>
                </a:lnTo>
                <a:lnTo>
                  <a:pt x="70210" y="35200"/>
                </a:lnTo>
                <a:cubicBezTo>
                  <a:pt x="-59512" y="-21043"/>
                  <a:pt x="16234" y="1635"/>
                  <a:pt x="91981" y="24314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F48775-65D4-47AB-BC0F-CC18FD24DBB5}"/>
              </a:ext>
            </a:extLst>
          </p:cNvPr>
          <p:cNvSpPr txBox="1"/>
          <p:nvPr/>
        </p:nvSpPr>
        <p:spPr>
          <a:xfrm>
            <a:off x="8806543" y="5873750"/>
            <a:ext cx="3155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D,A,B,E,D is found first. E,C,E found next. After splicing:</a:t>
            </a:r>
          </a:p>
          <a:p>
            <a:r>
              <a:rPr lang="en-US" dirty="0"/>
              <a:t>D,A,B,E,C,E,D. is the final tour</a:t>
            </a:r>
          </a:p>
        </p:txBody>
      </p:sp>
    </p:spTree>
    <p:extLst>
      <p:ext uri="{BB962C8B-B14F-4D97-AF65-F5344CB8AC3E}">
        <p14:creationId xmlns:p14="http://schemas.microsoft.com/office/powerpoint/2010/main" val="156895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0772-F078-4615-B7E8-A8C9F0CD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good approximation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EB3FC-B7D7-4DF6-8B63-23A2D0223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visit every vertex at least once!</a:t>
            </a:r>
          </a:p>
          <a:p>
            <a:endParaRPr lang="en-US" dirty="0"/>
          </a:p>
          <a:p>
            <a:r>
              <a:rPr lang="en-US" dirty="0"/>
              <a:t>Every vertex had degree at least one (because we started with an MST!)</a:t>
            </a:r>
          </a:p>
          <a:p>
            <a:r>
              <a:rPr lang="en-US" dirty="0"/>
              <a:t>So by the end of the process, we had degree at least two on every vertex.</a:t>
            </a:r>
          </a:p>
          <a:p>
            <a:r>
              <a:rPr lang="en-US" dirty="0"/>
              <a:t>And we go back and use all the edges we selected. So we visit every vertex, and we start and end at the same place.</a:t>
            </a:r>
          </a:p>
        </p:txBody>
      </p:sp>
    </p:spTree>
    <p:extLst>
      <p:ext uri="{BB962C8B-B14F-4D97-AF65-F5344CB8AC3E}">
        <p14:creationId xmlns:p14="http://schemas.microsoft.com/office/powerpoint/2010/main" val="4003541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A737-E0D9-4536-98C5-DF216621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good approximation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2CBDA-03EC-459C-97F6-F1883BB96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does our algorithm produce?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(at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US" dirty="0"/>
                  <a:t> times the weight of the optimal tour)</a:t>
                </a:r>
              </a:p>
              <a:p>
                <a:r>
                  <a:rPr lang="en-US" dirty="0"/>
                  <a:t>Why? We use every edge once, that’s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𝑀𝑆𝑇</m:t>
                    </m:r>
                  </m:oMath>
                </a14:m>
                <a:r>
                  <a:rPr lang="en-US" dirty="0"/>
                  <a:t> plus the weight of the matching. </a:t>
                </a:r>
              </a:p>
              <a:p>
                <a:r>
                  <a:rPr lang="en-US" dirty="0"/>
                  <a:t>How much is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𝑀𝑆𝑇</m:t>
                    </m:r>
                  </m:oMath>
                </a14:m>
                <a:r>
                  <a:rPr lang="en-US" dirty="0"/>
                  <a:t>?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has a spanning tree inside it!)</a:t>
                </a:r>
              </a:p>
              <a:p>
                <a:r>
                  <a:rPr lang="en-US" dirty="0"/>
                  <a:t>How much is the matching?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is less than a tour on the odd vertices, and a tour on the odd vertices is made up of two matchings)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2CBDA-03EC-459C-97F6-F1883BB96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737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AF3A-2766-4159-B788-23F8D823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TSP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75D57-024B-49B2-8930-2977CF1FAB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found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-approximation for TSP! </a:t>
                </a:r>
              </a:p>
              <a:p>
                <a:r>
                  <a:rPr lang="en-US" dirty="0"/>
                  <a:t>The algorithm is called “</a:t>
                </a:r>
                <a:r>
                  <a:rPr lang="en-US" dirty="0" err="1"/>
                  <a:t>Christofides</a:t>
                </a:r>
                <a:r>
                  <a:rPr lang="en-US" dirty="0"/>
                  <a:t> Algorithm”</a:t>
                </a:r>
              </a:p>
              <a:p>
                <a:r>
                  <a:rPr lang="en-US" dirty="0"/>
                  <a:t>It’s almost 50 years old.</a:t>
                </a:r>
              </a:p>
              <a:p>
                <a:endParaRPr lang="en-US" dirty="0"/>
              </a:p>
              <a:p>
                <a:r>
                  <a:rPr lang="en-US" dirty="0"/>
                  <a:t>The best approximation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Developed by three researchers at UW </a:t>
                </a:r>
                <a:r>
                  <a:rPr lang="en-US" b="1" dirty="0"/>
                  <a:t>in the last two years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https://arxiv.org/pdf/2007.01409.pdf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75D57-024B-49B2-8930-2977CF1FAB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48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5A6A8-EB1A-4915-BC94-53C3944F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F6A77-A9C5-46E8-BA77-354713793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Approximation Algorithms for NP-complete problems</a:t>
            </a:r>
          </a:p>
          <a:p>
            <a:pPr lvl="1"/>
            <a:r>
              <a:rPr lang="en-US" dirty="0"/>
              <a:t>How do we measure quality?</a:t>
            </a:r>
          </a:p>
          <a:p>
            <a:pPr lvl="1"/>
            <a:r>
              <a:rPr lang="en-US" dirty="0"/>
              <a:t>Two examples for vertex cover</a:t>
            </a:r>
          </a:p>
          <a:p>
            <a:pPr lvl="1"/>
            <a:r>
              <a:rPr lang="en-US" dirty="0"/>
              <a:t>An example for TSP.</a:t>
            </a:r>
          </a:p>
        </p:txBody>
      </p:sp>
    </p:spTree>
    <p:extLst>
      <p:ext uri="{BB962C8B-B14F-4D97-AF65-F5344CB8AC3E}">
        <p14:creationId xmlns:p14="http://schemas.microsoft.com/office/powerpoint/2010/main" val="3546283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8F2B-87DE-42CC-A97A-1AD0689B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63E54-8F8F-4F23-8519-05581ECBD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Coping with NP-hardness.</a:t>
            </a:r>
          </a:p>
          <a:p>
            <a:r>
              <a:rPr lang="en-US" dirty="0"/>
              <a:t>1. Understand your problem really well (make sure you’re not solving an easy special case).</a:t>
            </a:r>
          </a:p>
          <a:p>
            <a:r>
              <a:rPr lang="en-US" dirty="0"/>
              <a:t>2. Prove the problem really is NP-hard.</a:t>
            </a:r>
          </a:p>
          <a:p>
            <a:r>
              <a:rPr lang="en-US" dirty="0"/>
              <a:t>3. Try a band-aid (SAT library, Integer programming library, etc.)</a:t>
            </a:r>
          </a:p>
          <a:p>
            <a:r>
              <a:rPr lang="en-US" dirty="0"/>
              <a:t>4. Try to find a good-enough exponential time algorithm or an approximation algorithm.</a:t>
            </a:r>
          </a:p>
        </p:txBody>
      </p:sp>
    </p:spTree>
    <p:extLst>
      <p:ext uri="{BB962C8B-B14F-4D97-AF65-F5344CB8AC3E}">
        <p14:creationId xmlns:p14="http://schemas.microsoft.com/office/powerpoint/2010/main" val="404083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D82C41-1372-4534-9930-504803B3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E085B-F6B8-4B76-A78E-212703279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Putting away decision problems, we’re now interested in optimization problems.</a:t>
            </a:r>
          </a:p>
          <a:p>
            <a:r>
              <a:rPr lang="en-US" dirty="0"/>
              <a:t>Problems where we’re looking for the “biggest” or “smallest” or “maximum” or “minimum” or some other “best”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Much more like the problems we’re used to!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F307D7-B052-4A46-9858-080891A02C98}"/>
                  </a:ext>
                </a:extLst>
              </p:cNvPr>
              <p:cNvSpPr/>
              <p:nvPr/>
            </p:nvSpPr>
            <p:spPr>
              <a:xfrm>
                <a:off x="586669" y="3502093"/>
                <a:ext cx="10335759" cy="177856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find the </a:t>
                </a:r>
                <a:r>
                  <a:rPr lang="en-US" sz="2800" b="1" dirty="0"/>
                  <a:t>smallest </a:t>
                </a:r>
                <a:r>
                  <a:rPr lang="en-US" sz="2800" dirty="0"/>
                  <a:t>set of vertices such that every edge has at least one endpoints in the set.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F307D7-B052-4A46-9858-080891A02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69" y="3502093"/>
                <a:ext cx="10335759" cy="1778567"/>
              </a:xfrm>
              <a:prstGeom prst="rect">
                <a:avLst/>
              </a:prstGeom>
              <a:blipFill>
                <a:blip r:embed="rId2"/>
                <a:stretch>
                  <a:fillRect l="-1179" r="-1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53B616A-0258-46AB-99CA-64ECEE572F2D}"/>
              </a:ext>
            </a:extLst>
          </p:cNvPr>
          <p:cNvSpPr/>
          <p:nvPr/>
        </p:nvSpPr>
        <p:spPr>
          <a:xfrm>
            <a:off x="586669" y="3502094"/>
            <a:ext cx="10335759" cy="589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Vertex Cover (Optimization Version)</a:t>
            </a:r>
          </a:p>
        </p:txBody>
      </p:sp>
    </p:spTree>
    <p:extLst>
      <p:ext uri="{BB962C8B-B14F-4D97-AF65-F5344CB8AC3E}">
        <p14:creationId xmlns:p14="http://schemas.microsoft.com/office/powerpoint/2010/main" val="325572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6FB9-5B6D-4D68-BF7D-ED90BECF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NP-hardness say?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1FC378-9EB5-4768-AA1A-EF0A5D7515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NP-hardness says:</a:t>
                </a:r>
              </a:p>
              <a:p>
                <a:r>
                  <a:rPr lang="en-US" dirty="0"/>
                  <a:t>We can’t tell (given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 if there is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therefore, we can’t find the minimum one (write the reduction! It’s good practice. Hint: binary search over possible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It doesn’t say (without thinking more at least) that we couldn’t design an algorithm that gives you an independent set that’s only a tiny bit worse than the optimal one. Only 1% worse, for example.</a:t>
                </a:r>
              </a:p>
              <a:p>
                <a:endParaRPr lang="en-US" dirty="0"/>
              </a:p>
              <a:p>
                <a:r>
                  <a:rPr lang="en-US" dirty="0"/>
                  <a:t>How do we measure worse-ness?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1FC378-9EB5-4768-AA1A-EF0A5D7515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8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F403-2B74-456E-A735-5652FC21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20CA0-7CBC-4730-9BF5-268C4634D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minimization problem (find the shortest/smallest/least/etc.)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value of the best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value that your algorithm finds,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approximation algorithm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𝐴𝐿𝐺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you’re within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factor of the real best.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20CA0-7CBC-4730-9BF5-268C4634D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04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72B6-4719-403B-91D7-852DF13E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 approximation for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A6033-0B56-4BE7-AD5E-F90371A42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the idea from the clever exponential time algorithm.</a:t>
                </a:r>
              </a:p>
              <a:p>
                <a:r>
                  <a:rPr lang="en-US" dirty="0"/>
                  <a:t>But instead of checking which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 good idea to add, just add them both!</a:t>
                </a: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While(G still has edges)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Choose any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Add u to VC, and v to VC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Delete u v and any edges touching them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EndWhile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A6033-0B56-4BE7-AD5E-F90371A42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75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796B-04FE-47E6-BBC3-49AD5C1D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4449-4FE4-434C-86BF-3106C733C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find a vertex cover?</a:t>
            </a:r>
          </a:p>
          <a:p>
            <a:r>
              <a:rPr lang="en-US" dirty="0"/>
              <a:t>Is it close to the smallest one?</a:t>
            </a:r>
          </a:p>
          <a:p>
            <a:endParaRPr lang="en-US" dirty="0"/>
          </a:p>
          <a:p>
            <a:r>
              <a:rPr lang="en-US" dirty="0"/>
              <a:t>But first, let’s notice – we’re back to polynomial time algorithms!</a:t>
            </a:r>
          </a:p>
          <a:p>
            <a:r>
              <a:rPr lang="en-US" dirty="0"/>
              <a:t>If we’re going to take exponential time, we can get the exact answer. We want something fast if we’re going to settle for a worse answer.</a:t>
            </a:r>
          </a:p>
        </p:txBody>
      </p:sp>
    </p:spTree>
    <p:extLst>
      <p:ext uri="{BB962C8B-B14F-4D97-AF65-F5344CB8AC3E}">
        <p14:creationId xmlns:p14="http://schemas.microsoft.com/office/powerpoint/2010/main" val="229426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5D36-EFC2-44F1-9980-C103AF42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find a vertex cover?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9D308-ACFE-4BFF-8414-554205B0BF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delete an edge, it is covered (because we added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 And we only stop the algorithm when every edge has been deleted. So every edge is covered (i.e. we really have a vertex cover).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9D308-ACFE-4BFF-8414-554205B0B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666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57</TotalTime>
  <Words>2332</Words>
  <Application>Microsoft Office PowerPoint</Application>
  <PresentationFormat>Widescreen</PresentationFormat>
  <Paragraphs>321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Calibri</vt:lpstr>
      <vt:lpstr>Cambria Math</vt:lpstr>
      <vt:lpstr>Courier New</vt:lpstr>
      <vt:lpstr>Segoe UI</vt:lpstr>
      <vt:lpstr>Segoe UI Light</vt:lpstr>
      <vt:lpstr>Segoe UI Semilight</vt:lpstr>
      <vt:lpstr>Tw Cen MT</vt:lpstr>
      <vt:lpstr>Wingdings 3</vt:lpstr>
      <vt:lpstr>Integral</vt:lpstr>
      <vt:lpstr>More Coping with NP-hardness Approximation Algorithms</vt:lpstr>
      <vt:lpstr>Announcement</vt:lpstr>
      <vt:lpstr>Outline</vt:lpstr>
      <vt:lpstr>Optimization Problems</vt:lpstr>
      <vt:lpstr>What does NP-hardness say?</vt:lpstr>
      <vt:lpstr>Approximation Ratio</vt:lpstr>
      <vt:lpstr>Finding an approximation for Vertex Cover</vt:lpstr>
      <vt:lpstr>Does it work?</vt:lpstr>
      <vt:lpstr>Do we find a vertex cover?</vt:lpstr>
      <vt:lpstr>How big is it?</vt:lpstr>
      <vt:lpstr>Another Approximation Algorithm</vt:lpstr>
      <vt:lpstr>Vertex Cover LP</vt:lpstr>
      <vt:lpstr>What do we do</vt:lpstr>
      <vt:lpstr>In General…</vt:lpstr>
      <vt:lpstr>Non-Bipartite</vt:lpstr>
      <vt:lpstr>So, what if the graph isn’t bipartite?</vt:lpstr>
      <vt:lpstr>Is it a vertex cover?</vt:lpstr>
      <vt:lpstr>How good of an approximation is it?</vt:lpstr>
      <vt:lpstr>Comparing to the LP value</vt:lpstr>
      <vt:lpstr>Side Note</vt:lpstr>
      <vt:lpstr>Another Algorithm</vt:lpstr>
      <vt:lpstr>TSP starting point</vt:lpstr>
      <vt:lpstr>From MST to Tour</vt:lpstr>
      <vt:lpstr>Doing a Little Better</vt:lpstr>
      <vt:lpstr>What would help?</vt:lpstr>
      <vt:lpstr>Did It Help?</vt:lpstr>
      <vt:lpstr>Is it a good approximation algorithm?</vt:lpstr>
      <vt:lpstr>Is it a good approximation algorithm?</vt:lpstr>
      <vt:lpstr>Approximating TSP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Coping with NP-hardness Approximation Algorithms</dc:title>
  <dc:creator>rtweber2</dc:creator>
  <cp:lastModifiedBy>rtweber2</cp:lastModifiedBy>
  <cp:revision>4</cp:revision>
  <cp:lastPrinted>2022-12-05T17:32:41Z</cp:lastPrinted>
  <dcterms:created xsi:type="dcterms:W3CDTF">2022-12-05T17:25:31Z</dcterms:created>
  <dcterms:modified xsi:type="dcterms:W3CDTF">2024-03-01T19:55:01Z</dcterms:modified>
</cp:coreProperties>
</file>