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436" r:id="rId5"/>
    <p:sldId id="259" r:id="rId6"/>
    <p:sldId id="412" r:id="rId7"/>
    <p:sldId id="296" r:id="rId8"/>
    <p:sldId id="261" r:id="rId9"/>
    <p:sldId id="395" r:id="rId10"/>
    <p:sldId id="396" r:id="rId11"/>
    <p:sldId id="303" r:id="rId12"/>
    <p:sldId id="415" r:id="rId13"/>
    <p:sldId id="416" r:id="rId14"/>
    <p:sldId id="417" r:id="rId15"/>
    <p:sldId id="262" r:id="rId16"/>
    <p:sldId id="263" r:id="rId17"/>
    <p:sldId id="264" r:id="rId18"/>
    <p:sldId id="288" r:id="rId19"/>
    <p:sldId id="289" r:id="rId20"/>
    <p:sldId id="419" r:id="rId21"/>
    <p:sldId id="420" r:id="rId22"/>
    <p:sldId id="265" r:id="rId23"/>
    <p:sldId id="266" r:id="rId24"/>
    <p:sldId id="267" r:id="rId25"/>
    <p:sldId id="272" r:id="rId26"/>
    <p:sldId id="273" r:id="rId27"/>
    <p:sldId id="274" r:id="rId28"/>
    <p:sldId id="275" r:id="rId29"/>
    <p:sldId id="438" r:id="rId30"/>
    <p:sldId id="437" r:id="rId31"/>
    <p:sldId id="432" r:id="rId32"/>
    <p:sldId id="440" r:id="rId33"/>
    <p:sldId id="278" r:id="rId34"/>
    <p:sldId id="439" r:id="rId35"/>
    <p:sldId id="279" r:id="rId36"/>
    <p:sldId id="280" r:id="rId37"/>
    <p:sldId id="281" r:id="rId38"/>
    <p:sldId id="282" r:id="rId39"/>
    <p:sldId id="283" r:id="rId40"/>
    <p:sldId id="284" r:id="rId41"/>
    <p:sldId id="285" r:id="rId42"/>
    <p:sldId id="287" r:id="rId43"/>
    <p:sldId id="418" r:id="rId44"/>
    <p:sldId id="423" r:id="rId45"/>
    <p:sldId id="424" r:id="rId46"/>
    <p:sldId id="425" r:id="rId47"/>
    <p:sldId id="441" r:id="rId48"/>
    <p:sldId id="426" r:id="rId49"/>
    <p:sldId id="427" r:id="rId50"/>
    <p:sldId id="428" r:id="rId51"/>
    <p:sldId id="429" r:id="rId52"/>
    <p:sldId id="430" r:id="rId53"/>
    <p:sldId id="431" r:id="rId54"/>
    <p:sldId id="442" r:id="rId55"/>
    <p:sldId id="449" r:id="rId56"/>
    <p:sldId id="443" r:id="rId57"/>
    <p:sldId id="444" r:id="rId58"/>
    <p:sldId id="44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E5A669-EFED-4362-84D1-5A076FC10CE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EE5A669-EFED-4362-84D1-5A076FC10CE8}" type="datetimeFigureOut">
              <a:rPr lang="en-US" smtClean="0"/>
              <a:t>3/4/2024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07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EE5A669-EFED-4362-84D1-5A076FC10CE8}" type="datetimeFigureOut">
              <a:rPr lang="en-US" smtClean="0"/>
              <a:t>3/4/2024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50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287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E5A669-EFED-4362-84D1-5A076FC10CE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9653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3/4/2024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4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EE5A669-EFED-4362-84D1-5A076FC10CE8}"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3E931-A487-49B5-9135-F42C84AF538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5A669-EFED-4362-84D1-5A076FC10CE8}"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426940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EE5A669-EFED-4362-84D1-5A076FC10CE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240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E5A669-EFED-4362-84D1-5A076FC10CE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5A669-EFED-4362-84D1-5A076FC10CE8}"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39028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E5A669-EFED-4362-84D1-5A076FC10CE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8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EE5A669-EFED-4362-84D1-5A076FC10CE8}" type="datetimeFigureOut">
              <a:rPr lang="en-US" smtClean="0"/>
              <a:t>3/4/2024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23E931-A487-49B5-9135-F42C84AF538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7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2BD2-9268-478D-BD1E-EF9F070F9830}"/>
              </a:ext>
            </a:extLst>
          </p:cNvPr>
          <p:cNvSpPr>
            <a:spLocks noGrp="1"/>
          </p:cNvSpPr>
          <p:nvPr>
            <p:ph type="ctrTitle"/>
          </p:nvPr>
        </p:nvSpPr>
        <p:spPr/>
        <p:txBody>
          <a:bodyPr>
            <a:normAutofit fontScale="90000"/>
          </a:bodyPr>
          <a:lstStyle/>
          <a:p>
            <a:r>
              <a:rPr lang="en-US" dirty="0"/>
              <a:t>Minimum Spanning Trees and Greedy Algorithms </a:t>
            </a:r>
          </a:p>
        </p:txBody>
      </p:sp>
      <p:sp>
        <p:nvSpPr>
          <p:cNvPr id="3" name="Subtitle 2">
            <a:extLst>
              <a:ext uri="{FF2B5EF4-FFF2-40B4-BE49-F238E27FC236}">
                <a16:creationId xmlns:a16="http://schemas.microsoft.com/office/drawing/2014/main" id="{D216E1BB-CD77-48F7-87C9-79AE05D063CA}"/>
              </a:ext>
            </a:extLst>
          </p:cNvPr>
          <p:cNvSpPr>
            <a:spLocks noGrp="1"/>
          </p:cNvSpPr>
          <p:nvPr>
            <p:ph type="subTitle" idx="1"/>
          </p:nvPr>
        </p:nvSpPr>
        <p:spPr/>
        <p:txBody>
          <a:bodyPr/>
          <a:lstStyle/>
          <a:p>
            <a:r>
              <a:rPr lang="en-US" dirty="0"/>
              <a:t>CSE 417 Winter 24</a:t>
            </a:r>
          </a:p>
          <a:p>
            <a:r>
              <a:rPr lang="en-US" dirty="0"/>
              <a:t>Lecture 25-26</a:t>
            </a:r>
          </a:p>
        </p:txBody>
      </p:sp>
    </p:spTree>
    <p:extLst>
      <p:ext uri="{BB962C8B-B14F-4D97-AF65-F5344CB8AC3E}">
        <p14:creationId xmlns:p14="http://schemas.microsoft.com/office/powerpoint/2010/main" val="1357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AND v not processed){</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 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and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3CEA39-35DF-43DD-ABE8-03641D56B7A2}"/>
                  </a:ext>
                </a:extLst>
              </p:cNvPr>
              <p:cNvSpPr>
                <a:spLocks noGrp="1"/>
              </p:cNvSpPr>
              <p:nvPr>
                <p:ph idx="1"/>
              </p:nvPr>
            </p:nvSpPr>
            <p:spPr/>
            <p:txBody>
              <a:bodyPr/>
              <a:lstStyle/>
              <a:p>
                <a:r>
                  <a:rPr lang="en-US" dirty="0"/>
                  <a:t>Call an edge, </a:t>
                </a:r>
                <a14:m>
                  <m:oMath xmlns:m="http://schemas.openxmlformats.org/officeDocument/2006/math">
                    <m:r>
                      <a:rPr lang="en-US" i="1">
                        <a:latin typeface="Cambria Math" panose="02040503050406030204" pitchFamily="18" charset="0"/>
                      </a:rPr>
                      <m:t>𝑒</m:t>
                    </m:r>
                  </m:oMath>
                </a14:m>
                <a:r>
                  <a:rPr lang="en-US" dirty="0"/>
                  <a:t>, a “safe edge” if there is some cut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𝑒</m:t>
                    </m:r>
                  </m:oMath>
                </a14:m>
                <a:r>
                  <a:rPr lang="en-US" dirty="0"/>
                  <a:t> is the minimum edge spanning that cut</a:t>
                </a:r>
              </a:p>
            </p:txBody>
          </p:sp>
        </mc:Choice>
        <mc:Fallback xmlns="">
          <p:sp>
            <p:nvSpPr>
              <p:cNvPr id="3" name="Content Placeholder 2">
                <a:extLst>
                  <a:ext uri="{FF2B5EF4-FFF2-40B4-BE49-F238E27FC236}">
                    <a16:creationId xmlns:a16="http://schemas.microsoft.com/office/drawing/2014/main" id="{4D3CEA39-35DF-43DD-ABE8-03641D56B7A2}"/>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p:spTree>
    <p:extLst>
      <p:ext uri="{BB962C8B-B14F-4D97-AF65-F5344CB8AC3E}">
        <p14:creationId xmlns:p14="http://schemas.microsoft.com/office/powerpoint/2010/main" val="47569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dirty="0"/>
                  <a:t>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a:t>
                </a:r>
              </a:p>
            </p:txBody>
          </p:sp>
        </mc:Choice>
        <mc:Fallback>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7"/>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30776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What’s a greedy algorithm?</a:t>
            </a:r>
          </a:p>
          <a:p>
            <a:endParaRPr lang="en-US" dirty="0"/>
          </a:p>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p:txBody>
      </p:sp>
    </p:spTree>
    <p:extLst>
      <p:ext uri="{BB962C8B-B14F-4D97-AF65-F5344CB8AC3E}">
        <p14:creationId xmlns:p14="http://schemas.microsoft.com/office/powerpoint/2010/main" val="22059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bSup>
                      <m:sSubSupPr>
                        <m:ctrlPr>
                          <a:rPr lang="en-US" b="0" i="1" smtClean="0">
                            <a:solidFill>
                              <a:schemeClr val="accent1"/>
                            </a:solidFill>
                            <a:latin typeface="Cambria Math" panose="02040503050406030204" pitchFamily="18" charset="0"/>
                          </a:rPr>
                        </m:ctrlPr>
                      </m:sSubSup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up/>
                    </m:sSubSup>
                  </m:oMath>
                </a14:m>
                <a:r>
                  <a:rPr lang="en-US" dirty="0"/>
                  <a:t> (since it was a spanning tree).</a:t>
                </a:r>
              </a:p>
              <a:p>
                <a:r>
                  <a:rPr lang="en-US" dirty="0"/>
                  <a:t>Consider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𝑇</m:t>
                        </m:r>
                      </m:e>
                      <m:sub>
                        <m:r>
                          <a:rPr lang="en-US" b="0" i="1" smtClean="0">
                            <a:solidFill>
                              <a:schemeClr val="accent5"/>
                            </a:solidFill>
                            <a:latin typeface="Cambria Math" panose="02040503050406030204" pitchFamily="18" charset="0"/>
                          </a:rPr>
                          <m:t>𝑁𝐸𝑊</m:t>
                        </m:r>
                      </m:sub>
                    </m:sSub>
                  </m:oMath>
                </a14:m>
                <a:r>
                  <a:rPr lang="en-US" dirty="0"/>
                  <a:t>, which is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2174"/>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419192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62573"/>
              </a:xfrm>
            </p:spPr>
            <p:txBody>
              <a:bodyPr>
                <a:normAutofit lnSpcReduction="10000"/>
              </a:bodyPr>
              <a:lstStyle/>
              <a:p>
                <a:r>
                  <a:rPr lang="en-US" dirty="0"/>
                  <a:t>Consider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𝑇</m:t>
                        </m:r>
                      </m:e>
                      <m:sub>
                        <m:r>
                          <a:rPr lang="en-US" b="0" i="1" smtClean="0">
                            <a:solidFill>
                              <a:schemeClr val="accent5"/>
                            </a:solidFill>
                            <a:latin typeface="Cambria Math" panose="02040503050406030204" pitchFamily="18" charset="0"/>
                          </a:rPr>
                          <m:t>𝑁𝐸𝑊</m:t>
                        </m:r>
                      </m:sub>
                    </m:sSub>
                  </m:oMath>
                </a14:m>
                <a:r>
                  <a:rPr lang="en-US" dirty="0"/>
                  <a:t>, which is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bSup>
                      <m:sSubSupPr>
                        <m:ctrlPr>
                          <a:rPr lang="en-US" b="0" i="1" smtClean="0">
                            <a:solidFill>
                              <a:srgbClr val="00B050"/>
                            </a:solidFill>
                            <a:latin typeface="Cambria Math" panose="02040503050406030204" pitchFamily="18" charset="0"/>
                          </a:rPr>
                        </m:ctrlPr>
                      </m:sSubSup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𝑁𝐸𝑊</m:t>
                        </m:r>
                      </m:sub>
                      <m:sup/>
                    </m:sSub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r>
                      <a:rPr lang="en-US" b="0" i="0"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was the minimum spanning tree.</a:t>
                </a:r>
              </a:p>
            </p:txBody>
          </p:sp>
        </mc:Choice>
        <mc:Fallback>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62573"/>
              </a:xfrm>
              <a:blipFill>
                <a:blip r:embed="rId2"/>
                <a:stretch>
                  <a:fillRect l="-708" t="-4624" r="-1743" b="-1734"/>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40432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added all the edges we need (every MST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p:txBody>
          </p:sp>
        </mc:Choice>
        <mc:Fallback xmlns="">
          <p:sp>
            <p:nvSpPr>
              <p:cNvPr id="3" name="Content Placeholder 2">
                <a:extLst>
                  <a:ext uri="{FF2B5EF4-FFF2-40B4-BE49-F238E27FC236}">
                    <a16:creationId xmlns:a16="http://schemas.microsoft.com/office/drawing/2014/main" id="{714DA741-5AE2-4906-892F-4645786EF022}"/>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48014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2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bSup>
                      <m:sSubSupPr>
                        <m:ctrlPr>
                          <a:rPr lang="en-US" b="0" i="1" smtClean="0">
                            <a:solidFill>
                              <a:schemeClr val="accent1"/>
                            </a:solidFill>
                            <a:latin typeface="Cambria Math" panose="02040503050406030204" pitchFamily="18" charset="0"/>
                          </a:rPr>
                        </m:ctrlPr>
                      </m:sSubSup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up/>
                    </m:sSub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bSup>
                      <m:sSubSupPr>
                        <m:ctrlPr>
                          <a:rPr lang="en-US" b="0" i="1" smtClean="0">
                            <a:solidFill>
                              <a:schemeClr val="accent1"/>
                            </a:solidFill>
                            <a:latin typeface="Cambria Math" panose="02040503050406030204" pitchFamily="18" charset="0"/>
                          </a:rPr>
                        </m:ctrlPr>
                      </m:sSubSupPr>
                      <m:e>
                        <m:r>
                          <a:rPr lang="en-US" i="1">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up/>
                    </m:sSub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(since we check for cycles before adding it), since Kruskal’s adds every edge it can without creating a cycle, every edge in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solidFill>
                      <a:schemeClr val="accent1"/>
                    </a:solidFill>
                  </a:rPr>
                  <a:t> </a:t>
                </a:r>
                <a:r>
                  <a:rPr lang="en-US" dirty="0"/>
                  <a:t>lighter than </a:t>
                </a:r>
                <a14:m>
                  <m:oMath xmlns:m="http://schemas.openxmlformats.org/officeDocument/2006/math">
                    <m:r>
                      <a:rPr lang="en-US" b="0" i="1" smtClean="0">
                        <a:latin typeface="Cambria Math" panose="02040503050406030204" pitchFamily="18" charset="0"/>
                      </a:rPr>
                      <m:t>𝑒</m:t>
                    </m:r>
                  </m:oMath>
                </a14:m>
                <a:r>
                  <a:rPr lang="en-US" dirty="0"/>
                  <a:t> is also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That means there is an edge on the cycle that wasn’t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is heavier than </a:t>
                </a:r>
                <a14:m>
                  <m:oMath xmlns:m="http://schemas.openxmlformats.org/officeDocument/2006/math">
                    <m:r>
                      <a:rPr lang="en-US" b="0" i="1" smtClean="0">
                        <a:latin typeface="Cambria Math" panose="02040503050406030204" pitchFamily="18" charset="0"/>
                      </a:rPr>
                      <m:t>𝑒</m:t>
                    </m:r>
                  </m:oMath>
                </a14:m>
                <a:r>
                  <a:rPr lang="en-US" dirty="0"/>
                  <a:t> (by the order Kruskal’s processes). Delete one such edge, and call the resulting graph </a:t>
                </a:r>
                <a14:m>
                  <m:oMath xmlns:m="http://schemas.openxmlformats.org/officeDocument/2006/math">
                    <m:sSubSup>
                      <m:sSubSupPr>
                        <m:ctrlPr>
                          <a:rPr lang="en-US" b="0" i="1" smtClean="0">
                            <a:solidFill>
                              <a:srgbClr val="00B050"/>
                            </a:solidFill>
                            <a:latin typeface="Cambria Math" panose="02040503050406030204" pitchFamily="18" charset="0"/>
                          </a:rPr>
                        </m:ctrlPr>
                      </m:sSubSup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𝑁𝐸𝑊</m:t>
                        </m:r>
                      </m:sub>
                      <m:sup/>
                    </m:sSubSup>
                    <m:r>
                      <a:rPr lang="en-US" b="0" i="1" smtClean="0">
                        <a:latin typeface="Cambria Math" panose="02040503050406030204" pitchFamily="18" charset="0"/>
                      </a:rPr>
                      <m:t>.</m:t>
                    </m:r>
                  </m:oMath>
                </a14:m>
                <a:r>
                  <a:rPr lang="en-US" dirty="0"/>
                  <a:t> Observe that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𝑁𝐸𝑊</m:t>
                        </m:r>
                      </m:sub>
                    </m:sSub>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did since we deleted an edge from a cycle). But it has less weight than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𝑇</m:t>
                        </m:r>
                      </m:e>
                      <m:sub>
                        <m:r>
                          <a:rPr lang="en-US" b="0" i="1" smtClean="0">
                            <a:solidFill>
                              <a:schemeClr val="accent1"/>
                            </a:solidFill>
                            <a:latin typeface="Cambria Math" panose="02040503050406030204" pitchFamily="18" charset="0"/>
                          </a:rPr>
                          <m:t>𝑀𝑆𝑇</m:t>
                        </m:r>
                      </m:sub>
                    </m:sSub>
                  </m:oMath>
                </a14:m>
                <a:r>
                  <a:rPr lang="en-US" dirty="0"/>
                  <a:t> which was supposed to be the MST. That’s a contradiction!</a:t>
                </a:r>
              </a:p>
            </p:txBody>
          </p:sp>
        </mc:Choice>
        <mc:Fallback>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545" t="-3396" r="-54" b="-503"/>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Those arguments were pretty similar.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technique is which.</a:t>
            </a:r>
          </a:p>
        </p:txBody>
      </p:sp>
    </p:spTree>
    <p:extLst>
      <p:ext uri="{BB962C8B-B14F-4D97-AF65-F5344CB8AC3E}">
        <p14:creationId xmlns:p14="http://schemas.microsoft.com/office/powerpoint/2010/main" val="328708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C25EE6-0143-4CBA-9C7E-F117ED3E831F}"/>
              </a:ext>
            </a:extLst>
          </p:cNvPr>
          <p:cNvSpPr>
            <a:spLocks noGrp="1"/>
          </p:cNvSpPr>
          <p:nvPr>
            <p:ph type="title"/>
          </p:nvPr>
        </p:nvSpPr>
        <p:spPr/>
        <p:txBody>
          <a:bodyPr/>
          <a:lstStyle/>
          <a:p>
            <a:r>
              <a:rPr lang="en-US" dirty="0"/>
              <a:t>More Greedy Problems</a:t>
            </a:r>
          </a:p>
        </p:txBody>
      </p:sp>
      <p:sp>
        <p:nvSpPr>
          <p:cNvPr id="5" name="Text Placeholder 4">
            <a:extLst>
              <a:ext uri="{FF2B5EF4-FFF2-40B4-BE49-F238E27FC236}">
                <a16:creationId xmlns:a16="http://schemas.microsoft.com/office/drawing/2014/main" id="{20CC4E14-383C-49C3-A3CF-27D6A5F357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96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51448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337482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F2B8-CC11-4333-B60E-0C9415034BE3}"/>
              </a:ext>
            </a:extLst>
          </p:cNvPr>
          <p:cNvSpPr>
            <a:spLocks noGrp="1"/>
          </p:cNvSpPr>
          <p:nvPr>
            <p:ph type="title"/>
          </p:nvPr>
        </p:nvSpPr>
        <p:spPr/>
        <p:txBody>
          <a:bodyPr/>
          <a:lstStyle/>
          <a:p>
            <a:r>
              <a:rPr lang="en-US" dirty="0"/>
              <a:t>Induction</a:t>
            </a:r>
          </a:p>
        </p:txBody>
      </p:sp>
      <p:sp>
        <p:nvSpPr>
          <p:cNvPr id="3" name="Content Placeholder 2">
            <a:extLst>
              <a:ext uri="{FF2B5EF4-FFF2-40B4-BE49-F238E27FC236}">
                <a16:creationId xmlns:a16="http://schemas.microsoft.com/office/drawing/2014/main" id="{141FB51C-20BE-4820-98EC-6E4D97C8BF00}"/>
              </a:ext>
            </a:extLst>
          </p:cNvPr>
          <p:cNvSpPr>
            <a:spLocks noGrp="1"/>
          </p:cNvSpPr>
          <p:nvPr>
            <p:ph idx="1"/>
          </p:nvPr>
        </p:nvSpPr>
        <p:spPr/>
        <p:txBody>
          <a:bodyPr/>
          <a:lstStyle/>
          <a:p>
            <a:r>
              <a:rPr lang="en-US" dirty="0"/>
              <a:t>A formal version of the intuition on the last slide is a proof by induction.</a:t>
            </a:r>
          </a:p>
          <a:p>
            <a:r>
              <a:rPr lang="en-US" dirty="0"/>
              <a:t>The next two slides contain the formal version if you’re curious</a:t>
            </a:r>
          </a:p>
        </p:txBody>
      </p:sp>
    </p:spTree>
    <p:extLst>
      <p:ext uri="{BB962C8B-B14F-4D97-AF65-F5344CB8AC3E}">
        <p14:creationId xmlns:p14="http://schemas.microsoft.com/office/powerpoint/2010/main" val="257495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endParaRPr lang="en-US" dirty="0"/>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417562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22043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3590D-6030-4C5C-8363-D02B66BE253A}"/>
              </a:ext>
            </a:extLst>
          </p:cNvPr>
          <p:cNvSpPr>
            <a:spLocks noGrp="1"/>
          </p:cNvSpPr>
          <p:nvPr>
            <p:ph type="title"/>
          </p:nvPr>
        </p:nvSpPr>
        <p:spPr/>
        <p:txBody>
          <a:bodyPr/>
          <a:lstStyle/>
          <a:p>
            <a:r>
              <a:rPr lang="en-US" dirty="0"/>
              <a:t>More Greedy</a:t>
            </a:r>
          </a:p>
        </p:txBody>
      </p:sp>
      <p:sp>
        <p:nvSpPr>
          <p:cNvPr id="5" name="Text Placeholder 4">
            <a:extLst>
              <a:ext uri="{FF2B5EF4-FFF2-40B4-BE49-F238E27FC236}">
                <a16:creationId xmlns:a16="http://schemas.microsoft.com/office/drawing/2014/main" id="{E09B1FA2-310E-4656-A0CD-A8B35332C7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1891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17EA2-ED7F-424A-B109-7C3FC21B2527}"/>
              </a:ext>
            </a:extLst>
          </p:cNvPr>
          <p:cNvSpPr>
            <a:spLocks noGrp="1"/>
          </p:cNvSpPr>
          <p:nvPr>
            <p:ph type="title"/>
          </p:nvPr>
        </p:nvSpPr>
        <p:spPr/>
        <p:txBody>
          <a:bodyPr/>
          <a:lstStyle/>
          <a:p>
            <a:r>
              <a:rPr lang="en-US" dirty="0"/>
              <a:t>Change-Making</a:t>
            </a:r>
          </a:p>
        </p:txBody>
      </p:sp>
      <p:sp>
        <p:nvSpPr>
          <p:cNvPr id="5" name="Content Placeholder 4">
            <a:extLst>
              <a:ext uri="{FF2B5EF4-FFF2-40B4-BE49-F238E27FC236}">
                <a16:creationId xmlns:a16="http://schemas.microsoft.com/office/drawing/2014/main" id="{65A10B47-3416-4F5F-94A9-93672B01C31D}"/>
              </a:ext>
            </a:extLst>
          </p:cNvPr>
          <p:cNvSpPr>
            <a:spLocks noGrp="1"/>
          </p:cNvSpPr>
          <p:nvPr>
            <p:ph idx="1"/>
          </p:nvPr>
        </p:nvSpPr>
        <p:spPr/>
        <p:txBody>
          <a:bodyPr/>
          <a:lstStyle/>
          <a:p>
            <a:r>
              <a:rPr lang="en-US" dirty="0"/>
              <a:t>Suppose you need to “make change” with the fewest number of coins possible. </a:t>
            </a:r>
          </a:p>
          <a:p>
            <a:r>
              <a:rPr lang="en-US" dirty="0"/>
              <a:t>Greedy algorithm:</a:t>
            </a:r>
          </a:p>
          <a:p>
            <a:r>
              <a:rPr lang="en-US" dirty="0">
                <a:solidFill>
                  <a:schemeClr val="accent2"/>
                </a:solidFill>
              </a:rPr>
              <a:t>Take the biggest coin less than the change remaining.</a:t>
            </a:r>
          </a:p>
          <a:p>
            <a:endParaRPr lang="en-US" dirty="0"/>
          </a:p>
          <a:p>
            <a:r>
              <a:rPr lang="en-US" dirty="0"/>
              <a:t>Is the greedy algorithm optimal if you have </a:t>
            </a:r>
          </a:p>
          <a:p>
            <a:r>
              <a:rPr lang="en-US" dirty="0"/>
              <a:t>1 cent coins, 10 cent coins, and 15 cent coins? </a:t>
            </a:r>
          </a:p>
        </p:txBody>
      </p:sp>
    </p:spTree>
    <p:extLst>
      <p:ext uri="{BB962C8B-B14F-4D97-AF65-F5344CB8AC3E}">
        <p14:creationId xmlns:p14="http://schemas.microsoft.com/office/powerpoint/2010/main" val="356832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5E69-498E-456A-9F4B-74E74BBAC142}"/>
              </a:ext>
            </a:extLst>
          </p:cNvPr>
          <p:cNvSpPr>
            <a:spLocks noGrp="1"/>
          </p:cNvSpPr>
          <p:nvPr>
            <p:ph type="title"/>
          </p:nvPr>
        </p:nvSpPr>
        <p:spPr/>
        <p:txBody>
          <a:bodyPr/>
          <a:lstStyle/>
          <a:p>
            <a:r>
              <a:rPr lang="en-US" dirty="0"/>
              <a:t>Change-Making</a:t>
            </a:r>
          </a:p>
        </p:txBody>
      </p:sp>
      <p:sp>
        <p:nvSpPr>
          <p:cNvPr id="3" name="Content Placeholder 2">
            <a:extLst>
              <a:ext uri="{FF2B5EF4-FFF2-40B4-BE49-F238E27FC236}">
                <a16:creationId xmlns:a16="http://schemas.microsoft.com/office/drawing/2014/main" id="{675D40F5-B444-4D46-84EB-9A2E8EA69B87}"/>
              </a:ext>
            </a:extLst>
          </p:cNvPr>
          <p:cNvSpPr>
            <a:spLocks noGrp="1"/>
          </p:cNvSpPr>
          <p:nvPr>
            <p:ph idx="1"/>
          </p:nvPr>
        </p:nvSpPr>
        <p:spPr/>
        <p:txBody>
          <a:bodyPr/>
          <a:lstStyle/>
          <a:p>
            <a:r>
              <a:rPr lang="en-US" dirty="0"/>
              <a:t>The greedy algorithm doesn’t always work!</a:t>
            </a:r>
          </a:p>
          <a:p>
            <a:pPr lvl="1"/>
            <a:r>
              <a:rPr lang="en-US" dirty="0"/>
              <a:t>We made you explain this on the homework problem during the DP section.</a:t>
            </a:r>
          </a:p>
          <a:p>
            <a:r>
              <a:rPr lang="en-US" dirty="0"/>
              <a:t>But there are times where it does</a:t>
            </a:r>
          </a:p>
          <a:p>
            <a:pPr lvl="1"/>
            <a:r>
              <a:rPr lang="en-US" dirty="0"/>
              <a:t>For “standard” US coinage, the greedy algorithm works</a:t>
            </a:r>
          </a:p>
          <a:p>
            <a:pPr lvl="1"/>
            <a:r>
              <a:rPr lang="en-US" dirty="0"/>
              <a:t>And it also always works if your coins always exactly double in value.</a:t>
            </a:r>
          </a:p>
          <a:p>
            <a:pPr lvl="1"/>
            <a:endParaRPr lang="en-US" dirty="0"/>
          </a:p>
          <a:p>
            <a:pPr lvl="1"/>
            <a:r>
              <a:rPr lang="en-US" sz="2800" dirty="0"/>
              <a:t>Another reason to be very careful with greedy algorithms!</a:t>
            </a:r>
          </a:p>
          <a:p>
            <a:pPr lvl="1"/>
            <a:r>
              <a:rPr lang="en-US" sz="2800" dirty="0"/>
              <a:t>Also a good example of how you can sometimes avoid greedy if you can’t figure out a proof – maybe there’s a way to write a DP instead!  </a:t>
            </a:r>
          </a:p>
        </p:txBody>
      </p:sp>
    </p:spTree>
    <p:extLst>
      <p:ext uri="{BB962C8B-B14F-4D97-AF65-F5344CB8AC3E}">
        <p14:creationId xmlns:p14="http://schemas.microsoft.com/office/powerpoint/2010/main" val="195484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5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works, extremely rare that all would work.</a:t>
            </a:r>
          </a:p>
          <a:p>
            <a:pPr lvl="1"/>
            <a:r>
              <a:rPr lang="en-US" dirty="0"/>
              <a:t>So you have to be EXTREMELY careful.</a:t>
            </a:r>
          </a:p>
          <a:p>
            <a:pPr lvl="1"/>
            <a:endParaRPr lang="en-US" dirty="0"/>
          </a:p>
          <a:p>
            <a:pPr lvl="1"/>
            <a:r>
              <a:rPr lang="en-US" dirty="0"/>
              <a:t>This will be a crash course in greedy algorithms. </a:t>
            </a:r>
          </a:p>
          <a:p>
            <a:pPr lvl="1"/>
            <a:r>
              <a:rPr lang="en-US" dirty="0"/>
              <a:t>If you have a lot of experience with proofs, I’ll be highlighting the general patterns in the proofs.</a:t>
            </a:r>
          </a:p>
          <a:p>
            <a:pPr lvl="1"/>
            <a:r>
              <a:rPr lang="en-US" dirty="0"/>
              <a:t>If you don’t, just appreciate the proofs are hard, and promise not to write a greedy algorithm unless someone has proven it correct.</a:t>
            </a:r>
          </a:p>
        </p:txBody>
      </p:sp>
    </p:spTree>
    <p:extLst>
      <p:ext uri="{BB962C8B-B14F-4D97-AF65-F5344CB8AC3E}">
        <p14:creationId xmlns:p14="http://schemas.microsoft.com/office/powerpoint/2010/main" val="1139918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9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92885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03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0822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Proof Techniques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563B0-64DA-4532-9C5C-2CB436D2625D}"/>
              </a:ext>
            </a:extLst>
          </p:cNvPr>
          <p:cNvSpPr/>
          <p:nvPr/>
        </p:nvSpPr>
        <p:spPr>
          <a:xfrm>
            <a:off x="3107532" y="2290243"/>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EFCAC7-1F9F-48D1-9F07-D2DE3A03A420}"/>
              </a:ext>
            </a:extLst>
          </p:cNvPr>
          <p:cNvSpPr/>
          <p:nvPr/>
        </p:nvSpPr>
        <p:spPr>
          <a:xfrm>
            <a:off x="3107532" y="1755288"/>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D3EB2D-5C43-4C45-85A0-FDA06455F442}"/>
              </a:ext>
            </a:extLst>
          </p:cNvPr>
          <p:cNvSpPr/>
          <p:nvPr/>
        </p:nvSpPr>
        <p:spPr>
          <a:xfrm>
            <a:off x="5555262"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530309-64E9-4DBC-BDF9-6E8AA731BB32}"/>
              </a:ext>
            </a:extLst>
          </p:cNvPr>
          <p:cNvSpPr/>
          <p:nvPr/>
        </p:nvSpPr>
        <p:spPr>
          <a:xfrm>
            <a:off x="8082303"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1482C1-D9C8-42B3-AA99-A71F8DF79B17}"/>
              </a:ext>
            </a:extLst>
          </p:cNvPr>
          <p:cNvSpPr/>
          <p:nvPr/>
        </p:nvSpPr>
        <p:spPr>
          <a:xfrm>
            <a:off x="4207984" y="2290243"/>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282681-7AEE-43BF-8456-B6096A1FDC01}"/>
              </a:ext>
            </a:extLst>
          </p:cNvPr>
          <p:cNvSpPr/>
          <p:nvPr/>
        </p:nvSpPr>
        <p:spPr>
          <a:xfrm>
            <a:off x="6769239" y="2290244"/>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4CEAE-0BE7-4A27-8387-89F3F7ED05E3}"/>
              </a:ext>
            </a:extLst>
          </p:cNvPr>
          <p:cNvSpPr/>
          <p:nvPr/>
        </p:nvSpPr>
        <p:spPr>
          <a:xfrm>
            <a:off x="9559404" y="2290242"/>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BBAC3-1210-446A-8ABE-0183E4EE2AF6}"/>
              </a:ext>
            </a:extLst>
          </p:cNvPr>
          <p:cNvSpPr/>
          <p:nvPr/>
        </p:nvSpPr>
        <p:spPr>
          <a:xfrm>
            <a:off x="3433666" y="282578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8EBADA-A660-4C08-B96B-2B7E91DC3AE8}"/>
              </a:ext>
            </a:extLst>
          </p:cNvPr>
          <p:cNvSpPr/>
          <p:nvPr/>
        </p:nvSpPr>
        <p:spPr>
          <a:xfrm>
            <a:off x="3433666" y="3360736"/>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46CB54-4663-4FDB-9B42-2DA09C48280B}"/>
              </a:ext>
            </a:extLst>
          </p:cNvPr>
          <p:cNvSpPr/>
          <p:nvPr/>
        </p:nvSpPr>
        <p:spPr>
          <a:xfrm>
            <a:off x="3433666" y="389569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89C56-85F1-47B5-A0BE-520ACD5251E9}"/>
              </a:ext>
            </a:extLst>
          </p:cNvPr>
          <p:cNvSpPr/>
          <p:nvPr/>
        </p:nvSpPr>
        <p:spPr>
          <a:xfrm>
            <a:off x="3433666" y="4481964"/>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AC5885-F5BA-4C6A-8227-14EA5B4B6804}"/>
              </a:ext>
            </a:extLst>
          </p:cNvPr>
          <p:cNvSpPr/>
          <p:nvPr/>
        </p:nvSpPr>
        <p:spPr>
          <a:xfrm>
            <a:off x="8330682" y="281003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F08F94-D502-4624-A52A-A148634FE2D9}"/>
              </a:ext>
            </a:extLst>
          </p:cNvPr>
          <p:cNvSpPr/>
          <p:nvPr/>
        </p:nvSpPr>
        <p:spPr>
          <a:xfrm>
            <a:off x="8330682" y="3344992"/>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3007BB-96EF-498E-8CB6-1F94E0EA9913}"/>
              </a:ext>
            </a:extLst>
          </p:cNvPr>
          <p:cNvSpPr/>
          <p:nvPr/>
        </p:nvSpPr>
        <p:spPr>
          <a:xfrm>
            <a:off x="8330682" y="387994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ECC181-AB52-4D74-AB37-4A019655490C}"/>
              </a:ext>
            </a:extLst>
          </p:cNvPr>
          <p:cNvSpPr/>
          <p:nvPr/>
        </p:nvSpPr>
        <p:spPr>
          <a:xfrm>
            <a:off x="8330682" y="4466220"/>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1C44A3-49A1-4B45-9A3E-0D93E73C6640}"/>
              </a:ext>
            </a:extLst>
          </p:cNvPr>
          <p:cNvSpPr txBox="1"/>
          <p:nvPr/>
        </p:nvSpPr>
        <p:spPr>
          <a:xfrm>
            <a:off x="2225351" y="1652800"/>
            <a:ext cx="1063690" cy="523220"/>
          </a:xfrm>
          <a:prstGeom prst="rect">
            <a:avLst/>
          </a:prstGeom>
          <a:noFill/>
        </p:spPr>
        <p:txBody>
          <a:bodyPr wrap="square" rtlCol="0">
            <a:spAutoFit/>
          </a:bodyPr>
          <a:lstStyle/>
          <a:p>
            <a:r>
              <a:rPr lang="en-US" sz="2800" dirty="0">
                <a:solidFill>
                  <a:srgbClr val="002060"/>
                </a:solidFill>
              </a:rPr>
              <a:t>ALG</a:t>
            </a:r>
          </a:p>
        </p:txBody>
      </p:sp>
      <p:sp>
        <p:nvSpPr>
          <p:cNvPr id="20" name="TextBox 19">
            <a:extLst>
              <a:ext uri="{FF2B5EF4-FFF2-40B4-BE49-F238E27FC236}">
                <a16:creationId xmlns:a16="http://schemas.microsoft.com/office/drawing/2014/main" id="{00C1D71A-4D78-467A-961D-CC032A2EA4D0}"/>
              </a:ext>
            </a:extLst>
          </p:cNvPr>
          <p:cNvSpPr txBox="1"/>
          <p:nvPr/>
        </p:nvSpPr>
        <p:spPr>
          <a:xfrm>
            <a:off x="2225351" y="2196956"/>
            <a:ext cx="1063690" cy="523220"/>
          </a:xfrm>
          <a:prstGeom prst="rect">
            <a:avLst/>
          </a:prstGeom>
          <a:noFill/>
        </p:spPr>
        <p:txBody>
          <a:bodyPr wrap="square" rtlCol="0">
            <a:spAutoFit/>
          </a:bodyPr>
          <a:lstStyle/>
          <a:p>
            <a:r>
              <a:rPr lang="en-US" sz="2800" dirty="0">
                <a:solidFill>
                  <a:schemeClr val="accent4">
                    <a:lumMod val="75000"/>
                  </a:schemeClr>
                </a:solidFill>
              </a:rPr>
              <a:t>OPT</a:t>
            </a:r>
          </a:p>
        </p:txBody>
      </p:sp>
      <p:sp>
        <p:nvSpPr>
          <p:cNvPr id="2" name="TextBox 1">
            <a:extLst>
              <a:ext uri="{FF2B5EF4-FFF2-40B4-BE49-F238E27FC236}">
                <a16:creationId xmlns:a16="http://schemas.microsoft.com/office/drawing/2014/main" id="{7221B7D6-F1F1-47F2-BD98-4C493A179CDF}"/>
              </a:ext>
            </a:extLst>
          </p:cNvPr>
          <p:cNvSpPr txBox="1"/>
          <p:nvPr/>
        </p:nvSpPr>
        <p:spPr>
          <a:xfrm>
            <a:off x="244698" y="5123341"/>
            <a:ext cx="7746642"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top middle item will be selected first, eliminating the chance of getting the 4 intervals in OPT.</a:t>
            </a:r>
          </a:p>
        </p:txBody>
      </p:sp>
      <p:sp>
        <p:nvSpPr>
          <p:cNvPr id="21" name="Title 1">
            <a:extLst>
              <a:ext uri="{FF2B5EF4-FFF2-40B4-BE49-F238E27FC236}">
                <a16:creationId xmlns:a16="http://schemas.microsoft.com/office/drawing/2014/main" id="{2F5D7E2B-992F-42A3-A7B1-778CEA8C8C8B}"/>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Fewest Overlaps counter-example</a:t>
            </a:r>
          </a:p>
        </p:txBody>
      </p:sp>
    </p:spTree>
    <p:extLst>
      <p:ext uri="{BB962C8B-B14F-4D97-AF65-F5344CB8AC3E}">
        <p14:creationId xmlns:p14="http://schemas.microsoft.com/office/powerpoint/2010/main" val="807770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also works.</a:t>
            </a:r>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a:t>
            </a:r>
          </a:p>
        </p:txBody>
      </p:sp>
    </p:spTree>
    <p:extLst>
      <p:ext uri="{BB962C8B-B14F-4D97-AF65-F5344CB8AC3E}">
        <p14:creationId xmlns:p14="http://schemas.microsoft.com/office/powerpoint/2010/main" val="2833213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ication Sign 9">
            <a:extLst>
              <a:ext uri="{FF2B5EF4-FFF2-40B4-BE49-F238E27FC236}">
                <a16:creationId xmlns:a16="http://schemas.microsoft.com/office/drawing/2014/main" id="{DB9D184C-9113-4B29-9CE8-1FD9EB7E9A10}"/>
              </a:ext>
            </a:extLst>
          </p:cNvPr>
          <p:cNvSpPr/>
          <p:nvPr/>
        </p:nvSpPr>
        <p:spPr>
          <a:xfrm>
            <a:off x="7040450" y="4836459"/>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3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5374</TotalTime>
  <Words>4480</Words>
  <Application>Microsoft Office PowerPoint</Application>
  <PresentationFormat>Widescreen</PresentationFormat>
  <Paragraphs>642</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Cambria Math</vt:lpstr>
      <vt:lpstr>Courier New</vt:lpstr>
      <vt:lpstr>Segoe UI</vt:lpstr>
      <vt:lpstr>Segoe UI Light</vt:lpstr>
      <vt:lpstr>Segoe UI Semibold</vt:lpstr>
      <vt:lpstr>Segoe UI Semilight</vt:lpstr>
      <vt:lpstr>Tw Cen MT</vt:lpstr>
      <vt:lpstr>Wingdings 3</vt:lpstr>
      <vt:lpstr>Integral</vt:lpstr>
      <vt:lpstr>Minimum Spanning Trees and Greedy Algorithms </vt:lpstr>
      <vt:lpstr>Greedy Algorithms</vt:lpstr>
      <vt:lpstr>Greedy Algorithms</vt:lpstr>
      <vt:lpstr>Your Takeaways</vt:lpstr>
      <vt:lpstr>Three Proof Techniques</vt:lpstr>
      <vt:lpstr>Minimum Spanning Trees</vt:lpstr>
      <vt:lpstr>Minimum Spanning Trees</vt:lpstr>
      <vt:lpstr>Greedy MST algorithms</vt:lpstr>
      <vt:lpstr>Kruskal’s Algorithm</vt:lpstr>
      <vt:lpstr>Try It Out</vt:lpstr>
      <vt:lpstr>Try It Out</vt:lpstr>
      <vt:lpstr>Code</vt:lpstr>
      <vt:lpstr>Try it Out</vt:lpstr>
      <vt:lpstr>Try it Out</vt:lpstr>
      <vt:lpstr>Correctness</vt:lpstr>
      <vt:lpstr>Structural Proof</vt:lpstr>
      <vt:lpstr>Safe Edge</vt:lpstr>
      <vt:lpstr>Safe Edge</vt:lpstr>
      <vt:lpstr>MSTs and Safe Edges</vt:lpstr>
      <vt:lpstr>MSTs and Safe Edges</vt:lpstr>
      <vt:lpstr>MSTs and Safe Edges</vt:lpstr>
      <vt:lpstr>Prim’s only adds safe edges</vt:lpstr>
      <vt:lpstr>What about Kruskal’s?</vt:lpstr>
      <vt:lpstr>Kruskal’s Proof</vt:lpstr>
      <vt:lpstr>Hey…Wait a minute</vt:lpstr>
      <vt:lpstr>More Greedy Problems</vt:lpstr>
      <vt:lpstr>Trip Planning</vt:lpstr>
      <vt:lpstr>Trip Planning</vt:lpstr>
      <vt:lpstr>Induction</vt:lpstr>
      <vt:lpstr>Trip Planning</vt:lpstr>
      <vt:lpstr>Trip Planning</vt:lpstr>
      <vt:lpstr>More Greedy</vt:lpstr>
      <vt:lpstr>Change-Making</vt:lpstr>
      <vt:lpstr>Change-Making</vt:lpstr>
      <vt:lpstr>Interval Scheduling</vt:lpstr>
      <vt:lpstr>Interval Scheduling</vt:lpstr>
      <vt:lpstr>Interval Scheduling</vt:lpstr>
      <vt:lpstr>Interval Scheduling</vt:lpstr>
      <vt:lpstr>Greedy Ideas</vt:lpstr>
      <vt:lpstr>Greedy Algorithm</vt:lpstr>
      <vt:lpstr>Greedy</vt:lpstr>
      <vt:lpstr>Greedy Algorithm</vt:lpstr>
      <vt:lpstr>Take Earliest Start Time – Counter Example</vt:lpstr>
      <vt:lpstr>Take Earliest Start Time – Counter Example</vt:lpstr>
      <vt:lpstr>Shortest Interval</vt:lpstr>
      <vt:lpstr>Shortest Interval</vt:lpstr>
      <vt:lpstr>Greedy Algorithm</vt:lpstr>
      <vt:lpstr>Earliest End Time</vt:lpstr>
      <vt:lpstr>Earliest End Time</vt:lpstr>
      <vt:lpstr>Exchange Argument</vt:lpstr>
      <vt:lpstr>Exchange Argument</vt:lpstr>
      <vt:lpstr>Greedy Stays Ahead</vt:lpstr>
      <vt:lpstr>Greedy Stays Ahead</vt:lpstr>
      <vt:lpstr>Greedy Algorithm</vt:lpstr>
      <vt:lpstr>PowerPoint Presentation</vt:lpstr>
      <vt:lpstr>Other Greedy Algorithms</vt:lpstr>
      <vt:lpstr>Greedy Algorithm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78</cp:revision>
  <cp:lastPrinted>2022-12-07T01:42:54Z</cp:lastPrinted>
  <dcterms:created xsi:type="dcterms:W3CDTF">2021-01-17T23:29:53Z</dcterms:created>
  <dcterms:modified xsi:type="dcterms:W3CDTF">2024-03-04T18:14:23Z</dcterms:modified>
</cp:coreProperties>
</file>