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8"/>
  </p:notesMasterIdLst>
  <p:sldIdLst>
    <p:sldId id="256" r:id="rId2"/>
    <p:sldId id="471" r:id="rId3"/>
    <p:sldId id="432" r:id="rId4"/>
    <p:sldId id="290" r:id="rId5"/>
    <p:sldId id="291" r:id="rId6"/>
    <p:sldId id="353" r:id="rId7"/>
    <p:sldId id="422" r:id="rId8"/>
    <p:sldId id="431" r:id="rId9"/>
    <p:sldId id="347" r:id="rId10"/>
    <p:sldId id="260" r:id="rId11"/>
    <p:sldId id="261" r:id="rId12"/>
    <p:sldId id="262" r:id="rId13"/>
    <p:sldId id="263" r:id="rId14"/>
    <p:sldId id="264" r:id="rId15"/>
    <p:sldId id="482" r:id="rId16"/>
    <p:sldId id="472" r:id="rId17"/>
    <p:sldId id="484" r:id="rId18"/>
    <p:sldId id="485" r:id="rId19"/>
    <p:sldId id="486" r:id="rId20"/>
    <p:sldId id="487" r:id="rId21"/>
    <p:sldId id="488" r:id="rId22"/>
    <p:sldId id="478" r:id="rId23"/>
    <p:sldId id="479" r:id="rId24"/>
    <p:sldId id="489" r:id="rId25"/>
    <p:sldId id="305" r:id="rId26"/>
    <p:sldId id="434" r:id="rId27"/>
    <p:sldId id="435" r:id="rId28"/>
    <p:sldId id="436" r:id="rId29"/>
    <p:sldId id="437" r:id="rId30"/>
    <p:sldId id="438" r:id="rId31"/>
    <p:sldId id="439" r:id="rId32"/>
    <p:sldId id="440" r:id="rId33"/>
    <p:sldId id="441" r:id="rId34"/>
    <p:sldId id="480" r:id="rId35"/>
    <p:sldId id="443" r:id="rId36"/>
    <p:sldId id="442" r:id="rId37"/>
    <p:sldId id="444" r:id="rId38"/>
    <p:sldId id="445" r:id="rId39"/>
    <p:sldId id="468" r:id="rId40"/>
    <p:sldId id="447" r:id="rId41"/>
    <p:sldId id="448" r:id="rId42"/>
    <p:sldId id="449" r:id="rId43"/>
    <p:sldId id="451" r:id="rId44"/>
    <p:sldId id="450" r:id="rId45"/>
    <p:sldId id="452" r:id="rId46"/>
    <p:sldId id="453" r:id="rId47"/>
    <p:sldId id="454" r:id="rId48"/>
    <p:sldId id="318" r:id="rId49"/>
    <p:sldId id="321" r:id="rId50"/>
    <p:sldId id="324" r:id="rId51"/>
    <p:sldId id="344" r:id="rId52"/>
    <p:sldId id="455" r:id="rId53"/>
    <p:sldId id="456" r:id="rId54"/>
    <p:sldId id="457" r:id="rId55"/>
    <p:sldId id="467" r:id="rId56"/>
    <p:sldId id="458" r:id="rId57"/>
    <p:sldId id="460" r:id="rId58"/>
    <p:sldId id="462" r:id="rId59"/>
    <p:sldId id="461" r:id="rId60"/>
    <p:sldId id="459" r:id="rId61"/>
    <p:sldId id="463" r:id="rId62"/>
    <p:sldId id="464" r:id="rId63"/>
    <p:sldId id="466" r:id="rId64"/>
    <p:sldId id="465" r:id="rId65"/>
    <p:sldId id="469" r:id="rId66"/>
    <p:sldId id="47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67" autoAdjust="0"/>
  </p:normalViewPr>
  <p:slideViewPr>
    <p:cSldViewPr snapToGrid="0">
      <p:cViewPr varScale="1">
        <p:scale>
          <a:sx n="78" d="100"/>
          <a:sy n="78" d="100"/>
        </p:scale>
        <p:origin x="77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29833-BA82-483B-BE0A-17640AE77232}"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C1D1A-1348-428C-A44D-F3AD77CF52E4}" type="slidenum">
              <a:rPr lang="en-US" smtClean="0"/>
              <a:t>‹#›</a:t>
            </a:fld>
            <a:endParaRPr lang="en-US"/>
          </a:p>
        </p:txBody>
      </p:sp>
    </p:spTree>
    <p:extLst>
      <p:ext uri="{BB962C8B-B14F-4D97-AF65-F5344CB8AC3E}">
        <p14:creationId xmlns:p14="http://schemas.microsoft.com/office/powerpoint/2010/main" val="84161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C1D1A-1348-428C-A44D-F3AD77CF52E4}" type="slidenum">
              <a:rPr lang="en-US" smtClean="0"/>
              <a:t>58</a:t>
            </a:fld>
            <a:endParaRPr lang="en-US"/>
          </a:p>
        </p:txBody>
      </p:sp>
    </p:spTree>
    <p:extLst>
      <p:ext uri="{BB962C8B-B14F-4D97-AF65-F5344CB8AC3E}">
        <p14:creationId xmlns:p14="http://schemas.microsoft.com/office/powerpoint/2010/main" val="32840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094E90-978D-4DAF-BC1D-2B49A6B9B7B0}"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71F10-FE19-4F94-88E1-BD7AF2F02E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66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094E90-978D-4DAF-BC1D-2B49A6B9B7B0}" type="datetimeFigureOut">
              <a:rPr lang="en-US" smtClean="0"/>
              <a:t>2/29/2024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8BD71F10-FE19-4F94-88E1-BD7AF2F02E85}"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55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4327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56B6693-78A5-4757-8FD6-4AC11781F7CC}" type="datetimeFigureOut">
              <a:rPr lang="en-US" smtClean="0"/>
              <a:t>2/29/2024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4F954C5-BABC-4D71-94A7-317C64EAAD9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759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094E90-978D-4DAF-BC1D-2B49A6B9B7B0}"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71F10-FE19-4F94-88E1-BD7AF2F02E85}" type="slidenum">
              <a:rPr lang="en-US" smtClean="0"/>
              <a:t>‹#›</a:t>
            </a:fld>
            <a:endParaRPr lang="en-US"/>
          </a:p>
        </p:txBody>
      </p:sp>
    </p:spTree>
    <p:extLst>
      <p:ext uri="{BB962C8B-B14F-4D97-AF65-F5344CB8AC3E}">
        <p14:creationId xmlns:p14="http://schemas.microsoft.com/office/powerpoint/2010/main" val="8918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094E90-978D-4DAF-BC1D-2B49A6B9B7B0}"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71F10-FE19-4F94-88E1-BD7AF2F02E85}"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379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94E90-978D-4DAF-BC1D-2B49A6B9B7B0}"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71F10-FE19-4F94-88E1-BD7AF2F02E85}" type="slidenum">
              <a:rPr lang="en-US" smtClean="0"/>
              <a:t>‹#›</a:t>
            </a:fld>
            <a:endParaRPr lang="en-US"/>
          </a:p>
        </p:txBody>
      </p:sp>
    </p:spTree>
    <p:extLst>
      <p:ext uri="{BB962C8B-B14F-4D97-AF65-F5344CB8AC3E}">
        <p14:creationId xmlns:p14="http://schemas.microsoft.com/office/powerpoint/2010/main" val="337177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094E90-978D-4DAF-BC1D-2B49A6B9B7B0}"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71F10-FE19-4F94-88E1-BD7AF2F02E85}"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6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94E90-978D-4DAF-BC1D-2B49A6B9B7B0}"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71F10-FE19-4F94-88E1-BD7AF2F02E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1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94E90-978D-4DAF-BC1D-2B49A6B9B7B0}"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71F10-FE19-4F94-88E1-BD7AF2F02E85}" type="slidenum">
              <a:rPr lang="en-US" smtClean="0"/>
              <a:t>‹#›</a:t>
            </a:fld>
            <a:endParaRPr lang="en-US"/>
          </a:p>
        </p:txBody>
      </p:sp>
    </p:spTree>
    <p:extLst>
      <p:ext uri="{BB962C8B-B14F-4D97-AF65-F5344CB8AC3E}">
        <p14:creationId xmlns:p14="http://schemas.microsoft.com/office/powerpoint/2010/main" val="204152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94E90-978D-4DAF-BC1D-2B49A6B9B7B0}"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71F10-FE19-4F94-88E1-BD7AF2F02E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17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094E90-978D-4DAF-BC1D-2B49A6B9B7B0}" type="datetimeFigureOut">
              <a:rPr lang="en-US" smtClean="0"/>
              <a:t>2/29/2024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8BD71F10-FE19-4F94-88E1-BD7AF2F02E85}"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03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094E90-978D-4DAF-BC1D-2B49A6B9B7B0}" type="datetimeFigureOut">
              <a:rPr lang="en-US" smtClean="0"/>
              <a:t>2/29/2024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D71F10-FE19-4F94-88E1-BD7AF2F02E85}"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8967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image" Target="../media/image1300.png"/><Relationship Id="rId1" Type="http://schemas.openxmlformats.org/officeDocument/2006/relationships/slideLayout" Target="../slideLayouts/slideLayout2.xml"/><Relationship Id="rId6" Type="http://schemas.openxmlformats.org/officeDocument/2006/relationships/image" Target="../media/image1700.png"/><Relationship Id="rId5" Type="http://schemas.openxmlformats.org/officeDocument/2006/relationships/image" Target="../media/image1600.png"/><Relationship Id="rId4" Type="http://schemas.openxmlformats.org/officeDocument/2006/relationships/image" Target="../media/image1500.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ADD2-F81C-4F0C-A823-A72D45696A41}"/>
              </a:ext>
            </a:extLst>
          </p:cNvPr>
          <p:cNvSpPr>
            <a:spLocks noGrp="1"/>
          </p:cNvSpPr>
          <p:nvPr>
            <p:ph type="ctrTitle"/>
          </p:nvPr>
        </p:nvSpPr>
        <p:spPr/>
        <p:txBody>
          <a:bodyPr/>
          <a:lstStyle/>
          <a:p>
            <a:r>
              <a:rPr lang="en-US" dirty="0"/>
              <a:t>More Coping with NP-hardness</a:t>
            </a:r>
          </a:p>
        </p:txBody>
      </p:sp>
      <p:sp>
        <p:nvSpPr>
          <p:cNvPr id="3" name="Subtitle 2">
            <a:extLst>
              <a:ext uri="{FF2B5EF4-FFF2-40B4-BE49-F238E27FC236}">
                <a16:creationId xmlns:a16="http://schemas.microsoft.com/office/drawing/2014/main" id="{7C7F4837-3309-44EC-8103-1B9259ABA225}"/>
              </a:ext>
            </a:extLst>
          </p:cNvPr>
          <p:cNvSpPr>
            <a:spLocks noGrp="1"/>
          </p:cNvSpPr>
          <p:nvPr>
            <p:ph type="subTitle" idx="1"/>
          </p:nvPr>
        </p:nvSpPr>
        <p:spPr/>
        <p:txBody>
          <a:bodyPr/>
          <a:lstStyle/>
          <a:p>
            <a:r>
              <a:rPr lang="en-US" dirty="0"/>
              <a:t>CSE 417 Winter 24</a:t>
            </a:r>
          </a:p>
          <a:p>
            <a:r>
              <a:rPr lang="en-US" dirty="0"/>
              <a:t>Lecture 24</a:t>
            </a:r>
          </a:p>
        </p:txBody>
      </p:sp>
    </p:spTree>
    <p:extLst>
      <p:ext uri="{BB962C8B-B14F-4D97-AF65-F5344CB8AC3E}">
        <p14:creationId xmlns:p14="http://schemas.microsoft.com/office/powerpoint/2010/main" val="427385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Most computer scientists are convinced that P</a:t>
                </a:r>
                <a14:m>
                  <m:oMath xmlns:m="http://schemas.openxmlformats.org/officeDocument/2006/math">
                    <m:r>
                      <a:rPr lang="en-US" sz="2800" i="1">
                        <a:latin typeface="Cambria Math" panose="02040503050406030204" pitchFamily="18" charset="0"/>
                      </a:rPr>
                      <m:t>≠</m:t>
                    </m:r>
                  </m:oMath>
                </a14:m>
                <a:r>
                  <a:rPr lang="en-US" sz="2800" dirty="0"/>
                  <a:t>NP.</a:t>
                </a:r>
              </a:p>
              <a:p>
                <a:pPr lvl="1"/>
                <a:r>
                  <a:rPr lang="en-US" sz="2400" dirty="0"/>
                  <a:t>A survey of experts (PhDs in CS) found 98% of them thought P</a:t>
                </a:r>
                <a14:m>
                  <m:oMath xmlns:m="http://schemas.openxmlformats.org/officeDocument/2006/math">
                    <m:r>
                      <a:rPr lang="en-US" sz="2400" i="1">
                        <a:latin typeface="Cambria Math" panose="02040503050406030204" pitchFamily="18" charset="0"/>
                      </a:rPr>
                      <m:t>≠</m:t>
                    </m:r>
                  </m:oMath>
                </a14:m>
                <a:r>
                  <a:rPr lang="en-US" sz="2400" dirty="0"/>
                  <a:t>NP.</a:t>
                </a:r>
              </a:p>
              <a:p>
                <a:pPr lvl="1"/>
                <a:r>
                  <a:rPr lang="en-US" sz="2400" dirty="0"/>
                  <a:t>And the median guess was that we’re at least 50 years from getting the answer.</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mathematical conjectures they listed)</a:t>
                </a:r>
              </a:p>
              <a:p>
                <a:r>
                  <a:rPr lang="en-US" sz="2800" dirty="0"/>
                  <a:t>To get </a:t>
                </a:r>
                <a:r>
                  <a:rPr lang="en-US" sz="2800" strike="sngStrike" dirty="0"/>
                  <a:t>a Turing Award </a:t>
                </a:r>
                <a:r>
                  <a:rPr lang="en-US" sz="2800" dirty="0"/>
                  <a:t>the Turing Award renamed after you.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10</a:t>
            </a:fld>
            <a:endParaRPr lang="en-US"/>
          </a:p>
        </p:txBody>
      </p:sp>
    </p:spTree>
    <p:extLst>
      <p:ext uri="{BB962C8B-B14F-4D97-AF65-F5344CB8AC3E}">
        <p14:creationId xmlns:p14="http://schemas.microsoft.com/office/powerpoint/2010/main" val="316988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a:xfrm>
            <a:off x="575240" y="1463856"/>
            <a:ext cx="11187258" cy="5203161"/>
          </a:xfrm>
        </p:spPr>
        <p:txBody>
          <a:bodyPr>
            <a:normAutofit/>
          </a:bodyPr>
          <a:lstStyle/>
          <a:p>
            <a:r>
              <a:rPr lang="en-US" sz="2800" dirty="0"/>
              <a:t>Suppose P=NP. </a:t>
            </a:r>
          </a:p>
          <a:p>
            <a:r>
              <a:rPr lang="en-US" sz="2800" dirty="0"/>
              <a:t>Specifically that we found a genuinely in-practice efficient algorithm for an NP-complete problem. What would you do?</a:t>
            </a:r>
          </a:p>
          <a:p>
            <a:pPr lvl="1"/>
            <a:r>
              <a:rPr lang="en-US" sz="2800" dirty="0"/>
              <a:t>$1,000,000 from the Clay Math Institute obviously, but what’s next?</a:t>
            </a:r>
          </a:p>
          <a:p>
            <a:pPr lvl="1"/>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11</a:t>
            </a:fld>
            <a:endParaRPr lang="en-US"/>
          </a:p>
        </p:txBody>
      </p:sp>
    </p:spTree>
    <p:extLst>
      <p:ext uri="{BB962C8B-B14F-4D97-AF65-F5344CB8AC3E}">
        <p14:creationId xmlns:p14="http://schemas.microsoft.com/office/powerpoint/2010/main" val="317334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p:txBody>
          <a:bodyPr>
            <a:noAutofit/>
          </a:bodyPr>
          <a:lstStyle/>
          <a:p>
            <a:r>
              <a:rPr lang="en-US" sz="2800" dirty="0"/>
              <a:t>We found a genuinely in-practice efficient algorithm for an NP-complete problem. What would you do?</a:t>
            </a:r>
          </a:p>
          <a:p>
            <a:pPr lvl="1"/>
            <a:r>
              <a:rPr lang="en-US" sz="2800" dirty="0"/>
              <a:t>Another $5,000,000 from the Clay Math Institute</a:t>
            </a:r>
          </a:p>
          <a:p>
            <a:pPr lvl="1"/>
            <a:r>
              <a:rPr lang="en-US" sz="2800" dirty="0"/>
              <a:t>Put mathematicians out of work?</a:t>
            </a:r>
          </a:p>
          <a:p>
            <a:pPr lvl="1"/>
            <a:r>
              <a:rPr lang="en-US" sz="2800" dirty="0"/>
              <a:t>Decrypt (essentially) all current internet communication. See the real world question.</a:t>
            </a:r>
          </a:p>
          <a:p>
            <a:pPr marL="128016" lvl="1" indent="0">
              <a:buNone/>
            </a:pPr>
            <a:endParaRPr lang="en-US" sz="2800" dirty="0"/>
          </a:p>
          <a:p>
            <a:pPr marL="128016" lvl="1" indent="0">
              <a:buNone/>
            </a:pPr>
            <a:r>
              <a:rPr lang="en-US" sz="2800" dirty="0"/>
              <a:t>A world where P=NP is a very </a:t>
            </a:r>
            <a:r>
              <a:rPr lang="en-US" sz="2800" dirty="0" err="1"/>
              <a:t>very</a:t>
            </a:r>
            <a:r>
              <a:rPr lang="en-US" sz="2800" dirty="0"/>
              <a:t> different place from the world we live in now.</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12</a:t>
            </a:fld>
            <a:endParaRPr lang="en-US"/>
          </a:p>
        </p:txBody>
      </p:sp>
    </p:spTree>
    <p:extLst>
      <p:ext uri="{BB962C8B-B14F-4D97-AF65-F5344CB8AC3E}">
        <p14:creationId xmlns:p14="http://schemas.microsoft.com/office/powerpoint/2010/main" val="37836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We already expect P</a:t>
                </a:r>
                <a14:m>
                  <m:oMath xmlns:m="http://schemas.openxmlformats.org/officeDocument/2006/math">
                    <m:r>
                      <a:rPr lang="en-US" sz="2800" b="0" i="1" smtClean="0">
                        <a:latin typeface="Cambria Math" panose="02040503050406030204" pitchFamily="18" charset="0"/>
                      </a:rPr>
                      <m:t>≠</m:t>
                    </m:r>
                  </m:oMath>
                </a14:m>
                <a:r>
                  <a:rPr lang="en-US" sz="2800" dirty="0"/>
                  <a:t>NP. Why should you care when we finally prove it?</a:t>
                </a:r>
              </a:p>
              <a:p>
                <a:r>
                  <a:rPr lang="en-US" sz="2800" dirty="0"/>
                  <a:t>P</a:t>
                </a:r>
                <a14:m>
                  <m:oMath xmlns:m="http://schemas.openxmlformats.org/officeDocument/2006/math">
                    <m:r>
                      <a:rPr lang="en-US" sz="2800" b="0" i="1" smtClean="0">
                        <a:latin typeface="Cambria Math" panose="02040503050406030204" pitchFamily="18" charset="0"/>
                      </a:rPr>
                      <m:t>≠</m:t>
                    </m:r>
                  </m:oMath>
                </a14:m>
                <a:r>
                  <a:rPr lang="en-US" sz="2800" dirty="0"/>
                  <a:t>NP says something fundamental about the universe.</a:t>
                </a:r>
              </a:p>
              <a:p>
                <a:r>
                  <a:rPr lang="en-US" sz="2800" dirty="0"/>
                  <a:t>For some questions there is not a clever way to find the right answer</a:t>
                </a:r>
              </a:p>
              <a:p>
                <a:pPr lvl="1"/>
                <a:r>
                  <a:rPr lang="en-US" sz="2800" dirty="0"/>
                  <a:t>Even though you’ll know it when you see it.</a:t>
                </a:r>
              </a:p>
              <a:p>
                <a:r>
                  <a:rPr lang="en-US" sz="2800" dirty="0"/>
                  <a:t>There is actually a way to obscure information, so it cannot be found quickly no matter how clever you are.</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r="-10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13</a:t>
            </a:fld>
            <a:endParaRPr lang="en-US"/>
          </a:p>
        </p:txBody>
      </p:sp>
    </p:spTree>
    <p:extLst>
      <p:ext uri="{BB962C8B-B14F-4D97-AF65-F5344CB8AC3E}">
        <p14:creationId xmlns:p14="http://schemas.microsoft.com/office/powerpoint/2010/main" val="36429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To prove P</a:t>
                </a:r>
                <a14:m>
                  <m:oMath xmlns:m="http://schemas.openxmlformats.org/officeDocument/2006/math">
                    <m:r>
                      <a:rPr lang="en-US" sz="2800" b="0" i="1" smtClean="0">
                        <a:latin typeface="Cambria Math" panose="02040503050406030204" pitchFamily="18" charset="0"/>
                      </a:rPr>
                      <m:t>≠</m:t>
                    </m:r>
                  </m:oMath>
                </a14:m>
                <a:r>
                  <a:rPr lang="en-US" sz="2800" dirty="0"/>
                  <a:t>NP we need to better understand the differences between problems. </a:t>
                </a:r>
              </a:p>
              <a:p>
                <a:pPr lvl="1"/>
                <a:r>
                  <a:rPr lang="en-US" sz="2800" dirty="0"/>
                  <a:t>Why do some problems allow easy solutions and others don’t?</a:t>
                </a:r>
              </a:p>
              <a:p>
                <a:pPr lvl="1"/>
                <a:r>
                  <a:rPr lang="en-US" sz="2800" dirty="0"/>
                  <a:t>What is the structure of these problems?</a:t>
                </a:r>
              </a:p>
              <a:p>
                <a:r>
                  <a:rPr lang="en-US" sz="2800" dirty="0"/>
                  <a:t>We don’t care about P vs NP just because it has a huge effect about what the world looks like.</a:t>
                </a:r>
              </a:p>
              <a:p>
                <a:r>
                  <a:rPr lang="en-US" sz="2800" dirty="0"/>
                  <a:t>We will learn a lot about computation along the way.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14</a:t>
            </a:fld>
            <a:endParaRPr lang="en-US"/>
          </a:p>
        </p:txBody>
      </p:sp>
    </p:spTree>
    <p:extLst>
      <p:ext uri="{BB962C8B-B14F-4D97-AF65-F5344CB8AC3E}">
        <p14:creationId xmlns:p14="http://schemas.microsoft.com/office/powerpoint/2010/main" val="22629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BB787-89B4-4DA7-B27D-3FD985BE3DE2}"/>
              </a:ext>
            </a:extLst>
          </p:cNvPr>
          <p:cNvSpPr>
            <a:spLocks noGrp="1"/>
          </p:cNvSpPr>
          <p:nvPr>
            <p:ph type="title"/>
          </p:nvPr>
        </p:nvSpPr>
        <p:spPr/>
        <p:txBody>
          <a:bodyPr/>
          <a:lstStyle/>
          <a:p>
            <a:r>
              <a:rPr lang="en-US" dirty="0"/>
              <a:t>Dealing With NP-hardness</a:t>
            </a:r>
          </a:p>
        </p:txBody>
      </p:sp>
      <p:sp>
        <p:nvSpPr>
          <p:cNvPr id="5" name="Text Placeholder 4">
            <a:extLst>
              <a:ext uri="{FF2B5EF4-FFF2-40B4-BE49-F238E27FC236}">
                <a16:creationId xmlns:a16="http://schemas.microsoft.com/office/drawing/2014/main" id="{67A0D7B2-E6D6-4CEE-808C-E60D656DF6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4279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131336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613-75AB-4358-B3B5-AD03548FA340}"/>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232D4CFF-615A-4C4E-8F89-DAC95CF7B0E2}"/>
              </a:ext>
            </a:extLst>
          </p:cNvPr>
          <p:cNvSpPr>
            <a:spLocks noGrp="1"/>
          </p:cNvSpPr>
          <p:nvPr>
            <p:ph idx="1"/>
          </p:nvPr>
        </p:nvSpPr>
        <p:spPr>
          <a:xfrm>
            <a:off x="575240" y="1463857"/>
            <a:ext cx="11187258" cy="4845504"/>
          </a:xfrm>
        </p:spPr>
        <p:txBody>
          <a:bodyPr>
            <a:normAutofit/>
          </a:bodyPr>
          <a:lstStyle/>
          <a:p>
            <a:r>
              <a:rPr lang="en-US" sz="2400" dirty="0"/>
              <a:t>You just started your new job at Amazon. Your boss asks you to look into the following problem</a:t>
            </a:r>
          </a:p>
          <a:p>
            <a:r>
              <a:rPr lang="en-US" sz="2400" dirty="0"/>
              <a:t>You have a graph, each vertex is where a specific truck has to do a delivery. </a:t>
            </a:r>
            <a:br>
              <a:rPr lang="en-US" sz="2400" dirty="0"/>
            </a:br>
            <a:r>
              <a:rPr lang="en-US" sz="2400" dirty="0"/>
              <a:t>Starting from the warehouse, how do you make all the deliveries and return to the warehouse using the minimum amount of gas.</a:t>
            </a:r>
          </a:p>
          <a:p>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89C86756-06D7-4BA7-A507-7A857CC6110B}"/>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0E0852E5-C317-455A-ACF5-03666875A529}"/>
              </a:ext>
            </a:extLst>
          </p:cNvPr>
          <p:cNvSpPr>
            <a:spLocks noGrp="1"/>
          </p:cNvSpPr>
          <p:nvPr>
            <p:ph type="sldNum" sz="quarter" idx="12"/>
          </p:nvPr>
        </p:nvSpPr>
        <p:spPr/>
        <p:txBody>
          <a:bodyPr/>
          <a:lstStyle/>
          <a:p>
            <a:fld id="{64B20650-8027-43D4-AFF5-7B5B1208C986}" type="slidenum">
              <a:rPr lang="en-US" smtClean="0"/>
              <a:t>17</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9BF559-B041-45EE-9476-AB62CC6A020E}"/>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a:extLst>
                  <a:ext uri="{FF2B5EF4-FFF2-40B4-BE49-F238E27FC236}">
                    <a16:creationId xmlns:a16="http://schemas.microsoft.com/office/drawing/2014/main" id="{7D9BF559-B041-45EE-9476-AB62CC6A020E}"/>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8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806EDEC-A15B-41A0-AD46-5A91EA84C053}"/>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4782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B8C41-D34E-4B5D-AEE7-1FC03F01EA01}"/>
                  </a:ext>
                </a:extLst>
              </p:cNvPr>
              <p:cNvSpPr>
                <a:spLocks noGrp="1"/>
              </p:cNvSpPr>
              <p:nvPr>
                <p:ph type="title"/>
              </p:nvPr>
            </p:nvSpPr>
            <p:spPr/>
            <p:txBody>
              <a:bodyPr>
                <a:normAutofit fontScale="90000"/>
              </a:bodyPr>
              <a:lstStyle/>
              <a:p>
                <a:r>
                  <a:rPr lang="en-US" dirty="0"/>
                  <a:t>Step 1: Make sure your problem is really </a:t>
                </a:r>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xmlns="">
          <p:sp>
            <p:nvSpPr>
              <p:cNvPr id="2" name="Title 1">
                <a:extLst>
                  <a:ext uri="{FF2B5EF4-FFF2-40B4-BE49-F238E27FC236}">
                    <a16:creationId xmlns:a16="http://schemas.microsoft.com/office/drawing/2014/main" id="{112B8C41-D34E-4B5D-AEE7-1FC03F01EA0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13ED8F-299F-4092-9A70-188B84AA0BCF}"/>
                  </a:ext>
                </a:extLst>
              </p:cNvPr>
              <p:cNvSpPr>
                <a:spLocks noGrp="1"/>
              </p:cNvSpPr>
              <p:nvPr>
                <p:ph idx="1"/>
              </p:nvPr>
            </p:nvSpPr>
            <p:spPr/>
            <p:txBody>
              <a:bodyPr>
                <a:normAutofit/>
              </a:bodyPr>
              <a:lstStyle/>
              <a:p>
                <a:r>
                  <a:rPr lang="en-US" dirty="0"/>
                  <a:t>Understand </a:t>
                </a:r>
                <a:r>
                  <a:rPr lang="en-US" b="1" dirty="0"/>
                  <a:t>exactly </a:t>
                </a:r>
                <a:r>
                  <a:rPr lang="en-US" dirty="0"/>
                  <a:t>what your inputs and outputs are. </a:t>
                </a:r>
                <a:endParaRPr lang="en-US" b="1" dirty="0"/>
              </a:p>
              <a:p>
                <a14:m>
                  <m:oMath xmlns:m="http://schemas.openxmlformats.org/officeDocument/2006/math">
                    <m:r>
                      <a:rPr lang="en-US" b="0" i="1" smtClean="0">
                        <a:latin typeface="Cambria Math" panose="02040503050406030204" pitchFamily="18" charset="0"/>
                      </a:rPr>
                      <m:t>2</m:t>
                    </m:r>
                  </m:oMath>
                </a14:m>
                <a:r>
                  <a:rPr lang="en-US" dirty="0"/>
                  <a:t>-coloring and </a:t>
                </a:r>
                <a14:m>
                  <m:oMath xmlns:m="http://schemas.openxmlformats.org/officeDocument/2006/math">
                    <m:r>
                      <a:rPr lang="en-US" b="0" i="1" smtClean="0">
                        <a:latin typeface="Cambria Math" panose="02040503050406030204" pitchFamily="18" charset="0"/>
                      </a:rPr>
                      <m:t>3</m:t>
                    </m:r>
                  </m:oMath>
                </a14:m>
                <a:r>
                  <a:rPr lang="en-US" dirty="0"/>
                  <a:t>-coloring are very different.</a:t>
                </a:r>
              </a:p>
              <a:p>
                <a:r>
                  <a:rPr lang="en-US" dirty="0"/>
                  <a:t>Finding a vertex cover of a general graph is </a:t>
                </a:r>
                <a14:m>
                  <m:oMath xmlns:m="http://schemas.openxmlformats.org/officeDocument/2006/math">
                    <m:r>
                      <a:rPr lang="en-US" b="0" i="1" smtClean="0">
                        <a:latin typeface="Cambria Math" panose="02040503050406030204" pitchFamily="18" charset="0"/>
                      </a:rPr>
                      <m:t>𝑁𝑃</m:t>
                    </m:r>
                  </m:oMath>
                </a14:m>
                <a:r>
                  <a:rPr lang="en-US" dirty="0"/>
                  <a:t>-hard. Finding a vertex cover of a bipartite graph can be done in multiple very efficient ways.</a:t>
                </a:r>
              </a:p>
              <a:p>
                <a:endParaRPr lang="en-US" dirty="0"/>
              </a:p>
              <a:p>
                <a:r>
                  <a:rPr lang="en-US" dirty="0"/>
                  <a:t>Understand </a:t>
                </a:r>
                <a:r>
                  <a:rPr lang="en-US" b="1" dirty="0"/>
                  <a:t>exactly </a:t>
                </a:r>
                <a:r>
                  <a:rPr lang="en-US" dirty="0"/>
                  <a:t>what you’re being asked to solve. </a:t>
                </a:r>
                <a:br>
                  <a:rPr lang="en-US" dirty="0"/>
                </a:br>
                <a:r>
                  <a:rPr lang="en-US" dirty="0"/>
                  <a:t>Realizing you’re trying to solve a problem on a tree instead of a general graph almost always makes DP possible. </a:t>
                </a:r>
                <a:br>
                  <a:rPr lang="en-US" dirty="0"/>
                </a:br>
                <a:r>
                  <a:rPr lang="en-US" dirty="0"/>
                  <a:t>Are your constraints linear (can you use an LP)? </a:t>
                </a:r>
                <a:br>
                  <a:rPr lang="en-US" dirty="0"/>
                </a:br>
                <a:r>
                  <a:rPr lang="en-US" dirty="0"/>
                  <a:t>Are your constraints simple (are you solving </a:t>
                </a:r>
                <a14:m>
                  <m:oMath xmlns:m="http://schemas.openxmlformats.org/officeDocument/2006/math">
                    <m:r>
                      <a:rPr lang="en-US" b="0" i="1" smtClean="0">
                        <a:latin typeface="Cambria Math" panose="02040503050406030204" pitchFamily="18" charset="0"/>
                      </a:rPr>
                      <m:t>2</m:t>
                    </m:r>
                  </m:oMath>
                </a14:m>
                <a:r>
                  <a:rPr lang="en-US" dirty="0"/>
                  <a:t>SAT instead of </a:t>
                </a:r>
                <a14:m>
                  <m:oMath xmlns:m="http://schemas.openxmlformats.org/officeDocument/2006/math">
                    <m:r>
                      <a:rPr lang="en-US" b="0" i="1" smtClean="0">
                        <a:latin typeface="Cambria Math" panose="02040503050406030204" pitchFamily="18" charset="0"/>
                      </a:rPr>
                      <m:t>3</m:t>
                    </m:r>
                  </m:oMath>
                </a14:m>
                <a:r>
                  <a:rPr lang="en-US" dirty="0"/>
                  <a:t>SAT)?</a:t>
                </a:r>
              </a:p>
            </p:txBody>
          </p:sp>
        </mc:Choice>
        <mc:Fallback xmlns="">
          <p:sp>
            <p:nvSpPr>
              <p:cNvPr id="3" name="Content Placeholder 2">
                <a:extLst>
                  <a:ext uri="{FF2B5EF4-FFF2-40B4-BE49-F238E27FC236}">
                    <a16:creationId xmlns:a16="http://schemas.microsoft.com/office/drawing/2014/main" id="{B713ED8F-299F-4092-9A70-188B84AA0BCF}"/>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02300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EBB-71C1-48EE-B62C-59A6F93AAD0C}"/>
              </a:ext>
            </a:extLst>
          </p:cNvPr>
          <p:cNvSpPr>
            <a:spLocks noGrp="1"/>
          </p:cNvSpPr>
          <p:nvPr>
            <p:ph type="title"/>
          </p:nvPr>
        </p:nvSpPr>
        <p:spPr/>
        <p:txBody>
          <a:bodyPr/>
          <a:lstStyle/>
          <a:p>
            <a:r>
              <a:rPr lang="en-US" dirty="0"/>
              <a:t>Step 2: It still looks 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906E9A-6267-4EA7-BA8D-C30F68703135}"/>
                  </a:ext>
                </a:extLst>
              </p:cNvPr>
              <p:cNvSpPr>
                <a:spLocks noGrp="1"/>
              </p:cNvSpPr>
              <p:nvPr>
                <p:ph idx="1"/>
              </p:nvPr>
            </p:nvSpPr>
            <p:spPr/>
            <p:txBody>
              <a:bodyPr/>
              <a:lstStyle/>
              <a:p>
                <a:r>
                  <a:rPr lang="en-US" dirty="0"/>
                  <a:t>Now that you know exactly what you’re trying to solve, and you still can’t solve it…</a:t>
                </a:r>
              </a:p>
              <a:p>
                <a:endParaRPr lang="en-US" dirty="0"/>
              </a:p>
              <a:p>
                <a:r>
                  <a:rPr lang="en-US" dirty="0"/>
                  <a:t>Next try to prove hardness (i.e. do a reduction).</a:t>
                </a:r>
                <a:br>
                  <a:rPr lang="en-US" dirty="0"/>
                </a:br>
                <a:br>
                  <a:rPr lang="en-US" dirty="0"/>
                </a:br>
                <a:r>
                  <a:rPr lang="en-US" b="1" dirty="0"/>
                  <a:t>Usually </a:t>
                </a:r>
                <a:r>
                  <a:rPr lang="en-US" dirty="0"/>
                  <a:t>there’s a similar problem you can convert from! </a:t>
                </a:r>
              </a:p>
              <a:p>
                <a:r>
                  <a:rPr lang="en-US" dirty="0"/>
                  <a:t>It’s easier to do a reduction from </a:t>
                </a:r>
                <a14:m>
                  <m:oMath xmlns:m="http://schemas.openxmlformats.org/officeDocument/2006/math">
                    <m:r>
                      <a:rPr lang="en-US" b="0" i="1" smtClean="0">
                        <a:latin typeface="Cambria Math" panose="02040503050406030204" pitchFamily="18" charset="0"/>
                      </a:rPr>
                      <m:t>3</m:t>
                    </m:r>
                  </m:oMath>
                </a14:m>
                <a:r>
                  <a:rPr lang="en-US" dirty="0"/>
                  <a:t>-coloring to </a:t>
                </a:r>
                <a14:m>
                  <m:oMath xmlns:m="http://schemas.openxmlformats.org/officeDocument/2006/math">
                    <m:r>
                      <a:rPr lang="en-US" b="0" i="1" smtClean="0">
                        <a:latin typeface="Cambria Math" panose="02040503050406030204" pitchFamily="18" charset="0"/>
                      </a:rPr>
                      <m:t>5</m:t>
                    </m:r>
                  </m:oMath>
                </a14:m>
                <a:r>
                  <a:rPr lang="en-US" dirty="0"/>
                  <a:t>-coloring than from Hamiltonian Path to </a:t>
                </a:r>
                <a14:m>
                  <m:oMath xmlns:m="http://schemas.openxmlformats.org/officeDocument/2006/math">
                    <m:r>
                      <a:rPr lang="en-US" b="0" i="1" smtClean="0">
                        <a:latin typeface="Cambria Math" panose="02040503050406030204" pitchFamily="18" charset="0"/>
                      </a:rPr>
                      <m:t>5</m:t>
                    </m:r>
                  </m:oMath>
                </a14:m>
                <a:r>
                  <a:rPr lang="en-US" dirty="0"/>
                  <a:t>-coloring.</a:t>
                </a:r>
              </a:p>
              <a:p>
                <a:r>
                  <a:rPr lang="en-US" dirty="0"/>
                  <a:t>Both reductions </a:t>
                </a:r>
                <a:r>
                  <a:rPr lang="en-US" b="1" dirty="0"/>
                  <a:t>exist </a:t>
                </a:r>
                <a:r>
                  <a:rPr lang="en-US" dirty="0"/>
                  <a:t>but there’s no need to flex here, look up a list of NP-complete problems and see what’s similar looking. </a:t>
                </a:r>
                <a:endParaRPr lang="en-US" b="1" dirty="0"/>
              </a:p>
            </p:txBody>
          </p:sp>
        </mc:Choice>
        <mc:Fallback xmlns="">
          <p:sp>
            <p:nvSpPr>
              <p:cNvPr id="3" name="Content Placeholder 2">
                <a:extLst>
                  <a:ext uri="{FF2B5EF4-FFF2-40B4-BE49-F238E27FC236}">
                    <a16:creationId xmlns:a16="http://schemas.microsoft.com/office/drawing/2014/main" id="{45906E9A-6267-4EA7-BA8D-C30F6870313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8996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D1FC-4870-4477-93AB-51B81C5E4419}"/>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228A712-F134-4699-8CA6-E5EA75CEBE3E}"/>
              </a:ext>
            </a:extLst>
          </p:cNvPr>
          <p:cNvSpPr>
            <a:spLocks noGrp="1"/>
          </p:cNvSpPr>
          <p:nvPr>
            <p:ph idx="1"/>
          </p:nvPr>
        </p:nvSpPr>
        <p:spPr/>
        <p:txBody>
          <a:bodyPr/>
          <a:lstStyle/>
          <a:p>
            <a:r>
              <a:rPr lang="en-US" dirty="0"/>
              <a:t>Don’t be scared when you open up HW8</a:t>
            </a:r>
          </a:p>
          <a:p>
            <a:r>
              <a:rPr lang="en-US" dirty="0"/>
              <a:t>It’s longer, and we’re letting you submit more problems, but the expectation when I’m making grades is the same as the other </a:t>
            </a:r>
            <a:r>
              <a:rPr lang="en-US" dirty="0" err="1"/>
              <a:t>homeworks</a:t>
            </a:r>
            <a:r>
              <a:rPr lang="en-US" dirty="0"/>
              <a:t>.</a:t>
            </a:r>
          </a:p>
          <a:p>
            <a:pPr lvl="1"/>
            <a:r>
              <a:rPr lang="en-US" dirty="0"/>
              <a:t>You can do more if you want to review and/or catch-up, but you don’t have to.</a:t>
            </a:r>
          </a:p>
          <a:p>
            <a:pPr lvl="1"/>
            <a:endParaRPr lang="en-US" dirty="0"/>
          </a:p>
          <a:p>
            <a:pPr lvl="1"/>
            <a:r>
              <a:rPr lang="en-US" sz="2800" dirty="0"/>
              <a:t>The last resubmission cycle is due Monday Mar 11 (i.e., right after HW8)</a:t>
            </a:r>
          </a:p>
          <a:p>
            <a:pPr lvl="1"/>
            <a:r>
              <a:rPr lang="en-US" dirty="0"/>
              <a:t>That’s the Monday of finals week.</a:t>
            </a:r>
          </a:p>
          <a:p>
            <a:pPr lvl="1"/>
            <a:r>
              <a:rPr lang="en-US" dirty="0"/>
              <a:t>Part of the reason for having so many problems this week is to give you room to do an “extra” one if you’re really close to a grade-guarantee and want some insurance on getting a particular score.</a:t>
            </a:r>
          </a:p>
        </p:txBody>
      </p:sp>
    </p:spTree>
    <p:extLst>
      <p:ext uri="{BB962C8B-B14F-4D97-AF65-F5344CB8AC3E}">
        <p14:creationId xmlns:p14="http://schemas.microsoft.com/office/powerpoint/2010/main" val="107049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7B-C953-46BF-A8F9-38A469C44043}"/>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DD169413-BFD2-46BE-989A-3FA1D4C5FD8D}"/>
              </a:ext>
            </a:extLst>
          </p:cNvPr>
          <p:cNvSpPr>
            <a:spLocks noGrp="1"/>
          </p:cNvSpPr>
          <p:nvPr>
            <p:ph idx="1"/>
          </p:nvPr>
        </p:nvSpPr>
        <p:spPr/>
        <p:txBody>
          <a:bodyPr/>
          <a:lstStyle/>
          <a:p>
            <a:r>
              <a:rPr lang="en-US" dirty="0"/>
              <a:t>So you go to your boss and say</a:t>
            </a:r>
          </a:p>
          <a:p>
            <a:r>
              <a:rPr lang="en-US" dirty="0"/>
              <a:t>“Sorry, problem’s NP-hard. I proved it.”</a:t>
            </a:r>
          </a:p>
          <a:p>
            <a:endParaRPr lang="en-US" dirty="0"/>
          </a:p>
          <a:p>
            <a:r>
              <a:rPr lang="en-US" dirty="0"/>
              <a:t>And your boss says:</a:t>
            </a:r>
          </a:p>
          <a:p>
            <a:r>
              <a:rPr lang="en-US" dirty="0"/>
              <a:t>“that’s a cool proof and all, but really. We need to tell the drivers where to go tomorrow…and we need to use less gas.</a:t>
            </a:r>
          </a:p>
        </p:txBody>
      </p:sp>
    </p:spTree>
    <p:extLst>
      <p:ext uri="{BB962C8B-B14F-4D97-AF65-F5344CB8AC3E}">
        <p14:creationId xmlns:p14="http://schemas.microsoft.com/office/powerpoint/2010/main" val="3366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5E60516-1657-4326-8433-1D09E38EE185}"/>
                  </a:ext>
                </a:extLst>
              </p:cNvPr>
              <p:cNvSpPr>
                <a:spLocks noGrp="1"/>
              </p:cNvSpPr>
              <p:nvPr>
                <p:ph type="title"/>
              </p:nvPr>
            </p:nvSpPr>
            <p:spPr/>
            <p:txBody>
              <a:bodyPr/>
              <a:lstStyle/>
              <a:p>
                <a:r>
                  <a:rPr lang="en-US" dirty="0"/>
                  <a:t>Step </a:t>
                </a:r>
                <a14:m>
                  <m:oMath xmlns:m="http://schemas.openxmlformats.org/officeDocument/2006/math">
                    <m:r>
                      <a:rPr lang="en-US" b="0" i="1" smtClean="0">
                        <a:latin typeface="Cambria Math" panose="02040503050406030204" pitchFamily="18" charset="0"/>
                      </a:rPr>
                      <m:t>3</m:t>
                    </m:r>
                    <m:r>
                      <a:rPr lang="en-US" b="0" i="0" smtClean="0">
                        <a:latin typeface="Cambria Math" panose="02040503050406030204" pitchFamily="18" charset="0"/>
                      </a:rPr>
                      <m:t>:</m:t>
                    </m:r>
                  </m:oMath>
                </a14:m>
                <a:r>
                  <a:rPr lang="en-US" dirty="0"/>
                  <a:t> Bandaids</a:t>
                </a:r>
              </a:p>
            </p:txBody>
          </p:sp>
        </mc:Choice>
        <mc:Fallback xmlns="">
          <p:sp>
            <p:nvSpPr>
              <p:cNvPr id="2" name="Title 1">
                <a:extLst>
                  <a:ext uri="{FF2B5EF4-FFF2-40B4-BE49-F238E27FC236}">
                    <a16:creationId xmlns:a16="http://schemas.microsoft.com/office/drawing/2014/main" id="{95E60516-1657-4326-8433-1D09E38EE18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6BDE8B-7B44-423D-BD6C-B42E0222391D}"/>
                  </a:ext>
                </a:extLst>
              </p:cNvPr>
              <p:cNvSpPr>
                <a:spLocks noGrp="1"/>
              </p:cNvSpPr>
              <p:nvPr>
                <p:ph idx="1"/>
              </p:nvPr>
            </p:nvSpPr>
            <p:spPr/>
            <p:txBody>
              <a:bodyPr/>
              <a:lstStyle/>
              <a:p>
                <a:r>
                  <a:rPr lang="en-US" dirty="0"/>
                  <a:t>Can you write your problem as a </a:t>
                </a:r>
                <a14:m>
                  <m:oMath xmlns:m="http://schemas.openxmlformats.org/officeDocument/2006/math">
                    <m:r>
                      <a:rPr lang="en-US" b="0" i="1" smtClean="0">
                        <a:latin typeface="Cambria Math" panose="02040503050406030204" pitchFamily="18" charset="0"/>
                      </a:rPr>
                      <m:t>𝑆𝐴𝑇</m:t>
                    </m:r>
                  </m:oMath>
                </a14:m>
                <a:r>
                  <a:rPr lang="en-US" dirty="0"/>
                  <a:t> instance?</a:t>
                </a:r>
              </a:p>
              <a:p>
                <a:pPr lvl="1"/>
                <a:r>
                  <a:rPr lang="en-US" dirty="0"/>
                  <a:t>Ok, you definitely can if it’s in </a:t>
                </a:r>
                <a14:m>
                  <m:oMath xmlns:m="http://schemas.openxmlformats.org/officeDocument/2006/math">
                    <m:r>
                      <a:rPr lang="en-US" b="0" i="1" smtClean="0">
                        <a:latin typeface="Cambria Math" panose="02040503050406030204" pitchFamily="18" charset="0"/>
                      </a:rPr>
                      <m:t>𝑁𝑃</m:t>
                    </m:r>
                  </m:oMath>
                </a14:m>
                <a:r>
                  <a:rPr lang="en-US" dirty="0"/>
                  <a:t>, that’s what </a:t>
                </a:r>
                <a14:m>
                  <m:oMath xmlns:m="http://schemas.openxmlformats.org/officeDocument/2006/math">
                    <m:r>
                      <a:rPr lang="en-US" b="0" i="1" smtClean="0">
                        <a:latin typeface="Cambria Math" panose="02040503050406030204" pitchFamily="18" charset="0"/>
                      </a:rPr>
                      <m:t>𝑁𝑃</m:t>
                    </m:r>
                  </m:oMath>
                </a14:m>
                <a:r>
                  <a:rPr lang="en-US" dirty="0"/>
                  <a:t>-hardness means…can you write it as a reasonably-sized SAT instance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instead of </a:t>
                </a:r>
                <a14:m>
                  <m:oMath xmlns:m="http://schemas.openxmlformats.org/officeDocument/2006/math">
                    <m:r>
                      <a:rPr lang="en-US" b="0" i="1" smtClean="0">
                        <a:latin typeface="Cambria Math" panose="02040503050406030204" pitchFamily="18" charset="0"/>
                      </a:rPr>
                      <m:t>1000000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r>
                      <a:rPr lang="en-US" b="0" i="1" smtClean="0">
                        <a:latin typeface="Cambria Math" panose="02040503050406030204" pitchFamily="18" charset="0"/>
                      </a:rPr>
                      <m:t>)</m:t>
                    </m:r>
                  </m:oMath>
                </a14:m>
                <a:r>
                  <a:rPr lang="en-US" dirty="0"/>
                  <a:t>?</a:t>
                </a:r>
              </a:p>
              <a:p>
                <a:pPr lvl="1"/>
                <a:r>
                  <a:rPr lang="en-US" dirty="0"/>
                  <a:t>There are SAT libraries that </a:t>
                </a:r>
                <a:r>
                  <a:rPr lang="en-US" b="1" dirty="0"/>
                  <a:t>often </a:t>
                </a:r>
                <a:r>
                  <a:rPr lang="en-US" dirty="0"/>
                  <a:t>run pretty fast. In the worst-case they’re still exponential, but you don’t always hit the worst case!</a:t>
                </a:r>
              </a:p>
              <a:p>
                <a:r>
                  <a:rPr lang="en-US" dirty="0"/>
                  <a:t>Can you write your problem as an integer program? </a:t>
                </a:r>
              </a:p>
              <a:p>
                <a:pPr lvl="1"/>
                <a:r>
                  <a:rPr lang="en-US" dirty="0"/>
                  <a:t>Run an integer programming library and see what happens!</a:t>
                </a:r>
              </a:p>
              <a:p>
                <a:pPr lvl="1"/>
                <a:endParaRPr lang="en-US" dirty="0"/>
              </a:p>
              <a:p>
                <a:pPr lvl="1"/>
                <a:r>
                  <a:rPr lang="en-US" sz="2800" dirty="0"/>
                  <a:t>Can you write your problem as a graph problem?</a:t>
                </a:r>
              </a:p>
              <a:p>
                <a:pPr lvl="1"/>
                <a:r>
                  <a:rPr lang="en-US" dirty="0"/>
                  <a:t>Many are very well studied for “simple” graphs (e.g. “planar” graphs, ones that can be drawn on a piece of paper without edges crossing).</a:t>
                </a:r>
              </a:p>
            </p:txBody>
          </p:sp>
        </mc:Choice>
        <mc:Fallback xmlns="">
          <p:sp>
            <p:nvSpPr>
              <p:cNvPr id="3" name="Content Placeholder 2">
                <a:extLst>
                  <a:ext uri="{FF2B5EF4-FFF2-40B4-BE49-F238E27FC236}">
                    <a16:creationId xmlns:a16="http://schemas.microsoft.com/office/drawing/2014/main" id="{EF6BDE8B-7B44-423D-BD6C-B42E0222391D}"/>
                  </a:ext>
                </a:extLst>
              </p:cNvPr>
              <p:cNvSpPr>
                <a:spLocks noGrp="1" noRot="1" noChangeAspect="1" noMove="1" noResize="1" noEditPoints="1" noAdjustHandles="1" noChangeArrowheads="1" noChangeShapeType="1" noTextEdit="1"/>
              </p:cNvSpPr>
              <p:nvPr>
                <p:ph idx="1"/>
              </p:nvPr>
            </p:nvSpPr>
            <p:spPr>
              <a:blipFill>
                <a:blip r:embed="rId3"/>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8496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But what if you need a guarantee?</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09428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8E4-7F8D-4F74-9B20-B3EA2355A323}"/>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F3711C4A-9BAE-4D30-8E78-8D57DB0F9D79}"/>
              </a:ext>
            </a:extLst>
          </p:cNvPr>
          <p:cNvSpPr>
            <a:spLocks noGrp="1"/>
          </p:cNvSpPr>
          <p:nvPr>
            <p:ph idx="1"/>
          </p:nvPr>
        </p:nvSpPr>
        <p:spPr/>
        <p:txBody>
          <a:bodyPr/>
          <a:lstStyle/>
          <a:p>
            <a:r>
              <a:rPr lang="en-US" dirty="0"/>
              <a:t>Two good options:</a:t>
            </a:r>
          </a:p>
          <a:p>
            <a:endParaRPr lang="en-US" dirty="0"/>
          </a:p>
          <a:p>
            <a:r>
              <a:rPr lang="en-US" dirty="0"/>
              <a:t>Exponential algorithms that aren’t-as-slow-as-others</a:t>
            </a:r>
          </a:p>
          <a:p>
            <a:pPr lvl="1"/>
            <a:r>
              <a:rPr lang="en-US" dirty="0"/>
              <a:t>Give you an exact answer; won’t take polynomial time but will be guaranteed take you less time than brute force.</a:t>
            </a:r>
          </a:p>
          <a:p>
            <a:r>
              <a:rPr lang="en-US" dirty="0"/>
              <a:t>Approximation algorithms</a:t>
            </a:r>
          </a:p>
          <a:p>
            <a:pPr lvl="1"/>
            <a:r>
              <a:rPr lang="en-US" dirty="0"/>
              <a:t>Don’t give you the best answer, but guarantees a reasonable amount of time, and a guaranteed-pretty-good-answer.</a:t>
            </a:r>
          </a:p>
        </p:txBody>
      </p:sp>
    </p:spTree>
    <p:extLst>
      <p:ext uri="{BB962C8B-B14F-4D97-AF65-F5344CB8AC3E}">
        <p14:creationId xmlns:p14="http://schemas.microsoft.com/office/powerpoint/2010/main" val="128177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59B7C-74EE-4F81-AED5-4C8D4E6BA4E6}"/>
              </a:ext>
            </a:extLst>
          </p:cNvPr>
          <p:cNvSpPr>
            <a:spLocks noGrp="1"/>
          </p:cNvSpPr>
          <p:nvPr>
            <p:ph type="title"/>
          </p:nvPr>
        </p:nvSpPr>
        <p:spPr/>
        <p:txBody>
          <a:bodyPr/>
          <a:lstStyle/>
          <a:p>
            <a:r>
              <a:rPr lang="en-US" dirty="0"/>
              <a:t>Not-Terrible Exponential Time</a:t>
            </a:r>
          </a:p>
        </p:txBody>
      </p:sp>
      <p:sp>
        <p:nvSpPr>
          <p:cNvPr id="5" name="Text Placeholder 4">
            <a:extLst>
              <a:ext uri="{FF2B5EF4-FFF2-40B4-BE49-F238E27FC236}">
                <a16:creationId xmlns:a16="http://schemas.microsoft.com/office/drawing/2014/main" id="{CDA94C09-16F3-46B7-9717-264501AC22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9646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If you have an algorithm that takes exactly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microseconds, how large of an </a:t>
                </a:r>
                <a14:m>
                  <m:oMath xmlns:m="http://schemas.openxmlformats.org/officeDocument/2006/math">
                    <m:r>
                      <a:rPr lang="en-US" b="0" i="1" smtClean="0">
                        <a:latin typeface="Cambria Math" panose="02040503050406030204" pitchFamily="18" charset="0"/>
                      </a:rPr>
                      <m:t>𝑛</m:t>
                    </m:r>
                  </m:oMath>
                </a14:m>
                <a:r>
                  <a:rPr lang="en-US" dirty="0"/>
                  <a:t> can you handle in the given time?</a:t>
                </a:r>
              </a:p>
            </p:txBody>
          </p:sp>
        </mc:Choice>
        <mc:Fallback xmlns="">
          <p:sp>
            <p:nvSpPr>
              <p:cNvPr id="3" name="Content Placeholder 2">
                <a:extLst>
                  <a:ext uri="{FF2B5EF4-FFF2-40B4-BE49-F238E27FC236}">
                    <a16:creationId xmlns:a16="http://schemas.microsoft.com/office/drawing/2014/main" id="{1EFC66CE-D167-48FE-BE1C-1B6784E3096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1026" name="Picture 2" descr="https://i.stack.imgur.com/DZiN6.png">
            <a:extLst>
              <a:ext uri="{FF2B5EF4-FFF2-40B4-BE49-F238E27FC236}">
                <a16:creationId xmlns:a16="http://schemas.microsoft.com/office/drawing/2014/main" id="{9D4CE8EC-E9F2-4372-B708-11AD257DE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47" y="2341985"/>
            <a:ext cx="11080551" cy="446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0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3944-09D6-45BB-A393-78C25456CB31}"/>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61B431-8AF5-461C-A5B6-98470A7B5B89}"/>
                  </a:ext>
                </a:extLst>
              </p:cNvPr>
              <p:cNvSpPr>
                <a:spLocks noGrp="1"/>
              </p:cNvSpPr>
              <p:nvPr>
                <p:ph idx="1"/>
              </p:nvPr>
            </p:nvSpPr>
            <p:spPr/>
            <p:txBody>
              <a:bodyPr>
                <a:normAutofit lnSpcReduction="10000"/>
              </a:bodyPr>
              <a:lstStyle/>
              <a:p>
                <a:r>
                  <a:rPr lang="en-US" dirty="0"/>
                  <a:t>Input: Graph </a:t>
                </a:r>
                <a14:m>
                  <m:oMath xmlns:m="http://schemas.openxmlformats.org/officeDocument/2006/math">
                    <m:r>
                      <a:rPr lang="en-US" b="0" i="1" smtClean="0">
                        <a:latin typeface="Cambria Math" panose="02040503050406030204" pitchFamily="18" charset="0"/>
                      </a:rPr>
                      <m:t>𝐺</m:t>
                    </m:r>
                  </m:oMath>
                </a14:m>
                <a:r>
                  <a:rPr lang="en-US" dirty="0"/>
                  <a:t>, integer </a:t>
                </a:r>
                <a14:m>
                  <m:oMath xmlns:m="http://schemas.openxmlformats.org/officeDocument/2006/math">
                    <m:r>
                      <a:rPr lang="en-US" b="0" i="1" smtClean="0">
                        <a:latin typeface="Cambria Math" panose="02040503050406030204" pitchFamily="18" charset="0"/>
                      </a:rPr>
                      <m:t>𝑘</m:t>
                    </m:r>
                  </m:oMath>
                </a14:m>
                <a:endParaRPr lang="en-US" dirty="0"/>
              </a:p>
              <a:p>
                <a:r>
                  <a:rPr lang="en-US" dirty="0"/>
                  <a:t>Output: Is there a set of at most </a:t>
                </a:r>
                <a14:m>
                  <m:oMath xmlns:m="http://schemas.openxmlformats.org/officeDocument/2006/math">
                    <m:r>
                      <a:rPr lang="en-US" b="0" i="1" smtClean="0">
                        <a:latin typeface="Cambria Math" panose="02040503050406030204" pitchFamily="18" charset="0"/>
                      </a:rPr>
                      <m:t>𝑘</m:t>
                    </m:r>
                  </m:oMath>
                </a14:m>
                <a:r>
                  <a:rPr lang="en-US" dirty="0"/>
                  <a:t> vertices such that every edge has at least one endpoint in the set?</a:t>
                </a:r>
              </a:p>
              <a:p>
                <a:endParaRPr lang="en-US" dirty="0"/>
              </a:p>
              <a:p>
                <a:r>
                  <a:rPr lang="en-US" dirty="0"/>
                  <a:t>The problem is NP-complete. </a:t>
                </a:r>
              </a:p>
              <a:p>
                <a:r>
                  <a:rPr lang="en-US" dirty="0"/>
                  <a:t>In the worst-case, we need exponential time.</a:t>
                </a:r>
              </a:p>
              <a:p>
                <a:pPr marL="0" indent="0">
                  <a:buNone/>
                </a:pPr>
                <a:r>
                  <a:rPr lang="en-US" dirty="0">
                    <a:latin typeface="Courier New" panose="02070309020205020404" pitchFamily="49" charset="0"/>
                    <a:cs typeface="Courier New" panose="02070309020205020404" pitchFamily="49" charset="0"/>
                  </a:rPr>
                  <a:t>For every subset </a:t>
                </a:r>
                <a14:m>
                  <m:oMath xmlns:m="http://schemas.openxmlformats.org/officeDocument/2006/math">
                    <m:r>
                      <a:rPr lang="en-US" b="0" i="1" smtClean="0">
                        <a:latin typeface="Cambria Math" panose="02040503050406030204" pitchFamily="18" charset="0"/>
                      </a:rPr>
                      <m:t>𝑆</m:t>
                    </m:r>
                  </m:oMath>
                </a14:m>
                <a:r>
                  <a:rPr lang="en-US" dirty="0">
                    <a:latin typeface="Courier New" panose="02070309020205020404" pitchFamily="49" charset="0"/>
                    <a:cs typeface="Courier New" panose="02070309020205020404" pitchFamily="49" charset="0"/>
                  </a:rPr>
                  <a:t> of vertices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Check if every edge has at least one endpoint in the set</a:t>
                </a:r>
              </a:p>
              <a:p>
                <a:pPr marL="0" indent="0">
                  <a:buNone/>
                </a:pPr>
                <a:r>
                  <a:rPr lang="en-US" dirty="0">
                    <a:latin typeface="Courier New" panose="02070309020205020404" pitchFamily="49" charset="0"/>
                    <a:cs typeface="Courier New" panose="02070309020205020404" pitchFamily="49" charset="0"/>
                  </a:rPr>
                  <a:t>Time? </a:t>
                </a:r>
                <a14:m>
                  <m:oMath xmlns:m="http://schemas.openxmlformats.org/officeDocument/2006/math">
                    <m:r>
                      <a:rPr lang="en-US" b="0" i="1" smtClean="0">
                        <a:latin typeface="Cambria Math" panose="02040503050406030204" pitchFamily="18" charset="0"/>
                        <a:cs typeface="Courier New" panose="02070309020205020404" pitchFamily="49" charset="0"/>
                      </a:rPr>
                      <m:t>𝑂</m:t>
                    </m:r>
                    <m:r>
                      <a:rPr lang="en-US" b="0" i="1" smtClean="0">
                        <a:latin typeface="Cambria Math" panose="02040503050406030204" pitchFamily="18" charset="0"/>
                        <a:cs typeface="Courier New" panose="02070309020205020404" pitchFamily="49" charset="0"/>
                      </a:rPr>
                      <m:t>(</m:t>
                    </m:r>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𝑛</m:t>
                        </m:r>
                      </m:sup>
                    </m:sSup>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𝑛</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𝑚</m:t>
                        </m:r>
                      </m:e>
                    </m:d>
                    <m:r>
                      <a:rPr lang="en-US" b="0" i="1"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7961B431-8AF5-461C-A5B6-98470A7B5B89}"/>
                  </a:ext>
                </a:extLst>
              </p:cNvPr>
              <p:cNvSpPr>
                <a:spLocks noGrp="1" noRot="1" noChangeAspect="1" noMove="1" noResize="1" noEditPoints="1" noAdjustHandles="1" noChangeArrowheads="1" noChangeShapeType="1" noTextEdit="1"/>
              </p:cNvSpPr>
              <p:nvPr>
                <p:ph idx="1"/>
              </p:nvPr>
            </p:nvSpPr>
            <p:spPr>
              <a:blipFill>
                <a:blip r:embed="rId2"/>
                <a:stretch>
                  <a:fillRect l="-1525" t="-3019"/>
                </a:stretch>
              </a:blipFill>
            </p:spPr>
            <p:txBody>
              <a:bodyPr/>
              <a:lstStyle/>
              <a:p>
                <a:r>
                  <a:rPr lang="en-US">
                    <a:noFill/>
                  </a:rPr>
                  <a:t> </a:t>
                </a:r>
              </a:p>
            </p:txBody>
          </p:sp>
        </mc:Fallback>
      </mc:AlternateContent>
    </p:spTree>
    <p:extLst>
      <p:ext uri="{BB962C8B-B14F-4D97-AF65-F5344CB8AC3E}">
        <p14:creationId xmlns:p14="http://schemas.microsoft.com/office/powerpoint/2010/main" val="787132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lstStyle/>
              <a:p>
                <a:r>
                  <a:rPr lang="en-US" dirty="0"/>
                  <a:t>We can do better (sometimes)!</a:t>
                </a:r>
              </a:p>
              <a:p>
                <a:r>
                  <a:rPr lang="en-US" dirty="0"/>
                  <a:t>Don’t check every subset, just the biggest allowed subsets. How does the running time change as </a:t>
                </a:r>
                <a14:m>
                  <m:oMath xmlns:m="http://schemas.openxmlformats.org/officeDocument/2006/math">
                    <m:r>
                      <a:rPr lang="en-US" b="0" i="1" smtClean="0">
                        <a:latin typeface="Cambria Math" panose="02040503050406030204" pitchFamily="18" charset="0"/>
                      </a:rPr>
                      <m:t>𝑘</m:t>
                    </m:r>
                  </m:oMath>
                </a14:m>
                <a:r>
                  <a:rPr lang="en-US" dirty="0"/>
                  <a:t> changes?</a:t>
                </a:r>
              </a:p>
              <a:p>
                <a:endParaRPr lang="en-US" dirty="0"/>
              </a:p>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How many subsets are there of size </a:t>
                </a:r>
                <a14:m>
                  <m:oMath xmlns:m="http://schemas.openxmlformats.org/officeDocument/2006/math">
                    <m:r>
                      <a:rPr lang="en-US" b="0" i="1" smtClean="0">
                        <a:latin typeface="Cambria Math" panose="02040503050406030204" pitchFamily="18" charset="0"/>
                      </a:rPr>
                      <m:t>3</m:t>
                    </m:r>
                  </m:oMath>
                </a14:m>
                <a:r>
                  <a:rPr lang="en-US" dirty="0"/>
                  <a:t>?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n</m:t>
                        </m:r>
                      </m:e>
                      <m:sup>
                        <m:r>
                          <a:rPr lang="en-US" b="0" i="0" smtClean="0">
                            <a:latin typeface="Cambria Math" panose="02040503050406030204" pitchFamily="18" charset="0"/>
                          </a:rPr>
                          <m:t>3</m:t>
                        </m:r>
                      </m:sup>
                    </m:sSup>
                    <m:r>
                      <a:rPr lang="en-US" b="0" i="1" smtClean="0">
                        <a:latin typeface="Cambria Math" panose="02040503050406030204" pitchFamily="18" charset="0"/>
                      </a:rPr>
                      <m:t>, </m:t>
                    </m:r>
                  </m:oMath>
                </a14:m>
                <a:r>
                  <a:rPr lang="en-US" b="0" i="0" dirty="0"/>
                  <a:t>running time:</a:t>
                </a:r>
                <a:r>
                  <a:rPr lang="en-US" b="0" i="0" dirty="0">
                    <a:latin typeface="+mj-lt"/>
                  </a:rPr>
                  <a: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endParaRPr lang="en-US" dirty="0"/>
              </a:p>
              <a:p>
                <a:r>
                  <a:rPr lang="en-US" dirty="0"/>
                  <a:t>That’s not too terrible!</a:t>
                </a:r>
              </a:p>
              <a:p>
                <a:endParaRPr lang="en-US" dirty="0"/>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5004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normAutofit lnSpcReduction="10000"/>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𝑘</m:t>
                    </m:r>
                  </m:oMath>
                </a14:m>
                <a:r>
                  <a:rPr lang="en-US" dirty="0"/>
                  <a:t> is a little bigger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not polynomial anymore</a:t>
                </a:r>
              </a:p>
              <a:p>
                <a:r>
                  <a:rPr lang="en-US" dirty="0"/>
                  <a:t>Worst value of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VERY SLOW</a:t>
                </a:r>
              </a:p>
              <a:p>
                <a14:m>
                  <m:oMath xmlns:m="http://schemas.openxmlformats.org/officeDocument/2006/math">
                    <m:r>
                      <a:rPr lang="en-US" b="0" i="1" smtClean="0">
                        <a:latin typeface="Cambria Math" panose="02040503050406030204" pitchFamily="18" charset="0"/>
                      </a:rPr>
                      <m:t>𝑘</m:t>
                    </m:r>
                  </m:oMath>
                </a14:m>
                <a:r>
                  <a:rPr lang="en-US" dirty="0"/>
                  <a:t> very </a:t>
                </a:r>
                <a:r>
                  <a:rPr lang="en-US" dirty="0" err="1"/>
                  <a:t>very</a:t>
                </a:r>
                <a:r>
                  <a:rPr lang="en-US" dirty="0"/>
                  <a:t> big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(not many very large vertex sets)</a:t>
                </a:r>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654" t="-3019"/>
                </a:stretch>
              </a:blipFill>
            </p:spPr>
            <p:txBody>
              <a:bodyPr/>
              <a:lstStyle/>
              <a:p>
                <a:r>
                  <a:rPr lang="en-US">
                    <a:noFill/>
                  </a:rPr>
                  <a:t> </a:t>
                </a:r>
              </a:p>
            </p:txBody>
          </p:sp>
        </mc:Fallback>
      </mc:AlternateContent>
    </p:spTree>
    <p:extLst>
      <p:ext uri="{BB962C8B-B14F-4D97-AF65-F5344CB8AC3E}">
        <p14:creationId xmlns:p14="http://schemas.microsoft.com/office/powerpoint/2010/main" val="424671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65FC-1F53-43AC-B54C-0163D14BDE95}"/>
              </a:ext>
            </a:extLst>
          </p:cNvPr>
          <p:cNvSpPr>
            <a:spLocks noGrp="1"/>
          </p:cNvSpPr>
          <p:nvPr>
            <p:ph type="title"/>
          </p:nvPr>
        </p:nvSpPr>
        <p:spPr/>
        <p:txBody>
          <a:bodyPr/>
          <a:lstStyle/>
          <a:p>
            <a:r>
              <a:rPr lang="en-US" dirty="0"/>
              <a:t>We can do better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83B126-8D87-4AA9-8924-A64C561304D8}"/>
                  </a:ext>
                </a:extLst>
              </p:cNvPr>
              <p:cNvSpPr>
                <a:spLocks noGrp="1"/>
              </p:cNvSpPr>
              <p:nvPr>
                <p:ph idx="1"/>
              </p:nvPr>
            </p:nvSpPr>
            <p:spPr/>
            <p:txBody>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big, not much we can do. What about when it’s small?</a:t>
                </a:r>
              </a:p>
              <a:p>
                <a:r>
                  <a:rPr lang="en-US" dirty="0"/>
                  <a:t>Our running time depends on </a:t>
                </a:r>
                <a14:m>
                  <m:oMath xmlns:m="http://schemas.openxmlformats.org/officeDocument/2006/math">
                    <m:r>
                      <a:rPr lang="en-US" b="0" i="1" smtClean="0">
                        <a:latin typeface="Cambria Math" panose="02040503050406030204" pitchFamily="18" charset="0"/>
                      </a:rPr>
                      <m:t>𝑘</m:t>
                    </m:r>
                  </m:oMath>
                </a14:m>
                <a:r>
                  <a:rPr lang="en-US" dirty="0"/>
                  <a:t> anyway, let’s focus in on making our algorithm better when </a:t>
                </a:r>
                <a14:m>
                  <m:oMath xmlns:m="http://schemas.openxmlformats.org/officeDocument/2006/math">
                    <m:r>
                      <a:rPr lang="en-US" b="0" i="1" smtClean="0">
                        <a:latin typeface="Cambria Math" panose="02040503050406030204" pitchFamily="18" charset="0"/>
                      </a:rPr>
                      <m:t>𝑘</m:t>
                    </m:r>
                  </m:oMath>
                </a14:m>
                <a:r>
                  <a:rPr lang="en-US" dirty="0"/>
                  <a:t> is small.</a:t>
                </a:r>
              </a:p>
              <a:p>
                <a:endParaRPr lang="en-US" dirty="0"/>
              </a:p>
              <a:p>
                <a:r>
                  <a:rPr lang="en-US" b="1" dirty="0"/>
                  <a:t>Key idea: </a:t>
                </a:r>
                <a:r>
                  <a:rPr lang="en-US" dirty="0"/>
                  <a:t>pick an edge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b="1" dirty="0"/>
                  <a:t> </a:t>
                </a:r>
              </a:p>
              <a:p>
                <a:r>
                  <a:rPr lang="en-US" dirty="0"/>
                  <a:t>There is a vertex cover of size </a:t>
                </a:r>
                <a14:m>
                  <m:oMath xmlns:m="http://schemas.openxmlformats.org/officeDocument/2006/math">
                    <m:r>
                      <a:rPr lang="en-US" b="0" i="1" smtClean="0">
                        <a:latin typeface="Cambria Math" panose="02040503050406030204" pitchFamily="18" charset="0"/>
                      </a:rPr>
                      <m:t>𝑘</m:t>
                    </m:r>
                  </m:oMath>
                </a14:m>
                <a:r>
                  <a:rPr lang="en-US" dirty="0"/>
                  <a:t> if and only if</a:t>
                </a:r>
              </a:p>
              <a:p>
                <a:r>
                  <a:rPr lang="en-US" dirty="0"/>
                  <a:t>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a:p>
                <a:endParaRPr lang="en-US" dirty="0"/>
              </a:p>
              <a:p>
                <a:r>
                  <a:rPr lang="en-US" dirty="0"/>
                  <a:t>i.e.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 the minimum vertex cover.</a:t>
                </a:r>
              </a:p>
            </p:txBody>
          </p:sp>
        </mc:Choice>
        <mc:Fallback xmlns="">
          <p:sp>
            <p:nvSpPr>
              <p:cNvPr id="3" name="Content Placeholder 2">
                <a:extLst>
                  <a:ext uri="{FF2B5EF4-FFF2-40B4-BE49-F238E27FC236}">
                    <a16:creationId xmlns:a16="http://schemas.microsoft.com/office/drawing/2014/main" id="{AE83B126-8D87-4AA9-8924-A64C561304D8}"/>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39001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BB787-89B4-4DA7-B27D-3FD985BE3DE2}"/>
              </a:ext>
            </a:extLst>
          </p:cNvPr>
          <p:cNvSpPr>
            <a:spLocks noGrp="1"/>
          </p:cNvSpPr>
          <p:nvPr>
            <p:ph type="title"/>
          </p:nvPr>
        </p:nvSpPr>
        <p:spPr/>
        <p:txBody>
          <a:bodyPr/>
          <a:lstStyle/>
          <a:p>
            <a:r>
              <a:rPr lang="en-US" dirty="0"/>
              <a:t>Where Are We?</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05ED03A-D227-489A-BD38-779E2DA3194C}"/>
                  </a:ext>
                </a:extLst>
              </p:cNvPr>
              <p:cNvSpPr>
                <a:spLocks noGrp="1"/>
              </p:cNvSpPr>
              <p:nvPr>
                <p:ph idx="1"/>
              </p:nvPr>
            </p:nvSpPr>
            <p:spPr/>
            <p:txBody>
              <a:bodyPr/>
              <a:lstStyle/>
              <a:p>
                <a:r>
                  <a:rPr lang="en-US" dirty="0"/>
                  <a:t>Any NP-hard problem has the property that if you find a polynomial time algorithm for it, you find a polynomial time algorithm for all problems in NP.</a:t>
                </a:r>
              </a:p>
              <a:p>
                <a:r>
                  <a:rPr lang="en-US" dirty="0"/>
                  <a:t>There are thousands of NP-hard problems! We don’t think any of them have polynomial time algorithms (but we haven’t proven it).</a:t>
                </a:r>
              </a:p>
              <a:p>
                <a:endParaRPr lang="en-US" dirty="0"/>
              </a:p>
              <a:p>
                <a:r>
                  <a:rPr lang="en-US" dirty="0"/>
                  <a:t>To show your problem </a:t>
                </a:r>
                <a14:m>
                  <m:oMath xmlns:m="http://schemas.openxmlformats.org/officeDocument/2006/math">
                    <m:r>
                      <a:rPr lang="en-US" b="0" i="1" smtClean="0">
                        <a:latin typeface="Cambria Math" panose="02040503050406030204" pitchFamily="18" charset="0"/>
                      </a:rPr>
                      <m:t>𝐵</m:t>
                    </m:r>
                  </m:oMath>
                </a14:m>
                <a:r>
                  <a:rPr lang="en-US" dirty="0"/>
                  <a:t> is NP-hard, reduce a known NP-hard problem </a:t>
                </a:r>
                <a14:m>
                  <m:oMath xmlns:m="http://schemas.openxmlformats.org/officeDocument/2006/math">
                    <m:r>
                      <a:rPr lang="en-US" b="0" i="1" smtClean="0">
                        <a:latin typeface="Cambria Math" panose="02040503050406030204" pitchFamily="18" charset="0"/>
                      </a:rPr>
                      <m:t>𝐴</m:t>
                    </m:r>
                  </m:oMath>
                </a14:m>
                <a:r>
                  <a:rPr lang="en-US" dirty="0"/>
                  <a:t> to your problem </a:t>
                </a:r>
                <a14:m>
                  <m:oMath xmlns:m="http://schemas.openxmlformats.org/officeDocument/2006/math">
                    <m:r>
                      <a:rPr lang="en-US" b="0" i="1" smtClean="0">
                        <a:latin typeface="Cambria Math" panose="02040503050406030204" pitchFamily="18" charset="0"/>
                      </a:rPr>
                      <m:t>𝐵</m:t>
                    </m:r>
                  </m:oMath>
                </a14:m>
                <a:r>
                  <a:rPr lang="en-US" dirty="0"/>
                  <a:t>. </a:t>
                </a:r>
              </a:p>
              <a:p>
                <a:pPr lvl="1"/>
                <a:r>
                  <a:rPr lang="en-US" dirty="0"/>
                  <a:t>Direction matters!</a:t>
                </a:r>
              </a:p>
            </p:txBody>
          </p:sp>
        </mc:Choice>
        <mc:Fallback xmlns="">
          <p:sp>
            <p:nvSpPr>
              <p:cNvPr id="8" name="Content Placeholder 7">
                <a:extLst>
                  <a:ext uri="{FF2B5EF4-FFF2-40B4-BE49-F238E27FC236}">
                    <a16:creationId xmlns:a16="http://schemas.microsoft.com/office/drawing/2014/main" id="{F05ED03A-D227-489A-BD38-779E2DA3194C}"/>
                  </a:ext>
                </a:extLst>
              </p:cNvPr>
              <p:cNvSpPr>
                <a:spLocks noGrp="1" noRot="1" noChangeAspect="1" noMove="1" noResize="1" noEditPoints="1" noAdjustHandles="1" noChangeArrowheads="1" noChangeShapeType="1" noTextEdit="1"/>
              </p:cNvSpPr>
              <p:nvPr>
                <p:ph idx="1"/>
              </p:nvPr>
            </p:nvSpPr>
            <p:spPr>
              <a:blipFill>
                <a:blip r:embed="rId2"/>
                <a:stretch>
                  <a:fillRect l="-708" t="-2138" r="-817"/>
                </a:stretch>
              </a:blipFill>
            </p:spPr>
            <p:txBody>
              <a:bodyPr/>
              <a:lstStyle/>
              <a:p>
                <a:r>
                  <a:rPr lang="en-US">
                    <a:noFill/>
                  </a:rPr>
                  <a:t> </a:t>
                </a:r>
              </a:p>
            </p:txBody>
          </p:sp>
        </mc:Fallback>
      </mc:AlternateContent>
    </p:spTree>
    <p:extLst>
      <p:ext uri="{BB962C8B-B14F-4D97-AF65-F5344CB8AC3E}">
        <p14:creationId xmlns:p14="http://schemas.microsoft.com/office/powerpoint/2010/main" val="288228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D225-BD5E-42FA-BC7B-419F9F2DB211}"/>
              </a:ext>
            </a:extLst>
          </p:cNvPr>
          <p:cNvSpPr>
            <a:spLocks noGrp="1"/>
          </p:cNvSpPr>
          <p:nvPr>
            <p:ph type="title"/>
          </p:nvPr>
        </p:nvSpPr>
        <p:spPr/>
        <p:txBody>
          <a:bodyPr/>
          <a:lstStyle/>
          <a:p>
            <a:r>
              <a:rPr lang="en-US" dirty="0"/>
              <a:t>Key Idea – Let’s Prove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1DA5AF-A49B-4F68-998F-C327552EB068}"/>
                  </a:ext>
                </a:extLst>
              </p:cNvPr>
              <p:cNvSpPr>
                <a:spLocks noGrp="1"/>
              </p:cNvSpPr>
              <p:nvPr>
                <p:ph idx="1"/>
              </p:nvPr>
            </p:nvSpPr>
            <p:spPr/>
            <p:txBody>
              <a:bodyPr/>
              <a:lstStyle/>
              <a:p>
                <a:r>
                  <a:rPr lang="en-US" dirty="0"/>
                  <a:t>If there is a vertex cover of size </a:t>
                </a:r>
                <a14:m>
                  <m:oMath xmlns:m="http://schemas.openxmlformats.org/officeDocument/2006/math">
                    <m:r>
                      <a:rPr lang="en-US" b="0" i="1" smtClean="0">
                        <a:latin typeface="Cambria Math" panose="02040503050406030204" pitchFamily="18" charset="0"/>
                      </a:rPr>
                      <m:t>𝑘</m:t>
                    </m:r>
                  </m:oMath>
                </a14:m>
                <a:r>
                  <a:rPr lang="en-US" dirty="0"/>
                  <a:t>, then 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a:p>
                <a:endParaRPr lang="en-US" dirty="0"/>
              </a:p>
              <a:p>
                <a:r>
                  <a:rPr lang="en-US" dirty="0"/>
                  <a:t>Every vertex cover has to cover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0" smtClean="0">
                        <a:latin typeface="Cambria Math" panose="02040503050406030204" pitchFamily="18" charset="0"/>
                      </a:rPr>
                      <m:t>.</m:t>
                    </m:r>
                  </m:oMath>
                </a14:m>
                <a:r>
                  <a:rPr lang="en-US" dirty="0"/>
                  <a:t> So at least one of </a:t>
                </a:r>
                <a14:m>
                  <m:oMath xmlns:m="http://schemas.openxmlformats.org/officeDocument/2006/math">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𝑣</m:t>
                    </m:r>
                  </m:oMath>
                </a14:m>
                <a:r>
                  <a:rPr lang="en-US" dirty="0"/>
                  <a:t> is included. Delete that vertex (one arbitrarily if both are in the vertex cover) and all edges that touch it. Every other edge was covered by another vertex (since we deleted all the edges touching the deleted vertex). What remains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p:txBody>
          </p:sp>
        </mc:Choice>
        <mc:Fallback xmlns="">
          <p:sp>
            <p:nvSpPr>
              <p:cNvPr id="3" name="Content Placeholder 2">
                <a:extLst>
                  <a:ext uri="{FF2B5EF4-FFF2-40B4-BE49-F238E27FC236}">
                    <a16:creationId xmlns:a16="http://schemas.microsoft.com/office/drawing/2014/main" id="{901DA5AF-A49B-4F68-998F-C327552EB06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51768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9F4D-B645-48F9-825C-2D3C7FA2BF91}"/>
              </a:ext>
            </a:extLst>
          </p:cNvPr>
          <p:cNvSpPr>
            <a:spLocks noGrp="1"/>
          </p:cNvSpPr>
          <p:nvPr>
            <p:ph type="title"/>
          </p:nvPr>
        </p:nvSpPr>
        <p:spPr/>
        <p:txBody>
          <a:bodyPr/>
          <a:lstStyle/>
          <a:p>
            <a:r>
              <a:rPr lang="en-US" dirty="0"/>
              <a:t>Key Idea – Let’s Prove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3567FB-9D31-4546-8434-06F0ED5ACAD7}"/>
                  </a:ext>
                </a:extLst>
              </p:cNvPr>
              <p:cNvSpPr>
                <a:spLocks noGrp="1"/>
              </p:cNvSpPr>
              <p:nvPr>
                <p:ph idx="1"/>
              </p:nvPr>
            </p:nvSpPr>
            <p:spPr/>
            <p:txBody>
              <a:bodyPr/>
              <a:lstStyle/>
              <a:p>
                <a:r>
                  <a:rPr lang="en-US" dirty="0"/>
                  <a:t>If 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then there is a vertex cover of size </a:t>
                </a:r>
                <a14:m>
                  <m:oMath xmlns:m="http://schemas.openxmlformats.org/officeDocument/2006/math">
                    <m:r>
                      <a:rPr lang="en-US" b="0" i="1" smtClean="0">
                        <a:latin typeface="Cambria Math" panose="02040503050406030204" pitchFamily="18" charset="0"/>
                      </a:rPr>
                      <m:t>𝑘</m:t>
                    </m:r>
                  </m:oMath>
                </a14:m>
                <a:r>
                  <a:rPr lang="en-US" dirty="0"/>
                  <a:t> in </a:t>
                </a:r>
                <a14:m>
                  <m:oMath xmlns:m="http://schemas.openxmlformats.org/officeDocument/2006/math">
                    <m:r>
                      <a:rPr lang="en-US" b="0" i="1" smtClean="0">
                        <a:latin typeface="Cambria Math" panose="02040503050406030204" pitchFamily="18" charset="0"/>
                      </a:rPr>
                      <m:t>𝐺</m:t>
                    </m:r>
                  </m:oMath>
                </a14:m>
                <a:r>
                  <a:rPr lang="en-US" dirty="0"/>
                  <a:t>.</a:t>
                </a:r>
              </a:p>
              <a:p>
                <a:endParaRPr lang="en-US" dirty="0"/>
              </a:p>
              <a:p>
                <a:r>
                  <a:rPr lang="en-US" dirty="0"/>
                  <a:t>Assume that the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(the argument is the same if it’s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instead). Take the vertex cover 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and add in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oMath>
                </a14:m>
                <a:r>
                  <a:rPr lang="en-US" dirty="0"/>
                  <a:t> Every edge 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is covered by the vertex cover. The only other edges in </a:t>
                </a:r>
                <a14:m>
                  <m:oMath xmlns:m="http://schemas.openxmlformats.org/officeDocument/2006/math">
                    <m:r>
                      <a:rPr lang="en-US" b="0" i="1" smtClean="0">
                        <a:latin typeface="Cambria Math" panose="02040503050406030204" pitchFamily="18" charset="0"/>
                      </a:rPr>
                      <m:t>𝐺</m:t>
                    </m:r>
                  </m:oMath>
                </a14:m>
                <a:r>
                  <a:rPr lang="en-US" dirty="0"/>
                  <a:t> touch </a:t>
                </a:r>
                <a14:m>
                  <m:oMath xmlns:m="http://schemas.openxmlformats.org/officeDocument/2006/math">
                    <m:r>
                      <a:rPr lang="en-US" b="0" i="1" smtClean="0">
                        <a:latin typeface="Cambria Math" panose="02040503050406030204" pitchFamily="18" charset="0"/>
                      </a:rPr>
                      <m:t>𝑢</m:t>
                    </m:r>
                  </m:oMath>
                </a14:m>
                <a:r>
                  <a:rPr lang="en-US" dirty="0"/>
                  <a:t>, so </a:t>
                </a:r>
                <a14:m>
                  <m:oMath xmlns:m="http://schemas.openxmlformats.org/officeDocument/2006/math">
                    <m:r>
                      <a:rPr lang="en-US" b="0" i="1" smtClean="0">
                        <a:latin typeface="Cambria Math" panose="02040503050406030204" pitchFamily="18" charset="0"/>
                      </a:rPr>
                      <m:t>𝑢</m:t>
                    </m:r>
                  </m:oMath>
                </a14:m>
                <a:r>
                  <a:rPr lang="en-US" dirty="0"/>
                  <a:t> covers them. </a:t>
                </a:r>
              </a:p>
            </p:txBody>
          </p:sp>
        </mc:Choice>
        <mc:Fallback xmlns="">
          <p:sp>
            <p:nvSpPr>
              <p:cNvPr id="3" name="Content Placeholder 2">
                <a:extLst>
                  <a:ext uri="{FF2B5EF4-FFF2-40B4-BE49-F238E27FC236}">
                    <a16:creationId xmlns:a16="http://schemas.microsoft.com/office/drawing/2014/main" id="{953567FB-9D31-4546-8434-06F0ED5ACAD7}"/>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024223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D593-0FAA-424A-A14C-C778A0709EE3}"/>
              </a:ext>
            </a:extLst>
          </p:cNvPr>
          <p:cNvSpPr>
            <a:spLocks noGrp="1"/>
          </p:cNvSpPr>
          <p:nvPr>
            <p:ph type="title"/>
          </p:nvPr>
        </p:nvSpPr>
        <p:spPr/>
        <p:txBody>
          <a:bodyPr/>
          <a:lstStyle/>
          <a:p>
            <a:r>
              <a:rPr lang="en-US" dirty="0"/>
              <a:t>Algorithm</a:t>
            </a:r>
          </a:p>
        </p:txBody>
      </p:sp>
      <p:sp>
        <p:nvSpPr>
          <p:cNvPr id="3" name="Content Placeholder 2">
            <a:extLst>
              <a:ext uri="{FF2B5EF4-FFF2-40B4-BE49-F238E27FC236}">
                <a16:creationId xmlns:a16="http://schemas.microsoft.com/office/drawing/2014/main" id="{10E12CE1-75C1-49C9-8FD6-72E8CA12F5A8}"/>
              </a:ext>
            </a:extLst>
          </p:cNvPr>
          <p:cNvSpPr>
            <a:spLocks noGrp="1"/>
          </p:cNvSpPr>
          <p:nvPr>
            <p:ph idx="1"/>
          </p:nvPr>
        </p:nvSpPr>
        <p:spPr/>
        <p:txBody>
          <a:bodyPr>
            <a:normAutofit/>
          </a:bodyPr>
          <a:lstStyle/>
          <a:p>
            <a:pPr marL="0" indent="0">
              <a:spcBef>
                <a:spcPts val="0"/>
              </a:spcBef>
              <a:buNone/>
            </a:pP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(graph G, int k)</a:t>
            </a:r>
          </a:p>
          <a:p>
            <a:pPr marL="0" indent="0">
              <a:spcBef>
                <a:spcPts val="0"/>
              </a:spcBef>
              <a:buNone/>
            </a:pPr>
            <a:r>
              <a:rPr lang="en-US" sz="2400" dirty="0">
                <a:latin typeface="Courier New" panose="02070309020205020404" pitchFamily="49" charset="0"/>
                <a:cs typeface="Courier New" panose="02070309020205020404" pitchFamily="49" charset="0"/>
              </a:rPr>
              <a:t>	if(G has no edges) //we’ve covered them all!</a:t>
            </a:r>
          </a:p>
          <a:p>
            <a:pPr marL="0" indent="0">
              <a:spcBef>
                <a:spcPts val="0"/>
              </a:spcBef>
              <a:buNone/>
            </a:pPr>
            <a:r>
              <a:rPr lang="en-US" sz="2400" dirty="0">
                <a:latin typeface="Courier New" panose="02070309020205020404" pitchFamily="49" charset="0"/>
                <a:cs typeface="Courier New" panose="02070309020205020404" pitchFamily="49" charset="0"/>
              </a:rPr>
              <a:t>		return true</a:t>
            </a:r>
          </a:p>
          <a:p>
            <a:pPr marL="0" indent="0">
              <a:spcBef>
                <a:spcPts val="0"/>
              </a:spcBef>
              <a:buNone/>
            </a:pPr>
            <a:r>
              <a:rPr lang="en-US" sz="2400" dirty="0">
                <a:latin typeface="Courier New" panose="02070309020205020404" pitchFamily="49" charset="0"/>
                <a:cs typeface="Courier New" panose="02070309020205020404" pitchFamily="49" charset="0"/>
              </a:rPr>
              <a:t>	if(k &lt; 0)</a:t>
            </a:r>
          </a:p>
          <a:p>
            <a:pPr marL="0" indent="0">
              <a:spcBef>
                <a:spcPts val="0"/>
              </a:spcBef>
              <a:buNone/>
            </a:pPr>
            <a:r>
              <a:rPr lang="en-US" sz="2400" dirty="0">
                <a:latin typeface="Courier New" panose="02070309020205020404" pitchFamily="49" charset="0"/>
                <a:cs typeface="Courier New" panose="02070309020205020404" pitchFamily="49" charset="0"/>
              </a:rPr>
              <a:t>		return false</a:t>
            </a:r>
          </a:p>
          <a:p>
            <a:pPr marL="0" indent="0">
              <a:spcBef>
                <a:spcPts val="0"/>
              </a:spcBef>
              <a:buNone/>
            </a:pPr>
            <a:r>
              <a:rPr lang="en-US" sz="2400" dirty="0">
                <a:latin typeface="Courier New" panose="02070309020205020404" pitchFamily="49" charset="0"/>
                <a:cs typeface="Courier New" panose="02070309020205020404" pitchFamily="49" charset="0"/>
              </a:rPr>
              <a:t>	H1 = copy of G</a:t>
            </a:r>
          </a:p>
          <a:p>
            <a:pPr marL="0" indent="0">
              <a:spcBef>
                <a:spcPts val="0"/>
              </a:spcBef>
              <a:buNone/>
            </a:pPr>
            <a:r>
              <a:rPr lang="en-US" sz="2400" dirty="0">
                <a:latin typeface="Courier New" panose="02070309020205020404" pitchFamily="49" charset="0"/>
                <a:cs typeface="Courier New" panose="02070309020205020404" pitchFamily="49" charset="0"/>
              </a:rPr>
              <a:t>	H2 = copy of G</a:t>
            </a:r>
          </a:p>
          <a:p>
            <a:pPr marL="0" indent="0">
              <a:spcBef>
                <a:spcPts val="0"/>
              </a:spcBef>
              <a:buNone/>
            </a:pPr>
            <a:r>
              <a:rPr lang="en-US" sz="2400" dirty="0">
                <a:latin typeface="Courier New" panose="02070309020205020404" pitchFamily="49" charset="0"/>
                <a:cs typeface="Courier New" panose="02070309020205020404" pitchFamily="49" charset="0"/>
              </a:rPr>
              <a:t>	pick any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a:t>
            </a:r>
          </a:p>
          <a:p>
            <a:pPr marL="0" indent="0">
              <a:spcBef>
                <a:spcPts val="0"/>
              </a:spcBef>
              <a:buNone/>
            </a:pPr>
            <a:r>
              <a:rPr lang="en-US" sz="2400" dirty="0">
                <a:latin typeface="Courier New" panose="02070309020205020404" pitchFamily="49" charset="0"/>
                <a:cs typeface="Courier New" panose="02070309020205020404" pitchFamily="49" charset="0"/>
              </a:rPr>
              <a:t>	H1 = H1.remove(u) //removes u and all edges with u as an endpoint</a:t>
            </a:r>
          </a:p>
          <a:p>
            <a:pPr marL="0" indent="0">
              <a:spcBef>
                <a:spcPts val="0"/>
              </a:spcBef>
              <a:buNone/>
            </a:pPr>
            <a:r>
              <a:rPr lang="en-US" sz="2400" dirty="0">
                <a:latin typeface="Courier New" panose="02070309020205020404" pitchFamily="49" charset="0"/>
                <a:cs typeface="Courier New" panose="02070309020205020404" pitchFamily="49" charset="0"/>
              </a:rPr>
              <a:t>	H2 = H2.remove(v) //removes u and all edges with u as an endpoint</a:t>
            </a:r>
          </a:p>
          <a:p>
            <a:pPr marL="0" indent="0">
              <a:spcBef>
                <a:spcPts val="0"/>
              </a:spcBef>
              <a:buNone/>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(H1,k-1) || </a:t>
            </a: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(H2, k-1)</a:t>
            </a:r>
          </a:p>
        </p:txBody>
      </p:sp>
    </p:spTree>
    <p:extLst>
      <p:ext uri="{BB962C8B-B14F-4D97-AF65-F5344CB8AC3E}">
        <p14:creationId xmlns:p14="http://schemas.microsoft.com/office/powerpoint/2010/main" val="853937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683-F1E8-4D3E-BE31-21AAE631D7F4}"/>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1C35D-99AA-48FB-9865-46FCBC73DF1E}"/>
                  </a:ext>
                </a:extLst>
              </p:cNvPr>
              <p:cNvSpPr>
                <a:spLocks noGrp="1"/>
              </p:cNvSpPr>
              <p:nvPr>
                <p:ph idx="1"/>
              </p:nvPr>
            </p:nvSpPr>
            <p:spPr/>
            <p:txBody>
              <a:bodyPr/>
              <a:lstStyle/>
              <a:p>
                <a:pPr marL="0" indent="0">
                  <a:buNone/>
                </a:pPr>
                <a:r>
                  <a:rPr lang="en-US" dirty="0"/>
                  <a:t>Recurrence: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qArr>
                        <m:r>
                          <a:rPr lang="en-US" b="0" i="1" smtClean="0">
                            <a:latin typeface="Cambria Math" panose="02040503050406030204" pitchFamily="18" charset="0"/>
                          </a:rPr>
                          <m:t> </m:t>
                        </m:r>
                      </m:e>
                    </m:d>
                  </m:oMath>
                </a14:m>
                <a:endParaRPr lang="en-US" dirty="0"/>
              </a:p>
              <a:p>
                <a:pPr marL="0" indent="0">
                  <a:buNone/>
                </a:pPr>
                <a:endParaRPr lang="en-US" dirty="0"/>
              </a:p>
              <a:p>
                <a:pPr marL="0" indent="0">
                  <a:buNone/>
                </a:pPr>
                <a:r>
                  <a:rPr lang="en-US" dirty="0"/>
                  <a:t>Running time? Unroll or use recursion tree</a:t>
                </a:r>
              </a:p>
            </p:txBody>
          </p:sp>
        </mc:Choice>
        <mc:Fallback xmlns="">
          <p:sp>
            <p:nvSpPr>
              <p:cNvPr id="3" name="Content Placeholder 2">
                <a:extLst>
                  <a:ext uri="{FF2B5EF4-FFF2-40B4-BE49-F238E27FC236}">
                    <a16:creationId xmlns:a16="http://schemas.microsoft.com/office/drawing/2014/main" id="{9231C35D-99AA-48FB-9865-46FCBC73DF1E}"/>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708411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683-F1E8-4D3E-BE31-21AAE631D7F4}"/>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1C35D-99AA-48FB-9865-46FCBC73DF1E}"/>
                  </a:ext>
                </a:extLst>
              </p:cNvPr>
              <p:cNvSpPr>
                <a:spLocks noGrp="1"/>
              </p:cNvSpPr>
              <p:nvPr>
                <p:ph idx="1"/>
              </p:nvPr>
            </p:nvSpPr>
            <p:spPr/>
            <p:txBody>
              <a:bodyPr/>
              <a:lstStyle/>
              <a:p>
                <a:pPr marL="0" indent="0">
                  <a:buNone/>
                </a:pPr>
                <a:r>
                  <a:rPr lang="en-US" dirty="0"/>
                  <a:t>Recurrence: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qArr>
                        <m:r>
                          <a:rPr lang="en-US" b="0" i="1" smtClean="0">
                            <a:latin typeface="Cambria Math" panose="02040503050406030204" pitchFamily="18" charset="0"/>
                          </a:rPr>
                          <m:t> </m:t>
                        </m:r>
                      </m:e>
                    </m:d>
                  </m:oMath>
                </a14:m>
                <a:endParaRPr lang="en-US" dirty="0"/>
              </a:p>
              <a:p>
                <a:pPr marL="0" indent="0">
                  <a:buNone/>
                </a:pPr>
                <a:endParaRPr lang="en-US" dirty="0"/>
              </a:p>
              <a:p>
                <a:pPr marL="0" indent="0">
                  <a:buNone/>
                </a:pPr>
                <a:r>
                  <a:rPr lang="en-US" dirty="0"/>
                  <a:t>Running time? Unroll or use recursion tree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e>
                      </m:d>
                    </m:oMath>
                  </m:oMathPara>
                </a14:m>
                <a:endParaRPr lang="en-US" dirty="0"/>
              </a:p>
            </p:txBody>
          </p:sp>
        </mc:Choice>
        <mc:Fallback xmlns="">
          <p:sp>
            <p:nvSpPr>
              <p:cNvPr id="3" name="Content Placeholder 2">
                <a:extLst>
                  <a:ext uri="{FF2B5EF4-FFF2-40B4-BE49-F238E27FC236}">
                    <a16:creationId xmlns:a16="http://schemas.microsoft.com/office/drawing/2014/main" id="{9231C35D-99AA-48FB-9865-46FCBC73DF1E}"/>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1583276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normAutofit/>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𝑘</m:t>
                    </m:r>
                  </m:oMath>
                </a14:m>
                <a:r>
                  <a:rPr lang="en-US" dirty="0"/>
                  <a:t> is a little bigger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0"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r>
                              <a:rPr lang="en-US" b="0" i="0" smtClean="0">
                                <a:latin typeface="Cambria Math" panose="02040503050406030204" pitchFamily="18" charset="0"/>
                              </a:rPr>
                              <m:t>+</m:t>
                            </m:r>
                            <m:r>
                              <m:rPr>
                                <m:sty m:val="p"/>
                              </m:rPr>
                              <a:rPr lang="en-US" b="0" i="0" smtClean="0">
                                <a:latin typeface="Cambria Math" panose="02040503050406030204" pitchFamily="18" charset="0"/>
                              </a:rPr>
                              <m:t>m</m:t>
                            </m:r>
                          </m:e>
                        </m:d>
                      </m:e>
                    </m:d>
                  </m:oMath>
                </a14:m>
                <a:r>
                  <a:rPr lang="en-US" dirty="0"/>
                  <a:t> still polynomial!</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very slow</a:t>
                </a:r>
              </a:p>
              <a:p>
                <a14:m>
                  <m:oMath xmlns:m="http://schemas.openxmlformats.org/officeDocument/2006/math">
                    <m:r>
                      <a:rPr lang="en-US" b="0" i="1" smtClean="0">
                        <a:latin typeface="Cambria Math" panose="02040503050406030204" pitchFamily="18" charset="0"/>
                      </a:rPr>
                      <m:t>𝑘</m:t>
                    </m:r>
                  </m:oMath>
                </a14:m>
                <a:r>
                  <a:rPr lang="en-US" dirty="0"/>
                  <a:t> very </a:t>
                </a:r>
                <a:r>
                  <a:rPr lang="en-US" dirty="0" err="1"/>
                  <a:t>very</a:t>
                </a:r>
                <a:r>
                  <a:rPr lang="en-US" dirty="0"/>
                  <a:t> big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very </a:t>
                </a:r>
                <a:r>
                  <a:rPr lang="en-US" dirty="0" err="1"/>
                  <a:t>very</a:t>
                </a:r>
                <a:r>
                  <a:rPr lang="en-US" dirty="0"/>
                  <a:t> slow</a:t>
                </a:r>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654"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406233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936-5CCF-49E1-A29A-0597E5038F05}"/>
              </a:ext>
            </a:extLst>
          </p:cNvPr>
          <p:cNvSpPr>
            <a:spLocks noGrp="1"/>
          </p:cNvSpPr>
          <p:nvPr>
            <p:ph type="title"/>
          </p:nvPr>
        </p:nvSpPr>
        <p:spPr/>
        <p:txBody>
          <a:bodyPr/>
          <a:lstStyle/>
          <a:p>
            <a:r>
              <a:rPr lang="en-US" dirty="0"/>
              <a:t>Comparison</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8912E9DD-F974-49EB-8647-3AD8DD433734}"/>
                  </a:ext>
                </a:extLst>
              </p:cNvPr>
              <p:cNvGraphicFramePr>
                <a:graphicFrameLocks noGrp="1"/>
              </p:cNvGraphicFramePr>
              <p:nvPr>
                <p:ph idx="1"/>
                <p:extLst/>
              </p:nvPr>
            </p:nvGraphicFramePr>
            <p:xfrm>
              <a:off x="574675" y="1463675"/>
              <a:ext cx="11187114" cy="3014600"/>
            </p:xfrm>
            <a:graphic>
              <a:graphicData uri="http://schemas.openxmlformats.org/drawingml/2006/table">
                <a:tbl>
                  <a:tblPr firstRow="1" bandRow="1">
                    <a:tableStyleId>{5C22544A-7EE6-4342-B048-85BDC9FD1C3A}</a:tableStyleId>
                  </a:tblPr>
                  <a:tblGrid>
                    <a:gridCol w="3729038">
                      <a:extLst>
                        <a:ext uri="{9D8B030D-6E8A-4147-A177-3AD203B41FA5}">
                          <a16:colId xmlns:a16="http://schemas.microsoft.com/office/drawing/2014/main" val="167736301"/>
                        </a:ext>
                      </a:extLst>
                    </a:gridCol>
                    <a:gridCol w="3729038">
                      <a:extLst>
                        <a:ext uri="{9D8B030D-6E8A-4147-A177-3AD203B41FA5}">
                          <a16:colId xmlns:a16="http://schemas.microsoft.com/office/drawing/2014/main" val="1426168579"/>
                        </a:ext>
                      </a:extLst>
                    </a:gridCol>
                    <a:gridCol w="3729038">
                      <a:extLst>
                        <a:ext uri="{9D8B030D-6E8A-4147-A177-3AD203B41FA5}">
                          <a16:colId xmlns:a16="http://schemas.microsoft.com/office/drawing/2014/main" val="3587732128"/>
                        </a:ext>
                      </a:extLst>
                    </a:gridCol>
                  </a:tblGrid>
                  <a:tr h="370840">
                    <a:tc>
                      <a:txBody>
                        <a:bodyPr/>
                        <a:lstStyle/>
                        <a:p>
                          <a:r>
                            <a:rPr lang="en-US" sz="2800" dirty="0"/>
                            <a:t>Sample values of </a:t>
                          </a:r>
                          <a14:m>
                            <m:oMath xmlns:m="http://schemas.openxmlformats.org/officeDocument/2006/math">
                              <m:r>
                                <a:rPr lang="en-US" sz="2800" b="1" i="1" smtClean="0">
                                  <a:latin typeface="Cambria Math" panose="02040503050406030204" pitchFamily="18" charset="0"/>
                                </a:rPr>
                                <m:t>𝒌</m:t>
                              </m:r>
                            </m:oMath>
                          </a14:m>
                          <a:endParaRPr lang="en-US" sz="2800" dirty="0"/>
                        </a:p>
                      </a:txBody>
                      <a:tcPr/>
                    </a:tc>
                    <a:tc>
                      <a:txBody>
                        <a:bodyPr/>
                        <a:lstStyle/>
                        <a:p>
                          <a:r>
                            <a:rPr lang="en-US" sz="2800" dirty="0"/>
                            <a:t>Brute Force</a:t>
                          </a:r>
                        </a:p>
                      </a:txBody>
                      <a:tcPr/>
                    </a:tc>
                    <a:tc>
                      <a:txBody>
                        <a:bodyPr/>
                        <a:lstStyle/>
                        <a:p>
                          <a:r>
                            <a:rPr lang="en-US" sz="2800" dirty="0"/>
                            <a:t>Recurse by edge</a:t>
                          </a:r>
                        </a:p>
                      </a:txBody>
                      <a:tcPr/>
                    </a:tc>
                    <a:extLst>
                      <a:ext uri="{0D108BD9-81ED-4DB2-BD59-A6C34878D82A}">
                        <a16:rowId xmlns:a16="http://schemas.microsoft.com/office/drawing/2014/main" val="2864082496"/>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3</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638696147"/>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669234485"/>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/2</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extLst>
                      <a:ext uri="{0D108BD9-81ED-4DB2-BD59-A6C34878D82A}">
                        <a16:rowId xmlns:a16="http://schemas.microsoft.com/office/drawing/2014/main" val="3300499481"/>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−3</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𝑛</m:t>
                                    </m:r>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716129656"/>
                      </a:ext>
                    </a:extLst>
                  </a:tr>
                </a:tbl>
              </a:graphicData>
            </a:graphic>
          </p:graphicFrame>
        </mc:Choice>
        <mc:Fallback xmlns="">
          <p:graphicFrame>
            <p:nvGraphicFramePr>
              <p:cNvPr id="6" name="Content Placeholder 5">
                <a:extLst>
                  <a:ext uri="{FF2B5EF4-FFF2-40B4-BE49-F238E27FC236}">
                    <a16:creationId xmlns:a16="http://schemas.microsoft.com/office/drawing/2014/main" id="{8912E9DD-F974-49EB-8647-3AD8DD433734}"/>
                  </a:ext>
                </a:extLst>
              </p:cNvPr>
              <p:cNvGraphicFramePr>
                <a:graphicFrameLocks noGrp="1"/>
              </p:cNvGraphicFramePr>
              <p:nvPr>
                <p:ph idx="1"/>
                <p:extLst>
                  <p:ext uri="{D42A27DB-BD31-4B8C-83A1-F6EECF244321}">
                    <p14:modId xmlns:p14="http://schemas.microsoft.com/office/powerpoint/2010/main" val="356291561"/>
                  </p:ext>
                </p:extLst>
              </p:nvPr>
            </p:nvGraphicFramePr>
            <p:xfrm>
              <a:off x="574675" y="1463675"/>
              <a:ext cx="11187114" cy="3014600"/>
            </p:xfrm>
            <a:graphic>
              <a:graphicData uri="http://schemas.openxmlformats.org/drawingml/2006/table">
                <a:tbl>
                  <a:tblPr firstRow="1" bandRow="1">
                    <a:tableStyleId>{5C22544A-7EE6-4342-B048-85BDC9FD1C3A}</a:tableStyleId>
                  </a:tblPr>
                  <a:tblGrid>
                    <a:gridCol w="3729038">
                      <a:extLst>
                        <a:ext uri="{9D8B030D-6E8A-4147-A177-3AD203B41FA5}">
                          <a16:colId xmlns:a16="http://schemas.microsoft.com/office/drawing/2014/main" val="167736301"/>
                        </a:ext>
                      </a:extLst>
                    </a:gridCol>
                    <a:gridCol w="3729038">
                      <a:extLst>
                        <a:ext uri="{9D8B030D-6E8A-4147-A177-3AD203B41FA5}">
                          <a16:colId xmlns:a16="http://schemas.microsoft.com/office/drawing/2014/main" val="1426168579"/>
                        </a:ext>
                      </a:extLst>
                    </a:gridCol>
                    <a:gridCol w="3729038">
                      <a:extLst>
                        <a:ext uri="{9D8B030D-6E8A-4147-A177-3AD203B41FA5}">
                          <a16:colId xmlns:a16="http://schemas.microsoft.com/office/drawing/2014/main" val="3587732128"/>
                        </a:ext>
                      </a:extLst>
                    </a:gridCol>
                  </a:tblGrid>
                  <a:tr h="518160">
                    <a:tc>
                      <a:txBody>
                        <a:bodyPr/>
                        <a:lstStyle/>
                        <a:p>
                          <a:endParaRPr lang="en-US"/>
                        </a:p>
                      </a:txBody>
                      <a:tcPr>
                        <a:blipFill>
                          <a:blip r:embed="rId2"/>
                          <a:stretch>
                            <a:fillRect l="-163" t="-11765" r="-200654" b="-484706"/>
                          </a:stretch>
                        </a:blipFill>
                      </a:tcPr>
                    </a:tc>
                    <a:tc>
                      <a:txBody>
                        <a:bodyPr/>
                        <a:lstStyle/>
                        <a:p>
                          <a:r>
                            <a:rPr lang="en-US" sz="2800" dirty="0"/>
                            <a:t>Brute Force</a:t>
                          </a:r>
                        </a:p>
                      </a:txBody>
                      <a:tcPr/>
                    </a:tc>
                    <a:tc>
                      <a:txBody>
                        <a:bodyPr/>
                        <a:lstStyle/>
                        <a:p>
                          <a:r>
                            <a:rPr lang="en-US" sz="2800" dirty="0"/>
                            <a:t>Recurse by edge</a:t>
                          </a:r>
                        </a:p>
                      </a:txBody>
                      <a:tcPr/>
                    </a:tc>
                    <a:extLst>
                      <a:ext uri="{0D108BD9-81ED-4DB2-BD59-A6C34878D82A}">
                        <a16:rowId xmlns:a16="http://schemas.microsoft.com/office/drawing/2014/main" val="2864082496"/>
                      </a:ext>
                    </a:extLst>
                  </a:tr>
                  <a:tr h="518160">
                    <a:tc>
                      <a:txBody>
                        <a:bodyPr/>
                        <a:lstStyle/>
                        <a:p>
                          <a:endParaRPr lang="en-US"/>
                        </a:p>
                      </a:txBody>
                      <a:tcPr>
                        <a:blipFill>
                          <a:blip r:embed="rId2"/>
                          <a:stretch>
                            <a:fillRect l="-163" t="-111765" r="-200654" b="-384706"/>
                          </a:stretch>
                        </a:blipFill>
                      </a:tcPr>
                    </a:tc>
                    <a:tc>
                      <a:txBody>
                        <a:bodyPr/>
                        <a:lstStyle/>
                        <a:p>
                          <a:endParaRPr lang="en-US"/>
                        </a:p>
                      </a:txBody>
                      <a:tcPr>
                        <a:blipFill>
                          <a:blip r:embed="rId2"/>
                          <a:stretch>
                            <a:fillRect l="-100163" t="-111765" r="-100654" b="-384706"/>
                          </a:stretch>
                        </a:blipFill>
                      </a:tcPr>
                    </a:tc>
                    <a:tc>
                      <a:txBody>
                        <a:bodyPr/>
                        <a:lstStyle/>
                        <a:p>
                          <a:endParaRPr lang="en-US"/>
                        </a:p>
                      </a:txBody>
                      <a:tcPr>
                        <a:blipFill>
                          <a:blip r:embed="rId2"/>
                          <a:stretch>
                            <a:fillRect l="-200163" t="-111765" r="-654" b="-384706"/>
                          </a:stretch>
                        </a:blipFill>
                      </a:tcPr>
                    </a:tc>
                    <a:extLst>
                      <a:ext uri="{0D108BD9-81ED-4DB2-BD59-A6C34878D82A}">
                        <a16:rowId xmlns:a16="http://schemas.microsoft.com/office/drawing/2014/main" val="3638696147"/>
                      </a:ext>
                    </a:extLst>
                  </a:tr>
                  <a:tr h="730060">
                    <a:tc>
                      <a:txBody>
                        <a:bodyPr/>
                        <a:lstStyle/>
                        <a:p>
                          <a:endParaRPr lang="en-US"/>
                        </a:p>
                      </a:txBody>
                      <a:tcPr>
                        <a:blipFill>
                          <a:blip r:embed="rId2"/>
                          <a:stretch>
                            <a:fillRect l="-163" t="-150000" r="-200654" b="-172500"/>
                          </a:stretch>
                        </a:blipFill>
                      </a:tcPr>
                    </a:tc>
                    <a:tc>
                      <a:txBody>
                        <a:bodyPr/>
                        <a:lstStyle/>
                        <a:p>
                          <a:endParaRPr lang="en-US"/>
                        </a:p>
                      </a:txBody>
                      <a:tcPr>
                        <a:blipFill>
                          <a:blip r:embed="rId2"/>
                          <a:stretch>
                            <a:fillRect l="-100163" t="-150000" r="-100654" b="-172500"/>
                          </a:stretch>
                        </a:blipFill>
                      </a:tcPr>
                    </a:tc>
                    <a:tc>
                      <a:txBody>
                        <a:bodyPr/>
                        <a:lstStyle/>
                        <a:p>
                          <a:endParaRPr lang="en-US"/>
                        </a:p>
                      </a:txBody>
                      <a:tcPr>
                        <a:blipFill>
                          <a:blip r:embed="rId2"/>
                          <a:stretch>
                            <a:fillRect l="-200163" t="-150000" r="-654" b="-172500"/>
                          </a:stretch>
                        </a:blipFill>
                      </a:tcPr>
                    </a:tc>
                    <a:extLst>
                      <a:ext uri="{0D108BD9-81ED-4DB2-BD59-A6C34878D82A}">
                        <a16:rowId xmlns:a16="http://schemas.microsoft.com/office/drawing/2014/main" val="669234485"/>
                      </a:ext>
                    </a:extLst>
                  </a:tr>
                  <a:tr h="730060">
                    <a:tc>
                      <a:txBody>
                        <a:bodyPr/>
                        <a:lstStyle/>
                        <a:p>
                          <a:endParaRPr lang="en-US"/>
                        </a:p>
                      </a:txBody>
                      <a:tcPr>
                        <a:blipFill>
                          <a:blip r:embed="rId2"/>
                          <a:stretch>
                            <a:fillRect l="-163" t="-250000" r="-200654" b="-72500"/>
                          </a:stretch>
                        </a:blipFill>
                      </a:tcPr>
                    </a:tc>
                    <a:tc>
                      <a:txBody>
                        <a:bodyPr/>
                        <a:lstStyle/>
                        <a:p>
                          <a:endParaRPr lang="en-US"/>
                        </a:p>
                      </a:txBody>
                      <a:tcPr>
                        <a:blipFill>
                          <a:blip r:embed="rId2"/>
                          <a:stretch>
                            <a:fillRect l="-100163" t="-250000" r="-100654" b="-72500"/>
                          </a:stretch>
                        </a:blipFill>
                      </a:tcPr>
                    </a:tc>
                    <a:tc>
                      <a:txBody>
                        <a:bodyPr/>
                        <a:lstStyle/>
                        <a:p>
                          <a:endParaRPr lang="en-US"/>
                        </a:p>
                      </a:txBody>
                      <a:tcPr>
                        <a:blipFill>
                          <a:blip r:embed="rId2"/>
                          <a:stretch>
                            <a:fillRect l="-200163" t="-250000" r="-654" b="-72500"/>
                          </a:stretch>
                        </a:blipFill>
                      </a:tcPr>
                    </a:tc>
                    <a:extLst>
                      <a:ext uri="{0D108BD9-81ED-4DB2-BD59-A6C34878D82A}">
                        <a16:rowId xmlns:a16="http://schemas.microsoft.com/office/drawing/2014/main" val="3300499481"/>
                      </a:ext>
                    </a:extLst>
                  </a:tr>
                  <a:tr h="518160">
                    <a:tc>
                      <a:txBody>
                        <a:bodyPr/>
                        <a:lstStyle/>
                        <a:p>
                          <a:endParaRPr lang="en-US"/>
                        </a:p>
                      </a:txBody>
                      <a:tcPr>
                        <a:blipFill>
                          <a:blip r:embed="rId2"/>
                          <a:stretch>
                            <a:fillRect l="-163" t="-494118" r="-200654" b="-2353"/>
                          </a:stretch>
                        </a:blipFill>
                      </a:tcPr>
                    </a:tc>
                    <a:tc>
                      <a:txBody>
                        <a:bodyPr/>
                        <a:lstStyle/>
                        <a:p>
                          <a:endParaRPr lang="en-US"/>
                        </a:p>
                      </a:txBody>
                      <a:tcPr>
                        <a:blipFill>
                          <a:blip r:embed="rId2"/>
                          <a:stretch>
                            <a:fillRect l="-100163" t="-494118" r="-100654" b="-2353"/>
                          </a:stretch>
                        </a:blipFill>
                      </a:tcPr>
                    </a:tc>
                    <a:tc>
                      <a:txBody>
                        <a:bodyPr/>
                        <a:lstStyle/>
                        <a:p>
                          <a:endParaRPr lang="en-US"/>
                        </a:p>
                      </a:txBody>
                      <a:tcPr>
                        <a:blipFill>
                          <a:blip r:embed="rId2"/>
                          <a:stretch>
                            <a:fillRect l="-200163" t="-494118" r="-654" b="-2353"/>
                          </a:stretch>
                        </a:blipFill>
                      </a:tcPr>
                    </a:tc>
                    <a:extLst>
                      <a:ext uri="{0D108BD9-81ED-4DB2-BD59-A6C34878D82A}">
                        <a16:rowId xmlns:a16="http://schemas.microsoft.com/office/drawing/2014/main" val="2716129656"/>
                      </a:ext>
                    </a:extLst>
                  </a:tr>
                </a:tbl>
              </a:graphicData>
            </a:graphic>
          </p:graphicFrame>
        </mc:Fallback>
      </mc:AlternateContent>
    </p:spTree>
    <p:extLst>
      <p:ext uri="{BB962C8B-B14F-4D97-AF65-F5344CB8AC3E}">
        <p14:creationId xmlns:p14="http://schemas.microsoft.com/office/powerpoint/2010/main" val="1978195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3224-DEE2-40E4-B3CD-F78328F9270A}"/>
              </a:ext>
            </a:extLst>
          </p:cNvPr>
          <p:cNvSpPr>
            <a:spLocks noGrp="1"/>
          </p:cNvSpPr>
          <p:nvPr>
            <p:ph type="title"/>
          </p:nvPr>
        </p:nvSpPr>
        <p:spPr/>
        <p:txBody>
          <a:bodyPr/>
          <a:lstStyle/>
          <a:p>
            <a:r>
              <a:rPr lang="en-US" dirty="0"/>
              <a:t>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881C1-DDBE-49CB-9DB9-EE956C9D8075}"/>
                  </a:ext>
                </a:extLst>
              </p:cNvPr>
              <p:cNvSpPr>
                <a:spLocks noGrp="1"/>
              </p:cNvSpPr>
              <p:nvPr>
                <p:ph idx="1"/>
              </p:nvPr>
            </p:nvSpPr>
            <p:spPr/>
            <p:txBody>
              <a:bodyPr/>
              <a:lstStyle/>
              <a:p>
                <a:r>
                  <a:rPr lang="en-US" dirty="0"/>
                  <a:t>If your vertex cover is small you can get a pretty efficient algorithm.</a:t>
                </a:r>
              </a:p>
              <a:p>
                <a:r>
                  <a:rPr lang="en-US" dirty="0"/>
                  <a:t>For </a:t>
                </a:r>
                <a14:m>
                  <m:oMath xmlns:m="http://schemas.openxmlformats.org/officeDocument/2006/math">
                    <m:r>
                      <a:rPr lang="en-US" b="0" i="1" smtClean="0">
                        <a:latin typeface="Cambria Math" panose="02040503050406030204" pitchFamily="18" charset="0"/>
                      </a:rPr>
                      <m:t>𝑘</m:t>
                    </m:r>
                  </m:oMath>
                </a14:m>
                <a:r>
                  <a:rPr lang="en-US" dirty="0"/>
                  <a:t>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  </m:t>
                        </m:r>
                      </m:e>
                    </m:func>
                  </m:oMath>
                </a14:m>
                <a:r>
                  <a:rPr lang="en-US" dirty="0"/>
                  <a:t>it even becomes polynomial.</a:t>
                </a:r>
              </a:p>
              <a:p>
                <a:endParaRPr lang="en-US" dirty="0"/>
              </a:p>
              <a:p>
                <a:r>
                  <a:rPr lang="en-US" dirty="0"/>
                  <a:t>A “simple case” you can carve off.</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088881C1-DDBE-49CB-9DB9-EE956C9D807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24708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C2E5-E248-4FAE-A345-4159E67EE013}"/>
              </a:ext>
            </a:extLst>
          </p:cNvPr>
          <p:cNvSpPr>
            <a:spLocks noGrp="1"/>
          </p:cNvSpPr>
          <p:nvPr>
            <p:ph type="title"/>
          </p:nvPr>
        </p:nvSpPr>
        <p:spPr/>
        <p:txBody>
          <a:bodyPr/>
          <a:lstStyle/>
          <a:p>
            <a:r>
              <a:rPr lang="en-US" dirty="0"/>
              <a:t>More Generally</a:t>
            </a:r>
          </a:p>
        </p:txBody>
      </p:sp>
      <p:sp>
        <p:nvSpPr>
          <p:cNvPr id="3" name="Content Placeholder 2">
            <a:extLst>
              <a:ext uri="{FF2B5EF4-FFF2-40B4-BE49-F238E27FC236}">
                <a16:creationId xmlns:a16="http://schemas.microsoft.com/office/drawing/2014/main" id="{13C1BA25-456E-4974-B681-6BBFFEA0A44F}"/>
              </a:ext>
            </a:extLst>
          </p:cNvPr>
          <p:cNvSpPr>
            <a:spLocks noGrp="1"/>
          </p:cNvSpPr>
          <p:nvPr>
            <p:ph idx="1"/>
          </p:nvPr>
        </p:nvSpPr>
        <p:spPr/>
        <p:txBody>
          <a:bodyPr/>
          <a:lstStyle/>
          <a:p>
            <a:r>
              <a:rPr lang="en-US" dirty="0"/>
              <a:t>Measuring the complexity in terms of something other than the size of the input is called “parameterized complexity”</a:t>
            </a:r>
          </a:p>
          <a:p>
            <a:r>
              <a:rPr lang="en-US" dirty="0"/>
              <a:t>Common parameters:</a:t>
            </a:r>
          </a:p>
          <a:p>
            <a:r>
              <a:rPr lang="en-US" dirty="0"/>
              <a:t>The answer (like Ford-Fulkerson! And vertex cover)</a:t>
            </a:r>
          </a:p>
          <a:p>
            <a:r>
              <a:rPr lang="en-US" dirty="0"/>
              <a:t>How “complicated” the input is (e.g. for graphs, do you have a tree, something very close to a tree, or nothing like a tree).</a:t>
            </a:r>
          </a:p>
          <a:p>
            <a:endParaRPr lang="en-US" dirty="0"/>
          </a:p>
          <a:p>
            <a:r>
              <a:rPr lang="en-US" dirty="0"/>
              <a:t>Another example: SAT – an instance with few variables and many constraints is very different from an instance with many variables and few constraints. </a:t>
            </a:r>
          </a:p>
        </p:txBody>
      </p:sp>
    </p:spTree>
    <p:extLst>
      <p:ext uri="{BB962C8B-B14F-4D97-AF65-F5344CB8AC3E}">
        <p14:creationId xmlns:p14="http://schemas.microsoft.com/office/powerpoint/2010/main" val="2313306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0BAE-6EE5-4F32-B628-3B51E531F5F2}"/>
              </a:ext>
            </a:extLst>
          </p:cNvPr>
          <p:cNvSpPr>
            <a:spLocks noGrp="1"/>
          </p:cNvSpPr>
          <p:nvPr>
            <p:ph type="title"/>
          </p:nvPr>
        </p:nvSpPr>
        <p:spPr/>
        <p:txBody>
          <a:bodyPr/>
          <a:lstStyle/>
          <a:p>
            <a:r>
              <a:rPr lang="en-US" dirty="0"/>
              <a:t>Approximation Algorithms</a:t>
            </a:r>
          </a:p>
        </p:txBody>
      </p:sp>
      <p:sp>
        <p:nvSpPr>
          <p:cNvPr id="3" name="Content Placeholder 2">
            <a:extLst>
              <a:ext uri="{FF2B5EF4-FFF2-40B4-BE49-F238E27FC236}">
                <a16:creationId xmlns:a16="http://schemas.microsoft.com/office/drawing/2014/main" id="{87E2618C-7DB2-4D4A-8479-600896D2DA9D}"/>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8601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82C41-1372-4534-9930-504803B34CE1}"/>
              </a:ext>
            </a:extLst>
          </p:cNvPr>
          <p:cNvSpPr>
            <a:spLocks noGrp="1"/>
          </p:cNvSpPr>
          <p:nvPr>
            <p:ph type="title"/>
          </p:nvPr>
        </p:nvSpPr>
        <p:spPr/>
        <p:txBody>
          <a:bodyPr/>
          <a:lstStyle/>
          <a:p>
            <a:r>
              <a:rPr lang="en-US" dirty="0"/>
              <a:t>Optimization Problems</a:t>
            </a:r>
          </a:p>
        </p:txBody>
      </p:sp>
      <p:sp>
        <p:nvSpPr>
          <p:cNvPr id="5" name="Content Placeholder 4">
            <a:extLst>
              <a:ext uri="{FF2B5EF4-FFF2-40B4-BE49-F238E27FC236}">
                <a16:creationId xmlns:a16="http://schemas.microsoft.com/office/drawing/2014/main" id="{E7AE085B-F6B8-4B76-A78E-2127032794D5}"/>
              </a:ext>
            </a:extLst>
          </p:cNvPr>
          <p:cNvSpPr>
            <a:spLocks noGrp="1"/>
          </p:cNvSpPr>
          <p:nvPr>
            <p:ph idx="1"/>
          </p:nvPr>
        </p:nvSpPr>
        <p:spPr/>
        <p:txBody>
          <a:bodyPr/>
          <a:lstStyle/>
          <a:p>
            <a:r>
              <a:rPr lang="en-US" dirty="0"/>
              <a:t>Putting away decision problems, we’re now interested in optimization problems.</a:t>
            </a:r>
          </a:p>
          <a:p>
            <a:r>
              <a:rPr lang="en-US" dirty="0"/>
              <a:t>Problems where we’re looking for the “biggest” or “smallest” or “maximum” or “minimum” or some other “best”</a:t>
            </a:r>
          </a:p>
          <a:p>
            <a:endParaRPr lang="en-US" dirty="0"/>
          </a:p>
          <a:p>
            <a:endParaRPr lang="en-US" dirty="0"/>
          </a:p>
          <a:p>
            <a:endParaRPr lang="en-US" dirty="0"/>
          </a:p>
          <a:p>
            <a:endParaRPr lang="en-US" dirty="0"/>
          </a:p>
          <a:p>
            <a:r>
              <a:rPr lang="en-US" dirty="0"/>
              <a:t>Much more like the problems we’re used to!</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DF307D7-B052-4A46-9858-080891A02C98}"/>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graph </a:t>
                </a:r>
                <a14:m>
                  <m:oMath xmlns:m="http://schemas.openxmlformats.org/officeDocument/2006/math">
                    <m:r>
                      <a:rPr lang="en-US" sz="2800" b="0" i="1" smtClean="0">
                        <a:latin typeface="Cambria Math" panose="02040503050406030204" pitchFamily="18" charset="0"/>
                      </a:rPr>
                      <m:t>𝐺</m:t>
                    </m:r>
                  </m:oMath>
                </a14:m>
                <a:r>
                  <a:rPr lang="en-US" sz="2800" dirty="0"/>
                  <a:t> find the </a:t>
                </a:r>
                <a:r>
                  <a:rPr lang="en-US" sz="2800" b="1" dirty="0"/>
                  <a:t>smallest </a:t>
                </a:r>
                <a:r>
                  <a:rPr lang="en-US" sz="2800" dirty="0"/>
                  <a:t>set of vertices such that every edge has at least one endpoints in the set.</a:t>
                </a:r>
              </a:p>
            </p:txBody>
          </p:sp>
        </mc:Choice>
        <mc:Fallback xmlns="">
          <p:sp>
            <p:nvSpPr>
              <p:cNvPr id="6" name="Rectangle 5">
                <a:extLst>
                  <a:ext uri="{FF2B5EF4-FFF2-40B4-BE49-F238E27FC236}">
                    <a16:creationId xmlns:a16="http://schemas.microsoft.com/office/drawing/2014/main" id="{8DF307D7-B052-4A46-9858-080891A02C98}"/>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1061"/>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53B616A-0258-46AB-99CA-64ECEE572F2D}"/>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Vertex Cover (Optimization Version)</a:t>
            </a:r>
          </a:p>
        </p:txBody>
      </p:sp>
    </p:spTree>
    <p:extLst>
      <p:ext uri="{BB962C8B-B14F-4D97-AF65-F5344CB8AC3E}">
        <p14:creationId xmlns:p14="http://schemas.microsoft.com/office/powerpoint/2010/main" val="3255722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6FB9-5B6D-4D68-BF7D-ED90BECF8A65}"/>
              </a:ext>
            </a:extLst>
          </p:cNvPr>
          <p:cNvSpPr>
            <a:spLocks noGrp="1"/>
          </p:cNvSpPr>
          <p:nvPr>
            <p:ph type="title"/>
          </p:nvPr>
        </p:nvSpPr>
        <p:spPr/>
        <p:txBody>
          <a:bodyPr/>
          <a:lstStyle/>
          <a:p>
            <a:r>
              <a:rPr lang="en-US" dirty="0"/>
              <a:t>What does NP-hardness say?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1FC378-9EB5-4768-AA1A-EF0A5D751586}"/>
                  </a:ext>
                </a:extLst>
              </p:cNvPr>
              <p:cNvSpPr>
                <a:spLocks noGrp="1"/>
              </p:cNvSpPr>
              <p:nvPr>
                <p:ph idx="1"/>
              </p:nvPr>
            </p:nvSpPr>
            <p:spPr/>
            <p:txBody>
              <a:bodyPr>
                <a:normAutofit lnSpcReduction="10000"/>
              </a:bodyPr>
              <a:lstStyle/>
              <a:p>
                <a:r>
                  <a:rPr lang="en-US" dirty="0"/>
                  <a:t>NP-hardness says:</a:t>
                </a:r>
              </a:p>
              <a:p>
                <a:r>
                  <a:rPr lang="en-US" dirty="0"/>
                  <a:t>We can’t tell (given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𝑘</m:t>
                    </m:r>
                  </m:oMath>
                </a14:m>
                <a:r>
                  <a:rPr lang="en-US" dirty="0"/>
                  <a:t>) if there is a vertex cover of size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And therefore, we can’t find the minimum one (write the reduction! It’s good practice. Hint: binary search over possible values of </a:t>
                </a:r>
                <a14:m>
                  <m:oMath xmlns:m="http://schemas.openxmlformats.org/officeDocument/2006/math">
                    <m:r>
                      <a:rPr lang="en-US" b="0" i="1" smtClean="0">
                        <a:latin typeface="Cambria Math" panose="02040503050406030204" pitchFamily="18" charset="0"/>
                      </a:rPr>
                      <m:t>𝑘</m:t>
                    </m:r>
                  </m:oMath>
                </a14:m>
                <a:r>
                  <a:rPr lang="en-US" dirty="0"/>
                  <a:t>).</a:t>
                </a:r>
              </a:p>
              <a:p>
                <a:endParaRPr lang="en-US" dirty="0"/>
              </a:p>
              <a:p>
                <a:r>
                  <a:rPr lang="en-US" dirty="0"/>
                  <a:t>It doesn’t say (without thinking more at least) that we couldn’t design an algorithm that gives you an independent set that’s only a tiny bit worse than the optimal one. Only 1% worse, for example.</a:t>
                </a:r>
              </a:p>
              <a:p>
                <a:endParaRPr lang="en-US" dirty="0"/>
              </a:p>
              <a:p>
                <a:r>
                  <a:rPr lang="en-US" dirty="0"/>
                  <a:t>How do we measure worse-ness?</a:t>
                </a:r>
              </a:p>
            </p:txBody>
          </p:sp>
        </mc:Choice>
        <mc:Fallback xmlns="">
          <p:sp>
            <p:nvSpPr>
              <p:cNvPr id="3" name="Content Placeholder 2">
                <a:extLst>
                  <a:ext uri="{FF2B5EF4-FFF2-40B4-BE49-F238E27FC236}">
                    <a16:creationId xmlns:a16="http://schemas.microsoft.com/office/drawing/2014/main" id="{021FC378-9EB5-4768-AA1A-EF0A5D751586}"/>
                  </a:ext>
                </a:extLst>
              </p:cNvPr>
              <p:cNvSpPr>
                <a:spLocks noGrp="1" noRot="1" noChangeAspect="1" noMove="1" noResize="1" noEditPoints="1" noAdjustHandles="1" noChangeArrowheads="1" noChangeShapeType="1" noTextEdit="1"/>
              </p:cNvSpPr>
              <p:nvPr>
                <p:ph idx="1"/>
              </p:nvPr>
            </p:nvSpPr>
            <p:spPr>
              <a:blipFill>
                <a:blip r:embed="rId2"/>
                <a:stretch>
                  <a:fillRect l="-708" t="-3019" r="-2233"/>
                </a:stretch>
              </a:blipFill>
            </p:spPr>
            <p:txBody>
              <a:bodyPr/>
              <a:lstStyle/>
              <a:p>
                <a:r>
                  <a:rPr lang="en-US">
                    <a:noFill/>
                  </a:rPr>
                  <a:t> </a:t>
                </a:r>
              </a:p>
            </p:txBody>
          </p:sp>
        </mc:Fallback>
      </mc:AlternateContent>
    </p:spTree>
    <p:extLst>
      <p:ext uri="{BB962C8B-B14F-4D97-AF65-F5344CB8AC3E}">
        <p14:creationId xmlns:p14="http://schemas.microsoft.com/office/powerpoint/2010/main" val="369188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403-2B74-456E-A735-5652FC21E830}"/>
              </a:ext>
            </a:extLst>
          </p:cNvPr>
          <p:cNvSpPr>
            <a:spLocks noGrp="1"/>
          </p:cNvSpPr>
          <p:nvPr>
            <p:ph type="title"/>
          </p:nvPr>
        </p:nvSpPr>
        <p:spPr/>
        <p:txBody>
          <a:bodyPr/>
          <a:lstStyle/>
          <a:p>
            <a:r>
              <a:rPr lang="en-US" dirty="0"/>
              <a:t>Approximation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20CA0-7CBC-4730-9BF5-268C4634D08C}"/>
                  </a:ext>
                </a:extLst>
              </p:cNvPr>
              <p:cNvSpPr>
                <a:spLocks noGrp="1"/>
              </p:cNvSpPr>
              <p:nvPr>
                <p:ph idx="1"/>
              </p:nvPr>
            </p:nvSpPr>
            <p:spPr/>
            <p:txBody>
              <a:bodyPr>
                <a:normAutofit/>
              </a:bodyPr>
              <a:lstStyle/>
              <a:p>
                <a:r>
                  <a:rPr lang="en-US" dirty="0"/>
                  <a:t>For a minimization problem (find the shortest/smallest/least/etc.)</a:t>
                </a:r>
              </a:p>
              <a:p>
                <a:r>
                  <a:rPr lang="en-US" dirty="0"/>
                  <a:t>If </a:t>
                </a:r>
                <a14:m>
                  <m:oMath xmlns:m="http://schemas.openxmlformats.org/officeDocument/2006/math">
                    <m:r>
                      <a:rPr lang="en-US" b="0" i="1" smtClean="0">
                        <a:latin typeface="Cambria Math" panose="02040503050406030204" pitchFamily="18" charset="0"/>
                      </a:rPr>
                      <m:t>𝑂𝑃𝑇</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r>
                  <a:rPr lang="en-US" dirty="0"/>
                  <a:t> is the value of the best solution for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is the value that your algorithm finds, then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𝛼</m:t>
                    </m:r>
                  </m:oMath>
                </a14:m>
                <a:r>
                  <a:rPr lang="en-US" dirty="0"/>
                  <a:t> approximation algorithm if for every </a:t>
                </a:r>
                <a14:m>
                  <m:oMath xmlns:m="http://schemas.openxmlformats.org/officeDocument/2006/math">
                    <m:r>
                      <a:rPr lang="en-US" b="0" i="1" smtClean="0">
                        <a:latin typeface="Cambria Math" panose="02040503050406030204" pitchFamily="18" charset="0"/>
                      </a:rPr>
                      <m:t>𝐺</m:t>
                    </m:r>
                  </m:oMath>
                </a14:m>
                <a:r>
                  <a:rPr lang="en-US" dirty="0"/>
                  <a:t>,</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m:oMathPara>
                </a14:m>
                <a:endParaRPr lang="en-US" dirty="0"/>
              </a:p>
              <a:p>
                <a:endParaRPr lang="en-US" dirty="0"/>
              </a:p>
              <a:p>
                <a:r>
                  <a:rPr lang="en-US" dirty="0"/>
                  <a:t>i.e. you’re within an </a:t>
                </a:r>
                <a14:m>
                  <m:oMath xmlns:m="http://schemas.openxmlformats.org/officeDocument/2006/math">
                    <m:r>
                      <a:rPr lang="en-US" b="0" i="1" smtClean="0">
                        <a:latin typeface="Cambria Math" panose="02040503050406030204" pitchFamily="18" charset="0"/>
                      </a:rPr>
                      <m:t>𝛼</m:t>
                    </m:r>
                  </m:oMath>
                </a14:m>
                <a:r>
                  <a:rPr lang="en-US" dirty="0"/>
                  <a:t> factor of the real best.</a:t>
                </a:r>
              </a:p>
            </p:txBody>
          </p:sp>
        </mc:Choice>
        <mc:Fallback xmlns="">
          <p:sp>
            <p:nvSpPr>
              <p:cNvPr id="3" name="Content Placeholder 2">
                <a:extLst>
                  <a:ext uri="{FF2B5EF4-FFF2-40B4-BE49-F238E27FC236}">
                    <a16:creationId xmlns:a16="http://schemas.microsoft.com/office/drawing/2014/main" id="{70820CA0-7CBC-4730-9BF5-268C4634D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30049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2B6-4719-403B-91D7-852DF13E98F5}"/>
              </a:ext>
            </a:extLst>
          </p:cNvPr>
          <p:cNvSpPr>
            <a:spLocks noGrp="1"/>
          </p:cNvSpPr>
          <p:nvPr>
            <p:ph type="title"/>
          </p:nvPr>
        </p:nvSpPr>
        <p:spPr/>
        <p:txBody>
          <a:bodyPr/>
          <a:lstStyle/>
          <a:p>
            <a:r>
              <a:rPr lang="en-US" dirty="0"/>
              <a:t>Finding an approximation for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A6033-0B56-4BE7-AD5E-F90371A4288F}"/>
                  </a:ext>
                </a:extLst>
              </p:cNvPr>
              <p:cNvSpPr>
                <a:spLocks noGrp="1"/>
              </p:cNvSpPr>
              <p:nvPr>
                <p:ph idx="1"/>
              </p:nvPr>
            </p:nvSpPr>
            <p:spPr/>
            <p:txBody>
              <a:bodyPr/>
              <a:lstStyle/>
              <a:p>
                <a:r>
                  <a:rPr lang="en-US" dirty="0"/>
                  <a:t>Take the idea from the clever exponential time algorithm.</a:t>
                </a:r>
              </a:p>
              <a:p>
                <a:r>
                  <a:rPr lang="en-US" dirty="0"/>
                  <a:t>But instead of checking which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a good idea to add, just add them both!</a:t>
                </a:r>
              </a:p>
              <a:p>
                <a:endParaRPr lang="en-US" dirty="0"/>
              </a:p>
              <a:p>
                <a:pPr marL="0" indent="0">
                  <a:spcBef>
                    <a:spcPts val="0"/>
                  </a:spcBef>
                  <a:buNone/>
                </a:pPr>
                <a:r>
                  <a:rPr lang="en-US" dirty="0">
                    <a:latin typeface="Courier New" panose="02070309020205020404" pitchFamily="49" charset="0"/>
                    <a:cs typeface="Courier New" panose="02070309020205020404" pitchFamily="49" charset="0"/>
                  </a:rPr>
                  <a:t>While(G still has edges)</a:t>
                </a:r>
              </a:p>
              <a:p>
                <a:pPr marL="0" indent="0">
                  <a:spcBef>
                    <a:spcPts val="0"/>
                  </a:spcBef>
                  <a:buNone/>
                </a:pPr>
                <a:r>
                  <a:rPr lang="en-US" dirty="0">
                    <a:latin typeface="Courier New" panose="02070309020205020404" pitchFamily="49" charset="0"/>
                    <a:cs typeface="Courier New" panose="02070309020205020404" pitchFamily="49" charset="0"/>
                  </a:rPr>
                  <a:t>	Choose any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Add u to VC, and v to VC</a:t>
                </a:r>
              </a:p>
              <a:p>
                <a:pPr marL="0" indent="0">
                  <a:spcBef>
                    <a:spcPts val="0"/>
                  </a:spcBef>
                  <a:buNone/>
                </a:pPr>
                <a:r>
                  <a:rPr lang="en-US" dirty="0">
                    <a:latin typeface="Courier New" panose="02070309020205020404" pitchFamily="49" charset="0"/>
                    <a:cs typeface="Courier New" panose="02070309020205020404" pitchFamily="49" charset="0"/>
                  </a:rPr>
                  <a:t>	Delete u v and any edges touching them</a:t>
                </a:r>
              </a:p>
              <a:p>
                <a:pPr marL="0" indent="0">
                  <a:spcBef>
                    <a:spcPts val="0"/>
                  </a:spcBef>
                  <a:buNone/>
                </a:pPr>
                <a:r>
                  <a:rPr lang="en-US" dirty="0" err="1">
                    <a:latin typeface="Courier New" panose="02070309020205020404" pitchFamily="49" charset="0"/>
                    <a:cs typeface="Courier New" panose="02070309020205020404" pitchFamily="49" charset="0"/>
                  </a:rPr>
                  <a:t>EndWhile</a:t>
                </a: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D36A6033-0B56-4BE7-AD5E-F90371A4288F}"/>
                  </a:ext>
                </a:extLst>
              </p:cNvPr>
              <p:cNvSpPr>
                <a:spLocks noGrp="1" noRot="1" noChangeAspect="1" noMove="1" noResize="1" noEditPoints="1" noAdjustHandles="1" noChangeArrowheads="1" noChangeShapeType="1" noTextEdit="1"/>
              </p:cNvSpPr>
              <p:nvPr>
                <p:ph idx="1"/>
              </p:nvPr>
            </p:nvSpPr>
            <p:spPr>
              <a:blipFill>
                <a:blip r:embed="rId2"/>
                <a:stretch>
                  <a:fillRect l="-1525" t="-2138" r="-1089"/>
                </a:stretch>
              </a:blipFill>
            </p:spPr>
            <p:txBody>
              <a:bodyPr/>
              <a:lstStyle/>
              <a:p>
                <a:r>
                  <a:rPr lang="en-US">
                    <a:noFill/>
                  </a:rPr>
                  <a:t> </a:t>
                </a:r>
              </a:p>
            </p:txBody>
          </p:sp>
        </mc:Fallback>
      </mc:AlternateContent>
    </p:spTree>
    <p:extLst>
      <p:ext uri="{BB962C8B-B14F-4D97-AF65-F5344CB8AC3E}">
        <p14:creationId xmlns:p14="http://schemas.microsoft.com/office/powerpoint/2010/main" val="4207751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796B-04FE-47E6-BBC3-49AD5C1D6815}"/>
              </a:ext>
            </a:extLst>
          </p:cNvPr>
          <p:cNvSpPr>
            <a:spLocks noGrp="1"/>
          </p:cNvSpPr>
          <p:nvPr>
            <p:ph type="title"/>
          </p:nvPr>
        </p:nvSpPr>
        <p:spPr/>
        <p:txBody>
          <a:bodyPr/>
          <a:lstStyle/>
          <a:p>
            <a:r>
              <a:rPr lang="en-US" dirty="0"/>
              <a:t>Does it work?</a:t>
            </a:r>
          </a:p>
        </p:txBody>
      </p:sp>
      <p:sp>
        <p:nvSpPr>
          <p:cNvPr id="3" name="Content Placeholder 2">
            <a:extLst>
              <a:ext uri="{FF2B5EF4-FFF2-40B4-BE49-F238E27FC236}">
                <a16:creationId xmlns:a16="http://schemas.microsoft.com/office/drawing/2014/main" id="{823F4449-4FE4-434C-86BF-3106C733CEE7}"/>
              </a:ext>
            </a:extLst>
          </p:cNvPr>
          <p:cNvSpPr>
            <a:spLocks noGrp="1"/>
          </p:cNvSpPr>
          <p:nvPr>
            <p:ph idx="1"/>
          </p:nvPr>
        </p:nvSpPr>
        <p:spPr/>
        <p:txBody>
          <a:bodyPr/>
          <a:lstStyle/>
          <a:p>
            <a:r>
              <a:rPr lang="en-US" dirty="0"/>
              <a:t>Do we find a vertex cover?</a:t>
            </a:r>
          </a:p>
          <a:p>
            <a:r>
              <a:rPr lang="en-US" dirty="0"/>
              <a:t>Is it close to the smallest one?</a:t>
            </a:r>
          </a:p>
          <a:p>
            <a:endParaRPr lang="en-US" dirty="0"/>
          </a:p>
          <a:p>
            <a:r>
              <a:rPr lang="en-US" dirty="0"/>
              <a:t>But first, let’s notice – we’re back to polynomial time algorithms!</a:t>
            </a:r>
          </a:p>
          <a:p>
            <a:r>
              <a:rPr lang="en-US" dirty="0"/>
              <a:t>If we’re going to take exponential time, we can get the exact answer. We want something fast if we’re going to settle for a worse answer.</a:t>
            </a:r>
          </a:p>
        </p:txBody>
      </p:sp>
    </p:spTree>
    <p:extLst>
      <p:ext uri="{BB962C8B-B14F-4D97-AF65-F5344CB8AC3E}">
        <p14:creationId xmlns:p14="http://schemas.microsoft.com/office/powerpoint/2010/main" val="2294263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5D36-EFC2-44F1-9980-C103AF421200}"/>
              </a:ext>
            </a:extLst>
          </p:cNvPr>
          <p:cNvSpPr>
            <a:spLocks noGrp="1"/>
          </p:cNvSpPr>
          <p:nvPr>
            <p:ph type="title"/>
          </p:nvPr>
        </p:nvSpPr>
        <p:spPr/>
        <p:txBody>
          <a:bodyPr/>
          <a:lstStyle/>
          <a:p>
            <a:r>
              <a:rPr lang="en-US" dirty="0"/>
              <a:t>Do we find a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C9D308-ACFE-4BFF-8414-554205B0BFAD}"/>
                  </a:ext>
                </a:extLst>
              </p:cNvPr>
              <p:cNvSpPr>
                <a:spLocks noGrp="1"/>
              </p:cNvSpPr>
              <p:nvPr>
                <p:ph idx="1"/>
              </p:nvPr>
            </p:nvSpPr>
            <p:spPr/>
            <p:txBody>
              <a:bodyPr/>
              <a:lstStyle/>
              <a:p>
                <a:r>
                  <a:rPr lang="en-US" dirty="0"/>
                  <a:t>When we delete an edge, it is covered (because we added both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And we only stop the algorithm when every edge has been deleted. So every edge is covered (i.e. we really have a vertex cover).</a:t>
                </a:r>
              </a:p>
            </p:txBody>
          </p:sp>
        </mc:Choice>
        <mc:Fallback xmlns="">
          <p:sp>
            <p:nvSpPr>
              <p:cNvPr id="3" name="Content Placeholder 2">
                <a:extLst>
                  <a:ext uri="{FF2B5EF4-FFF2-40B4-BE49-F238E27FC236}">
                    <a16:creationId xmlns:a16="http://schemas.microsoft.com/office/drawing/2014/main" id="{5DC9D308-ACFE-4BFF-8414-554205B0BFA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52666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E3A6-8C6A-48A9-B94C-383397678FFA}"/>
              </a:ext>
            </a:extLst>
          </p:cNvPr>
          <p:cNvSpPr>
            <a:spLocks noGrp="1"/>
          </p:cNvSpPr>
          <p:nvPr>
            <p:ph type="title"/>
          </p:nvPr>
        </p:nvSpPr>
        <p:spPr/>
        <p:txBody>
          <a:bodyPr/>
          <a:lstStyle/>
          <a:p>
            <a:r>
              <a:rPr lang="en-US" dirty="0"/>
              <a:t>How big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4EB7DC-8ACE-4830-864A-E17FCB4AD23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𝑂𝑃𝑇</m:t>
                    </m:r>
                  </m:oMath>
                </a14:m>
                <a:r>
                  <a:rPr lang="en-US" dirty="0"/>
                  <a:t> be a </a:t>
                </a:r>
                <a:r>
                  <a:rPr lang="en-US" b="1" dirty="0"/>
                  <a:t>minimum </a:t>
                </a:r>
                <a:r>
                  <a:rPr lang="en-US" dirty="0"/>
                  <a:t>vertex cover.</a:t>
                </a:r>
              </a:p>
              <a:p>
                <a:endParaRPr lang="en-US" dirty="0"/>
              </a:p>
              <a:p>
                <a:r>
                  <a:rPr lang="en-US" dirty="0"/>
                  <a:t>Key idea: when we add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to our vertex cover (in the same step),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𝑣</m:t>
                    </m:r>
                  </m:oMath>
                </a14:m>
                <a:r>
                  <a:rPr lang="en-US" dirty="0"/>
                  <a:t> is in </a:t>
                </a:r>
                <a14:m>
                  <m:oMath xmlns:m="http://schemas.openxmlformats.org/officeDocument/2006/math">
                    <m:r>
                      <a:rPr lang="en-US" b="0" i="1" smtClean="0">
                        <a:latin typeface="Cambria Math" panose="02040503050406030204" pitchFamily="18" charset="0"/>
                      </a:rPr>
                      <m:t>𝑂𝑃𝑇</m:t>
                    </m:r>
                  </m:oMath>
                </a14:m>
                <a:r>
                  <a:rPr lang="en-US" dirty="0"/>
                  <a:t>.</a:t>
                </a:r>
              </a:p>
              <a:p>
                <a:r>
                  <a:rPr lang="en-US" dirty="0"/>
                  <a:t>Why?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was an edge! </a:t>
                </a:r>
                <a14:m>
                  <m:oMath xmlns:m="http://schemas.openxmlformats.org/officeDocument/2006/math">
                    <m:r>
                      <a:rPr lang="en-US" b="0" i="1" smtClean="0">
                        <a:latin typeface="Cambria Math" panose="02040503050406030204" pitchFamily="18" charset="0"/>
                      </a:rPr>
                      <m:t>𝑂𝑃𝑇</m:t>
                    </m:r>
                  </m:oMath>
                </a14:m>
                <a:r>
                  <a:rPr lang="en-US" dirty="0"/>
                  <a:t> covers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so at least one is in </a:t>
                </a:r>
                <a14:m>
                  <m:oMath xmlns:m="http://schemas.openxmlformats.org/officeDocument/2006/math">
                    <m:r>
                      <a:rPr lang="en-US" b="0" i="1" smtClean="0">
                        <a:latin typeface="Cambria Math" panose="02040503050406030204" pitchFamily="18" charset="0"/>
                      </a:rPr>
                      <m:t>𝑂𝑃𝑇</m:t>
                    </m:r>
                  </m:oMath>
                </a14:m>
                <a:r>
                  <a:rPr lang="en-US" dirty="0"/>
                  <a:t>.</a:t>
                </a:r>
              </a:p>
              <a:p>
                <a:endParaRPr lang="en-US" dirty="0"/>
              </a:p>
              <a:p>
                <a:r>
                  <a:rPr lang="en-US" dirty="0"/>
                  <a:t>So how big is our vertex cover? At most twice as big!</a:t>
                </a:r>
              </a:p>
              <a:p>
                <a:endParaRPr lang="en-US" dirty="0"/>
              </a:p>
              <a:p>
                <a:r>
                  <a:rPr lang="en-US" dirty="0"/>
                  <a:t>This is a </a:t>
                </a:r>
                <a14:m>
                  <m:oMath xmlns:m="http://schemas.openxmlformats.org/officeDocument/2006/math">
                    <m:r>
                      <a:rPr lang="en-US" b="0" i="1" smtClean="0">
                        <a:latin typeface="Cambria Math" panose="02040503050406030204" pitchFamily="18" charset="0"/>
                      </a:rPr>
                      <m:t>2</m:t>
                    </m:r>
                  </m:oMath>
                </a14:m>
                <a:r>
                  <a:rPr lang="en-US" dirty="0"/>
                  <a:t>-approximation for vertex cover!</a:t>
                </a:r>
              </a:p>
            </p:txBody>
          </p:sp>
        </mc:Choice>
        <mc:Fallback xmlns="">
          <p:sp>
            <p:nvSpPr>
              <p:cNvPr id="3" name="Content Placeholder 2">
                <a:extLst>
                  <a:ext uri="{FF2B5EF4-FFF2-40B4-BE49-F238E27FC236}">
                    <a16:creationId xmlns:a16="http://schemas.microsoft.com/office/drawing/2014/main" id="{454EB7DC-8ACE-4830-864A-E17FCB4AD23A}"/>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4081786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C624-2268-468C-8FBE-A39D6675BCA4}"/>
              </a:ext>
            </a:extLst>
          </p:cNvPr>
          <p:cNvSpPr>
            <a:spLocks noGrp="1"/>
          </p:cNvSpPr>
          <p:nvPr>
            <p:ph type="title"/>
          </p:nvPr>
        </p:nvSpPr>
        <p:spPr/>
        <p:txBody>
          <a:bodyPr/>
          <a:lstStyle/>
          <a:p>
            <a:r>
              <a:rPr lang="en-US" dirty="0"/>
              <a:t>Another Approximation Algorithm</a:t>
            </a:r>
          </a:p>
        </p:txBody>
      </p:sp>
      <p:sp>
        <p:nvSpPr>
          <p:cNvPr id="3" name="Content Placeholder 2">
            <a:extLst>
              <a:ext uri="{FF2B5EF4-FFF2-40B4-BE49-F238E27FC236}">
                <a16:creationId xmlns:a16="http://schemas.microsoft.com/office/drawing/2014/main" id="{217A03EA-2615-4094-9648-6C39FED8C34B}"/>
              </a:ext>
            </a:extLst>
          </p:cNvPr>
          <p:cNvSpPr>
            <a:spLocks noGrp="1"/>
          </p:cNvSpPr>
          <p:nvPr>
            <p:ph idx="1"/>
          </p:nvPr>
        </p:nvSpPr>
        <p:spPr/>
        <p:txBody>
          <a:bodyPr/>
          <a:lstStyle/>
          <a:p>
            <a:r>
              <a:rPr lang="en-US" dirty="0"/>
              <a:t>Let’s look at another approximation algorithm for vertex cover.</a:t>
            </a:r>
          </a:p>
          <a:p>
            <a:endParaRPr lang="en-US" dirty="0"/>
          </a:p>
          <a:p>
            <a:r>
              <a:rPr lang="en-US" dirty="0"/>
              <a:t>Remember the linear program for vertex cover?</a:t>
            </a:r>
          </a:p>
          <a:p>
            <a:endParaRPr lang="en-US" dirty="0"/>
          </a:p>
          <a:p>
            <a:endParaRPr lang="en-US" dirty="0"/>
          </a:p>
        </p:txBody>
      </p:sp>
    </p:spTree>
    <p:extLst>
      <p:ext uri="{BB962C8B-B14F-4D97-AF65-F5344CB8AC3E}">
        <p14:creationId xmlns:p14="http://schemas.microsoft.com/office/powerpoint/2010/main" val="1252157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149E-D02C-4D54-8E15-944F5D1F3443}"/>
              </a:ext>
            </a:extLst>
          </p:cNvPr>
          <p:cNvSpPr>
            <a:spLocks noGrp="1"/>
          </p:cNvSpPr>
          <p:nvPr>
            <p:ph type="title"/>
          </p:nvPr>
        </p:nvSpPr>
        <p:spPr/>
        <p:txBody>
          <a:bodyPr/>
          <a:lstStyle/>
          <a:p>
            <a:r>
              <a:rPr lang="en-US" dirty="0"/>
              <a:t>Vertex Cover LP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1F7C25-B395-4337-8EFB-992D3D3C214B}"/>
                  </a:ext>
                </a:extLst>
              </p:cNvPr>
              <p:cNvSpPr>
                <a:spLocks noGrp="1"/>
              </p:cNvSpPr>
              <p:nvPr>
                <p:ph idx="1"/>
              </p:nvPr>
            </p:nvSpPr>
            <p:spPr/>
            <p:txBody>
              <a:bodyPr/>
              <a:lstStyle/>
              <a:p>
                <a:r>
                  <a:rPr lang="en-US" dirty="0"/>
                  <a:t>Minimize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oMath>
                </a14:m>
                <a:endParaRPr lang="en-US" dirty="0"/>
              </a:p>
              <a:p>
                <a:r>
                  <a:rPr lang="en-US" dirty="0"/>
                  <a:t>Subject to: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𝑣</m:t>
                        </m:r>
                      </m:sub>
                    </m:sSub>
                    <m:r>
                      <a:rPr lang="en-US" b="0" i="1" smtClean="0">
                        <a:latin typeface="Cambria Math" panose="02040503050406030204" pitchFamily="18" charset="0"/>
                      </a:rPr>
                      <m:t>≥1</m:t>
                    </m:r>
                  </m:oMath>
                </a14:m>
                <a:r>
                  <a:rPr lang="en-US" dirty="0"/>
                  <a:t> for all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a:p>
                <a14:m>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≤1</m:t>
                    </m:r>
                  </m:oMath>
                </a14:m>
                <a:r>
                  <a:rPr lang="en-US" dirty="0"/>
                  <a:t> for all </a:t>
                </a:r>
                <a14:m>
                  <m:oMath xmlns:m="http://schemas.openxmlformats.org/officeDocument/2006/math">
                    <m:r>
                      <a:rPr lang="en-US" b="0" i="1" smtClean="0">
                        <a:latin typeface="Cambria Math" panose="02040503050406030204" pitchFamily="18" charset="0"/>
                      </a:rPr>
                      <m:t>𝑢</m:t>
                    </m:r>
                  </m:oMath>
                </a14:m>
                <a:r>
                  <a:rPr lang="en-US" dirty="0"/>
                  <a:t>.</a:t>
                </a:r>
              </a:p>
              <a:p>
                <a:endParaRPr lang="en-US" dirty="0"/>
              </a:p>
              <a:p>
                <a:r>
                  <a:rPr lang="en-US" dirty="0"/>
                  <a:t>Don’t worry about the weights for today. </a:t>
                </a:r>
              </a:p>
              <a:p>
                <a:r>
                  <a:rPr lang="en-US" dirty="0"/>
                  <a:t>We got an exact solution for bipartite graphs….</a:t>
                </a:r>
              </a:p>
            </p:txBody>
          </p:sp>
        </mc:Choice>
        <mc:Fallback xmlns="">
          <p:sp>
            <p:nvSpPr>
              <p:cNvPr id="3" name="Content Placeholder 2">
                <a:extLst>
                  <a:ext uri="{FF2B5EF4-FFF2-40B4-BE49-F238E27FC236}">
                    <a16:creationId xmlns:a16="http://schemas.microsoft.com/office/drawing/2014/main" id="{F01F7C25-B395-4337-8EFB-992D3D3C214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82402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DF1D-0A72-4E38-89C8-06FC4F67B107}"/>
              </a:ext>
            </a:extLst>
          </p:cNvPr>
          <p:cNvSpPr>
            <a:spLocks noGrp="1"/>
          </p:cNvSpPr>
          <p:nvPr>
            <p:ph type="title"/>
          </p:nvPr>
        </p:nvSpPr>
        <p:spPr/>
        <p:txBody>
          <a:bodyPr/>
          <a:lstStyle/>
          <a:p>
            <a:r>
              <a:rPr lang="en-US" dirty="0"/>
              <a:t>What do we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134F4D-4FC0-4D18-B21E-264200936BDB}"/>
                  </a:ext>
                </a:extLst>
              </p:cNvPr>
              <p:cNvSpPr>
                <a:spLocks noGrp="1"/>
              </p:cNvSpPr>
              <p:nvPr>
                <p:ph idx="1"/>
              </p:nvPr>
            </p:nvSpPr>
            <p:spPr>
              <a:xfrm>
                <a:off x="575240" y="1463857"/>
                <a:ext cx="11187258" cy="2724787"/>
              </a:xfrm>
            </p:spPr>
            <p:txBody>
              <a:bodyPr>
                <a:normAutofit fontScale="92500" lnSpcReduction="10000"/>
              </a:bodyPr>
              <a:lstStyle/>
              <a:p>
                <a:r>
                  <a:rPr lang="en-US" dirty="0"/>
                  <a:t>Increase </a:t>
                </a:r>
                <a14:m>
                  <m:oMath xmlns:m="http://schemas.openxmlformats.org/officeDocument/2006/math">
                    <m:r>
                      <a:rPr lang="en-US" b="0" i="1" smtClean="0">
                        <a:latin typeface="Cambria Math" panose="02040503050406030204" pitchFamily="18" charset="0"/>
                      </a:rPr>
                      <m:t>𝑥</m:t>
                    </m:r>
                  </m:oMath>
                </a14:m>
                <a:r>
                  <a:rPr lang="en-US" dirty="0"/>
                  <a:t> for the purple vertices, and decrease </a:t>
                </a:r>
                <a14:m>
                  <m:oMath xmlns:m="http://schemas.openxmlformats.org/officeDocument/2006/math">
                    <m:r>
                      <a:rPr lang="en-US" b="0" i="1" smtClean="0">
                        <a:latin typeface="Cambria Math" panose="02040503050406030204" pitchFamily="18" charset="0"/>
                      </a:rPr>
                      <m:t>𝑥</m:t>
                    </m:r>
                  </m:oMath>
                </a14:m>
                <a:r>
                  <a:rPr lang="en-US" dirty="0"/>
                  <a:t> for the gold vertices.</a:t>
                </a:r>
              </a:p>
              <a:p>
                <a:r>
                  <a:rPr lang="en-US" dirty="0"/>
                  <a:t>(at the same time at the same rate)</a:t>
                </a:r>
              </a:p>
              <a:p>
                <a:r>
                  <a:rPr lang="en-US" dirty="0"/>
                  <a:t>Every edge (in our example) has a purple and gold endpoint, so every constraint is still satisfied.</a:t>
                </a:r>
              </a:p>
              <a:p>
                <a:r>
                  <a:rPr lang="en-US" dirty="0"/>
                  <a:t>The objective (in our example) increases and decreases at the same rate.</a:t>
                </a:r>
              </a:p>
              <a:p>
                <a:r>
                  <a:rPr lang="en-US" dirty="0"/>
                  <a:t>So we still have an optimal (minimum) vertex cover</a:t>
                </a:r>
              </a:p>
            </p:txBody>
          </p:sp>
        </mc:Choice>
        <mc:Fallback xmlns="">
          <p:sp>
            <p:nvSpPr>
              <p:cNvPr id="3" name="Content Placeholder 2">
                <a:extLst>
                  <a:ext uri="{FF2B5EF4-FFF2-40B4-BE49-F238E27FC236}">
                    <a16:creationId xmlns:a16="http://schemas.microsoft.com/office/drawing/2014/main" id="{E5134F4D-4FC0-4D18-B21E-264200936BDB}"/>
                  </a:ext>
                </a:extLst>
              </p:cNvPr>
              <p:cNvSpPr>
                <a:spLocks noGrp="1" noRot="1" noChangeAspect="1" noMove="1" noResize="1" noEditPoints="1" noAdjustHandles="1" noChangeArrowheads="1" noChangeShapeType="1" noTextEdit="1"/>
              </p:cNvSpPr>
              <p:nvPr>
                <p:ph idx="1"/>
              </p:nvPr>
            </p:nvSpPr>
            <p:spPr>
              <a:xfrm>
                <a:off x="575240" y="1463857"/>
                <a:ext cx="11187258" cy="2724787"/>
              </a:xfrm>
              <a:blipFill>
                <a:blip r:embed="rId2"/>
                <a:stretch>
                  <a:fillRect l="-545" t="-4698" b="-514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AAD191C3-3877-4728-AC4D-582FF7DDA502}"/>
              </a:ext>
            </a:extLst>
          </p:cNvPr>
          <p:cNvSpPr/>
          <p:nvPr/>
        </p:nvSpPr>
        <p:spPr>
          <a:xfrm>
            <a:off x="1477108" y="4407877"/>
            <a:ext cx="773723" cy="773723"/>
          </a:xfrm>
          <a:prstGeom prst="ellipse">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 name="Oval 4">
            <a:extLst>
              <a:ext uri="{FF2B5EF4-FFF2-40B4-BE49-F238E27FC236}">
                <a16:creationId xmlns:a16="http://schemas.microsoft.com/office/drawing/2014/main" id="{BE8E4492-A7AC-4AE5-828B-087570C68AC2}"/>
              </a:ext>
            </a:extLst>
          </p:cNvPr>
          <p:cNvSpPr/>
          <p:nvPr/>
        </p:nvSpPr>
        <p:spPr>
          <a:xfrm>
            <a:off x="6394758" y="4409446"/>
            <a:ext cx="773723" cy="773723"/>
          </a:xfrm>
          <a:prstGeom prst="ellipse">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6" name="Oval 5">
            <a:extLst>
              <a:ext uri="{FF2B5EF4-FFF2-40B4-BE49-F238E27FC236}">
                <a16:creationId xmlns:a16="http://schemas.microsoft.com/office/drawing/2014/main" id="{D0AEF05F-44AE-4193-A4FA-CEC0B925A839}"/>
              </a:ext>
            </a:extLst>
          </p:cNvPr>
          <p:cNvSpPr/>
          <p:nvPr/>
        </p:nvSpPr>
        <p:spPr>
          <a:xfrm>
            <a:off x="3855805" y="4407875"/>
            <a:ext cx="773723" cy="773723"/>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7" name="Oval 6">
            <a:extLst>
              <a:ext uri="{FF2B5EF4-FFF2-40B4-BE49-F238E27FC236}">
                <a16:creationId xmlns:a16="http://schemas.microsoft.com/office/drawing/2014/main" id="{F2AF0262-5EAF-4489-8F49-7FDD5C3E885D}"/>
              </a:ext>
            </a:extLst>
          </p:cNvPr>
          <p:cNvSpPr/>
          <p:nvPr/>
        </p:nvSpPr>
        <p:spPr>
          <a:xfrm>
            <a:off x="8773455" y="4407876"/>
            <a:ext cx="773723" cy="773723"/>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cxnSp>
        <p:nvCxnSpPr>
          <p:cNvPr id="9" name="Straight Connector 8">
            <a:extLst>
              <a:ext uri="{FF2B5EF4-FFF2-40B4-BE49-F238E27FC236}">
                <a16:creationId xmlns:a16="http://schemas.microsoft.com/office/drawing/2014/main" id="{76C247F4-4C3C-4F8A-8588-28AFB697342F}"/>
              </a:ext>
            </a:extLst>
          </p:cNvPr>
          <p:cNvCxnSpPr>
            <a:stCxn id="4" idx="6"/>
            <a:endCxn id="6" idx="2"/>
          </p:cNvCxnSpPr>
          <p:nvPr/>
        </p:nvCxnSpPr>
        <p:spPr>
          <a:xfrm flipV="1">
            <a:off x="2250831" y="4794737"/>
            <a:ext cx="160497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D09521-AD26-4657-86CE-56BE3CFE728A}"/>
              </a:ext>
            </a:extLst>
          </p:cNvPr>
          <p:cNvCxnSpPr>
            <a:cxnSpLocks/>
            <a:stCxn id="6" idx="6"/>
            <a:endCxn id="5" idx="2"/>
          </p:cNvCxnSpPr>
          <p:nvPr/>
        </p:nvCxnSpPr>
        <p:spPr>
          <a:xfrm>
            <a:off x="4629528" y="4794737"/>
            <a:ext cx="1765230" cy="1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A20634-47E4-4680-9F12-90BD60F0084F}"/>
              </a:ext>
            </a:extLst>
          </p:cNvPr>
          <p:cNvCxnSpPr>
            <a:cxnSpLocks/>
            <a:stCxn id="7" idx="2"/>
            <a:endCxn id="5" idx="6"/>
          </p:cNvCxnSpPr>
          <p:nvPr/>
        </p:nvCxnSpPr>
        <p:spPr>
          <a:xfrm flipH="1">
            <a:off x="7168481" y="4794738"/>
            <a:ext cx="1604974" cy="1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C336468-69D9-4643-B2AC-7E5AF8CA3988}"/>
                  </a:ext>
                </a:extLst>
              </p:cNvPr>
              <p:cNvSpPr/>
              <p:nvPr/>
            </p:nvSpPr>
            <p:spPr>
              <a:xfrm>
                <a:off x="1303074" y="532614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16" name="Rectangle 15">
                <a:extLst>
                  <a:ext uri="{FF2B5EF4-FFF2-40B4-BE49-F238E27FC236}">
                    <a16:creationId xmlns:a16="http://schemas.microsoft.com/office/drawing/2014/main" id="{7C336468-69D9-4643-B2AC-7E5AF8CA3988}"/>
                  </a:ext>
                </a:extLst>
              </p:cNvPr>
              <p:cNvSpPr>
                <a:spLocks noRot="1" noChangeAspect="1" noMove="1" noResize="1" noEditPoints="1" noAdjustHandles="1" noChangeArrowheads="1" noChangeShapeType="1" noTextEdit="1"/>
              </p:cNvSpPr>
              <p:nvPr/>
            </p:nvSpPr>
            <p:spPr>
              <a:xfrm>
                <a:off x="1303074" y="5326144"/>
                <a:ext cx="1121790" cy="598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0FC9F90-AA59-479D-8B73-22DBB649F09F}"/>
                  </a:ext>
                </a:extLst>
              </p:cNvPr>
              <p:cNvSpPr/>
              <p:nvPr/>
            </p:nvSpPr>
            <p:spPr>
              <a:xfrm>
                <a:off x="8599421" y="532614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17" name="Rectangle 16">
                <a:extLst>
                  <a:ext uri="{FF2B5EF4-FFF2-40B4-BE49-F238E27FC236}">
                    <a16:creationId xmlns:a16="http://schemas.microsoft.com/office/drawing/2014/main" id="{20FC9F90-AA59-479D-8B73-22DBB649F09F}"/>
                  </a:ext>
                </a:extLst>
              </p:cNvPr>
              <p:cNvSpPr>
                <a:spLocks noRot="1" noChangeAspect="1" noMove="1" noResize="1" noEditPoints="1" noAdjustHandles="1" noChangeArrowheads="1" noChangeShapeType="1" noTextEdit="1"/>
              </p:cNvSpPr>
              <p:nvPr/>
            </p:nvSpPr>
            <p:spPr>
              <a:xfrm>
                <a:off x="8599421" y="5326144"/>
                <a:ext cx="1121790" cy="5986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F738CA7-47C9-4BF7-AD25-EC0319835CF9}"/>
                  </a:ext>
                </a:extLst>
              </p:cNvPr>
              <p:cNvSpPr/>
              <p:nvPr/>
            </p:nvSpPr>
            <p:spPr>
              <a:xfrm>
                <a:off x="6220724" y="532614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18" name="Rectangle 17">
                <a:extLst>
                  <a:ext uri="{FF2B5EF4-FFF2-40B4-BE49-F238E27FC236}">
                    <a16:creationId xmlns:a16="http://schemas.microsoft.com/office/drawing/2014/main" id="{7F738CA7-47C9-4BF7-AD25-EC0319835CF9}"/>
                  </a:ext>
                </a:extLst>
              </p:cNvPr>
              <p:cNvSpPr>
                <a:spLocks noRot="1" noChangeAspect="1" noMove="1" noResize="1" noEditPoints="1" noAdjustHandles="1" noChangeArrowheads="1" noChangeShapeType="1" noTextEdit="1"/>
              </p:cNvSpPr>
              <p:nvPr/>
            </p:nvSpPr>
            <p:spPr>
              <a:xfrm>
                <a:off x="6220724" y="5326144"/>
                <a:ext cx="1121790" cy="5986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B8EBEED-3192-4C5A-A2A9-9248FE62829F}"/>
                  </a:ext>
                </a:extLst>
              </p:cNvPr>
              <p:cNvSpPr/>
              <p:nvPr/>
            </p:nvSpPr>
            <p:spPr>
              <a:xfrm>
                <a:off x="3681771" y="532614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19" name="Rectangle 18">
                <a:extLst>
                  <a:ext uri="{FF2B5EF4-FFF2-40B4-BE49-F238E27FC236}">
                    <a16:creationId xmlns:a16="http://schemas.microsoft.com/office/drawing/2014/main" id="{AB8EBEED-3192-4C5A-A2A9-9248FE62829F}"/>
                  </a:ext>
                </a:extLst>
              </p:cNvPr>
              <p:cNvSpPr>
                <a:spLocks noRot="1" noChangeAspect="1" noMove="1" noResize="1" noEditPoints="1" noAdjustHandles="1" noChangeArrowheads="1" noChangeShapeType="1" noTextEdit="1"/>
              </p:cNvSpPr>
              <p:nvPr/>
            </p:nvSpPr>
            <p:spPr>
              <a:xfrm>
                <a:off x="3681771" y="5326144"/>
                <a:ext cx="1121790" cy="59860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15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8BAE4"/>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C8BAE4"/>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6"/>
                                        </p:tgtEl>
                                        <p:attrNameLst>
                                          <p:attrName>fillcolor</p:attrName>
                                        </p:attrNameLst>
                                      </p:cBhvr>
                                      <p:to>
                                        <a:srgbClr val="D3C8AE"/>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7"/>
                                        </p:tgtEl>
                                        <p:attrNameLst>
                                          <p:attrName>fillcolor</p:attrName>
                                        </p:attrNameLst>
                                      </p:cBhvr>
                                      <p:to>
                                        <a:srgbClr val="D3C8AE"/>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8C4D-D899-44AD-A945-BAB2ED3C660B}"/>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CE3C5-8EB2-4ECA-AB53-AE1582B04CB5}"/>
                  </a:ext>
                </a:extLst>
              </p:cNvPr>
              <p:cNvSpPr>
                <a:spLocks noGrp="1"/>
              </p:cNvSpPr>
              <p:nvPr>
                <p:ph idx="1"/>
              </p:nvPr>
            </p:nvSpPr>
            <p:spPr/>
            <p:txBody>
              <a:bodyPr/>
              <a:lstStyle/>
              <a:p>
                <a:r>
                  <a:rPr lang="en-US" dirty="0"/>
                  <a:t>2-color the graph (call the vertices “purple” or “gold”)</a:t>
                </a:r>
              </a:p>
              <a:p>
                <a:endParaRPr lang="en-US" dirty="0"/>
              </a:p>
              <a:p>
                <a:r>
                  <a:rPr lang="en-US" dirty="0"/>
                  <a:t>Increase all the purple vertices by some value </a:t>
                </a:r>
                <a14:m>
                  <m:oMath xmlns:m="http://schemas.openxmlformats.org/officeDocument/2006/math">
                    <m:r>
                      <a:rPr lang="en-US" b="0" i="1" smtClean="0">
                        <a:latin typeface="Cambria Math" panose="02040503050406030204" pitchFamily="18" charset="0"/>
                      </a:rPr>
                      <m:t>𝛿</m:t>
                    </m:r>
                  </m:oMath>
                </a14:m>
                <a:endParaRPr lang="en-US" dirty="0"/>
              </a:p>
              <a:p>
                <a:r>
                  <a:rPr lang="en-US" dirty="0"/>
                  <a:t>And decrease all the gold vertices by the same value </a:t>
                </a:r>
                <a14:m>
                  <m:oMath xmlns:m="http://schemas.openxmlformats.org/officeDocument/2006/math">
                    <m:r>
                      <a:rPr lang="en-US" b="0" i="1" smtClean="0">
                        <a:latin typeface="Cambria Math" panose="02040503050406030204" pitchFamily="18" charset="0"/>
                      </a:rPr>
                      <m:t>𝛿</m:t>
                    </m:r>
                  </m:oMath>
                </a14:m>
                <a:r>
                  <a:rPr lang="en-US" dirty="0"/>
                  <a:t> </a:t>
                </a:r>
              </a:p>
              <a:p>
                <a:r>
                  <a:rPr lang="en-US" dirty="0"/>
                  <a:t>Choose </a:t>
                </a:r>
                <a14:m>
                  <m:oMath xmlns:m="http://schemas.openxmlformats.org/officeDocument/2006/math">
                    <m:r>
                      <a:rPr lang="en-US" b="0" i="1" smtClean="0">
                        <a:latin typeface="Cambria Math" panose="02040503050406030204" pitchFamily="18" charset="0"/>
                      </a:rPr>
                      <m:t>𝛿</m:t>
                    </m:r>
                  </m:oMath>
                </a14:m>
                <a:r>
                  <a:rPr lang="en-US" dirty="0"/>
                  <a:t> so that we set at least one variable to </a:t>
                </a:r>
                <a14:m>
                  <m:oMath xmlns:m="http://schemas.openxmlformats.org/officeDocument/2006/math">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1</m:t>
                    </m:r>
                  </m:oMath>
                </a14:m>
                <a:r>
                  <a:rPr lang="en-US" dirty="0"/>
                  <a:t> (but don’t move any variables outside the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r>
                  <a:rPr lang="en-US" dirty="0"/>
                  <a:t> range allowed. </a:t>
                </a:r>
              </a:p>
              <a:p>
                <a:endParaRPr lang="en-US" dirty="0"/>
              </a:p>
              <a:p>
                <a:r>
                  <a:rPr lang="en-US" dirty="0"/>
                  <a:t>Those vertices that just got set to </a:t>
                </a:r>
                <a14:m>
                  <m:oMath xmlns:m="http://schemas.openxmlformats.org/officeDocument/2006/math">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1</m:t>
                    </m:r>
                  </m:oMath>
                </a14:m>
                <a:r>
                  <a:rPr lang="en-US" dirty="0"/>
                  <a:t> can be deleted. Start over with the remaining graph. </a:t>
                </a:r>
              </a:p>
            </p:txBody>
          </p:sp>
        </mc:Choice>
        <mc:Fallback xmlns="">
          <p:sp>
            <p:nvSpPr>
              <p:cNvPr id="3" name="Content Placeholder 2">
                <a:extLst>
                  <a:ext uri="{FF2B5EF4-FFF2-40B4-BE49-F238E27FC236}">
                    <a16:creationId xmlns:a16="http://schemas.microsoft.com/office/drawing/2014/main" id="{C6ACE3C5-8EB2-4ECA-AB53-AE1582B04CB5}"/>
                  </a:ext>
                </a:extLst>
              </p:cNvPr>
              <p:cNvSpPr>
                <a:spLocks noGrp="1" noRot="1" noChangeAspect="1" noMove="1" noResize="1" noEditPoints="1" noAdjustHandles="1" noChangeArrowheads="1" noChangeShapeType="1" noTextEdit="1"/>
              </p:cNvSpPr>
              <p:nvPr>
                <p:ph idx="1"/>
              </p:nvPr>
            </p:nvSpPr>
            <p:spPr>
              <a:blipFill>
                <a:blip r:embed="rId2"/>
                <a:stretch>
                  <a:fillRect l="-708" t="-2138" r="-490"/>
                </a:stretch>
              </a:blipFill>
            </p:spPr>
            <p:txBody>
              <a:bodyPr/>
              <a:lstStyle/>
              <a:p>
                <a:r>
                  <a:rPr lang="en-US">
                    <a:noFill/>
                  </a:rPr>
                  <a:t> </a:t>
                </a:r>
              </a:p>
            </p:txBody>
          </p:sp>
        </mc:Fallback>
      </mc:AlternateContent>
    </p:spTree>
    <p:extLst>
      <p:ext uri="{BB962C8B-B14F-4D97-AF65-F5344CB8AC3E}">
        <p14:creationId xmlns:p14="http://schemas.microsoft.com/office/powerpoint/2010/main" val="2583367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699E-417A-439F-8FA0-F08A564CA898}"/>
              </a:ext>
            </a:extLst>
          </p:cNvPr>
          <p:cNvSpPr>
            <a:spLocks noGrp="1"/>
          </p:cNvSpPr>
          <p:nvPr>
            <p:ph type="title"/>
          </p:nvPr>
        </p:nvSpPr>
        <p:spPr/>
        <p:txBody>
          <a:bodyPr/>
          <a:lstStyle/>
          <a:p>
            <a:r>
              <a:rPr lang="en-US" dirty="0"/>
              <a:t>Non-Bipartite</a:t>
            </a:r>
          </a:p>
        </p:txBody>
      </p:sp>
      <p:sp>
        <p:nvSpPr>
          <p:cNvPr id="3" name="Content Placeholder 2">
            <a:extLst>
              <a:ext uri="{FF2B5EF4-FFF2-40B4-BE49-F238E27FC236}">
                <a16:creationId xmlns:a16="http://schemas.microsoft.com/office/drawing/2014/main" id="{D2D76396-A02B-49DB-8BD2-07A07227E0D0}"/>
              </a:ext>
            </a:extLst>
          </p:cNvPr>
          <p:cNvSpPr>
            <a:spLocks noGrp="1"/>
          </p:cNvSpPr>
          <p:nvPr>
            <p:ph idx="1"/>
          </p:nvPr>
        </p:nvSpPr>
        <p:spPr>
          <a:xfrm>
            <a:off x="575240" y="1463857"/>
            <a:ext cx="11187258" cy="1357497"/>
          </a:xfrm>
        </p:spPr>
        <p:txBody>
          <a:bodyPr/>
          <a:lstStyle/>
          <a:p>
            <a:r>
              <a:rPr lang="en-US" dirty="0"/>
              <a:t>We needed the graph to be bipartite to be able to 2-color it.</a:t>
            </a:r>
          </a:p>
          <a:p>
            <a:r>
              <a:rPr lang="en-US" dirty="0"/>
              <a:t>What if our original graph isn’t bipartite?</a:t>
            </a:r>
          </a:p>
        </p:txBody>
      </p:sp>
      <p:sp>
        <p:nvSpPr>
          <p:cNvPr id="4" name="Oval 3">
            <a:extLst>
              <a:ext uri="{FF2B5EF4-FFF2-40B4-BE49-F238E27FC236}">
                <a16:creationId xmlns:a16="http://schemas.microsoft.com/office/drawing/2014/main" id="{76B9B3C9-4D9D-4D4C-A113-D129CC8F1CD4}"/>
              </a:ext>
            </a:extLst>
          </p:cNvPr>
          <p:cNvSpPr/>
          <p:nvPr/>
        </p:nvSpPr>
        <p:spPr>
          <a:xfrm>
            <a:off x="963388" y="3243383"/>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 name="Oval 4">
            <a:extLst>
              <a:ext uri="{FF2B5EF4-FFF2-40B4-BE49-F238E27FC236}">
                <a16:creationId xmlns:a16="http://schemas.microsoft.com/office/drawing/2014/main" id="{61C5C6E3-2780-4AD6-84A7-3C2E6A908C10}"/>
              </a:ext>
            </a:extLst>
          </p:cNvPr>
          <p:cNvSpPr/>
          <p:nvPr/>
        </p:nvSpPr>
        <p:spPr>
          <a:xfrm>
            <a:off x="4933282" y="4425076"/>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6" name="Oval 5">
            <a:extLst>
              <a:ext uri="{FF2B5EF4-FFF2-40B4-BE49-F238E27FC236}">
                <a16:creationId xmlns:a16="http://schemas.microsoft.com/office/drawing/2014/main" id="{5A69B750-B32F-4664-83D5-C3FF4699461B}"/>
              </a:ext>
            </a:extLst>
          </p:cNvPr>
          <p:cNvSpPr/>
          <p:nvPr/>
        </p:nvSpPr>
        <p:spPr>
          <a:xfrm>
            <a:off x="2394329" y="4423505"/>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7" name="Oval 6">
            <a:extLst>
              <a:ext uri="{FF2B5EF4-FFF2-40B4-BE49-F238E27FC236}">
                <a16:creationId xmlns:a16="http://schemas.microsoft.com/office/drawing/2014/main" id="{314E9AAC-13AF-4A5C-9599-19106CB11DCB}"/>
              </a:ext>
            </a:extLst>
          </p:cNvPr>
          <p:cNvSpPr/>
          <p:nvPr/>
        </p:nvSpPr>
        <p:spPr>
          <a:xfrm>
            <a:off x="6364222" y="3278554"/>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cxnSp>
        <p:nvCxnSpPr>
          <p:cNvPr id="8" name="Straight Connector 7">
            <a:extLst>
              <a:ext uri="{FF2B5EF4-FFF2-40B4-BE49-F238E27FC236}">
                <a16:creationId xmlns:a16="http://schemas.microsoft.com/office/drawing/2014/main" id="{883FBE31-CC2D-4BF7-9A47-E0E7E07735E5}"/>
              </a:ext>
            </a:extLst>
          </p:cNvPr>
          <p:cNvCxnSpPr>
            <a:cxnSpLocks/>
            <a:stCxn id="4" idx="5"/>
            <a:endCxn id="6" idx="2"/>
          </p:cNvCxnSpPr>
          <p:nvPr/>
        </p:nvCxnSpPr>
        <p:spPr>
          <a:xfrm>
            <a:off x="1623802" y="3903797"/>
            <a:ext cx="770527" cy="906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DFBE49-2587-4EF5-AF99-3D1657906C1F}"/>
              </a:ext>
            </a:extLst>
          </p:cNvPr>
          <p:cNvCxnSpPr>
            <a:cxnSpLocks/>
            <a:stCxn id="6" idx="6"/>
            <a:endCxn id="5" idx="2"/>
          </p:cNvCxnSpPr>
          <p:nvPr/>
        </p:nvCxnSpPr>
        <p:spPr>
          <a:xfrm>
            <a:off x="3168052" y="4810367"/>
            <a:ext cx="1765230" cy="1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F0D128-E5C8-4FDC-9EEA-9F16289B788D}"/>
              </a:ext>
            </a:extLst>
          </p:cNvPr>
          <p:cNvCxnSpPr>
            <a:cxnSpLocks/>
            <a:stCxn id="7" idx="3"/>
            <a:endCxn id="5" idx="6"/>
          </p:cNvCxnSpPr>
          <p:nvPr/>
        </p:nvCxnSpPr>
        <p:spPr>
          <a:xfrm flipH="1">
            <a:off x="5707005" y="3938968"/>
            <a:ext cx="770526" cy="872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1822F7D-5F9B-4852-952B-BFB6AF5EEF5F}"/>
                  </a:ext>
                </a:extLst>
              </p:cNvPr>
              <p:cNvSpPr/>
              <p:nvPr/>
            </p:nvSpPr>
            <p:spPr>
              <a:xfrm>
                <a:off x="289184" y="4069496"/>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61822F7D-5F9B-4852-952B-BFB6AF5EEF5F}"/>
                  </a:ext>
                </a:extLst>
              </p:cNvPr>
              <p:cNvSpPr>
                <a:spLocks noRot="1" noChangeAspect="1" noMove="1" noResize="1" noEditPoints="1" noAdjustHandles="1" noChangeArrowheads="1" noChangeShapeType="1" noTextEdit="1"/>
              </p:cNvSpPr>
              <p:nvPr/>
            </p:nvSpPr>
            <p:spPr>
              <a:xfrm>
                <a:off x="289184" y="4069496"/>
                <a:ext cx="1121790" cy="5986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4B9AC73-1E83-4910-B059-0A3B685BD901}"/>
                  </a:ext>
                </a:extLst>
              </p:cNvPr>
              <p:cNvSpPr/>
              <p:nvPr/>
            </p:nvSpPr>
            <p:spPr>
              <a:xfrm>
                <a:off x="6751083" y="4132807"/>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2" name="Rectangle 11">
                <a:extLst>
                  <a:ext uri="{FF2B5EF4-FFF2-40B4-BE49-F238E27FC236}">
                    <a16:creationId xmlns:a16="http://schemas.microsoft.com/office/drawing/2014/main" id="{34B9AC73-1E83-4910-B059-0A3B685BD901}"/>
                  </a:ext>
                </a:extLst>
              </p:cNvPr>
              <p:cNvSpPr>
                <a:spLocks noRot="1" noChangeAspect="1" noMove="1" noResize="1" noEditPoints="1" noAdjustHandles="1" noChangeArrowheads="1" noChangeShapeType="1" noTextEdit="1"/>
              </p:cNvSpPr>
              <p:nvPr/>
            </p:nvSpPr>
            <p:spPr>
              <a:xfrm>
                <a:off x="6751083" y="4132807"/>
                <a:ext cx="1121790" cy="598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A9CD7EC-A88F-4AE8-89BE-D54A39016FF1}"/>
                  </a:ext>
                </a:extLst>
              </p:cNvPr>
              <p:cNvSpPr/>
              <p:nvPr/>
            </p:nvSpPr>
            <p:spPr>
              <a:xfrm>
                <a:off x="4759248" y="534177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0A9CD7EC-A88F-4AE8-89BE-D54A39016FF1}"/>
                  </a:ext>
                </a:extLst>
              </p:cNvPr>
              <p:cNvSpPr>
                <a:spLocks noRot="1" noChangeAspect="1" noMove="1" noResize="1" noEditPoints="1" noAdjustHandles="1" noChangeArrowheads="1" noChangeShapeType="1" noTextEdit="1"/>
              </p:cNvSpPr>
              <p:nvPr/>
            </p:nvSpPr>
            <p:spPr>
              <a:xfrm>
                <a:off x="4759248" y="5341774"/>
                <a:ext cx="1121790" cy="5986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DD3ED1C-91B3-4DC8-82FF-4D333962BEC6}"/>
                  </a:ext>
                </a:extLst>
              </p:cNvPr>
              <p:cNvSpPr/>
              <p:nvPr/>
            </p:nvSpPr>
            <p:spPr>
              <a:xfrm>
                <a:off x="2220295" y="534177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ADD3ED1C-91B3-4DC8-82FF-4D333962BEC6}"/>
                  </a:ext>
                </a:extLst>
              </p:cNvPr>
              <p:cNvSpPr>
                <a:spLocks noRot="1" noChangeAspect="1" noMove="1" noResize="1" noEditPoints="1" noAdjustHandles="1" noChangeArrowheads="1" noChangeShapeType="1" noTextEdit="1"/>
              </p:cNvSpPr>
              <p:nvPr/>
            </p:nvSpPr>
            <p:spPr>
              <a:xfrm>
                <a:off x="2220295" y="5341774"/>
                <a:ext cx="1121790" cy="598600"/>
              </a:xfrm>
              <a:prstGeom prst="rect">
                <a:avLst/>
              </a:prstGeom>
              <a:blipFill>
                <a:blip r:embed="rId5"/>
                <a:stretch>
                  <a:fillRect/>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0D86993D-5723-4D4F-BA25-ECE26B6C3B31}"/>
              </a:ext>
            </a:extLst>
          </p:cNvPr>
          <p:cNvSpPr/>
          <p:nvPr/>
        </p:nvSpPr>
        <p:spPr>
          <a:xfrm>
            <a:off x="3757388" y="2504831"/>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cxnSp>
        <p:nvCxnSpPr>
          <p:cNvPr id="30" name="Straight Connector 29">
            <a:extLst>
              <a:ext uri="{FF2B5EF4-FFF2-40B4-BE49-F238E27FC236}">
                <a16:creationId xmlns:a16="http://schemas.microsoft.com/office/drawing/2014/main" id="{301B4916-411C-42F9-916C-D2F4A27E3DE4}"/>
              </a:ext>
            </a:extLst>
          </p:cNvPr>
          <p:cNvCxnSpPr>
            <a:cxnSpLocks/>
            <a:stCxn id="4" idx="7"/>
            <a:endCxn id="29" idx="2"/>
          </p:cNvCxnSpPr>
          <p:nvPr/>
        </p:nvCxnSpPr>
        <p:spPr>
          <a:xfrm flipV="1">
            <a:off x="1623802" y="2891693"/>
            <a:ext cx="2133586" cy="4649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7048979-B3F1-4077-A817-3252062D22A7}"/>
              </a:ext>
            </a:extLst>
          </p:cNvPr>
          <p:cNvCxnSpPr>
            <a:cxnSpLocks/>
            <a:endCxn id="7" idx="1"/>
          </p:cNvCxnSpPr>
          <p:nvPr/>
        </p:nvCxnSpPr>
        <p:spPr>
          <a:xfrm>
            <a:off x="4470401" y="2747147"/>
            <a:ext cx="2007130" cy="644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0EAE6F6-5677-4C9E-90B6-04C675702615}"/>
                  </a:ext>
                </a:extLst>
              </p:cNvPr>
              <p:cNvSpPr/>
              <p:nvPr/>
            </p:nvSpPr>
            <p:spPr>
              <a:xfrm>
                <a:off x="4470401" y="317390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38" name="Rectangle 37">
                <a:extLst>
                  <a:ext uri="{FF2B5EF4-FFF2-40B4-BE49-F238E27FC236}">
                    <a16:creationId xmlns:a16="http://schemas.microsoft.com/office/drawing/2014/main" id="{F0EAE6F6-5677-4C9E-90B6-04C675702615}"/>
                  </a:ext>
                </a:extLst>
              </p:cNvPr>
              <p:cNvSpPr>
                <a:spLocks noRot="1" noChangeAspect="1" noMove="1" noResize="1" noEditPoints="1" noAdjustHandles="1" noChangeArrowheads="1" noChangeShapeType="1" noTextEdit="1"/>
              </p:cNvSpPr>
              <p:nvPr/>
            </p:nvSpPr>
            <p:spPr>
              <a:xfrm>
                <a:off x="4470401" y="3173904"/>
                <a:ext cx="1121790" cy="5986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9A314E9-96FE-40C9-8973-EAA81FECA8A9}"/>
                  </a:ext>
                </a:extLst>
              </p:cNvPr>
              <p:cNvSpPr txBox="1"/>
              <p:nvPr/>
            </p:nvSpPr>
            <p:spPr>
              <a:xfrm>
                <a:off x="8146425" y="2239981"/>
                <a:ext cx="3516923" cy="415498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LP finds a fractional vertex cover of weight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2.5</m:t>
                    </m:r>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There’s no “real”/integral VC of weight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2.5. </m:t>
                    </m:r>
                  </m:oMath>
                </a14:m>
                <a:r>
                  <a:rPr lang="en-US" sz="2400" dirty="0">
                    <a:latin typeface="Segoe UI Semilight" panose="020B0402040204020203" pitchFamily="34" charset="0"/>
                    <a:cs typeface="Segoe UI Semilight" panose="020B0402040204020203" pitchFamily="34" charset="0"/>
                  </a:rPr>
                  <a:t>– lightest is weight 3.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There’s a “gap” between integral and fractional solutions.</a:t>
                </a:r>
              </a:p>
            </p:txBody>
          </p:sp>
        </mc:Choice>
        <mc:Fallback xmlns="">
          <p:sp>
            <p:nvSpPr>
              <p:cNvPr id="39" name="TextBox 38">
                <a:extLst>
                  <a:ext uri="{FF2B5EF4-FFF2-40B4-BE49-F238E27FC236}">
                    <a16:creationId xmlns:a16="http://schemas.microsoft.com/office/drawing/2014/main" id="{A9A314E9-96FE-40C9-8973-EAA81FECA8A9}"/>
                  </a:ext>
                </a:extLst>
              </p:cNvPr>
              <p:cNvSpPr txBox="1">
                <a:spLocks noRot="1" noChangeAspect="1" noMove="1" noResize="1" noEditPoints="1" noAdjustHandles="1" noChangeArrowheads="1" noChangeShapeType="1" noTextEdit="1"/>
              </p:cNvSpPr>
              <p:nvPr/>
            </p:nvSpPr>
            <p:spPr>
              <a:xfrm>
                <a:off x="8146425" y="2239981"/>
                <a:ext cx="3516923" cy="4154984"/>
              </a:xfrm>
              <a:prstGeom prst="rect">
                <a:avLst/>
              </a:prstGeom>
              <a:blipFill>
                <a:blip r:embed="rId7"/>
                <a:stretch>
                  <a:fillRect l="-2600" t="-1026" r="-1906" b="-2493"/>
                </a:stretch>
              </a:blipFill>
            </p:spPr>
            <p:txBody>
              <a:bodyPr/>
              <a:lstStyle/>
              <a:p>
                <a:r>
                  <a:rPr lang="en-US">
                    <a:noFill/>
                  </a:rPr>
                  <a:t> </a:t>
                </a:r>
              </a:p>
            </p:txBody>
          </p:sp>
        </mc:Fallback>
      </mc:AlternateContent>
    </p:spTree>
    <p:extLst>
      <p:ext uri="{BB962C8B-B14F-4D97-AF65-F5344CB8AC3E}">
        <p14:creationId xmlns:p14="http://schemas.microsoft.com/office/powerpoint/2010/main" val="21768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8BAE4"/>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C8BAE4"/>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6"/>
                                        </p:tgtEl>
                                        <p:attrNameLst>
                                          <p:attrName>fillcolor</p:attrName>
                                        </p:attrNameLst>
                                      </p:cBhvr>
                                      <p:to>
                                        <a:srgbClr val="D3C8AE"/>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7"/>
                                        </p:tgtEl>
                                        <p:attrNameLst>
                                          <p:attrName>fillcolor</p:attrName>
                                        </p:attrNameLst>
                                      </p:cBhvr>
                                      <p:to>
                                        <a:srgbClr val="D3C8AE"/>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29"/>
                                        </p:tgtEl>
                                        <p:attrNameLst>
                                          <p:attrName>fillcolor</p:attrName>
                                        </p:attrNameLst>
                                      </p:cBhvr>
                                      <p:to>
                                        <a:srgbClr val="C8BAE4"/>
                                      </p:to>
                                    </p:animClr>
                                    <p:set>
                                      <p:cBhvr>
                                        <p:cTn id="27" dur="2000" fill="hold"/>
                                        <p:tgtEl>
                                          <p:spTgt spid="29"/>
                                        </p:tgtEl>
                                        <p:attrNameLst>
                                          <p:attrName>fill.type</p:attrName>
                                        </p:attrNameLst>
                                      </p:cBhvr>
                                      <p:to>
                                        <p:strVal val="solid"/>
                                      </p:to>
                                    </p:set>
                                    <p:set>
                                      <p:cBhvr>
                                        <p:cTn id="2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72C9-AEA9-46EA-85CA-A0EA301D78D7}"/>
              </a:ext>
            </a:extLst>
          </p:cNvPr>
          <p:cNvSpPr>
            <a:spLocks noGrp="1"/>
          </p:cNvSpPr>
          <p:nvPr>
            <p:ph type="title"/>
          </p:nvPr>
        </p:nvSpPr>
        <p:spPr/>
        <p:txBody>
          <a:bodyPr/>
          <a:lstStyle/>
          <a:p>
            <a:r>
              <a:rPr lang="en-US" dirty="0"/>
              <a:t>So, what if the graph isn’t bipartite?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33EA5C-A456-4F72-8F64-6CBD47D4D79B}"/>
                  </a:ext>
                </a:extLst>
              </p:cNvPr>
              <p:cNvSpPr>
                <a:spLocks noGrp="1"/>
              </p:cNvSpPr>
              <p:nvPr>
                <p:ph idx="1"/>
              </p:nvPr>
            </p:nvSpPr>
            <p:spPr/>
            <p:txBody>
              <a:bodyPr/>
              <a:lstStyle/>
              <a:p>
                <a:r>
                  <a:rPr lang="en-US" dirty="0"/>
                  <a:t>Big idea:</a:t>
                </a:r>
              </a:p>
              <a:p>
                <a:r>
                  <a:rPr lang="en-US" dirty="0"/>
                  <a:t>Just round!</a:t>
                </a:r>
              </a:p>
              <a:p>
                <a:endParaRPr lang="en-US" dirty="0"/>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round up to </a:t>
                </a:r>
                <a14:m>
                  <m:oMath xmlns:m="http://schemas.openxmlformats.org/officeDocument/2006/math">
                    <m:r>
                      <a:rPr lang="en-US" b="0" i="1" smtClean="0">
                        <a:latin typeface="Cambria Math" panose="02040503050406030204" pitchFamily="18" charset="0"/>
                      </a:rPr>
                      <m:t>1</m:t>
                    </m:r>
                  </m:oMath>
                </a14:m>
                <a:r>
                  <a:rPr lang="en-US" dirty="0"/>
                  <a:t>.</a:t>
                </a:r>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0" smtClean="0">
                        <a:latin typeface="Cambria Math" panose="02040503050406030204" pitchFamily="18" charset="0"/>
                      </a:rPr>
                      <m:t> </m:t>
                    </m:r>
                  </m:oMath>
                </a14:m>
                <a:r>
                  <a:rPr lang="en-US" dirty="0"/>
                  <a:t>round down to </a:t>
                </a:r>
                <a14:m>
                  <m:oMath xmlns:m="http://schemas.openxmlformats.org/officeDocument/2006/math">
                    <m:r>
                      <a:rPr lang="en-US" b="0" i="1" smtClean="0">
                        <a:latin typeface="Cambria Math" panose="02040503050406030204" pitchFamily="18" charset="0"/>
                      </a:rPr>
                      <m:t>0</m:t>
                    </m:r>
                  </m:oMath>
                </a14:m>
                <a:endParaRPr lang="en-US" dirty="0"/>
              </a:p>
              <a:p>
                <a:endParaRPr lang="en-US" dirty="0"/>
              </a:p>
              <a:p>
                <a:r>
                  <a:rPr lang="en-US" dirty="0"/>
                  <a:t>Two questions – is it a vertex cover? How far are we from the true minimum?</a:t>
                </a:r>
              </a:p>
              <a:p>
                <a:endParaRPr lang="en-US" dirty="0"/>
              </a:p>
            </p:txBody>
          </p:sp>
        </mc:Choice>
        <mc:Fallback xmlns="">
          <p:sp>
            <p:nvSpPr>
              <p:cNvPr id="3" name="Content Placeholder 2">
                <a:extLst>
                  <a:ext uri="{FF2B5EF4-FFF2-40B4-BE49-F238E27FC236}">
                    <a16:creationId xmlns:a16="http://schemas.microsoft.com/office/drawing/2014/main" id="{D933EA5C-A456-4F72-8F64-6CBD47D4D79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8ADC5652-6765-40B0-A552-EF0265CD6E43}"/>
              </a:ext>
            </a:extLst>
          </p:cNvPr>
          <p:cNvSpPr/>
          <p:nvPr/>
        </p:nvSpPr>
        <p:spPr>
          <a:xfrm>
            <a:off x="7002850" y="1277943"/>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8078C68-2301-4484-BE93-6139CF5CA849}"/>
                  </a:ext>
                </a:extLst>
              </p:cNvPr>
              <p:cNvSpPr/>
              <p:nvPr/>
            </p:nvSpPr>
            <p:spPr>
              <a:xfrm>
                <a:off x="7717839" y="3049199"/>
                <a:ext cx="4044659" cy="1569660"/>
              </a:xfrm>
              <a:prstGeom prst="rect">
                <a:avLst/>
              </a:prstGeom>
            </p:spPr>
            <p:txBody>
              <a:bodyPr wrap="square">
                <a:spAutoFit/>
              </a:bodyPr>
              <a:lstStyle/>
              <a:p>
                <a:r>
                  <a:rPr lang="en-US" sz="2400" dirty="0"/>
                  <a:t>Minimize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𝑤</m:t>
                    </m:r>
                    <m:d>
                      <m:dPr>
                        <m:ctrlPr>
                          <a:rPr lang="en-US" sz="2400" i="1">
                            <a:latin typeface="Cambria Math" panose="02040503050406030204" pitchFamily="18" charset="0"/>
                          </a:rPr>
                        </m:ctrlPr>
                      </m:dPr>
                      <m:e>
                        <m:r>
                          <a:rPr lang="en-US" sz="2400" i="1">
                            <a:latin typeface="Cambria Math" panose="02040503050406030204" pitchFamily="18" charset="0"/>
                          </a:rPr>
                          <m:t>𝑢</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oMath>
                </a14:m>
                <a:endParaRPr lang="en-US" sz="2400" dirty="0"/>
              </a:p>
              <a:p>
                <a:r>
                  <a:rPr lang="en-US" sz="2400" dirty="0"/>
                  <a:t>Subject to: </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𝑣</m:t>
                        </m:r>
                      </m:sub>
                    </m:sSub>
                    <m:r>
                      <a:rPr lang="en-US" sz="2400" i="1">
                        <a:latin typeface="Cambria Math" panose="02040503050406030204" pitchFamily="18" charset="0"/>
                      </a:rPr>
                      <m:t>≥1</m:t>
                    </m:r>
                  </m:oMath>
                </a14:m>
                <a:r>
                  <a:rPr lang="en-US" sz="2400" dirty="0"/>
                  <a:t> for all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𝑢</m:t>
                        </m:r>
                        <m:r>
                          <a:rPr lang="en-US" sz="2400" i="1">
                            <a:latin typeface="Cambria Math" panose="02040503050406030204" pitchFamily="18" charset="0"/>
                          </a:rPr>
                          <m:t>,</m:t>
                        </m:r>
                        <m:r>
                          <a:rPr lang="en-US" sz="2400" i="1">
                            <a:latin typeface="Cambria Math" panose="02040503050406030204" pitchFamily="18" charset="0"/>
                          </a:rPr>
                          <m:t>𝑣</m:t>
                        </m:r>
                      </m:e>
                    </m:d>
                    <m:r>
                      <a:rPr lang="en-US" sz="2400" i="1">
                        <a:latin typeface="Cambria Math" panose="02040503050406030204" pitchFamily="18" charset="0"/>
                      </a:rPr>
                      <m:t>∈</m:t>
                    </m:r>
                    <m:r>
                      <a:rPr lang="en-US" sz="2400" i="1">
                        <a:latin typeface="Cambria Math" panose="02040503050406030204" pitchFamily="18" charset="0"/>
                      </a:rPr>
                      <m:t>𝐸</m:t>
                    </m:r>
                  </m:oMath>
                </a14:m>
                <a:endParaRPr lang="en-US" sz="2400" dirty="0"/>
              </a:p>
              <a:p>
                <a14:m>
                  <m:oMath xmlns:m="http://schemas.openxmlformats.org/officeDocument/2006/math">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r>
                      <a:rPr lang="en-US" sz="2400" i="1">
                        <a:latin typeface="Cambria Math" panose="02040503050406030204" pitchFamily="18" charset="0"/>
                      </a:rPr>
                      <m:t>≤1</m:t>
                    </m:r>
                  </m:oMath>
                </a14:m>
                <a:r>
                  <a:rPr lang="en-US" sz="2400" dirty="0"/>
                  <a:t> for all </a:t>
                </a:r>
                <a14:m>
                  <m:oMath xmlns:m="http://schemas.openxmlformats.org/officeDocument/2006/math">
                    <m:r>
                      <a:rPr lang="en-US" sz="2400" i="1">
                        <a:latin typeface="Cambria Math" panose="02040503050406030204" pitchFamily="18" charset="0"/>
                      </a:rPr>
                      <m:t>𝑢</m:t>
                    </m:r>
                  </m:oMath>
                </a14:m>
                <a:r>
                  <a:rPr lang="en-US" sz="2400" dirty="0"/>
                  <a:t>.</a:t>
                </a:r>
              </a:p>
            </p:txBody>
          </p:sp>
        </mc:Choice>
        <mc:Fallback xmlns="">
          <p:sp>
            <p:nvSpPr>
              <p:cNvPr id="5" name="Rectangle 4">
                <a:extLst>
                  <a:ext uri="{FF2B5EF4-FFF2-40B4-BE49-F238E27FC236}">
                    <a16:creationId xmlns:a16="http://schemas.microsoft.com/office/drawing/2014/main" id="{B8078C68-2301-4484-BE93-6139CF5CA849}"/>
                  </a:ext>
                </a:extLst>
              </p:cNvPr>
              <p:cNvSpPr>
                <a:spLocks noRot="1" noChangeAspect="1" noMove="1" noResize="1" noEditPoints="1" noAdjustHandles="1" noChangeArrowheads="1" noChangeShapeType="1" noTextEdit="1"/>
              </p:cNvSpPr>
              <p:nvPr/>
            </p:nvSpPr>
            <p:spPr>
              <a:xfrm>
                <a:off x="7717839" y="3049199"/>
                <a:ext cx="4044659" cy="1569660"/>
              </a:xfrm>
              <a:prstGeom prst="rect">
                <a:avLst/>
              </a:prstGeom>
              <a:blipFill>
                <a:blip r:embed="rId3"/>
                <a:stretch>
                  <a:fillRect l="-2259" t="-3101" b="-7752"/>
                </a:stretch>
              </a:blipFill>
            </p:spPr>
            <p:txBody>
              <a:bodyPr/>
              <a:lstStyle/>
              <a:p>
                <a:r>
                  <a:rPr lang="en-US">
                    <a:noFill/>
                  </a:rPr>
                  <a:t> </a:t>
                </a:r>
              </a:p>
            </p:txBody>
          </p:sp>
        </mc:Fallback>
      </mc:AlternateContent>
    </p:spTree>
    <p:extLst>
      <p:ext uri="{BB962C8B-B14F-4D97-AF65-F5344CB8AC3E}">
        <p14:creationId xmlns:p14="http://schemas.microsoft.com/office/powerpoint/2010/main" val="199541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3E56-25D6-43F2-A609-52F4D9750D28}"/>
              </a:ext>
            </a:extLst>
          </p:cNvPr>
          <p:cNvSpPr>
            <a:spLocks noGrp="1"/>
          </p:cNvSpPr>
          <p:nvPr>
            <p:ph type="title"/>
          </p:nvPr>
        </p:nvSpPr>
        <p:spPr/>
        <p:txBody>
          <a:bodyPr/>
          <a:lstStyle/>
          <a:p>
            <a:r>
              <a:rPr lang="en-US" dirty="0"/>
              <a:t>Is it a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820533-AB68-4989-881C-6FDA61C97269}"/>
                  </a:ext>
                </a:extLst>
              </p:cNvPr>
              <p:cNvSpPr>
                <a:spLocks noGrp="1"/>
              </p:cNvSpPr>
              <p:nvPr>
                <p:ph idx="1"/>
              </p:nvPr>
            </p:nvSpPr>
            <p:spPr/>
            <p:txBody>
              <a:bodyPr/>
              <a:lstStyle/>
              <a:p>
                <a:r>
                  <a:rPr lang="en-US" dirty="0"/>
                  <a:t>Every edge was covered in the fractional matching</a:t>
                </a:r>
              </a:p>
              <a:p>
                <a:r>
                  <a:rPr lang="en-US" dirty="0"/>
                  <a:t>i.e. for every edge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𝑣</m:t>
                        </m:r>
                      </m:sub>
                    </m:sSub>
                    <m:r>
                      <a:rPr lang="en-US" b="0" i="1" smtClean="0">
                        <a:latin typeface="Cambria Math" panose="02040503050406030204" pitchFamily="18" charset="0"/>
                      </a:rPr>
                      <m:t>≥1</m:t>
                    </m:r>
                  </m:oMath>
                </a14:m>
                <a:r>
                  <a:rPr lang="en-US" dirty="0"/>
                  <a:t>.</a:t>
                </a:r>
              </a:p>
              <a:p>
                <a:endParaRPr lang="en-US" dirty="0"/>
              </a:p>
              <a:p>
                <a:r>
                  <a:rPr lang="en-US" dirty="0"/>
                  <a:t>At least one of those is getting rounded up!</a:t>
                </a:r>
              </a:p>
              <a:p>
                <a:r>
                  <a:rPr lang="en-US" dirty="0"/>
                  <a:t>So every edge is covered.</a:t>
                </a:r>
              </a:p>
              <a:p>
                <a:r>
                  <a:rPr lang="en-US" dirty="0"/>
                  <a:t>And we’ve rounded to integers, so we have a “real” vertex cover.</a:t>
                </a:r>
              </a:p>
            </p:txBody>
          </p:sp>
        </mc:Choice>
        <mc:Fallback xmlns="">
          <p:sp>
            <p:nvSpPr>
              <p:cNvPr id="3" name="Content Placeholder 2">
                <a:extLst>
                  <a:ext uri="{FF2B5EF4-FFF2-40B4-BE49-F238E27FC236}">
                    <a16:creationId xmlns:a16="http://schemas.microsoft.com/office/drawing/2014/main" id="{57820533-AB68-4989-881C-6FDA61C9726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4965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4BA6-BE64-41CB-81E2-033C52D6A86A}"/>
              </a:ext>
            </a:extLst>
          </p:cNvPr>
          <p:cNvSpPr>
            <a:spLocks noGrp="1"/>
          </p:cNvSpPr>
          <p:nvPr>
            <p:ph type="title"/>
          </p:nvPr>
        </p:nvSpPr>
        <p:spPr/>
        <p:txBody>
          <a:bodyPr/>
          <a:lstStyle/>
          <a:p>
            <a:r>
              <a:rPr lang="en-US" dirty="0"/>
              <a:t>How good of an approximation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7FDE42-62DD-499D-A04D-AEA376CD9533}"/>
                  </a:ext>
                </a:extLst>
              </p:cNvPr>
              <p:cNvSpPr>
                <a:spLocks noGrp="1"/>
              </p:cNvSpPr>
              <p:nvPr>
                <p:ph idx="1"/>
              </p:nvPr>
            </p:nvSpPr>
            <p:spPr/>
            <p:txBody>
              <a:bodyPr/>
              <a:lstStyle/>
              <a:p>
                <a:r>
                  <a:rPr lang="en-US" dirty="0"/>
                  <a:t>Well, we might have doubled the value of the LP when we rounded. But we definitely didn’t do any more than that.</a:t>
                </a:r>
              </a:p>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𝐿𝑃</m:t>
                    </m:r>
                    <m:r>
                      <a:rPr lang="en-US" b="0" i="1" smtClean="0">
                        <a:latin typeface="Cambria Math" panose="02040503050406030204" pitchFamily="18" charset="0"/>
                      </a:rPr>
                      <m:t>≥</m:t>
                    </m:r>
                    <m:r>
                      <a:rPr lang="en-US" b="0" i="1" smtClean="0">
                        <a:latin typeface="Cambria Math" panose="02040503050406030204" pitchFamily="18" charset="0"/>
                      </a:rPr>
                      <m:t>𝐴𝐿𝐺</m:t>
                    </m:r>
                  </m:oMath>
                </a14:m>
                <a:endParaRPr lang="en-US" dirty="0"/>
              </a:p>
              <a:p>
                <a:r>
                  <a:rPr lang="en-US" dirty="0"/>
                  <a:t>And the value of the LP is definitely not bigger than the true size of the vertex cover (because otherwise the LP would have found that).</a:t>
                </a:r>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𝐿𝑃</m:t>
                    </m:r>
                  </m:oMath>
                </a14:m>
                <a:endParaRPr lang="en-US" dirty="0"/>
              </a:p>
              <a:p>
                <a:r>
                  <a:rPr lang="en-US" dirty="0"/>
                  <a:t>Combining:</a:t>
                </a:r>
              </a:p>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𝐴𝐿𝐺</m:t>
                    </m:r>
                  </m:oMath>
                </a14:m>
                <a:endParaRPr lang="en-US" dirty="0"/>
              </a:p>
              <a:p>
                <a:r>
                  <a:rPr lang="en-US" dirty="0"/>
                  <a:t>So we’re safe in calling this a </a:t>
                </a:r>
                <a14:m>
                  <m:oMath xmlns:m="http://schemas.openxmlformats.org/officeDocument/2006/math">
                    <m:r>
                      <a:rPr lang="en-US" b="0" i="1" smtClean="0">
                        <a:latin typeface="Cambria Math" panose="02040503050406030204" pitchFamily="18" charset="0"/>
                      </a:rPr>
                      <m:t>2</m:t>
                    </m:r>
                  </m:oMath>
                </a14:m>
                <a:r>
                  <a:rPr lang="en-US" dirty="0"/>
                  <a:t>-approximation.</a:t>
                </a:r>
              </a:p>
            </p:txBody>
          </p:sp>
        </mc:Choice>
        <mc:Fallback xmlns="">
          <p:sp>
            <p:nvSpPr>
              <p:cNvPr id="3" name="Content Placeholder 2">
                <a:extLst>
                  <a:ext uri="{FF2B5EF4-FFF2-40B4-BE49-F238E27FC236}">
                    <a16:creationId xmlns:a16="http://schemas.microsoft.com/office/drawing/2014/main" id="{9D7FDE42-62DD-499D-A04D-AEA376CD9533}"/>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366792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10B6-99AF-4BE9-9292-D3D0DF3A4430}"/>
              </a:ext>
            </a:extLst>
          </p:cNvPr>
          <p:cNvSpPr>
            <a:spLocks noGrp="1"/>
          </p:cNvSpPr>
          <p:nvPr>
            <p:ph type="title"/>
          </p:nvPr>
        </p:nvSpPr>
        <p:spPr/>
        <p:txBody>
          <a:bodyPr/>
          <a:lstStyle/>
          <a:p>
            <a:r>
              <a:rPr lang="en-US" dirty="0"/>
              <a:t>Comparing to the LP value</a:t>
            </a:r>
          </a:p>
        </p:txBody>
      </p:sp>
      <p:sp>
        <p:nvSpPr>
          <p:cNvPr id="3" name="Content Placeholder 2">
            <a:extLst>
              <a:ext uri="{FF2B5EF4-FFF2-40B4-BE49-F238E27FC236}">
                <a16:creationId xmlns:a16="http://schemas.microsoft.com/office/drawing/2014/main" id="{C0C7EE34-0E5E-4A7C-9358-A891A75C338C}"/>
              </a:ext>
            </a:extLst>
          </p:cNvPr>
          <p:cNvSpPr>
            <a:spLocks noGrp="1"/>
          </p:cNvSpPr>
          <p:nvPr>
            <p:ph idx="1"/>
          </p:nvPr>
        </p:nvSpPr>
        <p:spPr/>
        <p:txBody>
          <a:bodyPr>
            <a:normAutofit/>
          </a:bodyPr>
          <a:lstStyle/>
          <a:p>
            <a:r>
              <a:rPr lang="en-US" dirty="0"/>
              <a:t>We did a weird thing on that last slide.</a:t>
            </a:r>
          </a:p>
          <a:p>
            <a:r>
              <a:rPr lang="en-US" dirty="0"/>
              <a:t>We were supposed to compare the value of our vertex cover to the best vertex cover.</a:t>
            </a:r>
          </a:p>
          <a:p>
            <a:r>
              <a:rPr lang="en-US" dirty="0"/>
              <a:t>But instead we compared it to the value of the LP…which we know isn’t always the value of the vertex cover!</a:t>
            </a:r>
          </a:p>
          <a:p>
            <a:r>
              <a:rPr lang="en-US" dirty="0"/>
              <a:t>That wasn’t laziness, it’s a very common technique. We know very little about the true value of the vertex cover (if we knew what it looked like VERY </a:t>
            </a:r>
            <a:r>
              <a:rPr lang="en-US" dirty="0" err="1"/>
              <a:t>VERY</a:t>
            </a:r>
            <a:r>
              <a:rPr lang="en-US" dirty="0"/>
              <a:t> precisely, why couldn’t we just write an algorithm to find it? We actually won’t know much). So we start with what the algorithm gave us (that we do understand).</a:t>
            </a:r>
          </a:p>
        </p:txBody>
      </p:sp>
    </p:spTree>
    <p:extLst>
      <p:ext uri="{BB962C8B-B14F-4D97-AF65-F5344CB8AC3E}">
        <p14:creationId xmlns:p14="http://schemas.microsoft.com/office/powerpoint/2010/main" val="977702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FA5F-4C59-479E-8F4A-DB220C35F7D2}"/>
              </a:ext>
            </a:extLst>
          </p:cNvPr>
          <p:cNvSpPr>
            <a:spLocks noGrp="1"/>
          </p:cNvSpPr>
          <p:nvPr>
            <p:ph type="title"/>
          </p:nvPr>
        </p:nvSpPr>
        <p:spPr/>
        <p:txBody>
          <a:bodyPr/>
          <a:lstStyle/>
          <a:p>
            <a:r>
              <a:rPr lang="en-US" dirty="0"/>
              <a:t>Side Note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A1A4FD-498F-4D08-A1EA-6E37F37A1950}"/>
                  </a:ext>
                </a:extLst>
              </p:cNvPr>
              <p:cNvSpPr>
                <a:spLocks noGrp="1"/>
              </p:cNvSpPr>
              <p:nvPr>
                <p:ph idx="1"/>
              </p:nvPr>
            </p:nvSpPr>
            <p:spPr/>
            <p:txBody>
              <a:bodyPr/>
              <a:lstStyle/>
              <a:p>
                <a:r>
                  <a:rPr lang="en-US" dirty="0"/>
                  <a:t>Could we do better?</a:t>
                </a:r>
              </a:p>
              <a:p>
                <a:endParaRPr lang="en-US" dirty="0"/>
              </a:p>
              <a:p>
                <a:r>
                  <a:rPr lang="en-US" dirty="0"/>
                  <a:t>Not just with the LP.</a:t>
                </a:r>
              </a:p>
              <a:p>
                <a:r>
                  <a:rPr lang="en-US" dirty="0"/>
                  <a:t>If you take a graph with </a:t>
                </a:r>
                <a14:m>
                  <m:oMath xmlns:m="http://schemas.openxmlformats.org/officeDocument/2006/math">
                    <m:r>
                      <a:rPr lang="en-US" b="0" i="1" smtClean="0">
                        <a:latin typeface="Cambria Math" panose="02040503050406030204" pitchFamily="18" charset="0"/>
                      </a:rPr>
                      <m:t>𝑛</m:t>
                    </m:r>
                  </m:oMath>
                </a14:m>
                <a:r>
                  <a:rPr lang="en-US" dirty="0"/>
                  <a:t> vertices and every possible edge, the LP’s minimum is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true minimum vertex cover is size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The ratio is </a:t>
                </a:r>
                <a14:m>
                  <m:oMath xmlns:m="http://schemas.openxmlformats.org/officeDocument/2006/math">
                    <m:r>
                      <a:rPr lang="en-US" b="0" i="1" smtClean="0">
                        <a:latin typeface="Cambria Math" panose="02040503050406030204" pitchFamily="18" charset="0"/>
                      </a:rPr>
                      <m:t>2−1/</m:t>
                    </m:r>
                    <m:r>
                      <a:rPr lang="en-US" b="0" i="1" smtClean="0">
                        <a:latin typeface="Cambria Math" panose="02040503050406030204" pitchFamily="18" charset="0"/>
                      </a:rPr>
                      <m:t>𝑛</m:t>
                    </m:r>
                  </m:oMath>
                </a14:m>
                <a:r>
                  <a:rPr lang="en-US" dirty="0"/>
                  <a:t>. So if we don’t at least double the value </a:t>
                </a:r>
                <a:r>
                  <a:rPr lang="en-US" b="1" dirty="0"/>
                  <a:t>sometimes </a:t>
                </a:r>
                <a:r>
                  <a:rPr lang="en-US" dirty="0"/>
                  <a:t>we won’t get a vertex cover at all. </a:t>
                </a:r>
              </a:p>
              <a:p>
                <a:endParaRPr lang="en-US" b="1" dirty="0"/>
              </a:p>
              <a:p>
                <a:r>
                  <a:rPr lang="en-US" dirty="0"/>
                  <a:t>Getting a 1.9999999 approximation is an open problem!</a:t>
                </a:r>
              </a:p>
              <a:p>
                <a:endParaRPr lang="en-US" dirty="0"/>
              </a:p>
            </p:txBody>
          </p:sp>
        </mc:Choice>
        <mc:Fallback xmlns="">
          <p:sp>
            <p:nvSpPr>
              <p:cNvPr id="3" name="Content Placeholder 2">
                <a:extLst>
                  <a:ext uri="{FF2B5EF4-FFF2-40B4-BE49-F238E27FC236}">
                    <a16:creationId xmlns:a16="http://schemas.microsoft.com/office/drawing/2014/main" id="{B9A1A4FD-498F-4D08-A1EA-6E37F37A1950}"/>
                  </a:ext>
                </a:extLst>
              </p:cNvPr>
              <p:cNvSpPr>
                <a:spLocks noGrp="1" noRot="1" noChangeAspect="1" noMove="1" noResize="1" noEditPoints="1" noAdjustHandles="1" noChangeArrowheads="1" noChangeShapeType="1" noTextEdit="1"/>
              </p:cNvSpPr>
              <p:nvPr>
                <p:ph idx="1"/>
              </p:nvPr>
            </p:nvSpPr>
            <p:spPr>
              <a:blipFill>
                <a:blip r:embed="rId2"/>
                <a:stretch>
                  <a:fillRect l="-708" t="-2138" r="-599"/>
                </a:stretch>
              </a:blipFill>
            </p:spPr>
            <p:txBody>
              <a:bodyPr/>
              <a:lstStyle/>
              <a:p>
                <a:r>
                  <a:rPr lang="en-US">
                    <a:noFill/>
                  </a:rPr>
                  <a:t> </a:t>
                </a:r>
              </a:p>
            </p:txBody>
          </p:sp>
        </mc:Fallback>
      </mc:AlternateContent>
    </p:spTree>
    <p:extLst>
      <p:ext uri="{BB962C8B-B14F-4D97-AF65-F5344CB8AC3E}">
        <p14:creationId xmlns:p14="http://schemas.microsoft.com/office/powerpoint/2010/main" val="1241026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06CF-31B9-4F13-A2E4-D14CA56BA0C9}"/>
              </a:ext>
            </a:extLst>
          </p:cNvPr>
          <p:cNvSpPr>
            <a:spLocks noGrp="1"/>
          </p:cNvSpPr>
          <p:nvPr>
            <p:ph type="title"/>
          </p:nvPr>
        </p:nvSpPr>
        <p:spPr/>
        <p:txBody>
          <a:bodyPr/>
          <a:lstStyle/>
          <a:p>
            <a:r>
              <a:rPr lang="en-US" dirty="0"/>
              <a:t>Another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B0B324-475B-4594-9846-CD1D351D1351}"/>
                  </a:ext>
                </a:extLst>
              </p:cNvPr>
              <p:cNvSpPr>
                <a:spLocks noGrp="1"/>
              </p:cNvSpPr>
              <p:nvPr>
                <p:ph idx="1"/>
              </p:nvPr>
            </p:nvSpPr>
            <p:spPr/>
            <p:txBody>
              <a:bodyPr>
                <a:normAutofit fontScale="92500" lnSpcReduction="10000"/>
              </a:bodyPr>
              <a:lstStyle/>
              <a:p>
                <a:r>
                  <a:rPr lang="en-US" dirty="0"/>
                  <a:t>Lets try to approximate Travelling Salesperson. </a:t>
                </a:r>
              </a:p>
              <a:p>
                <a:endParaRPr lang="en-US" dirty="0"/>
              </a:p>
              <a:p>
                <a:endParaRPr lang="en-US" dirty="0"/>
              </a:p>
              <a:p>
                <a:pPr marL="0" indent="0">
                  <a:buNone/>
                </a:pPr>
                <a:endParaRPr lang="en-US" dirty="0"/>
              </a:p>
              <a:p>
                <a:r>
                  <a:rPr lang="en-US" dirty="0"/>
                  <a:t>Some assumptions:</a:t>
                </a:r>
              </a:p>
              <a:p>
                <a:r>
                  <a:rPr lang="en-US" dirty="0"/>
                  <a:t>1. The graph is undirected.</a:t>
                </a:r>
              </a:p>
              <a:p>
                <a:r>
                  <a:rPr lang="en-US" dirty="0"/>
                  <a:t>2. The graph is complete (every edge is there) – the edges might represent series of roads rather than individual streets. Weight is how much gas you need to travel.</a:t>
                </a:r>
              </a:p>
              <a:p>
                <a:r>
                  <a:rPr lang="en-US" dirty="0"/>
                  <a:t>2. The weights satisfy the “triangle inequality” (it’s faster to go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directly than it is to go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through </a:t>
                </a:r>
                <a14:m>
                  <m:oMath xmlns:m="http://schemas.openxmlformats.org/officeDocument/2006/math">
                    <m:r>
                      <a:rPr lang="en-US" b="0" i="1" smtClean="0">
                        <a:latin typeface="Cambria Math" panose="02040503050406030204" pitchFamily="18" charset="0"/>
                      </a:rPr>
                      <m:t>𝑥</m:t>
                    </m:r>
                  </m:oMath>
                </a14:m>
                <a:r>
                  <a:rPr lang="en-US" dirty="0"/>
                  <a:t>).</a:t>
                </a:r>
              </a:p>
            </p:txBody>
          </p:sp>
        </mc:Choice>
        <mc:Fallback xmlns="">
          <p:sp>
            <p:nvSpPr>
              <p:cNvPr id="3" name="Content Placeholder 2">
                <a:extLst>
                  <a:ext uri="{FF2B5EF4-FFF2-40B4-BE49-F238E27FC236}">
                    <a16:creationId xmlns:a16="http://schemas.microsoft.com/office/drawing/2014/main" id="{8EB0B324-475B-4594-9846-CD1D351D1351}"/>
                  </a:ext>
                </a:extLst>
              </p:cNvPr>
              <p:cNvSpPr>
                <a:spLocks noGrp="1" noRot="1" noChangeAspect="1" noMove="1" noResize="1" noEditPoints="1" noAdjustHandles="1" noChangeArrowheads="1" noChangeShapeType="1" noTextEdit="1"/>
              </p:cNvSpPr>
              <p:nvPr>
                <p:ph idx="1"/>
              </p:nvPr>
            </p:nvSpPr>
            <p:spPr>
              <a:blipFill>
                <a:blip r:embed="rId2"/>
                <a:stretch>
                  <a:fillRect l="-545" t="-2642" b="-2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CE6BD95-6059-4731-8E4F-46BE0B00BF16}"/>
                  </a:ext>
                </a:extLst>
              </p:cNvPr>
              <p:cNvSpPr/>
              <p:nvPr/>
            </p:nvSpPr>
            <p:spPr>
              <a:xfrm>
                <a:off x="753647" y="1872076"/>
                <a:ext cx="10335759" cy="14992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5" name="Rectangle 4">
                <a:extLst>
                  <a:ext uri="{FF2B5EF4-FFF2-40B4-BE49-F238E27FC236}">
                    <a16:creationId xmlns:a16="http://schemas.microsoft.com/office/drawing/2014/main" id="{8CE6BD95-6059-4731-8E4F-46BE0B00BF16}"/>
                  </a:ext>
                </a:extLst>
              </p:cNvPr>
              <p:cNvSpPr>
                <a:spLocks noRot="1" noChangeAspect="1" noMove="1" noResize="1" noEditPoints="1" noAdjustHandles="1" noChangeArrowheads="1" noChangeShapeType="1" noTextEdit="1"/>
              </p:cNvSpPr>
              <p:nvPr/>
            </p:nvSpPr>
            <p:spPr>
              <a:xfrm>
                <a:off x="753647" y="1872076"/>
                <a:ext cx="10335759" cy="1499278"/>
              </a:xfrm>
              <a:prstGeom prst="rect">
                <a:avLst/>
              </a:prstGeom>
              <a:blipFill>
                <a:blip r:embed="rId3"/>
                <a:stretch>
                  <a:fillRect l="-1239" b="-731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A554310-EE3A-4829-892A-EB028B792B6B}"/>
              </a:ext>
            </a:extLst>
          </p:cNvPr>
          <p:cNvSpPr/>
          <p:nvPr/>
        </p:nvSpPr>
        <p:spPr>
          <a:xfrm>
            <a:off x="753647" y="1872076"/>
            <a:ext cx="10335759" cy="49722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36913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8D55-B251-4C38-8499-B0B14BCA2FDC}"/>
              </a:ext>
            </a:extLst>
          </p:cNvPr>
          <p:cNvSpPr>
            <a:spLocks noGrp="1"/>
          </p:cNvSpPr>
          <p:nvPr>
            <p:ph type="title"/>
          </p:nvPr>
        </p:nvSpPr>
        <p:spPr/>
        <p:txBody>
          <a:bodyPr/>
          <a:lstStyle/>
          <a:p>
            <a:r>
              <a:rPr lang="en-US" dirty="0"/>
              <a:t>TSP starting point</a:t>
            </a:r>
          </a:p>
        </p:txBody>
      </p:sp>
      <p:sp>
        <p:nvSpPr>
          <p:cNvPr id="3" name="Content Placeholder 2">
            <a:extLst>
              <a:ext uri="{FF2B5EF4-FFF2-40B4-BE49-F238E27FC236}">
                <a16:creationId xmlns:a16="http://schemas.microsoft.com/office/drawing/2014/main" id="{5A9A3E02-9ECA-450C-BFF5-162D1C930C60}"/>
              </a:ext>
            </a:extLst>
          </p:cNvPr>
          <p:cNvSpPr>
            <a:spLocks noGrp="1"/>
          </p:cNvSpPr>
          <p:nvPr>
            <p:ph idx="1"/>
          </p:nvPr>
        </p:nvSpPr>
        <p:spPr/>
        <p:txBody>
          <a:bodyPr/>
          <a:lstStyle/>
          <a:p>
            <a:r>
              <a:rPr lang="en-US" dirty="0"/>
              <a:t>What would be a good baseline?</a:t>
            </a:r>
          </a:p>
          <a:p>
            <a:r>
              <a:rPr lang="en-US" dirty="0"/>
              <a:t>Something we </a:t>
            </a:r>
            <a:r>
              <a:rPr lang="en-US" b="1" dirty="0"/>
              <a:t>can </a:t>
            </a:r>
            <a:r>
              <a:rPr lang="en-US" dirty="0"/>
              <a:t>calculate that would at least connect things up for us. </a:t>
            </a:r>
          </a:p>
          <a:p>
            <a:endParaRPr lang="en-US" dirty="0"/>
          </a:p>
          <a:p>
            <a:r>
              <a:rPr lang="en-US" dirty="0"/>
              <a:t>A Minimum Spanning Tree!</a:t>
            </a:r>
          </a:p>
        </p:txBody>
      </p:sp>
      <p:grpSp>
        <p:nvGrpSpPr>
          <p:cNvPr id="52" name="Group 51">
            <a:extLst>
              <a:ext uri="{FF2B5EF4-FFF2-40B4-BE49-F238E27FC236}">
                <a16:creationId xmlns:a16="http://schemas.microsoft.com/office/drawing/2014/main" id="{9688B945-942D-469D-B295-DB6BE1E79F5F}"/>
              </a:ext>
            </a:extLst>
          </p:cNvPr>
          <p:cNvGrpSpPr/>
          <p:nvPr/>
        </p:nvGrpSpPr>
        <p:grpSpPr>
          <a:xfrm>
            <a:off x="6868467" y="3663972"/>
            <a:ext cx="3788521" cy="2994777"/>
            <a:chOff x="6868467" y="3663972"/>
            <a:chExt cx="3788521" cy="2994777"/>
          </a:xfrm>
        </p:grpSpPr>
        <p:sp>
          <p:nvSpPr>
            <p:cNvPr id="4" name="Oval 3">
              <a:extLst>
                <a:ext uri="{FF2B5EF4-FFF2-40B4-BE49-F238E27FC236}">
                  <a16:creationId xmlns:a16="http://schemas.microsoft.com/office/drawing/2014/main" id="{5E062BA5-64EA-4C4A-8B4C-5F278300C241}"/>
                </a:ext>
              </a:extLst>
            </p:cNvPr>
            <p:cNvSpPr/>
            <p:nvPr/>
          </p:nvSpPr>
          <p:spPr>
            <a:xfrm>
              <a:off x="8380675" y="36639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5" name="Oval 4">
              <a:extLst>
                <a:ext uri="{FF2B5EF4-FFF2-40B4-BE49-F238E27FC236}">
                  <a16:creationId xmlns:a16="http://schemas.microsoft.com/office/drawing/2014/main" id="{9F07D315-5CD3-4C25-9C98-908546CDCF90}"/>
                </a:ext>
              </a:extLst>
            </p:cNvPr>
            <p:cNvSpPr/>
            <p:nvPr/>
          </p:nvSpPr>
          <p:spPr>
            <a:xfrm>
              <a:off x="6926911" y="46117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6" name="Oval 5">
              <a:extLst>
                <a:ext uri="{FF2B5EF4-FFF2-40B4-BE49-F238E27FC236}">
                  <a16:creationId xmlns:a16="http://schemas.microsoft.com/office/drawing/2014/main" id="{6B0D0A77-BCDA-4C6C-A393-13B8CB6DCB72}"/>
                </a:ext>
              </a:extLst>
            </p:cNvPr>
            <p:cNvSpPr/>
            <p:nvPr/>
          </p:nvSpPr>
          <p:spPr>
            <a:xfrm>
              <a:off x="7435795" y="58640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7" name="Oval 6">
              <a:extLst>
                <a:ext uri="{FF2B5EF4-FFF2-40B4-BE49-F238E27FC236}">
                  <a16:creationId xmlns:a16="http://schemas.microsoft.com/office/drawing/2014/main" id="{BDCE8820-1A53-405B-9764-4A66F1AA9ED2}"/>
                </a:ext>
              </a:extLst>
            </p:cNvPr>
            <p:cNvSpPr/>
            <p:nvPr/>
          </p:nvSpPr>
          <p:spPr>
            <a:xfrm>
              <a:off x="9917927" y="46117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13FBF65B-8FC3-4329-AF25-5125B1ADEA19}"/>
                </a:ext>
              </a:extLst>
            </p:cNvPr>
            <p:cNvSpPr/>
            <p:nvPr/>
          </p:nvSpPr>
          <p:spPr>
            <a:xfrm>
              <a:off x="9472654" y="58830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7DEB95E7-17A0-498D-BF69-1E80E9A0F592}"/>
                </a:ext>
              </a:extLst>
            </p:cNvPr>
            <p:cNvCxnSpPr>
              <a:cxnSpLocks/>
              <a:stCxn id="4" idx="2"/>
              <a:endCxn id="5" idx="7"/>
            </p:cNvCxnSpPr>
            <p:nvPr/>
          </p:nvCxnSpPr>
          <p:spPr>
            <a:xfrm flipH="1">
              <a:off x="7306975" y="3886609"/>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4CFC91-18A6-42F6-BD2E-65BA722B5B8E}"/>
                </a:ext>
              </a:extLst>
            </p:cNvPr>
            <p:cNvCxnSpPr>
              <a:cxnSpLocks/>
              <a:endCxn id="6" idx="0"/>
            </p:cNvCxnSpPr>
            <p:nvPr/>
          </p:nvCxnSpPr>
          <p:spPr>
            <a:xfrm flipH="1">
              <a:off x="7658432" y="4109245"/>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312D20-345D-45E8-8BAB-EFF2159F233C}"/>
                </a:ext>
              </a:extLst>
            </p:cNvPr>
            <p:cNvCxnSpPr>
              <a:cxnSpLocks/>
              <a:stCxn id="4" idx="4"/>
              <a:endCxn id="8" idx="0"/>
            </p:cNvCxnSpPr>
            <p:nvPr/>
          </p:nvCxnSpPr>
          <p:spPr>
            <a:xfrm>
              <a:off x="8603312" y="4109245"/>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ECBD01-9622-4987-8FC4-46C37BAE7916}"/>
                </a:ext>
              </a:extLst>
            </p:cNvPr>
            <p:cNvCxnSpPr>
              <a:cxnSpLocks/>
              <a:stCxn id="4" idx="6"/>
              <a:endCxn id="7" idx="1"/>
            </p:cNvCxnSpPr>
            <p:nvPr/>
          </p:nvCxnSpPr>
          <p:spPr>
            <a:xfrm>
              <a:off x="8825948" y="3886609"/>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2AC802-052F-4A56-A1C4-46ED77F9C7DD}"/>
                </a:ext>
              </a:extLst>
            </p:cNvPr>
            <p:cNvCxnSpPr>
              <a:cxnSpLocks/>
              <a:stCxn id="6" idx="1"/>
              <a:endCxn id="5" idx="4"/>
            </p:cNvCxnSpPr>
            <p:nvPr/>
          </p:nvCxnSpPr>
          <p:spPr>
            <a:xfrm flipH="1" flipV="1">
              <a:off x="7149548" y="5057030"/>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BE5392-525B-452F-B8CC-46F016E43533}"/>
                </a:ext>
              </a:extLst>
            </p:cNvPr>
            <p:cNvCxnSpPr>
              <a:cxnSpLocks/>
              <a:stCxn id="6" idx="6"/>
              <a:endCxn id="8" idx="2"/>
            </p:cNvCxnSpPr>
            <p:nvPr/>
          </p:nvCxnSpPr>
          <p:spPr>
            <a:xfrm>
              <a:off x="7881068" y="6086725"/>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ED29E9-EBDF-4E11-9C7D-929881BC9203}"/>
                </a:ext>
              </a:extLst>
            </p:cNvPr>
            <p:cNvCxnSpPr>
              <a:cxnSpLocks/>
              <a:stCxn id="8" idx="7"/>
              <a:endCxn id="7" idx="4"/>
            </p:cNvCxnSpPr>
            <p:nvPr/>
          </p:nvCxnSpPr>
          <p:spPr>
            <a:xfrm flipV="1">
              <a:off x="9852718" y="5057029"/>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219527-0C6F-4647-B510-21B045044916}"/>
                </a:ext>
              </a:extLst>
            </p:cNvPr>
            <p:cNvCxnSpPr>
              <a:cxnSpLocks/>
              <a:stCxn id="6" idx="7"/>
              <a:endCxn id="7" idx="2"/>
            </p:cNvCxnSpPr>
            <p:nvPr/>
          </p:nvCxnSpPr>
          <p:spPr>
            <a:xfrm flipV="1">
              <a:off x="7815859" y="4834393"/>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F089EF-27BF-4A01-9F18-DC4087DBAA29}"/>
                </a:ext>
              </a:extLst>
            </p:cNvPr>
            <p:cNvCxnSpPr>
              <a:cxnSpLocks/>
              <a:stCxn id="8" idx="1"/>
              <a:endCxn id="5" idx="5"/>
            </p:cNvCxnSpPr>
            <p:nvPr/>
          </p:nvCxnSpPr>
          <p:spPr>
            <a:xfrm flipH="1" flipV="1">
              <a:off x="7306975" y="4991821"/>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F1B341-208C-4875-9373-68FFB4E09BFF}"/>
                </a:ext>
              </a:extLst>
            </p:cNvPr>
            <p:cNvCxnSpPr>
              <a:cxnSpLocks/>
              <a:stCxn id="7" idx="2"/>
              <a:endCxn id="5" idx="6"/>
            </p:cNvCxnSpPr>
            <p:nvPr/>
          </p:nvCxnSpPr>
          <p:spPr>
            <a:xfrm flipH="1">
              <a:off x="7372184" y="4834393"/>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128200F-F5E5-4E45-8AC3-5B36BDFCAC17}"/>
                </a:ext>
              </a:extLst>
            </p:cNvPr>
            <p:cNvSpPr txBox="1"/>
            <p:nvPr/>
          </p:nvSpPr>
          <p:spPr>
            <a:xfrm>
              <a:off x="8766751" y="4180882"/>
              <a:ext cx="646841" cy="472325"/>
            </a:xfrm>
            <a:prstGeom prst="rect">
              <a:avLst/>
            </a:prstGeom>
            <a:noFill/>
          </p:spPr>
          <p:txBody>
            <a:bodyPr wrap="square" rtlCol="0">
              <a:spAutoFit/>
            </a:bodyPr>
            <a:lstStyle/>
            <a:p>
              <a:r>
                <a:rPr lang="en-US" sz="2400" dirty="0"/>
                <a:t>5</a:t>
              </a:r>
            </a:p>
          </p:txBody>
        </p:sp>
        <p:sp>
          <p:nvSpPr>
            <p:cNvPr id="42" name="TextBox 41">
              <a:extLst>
                <a:ext uri="{FF2B5EF4-FFF2-40B4-BE49-F238E27FC236}">
                  <a16:creationId xmlns:a16="http://schemas.microsoft.com/office/drawing/2014/main" id="{EB8156BB-A69B-4B69-9A47-7DD580CEB9BB}"/>
                </a:ext>
              </a:extLst>
            </p:cNvPr>
            <p:cNvSpPr txBox="1"/>
            <p:nvPr/>
          </p:nvSpPr>
          <p:spPr>
            <a:xfrm>
              <a:off x="6868467" y="5359158"/>
              <a:ext cx="646841" cy="472325"/>
            </a:xfrm>
            <a:prstGeom prst="rect">
              <a:avLst/>
            </a:prstGeom>
            <a:noFill/>
          </p:spPr>
          <p:txBody>
            <a:bodyPr wrap="square" rtlCol="0">
              <a:spAutoFit/>
            </a:bodyPr>
            <a:lstStyle/>
            <a:p>
              <a:r>
                <a:rPr lang="en-US" sz="2400" dirty="0"/>
                <a:t>4</a:t>
              </a:r>
            </a:p>
          </p:txBody>
        </p:sp>
        <p:sp>
          <p:nvSpPr>
            <p:cNvPr id="43" name="TextBox 42">
              <a:extLst>
                <a:ext uri="{FF2B5EF4-FFF2-40B4-BE49-F238E27FC236}">
                  <a16:creationId xmlns:a16="http://schemas.microsoft.com/office/drawing/2014/main" id="{9F354F37-87E8-40B0-B758-FEBEFC27BFF6}"/>
                </a:ext>
              </a:extLst>
            </p:cNvPr>
            <p:cNvSpPr txBox="1"/>
            <p:nvPr/>
          </p:nvSpPr>
          <p:spPr>
            <a:xfrm>
              <a:off x="8359520" y="6186424"/>
              <a:ext cx="646841" cy="472325"/>
            </a:xfrm>
            <a:prstGeom prst="rect">
              <a:avLst/>
            </a:prstGeom>
            <a:noFill/>
          </p:spPr>
          <p:txBody>
            <a:bodyPr wrap="square" rtlCol="0">
              <a:spAutoFit/>
            </a:bodyPr>
            <a:lstStyle/>
            <a:p>
              <a:r>
                <a:rPr lang="en-US" sz="2400" dirty="0"/>
                <a:t>2</a:t>
              </a:r>
            </a:p>
          </p:txBody>
        </p:sp>
        <p:sp>
          <p:nvSpPr>
            <p:cNvPr id="44" name="TextBox 43">
              <a:extLst>
                <a:ext uri="{FF2B5EF4-FFF2-40B4-BE49-F238E27FC236}">
                  <a16:creationId xmlns:a16="http://schemas.microsoft.com/office/drawing/2014/main" id="{A9C5FCAC-D14F-4E60-BB9C-80BA58419B35}"/>
                </a:ext>
              </a:extLst>
            </p:cNvPr>
            <p:cNvSpPr txBox="1"/>
            <p:nvPr/>
          </p:nvSpPr>
          <p:spPr>
            <a:xfrm>
              <a:off x="9927460" y="5279664"/>
              <a:ext cx="729528" cy="461665"/>
            </a:xfrm>
            <a:prstGeom prst="rect">
              <a:avLst/>
            </a:prstGeom>
            <a:noFill/>
            <a:ln w="57150">
              <a:noFill/>
            </a:ln>
          </p:spPr>
          <p:txBody>
            <a:bodyPr wrap="square" rtlCol="0">
              <a:spAutoFit/>
            </a:bodyPr>
            <a:lstStyle/>
            <a:p>
              <a:r>
                <a:rPr lang="en-US" sz="2400" dirty="0"/>
                <a:t>3</a:t>
              </a:r>
            </a:p>
          </p:txBody>
        </p:sp>
        <p:sp>
          <p:nvSpPr>
            <p:cNvPr id="45" name="TextBox 44">
              <a:extLst>
                <a:ext uri="{FF2B5EF4-FFF2-40B4-BE49-F238E27FC236}">
                  <a16:creationId xmlns:a16="http://schemas.microsoft.com/office/drawing/2014/main" id="{D18445B7-DBEF-46AC-B2A0-CA17A168E9A6}"/>
                </a:ext>
              </a:extLst>
            </p:cNvPr>
            <p:cNvSpPr txBox="1"/>
            <p:nvPr/>
          </p:nvSpPr>
          <p:spPr>
            <a:xfrm>
              <a:off x="8984925" y="5425947"/>
              <a:ext cx="646841" cy="472325"/>
            </a:xfrm>
            <a:prstGeom prst="rect">
              <a:avLst/>
            </a:prstGeom>
            <a:noFill/>
          </p:spPr>
          <p:txBody>
            <a:bodyPr wrap="square" rtlCol="0">
              <a:spAutoFit/>
            </a:bodyPr>
            <a:lstStyle/>
            <a:p>
              <a:r>
                <a:rPr lang="en-US" sz="2400" dirty="0"/>
                <a:t>3</a:t>
              </a:r>
            </a:p>
          </p:txBody>
        </p:sp>
        <p:sp>
          <p:nvSpPr>
            <p:cNvPr id="46" name="TextBox 45">
              <a:extLst>
                <a:ext uri="{FF2B5EF4-FFF2-40B4-BE49-F238E27FC236}">
                  <a16:creationId xmlns:a16="http://schemas.microsoft.com/office/drawing/2014/main" id="{A4F4DD93-91DF-4F17-B138-F77171C07820}"/>
                </a:ext>
              </a:extLst>
            </p:cNvPr>
            <p:cNvSpPr txBox="1"/>
            <p:nvPr/>
          </p:nvSpPr>
          <p:spPr>
            <a:xfrm>
              <a:off x="9446197" y="3804696"/>
              <a:ext cx="646841" cy="472325"/>
            </a:xfrm>
            <a:prstGeom prst="rect">
              <a:avLst/>
            </a:prstGeom>
            <a:noFill/>
          </p:spPr>
          <p:txBody>
            <a:bodyPr wrap="square" rtlCol="0">
              <a:spAutoFit/>
            </a:bodyPr>
            <a:lstStyle/>
            <a:p>
              <a:r>
                <a:rPr lang="en-US" sz="2400" dirty="0"/>
                <a:t>3</a:t>
              </a:r>
            </a:p>
          </p:txBody>
        </p:sp>
        <p:sp>
          <p:nvSpPr>
            <p:cNvPr id="47" name="TextBox 46">
              <a:extLst>
                <a:ext uri="{FF2B5EF4-FFF2-40B4-BE49-F238E27FC236}">
                  <a16:creationId xmlns:a16="http://schemas.microsoft.com/office/drawing/2014/main" id="{76A8D297-4C3B-47D7-A4B9-13D0C3D0B68F}"/>
                </a:ext>
              </a:extLst>
            </p:cNvPr>
            <p:cNvSpPr txBox="1"/>
            <p:nvPr/>
          </p:nvSpPr>
          <p:spPr>
            <a:xfrm>
              <a:off x="7321418" y="3976977"/>
              <a:ext cx="646841" cy="472325"/>
            </a:xfrm>
            <a:prstGeom prst="rect">
              <a:avLst/>
            </a:prstGeom>
            <a:noFill/>
          </p:spPr>
          <p:txBody>
            <a:bodyPr wrap="square" rtlCol="0">
              <a:spAutoFit/>
            </a:bodyPr>
            <a:lstStyle/>
            <a:p>
              <a:r>
                <a:rPr lang="en-US" sz="2400" dirty="0"/>
                <a:t>4</a:t>
              </a:r>
            </a:p>
          </p:txBody>
        </p:sp>
        <p:sp>
          <p:nvSpPr>
            <p:cNvPr id="48" name="TextBox 47">
              <a:extLst>
                <a:ext uri="{FF2B5EF4-FFF2-40B4-BE49-F238E27FC236}">
                  <a16:creationId xmlns:a16="http://schemas.microsoft.com/office/drawing/2014/main" id="{2AFBC472-CF3E-49F1-94B4-BDF6E1E27D0A}"/>
                </a:ext>
              </a:extLst>
            </p:cNvPr>
            <p:cNvSpPr txBox="1"/>
            <p:nvPr/>
          </p:nvSpPr>
          <p:spPr>
            <a:xfrm>
              <a:off x="8008592" y="4250681"/>
              <a:ext cx="646841" cy="472325"/>
            </a:xfrm>
            <a:prstGeom prst="rect">
              <a:avLst/>
            </a:prstGeom>
            <a:noFill/>
          </p:spPr>
          <p:txBody>
            <a:bodyPr wrap="square" rtlCol="0">
              <a:spAutoFit/>
            </a:bodyPr>
            <a:lstStyle/>
            <a:p>
              <a:r>
                <a:rPr lang="en-US" sz="2400" dirty="0"/>
                <a:t>5</a:t>
              </a:r>
            </a:p>
          </p:txBody>
        </p:sp>
        <p:sp>
          <p:nvSpPr>
            <p:cNvPr id="49" name="TextBox 48">
              <a:extLst>
                <a:ext uri="{FF2B5EF4-FFF2-40B4-BE49-F238E27FC236}">
                  <a16:creationId xmlns:a16="http://schemas.microsoft.com/office/drawing/2014/main" id="{2738E956-1075-43F3-BFD6-66E2E6501BA7}"/>
                </a:ext>
              </a:extLst>
            </p:cNvPr>
            <p:cNvSpPr txBox="1"/>
            <p:nvPr/>
          </p:nvSpPr>
          <p:spPr>
            <a:xfrm>
              <a:off x="7941025" y="5448154"/>
              <a:ext cx="984820" cy="472325"/>
            </a:xfrm>
            <a:prstGeom prst="rect">
              <a:avLst/>
            </a:prstGeom>
            <a:noFill/>
          </p:spPr>
          <p:txBody>
            <a:bodyPr wrap="square" rtlCol="0">
              <a:spAutoFit/>
            </a:bodyPr>
            <a:lstStyle/>
            <a:p>
              <a:r>
                <a:rPr lang="en-US" sz="2400" dirty="0"/>
                <a:t>4</a:t>
              </a:r>
            </a:p>
          </p:txBody>
        </p:sp>
        <p:sp>
          <p:nvSpPr>
            <p:cNvPr id="50" name="TextBox 49">
              <a:extLst>
                <a:ext uri="{FF2B5EF4-FFF2-40B4-BE49-F238E27FC236}">
                  <a16:creationId xmlns:a16="http://schemas.microsoft.com/office/drawing/2014/main" id="{85D7B351-911C-461B-8F0E-1D497FD36BA7}"/>
                </a:ext>
              </a:extLst>
            </p:cNvPr>
            <p:cNvSpPr txBox="1"/>
            <p:nvPr/>
          </p:nvSpPr>
          <p:spPr>
            <a:xfrm>
              <a:off x="8356507" y="4670421"/>
              <a:ext cx="646841" cy="472325"/>
            </a:xfrm>
            <a:prstGeom prst="rect">
              <a:avLst/>
            </a:prstGeom>
            <a:noFill/>
          </p:spPr>
          <p:txBody>
            <a:bodyPr wrap="square" rtlCol="0">
              <a:spAutoFit/>
            </a:bodyPr>
            <a:lstStyle/>
            <a:p>
              <a:r>
                <a:rPr lang="en-US" sz="2400" dirty="0"/>
                <a:t>6</a:t>
              </a:r>
            </a:p>
          </p:txBody>
        </p:sp>
      </p:grpSp>
    </p:spTree>
    <p:extLst>
      <p:ext uri="{BB962C8B-B14F-4D97-AF65-F5344CB8AC3E}">
        <p14:creationId xmlns:p14="http://schemas.microsoft.com/office/powerpoint/2010/main" val="3540391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7A8F-8D12-4D83-97D4-CD76517E9ED4}"/>
              </a:ext>
            </a:extLst>
          </p:cNvPr>
          <p:cNvSpPr>
            <a:spLocks noGrp="1"/>
          </p:cNvSpPr>
          <p:nvPr>
            <p:ph type="title"/>
          </p:nvPr>
        </p:nvSpPr>
        <p:spPr/>
        <p:txBody>
          <a:bodyPr/>
          <a:lstStyle/>
          <a:p>
            <a:r>
              <a:rPr lang="en-US" dirty="0"/>
              <a:t>From MST to Tour</a:t>
            </a:r>
          </a:p>
        </p:txBody>
      </p:sp>
      <p:sp>
        <p:nvSpPr>
          <p:cNvPr id="3" name="Content Placeholder 2">
            <a:extLst>
              <a:ext uri="{FF2B5EF4-FFF2-40B4-BE49-F238E27FC236}">
                <a16:creationId xmlns:a16="http://schemas.microsoft.com/office/drawing/2014/main" id="{69E8DABC-886E-4F39-9F30-CCDA80AAA16F}"/>
              </a:ext>
            </a:extLst>
          </p:cNvPr>
          <p:cNvSpPr>
            <a:spLocks noGrp="1"/>
          </p:cNvSpPr>
          <p:nvPr>
            <p:ph idx="1"/>
          </p:nvPr>
        </p:nvSpPr>
        <p:spPr>
          <a:xfrm>
            <a:off x="575240" y="1463857"/>
            <a:ext cx="7499011" cy="4845504"/>
          </a:xfrm>
        </p:spPr>
        <p:txBody>
          <a:bodyPr>
            <a:normAutofit fontScale="92500" lnSpcReduction="10000"/>
          </a:bodyPr>
          <a:lstStyle/>
          <a:p>
            <a:r>
              <a:rPr lang="en-US" dirty="0"/>
              <a:t>How do we get from start to every vertex and back?</a:t>
            </a:r>
          </a:p>
          <a:p>
            <a:r>
              <a:rPr lang="en-US" dirty="0"/>
              <a:t>Make the starting point the root, do a traversal (DFS) of the graph!</a:t>
            </a:r>
          </a:p>
          <a:p>
            <a:endParaRPr lang="en-US" dirty="0"/>
          </a:p>
          <a:p>
            <a:pPr marL="0" indent="0">
              <a:buNone/>
            </a:pPr>
            <a:endParaRPr lang="en-US" dirty="0"/>
          </a:p>
          <a:p>
            <a:r>
              <a:rPr lang="en-US" dirty="0"/>
              <a:t>Why not BFS? Because the “next vertex” isn’t always right next to you! (not a problem in this example, but very bad if you have a very tall tree)</a:t>
            </a:r>
          </a:p>
          <a:p>
            <a:r>
              <a:rPr lang="en-US" dirty="0"/>
              <a:t>How much gas do we use in DFS? We use each edge twice</a:t>
            </a:r>
          </a:p>
        </p:txBody>
      </p:sp>
      <p:grpSp>
        <p:nvGrpSpPr>
          <p:cNvPr id="28" name="Group 27">
            <a:extLst>
              <a:ext uri="{FF2B5EF4-FFF2-40B4-BE49-F238E27FC236}">
                <a16:creationId xmlns:a16="http://schemas.microsoft.com/office/drawing/2014/main" id="{DC2B6D81-7C36-4F7C-BE13-DE2397781A4D}"/>
              </a:ext>
            </a:extLst>
          </p:cNvPr>
          <p:cNvGrpSpPr/>
          <p:nvPr/>
        </p:nvGrpSpPr>
        <p:grpSpPr>
          <a:xfrm>
            <a:off x="7922567" y="1136672"/>
            <a:ext cx="3788521" cy="2994777"/>
            <a:chOff x="6868467" y="3663972"/>
            <a:chExt cx="3788521" cy="2994777"/>
          </a:xfrm>
        </p:grpSpPr>
        <p:sp>
          <p:nvSpPr>
            <p:cNvPr id="29" name="Oval 28">
              <a:extLst>
                <a:ext uri="{FF2B5EF4-FFF2-40B4-BE49-F238E27FC236}">
                  <a16:creationId xmlns:a16="http://schemas.microsoft.com/office/drawing/2014/main" id="{39518AC4-F52C-4198-ADC1-570742B2A228}"/>
                </a:ext>
              </a:extLst>
            </p:cNvPr>
            <p:cNvSpPr/>
            <p:nvPr/>
          </p:nvSpPr>
          <p:spPr>
            <a:xfrm>
              <a:off x="8380675" y="36639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0" name="Oval 29">
              <a:extLst>
                <a:ext uri="{FF2B5EF4-FFF2-40B4-BE49-F238E27FC236}">
                  <a16:creationId xmlns:a16="http://schemas.microsoft.com/office/drawing/2014/main" id="{467134CB-0BAC-42D6-B425-803EB1A62F9E}"/>
                </a:ext>
              </a:extLst>
            </p:cNvPr>
            <p:cNvSpPr/>
            <p:nvPr/>
          </p:nvSpPr>
          <p:spPr>
            <a:xfrm>
              <a:off x="6926911" y="46117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1" name="Oval 30">
              <a:extLst>
                <a:ext uri="{FF2B5EF4-FFF2-40B4-BE49-F238E27FC236}">
                  <a16:creationId xmlns:a16="http://schemas.microsoft.com/office/drawing/2014/main" id="{4EED1AF4-7332-4652-B8A9-36E7AA62175D}"/>
                </a:ext>
              </a:extLst>
            </p:cNvPr>
            <p:cNvSpPr/>
            <p:nvPr/>
          </p:nvSpPr>
          <p:spPr>
            <a:xfrm>
              <a:off x="7435795" y="58640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2" name="Oval 31">
              <a:extLst>
                <a:ext uri="{FF2B5EF4-FFF2-40B4-BE49-F238E27FC236}">
                  <a16:creationId xmlns:a16="http://schemas.microsoft.com/office/drawing/2014/main" id="{3FEABD2E-E408-4164-BD72-404E73C73F00}"/>
                </a:ext>
              </a:extLst>
            </p:cNvPr>
            <p:cNvSpPr/>
            <p:nvPr/>
          </p:nvSpPr>
          <p:spPr>
            <a:xfrm>
              <a:off x="9917927" y="46117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3" name="Oval 32">
              <a:extLst>
                <a:ext uri="{FF2B5EF4-FFF2-40B4-BE49-F238E27FC236}">
                  <a16:creationId xmlns:a16="http://schemas.microsoft.com/office/drawing/2014/main" id="{BE888DBD-C3C8-461B-A502-90EFE28062DC}"/>
                </a:ext>
              </a:extLst>
            </p:cNvPr>
            <p:cNvSpPr/>
            <p:nvPr/>
          </p:nvSpPr>
          <p:spPr>
            <a:xfrm>
              <a:off x="9472654" y="58830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4" name="Straight Connector 33">
              <a:extLst>
                <a:ext uri="{FF2B5EF4-FFF2-40B4-BE49-F238E27FC236}">
                  <a16:creationId xmlns:a16="http://schemas.microsoft.com/office/drawing/2014/main" id="{A1E02200-6C6D-4730-951B-FD5689D92059}"/>
                </a:ext>
              </a:extLst>
            </p:cNvPr>
            <p:cNvCxnSpPr>
              <a:cxnSpLocks/>
              <a:stCxn id="29" idx="2"/>
              <a:endCxn id="30" idx="7"/>
            </p:cNvCxnSpPr>
            <p:nvPr/>
          </p:nvCxnSpPr>
          <p:spPr>
            <a:xfrm flipH="1">
              <a:off x="7306975" y="3886609"/>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6EA594-941A-45EB-B308-85E8D6A9239F}"/>
                </a:ext>
              </a:extLst>
            </p:cNvPr>
            <p:cNvCxnSpPr>
              <a:cxnSpLocks/>
              <a:endCxn id="31" idx="0"/>
            </p:cNvCxnSpPr>
            <p:nvPr/>
          </p:nvCxnSpPr>
          <p:spPr>
            <a:xfrm flipH="1">
              <a:off x="7658432" y="4109245"/>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FAA4C4-7E75-4AB9-9894-5FB8BA9C8EB4}"/>
                </a:ext>
              </a:extLst>
            </p:cNvPr>
            <p:cNvCxnSpPr>
              <a:cxnSpLocks/>
              <a:stCxn id="29" idx="4"/>
              <a:endCxn id="33" idx="0"/>
            </p:cNvCxnSpPr>
            <p:nvPr/>
          </p:nvCxnSpPr>
          <p:spPr>
            <a:xfrm>
              <a:off x="8603312" y="4109245"/>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C66D3D-6518-4BD1-B279-4101CEB0CB17}"/>
                </a:ext>
              </a:extLst>
            </p:cNvPr>
            <p:cNvCxnSpPr>
              <a:cxnSpLocks/>
              <a:stCxn id="29" idx="6"/>
              <a:endCxn id="32" idx="1"/>
            </p:cNvCxnSpPr>
            <p:nvPr/>
          </p:nvCxnSpPr>
          <p:spPr>
            <a:xfrm>
              <a:off x="8825948" y="3886609"/>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AE33F8A-0976-498C-BE81-96DAAA6A85EE}"/>
                </a:ext>
              </a:extLst>
            </p:cNvPr>
            <p:cNvCxnSpPr>
              <a:cxnSpLocks/>
              <a:stCxn id="31" idx="1"/>
              <a:endCxn id="30" idx="4"/>
            </p:cNvCxnSpPr>
            <p:nvPr/>
          </p:nvCxnSpPr>
          <p:spPr>
            <a:xfrm flipH="1" flipV="1">
              <a:off x="7149548" y="5057030"/>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400D19-C99B-4817-ABC6-9522A53D9E17}"/>
                </a:ext>
              </a:extLst>
            </p:cNvPr>
            <p:cNvCxnSpPr>
              <a:cxnSpLocks/>
              <a:stCxn id="31" idx="6"/>
              <a:endCxn id="33" idx="2"/>
            </p:cNvCxnSpPr>
            <p:nvPr/>
          </p:nvCxnSpPr>
          <p:spPr>
            <a:xfrm>
              <a:off x="7881068" y="6086725"/>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2A6EE7-CFB6-441D-A3D9-5F4B471BFA36}"/>
                </a:ext>
              </a:extLst>
            </p:cNvPr>
            <p:cNvCxnSpPr>
              <a:cxnSpLocks/>
              <a:stCxn id="33" idx="7"/>
              <a:endCxn id="32" idx="4"/>
            </p:cNvCxnSpPr>
            <p:nvPr/>
          </p:nvCxnSpPr>
          <p:spPr>
            <a:xfrm flipV="1">
              <a:off x="9852718" y="5057029"/>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2E073-294B-49B9-944A-A0A9F9A64AC6}"/>
                </a:ext>
              </a:extLst>
            </p:cNvPr>
            <p:cNvCxnSpPr>
              <a:cxnSpLocks/>
              <a:stCxn id="31" idx="7"/>
              <a:endCxn id="32" idx="2"/>
            </p:cNvCxnSpPr>
            <p:nvPr/>
          </p:nvCxnSpPr>
          <p:spPr>
            <a:xfrm flipV="1">
              <a:off x="7815859" y="4834393"/>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EAA315-FCFB-4F96-84C4-D3537619424C}"/>
                </a:ext>
              </a:extLst>
            </p:cNvPr>
            <p:cNvCxnSpPr>
              <a:cxnSpLocks/>
              <a:stCxn id="33" idx="1"/>
              <a:endCxn id="30" idx="5"/>
            </p:cNvCxnSpPr>
            <p:nvPr/>
          </p:nvCxnSpPr>
          <p:spPr>
            <a:xfrm flipH="1" flipV="1">
              <a:off x="7306975" y="4991821"/>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49289-5157-4541-BC26-EABE125DED28}"/>
                </a:ext>
              </a:extLst>
            </p:cNvPr>
            <p:cNvCxnSpPr>
              <a:cxnSpLocks/>
              <a:stCxn id="32" idx="2"/>
              <a:endCxn id="30" idx="6"/>
            </p:cNvCxnSpPr>
            <p:nvPr/>
          </p:nvCxnSpPr>
          <p:spPr>
            <a:xfrm flipH="1">
              <a:off x="7372184" y="4834393"/>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3F3CE46-5197-42F9-B665-322746E02E81}"/>
                </a:ext>
              </a:extLst>
            </p:cNvPr>
            <p:cNvSpPr txBox="1"/>
            <p:nvPr/>
          </p:nvSpPr>
          <p:spPr>
            <a:xfrm>
              <a:off x="8766751" y="4180882"/>
              <a:ext cx="646841" cy="472325"/>
            </a:xfrm>
            <a:prstGeom prst="rect">
              <a:avLst/>
            </a:prstGeom>
            <a:noFill/>
          </p:spPr>
          <p:txBody>
            <a:bodyPr wrap="square" rtlCol="0">
              <a:spAutoFit/>
            </a:bodyPr>
            <a:lstStyle/>
            <a:p>
              <a:r>
                <a:rPr lang="en-US" sz="2400" dirty="0"/>
                <a:t>5</a:t>
              </a:r>
            </a:p>
          </p:txBody>
        </p:sp>
        <p:sp>
          <p:nvSpPr>
            <p:cNvPr id="45" name="TextBox 44">
              <a:extLst>
                <a:ext uri="{FF2B5EF4-FFF2-40B4-BE49-F238E27FC236}">
                  <a16:creationId xmlns:a16="http://schemas.microsoft.com/office/drawing/2014/main" id="{FBF6CD8F-966B-4E1F-9FA2-D7C5EE3A09A2}"/>
                </a:ext>
              </a:extLst>
            </p:cNvPr>
            <p:cNvSpPr txBox="1"/>
            <p:nvPr/>
          </p:nvSpPr>
          <p:spPr>
            <a:xfrm>
              <a:off x="6868467" y="5359158"/>
              <a:ext cx="646841" cy="472325"/>
            </a:xfrm>
            <a:prstGeom prst="rect">
              <a:avLst/>
            </a:prstGeom>
            <a:noFill/>
          </p:spPr>
          <p:txBody>
            <a:bodyPr wrap="square" rtlCol="0">
              <a:spAutoFit/>
            </a:bodyPr>
            <a:lstStyle/>
            <a:p>
              <a:r>
                <a:rPr lang="en-US" sz="2400" dirty="0"/>
                <a:t>4</a:t>
              </a:r>
            </a:p>
          </p:txBody>
        </p:sp>
        <p:sp>
          <p:nvSpPr>
            <p:cNvPr id="46" name="TextBox 45">
              <a:extLst>
                <a:ext uri="{FF2B5EF4-FFF2-40B4-BE49-F238E27FC236}">
                  <a16:creationId xmlns:a16="http://schemas.microsoft.com/office/drawing/2014/main" id="{9674F378-C2FA-43A0-920F-A5BF428AEC5E}"/>
                </a:ext>
              </a:extLst>
            </p:cNvPr>
            <p:cNvSpPr txBox="1"/>
            <p:nvPr/>
          </p:nvSpPr>
          <p:spPr>
            <a:xfrm>
              <a:off x="8359520" y="6186424"/>
              <a:ext cx="646841" cy="472325"/>
            </a:xfrm>
            <a:prstGeom prst="rect">
              <a:avLst/>
            </a:prstGeom>
            <a:noFill/>
          </p:spPr>
          <p:txBody>
            <a:bodyPr wrap="square" rtlCol="0">
              <a:spAutoFit/>
            </a:bodyPr>
            <a:lstStyle/>
            <a:p>
              <a:r>
                <a:rPr lang="en-US" sz="2400" dirty="0"/>
                <a:t>2</a:t>
              </a:r>
            </a:p>
          </p:txBody>
        </p:sp>
        <p:sp>
          <p:nvSpPr>
            <p:cNvPr id="47" name="TextBox 46">
              <a:extLst>
                <a:ext uri="{FF2B5EF4-FFF2-40B4-BE49-F238E27FC236}">
                  <a16:creationId xmlns:a16="http://schemas.microsoft.com/office/drawing/2014/main" id="{B64B20CC-C325-4EC1-8077-26DE99692AC9}"/>
                </a:ext>
              </a:extLst>
            </p:cNvPr>
            <p:cNvSpPr txBox="1"/>
            <p:nvPr/>
          </p:nvSpPr>
          <p:spPr>
            <a:xfrm>
              <a:off x="9927460" y="5279664"/>
              <a:ext cx="729528" cy="461665"/>
            </a:xfrm>
            <a:prstGeom prst="rect">
              <a:avLst/>
            </a:prstGeom>
            <a:noFill/>
            <a:ln w="57150">
              <a:noFill/>
            </a:ln>
          </p:spPr>
          <p:txBody>
            <a:bodyPr wrap="square" rtlCol="0">
              <a:spAutoFit/>
            </a:bodyPr>
            <a:lstStyle/>
            <a:p>
              <a:r>
                <a:rPr lang="en-US" sz="2400" dirty="0"/>
                <a:t>3</a:t>
              </a:r>
            </a:p>
          </p:txBody>
        </p:sp>
        <p:sp>
          <p:nvSpPr>
            <p:cNvPr id="48" name="TextBox 47">
              <a:extLst>
                <a:ext uri="{FF2B5EF4-FFF2-40B4-BE49-F238E27FC236}">
                  <a16:creationId xmlns:a16="http://schemas.microsoft.com/office/drawing/2014/main" id="{CCDF0453-9749-4AE1-B429-0B833C05519F}"/>
                </a:ext>
              </a:extLst>
            </p:cNvPr>
            <p:cNvSpPr txBox="1"/>
            <p:nvPr/>
          </p:nvSpPr>
          <p:spPr>
            <a:xfrm>
              <a:off x="8984925" y="5425947"/>
              <a:ext cx="646841" cy="472325"/>
            </a:xfrm>
            <a:prstGeom prst="rect">
              <a:avLst/>
            </a:prstGeom>
            <a:noFill/>
          </p:spPr>
          <p:txBody>
            <a:bodyPr wrap="square" rtlCol="0">
              <a:spAutoFit/>
            </a:bodyPr>
            <a:lstStyle/>
            <a:p>
              <a:r>
                <a:rPr lang="en-US" sz="2400" dirty="0"/>
                <a:t>3</a:t>
              </a:r>
            </a:p>
          </p:txBody>
        </p:sp>
        <p:sp>
          <p:nvSpPr>
            <p:cNvPr id="49" name="TextBox 48">
              <a:extLst>
                <a:ext uri="{FF2B5EF4-FFF2-40B4-BE49-F238E27FC236}">
                  <a16:creationId xmlns:a16="http://schemas.microsoft.com/office/drawing/2014/main" id="{BF746892-8E5F-4C17-A1A5-0A5FABD220F7}"/>
                </a:ext>
              </a:extLst>
            </p:cNvPr>
            <p:cNvSpPr txBox="1"/>
            <p:nvPr/>
          </p:nvSpPr>
          <p:spPr>
            <a:xfrm>
              <a:off x="9446197" y="3804696"/>
              <a:ext cx="646841" cy="472325"/>
            </a:xfrm>
            <a:prstGeom prst="rect">
              <a:avLst/>
            </a:prstGeom>
            <a:noFill/>
          </p:spPr>
          <p:txBody>
            <a:bodyPr wrap="square" rtlCol="0">
              <a:spAutoFit/>
            </a:bodyPr>
            <a:lstStyle/>
            <a:p>
              <a:r>
                <a:rPr lang="en-US" sz="2400" dirty="0"/>
                <a:t>3</a:t>
              </a:r>
            </a:p>
          </p:txBody>
        </p:sp>
        <p:sp>
          <p:nvSpPr>
            <p:cNvPr id="50" name="TextBox 49">
              <a:extLst>
                <a:ext uri="{FF2B5EF4-FFF2-40B4-BE49-F238E27FC236}">
                  <a16:creationId xmlns:a16="http://schemas.microsoft.com/office/drawing/2014/main" id="{71DD3AA1-B3FC-4269-B9B2-4C5B049E61F7}"/>
                </a:ext>
              </a:extLst>
            </p:cNvPr>
            <p:cNvSpPr txBox="1"/>
            <p:nvPr/>
          </p:nvSpPr>
          <p:spPr>
            <a:xfrm>
              <a:off x="7321418" y="3976977"/>
              <a:ext cx="646841" cy="472325"/>
            </a:xfrm>
            <a:prstGeom prst="rect">
              <a:avLst/>
            </a:prstGeom>
            <a:noFill/>
          </p:spPr>
          <p:txBody>
            <a:bodyPr wrap="square" rtlCol="0">
              <a:spAutoFit/>
            </a:bodyPr>
            <a:lstStyle/>
            <a:p>
              <a:r>
                <a:rPr lang="en-US" sz="2400" dirty="0"/>
                <a:t>4</a:t>
              </a:r>
            </a:p>
          </p:txBody>
        </p:sp>
        <p:sp>
          <p:nvSpPr>
            <p:cNvPr id="51" name="TextBox 50">
              <a:extLst>
                <a:ext uri="{FF2B5EF4-FFF2-40B4-BE49-F238E27FC236}">
                  <a16:creationId xmlns:a16="http://schemas.microsoft.com/office/drawing/2014/main" id="{E28CC342-400B-4154-BBCE-71213F58291C}"/>
                </a:ext>
              </a:extLst>
            </p:cNvPr>
            <p:cNvSpPr txBox="1"/>
            <p:nvPr/>
          </p:nvSpPr>
          <p:spPr>
            <a:xfrm>
              <a:off x="8008592" y="4250681"/>
              <a:ext cx="646841" cy="472325"/>
            </a:xfrm>
            <a:prstGeom prst="rect">
              <a:avLst/>
            </a:prstGeom>
            <a:noFill/>
          </p:spPr>
          <p:txBody>
            <a:bodyPr wrap="square" rtlCol="0">
              <a:spAutoFit/>
            </a:bodyPr>
            <a:lstStyle/>
            <a:p>
              <a:r>
                <a:rPr lang="en-US" sz="2400" dirty="0"/>
                <a:t>5</a:t>
              </a:r>
            </a:p>
          </p:txBody>
        </p:sp>
        <p:sp>
          <p:nvSpPr>
            <p:cNvPr id="52" name="TextBox 51">
              <a:extLst>
                <a:ext uri="{FF2B5EF4-FFF2-40B4-BE49-F238E27FC236}">
                  <a16:creationId xmlns:a16="http://schemas.microsoft.com/office/drawing/2014/main" id="{E59E677C-A88C-49A6-B6FF-EE84597900E9}"/>
                </a:ext>
              </a:extLst>
            </p:cNvPr>
            <p:cNvSpPr txBox="1"/>
            <p:nvPr/>
          </p:nvSpPr>
          <p:spPr>
            <a:xfrm>
              <a:off x="7941025" y="5448154"/>
              <a:ext cx="984820" cy="472325"/>
            </a:xfrm>
            <a:prstGeom prst="rect">
              <a:avLst/>
            </a:prstGeom>
            <a:noFill/>
          </p:spPr>
          <p:txBody>
            <a:bodyPr wrap="square" rtlCol="0">
              <a:spAutoFit/>
            </a:bodyPr>
            <a:lstStyle/>
            <a:p>
              <a:r>
                <a:rPr lang="en-US" sz="2400" dirty="0"/>
                <a:t>4</a:t>
              </a:r>
            </a:p>
          </p:txBody>
        </p:sp>
        <p:sp>
          <p:nvSpPr>
            <p:cNvPr id="53" name="TextBox 52">
              <a:extLst>
                <a:ext uri="{FF2B5EF4-FFF2-40B4-BE49-F238E27FC236}">
                  <a16:creationId xmlns:a16="http://schemas.microsoft.com/office/drawing/2014/main" id="{AEA39CF4-45C9-467C-A67E-A8970D0AF43B}"/>
                </a:ext>
              </a:extLst>
            </p:cNvPr>
            <p:cNvSpPr txBox="1"/>
            <p:nvPr/>
          </p:nvSpPr>
          <p:spPr>
            <a:xfrm>
              <a:off x="8356507" y="4670421"/>
              <a:ext cx="646841" cy="472325"/>
            </a:xfrm>
            <a:prstGeom prst="rect">
              <a:avLst/>
            </a:prstGeom>
            <a:noFill/>
          </p:spPr>
          <p:txBody>
            <a:bodyPr wrap="square" rtlCol="0">
              <a:spAutoFit/>
            </a:bodyPr>
            <a:lstStyle/>
            <a:p>
              <a:r>
                <a:rPr lang="en-US" sz="2400" dirty="0"/>
                <a:t>6</a:t>
              </a:r>
            </a:p>
          </p:txBody>
        </p: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0851EC5-0041-411E-BFF0-E804B541A266}"/>
                  </a:ext>
                </a:extLst>
              </p:cNvPr>
              <p:cNvSpPr txBox="1"/>
              <p:nvPr/>
            </p:nvSpPr>
            <p:spPr>
              <a:xfrm>
                <a:off x="8712531" y="4203700"/>
                <a:ext cx="3094236" cy="1200329"/>
              </a:xfrm>
              <a:prstGeom prst="rect">
                <a:avLst/>
              </a:prstGeom>
              <a:noFill/>
            </p:spPr>
            <p:txBody>
              <a:bodyPr wrap="square" rtlCol="0">
                <a:spAutoFit/>
              </a:bodyPr>
              <a:lstStyle/>
              <a:p>
                <a:r>
                  <a:rPr lang="en-US" dirty="0"/>
                  <a:t>If </a:t>
                </a:r>
                <a14:m>
                  <m:oMath xmlns:m="http://schemas.openxmlformats.org/officeDocument/2006/math">
                    <m:r>
                      <a:rPr lang="en-US" b="0" i="1" smtClean="0">
                        <a:latin typeface="Cambria Math" panose="02040503050406030204" pitchFamily="18" charset="0"/>
                      </a:rPr>
                      <m:t>𝐷</m:t>
                    </m:r>
                  </m:oMath>
                </a14:m>
                <a:r>
                  <a:rPr lang="en-US" dirty="0"/>
                  <a:t> is the starting point:</a:t>
                </a:r>
              </a:p>
              <a:p>
                <a:r>
                  <a:rPr lang="en-US" dirty="0"/>
                  <a:t>Go from </a:t>
                </a:r>
                <a14:m>
                  <m:oMath xmlns:m="http://schemas.openxmlformats.org/officeDocument/2006/math">
                    <m:r>
                      <a:rPr lang="en-US" b="0" i="1" smtClean="0">
                        <a:latin typeface="Cambria Math" panose="02040503050406030204" pitchFamily="18" charset="0"/>
                      </a:rPr>
                      <m:t>𝐷</m:t>
                    </m:r>
                  </m:oMath>
                </a14:m>
                <a:r>
                  <a:rPr lang="en-US" dirty="0"/>
                  <a:t> to </a:t>
                </a:r>
                <a14:m>
                  <m:oMath xmlns:m="http://schemas.openxmlformats.org/officeDocument/2006/math">
                    <m:r>
                      <a:rPr lang="en-US" b="0" i="1" smtClean="0">
                        <a:latin typeface="Cambria Math" panose="02040503050406030204" pitchFamily="18" charset="0"/>
                      </a:rPr>
                      <m:t>𝐴</m:t>
                    </m:r>
                  </m:oMath>
                </a14:m>
                <a:r>
                  <a:rPr lang="en-US" dirty="0"/>
                  <a:t>, back to </a:t>
                </a:r>
                <a14:m>
                  <m:oMath xmlns:m="http://schemas.openxmlformats.org/officeDocument/2006/math">
                    <m:r>
                      <a:rPr lang="en-US" b="0" i="1" smtClean="0">
                        <a:latin typeface="Cambria Math" panose="02040503050406030204" pitchFamily="18" charset="0"/>
                      </a:rPr>
                      <m:t>𝐷</m:t>
                    </m:r>
                  </m:oMath>
                </a14:m>
                <a:endParaRPr lang="en-US" dirty="0"/>
              </a:p>
              <a:p>
                <a:r>
                  <a:rPr lang="en-US" dirty="0"/>
                  <a:t>To </a:t>
                </a:r>
                <a14:m>
                  <m:oMath xmlns:m="http://schemas.openxmlformats.org/officeDocument/2006/math">
                    <m:r>
                      <a:rPr lang="en-US" b="0" i="1" smtClean="0">
                        <a:latin typeface="Cambria Math" panose="02040503050406030204" pitchFamily="18" charset="0"/>
                      </a:rPr>
                      <m:t>𝐸</m:t>
                    </m:r>
                  </m:oMath>
                </a14:m>
                <a:r>
                  <a:rPr lang="en-US" dirty="0"/>
                  <a:t> Down to </a:t>
                </a:r>
                <a14:m>
                  <m:oMath xmlns:m="http://schemas.openxmlformats.org/officeDocument/2006/math">
                    <m:r>
                      <a:rPr lang="en-US" b="0" i="1" smtClean="0">
                        <a:latin typeface="Cambria Math" panose="02040503050406030204" pitchFamily="18" charset="0"/>
                      </a:rPr>
                      <m:t>𝐵</m:t>
                    </m:r>
                  </m:oMath>
                </a14:m>
                <a:r>
                  <a:rPr lang="en-US" dirty="0"/>
                  <a:t> back to </a:t>
                </a:r>
                <a14:m>
                  <m:oMath xmlns:m="http://schemas.openxmlformats.org/officeDocument/2006/math">
                    <m:r>
                      <a:rPr lang="en-US" b="0" i="1" smtClean="0">
                        <a:latin typeface="Cambria Math" panose="02040503050406030204" pitchFamily="18" charset="0"/>
                      </a:rPr>
                      <m:t>𝐸</m:t>
                    </m:r>
                  </m:oMath>
                </a14:m>
                <a:r>
                  <a:rPr lang="en-US" dirty="0"/>
                  <a:t> to </a:t>
                </a:r>
                <a14:m>
                  <m:oMath xmlns:m="http://schemas.openxmlformats.org/officeDocument/2006/math">
                    <m:r>
                      <a:rPr lang="en-US" b="0" i="1" smtClean="0">
                        <a:latin typeface="Cambria Math" panose="02040503050406030204" pitchFamily="18" charset="0"/>
                      </a:rPr>
                      <m:t>𝐶</m:t>
                    </m:r>
                  </m:oMath>
                </a14:m>
                <a:endParaRPr lang="en-US" dirty="0"/>
              </a:p>
              <a:p>
                <a:r>
                  <a:rPr lang="en-US" dirty="0"/>
                  <a:t>Back to </a:t>
                </a:r>
                <a14:m>
                  <m:oMath xmlns:m="http://schemas.openxmlformats.org/officeDocument/2006/math">
                    <m:r>
                      <a:rPr lang="en-US" b="0" i="1" smtClean="0">
                        <a:latin typeface="Cambria Math" panose="02040503050406030204" pitchFamily="18" charset="0"/>
                      </a:rPr>
                      <m:t>𝐸</m:t>
                    </m:r>
                  </m:oMath>
                </a14:m>
                <a:r>
                  <a:rPr lang="en-US" dirty="0"/>
                  <a:t> back to </a:t>
                </a:r>
                <a14:m>
                  <m:oMath xmlns:m="http://schemas.openxmlformats.org/officeDocument/2006/math">
                    <m:r>
                      <a:rPr lang="en-US" b="0" i="1" smtClean="0">
                        <a:latin typeface="Cambria Math" panose="02040503050406030204" pitchFamily="18" charset="0"/>
                      </a:rPr>
                      <m:t>𝐷</m:t>
                    </m:r>
                  </m:oMath>
                </a14:m>
                <a:r>
                  <a:rPr lang="en-US" dirty="0"/>
                  <a:t>.</a:t>
                </a:r>
              </a:p>
            </p:txBody>
          </p:sp>
        </mc:Choice>
        <mc:Fallback xmlns="">
          <p:sp>
            <p:nvSpPr>
              <p:cNvPr id="54" name="TextBox 53">
                <a:extLst>
                  <a:ext uri="{FF2B5EF4-FFF2-40B4-BE49-F238E27FC236}">
                    <a16:creationId xmlns:a16="http://schemas.microsoft.com/office/drawing/2014/main" id="{E0851EC5-0041-411E-BFF0-E804B541A266}"/>
                  </a:ext>
                </a:extLst>
              </p:cNvPr>
              <p:cNvSpPr txBox="1">
                <a:spLocks noRot="1" noChangeAspect="1" noMove="1" noResize="1" noEditPoints="1" noAdjustHandles="1" noChangeArrowheads="1" noChangeShapeType="1" noTextEdit="1"/>
              </p:cNvSpPr>
              <p:nvPr/>
            </p:nvSpPr>
            <p:spPr>
              <a:xfrm>
                <a:off x="8712531" y="4203700"/>
                <a:ext cx="3094236" cy="1200329"/>
              </a:xfrm>
              <a:prstGeom prst="rect">
                <a:avLst/>
              </a:prstGeom>
              <a:blipFill>
                <a:blip r:embed="rId2"/>
                <a:stretch>
                  <a:fillRect l="-1575" t="-3061" b="-7653"/>
                </a:stretch>
              </a:blipFill>
            </p:spPr>
            <p:txBody>
              <a:bodyPr/>
              <a:lstStyle/>
              <a:p>
                <a:r>
                  <a:rPr lang="en-US">
                    <a:noFill/>
                  </a:rPr>
                  <a:t> </a:t>
                </a:r>
              </a:p>
            </p:txBody>
          </p:sp>
        </mc:Fallback>
      </mc:AlternateContent>
    </p:spTree>
    <p:extLst>
      <p:ext uri="{BB962C8B-B14F-4D97-AF65-F5344CB8AC3E}">
        <p14:creationId xmlns:p14="http://schemas.microsoft.com/office/powerpoint/2010/main" val="14662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3761-FEC4-49E1-AF6B-BE5523179BA8}"/>
              </a:ext>
            </a:extLst>
          </p:cNvPr>
          <p:cNvSpPr>
            <a:spLocks noGrp="1"/>
          </p:cNvSpPr>
          <p:nvPr>
            <p:ph type="title"/>
          </p:nvPr>
        </p:nvSpPr>
        <p:spPr/>
        <p:txBody>
          <a:bodyPr/>
          <a:lstStyle/>
          <a:p>
            <a:r>
              <a:rPr lang="en-US" dirty="0"/>
              <a:t>Doing a Little Better</a:t>
            </a:r>
          </a:p>
        </p:txBody>
      </p:sp>
      <p:sp>
        <p:nvSpPr>
          <p:cNvPr id="3" name="Content Placeholder 2">
            <a:extLst>
              <a:ext uri="{FF2B5EF4-FFF2-40B4-BE49-F238E27FC236}">
                <a16:creationId xmlns:a16="http://schemas.microsoft.com/office/drawing/2014/main" id="{D12C6C26-358A-4F23-8AF3-9C7EA2E9F409}"/>
              </a:ext>
            </a:extLst>
          </p:cNvPr>
          <p:cNvSpPr>
            <a:spLocks noGrp="1"/>
          </p:cNvSpPr>
          <p:nvPr>
            <p:ph idx="1"/>
          </p:nvPr>
        </p:nvSpPr>
        <p:spPr/>
        <p:txBody>
          <a:bodyPr/>
          <a:lstStyle/>
          <a:p>
            <a:r>
              <a:rPr lang="en-US" dirty="0"/>
              <a:t>Using each edge twice is potentially a little wasteful. Can we do better?</a:t>
            </a:r>
          </a:p>
          <a:p>
            <a:endParaRPr lang="en-US" dirty="0"/>
          </a:p>
          <a:p>
            <a:r>
              <a:rPr lang="en-US" dirty="0"/>
              <a:t>The biggest problem is vertices of odd degree. The last time we enter that vertex, the only way out is an already used edge. </a:t>
            </a:r>
          </a:p>
          <a:p>
            <a:r>
              <a:rPr lang="en-US" dirty="0"/>
              <a:t>And that’s definitely not taking us somewhere new!</a:t>
            </a:r>
          </a:p>
          <a:p>
            <a:endParaRPr lang="en-US" dirty="0"/>
          </a:p>
          <a:p>
            <a:r>
              <a:rPr lang="en-US" dirty="0"/>
              <a:t>So lets add some possible ways out.</a:t>
            </a:r>
          </a:p>
        </p:txBody>
      </p:sp>
      <p:grpSp>
        <p:nvGrpSpPr>
          <p:cNvPr id="51" name="Group 50">
            <a:extLst>
              <a:ext uri="{FF2B5EF4-FFF2-40B4-BE49-F238E27FC236}">
                <a16:creationId xmlns:a16="http://schemas.microsoft.com/office/drawing/2014/main" id="{AACDD3EE-945C-467B-BFF4-134B05A88C12}"/>
              </a:ext>
            </a:extLst>
          </p:cNvPr>
          <p:cNvGrpSpPr/>
          <p:nvPr/>
        </p:nvGrpSpPr>
        <p:grpSpPr>
          <a:xfrm>
            <a:off x="8218901" y="3500498"/>
            <a:ext cx="3788521" cy="2994777"/>
            <a:chOff x="8218901" y="3500498"/>
            <a:chExt cx="3788521" cy="2994777"/>
          </a:xfrm>
        </p:grpSpPr>
        <p:sp>
          <p:nvSpPr>
            <p:cNvPr id="5" name="Oval 4">
              <a:extLst>
                <a:ext uri="{FF2B5EF4-FFF2-40B4-BE49-F238E27FC236}">
                  <a16:creationId xmlns:a16="http://schemas.microsoft.com/office/drawing/2014/main" id="{AD116AD0-D106-45A7-8B1C-ACAD1B167154}"/>
                </a:ext>
              </a:extLst>
            </p:cNvPr>
            <p:cNvSpPr/>
            <p:nvPr/>
          </p:nvSpPr>
          <p:spPr>
            <a:xfrm>
              <a:off x="9731109" y="3500498"/>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376842A9-7AB0-484C-991E-189C31D0F7F9}"/>
                </a:ext>
              </a:extLst>
            </p:cNvPr>
            <p:cNvSpPr/>
            <p:nvPr/>
          </p:nvSpPr>
          <p:spPr>
            <a:xfrm>
              <a:off x="8277345" y="4448283"/>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C60EDB2B-CFDD-48D4-A214-8E2D4E4FD876}"/>
                </a:ext>
              </a:extLst>
            </p:cNvPr>
            <p:cNvSpPr/>
            <p:nvPr/>
          </p:nvSpPr>
          <p:spPr>
            <a:xfrm>
              <a:off x="8786229" y="5700614"/>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F1DEE1D3-6134-4986-B882-7A0852649F46}"/>
                </a:ext>
              </a:extLst>
            </p:cNvPr>
            <p:cNvSpPr/>
            <p:nvPr/>
          </p:nvSpPr>
          <p:spPr>
            <a:xfrm>
              <a:off x="11268361" y="444828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987B79A6-F954-423F-A267-7FD8F4614E75}"/>
                </a:ext>
              </a:extLst>
            </p:cNvPr>
            <p:cNvSpPr/>
            <p:nvPr/>
          </p:nvSpPr>
          <p:spPr>
            <a:xfrm>
              <a:off x="10823088" y="5719550"/>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2AF13842-13A7-4662-9463-D27CA0F7B46D}"/>
                </a:ext>
              </a:extLst>
            </p:cNvPr>
            <p:cNvCxnSpPr>
              <a:cxnSpLocks/>
              <a:stCxn id="5" idx="2"/>
              <a:endCxn id="6" idx="7"/>
            </p:cNvCxnSpPr>
            <p:nvPr/>
          </p:nvCxnSpPr>
          <p:spPr>
            <a:xfrm flipH="1">
              <a:off x="8657409" y="3723135"/>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1621D1-1F28-4460-B22F-771119E801C2}"/>
                </a:ext>
              </a:extLst>
            </p:cNvPr>
            <p:cNvCxnSpPr>
              <a:cxnSpLocks/>
              <a:endCxn id="7" idx="0"/>
            </p:cNvCxnSpPr>
            <p:nvPr/>
          </p:nvCxnSpPr>
          <p:spPr>
            <a:xfrm flipH="1">
              <a:off x="9008866" y="3945771"/>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94E4D2-A119-45A4-BE91-73B4F7087FCA}"/>
                </a:ext>
              </a:extLst>
            </p:cNvPr>
            <p:cNvCxnSpPr>
              <a:cxnSpLocks/>
              <a:stCxn id="5" idx="4"/>
              <a:endCxn id="9" idx="0"/>
            </p:cNvCxnSpPr>
            <p:nvPr/>
          </p:nvCxnSpPr>
          <p:spPr>
            <a:xfrm>
              <a:off x="9953746" y="3945771"/>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A0632C-1B02-4C1F-9D37-AC13D769197A}"/>
                </a:ext>
              </a:extLst>
            </p:cNvPr>
            <p:cNvCxnSpPr>
              <a:cxnSpLocks/>
              <a:stCxn id="5" idx="6"/>
              <a:endCxn id="8" idx="1"/>
            </p:cNvCxnSpPr>
            <p:nvPr/>
          </p:nvCxnSpPr>
          <p:spPr>
            <a:xfrm>
              <a:off x="10176382" y="3723135"/>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A7C5C5-8ACD-4C34-9E17-BC824EE2289A}"/>
                </a:ext>
              </a:extLst>
            </p:cNvPr>
            <p:cNvCxnSpPr>
              <a:cxnSpLocks/>
              <a:stCxn id="7" idx="1"/>
              <a:endCxn id="6" idx="4"/>
            </p:cNvCxnSpPr>
            <p:nvPr/>
          </p:nvCxnSpPr>
          <p:spPr>
            <a:xfrm flipH="1" flipV="1">
              <a:off x="8499982" y="4893556"/>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6C3B46-DC6E-4E24-B6C5-26CDCCF65DBA}"/>
                </a:ext>
              </a:extLst>
            </p:cNvPr>
            <p:cNvCxnSpPr>
              <a:cxnSpLocks/>
              <a:stCxn id="7" idx="6"/>
              <a:endCxn id="9" idx="2"/>
            </p:cNvCxnSpPr>
            <p:nvPr/>
          </p:nvCxnSpPr>
          <p:spPr>
            <a:xfrm>
              <a:off x="9231502" y="5923251"/>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55B3A9-8969-4D95-9F91-49B6F4A61632}"/>
                </a:ext>
              </a:extLst>
            </p:cNvPr>
            <p:cNvCxnSpPr>
              <a:cxnSpLocks/>
              <a:stCxn id="9" idx="7"/>
              <a:endCxn id="8" idx="4"/>
            </p:cNvCxnSpPr>
            <p:nvPr/>
          </p:nvCxnSpPr>
          <p:spPr>
            <a:xfrm flipV="1">
              <a:off x="11203152" y="4893555"/>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06825B-013A-417D-A8CD-63A615A426E2}"/>
                </a:ext>
              </a:extLst>
            </p:cNvPr>
            <p:cNvCxnSpPr>
              <a:cxnSpLocks/>
              <a:stCxn id="7" idx="7"/>
              <a:endCxn id="8" idx="2"/>
            </p:cNvCxnSpPr>
            <p:nvPr/>
          </p:nvCxnSpPr>
          <p:spPr>
            <a:xfrm flipV="1">
              <a:off x="9166293" y="4670919"/>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4BCABE-1F50-4CBB-9E38-F6788320707E}"/>
                </a:ext>
              </a:extLst>
            </p:cNvPr>
            <p:cNvCxnSpPr>
              <a:cxnSpLocks/>
              <a:stCxn id="9" idx="1"/>
              <a:endCxn id="6" idx="5"/>
            </p:cNvCxnSpPr>
            <p:nvPr/>
          </p:nvCxnSpPr>
          <p:spPr>
            <a:xfrm flipH="1" flipV="1">
              <a:off x="8657409" y="4828347"/>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274973-CD9E-4FD1-ABF6-49C69EC3D046}"/>
                </a:ext>
              </a:extLst>
            </p:cNvPr>
            <p:cNvCxnSpPr>
              <a:cxnSpLocks/>
              <a:stCxn id="8" idx="2"/>
              <a:endCxn id="6" idx="6"/>
            </p:cNvCxnSpPr>
            <p:nvPr/>
          </p:nvCxnSpPr>
          <p:spPr>
            <a:xfrm flipH="1">
              <a:off x="8722618" y="4670919"/>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94117F-30C9-4314-A887-ECD2DEF16258}"/>
                </a:ext>
              </a:extLst>
            </p:cNvPr>
            <p:cNvSpPr txBox="1"/>
            <p:nvPr/>
          </p:nvSpPr>
          <p:spPr>
            <a:xfrm>
              <a:off x="10117185" y="4017408"/>
              <a:ext cx="646841" cy="472325"/>
            </a:xfrm>
            <a:prstGeom prst="rect">
              <a:avLst/>
            </a:prstGeom>
            <a:noFill/>
          </p:spPr>
          <p:txBody>
            <a:bodyPr wrap="square" rtlCol="0">
              <a:spAutoFit/>
            </a:bodyPr>
            <a:lstStyle/>
            <a:p>
              <a:r>
                <a:rPr lang="en-US" sz="2400" dirty="0"/>
                <a:t>5</a:t>
              </a:r>
            </a:p>
          </p:txBody>
        </p:sp>
        <p:sp>
          <p:nvSpPr>
            <p:cNvPr id="21" name="TextBox 20">
              <a:extLst>
                <a:ext uri="{FF2B5EF4-FFF2-40B4-BE49-F238E27FC236}">
                  <a16:creationId xmlns:a16="http://schemas.microsoft.com/office/drawing/2014/main" id="{C8E74D71-ED6D-4E3E-AC2E-352593A923D0}"/>
                </a:ext>
              </a:extLst>
            </p:cNvPr>
            <p:cNvSpPr txBox="1"/>
            <p:nvPr/>
          </p:nvSpPr>
          <p:spPr>
            <a:xfrm>
              <a:off x="8218901" y="5195684"/>
              <a:ext cx="646841" cy="472325"/>
            </a:xfrm>
            <a:prstGeom prst="rect">
              <a:avLst/>
            </a:prstGeom>
            <a:noFill/>
          </p:spPr>
          <p:txBody>
            <a:bodyPr wrap="square" rtlCol="0">
              <a:spAutoFit/>
            </a:bodyPr>
            <a:lstStyle/>
            <a:p>
              <a:r>
                <a:rPr lang="en-US" sz="2400" dirty="0"/>
                <a:t>4</a:t>
              </a:r>
            </a:p>
          </p:txBody>
        </p:sp>
        <p:sp>
          <p:nvSpPr>
            <p:cNvPr id="22" name="TextBox 21">
              <a:extLst>
                <a:ext uri="{FF2B5EF4-FFF2-40B4-BE49-F238E27FC236}">
                  <a16:creationId xmlns:a16="http://schemas.microsoft.com/office/drawing/2014/main" id="{6CD053F6-A6E4-44D3-93F1-8FC36FA63263}"/>
                </a:ext>
              </a:extLst>
            </p:cNvPr>
            <p:cNvSpPr txBox="1"/>
            <p:nvPr/>
          </p:nvSpPr>
          <p:spPr>
            <a:xfrm>
              <a:off x="9709954" y="6022950"/>
              <a:ext cx="646841" cy="472325"/>
            </a:xfrm>
            <a:prstGeom prst="rect">
              <a:avLst/>
            </a:prstGeom>
            <a:noFill/>
          </p:spPr>
          <p:txBody>
            <a:bodyPr wrap="square" rtlCol="0">
              <a:spAutoFit/>
            </a:bodyPr>
            <a:lstStyle/>
            <a:p>
              <a:r>
                <a:rPr lang="en-US" sz="2400" dirty="0"/>
                <a:t>2</a:t>
              </a:r>
            </a:p>
          </p:txBody>
        </p:sp>
        <p:sp>
          <p:nvSpPr>
            <p:cNvPr id="23" name="TextBox 22">
              <a:extLst>
                <a:ext uri="{FF2B5EF4-FFF2-40B4-BE49-F238E27FC236}">
                  <a16:creationId xmlns:a16="http://schemas.microsoft.com/office/drawing/2014/main" id="{8A381DF8-A19E-44A2-BD95-636B0DACA3BC}"/>
                </a:ext>
              </a:extLst>
            </p:cNvPr>
            <p:cNvSpPr txBox="1"/>
            <p:nvPr/>
          </p:nvSpPr>
          <p:spPr>
            <a:xfrm>
              <a:off x="11277894" y="5116190"/>
              <a:ext cx="729528" cy="461665"/>
            </a:xfrm>
            <a:prstGeom prst="rect">
              <a:avLst/>
            </a:prstGeom>
            <a:noFill/>
            <a:ln w="57150">
              <a:noFill/>
            </a:ln>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4CEDED80-6E40-44E1-B3B4-F1A8224E86E6}"/>
                </a:ext>
              </a:extLst>
            </p:cNvPr>
            <p:cNvSpPr txBox="1"/>
            <p:nvPr/>
          </p:nvSpPr>
          <p:spPr>
            <a:xfrm>
              <a:off x="10335359" y="5262473"/>
              <a:ext cx="646841" cy="472325"/>
            </a:xfrm>
            <a:prstGeom prst="rect">
              <a:avLst/>
            </a:prstGeom>
            <a:noFill/>
          </p:spPr>
          <p:txBody>
            <a:bodyPr wrap="square" rtlCol="0">
              <a:spAutoFit/>
            </a:bodyPr>
            <a:lstStyle/>
            <a:p>
              <a:r>
                <a:rPr lang="en-US" sz="2400" dirty="0"/>
                <a:t>3</a:t>
              </a:r>
            </a:p>
          </p:txBody>
        </p:sp>
        <p:sp>
          <p:nvSpPr>
            <p:cNvPr id="25" name="TextBox 24">
              <a:extLst>
                <a:ext uri="{FF2B5EF4-FFF2-40B4-BE49-F238E27FC236}">
                  <a16:creationId xmlns:a16="http://schemas.microsoft.com/office/drawing/2014/main" id="{64A07C7D-17EB-4ABC-81A8-A7868C3E15CA}"/>
                </a:ext>
              </a:extLst>
            </p:cNvPr>
            <p:cNvSpPr txBox="1"/>
            <p:nvPr/>
          </p:nvSpPr>
          <p:spPr>
            <a:xfrm>
              <a:off x="10796631" y="3641222"/>
              <a:ext cx="646841" cy="472325"/>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DD5A2082-BEBC-42A5-AB46-587DA795304D}"/>
                </a:ext>
              </a:extLst>
            </p:cNvPr>
            <p:cNvSpPr txBox="1"/>
            <p:nvPr/>
          </p:nvSpPr>
          <p:spPr>
            <a:xfrm>
              <a:off x="8671852" y="3813503"/>
              <a:ext cx="646841" cy="472325"/>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903C2B40-E17D-456B-AB4E-D4D2146E004B}"/>
                </a:ext>
              </a:extLst>
            </p:cNvPr>
            <p:cNvSpPr txBox="1"/>
            <p:nvPr/>
          </p:nvSpPr>
          <p:spPr>
            <a:xfrm>
              <a:off x="9359026" y="4087207"/>
              <a:ext cx="646841" cy="47232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E22D94B4-B6AB-4097-92B6-2F63B13A70E1}"/>
                </a:ext>
              </a:extLst>
            </p:cNvPr>
            <p:cNvSpPr txBox="1"/>
            <p:nvPr/>
          </p:nvSpPr>
          <p:spPr>
            <a:xfrm>
              <a:off x="9291459" y="5284680"/>
              <a:ext cx="984820" cy="472325"/>
            </a:xfrm>
            <a:prstGeom prst="rect">
              <a:avLst/>
            </a:prstGeom>
            <a:noFill/>
          </p:spPr>
          <p:txBody>
            <a:bodyPr wrap="square" rtlCol="0">
              <a:spAutoFit/>
            </a:bodyPr>
            <a:lstStyle/>
            <a:p>
              <a:r>
                <a:rPr lang="en-US" sz="2400" dirty="0"/>
                <a:t>4</a:t>
              </a:r>
            </a:p>
          </p:txBody>
        </p:sp>
        <p:sp>
          <p:nvSpPr>
            <p:cNvPr id="29" name="TextBox 28">
              <a:extLst>
                <a:ext uri="{FF2B5EF4-FFF2-40B4-BE49-F238E27FC236}">
                  <a16:creationId xmlns:a16="http://schemas.microsoft.com/office/drawing/2014/main" id="{0809B23A-34E8-42D3-ABE2-E5BDE5F7E642}"/>
                </a:ext>
              </a:extLst>
            </p:cNvPr>
            <p:cNvSpPr txBox="1"/>
            <p:nvPr/>
          </p:nvSpPr>
          <p:spPr>
            <a:xfrm>
              <a:off x="9706941" y="4506947"/>
              <a:ext cx="646841" cy="472325"/>
            </a:xfrm>
            <a:prstGeom prst="rect">
              <a:avLst/>
            </a:prstGeom>
            <a:noFill/>
          </p:spPr>
          <p:txBody>
            <a:bodyPr wrap="square" rtlCol="0">
              <a:spAutoFit/>
            </a:bodyPr>
            <a:lstStyle/>
            <a:p>
              <a:r>
                <a:rPr lang="en-US" sz="2400" dirty="0"/>
                <a:t>6</a:t>
              </a:r>
            </a:p>
          </p:txBody>
        </p:sp>
      </p:grpSp>
    </p:spTree>
    <p:extLst>
      <p:ext uri="{BB962C8B-B14F-4D97-AF65-F5344CB8AC3E}">
        <p14:creationId xmlns:p14="http://schemas.microsoft.com/office/powerpoint/2010/main" val="3802595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37FF-EE15-4B7D-BCC6-F45B42672AB5}"/>
              </a:ext>
            </a:extLst>
          </p:cNvPr>
          <p:cNvSpPr>
            <a:spLocks noGrp="1"/>
          </p:cNvSpPr>
          <p:nvPr>
            <p:ph type="title"/>
          </p:nvPr>
        </p:nvSpPr>
        <p:spPr/>
        <p:txBody>
          <a:bodyPr/>
          <a:lstStyle/>
          <a:p>
            <a:r>
              <a:rPr lang="en-US" dirty="0"/>
              <a:t>What would help?</a:t>
            </a:r>
          </a:p>
        </p:txBody>
      </p:sp>
      <p:sp>
        <p:nvSpPr>
          <p:cNvPr id="3" name="Content Placeholder 2">
            <a:extLst>
              <a:ext uri="{FF2B5EF4-FFF2-40B4-BE49-F238E27FC236}">
                <a16:creationId xmlns:a16="http://schemas.microsoft.com/office/drawing/2014/main" id="{E23B7495-BCC2-4F16-BD2E-EF5A17D34A3C}"/>
              </a:ext>
            </a:extLst>
          </p:cNvPr>
          <p:cNvSpPr>
            <a:spLocks noGrp="1"/>
          </p:cNvSpPr>
          <p:nvPr>
            <p:ph idx="1"/>
          </p:nvPr>
        </p:nvSpPr>
        <p:spPr>
          <a:xfrm>
            <a:off x="575240" y="1463857"/>
            <a:ext cx="7377933" cy="4845504"/>
          </a:xfrm>
        </p:spPr>
        <p:txBody>
          <a:bodyPr>
            <a:normAutofit fontScale="92500"/>
          </a:bodyPr>
          <a:lstStyle/>
          <a:p>
            <a:r>
              <a:rPr lang="en-US" dirty="0"/>
              <a:t>A matching would help! (i.e. a set of edges that don’t share endpoints) </a:t>
            </a:r>
          </a:p>
          <a:p>
            <a:r>
              <a:rPr lang="en-US" dirty="0"/>
              <a:t>Specifically a minimum weight matching.</a:t>
            </a:r>
          </a:p>
          <a:p>
            <a:endParaRPr lang="en-US" dirty="0"/>
          </a:p>
          <a:p>
            <a:r>
              <a:rPr lang="en-US" dirty="0"/>
              <a:t>You can find one of those efficiently (just trust me)</a:t>
            </a:r>
          </a:p>
          <a:p>
            <a:r>
              <a:rPr lang="en-US" dirty="0"/>
              <a:t>Add those edges in (if they’re already in the MST, make an extra copy)!</a:t>
            </a:r>
          </a:p>
          <a:p>
            <a:endParaRPr lang="en-US" dirty="0"/>
          </a:p>
          <a:p>
            <a:r>
              <a:rPr lang="en-US" dirty="0"/>
              <a:t>So we now have the MST AND the minimum weight matching on the odd edges.</a:t>
            </a:r>
          </a:p>
        </p:txBody>
      </p:sp>
      <p:grpSp>
        <p:nvGrpSpPr>
          <p:cNvPr id="30" name="Group 29">
            <a:extLst>
              <a:ext uri="{FF2B5EF4-FFF2-40B4-BE49-F238E27FC236}">
                <a16:creationId xmlns:a16="http://schemas.microsoft.com/office/drawing/2014/main" id="{CA1C0D18-D3B9-4561-A141-4425BDC4F1ED}"/>
              </a:ext>
            </a:extLst>
          </p:cNvPr>
          <p:cNvGrpSpPr/>
          <p:nvPr/>
        </p:nvGrpSpPr>
        <p:grpSpPr>
          <a:xfrm>
            <a:off x="8197130" y="349078"/>
            <a:ext cx="3788521" cy="2994777"/>
            <a:chOff x="8197130" y="349078"/>
            <a:chExt cx="3788521" cy="2994777"/>
          </a:xfrm>
        </p:grpSpPr>
        <p:sp>
          <p:nvSpPr>
            <p:cNvPr id="5" name="Oval 4">
              <a:extLst>
                <a:ext uri="{FF2B5EF4-FFF2-40B4-BE49-F238E27FC236}">
                  <a16:creationId xmlns:a16="http://schemas.microsoft.com/office/drawing/2014/main" id="{D2843FE7-E404-4AC3-AA58-41DCAB115195}"/>
                </a:ext>
              </a:extLst>
            </p:cNvPr>
            <p:cNvSpPr/>
            <p:nvPr/>
          </p:nvSpPr>
          <p:spPr>
            <a:xfrm>
              <a:off x="9709338" y="349078"/>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04E51F6F-1C4B-4296-B860-C28AFE58C8F5}"/>
                </a:ext>
              </a:extLst>
            </p:cNvPr>
            <p:cNvSpPr/>
            <p:nvPr/>
          </p:nvSpPr>
          <p:spPr>
            <a:xfrm>
              <a:off x="8255574" y="1296863"/>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58EE179-D895-4A29-AA23-27FFC827C4B4}"/>
                </a:ext>
              </a:extLst>
            </p:cNvPr>
            <p:cNvSpPr/>
            <p:nvPr/>
          </p:nvSpPr>
          <p:spPr>
            <a:xfrm>
              <a:off x="8764458" y="2549194"/>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E9049212-EECD-4EAF-8171-87456846A222}"/>
                </a:ext>
              </a:extLst>
            </p:cNvPr>
            <p:cNvSpPr/>
            <p:nvPr/>
          </p:nvSpPr>
          <p:spPr>
            <a:xfrm>
              <a:off x="11246590" y="129686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31E4853A-7AC6-48F0-9E50-D59653ADC27C}"/>
                </a:ext>
              </a:extLst>
            </p:cNvPr>
            <p:cNvSpPr/>
            <p:nvPr/>
          </p:nvSpPr>
          <p:spPr>
            <a:xfrm>
              <a:off x="10801317" y="2568130"/>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6095F8AB-0441-4720-8757-481C5CEEEC81}"/>
                </a:ext>
              </a:extLst>
            </p:cNvPr>
            <p:cNvCxnSpPr>
              <a:cxnSpLocks/>
              <a:stCxn id="5" idx="2"/>
              <a:endCxn id="6" idx="7"/>
            </p:cNvCxnSpPr>
            <p:nvPr/>
          </p:nvCxnSpPr>
          <p:spPr>
            <a:xfrm flipH="1">
              <a:off x="8635638" y="571715"/>
              <a:ext cx="1073700" cy="790357"/>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6C9C5-09D0-4F3B-A2D3-CE6707490E3A}"/>
                </a:ext>
              </a:extLst>
            </p:cNvPr>
            <p:cNvCxnSpPr>
              <a:cxnSpLocks/>
              <a:endCxn id="7" idx="0"/>
            </p:cNvCxnSpPr>
            <p:nvPr/>
          </p:nvCxnSpPr>
          <p:spPr>
            <a:xfrm flipH="1">
              <a:off x="8987095" y="794351"/>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6A37BF-CB1F-4FB3-9868-89F00F5D93B7}"/>
                </a:ext>
              </a:extLst>
            </p:cNvPr>
            <p:cNvCxnSpPr>
              <a:cxnSpLocks/>
              <a:stCxn id="5" idx="4"/>
              <a:endCxn id="9" idx="0"/>
            </p:cNvCxnSpPr>
            <p:nvPr/>
          </p:nvCxnSpPr>
          <p:spPr>
            <a:xfrm>
              <a:off x="9931975" y="794351"/>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FF985A-BFC2-4EAD-BE4F-0301C6E0E6A0}"/>
                </a:ext>
              </a:extLst>
            </p:cNvPr>
            <p:cNvCxnSpPr>
              <a:cxnSpLocks/>
              <a:stCxn id="5" idx="6"/>
              <a:endCxn id="8" idx="1"/>
            </p:cNvCxnSpPr>
            <p:nvPr/>
          </p:nvCxnSpPr>
          <p:spPr>
            <a:xfrm>
              <a:off x="10154611" y="571715"/>
              <a:ext cx="1157188" cy="790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56B54A-0E4A-4081-8F5D-62AB3B8FD5BE}"/>
                </a:ext>
              </a:extLst>
            </p:cNvPr>
            <p:cNvCxnSpPr>
              <a:cxnSpLocks/>
              <a:stCxn id="7" idx="1"/>
              <a:endCxn id="6" idx="4"/>
            </p:cNvCxnSpPr>
            <p:nvPr/>
          </p:nvCxnSpPr>
          <p:spPr>
            <a:xfrm flipH="1" flipV="1">
              <a:off x="8478211" y="1742136"/>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14723-BA0B-4168-81C3-52627194DD67}"/>
                </a:ext>
              </a:extLst>
            </p:cNvPr>
            <p:cNvCxnSpPr>
              <a:cxnSpLocks/>
              <a:stCxn id="7" idx="6"/>
              <a:endCxn id="9" idx="2"/>
            </p:cNvCxnSpPr>
            <p:nvPr/>
          </p:nvCxnSpPr>
          <p:spPr>
            <a:xfrm>
              <a:off x="9209731" y="2771831"/>
              <a:ext cx="1591586" cy="1893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0BD396-2574-4D1A-9CC4-A5076FC8FF14}"/>
                </a:ext>
              </a:extLst>
            </p:cNvPr>
            <p:cNvCxnSpPr>
              <a:cxnSpLocks/>
              <a:stCxn id="9" idx="7"/>
              <a:endCxn id="8" idx="4"/>
            </p:cNvCxnSpPr>
            <p:nvPr/>
          </p:nvCxnSpPr>
          <p:spPr>
            <a:xfrm flipV="1">
              <a:off x="11181381" y="1742135"/>
              <a:ext cx="287846" cy="891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1468C7-CAFE-47FD-8FC7-FD82162206BC}"/>
                </a:ext>
              </a:extLst>
            </p:cNvPr>
            <p:cNvCxnSpPr>
              <a:cxnSpLocks/>
              <a:stCxn id="7" idx="7"/>
              <a:endCxn id="8" idx="2"/>
            </p:cNvCxnSpPr>
            <p:nvPr/>
          </p:nvCxnSpPr>
          <p:spPr>
            <a:xfrm flipV="1">
              <a:off x="9144522" y="1519499"/>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13894D-88F4-4B14-A422-86692950C290}"/>
                </a:ext>
              </a:extLst>
            </p:cNvPr>
            <p:cNvCxnSpPr>
              <a:cxnSpLocks/>
              <a:stCxn id="9" idx="1"/>
              <a:endCxn id="6" idx="5"/>
            </p:cNvCxnSpPr>
            <p:nvPr/>
          </p:nvCxnSpPr>
          <p:spPr>
            <a:xfrm flipH="1" flipV="1">
              <a:off x="8635638" y="1676927"/>
              <a:ext cx="2230888" cy="956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8C19A5-2707-4D60-9A4E-2B91F7A7EDE7}"/>
                </a:ext>
              </a:extLst>
            </p:cNvPr>
            <p:cNvCxnSpPr>
              <a:cxnSpLocks/>
              <a:stCxn id="8" idx="2"/>
              <a:endCxn id="6" idx="6"/>
            </p:cNvCxnSpPr>
            <p:nvPr/>
          </p:nvCxnSpPr>
          <p:spPr>
            <a:xfrm flipH="1">
              <a:off x="8700847" y="1519499"/>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CD3F98-C14A-4615-9F44-0A606B26794D}"/>
                </a:ext>
              </a:extLst>
            </p:cNvPr>
            <p:cNvSpPr txBox="1"/>
            <p:nvPr/>
          </p:nvSpPr>
          <p:spPr>
            <a:xfrm>
              <a:off x="10095414" y="865988"/>
              <a:ext cx="646841" cy="472325"/>
            </a:xfrm>
            <a:prstGeom prst="rect">
              <a:avLst/>
            </a:prstGeom>
            <a:noFill/>
          </p:spPr>
          <p:txBody>
            <a:bodyPr wrap="square" rtlCol="0">
              <a:spAutoFit/>
            </a:bodyPr>
            <a:lstStyle/>
            <a:p>
              <a:r>
                <a:rPr lang="en-US" sz="2400" dirty="0"/>
                <a:t>5</a:t>
              </a:r>
            </a:p>
          </p:txBody>
        </p:sp>
        <p:sp>
          <p:nvSpPr>
            <p:cNvPr id="21" name="TextBox 20">
              <a:extLst>
                <a:ext uri="{FF2B5EF4-FFF2-40B4-BE49-F238E27FC236}">
                  <a16:creationId xmlns:a16="http://schemas.microsoft.com/office/drawing/2014/main" id="{16B1DA65-FCEE-45C0-9C22-D7DFDBD8C7BC}"/>
                </a:ext>
              </a:extLst>
            </p:cNvPr>
            <p:cNvSpPr txBox="1"/>
            <p:nvPr/>
          </p:nvSpPr>
          <p:spPr>
            <a:xfrm>
              <a:off x="8197130" y="2044264"/>
              <a:ext cx="646841" cy="472325"/>
            </a:xfrm>
            <a:prstGeom prst="rect">
              <a:avLst/>
            </a:prstGeom>
            <a:noFill/>
          </p:spPr>
          <p:txBody>
            <a:bodyPr wrap="square" rtlCol="0">
              <a:spAutoFit/>
            </a:bodyPr>
            <a:lstStyle/>
            <a:p>
              <a:r>
                <a:rPr lang="en-US" sz="2400" dirty="0"/>
                <a:t>4</a:t>
              </a:r>
            </a:p>
          </p:txBody>
        </p:sp>
        <p:sp>
          <p:nvSpPr>
            <p:cNvPr id="22" name="TextBox 21">
              <a:extLst>
                <a:ext uri="{FF2B5EF4-FFF2-40B4-BE49-F238E27FC236}">
                  <a16:creationId xmlns:a16="http://schemas.microsoft.com/office/drawing/2014/main" id="{EDAC6B42-8F6F-4818-A730-07C703909E55}"/>
                </a:ext>
              </a:extLst>
            </p:cNvPr>
            <p:cNvSpPr txBox="1"/>
            <p:nvPr/>
          </p:nvSpPr>
          <p:spPr>
            <a:xfrm>
              <a:off x="9688183" y="2871530"/>
              <a:ext cx="646841" cy="472325"/>
            </a:xfrm>
            <a:prstGeom prst="rect">
              <a:avLst/>
            </a:prstGeom>
            <a:noFill/>
          </p:spPr>
          <p:txBody>
            <a:bodyPr wrap="square" rtlCol="0">
              <a:spAutoFit/>
            </a:bodyPr>
            <a:lstStyle/>
            <a:p>
              <a:r>
                <a:rPr lang="en-US" sz="2400" dirty="0"/>
                <a:t>2</a:t>
              </a:r>
            </a:p>
          </p:txBody>
        </p:sp>
        <p:sp>
          <p:nvSpPr>
            <p:cNvPr id="23" name="TextBox 22">
              <a:extLst>
                <a:ext uri="{FF2B5EF4-FFF2-40B4-BE49-F238E27FC236}">
                  <a16:creationId xmlns:a16="http://schemas.microsoft.com/office/drawing/2014/main" id="{FA7C10DF-1CD6-4A14-A315-E5555A5F66DA}"/>
                </a:ext>
              </a:extLst>
            </p:cNvPr>
            <p:cNvSpPr txBox="1"/>
            <p:nvPr/>
          </p:nvSpPr>
          <p:spPr>
            <a:xfrm>
              <a:off x="11256123" y="1964770"/>
              <a:ext cx="729528" cy="461665"/>
            </a:xfrm>
            <a:prstGeom prst="rect">
              <a:avLst/>
            </a:prstGeom>
            <a:noFill/>
            <a:ln w="57150">
              <a:noFill/>
            </a:ln>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D86B71FB-BF8D-4E73-BA26-BC68189F3B16}"/>
                </a:ext>
              </a:extLst>
            </p:cNvPr>
            <p:cNvSpPr txBox="1"/>
            <p:nvPr/>
          </p:nvSpPr>
          <p:spPr>
            <a:xfrm>
              <a:off x="10313588" y="2111053"/>
              <a:ext cx="646841" cy="472325"/>
            </a:xfrm>
            <a:prstGeom prst="rect">
              <a:avLst/>
            </a:prstGeom>
            <a:noFill/>
          </p:spPr>
          <p:txBody>
            <a:bodyPr wrap="square" rtlCol="0">
              <a:spAutoFit/>
            </a:bodyPr>
            <a:lstStyle/>
            <a:p>
              <a:r>
                <a:rPr lang="en-US" sz="2400" dirty="0"/>
                <a:t>3</a:t>
              </a:r>
            </a:p>
          </p:txBody>
        </p:sp>
        <p:sp>
          <p:nvSpPr>
            <p:cNvPr id="25" name="TextBox 24">
              <a:extLst>
                <a:ext uri="{FF2B5EF4-FFF2-40B4-BE49-F238E27FC236}">
                  <a16:creationId xmlns:a16="http://schemas.microsoft.com/office/drawing/2014/main" id="{11EF22EB-A709-427C-9FD1-4C5FE4584BEC}"/>
                </a:ext>
              </a:extLst>
            </p:cNvPr>
            <p:cNvSpPr txBox="1"/>
            <p:nvPr/>
          </p:nvSpPr>
          <p:spPr>
            <a:xfrm>
              <a:off x="10774860" y="489802"/>
              <a:ext cx="646841" cy="472325"/>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BFD3EC4A-2908-49A0-B680-3CE6D1C8B9CB}"/>
                </a:ext>
              </a:extLst>
            </p:cNvPr>
            <p:cNvSpPr txBox="1"/>
            <p:nvPr/>
          </p:nvSpPr>
          <p:spPr>
            <a:xfrm>
              <a:off x="8650081" y="662083"/>
              <a:ext cx="646841" cy="472325"/>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5EB155FF-BC72-443E-B4A8-BE1A0E1B0FA4}"/>
                </a:ext>
              </a:extLst>
            </p:cNvPr>
            <p:cNvSpPr txBox="1"/>
            <p:nvPr/>
          </p:nvSpPr>
          <p:spPr>
            <a:xfrm>
              <a:off x="9337255" y="935787"/>
              <a:ext cx="646841" cy="47232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6D045F38-4D87-4AF3-B98A-951301F1F07B}"/>
                </a:ext>
              </a:extLst>
            </p:cNvPr>
            <p:cNvSpPr txBox="1"/>
            <p:nvPr/>
          </p:nvSpPr>
          <p:spPr>
            <a:xfrm>
              <a:off x="9269688" y="2133260"/>
              <a:ext cx="984820" cy="472325"/>
            </a:xfrm>
            <a:prstGeom prst="rect">
              <a:avLst/>
            </a:prstGeom>
            <a:noFill/>
          </p:spPr>
          <p:txBody>
            <a:bodyPr wrap="square" rtlCol="0">
              <a:spAutoFit/>
            </a:bodyPr>
            <a:lstStyle/>
            <a:p>
              <a:r>
                <a:rPr lang="en-US" sz="2400" dirty="0"/>
                <a:t>4</a:t>
              </a:r>
            </a:p>
          </p:txBody>
        </p:sp>
        <p:sp>
          <p:nvSpPr>
            <p:cNvPr id="29" name="TextBox 28">
              <a:extLst>
                <a:ext uri="{FF2B5EF4-FFF2-40B4-BE49-F238E27FC236}">
                  <a16:creationId xmlns:a16="http://schemas.microsoft.com/office/drawing/2014/main" id="{6BAF2087-D58C-4ABE-A3D4-090E6D05332C}"/>
                </a:ext>
              </a:extLst>
            </p:cNvPr>
            <p:cNvSpPr txBox="1"/>
            <p:nvPr/>
          </p:nvSpPr>
          <p:spPr>
            <a:xfrm>
              <a:off x="9685170" y="1355527"/>
              <a:ext cx="646841" cy="472325"/>
            </a:xfrm>
            <a:prstGeom prst="rect">
              <a:avLst/>
            </a:prstGeom>
            <a:noFill/>
          </p:spPr>
          <p:txBody>
            <a:bodyPr wrap="square" rtlCol="0">
              <a:spAutoFit/>
            </a:bodyPr>
            <a:lstStyle/>
            <a:p>
              <a:r>
                <a:rPr lang="en-US" sz="2400" dirty="0"/>
                <a:t>6</a:t>
              </a:r>
            </a:p>
          </p:txBody>
        </p:sp>
      </p:grpSp>
      <p:grpSp>
        <p:nvGrpSpPr>
          <p:cNvPr id="83" name="Group 82">
            <a:extLst>
              <a:ext uri="{FF2B5EF4-FFF2-40B4-BE49-F238E27FC236}">
                <a16:creationId xmlns:a16="http://schemas.microsoft.com/office/drawing/2014/main" id="{72AE7E33-CCA8-42E4-9E9C-FA63EBCCD416}"/>
              </a:ext>
            </a:extLst>
          </p:cNvPr>
          <p:cNvGrpSpPr/>
          <p:nvPr/>
        </p:nvGrpSpPr>
        <p:grpSpPr>
          <a:xfrm>
            <a:off x="8111263" y="3654215"/>
            <a:ext cx="3788521" cy="2976756"/>
            <a:chOff x="8111263" y="3654215"/>
            <a:chExt cx="3788521" cy="2976756"/>
          </a:xfrm>
        </p:grpSpPr>
        <p:sp>
          <p:nvSpPr>
            <p:cNvPr id="32" name="Oval 31">
              <a:extLst>
                <a:ext uri="{FF2B5EF4-FFF2-40B4-BE49-F238E27FC236}">
                  <a16:creationId xmlns:a16="http://schemas.microsoft.com/office/drawing/2014/main" id="{D8300B66-07ED-4565-B08B-4E64F087AE6A}"/>
                </a:ext>
              </a:extLst>
            </p:cNvPr>
            <p:cNvSpPr/>
            <p:nvPr/>
          </p:nvSpPr>
          <p:spPr>
            <a:xfrm>
              <a:off x="9623471" y="3654215"/>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3" name="Oval 32">
              <a:extLst>
                <a:ext uri="{FF2B5EF4-FFF2-40B4-BE49-F238E27FC236}">
                  <a16:creationId xmlns:a16="http://schemas.microsoft.com/office/drawing/2014/main" id="{6A8EF8BA-E3B0-406D-A2BB-5ECC7C43800D}"/>
                </a:ext>
              </a:extLst>
            </p:cNvPr>
            <p:cNvSpPr/>
            <p:nvPr/>
          </p:nvSpPr>
          <p:spPr>
            <a:xfrm>
              <a:off x="8169707" y="4602000"/>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4" name="Oval 33">
              <a:extLst>
                <a:ext uri="{FF2B5EF4-FFF2-40B4-BE49-F238E27FC236}">
                  <a16:creationId xmlns:a16="http://schemas.microsoft.com/office/drawing/2014/main" id="{9F1DB2B0-6BA0-4F21-9BB8-7FF14034EAEB}"/>
                </a:ext>
              </a:extLst>
            </p:cNvPr>
            <p:cNvSpPr/>
            <p:nvPr/>
          </p:nvSpPr>
          <p:spPr>
            <a:xfrm>
              <a:off x="8678591" y="5854331"/>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5" name="Oval 34">
              <a:extLst>
                <a:ext uri="{FF2B5EF4-FFF2-40B4-BE49-F238E27FC236}">
                  <a16:creationId xmlns:a16="http://schemas.microsoft.com/office/drawing/2014/main" id="{D1BF7A5E-5CAC-490E-9D3F-0B3B44B7A6C2}"/>
                </a:ext>
              </a:extLst>
            </p:cNvPr>
            <p:cNvSpPr/>
            <p:nvPr/>
          </p:nvSpPr>
          <p:spPr>
            <a:xfrm>
              <a:off x="11160723" y="4601999"/>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D69CB302-371A-4145-B44E-7E9126045BED}"/>
                </a:ext>
              </a:extLst>
            </p:cNvPr>
            <p:cNvSpPr/>
            <p:nvPr/>
          </p:nvSpPr>
          <p:spPr>
            <a:xfrm>
              <a:off x="10715450" y="587326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7" name="Straight Connector 36">
              <a:extLst>
                <a:ext uri="{FF2B5EF4-FFF2-40B4-BE49-F238E27FC236}">
                  <a16:creationId xmlns:a16="http://schemas.microsoft.com/office/drawing/2014/main" id="{AB63BC2B-8921-438A-8DC3-56FA6487E880}"/>
                </a:ext>
              </a:extLst>
            </p:cNvPr>
            <p:cNvCxnSpPr>
              <a:cxnSpLocks/>
              <a:stCxn id="32" idx="2"/>
              <a:endCxn id="33" idx="7"/>
            </p:cNvCxnSpPr>
            <p:nvPr/>
          </p:nvCxnSpPr>
          <p:spPr>
            <a:xfrm flipH="1">
              <a:off x="8549771" y="3876852"/>
              <a:ext cx="1073700" cy="790357"/>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5496F1-F590-43E4-9C9A-48CF234404A0}"/>
                </a:ext>
              </a:extLst>
            </p:cNvPr>
            <p:cNvCxnSpPr>
              <a:cxnSpLocks/>
              <a:endCxn id="34" idx="0"/>
            </p:cNvCxnSpPr>
            <p:nvPr/>
          </p:nvCxnSpPr>
          <p:spPr>
            <a:xfrm flipH="1">
              <a:off x="8901228" y="4099488"/>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917546-1E06-42F1-BF09-65EA28395669}"/>
                </a:ext>
              </a:extLst>
            </p:cNvPr>
            <p:cNvCxnSpPr>
              <a:cxnSpLocks/>
              <a:stCxn id="32" idx="4"/>
              <a:endCxn id="36" idx="0"/>
            </p:cNvCxnSpPr>
            <p:nvPr/>
          </p:nvCxnSpPr>
          <p:spPr>
            <a:xfrm>
              <a:off x="9846108" y="4099488"/>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9AAA64-1A4C-4D76-AA2B-C7B8487A8A92}"/>
                </a:ext>
              </a:extLst>
            </p:cNvPr>
            <p:cNvCxnSpPr>
              <a:cxnSpLocks/>
              <a:stCxn id="32" idx="6"/>
              <a:endCxn id="35" idx="1"/>
            </p:cNvCxnSpPr>
            <p:nvPr/>
          </p:nvCxnSpPr>
          <p:spPr>
            <a:xfrm>
              <a:off x="10068744" y="3876852"/>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033F777-7B1E-4D92-9F08-6B734081BEB7}"/>
                </a:ext>
              </a:extLst>
            </p:cNvPr>
            <p:cNvCxnSpPr>
              <a:cxnSpLocks/>
              <a:stCxn id="34" idx="1"/>
              <a:endCxn id="33" idx="4"/>
            </p:cNvCxnSpPr>
            <p:nvPr/>
          </p:nvCxnSpPr>
          <p:spPr>
            <a:xfrm flipH="1" flipV="1">
              <a:off x="8392344" y="5047273"/>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BB254E-28B9-4D4F-9DC6-79C9DFC25E35}"/>
                </a:ext>
              </a:extLst>
            </p:cNvPr>
            <p:cNvCxnSpPr>
              <a:cxnSpLocks/>
              <a:stCxn id="34" idx="6"/>
              <a:endCxn id="36" idx="2"/>
            </p:cNvCxnSpPr>
            <p:nvPr/>
          </p:nvCxnSpPr>
          <p:spPr>
            <a:xfrm>
              <a:off x="9123864" y="6076968"/>
              <a:ext cx="1591586" cy="1893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053873-E630-4259-B7AD-AE6C858591CD}"/>
                </a:ext>
              </a:extLst>
            </p:cNvPr>
            <p:cNvCxnSpPr>
              <a:cxnSpLocks/>
              <a:stCxn id="36" idx="7"/>
              <a:endCxn id="35" idx="4"/>
            </p:cNvCxnSpPr>
            <p:nvPr/>
          </p:nvCxnSpPr>
          <p:spPr>
            <a:xfrm flipV="1">
              <a:off x="11095514" y="5047272"/>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481F2B-E6CA-45C6-971E-554E8695CF58}"/>
                </a:ext>
              </a:extLst>
            </p:cNvPr>
            <p:cNvCxnSpPr>
              <a:cxnSpLocks/>
              <a:stCxn id="34" idx="7"/>
              <a:endCxn id="35" idx="2"/>
            </p:cNvCxnSpPr>
            <p:nvPr/>
          </p:nvCxnSpPr>
          <p:spPr>
            <a:xfrm flipV="1">
              <a:off x="9058655" y="4824636"/>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F958CC-4200-41DC-BBA0-50ED5C9DA442}"/>
                </a:ext>
              </a:extLst>
            </p:cNvPr>
            <p:cNvCxnSpPr>
              <a:cxnSpLocks/>
              <a:stCxn id="36" idx="1"/>
              <a:endCxn id="33" idx="5"/>
            </p:cNvCxnSpPr>
            <p:nvPr/>
          </p:nvCxnSpPr>
          <p:spPr>
            <a:xfrm flipH="1" flipV="1">
              <a:off x="8549771" y="4982064"/>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DA785E-6833-4DDF-B66A-DADA8C8452F4}"/>
                </a:ext>
              </a:extLst>
            </p:cNvPr>
            <p:cNvCxnSpPr>
              <a:cxnSpLocks/>
              <a:stCxn id="35" idx="2"/>
              <a:endCxn id="33" idx="6"/>
            </p:cNvCxnSpPr>
            <p:nvPr/>
          </p:nvCxnSpPr>
          <p:spPr>
            <a:xfrm flipH="1">
              <a:off x="8614980" y="4824636"/>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EA52B2F-80D8-40AC-BB90-B533B7FB75C5}"/>
                </a:ext>
              </a:extLst>
            </p:cNvPr>
            <p:cNvSpPr txBox="1"/>
            <p:nvPr/>
          </p:nvSpPr>
          <p:spPr>
            <a:xfrm>
              <a:off x="10009547" y="4171125"/>
              <a:ext cx="646841" cy="472325"/>
            </a:xfrm>
            <a:prstGeom prst="rect">
              <a:avLst/>
            </a:prstGeom>
            <a:noFill/>
          </p:spPr>
          <p:txBody>
            <a:bodyPr wrap="square" rtlCol="0">
              <a:spAutoFit/>
            </a:bodyPr>
            <a:lstStyle/>
            <a:p>
              <a:r>
                <a:rPr lang="en-US" sz="2400" dirty="0"/>
                <a:t>5</a:t>
              </a:r>
            </a:p>
          </p:txBody>
        </p:sp>
        <p:sp>
          <p:nvSpPr>
            <p:cNvPr id="48" name="TextBox 47">
              <a:extLst>
                <a:ext uri="{FF2B5EF4-FFF2-40B4-BE49-F238E27FC236}">
                  <a16:creationId xmlns:a16="http://schemas.microsoft.com/office/drawing/2014/main" id="{B892131F-85A4-439A-A799-F385F7C81E29}"/>
                </a:ext>
              </a:extLst>
            </p:cNvPr>
            <p:cNvSpPr txBox="1"/>
            <p:nvPr/>
          </p:nvSpPr>
          <p:spPr>
            <a:xfrm>
              <a:off x="8111263" y="5349401"/>
              <a:ext cx="646841" cy="472325"/>
            </a:xfrm>
            <a:prstGeom prst="rect">
              <a:avLst/>
            </a:prstGeom>
            <a:noFill/>
          </p:spPr>
          <p:txBody>
            <a:bodyPr wrap="square" rtlCol="0">
              <a:spAutoFit/>
            </a:bodyPr>
            <a:lstStyle/>
            <a:p>
              <a:r>
                <a:rPr lang="en-US" sz="2400" dirty="0"/>
                <a:t>4</a:t>
              </a:r>
            </a:p>
          </p:txBody>
        </p:sp>
        <p:sp>
          <p:nvSpPr>
            <p:cNvPr id="49" name="TextBox 48">
              <a:extLst>
                <a:ext uri="{FF2B5EF4-FFF2-40B4-BE49-F238E27FC236}">
                  <a16:creationId xmlns:a16="http://schemas.microsoft.com/office/drawing/2014/main" id="{DDA423BD-37F5-4612-81DA-27A888585496}"/>
                </a:ext>
              </a:extLst>
            </p:cNvPr>
            <p:cNvSpPr txBox="1"/>
            <p:nvPr/>
          </p:nvSpPr>
          <p:spPr>
            <a:xfrm>
              <a:off x="9361749" y="6158646"/>
              <a:ext cx="646841" cy="472325"/>
            </a:xfrm>
            <a:prstGeom prst="rect">
              <a:avLst/>
            </a:prstGeom>
            <a:noFill/>
          </p:spPr>
          <p:txBody>
            <a:bodyPr wrap="square" rtlCol="0">
              <a:spAutoFit/>
            </a:bodyPr>
            <a:lstStyle/>
            <a:p>
              <a:r>
                <a:rPr lang="en-US" sz="2400" dirty="0"/>
                <a:t>2</a:t>
              </a:r>
            </a:p>
          </p:txBody>
        </p:sp>
        <p:sp>
          <p:nvSpPr>
            <p:cNvPr id="50" name="TextBox 49">
              <a:extLst>
                <a:ext uri="{FF2B5EF4-FFF2-40B4-BE49-F238E27FC236}">
                  <a16:creationId xmlns:a16="http://schemas.microsoft.com/office/drawing/2014/main" id="{CDC30090-DD17-4115-BDA2-3BB7DFDF5F2B}"/>
                </a:ext>
              </a:extLst>
            </p:cNvPr>
            <p:cNvSpPr txBox="1"/>
            <p:nvPr/>
          </p:nvSpPr>
          <p:spPr>
            <a:xfrm>
              <a:off x="11170256" y="5269907"/>
              <a:ext cx="729528" cy="461665"/>
            </a:xfrm>
            <a:prstGeom prst="rect">
              <a:avLst/>
            </a:prstGeom>
            <a:noFill/>
            <a:ln w="57150">
              <a:noFill/>
            </a:ln>
          </p:spPr>
          <p:txBody>
            <a:bodyPr wrap="square" rtlCol="0">
              <a:spAutoFit/>
            </a:bodyPr>
            <a:lstStyle/>
            <a:p>
              <a:r>
                <a:rPr lang="en-US" sz="2400" dirty="0"/>
                <a:t>3</a:t>
              </a:r>
            </a:p>
          </p:txBody>
        </p:sp>
        <p:sp>
          <p:nvSpPr>
            <p:cNvPr id="51" name="TextBox 50">
              <a:extLst>
                <a:ext uri="{FF2B5EF4-FFF2-40B4-BE49-F238E27FC236}">
                  <a16:creationId xmlns:a16="http://schemas.microsoft.com/office/drawing/2014/main" id="{653277DD-E8B7-4A23-8F78-B9F7A38F4E07}"/>
                </a:ext>
              </a:extLst>
            </p:cNvPr>
            <p:cNvSpPr txBox="1"/>
            <p:nvPr/>
          </p:nvSpPr>
          <p:spPr>
            <a:xfrm>
              <a:off x="10227721" y="5416190"/>
              <a:ext cx="646841" cy="472325"/>
            </a:xfrm>
            <a:prstGeom prst="rect">
              <a:avLst/>
            </a:prstGeom>
            <a:noFill/>
          </p:spPr>
          <p:txBody>
            <a:bodyPr wrap="square" rtlCol="0">
              <a:spAutoFit/>
            </a:bodyPr>
            <a:lstStyle/>
            <a:p>
              <a:r>
                <a:rPr lang="en-US" sz="2400" dirty="0"/>
                <a:t>3</a:t>
              </a:r>
            </a:p>
          </p:txBody>
        </p:sp>
        <p:sp>
          <p:nvSpPr>
            <p:cNvPr id="52" name="TextBox 51">
              <a:extLst>
                <a:ext uri="{FF2B5EF4-FFF2-40B4-BE49-F238E27FC236}">
                  <a16:creationId xmlns:a16="http://schemas.microsoft.com/office/drawing/2014/main" id="{EF8EDCDF-A36B-46A0-B451-E1E1E7E587DD}"/>
                </a:ext>
              </a:extLst>
            </p:cNvPr>
            <p:cNvSpPr txBox="1"/>
            <p:nvPr/>
          </p:nvSpPr>
          <p:spPr>
            <a:xfrm>
              <a:off x="10688993" y="3794939"/>
              <a:ext cx="646841" cy="472325"/>
            </a:xfrm>
            <a:prstGeom prst="rect">
              <a:avLst/>
            </a:prstGeom>
            <a:noFill/>
          </p:spPr>
          <p:txBody>
            <a:bodyPr wrap="square" rtlCol="0">
              <a:spAutoFit/>
            </a:bodyPr>
            <a:lstStyle/>
            <a:p>
              <a:r>
                <a:rPr lang="en-US" sz="2400" dirty="0"/>
                <a:t>3</a:t>
              </a:r>
            </a:p>
          </p:txBody>
        </p:sp>
        <p:sp>
          <p:nvSpPr>
            <p:cNvPr id="53" name="TextBox 52">
              <a:extLst>
                <a:ext uri="{FF2B5EF4-FFF2-40B4-BE49-F238E27FC236}">
                  <a16:creationId xmlns:a16="http://schemas.microsoft.com/office/drawing/2014/main" id="{FC04DC60-4CE1-4837-B1B4-869DCB7605A6}"/>
                </a:ext>
              </a:extLst>
            </p:cNvPr>
            <p:cNvSpPr txBox="1"/>
            <p:nvPr/>
          </p:nvSpPr>
          <p:spPr>
            <a:xfrm>
              <a:off x="8564214" y="3967220"/>
              <a:ext cx="646841" cy="472325"/>
            </a:xfrm>
            <a:prstGeom prst="rect">
              <a:avLst/>
            </a:prstGeom>
            <a:noFill/>
          </p:spPr>
          <p:txBody>
            <a:bodyPr wrap="square" rtlCol="0">
              <a:spAutoFit/>
            </a:bodyPr>
            <a:lstStyle/>
            <a:p>
              <a:r>
                <a:rPr lang="en-US" sz="2400" dirty="0"/>
                <a:t>4</a:t>
              </a:r>
            </a:p>
          </p:txBody>
        </p:sp>
        <p:sp>
          <p:nvSpPr>
            <p:cNvPr id="54" name="TextBox 53">
              <a:extLst>
                <a:ext uri="{FF2B5EF4-FFF2-40B4-BE49-F238E27FC236}">
                  <a16:creationId xmlns:a16="http://schemas.microsoft.com/office/drawing/2014/main" id="{6848E363-AA84-4E8C-811F-489DE1155D19}"/>
                </a:ext>
              </a:extLst>
            </p:cNvPr>
            <p:cNvSpPr txBox="1"/>
            <p:nvPr/>
          </p:nvSpPr>
          <p:spPr>
            <a:xfrm>
              <a:off x="9251388" y="4240924"/>
              <a:ext cx="646841" cy="472325"/>
            </a:xfrm>
            <a:prstGeom prst="rect">
              <a:avLst/>
            </a:prstGeom>
            <a:noFill/>
          </p:spPr>
          <p:txBody>
            <a:bodyPr wrap="square" rtlCol="0">
              <a:spAutoFit/>
            </a:bodyPr>
            <a:lstStyle/>
            <a:p>
              <a:r>
                <a:rPr lang="en-US" sz="2400" dirty="0"/>
                <a:t>5</a:t>
              </a:r>
            </a:p>
          </p:txBody>
        </p:sp>
        <p:sp>
          <p:nvSpPr>
            <p:cNvPr id="55" name="TextBox 54">
              <a:extLst>
                <a:ext uri="{FF2B5EF4-FFF2-40B4-BE49-F238E27FC236}">
                  <a16:creationId xmlns:a16="http://schemas.microsoft.com/office/drawing/2014/main" id="{6A83A371-BCE0-4CAE-9F23-9BB73E302FAE}"/>
                </a:ext>
              </a:extLst>
            </p:cNvPr>
            <p:cNvSpPr txBox="1"/>
            <p:nvPr/>
          </p:nvSpPr>
          <p:spPr>
            <a:xfrm>
              <a:off x="9183821" y="5438397"/>
              <a:ext cx="984820" cy="472325"/>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B5487EB2-DFAA-4201-8323-4A8D9C5339BF}"/>
                </a:ext>
              </a:extLst>
            </p:cNvPr>
            <p:cNvSpPr txBox="1"/>
            <p:nvPr/>
          </p:nvSpPr>
          <p:spPr>
            <a:xfrm>
              <a:off x="9599303" y="4660664"/>
              <a:ext cx="646841" cy="472325"/>
            </a:xfrm>
            <a:prstGeom prst="rect">
              <a:avLst/>
            </a:prstGeom>
            <a:noFill/>
          </p:spPr>
          <p:txBody>
            <a:bodyPr wrap="square" rtlCol="0">
              <a:spAutoFit/>
            </a:bodyPr>
            <a:lstStyle/>
            <a:p>
              <a:r>
                <a:rPr lang="en-US" sz="2400" dirty="0"/>
                <a:t>6</a:t>
              </a:r>
            </a:p>
          </p:txBody>
        </p:sp>
        <p:sp>
          <p:nvSpPr>
            <p:cNvPr id="82" name="Freeform: Shape 81">
              <a:extLst>
                <a:ext uri="{FF2B5EF4-FFF2-40B4-BE49-F238E27FC236}">
                  <a16:creationId xmlns:a16="http://schemas.microsoft.com/office/drawing/2014/main" id="{74366D38-7928-45B4-A0D4-3AC2DF6764F3}"/>
                </a:ext>
              </a:extLst>
            </p:cNvPr>
            <p:cNvSpPr/>
            <p:nvPr/>
          </p:nvSpPr>
          <p:spPr>
            <a:xfrm>
              <a:off x="9041133" y="6060800"/>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0907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94BE-2D8D-4F81-808A-03405FC99766}"/>
              </a:ext>
            </a:extLst>
          </p:cNvPr>
          <p:cNvSpPr>
            <a:spLocks noGrp="1"/>
          </p:cNvSpPr>
          <p:nvPr>
            <p:ph type="title"/>
          </p:nvPr>
        </p:nvSpPr>
        <p:spPr/>
        <p:txBody>
          <a:bodyPr/>
          <a:lstStyle/>
          <a:p>
            <a:r>
              <a:rPr lang="en-US" dirty="0"/>
              <a:t>Did It Help?</a:t>
            </a:r>
          </a:p>
        </p:txBody>
      </p:sp>
      <p:sp>
        <p:nvSpPr>
          <p:cNvPr id="3" name="Content Placeholder 2">
            <a:extLst>
              <a:ext uri="{FF2B5EF4-FFF2-40B4-BE49-F238E27FC236}">
                <a16:creationId xmlns:a16="http://schemas.microsoft.com/office/drawing/2014/main" id="{1BC5A3AA-5129-4CB5-98E8-B05A61A1FE84}"/>
              </a:ext>
            </a:extLst>
          </p:cNvPr>
          <p:cNvSpPr>
            <a:spLocks noGrp="1"/>
          </p:cNvSpPr>
          <p:nvPr>
            <p:ph idx="1"/>
          </p:nvPr>
        </p:nvSpPr>
        <p:spPr>
          <a:xfrm>
            <a:off x="575240" y="1463857"/>
            <a:ext cx="8231303" cy="4845504"/>
          </a:xfrm>
        </p:spPr>
        <p:txBody>
          <a:bodyPr>
            <a:normAutofit fontScale="92500" lnSpcReduction="10000"/>
          </a:bodyPr>
          <a:lstStyle/>
          <a:p>
            <a:r>
              <a:rPr lang="en-US" dirty="0"/>
              <a:t>So…now every vertex has even degree…but there’s not a nice order anymore.</a:t>
            </a:r>
          </a:p>
          <a:p>
            <a:r>
              <a:rPr lang="en-US" dirty="0"/>
              <a:t>We’ll have to find one.</a:t>
            </a:r>
          </a:p>
          <a:p>
            <a:endParaRPr lang="en-US" dirty="0"/>
          </a:p>
          <a:p>
            <a:r>
              <a:rPr lang="en-US" dirty="0"/>
              <a:t>Start from the starting point, and just follow any unused edge!</a:t>
            </a:r>
          </a:p>
          <a:p>
            <a:r>
              <a:rPr lang="en-US" dirty="0"/>
              <a:t>Because every vertex has even degree, (except for the starting vertex) when you go in, you can come out! So you can’t “get stuck” </a:t>
            </a:r>
          </a:p>
          <a:p>
            <a:r>
              <a:rPr lang="en-US" dirty="0"/>
              <a:t>What if you get back to the start and end up with unused edges? Find a visited vertex one is adjacent to and “splice in” the cycles.</a:t>
            </a:r>
          </a:p>
        </p:txBody>
      </p:sp>
      <p:grpSp>
        <p:nvGrpSpPr>
          <p:cNvPr id="31" name="Group 30">
            <a:extLst>
              <a:ext uri="{FF2B5EF4-FFF2-40B4-BE49-F238E27FC236}">
                <a16:creationId xmlns:a16="http://schemas.microsoft.com/office/drawing/2014/main" id="{656E3FCD-03A2-4671-82F3-9CE5DBFD042F}"/>
              </a:ext>
            </a:extLst>
          </p:cNvPr>
          <p:cNvGrpSpPr/>
          <p:nvPr/>
        </p:nvGrpSpPr>
        <p:grpSpPr>
          <a:xfrm>
            <a:off x="8567036" y="105472"/>
            <a:ext cx="3436289" cy="2768356"/>
            <a:chOff x="8567036" y="105472"/>
            <a:chExt cx="3436289" cy="2768356"/>
          </a:xfrm>
        </p:grpSpPr>
        <p:sp>
          <p:nvSpPr>
            <p:cNvPr id="5" name="Oval 4">
              <a:extLst>
                <a:ext uri="{FF2B5EF4-FFF2-40B4-BE49-F238E27FC236}">
                  <a16:creationId xmlns:a16="http://schemas.microsoft.com/office/drawing/2014/main" id="{CE5F0DE5-4378-4E64-A0BD-113339240967}"/>
                </a:ext>
              </a:extLst>
            </p:cNvPr>
            <p:cNvSpPr/>
            <p:nvPr/>
          </p:nvSpPr>
          <p:spPr>
            <a:xfrm>
              <a:off x="10020800" y="1054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CDA17640-A977-4EBA-A0BA-188D967C26E7}"/>
                </a:ext>
              </a:extLst>
            </p:cNvPr>
            <p:cNvSpPr/>
            <p:nvPr/>
          </p:nvSpPr>
          <p:spPr>
            <a:xfrm>
              <a:off x="8567036" y="10532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A7BD7518-94F8-4C17-A591-3C3D5AA919BF}"/>
                </a:ext>
              </a:extLst>
            </p:cNvPr>
            <p:cNvSpPr/>
            <p:nvPr/>
          </p:nvSpPr>
          <p:spPr>
            <a:xfrm>
              <a:off x="9075920" y="23055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FD1660D0-97B3-4DA2-8006-BE15167E5F66}"/>
                </a:ext>
              </a:extLst>
            </p:cNvPr>
            <p:cNvSpPr/>
            <p:nvPr/>
          </p:nvSpPr>
          <p:spPr>
            <a:xfrm>
              <a:off x="11558052" y="10532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5824DB50-3035-4C89-BF1D-B5D19A8BA9A8}"/>
                </a:ext>
              </a:extLst>
            </p:cNvPr>
            <p:cNvSpPr/>
            <p:nvPr/>
          </p:nvSpPr>
          <p:spPr>
            <a:xfrm>
              <a:off x="11112779" y="23245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5B6C7660-7010-43C8-B4F1-7B964770198F}"/>
                </a:ext>
              </a:extLst>
            </p:cNvPr>
            <p:cNvCxnSpPr>
              <a:cxnSpLocks/>
              <a:stCxn id="5" idx="2"/>
              <a:endCxn id="6" idx="7"/>
            </p:cNvCxnSpPr>
            <p:nvPr/>
          </p:nvCxnSpPr>
          <p:spPr>
            <a:xfrm flipH="1">
              <a:off x="8947100" y="328109"/>
              <a:ext cx="1073700" cy="790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7CA469-3742-4040-A3C7-6A4DFFA8D1C9}"/>
                </a:ext>
              </a:extLst>
            </p:cNvPr>
            <p:cNvCxnSpPr>
              <a:cxnSpLocks/>
              <a:stCxn id="5" idx="6"/>
              <a:endCxn id="8" idx="1"/>
            </p:cNvCxnSpPr>
            <p:nvPr/>
          </p:nvCxnSpPr>
          <p:spPr>
            <a:xfrm>
              <a:off x="10466073" y="328109"/>
              <a:ext cx="1157188" cy="790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6C69CA-AE65-4423-B81F-55C1A0DB4294}"/>
                </a:ext>
              </a:extLst>
            </p:cNvPr>
            <p:cNvCxnSpPr>
              <a:cxnSpLocks/>
              <a:stCxn id="7" idx="6"/>
              <a:endCxn id="9" idx="2"/>
            </p:cNvCxnSpPr>
            <p:nvPr/>
          </p:nvCxnSpPr>
          <p:spPr>
            <a:xfrm>
              <a:off x="9521193" y="2528225"/>
              <a:ext cx="1591586" cy="18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35282E-3F68-474E-A000-20745A3F39F8}"/>
                </a:ext>
              </a:extLst>
            </p:cNvPr>
            <p:cNvCxnSpPr>
              <a:cxnSpLocks/>
              <a:stCxn id="9" idx="7"/>
              <a:endCxn id="8" idx="4"/>
            </p:cNvCxnSpPr>
            <p:nvPr/>
          </p:nvCxnSpPr>
          <p:spPr>
            <a:xfrm flipV="1">
              <a:off x="11492843" y="1498529"/>
              <a:ext cx="287846" cy="89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75E30E-ACF7-4975-BF89-301C61748035}"/>
                </a:ext>
              </a:extLst>
            </p:cNvPr>
            <p:cNvCxnSpPr>
              <a:cxnSpLocks/>
              <a:stCxn id="9" idx="1"/>
              <a:endCxn id="6" idx="5"/>
            </p:cNvCxnSpPr>
            <p:nvPr/>
          </p:nvCxnSpPr>
          <p:spPr>
            <a:xfrm flipH="1" flipV="1">
              <a:off x="8947100" y="1433321"/>
              <a:ext cx="2230888" cy="956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8224A24C-696B-4009-9107-AE2EB442412E}"/>
                </a:ext>
              </a:extLst>
            </p:cNvPr>
            <p:cNvSpPr/>
            <p:nvPr/>
          </p:nvSpPr>
          <p:spPr>
            <a:xfrm>
              <a:off x="9438462" y="2512057"/>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753E3E46-A69E-4993-9AF4-4C7CB00E7711}"/>
              </a:ext>
            </a:extLst>
          </p:cNvPr>
          <p:cNvSpPr/>
          <p:nvPr/>
        </p:nvSpPr>
        <p:spPr>
          <a:xfrm>
            <a:off x="9979055" y="299615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4" name="Oval 33">
            <a:extLst>
              <a:ext uri="{FF2B5EF4-FFF2-40B4-BE49-F238E27FC236}">
                <a16:creationId xmlns:a16="http://schemas.microsoft.com/office/drawing/2014/main" id="{ACDACC2E-E21D-4FD3-A88F-AE9915EF4F8A}"/>
              </a:ext>
            </a:extLst>
          </p:cNvPr>
          <p:cNvSpPr/>
          <p:nvPr/>
        </p:nvSpPr>
        <p:spPr>
          <a:xfrm>
            <a:off x="8525291" y="394393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C6D1FD9B-A24F-40FC-AE84-A9291EEC7988}"/>
              </a:ext>
            </a:extLst>
          </p:cNvPr>
          <p:cNvSpPr/>
          <p:nvPr/>
        </p:nvSpPr>
        <p:spPr>
          <a:xfrm>
            <a:off x="9034175" y="519626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6" name="Oval 35">
            <a:extLst>
              <a:ext uri="{FF2B5EF4-FFF2-40B4-BE49-F238E27FC236}">
                <a16:creationId xmlns:a16="http://schemas.microsoft.com/office/drawing/2014/main" id="{A942E5BA-828D-4D05-B5A9-79861ACEDB15}"/>
              </a:ext>
            </a:extLst>
          </p:cNvPr>
          <p:cNvSpPr/>
          <p:nvPr/>
        </p:nvSpPr>
        <p:spPr>
          <a:xfrm>
            <a:off x="11516307" y="394393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7" name="Oval 36">
            <a:extLst>
              <a:ext uri="{FF2B5EF4-FFF2-40B4-BE49-F238E27FC236}">
                <a16:creationId xmlns:a16="http://schemas.microsoft.com/office/drawing/2014/main" id="{EC1484FD-28BC-4398-98AA-635C642F65A4}"/>
              </a:ext>
            </a:extLst>
          </p:cNvPr>
          <p:cNvSpPr/>
          <p:nvPr/>
        </p:nvSpPr>
        <p:spPr>
          <a:xfrm>
            <a:off x="11071034" y="521520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8" name="Straight Connector 37">
            <a:extLst>
              <a:ext uri="{FF2B5EF4-FFF2-40B4-BE49-F238E27FC236}">
                <a16:creationId xmlns:a16="http://schemas.microsoft.com/office/drawing/2014/main" id="{2B5D0D49-3BEF-48A0-BDEF-60148E983AAD}"/>
              </a:ext>
            </a:extLst>
          </p:cNvPr>
          <p:cNvCxnSpPr>
            <a:cxnSpLocks/>
            <a:stCxn id="33" idx="2"/>
            <a:endCxn id="34" idx="7"/>
          </p:cNvCxnSpPr>
          <p:nvPr/>
        </p:nvCxnSpPr>
        <p:spPr>
          <a:xfrm flipH="1">
            <a:off x="8905355" y="3218789"/>
            <a:ext cx="1073700" cy="790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50C638-59E3-472B-9ABA-5904B832A625}"/>
              </a:ext>
            </a:extLst>
          </p:cNvPr>
          <p:cNvCxnSpPr>
            <a:cxnSpLocks/>
            <a:stCxn id="33" idx="6"/>
            <a:endCxn id="36" idx="1"/>
          </p:cNvCxnSpPr>
          <p:nvPr/>
        </p:nvCxnSpPr>
        <p:spPr>
          <a:xfrm>
            <a:off x="10424328" y="3218789"/>
            <a:ext cx="1157188" cy="7903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6CDD3A-0F51-4BB8-A3E2-026ED73AA797}"/>
              </a:ext>
            </a:extLst>
          </p:cNvPr>
          <p:cNvCxnSpPr>
            <a:cxnSpLocks/>
            <a:stCxn id="35" idx="6"/>
            <a:endCxn id="37" idx="2"/>
          </p:cNvCxnSpPr>
          <p:nvPr/>
        </p:nvCxnSpPr>
        <p:spPr>
          <a:xfrm>
            <a:off x="9479448" y="5418905"/>
            <a:ext cx="1591586" cy="1893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3D11FF-F13F-4092-BC41-A9E3FA97F2BE}"/>
              </a:ext>
            </a:extLst>
          </p:cNvPr>
          <p:cNvCxnSpPr>
            <a:cxnSpLocks/>
            <a:stCxn id="37" idx="7"/>
            <a:endCxn id="36" idx="4"/>
          </p:cNvCxnSpPr>
          <p:nvPr/>
        </p:nvCxnSpPr>
        <p:spPr>
          <a:xfrm flipV="1">
            <a:off x="11451098" y="4389209"/>
            <a:ext cx="287846" cy="891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59AC08-B8C1-4EF6-A636-640FAE3A899F}"/>
              </a:ext>
            </a:extLst>
          </p:cNvPr>
          <p:cNvCxnSpPr>
            <a:cxnSpLocks/>
            <a:stCxn id="37" idx="1"/>
            <a:endCxn id="34" idx="5"/>
          </p:cNvCxnSpPr>
          <p:nvPr/>
        </p:nvCxnSpPr>
        <p:spPr>
          <a:xfrm flipH="1" flipV="1">
            <a:off x="8905355" y="4324001"/>
            <a:ext cx="2230888" cy="9564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356D55B0-E5A6-4A94-95AD-B5A728AC338F}"/>
              </a:ext>
            </a:extLst>
          </p:cNvPr>
          <p:cNvSpPr/>
          <p:nvPr/>
        </p:nvSpPr>
        <p:spPr>
          <a:xfrm>
            <a:off x="9396717" y="5402737"/>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1F48775-65D4-47AB-BC0F-CC18FD24DBB5}"/>
              </a:ext>
            </a:extLst>
          </p:cNvPr>
          <p:cNvSpPr txBox="1"/>
          <p:nvPr/>
        </p:nvSpPr>
        <p:spPr>
          <a:xfrm>
            <a:off x="8806543" y="5873750"/>
            <a:ext cx="3155037" cy="923330"/>
          </a:xfrm>
          <a:prstGeom prst="rect">
            <a:avLst/>
          </a:prstGeom>
          <a:noFill/>
        </p:spPr>
        <p:txBody>
          <a:bodyPr wrap="square" rtlCol="0">
            <a:spAutoFit/>
          </a:bodyPr>
          <a:lstStyle/>
          <a:p>
            <a:r>
              <a:rPr lang="en-US" dirty="0"/>
              <a:t>D,A,B,E,D is found first. E,C,E found next. After splicing:</a:t>
            </a:r>
          </a:p>
          <a:p>
            <a:r>
              <a:rPr lang="en-US" dirty="0"/>
              <a:t>D,A,B,E,C,E,D. is the final tour</a:t>
            </a:r>
          </a:p>
        </p:txBody>
      </p:sp>
    </p:spTree>
    <p:extLst>
      <p:ext uri="{BB962C8B-B14F-4D97-AF65-F5344CB8AC3E}">
        <p14:creationId xmlns:p14="http://schemas.microsoft.com/office/powerpoint/2010/main" val="156895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0772-F078-4615-B7E8-A8C9F0CDA083}"/>
              </a:ext>
            </a:extLst>
          </p:cNvPr>
          <p:cNvSpPr>
            <a:spLocks noGrp="1"/>
          </p:cNvSpPr>
          <p:nvPr>
            <p:ph type="title"/>
          </p:nvPr>
        </p:nvSpPr>
        <p:spPr/>
        <p:txBody>
          <a:bodyPr/>
          <a:lstStyle/>
          <a:p>
            <a:r>
              <a:rPr lang="en-US" dirty="0"/>
              <a:t>Is it a good approximation algorithm?</a:t>
            </a:r>
          </a:p>
        </p:txBody>
      </p:sp>
      <p:sp>
        <p:nvSpPr>
          <p:cNvPr id="3" name="Content Placeholder 2">
            <a:extLst>
              <a:ext uri="{FF2B5EF4-FFF2-40B4-BE49-F238E27FC236}">
                <a16:creationId xmlns:a16="http://schemas.microsoft.com/office/drawing/2014/main" id="{3C4EB3FC-B7D7-4DF6-8B63-23A2D0223B1F}"/>
              </a:ext>
            </a:extLst>
          </p:cNvPr>
          <p:cNvSpPr>
            <a:spLocks noGrp="1"/>
          </p:cNvSpPr>
          <p:nvPr>
            <p:ph idx="1"/>
          </p:nvPr>
        </p:nvSpPr>
        <p:spPr/>
        <p:txBody>
          <a:bodyPr/>
          <a:lstStyle/>
          <a:p>
            <a:r>
              <a:rPr lang="en-US" dirty="0"/>
              <a:t>We will visit every vertex at least once!</a:t>
            </a:r>
          </a:p>
          <a:p>
            <a:endParaRPr lang="en-US" dirty="0"/>
          </a:p>
          <a:p>
            <a:r>
              <a:rPr lang="en-US" dirty="0"/>
              <a:t>Every vertex had degree at least one (because we started with an MST!)</a:t>
            </a:r>
          </a:p>
          <a:p>
            <a:r>
              <a:rPr lang="en-US" dirty="0"/>
              <a:t>So by the end of the process, we had degree at least two on every vertex.</a:t>
            </a:r>
          </a:p>
          <a:p>
            <a:r>
              <a:rPr lang="en-US" dirty="0"/>
              <a:t>And we go back and use all the edges we selected. So we visit every vertex, and we start and end at the same place.</a:t>
            </a:r>
          </a:p>
        </p:txBody>
      </p:sp>
    </p:spTree>
    <p:extLst>
      <p:ext uri="{BB962C8B-B14F-4D97-AF65-F5344CB8AC3E}">
        <p14:creationId xmlns:p14="http://schemas.microsoft.com/office/powerpoint/2010/main" val="4003541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A737-E0D9-4536-98C5-DF2166216F9F}"/>
              </a:ext>
            </a:extLst>
          </p:cNvPr>
          <p:cNvSpPr>
            <a:spLocks noGrp="1"/>
          </p:cNvSpPr>
          <p:nvPr>
            <p:ph type="title"/>
          </p:nvPr>
        </p:nvSpPr>
        <p:spPr/>
        <p:txBody>
          <a:bodyPr/>
          <a:lstStyle/>
          <a:p>
            <a:r>
              <a:rPr lang="en-US" dirty="0"/>
              <a:t>Is it a good approximation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D2CBDA-03EC-459C-97F6-F1883BB96E34}"/>
                  </a:ext>
                </a:extLst>
              </p:cNvPr>
              <p:cNvSpPr>
                <a:spLocks noGrp="1"/>
              </p:cNvSpPr>
              <p:nvPr>
                <p:ph idx="1"/>
              </p:nvPr>
            </p:nvSpPr>
            <p:spPr/>
            <p:txBody>
              <a:bodyPr>
                <a:normAutofit/>
              </a:bodyPr>
              <a:lstStyle/>
              <a:p>
                <a:r>
                  <a:rPr lang="en-US" dirty="0"/>
                  <a:t>What does our algorithm produce?</a:t>
                </a:r>
              </a:p>
              <a:p>
                <a:r>
                  <a:rPr lang="en-US" dirty="0"/>
                  <a:t>At most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𝑂𝑃𝑇</m:t>
                    </m:r>
                  </m:oMath>
                </a14:m>
                <a:r>
                  <a:rPr lang="en-US" dirty="0"/>
                  <a:t> (at most </a:t>
                </a:r>
                <a14:m>
                  <m:oMath xmlns:m="http://schemas.openxmlformats.org/officeDocument/2006/math">
                    <m:r>
                      <a:rPr lang="en-US" b="0" i="1" smtClean="0">
                        <a:latin typeface="Cambria Math" panose="02040503050406030204" pitchFamily="18" charset="0"/>
                      </a:rPr>
                      <m:t>1.5</m:t>
                    </m:r>
                  </m:oMath>
                </a14:m>
                <a:r>
                  <a:rPr lang="en-US" dirty="0"/>
                  <a:t> times the weight of the optimal tour)</a:t>
                </a:r>
              </a:p>
              <a:p>
                <a:r>
                  <a:rPr lang="en-US" dirty="0"/>
                  <a:t>Why? We use every edge once, that’s one </a:t>
                </a:r>
                <a14:m>
                  <m:oMath xmlns:m="http://schemas.openxmlformats.org/officeDocument/2006/math">
                    <m:r>
                      <a:rPr lang="en-US" b="0" i="1" smtClean="0">
                        <a:latin typeface="Cambria Math" panose="02040503050406030204" pitchFamily="18" charset="0"/>
                      </a:rPr>
                      <m:t>𝑀𝑆𝑇</m:t>
                    </m:r>
                  </m:oMath>
                </a14:m>
                <a:r>
                  <a:rPr lang="en-US" dirty="0"/>
                  <a:t> plus the weight of the matching. </a:t>
                </a:r>
              </a:p>
              <a:p>
                <a:r>
                  <a:rPr lang="en-US" dirty="0"/>
                  <a:t>How much is the </a:t>
                </a:r>
                <a14:m>
                  <m:oMath xmlns:m="http://schemas.openxmlformats.org/officeDocument/2006/math">
                    <m:r>
                      <a:rPr lang="en-US" b="0" i="1" dirty="0" smtClean="0">
                        <a:latin typeface="Cambria Math" panose="02040503050406030204" pitchFamily="18" charset="0"/>
                      </a:rPr>
                      <m:t>𝑀𝑆𝑇</m:t>
                    </m:r>
                  </m:oMath>
                </a14:m>
                <a:r>
                  <a:rPr lang="en-US" dirty="0"/>
                  <a:t>? Less than </a:t>
                </a:r>
                <a14:m>
                  <m:oMath xmlns:m="http://schemas.openxmlformats.org/officeDocument/2006/math">
                    <m:r>
                      <a:rPr lang="en-US" b="0" i="1" smtClean="0">
                        <a:latin typeface="Cambria Math" panose="02040503050406030204" pitchFamily="18" charset="0"/>
                      </a:rPr>
                      <m:t>𝑂𝑃𝑇</m:t>
                    </m:r>
                  </m:oMath>
                </a14:m>
                <a:r>
                  <a:rPr lang="en-US" dirty="0"/>
                  <a:t>. (</a:t>
                </a:r>
                <a14:m>
                  <m:oMath xmlns:m="http://schemas.openxmlformats.org/officeDocument/2006/math">
                    <m:r>
                      <a:rPr lang="en-US" b="0" i="1" smtClean="0">
                        <a:latin typeface="Cambria Math" panose="02040503050406030204" pitchFamily="18" charset="0"/>
                      </a:rPr>
                      <m:t>𝑂𝑃𝑇</m:t>
                    </m:r>
                  </m:oMath>
                </a14:m>
                <a:r>
                  <a:rPr lang="en-US" dirty="0"/>
                  <a:t> has a spanning tree inside it!)</a:t>
                </a:r>
              </a:p>
              <a:p>
                <a:r>
                  <a:rPr lang="en-US" dirty="0"/>
                  <a:t>How much is the matching? Less than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𝑂𝑃𝑇</m:t>
                    </m:r>
                  </m:oMath>
                </a14:m>
                <a:r>
                  <a:rPr lang="en-US" dirty="0"/>
                  <a:t>. (</a:t>
                </a:r>
                <a14:m>
                  <m:oMath xmlns:m="http://schemas.openxmlformats.org/officeDocument/2006/math">
                    <m:r>
                      <a:rPr lang="en-US" b="0" i="1" smtClean="0">
                        <a:latin typeface="Cambria Math" panose="02040503050406030204" pitchFamily="18" charset="0"/>
                      </a:rPr>
                      <m:t>𝑂𝑃𝑇</m:t>
                    </m:r>
                  </m:oMath>
                </a14:m>
                <a:r>
                  <a:rPr lang="en-US" dirty="0"/>
                  <a:t> is less than a tour on the odd vertices, and a tour on the odd vertices is made up of two matchings)</a:t>
                </a:r>
              </a:p>
            </p:txBody>
          </p:sp>
        </mc:Choice>
        <mc:Fallback xmlns="">
          <p:sp>
            <p:nvSpPr>
              <p:cNvPr id="3" name="Content Placeholder 2">
                <a:extLst>
                  <a:ext uri="{FF2B5EF4-FFF2-40B4-BE49-F238E27FC236}">
                    <a16:creationId xmlns:a16="http://schemas.microsoft.com/office/drawing/2014/main" id="{52D2CBDA-03EC-459C-97F6-F1883BB96E34}"/>
                  </a:ext>
                </a:extLst>
              </p:cNvPr>
              <p:cNvSpPr>
                <a:spLocks noGrp="1" noRot="1" noChangeAspect="1" noMove="1" noResize="1" noEditPoints="1" noAdjustHandles="1" noChangeArrowheads="1" noChangeShapeType="1" noTextEdit="1"/>
              </p:cNvSpPr>
              <p:nvPr>
                <p:ph idx="1"/>
              </p:nvPr>
            </p:nvSpPr>
            <p:spPr>
              <a:blipFill>
                <a:blip r:embed="rId2"/>
                <a:stretch>
                  <a:fillRect l="-708" t="-2138" r="-1634"/>
                </a:stretch>
              </a:blipFill>
            </p:spPr>
            <p:txBody>
              <a:bodyPr/>
              <a:lstStyle/>
              <a:p>
                <a:r>
                  <a:rPr lang="en-US">
                    <a:noFill/>
                  </a:rPr>
                  <a:t> </a:t>
                </a:r>
              </a:p>
            </p:txBody>
          </p:sp>
        </mc:Fallback>
      </mc:AlternateContent>
    </p:spTree>
    <p:extLst>
      <p:ext uri="{BB962C8B-B14F-4D97-AF65-F5344CB8AC3E}">
        <p14:creationId xmlns:p14="http://schemas.microsoft.com/office/powerpoint/2010/main" val="1842737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AF3A-2766-4159-B788-23F8D823355E}"/>
              </a:ext>
            </a:extLst>
          </p:cNvPr>
          <p:cNvSpPr>
            <a:spLocks noGrp="1"/>
          </p:cNvSpPr>
          <p:nvPr>
            <p:ph type="title"/>
          </p:nvPr>
        </p:nvSpPr>
        <p:spPr/>
        <p:txBody>
          <a:bodyPr/>
          <a:lstStyle/>
          <a:p>
            <a:r>
              <a:rPr lang="en-US" dirty="0"/>
              <a:t>Approximating TSP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C75D57-024B-49B2-8930-2977CF1FABC2}"/>
                  </a:ext>
                </a:extLst>
              </p:cNvPr>
              <p:cNvSpPr>
                <a:spLocks noGrp="1"/>
              </p:cNvSpPr>
              <p:nvPr>
                <p:ph idx="1"/>
              </p:nvPr>
            </p:nvSpPr>
            <p:spPr/>
            <p:txBody>
              <a:bodyPr/>
              <a:lstStyle/>
              <a:p>
                <a:r>
                  <a:rPr lang="en-US" dirty="0"/>
                  <a:t>We found 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a14:m>
                <a:r>
                  <a:rPr lang="en-US" dirty="0"/>
                  <a:t>-approximation for TSP! </a:t>
                </a:r>
              </a:p>
              <a:p>
                <a:r>
                  <a:rPr lang="en-US" dirty="0"/>
                  <a:t>The algorithm is called “</a:t>
                </a:r>
                <a:r>
                  <a:rPr lang="en-US" dirty="0" err="1"/>
                  <a:t>Christofides</a:t>
                </a:r>
                <a:r>
                  <a:rPr lang="en-US" dirty="0"/>
                  <a:t> Algorithm”</a:t>
                </a:r>
              </a:p>
              <a:p>
                <a:r>
                  <a:rPr lang="en-US" dirty="0"/>
                  <a:t>It’s almost 50 years old.</a:t>
                </a:r>
              </a:p>
              <a:p>
                <a:endParaRPr lang="en-US" dirty="0"/>
              </a:p>
              <a:p>
                <a:r>
                  <a:rPr lang="en-US" dirty="0"/>
                  <a:t>The best approximation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𝜖</m:t>
                    </m:r>
                  </m:oMath>
                </a14:m>
                <a:r>
                  <a:rPr lang="en-US" dirty="0"/>
                  <a:t> where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−36</m:t>
                        </m:r>
                      </m:sup>
                    </m:sSup>
                  </m:oMath>
                </a14:m>
                <a:endParaRPr lang="en-US" dirty="0"/>
              </a:p>
              <a:p>
                <a:r>
                  <a:rPr lang="en-US" dirty="0"/>
                  <a:t>Developed by three researchers at UW </a:t>
                </a:r>
                <a:r>
                  <a:rPr lang="en-US" b="1" dirty="0"/>
                  <a:t>last year</a:t>
                </a:r>
                <a:r>
                  <a:rPr lang="en-US" dirty="0"/>
                  <a:t>.</a:t>
                </a:r>
              </a:p>
              <a:p>
                <a:r>
                  <a:rPr lang="en-US" dirty="0"/>
                  <a:t>https://arxiv.org/pdf/2007.01409.pdf</a:t>
                </a:r>
              </a:p>
            </p:txBody>
          </p:sp>
        </mc:Choice>
        <mc:Fallback xmlns="">
          <p:sp>
            <p:nvSpPr>
              <p:cNvPr id="3" name="Content Placeholder 2">
                <a:extLst>
                  <a:ext uri="{FF2B5EF4-FFF2-40B4-BE49-F238E27FC236}">
                    <a16:creationId xmlns:a16="http://schemas.microsoft.com/office/drawing/2014/main" id="{56C75D57-024B-49B2-8930-2977CF1FABC2}"/>
                  </a:ext>
                </a:extLst>
              </p:cNvPr>
              <p:cNvSpPr>
                <a:spLocks noGrp="1" noRot="1" noChangeAspect="1" noMove="1" noResize="1" noEditPoints="1" noAdjustHandles="1" noChangeArrowheads="1" noChangeShapeType="1" noTextEdit="1"/>
              </p:cNvSpPr>
              <p:nvPr>
                <p:ph idx="1"/>
              </p:nvPr>
            </p:nvSpPr>
            <p:spPr>
              <a:blipFill>
                <a:blip r:embed="rId2"/>
                <a:stretch>
                  <a:fillRect l="-654" t="-629"/>
                </a:stretch>
              </a:blipFill>
            </p:spPr>
            <p:txBody>
              <a:bodyPr/>
              <a:lstStyle/>
              <a:p>
                <a:r>
                  <a:rPr lang="en-US">
                    <a:noFill/>
                  </a:rPr>
                  <a:t> </a:t>
                </a:r>
              </a:p>
            </p:txBody>
          </p:sp>
        </mc:Fallback>
      </mc:AlternateContent>
    </p:spTree>
    <p:extLst>
      <p:ext uri="{BB962C8B-B14F-4D97-AF65-F5344CB8AC3E}">
        <p14:creationId xmlns:p14="http://schemas.microsoft.com/office/powerpoint/2010/main" val="489482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8F2B-87DE-42CC-A97A-1AD0689B7C1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B763E54-8F8F-4F23-8519-05581ECBDBE8}"/>
              </a:ext>
            </a:extLst>
          </p:cNvPr>
          <p:cNvSpPr>
            <a:spLocks noGrp="1"/>
          </p:cNvSpPr>
          <p:nvPr>
            <p:ph idx="1"/>
          </p:nvPr>
        </p:nvSpPr>
        <p:spPr/>
        <p:txBody>
          <a:bodyPr/>
          <a:lstStyle/>
          <a:p>
            <a:r>
              <a:rPr lang="en-US" dirty="0"/>
              <a:t>Coping with NP-hardness.</a:t>
            </a:r>
          </a:p>
          <a:p>
            <a:r>
              <a:rPr lang="en-US" dirty="0"/>
              <a:t>1. Understand your problem really well (make sure you’re not solving an easy special case).</a:t>
            </a:r>
          </a:p>
          <a:p>
            <a:r>
              <a:rPr lang="en-US" dirty="0"/>
              <a:t>2. Prove the problem really is NP-hard.</a:t>
            </a:r>
          </a:p>
          <a:p>
            <a:r>
              <a:rPr lang="en-US" dirty="0"/>
              <a:t>3. Try a band-aid (SAT library, Integer programming library, etc.)</a:t>
            </a:r>
          </a:p>
          <a:p>
            <a:r>
              <a:rPr lang="en-US" dirty="0"/>
              <a:t>4. Try to find a good-enough exponential time algorithm or an approximation algorithm.</a:t>
            </a:r>
          </a:p>
        </p:txBody>
      </p:sp>
    </p:spTree>
    <p:extLst>
      <p:ext uri="{BB962C8B-B14F-4D97-AF65-F5344CB8AC3E}">
        <p14:creationId xmlns:p14="http://schemas.microsoft.com/office/powerpoint/2010/main" val="404083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1:</a:t>
                </a:r>
              </a:p>
              <a:p>
                <a:r>
                  <a:rPr lang="en-US" dirty="0"/>
                  <a:t>Even though we haven’t proven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(i.e. we haven’t proven any of these problems </a:t>
                </a:r>
                <a:r>
                  <a:rPr lang="en-US" b="1" dirty="0"/>
                  <a:t>don’t </a:t>
                </a:r>
                <a:r>
                  <a:rPr lang="en-US" dirty="0"/>
                  <a:t>have an efficient algorithm), this is good evidence that we shouldn’t by trying to solve </a:t>
                </a:r>
                <a14:m>
                  <m:oMath xmlns:m="http://schemas.openxmlformats.org/officeDocument/2006/math">
                    <m:r>
                      <a:rPr lang="en-US" b="0" i="1" smtClean="0">
                        <a:latin typeface="Cambria Math" panose="02040503050406030204" pitchFamily="18" charset="0"/>
                      </a:rPr>
                      <m:t>𝑁𝑃</m:t>
                    </m:r>
                  </m:oMath>
                </a14:m>
                <a:r>
                  <a:rPr lang="en-US" dirty="0"/>
                  <a:t>-hard problems.</a:t>
                </a:r>
              </a:p>
              <a:p>
                <a:r>
                  <a:rPr lang="en-US" dirty="0"/>
                  <a:t>It’s probably not just a matter of finding the “right representation”/”right angle on the problem” we’ve tried a few thousand of them.</a:t>
                </a:r>
              </a:p>
            </p:txBody>
          </p:sp>
        </mc:Choice>
        <mc:Fallback xmlns="">
          <p:sp>
            <p:nvSpPr>
              <p:cNvPr id="3" name="Content Placeholder 2">
                <a:extLst>
                  <a:ext uri="{FF2B5EF4-FFF2-40B4-BE49-F238E27FC236}">
                    <a16:creationId xmlns:a16="http://schemas.microsoft.com/office/drawing/2014/main" id="{87F73109-5C0B-482C-A0DA-BF5282569BA7}"/>
                  </a:ext>
                </a:extLst>
              </p:cNvPr>
              <p:cNvSpPr>
                <a:spLocks noGrp="1" noRot="1" noChangeAspect="1" noMove="1" noResize="1" noEditPoints="1" noAdjustHandles="1" noChangeArrowheads="1" noChangeShapeType="1" noTextEdit="1"/>
              </p:cNvSpPr>
              <p:nvPr>
                <p:ph idx="1"/>
              </p:nvPr>
            </p:nvSpPr>
            <p:spPr>
              <a:blipFill>
                <a:blip r:embed="rId2"/>
                <a:stretch>
                  <a:fillRect l="-708" t="-2138" r="-1906" b="-3019"/>
                </a:stretch>
              </a:blipFill>
            </p:spPr>
            <p:txBody>
              <a:bodyPr/>
              <a:lstStyle/>
              <a:p>
                <a:r>
                  <a:rPr lang="en-US">
                    <a:noFill/>
                  </a:rPr>
                  <a:t> </a:t>
                </a:r>
              </a:p>
            </p:txBody>
          </p:sp>
        </mc:Fallback>
      </mc:AlternateContent>
    </p:spTree>
    <p:extLst>
      <p:ext uri="{BB962C8B-B14F-4D97-AF65-F5344CB8AC3E}">
        <p14:creationId xmlns:p14="http://schemas.microsoft.com/office/powerpoint/2010/main" val="92829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44DBAE-131C-46C6-8321-D2FE1A178B9D}"/>
              </a:ext>
            </a:extLst>
          </p:cNvPr>
          <p:cNvSpPr>
            <a:spLocks noGrp="1"/>
          </p:cNvSpPr>
          <p:nvPr>
            <p:ph type="title"/>
          </p:nvPr>
        </p:nvSpPr>
        <p:spPr/>
        <p:txBody>
          <a:bodyPr/>
          <a:lstStyle/>
          <a:p>
            <a:r>
              <a:rPr lang="en-US" dirty="0"/>
              <a:t>Why Should you care?</a:t>
            </a:r>
          </a:p>
        </p:txBody>
      </p:sp>
      <p:sp>
        <p:nvSpPr>
          <p:cNvPr id="5" name="Text Placeholder 4">
            <a:extLst>
              <a:ext uri="{FF2B5EF4-FFF2-40B4-BE49-F238E27FC236}">
                <a16:creationId xmlns:a16="http://schemas.microsoft.com/office/drawing/2014/main" id="{EC159042-9024-4BEC-9746-C56C91F5E2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547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Most computer scientists are convinced that P</a:t>
                </a:r>
                <a14:m>
                  <m:oMath xmlns:m="http://schemas.openxmlformats.org/officeDocument/2006/math">
                    <m:r>
                      <a:rPr lang="en-US" sz="2800" b="0" i="1" smtClean="0">
                        <a:latin typeface="Cambria Math" panose="02040503050406030204" pitchFamily="18" charset="0"/>
                      </a:rPr>
                      <m:t>≠</m:t>
                    </m:r>
                  </m:oMath>
                </a14:m>
                <a:r>
                  <a:rPr lang="en-US" sz="2800" dirty="0"/>
                  <a:t>NP.</a:t>
                </a:r>
              </a:p>
              <a:p>
                <a:pPr lvl="1"/>
                <a:r>
                  <a:rPr lang="en-US" sz="2400" dirty="0"/>
                  <a:t>A survey of experts (PhDs in CS) found 98% of them thought P</a:t>
                </a:r>
                <a14:m>
                  <m:oMath xmlns:m="http://schemas.openxmlformats.org/officeDocument/2006/math">
                    <m:r>
                      <a:rPr lang="en-US" sz="2400" b="0" i="1" smtClean="0">
                        <a:latin typeface="Cambria Math" panose="02040503050406030204" pitchFamily="18" charset="0"/>
                      </a:rPr>
                      <m:t>≠</m:t>
                    </m:r>
                  </m:oMath>
                </a14:m>
                <a:r>
                  <a:rPr lang="en-US" sz="2400" dirty="0"/>
                  <a:t>NP.</a:t>
                </a:r>
              </a:p>
              <a:p>
                <a:pPr lvl="1"/>
                <a:r>
                  <a:rPr lang="en-US" sz="2400" dirty="0"/>
                  <a:t>And the median guess was that we’re at least 50 years from getting the answer.</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mathematical conjectures they listed)</a:t>
                </a:r>
              </a:p>
              <a:p>
                <a:r>
                  <a:rPr lang="en-US" sz="2800" dirty="0"/>
                  <a:t>To get a Turing Award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9</a:t>
            </a:fld>
            <a:endParaRPr lang="en-US"/>
          </a:p>
        </p:txBody>
      </p:sp>
    </p:spTree>
    <p:extLst>
      <p:ext uri="{BB962C8B-B14F-4D97-AF65-F5344CB8AC3E}">
        <p14:creationId xmlns:p14="http://schemas.microsoft.com/office/powerpoint/2010/main" val="4007822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4651</TotalTime>
  <Words>4990</Words>
  <Application>Microsoft Office PowerPoint</Application>
  <PresentationFormat>Widescreen</PresentationFormat>
  <Paragraphs>577</Paragraphs>
  <Slides>66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Calibri</vt:lpstr>
      <vt:lpstr>Cambria Math</vt:lpstr>
      <vt:lpstr>Courier New</vt:lpstr>
      <vt:lpstr>Segoe UI</vt:lpstr>
      <vt:lpstr>Segoe UI Light</vt:lpstr>
      <vt:lpstr>Segoe UI Semibold</vt:lpstr>
      <vt:lpstr>Segoe UI Semilight</vt:lpstr>
      <vt:lpstr>Tw Cen MT</vt:lpstr>
      <vt:lpstr>Tw Cen MT Condensed</vt:lpstr>
      <vt:lpstr>Wingdings 3</vt:lpstr>
      <vt:lpstr>Integral</vt:lpstr>
      <vt:lpstr>More Coping with NP-hardness</vt:lpstr>
      <vt:lpstr>Announcements</vt:lpstr>
      <vt:lpstr>Where Are We?</vt:lpstr>
      <vt:lpstr>Examples</vt:lpstr>
      <vt:lpstr>Examples</vt:lpstr>
      <vt:lpstr>Examples</vt:lpstr>
      <vt:lpstr>Dealing with NP-hardness</vt:lpstr>
      <vt:lpstr>Why Should you care?</vt:lpstr>
      <vt:lpstr>Why should you care about P vs. NP</vt:lpstr>
      <vt:lpstr>Why should you care about P vs. NP</vt:lpstr>
      <vt:lpstr>Why Should You Care if P=NP?</vt:lpstr>
      <vt:lpstr>Why Should You Care if P=NP?</vt:lpstr>
      <vt:lpstr>Why Should You Care if P≠NP?</vt:lpstr>
      <vt:lpstr>Why Should You Care if P≠NP?</vt:lpstr>
      <vt:lpstr>Dealing With NP-hardness</vt:lpstr>
      <vt:lpstr>Dealing with NP-hardness</vt:lpstr>
      <vt:lpstr>Dealing with NP-completeness</vt:lpstr>
      <vt:lpstr>Step 1: Make sure your problem is really NP-hard</vt:lpstr>
      <vt:lpstr>Step 2: It still looks hard</vt:lpstr>
      <vt:lpstr>Step 3: ???</vt:lpstr>
      <vt:lpstr>Step 3: Bandaids</vt:lpstr>
      <vt:lpstr>Step 4 – Permanent Solutions</vt:lpstr>
      <vt:lpstr>Step 4 – Permanent Solutions</vt:lpstr>
      <vt:lpstr>Not-Terrible Exponential Time</vt:lpstr>
      <vt:lpstr>Polynomial vs. Exponential</vt:lpstr>
      <vt:lpstr>Vertex Cover</vt:lpstr>
      <vt:lpstr>Vertex Cover</vt:lpstr>
      <vt:lpstr>Vertex Cover</vt:lpstr>
      <vt:lpstr>We can do better</vt:lpstr>
      <vt:lpstr>Key Idea – Let’s Prove it!</vt:lpstr>
      <vt:lpstr>Key Idea – Let’s Prove it!</vt:lpstr>
      <vt:lpstr>Algorithm</vt:lpstr>
      <vt:lpstr>Running Time</vt:lpstr>
      <vt:lpstr>Running Time</vt:lpstr>
      <vt:lpstr>Vertex Cover</vt:lpstr>
      <vt:lpstr>Comparison</vt:lpstr>
      <vt:lpstr>Takeaway</vt:lpstr>
      <vt:lpstr>More Generally</vt:lpstr>
      <vt:lpstr>Approximation Algorithms</vt:lpstr>
      <vt:lpstr>Optimization Problems</vt:lpstr>
      <vt:lpstr>What does NP-hardness say?</vt:lpstr>
      <vt:lpstr>Approximation Ratio</vt:lpstr>
      <vt:lpstr>Finding an approximation for Vertex Cover</vt:lpstr>
      <vt:lpstr>Does it work?</vt:lpstr>
      <vt:lpstr>Do we find a vertex cover?</vt:lpstr>
      <vt:lpstr>How big is it?</vt:lpstr>
      <vt:lpstr>Another Approximation Algorithm</vt:lpstr>
      <vt:lpstr>Vertex Cover LP</vt:lpstr>
      <vt:lpstr>What do we do</vt:lpstr>
      <vt:lpstr>In General…</vt:lpstr>
      <vt:lpstr>Non-Bipartite</vt:lpstr>
      <vt:lpstr>So, what if the graph isn’t bipartite?</vt:lpstr>
      <vt:lpstr>Is it a vertex cover?</vt:lpstr>
      <vt:lpstr>How good of an approximation is it?</vt:lpstr>
      <vt:lpstr>Comparing to the LP value</vt:lpstr>
      <vt:lpstr>Side Note</vt:lpstr>
      <vt:lpstr>Another Algorithm</vt:lpstr>
      <vt:lpstr>TSP starting point</vt:lpstr>
      <vt:lpstr>From MST to Tour</vt:lpstr>
      <vt:lpstr>Doing a Little Better</vt:lpstr>
      <vt:lpstr>What would help?</vt:lpstr>
      <vt:lpstr>Did It Help?</vt:lpstr>
      <vt:lpstr>Is it a good approximation algorithm?</vt:lpstr>
      <vt:lpstr>Is it a good approximation algorithm?</vt:lpstr>
      <vt:lpstr>Approximating TSP</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40</cp:revision>
  <cp:lastPrinted>2024-02-29T19:07:55Z</cp:lastPrinted>
  <dcterms:created xsi:type="dcterms:W3CDTF">2021-03-05T05:43:44Z</dcterms:created>
  <dcterms:modified xsi:type="dcterms:W3CDTF">2024-02-29T19:08:07Z</dcterms:modified>
</cp:coreProperties>
</file>