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470" r:id="rId3"/>
    <p:sldId id="423" r:id="rId4"/>
    <p:sldId id="418" r:id="rId5"/>
    <p:sldId id="387" r:id="rId6"/>
    <p:sldId id="393" r:id="rId7"/>
    <p:sldId id="394" r:id="rId8"/>
    <p:sldId id="395" r:id="rId9"/>
    <p:sldId id="397" r:id="rId10"/>
    <p:sldId id="398" r:id="rId11"/>
    <p:sldId id="421" r:id="rId12"/>
    <p:sldId id="399" r:id="rId13"/>
    <p:sldId id="400" r:id="rId14"/>
    <p:sldId id="396" r:id="rId15"/>
    <p:sldId id="402" r:id="rId16"/>
    <p:sldId id="401" r:id="rId17"/>
    <p:sldId id="403" r:id="rId18"/>
    <p:sldId id="404" r:id="rId19"/>
    <p:sldId id="405" r:id="rId20"/>
    <p:sldId id="406" r:id="rId21"/>
    <p:sldId id="472" r:id="rId22"/>
    <p:sldId id="358" r:id="rId23"/>
    <p:sldId id="390" r:id="rId24"/>
    <p:sldId id="374" r:id="rId25"/>
    <p:sldId id="359" r:id="rId26"/>
    <p:sldId id="375" r:id="rId27"/>
    <p:sldId id="379" r:id="rId28"/>
    <p:sldId id="380" r:id="rId29"/>
    <p:sldId id="376" r:id="rId30"/>
    <p:sldId id="471" r:id="rId31"/>
    <p:sldId id="465" r:id="rId32"/>
    <p:sldId id="466" r:id="rId33"/>
    <p:sldId id="467" r:id="rId34"/>
    <p:sldId id="388" r:id="rId35"/>
    <p:sldId id="407" r:id="rId36"/>
    <p:sldId id="473" r:id="rId37"/>
    <p:sldId id="408" r:id="rId38"/>
    <p:sldId id="409" r:id="rId39"/>
    <p:sldId id="410" r:id="rId40"/>
    <p:sldId id="392" r:id="rId41"/>
    <p:sldId id="468" r:id="rId42"/>
    <p:sldId id="389" r:id="rId43"/>
    <p:sldId id="411" r:id="rId44"/>
    <p:sldId id="412" r:id="rId45"/>
    <p:sldId id="413" r:id="rId46"/>
    <p:sldId id="414" r:id="rId47"/>
    <p:sldId id="415" r:id="rId48"/>
    <p:sldId id="416" r:id="rId49"/>
    <p:sldId id="417" r:id="rId50"/>
    <p:sldId id="469" r:id="rId51"/>
    <p:sldId id="464" r:id="rId52"/>
    <p:sldId id="290" r:id="rId53"/>
    <p:sldId id="291" r:id="rId54"/>
    <p:sldId id="353" r:id="rId55"/>
    <p:sldId id="422" r:id="rId56"/>
    <p:sldId id="431" r:id="rId57"/>
    <p:sldId id="347" r:id="rId58"/>
    <p:sldId id="260" r:id="rId59"/>
    <p:sldId id="261" r:id="rId60"/>
    <p:sldId id="262" r:id="rId61"/>
    <p:sldId id="263" r:id="rId62"/>
    <p:sldId id="264" r:id="rId63"/>
    <p:sldId id="432" r:id="rId64"/>
    <p:sldId id="456" r:id="rId65"/>
    <p:sldId id="457" r:id="rId66"/>
    <p:sldId id="458" r:id="rId67"/>
    <p:sldId id="459" r:id="rId68"/>
    <p:sldId id="460" r:id="rId69"/>
    <p:sldId id="461" r:id="rId70"/>
    <p:sldId id="462" r:id="rId71"/>
    <p:sldId id="463" r:id="rId72"/>
    <p:sldId id="343"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00" d="100"/>
          <a:sy n="100" d="100"/>
        </p:scale>
        <p:origin x="9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965678D-61DB-4382-A415-67FB38908E4A}"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54FEF-8A90-42EF-8162-9F37945FF7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54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7965678D-61DB-4382-A415-67FB38908E4A}" type="datetimeFigureOut">
              <a:rPr lang="en-US" smtClean="0"/>
              <a:t>2/27/2024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76E54FEF-8A90-42EF-8162-9F37945FF71E}"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18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7965678D-61DB-4382-A415-67FB38908E4A}" type="datetimeFigureOut">
              <a:rPr lang="en-US" smtClean="0"/>
              <a:t>2/27/2024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76E54FEF-8A90-42EF-8162-9F37945FF71E}"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728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5249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965678D-61DB-4382-A415-67FB38908E4A}"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54FEF-8A90-42EF-8162-9F37945FF71E}" type="slidenum">
              <a:rPr lang="en-US" smtClean="0"/>
              <a:t>‹#›</a:t>
            </a:fld>
            <a:endParaRPr lang="en-US"/>
          </a:p>
        </p:txBody>
      </p:sp>
    </p:spTree>
    <p:extLst>
      <p:ext uri="{BB962C8B-B14F-4D97-AF65-F5344CB8AC3E}">
        <p14:creationId xmlns:p14="http://schemas.microsoft.com/office/powerpoint/2010/main" val="173253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56B6693-78A5-4757-8FD6-4AC11781F7CC}" type="datetimeFigureOut">
              <a:rPr lang="en-US" smtClean="0"/>
              <a:t>2/27/2024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4F954C5-BABC-4D71-94A7-317C64EAAD9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4148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7965678D-61DB-4382-A415-67FB38908E4A}"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54FEF-8A90-42EF-8162-9F37945FF71E}"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161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65678D-61DB-4382-A415-67FB38908E4A}"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54FEF-8A90-42EF-8162-9F37945FF71E}" type="slidenum">
              <a:rPr lang="en-US" smtClean="0"/>
              <a:t>‹#›</a:t>
            </a:fld>
            <a:endParaRPr lang="en-US"/>
          </a:p>
        </p:txBody>
      </p:sp>
    </p:spTree>
    <p:extLst>
      <p:ext uri="{BB962C8B-B14F-4D97-AF65-F5344CB8AC3E}">
        <p14:creationId xmlns:p14="http://schemas.microsoft.com/office/powerpoint/2010/main" val="227963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965678D-61DB-4382-A415-67FB38908E4A}"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54FEF-8A90-42EF-8162-9F37945FF71E}"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82045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65678D-61DB-4382-A415-67FB38908E4A}"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54FEF-8A90-42EF-8162-9F37945FF7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4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5678D-61DB-4382-A415-67FB38908E4A}"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54FEF-8A90-42EF-8162-9F37945FF71E}" type="slidenum">
              <a:rPr lang="en-US" smtClean="0"/>
              <a:t>‹#›</a:t>
            </a:fld>
            <a:endParaRPr lang="en-US"/>
          </a:p>
        </p:txBody>
      </p:sp>
    </p:spTree>
    <p:extLst>
      <p:ext uri="{BB962C8B-B14F-4D97-AF65-F5344CB8AC3E}">
        <p14:creationId xmlns:p14="http://schemas.microsoft.com/office/powerpoint/2010/main" val="392959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65678D-61DB-4382-A415-67FB38908E4A}"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54FEF-8A90-42EF-8162-9F37945FF7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965678D-61DB-4382-A415-67FB38908E4A}" type="datetimeFigureOut">
              <a:rPr lang="en-US" smtClean="0"/>
              <a:t>2/27/2024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6E54FEF-8A90-42EF-8162-9F37945FF71E}"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8253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0.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2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41.png"/><Relationship Id="rId7" Type="http://schemas.openxmlformats.org/officeDocument/2006/relationships/image" Target="../media/image8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62.png"/><Relationship Id="rId4" Type="http://schemas.openxmlformats.org/officeDocument/2006/relationships/image" Target="../media/image500.png"/></Relationships>
</file>

<file path=ppt/slides/_rels/slide5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NUL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7CD8-FFB5-4501-BD6D-2395C6CFA05C}"/>
              </a:ext>
            </a:extLst>
          </p:cNvPr>
          <p:cNvSpPr>
            <a:spLocks noGrp="1"/>
          </p:cNvSpPr>
          <p:nvPr>
            <p:ph type="ctrTitle"/>
          </p:nvPr>
        </p:nvSpPr>
        <p:spPr/>
        <p:txBody>
          <a:bodyPr/>
          <a:lstStyle/>
          <a:p>
            <a:r>
              <a:rPr lang="en-US" dirty="0"/>
              <a:t>Coping With </a:t>
            </a:r>
            <a:br>
              <a:rPr lang="en-US" dirty="0"/>
            </a:br>
            <a:r>
              <a:rPr lang="en-US" dirty="0"/>
              <a:t>NP-Completeness</a:t>
            </a:r>
          </a:p>
        </p:txBody>
      </p:sp>
      <p:sp>
        <p:nvSpPr>
          <p:cNvPr id="3" name="Subtitle 2">
            <a:extLst>
              <a:ext uri="{FF2B5EF4-FFF2-40B4-BE49-F238E27FC236}">
                <a16:creationId xmlns:a16="http://schemas.microsoft.com/office/drawing/2014/main" id="{00B001B9-33A4-4851-B584-F5C6CE82B2EE}"/>
              </a:ext>
            </a:extLst>
          </p:cNvPr>
          <p:cNvSpPr>
            <a:spLocks noGrp="1"/>
          </p:cNvSpPr>
          <p:nvPr>
            <p:ph type="subTitle" idx="1"/>
          </p:nvPr>
        </p:nvSpPr>
        <p:spPr/>
        <p:txBody>
          <a:bodyPr/>
          <a:lstStyle/>
          <a:p>
            <a:r>
              <a:rPr lang="en-US" dirty="0"/>
              <a:t>CSE 417 Winter 24</a:t>
            </a:r>
          </a:p>
          <a:p>
            <a:r>
              <a:rPr lang="en-US" dirty="0"/>
              <a:t>Lecture 22</a:t>
            </a:r>
          </a:p>
        </p:txBody>
      </p:sp>
    </p:spTree>
    <p:extLst>
      <p:ext uri="{BB962C8B-B14F-4D97-AF65-F5344CB8AC3E}">
        <p14:creationId xmlns:p14="http://schemas.microsoft.com/office/powerpoint/2010/main" val="231961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A290-2FBD-4658-A4AE-A20FDA75FF94}"/>
              </a:ext>
            </a:extLst>
          </p:cNvPr>
          <p:cNvSpPr>
            <a:spLocks noGrp="1"/>
          </p:cNvSpPr>
          <p:nvPr>
            <p:ph type="title"/>
          </p:nvPr>
        </p:nvSpPr>
        <p:spPr/>
        <p:txBody>
          <a:bodyPr/>
          <a:lstStyle/>
          <a:p>
            <a:r>
              <a:rPr lang="en-US" dirty="0"/>
              <a:t>Edge Constraints</a:t>
            </a:r>
          </a:p>
        </p:txBody>
      </p:sp>
      <p:sp>
        <p:nvSpPr>
          <p:cNvPr id="3" name="Content Placeholder 2">
            <a:extLst>
              <a:ext uri="{FF2B5EF4-FFF2-40B4-BE49-F238E27FC236}">
                <a16:creationId xmlns:a16="http://schemas.microsoft.com/office/drawing/2014/main" id="{9DFEFE90-BD2F-41E4-9588-824C081B7AE5}"/>
              </a:ext>
            </a:extLst>
          </p:cNvPr>
          <p:cNvSpPr>
            <a:spLocks noGrp="1"/>
          </p:cNvSpPr>
          <p:nvPr>
            <p:ph idx="1"/>
          </p:nvPr>
        </p:nvSpPr>
        <p:spPr>
          <a:xfrm>
            <a:off x="575240" y="1463857"/>
            <a:ext cx="11187258" cy="558192"/>
          </a:xfrm>
        </p:spPr>
        <p:txBody>
          <a:bodyPr/>
          <a:lstStyle/>
          <a:p>
            <a:r>
              <a:rPr lang="en-US" dirty="0"/>
              <a:t>All combinations constraints:</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nvPr>
            </p:nvGraphicFramePr>
            <p:xfrm>
              <a:off x="245096" y="2207963"/>
              <a:ext cx="11517402" cy="3379092"/>
            </p:xfrm>
            <a:graphic>
              <a:graphicData uri="http://schemas.openxmlformats.org/drawingml/2006/table">
                <a:tbl>
                  <a:tblPr firstRow="1" bandRow="1">
                    <a:tableStyleId>{5C22544A-7EE6-4342-B048-85BDC9FD1C3A}</a:tableStyleId>
                  </a:tblPr>
                  <a:tblGrid>
                    <a:gridCol w="5090475">
                      <a:extLst>
                        <a:ext uri="{9D8B030D-6E8A-4147-A177-3AD203B41FA5}">
                          <a16:colId xmlns:a16="http://schemas.microsoft.com/office/drawing/2014/main" val="3865755891"/>
                        </a:ext>
                      </a:extLst>
                    </a:gridCol>
                    <a:gridCol w="6426927">
                      <a:extLst>
                        <a:ext uri="{9D8B030D-6E8A-4147-A177-3AD203B41FA5}">
                          <a16:colId xmlns:a16="http://schemas.microsoft.com/office/drawing/2014/main" val="1471404130"/>
                        </a:ext>
                      </a:extLst>
                    </a:gridCol>
                  </a:tblGrid>
                  <a:tr h="370840">
                    <a:tc>
                      <a:txBody>
                        <a:bodyPr/>
                        <a:lstStyle/>
                        <a:p>
                          <a:r>
                            <a:rPr lang="en-US" sz="2400" dirty="0">
                              <a:latin typeface="Segoe UI Semilight" panose="020B0402040204020203" pitchFamily="34" charset="0"/>
                              <a:cs typeface="Segoe UI Semilight" panose="020B0402040204020203" pitchFamily="34" charset="0"/>
                            </a:rPr>
                            <a:t>English – for each edge </a:t>
                          </a:r>
                          <a14:m>
                            <m:oMath xmlns:m="http://schemas.openxmlformats.org/officeDocument/2006/math">
                              <m:r>
                                <a:rPr lang="en-US" sz="2400" b="1" i="1" smtClean="0">
                                  <a:latin typeface="Cambria Math" panose="02040503050406030204" pitchFamily="18" charset="0"/>
                                  <a:cs typeface="Segoe UI Semilight" panose="020B0402040204020203" pitchFamily="34" charset="0"/>
                                </a:rPr>
                                <m:t>(</m:t>
                              </m:r>
                              <m:r>
                                <a:rPr lang="en-US" sz="2400" b="1" i="1" smtClean="0">
                                  <a:latin typeface="Cambria Math" panose="02040503050406030204" pitchFamily="18" charset="0"/>
                                  <a:cs typeface="Segoe UI Semilight" panose="020B0402040204020203" pitchFamily="34" charset="0"/>
                                </a:rPr>
                                <m:t>𝒖</m:t>
                              </m:r>
                              <m:r>
                                <a:rPr lang="en-US" sz="2400" b="1" i="1" smtClean="0">
                                  <a:latin typeface="Cambria Math" panose="02040503050406030204" pitchFamily="18" charset="0"/>
                                  <a:cs typeface="Segoe UI Semilight" panose="020B0402040204020203" pitchFamily="34" charset="0"/>
                                </a:rPr>
                                <m:t>,</m:t>
                              </m:r>
                              <m:r>
                                <a:rPr lang="en-US" sz="2400" b="1" i="1" smtClean="0">
                                  <a:latin typeface="Cambria Math" panose="02040503050406030204" pitchFamily="18" charset="0"/>
                                  <a:cs typeface="Segoe UI Semilight" panose="020B0402040204020203" pitchFamily="34" charset="0"/>
                                </a:rPr>
                                <m:t>𝒗</m:t>
                              </m:r>
                              <m:r>
                                <a:rPr lang="en-US" sz="2400" b="1"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rPr>
                                <m:t>𝑢</m:t>
                              </m:r>
                            </m:oMath>
                          </a14:m>
                          <a:r>
                            <a:rPr lang="en-US" sz="24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green, then</a:t>
                          </a:r>
                          <a:r>
                            <a:rPr lang="en-US" sz="24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baseline="0"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81723040"/>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green, then</a:t>
                          </a:r>
                          <a:r>
                            <a:rPr lang="en-US" sz="24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baseline="0"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32921544"/>
                      </a:ext>
                    </a:extLst>
                  </a:tr>
                </a:tbl>
              </a:graphicData>
            </a:graphic>
          </p:graphicFrame>
        </mc:Choice>
        <mc:Fallback xmlns="">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3392701871"/>
                  </p:ext>
                </p:extLst>
              </p:nvPr>
            </p:nvGraphicFramePr>
            <p:xfrm>
              <a:off x="245096" y="2207963"/>
              <a:ext cx="11517402" cy="3379092"/>
            </p:xfrm>
            <a:graphic>
              <a:graphicData uri="http://schemas.openxmlformats.org/drawingml/2006/table">
                <a:tbl>
                  <a:tblPr firstRow="1" bandRow="1">
                    <a:tableStyleId>{5C22544A-7EE6-4342-B048-85BDC9FD1C3A}</a:tableStyleId>
                  </a:tblPr>
                  <a:tblGrid>
                    <a:gridCol w="5090475">
                      <a:extLst>
                        <a:ext uri="{9D8B030D-6E8A-4147-A177-3AD203B41FA5}">
                          <a16:colId xmlns:a16="http://schemas.microsoft.com/office/drawing/2014/main" val="3865755891"/>
                        </a:ext>
                      </a:extLst>
                    </a:gridCol>
                    <a:gridCol w="6426927">
                      <a:extLst>
                        <a:ext uri="{9D8B030D-6E8A-4147-A177-3AD203B41FA5}">
                          <a16:colId xmlns:a16="http://schemas.microsoft.com/office/drawing/2014/main" val="1471404130"/>
                        </a:ext>
                      </a:extLst>
                    </a:gridCol>
                  </a:tblGrid>
                  <a:tr h="457200">
                    <a:tc>
                      <a:txBody>
                        <a:bodyPr/>
                        <a:lstStyle/>
                        <a:p>
                          <a:endParaRPr lang="en-US"/>
                        </a:p>
                      </a:txBody>
                      <a:tcPr>
                        <a:blipFill>
                          <a:blip r:embed="rId2"/>
                          <a:stretch>
                            <a:fillRect l="-120" t="-9333" r="-126826" b="-665333"/>
                          </a:stretch>
                        </a:blipFill>
                      </a:tcPr>
                    </a:tc>
                    <a:tc>
                      <a:txBody>
                        <a:bodyPr/>
                        <a:lstStyle/>
                        <a:p>
                          <a:r>
                            <a:rPr lang="en-US" sz="24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486982">
                    <a:tc>
                      <a:txBody>
                        <a:bodyPr/>
                        <a:lstStyle/>
                        <a:p>
                          <a:endParaRPr lang="en-US"/>
                        </a:p>
                      </a:txBody>
                      <a:tcPr>
                        <a:blipFill>
                          <a:blip r:embed="rId2"/>
                          <a:stretch>
                            <a:fillRect l="-120" t="-102500" r="-126826" b="-523750"/>
                          </a:stretch>
                        </a:blipFill>
                      </a:tcPr>
                    </a:tc>
                    <a:tc>
                      <a:txBody>
                        <a:bodyPr/>
                        <a:lstStyle/>
                        <a:p>
                          <a:endParaRPr lang="en-US"/>
                        </a:p>
                      </a:txBody>
                      <a:tcPr>
                        <a:blipFill>
                          <a:blip r:embed="rId2"/>
                          <a:stretch>
                            <a:fillRect l="-79242" t="-102500" r="-379" b="-523750"/>
                          </a:stretch>
                        </a:blipFill>
                      </a:tcPr>
                    </a:tc>
                    <a:extLst>
                      <a:ext uri="{0D108BD9-81ED-4DB2-BD59-A6C34878D82A}">
                        <a16:rowId xmlns:a16="http://schemas.microsoft.com/office/drawing/2014/main" val="2989585035"/>
                      </a:ext>
                    </a:extLst>
                  </a:tr>
                  <a:tr h="486982">
                    <a:tc>
                      <a:txBody>
                        <a:bodyPr/>
                        <a:lstStyle/>
                        <a:p>
                          <a:endParaRPr lang="en-US"/>
                        </a:p>
                      </a:txBody>
                      <a:tcPr>
                        <a:blipFill>
                          <a:blip r:embed="rId2"/>
                          <a:stretch>
                            <a:fillRect l="-120" t="-202500" r="-126826" b="-423750"/>
                          </a:stretch>
                        </a:blipFill>
                      </a:tcPr>
                    </a:tc>
                    <a:tc>
                      <a:txBody>
                        <a:bodyPr/>
                        <a:lstStyle/>
                        <a:p>
                          <a:endParaRPr lang="en-US"/>
                        </a:p>
                      </a:txBody>
                      <a:tcPr>
                        <a:blipFill>
                          <a:blip r:embed="rId2"/>
                          <a:stretch>
                            <a:fillRect l="-79242" t="-202500" r="-379" b="-423750"/>
                          </a:stretch>
                        </a:blipFill>
                      </a:tcPr>
                    </a:tc>
                    <a:extLst>
                      <a:ext uri="{0D108BD9-81ED-4DB2-BD59-A6C34878D82A}">
                        <a16:rowId xmlns:a16="http://schemas.microsoft.com/office/drawing/2014/main" val="3122762175"/>
                      </a:ext>
                    </a:extLst>
                  </a:tr>
                  <a:tr h="486982">
                    <a:tc>
                      <a:txBody>
                        <a:bodyPr/>
                        <a:lstStyle/>
                        <a:p>
                          <a:endParaRPr lang="en-US"/>
                        </a:p>
                      </a:txBody>
                      <a:tcPr>
                        <a:blipFill>
                          <a:blip r:embed="rId2"/>
                          <a:stretch>
                            <a:fillRect l="-120" t="-302500" r="-126826" b="-323750"/>
                          </a:stretch>
                        </a:blipFill>
                      </a:tcPr>
                    </a:tc>
                    <a:tc>
                      <a:txBody>
                        <a:bodyPr/>
                        <a:lstStyle/>
                        <a:p>
                          <a:endParaRPr lang="en-US"/>
                        </a:p>
                      </a:txBody>
                      <a:tcPr>
                        <a:blipFill>
                          <a:blip r:embed="rId2"/>
                          <a:stretch>
                            <a:fillRect l="-79242" t="-302500" r="-379" b="-323750"/>
                          </a:stretch>
                        </a:blipFill>
                      </a:tcPr>
                    </a:tc>
                    <a:extLst>
                      <a:ext uri="{0D108BD9-81ED-4DB2-BD59-A6C34878D82A}">
                        <a16:rowId xmlns:a16="http://schemas.microsoft.com/office/drawing/2014/main" val="1968665760"/>
                      </a:ext>
                    </a:extLst>
                  </a:tr>
                  <a:tr h="486982">
                    <a:tc>
                      <a:txBody>
                        <a:bodyPr/>
                        <a:lstStyle/>
                        <a:p>
                          <a:endParaRPr lang="en-US"/>
                        </a:p>
                      </a:txBody>
                      <a:tcPr>
                        <a:blipFill>
                          <a:blip r:embed="rId2"/>
                          <a:stretch>
                            <a:fillRect l="-120" t="-402500" r="-126826" b="-223750"/>
                          </a:stretch>
                        </a:blipFill>
                      </a:tcPr>
                    </a:tc>
                    <a:tc>
                      <a:txBody>
                        <a:bodyPr/>
                        <a:lstStyle/>
                        <a:p>
                          <a:endParaRPr lang="en-US"/>
                        </a:p>
                      </a:txBody>
                      <a:tcPr>
                        <a:blipFill>
                          <a:blip r:embed="rId2"/>
                          <a:stretch>
                            <a:fillRect l="-79242" t="-402500" r="-379" b="-223750"/>
                          </a:stretch>
                        </a:blipFill>
                      </a:tcPr>
                    </a:tc>
                    <a:extLst>
                      <a:ext uri="{0D108BD9-81ED-4DB2-BD59-A6C34878D82A}">
                        <a16:rowId xmlns:a16="http://schemas.microsoft.com/office/drawing/2014/main" val="3024052586"/>
                      </a:ext>
                    </a:extLst>
                  </a:tr>
                  <a:tr h="486982">
                    <a:tc>
                      <a:txBody>
                        <a:bodyPr/>
                        <a:lstStyle/>
                        <a:p>
                          <a:endParaRPr lang="en-US"/>
                        </a:p>
                      </a:txBody>
                      <a:tcPr>
                        <a:blipFill>
                          <a:blip r:embed="rId2"/>
                          <a:stretch>
                            <a:fillRect l="-120" t="-502500" r="-126826" b="-123750"/>
                          </a:stretch>
                        </a:blipFill>
                      </a:tcPr>
                    </a:tc>
                    <a:tc>
                      <a:txBody>
                        <a:bodyPr/>
                        <a:lstStyle/>
                        <a:p>
                          <a:endParaRPr lang="en-US"/>
                        </a:p>
                      </a:txBody>
                      <a:tcPr>
                        <a:blipFill>
                          <a:blip r:embed="rId2"/>
                          <a:stretch>
                            <a:fillRect l="-79242" t="-502500" r="-379" b="-123750"/>
                          </a:stretch>
                        </a:blipFill>
                      </a:tcPr>
                    </a:tc>
                    <a:extLst>
                      <a:ext uri="{0D108BD9-81ED-4DB2-BD59-A6C34878D82A}">
                        <a16:rowId xmlns:a16="http://schemas.microsoft.com/office/drawing/2014/main" val="1481723040"/>
                      </a:ext>
                    </a:extLst>
                  </a:tr>
                  <a:tr h="486982">
                    <a:tc>
                      <a:txBody>
                        <a:bodyPr/>
                        <a:lstStyle/>
                        <a:p>
                          <a:endParaRPr lang="en-US"/>
                        </a:p>
                      </a:txBody>
                      <a:tcPr>
                        <a:blipFill>
                          <a:blip r:embed="rId2"/>
                          <a:stretch>
                            <a:fillRect l="-120" t="-602500" r="-126826" b="-23750"/>
                          </a:stretch>
                        </a:blipFill>
                      </a:tcPr>
                    </a:tc>
                    <a:tc>
                      <a:txBody>
                        <a:bodyPr/>
                        <a:lstStyle/>
                        <a:p>
                          <a:endParaRPr lang="en-US"/>
                        </a:p>
                      </a:txBody>
                      <a:tcPr>
                        <a:blipFill>
                          <a:blip r:embed="rId2"/>
                          <a:stretch>
                            <a:fillRect l="-79242" t="-602500" r="-379" b="-23750"/>
                          </a:stretch>
                        </a:blipFill>
                      </a:tcPr>
                    </a:tc>
                    <a:extLst>
                      <a:ext uri="{0D108BD9-81ED-4DB2-BD59-A6C34878D82A}">
                        <a16:rowId xmlns:a16="http://schemas.microsoft.com/office/drawing/2014/main" val="1432921544"/>
                      </a:ext>
                    </a:extLst>
                  </a:tr>
                </a:tbl>
              </a:graphicData>
            </a:graphic>
          </p:graphicFrame>
        </mc:Fallback>
      </mc:AlternateContent>
      <p:sp>
        <p:nvSpPr>
          <p:cNvPr id="5" name="Content Placeholder 2">
            <a:extLst>
              <a:ext uri="{FF2B5EF4-FFF2-40B4-BE49-F238E27FC236}">
                <a16:creationId xmlns:a16="http://schemas.microsoft.com/office/drawing/2014/main" id="{F37BE6FC-53DE-4BFA-B340-B88B31D76BAB}"/>
              </a:ext>
            </a:extLst>
          </p:cNvPr>
          <p:cNvSpPr txBox="1">
            <a:spLocks/>
          </p:cNvSpPr>
          <p:nvPr/>
        </p:nvSpPr>
        <p:spPr>
          <a:xfrm>
            <a:off x="245096" y="5929654"/>
            <a:ext cx="11187258" cy="558192"/>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Some of these aren’t strictly necessary (are implied by the others) but better safe than sorry.</a:t>
            </a:r>
          </a:p>
        </p:txBody>
      </p:sp>
    </p:spTree>
    <p:extLst>
      <p:ext uri="{BB962C8B-B14F-4D97-AF65-F5344CB8AC3E}">
        <p14:creationId xmlns:p14="http://schemas.microsoft.com/office/powerpoint/2010/main" val="2571979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654A-DF89-438F-B003-F9579B24547E}"/>
              </a:ext>
            </a:extLst>
          </p:cNvPr>
          <p:cNvSpPr>
            <a:spLocks noGrp="1"/>
          </p:cNvSpPr>
          <p:nvPr>
            <p:ph type="title"/>
          </p:nvPr>
        </p:nvSpPr>
        <p:spPr>
          <a:xfrm>
            <a:off x="575239" y="263276"/>
            <a:ext cx="7425761" cy="1014667"/>
          </a:xfrm>
        </p:spPr>
        <p:txBody>
          <a:bodyPr>
            <a:normAutofit fontScale="90000"/>
          </a:bodyPr>
          <a:lstStyle/>
          <a:p>
            <a:r>
              <a:rPr lang="en-US" dirty="0"/>
              <a:t>Are those constraints enough?</a:t>
            </a:r>
          </a:p>
        </p:txBody>
      </p:sp>
      <p:sp>
        <p:nvSpPr>
          <p:cNvPr id="3" name="Content Placeholder 2">
            <a:extLst>
              <a:ext uri="{FF2B5EF4-FFF2-40B4-BE49-F238E27FC236}">
                <a16:creationId xmlns:a16="http://schemas.microsoft.com/office/drawing/2014/main" id="{F234EEB8-A199-4592-90A8-9D48B26592B0}"/>
              </a:ext>
            </a:extLst>
          </p:cNvPr>
          <p:cNvSpPr>
            <a:spLocks noGrp="1"/>
          </p:cNvSpPr>
          <p:nvPr>
            <p:ph idx="1"/>
          </p:nvPr>
        </p:nvSpPr>
        <p:spPr>
          <a:xfrm>
            <a:off x="213346" y="2092507"/>
            <a:ext cx="9927660" cy="1457143"/>
          </a:xfrm>
        </p:spPr>
        <p:txBody>
          <a:bodyPr>
            <a:normAutofit lnSpcReduction="10000"/>
          </a:bodyPr>
          <a:lstStyle/>
          <a:p>
            <a:r>
              <a:rPr lang="en-US" sz="2400" dirty="0"/>
              <a:t>Suppose we used those constraints, ran the 3-SAT solver on these constraints, and just return what it says.</a:t>
            </a:r>
          </a:p>
          <a:p>
            <a:r>
              <a:rPr lang="en-US" sz="2400" dirty="0"/>
              <a:t>Are we done? If this reduction is correct, explain to each other why!</a:t>
            </a:r>
            <a:br>
              <a:rPr lang="en-US" sz="2400" dirty="0"/>
            </a:br>
            <a:r>
              <a:rPr lang="en-US" sz="2400" dirty="0"/>
              <a:t>If it’s not correct explain why not.</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800785E-6207-4F09-8BEE-904FAC3F4C5C}"/>
                  </a:ext>
                </a:extLst>
              </p:cNvPr>
              <p:cNvGraphicFramePr>
                <a:graphicFrameLocks noGrp="1"/>
              </p:cNvGraphicFramePr>
              <p:nvPr>
                <p:extLst/>
              </p:nvPr>
            </p:nvGraphicFramePr>
            <p:xfrm>
              <a:off x="213346" y="3672832"/>
              <a:ext cx="9362454" cy="2921892"/>
            </p:xfrm>
            <a:graphic>
              <a:graphicData uri="http://schemas.openxmlformats.org/drawingml/2006/table">
                <a:tbl>
                  <a:tblPr firstRow="1" bandRow="1">
                    <a:tableStyleId>{5C22544A-7EE6-4342-B048-85BDC9FD1C3A}</a:tableStyleId>
                  </a:tblPr>
                  <a:tblGrid>
                    <a:gridCol w="4138029">
                      <a:extLst>
                        <a:ext uri="{9D8B030D-6E8A-4147-A177-3AD203B41FA5}">
                          <a16:colId xmlns:a16="http://schemas.microsoft.com/office/drawing/2014/main" val="3865755891"/>
                        </a:ext>
                      </a:extLst>
                    </a:gridCol>
                    <a:gridCol w="5224425">
                      <a:extLst>
                        <a:ext uri="{9D8B030D-6E8A-4147-A177-3AD203B41FA5}">
                          <a16:colId xmlns:a16="http://schemas.microsoft.com/office/drawing/2014/main" val="1471404130"/>
                        </a:ext>
                      </a:extLst>
                    </a:gridCol>
                  </a:tblGrid>
                  <a:tr h="370840">
                    <a:tc>
                      <a:txBody>
                        <a:bodyPr/>
                        <a:lstStyle/>
                        <a:p>
                          <a:r>
                            <a:rPr lang="en-US" sz="2000" dirty="0">
                              <a:latin typeface="Segoe UI Semilight" panose="020B0402040204020203" pitchFamily="34" charset="0"/>
                              <a:cs typeface="Segoe UI Semilight" panose="020B0402040204020203" pitchFamily="34" charset="0"/>
                            </a:rPr>
                            <a:t>English – for each edge </a:t>
                          </a:r>
                          <a14:m>
                            <m:oMath xmlns:m="http://schemas.openxmlformats.org/officeDocument/2006/math">
                              <m:r>
                                <a:rPr lang="en-US" sz="2000" b="1" i="1" smtClean="0">
                                  <a:latin typeface="Cambria Math" panose="02040503050406030204" pitchFamily="18" charset="0"/>
                                  <a:cs typeface="Segoe UI Semilight" panose="020B0402040204020203" pitchFamily="34" charset="0"/>
                                </a:rPr>
                                <m:t>(</m:t>
                              </m:r>
                              <m:r>
                                <a:rPr lang="en-US" sz="2000" b="1" i="1" smtClean="0">
                                  <a:latin typeface="Cambria Math" panose="02040503050406030204" pitchFamily="18" charset="0"/>
                                  <a:cs typeface="Segoe UI Semilight" panose="020B0402040204020203" pitchFamily="34" charset="0"/>
                                </a:rPr>
                                <m:t>𝒖</m:t>
                              </m:r>
                              <m:r>
                                <a:rPr lang="en-US" sz="2000" b="1" i="1" smtClean="0">
                                  <a:latin typeface="Cambria Math" panose="02040503050406030204" pitchFamily="18" charset="0"/>
                                  <a:cs typeface="Segoe UI Semilight" panose="020B0402040204020203" pitchFamily="34" charset="0"/>
                                </a:rPr>
                                <m:t>,</m:t>
                              </m:r>
                              <m:r>
                                <a:rPr lang="en-US" sz="2000" b="1" i="1" smtClean="0">
                                  <a:latin typeface="Cambria Math" panose="02040503050406030204" pitchFamily="18" charset="0"/>
                                  <a:cs typeface="Segoe UI Semilight" panose="020B0402040204020203" pitchFamily="34" charset="0"/>
                                </a:rPr>
                                <m:t>𝒗</m:t>
                              </m:r>
                              <m:r>
                                <a:rPr lang="en-US" sz="2000" b="1"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a:txBody>
                      <a:tcPr/>
                    </a:tc>
                    <a:tc>
                      <a:txBody>
                        <a:bodyPr/>
                        <a:lstStyle/>
                        <a:p>
                          <a:r>
                            <a:rPr lang="en-US" sz="20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rPr>
                                <m:t>𝑢</m:t>
                              </m:r>
                            </m:oMath>
                          </a14:m>
                          <a:r>
                            <a:rPr lang="en-US" sz="20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r>
                                <a:rPr lang="en-US" sz="2000" b="0" i="1" smtClean="0">
                                  <a:latin typeface="Cambria Math" panose="02040503050406030204" pitchFamily="18" charset="0"/>
                                  <a:cs typeface="Segoe UI Semilight" panose="020B0402040204020203" pitchFamily="34" charset="0"/>
                                </a:rPr>
                                <m:t> </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green, then</a:t>
                          </a:r>
                          <a:r>
                            <a:rPr lang="en-US" sz="20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000" b="0" i="1" baseline="0"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r>
                                <a:rPr lang="en-US" sz="2000" b="0" i="1" smtClean="0">
                                  <a:latin typeface="Cambria Math" panose="02040503050406030204" pitchFamily="18" charset="0"/>
                                  <a:cs typeface="Segoe UI Semilight" panose="020B0402040204020203" pitchFamily="34" charset="0"/>
                                </a:rPr>
                                <m:t> </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81723040"/>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green, then</a:t>
                          </a:r>
                          <a:r>
                            <a:rPr lang="en-US" sz="20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000" b="0" i="1" baseline="0"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32921544"/>
                      </a:ext>
                    </a:extLst>
                  </a:tr>
                </a:tbl>
              </a:graphicData>
            </a:graphic>
          </p:graphicFrame>
        </mc:Choice>
        <mc:Fallback xmlns="">
          <p:graphicFrame>
            <p:nvGraphicFramePr>
              <p:cNvPr id="4" name="Table 3">
                <a:extLst>
                  <a:ext uri="{FF2B5EF4-FFF2-40B4-BE49-F238E27FC236}">
                    <a16:creationId xmlns:a16="http://schemas.microsoft.com/office/drawing/2014/main" id="{9800785E-6207-4F09-8BEE-904FAC3F4C5C}"/>
                  </a:ext>
                </a:extLst>
              </p:cNvPr>
              <p:cNvGraphicFramePr>
                <a:graphicFrameLocks noGrp="1"/>
              </p:cNvGraphicFramePr>
              <p:nvPr>
                <p:extLst>
                  <p:ext uri="{D42A27DB-BD31-4B8C-83A1-F6EECF244321}">
                    <p14:modId xmlns:p14="http://schemas.microsoft.com/office/powerpoint/2010/main" val="3973126891"/>
                  </p:ext>
                </p:extLst>
              </p:nvPr>
            </p:nvGraphicFramePr>
            <p:xfrm>
              <a:off x="213346" y="3672832"/>
              <a:ext cx="9362454" cy="2921892"/>
            </p:xfrm>
            <a:graphic>
              <a:graphicData uri="http://schemas.openxmlformats.org/drawingml/2006/table">
                <a:tbl>
                  <a:tblPr firstRow="1" bandRow="1">
                    <a:tableStyleId>{5C22544A-7EE6-4342-B048-85BDC9FD1C3A}</a:tableStyleId>
                  </a:tblPr>
                  <a:tblGrid>
                    <a:gridCol w="4138029">
                      <a:extLst>
                        <a:ext uri="{9D8B030D-6E8A-4147-A177-3AD203B41FA5}">
                          <a16:colId xmlns:a16="http://schemas.microsoft.com/office/drawing/2014/main" val="3865755891"/>
                        </a:ext>
                      </a:extLst>
                    </a:gridCol>
                    <a:gridCol w="5224425">
                      <a:extLst>
                        <a:ext uri="{9D8B030D-6E8A-4147-A177-3AD203B41FA5}">
                          <a16:colId xmlns:a16="http://schemas.microsoft.com/office/drawing/2014/main" val="1471404130"/>
                        </a:ext>
                      </a:extLst>
                    </a:gridCol>
                  </a:tblGrid>
                  <a:tr h="396240">
                    <a:tc>
                      <a:txBody>
                        <a:bodyPr/>
                        <a:lstStyle/>
                        <a:p>
                          <a:endParaRPr lang="en-US"/>
                        </a:p>
                      </a:txBody>
                      <a:tcPr>
                        <a:blipFill>
                          <a:blip r:embed="rId2"/>
                          <a:stretch>
                            <a:fillRect l="-147" t="-6154" r="-126951" b="-661538"/>
                          </a:stretch>
                        </a:blipFill>
                      </a:tcPr>
                    </a:tc>
                    <a:tc>
                      <a:txBody>
                        <a:bodyPr/>
                        <a:lstStyle/>
                        <a:p>
                          <a:r>
                            <a:rPr lang="en-US" sz="20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420942">
                    <a:tc>
                      <a:txBody>
                        <a:bodyPr/>
                        <a:lstStyle/>
                        <a:p>
                          <a:endParaRPr lang="en-US"/>
                        </a:p>
                      </a:txBody>
                      <a:tcPr>
                        <a:blipFill>
                          <a:blip r:embed="rId2"/>
                          <a:stretch>
                            <a:fillRect l="-147" t="-100000" r="-126951" b="-523188"/>
                          </a:stretch>
                        </a:blipFill>
                      </a:tcPr>
                    </a:tc>
                    <a:tc>
                      <a:txBody>
                        <a:bodyPr/>
                        <a:lstStyle/>
                        <a:p>
                          <a:endParaRPr lang="en-US"/>
                        </a:p>
                      </a:txBody>
                      <a:tcPr>
                        <a:blipFill>
                          <a:blip r:embed="rId2"/>
                          <a:stretch>
                            <a:fillRect l="-79254" t="-100000" r="-466" b="-523188"/>
                          </a:stretch>
                        </a:blipFill>
                      </a:tcPr>
                    </a:tc>
                    <a:extLst>
                      <a:ext uri="{0D108BD9-81ED-4DB2-BD59-A6C34878D82A}">
                        <a16:rowId xmlns:a16="http://schemas.microsoft.com/office/drawing/2014/main" val="2989585035"/>
                      </a:ext>
                    </a:extLst>
                  </a:tr>
                  <a:tr h="420942">
                    <a:tc>
                      <a:txBody>
                        <a:bodyPr/>
                        <a:lstStyle/>
                        <a:p>
                          <a:endParaRPr lang="en-US"/>
                        </a:p>
                      </a:txBody>
                      <a:tcPr>
                        <a:blipFill>
                          <a:blip r:embed="rId2"/>
                          <a:stretch>
                            <a:fillRect l="-147" t="-200000" r="-126951" b="-423188"/>
                          </a:stretch>
                        </a:blipFill>
                      </a:tcPr>
                    </a:tc>
                    <a:tc>
                      <a:txBody>
                        <a:bodyPr/>
                        <a:lstStyle/>
                        <a:p>
                          <a:endParaRPr lang="en-US"/>
                        </a:p>
                      </a:txBody>
                      <a:tcPr>
                        <a:blipFill>
                          <a:blip r:embed="rId2"/>
                          <a:stretch>
                            <a:fillRect l="-79254" t="-200000" r="-466" b="-423188"/>
                          </a:stretch>
                        </a:blipFill>
                      </a:tcPr>
                    </a:tc>
                    <a:extLst>
                      <a:ext uri="{0D108BD9-81ED-4DB2-BD59-A6C34878D82A}">
                        <a16:rowId xmlns:a16="http://schemas.microsoft.com/office/drawing/2014/main" val="3122762175"/>
                      </a:ext>
                    </a:extLst>
                  </a:tr>
                  <a:tr h="420942">
                    <a:tc>
                      <a:txBody>
                        <a:bodyPr/>
                        <a:lstStyle/>
                        <a:p>
                          <a:endParaRPr lang="en-US"/>
                        </a:p>
                      </a:txBody>
                      <a:tcPr>
                        <a:blipFill>
                          <a:blip r:embed="rId2"/>
                          <a:stretch>
                            <a:fillRect l="-147" t="-295714" r="-126951" b="-317143"/>
                          </a:stretch>
                        </a:blipFill>
                      </a:tcPr>
                    </a:tc>
                    <a:tc>
                      <a:txBody>
                        <a:bodyPr/>
                        <a:lstStyle/>
                        <a:p>
                          <a:endParaRPr lang="en-US"/>
                        </a:p>
                      </a:txBody>
                      <a:tcPr>
                        <a:blipFill>
                          <a:blip r:embed="rId2"/>
                          <a:stretch>
                            <a:fillRect l="-79254" t="-295714" r="-466" b="-317143"/>
                          </a:stretch>
                        </a:blipFill>
                      </a:tcPr>
                    </a:tc>
                    <a:extLst>
                      <a:ext uri="{0D108BD9-81ED-4DB2-BD59-A6C34878D82A}">
                        <a16:rowId xmlns:a16="http://schemas.microsoft.com/office/drawing/2014/main" val="1968665760"/>
                      </a:ext>
                    </a:extLst>
                  </a:tr>
                  <a:tr h="420942">
                    <a:tc>
                      <a:txBody>
                        <a:bodyPr/>
                        <a:lstStyle/>
                        <a:p>
                          <a:endParaRPr lang="en-US"/>
                        </a:p>
                      </a:txBody>
                      <a:tcPr>
                        <a:blipFill>
                          <a:blip r:embed="rId2"/>
                          <a:stretch>
                            <a:fillRect l="-147" t="-401449" r="-126951" b="-221739"/>
                          </a:stretch>
                        </a:blipFill>
                      </a:tcPr>
                    </a:tc>
                    <a:tc>
                      <a:txBody>
                        <a:bodyPr/>
                        <a:lstStyle/>
                        <a:p>
                          <a:endParaRPr lang="en-US"/>
                        </a:p>
                      </a:txBody>
                      <a:tcPr>
                        <a:blipFill>
                          <a:blip r:embed="rId2"/>
                          <a:stretch>
                            <a:fillRect l="-79254" t="-401449" r="-466" b="-221739"/>
                          </a:stretch>
                        </a:blipFill>
                      </a:tcPr>
                    </a:tc>
                    <a:extLst>
                      <a:ext uri="{0D108BD9-81ED-4DB2-BD59-A6C34878D82A}">
                        <a16:rowId xmlns:a16="http://schemas.microsoft.com/office/drawing/2014/main" val="3024052586"/>
                      </a:ext>
                    </a:extLst>
                  </a:tr>
                  <a:tr h="420942">
                    <a:tc>
                      <a:txBody>
                        <a:bodyPr/>
                        <a:lstStyle/>
                        <a:p>
                          <a:endParaRPr lang="en-US"/>
                        </a:p>
                      </a:txBody>
                      <a:tcPr>
                        <a:blipFill>
                          <a:blip r:embed="rId2"/>
                          <a:stretch>
                            <a:fillRect l="-147" t="-501449" r="-126951" b="-121739"/>
                          </a:stretch>
                        </a:blipFill>
                      </a:tcPr>
                    </a:tc>
                    <a:tc>
                      <a:txBody>
                        <a:bodyPr/>
                        <a:lstStyle/>
                        <a:p>
                          <a:endParaRPr lang="en-US"/>
                        </a:p>
                      </a:txBody>
                      <a:tcPr>
                        <a:blipFill>
                          <a:blip r:embed="rId2"/>
                          <a:stretch>
                            <a:fillRect l="-79254" t="-501449" r="-466" b="-121739"/>
                          </a:stretch>
                        </a:blipFill>
                      </a:tcPr>
                    </a:tc>
                    <a:extLst>
                      <a:ext uri="{0D108BD9-81ED-4DB2-BD59-A6C34878D82A}">
                        <a16:rowId xmlns:a16="http://schemas.microsoft.com/office/drawing/2014/main" val="1481723040"/>
                      </a:ext>
                    </a:extLst>
                  </a:tr>
                  <a:tr h="420942">
                    <a:tc>
                      <a:txBody>
                        <a:bodyPr/>
                        <a:lstStyle/>
                        <a:p>
                          <a:endParaRPr lang="en-US"/>
                        </a:p>
                      </a:txBody>
                      <a:tcPr>
                        <a:blipFill>
                          <a:blip r:embed="rId2"/>
                          <a:stretch>
                            <a:fillRect l="-147" t="-601449" r="-126951" b="-21739"/>
                          </a:stretch>
                        </a:blipFill>
                      </a:tcPr>
                    </a:tc>
                    <a:tc>
                      <a:txBody>
                        <a:bodyPr/>
                        <a:lstStyle/>
                        <a:p>
                          <a:endParaRPr lang="en-US"/>
                        </a:p>
                      </a:txBody>
                      <a:tcPr>
                        <a:blipFill>
                          <a:blip r:embed="rId2"/>
                          <a:stretch>
                            <a:fillRect l="-79254" t="-601449" r="-466" b="-21739"/>
                          </a:stretch>
                        </a:blipFill>
                      </a:tcPr>
                    </a:tc>
                    <a:extLst>
                      <a:ext uri="{0D108BD9-81ED-4DB2-BD59-A6C34878D82A}">
                        <a16:rowId xmlns:a16="http://schemas.microsoft.com/office/drawing/2014/main" val="1432921544"/>
                      </a:ext>
                    </a:extLst>
                  </a:tr>
                </a:tbl>
              </a:graphicData>
            </a:graphic>
          </p:graphicFrame>
        </mc:Fallback>
      </mc:AlternateContent>
    </p:spTree>
    <p:extLst>
      <p:ext uri="{BB962C8B-B14F-4D97-AF65-F5344CB8AC3E}">
        <p14:creationId xmlns:p14="http://schemas.microsoft.com/office/powerpoint/2010/main" val="394155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654A-DF89-438F-B003-F9579B24547E}"/>
              </a:ext>
            </a:extLst>
          </p:cNvPr>
          <p:cNvSpPr>
            <a:spLocks noGrp="1"/>
          </p:cNvSpPr>
          <p:nvPr>
            <p:ph type="title"/>
          </p:nvPr>
        </p:nvSpPr>
        <p:spPr/>
        <p:txBody>
          <a:bodyPr/>
          <a:lstStyle/>
          <a:p>
            <a:r>
              <a:rPr lang="en-US" dirty="0"/>
              <a:t>Are those constraints enough?</a:t>
            </a:r>
          </a:p>
        </p:txBody>
      </p:sp>
      <p:sp>
        <p:nvSpPr>
          <p:cNvPr id="3" name="Content Placeholder 2">
            <a:extLst>
              <a:ext uri="{FF2B5EF4-FFF2-40B4-BE49-F238E27FC236}">
                <a16:creationId xmlns:a16="http://schemas.microsoft.com/office/drawing/2014/main" id="{F234EEB8-A199-4592-90A8-9D48B26592B0}"/>
              </a:ext>
            </a:extLst>
          </p:cNvPr>
          <p:cNvSpPr>
            <a:spLocks noGrp="1"/>
          </p:cNvSpPr>
          <p:nvPr>
            <p:ph idx="1"/>
          </p:nvPr>
        </p:nvSpPr>
        <p:spPr/>
        <p:txBody>
          <a:bodyPr/>
          <a:lstStyle/>
          <a:p>
            <a:r>
              <a:rPr lang="en-US" dirty="0"/>
              <a:t>Suppose we used those constraints, ran the 3-SAT solver on what we got.</a:t>
            </a:r>
          </a:p>
          <a:p>
            <a:endParaRPr lang="en-US" dirty="0"/>
          </a:p>
          <a:p>
            <a:r>
              <a:rPr lang="en-US" dirty="0"/>
              <a:t>If the graph is 3-colorable, then the 3-SAT instance has a solution (pick your favorite coloring and set the variables to match that coloring). </a:t>
            </a:r>
          </a:p>
          <a:p>
            <a:r>
              <a:rPr lang="en-US" dirty="0"/>
              <a:t>If the graph is not 3-colorable</a:t>
            </a:r>
          </a:p>
          <a:p>
            <a:r>
              <a:rPr lang="en-US" dirty="0"/>
              <a:t>The 3-SAT solver will still say there’s a solution for this instance. Just set every variable to false!</a:t>
            </a:r>
          </a:p>
        </p:txBody>
      </p:sp>
    </p:spTree>
    <p:extLst>
      <p:ext uri="{BB962C8B-B14F-4D97-AF65-F5344CB8AC3E}">
        <p14:creationId xmlns:p14="http://schemas.microsoft.com/office/powerpoint/2010/main" val="41173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15B9-20CB-4240-9F3F-B54682B8C572}"/>
              </a:ext>
            </a:extLst>
          </p:cNvPr>
          <p:cNvSpPr>
            <a:spLocks noGrp="1"/>
          </p:cNvSpPr>
          <p:nvPr>
            <p:ph type="title"/>
          </p:nvPr>
        </p:nvSpPr>
        <p:spPr/>
        <p:txBody>
          <a:bodyPr/>
          <a:lstStyle/>
          <a:p>
            <a:r>
              <a:rPr lang="en-US" dirty="0"/>
              <a:t>Consistency Constraints</a:t>
            </a:r>
          </a:p>
        </p:txBody>
      </p:sp>
      <p:sp>
        <p:nvSpPr>
          <p:cNvPr id="3" name="Content Placeholder 2">
            <a:extLst>
              <a:ext uri="{FF2B5EF4-FFF2-40B4-BE49-F238E27FC236}">
                <a16:creationId xmlns:a16="http://schemas.microsoft.com/office/drawing/2014/main" id="{244162AF-4C48-4E54-8214-3CBDA0D6C33D}"/>
              </a:ext>
            </a:extLst>
          </p:cNvPr>
          <p:cNvSpPr>
            <a:spLocks noGrp="1"/>
          </p:cNvSpPr>
          <p:nvPr>
            <p:ph idx="1"/>
          </p:nvPr>
        </p:nvSpPr>
        <p:spPr/>
        <p:txBody>
          <a:bodyPr/>
          <a:lstStyle/>
          <a:p>
            <a:r>
              <a:rPr lang="en-US" dirty="0"/>
              <a:t>Reductions often need extra constraints/structures.</a:t>
            </a:r>
          </a:p>
          <a:p>
            <a:r>
              <a:rPr lang="en-US" dirty="0"/>
              <a:t>When you say “I want this variable to mean X” you really need to force the variable to mean X.</a:t>
            </a:r>
          </a:p>
          <a:p>
            <a:endParaRPr lang="en-US" dirty="0"/>
          </a:p>
          <a:p>
            <a:r>
              <a:rPr lang="en-US" dirty="0"/>
              <a:t>So if you want a coloring, you need to make sure even “well, yeah of course that’s what I meant” requirements are explicit. </a:t>
            </a:r>
          </a:p>
          <a:p>
            <a:endParaRPr lang="en-US" dirty="0"/>
          </a:p>
          <a:p>
            <a:r>
              <a:rPr lang="en-US" dirty="0"/>
              <a:t>What are we missing? Every vertex needs exactly one color.</a:t>
            </a:r>
          </a:p>
        </p:txBody>
      </p:sp>
    </p:spTree>
    <p:extLst>
      <p:ext uri="{BB962C8B-B14F-4D97-AF65-F5344CB8AC3E}">
        <p14:creationId xmlns:p14="http://schemas.microsoft.com/office/powerpoint/2010/main" val="213617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A290-2FBD-4658-A4AE-A20FDA75FF94}"/>
              </a:ext>
            </a:extLst>
          </p:cNvPr>
          <p:cNvSpPr>
            <a:spLocks noGrp="1"/>
          </p:cNvSpPr>
          <p:nvPr>
            <p:ph type="title"/>
          </p:nvPr>
        </p:nvSpPr>
        <p:spPr/>
        <p:txBody>
          <a:bodyPr/>
          <a:lstStyle/>
          <a:p>
            <a:r>
              <a:rPr lang="en-US" dirty="0"/>
              <a:t>Consistency</a:t>
            </a:r>
          </a:p>
        </p:txBody>
      </p:sp>
      <p:sp>
        <p:nvSpPr>
          <p:cNvPr id="3" name="Content Placeholder 2">
            <a:extLst>
              <a:ext uri="{FF2B5EF4-FFF2-40B4-BE49-F238E27FC236}">
                <a16:creationId xmlns:a16="http://schemas.microsoft.com/office/drawing/2014/main" id="{9DFEFE90-BD2F-41E4-9588-824C081B7AE5}"/>
              </a:ext>
            </a:extLst>
          </p:cNvPr>
          <p:cNvSpPr>
            <a:spLocks noGrp="1"/>
          </p:cNvSpPr>
          <p:nvPr>
            <p:ph idx="1"/>
          </p:nvPr>
        </p:nvSpPr>
        <p:spPr>
          <a:xfrm>
            <a:off x="575240" y="1463857"/>
            <a:ext cx="11187258" cy="558192"/>
          </a:xfrm>
        </p:spPr>
        <p:txBody>
          <a:bodyPr/>
          <a:lstStyle/>
          <a:p>
            <a:r>
              <a:rPr lang="en-US" dirty="0"/>
              <a:t>More constraints:</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nvPr>
            </p:nvGraphicFramePr>
            <p:xfrm>
              <a:off x="688678" y="1911019"/>
              <a:ext cx="11358778" cy="3838642"/>
            </p:xfrm>
            <a:graphic>
              <a:graphicData uri="http://schemas.openxmlformats.org/drawingml/2006/table">
                <a:tbl>
                  <a:tblPr firstRow="1" bandRow="1">
                    <a:tableStyleId>{7DF18680-E054-41AD-8BC1-D1AEF772440D}</a:tableStyleId>
                  </a:tblPr>
                  <a:tblGrid>
                    <a:gridCol w="4670460">
                      <a:extLst>
                        <a:ext uri="{9D8B030D-6E8A-4147-A177-3AD203B41FA5}">
                          <a16:colId xmlns:a16="http://schemas.microsoft.com/office/drawing/2014/main" val="3865755891"/>
                        </a:ext>
                      </a:extLst>
                    </a:gridCol>
                    <a:gridCol w="6688318">
                      <a:extLst>
                        <a:ext uri="{9D8B030D-6E8A-4147-A177-3AD203B41FA5}">
                          <a16:colId xmlns:a16="http://schemas.microsoft.com/office/drawing/2014/main" val="1471404130"/>
                        </a:ext>
                      </a:extLst>
                    </a:gridCol>
                  </a:tblGrid>
                  <a:tr h="370840">
                    <a:tc>
                      <a:txBody>
                        <a:bodyPr/>
                        <a:lstStyle/>
                        <a:p>
                          <a:r>
                            <a:rPr lang="en-US" sz="2400" dirty="0"/>
                            <a:t>English – for each vertex</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t>SAT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6734181"/>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red, then </a:t>
                          </a:r>
                          <a14:m>
                            <m:oMath xmlns:m="http://schemas.openxmlformats.org/officeDocument/2006/math">
                              <m:r>
                                <a:rPr lang="en-US" sz="2400" smtClean="0">
                                  <a:latin typeface="Cambria Math" panose="02040503050406030204" pitchFamily="18" charset="0"/>
                                </a:rPr>
                                <m:t>𝑢</m:t>
                              </m:r>
                            </m:oMath>
                          </a14:m>
                          <a:r>
                            <a:rPr lang="en-US" sz="2400" dirty="0"/>
                            <a:t> cannot be blue</a:t>
                          </a:r>
                          <a:endParaRPr lang="en-US" sz="2400" dirty="0">
                            <a:latin typeface="Segoe UI Semilight" panose="020B0402040204020203" pitchFamily="34" charset="0"/>
                            <a:cs typeface="Segoe UI Semilight" panose="020B0402040204020203" pitchFamily="34" charset="0"/>
                          </a:endParaRPr>
                        </a:p>
                      </a:txBody>
                      <a:tcPr/>
                    </a:tc>
                    <a:tc>
                      <a:txBody>
                        <a:bodyPr/>
                        <a:lstStyle/>
                        <a:p>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red, then </a:t>
                          </a:r>
                          <a14:m>
                            <m:oMath xmlns:m="http://schemas.openxmlformats.org/officeDocument/2006/math">
                              <m:r>
                                <a:rPr lang="en-US" sz="2400" smtClean="0">
                                  <a:latin typeface="Cambria Math" panose="02040503050406030204" pitchFamily="18" charset="0"/>
                                </a:rPr>
                                <m:t>𝑢</m:t>
                              </m:r>
                            </m:oMath>
                          </a14:m>
                          <a:r>
                            <a:rPr lang="en-US" sz="2400" dirty="0"/>
                            <a:t> cannot be green</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blue, then </a:t>
                          </a:r>
                          <a14:m>
                            <m:oMath xmlns:m="http://schemas.openxmlformats.org/officeDocument/2006/math">
                              <m:r>
                                <a:rPr lang="en-US" sz="2400" smtClean="0">
                                  <a:latin typeface="Cambria Math" panose="02040503050406030204" pitchFamily="18" charset="0"/>
                                </a:rPr>
                                <m:t>𝑢</m:t>
                              </m:r>
                            </m:oMath>
                          </a14:m>
                          <a:r>
                            <a:rPr lang="en-US" sz="2400" dirty="0"/>
                            <a:t> cannot be red</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blue, then </a:t>
                          </a:r>
                          <a14:m>
                            <m:oMath xmlns:m="http://schemas.openxmlformats.org/officeDocument/2006/math">
                              <m:r>
                                <a:rPr lang="en-US" sz="2400" smtClean="0">
                                  <a:latin typeface="Cambria Math" panose="02040503050406030204" pitchFamily="18" charset="0"/>
                                </a:rPr>
                                <m:t>𝑢</m:t>
                              </m:r>
                            </m:oMath>
                          </a14:m>
                          <a:r>
                            <a:rPr lang="en-US" sz="2400" dirty="0"/>
                            <a:t> cannot be green</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green, then </a:t>
                          </a:r>
                          <a14:m>
                            <m:oMath xmlns:m="http://schemas.openxmlformats.org/officeDocument/2006/math">
                              <m:r>
                                <a:rPr lang="en-US" sz="2400" smtClean="0">
                                  <a:latin typeface="Cambria Math" panose="02040503050406030204" pitchFamily="18" charset="0"/>
                                </a:rPr>
                                <m:t>𝑢</m:t>
                              </m:r>
                            </m:oMath>
                          </a14:m>
                          <a:r>
                            <a:rPr lang="en-US" sz="2400" dirty="0"/>
                            <a:t> cannot be red</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202864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green, then </a:t>
                          </a:r>
                          <a14:m>
                            <m:oMath xmlns:m="http://schemas.openxmlformats.org/officeDocument/2006/math">
                              <m:r>
                                <a:rPr lang="en-US" sz="2400" smtClean="0">
                                  <a:latin typeface="Cambria Math" panose="02040503050406030204" pitchFamily="18" charset="0"/>
                                </a:rPr>
                                <m:t>𝑢</m:t>
                              </m:r>
                            </m:oMath>
                          </a14:m>
                          <a:r>
                            <a:rPr lang="en-US" sz="2400" dirty="0"/>
                            <a:t> cannot be blue</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796876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smtClean="0">
                                  <a:latin typeface="Cambria Math" panose="02040503050406030204" pitchFamily="18" charset="0"/>
                                </a:rPr>
                                <m:t>𝑢</m:t>
                              </m:r>
                            </m:oMath>
                          </a14:m>
                          <a:r>
                            <a:rPr lang="en-US" sz="2400" dirty="0"/>
                            <a:t> gets a</a:t>
                          </a:r>
                          <a:r>
                            <a:rPr lang="en-US" sz="2400" baseline="0" dirty="0"/>
                            <a:t> color!</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𝑇𝑟𝑢𝑒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𝑇𝑟𝑢𝑒</m:t>
                              </m:r>
                            </m:oMath>
                          </a14:m>
                          <a:r>
                            <a:rPr lang="en-US" sz="2400" dirty="0"/>
                            <a:t>||</a:t>
                          </a:r>
                          <a:r>
                            <a:rPr lang="en-US" sz="2400" baseline="0" dirty="0"/>
                            <a:t> </a:t>
                          </a:r>
                          <a14:m>
                            <m:oMath xmlns:m="http://schemas.openxmlformats.org/officeDocument/2006/math">
                              <m:sSub>
                                <m:sSubPr>
                                  <m:ctrlPr>
                                    <a:rPr lang="en-US" sz="2400" i="1" baseline="0" smtClean="0">
                                      <a:latin typeface="Cambria Math" panose="02040503050406030204" pitchFamily="18" charset="0"/>
                                    </a:rPr>
                                  </m:ctrlPr>
                                </m:sSubPr>
                                <m:e>
                                  <m:r>
                                    <a:rPr lang="en-US" sz="2400" baseline="0" smtClean="0">
                                      <a:latin typeface="Cambria Math" panose="02040503050406030204" pitchFamily="18" charset="0"/>
                                    </a:rPr>
                                    <m:t>𝑥</m:t>
                                  </m:r>
                                </m:e>
                                <m:sub>
                                  <m:r>
                                    <a:rPr lang="en-US" sz="2400" baseline="0" smtClean="0">
                                      <a:latin typeface="Cambria Math" panose="02040503050406030204" pitchFamily="18" charset="0"/>
                                    </a:rPr>
                                    <m:t>𝑢</m:t>
                                  </m:r>
                                  <m:r>
                                    <a:rPr lang="en-US" sz="2400" baseline="0" smtClean="0">
                                      <a:latin typeface="Cambria Math" panose="02040503050406030204" pitchFamily="18" charset="0"/>
                                    </a:rPr>
                                    <m:t>,</m:t>
                                  </m:r>
                                  <m:r>
                                    <a:rPr lang="en-US" sz="2400" baseline="0" smtClean="0">
                                      <a:latin typeface="Cambria Math" panose="02040503050406030204" pitchFamily="18" charset="0"/>
                                    </a:rPr>
                                    <m:t>𝑏</m:t>
                                  </m:r>
                                </m:sub>
                              </m:sSub>
                              <m:r>
                                <a:rPr lang="en-US" sz="2400" baseline="0" smtClean="0">
                                  <a:latin typeface="Cambria Math" panose="02040503050406030204" pitchFamily="18" charset="0"/>
                                </a:rPr>
                                <m:t>==</m:t>
                              </m:r>
                              <m:r>
                                <a:rPr lang="en-US" sz="2400" baseline="0" smtClean="0">
                                  <a:latin typeface="Cambria Math" panose="02040503050406030204" pitchFamily="18"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621177661"/>
                      </a:ext>
                    </a:extLst>
                  </a:tr>
                </a:tbl>
              </a:graphicData>
            </a:graphic>
          </p:graphicFrame>
        </mc:Choice>
        <mc:Fallback xmlns="">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4219826725"/>
                  </p:ext>
                </p:extLst>
              </p:nvPr>
            </p:nvGraphicFramePr>
            <p:xfrm>
              <a:off x="688678" y="1911019"/>
              <a:ext cx="11358778" cy="3863087"/>
            </p:xfrm>
            <a:graphic>
              <a:graphicData uri="http://schemas.openxmlformats.org/drawingml/2006/table">
                <a:tbl>
                  <a:tblPr firstRow="1" bandRow="1">
                    <a:tableStyleId>{7DF18680-E054-41AD-8BC1-D1AEF772440D}</a:tableStyleId>
                  </a:tblPr>
                  <a:tblGrid>
                    <a:gridCol w="4670460">
                      <a:extLst>
                        <a:ext uri="{9D8B030D-6E8A-4147-A177-3AD203B41FA5}">
                          <a16:colId xmlns:a16="http://schemas.microsoft.com/office/drawing/2014/main" val="3865755891"/>
                        </a:ext>
                      </a:extLst>
                    </a:gridCol>
                    <a:gridCol w="6688318">
                      <a:extLst>
                        <a:ext uri="{9D8B030D-6E8A-4147-A177-3AD203B41FA5}">
                          <a16:colId xmlns:a16="http://schemas.microsoft.com/office/drawing/2014/main" val="1471404130"/>
                        </a:ext>
                      </a:extLst>
                    </a:gridCol>
                  </a:tblGrid>
                  <a:tr h="457200">
                    <a:tc>
                      <a:txBody>
                        <a:bodyPr/>
                        <a:lstStyle/>
                        <a:p>
                          <a:r>
                            <a:rPr lang="en-US" sz="2400" dirty="0"/>
                            <a:t>English – for each vertex</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t>SAT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6734181"/>
                      </a:ext>
                    </a:extLst>
                  </a:tr>
                  <a:tr h="473266">
                    <a:tc>
                      <a:txBody>
                        <a:bodyPr/>
                        <a:lstStyle/>
                        <a:p>
                          <a:endParaRPr lang="en-US"/>
                        </a:p>
                      </a:txBody>
                      <a:tcPr>
                        <a:blipFill>
                          <a:blip r:embed="rId2"/>
                          <a:stretch>
                            <a:fillRect l="-130" t="-106410" r="-143677" b="-641026"/>
                          </a:stretch>
                        </a:blipFill>
                      </a:tcPr>
                    </a:tc>
                    <a:tc>
                      <a:txBody>
                        <a:bodyPr/>
                        <a:lstStyle/>
                        <a:p>
                          <a:endParaRPr lang="en-US"/>
                        </a:p>
                      </a:txBody>
                      <a:tcPr>
                        <a:blipFill>
                          <a:blip r:embed="rId2"/>
                          <a:stretch>
                            <a:fillRect l="-69945" t="-106410" r="-364" b="-641026"/>
                          </a:stretch>
                        </a:blipFill>
                      </a:tcPr>
                    </a:tc>
                    <a:extLst>
                      <a:ext uri="{0D108BD9-81ED-4DB2-BD59-A6C34878D82A}">
                        <a16:rowId xmlns:a16="http://schemas.microsoft.com/office/drawing/2014/main" val="2989585035"/>
                      </a:ext>
                    </a:extLst>
                  </a:tr>
                  <a:tr h="491871">
                    <a:tc>
                      <a:txBody>
                        <a:bodyPr/>
                        <a:lstStyle/>
                        <a:p>
                          <a:endParaRPr lang="en-US"/>
                        </a:p>
                      </a:txBody>
                      <a:tcPr>
                        <a:blipFill>
                          <a:blip r:embed="rId2"/>
                          <a:stretch>
                            <a:fillRect l="-130" t="-198765" r="-143677" b="-517284"/>
                          </a:stretch>
                        </a:blipFill>
                      </a:tcPr>
                    </a:tc>
                    <a:tc>
                      <a:txBody>
                        <a:bodyPr/>
                        <a:lstStyle/>
                        <a:p>
                          <a:endParaRPr lang="en-US"/>
                        </a:p>
                      </a:txBody>
                      <a:tcPr>
                        <a:blipFill>
                          <a:blip r:embed="rId2"/>
                          <a:stretch>
                            <a:fillRect l="-69945" t="-198765" r="-364" b="-517284"/>
                          </a:stretch>
                        </a:blipFill>
                      </a:tcPr>
                    </a:tc>
                    <a:extLst>
                      <a:ext uri="{0D108BD9-81ED-4DB2-BD59-A6C34878D82A}">
                        <a16:rowId xmlns:a16="http://schemas.microsoft.com/office/drawing/2014/main" val="3122762175"/>
                      </a:ext>
                    </a:extLst>
                  </a:tr>
                  <a:tr h="473266">
                    <a:tc>
                      <a:txBody>
                        <a:bodyPr/>
                        <a:lstStyle/>
                        <a:p>
                          <a:endParaRPr lang="en-US"/>
                        </a:p>
                      </a:txBody>
                      <a:tcPr>
                        <a:blipFill>
                          <a:blip r:embed="rId2"/>
                          <a:stretch>
                            <a:fillRect l="-130" t="-310256" r="-143677" b="-437179"/>
                          </a:stretch>
                        </a:blipFill>
                      </a:tcPr>
                    </a:tc>
                    <a:tc>
                      <a:txBody>
                        <a:bodyPr/>
                        <a:lstStyle/>
                        <a:p>
                          <a:endParaRPr lang="en-US"/>
                        </a:p>
                      </a:txBody>
                      <a:tcPr>
                        <a:blipFill>
                          <a:blip r:embed="rId2"/>
                          <a:stretch>
                            <a:fillRect l="-69945" t="-310256" r="-364" b="-437179"/>
                          </a:stretch>
                        </a:blipFill>
                      </a:tcPr>
                    </a:tc>
                    <a:extLst>
                      <a:ext uri="{0D108BD9-81ED-4DB2-BD59-A6C34878D82A}">
                        <a16:rowId xmlns:a16="http://schemas.microsoft.com/office/drawing/2014/main" val="1968665760"/>
                      </a:ext>
                    </a:extLst>
                  </a:tr>
                  <a:tr h="491871">
                    <a:tc>
                      <a:txBody>
                        <a:bodyPr/>
                        <a:lstStyle/>
                        <a:p>
                          <a:endParaRPr lang="en-US"/>
                        </a:p>
                      </a:txBody>
                      <a:tcPr>
                        <a:blipFill>
                          <a:blip r:embed="rId2"/>
                          <a:stretch>
                            <a:fillRect l="-130" t="-400000" r="-143677" b="-326250"/>
                          </a:stretch>
                        </a:blipFill>
                      </a:tcPr>
                    </a:tc>
                    <a:tc>
                      <a:txBody>
                        <a:bodyPr/>
                        <a:lstStyle/>
                        <a:p>
                          <a:endParaRPr lang="en-US"/>
                        </a:p>
                      </a:txBody>
                      <a:tcPr>
                        <a:blipFill>
                          <a:blip r:embed="rId2"/>
                          <a:stretch>
                            <a:fillRect l="-69945" t="-400000" r="-364" b="-326250"/>
                          </a:stretch>
                        </a:blipFill>
                      </a:tcPr>
                    </a:tc>
                    <a:extLst>
                      <a:ext uri="{0D108BD9-81ED-4DB2-BD59-A6C34878D82A}">
                        <a16:rowId xmlns:a16="http://schemas.microsoft.com/office/drawing/2014/main" val="3024052586"/>
                      </a:ext>
                    </a:extLst>
                  </a:tr>
                  <a:tr h="491871">
                    <a:tc>
                      <a:txBody>
                        <a:bodyPr/>
                        <a:lstStyle/>
                        <a:p>
                          <a:endParaRPr lang="en-US"/>
                        </a:p>
                      </a:txBody>
                      <a:tcPr>
                        <a:blipFill>
                          <a:blip r:embed="rId2"/>
                          <a:stretch>
                            <a:fillRect l="-130" t="-493827" r="-143677" b="-222222"/>
                          </a:stretch>
                        </a:blipFill>
                      </a:tcPr>
                    </a:tc>
                    <a:tc>
                      <a:txBody>
                        <a:bodyPr/>
                        <a:lstStyle/>
                        <a:p>
                          <a:endParaRPr lang="en-US"/>
                        </a:p>
                      </a:txBody>
                      <a:tcPr>
                        <a:blipFill>
                          <a:blip r:embed="rId2"/>
                          <a:stretch>
                            <a:fillRect l="-69945" t="-493827" r="-364" b="-222222"/>
                          </a:stretch>
                        </a:blipFill>
                      </a:tcPr>
                    </a:tc>
                    <a:extLst>
                      <a:ext uri="{0D108BD9-81ED-4DB2-BD59-A6C34878D82A}">
                        <a16:rowId xmlns:a16="http://schemas.microsoft.com/office/drawing/2014/main" val="620286432"/>
                      </a:ext>
                    </a:extLst>
                  </a:tr>
                  <a:tr h="491871">
                    <a:tc>
                      <a:txBody>
                        <a:bodyPr/>
                        <a:lstStyle/>
                        <a:p>
                          <a:endParaRPr lang="en-US"/>
                        </a:p>
                      </a:txBody>
                      <a:tcPr>
                        <a:blipFill>
                          <a:blip r:embed="rId2"/>
                          <a:stretch>
                            <a:fillRect l="-130" t="-593827" r="-143677" b="-122222"/>
                          </a:stretch>
                        </a:blipFill>
                      </a:tcPr>
                    </a:tc>
                    <a:tc>
                      <a:txBody>
                        <a:bodyPr/>
                        <a:lstStyle/>
                        <a:p>
                          <a:endParaRPr lang="en-US"/>
                        </a:p>
                      </a:txBody>
                      <a:tcPr>
                        <a:blipFill>
                          <a:blip r:embed="rId2"/>
                          <a:stretch>
                            <a:fillRect l="-69945" t="-593827" r="-364" b="-122222"/>
                          </a:stretch>
                        </a:blipFill>
                      </a:tcPr>
                    </a:tc>
                    <a:extLst>
                      <a:ext uri="{0D108BD9-81ED-4DB2-BD59-A6C34878D82A}">
                        <a16:rowId xmlns:a16="http://schemas.microsoft.com/office/drawing/2014/main" val="796876694"/>
                      </a:ext>
                    </a:extLst>
                  </a:tr>
                  <a:tr h="491871">
                    <a:tc>
                      <a:txBody>
                        <a:bodyPr/>
                        <a:lstStyle/>
                        <a:p>
                          <a:endParaRPr lang="en-US"/>
                        </a:p>
                      </a:txBody>
                      <a:tcPr>
                        <a:blipFill>
                          <a:blip r:embed="rId2"/>
                          <a:stretch>
                            <a:fillRect l="-130" t="-693827" r="-143677" b="-22222"/>
                          </a:stretch>
                        </a:blipFill>
                      </a:tcPr>
                    </a:tc>
                    <a:tc>
                      <a:txBody>
                        <a:bodyPr/>
                        <a:lstStyle/>
                        <a:p>
                          <a:endParaRPr lang="en-US"/>
                        </a:p>
                      </a:txBody>
                      <a:tcPr>
                        <a:blipFill>
                          <a:blip r:embed="rId2"/>
                          <a:stretch>
                            <a:fillRect l="-69945" t="-693827" r="-364" b="-22222"/>
                          </a:stretch>
                        </a:blipFill>
                      </a:tcPr>
                    </a:tc>
                    <a:extLst>
                      <a:ext uri="{0D108BD9-81ED-4DB2-BD59-A6C34878D82A}">
                        <a16:rowId xmlns:a16="http://schemas.microsoft.com/office/drawing/2014/main" val="2621177661"/>
                      </a:ext>
                    </a:extLst>
                  </a:tr>
                </a:tbl>
              </a:graphicData>
            </a:graphic>
          </p:graphicFrame>
        </mc:Fallback>
      </mc:AlternateContent>
    </p:spTree>
    <p:extLst>
      <p:ext uri="{BB962C8B-B14F-4D97-AF65-F5344CB8AC3E}">
        <p14:creationId xmlns:p14="http://schemas.microsoft.com/office/powerpoint/2010/main" val="496661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F9EA5A9-0B3E-4915-8FF9-1B6BC85DEC60}"/>
                  </a:ext>
                </a:extLst>
              </p:cNvPr>
              <p:cNvSpPr>
                <a:spLocks noGrp="1"/>
              </p:cNvSpPr>
              <p:nvPr>
                <p:ph type="title"/>
              </p:nvPr>
            </p:nvSpPr>
            <p:spPr/>
            <p:txBody>
              <a:bodyPr/>
              <a:lstStyle/>
              <a:p>
                <a:r>
                  <a:rPr lang="en-US" dirty="0"/>
                  <a:t>From </a:t>
                </a:r>
                <a14:m>
                  <m:oMath xmlns:m="http://schemas.openxmlformats.org/officeDocument/2006/math">
                    <m:r>
                      <a:rPr lang="en-US" b="0" i="1" smtClean="0">
                        <a:latin typeface="Cambria Math" panose="02040503050406030204" pitchFamily="18" charset="0"/>
                      </a:rPr>
                      <m:t>2</m:t>
                    </m:r>
                  </m:oMath>
                </a14:m>
                <a:r>
                  <a:rPr lang="en-US" dirty="0"/>
                  <a:t> to </a:t>
                </a:r>
                <a14:m>
                  <m:oMath xmlns:m="http://schemas.openxmlformats.org/officeDocument/2006/math">
                    <m:r>
                      <a:rPr lang="en-US" b="0" i="1" smtClean="0">
                        <a:latin typeface="Cambria Math" panose="02040503050406030204" pitchFamily="18" charset="0"/>
                      </a:rPr>
                      <m:t>3</m:t>
                    </m:r>
                  </m:oMath>
                </a14:m>
                <a:r>
                  <a:rPr lang="en-US" dirty="0"/>
                  <a:t>.</a:t>
                </a:r>
              </a:p>
            </p:txBody>
          </p:sp>
        </mc:Choice>
        <mc:Fallback xmlns="">
          <p:sp>
            <p:nvSpPr>
              <p:cNvPr id="2" name="Title 1">
                <a:extLst>
                  <a:ext uri="{FF2B5EF4-FFF2-40B4-BE49-F238E27FC236}">
                    <a16:creationId xmlns:a16="http://schemas.microsoft.com/office/drawing/2014/main" id="{3F9EA5A9-0B3E-4915-8FF9-1B6BC85DEC6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F48356-B815-4141-87DA-85D1BCED5EC2}"/>
                  </a:ext>
                </a:extLst>
              </p:cNvPr>
              <p:cNvSpPr>
                <a:spLocks noGrp="1"/>
              </p:cNvSpPr>
              <p:nvPr>
                <p:ph idx="1"/>
              </p:nvPr>
            </p:nvSpPr>
            <p:spPr/>
            <p:txBody>
              <a:bodyPr>
                <a:normAutofit lnSpcReduction="10000"/>
              </a:bodyPr>
              <a:lstStyle/>
              <a:p>
                <a:r>
                  <a:rPr lang="en-US" dirty="0"/>
                  <a:t>Hang on! Is this allowed in </a:t>
                </a:r>
                <a14:m>
                  <m:oMath xmlns:m="http://schemas.openxmlformats.org/officeDocument/2006/math">
                    <m:r>
                      <a:rPr lang="en-US" b="0" i="1" smtClean="0">
                        <a:latin typeface="Cambria Math" panose="02040503050406030204" pitchFamily="18" charset="0"/>
                      </a:rPr>
                      <m:t>3</m:t>
                    </m:r>
                  </m:oMath>
                </a14:m>
                <a:r>
                  <a:rPr lang="en-US" dirty="0"/>
                  <a:t>-SAT?</a:t>
                </a:r>
                <a:endParaRPr lang="en-US" i="1" dirty="0">
                  <a:latin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endParaRPr lang="en-US" dirty="0"/>
              </a:p>
              <a:p>
                <a:r>
                  <a:rPr lang="en-US" dirty="0"/>
                  <a:t>The definition said 3 items each…</a:t>
                </a:r>
              </a:p>
              <a:p>
                <a:endParaRPr lang="en-US" dirty="0"/>
              </a:p>
              <a:p>
                <a:r>
                  <a:rPr lang="en-US" dirty="0"/>
                  <a:t>A trick to fix it. Make two copies, or in a dummy variable </a:t>
                </a:r>
                <a14:m>
                  <m:oMath xmlns:m="http://schemas.openxmlformats.org/officeDocument/2006/math">
                    <m:r>
                      <a:rPr lang="en-US" b="0" i="1" smtClean="0">
                        <a:latin typeface="Cambria Math" panose="02040503050406030204" pitchFamily="18" charset="0"/>
                      </a:rPr>
                      <m:t>𝑑</m:t>
                    </m:r>
                  </m:oMath>
                </a14:m>
                <a:r>
                  <a:rPr lang="en-US" dirty="0"/>
                  <a:t> being True in one and false in the other.</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r>
                  <a:rPr lang="en-US" dirty="0"/>
                  <a:t> ||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𝑇𝑟𝑢𝑒</m:t>
                    </m:r>
                  </m:oMath>
                </a14:m>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r>
                  <a:rPr lang="en-US" dirty="0"/>
                  <a:t> ||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𝐹𝑎𝑙𝑠𝑒</m:t>
                    </m:r>
                  </m:oMath>
                </a14:m>
                <a:endParaRPr lang="en-US" dirty="0"/>
              </a:p>
              <a:p>
                <a14:m>
                  <m:oMath xmlns:m="http://schemas.openxmlformats.org/officeDocument/2006/math">
                    <m:r>
                      <a:rPr lang="en-US" b="0" i="1" smtClean="0">
                        <a:latin typeface="Cambria Math" panose="02040503050406030204" pitchFamily="18" charset="0"/>
                      </a:rPr>
                      <m:t>𝑑</m:t>
                    </m:r>
                  </m:oMath>
                </a14:m>
                <a:r>
                  <a:rPr lang="en-US" dirty="0"/>
                  <a:t> will make one of the two true. The other copy is satisfied if and only if the original one was.</a:t>
                </a:r>
              </a:p>
            </p:txBody>
          </p:sp>
        </mc:Choice>
        <mc:Fallback xmlns="">
          <p:sp>
            <p:nvSpPr>
              <p:cNvPr id="3" name="Content Placeholder 2">
                <a:extLst>
                  <a:ext uri="{FF2B5EF4-FFF2-40B4-BE49-F238E27FC236}">
                    <a16:creationId xmlns:a16="http://schemas.microsoft.com/office/drawing/2014/main" id="{CBF48356-B815-4141-87DA-85D1BCED5EC2}"/>
                  </a:ext>
                </a:extLst>
              </p:cNvPr>
              <p:cNvSpPr>
                <a:spLocks noGrp="1" noRot="1" noChangeAspect="1" noMove="1" noResize="1" noEditPoints="1" noAdjustHandles="1" noChangeArrowheads="1" noChangeShapeType="1" noTextEdit="1"/>
              </p:cNvSpPr>
              <p:nvPr>
                <p:ph idx="1"/>
              </p:nvPr>
            </p:nvSpPr>
            <p:spPr>
              <a:blipFill>
                <a:blip r:embed="rId3"/>
                <a:stretch>
                  <a:fillRect l="-708" t="-3019" r="-1634" b="-2390"/>
                </a:stretch>
              </a:blipFill>
            </p:spPr>
            <p:txBody>
              <a:bodyPr/>
              <a:lstStyle/>
              <a:p>
                <a:r>
                  <a:rPr lang="en-US">
                    <a:noFill/>
                  </a:rPr>
                  <a:t> </a:t>
                </a:r>
              </a:p>
            </p:txBody>
          </p:sp>
        </mc:Fallback>
      </mc:AlternateContent>
    </p:spTree>
    <p:extLst>
      <p:ext uri="{BB962C8B-B14F-4D97-AF65-F5344CB8AC3E}">
        <p14:creationId xmlns:p14="http://schemas.microsoft.com/office/powerpoint/2010/main" val="63026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DDFB-B10E-407D-A0E7-23F10946FB91}"/>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C891F9-3201-4710-B1E1-FE6C714C0C48}"/>
                  </a:ext>
                </a:extLst>
              </p:cNvPr>
              <p:cNvSpPr>
                <a:spLocks noGrp="1"/>
              </p:cNvSpPr>
              <p:nvPr>
                <p:ph idx="1"/>
              </p:nvPr>
            </p:nvSpPr>
            <p:spPr/>
            <p:txBody>
              <a:bodyPr/>
              <a:lstStyle/>
              <a:p>
                <a:r>
                  <a:rPr lang="en-US" dirty="0"/>
                  <a:t>Given a graph </a:t>
                </a:r>
                <a14:m>
                  <m:oMath xmlns:m="http://schemas.openxmlformats.org/officeDocument/2006/math">
                    <m:r>
                      <a:rPr lang="en-US" b="0" i="1" smtClean="0">
                        <a:latin typeface="Cambria Math" panose="02040503050406030204" pitchFamily="18" charset="0"/>
                      </a:rPr>
                      <m:t>𝐺</m:t>
                    </m:r>
                  </m:oMath>
                </a14:m>
                <a:r>
                  <a:rPr lang="en-US" dirty="0"/>
                  <a:t>, we make the following 3-SAT instance</a:t>
                </a:r>
              </a:p>
              <a:p>
                <a:endParaRPr lang="en-US" dirty="0"/>
              </a:p>
              <a:p>
                <a:r>
                  <a:rPr lang="en-US" dirty="0"/>
                  <a:t>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𝑔</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𝑏</m:t>
                        </m:r>
                      </m:sub>
                    </m:sSub>
                    <m:r>
                      <a:rPr lang="en-US" b="0" i="1" smtClean="0">
                        <a:latin typeface="Cambria Math" panose="02040503050406030204" pitchFamily="18" charset="0"/>
                      </a:rPr>
                      <m:t> </m:t>
                    </m:r>
                  </m:oMath>
                </a14:m>
                <a:r>
                  <a:rPr lang="en-US" dirty="0"/>
                  <a:t>for each vertex </a:t>
                </a:r>
                <a14:m>
                  <m:oMath xmlns:m="http://schemas.openxmlformats.org/officeDocument/2006/math">
                    <m:r>
                      <a:rPr lang="en-US" b="0" i="1" smtClean="0">
                        <a:latin typeface="Cambria Math" panose="02040503050406030204" pitchFamily="18" charset="0"/>
                      </a:rPr>
                      <m:t>𝑢</m:t>
                    </m:r>
                  </m:oMath>
                </a14:m>
                <a:endParaRPr lang="en-US" dirty="0"/>
              </a:p>
              <a:p>
                <a:r>
                  <a:rPr lang="en-US" dirty="0"/>
                  <a:t>Constraints: As described on the last few slides.</a:t>
                </a:r>
              </a:p>
              <a:p>
                <a:endParaRPr lang="en-US" dirty="0"/>
              </a:p>
              <a:p>
                <a:r>
                  <a:rPr lang="en-US" dirty="0"/>
                  <a:t>Run a 3SATSolver. </a:t>
                </a:r>
              </a:p>
              <a:p>
                <a:endParaRPr lang="en-US" dirty="0"/>
              </a:p>
              <a:p>
                <a:r>
                  <a:rPr lang="en-US" dirty="0"/>
                  <a:t>Return whatever it returns.</a:t>
                </a:r>
              </a:p>
            </p:txBody>
          </p:sp>
        </mc:Choice>
        <mc:Fallback xmlns="">
          <p:sp>
            <p:nvSpPr>
              <p:cNvPr id="3" name="Content Placeholder 2">
                <a:extLst>
                  <a:ext uri="{FF2B5EF4-FFF2-40B4-BE49-F238E27FC236}">
                    <a16:creationId xmlns:a16="http://schemas.microsoft.com/office/drawing/2014/main" id="{F9C891F9-3201-4710-B1E1-FE6C714C0C4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715965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500C-59A2-4660-95D5-8EA84DE68091}"/>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421BD4-0440-4246-AE3F-DD098AE44E36}"/>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𝑛</m:t>
                    </m:r>
                  </m:oMath>
                </a14:m>
                <a:r>
                  <a:rPr lang="en-US" dirty="0"/>
                  <a:t> variables and </a:t>
                </a:r>
                <a14:m>
                  <m:oMath xmlns:m="http://schemas.openxmlformats.org/officeDocument/2006/math">
                    <m:r>
                      <a:rPr lang="en-US" b="0" i="1" smtClean="0">
                        <a:latin typeface="Cambria Math" panose="02040503050406030204" pitchFamily="18" charset="0"/>
                      </a:rPr>
                      <m:t>6</m:t>
                    </m:r>
                    <m:r>
                      <a:rPr lang="en-US" b="0" i="1" smtClean="0">
                        <a:latin typeface="Cambria Math" panose="02040503050406030204" pitchFamily="18" charset="0"/>
                      </a:rPr>
                      <m:t>𝑚</m:t>
                    </m:r>
                    <m:r>
                      <a:rPr lang="en-US" b="0" i="1" smtClean="0">
                        <a:latin typeface="Cambria Math" panose="02040503050406030204" pitchFamily="18" charset="0"/>
                      </a:rPr>
                      <m:t>+13</m:t>
                    </m:r>
                    <m:r>
                      <a:rPr lang="en-US" b="0" i="1" smtClean="0">
                        <a:latin typeface="Cambria Math" panose="02040503050406030204" pitchFamily="18" charset="0"/>
                      </a:rPr>
                      <m:t>𝑛</m:t>
                    </m:r>
                  </m:oMath>
                </a14:m>
                <a:r>
                  <a:rPr lang="en-US" dirty="0"/>
                  <a:t> constraints.</a:t>
                </a:r>
              </a:p>
              <a:p>
                <a:r>
                  <a:rPr lang="en-US" dirty="0"/>
                  <a:t>Making them is mechanical, definitely polynomial time.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D421BD4-0440-4246-AE3F-DD098AE44E3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95347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3C6F-44BF-4361-B3CE-7AB0017916F9}"/>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41FF78-9F85-4603-AD1B-DD966C29433A}"/>
                  </a:ext>
                </a:extLst>
              </p:cNvPr>
              <p:cNvSpPr>
                <a:spLocks noGrp="1"/>
              </p:cNvSpPr>
              <p:nvPr>
                <p:ph idx="1"/>
              </p:nvPr>
            </p:nvSpPr>
            <p:spPr/>
            <p:txBody>
              <a:bodyPr/>
              <a:lstStyle/>
              <a:p>
                <a:r>
                  <a:rPr lang="en-US" dirty="0"/>
                  <a:t>Our correctness proofs are usually:</a:t>
                </a:r>
              </a:p>
              <a:p>
                <a:r>
                  <a:rPr lang="en-US" dirty="0"/>
                  <a:t>Certificate for </a:t>
                </a:r>
                <a14:m>
                  <m:oMath xmlns:m="http://schemas.openxmlformats.org/officeDocument/2006/math">
                    <m:r>
                      <a:rPr lang="en-US" b="0" i="1" smtClean="0">
                        <a:latin typeface="Cambria Math" panose="02040503050406030204" pitchFamily="18" charset="0"/>
                      </a:rPr>
                      <m:t>3</m:t>
                    </m:r>
                  </m:oMath>
                </a14:m>
                <a:r>
                  <a:rPr lang="en-US" dirty="0"/>
                  <a:t>-coloring becomes a certificate for </a:t>
                </a:r>
                <a14:m>
                  <m:oMath xmlns:m="http://schemas.openxmlformats.org/officeDocument/2006/math">
                    <m:r>
                      <a:rPr lang="en-US" b="0" i="1" smtClean="0">
                        <a:latin typeface="Cambria Math" panose="02040503050406030204" pitchFamily="18" charset="0"/>
                      </a:rPr>
                      <m:t>3</m:t>
                    </m:r>
                  </m:oMath>
                </a14:m>
                <a:r>
                  <a:rPr lang="en-US" dirty="0"/>
                  <a:t>-SAT</a:t>
                </a:r>
              </a:p>
              <a:p>
                <a:r>
                  <a:rPr lang="en-US" dirty="0"/>
                  <a:t>The only certificates for </a:t>
                </a:r>
                <a14:m>
                  <m:oMath xmlns:m="http://schemas.openxmlformats.org/officeDocument/2006/math">
                    <m:r>
                      <a:rPr lang="en-US" b="0" i="1" smtClean="0">
                        <a:latin typeface="Cambria Math" panose="02040503050406030204" pitchFamily="18" charset="0"/>
                      </a:rPr>
                      <m:t>3</m:t>
                    </m:r>
                  </m:oMath>
                </a14:m>
                <a:r>
                  <a:rPr lang="en-US" dirty="0"/>
                  <a:t>-SAT come from certificates for </a:t>
                </a:r>
                <a14:m>
                  <m:oMath xmlns:m="http://schemas.openxmlformats.org/officeDocument/2006/math">
                    <m:r>
                      <a:rPr lang="en-US" b="0" i="1" smtClean="0">
                        <a:latin typeface="Cambria Math" panose="02040503050406030204" pitchFamily="18" charset="0"/>
                      </a:rPr>
                      <m:t>3</m:t>
                    </m:r>
                  </m:oMath>
                </a14:m>
                <a:r>
                  <a:rPr lang="en-US" dirty="0"/>
                  <a:t>-coloring</a:t>
                </a:r>
              </a:p>
              <a:p>
                <a:endParaRPr lang="en-US" dirty="0"/>
              </a:p>
              <a:p>
                <a:r>
                  <a:rPr lang="en-US" dirty="0"/>
                  <a:t>Let’s start with</a:t>
                </a:r>
              </a:p>
              <a:p>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is </a:t>
                </a:r>
                <a14:m>
                  <m:oMath xmlns:m="http://schemas.openxmlformats.org/officeDocument/2006/math">
                    <m:r>
                      <a:rPr lang="en-US" b="0" i="1" smtClean="0">
                        <a:latin typeface="Cambria Math" panose="02040503050406030204" pitchFamily="18" charset="0"/>
                      </a:rPr>
                      <m:t>3</m:t>
                    </m:r>
                  </m:oMath>
                </a14:m>
                <a:r>
                  <a:rPr lang="en-US" dirty="0"/>
                  <a:t>-colorable, then the reduction says YES.</a:t>
                </a:r>
              </a:p>
              <a:p>
                <a:endParaRPr lang="en-US" dirty="0"/>
              </a:p>
            </p:txBody>
          </p:sp>
        </mc:Choice>
        <mc:Fallback xmlns="">
          <p:sp>
            <p:nvSpPr>
              <p:cNvPr id="3" name="Content Placeholder 2">
                <a:extLst>
                  <a:ext uri="{FF2B5EF4-FFF2-40B4-BE49-F238E27FC236}">
                    <a16:creationId xmlns:a16="http://schemas.microsoft.com/office/drawing/2014/main" id="{4641FF78-9F85-4603-AD1B-DD966C29433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897226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3C6F-44BF-4361-B3CE-7AB0017916F9}"/>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41FF78-9F85-4603-AD1B-DD966C29433A}"/>
                  </a:ext>
                </a:extLst>
              </p:cNvPr>
              <p:cNvSpPr>
                <a:spLocks noGrp="1"/>
              </p:cNvSpPr>
              <p:nvPr>
                <p:ph idx="1"/>
              </p:nvPr>
            </p:nvSpPr>
            <p:spPr/>
            <p:txBody>
              <a:bodyPr/>
              <a:lstStyle/>
              <a:p>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is </a:t>
                </a:r>
                <a14:m>
                  <m:oMath xmlns:m="http://schemas.openxmlformats.org/officeDocument/2006/math">
                    <m:r>
                      <a:rPr lang="en-US" b="0" i="1" smtClean="0">
                        <a:latin typeface="Cambria Math" panose="02040503050406030204" pitchFamily="18" charset="0"/>
                      </a:rPr>
                      <m:t>3</m:t>
                    </m:r>
                  </m:oMath>
                </a14:m>
                <a:r>
                  <a:rPr lang="en-US" dirty="0"/>
                  <a:t>-colorable, then the reduction says YES.</a:t>
                </a:r>
              </a:p>
              <a:p>
                <a:r>
                  <a:rPr lang="en-US" dirty="0">
                    <a:solidFill>
                      <a:schemeClr val="accent2"/>
                    </a:solidFill>
                  </a:rPr>
                  <a:t>If </a:t>
                </a:r>
                <a14:m>
                  <m:oMath xmlns:m="http://schemas.openxmlformats.org/officeDocument/2006/math">
                    <m:r>
                      <a:rPr lang="en-US" b="0" i="1" smtClean="0">
                        <a:solidFill>
                          <a:schemeClr val="accent2"/>
                        </a:solidFill>
                        <a:latin typeface="Cambria Math" panose="02040503050406030204" pitchFamily="18" charset="0"/>
                      </a:rPr>
                      <m:t>𝐺</m:t>
                    </m:r>
                  </m:oMath>
                </a14:m>
                <a:r>
                  <a:rPr lang="en-US" dirty="0">
                    <a:solidFill>
                      <a:schemeClr val="accent2"/>
                    </a:solidFill>
                  </a:rPr>
                  <a:t> is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-colorable, then there is a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-coloring. From any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-coloring, set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oMath>
                </a14:m>
                <a:r>
                  <a:rPr lang="en-US" dirty="0">
                    <a:solidFill>
                      <a:schemeClr val="accent2"/>
                    </a:solidFill>
                  </a:rPr>
                  <a:t> to be true if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is red and false otherwise.</a:t>
                </a: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oMath>
                </a14:m>
                <a:r>
                  <a:rPr lang="en-US" dirty="0">
                    <a:solidFill>
                      <a:schemeClr val="accent2"/>
                    </a:solidFill>
                  </a:rPr>
                  <a:t> to be true if </a:t>
                </a:r>
                <a14:m>
                  <m:oMath xmlns:m="http://schemas.openxmlformats.org/officeDocument/2006/math">
                    <m:r>
                      <a:rPr lang="en-US" i="1">
                        <a:solidFill>
                          <a:schemeClr val="accent2"/>
                        </a:solidFill>
                        <a:latin typeface="Cambria Math" panose="02040503050406030204" pitchFamily="18" charset="0"/>
                      </a:rPr>
                      <m:t>𝑢</m:t>
                    </m:r>
                  </m:oMath>
                </a14:m>
                <a:r>
                  <a:rPr lang="en-US" dirty="0">
                    <a:solidFill>
                      <a:schemeClr val="accent2"/>
                    </a:solidFill>
                  </a:rPr>
                  <a:t> is green and false otherwise.</a:t>
                </a:r>
              </a:p>
              <a:p>
                <a14:m>
                  <m:oMath xmlns:m="http://schemas.openxmlformats.org/officeDocument/2006/math">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𝑥</m:t>
                        </m:r>
                      </m:e>
                      <m:sub>
                        <m:r>
                          <a:rPr lang="en-US" i="1">
                            <a:solidFill>
                              <a:schemeClr val="accent2"/>
                            </a:solidFill>
                            <a:latin typeface="Cambria Math" panose="02040503050406030204" pitchFamily="18" charset="0"/>
                          </a:rPr>
                          <m:t>𝑢</m:t>
                        </m:r>
                        <m:r>
                          <a:rPr lang="en-US" i="1">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oMath>
                </a14:m>
                <a:r>
                  <a:rPr lang="en-US" dirty="0">
                    <a:solidFill>
                      <a:schemeClr val="accent2"/>
                    </a:solidFill>
                  </a:rPr>
                  <a:t> to be true if </a:t>
                </a:r>
                <a14:m>
                  <m:oMath xmlns:m="http://schemas.openxmlformats.org/officeDocument/2006/math">
                    <m:r>
                      <a:rPr lang="en-US" i="1">
                        <a:solidFill>
                          <a:schemeClr val="accent2"/>
                        </a:solidFill>
                        <a:latin typeface="Cambria Math" panose="02040503050406030204" pitchFamily="18" charset="0"/>
                      </a:rPr>
                      <m:t>𝑢</m:t>
                    </m:r>
                  </m:oMath>
                </a14:m>
                <a:r>
                  <a:rPr lang="en-US" dirty="0">
                    <a:solidFill>
                      <a:schemeClr val="accent2"/>
                    </a:solidFill>
                  </a:rPr>
                  <a:t> is blue and false otherwise.</a:t>
                </a:r>
              </a:p>
              <a:p>
                <a:endParaRPr lang="en-US" dirty="0">
                  <a:solidFill>
                    <a:schemeClr val="accent2"/>
                  </a:solidFill>
                </a:endParaRPr>
              </a:p>
              <a:p>
                <a:r>
                  <a:rPr lang="en-US" dirty="0">
                    <a:solidFill>
                      <a:schemeClr val="accent2"/>
                    </a:solidFill>
                  </a:rPr>
                  <a:t>The constraints are satisfied (for the reasons listed on the prior slides)</a:t>
                </a:r>
              </a:p>
              <a:p>
                <a:r>
                  <a:rPr lang="en-US" dirty="0">
                    <a:solidFill>
                      <a:schemeClr val="accent2"/>
                    </a:solidFill>
                  </a:rPr>
                  <a:t>So the 3-SAT algorithm must say the constraints are satisfiable, and the reduction returns true!</a:t>
                </a:r>
              </a:p>
            </p:txBody>
          </p:sp>
        </mc:Choice>
        <mc:Fallback xmlns="">
          <p:sp>
            <p:nvSpPr>
              <p:cNvPr id="3" name="Content Placeholder 2">
                <a:extLst>
                  <a:ext uri="{FF2B5EF4-FFF2-40B4-BE49-F238E27FC236}">
                    <a16:creationId xmlns:a16="http://schemas.microsoft.com/office/drawing/2014/main" id="{4641FF78-9F85-4603-AD1B-DD966C29433A}"/>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Tree>
    <p:extLst>
      <p:ext uri="{BB962C8B-B14F-4D97-AF65-F5344CB8AC3E}">
        <p14:creationId xmlns:p14="http://schemas.microsoft.com/office/powerpoint/2010/main" val="45811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2731-8228-4A90-812D-5CABD7A28B7C}"/>
              </a:ext>
            </a:extLst>
          </p:cNvPr>
          <p:cNvSpPr>
            <a:spLocks noGrp="1"/>
          </p:cNvSpPr>
          <p:nvPr>
            <p:ph type="title"/>
          </p:nvPr>
        </p:nvSpPr>
        <p:spPr/>
        <p:txBody>
          <a:bodyPr/>
          <a:lstStyle/>
          <a:p>
            <a:r>
              <a:rPr lang="en-US" dirty="0"/>
              <a:t>So Far</a:t>
            </a:r>
          </a:p>
        </p:txBody>
      </p:sp>
      <p:sp>
        <p:nvSpPr>
          <p:cNvPr id="3" name="Content Placeholder 2">
            <a:extLst>
              <a:ext uri="{FF2B5EF4-FFF2-40B4-BE49-F238E27FC236}">
                <a16:creationId xmlns:a16="http://schemas.microsoft.com/office/drawing/2014/main" id="{D8958D0B-C469-433D-855D-494B4E3ED7A1}"/>
              </a:ext>
            </a:extLst>
          </p:cNvPr>
          <p:cNvSpPr>
            <a:spLocks noGrp="1"/>
          </p:cNvSpPr>
          <p:nvPr>
            <p:ph idx="1"/>
          </p:nvPr>
        </p:nvSpPr>
        <p:spPr/>
        <p:txBody>
          <a:bodyPr/>
          <a:lstStyle/>
          <a:p>
            <a:r>
              <a:rPr lang="en-US" dirty="0"/>
              <a:t>Reductions “rank” the difficulty of problems</a:t>
            </a:r>
          </a:p>
          <a:p>
            <a:endParaRPr lang="en-US" dirty="0"/>
          </a:p>
          <a:p>
            <a:r>
              <a:rPr lang="en-US" dirty="0"/>
              <a:t>The “easily solvable” problems are problems in P (well, the decision versions anyway).</a:t>
            </a:r>
          </a:p>
          <a:p>
            <a:r>
              <a:rPr lang="en-US" dirty="0"/>
              <a:t>The “probably should give up” problems are NP-hard problems.</a:t>
            </a:r>
          </a:p>
          <a:p>
            <a:endParaRPr lang="en-US" dirty="0"/>
          </a:p>
          <a:p>
            <a:r>
              <a:rPr lang="en-US" dirty="0"/>
              <a:t>We are trying to convince you that it’s reasonable to believe that an NP-hard problem exists. Then we’ll talk about how you show a problem is NP-hard.</a:t>
            </a:r>
          </a:p>
        </p:txBody>
      </p:sp>
    </p:spTree>
    <p:extLst>
      <p:ext uri="{BB962C8B-B14F-4D97-AF65-F5344CB8AC3E}">
        <p14:creationId xmlns:p14="http://schemas.microsoft.com/office/powerpoint/2010/main" val="2124039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A116-7930-4D1B-9204-156AB6F9FABA}"/>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21E27B-D332-4F01-A295-2AB8E8E03BD7}"/>
                  </a:ext>
                </a:extLst>
              </p:cNvPr>
              <p:cNvSpPr>
                <a:spLocks noGrp="1"/>
              </p:cNvSpPr>
              <p:nvPr>
                <p:ph idx="1"/>
              </p:nvPr>
            </p:nvSpPr>
            <p:spPr/>
            <p:txBody>
              <a:bodyPr/>
              <a:lstStyle/>
              <a:p>
                <a:r>
                  <a:rPr lang="en-US" dirty="0"/>
                  <a:t>If the reduction returns YES, then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was </a:t>
                </a:r>
                <a14:m>
                  <m:oMath xmlns:m="http://schemas.openxmlformats.org/officeDocument/2006/math">
                    <m:r>
                      <a:rPr lang="en-US" b="0" i="1" smtClean="0">
                        <a:latin typeface="Cambria Math" panose="02040503050406030204" pitchFamily="18" charset="0"/>
                      </a:rPr>
                      <m:t>3</m:t>
                    </m:r>
                  </m:oMath>
                </a14:m>
                <a:r>
                  <a:rPr lang="en-US" dirty="0"/>
                  <a:t>-colorable.</a:t>
                </a:r>
              </a:p>
            </p:txBody>
          </p:sp>
        </mc:Choice>
        <mc:Fallback xmlns="">
          <p:sp>
            <p:nvSpPr>
              <p:cNvPr id="3" name="Content Placeholder 2">
                <a:extLst>
                  <a:ext uri="{FF2B5EF4-FFF2-40B4-BE49-F238E27FC236}">
                    <a16:creationId xmlns:a16="http://schemas.microsoft.com/office/drawing/2014/main" id="{AF21E27B-D332-4F01-A295-2AB8E8E03BD7}"/>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367336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A116-7930-4D1B-9204-156AB6F9FABA}"/>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21E27B-D332-4F01-A295-2AB8E8E03BD7}"/>
                  </a:ext>
                </a:extLst>
              </p:cNvPr>
              <p:cNvSpPr>
                <a:spLocks noGrp="1"/>
              </p:cNvSpPr>
              <p:nvPr>
                <p:ph idx="1"/>
              </p:nvPr>
            </p:nvSpPr>
            <p:spPr/>
            <p:txBody>
              <a:bodyPr/>
              <a:lstStyle/>
              <a:p>
                <a:r>
                  <a:rPr lang="en-US" dirty="0"/>
                  <a:t>If the reduction returns YES, then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was </a:t>
                </a:r>
                <a14:m>
                  <m:oMath xmlns:m="http://schemas.openxmlformats.org/officeDocument/2006/math">
                    <m:r>
                      <a:rPr lang="en-US" b="0" i="1" smtClean="0">
                        <a:latin typeface="Cambria Math" panose="02040503050406030204" pitchFamily="18" charset="0"/>
                      </a:rPr>
                      <m:t>3</m:t>
                    </m:r>
                  </m:oMath>
                </a14:m>
                <a:r>
                  <a:rPr lang="en-US" dirty="0"/>
                  <a:t>-colorable.</a:t>
                </a:r>
              </a:p>
              <a:p>
                <a:r>
                  <a:rPr lang="en-US" dirty="0">
                    <a:solidFill>
                      <a:schemeClr val="accent2"/>
                    </a:solidFill>
                  </a:rPr>
                  <a:t>If the reduction returns YES, then the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-SAT algorithm returned YES, so the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-SAT instance had a satisfying assignment.</a:t>
                </a:r>
              </a:p>
              <a:p>
                <a:r>
                  <a:rPr lang="en-US" dirty="0">
                    <a:solidFill>
                      <a:schemeClr val="accent2"/>
                    </a:solidFill>
                  </a:rPr>
                  <a:t>We can convert the variables to a coloring:</a:t>
                </a:r>
              </a:p>
              <a:p>
                <a:r>
                  <a:rPr lang="en-US" dirty="0">
                    <a:solidFill>
                      <a:schemeClr val="accent2"/>
                    </a:solidFill>
                  </a:rPr>
                  <a:t>For every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exactly one of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oMath>
                </a14:m>
                <a:r>
                  <a:rPr lang="en-US" dirty="0">
                    <a:solidFill>
                      <a:schemeClr val="accent2"/>
                    </a:solidFill>
                  </a:rPr>
                  <a:t> is true. We have a constraint requiring at least one, and constraints preventing more than one variable for the same vertex being true. </a:t>
                </a:r>
              </a:p>
              <a:p>
                <a:r>
                  <a:rPr lang="en-US" dirty="0">
                    <a:solidFill>
                      <a:schemeClr val="accent2"/>
                    </a:solidFill>
                  </a:rPr>
                  <a:t>Color the vertices the associated colors. Since every vertex is colored, at least one of the constraints is active for each edge, so we have a valid coloring.</a:t>
                </a:r>
              </a:p>
            </p:txBody>
          </p:sp>
        </mc:Choice>
        <mc:Fallback xmlns="">
          <p:sp>
            <p:nvSpPr>
              <p:cNvPr id="3" name="Content Placeholder 2">
                <a:extLst>
                  <a:ext uri="{FF2B5EF4-FFF2-40B4-BE49-F238E27FC236}">
                    <a16:creationId xmlns:a16="http://schemas.microsoft.com/office/drawing/2014/main" id="{AF21E27B-D332-4F01-A295-2AB8E8E03BD7}"/>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28970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More Reduction Facts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CA3A-2E32-42C1-86BD-8842B3767FA2}"/>
              </a:ext>
            </a:extLst>
          </p:cNvPr>
          <p:cNvSpPr>
            <a:spLocks noGrp="1"/>
          </p:cNvSpPr>
          <p:nvPr>
            <p:ph type="title"/>
          </p:nvPr>
        </p:nvSpPr>
        <p:spPr/>
        <p:txBody>
          <a:bodyPr/>
          <a:lstStyle/>
          <a:p>
            <a:r>
              <a:rPr lang="en-US" dirty="0"/>
              <a:t>One More Thought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5157C17-A45D-461E-B1D6-1CEEEBAA3863}"/>
                  </a:ext>
                </a:extLst>
              </p:cNvPr>
              <p:cNvSpPr>
                <a:spLocks noGrp="1"/>
              </p:cNvSpPr>
              <p:nvPr>
                <p:ph idx="1"/>
              </p:nvPr>
            </p:nvSpPr>
            <p:spPr/>
            <p:txBody>
              <a:bodyPr>
                <a:normAutofit/>
              </a:bodyPr>
              <a:lstStyle/>
              <a:p>
                <a:r>
                  <a:rPr lang="en-US" dirty="0"/>
                  <a:t>On HW6, you might have done a problem that sounded a lot like 3-COLOR…but 3-COLOR is NP-complete. What’s going on?</a:t>
                </a:r>
              </a:p>
              <a:p>
                <a:endParaRPr lang="en-US" dirty="0"/>
              </a:p>
              <a:p>
                <a:r>
                  <a:rPr lang="en-US" dirty="0"/>
                  <a:t>The algorithm only handled a special case – the coloring problem </a:t>
                </a:r>
                <a:r>
                  <a:rPr lang="en-US" b="1" dirty="0"/>
                  <a:t>on a tree</a:t>
                </a:r>
                <a:r>
                  <a:rPr lang="en-US" dirty="0"/>
                  <a:t>. We didn’t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We carved off part of the problem that was easy and solved that (solved only the “easy” instances).</a:t>
                </a:r>
              </a:p>
            </p:txBody>
          </p:sp>
        </mc:Choice>
        <mc:Fallback>
          <p:sp>
            <p:nvSpPr>
              <p:cNvPr id="3" name="Content Placeholder 2">
                <a:extLst>
                  <a:ext uri="{FF2B5EF4-FFF2-40B4-BE49-F238E27FC236}">
                    <a16:creationId xmlns:a16="http://schemas.microsoft.com/office/drawing/2014/main" id="{85157C17-A45D-461E-B1D6-1CEEEBAA386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47092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hard. </a:t>
                </a:r>
              </a:p>
              <a:p>
                <a:r>
                  <a:rPr lang="en-US" dirty="0"/>
                  <a:t>So hard,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6284E-3C8E-456E-87AB-4378F661E8F4}"/>
              </a:ext>
            </a:extLst>
          </p:cNvPr>
          <p:cNvSpPr>
            <a:spLocks noGrp="1"/>
          </p:cNvSpPr>
          <p:nvPr>
            <p:ph type="title"/>
          </p:nvPr>
        </p:nvSpPr>
        <p:spPr/>
        <p:txBody>
          <a:bodyPr>
            <a:normAutofit/>
          </a:bodyPr>
          <a:lstStyle/>
          <a:p>
            <a:r>
              <a:rPr lang="en-US" dirty="0"/>
              <a:t>Want to prove your problem is hard?</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AB66FC9-D629-477C-B859-A78A82749038}"/>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is hard, </a:t>
                </a:r>
              </a:p>
              <a:p>
                <a:endParaRPr lang="en-US" dirty="0"/>
              </a:p>
              <a:p>
                <a:r>
                  <a:rPr lang="en-US" dirty="0"/>
                  <a:t>Reduce </a:t>
                </a:r>
                <a:r>
                  <a:rPr lang="en-US" b="1" dirty="0"/>
                  <a:t>FROM </a:t>
                </a:r>
                <a:r>
                  <a:rPr lang="en-US" dirty="0"/>
                  <a:t>the known hard problem </a:t>
                </a:r>
                <a:r>
                  <a:rPr lang="en-US" b="1" dirty="0"/>
                  <a:t>TO </a:t>
                </a:r>
                <a:r>
                  <a:rPr lang="en-US" dirty="0"/>
                  <a:t>the problem you care about</a:t>
                </a:r>
              </a:p>
              <a:p>
                <a:r>
                  <a:rPr lang="en-US" dirty="0"/>
                  <a:t>A reduction </a:t>
                </a:r>
                <a:r>
                  <a:rPr lang="en-US" b="1" dirty="0"/>
                  <a:t>From</a:t>
                </a:r>
                <a:r>
                  <a:rPr lang="en-US" dirty="0"/>
                  <a:t> an NP-hard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 </m:t>
                    </m:r>
                  </m:oMath>
                </a14:m>
                <a:r>
                  <a:rPr lang="en-US" dirty="0"/>
                  <a:t>shows </a:t>
                </a:r>
                <a14:m>
                  <m:oMath xmlns:m="http://schemas.openxmlformats.org/officeDocument/2006/math">
                    <m:r>
                      <a:rPr lang="en-US" b="0" i="1" smtClean="0">
                        <a:latin typeface="Cambria Math" panose="02040503050406030204" pitchFamily="18" charset="0"/>
                      </a:rPr>
                      <m:t>𝐵</m:t>
                    </m:r>
                  </m:oMath>
                </a14:m>
                <a:r>
                  <a:rPr lang="en-US" dirty="0"/>
                  <a:t> is also NP-hard.</a:t>
                </a:r>
              </a:p>
            </p:txBody>
          </p:sp>
        </mc:Choice>
        <mc:Fallback xmlns="">
          <p:sp>
            <p:nvSpPr>
              <p:cNvPr id="5" name="Content Placeholder 4">
                <a:extLst>
                  <a:ext uri="{FF2B5EF4-FFF2-40B4-BE49-F238E27FC236}">
                    <a16:creationId xmlns:a16="http://schemas.microsoft.com/office/drawing/2014/main" id="{2AB66FC9-D629-477C-B859-A78A82749038}"/>
                  </a:ext>
                </a:extLst>
              </p:cNvPr>
              <p:cNvSpPr>
                <a:spLocks noGrp="1" noRot="1" noChangeAspect="1" noMove="1" noResize="1" noEditPoints="1" noAdjustHandles="1" noChangeArrowheads="1" noChangeShapeType="1" noTextEdit="1"/>
              </p:cNvSpPr>
              <p:nvPr>
                <p:ph idx="1"/>
              </p:nvPr>
            </p:nvSpPr>
            <p:spPr>
              <a:blipFill>
                <a:blip r:embed="rId2"/>
                <a:stretch>
                  <a:fillRect l="-654" t="-2138" r="-763"/>
                </a:stretch>
              </a:blipFill>
            </p:spPr>
            <p:txBody>
              <a:bodyPr/>
              <a:lstStyle/>
              <a:p>
                <a:r>
                  <a:rPr lang="en-US">
                    <a:noFill/>
                  </a:rPr>
                  <a:t> </a:t>
                </a:r>
              </a:p>
            </p:txBody>
          </p:sp>
        </mc:Fallback>
      </mc:AlternateContent>
    </p:spTree>
    <p:extLst>
      <p:ext uri="{BB962C8B-B14F-4D97-AF65-F5344CB8AC3E}">
        <p14:creationId xmlns:p14="http://schemas.microsoft.com/office/powerpoint/2010/main" val="2726695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Is that true? </a:t>
            </a:r>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29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390035" y="2642856"/>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390035" y="2642856"/>
                <a:ext cx="2396012" cy="369332"/>
              </a:xfrm>
              <a:prstGeom prst="rect">
                <a:avLst/>
              </a:prstGeom>
              <a:blipFill>
                <a:blip r:embed="rId5"/>
                <a:stretch>
                  <a:fillRect l="-2036" t="-10000" b="-2666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9D459C8-86FB-4471-8F85-8BF61FAEDA0F}"/>
                  </a:ext>
                </a:extLst>
              </p:cNvPr>
              <p:cNvSpPr txBox="1"/>
              <p:nvPr/>
            </p:nvSpPr>
            <p:spPr>
              <a:xfrm>
                <a:off x="3893933" y="1996106"/>
                <a:ext cx="4144707"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Because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we have this reduction.</a:t>
                </a:r>
              </a:p>
            </p:txBody>
          </p:sp>
        </mc:Choice>
        <mc:Fallback xmlns="">
          <p:sp>
            <p:nvSpPr>
              <p:cNvPr id="19" name="TextBox 18">
                <a:extLst>
                  <a:ext uri="{FF2B5EF4-FFF2-40B4-BE49-F238E27FC236}">
                    <a16:creationId xmlns:a16="http://schemas.microsoft.com/office/drawing/2014/main" id="{19D459C8-86FB-4471-8F85-8BF61FAEDA0F}"/>
                  </a:ext>
                </a:extLst>
              </p:cNvPr>
              <p:cNvSpPr txBox="1">
                <a:spLocks noRot="1" noChangeAspect="1" noMove="1" noResize="1" noEditPoints="1" noAdjustHandles="1" noChangeArrowheads="1" noChangeShapeType="1" noTextEdit="1"/>
              </p:cNvSpPr>
              <p:nvPr/>
            </p:nvSpPr>
            <p:spPr>
              <a:xfrm>
                <a:off x="3893933" y="1996106"/>
                <a:ext cx="4144707" cy="369332"/>
              </a:xfrm>
              <a:prstGeom prst="rect">
                <a:avLst/>
              </a:prstGeom>
              <a:blipFill>
                <a:blip r:embed="rId6"/>
                <a:stretch>
                  <a:fillRect l="-1324" t="-6557" b="-26230"/>
                </a:stretch>
              </a:blipFill>
            </p:spPr>
            <p:txBody>
              <a:bodyPr/>
              <a:lstStyle/>
              <a:p>
                <a:r>
                  <a:rPr lang="en-US">
                    <a:noFill/>
                  </a:rPr>
                  <a:t> </a:t>
                </a:r>
              </a:p>
            </p:txBody>
          </p:sp>
        </mc:Fallback>
      </mc:AlternateContent>
    </p:spTree>
    <p:extLst>
      <p:ext uri="{BB962C8B-B14F-4D97-AF65-F5344CB8AC3E}">
        <p14:creationId xmlns:p14="http://schemas.microsoft.com/office/powerpoint/2010/main" val="386663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animBg="1"/>
      <p:bldP spid="6" grpId="0"/>
      <p:bldP spid="7" grpId="0" animBg="1"/>
      <p:bldP spid="8" grpId="0"/>
      <p:bldP spid="9"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551148"/>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551148"/>
                  <a:ext cx="2396012" cy="369332"/>
                </a:xfrm>
                <a:prstGeom prst="rect">
                  <a:avLst/>
                </a:prstGeom>
                <a:blipFill>
                  <a:blip r:embed="rId5"/>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6904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Still polynomial time! (Even if the input gets bigger at each step, it still can’t get bigger than a polynomial). And we don’t need a </a:t>
                </a:r>
                <a14:m>
                  <m:oMath xmlns:m="http://schemas.openxmlformats.org/officeDocument/2006/math">
                    <m:r>
                      <a:rPr lang="en-US" b="0" i="1" smtClean="0">
                        <a:latin typeface="Cambria Math" panose="02040503050406030204" pitchFamily="18" charset="0"/>
                      </a:rPr>
                      <m:t>𝐵</m:t>
                    </m:r>
                  </m:oMath>
                </a14:m>
                <a:r>
                  <a:rPr lang="en-US" dirty="0"/>
                  <a:t> solver, the reduction is the solver! We only use a </a:t>
                </a:r>
                <a14:m>
                  <m:oMath xmlns:m="http://schemas.openxmlformats.org/officeDocument/2006/math">
                    <m:r>
                      <a:rPr lang="en-US" b="0" i="1" smtClean="0">
                        <a:latin typeface="Cambria Math" panose="02040503050406030204" pitchFamily="18" charset="0"/>
                      </a:rPr>
                      <m:t>𝐶</m:t>
                    </m:r>
                  </m:oMath>
                </a14:m>
                <a:r>
                  <a:rPr lang="en-US" dirty="0"/>
                  <a:t> solver so it’s “really” a reduction.</a:t>
                </a:r>
              </a:p>
            </p:txBody>
          </p:sp>
        </mc:Choice>
        <mc:Fallback xmlns="">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3"/>
                <a:stretch>
                  <a:fillRect l="-708" t="-2138" r="-2233"/>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6422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Said Differently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we usually use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a:t>
                </a:r>
              </a:p>
            </p:txBody>
          </p:sp>
        </mc:Choice>
        <mc:Fallback xmlns="">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itle 3">
                <a:extLst>
                  <a:ext uri="{FF2B5EF4-FFF2-40B4-BE49-F238E27FC236}">
                    <a16:creationId xmlns:a16="http://schemas.microsoft.com/office/drawing/2014/main" id="{99B41E5A-F9B7-4592-8A7A-D8BF57802AA6}"/>
                  </a:ext>
                </a:extLst>
              </p:cNvPr>
              <p:cNvSpPr>
                <a:spLocks noGrp="1"/>
              </p:cNvSpPr>
              <p:nvPr>
                <p:ph type="title"/>
              </p:nvPr>
            </p:nvSpPr>
            <p:spPr/>
            <p:txBody>
              <a:bodyPr/>
              <a:lstStyle/>
              <a:p>
                <a:r>
                  <a:rPr lang="en-US" dirty="0"/>
                  <a:t>Wrapping up 3-Color </a:t>
                </a:r>
                <a14:m>
                  <m:oMath xmlns:m="http://schemas.openxmlformats.org/officeDocument/2006/math">
                    <m:r>
                      <a:rPr lang="en-US" b="0" i="1" smtClean="0">
                        <a:latin typeface="Cambria Math" panose="02040503050406030204" pitchFamily="18" charset="0"/>
                      </a:rPr>
                      <m:t>≤</m:t>
                    </m:r>
                  </m:oMath>
                </a14:m>
                <a:r>
                  <a:rPr lang="en-US" dirty="0"/>
                  <a:t> 3-SAT</a:t>
                </a:r>
              </a:p>
            </p:txBody>
          </p:sp>
        </mc:Choice>
        <mc:Fallback>
          <p:sp>
            <p:nvSpPr>
              <p:cNvPr id="4" name="Title 3">
                <a:extLst>
                  <a:ext uri="{FF2B5EF4-FFF2-40B4-BE49-F238E27FC236}">
                    <a16:creationId xmlns:a16="http://schemas.microsoft.com/office/drawing/2014/main" id="{99B41E5A-F9B7-4592-8A7A-D8BF57802AA6}"/>
                  </a:ext>
                </a:extLst>
              </p:cNvPr>
              <p:cNvSpPr>
                <a:spLocks noGrp="1" noRot="1" noChangeAspect="1" noMove="1" noResize="1" noEditPoints="1" noAdjustHandles="1" noChangeArrowheads="1" noChangeShapeType="1" noTextEdit="1"/>
              </p:cNvSpPr>
              <p:nvPr>
                <p:ph type="title"/>
              </p:nvPr>
            </p:nvSpPr>
            <p:spPr>
              <a:blipFill>
                <a:blip r:embed="rId2"/>
                <a:stretch>
                  <a:fillRect l="-2343" t="-20619" b="-24742"/>
                </a:stretch>
              </a:blipFill>
            </p:spPr>
            <p:txBody>
              <a:bodyPr/>
              <a:lstStyle/>
              <a:p>
                <a:r>
                  <a:rPr lang="en-US">
                    <a:noFill/>
                  </a:rPr>
                  <a:t> </a:t>
                </a:r>
              </a:p>
            </p:txBody>
          </p:sp>
        </mc:Fallback>
      </mc:AlternateContent>
      <p:sp>
        <p:nvSpPr>
          <p:cNvPr id="5" name="Text Placeholder 4">
            <a:extLst>
              <a:ext uri="{FF2B5EF4-FFF2-40B4-BE49-F238E27FC236}">
                <a16:creationId xmlns:a16="http://schemas.microsoft.com/office/drawing/2014/main" id="{D26C1E7E-15D4-4F90-85F0-78ECEAEA57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603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B10BF7-09E1-4D34-89A1-0101D9A2CEAA}"/>
              </a:ext>
            </a:extLst>
          </p:cNvPr>
          <p:cNvSpPr>
            <a:spLocks noGrp="1"/>
          </p:cNvSpPr>
          <p:nvPr>
            <p:ph type="title"/>
          </p:nvPr>
        </p:nvSpPr>
        <p:spPr/>
        <p:txBody>
          <a:bodyPr/>
          <a:lstStyle/>
          <a:p>
            <a:r>
              <a:rPr lang="en-US" dirty="0"/>
              <a:t>Using Reductions</a:t>
            </a:r>
          </a:p>
        </p:txBody>
      </p:sp>
      <p:sp>
        <p:nvSpPr>
          <p:cNvPr id="5" name="Text Placeholder 4">
            <a:extLst>
              <a:ext uri="{FF2B5EF4-FFF2-40B4-BE49-F238E27FC236}">
                <a16:creationId xmlns:a16="http://schemas.microsoft.com/office/drawing/2014/main" id="{652FE7A4-14A3-4803-B492-C4403F4770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73124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FFB84DF-4101-49BF-A402-95F52E34EDAD}"/>
                  </a:ext>
                </a:extLst>
              </p:cNvPr>
              <p:cNvSpPr>
                <a:spLocks noGrp="1"/>
              </p:cNvSpPr>
              <p:nvPr>
                <p:ph type="title"/>
              </p:nvPr>
            </p:nvSpPr>
            <p:spPr/>
            <p:txBody>
              <a:bodyPr>
                <a:normAutofit fontScale="90000"/>
              </a:bodyPr>
              <a:lstStyle/>
              <a:p>
                <a:r>
                  <a:rPr lang="en-US" dirty="0"/>
                  <a:t>How do you show a problem is </a:t>
                </a:r>
                <a14:m>
                  <m:oMath xmlns:m="http://schemas.openxmlformats.org/officeDocument/2006/math">
                    <m:r>
                      <a:rPr lang="en-US" b="0" i="1" smtClean="0">
                        <a:latin typeface="Cambria Math" panose="02040503050406030204" pitchFamily="18" charset="0"/>
                      </a:rPr>
                      <m:t>𝑁𝑃</m:t>
                    </m:r>
                  </m:oMath>
                </a14:m>
                <a:r>
                  <a:rPr lang="en-US" dirty="0"/>
                  <a:t>-hard/-complete?</a:t>
                </a:r>
              </a:p>
            </p:txBody>
          </p:sp>
        </mc:Choice>
        <mc:Fallback xmlns="">
          <p:sp>
            <p:nvSpPr>
              <p:cNvPr id="2" name="Title 1">
                <a:extLst>
                  <a:ext uri="{FF2B5EF4-FFF2-40B4-BE49-F238E27FC236}">
                    <a16:creationId xmlns:a16="http://schemas.microsoft.com/office/drawing/2014/main" id="{4FFB84DF-4101-49BF-A402-95F52E34EDAD}"/>
                  </a:ext>
                </a:extLst>
              </p:cNvPr>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78883F-759C-40E1-9E94-CA6BCA74C28B}"/>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𝐵</m:t>
                    </m:r>
                  </m:oMath>
                </a14:m>
                <a:r>
                  <a:rPr lang="en-US" dirty="0"/>
                  <a:t> be the new problem you are interested in.</a:t>
                </a:r>
              </a:p>
              <a:p>
                <a:endParaRPr lang="en-US" dirty="0"/>
              </a:p>
              <a:p>
                <a:r>
                  <a:rPr lang="en-US" dirty="0"/>
                  <a:t>To show </a:t>
                </a:r>
                <a14:m>
                  <m:oMath xmlns:m="http://schemas.openxmlformats.org/officeDocument/2006/math">
                    <m:r>
                      <a:rPr lang="en-US" b="0" i="1" smtClean="0">
                        <a:latin typeface="Cambria Math" panose="02040503050406030204" pitchFamily="18" charset="0"/>
                      </a:rPr>
                      <m:t>𝐵</m:t>
                    </m:r>
                  </m:oMath>
                </a14:m>
                <a:r>
                  <a:rPr lang="en-US" dirty="0"/>
                  <a:t> is </a:t>
                </a:r>
                <a14:m>
                  <m:oMath xmlns:m="http://schemas.openxmlformats.org/officeDocument/2006/math">
                    <m:r>
                      <a:rPr lang="en-US" b="0" i="1" smtClean="0">
                        <a:latin typeface="Cambria Math" panose="02040503050406030204" pitchFamily="18" charset="0"/>
                      </a:rPr>
                      <m:t>𝑁𝑃</m:t>
                    </m:r>
                  </m:oMath>
                </a14:m>
                <a:r>
                  <a:rPr lang="en-US" dirty="0"/>
                  <a:t>-complete</a:t>
                </a:r>
              </a:p>
              <a:p>
                <a:r>
                  <a:rPr lang="en-US" dirty="0"/>
                  <a:t>Reduce from a known </a:t>
                </a:r>
                <a14:m>
                  <m:oMath xmlns:m="http://schemas.openxmlformats.org/officeDocument/2006/math">
                    <m:r>
                      <a:rPr lang="en-US" i="1" dirty="0" smtClean="0">
                        <a:latin typeface="Cambria Math" panose="02040503050406030204" pitchFamily="18" charset="0"/>
                      </a:rPr>
                      <m:t>𝑁𝑃</m:t>
                    </m:r>
                  </m:oMath>
                </a14:m>
                <a:r>
                  <a:rPr lang="en-US" dirty="0"/>
                  <a:t>-hard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Show that </a:t>
                </a:r>
                <a14:m>
                  <m:oMath xmlns:m="http://schemas.openxmlformats.org/officeDocument/2006/math">
                    <m:r>
                      <a:rPr lang="en-US" b="0" i="1" smtClean="0">
                        <a:latin typeface="Cambria Math" panose="02040503050406030204" pitchFamily="18" charset="0"/>
                      </a:rPr>
                      <m:t>𝐵</m:t>
                    </m:r>
                  </m:oMath>
                </a14:m>
                <a:r>
                  <a:rPr lang="en-US" dirty="0"/>
                  <a:t> is in </a:t>
                </a:r>
                <a14:m>
                  <m:oMath xmlns:m="http://schemas.openxmlformats.org/officeDocument/2006/math">
                    <m:r>
                      <a:rPr lang="en-US" b="0" i="1" smtClean="0">
                        <a:latin typeface="Cambria Math" panose="02040503050406030204" pitchFamily="18" charset="0"/>
                      </a:rPr>
                      <m:t>𝑁𝑃</m:t>
                    </m:r>
                  </m:oMath>
                </a14:m>
                <a:r>
                  <a:rPr lang="en-US" dirty="0"/>
                  <a:t>.</a:t>
                </a:r>
              </a:p>
              <a:p>
                <a:endParaRPr lang="en-US" dirty="0"/>
              </a:p>
              <a:p>
                <a:r>
                  <a:rPr lang="en-US" dirty="0"/>
                  <a:t>To show </a:t>
                </a:r>
                <a14:m>
                  <m:oMath xmlns:m="http://schemas.openxmlformats.org/officeDocument/2006/math">
                    <m:r>
                      <a:rPr lang="en-US" b="0" i="1" smtClean="0">
                        <a:latin typeface="Cambria Math" panose="02040503050406030204" pitchFamily="18" charset="0"/>
                      </a:rPr>
                      <m:t>𝐵</m:t>
                    </m:r>
                  </m:oMath>
                </a14:m>
                <a:r>
                  <a:rPr lang="en-US" dirty="0"/>
                  <a:t> is </a:t>
                </a:r>
                <a14:m>
                  <m:oMath xmlns:m="http://schemas.openxmlformats.org/officeDocument/2006/math">
                    <m:r>
                      <a:rPr lang="en-US" b="0" i="1" smtClean="0">
                        <a:latin typeface="Cambria Math" panose="02040503050406030204" pitchFamily="18" charset="0"/>
                      </a:rPr>
                      <m:t>𝑁𝑃</m:t>
                    </m:r>
                  </m:oMath>
                </a14:m>
                <a:r>
                  <a:rPr lang="en-US" dirty="0"/>
                  <a:t>-hard</a:t>
                </a:r>
              </a:p>
              <a:p>
                <a:r>
                  <a:rPr lang="en-US" dirty="0"/>
                  <a:t>Reduce from a known </a:t>
                </a:r>
                <a14:m>
                  <m:oMath xmlns:m="http://schemas.openxmlformats.org/officeDocument/2006/math">
                    <m:r>
                      <a:rPr lang="en-US" i="1" dirty="0" smtClean="0">
                        <a:latin typeface="Cambria Math" panose="02040503050406030204" pitchFamily="18" charset="0"/>
                      </a:rPr>
                      <m:t>𝑁𝑃</m:t>
                    </m:r>
                  </m:oMath>
                </a14:m>
                <a:r>
                  <a:rPr lang="en-US" dirty="0"/>
                  <a:t>-hard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oMath>
                </a14:m>
                <a:r>
                  <a:rPr lang="en-US" dirty="0"/>
                  <a:t>.</a:t>
                </a:r>
              </a:p>
            </p:txBody>
          </p:sp>
        </mc:Choice>
        <mc:Fallback xmlns="">
          <p:sp>
            <p:nvSpPr>
              <p:cNvPr id="3" name="Content Placeholder 2">
                <a:extLst>
                  <a:ext uri="{FF2B5EF4-FFF2-40B4-BE49-F238E27FC236}">
                    <a16:creationId xmlns:a16="http://schemas.microsoft.com/office/drawing/2014/main" id="{EF78883F-759C-40E1-9E94-CA6BCA74C28B}"/>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480463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9E47-3D6B-48C9-BDD1-3270D68CB844}"/>
              </a:ext>
            </a:extLst>
          </p:cNvPr>
          <p:cNvSpPr>
            <a:spLocks noGrp="1"/>
          </p:cNvSpPr>
          <p:nvPr>
            <p:ph type="title"/>
          </p:nvPr>
        </p:nvSpPr>
        <p:spPr/>
        <p:txBody>
          <a:bodyPr/>
          <a:lstStyle/>
          <a:p>
            <a:r>
              <a:rPr lang="en-US" dirty="0"/>
              <a:t>Why that direction?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1DB2DC-1362-4DDE-98E9-C446EC16F203}"/>
                  </a:ext>
                </a:extLst>
              </p:cNvPr>
              <p:cNvSpPr>
                <a:spLocks noGrp="1"/>
              </p:cNvSpPr>
              <p:nvPr>
                <p:ph idx="1"/>
              </p:nvPr>
            </p:nvSpPr>
            <p:spPr>
              <a:xfrm>
                <a:off x="575240" y="1463857"/>
                <a:ext cx="11187258" cy="4845504"/>
              </a:xfrm>
            </p:spPr>
            <p:txBody>
              <a:bodyPr/>
              <a:lstStyle/>
              <a:p>
                <a:r>
                  <a:rPr lang="en-US" dirty="0"/>
                  <a:t>The known </a:t>
                </a:r>
                <a14:m>
                  <m:oMath xmlns:m="http://schemas.openxmlformats.org/officeDocument/2006/math">
                    <m:r>
                      <a:rPr lang="en-US" b="0" i="1" smtClean="0">
                        <a:latin typeface="Cambria Math" panose="02040503050406030204" pitchFamily="18" charset="0"/>
                      </a:rPr>
                      <m:t>𝑁𝑃</m:t>
                    </m:r>
                  </m:oMath>
                </a14:m>
                <a:r>
                  <a:rPr lang="en-US" dirty="0"/>
                  <a:t>-hard problem is known to be hard.</a:t>
                </a:r>
              </a:p>
              <a:p>
                <a:r>
                  <a:rPr lang="en-US" dirty="0"/>
                  <a:t>We’re pretty sure we’re not going to find a polynomial time algorithm for </a:t>
                </a:r>
                <a14:m>
                  <m:oMath xmlns:m="http://schemas.openxmlformats.org/officeDocument/2006/math">
                    <m:r>
                      <a:rPr lang="en-US" b="0" i="1" smtClean="0">
                        <a:latin typeface="Cambria Math" panose="02040503050406030204" pitchFamily="18" charset="0"/>
                      </a:rPr>
                      <m:t>𝐴</m:t>
                    </m:r>
                  </m:oMath>
                </a14:m>
                <a:r>
                  <a:rPr lang="en-US" dirty="0"/>
                  <a:t>.</a:t>
                </a:r>
              </a:p>
              <a:p>
                <a:pPr lvl="1"/>
                <a:r>
                  <a:rPr lang="en-US" dirty="0"/>
                  <a:t>We’re not 100% sure, but we’re like 99% sure.</a:t>
                </a:r>
              </a:p>
              <a:p>
                <a:pPr lvl="1"/>
                <a:endParaRPr lang="en-US" dirty="0"/>
              </a:p>
              <a:p>
                <a:pPr lvl="1"/>
                <a:r>
                  <a:rPr lang="en-US" dirty="0"/>
                  <a:t>Suppose, for the sake of “contradiction”, you could find a polynomial time algorithm for problem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Then with the reduction, you’d have a polynomial time algorithm for </a:t>
                </a:r>
                <a14:m>
                  <m:oMath xmlns:m="http://schemas.openxmlformats.org/officeDocument/2006/math">
                    <m:r>
                      <a:rPr lang="en-US" b="0" i="1" smtClean="0">
                        <a:latin typeface="Cambria Math" panose="02040503050406030204" pitchFamily="18" charset="0"/>
                      </a:rPr>
                      <m:t>𝐴</m:t>
                    </m:r>
                  </m:oMath>
                </a14:m>
                <a:r>
                  <a:rPr lang="en-US" dirty="0"/>
                  <a:t> too! But </a:t>
                </a:r>
                <a14:m>
                  <m:oMath xmlns:m="http://schemas.openxmlformats.org/officeDocument/2006/math">
                    <m:r>
                      <a:rPr lang="en-US" b="0" i="1" smtClean="0">
                        <a:latin typeface="Cambria Math" panose="02040503050406030204" pitchFamily="18" charset="0"/>
                      </a:rPr>
                      <m:t>𝐴</m:t>
                    </m:r>
                  </m:oMath>
                </a14:m>
                <a:r>
                  <a:rPr lang="en-US" dirty="0"/>
                  <a:t> is known to be an </a:t>
                </a:r>
                <a14:m>
                  <m:oMath xmlns:m="http://schemas.openxmlformats.org/officeDocument/2006/math">
                    <m:r>
                      <a:rPr lang="en-US" b="0" i="1" smtClean="0">
                        <a:latin typeface="Cambria Math" panose="02040503050406030204" pitchFamily="18" charset="0"/>
                      </a:rPr>
                      <m:t>𝑁𝑃</m:t>
                    </m:r>
                  </m:oMath>
                </a14:m>
                <a:r>
                  <a:rPr lang="en-US" dirty="0"/>
                  <a:t>-hard problem. So finding a polynomial time algorithm for it would be shocking. A “contradiction.”</a:t>
                </a:r>
              </a:p>
              <a:p>
                <a:pPr lvl="1"/>
                <a:endParaRPr lang="en-US" dirty="0"/>
              </a:p>
              <a:p>
                <a:pPr lvl="1"/>
                <a:r>
                  <a:rPr lang="en-US" dirty="0"/>
                  <a:t>Not really a contradiction (we don’t know as a mathematical fact that </a:t>
                </a:r>
                <a14:m>
                  <m:oMath xmlns:m="http://schemas.openxmlformats.org/officeDocument/2006/math">
                    <m:r>
                      <a:rPr lang="en-US" b="0" i="1" smtClean="0">
                        <a:latin typeface="Cambria Math" panose="02040503050406030204" pitchFamily="18" charset="0"/>
                      </a:rPr>
                      <m:t>𝐴</m:t>
                    </m:r>
                  </m:oMath>
                </a14:m>
                <a:r>
                  <a:rPr lang="en-US" dirty="0"/>
                  <a:t> can’t be solved in polynomial-time) but that’s the high-level idea.</a:t>
                </a:r>
              </a:p>
            </p:txBody>
          </p:sp>
        </mc:Choice>
        <mc:Fallback xmlns="">
          <p:sp>
            <p:nvSpPr>
              <p:cNvPr id="3" name="Content Placeholder 2">
                <a:extLst>
                  <a:ext uri="{FF2B5EF4-FFF2-40B4-BE49-F238E27FC236}">
                    <a16:creationId xmlns:a16="http://schemas.microsoft.com/office/drawing/2014/main" id="{211DB2DC-1362-4DDE-98E9-C446EC16F203}"/>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708" t="-2138" r="-1797" b="-755"/>
                </a:stretch>
              </a:blipFill>
            </p:spPr>
            <p:txBody>
              <a:bodyPr/>
              <a:lstStyle/>
              <a:p>
                <a:r>
                  <a:rPr lang="en-US">
                    <a:noFill/>
                  </a:rPr>
                  <a:t> </a:t>
                </a:r>
              </a:p>
            </p:txBody>
          </p:sp>
        </mc:Fallback>
      </mc:AlternateContent>
    </p:spTree>
    <p:extLst>
      <p:ext uri="{BB962C8B-B14F-4D97-AF65-F5344CB8AC3E}">
        <p14:creationId xmlns:p14="http://schemas.microsoft.com/office/powerpoint/2010/main" val="3681161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0200-E329-43CC-8F55-5E4845FC000A}"/>
              </a:ext>
            </a:extLst>
          </p:cNvPr>
          <p:cNvSpPr>
            <a:spLocks noGrp="1"/>
          </p:cNvSpPr>
          <p:nvPr>
            <p:ph type="title"/>
          </p:nvPr>
        </p:nvSpPr>
        <p:spPr/>
        <p:txBody>
          <a:bodyPr/>
          <a:lstStyle/>
          <a:p>
            <a:r>
              <a:rPr lang="en-US" dirty="0"/>
              <a:t>Double check the direction!!</a:t>
            </a:r>
          </a:p>
        </p:txBody>
      </p:sp>
      <p:sp>
        <p:nvSpPr>
          <p:cNvPr id="3" name="Content Placeholder 2">
            <a:extLst>
              <a:ext uri="{FF2B5EF4-FFF2-40B4-BE49-F238E27FC236}">
                <a16:creationId xmlns:a16="http://schemas.microsoft.com/office/drawing/2014/main" id="{0EE4315C-E372-4EAF-872A-37DD241A659F}"/>
              </a:ext>
            </a:extLst>
          </p:cNvPr>
          <p:cNvSpPr>
            <a:spLocks noGrp="1"/>
          </p:cNvSpPr>
          <p:nvPr>
            <p:ph idx="1"/>
          </p:nvPr>
        </p:nvSpPr>
        <p:spPr/>
        <p:txBody>
          <a:bodyPr/>
          <a:lstStyle/>
          <a:p>
            <a:r>
              <a:rPr lang="en-US" dirty="0"/>
              <a:t>Seriously.</a:t>
            </a:r>
          </a:p>
          <a:p>
            <a:r>
              <a:rPr lang="en-US" dirty="0"/>
              <a:t>It’s the easiest way to solve the wrong problem.</a:t>
            </a:r>
          </a:p>
          <a:p>
            <a:r>
              <a:rPr lang="en-US" dirty="0"/>
              <a:t>If both problems </a:t>
            </a:r>
            <a:r>
              <a:rPr lang="en-US" i="1" dirty="0"/>
              <a:t>really are </a:t>
            </a:r>
            <a:r>
              <a:rPr lang="en-US" dirty="0"/>
              <a:t>NP-complete, then both reductions exist! You won’t even notice anything is amiss.</a:t>
            </a:r>
          </a:p>
          <a:p>
            <a:endParaRPr lang="en-US" dirty="0"/>
          </a:p>
          <a:p>
            <a:endParaRPr lang="en-US" dirty="0"/>
          </a:p>
        </p:txBody>
      </p:sp>
    </p:spTree>
    <p:extLst>
      <p:ext uri="{BB962C8B-B14F-4D97-AF65-F5344CB8AC3E}">
        <p14:creationId xmlns:p14="http://schemas.microsoft.com/office/powerpoint/2010/main" val="2032829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E6E5-FA97-4E7F-A3CE-EA667F5DCD89}"/>
              </a:ext>
            </a:extLst>
          </p:cNvPr>
          <p:cNvSpPr>
            <a:spLocks noGrp="1"/>
          </p:cNvSpPr>
          <p:nvPr>
            <p:ph type="title"/>
          </p:nvPr>
        </p:nvSpPr>
        <p:spPr/>
        <p:txBody>
          <a:bodyPr/>
          <a:lstStyle/>
          <a:p>
            <a:r>
              <a:rPr lang="en-US" dirty="0"/>
              <a:t>Hamilton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B52BF7-DFEA-4616-A398-C0AEAEE86F28}"/>
                  </a:ext>
                </a:extLst>
              </p:cNvPr>
              <p:cNvSpPr>
                <a:spLocks noGrp="1"/>
              </p:cNvSpPr>
              <p:nvPr>
                <p:ph idx="1"/>
              </p:nvPr>
            </p:nvSpPr>
            <p:spPr/>
            <p:txBody>
              <a:bodyPr/>
              <a:lstStyle/>
              <a:p>
                <a:r>
                  <a:rPr lang="en-US" dirty="0"/>
                  <a:t>On a directed graph </a:t>
                </a:r>
                <a14:m>
                  <m:oMath xmlns:m="http://schemas.openxmlformats.org/officeDocument/2006/math">
                    <m:r>
                      <a:rPr lang="en-US" b="0" i="1" smtClean="0">
                        <a:latin typeface="Cambria Math" panose="02040503050406030204" pitchFamily="18" charset="0"/>
                      </a:rPr>
                      <m:t>𝐺</m:t>
                    </m:r>
                    <m:r>
                      <a:rPr lang="en-US" b="0" i="0" smtClean="0">
                        <a:latin typeface="Cambria Math" panose="02040503050406030204" pitchFamily="18" charset="0"/>
                      </a:rPr>
                      <m:t>:</m:t>
                    </m:r>
                  </m:oMath>
                </a14:m>
                <a:r>
                  <a:rPr lang="en-US" dirty="0"/>
                  <a:t> </a:t>
                </a:r>
              </a:p>
              <a:p>
                <a:r>
                  <a:rPr lang="en-US" dirty="0"/>
                  <a:t>A Hamiltonian Path is a path that visits every vertex exactly once.</a:t>
                </a:r>
              </a:p>
              <a:p>
                <a:r>
                  <a:rPr lang="en-US" dirty="0"/>
                  <a:t>A Hamiltonian Cycle is a Hamiltonian Path with an extra edge connecting the first vertex to the last vertex. </a:t>
                </a:r>
              </a:p>
              <a:p>
                <a:endParaRPr lang="en-US" dirty="0"/>
              </a:p>
              <a:p>
                <a:r>
                  <a:rPr lang="en-US" dirty="0"/>
                  <a:t>Assume that Hamiltonian Path is NP-hard (it is)</a:t>
                </a:r>
              </a:p>
              <a:p>
                <a:r>
                  <a:rPr lang="en-US" dirty="0"/>
                  <a:t>Use that to prove Hamiltonian Cycle is NP-hard.</a:t>
                </a:r>
              </a:p>
            </p:txBody>
          </p:sp>
        </mc:Choice>
        <mc:Fallback xmlns="">
          <p:sp>
            <p:nvSpPr>
              <p:cNvPr id="3" name="Content Placeholder 2">
                <a:extLst>
                  <a:ext uri="{FF2B5EF4-FFF2-40B4-BE49-F238E27FC236}">
                    <a16:creationId xmlns:a16="http://schemas.microsoft.com/office/drawing/2014/main" id="{4DB52BF7-DFEA-4616-A398-C0AEAEE86F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C324DDD6-DF34-4FEF-A41C-1C3080784A2A}"/>
              </a:ext>
            </a:extLst>
          </p:cNvPr>
          <p:cNvSpPr/>
          <p:nvPr/>
        </p:nvSpPr>
        <p:spPr>
          <a:xfrm>
            <a:off x="7018588" y="5173484"/>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1217061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A94F-AF78-4F64-854A-194FF2242950}"/>
              </a:ext>
            </a:extLst>
          </p:cNvPr>
          <p:cNvSpPr>
            <a:spLocks noGrp="1"/>
          </p:cNvSpPr>
          <p:nvPr>
            <p:ph type="title"/>
          </p:nvPr>
        </p:nvSpPr>
        <p:spPr/>
        <p:txBody>
          <a:bodyPr/>
          <a:lstStyle/>
          <a:p>
            <a:r>
              <a:rPr lang="en-US" dirty="0"/>
              <a:t>Which direction?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5562B0-AC70-4A67-8E34-F9ABB2A5A55C}"/>
                  </a:ext>
                </a:extLst>
              </p:cNvPr>
              <p:cNvSpPr>
                <a:spLocks noGrp="1"/>
              </p:cNvSpPr>
              <p:nvPr>
                <p:ph idx="1"/>
              </p:nvPr>
            </p:nvSpPr>
            <p:spPr/>
            <p:txBody>
              <a:bodyPr/>
              <a:lstStyle/>
              <a:p>
                <a:r>
                  <a:rPr lang="en-US" dirty="0"/>
                  <a:t>Reduce FROM the known hard problem TO the new problem.</a:t>
                </a:r>
              </a:p>
              <a:p>
                <a:r>
                  <a:rPr lang="en-US" dirty="0"/>
                  <a:t>Want to show Hamiltonian Path </a:t>
                </a:r>
                <a14:m>
                  <m:oMath xmlns:m="http://schemas.openxmlformats.org/officeDocument/2006/math">
                    <m:r>
                      <a:rPr lang="en-US" b="0" i="1" smtClean="0">
                        <a:latin typeface="Cambria Math" panose="02040503050406030204" pitchFamily="18" charset="0"/>
                      </a:rPr>
                      <m:t>≤</m:t>
                    </m:r>
                  </m:oMath>
                </a14:m>
                <a:r>
                  <a:rPr lang="en-US" dirty="0"/>
                  <a:t> Hamiltonian Cycle.</a:t>
                </a:r>
              </a:p>
            </p:txBody>
          </p:sp>
        </mc:Choice>
        <mc:Fallback xmlns="">
          <p:sp>
            <p:nvSpPr>
              <p:cNvPr id="3" name="Content Placeholder 2">
                <a:extLst>
                  <a:ext uri="{FF2B5EF4-FFF2-40B4-BE49-F238E27FC236}">
                    <a16:creationId xmlns:a16="http://schemas.microsoft.com/office/drawing/2014/main" id="{175562B0-AC70-4A67-8E34-F9ABB2A5A55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28458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81BB6E-1842-4A02-959B-F35A394C767A}"/>
              </a:ext>
            </a:extLst>
          </p:cNvPr>
          <p:cNvSpPr>
            <a:spLocks noGrp="1"/>
          </p:cNvSpPr>
          <p:nvPr>
            <p:ph type="title"/>
          </p:nvPr>
        </p:nvSpPr>
        <p:spPr/>
        <p:txBody>
          <a:bodyPr/>
          <a:lstStyle/>
          <a:p>
            <a:r>
              <a:rPr lang="en-US" dirty="0"/>
              <a:t>More Practice</a:t>
            </a:r>
          </a:p>
        </p:txBody>
      </p:sp>
      <p:sp>
        <p:nvSpPr>
          <p:cNvPr id="5" name="Text Placeholder 4">
            <a:extLst>
              <a:ext uri="{FF2B5EF4-FFF2-40B4-BE49-F238E27FC236}">
                <a16:creationId xmlns:a16="http://schemas.microsoft.com/office/drawing/2014/main" id="{4EE804B1-E7FD-4941-8711-5A882309423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4025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C76D-74D8-40AD-80E5-1BCA25FBD803}"/>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52474D-AE25-4ECE-8DD9-47E539F484FC}"/>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𝐺</m:t>
                    </m:r>
                  </m:oMath>
                </a14:m>
                <a:r>
                  <a:rPr lang="en-US" dirty="0"/>
                  <a:t> be the instance for Hamiltonian Path</a:t>
                </a:r>
              </a:p>
              <a:p>
                <a:endParaRPr lang="en-US" dirty="0"/>
              </a:p>
              <a:p>
                <a:r>
                  <a:rPr lang="en-US" dirty="0"/>
                  <a:t>Make </a:t>
                </a:r>
                <a14:m>
                  <m:oMath xmlns:m="http://schemas.openxmlformats.org/officeDocument/2006/math">
                    <m:r>
                      <a:rPr lang="en-US" b="0" i="1" smtClean="0">
                        <a:latin typeface="Cambria Math" panose="02040503050406030204" pitchFamily="18" charset="0"/>
                      </a:rPr>
                      <m:t>𝐻</m:t>
                    </m:r>
                  </m:oMath>
                </a14:m>
                <a:r>
                  <a:rPr lang="en-US" dirty="0"/>
                  <a:t> a copy of </a:t>
                </a:r>
                <a14:m>
                  <m:oMath xmlns:m="http://schemas.openxmlformats.org/officeDocument/2006/math">
                    <m:r>
                      <a:rPr lang="en-US" b="0" i="1" smtClean="0">
                        <a:latin typeface="Cambria Math" panose="02040503050406030204" pitchFamily="18" charset="0"/>
                      </a:rPr>
                      <m:t>𝐺</m:t>
                    </m:r>
                  </m:oMath>
                </a14:m>
                <a:r>
                  <a:rPr lang="en-US" dirty="0"/>
                  <a:t> with an extra vertex </a:t>
                </a:r>
                <a14:m>
                  <m:oMath xmlns:m="http://schemas.openxmlformats.org/officeDocument/2006/math">
                    <m:r>
                      <a:rPr lang="en-US" b="0" i="1" smtClean="0">
                        <a:latin typeface="Cambria Math" panose="02040503050406030204" pitchFamily="18" charset="0"/>
                      </a:rPr>
                      <m:t>𝑢</m:t>
                    </m:r>
                  </m:oMath>
                </a14:m>
                <a:r>
                  <a:rPr lang="en-US" dirty="0"/>
                  <a:t> added.</a:t>
                </a:r>
              </a:p>
              <a:p>
                <a:r>
                  <a:rPr lang="en-US" dirty="0"/>
                  <a:t>For every vertex </a:t>
                </a:r>
                <a14:m>
                  <m:oMath xmlns:m="http://schemas.openxmlformats.org/officeDocument/2006/math">
                    <m:r>
                      <a:rPr lang="en-US" b="0" i="1" smtClean="0">
                        <a:latin typeface="Cambria Math" panose="02040503050406030204" pitchFamily="18" charset="0"/>
                      </a:rPr>
                      <m:t>𝑣</m:t>
                    </m:r>
                  </m:oMath>
                </a14:m>
                <a:r>
                  <a:rPr lang="en-US" dirty="0"/>
                  <a:t>, add an edge from </a:t>
                </a:r>
                <a14:m>
                  <m:oMath xmlns:m="http://schemas.openxmlformats.org/officeDocument/2006/math">
                    <m:r>
                      <a:rPr lang="en-US" b="0" i="1" smtClean="0">
                        <a:latin typeface="Cambria Math" panose="02040503050406030204" pitchFamily="18" charset="0"/>
                      </a:rPr>
                      <m:t>𝑣</m:t>
                    </m:r>
                  </m:oMath>
                </a14:m>
                <a:r>
                  <a:rPr lang="en-US" dirty="0"/>
                  <a:t> to </a:t>
                </a:r>
                <a14:m>
                  <m:oMath xmlns:m="http://schemas.openxmlformats.org/officeDocument/2006/math">
                    <m:r>
                      <a:rPr lang="en-US" b="0" i="1" smtClean="0">
                        <a:latin typeface="Cambria Math" panose="02040503050406030204" pitchFamily="18" charset="0"/>
                      </a:rPr>
                      <m:t>𝑢</m:t>
                    </m:r>
                  </m:oMath>
                </a14:m>
                <a:r>
                  <a:rPr lang="en-US" dirty="0"/>
                  <a:t> and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endParaRPr lang="en-US" dirty="0"/>
              </a:p>
              <a:p>
                <a:endParaRPr lang="en-US" dirty="0"/>
              </a:p>
              <a:p>
                <a:r>
                  <a:rPr lang="en-US" dirty="0"/>
                  <a:t>Run the Hamiltonian Cycle Solver on </a:t>
                </a:r>
                <a14:m>
                  <m:oMath xmlns:m="http://schemas.openxmlformats.org/officeDocument/2006/math">
                    <m:r>
                      <a:rPr lang="en-US" b="0" i="1" smtClean="0">
                        <a:latin typeface="Cambria Math" panose="02040503050406030204" pitchFamily="18" charset="0"/>
                      </a:rPr>
                      <m:t>𝐻</m:t>
                    </m:r>
                  </m:oMath>
                </a14:m>
                <a:endParaRPr lang="en-US" dirty="0"/>
              </a:p>
              <a:p>
                <a:r>
                  <a:rPr lang="en-US" dirty="0"/>
                  <a:t>Return what it returns.</a:t>
                </a:r>
              </a:p>
            </p:txBody>
          </p:sp>
        </mc:Choice>
        <mc:Fallback xmlns="">
          <p:sp>
            <p:nvSpPr>
              <p:cNvPr id="3" name="Content Placeholder 2">
                <a:extLst>
                  <a:ext uri="{FF2B5EF4-FFF2-40B4-BE49-F238E27FC236}">
                    <a16:creationId xmlns:a16="http://schemas.microsoft.com/office/drawing/2014/main" id="{9C52474D-AE25-4ECE-8DD9-47E539F484F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29889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04617-4B0B-497C-BBD9-46E209C26032}"/>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FCE08-6354-4A98-B121-2C5B72FF3C17}"/>
                  </a:ext>
                </a:extLst>
              </p:cNvPr>
              <p:cNvSpPr>
                <a:spLocks noGrp="1"/>
              </p:cNvSpPr>
              <p:nvPr>
                <p:ph idx="1"/>
              </p:nvPr>
            </p:nvSpPr>
            <p:spPr/>
            <p:txBody>
              <a:bodyPr/>
              <a:lstStyle/>
              <a:p>
                <a:r>
                  <a:rPr lang="en-US" dirty="0"/>
                  <a:t>If </a:t>
                </a:r>
                <a14:m>
                  <m:oMath xmlns:m="http://schemas.openxmlformats.org/officeDocument/2006/math">
                    <m:r>
                      <a:rPr lang="en-US" b="0" i="1" smtClean="0">
                        <a:latin typeface="Cambria Math" panose="02040503050406030204" pitchFamily="18" charset="0"/>
                      </a:rPr>
                      <m:t>𝐺</m:t>
                    </m:r>
                  </m:oMath>
                </a14:m>
                <a:r>
                  <a:rPr lang="en-US" dirty="0"/>
                  <a:t> has a Hamiltonian Path,</a:t>
                </a:r>
              </a:p>
              <a:p>
                <a:endParaRPr lang="en-US" dirty="0"/>
              </a:p>
              <a:p>
                <a:r>
                  <a:rPr lang="en-US" dirty="0"/>
                  <a:t>Then there is a Hamiltonian Cycle in </a:t>
                </a:r>
                <a14:m>
                  <m:oMath xmlns:m="http://schemas.openxmlformats.org/officeDocument/2006/math">
                    <m:r>
                      <a:rPr lang="en-US" b="0" i="1" smtClean="0">
                        <a:latin typeface="Cambria Math" panose="02040503050406030204" pitchFamily="18" charset="0"/>
                      </a:rPr>
                      <m:t>𝐻</m:t>
                    </m:r>
                  </m:oMath>
                </a14:m>
                <a:r>
                  <a:rPr lang="en-US" dirty="0"/>
                  <a:t> by following the path in </a:t>
                </a:r>
                <a14:m>
                  <m:oMath xmlns:m="http://schemas.openxmlformats.org/officeDocument/2006/math">
                    <m:r>
                      <a:rPr lang="en-US" b="0" i="1" smtClean="0">
                        <a:latin typeface="Cambria Math" panose="02040503050406030204" pitchFamily="18" charset="0"/>
                      </a:rPr>
                      <m:t>𝐺</m:t>
                    </m:r>
                  </m:oMath>
                </a14:m>
                <a:r>
                  <a:rPr lang="en-US" dirty="0"/>
                  <a:t> going to </a:t>
                </a:r>
                <a14:m>
                  <m:oMath xmlns:m="http://schemas.openxmlformats.org/officeDocument/2006/math">
                    <m:r>
                      <a:rPr lang="en-US" b="0" i="1" smtClean="0">
                        <a:latin typeface="Cambria Math" panose="02040503050406030204" pitchFamily="18" charset="0"/>
                      </a:rPr>
                      <m:t>𝑢</m:t>
                    </m:r>
                  </m:oMath>
                </a14:m>
                <a:r>
                  <a:rPr lang="en-US" dirty="0"/>
                  <a:t> and going back to the start.</a:t>
                </a:r>
              </a:p>
              <a:p>
                <a:r>
                  <a:rPr lang="en-US" dirty="0"/>
                  <a:t>So we correctly return YES.</a:t>
                </a:r>
              </a:p>
            </p:txBody>
          </p:sp>
        </mc:Choice>
        <mc:Fallback xmlns="">
          <p:sp>
            <p:nvSpPr>
              <p:cNvPr id="3" name="Content Placeholder 2">
                <a:extLst>
                  <a:ext uri="{FF2B5EF4-FFF2-40B4-BE49-F238E27FC236}">
                    <a16:creationId xmlns:a16="http://schemas.microsoft.com/office/drawing/2014/main" id="{D24FCE08-6354-4A98-B121-2C5B72FF3C17}"/>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3209229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EBA9-C340-4396-BFF1-23198F4B9A2F}"/>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852F09-F459-494D-BBA7-CB19F602D034}"/>
                  </a:ext>
                </a:extLst>
              </p:cNvPr>
              <p:cNvSpPr>
                <a:spLocks noGrp="1"/>
              </p:cNvSpPr>
              <p:nvPr>
                <p:ph idx="1"/>
              </p:nvPr>
            </p:nvSpPr>
            <p:spPr/>
            <p:txBody>
              <a:bodyPr/>
              <a:lstStyle/>
              <a:p>
                <a:r>
                  <a:rPr lang="en-US" dirty="0"/>
                  <a:t>If our reduction returns YES, then </a:t>
                </a:r>
                <a14:m>
                  <m:oMath xmlns:m="http://schemas.openxmlformats.org/officeDocument/2006/math">
                    <m:r>
                      <a:rPr lang="en-US" b="0" i="1" smtClean="0">
                        <a:latin typeface="Cambria Math" panose="02040503050406030204" pitchFamily="18" charset="0"/>
                      </a:rPr>
                      <m:t>𝐻</m:t>
                    </m:r>
                  </m:oMath>
                </a14:m>
                <a:r>
                  <a:rPr lang="en-US" dirty="0"/>
                  <a:t> had a Hamiltonian Cycle.</a:t>
                </a:r>
              </a:p>
              <a:p>
                <a:r>
                  <a:rPr lang="en-US" dirty="0"/>
                  <a:t>Delete </a:t>
                </a:r>
                <a14:m>
                  <m:oMath xmlns:m="http://schemas.openxmlformats.org/officeDocument/2006/math">
                    <m:r>
                      <a:rPr lang="en-US" b="0" i="1" smtClean="0">
                        <a:latin typeface="Cambria Math" panose="02040503050406030204" pitchFamily="18" charset="0"/>
                      </a:rPr>
                      <m:t>𝑢</m:t>
                    </m:r>
                  </m:oMath>
                </a14:m>
                <a:r>
                  <a:rPr lang="en-US" dirty="0"/>
                  <a:t> (and its edges from the cycle)</a:t>
                </a:r>
              </a:p>
              <a:p>
                <a:r>
                  <a:rPr lang="en-US" dirty="0"/>
                  <a:t>Since a Hamiltonian Cycle visits each vertex exactly once, what remains is a path that visits each vertex (except </a:t>
                </a:r>
                <a14:m>
                  <m:oMath xmlns:m="http://schemas.openxmlformats.org/officeDocument/2006/math">
                    <m:r>
                      <a:rPr lang="en-US" b="0" i="1" smtClean="0">
                        <a:latin typeface="Cambria Math" panose="02040503050406030204" pitchFamily="18" charset="0"/>
                      </a:rPr>
                      <m:t>𝑢</m:t>
                    </m:r>
                  </m:oMath>
                </a14:m>
                <a:r>
                  <a:rPr lang="en-US" dirty="0"/>
                  <a:t>) exactly once.</a:t>
                </a:r>
              </a:p>
              <a:p>
                <a:r>
                  <a:rPr lang="en-US" dirty="0"/>
                  <a:t>That’s a Hamiltonian Path! </a:t>
                </a:r>
              </a:p>
              <a:p>
                <a:endParaRPr lang="en-US" dirty="0"/>
              </a:p>
              <a:p>
                <a:r>
                  <a:rPr lang="en-US" dirty="0"/>
                  <a:t>So </a:t>
                </a:r>
                <a14:m>
                  <m:oMath xmlns:m="http://schemas.openxmlformats.org/officeDocument/2006/math">
                    <m:r>
                      <a:rPr lang="en-US" b="0" i="1" smtClean="0">
                        <a:latin typeface="Cambria Math" panose="02040503050406030204" pitchFamily="18" charset="0"/>
                      </a:rPr>
                      <m:t>𝐺</m:t>
                    </m:r>
                  </m:oMath>
                </a14:m>
                <a:r>
                  <a:rPr lang="en-US" dirty="0"/>
                  <a:t> has a Hamiltonian Path.</a:t>
                </a:r>
              </a:p>
            </p:txBody>
          </p:sp>
        </mc:Choice>
        <mc:Fallback xmlns="">
          <p:sp>
            <p:nvSpPr>
              <p:cNvPr id="3" name="Content Placeholder 2">
                <a:extLst>
                  <a:ext uri="{FF2B5EF4-FFF2-40B4-BE49-F238E27FC236}">
                    <a16:creationId xmlns:a16="http://schemas.microsoft.com/office/drawing/2014/main" id="{FC852F09-F459-494D-BBA7-CB19F602D034}"/>
                  </a:ext>
                </a:extLst>
              </p:cNvPr>
              <p:cNvSpPr>
                <a:spLocks noGrp="1" noRot="1" noChangeAspect="1" noMove="1" noResize="1" noEditPoints="1" noAdjustHandles="1" noChangeArrowheads="1" noChangeShapeType="1" noTextEdit="1"/>
              </p:cNvSpPr>
              <p:nvPr>
                <p:ph idx="1"/>
              </p:nvPr>
            </p:nvSpPr>
            <p:spPr>
              <a:blipFill>
                <a:blip r:embed="rId2"/>
                <a:stretch>
                  <a:fillRect l="-708" t="-2138" r="-109"/>
                </a:stretch>
              </a:blipFill>
            </p:spPr>
            <p:txBody>
              <a:bodyPr/>
              <a:lstStyle/>
              <a:p>
                <a:r>
                  <a:rPr lang="en-US">
                    <a:noFill/>
                  </a:rPr>
                  <a:t> </a:t>
                </a:r>
              </a:p>
            </p:txBody>
          </p:sp>
        </mc:Fallback>
      </mc:AlternateContent>
    </p:spTree>
    <p:extLst>
      <p:ext uri="{BB962C8B-B14F-4D97-AF65-F5344CB8AC3E}">
        <p14:creationId xmlns:p14="http://schemas.microsoft.com/office/powerpoint/2010/main" val="203474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B22A-E111-498F-B1D7-3749A2CD85B7}"/>
              </a:ext>
            </a:extLst>
          </p:cNvPr>
          <p:cNvSpPr>
            <a:spLocks noGrp="1"/>
          </p:cNvSpPr>
          <p:nvPr>
            <p:ph type="title"/>
          </p:nvPr>
        </p:nvSpPr>
        <p:spPr/>
        <p:txBody>
          <a:bodyPr/>
          <a:lstStyle/>
          <a:p>
            <a:r>
              <a:rPr lang="en-US" dirty="0"/>
              <a:t>Another 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F7F053-9837-4EF0-A2BE-14DCDF40FA80}"/>
                  </a:ext>
                </a:extLst>
              </p:cNvPr>
              <p:cNvSpPr>
                <a:spLocks noGrp="1"/>
              </p:cNvSpPr>
              <p:nvPr>
                <p:ph idx="1"/>
              </p:nvPr>
            </p:nvSpPr>
            <p:spPr>
              <a:xfrm>
                <a:off x="575240" y="1463857"/>
                <a:ext cx="11187258" cy="4845504"/>
              </a:xfrm>
            </p:spPr>
            <p:txBody>
              <a:bodyPr/>
              <a:lstStyle/>
              <a:p>
                <a:r>
                  <a:rPr lang="en-US" dirty="0"/>
                  <a:t>More reductions between different looking problems.</a:t>
                </a:r>
              </a:p>
              <a:p>
                <a:endParaRPr lang="en-US" dirty="0"/>
              </a:p>
              <a:p>
                <a:r>
                  <a:rPr lang="en-US" dirty="0"/>
                  <a:t>We’ll show </a:t>
                </a:r>
                <a14:m>
                  <m:oMath xmlns:m="http://schemas.openxmlformats.org/officeDocument/2006/math">
                    <m:r>
                      <a:rPr lang="en-US" b="0" i="1" smtClean="0">
                        <a:latin typeface="Cambria Math" panose="02040503050406030204" pitchFamily="18" charset="0"/>
                      </a:rPr>
                      <m:t>3</m:t>
                    </m:r>
                  </m:oMath>
                </a14:m>
                <a:r>
                  <a:rPr lang="en-US" dirty="0"/>
                  <a:t>-Coloring </a:t>
                </a:r>
                <a14:m>
                  <m:oMath xmlns:m="http://schemas.openxmlformats.org/officeDocument/2006/math">
                    <m:r>
                      <a:rPr lang="en-US" b="0" i="1" dirty="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3</m:t>
                    </m:r>
                  </m:oMath>
                </a14:m>
                <a:r>
                  <a:rPr lang="en-US" dirty="0"/>
                  <a:t>-SAT.</a:t>
                </a:r>
              </a:p>
              <a:p>
                <a:endParaRPr lang="en-US" dirty="0"/>
              </a:p>
              <a:p>
                <a:r>
                  <a:rPr lang="en-US" dirty="0"/>
                  <a:t>       This reduction does not show </a:t>
                </a:r>
                <a14:m>
                  <m:oMath xmlns:m="http://schemas.openxmlformats.org/officeDocument/2006/math">
                    <m:r>
                      <a:rPr lang="en-US" b="0" i="1" smtClean="0">
                        <a:latin typeface="Cambria Math" panose="02040503050406030204" pitchFamily="18" charset="0"/>
                      </a:rPr>
                      <m:t>3</m:t>
                    </m:r>
                  </m:oMath>
                </a14:m>
                <a:r>
                  <a:rPr lang="en-US" dirty="0"/>
                  <a:t>-coloring is </a:t>
                </a:r>
                <a14:m>
                  <m:oMath xmlns:m="http://schemas.openxmlformats.org/officeDocument/2006/math">
                    <m:r>
                      <a:rPr lang="en-US" b="0" i="1" smtClean="0">
                        <a:latin typeface="Cambria Math" panose="02040503050406030204" pitchFamily="18" charset="0"/>
                      </a:rPr>
                      <m:t>𝑁𝑃</m:t>
                    </m:r>
                  </m:oMath>
                </a14:m>
                <a:r>
                  <a:rPr lang="en-US" dirty="0"/>
                  <a:t>-hard.</a:t>
                </a:r>
              </a:p>
              <a:p>
                <a:r>
                  <a:rPr lang="en-US" dirty="0"/>
                  <a:t>It is, but we’d need the reduction to go the other direction to demonstrate it.</a:t>
                </a:r>
              </a:p>
            </p:txBody>
          </p:sp>
        </mc:Choice>
        <mc:Fallback xmlns="">
          <p:sp>
            <p:nvSpPr>
              <p:cNvPr id="3" name="Content Placeholder 2">
                <a:extLst>
                  <a:ext uri="{FF2B5EF4-FFF2-40B4-BE49-F238E27FC236}">
                    <a16:creationId xmlns:a16="http://schemas.microsoft.com/office/drawing/2014/main" id="{25F7F053-9837-4EF0-A2BE-14DCDF40FA80}"/>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708" t="-2138"/>
                </a:stretch>
              </a:blipFill>
            </p:spPr>
            <p:txBody>
              <a:bodyPr/>
              <a:lstStyle/>
              <a:p>
                <a:r>
                  <a:rPr lang="en-US">
                    <a:noFill/>
                  </a:rPr>
                  <a:t> </a:t>
                </a:r>
              </a:p>
            </p:txBody>
          </p:sp>
        </mc:Fallback>
      </mc:AlternateContent>
      <p:pic>
        <p:nvPicPr>
          <p:cNvPr id="1026" name="Picture 2" descr="Police Car Light on Twitter Twemoji 13.0.1">
            <a:extLst>
              <a:ext uri="{FF2B5EF4-FFF2-40B4-BE49-F238E27FC236}">
                <a16:creationId xmlns:a16="http://schemas.microsoft.com/office/drawing/2014/main" id="{9E4D8043-B12C-4A4B-A1AA-B6A57673B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50" y="3648958"/>
            <a:ext cx="573071" cy="573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olice Car Light on Twitter Twemoji 13.0.1">
            <a:extLst>
              <a:ext uri="{FF2B5EF4-FFF2-40B4-BE49-F238E27FC236}">
                <a16:creationId xmlns:a16="http://schemas.microsoft.com/office/drawing/2014/main" id="{57EE8462-C45A-4D84-B240-2A21B7B8E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8503" y="3648957"/>
            <a:ext cx="573071" cy="57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39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C9156-9281-4C34-B585-A7BB111C0E24}"/>
              </a:ext>
            </a:extLst>
          </p:cNvPr>
          <p:cNvSpPr>
            <a:spLocks noGrp="1"/>
          </p:cNvSpPr>
          <p:nvPr>
            <p:ph type="title"/>
          </p:nvPr>
        </p:nvSpPr>
        <p:spPr/>
        <p:txBody>
          <a:bodyPr/>
          <a:lstStyle/>
          <a:p>
            <a:r>
              <a:rPr lang="en-US" dirty="0"/>
              <a:t>Reductions</a:t>
            </a:r>
          </a:p>
        </p:txBody>
      </p:sp>
      <p:sp>
        <p:nvSpPr>
          <p:cNvPr id="5" name="Content Placeholder 4">
            <a:extLst>
              <a:ext uri="{FF2B5EF4-FFF2-40B4-BE49-F238E27FC236}">
                <a16:creationId xmlns:a16="http://schemas.microsoft.com/office/drawing/2014/main" id="{3AF908BD-704F-4F6A-9D7B-961701CBD435}"/>
              </a:ext>
            </a:extLst>
          </p:cNvPr>
          <p:cNvSpPr>
            <a:spLocks noGrp="1"/>
          </p:cNvSpPr>
          <p:nvPr>
            <p:ph idx="1"/>
          </p:nvPr>
        </p:nvSpPr>
        <p:spPr/>
        <p:txBody>
          <a:bodyPr/>
          <a:lstStyle/>
          <a:p>
            <a:r>
              <a:rPr lang="en-US" dirty="0"/>
              <a:t>We saw a reduction between two very similar (on the surface) problems when we reduced from 2-coloring to 3-coloring.</a:t>
            </a:r>
          </a:p>
          <a:p>
            <a:r>
              <a:rPr lang="en-US" dirty="0"/>
              <a:t>The real power of reductions is when problems look very different on the surface but you can still reduce from one to the other.</a:t>
            </a:r>
          </a:p>
          <a:p>
            <a:endParaRPr lang="en-US" dirty="0"/>
          </a:p>
          <a:p>
            <a:r>
              <a:rPr lang="en-US" dirty="0"/>
              <a:t>We’re going to do a couple more reductions with varying levels of differences between the problems.</a:t>
            </a:r>
          </a:p>
        </p:txBody>
      </p:sp>
    </p:spTree>
    <p:extLst>
      <p:ext uri="{BB962C8B-B14F-4D97-AF65-F5344CB8AC3E}">
        <p14:creationId xmlns:p14="http://schemas.microsoft.com/office/powerpoint/2010/main" val="3343978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8B1B-DDF0-42E2-BC10-BEE8CB77F564}"/>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A635F1-411E-4C67-A7B5-238710CB75CE}"/>
                  </a:ext>
                </a:extLst>
              </p:cNvPr>
              <p:cNvSpPr>
                <a:spLocks noGrp="1"/>
              </p:cNvSpPr>
              <p:nvPr>
                <p:ph idx="1"/>
              </p:nvPr>
            </p:nvSpPr>
            <p:spPr/>
            <p:txBody>
              <a:bodyPr/>
              <a:lstStyle/>
              <a:p>
                <a:r>
                  <a:rPr lang="en-US" dirty="0"/>
                  <a:t>Suppose you know that </a:t>
                </a:r>
                <a14:m>
                  <m:oMath xmlns:m="http://schemas.openxmlformats.org/officeDocument/2006/math">
                    <m:r>
                      <a:rPr lang="en-US" b="0" i="1" smtClean="0">
                        <a:latin typeface="Cambria Math" panose="02040503050406030204" pitchFamily="18" charset="0"/>
                      </a:rPr>
                      <m:t>3</m:t>
                    </m:r>
                  </m:oMath>
                </a14:m>
                <a:r>
                  <a:rPr lang="en-US" dirty="0"/>
                  <a:t>-SAT is </a:t>
                </a:r>
                <a14:m>
                  <m:oMath xmlns:m="http://schemas.openxmlformats.org/officeDocument/2006/math">
                    <m:r>
                      <a:rPr lang="en-US" b="0" i="1" smtClean="0">
                        <a:latin typeface="Cambria Math" panose="02040503050406030204" pitchFamily="18" charset="0"/>
                      </a:rPr>
                      <m:t>𝑁𝑃</m:t>
                    </m:r>
                  </m:oMath>
                </a14:m>
                <a:r>
                  <a:rPr lang="en-US" dirty="0"/>
                  <a:t>-complete and you want to show that Independent Set is </a:t>
                </a:r>
                <a14:m>
                  <m:oMath xmlns:m="http://schemas.openxmlformats.org/officeDocument/2006/math">
                    <m:r>
                      <a:rPr lang="en-US" b="0" i="1" smtClean="0">
                        <a:latin typeface="Cambria Math" panose="02040503050406030204" pitchFamily="18" charset="0"/>
                      </a:rPr>
                      <m:t>𝑁𝑃</m:t>
                    </m:r>
                  </m:oMath>
                </a14:m>
                <a:r>
                  <a:rPr lang="en-US" dirty="0"/>
                  <a:t>-complete.</a:t>
                </a:r>
              </a:p>
              <a:p>
                <a:endParaRPr lang="en-US" dirty="0"/>
              </a:p>
              <a:p>
                <a:r>
                  <a:rPr lang="en-US" dirty="0"/>
                  <a:t>Independent Set: Given a graph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in integer </a:t>
                </a:r>
                <a14:m>
                  <m:oMath xmlns:m="http://schemas.openxmlformats.org/officeDocument/2006/math">
                    <m:r>
                      <a:rPr lang="en-US" b="0" i="1" smtClean="0">
                        <a:latin typeface="Cambria Math" panose="02040503050406030204" pitchFamily="18" charset="0"/>
                      </a:rPr>
                      <m:t>𝑘</m:t>
                    </m:r>
                  </m:oMath>
                </a14:m>
                <a:r>
                  <a:rPr lang="en-US" dirty="0"/>
                  <a:t>, return true if there is a set </a:t>
                </a:r>
                <a14:m>
                  <m:oMath xmlns:m="http://schemas.openxmlformats.org/officeDocument/2006/math">
                    <m:r>
                      <a:rPr lang="en-US" b="0" i="1" smtClean="0">
                        <a:latin typeface="Cambria Math" panose="02040503050406030204" pitchFamily="18" charset="0"/>
                      </a:rPr>
                      <m:t>𝑆</m:t>
                    </m:r>
                  </m:oMath>
                </a14:m>
                <a:r>
                  <a:rPr lang="en-US" dirty="0"/>
                  <a:t> of </a:t>
                </a:r>
                <a14:m>
                  <m:oMath xmlns:m="http://schemas.openxmlformats.org/officeDocument/2006/math">
                    <m:r>
                      <a:rPr lang="en-US" b="0" i="1" smtClean="0">
                        <a:latin typeface="Cambria Math" panose="02040503050406030204" pitchFamily="18" charset="0"/>
                      </a:rPr>
                      <m:t>𝑘</m:t>
                    </m:r>
                  </m:oMath>
                </a14:m>
                <a:r>
                  <a:rPr lang="en-US" dirty="0"/>
                  <a:t> vertices such that for all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a:t>
                </a:r>
                <a14:m>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𝑢</m:t>
                        </m:r>
                        <m:r>
                          <a:rPr lang="en-US" b="0" i="1" dirty="0" smtClean="0">
                            <a:latin typeface="Cambria Math" panose="02040503050406030204" pitchFamily="18" charset="0"/>
                          </a:rPr>
                          <m:t>,</m:t>
                        </m:r>
                        <m:r>
                          <a:rPr lang="en-US" b="0" i="1" dirty="0" smtClean="0">
                            <a:latin typeface="Cambria Math" panose="02040503050406030204" pitchFamily="18" charset="0"/>
                          </a:rPr>
                          <m:t>𝑣</m:t>
                        </m:r>
                      </m:e>
                    </m:d>
                    <m:r>
                      <a:rPr lang="en-US" b="0" i="1" dirty="0" smtClean="0">
                        <a:latin typeface="Cambria Math" panose="02040503050406030204" pitchFamily="18" charset="0"/>
                      </a:rPr>
                      <m:t>∉</m:t>
                    </m:r>
                    <m:r>
                      <a:rPr lang="en-US" b="0" i="1" dirty="0" smtClean="0">
                        <a:latin typeface="Cambria Math" panose="02040503050406030204" pitchFamily="18" charset="0"/>
                      </a:rPr>
                      <m:t>𝐸</m:t>
                    </m:r>
                  </m:oMath>
                </a14:m>
                <a:endParaRPr lang="en-US" dirty="0"/>
              </a:p>
              <a:p>
                <a:pPr marL="0" indent="0">
                  <a:buNone/>
                </a:pPr>
                <a:endParaRPr lang="en-US" dirty="0"/>
              </a:p>
              <a:p>
                <a:r>
                  <a:rPr lang="en-US" dirty="0"/>
                  <a:t>What reduction do you show?</a:t>
                </a:r>
              </a:p>
              <a:p>
                <a:r>
                  <a:rPr lang="en-US" dirty="0"/>
                  <a:t>Do you need to show anything else?</a:t>
                </a:r>
              </a:p>
            </p:txBody>
          </p:sp>
        </mc:Choice>
        <mc:Fallback xmlns="">
          <p:sp>
            <p:nvSpPr>
              <p:cNvPr id="3" name="Content Placeholder 2">
                <a:extLst>
                  <a:ext uri="{FF2B5EF4-FFF2-40B4-BE49-F238E27FC236}">
                    <a16:creationId xmlns:a16="http://schemas.microsoft.com/office/drawing/2014/main" id="{B2A635F1-411E-4C67-A7B5-238710CB75CE}"/>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1209987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9462B99-4E3D-49D6-9A00-4854B06387E0}"/>
                  </a:ext>
                </a:extLst>
              </p:cNvPr>
              <p:cNvSpPr>
                <a:spLocks noGrp="1"/>
              </p:cNvSpPr>
              <p:nvPr>
                <p:ph type="title"/>
              </p:nvPr>
            </p:nvSpPr>
            <p:spPr/>
            <p:txBody>
              <a:bodyPr/>
              <a:lstStyle/>
              <a:p>
                <a:r>
                  <a:rPr lang="en-US" dirty="0"/>
                  <a:t>3-SAT </a:t>
                </a:r>
                <a14:m>
                  <m:oMath xmlns:m="http://schemas.openxmlformats.org/officeDocument/2006/math">
                    <m:r>
                      <a:rPr lang="en-US" b="0" i="1" smtClean="0">
                        <a:latin typeface="Cambria Math" panose="02040503050406030204" pitchFamily="18" charset="0"/>
                      </a:rPr>
                      <m:t>≤</m:t>
                    </m:r>
                  </m:oMath>
                </a14:m>
                <a:r>
                  <a:rPr lang="en-US" dirty="0"/>
                  <a:t> Independent Set</a:t>
                </a:r>
              </a:p>
            </p:txBody>
          </p:sp>
        </mc:Choice>
        <mc:Fallback xmlns="">
          <p:sp>
            <p:nvSpPr>
              <p:cNvPr id="2" name="Title 1">
                <a:extLst>
                  <a:ext uri="{FF2B5EF4-FFF2-40B4-BE49-F238E27FC236}">
                    <a16:creationId xmlns:a16="http://schemas.microsoft.com/office/drawing/2014/main" id="{F9462B99-4E3D-49D6-9A00-4854B06387E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E9E86E-11AB-4280-A2D8-AFFCB7EA2F55}"/>
                  </a:ext>
                </a:extLst>
              </p:cNvPr>
              <p:cNvSpPr>
                <a:spLocks noGrp="1"/>
              </p:cNvSpPr>
              <p:nvPr>
                <p:ph idx="1"/>
              </p:nvPr>
            </p:nvSpPr>
            <p:spPr/>
            <p:txBody>
              <a:bodyPr>
                <a:normAutofit/>
              </a:bodyPr>
              <a:lstStyle/>
              <a:p>
                <a:r>
                  <a:rPr lang="en-US" dirty="0"/>
                  <a:t>Independent Set: Input: an undirected graph </a:t>
                </a:r>
                <a14:m>
                  <m:oMath xmlns:m="http://schemas.openxmlformats.org/officeDocument/2006/math">
                    <m:r>
                      <a:rPr lang="en-US" b="0" i="1" smtClean="0">
                        <a:latin typeface="Cambria Math" panose="02040503050406030204" pitchFamily="18" charset="0"/>
                      </a:rPr>
                      <m:t>𝐺</m:t>
                    </m:r>
                  </m:oMath>
                </a14:m>
                <a:r>
                  <a:rPr lang="en-US" dirty="0"/>
                  <a:t>, and an integer </a:t>
                </a:r>
                <a14:m>
                  <m:oMath xmlns:m="http://schemas.openxmlformats.org/officeDocument/2006/math">
                    <m:r>
                      <a:rPr lang="en-US" b="0" i="1" smtClean="0">
                        <a:latin typeface="Cambria Math" panose="02040503050406030204" pitchFamily="18" charset="0"/>
                      </a:rPr>
                      <m:t>𝑘</m:t>
                    </m:r>
                  </m:oMath>
                </a14:m>
                <a:r>
                  <a:rPr lang="en-US" dirty="0"/>
                  <a:t> </a:t>
                </a:r>
                <a:br>
                  <a:rPr lang="en-US" dirty="0"/>
                </a:br>
                <a:r>
                  <a:rPr lang="en-US" dirty="0"/>
                  <a:t>Output: true is there an independent set of size at least </a:t>
                </a:r>
                <a14:m>
                  <m:oMath xmlns:m="http://schemas.openxmlformats.org/officeDocument/2006/math">
                    <m:r>
                      <a:rPr lang="en-US" b="0" i="1" smtClean="0">
                        <a:latin typeface="Cambria Math" panose="02040503050406030204" pitchFamily="18" charset="0"/>
                      </a:rPr>
                      <m:t>𝑘</m:t>
                    </m:r>
                  </m:oMath>
                </a14:m>
                <a:r>
                  <a:rPr lang="en-US" dirty="0"/>
                  <a:t> and false otherwise.</a:t>
                </a:r>
              </a:p>
              <a:p>
                <a:endParaRPr lang="en-US" dirty="0"/>
              </a:p>
              <a:p>
                <a:r>
                  <a:rPr lang="en-US" dirty="0"/>
                  <a:t>An independent set is a set of vertices so that there are no edges directly connecting them (i.e. no edge has both endpoints in the set).</a:t>
                </a:r>
              </a:p>
              <a:p>
                <a:endParaRPr lang="en-US" dirty="0"/>
              </a:p>
              <a:p>
                <a:r>
                  <a:rPr lang="en-US" dirty="0"/>
                  <a:t>This reduction will show Independent Set is NP-hard!</a:t>
                </a:r>
              </a:p>
              <a:p>
                <a:r>
                  <a:rPr lang="en-US" dirty="0"/>
                  <a:t>To show it’s complete, we also need to show it’s in </a:t>
                </a:r>
                <a14:m>
                  <m:oMath xmlns:m="http://schemas.openxmlformats.org/officeDocument/2006/math">
                    <m:r>
                      <a:rPr lang="en-US" b="0" i="1" smtClean="0">
                        <a:latin typeface="Cambria Math" panose="02040503050406030204" pitchFamily="18" charset="0"/>
                      </a:rPr>
                      <m:t>𝑁𝑃</m:t>
                    </m:r>
                  </m:oMath>
                </a14:m>
                <a:r>
                  <a:rPr lang="en-US" dirty="0"/>
                  <a:t>. What’s our certificate? The independent set itself!</a:t>
                </a:r>
              </a:p>
            </p:txBody>
          </p:sp>
        </mc:Choice>
        <mc:Fallback xmlns="">
          <p:sp>
            <p:nvSpPr>
              <p:cNvPr id="3" name="Content Placeholder 2">
                <a:extLst>
                  <a:ext uri="{FF2B5EF4-FFF2-40B4-BE49-F238E27FC236}">
                    <a16:creationId xmlns:a16="http://schemas.microsoft.com/office/drawing/2014/main" id="{BEE9E86E-11AB-4280-A2D8-AFFCB7EA2F55}"/>
                  </a:ext>
                </a:extLst>
              </p:cNvPr>
              <p:cNvSpPr>
                <a:spLocks noGrp="1" noRot="1" noChangeAspect="1" noMove="1" noResize="1" noEditPoints="1" noAdjustHandles="1" noChangeArrowheads="1" noChangeShapeType="1" noTextEdit="1"/>
              </p:cNvSpPr>
              <p:nvPr>
                <p:ph idx="1"/>
              </p:nvPr>
            </p:nvSpPr>
            <p:spPr>
              <a:blipFill>
                <a:blip r:embed="rId3"/>
                <a:stretch>
                  <a:fillRect l="-708"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1456626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A6DF-DD1D-4545-9FD0-774AA7EF4E80}"/>
              </a:ext>
            </a:extLst>
          </p:cNvPr>
          <p:cNvSpPr>
            <a:spLocks noGrp="1"/>
          </p:cNvSpPr>
          <p:nvPr>
            <p:ph type="title"/>
          </p:nvPr>
        </p:nvSpPr>
        <p:spPr/>
        <p:txBody>
          <a:bodyPr/>
          <a:lstStyle/>
          <a:p>
            <a:r>
              <a:rPr lang="en-US" dirty="0"/>
              <a:t>The 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CC95FC-4C03-44B9-B9F1-D15C20EE3343}"/>
                  </a:ext>
                </a:extLst>
              </p:cNvPr>
              <p:cNvSpPr>
                <a:spLocks noGrp="1"/>
              </p:cNvSpPr>
              <p:nvPr>
                <p:ph idx="1"/>
              </p:nvPr>
            </p:nvSpPr>
            <p:spPr/>
            <p:txBody>
              <a:bodyPr/>
              <a:lstStyle/>
              <a:p>
                <a:r>
                  <a:rPr lang="en-US" dirty="0"/>
                  <a:t>What do we do with our </a:t>
                </a:r>
                <a14:m>
                  <m:oMath xmlns:m="http://schemas.openxmlformats.org/officeDocument/2006/math">
                    <m:r>
                      <a:rPr lang="en-US" b="0" i="1" smtClean="0">
                        <a:latin typeface="Cambria Math" panose="02040503050406030204" pitchFamily="18" charset="0"/>
                      </a:rPr>
                      <m:t>3</m:t>
                    </m:r>
                  </m:oMath>
                </a14:m>
                <a:r>
                  <a:rPr lang="en-US" dirty="0"/>
                  <a:t>-SAT instance?</a:t>
                </a:r>
              </a:p>
              <a:p>
                <a:endParaRPr lang="en-US" dirty="0"/>
              </a:p>
              <a:p>
                <a:r>
                  <a:rPr lang="en-US" dirty="0"/>
                  <a:t>High level idea: we want the independent set to correspond to the things that make the constraints true.</a:t>
                </a:r>
              </a:p>
              <a:p>
                <a:r>
                  <a:rPr lang="en-US" dirty="0"/>
                  <a:t>An independent set of size at least “number of constraints” will hopefully correspond to a setting of the variables.</a:t>
                </a:r>
              </a:p>
            </p:txBody>
          </p:sp>
        </mc:Choice>
        <mc:Fallback xmlns="">
          <p:sp>
            <p:nvSpPr>
              <p:cNvPr id="3" name="Content Placeholder 2">
                <a:extLst>
                  <a:ext uri="{FF2B5EF4-FFF2-40B4-BE49-F238E27FC236}">
                    <a16:creationId xmlns:a16="http://schemas.microsoft.com/office/drawing/2014/main" id="{9CCC95FC-4C03-44B9-B9F1-D15C20EE334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22272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4FA4-37BB-4EA4-A7A7-AB711801803F}"/>
              </a:ext>
            </a:extLst>
          </p:cNvPr>
          <p:cNvSpPr>
            <a:spLocks noGrp="1"/>
          </p:cNvSpPr>
          <p:nvPr>
            <p:ph type="title"/>
          </p:nvPr>
        </p:nvSpPr>
        <p:spPr/>
        <p:txBody>
          <a:bodyPr/>
          <a:lstStyle/>
          <a:p>
            <a:r>
              <a:rPr lang="en-US" dirty="0"/>
              <a:t>Reduction Idea</a:t>
            </a:r>
          </a:p>
        </p:txBody>
      </p:sp>
      <p:sp>
        <p:nvSpPr>
          <p:cNvPr id="3" name="Content Placeholder 2">
            <a:extLst>
              <a:ext uri="{FF2B5EF4-FFF2-40B4-BE49-F238E27FC236}">
                <a16:creationId xmlns:a16="http://schemas.microsoft.com/office/drawing/2014/main" id="{CB39DFE0-729B-4A36-871F-1311E22AAB27}"/>
              </a:ext>
            </a:extLst>
          </p:cNvPr>
          <p:cNvSpPr>
            <a:spLocks noGrp="1"/>
          </p:cNvSpPr>
          <p:nvPr>
            <p:ph idx="1"/>
          </p:nvPr>
        </p:nvSpPr>
        <p:spPr>
          <a:xfrm>
            <a:off x="575240" y="1463857"/>
            <a:ext cx="11187258" cy="1708263"/>
          </a:xfrm>
        </p:spPr>
        <p:txBody>
          <a:bodyPr/>
          <a:lstStyle/>
          <a:p>
            <a:r>
              <a:rPr lang="en-US" dirty="0"/>
              <a:t>Connecting two vertices by an edge means we can have at most one in our independent set.</a:t>
            </a:r>
          </a:p>
          <a:p>
            <a:r>
              <a:rPr lang="en-US" dirty="0"/>
              <a:t>Have the vertices correspond to the pieces of the constraints.</a:t>
            </a:r>
          </a:p>
          <a:p>
            <a:endParaRPr lang="en-US" dirty="0"/>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D2CE66-8FB7-4090-BC59-7FB79D4891DE}"/>
                  </a:ext>
                </a:extLst>
              </p:cNvPr>
              <p:cNvSpPr txBox="1"/>
              <p:nvPr/>
            </p:nvSpPr>
            <p:spPr>
              <a:xfrm>
                <a:off x="575239" y="3704734"/>
                <a:ext cx="4472815"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2</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𝐹𝑎𝑙𝑠𝑒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3</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b="0" dirty="0">
                  <a:latin typeface="Courier New" panose="02070309020205020404" pitchFamily="49" charset="0"/>
                  <a:cs typeface="Courier New" panose="02070309020205020404" pitchFamily="49" charset="0"/>
                </a:endParaRPr>
              </a:p>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2</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4</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dirty="0">
                  <a:latin typeface="Courier New" panose="02070309020205020404" pitchFamily="49" charset="0"/>
                  <a:cs typeface="Courier New" panose="02070309020205020404" pitchFamily="49" charset="0"/>
                </a:endParaRPr>
              </a:p>
            </p:txBody>
          </p:sp>
        </mc:Choice>
        <mc:Fallback xmlns="">
          <p:sp>
            <p:nvSpPr>
              <p:cNvPr id="4" name="TextBox 3">
                <a:extLst>
                  <a:ext uri="{FF2B5EF4-FFF2-40B4-BE49-F238E27FC236}">
                    <a16:creationId xmlns:a16="http://schemas.microsoft.com/office/drawing/2014/main" id="{A0D2CE66-8FB7-4090-BC59-7FB79D4891DE}"/>
                  </a:ext>
                </a:extLst>
              </p:cNvPr>
              <p:cNvSpPr txBox="1">
                <a:spLocks noRot="1" noChangeAspect="1" noMove="1" noResize="1" noEditPoints="1" noAdjustHandles="1" noChangeArrowheads="1" noChangeShapeType="1" noTextEdit="1"/>
              </p:cNvSpPr>
              <p:nvPr/>
            </p:nvSpPr>
            <p:spPr>
              <a:xfrm>
                <a:off x="575239" y="3704734"/>
                <a:ext cx="4472815" cy="646331"/>
              </a:xfrm>
              <a:prstGeom prst="rect">
                <a:avLst/>
              </a:prstGeom>
              <a:blipFill>
                <a:blip r:embed="rId2"/>
                <a:stretch>
                  <a:fillRect t="-4717"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3EC24ABA-27B2-4067-9E60-E355F9B8BA83}"/>
                  </a:ext>
                </a:extLst>
              </p:cNvPr>
              <p:cNvSpPr/>
              <p:nvPr/>
            </p:nvSpPr>
            <p:spPr>
              <a:xfrm>
                <a:off x="6542202"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5" name="Oval 4">
                <a:extLst>
                  <a:ext uri="{FF2B5EF4-FFF2-40B4-BE49-F238E27FC236}">
                    <a16:creationId xmlns:a16="http://schemas.microsoft.com/office/drawing/2014/main" id="{3EC24ABA-27B2-4067-9E60-E355F9B8BA83}"/>
                  </a:ext>
                </a:extLst>
              </p:cNvPr>
              <p:cNvSpPr>
                <a:spLocks noRot="1" noChangeAspect="1" noMove="1" noResize="1" noEditPoints="1" noAdjustHandles="1" noChangeArrowheads="1" noChangeShapeType="1" noTextEdit="1"/>
              </p:cNvSpPr>
              <p:nvPr/>
            </p:nvSpPr>
            <p:spPr>
              <a:xfrm>
                <a:off x="6542202" y="3506771"/>
                <a:ext cx="601746" cy="589175"/>
              </a:xfrm>
              <a:prstGeom prst="ellipse">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57932AD-857D-436D-A079-14B7695D157B}"/>
                  </a:ext>
                </a:extLst>
              </p:cNvPr>
              <p:cNvSpPr/>
              <p:nvPr/>
            </p:nvSpPr>
            <p:spPr>
              <a:xfrm>
                <a:off x="8542256" y="4027899"/>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F</a:t>
                </a:r>
              </a:p>
            </p:txBody>
          </p:sp>
        </mc:Choice>
        <mc:Fallback xmlns="">
          <p:sp>
            <p:nvSpPr>
              <p:cNvPr id="6" name="Oval 5">
                <a:extLst>
                  <a:ext uri="{FF2B5EF4-FFF2-40B4-BE49-F238E27FC236}">
                    <a16:creationId xmlns:a16="http://schemas.microsoft.com/office/drawing/2014/main" id="{657932AD-857D-436D-A079-14B7695D157B}"/>
                  </a:ext>
                </a:extLst>
              </p:cNvPr>
              <p:cNvSpPr>
                <a:spLocks noRot="1" noChangeAspect="1" noMove="1" noResize="1" noEditPoints="1" noAdjustHandles="1" noChangeArrowheads="1" noChangeShapeType="1" noTextEdit="1"/>
              </p:cNvSpPr>
              <p:nvPr/>
            </p:nvSpPr>
            <p:spPr>
              <a:xfrm>
                <a:off x="8542256" y="4027899"/>
                <a:ext cx="601746" cy="589175"/>
              </a:xfrm>
              <a:prstGeom prst="ellipse">
                <a:avLst/>
              </a:prstGeom>
              <a:blipFill>
                <a:blip r:embed="rId4"/>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B73AD819-133F-4E7F-8BF8-30D00CFB949F}"/>
                  </a:ext>
                </a:extLst>
              </p:cNvPr>
              <p:cNvSpPr/>
              <p:nvPr/>
            </p:nvSpPr>
            <p:spPr>
              <a:xfrm>
                <a:off x="10337277"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3</m:t>
                        </m:r>
                      </m:sub>
                    </m:sSub>
                  </m:oMath>
                </a14:m>
                <a:r>
                  <a:rPr lang="en-US" sz="1400" dirty="0"/>
                  <a:t>, T</a:t>
                </a:r>
              </a:p>
            </p:txBody>
          </p:sp>
        </mc:Choice>
        <mc:Fallback xmlns="">
          <p:sp>
            <p:nvSpPr>
              <p:cNvPr id="7" name="Oval 6">
                <a:extLst>
                  <a:ext uri="{FF2B5EF4-FFF2-40B4-BE49-F238E27FC236}">
                    <a16:creationId xmlns:a16="http://schemas.microsoft.com/office/drawing/2014/main" id="{B73AD819-133F-4E7F-8BF8-30D00CFB949F}"/>
                  </a:ext>
                </a:extLst>
              </p:cNvPr>
              <p:cNvSpPr>
                <a:spLocks noRot="1" noChangeAspect="1" noMove="1" noResize="1" noEditPoints="1" noAdjustHandles="1" noChangeArrowheads="1" noChangeShapeType="1" noTextEdit="1"/>
              </p:cNvSpPr>
              <p:nvPr/>
            </p:nvSpPr>
            <p:spPr>
              <a:xfrm>
                <a:off x="10337277" y="3506771"/>
                <a:ext cx="601746" cy="589175"/>
              </a:xfrm>
              <a:prstGeom prst="ellipse">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799B4434-5707-4655-B9EF-1C129DA2FF26}"/>
                  </a:ext>
                </a:extLst>
              </p:cNvPr>
              <p:cNvSpPr/>
              <p:nvPr/>
            </p:nvSpPr>
            <p:spPr>
              <a:xfrm>
                <a:off x="6542202"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8" name="Oval 7">
                <a:extLst>
                  <a:ext uri="{FF2B5EF4-FFF2-40B4-BE49-F238E27FC236}">
                    <a16:creationId xmlns:a16="http://schemas.microsoft.com/office/drawing/2014/main" id="{799B4434-5707-4655-B9EF-1C129DA2FF26}"/>
                  </a:ext>
                </a:extLst>
              </p:cNvPr>
              <p:cNvSpPr>
                <a:spLocks noRot="1" noChangeAspect="1" noMove="1" noResize="1" noEditPoints="1" noAdjustHandles="1" noChangeArrowheads="1" noChangeShapeType="1" noTextEdit="1"/>
              </p:cNvSpPr>
              <p:nvPr/>
            </p:nvSpPr>
            <p:spPr>
              <a:xfrm>
                <a:off x="6542202" y="5472853"/>
                <a:ext cx="601746" cy="589175"/>
              </a:xfrm>
              <a:prstGeom prst="ellipse">
                <a:avLst/>
              </a:prstGeom>
              <a:blipFill>
                <a:blip r:embed="rId6"/>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F32FB056-5A37-4DEB-A882-8D6C2D6CD014}"/>
                  </a:ext>
                </a:extLst>
              </p:cNvPr>
              <p:cNvSpPr/>
              <p:nvPr/>
            </p:nvSpPr>
            <p:spPr>
              <a:xfrm>
                <a:off x="8542256" y="599398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T</a:t>
                </a:r>
              </a:p>
            </p:txBody>
          </p:sp>
        </mc:Choice>
        <mc:Fallback xmlns="">
          <p:sp>
            <p:nvSpPr>
              <p:cNvPr id="9" name="Oval 8">
                <a:extLst>
                  <a:ext uri="{FF2B5EF4-FFF2-40B4-BE49-F238E27FC236}">
                    <a16:creationId xmlns:a16="http://schemas.microsoft.com/office/drawing/2014/main" id="{F32FB056-5A37-4DEB-A882-8D6C2D6CD014}"/>
                  </a:ext>
                </a:extLst>
              </p:cNvPr>
              <p:cNvSpPr>
                <a:spLocks noRot="1" noChangeAspect="1" noMove="1" noResize="1" noEditPoints="1" noAdjustHandles="1" noChangeArrowheads="1" noChangeShapeType="1" noTextEdit="1"/>
              </p:cNvSpPr>
              <p:nvPr/>
            </p:nvSpPr>
            <p:spPr>
              <a:xfrm>
                <a:off x="8542256" y="5993981"/>
                <a:ext cx="601746" cy="589175"/>
              </a:xfrm>
              <a:prstGeom prst="ellipse">
                <a:avLst/>
              </a:prstGeom>
              <a:blipFill>
                <a:blip r:embed="rId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12E9B6A0-3D6C-47D0-9217-50CCEF4EE56A}"/>
                  </a:ext>
                </a:extLst>
              </p:cNvPr>
              <p:cNvSpPr/>
              <p:nvPr/>
            </p:nvSpPr>
            <p:spPr>
              <a:xfrm>
                <a:off x="10332564"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4</m:t>
                        </m:r>
                      </m:sub>
                    </m:sSub>
                  </m:oMath>
                </a14:m>
                <a:r>
                  <a:rPr lang="en-US" sz="1400" dirty="0"/>
                  <a:t>, T</a:t>
                </a:r>
              </a:p>
            </p:txBody>
          </p:sp>
        </mc:Choice>
        <mc:Fallback xmlns="">
          <p:sp>
            <p:nvSpPr>
              <p:cNvPr id="10" name="Oval 9">
                <a:extLst>
                  <a:ext uri="{FF2B5EF4-FFF2-40B4-BE49-F238E27FC236}">
                    <a16:creationId xmlns:a16="http://schemas.microsoft.com/office/drawing/2014/main" id="{12E9B6A0-3D6C-47D0-9217-50CCEF4EE56A}"/>
                  </a:ext>
                </a:extLst>
              </p:cNvPr>
              <p:cNvSpPr>
                <a:spLocks noRot="1" noChangeAspect="1" noMove="1" noResize="1" noEditPoints="1" noAdjustHandles="1" noChangeArrowheads="1" noChangeShapeType="1" noTextEdit="1"/>
              </p:cNvSpPr>
              <p:nvPr/>
            </p:nvSpPr>
            <p:spPr>
              <a:xfrm>
                <a:off x="10332564" y="5472853"/>
                <a:ext cx="601746" cy="589175"/>
              </a:xfrm>
              <a:prstGeom prst="ellipse">
                <a:avLst/>
              </a:prstGeom>
              <a:blipFill>
                <a:blip r:embed="rId8"/>
                <a:stretch>
                  <a:fillRect b="-404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0F5A84B-2C59-4E37-93BC-9A3DF3377EEA}"/>
              </a:ext>
            </a:extLst>
          </p:cNvPr>
          <p:cNvSpPr txBox="1"/>
          <p:nvPr/>
        </p:nvSpPr>
        <p:spPr>
          <a:xfrm>
            <a:off x="768285" y="5038627"/>
            <a:ext cx="4881514" cy="64633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Which Booleans can’t we have both of?</a:t>
            </a:r>
          </a:p>
          <a:p>
            <a:r>
              <a:rPr lang="en-US" dirty="0">
                <a:latin typeface="Segoe UI Semilight" panose="020B0402040204020203" pitchFamily="34" charset="0"/>
                <a:cs typeface="Segoe UI Semilight" panose="020B0402040204020203" pitchFamily="34" charset="0"/>
              </a:rPr>
              <a:t>I.e. which pairs don’t make sense together?</a:t>
            </a:r>
          </a:p>
        </p:txBody>
      </p:sp>
      <p:sp>
        <p:nvSpPr>
          <p:cNvPr id="12" name="Rectangle 11">
            <a:extLst>
              <a:ext uri="{FF2B5EF4-FFF2-40B4-BE49-F238E27FC236}">
                <a16:creationId xmlns:a16="http://schemas.microsoft.com/office/drawing/2014/main" id="{201098B1-8717-45FF-8F1A-27E041D4767B}"/>
              </a:ext>
            </a:extLst>
          </p:cNvPr>
          <p:cNvSpPr/>
          <p:nvPr/>
        </p:nvSpPr>
        <p:spPr>
          <a:xfrm>
            <a:off x="815419" y="5830478"/>
            <a:ext cx="4834380" cy="83427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Add edges between the same variable set to opposite values.</a:t>
            </a:r>
          </a:p>
        </p:txBody>
      </p:sp>
      <p:cxnSp>
        <p:nvCxnSpPr>
          <p:cNvPr id="14" name="Straight Connector 13">
            <a:extLst>
              <a:ext uri="{FF2B5EF4-FFF2-40B4-BE49-F238E27FC236}">
                <a16:creationId xmlns:a16="http://schemas.microsoft.com/office/drawing/2014/main" id="{4861D56B-E8AB-4843-91A3-42F8E257A026}"/>
              </a:ext>
            </a:extLst>
          </p:cNvPr>
          <p:cNvCxnSpPr>
            <a:stCxn id="6" idx="4"/>
            <a:endCxn id="9" idx="0"/>
          </p:cNvCxnSpPr>
          <p:nvPr/>
        </p:nvCxnSpPr>
        <p:spPr>
          <a:xfrm>
            <a:off x="8843129" y="4617074"/>
            <a:ext cx="0" cy="13769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4FA4-37BB-4EA4-A7A7-AB711801803F}"/>
              </a:ext>
            </a:extLst>
          </p:cNvPr>
          <p:cNvSpPr>
            <a:spLocks noGrp="1"/>
          </p:cNvSpPr>
          <p:nvPr>
            <p:ph type="title"/>
          </p:nvPr>
        </p:nvSpPr>
        <p:spPr/>
        <p:txBody>
          <a:bodyPr/>
          <a:lstStyle/>
          <a:p>
            <a:r>
              <a:rPr lang="en-US" dirty="0"/>
              <a:t>Reduction Idea Step 2</a:t>
            </a:r>
          </a:p>
        </p:txBody>
      </p:sp>
      <p:sp>
        <p:nvSpPr>
          <p:cNvPr id="3" name="Content Placeholder 2">
            <a:extLst>
              <a:ext uri="{FF2B5EF4-FFF2-40B4-BE49-F238E27FC236}">
                <a16:creationId xmlns:a16="http://schemas.microsoft.com/office/drawing/2014/main" id="{CB39DFE0-729B-4A36-871F-1311E22AAB27}"/>
              </a:ext>
            </a:extLst>
          </p:cNvPr>
          <p:cNvSpPr>
            <a:spLocks noGrp="1"/>
          </p:cNvSpPr>
          <p:nvPr>
            <p:ph idx="1"/>
          </p:nvPr>
        </p:nvSpPr>
        <p:spPr>
          <a:xfrm>
            <a:off x="575240" y="1463857"/>
            <a:ext cx="11187258" cy="2095357"/>
          </a:xfrm>
        </p:spPr>
        <p:txBody>
          <a:bodyPr>
            <a:normAutofit lnSpcReduction="10000"/>
          </a:bodyPr>
          <a:lstStyle/>
          <a:p>
            <a:r>
              <a:rPr lang="en-US" dirty="0"/>
              <a:t>Connecting two vertices by an edge means we can have at most one in our independent set.</a:t>
            </a:r>
          </a:p>
          <a:p>
            <a:r>
              <a:rPr lang="en-US" dirty="0"/>
              <a:t>How big of an independent set do we want? Would be nice to count how many constraints are satisfied…need to make sure we take only one vertex per constraint.</a:t>
            </a:r>
          </a:p>
          <a:p>
            <a:endParaRPr lang="en-US" dirty="0"/>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D2CE66-8FB7-4090-BC59-7FB79D4891DE}"/>
                  </a:ext>
                </a:extLst>
              </p:cNvPr>
              <p:cNvSpPr txBox="1"/>
              <p:nvPr/>
            </p:nvSpPr>
            <p:spPr>
              <a:xfrm>
                <a:off x="575239" y="3704734"/>
                <a:ext cx="4472815"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2</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𝐹𝑎𝑙𝑠𝑒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3</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b="0" dirty="0">
                  <a:latin typeface="Courier New" panose="02070309020205020404" pitchFamily="49" charset="0"/>
                  <a:cs typeface="Courier New" panose="02070309020205020404" pitchFamily="49" charset="0"/>
                </a:endParaRPr>
              </a:p>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2</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4</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dirty="0">
                  <a:latin typeface="Courier New" panose="02070309020205020404" pitchFamily="49" charset="0"/>
                  <a:cs typeface="Courier New" panose="02070309020205020404" pitchFamily="49" charset="0"/>
                </a:endParaRPr>
              </a:p>
            </p:txBody>
          </p:sp>
        </mc:Choice>
        <mc:Fallback xmlns="">
          <p:sp>
            <p:nvSpPr>
              <p:cNvPr id="4" name="TextBox 3">
                <a:extLst>
                  <a:ext uri="{FF2B5EF4-FFF2-40B4-BE49-F238E27FC236}">
                    <a16:creationId xmlns:a16="http://schemas.microsoft.com/office/drawing/2014/main" id="{A0D2CE66-8FB7-4090-BC59-7FB79D4891DE}"/>
                  </a:ext>
                </a:extLst>
              </p:cNvPr>
              <p:cNvSpPr txBox="1">
                <a:spLocks noRot="1" noChangeAspect="1" noMove="1" noResize="1" noEditPoints="1" noAdjustHandles="1" noChangeArrowheads="1" noChangeShapeType="1" noTextEdit="1"/>
              </p:cNvSpPr>
              <p:nvPr/>
            </p:nvSpPr>
            <p:spPr>
              <a:xfrm>
                <a:off x="575239" y="3704734"/>
                <a:ext cx="4472815" cy="646331"/>
              </a:xfrm>
              <a:prstGeom prst="rect">
                <a:avLst/>
              </a:prstGeom>
              <a:blipFill>
                <a:blip r:embed="rId2"/>
                <a:stretch>
                  <a:fillRect t="-4717"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3EC24ABA-27B2-4067-9E60-E355F9B8BA83}"/>
                  </a:ext>
                </a:extLst>
              </p:cNvPr>
              <p:cNvSpPr/>
              <p:nvPr/>
            </p:nvSpPr>
            <p:spPr>
              <a:xfrm>
                <a:off x="6542202"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5" name="Oval 4">
                <a:extLst>
                  <a:ext uri="{FF2B5EF4-FFF2-40B4-BE49-F238E27FC236}">
                    <a16:creationId xmlns:a16="http://schemas.microsoft.com/office/drawing/2014/main" id="{3EC24ABA-27B2-4067-9E60-E355F9B8BA83}"/>
                  </a:ext>
                </a:extLst>
              </p:cNvPr>
              <p:cNvSpPr>
                <a:spLocks noRot="1" noChangeAspect="1" noMove="1" noResize="1" noEditPoints="1" noAdjustHandles="1" noChangeArrowheads="1" noChangeShapeType="1" noTextEdit="1"/>
              </p:cNvSpPr>
              <p:nvPr/>
            </p:nvSpPr>
            <p:spPr>
              <a:xfrm>
                <a:off x="6542202" y="3506771"/>
                <a:ext cx="601746" cy="589175"/>
              </a:xfrm>
              <a:prstGeom prst="ellipse">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57932AD-857D-436D-A079-14B7695D157B}"/>
                  </a:ext>
                </a:extLst>
              </p:cNvPr>
              <p:cNvSpPr/>
              <p:nvPr/>
            </p:nvSpPr>
            <p:spPr>
              <a:xfrm>
                <a:off x="8542256" y="4027899"/>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F</a:t>
                </a:r>
              </a:p>
            </p:txBody>
          </p:sp>
        </mc:Choice>
        <mc:Fallback xmlns="">
          <p:sp>
            <p:nvSpPr>
              <p:cNvPr id="6" name="Oval 5">
                <a:extLst>
                  <a:ext uri="{FF2B5EF4-FFF2-40B4-BE49-F238E27FC236}">
                    <a16:creationId xmlns:a16="http://schemas.microsoft.com/office/drawing/2014/main" id="{657932AD-857D-436D-A079-14B7695D157B}"/>
                  </a:ext>
                </a:extLst>
              </p:cNvPr>
              <p:cNvSpPr>
                <a:spLocks noRot="1" noChangeAspect="1" noMove="1" noResize="1" noEditPoints="1" noAdjustHandles="1" noChangeArrowheads="1" noChangeShapeType="1" noTextEdit="1"/>
              </p:cNvSpPr>
              <p:nvPr/>
            </p:nvSpPr>
            <p:spPr>
              <a:xfrm>
                <a:off x="8542256" y="4027899"/>
                <a:ext cx="601746" cy="589175"/>
              </a:xfrm>
              <a:prstGeom prst="ellipse">
                <a:avLst/>
              </a:prstGeom>
              <a:blipFill>
                <a:blip r:embed="rId4"/>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B73AD819-133F-4E7F-8BF8-30D00CFB949F}"/>
                  </a:ext>
                </a:extLst>
              </p:cNvPr>
              <p:cNvSpPr/>
              <p:nvPr/>
            </p:nvSpPr>
            <p:spPr>
              <a:xfrm>
                <a:off x="10337277"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3</m:t>
                        </m:r>
                      </m:sub>
                    </m:sSub>
                  </m:oMath>
                </a14:m>
                <a:r>
                  <a:rPr lang="en-US" sz="1400" dirty="0"/>
                  <a:t>, T</a:t>
                </a:r>
              </a:p>
            </p:txBody>
          </p:sp>
        </mc:Choice>
        <mc:Fallback xmlns="">
          <p:sp>
            <p:nvSpPr>
              <p:cNvPr id="7" name="Oval 6">
                <a:extLst>
                  <a:ext uri="{FF2B5EF4-FFF2-40B4-BE49-F238E27FC236}">
                    <a16:creationId xmlns:a16="http://schemas.microsoft.com/office/drawing/2014/main" id="{B73AD819-133F-4E7F-8BF8-30D00CFB949F}"/>
                  </a:ext>
                </a:extLst>
              </p:cNvPr>
              <p:cNvSpPr>
                <a:spLocks noRot="1" noChangeAspect="1" noMove="1" noResize="1" noEditPoints="1" noAdjustHandles="1" noChangeArrowheads="1" noChangeShapeType="1" noTextEdit="1"/>
              </p:cNvSpPr>
              <p:nvPr/>
            </p:nvSpPr>
            <p:spPr>
              <a:xfrm>
                <a:off x="10337277" y="3506771"/>
                <a:ext cx="601746" cy="589175"/>
              </a:xfrm>
              <a:prstGeom prst="ellipse">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799B4434-5707-4655-B9EF-1C129DA2FF26}"/>
                  </a:ext>
                </a:extLst>
              </p:cNvPr>
              <p:cNvSpPr/>
              <p:nvPr/>
            </p:nvSpPr>
            <p:spPr>
              <a:xfrm>
                <a:off x="6542202"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8" name="Oval 7">
                <a:extLst>
                  <a:ext uri="{FF2B5EF4-FFF2-40B4-BE49-F238E27FC236}">
                    <a16:creationId xmlns:a16="http://schemas.microsoft.com/office/drawing/2014/main" id="{799B4434-5707-4655-B9EF-1C129DA2FF26}"/>
                  </a:ext>
                </a:extLst>
              </p:cNvPr>
              <p:cNvSpPr>
                <a:spLocks noRot="1" noChangeAspect="1" noMove="1" noResize="1" noEditPoints="1" noAdjustHandles="1" noChangeArrowheads="1" noChangeShapeType="1" noTextEdit="1"/>
              </p:cNvSpPr>
              <p:nvPr/>
            </p:nvSpPr>
            <p:spPr>
              <a:xfrm>
                <a:off x="6542202" y="5472853"/>
                <a:ext cx="601746" cy="589175"/>
              </a:xfrm>
              <a:prstGeom prst="ellipse">
                <a:avLst/>
              </a:prstGeom>
              <a:blipFill>
                <a:blip r:embed="rId6"/>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F32FB056-5A37-4DEB-A882-8D6C2D6CD014}"/>
                  </a:ext>
                </a:extLst>
              </p:cNvPr>
              <p:cNvSpPr/>
              <p:nvPr/>
            </p:nvSpPr>
            <p:spPr>
              <a:xfrm>
                <a:off x="8542256" y="599398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T</a:t>
                </a:r>
              </a:p>
            </p:txBody>
          </p:sp>
        </mc:Choice>
        <mc:Fallback xmlns="">
          <p:sp>
            <p:nvSpPr>
              <p:cNvPr id="9" name="Oval 8">
                <a:extLst>
                  <a:ext uri="{FF2B5EF4-FFF2-40B4-BE49-F238E27FC236}">
                    <a16:creationId xmlns:a16="http://schemas.microsoft.com/office/drawing/2014/main" id="{F32FB056-5A37-4DEB-A882-8D6C2D6CD014}"/>
                  </a:ext>
                </a:extLst>
              </p:cNvPr>
              <p:cNvSpPr>
                <a:spLocks noRot="1" noChangeAspect="1" noMove="1" noResize="1" noEditPoints="1" noAdjustHandles="1" noChangeArrowheads="1" noChangeShapeType="1" noTextEdit="1"/>
              </p:cNvSpPr>
              <p:nvPr/>
            </p:nvSpPr>
            <p:spPr>
              <a:xfrm>
                <a:off x="8542256" y="5993981"/>
                <a:ext cx="601746" cy="589175"/>
              </a:xfrm>
              <a:prstGeom prst="ellipse">
                <a:avLst/>
              </a:prstGeom>
              <a:blipFill>
                <a:blip r:embed="rId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12E9B6A0-3D6C-47D0-9217-50CCEF4EE56A}"/>
                  </a:ext>
                </a:extLst>
              </p:cNvPr>
              <p:cNvSpPr/>
              <p:nvPr/>
            </p:nvSpPr>
            <p:spPr>
              <a:xfrm>
                <a:off x="10332564"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4</m:t>
                        </m:r>
                      </m:sub>
                    </m:sSub>
                  </m:oMath>
                </a14:m>
                <a:r>
                  <a:rPr lang="en-US" sz="1400" dirty="0"/>
                  <a:t>, T</a:t>
                </a:r>
              </a:p>
            </p:txBody>
          </p:sp>
        </mc:Choice>
        <mc:Fallback xmlns="">
          <p:sp>
            <p:nvSpPr>
              <p:cNvPr id="10" name="Oval 9">
                <a:extLst>
                  <a:ext uri="{FF2B5EF4-FFF2-40B4-BE49-F238E27FC236}">
                    <a16:creationId xmlns:a16="http://schemas.microsoft.com/office/drawing/2014/main" id="{12E9B6A0-3D6C-47D0-9217-50CCEF4EE56A}"/>
                  </a:ext>
                </a:extLst>
              </p:cNvPr>
              <p:cNvSpPr>
                <a:spLocks noRot="1" noChangeAspect="1" noMove="1" noResize="1" noEditPoints="1" noAdjustHandles="1" noChangeArrowheads="1" noChangeShapeType="1" noTextEdit="1"/>
              </p:cNvSpPr>
              <p:nvPr/>
            </p:nvSpPr>
            <p:spPr>
              <a:xfrm>
                <a:off x="10332564" y="5472853"/>
                <a:ext cx="601746" cy="589175"/>
              </a:xfrm>
              <a:prstGeom prst="ellipse">
                <a:avLst/>
              </a:prstGeom>
              <a:blipFill>
                <a:blip r:embed="rId8"/>
                <a:stretch>
                  <a:fillRect b="-404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0F5A84B-2C59-4E37-93BC-9A3DF3377EEA}"/>
              </a:ext>
            </a:extLst>
          </p:cNvPr>
          <p:cNvSpPr txBox="1"/>
          <p:nvPr/>
        </p:nvSpPr>
        <p:spPr>
          <a:xfrm>
            <a:off x="768285" y="5038627"/>
            <a:ext cx="4881514"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Need only one vertex per constraint.</a:t>
            </a:r>
          </a:p>
        </p:txBody>
      </p:sp>
      <p:sp>
        <p:nvSpPr>
          <p:cNvPr id="12" name="Rectangle 11">
            <a:extLst>
              <a:ext uri="{FF2B5EF4-FFF2-40B4-BE49-F238E27FC236}">
                <a16:creationId xmlns:a16="http://schemas.microsoft.com/office/drawing/2014/main" id="{201098B1-8717-45FF-8F1A-27E041D4767B}"/>
              </a:ext>
            </a:extLst>
          </p:cNvPr>
          <p:cNvSpPr/>
          <p:nvPr/>
        </p:nvSpPr>
        <p:spPr>
          <a:xfrm>
            <a:off x="815419" y="5830478"/>
            <a:ext cx="4834380" cy="83427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Add edges between all vertices coming from one constraint.</a:t>
            </a:r>
          </a:p>
        </p:txBody>
      </p:sp>
      <p:cxnSp>
        <p:nvCxnSpPr>
          <p:cNvPr id="14" name="Straight Connector 13">
            <a:extLst>
              <a:ext uri="{FF2B5EF4-FFF2-40B4-BE49-F238E27FC236}">
                <a16:creationId xmlns:a16="http://schemas.microsoft.com/office/drawing/2014/main" id="{4861D56B-E8AB-4843-91A3-42F8E257A026}"/>
              </a:ext>
            </a:extLst>
          </p:cNvPr>
          <p:cNvCxnSpPr>
            <a:stCxn id="6" idx="4"/>
            <a:endCxn id="9" idx="0"/>
          </p:cNvCxnSpPr>
          <p:nvPr/>
        </p:nvCxnSpPr>
        <p:spPr>
          <a:xfrm>
            <a:off x="8843129" y="4617074"/>
            <a:ext cx="0" cy="13769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E5E5D6-01C8-4CC8-865D-A0C28B033556}"/>
              </a:ext>
            </a:extLst>
          </p:cNvPr>
          <p:cNvCxnSpPr>
            <a:cxnSpLocks/>
            <a:stCxn id="5" idx="5"/>
            <a:endCxn id="6" idx="2"/>
          </p:cNvCxnSpPr>
          <p:nvPr/>
        </p:nvCxnSpPr>
        <p:spPr>
          <a:xfrm>
            <a:off x="7055824" y="4009663"/>
            <a:ext cx="1486432"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FA711C-4E0F-4C30-A4B4-E1E8ABB7239F}"/>
              </a:ext>
            </a:extLst>
          </p:cNvPr>
          <p:cNvCxnSpPr>
            <a:cxnSpLocks/>
            <a:stCxn id="6" idx="6"/>
            <a:endCxn id="7" idx="3"/>
          </p:cNvCxnSpPr>
          <p:nvPr/>
        </p:nvCxnSpPr>
        <p:spPr>
          <a:xfrm flipV="1">
            <a:off x="9144002" y="4009663"/>
            <a:ext cx="1281399"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5B8570-A5F9-4277-AFFD-B610BEEF2494}"/>
              </a:ext>
            </a:extLst>
          </p:cNvPr>
          <p:cNvCxnSpPr>
            <a:cxnSpLocks/>
            <a:stCxn id="5" idx="6"/>
            <a:endCxn id="7" idx="2"/>
          </p:cNvCxnSpPr>
          <p:nvPr/>
        </p:nvCxnSpPr>
        <p:spPr>
          <a:xfrm>
            <a:off x="7143948" y="3801359"/>
            <a:ext cx="319332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B5D922-0347-4879-ABF8-C17170D46BA0}"/>
              </a:ext>
            </a:extLst>
          </p:cNvPr>
          <p:cNvCxnSpPr>
            <a:cxnSpLocks/>
          </p:cNvCxnSpPr>
          <p:nvPr/>
        </p:nvCxnSpPr>
        <p:spPr>
          <a:xfrm>
            <a:off x="7143948" y="5767440"/>
            <a:ext cx="318861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408943-8923-4E94-991C-CA86B10857D3}"/>
              </a:ext>
            </a:extLst>
          </p:cNvPr>
          <p:cNvCxnSpPr>
            <a:cxnSpLocks/>
            <a:stCxn id="9" idx="6"/>
            <a:endCxn id="10" idx="3"/>
          </p:cNvCxnSpPr>
          <p:nvPr/>
        </p:nvCxnSpPr>
        <p:spPr>
          <a:xfrm flipV="1">
            <a:off x="9144002" y="5975745"/>
            <a:ext cx="1276686"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D0A304D-C476-4002-8D35-94A56E3A0703}"/>
              </a:ext>
            </a:extLst>
          </p:cNvPr>
          <p:cNvCxnSpPr>
            <a:cxnSpLocks/>
          </p:cNvCxnSpPr>
          <p:nvPr/>
        </p:nvCxnSpPr>
        <p:spPr>
          <a:xfrm flipH="1" flipV="1">
            <a:off x="7055824" y="5975744"/>
            <a:ext cx="1486432"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188D-63A8-45A6-8D76-9DCF38E6DF38}"/>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A548D1-EED4-4665-88B0-8738FBBE8E9C}"/>
                  </a:ext>
                </a:extLst>
              </p:cNvPr>
              <p:cNvSpPr>
                <a:spLocks noGrp="1"/>
              </p:cNvSpPr>
              <p:nvPr>
                <p:ph idx="1"/>
              </p:nvPr>
            </p:nvSpPr>
            <p:spPr/>
            <p:txBody>
              <a:bodyPr/>
              <a:lstStyle/>
              <a:p>
                <a:r>
                  <a:rPr lang="en-US" dirty="0"/>
                  <a:t>Given a </a:t>
                </a:r>
                <a14:m>
                  <m:oMath xmlns:m="http://schemas.openxmlformats.org/officeDocument/2006/math">
                    <m:r>
                      <a:rPr lang="en-US" b="0" i="1" smtClean="0">
                        <a:latin typeface="Cambria Math" panose="02040503050406030204" pitchFamily="18" charset="0"/>
                      </a:rPr>
                      <m:t>3</m:t>
                    </m:r>
                  </m:oMath>
                </a14:m>
                <a:r>
                  <a:rPr lang="en-US" dirty="0"/>
                  <a:t>-SAT instance, make the graph </a:t>
                </a:r>
                <a14:m>
                  <m:oMath xmlns:m="http://schemas.openxmlformats.org/officeDocument/2006/math">
                    <m:r>
                      <a:rPr lang="en-US" b="0" i="1" smtClean="0">
                        <a:latin typeface="Cambria Math" panose="02040503050406030204" pitchFamily="18" charset="0"/>
                      </a:rPr>
                      <m:t>𝐺</m:t>
                    </m:r>
                  </m:oMath>
                </a14:m>
                <a:r>
                  <a:rPr lang="en-US" dirty="0"/>
                  <a:t> described on the last slide.</a:t>
                </a:r>
              </a:p>
              <a:p>
                <a:r>
                  <a:rPr lang="en-US" dirty="0"/>
                  <a:t>Ask the IND-SET library if there is an independent set of size at least (number of constraints of the </a:t>
                </a:r>
                <a14:m>
                  <m:oMath xmlns:m="http://schemas.openxmlformats.org/officeDocument/2006/math">
                    <m:r>
                      <a:rPr lang="en-US" b="0" i="1" smtClean="0">
                        <a:latin typeface="Cambria Math" panose="02040503050406030204" pitchFamily="18" charset="0"/>
                      </a:rPr>
                      <m:t>3</m:t>
                    </m:r>
                  </m:oMath>
                </a14:m>
                <a:r>
                  <a:rPr lang="en-US" dirty="0"/>
                  <a:t>-SAT instance) in </a:t>
                </a:r>
                <a14:m>
                  <m:oMath xmlns:m="http://schemas.openxmlformats.org/officeDocument/2006/math">
                    <m:r>
                      <a:rPr lang="en-US" b="0" i="1" smtClean="0">
                        <a:latin typeface="Cambria Math" panose="02040503050406030204" pitchFamily="18" charset="0"/>
                      </a:rPr>
                      <m:t>𝐺</m:t>
                    </m:r>
                  </m:oMath>
                </a14:m>
                <a:r>
                  <a:rPr lang="en-US" dirty="0"/>
                  <a:t>.</a:t>
                </a:r>
              </a:p>
              <a:p>
                <a:endParaRPr lang="en-US" dirty="0"/>
              </a:p>
              <a:p>
                <a:r>
                  <a:rPr lang="en-US" dirty="0"/>
                  <a:t>Return what the IND-SET library says.</a:t>
                </a:r>
              </a:p>
            </p:txBody>
          </p:sp>
        </mc:Choice>
        <mc:Fallback xmlns="">
          <p:sp>
            <p:nvSpPr>
              <p:cNvPr id="3" name="Content Placeholder 2">
                <a:extLst>
                  <a:ext uri="{FF2B5EF4-FFF2-40B4-BE49-F238E27FC236}">
                    <a16:creationId xmlns:a16="http://schemas.microsoft.com/office/drawing/2014/main" id="{19A548D1-EED4-4665-88B0-8738FBBE8E9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765796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C2FC-FE8F-4EE5-9393-60BAE30D959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1DCED0-2E4D-48B7-92CD-F4145F9C0D38}"/>
                  </a:ext>
                </a:extLst>
              </p:cNvPr>
              <p:cNvSpPr>
                <a:spLocks noGrp="1"/>
              </p:cNvSpPr>
              <p:nvPr>
                <p:ph idx="1"/>
              </p:nvPr>
            </p:nvSpPr>
            <p:spPr/>
            <p:txBody>
              <a:bodyPr>
                <a:normAutofit/>
              </a:bodyPr>
              <a:lstStyle/>
              <a:p>
                <a:r>
                  <a:rPr lang="en-US" dirty="0"/>
                  <a:t>If there is a satisfying assignment for the </a:t>
                </a:r>
                <a14:m>
                  <m:oMath xmlns:m="http://schemas.openxmlformats.org/officeDocument/2006/math">
                    <m:r>
                      <a:rPr lang="en-US" b="0" i="1" smtClean="0">
                        <a:latin typeface="Cambria Math" panose="02040503050406030204" pitchFamily="18" charset="0"/>
                      </a:rPr>
                      <m:t>3</m:t>
                    </m:r>
                  </m:oMath>
                </a14:m>
                <a:r>
                  <a:rPr lang="en-US" dirty="0"/>
                  <a:t>-SAT instance, then there is a way to set the variables so that:</a:t>
                </a:r>
              </a:p>
              <a:p>
                <a:r>
                  <a:rPr lang="en-US" dirty="0"/>
                  <a:t>1. At least one part of every constraint is true</a:t>
                </a:r>
              </a:p>
              <a:p>
                <a:r>
                  <a:rPr lang="en-US" dirty="0"/>
                  <a:t>2. Every variable is set to true or false, not both.</a:t>
                </a:r>
              </a:p>
              <a:p>
                <a:br>
                  <a:rPr lang="en-US" dirty="0"/>
                </a:br>
                <a:r>
                  <a:rPr lang="en-US" dirty="0"/>
                  <a:t>In the graph, there is a large-enough independent set:</a:t>
                </a:r>
              </a:p>
              <a:p>
                <a:r>
                  <a:rPr lang="en-US" dirty="0"/>
                  <a:t>For each constraint, choose one of the true pieces (if there’s more than one), and take the corresponding vertex. Is it an independent set?</a:t>
                </a:r>
                <a:br>
                  <a:rPr lang="en-US" dirty="0"/>
                </a:br>
                <a:r>
                  <a:rPr lang="en-US" sz="2400" dirty="0"/>
                  <a:t>We take only one per group, so the within group edges aren’t included.</a:t>
                </a:r>
                <a:br>
                  <a:rPr lang="en-US" sz="2400" dirty="0"/>
                </a:br>
                <a:r>
                  <a:rPr lang="en-US" sz="2400" dirty="0"/>
                  <a:t>Each variable is only true or false, so we don’t include any of the other edges.</a:t>
                </a:r>
              </a:p>
            </p:txBody>
          </p:sp>
        </mc:Choice>
        <mc:Fallback xmlns="">
          <p:sp>
            <p:nvSpPr>
              <p:cNvPr id="3" name="Content Placeholder 2">
                <a:extLst>
                  <a:ext uri="{FF2B5EF4-FFF2-40B4-BE49-F238E27FC236}">
                    <a16:creationId xmlns:a16="http://schemas.microsoft.com/office/drawing/2014/main" id="{D41DCED0-2E4D-48B7-92CD-F4145F9C0D38}"/>
                  </a:ext>
                </a:extLst>
              </p:cNvPr>
              <p:cNvSpPr>
                <a:spLocks noGrp="1" noRot="1" noChangeAspect="1" noMove="1" noResize="1" noEditPoints="1" noAdjustHandles="1" noChangeArrowheads="1" noChangeShapeType="1" noTextEdit="1"/>
              </p:cNvSpPr>
              <p:nvPr>
                <p:ph idx="1"/>
              </p:nvPr>
            </p:nvSpPr>
            <p:spPr>
              <a:blipFill>
                <a:blip r:embed="rId2"/>
                <a:stretch>
                  <a:fillRect l="-708"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3959810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8F8E-40CA-41E8-9248-506829405E29}"/>
              </a:ext>
            </a:extLst>
          </p:cNvPr>
          <p:cNvSpPr>
            <a:spLocks noGrp="1"/>
          </p:cNvSpPr>
          <p:nvPr>
            <p:ph type="title"/>
          </p:nvPr>
        </p:nvSpPr>
        <p:spPr/>
        <p:txBody>
          <a:bodyPr/>
          <a:lstStyle/>
          <a:p>
            <a:r>
              <a:rPr lang="en-US" dirty="0"/>
              <a:t>Correctness, Part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E80D0C-E27F-42C0-A064-D0A752108BA0}"/>
                  </a:ext>
                </a:extLst>
              </p:cNvPr>
              <p:cNvSpPr>
                <a:spLocks noGrp="1"/>
              </p:cNvSpPr>
              <p:nvPr>
                <p:ph idx="1"/>
              </p:nvPr>
            </p:nvSpPr>
            <p:spPr/>
            <p:txBody>
              <a:bodyPr>
                <a:normAutofit lnSpcReduction="10000"/>
              </a:bodyPr>
              <a:lstStyle/>
              <a:p>
                <a:r>
                  <a:rPr lang="en-US" dirty="0"/>
                  <a:t>Suppose there is an independent set of size at least (number of constraints)</a:t>
                </a:r>
              </a:p>
              <a:p>
                <a:r>
                  <a:rPr lang="en-US" dirty="0"/>
                  <a:t>Because of the “in-group” edges, an independent set has at most one per group. Thus every group has exactly one vertex in the independent set.</a:t>
                </a:r>
              </a:p>
              <a:p>
                <a:r>
                  <a:rPr lang="en-US" dirty="0"/>
                  <a:t>Set variables of the </a:t>
                </a:r>
                <a14:m>
                  <m:oMath xmlns:m="http://schemas.openxmlformats.org/officeDocument/2006/math">
                    <m:r>
                      <a:rPr lang="en-US" b="0" i="1" smtClean="0">
                        <a:latin typeface="Cambria Math" panose="02040503050406030204" pitchFamily="18" charset="0"/>
                      </a:rPr>
                      <m:t>3</m:t>
                    </m:r>
                  </m:oMath>
                </a14:m>
                <a:r>
                  <a:rPr lang="en-US" dirty="0"/>
                  <a:t>-SAT instance to match the chosen variables. We won’t try to set variables “inconsistently” (i.e. no variable is both true and false) because of the edges we added between groups. </a:t>
                </a:r>
              </a:p>
              <a:p>
                <a:r>
                  <a:rPr lang="en-US" dirty="0"/>
                  <a:t>And we satisfy every constraint (because we chose a good setting of one piece with the independent set). So the </a:t>
                </a:r>
                <a:r>
                  <a:rPr lang="en-US" dirty="0" err="1"/>
                  <a:t>indpendent</a:t>
                </a:r>
                <a:r>
                  <a:rPr lang="en-US" dirty="0"/>
                  <a:t> set was satisfiable!</a:t>
                </a:r>
              </a:p>
            </p:txBody>
          </p:sp>
        </mc:Choice>
        <mc:Fallback xmlns="">
          <p:sp>
            <p:nvSpPr>
              <p:cNvPr id="3" name="Content Placeholder 2">
                <a:extLst>
                  <a:ext uri="{FF2B5EF4-FFF2-40B4-BE49-F238E27FC236}">
                    <a16:creationId xmlns:a16="http://schemas.microsoft.com/office/drawing/2014/main" id="{5FE80D0C-E27F-42C0-A064-D0A752108BA0}"/>
                  </a:ext>
                </a:extLst>
              </p:cNvPr>
              <p:cNvSpPr>
                <a:spLocks noGrp="1" noRot="1" noChangeAspect="1" noMove="1" noResize="1" noEditPoints="1" noAdjustHandles="1" noChangeArrowheads="1" noChangeShapeType="1" noTextEdit="1"/>
              </p:cNvSpPr>
              <p:nvPr>
                <p:ph idx="1"/>
              </p:nvPr>
            </p:nvSpPr>
            <p:spPr>
              <a:blipFill>
                <a:blip r:embed="rId2"/>
                <a:stretch>
                  <a:fillRect l="-708" t="-3019" r="-654"/>
                </a:stretch>
              </a:blipFill>
            </p:spPr>
            <p:txBody>
              <a:bodyPr/>
              <a:lstStyle/>
              <a:p>
                <a:r>
                  <a:rPr lang="en-US">
                    <a:noFill/>
                  </a:rPr>
                  <a:t> </a:t>
                </a:r>
              </a:p>
            </p:txBody>
          </p:sp>
        </mc:Fallback>
      </mc:AlternateContent>
    </p:spTree>
    <p:extLst>
      <p:ext uri="{BB962C8B-B14F-4D97-AF65-F5344CB8AC3E}">
        <p14:creationId xmlns:p14="http://schemas.microsoft.com/office/powerpoint/2010/main" val="4000845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6787-05CB-4949-B80B-8AB7A7EB3E2B}"/>
              </a:ext>
            </a:extLst>
          </p:cNvPr>
          <p:cNvSpPr>
            <a:spLocks noGrp="1"/>
          </p:cNvSpPr>
          <p:nvPr>
            <p:ph type="title"/>
          </p:nvPr>
        </p:nvSpPr>
        <p:spPr/>
        <p:txBody>
          <a:bodyPr/>
          <a:lstStyle/>
          <a:p>
            <a:r>
              <a:rPr lang="en-US" dirty="0"/>
              <a:t>So…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E974FC-2EB3-4C38-9740-E9807F0BD79A}"/>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r>
                      <a:rPr lang="en-US" b="0" i="1" dirty="0" smtClean="0">
                        <a:latin typeface="Cambria Math" panose="02040503050406030204" pitchFamily="18" charset="0"/>
                      </a:rPr>
                      <m:t>≤</m:t>
                    </m:r>
                  </m:oMath>
                </a14:m>
                <a:r>
                  <a:rPr lang="en-US" dirty="0"/>
                  <a:t> INDEPENDENT SET</a:t>
                </a:r>
              </a:p>
              <a:p>
                <a:endParaRPr lang="en-US" dirty="0"/>
              </a:p>
              <a:p>
                <a:r>
                  <a:rPr lang="en-US" dirty="0"/>
                  <a:t>That means that INDEPENDENT SET is </a:t>
                </a:r>
                <a14:m>
                  <m:oMath xmlns:m="http://schemas.openxmlformats.org/officeDocument/2006/math">
                    <m:r>
                      <a:rPr lang="en-US" b="0" i="1" smtClean="0">
                        <a:latin typeface="Cambria Math" panose="02040503050406030204" pitchFamily="18" charset="0"/>
                      </a:rPr>
                      <m:t>𝑁𝑃</m:t>
                    </m:r>
                  </m:oMath>
                </a14:m>
                <a:r>
                  <a:rPr lang="en-US" dirty="0"/>
                  <a:t>-hard.</a:t>
                </a:r>
              </a:p>
              <a:p>
                <a:r>
                  <a:rPr lang="en-US" dirty="0"/>
                  <a:t>(And, since it’s also in </a:t>
                </a:r>
                <a14:m>
                  <m:oMath xmlns:m="http://schemas.openxmlformats.org/officeDocument/2006/math">
                    <m:r>
                      <a:rPr lang="en-US" b="0" i="1" smtClean="0">
                        <a:latin typeface="Cambria Math" panose="02040503050406030204" pitchFamily="18" charset="0"/>
                      </a:rPr>
                      <m:t>𝑁𝑃</m:t>
                    </m:r>
                  </m:oMath>
                </a14:m>
                <a:r>
                  <a:rPr lang="en-US" dirty="0"/>
                  <a:t>, it’s </a:t>
                </a:r>
                <a14:m>
                  <m:oMath xmlns:m="http://schemas.openxmlformats.org/officeDocument/2006/math">
                    <m:r>
                      <a:rPr lang="en-US" b="0" i="1" smtClean="0">
                        <a:latin typeface="Cambria Math" panose="02040503050406030204" pitchFamily="18" charset="0"/>
                      </a:rPr>
                      <m:t>𝑁𝑃</m:t>
                    </m:r>
                  </m:oMath>
                </a14:m>
                <a:r>
                  <a:rPr lang="en-US" dirty="0"/>
                  <a:t>-complete.)</a:t>
                </a:r>
              </a:p>
              <a:p>
                <a:endParaRPr lang="en-US" dirty="0"/>
              </a:p>
              <a:p>
                <a:r>
                  <a:rPr lang="en-US" dirty="0"/>
                  <a:t>Even though they look very different, the tasks “find an efficient algorithm to solve </a:t>
                </a:r>
                <a14:m>
                  <m:oMath xmlns:m="http://schemas.openxmlformats.org/officeDocument/2006/math">
                    <m:r>
                      <a:rPr lang="en-US" b="0" i="1" smtClean="0">
                        <a:latin typeface="Cambria Math" panose="02040503050406030204" pitchFamily="18" charset="0"/>
                      </a:rPr>
                      <m:t>3</m:t>
                    </m:r>
                  </m:oMath>
                </a14:m>
                <a:r>
                  <a:rPr lang="en-US" dirty="0"/>
                  <a:t>-SAT” and “find an efficient algorithm to solve INDEPENDENT SET” are equivalent!</a:t>
                </a:r>
              </a:p>
            </p:txBody>
          </p:sp>
        </mc:Choice>
        <mc:Fallback xmlns="">
          <p:sp>
            <p:nvSpPr>
              <p:cNvPr id="3" name="Content Placeholder 2">
                <a:extLst>
                  <a:ext uri="{FF2B5EF4-FFF2-40B4-BE49-F238E27FC236}">
                    <a16:creationId xmlns:a16="http://schemas.microsoft.com/office/drawing/2014/main" id="{2CE974FC-2EB3-4C38-9740-E9807F0BD79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7236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AC81539B-0E1E-469A-9B4B-648AE85C481B}"/>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 </m:t>
                    </m:r>
                  </m:oMath>
                </a14:m>
                <a:r>
                  <a:rPr lang="en-US" dirty="0"/>
                  <a:t>3-SAT</a:t>
                </a:r>
              </a:p>
            </p:txBody>
          </p:sp>
        </mc:Choice>
        <mc:Fallback xmlns="">
          <p:sp>
            <p:nvSpPr>
              <p:cNvPr id="4" name="Title 3">
                <a:extLst>
                  <a:ext uri="{FF2B5EF4-FFF2-40B4-BE49-F238E27FC236}">
                    <a16:creationId xmlns:a16="http://schemas.microsoft.com/office/drawing/2014/main" id="{AC81539B-0E1E-469A-9B4B-648AE85C481B}"/>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241E5388-2522-461A-ADB7-497079C2E429}"/>
              </a:ext>
            </a:extLst>
          </p:cNvPr>
          <p:cNvSpPr>
            <a:spLocks noGrp="1"/>
          </p:cNvSpPr>
          <p:nvPr>
            <p:ph idx="1"/>
          </p:nvPr>
        </p:nvSpPr>
        <p:spPr/>
        <p:txBody>
          <a:bodyPr>
            <a:normAutofit lnSpcReduction="10000"/>
          </a:bodyPr>
          <a:lstStyle/>
          <a:p>
            <a:r>
              <a:rPr lang="en-US" dirty="0"/>
              <a:t>Need to transform a 3-coloring instance (a problem about a graph)</a:t>
            </a:r>
          </a:p>
          <a:p>
            <a:r>
              <a:rPr lang="en-US" dirty="0"/>
              <a:t>To a 3-SAT instance (a problem about variables and constraints)</a:t>
            </a:r>
          </a:p>
          <a:p>
            <a:endParaRPr lang="en-US" dirty="0"/>
          </a:p>
          <a:p>
            <a:r>
              <a:rPr lang="en-US" dirty="0"/>
              <a:t>Those look very different!!</a:t>
            </a:r>
          </a:p>
          <a:p>
            <a:r>
              <a:rPr lang="en-US" dirty="0"/>
              <a:t>It’s going to take some creativity to make the conversion.</a:t>
            </a:r>
          </a:p>
          <a:p>
            <a:endParaRPr lang="en-US" dirty="0"/>
          </a:p>
          <a:p>
            <a:r>
              <a:rPr lang="en-US" dirty="0"/>
              <a:t>Your main takeaway from this lecture is </a:t>
            </a:r>
            <a:r>
              <a:rPr lang="en-US" b="1" dirty="0"/>
              <a:t>not </a:t>
            </a:r>
            <a:r>
              <a:rPr lang="en-US" dirty="0"/>
              <a:t>these particular reductions or these particular techniques.</a:t>
            </a:r>
          </a:p>
          <a:p>
            <a:r>
              <a:rPr lang="en-US" dirty="0"/>
              <a:t>Your takeaway is “wow, even if problems can look pretty different, they can be closely related!”</a:t>
            </a:r>
          </a:p>
        </p:txBody>
      </p:sp>
    </p:spTree>
    <p:extLst>
      <p:ext uri="{BB962C8B-B14F-4D97-AF65-F5344CB8AC3E}">
        <p14:creationId xmlns:p14="http://schemas.microsoft.com/office/powerpoint/2010/main" val="2208493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17C52-BA3A-4AF9-82A5-EE2301E7B809}"/>
              </a:ext>
            </a:extLst>
          </p:cNvPr>
          <p:cNvSpPr>
            <a:spLocks noGrp="1"/>
          </p:cNvSpPr>
          <p:nvPr>
            <p:ph type="title"/>
          </p:nvPr>
        </p:nvSpPr>
        <p:spPr/>
        <p:txBody>
          <a:bodyPr/>
          <a:lstStyle/>
          <a:p>
            <a:r>
              <a:rPr lang="en-US" dirty="0"/>
              <a:t>More Context; Coping</a:t>
            </a:r>
          </a:p>
        </p:txBody>
      </p:sp>
      <p:sp>
        <p:nvSpPr>
          <p:cNvPr id="5" name="Text Placeholder 4">
            <a:extLst>
              <a:ext uri="{FF2B5EF4-FFF2-40B4-BE49-F238E27FC236}">
                <a16:creationId xmlns:a16="http://schemas.microsoft.com/office/drawing/2014/main" id="{FC0D2FCC-5E6E-4DD7-A65E-FE7A0F0BE3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6222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D765-7313-4A53-BBDC-98808EA3DBDF}"/>
              </a:ext>
            </a:extLst>
          </p:cNvPr>
          <p:cNvSpPr>
            <a:spLocks noGrp="1"/>
          </p:cNvSpPr>
          <p:nvPr>
            <p:ph type="title"/>
          </p:nvPr>
        </p:nvSpPr>
        <p:spPr/>
        <p:txBody>
          <a:bodyPr/>
          <a:lstStyle/>
          <a:p>
            <a:r>
              <a:rPr lang="en-US" dirty="0"/>
              <a:t>What (we think) the world looks like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2C0DEE-244F-48DF-B8A2-B82EB6DE6D42}"/>
                  </a:ext>
                </a:extLst>
              </p:cNvPr>
              <p:cNvSpPr>
                <a:spLocks noGrp="1"/>
              </p:cNvSpPr>
              <p:nvPr>
                <p:ph idx="1"/>
              </p:nvPr>
            </p:nvSpPr>
            <p:spPr>
              <a:xfrm>
                <a:off x="575240" y="1463857"/>
                <a:ext cx="11187258" cy="480237"/>
              </a:xfrm>
            </p:spPr>
            <p:txBody>
              <a:bodyPr/>
              <a:lstStyle/>
              <a:p>
                <a:r>
                  <a:rPr lang="en-US" dirty="0"/>
                  <a:t>Assuming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a:p>
            </p:txBody>
          </p:sp>
        </mc:Choice>
        <mc:Fallback xmlns="">
          <p:sp>
            <p:nvSpPr>
              <p:cNvPr id="3" name="Content Placeholder 2">
                <a:extLst>
                  <a:ext uri="{FF2B5EF4-FFF2-40B4-BE49-F238E27FC236}">
                    <a16:creationId xmlns:a16="http://schemas.microsoft.com/office/drawing/2014/main" id="{5E2C0DEE-244F-48DF-B8A2-B82EB6DE6D42}"/>
                  </a:ext>
                </a:extLst>
              </p:cNvPr>
              <p:cNvSpPr>
                <a:spLocks noGrp="1" noRot="1" noChangeAspect="1" noMove="1" noResize="1" noEditPoints="1" noAdjustHandles="1" noChangeArrowheads="1" noChangeShapeType="1" noTextEdit="1"/>
              </p:cNvSpPr>
              <p:nvPr>
                <p:ph idx="1"/>
              </p:nvPr>
            </p:nvSpPr>
            <p:spPr>
              <a:xfrm>
                <a:off x="575240" y="1463857"/>
                <a:ext cx="11187258" cy="480237"/>
              </a:xfrm>
              <a:blipFill>
                <a:blip r:embed="rId2"/>
                <a:stretch>
                  <a:fillRect l="-654" t="-21519" b="-34177"/>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5B6AC351-B3D4-4DCC-8807-A266B71B4CC4}"/>
              </a:ext>
            </a:extLst>
          </p:cNvPr>
          <p:cNvSpPr/>
          <p:nvPr/>
        </p:nvSpPr>
        <p:spPr>
          <a:xfrm>
            <a:off x="3550256" y="3248445"/>
            <a:ext cx="1908313" cy="183277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3380AC9-71E8-488A-BECE-42739BD2C7DB}"/>
              </a:ext>
            </a:extLst>
          </p:cNvPr>
          <p:cNvSpPr/>
          <p:nvPr/>
        </p:nvSpPr>
        <p:spPr>
          <a:xfrm>
            <a:off x="3267984" y="2706762"/>
            <a:ext cx="4594529" cy="287572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FA5B445-2C09-498B-ADE2-877559257622}"/>
                  </a:ext>
                </a:extLst>
              </p:cNvPr>
              <p:cNvSpPr txBox="1"/>
              <p:nvPr/>
            </p:nvSpPr>
            <p:spPr>
              <a:xfrm>
                <a:off x="4194312" y="3450872"/>
                <a:ext cx="6241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oMath>
                  </m:oMathPara>
                </a14:m>
                <a:endParaRPr lang="en-US" dirty="0"/>
              </a:p>
            </p:txBody>
          </p:sp>
        </mc:Choice>
        <mc:Fallback xmlns="">
          <p:sp>
            <p:nvSpPr>
              <p:cNvPr id="6" name="TextBox 5">
                <a:extLst>
                  <a:ext uri="{FF2B5EF4-FFF2-40B4-BE49-F238E27FC236}">
                    <a16:creationId xmlns:a16="http://schemas.microsoft.com/office/drawing/2014/main" id="{6FA5B445-2C09-498B-ADE2-877559257622}"/>
                  </a:ext>
                </a:extLst>
              </p:cNvPr>
              <p:cNvSpPr txBox="1">
                <a:spLocks noRot="1" noChangeAspect="1" noMove="1" noResize="1" noEditPoints="1" noAdjustHandles="1" noChangeArrowheads="1" noChangeShapeType="1" noTextEdit="1"/>
              </p:cNvSpPr>
              <p:nvPr/>
            </p:nvSpPr>
            <p:spPr>
              <a:xfrm>
                <a:off x="4194312" y="3450872"/>
                <a:ext cx="624177"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A982BB-A1FA-4A36-9DDD-68A046A8A1FA}"/>
                  </a:ext>
                </a:extLst>
              </p:cNvPr>
              <p:cNvSpPr txBox="1"/>
              <p:nvPr/>
            </p:nvSpPr>
            <p:spPr>
              <a:xfrm>
                <a:off x="5306150" y="2843871"/>
                <a:ext cx="6241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𝑁𝑃</m:t>
                      </m:r>
                    </m:oMath>
                  </m:oMathPara>
                </a14:m>
                <a:endParaRPr lang="en-US" dirty="0"/>
              </a:p>
            </p:txBody>
          </p:sp>
        </mc:Choice>
        <mc:Fallback xmlns="">
          <p:sp>
            <p:nvSpPr>
              <p:cNvPr id="7" name="TextBox 6">
                <a:extLst>
                  <a:ext uri="{FF2B5EF4-FFF2-40B4-BE49-F238E27FC236}">
                    <a16:creationId xmlns:a16="http://schemas.microsoft.com/office/drawing/2014/main" id="{93A982BB-A1FA-4A36-9DDD-68A046A8A1FA}"/>
                  </a:ext>
                </a:extLst>
              </p:cNvPr>
              <p:cNvSpPr txBox="1">
                <a:spLocks noRot="1" noChangeAspect="1" noMove="1" noResize="1" noEditPoints="1" noAdjustHandles="1" noChangeArrowheads="1" noChangeShapeType="1" noTextEdit="1"/>
              </p:cNvSpPr>
              <p:nvPr/>
            </p:nvSpPr>
            <p:spPr>
              <a:xfrm>
                <a:off x="5306150" y="2843871"/>
                <a:ext cx="624177" cy="369332"/>
              </a:xfrm>
              <a:prstGeom prst="rect">
                <a:avLst/>
              </a:prstGeom>
              <a:blipFill>
                <a:blip r:embed="rId4"/>
                <a:stretch>
                  <a:fillRect/>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6269F1D4-EDA8-44E6-A8D3-475230FD9835}"/>
              </a:ext>
            </a:extLst>
          </p:cNvPr>
          <p:cNvSpPr/>
          <p:nvPr/>
        </p:nvSpPr>
        <p:spPr>
          <a:xfrm>
            <a:off x="4031310" y="4397078"/>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E6622FD-8756-4580-9863-958E5D26E103}"/>
              </a:ext>
            </a:extLst>
          </p:cNvPr>
          <p:cNvSpPr/>
          <p:nvPr/>
        </p:nvSpPr>
        <p:spPr>
          <a:xfrm>
            <a:off x="4130701" y="3960843"/>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32DAF0D-ECD9-4621-905C-08C7A4675F66}"/>
              </a:ext>
            </a:extLst>
          </p:cNvPr>
          <p:cNvSpPr/>
          <p:nvPr/>
        </p:nvSpPr>
        <p:spPr>
          <a:xfrm>
            <a:off x="7001121" y="4646644"/>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8EC92A4-1B47-44AC-B259-4485C9778A1F}"/>
              </a:ext>
            </a:extLst>
          </p:cNvPr>
          <p:cNvSpPr/>
          <p:nvPr/>
        </p:nvSpPr>
        <p:spPr>
          <a:xfrm>
            <a:off x="6612832" y="2606470"/>
            <a:ext cx="4594529" cy="287572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21E5F35-B678-4377-8C86-3F56F0D3A138}"/>
                  </a:ext>
                </a:extLst>
              </p:cNvPr>
              <p:cNvSpPr txBox="1"/>
              <p:nvPr/>
            </p:nvSpPr>
            <p:spPr>
              <a:xfrm>
                <a:off x="8368728" y="2717375"/>
                <a:ext cx="1359692"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𝑁𝑃</m:t>
                    </m:r>
                  </m:oMath>
                </a14:m>
                <a:r>
                  <a:rPr lang="en-US" dirty="0"/>
                  <a:t>-hard</a:t>
                </a:r>
              </a:p>
            </p:txBody>
          </p:sp>
        </mc:Choice>
        <mc:Fallback xmlns="">
          <p:sp>
            <p:nvSpPr>
              <p:cNvPr id="12" name="TextBox 11">
                <a:extLst>
                  <a:ext uri="{FF2B5EF4-FFF2-40B4-BE49-F238E27FC236}">
                    <a16:creationId xmlns:a16="http://schemas.microsoft.com/office/drawing/2014/main" id="{921E5F35-B678-4377-8C86-3F56F0D3A138}"/>
                  </a:ext>
                </a:extLst>
              </p:cNvPr>
              <p:cNvSpPr txBox="1">
                <a:spLocks noRot="1" noChangeAspect="1" noMove="1" noResize="1" noEditPoints="1" noAdjustHandles="1" noChangeArrowheads="1" noChangeShapeType="1" noTextEdit="1"/>
              </p:cNvSpPr>
              <p:nvPr/>
            </p:nvSpPr>
            <p:spPr>
              <a:xfrm>
                <a:off x="8368728" y="2717375"/>
                <a:ext cx="1359692" cy="369332"/>
              </a:xfrm>
              <a:prstGeom prst="rect">
                <a:avLst/>
              </a:prstGeom>
              <a:blipFill>
                <a:blip r:embed="rId5"/>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D16FDD5-E011-4359-BAB1-EE3CBF7C2BD5}"/>
                  </a:ext>
                </a:extLst>
              </p:cNvPr>
              <p:cNvSpPr txBox="1"/>
              <p:nvPr/>
            </p:nvSpPr>
            <p:spPr>
              <a:xfrm>
                <a:off x="6794966" y="3312372"/>
                <a:ext cx="1174152"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𝑁𝑃</m:t>
                    </m:r>
                  </m:oMath>
                </a14:m>
                <a:r>
                  <a:rPr lang="en-US" dirty="0"/>
                  <a:t>-complete</a:t>
                </a:r>
              </a:p>
            </p:txBody>
          </p:sp>
        </mc:Choice>
        <mc:Fallback xmlns="">
          <p:sp>
            <p:nvSpPr>
              <p:cNvPr id="13" name="TextBox 12">
                <a:extLst>
                  <a:ext uri="{FF2B5EF4-FFF2-40B4-BE49-F238E27FC236}">
                    <a16:creationId xmlns:a16="http://schemas.microsoft.com/office/drawing/2014/main" id="{ED16FDD5-E011-4359-BAB1-EE3CBF7C2BD5}"/>
                  </a:ext>
                </a:extLst>
              </p:cNvPr>
              <p:cNvSpPr txBox="1">
                <a:spLocks noRot="1" noChangeAspect="1" noMove="1" noResize="1" noEditPoints="1" noAdjustHandles="1" noChangeArrowheads="1" noChangeShapeType="1" noTextEdit="1"/>
              </p:cNvSpPr>
              <p:nvPr/>
            </p:nvSpPr>
            <p:spPr>
              <a:xfrm>
                <a:off x="6794966" y="3312372"/>
                <a:ext cx="1174152" cy="646331"/>
              </a:xfrm>
              <a:prstGeom prst="rect">
                <a:avLst/>
              </a:prstGeom>
              <a:blipFill>
                <a:blip r:embed="rId6"/>
                <a:stretch>
                  <a:fillRect l="-4688" t="-4717" b="-14151"/>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5920C092-1500-422D-9899-540F3972E7D0}"/>
              </a:ext>
            </a:extLst>
          </p:cNvPr>
          <p:cNvSpPr/>
          <p:nvPr/>
        </p:nvSpPr>
        <p:spPr>
          <a:xfrm>
            <a:off x="1257630" y="3213203"/>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FF115C4A-CF34-408B-B5BA-F2ECCD9E4D80}"/>
              </a:ext>
            </a:extLst>
          </p:cNvPr>
          <p:cNvSpPr/>
          <p:nvPr/>
        </p:nvSpPr>
        <p:spPr>
          <a:xfrm>
            <a:off x="1257630" y="3635537"/>
            <a:ext cx="1370274" cy="1063690"/>
          </a:xfrm>
          <a:prstGeom prst="wedgeRoundRectCallout">
            <a:avLst>
              <a:gd name="adj1" fmla="val -44334"/>
              <a:gd name="adj2" fmla="val -7205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Finding an MST (not a decision problem)</a:t>
            </a:r>
          </a:p>
        </p:txBody>
      </p:sp>
      <mc:AlternateContent xmlns:mc="http://schemas.openxmlformats.org/markup-compatibility/2006" xmlns:a14="http://schemas.microsoft.com/office/drawing/2010/main">
        <mc:Choice Requires="a14">
          <p:sp>
            <p:nvSpPr>
              <p:cNvPr id="16" name="Speech Bubble: Rectangle with Corners Rounded 15">
                <a:extLst>
                  <a:ext uri="{FF2B5EF4-FFF2-40B4-BE49-F238E27FC236}">
                    <a16:creationId xmlns:a16="http://schemas.microsoft.com/office/drawing/2014/main" id="{B4FE9BC5-DD19-45E3-A036-E2F7340962FC}"/>
                  </a:ext>
                </a:extLst>
              </p:cNvPr>
              <p:cNvSpPr/>
              <p:nvPr/>
            </p:nvSpPr>
            <p:spPr>
              <a:xfrm>
                <a:off x="3819275" y="5597424"/>
                <a:ext cx="1690978" cy="1080081"/>
              </a:xfrm>
              <a:prstGeom prst="wedgeRoundRectCallout">
                <a:avLst>
                  <a:gd name="adj1" fmla="val -32729"/>
                  <a:gd name="adj2" fmla="val -1467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Is there a spanning tree of weight </a:t>
                </a:r>
                <a14:m>
                  <m:oMath xmlns:m="http://schemas.openxmlformats.org/officeDocument/2006/math">
                    <m:r>
                      <a:rPr lang="en-US" b="0" i="1" smtClean="0">
                        <a:solidFill>
                          <a:schemeClr val="tx1"/>
                        </a:solidFill>
                        <a:latin typeface="Cambria Math" panose="02040503050406030204" pitchFamily="18" charset="0"/>
                        <a:cs typeface="Segoe UI Semilight" panose="020B0402040204020203" pitchFamily="34" charset="0"/>
                      </a:rPr>
                      <m:t>≤</m:t>
                    </m:r>
                    <m:r>
                      <a:rPr lang="en-US" b="0" i="1" smtClean="0">
                        <a:solidFill>
                          <a:schemeClr val="tx1"/>
                        </a:solidFill>
                        <a:latin typeface="Cambria Math" panose="02040503050406030204" pitchFamily="18" charset="0"/>
                        <a:cs typeface="Segoe UI Semilight" panose="020B0402040204020203" pitchFamily="34" charset="0"/>
                      </a:rPr>
                      <m:t>𝑘</m:t>
                    </m:r>
                  </m:oMath>
                </a14:m>
                <a:endParaRPr lang="en-US"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6" name="Speech Bubble: Rectangle with Corners Rounded 15">
                <a:extLst>
                  <a:ext uri="{FF2B5EF4-FFF2-40B4-BE49-F238E27FC236}">
                    <a16:creationId xmlns:a16="http://schemas.microsoft.com/office/drawing/2014/main" id="{B4FE9BC5-DD19-45E3-A036-E2F7340962FC}"/>
                  </a:ext>
                </a:extLst>
              </p:cNvPr>
              <p:cNvSpPr>
                <a:spLocks noRot="1" noChangeAspect="1" noMove="1" noResize="1" noEditPoints="1" noAdjustHandles="1" noChangeArrowheads="1" noChangeShapeType="1" noTextEdit="1"/>
              </p:cNvSpPr>
              <p:nvPr/>
            </p:nvSpPr>
            <p:spPr>
              <a:xfrm>
                <a:off x="3819275" y="5597424"/>
                <a:ext cx="1690978" cy="1080081"/>
              </a:xfrm>
              <a:prstGeom prst="wedgeRoundRectCallout">
                <a:avLst>
                  <a:gd name="adj1" fmla="val -32729"/>
                  <a:gd name="adj2" fmla="val -146776"/>
                  <a:gd name="adj3" fmla="val 16667"/>
                </a:avLst>
              </a:prstGeom>
              <a:blipFill>
                <a:blip r:embed="rId7"/>
                <a:stretch>
                  <a:fillRect r="-714" b="-568"/>
                </a:stretch>
              </a:blipFill>
            </p:spPr>
            <p:txBody>
              <a:bodyPr/>
              <a:lstStyle/>
              <a:p>
                <a:r>
                  <a:rPr lang="en-US">
                    <a:noFill/>
                  </a:rPr>
                  <a:t> </a:t>
                </a:r>
              </a:p>
            </p:txBody>
          </p:sp>
        </mc:Fallback>
      </mc:AlternateContent>
      <p:sp>
        <p:nvSpPr>
          <p:cNvPr id="17" name="Speech Bubble: Rectangle with Corners Rounded 16">
            <a:extLst>
              <a:ext uri="{FF2B5EF4-FFF2-40B4-BE49-F238E27FC236}">
                <a16:creationId xmlns:a16="http://schemas.microsoft.com/office/drawing/2014/main" id="{2BACF6C6-6B2A-44C0-B1E7-F4ACA477D4F0}"/>
              </a:ext>
            </a:extLst>
          </p:cNvPr>
          <p:cNvSpPr/>
          <p:nvPr/>
        </p:nvSpPr>
        <p:spPr>
          <a:xfrm>
            <a:off x="3658923" y="1786671"/>
            <a:ext cx="1690978" cy="1080081"/>
          </a:xfrm>
          <a:prstGeom prst="wedgeRoundRectCallout">
            <a:avLst>
              <a:gd name="adj1" fmla="val -22619"/>
              <a:gd name="adj2" fmla="val 13702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Is this list sorted?</a:t>
            </a:r>
          </a:p>
        </p:txBody>
      </p:sp>
      <p:sp>
        <p:nvSpPr>
          <p:cNvPr id="18" name="Speech Bubble: Rectangle with Corners Rounded 17">
            <a:extLst>
              <a:ext uri="{FF2B5EF4-FFF2-40B4-BE49-F238E27FC236}">
                <a16:creationId xmlns:a16="http://schemas.microsoft.com/office/drawing/2014/main" id="{07985D61-BBDD-407E-A1B5-EAC86D2AC066}"/>
              </a:ext>
            </a:extLst>
          </p:cNvPr>
          <p:cNvSpPr/>
          <p:nvPr/>
        </p:nvSpPr>
        <p:spPr>
          <a:xfrm>
            <a:off x="6536553" y="5440941"/>
            <a:ext cx="1690978" cy="1080081"/>
          </a:xfrm>
          <a:prstGeom prst="wedgeRoundRectCallout">
            <a:avLst>
              <a:gd name="adj1" fmla="val -20033"/>
              <a:gd name="adj2" fmla="val -1081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3-SAT</a:t>
            </a:r>
          </a:p>
        </p:txBody>
      </p:sp>
      <p:sp>
        <p:nvSpPr>
          <p:cNvPr id="19" name="Oval 18">
            <a:extLst>
              <a:ext uri="{FF2B5EF4-FFF2-40B4-BE49-F238E27FC236}">
                <a16:creationId xmlns:a16="http://schemas.microsoft.com/office/drawing/2014/main" id="{67BBB18B-FC96-4AAA-A630-80272E3768B7}"/>
              </a:ext>
            </a:extLst>
          </p:cNvPr>
          <p:cNvSpPr/>
          <p:nvPr/>
        </p:nvSpPr>
        <p:spPr>
          <a:xfrm>
            <a:off x="9658208" y="4799044"/>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Rectangle with Corners Rounded 19">
            <a:extLst>
              <a:ext uri="{FF2B5EF4-FFF2-40B4-BE49-F238E27FC236}">
                <a16:creationId xmlns:a16="http://schemas.microsoft.com/office/drawing/2014/main" id="{118C445B-6A16-4EFB-8B33-F38FC62B00C3}"/>
              </a:ext>
            </a:extLst>
          </p:cNvPr>
          <p:cNvSpPr/>
          <p:nvPr/>
        </p:nvSpPr>
        <p:spPr>
          <a:xfrm>
            <a:off x="8545018" y="5433382"/>
            <a:ext cx="2662343" cy="1080081"/>
          </a:xfrm>
          <a:prstGeom prst="wedgeRoundRectCallout">
            <a:avLst>
              <a:gd name="adj1" fmla="val -8475"/>
              <a:gd name="adj2" fmla="val -959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3-color a graph (return the coloring itself -- not a decision problem)</a:t>
            </a:r>
          </a:p>
        </p:txBody>
      </p:sp>
      <p:sp>
        <p:nvSpPr>
          <p:cNvPr id="21" name="Oval 20">
            <a:extLst>
              <a:ext uri="{FF2B5EF4-FFF2-40B4-BE49-F238E27FC236}">
                <a16:creationId xmlns:a16="http://schemas.microsoft.com/office/drawing/2014/main" id="{D603B734-8349-4A24-85E1-A7068653FE49}"/>
              </a:ext>
            </a:extLst>
          </p:cNvPr>
          <p:cNvSpPr/>
          <p:nvPr/>
        </p:nvSpPr>
        <p:spPr>
          <a:xfrm>
            <a:off x="7602769" y="4144623"/>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peech Bubble: Rectangle with Corners Rounded 21">
            <a:extLst>
              <a:ext uri="{FF2B5EF4-FFF2-40B4-BE49-F238E27FC236}">
                <a16:creationId xmlns:a16="http://schemas.microsoft.com/office/drawing/2014/main" id="{1500B36F-AB9F-4CFF-BF64-CBB5B28EEC1D}"/>
              </a:ext>
            </a:extLst>
          </p:cNvPr>
          <p:cNvSpPr/>
          <p:nvPr/>
        </p:nvSpPr>
        <p:spPr>
          <a:xfrm>
            <a:off x="6806975" y="1489393"/>
            <a:ext cx="1690978" cy="1080081"/>
          </a:xfrm>
          <a:prstGeom prst="wedgeRoundRectCallout">
            <a:avLst>
              <a:gd name="adj1" fmla="val 5124"/>
              <a:gd name="adj2" fmla="val 19260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3-coloring (the decision version)</a:t>
            </a:r>
          </a:p>
        </p:txBody>
      </p:sp>
      <p:sp>
        <p:nvSpPr>
          <p:cNvPr id="23" name="Oval 22">
            <a:extLst>
              <a:ext uri="{FF2B5EF4-FFF2-40B4-BE49-F238E27FC236}">
                <a16:creationId xmlns:a16="http://schemas.microsoft.com/office/drawing/2014/main" id="{1E313379-70D0-4C50-9061-7F1FF0B5B28E}"/>
              </a:ext>
            </a:extLst>
          </p:cNvPr>
          <p:cNvSpPr/>
          <p:nvPr/>
        </p:nvSpPr>
        <p:spPr>
          <a:xfrm>
            <a:off x="10132636" y="3582874"/>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Rectangle with Corners Rounded 23">
            <a:extLst>
              <a:ext uri="{FF2B5EF4-FFF2-40B4-BE49-F238E27FC236}">
                <a16:creationId xmlns:a16="http://schemas.microsoft.com/office/drawing/2014/main" id="{7F1F1D76-342A-4DA0-8BBD-9352A044A0EE}"/>
              </a:ext>
            </a:extLst>
          </p:cNvPr>
          <p:cNvSpPr/>
          <p:nvPr/>
        </p:nvSpPr>
        <p:spPr>
          <a:xfrm>
            <a:off x="9529657" y="1722506"/>
            <a:ext cx="2662343" cy="1080081"/>
          </a:xfrm>
          <a:prstGeom prst="wedgeRoundRectCallout">
            <a:avLst>
              <a:gd name="adj1" fmla="val -26992"/>
              <a:gd name="adj2" fmla="val 1119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Given a program, if I run it will it halt (or infinitely loop/recurse)</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FC44F16-3FDA-4392-96C6-38FFCD2BE46E}"/>
                  </a:ext>
                </a:extLst>
              </p:cNvPr>
              <p:cNvSpPr txBox="1"/>
              <p:nvPr/>
            </p:nvSpPr>
            <p:spPr>
              <a:xfrm>
                <a:off x="178904" y="4957638"/>
                <a:ext cx="3792773" cy="1754326"/>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 </m:t>
                    </m:r>
                  </m:oMath>
                </a14:m>
                <a:r>
                  <a:rPr lang="en-US" dirty="0">
                    <a:latin typeface="Segoe UI Semilight" panose="020B0402040204020203" pitchFamily="34" charset="0"/>
                    <a:cs typeface="Segoe UI Semilight" panose="020B0402040204020203" pitchFamily="34" charset="0"/>
                  </a:rPr>
                  <a:t>is definitely a subset of </a:t>
                </a:r>
                <a14:m>
                  <m:oMath xmlns:m="http://schemas.openxmlformats.org/officeDocument/2006/math">
                    <m:r>
                      <a:rPr lang="en-US" i="1" dirty="0" smtClean="0">
                        <a:latin typeface="Cambria Math" panose="02040503050406030204" pitchFamily="18" charset="0"/>
                      </a:rPr>
                      <m:t>𝑁𝑃</m:t>
                    </m:r>
                    <m:r>
                      <a:rPr lang="en-US" b="0" i="1" dirty="0" smtClean="0">
                        <a:latin typeface="Cambria Math" panose="02040503050406030204" pitchFamily="18" charset="0"/>
                      </a:rPr>
                      <m:t> </m:t>
                    </m:r>
                  </m:oMath>
                </a14:m>
                <a:r>
                  <a:rPr lang="en-US" dirty="0">
                    <a:latin typeface="Segoe UI Semilight" panose="020B0402040204020203" pitchFamily="34" charset="0"/>
                    <a:cs typeface="Segoe UI Semilight" panose="020B0402040204020203" pitchFamily="34" charset="0"/>
                  </a:rPr>
                  <a:t>(the verifier can just run the solving algorithm without any hint/certificate). We think that there are problems in NP that aren’t in P (including all the NP-complete ones.</a:t>
                </a:r>
              </a:p>
            </p:txBody>
          </p:sp>
        </mc:Choice>
        <mc:Fallback xmlns="">
          <p:sp>
            <p:nvSpPr>
              <p:cNvPr id="25" name="TextBox 24">
                <a:extLst>
                  <a:ext uri="{FF2B5EF4-FFF2-40B4-BE49-F238E27FC236}">
                    <a16:creationId xmlns:a16="http://schemas.microsoft.com/office/drawing/2014/main" id="{BFC44F16-3FDA-4392-96C6-38FFCD2BE46E}"/>
                  </a:ext>
                </a:extLst>
              </p:cNvPr>
              <p:cNvSpPr txBox="1">
                <a:spLocks noRot="1" noChangeAspect="1" noMove="1" noResize="1" noEditPoints="1" noAdjustHandles="1" noChangeArrowheads="1" noChangeShapeType="1" noTextEdit="1"/>
              </p:cNvSpPr>
              <p:nvPr/>
            </p:nvSpPr>
            <p:spPr>
              <a:xfrm>
                <a:off x="178904" y="4957638"/>
                <a:ext cx="3792773" cy="1754326"/>
              </a:xfrm>
              <a:prstGeom prst="rect">
                <a:avLst/>
              </a:prstGeom>
              <a:blipFill>
                <a:blip r:embed="rId8"/>
                <a:stretch>
                  <a:fillRect l="-1284" t="-1389" r="-161" b="-4861"/>
                </a:stretch>
              </a:blipFill>
            </p:spPr>
            <p:txBody>
              <a:bodyPr/>
              <a:lstStyle/>
              <a:p>
                <a:r>
                  <a:rPr lang="en-US">
                    <a:noFill/>
                  </a:rPr>
                  <a:t> </a:t>
                </a:r>
              </a:p>
            </p:txBody>
          </p:sp>
        </mc:Fallback>
      </mc:AlternateContent>
    </p:spTree>
    <p:extLst>
      <p:ext uri="{BB962C8B-B14F-4D97-AF65-F5344CB8AC3E}">
        <p14:creationId xmlns:p14="http://schemas.microsoft.com/office/powerpoint/2010/main" val="3812556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50524" y="3554715"/>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50524" y="3554715"/>
                <a:ext cx="4729930" cy="1841075"/>
              </a:xfrm>
              <a:prstGeom prst="rect">
                <a:avLst/>
              </a:prstGeom>
              <a:blipFill rotWithShape="0">
                <a:blip r:embed="rId2"/>
                <a:stretch>
                  <a:fillRect l="-2577" b="-8278"/>
                </a:stretch>
              </a:blipFill>
              <a:ln>
                <a:noFill/>
              </a:ln>
            </p:spPr>
            <p:txBody>
              <a:bodyPr/>
              <a:lstStyle/>
              <a:p>
                <a:r>
                  <a:rPr lang="en-US">
                    <a:noFill/>
                  </a:rPr>
                  <a:t> </a:t>
                </a:r>
              </a:p>
            </p:txBody>
          </p:sp>
        </mc:Fallback>
      </mc:AlternateContent>
      <p:sp>
        <p:nvSpPr>
          <p:cNvPr id="5" name="Rectangle 4"/>
          <p:cNvSpPr/>
          <p:nvPr/>
        </p:nvSpPr>
        <p:spPr>
          <a:xfrm>
            <a:off x="550524" y="3554716"/>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Short Path</a:t>
            </a:r>
          </a:p>
        </p:txBody>
      </p:sp>
      <mc:AlternateContent xmlns:mc="http://schemas.openxmlformats.org/markup-compatibility/2006" xmlns:a14="http://schemas.microsoft.com/office/drawing/2010/main">
        <mc:Choice Requires="a14">
          <p:sp>
            <p:nvSpPr>
              <p:cNvPr id="6" name="Rectangle 5"/>
              <p:cNvSpPr/>
              <p:nvPr/>
            </p:nvSpPr>
            <p:spPr>
              <a:xfrm>
                <a:off x="6226378" y="3562948"/>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least</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226378" y="3562948"/>
                <a:ext cx="4729930" cy="1841075"/>
              </a:xfrm>
              <a:prstGeom prst="rect">
                <a:avLst/>
              </a:prstGeom>
              <a:blipFill rotWithShape="0">
                <a:blip r:embed="rId3"/>
                <a:stretch>
                  <a:fillRect l="-2577" b="-8278"/>
                </a:stretch>
              </a:blipFill>
              <a:ln>
                <a:noFill/>
              </a:ln>
            </p:spPr>
            <p:txBody>
              <a:bodyPr/>
              <a:lstStyle/>
              <a:p>
                <a:r>
                  <a:rPr lang="en-US">
                    <a:noFill/>
                  </a:rPr>
                  <a:t> </a:t>
                </a:r>
              </a:p>
            </p:txBody>
          </p:sp>
        </mc:Fallback>
      </mc:AlternateContent>
      <p:sp>
        <p:nvSpPr>
          <p:cNvPr id="7" name="Rectangle 6"/>
          <p:cNvSpPr/>
          <p:nvPr/>
        </p:nvSpPr>
        <p:spPr>
          <a:xfrm>
            <a:off x="6226378" y="3562949"/>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Long Path</a:t>
            </a:r>
          </a:p>
        </p:txBody>
      </p:sp>
      <p:sp>
        <p:nvSpPr>
          <p:cNvPr id="12" name="TextBox 11"/>
          <p:cNvSpPr txBox="1"/>
          <p:nvPr/>
        </p:nvSpPr>
        <p:spPr>
          <a:xfrm>
            <a:off x="575239" y="3040845"/>
            <a:ext cx="4659905" cy="523220"/>
          </a:xfrm>
          <a:prstGeom prst="rect">
            <a:avLst/>
          </a:prstGeom>
          <a:noFill/>
        </p:spPr>
        <p:txBody>
          <a:bodyPr wrap="square" rtlCol="0">
            <a:spAutoFit/>
          </a:bodyPr>
          <a:lstStyle/>
          <a:p>
            <a:r>
              <a:rPr lang="en-US" sz="2800" dirty="0"/>
              <a:t>In P</a:t>
            </a:r>
          </a:p>
        </p:txBody>
      </p:sp>
      <p:sp>
        <p:nvSpPr>
          <p:cNvPr id="13" name="TextBox 12"/>
          <p:cNvSpPr txBox="1"/>
          <p:nvPr/>
        </p:nvSpPr>
        <p:spPr>
          <a:xfrm>
            <a:off x="6181068" y="3031495"/>
            <a:ext cx="4659905" cy="523220"/>
          </a:xfrm>
          <a:prstGeom prst="rect">
            <a:avLst/>
          </a:prstGeom>
          <a:noFill/>
        </p:spPr>
        <p:txBody>
          <a:bodyPr wrap="square" rtlCol="0">
            <a:spAutoFit/>
          </a:bodyPr>
          <a:lstStyle/>
          <a:p>
            <a:r>
              <a:rPr lang="en-US" sz="2800" dirty="0"/>
              <a:t>NP-Complete</a:t>
            </a:r>
          </a:p>
        </p:txBody>
      </p:sp>
      <p:sp>
        <p:nvSpPr>
          <p:cNvPr id="14" name="TextBox 13"/>
          <p:cNvSpPr txBox="1"/>
          <p:nvPr/>
        </p:nvSpPr>
        <p:spPr>
          <a:xfrm>
            <a:off x="575239" y="1433384"/>
            <a:ext cx="10446988" cy="1384995"/>
          </a:xfrm>
          <a:prstGeom prst="rect">
            <a:avLst/>
          </a:prstGeom>
          <a:noFill/>
        </p:spPr>
        <p:txBody>
          <a:bodyPr wrap="square" rtlCol="0">
            <a:spAutoFit/>
          </a:bodyPr>
          <a:lstStyle/>
          <a:p>
            <a:r>
              <a:rPr lang="en-US" sz="2800" dirty="0"/>
              <a:t>There are literally thousands of NP-complete problems.</a:t>
            </a:r>
          </a:p>
          <a:p>
            <a:r>
              <a:rPr lang="en-US" sz="2800" dirty="0"/>
              <a:t>And some of them look weirdly similar to problems we do know efficient algorithms for.</a:t>
            </a:r>
          </a:p>
        </p:txBody>
      </p:sp>
    </p:spTree>
    <p:extLst>
      <p:ext uri="{BB962C8B-B14F-4D97-AF65-F5344CB8AC3E}">
        <p14:creationId xmlns:p14="http://schemas.microsoft.com/office/powerpoint/2010/main" val="34462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spanning tree (a set of edges that connect all vertices)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05214" y="2110830"/>
                <a:ext cx="4729930" cy="2371412"/>
              </a:xfrm>
              <a:prstGeom prst="rect">
                <a:avLst/>
              </a:prstGeom>
              <a:blipFill rotWithShape="0">
                <a:blip r:embed="rId2"/>
                <a:stretch>
                  <a:fillRect l="-2706" r="-1418" b="-4113"/>
                </a:stretch>
              </a:blipFill>
              <a:ln>
                <a:noFill/>
              </a:ln>
            </p:spPr>
            <p:txBody>
              <a:bodyPr/>
              <a:lstStyle/>
              <a:p>
                <a:r>
                  <a:rPr lang="en-US">
                    <a:noFill/>
                  </a:rPr>
                  <a:t> </a:t>
                </a:r>
              </a:p>
            </p:txBody>
          </p:sp>
        </mc:Fallback>
      </mc:AlternateContent>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Light Spanning Tree</a:t>
            </a:r>
          </a:p>
        </p:txBody>
      </p:sp>
      <mc:AlternateContent xmlns:mc="http://schemas.openxmlformats.org/markup-compatibility/2006" xmlns:a14="http://schemas.microsoft.com/office/drawing/2010/main">
        <mc:Choice Requires="a14">
          <p:sp>
            <p:nvSpPr>
              <p:cNvPr id="6" name="Rectangle 5"/>
              <p:cNvSpPr/>
              <p:nvPr/>
            </p:nvSpPr>
            <p:spPr>
              <a:xfrm>
                <a:off x="6181068" y="2119063"/>
                <a:ext cx="4729930"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181068" y="2119063"/>
                <a:ext cx="4729930" cy="2363179"/>
              </a:xfrm>
              <a:prstGeom prst="rect">
                <a:avLst/>
              </a:prstGeom>
              <a:blipFill rotWithShape="0">
                <a:blip r:embed="rId3"/>
                <a:stretch>
                  <a:fillRect l="-2706" r="-3479" b="-4393"/>
                </a:stretch>
              </a:blipFill>
              <a:ln>
                <a:noFill/>
              </a:ln>
            </p:spPr>
            <p:txBody>
              <a:bodyPr/>
              <a:lstStyle/>
              <a:p>
                <a:r>
                  <a:rPr lang="en-US">
                    <a:noFill/>
                  </a:rPr>
                  <a:t> </a:t>
                </a:r>
              </a:p>
            </p:txBody>
          </p:sp>
        </mc:Fallback>
      </mc:AlternateContent>
      <p:sp>
        <p:nvSpPr>
          <p:cNvPr id="7" name="Rectangle 6"/>
          <p:cNvSpPr/>
          <p:nvPr/>
        </p:nvSpPr>
        <p:spPr>
          <a:xfrm>
            <a:off x="6181068" y="2119064"/>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
        <p:nvSpPr>
          <p:cNvPr id="8" name="TextBox 7"/>
          <p:cNvSpPr txBox="1"/>
          <p:nvPr/>
        </p:nvSpPr>
        <p:spPr>
          <a:xfrm>
            <a:off x="504825" y="4761533"/>
            <a:ext cx="10620375" cy="954107"/>
          </a:xfrm>
          <a:prstGeom prst="rect">
            <a:avLst/>
          </a:prstGeom>
          <a:noFill/>
        </p:spPr>
        <p:txBody>
          <a:bodyPr wrap="square" rtlCol="0">
            <a:spAutoFit/>
          </a:bodyPr>
          <a:lstStyle/>
          <a:p>
            <a:r>
              <a:rPr lang="en-US" sz="2800" dirty="0"/>
              <a:t>The electric company just needs a greedy algorithm to lay its wires.</a:t>
            </a:r>
          </a:p>
          <a:p>
            <a:r>
              <a:rPr lang="en-US" sz="2800" dirty="0"/>
              <a:t>Amazon doesn’t know a way to optimally route its delivery trucks.</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35047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graph, can the vertices be labeled red and blue with no edge having the same colors on both endpoints?</a:t>
            </a:r>
          </a:p>
        </p:txBody>
      </p:sp>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
        <p:nvSpPr>
          <p:cNvPr id="6" name="Rectangle 5"/>
          <p:cNvSpPr/>
          <p:nvPr/>
        </p:nvSpPr>
        <p:spPr>
          <a:xfrm>
            <a:off x="6181068" y="2119063"/>
            <a:ext cx="5266294"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endParaRPr lang="en-US" sz="2800" dirty="0"/>
          </a:p>
          <a:p>
            <a:r>
              <a:rPr lang="en-US" sz="2800" dirty="0"/>
              <a:t>Given an undirected graph, can the vertices be labeled red, blue, and green with no edge having the same colors on both endpoints?</a:t>
            </a:r>
          </a:p>
          <a:p>
            <a:endParaRPr lang="en-US" sz="2800" dirty="0"/>
          </a:p>
        </p:txBody>
      </p:sp>
      <p:sp>
        <p:nvSpPr>
          <p:cNvPr id="7" name="Rectangle 6"/>
          <p:cNvSpPr/>
          <p:nvPr/>
        </p:nvSpPr>
        <p:spPr>
          <a:xfrm>
            <a:off x="6181067" y="2119064"/>
            <a:ext cx="5266293"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
        <p:nvSpPr>
          <p:cNvPr id="8" name="TextBox 7"/>
          <p:cNvSpPr txBox="1"/>
          <p:nvPr/>
        </p:nvSpPr>
        <p:spPr>
          <a:xfrm>
            <a:off x="504825" y="4761533"/>
            <a:ext cx="10620375" cy="1384995"/>
          </a:xfrm>
          <a:prstGeom prst="rect">
            <a:avLst/>
          </a:prstGeom>
          <a:noFill/>
        </p:spPr>
        <p:txBody>
          <a:bodyPr wrap="square" rtlCol="0">
            <a:spAutoFit/>
          </a:bodyPr>
          <a:lstStyle/>
          <a:p>
            <a:r>
              <a:rPr lang="en-US" sz="2800" dirty="0"/>
              <a:t>Just changing a number by one takes us from one of the first problems we solved (and one of the fastest algorithms we’ve seen) to something we don’t know how to solve efficiently at all.</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19582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1:</a:t>
                </a:r>
              </a:p>
              <a:p>
                <a:r>
                  <a:rPr lang="en-US" dirty="0"/>
                  <a:t>Even though we haven’t proven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(i.e. we haven’t proven any of these problems </a:t>
                </a:r>
                <a:r>
                  <a:rPr lang="en-US" b="1" dirty="0"/>
                  <a:t>don’t </a:t>
                </a:r>
                <a:r>
                  <a:rPr lang="en-US" dirty="0"/>
                  <a:t>have an efficient algorithm), this is good evidence that we shouldn’t by trying to solve </a:t>
                </a:r>
                <a14:m>
                  <m:oMath xmlns:m="http://schemas.openxmlformats.org/officeDocument/2006/math">
                    <m:r>
                      <a:rPr lang="en-US" b="0" i="1" smtClean="0">
                        <a:latin typeface="Cambria Math" panose="02040503050406030204" pitchFamily="18" charset="0"/>
                      </a:rPr>
                      <m:t>𝑁𝑃</m:t>
                    </m:r>
                  </m:oMath>
                </a14:m>
                <a:r>
                  <a:rPr lang="en-US" dirty="0"/>
                  <a:t>-hard problems.</a:t>
                </a:r>
              </a:p>
              <a:p>
                <a:r>
                  <a:rPr lang="en-US" dirty="0"/>
                  <a:t>It’s probably not just a matter of finding the “right representation”/”right angle on the problem” we’ve tried a few thousand of them.</a:t>
                </a:r>
              </a:p>
            </p:txBody>
          </p:sp>
        </mc:Choice>
        <mc:Fallback xmlns="">
          <p:sp>
            <p:nvSpPr>
              <p:cNvPr id="3" name="Content Placeholder 2">
                <a:extLst>
                  <a:ext uri="{FF2B5EF4-FFF2-40B4-BE49-F238E27FC236}">
                    <a16:creationId xmlns:a16="http://schemas.microsoft.com/office/drawing/2014/main" id="{87F73109-5C0B-482C-A0DA-BF5282569BA7}"/>
                  </a:ext>
                </a:extLst>
              </p:cNvPr>
              <p:cNvSpPr>
                <a:spLocks noGrp="1" noRot="1" noChangeAspect="1" noMove="1" noResize="1" noEditPoints="1" noAdjustHandles="1" noChangeArrowheads="1" noChangeShapeType="1" noTextEdit="1"/>
              </p:cNvSpPr>
              <p:nvPr>
                <p:ph idx="1"/>
              </p:nvPr>
            </p:nvSpPr>
            <p:spPr>
              <a:blipFill>
                <a:blip r:embed="rId2"/>
                <a:stretch>
                  <a:fillRect l="-708" t="-2138" r="-1906" b="-3019"/>
                </a:stretch>
              </a:blipFill>
            </p:spPr>
            <p:txBody>
              <a:bodyPr/>
              <a:lstStyle/>
              <a:p>
                <a:r>
                  <a:rPr lang="en-US">
                    <a:noFill/>
                  </a:rPr>
                  <a:t> </a:t>
                </a:r>
              </a:p>
            </p:txBody>
          </p:sp>
        </mc:Fallback>
      </mc:AlternateContent>
    </p:spTree>
    <p:extLst>
      <p:ext uri="{BB962C8B-B14F-4D97-AF65-F5344CB8AC3E}">
        <p14:creationId xmlns:p14="http://schemas.microsoft.com/office/powerpoint/2010/main" val="928296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44DBAE-131C-46C6-8321-D2FE1A178B9D}"/>
              </a:ext>
            </a:extLst>
          </p:cNvPr>
          <p:cNvSpPr>
            <a:spLocks noGrp="1"/>
          </p:cNvSpPr>
          <p:nvPr>
            <p:ph type="title"/>
          </p:nvPr>
        </p:nvSpPr>
        <p:spPr/>
        <p:txBody>
          <a:bodyPr/>
          <a:lstStyle/>
          <a:p>
            <a:r>
              <a:rPr lang="en-US" dirty="0"/>
              <a:t>Why Should you care?</a:t>
            </a:r>
          </a:p>
        </p:txBody>
      </p:sp>
      <p:sp>
        <p:nvSpPr>
          <p:cNvPr id="5" name="Text Placeholder 4">
            <a:extLst>
              <a:ext uri="{FF2B5EF4-FFF2-40B4-BE49-F238E27FC236}">
                <a16:creationId xmlns:a16="http://schemas.microsoft.com/office/drawing/2014/main" id="{EC159042-9024-4BEC-9746-C56C91F5E20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5476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about P vs. NP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Most computer scientists are convinced that P</a:t>
                </a:r>
                <a14:m>
                  <m:oMath xmlns:m="http://schemas.openxmlformats.org/officeDocument/2006/math">
                    <m:r>
                      <a:rPr lang="en-US" sz="2800" b="0" i="1" smtClean="0">
                        <a:latin typeface="Cambria Math" panose="02040503050406030204" pitchFamily="18" charset="0"/>
                      </a:rPr>
                      <m:t>≠</m:t>
                    </m:r>
                  </m:oMath>
                </a14:m>
                <a:r>
                  <a:rPr lang="en-US" sz="2800" dirty="0"/>
                  <a:t>NP.</a:t>
                </a:r>
              </a:p>
              <a:p>
                <a:pPr lvl="1"/>
                <a:r>
                  <a:rPr lang="en-US" sz="2400" dirty="0"/>
                  <a:t>A survey of experts (PhDs in CS) found 98% of them thought P</a:t>
                </a:r>
                <a14:m>
                  <m:oMath xmlns:m="http://schemas.openxmlformats.org/officeDocument/2006/math">
                    <m:r>
                      <a:rPr lang="en-US" sz="2400" b="0" i="1" smtClean="0">
                        <a:latin typeface="Cambria Math" panose="02040503050406030204" pitchFamily="18" charset="0"/>
                      </a:rPr>
                      <m:t>≠</m:t>
                    </m:r>
                  </m:oMath>
                </a14:m>
                <a:r>
                  <a:rPr lang="en-US" sz="2400" dirty="0"/>
                  <a:t>NP.</a:t>
                </a:r>
              </a:p>
              <a:p>
                <a:pPr lvl="1"/>
                <a:r>
                  <a:rPr lang="en-US" sz="2400" dirty="0"/>
                  <a:t>And the median guess was that we’re at least 50 years from getting the answer.</a:t>
                </a:r>
              </a:p>
              <a:p>
                <a:r>
                  <a:rPr lang="en-US" sz="2800" dirty="0"/>
                  <a:t>Why should you care about this problem?</a:t>
                </a:r>
              </a:p>
              <a:p>
                <a:endParaRPr lang="en-US" sz="2800" dirty="0"/>
              </a:p>
              <a:p>
                <a:r>
                  <a:rPr lang="en-US" sz="2800" dirty="0"/>
                  <a:t>It’s your chance for:</a:t>
                </a:r>
              </a:p>
              <a:p>
                <a:r>
                  <a:rPr lang="en-US" sz="2800" dirty="0"/>
                  <a:t>$1,000,000. The Clay Mathematics Institute will give $1,000,000 to whoever solves P vs. NP (or any of the 5 remaining mathematical conjectures they listed)</a:t>
                </a:r>
              </a:p>
              <a:p>
                <a:r>
                  <a:rPr lang="en-US" sz="2800" dirty="0"/>
                  <a:t>To get a Turing Award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57</a:t>
            </a:fld>
            <a:endParaRPr lang="en-US"/>
          </a:p>
        </p:txBody>
      </p:sp>
    </p:spTree>
    <p:extLst>
      <p:ext uri="{BB962C8B-B14F-4D97-AF65-F5344CB8AC3E}">
        <p14:creationId xmlns:p14="http://schemas.microsoft.com/office/powerpoint/2010/main" val="4007822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about P vs. NP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Most computer scientists are convinced that P</a:t>
                </a:r>
                <a14:m>
                  <m:oMath xmlns:m="http://schemas.openxmlformats.org/officeDocument/2006/math">
                    <m:r>
                      <a:rPr lang="en-US" sz="2800" i="1">
                        <a:latin typeface="Cambria Math" panose="02040503050406030204" pitchFamily="18" charset="0"/>
                      </a:rPr>
                      <m:t>≠</m:t>
                    </m:r>
                  </m:oMath>
                </a14:m>
                <a:r>
                  <a:rPr lang="en-US" sz="2800" dirty="0"/>
                  <a:t>NP.</a:t>
                </a:r>
              </a:p>
              <a:p>
                <a:pPr lvl="1"/>
                <a:r>
                  <a:rPr lang="en-US" sz="2400" dirty="0"/>
                  <a:t>A survey of experts (PhDs in CS) found 98% of them thought P</a:t>
                </a:r>
                <a14:m>
                  <m:oMath xmlns:m="http://schemas.openxmlformats.org/officeDocument/2006/math">
                    <m:r>
                      <a:rPr lang="en-US" sz="2400" i="1">
                        <a:latin typeface="Cambria Math" panose="02040503050406030204" pitchFamily="18" charset="0"/>
                      </a:rPr>
                      <m:t>≠</m:t>
                    </m:r>
                  </m:oMath>
                </a14:m>
                <a:r>
                  <a:rPr lang="en-US" sz="2400" dirty="0"/>
                  <a:t>NP.</a:t>
                </a:r>
              </a:p>
              <a:p>
                <a:pPr lvl="1"/>
                <a:r>
                  <a:rPr lang="en-US" sz="2400" dirty="0"/>
                  <a:t>And the median guess was that we’re at least 50 years from getting the answer.</a:t>
                </a:r>
              </a:p>
              <a:p>
                <a:r>
                  <a:rPr lang="en-US" sz="2800" dirty="0"/>
                  <a:t>Why should you care about this problem?</a:t>
                </a:r>
              </a:p>
              <a:p>
                <a:endParaRPr lang="en-US" sz="2800" dirty="0"/>
              </a:p>
              <a:p>
                <a:r>
                  <a:rPr lang="en-US" sz="2800" dirty="0"/>
                  <a:t>It’s your chance for:</a:t>
                </a:r>
              </a:p>
              <a:p>
                <a:r>
                  <a:rPr lang="en-US" sz="2800" dirty="0"/>
                  <a:t>$1,000,000. The Clay Mathematics Institute will give $1,000,000 to whoever solves P vs. NP (or any of the 5 remaining mathematical conjectures they listed)</a:t>
                </a:r>
              </a:p>
              <a:p>
                <a:r>
                  <a:rPr lang="en-US" sz="2800" dirty="0"/>
                  <a:t>To get </a:t>
                </a:r>
                <a:r>
                  <a:rPr lang="en-US" sz="2800" strike="sngStrike" dirty="0"/>
                  <a:t>a Turing Award </a:t>
                </a:r>
                <a:r>
                  <a:rPr lang="en-US" sz="2800" dirty="0"/>
                  <a:t>the Turing Award renamed after you.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58</a:t>
            </a:fld>
            <a:endParaRPr lang="en-US"/>
          </a:p>
        </p:txBody>
      </p:sp>
    </p:spTree>
    <p:extLst>
      <p:ext uri="{BB962C8B-B14F-4D97-AF65-F5344CB8AC3E}">
        <p14:creationId xmlns:p14="http://schemas.microsoft.com/office/powerpoint/2010/main" val="3169888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if P=NP?</a:t>
            </a:r>
          </a:p>
        </p:txBody>
      </p:sp>
      <p:sp>
        <p:nvSpPr>
          <p:cNvPr id="3" name="Content Placeholder 2"/>
          <p:cNvSpPr>
            <a:spLocks noGrp="1"/>
          </p:cNvSpPr>
          <p:nvPr>
            <p:ph idx="1"/>
          </p:nvPr>
        </p:nvSpPr>
        <p:spPr>
          <a:xfrm>
            <a:off x="575240" y="1463856"/>
            <a:ext cx="11187258" cy="5203161"/>
          </a:xfrm>
        </p:spPr>
        <p:txBody>
          <a:bodyPr>
            <a:normAutofit/>
          </a:bodyPr>
          <a:lstStyle/>
          <a:p>
            <a:r>
              <a:rPr lang="en-US" sz="2800" dirty="0"/>
              <a:t>Suppose P=NP. </a:t>
            </a:r>
          </a:p>
          <a:p>
            <a:r>
              <a:rPr lang="en-US" sz="2800" dirty="0"/>
              <a:t>Specifically that we found a genuinely in-practice efficient algorithm for an NP-complete problem. What would you do?</a:t>
            </a:r>
          </a:p>
          <a:p>
            <a:pPr lvl="1"/>
            <a:r>
              <a:rPr lang="en-US" sz="2800" dirty="0"/>
              <a:t>$1,000,000 from the Clay Math Institute obviously, but what’s next?</a:t>
            </a:r>
          </a:p>
          <a:p>
            <a:pPr lvl="1"/>
            <a:endParaRPr lang="en-US"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59</a:t>
            </a:fld>
            <a:endParaRPr lang="en-US"/>
          </a:p>
        </p:txBody>
      </p:sp>
    </p:spTree>
    <p:extLst>
      <p:ext uri="{BB962C8B-B14F-4D97-AF65-F5344CB8AC3E}">
        <p14:creationId xmlns:p14="http://schemas.microsoft.com/office/powerpoint/2010/main" val="317334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525E2DE-9CB4-464C-B82A-ABC24400260A}"/>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 </m:t>
                    </m:r>
                  </m:oMath>
                </a14:m>
                <a:r>
                  <a:rPr lang="en-US" dirty="0"/>
                  <a:t>3-SAT</a:t>
                </a:r>
              </a:p>
            </p:txBody>
          </p:sp>
        </mc:Choice>
        <mc:Fallback xmlns="">
          <p:sp>
            <p:nvSpPr>
              <p:cNvPr id="2" name="Title 1">
                <a:extLst>
                  <a:ext uri="{FF2B5EF4-FFF2-40B4-BE49-F238E27FC236}">
                    <a16:creationId xmlns:a16="http://schemas.microsoft.com/office/drawing/2014/main" id="{5525E2DE-9CB4-464C-B82A-ABC24400260A}"/>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0C46895B-B729-434F-AF8A-A3FEEDAC0D96}"/>
              </a:ext>
            </a:extLst>
          </p:cNvPr>
          <p:cNvSpPr>
            <a:spLocks noGrp="1"/>
          </p:cNvSpPr>
          <p:nvPr>
            <p:ph idx="1"/>
          </p:nvPr>
        </p:nvSpPr>
        <p:spPr/>
        <p:txBody>
          <a:bodyPr/>
          <a:lstStyle/>
          <a:p>
            <a:r>
              <a:rPr lang="en-US" dirty="0"/>
              <a:t>Need to transform a 3-coloring instance (a problem about a graph)</a:t>
            </a:r>
          </a:p>
          <a:p>
            <a:r>
              <a:rPr lang="en-US" dirty="0"/>
              <a:t>To a 3-SAT instance (a problem about variables and constraints).</a:t>
            </a:r>
          </a:p>
          <a:p>
            <a:endParaRPr lang="en-US" dirty="0"/>
          </a:p>
          <a:p>
            <a:r>
              <a:rPr lang="en-US" dirty="0"/>
              <a:t>3-SAT talks about Boolean variables and constraints.</a:t>
            </a:r>
          </a:p>
          <a:p>
            <a:r>
              <a:rPr lang="en-US" dirty="0"/>
              <a:t>What variables could we use to describe coloring? </a:t>
            </a:r>
          </a:p>
          <a:p>
            <a:r>
              <a:rPr lang="en-US" dirty="0"/>
              <a:t>What constraints would the coloring impose?</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27377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if P=NP?</a:t>
            </a:r>
          </a:p>
        </p:txBody>
      </p:sp>
      <p:sp>
        <p:nvSpPr>
          <p:cNvPr id="3" name="Content Placeholder 2"/>
          <p:cNvSpPr>
            <a:spLocks noGrp="1"/>
          </p:cNvSpPr>
          <p:nvPr>
            <p:ph idx="1"/>
          </p:nvPr>
        </p:nvSpPr>
        <p:spPr/>
        <p:txBody>
          <a:bodyPr>
            <a:noAutofit/>
          </a:bodyPr>
          <a:lstStyle/>
          <a:p>
            <a:r>
              <a:rPr lang="en-US" sz="2800" dirty="0"/>
              <a:t>We found a genuinely in-practice efficient algorithm for an NP-complete problem. What would you do?</a:t>
            </a:r>
          </a:p>
          <a:p>
            <a:pPr lvl="1"/>
            <a:r>
              <a:rPr lang="en-US" sz="2800" dirty="0"/>
              <a:t>Another $5,000,000 from the Clay Math Institute</a:t>
            </a:r>
          </a:p>
          <a:p>
            <a:pPr lvl="1"/>
            <a:r>
              <a:rPr lang="en-US" sz="2800" dirty="0"/>
              <a:t>Put mathematicians out of work?</a:t>
            </a:r>
          </a:p>
          <a:p>
            <a:pPr lvl="1"/>
            <a:r>
              <a:rPr lang="en-US" sz="2800" dirty="0"/>
              <a:t>Decrypt (essentially) all current internet communication. See the real world question.</a:t>
            </a:r>
          </a:p>
          <a:p>
            <a:pPr marL="128016" lvl="1" indent="0">
              <a:buNone/>
            </a:pPr>
            <a:endParaRPr lang="en-US" sz="2800" dirty="0"/>
          </a:p>
          <a:p>
            <a:pPr marL="128016" lvl="1" indent="0">
              <a:buNone/>
            </a:pPr>
            <a:r>
              <a:rPr lang="en-US" sz="2800" dirty="0"/>
              <a:t>A world where P=NP is a very </a:t>
            </a:r>
            <a:r>
              <a:rPr lang="en-US" sz="2800" dirty="0" err="1"/>
              <a:t>very</a:t>
            </a:r>
            <a:r>
              <a:rPr lang="en-US" sz="2800" dirty="0"/>
              <a:t> different place from the world we live in now.</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60</a:t>
            </a:fld>
            <a:endParaRPr lang="en-US"/>
          </a:p>
        </p:txBody>
      </p:sp>
    </p:spTree>
    <p:extLst>
      <p:ext uri="{BB962C8B-B14F-4D97-AF65-F5344CB8AC3E}">
        <p14:creationId xmlns:p14="http://schemas.microsoft.com/office/powerpoint/2010/main" val="378365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Why Should You Care if P</a:t>
                </a:r>
                <a14:m>
                  <m:oMath xmlns:m="http://schemas.openxmlformats.org/officeDocument/2006/math">
                    <m:r>
                      <a:rPr lang="en-US" b="0" i="1" smtClean="0">
                        <a:latin typeface="Cambria Math" panose="02040503050406030204" pitchFamily="18" charset="0"/>
                      </a:rPr>
                      <m:t>≠</m:t>
                    </m:r>
                  </m:oMath>
                </a14:m>
                <a:r>
                  <a:rPr lang="en-US" dirty="0"/>
                  <a:t>NP?</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We already expect P</a:t>
                </a:r>
                <a14:m>
                  <m:oMath xmlns:m="http://schemas.openxmlformats.org/officeDocument/2006/math">
                    <m:r>
                      <a:rPr lang="en-US" sz="2800" b="0" i="1" smtClean="0">
                        <a:latin typeface="Cambria Math" panose="02040503050406030204" pitchFamily="18" charset="0"/>
                      </a:rPr>
                      <m:t>≠</m:t>
                    </m:r>
                  </m:oMath>
                </a14:m>
                <a:r>
                  <a:rPr lang="en-US" sz="2800" dirty="0"/>
                  <a:t>NP. Why should you care when we finally prove it?</a:t>
                </a:r>
              </a:p>
              <a:p>
                <a:r>
                  <a:rPr lang="en-US" sz="2800" dirty="0"/>
                  <a:t>P</a:t>
                </a:r>
                <a14:m>
                  <m:oMath xmlns:m="http://schemas.openxmlformats.org/officeDocument/2006/math">
                    <m:r>
                      <a:rPr lang="en-US" sz="2800" b="0" i="1" smtClean="0">
                        <a:latin typeface="Cambria Math" panose="02040503050406030204" pitchFamily="18" charset="0"/>
                      </a:rPr>
                      <m:t>≠</m:t>
                    </m:r>
                  </m:oMath>
                </a14:m>
                <a:r>
                  <a:rPr lang="en-US" sz="2800" dirty="0"/>
                  <a:t>NP says something fundamental about the universe.</a:t>
                </a:r>
              </a:p>
              <a:p>
                <a:r>
                  <a:rPr lang="en-US" sz="2800" dirty="0"/>
                  <a:t>For some questions there is not a clever way to find the right answer</a:t>
                </a:r>
              </a:p>
              <a:p>
                <a:pPr lvl="1"/>
                <a:r>
                  <a:rPr lang="en-US" sz="2800" dirty="0"/>
                  <a:t>Even though you’ll know it when you see it.</a:t>
                </a:r>
              </a:p>
              <a:p>
                <a:r>
                  <a:rPr lang="en-US" sz="2800" dirty="0"/>
                  <a:t>There is actually a way to obscure information, so it cannot be found quickly no matter how clever you are.</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08" t="-2138" r="-10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61</a:t>
            </a:fld>
            <a:endParaRPr lang="en-US"/>
          </a:p>
        </p:txBody>
      </p:sp>
    </p:spTree>
    <p:extLst>
      <p:ext uri="{BB962C8B-B14F-4D97-AF65-F5344CB8AC3E}">
        <p14:creationId xmlns:p14="http://schemas.microsoft.com/office/powerpoint/2010/main" val="364298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Why Should You Care if P</a:t>
                </a:r>
                <a14:m>
                  <m:oMath xmlns:m="http://schemas.openxmlformats.org/officeDocument/2006/math">
                    <m:r>
                      <a:rPr lang="en-US" b="0" i="1" smtClean="0">
                        <a:latin typeface="Cambria Math" panose="02040503050406030204" pitchFamily="18" charset="0"/>
                      </a:rPr>
                      <m:t>≠</m:t>
                    </m:r>
                  </m:oMath>
                </a14:m>
                <a:r>
                  <a:rPr lang="en-US" dirty="0"/>
                  <a:t>NP?</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a:t>To prove P</a:t>
                </a:r>
                <a14:m>
                  <m:oMath xmlns:m="http://schemas.openxmlformats.org/officeDocument/2006/math">
                    <m:r>
                      <a:rPr lang="en-US" sz="2800" b="0" i="1" smtClean="0">
                        <a:latin typeface="Cambria Math" panose="02040503050406030204" pitchFamily="18" charset="0"/>
                      </a:rPr>
                      <m:t>≠</m:t>
                    </m:r>
                  </m:oMath>
                </a14:m>
                <a:r>
                  <a:rPr lang="en-US" sz="2800" dirty="0"/>
                  <a:t>NP we need to better understand the differences between problems. </a:t>
                </a:r>
              </a:p>
              <a:p>
                <a:pPr lvl="1"/>
                <a:r>
                  <a:rPr lang="en-US" sz="2800" dirty="0"/>
                  <a:t>Why do some problems allow easy solutions and others don’t?</a:t>
                </a:r>
              </a:p>
              <a:p>
                <a:pPr lvl="1"/>
                <a:r>
                  <a:rPr lang="en-US" sz="2800" dirty="0"/>
                  <a:t>What is the structure of these problems?</a:t>
                </a:r>
              </a:p>
              <a:p>
                <a:r>
                  <a:rPr lang="en-US" sz="2800" dirty="0"/>
                  <a:t>We don’t care about P vs NP just because it has a huge effect about what the world looks like.</a:t>
                </a:r>
              </a:p>
              <a:p>
                <a:r>
                  <a:rPr lang="en-US" sz="2800" dirty="0"/>
                  <a:t>We will learn a lot about computation along the way.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08" t="-213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62</a:t>
            </a:fld>
            <a:endParaRPr lang="en-US"/>
          </a:p>
        </p:txBody>
      </p:sp>
    </p:spTree>
    <p:extLst>
      <p:ext uri="{BB962C8B-B14F-4D97-AF65-F5344CB8AC3E}">
        <p14:creationId xmlns:p14="http://schemas.microsoft.com/office/powerpoint/2010/main" val="22629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BB787-89B4-4DA7-B27D-3FD985BE3DE2}"/>
              </a:ext>
            </a:extLst>
          </p:cNvPr>
          <p:cNvSpPr>
            <a:spLocks noGrp="1"/>
          </p:cNvSpPr>
          <p:nvPr>
            <p:ph type="title"/>
          </p:nvPr>
        </p:nvSpPr>
        <p:spPr/>
        <p:txBody>
          <a:bodyPr/>
          <a:lstStyle/>
          <a:p>
            <a:r>
              <a:rPr lang="en-US" dirty="0"/>
              <a:t>Dealing With NP-hardness</a:t>
            </a:r>
          </a:p>
        </p:txBody>
      </p:sp>
      <p:sp>
        <p:nvSpPr>
          <p:cNvPr id="5" name="Text Placeholder 4">
            <a:extLst>
              <a:ext uri="{FF2B5EF4-FFF2-40B4-BE49-F238E27FC236}">
                <a16:creationId xmlns:a16="http://schemas.microsoft.com/office/drawing/2014/main" id="{67A0D7B2-E6D6-4CEE-808C-E60D656DF6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822860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2:</a:t>
            </a:r>
          </a:p>
          <a:p>
            <a:r>
              <a:rPr lang="en-US" dirty="0"/>
              <a:t>Sooner or later it will happen to one of you.</a:t>
            </a:r>
          </a:p>
          <a:p>
            <a:r>
              <a:rPr lang="en-US" dirty="0"/>
              <a:t>What do you do if you think your problem is NP-complete?</a:t>
            </a:r>
          </a:p>
        </p:txBody>
      </p:sp>
    </p:spTree>
    <p:extLst>
      <p:ext uri="{BB962C8B-B14F-4D97-AF65-F5344CB8AC3E}">
        <p14:creationId xmlns:p14="http://schemas.microsoft.com/office/powerpoint/2010/main" val="13133669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D613-75AB-4358-B3B5-AD03548FA340}"/>
              </a:ext>
            </a:extLst>
          </p:cNvPr>
          <p:cNvSpPr>
            <a:spLocks noGrp="1"/>
          </p:cNvSpPr>
          <p:nvPr>
            <p:ph type="title"/>
          </p:nvPr>
        </p:nvSpPr>
        <p:spPr/>
        <p:txBody>
          <a:bodyPr/>
          <a:lstStyle/>
          <a:p>
            <a:r>
              <a:rPr lang="en-US" dirty="0"/>
              <a:t>Dealing with NP-completeness</a:t>
            </a:r>
          </a:p>
        </p:txBody>
      </p:sp>
      <p:sp>
        <p:nvSpPr>
          <p:cNvPr id="3" name="Content Placeholder 2">
            <a:extLst>
              <a:ext uri="{FF2B5EF4-FFF2-40B4-BE49-F238E27FC236}">
                <a16:creationId xmlns:a16="http://schemas.microsoft.com/office/drawing/2014/main" id="{232D4CFF-615A-4C4E-8F89-DAC95CF7B0E2}"/>
              </a:ext>
            </a:extLst>
          </p:cNvPr>
          <p:cNvSpPr>
            <a:spLocks noGrp="1"/>
          </p:cNvSpPr>
          <p:nvPr>
            <p:ph idx="1"/>
          </p:nvPr>
        </p:nvSpPr>
        <p:spPr>
          <a:xfrm>
            <a:off x="575240" y="1463857"/>
            <a:ext cx="11187258" cy="4845504"/>
          </a:xfrm>
        </p:spPr>
        <p:txBody>
          <a:bodyPr>
            <a:normAutofit/>
          </a:bodyPr>
          <a:lstStyle/>
          <a:p>
            <a:r>
              <a:rPr lang="en-US" sz="2400" dirty="0"/>
              <a:t>You just started your new job at Amazon. Your boss asks you to look into the following problem</a:t>
            </a:r>
          </a:p>
          <a:p>
            <a:r>
              <a:rPr lang="en-US" sz="2400" dirty="0"/>
              <a:t>You have a graph, each vertex is where a specific truck has to do a delivery. </a:t>
            </a:r>
            <a:br>
              <a:rPr lang="en-US" sz="2400" dirty="0"/>
            </a:br>
            <a:r>
              <a:rPr lang="en-US" sz="2400" dirty="0"/>
              <a:t>Starting from the warehouse, how do you make all the deliveries and return to the warehouse using the minimum amount of gas.</a:t>
            </a:r>
          </a:p>
          <a:p>
            <a:endParaRPr lang="en-US" sz="2400" dirty="0"/>
          </a:p>
          <a:p>
            <a:endParaRPr lang="en-US" sz="2400" dirty="0"/>
          </a:p>
          <a:p>
            <a:endParaRPr lang="en-US" sz="2400" dirty="0"/>
          </a:p>
        </p:txBody>
      </p:sp>
      <p:sp>
        <p:nvSpPr>
          <p:cNvPr id="4" name="Footer Placeholder 3">
            <a:extLst>
              <a:ext uri="{FF2B5EF4-FFF2-40B4-BE49-F238E27FC236}">
                <a16:creationId xmlns:a16="http://schemas.microsoft.com/office/drawing/2014/main" id="{89C86756-06D7-4BA7-A507-7A857CC6110B}"/>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0E0852E5-C317-455A-ACF5-03666875A529}"/>
              </a:ext>
            </a:extLst>
          </p:cNvPr>
          <p:cNvSpPr>
            <a:spLocks noGrp="1"/>
          </p:cNvSpPr>
          <p:nvPr>
            <p:ph type="sldNum" sz="quarter" idx="12"/>
          </p:nvPr>
        </p:nvSpPr>
        <p:spPr/>
        <p:txBody>
          <a:bodyPr/>
          <a:lstStyle/>
          <a:p>
            <a:fld id="{64B20650-8027-43D4-AFF5-7B5B1208C986}" type="slidenum">
              <a:rPr lang="en-US" smtClean="0"/>
              <a:t>65</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D9BF559-B041-45EE-9476-AB62CC6A020E}"/>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a:extLst>
                  <a:ext uri="{FF2B5EF4-FFF2-40B4-BE49-F238E27FC236}">
                    <a16:creationId xmlns:a16="http://schemas.microsoft.com/office/drawing/2014/main" id="{7D9BF559-B041-45EE-9476-AB62CC6A020E}"/>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82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806EDEC-A15B-41A0-AD46-5A91EA84C053}"/>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Tree>
    <p:extLst>
      <p:ext uri="{BB962C8B-B14F-4D97-AF65-F5344CB8AC3E}">
        <p14:creationId xmlns:p14="http://schemas.microsoft.com/office/powerpoint/2010/main" val="4782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2B8C41-D34E-4B5D-AEE7-1FC03F01EA01}"/>
                  </a:ext>
                </a:extLst>
              </p:cNvPr>
              <p:cNvSpPr>
                <a:spLocks noGrp="1"/>
              </p:cNvSpPr>
              <p:nvPr>
                <p:ph type="title"/>
              </p:nvPr>
            </p:nvSpPr>
            <p:spPr/>
            <p:txBody>
              <a:bodyPr>
                <a:normAutofit fontScale="90000"/>
              </a:bodyPr>
              <a:lstStyle/>
              <a:p>
                <a:r>
                  <a:rPr lang="en-US" dirty="0"/>
                  <a:t>Step 1: Make sure your problem is really </a:t>
                </a:r>
                <a14:m>
                  <m:oMath xmlns:m="http://schemas.openxmlformats.org/officeDocument/2006/math">
                    <m:r>
                      <a:rPr lang="en-US" b="0" i="1" smtClean="0">
                        <a:latin typeface="Cambria Math" panose="02040503050406030204" pitchFamily="18" charset="0"/>
                      </a:rPr>
                      <m:t>𝑁𝑃</m:t>
                    </m:r>
                  </m:oMath>
                </a14:m>
                <a:r>
                  <a:rPr lang="en-US" dirty="0"/>
                  <a:t>-hard</a:t>
                </a:r>
              </a:p>
            </p:txBody>
          </p:sp>
        </mc:Choice>
        <mc:Fallback xmlns="">
          <p:sp>
            <p:nvSpPr>
              <p:cNvPr id="2" name="Title 1">
                <a:extLst>
                  <a:ext uri="{FF2B5EF4-FFF2-40B4-BE49-F238E27FC236}">
                    <a16:creationId xmlns:a16="http://schemas.microsoft.com/office/drawing/2014/main" id="{112B8C41-D34E-4B5D-AEE7-1FC03F01EA01}"/>
                  </a:ext>
                </a:extLst>
              </p:cNvPr>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13ED8F-299F-4092-9A70-188B84AA0BCF}"/>
                  </a:ext>
                </a:extLst>
              </p:cNvPr>
              <p:cNvSpPr>
                <a:spLocks noGrp="1"/>
              </p:cNvSpPr>
              <p:nvPr>
                <p:ph idx="1"/>
              </p:nvPr>
            </p:nvSpPr>
            <p:spPr/>
            <p:txBody>
              <a:bodyPr>
                <a:normAutofit/>
              </a:bodyPr>
              <a:lstStyle/>
              <a:p>
                <a:r>
                  <a:rPr lang="en-US" dirty="0"/>
                  <a:t>Understand </a:t>
                </a:r>
                <a:r>
                  <a:rPr lang="en-US" b="1" dirty="0"/>
                  <a:t>exactly </a:t>
                </a:r>
                <a:r>
                  <a:rPr lang="en-US" dirty="0"/>
                  <a:t>what your inputs and outputs are. </a:t>
                </a:r>
                <a:endParaRPr lang="en-US" b="1" dirty="0"/>
              </a:p>
              <a:p>
                <a14:m>
                  <m:oMath xmlns:m="http://schemas.openxmlformats.org/officeDocument/2006/math">
                    <m:r>
                      <a:rPr lang="en-US" b="0" i="1" smtClean="0">
                        <a:latin typeface="Cambria Math" panose="02040503050406030204" pitchFamily="18" charset="0"/>
                      </a:rPr>
                      <m:t>2</m:t>
                    </m:r>
                  </m:oMath>
                </a14:m>
                <a:r>
                  <a:rPr lang="en-US" dirty="0"/>
                  <a:t>-coloring and </a:t>
                </a:r>
                <a14:m>
                  <m:oMath xmlns:m="http://schemas.openxmlformats.org/officeDocument/2006/math">
                    <m:r>
                      <a:rPr lang="en-US" b="0" i="1" smtClean="0">
                        <a:latin typeface="Cambria Math" panose="02040503050406030204" pitchFamily="18" charset="0"/>
                      </a:rPr>
                      <m:t>3</m:t>
                    </m:r>
                  </m:oMath>
                </a14:m>
                <a:r>
                  <a:rPr lang="en-US" dirty="0"/>
                  <a:t>-coloring are very different.</a:t>
                </a:r>
              </a:p>
              <a:p>
                <a:r>
                  <a:rPr lang="en-US" dirty="0"/>
                  <a:t>Finding a vertex cover of a general graph is </a:t>
                </a:r>
                <a14:m>
                  <m:oMath xmlns:m="http://schemas.openxmlformats.org/officeDocument/2006/math">
                    <m:r>
                      <a:rPr lang="en-US" b="0" i="1" smtClean="0">
                        <a:latin typeface="Cambria Math" panose="02040503050406030204" pitchFamily="18" charset="0"/>
                      </a:rPr>
                      <m:t>𝑁𝑃</m:t>
                    </m:r>
                  </m:oMath>
                </a14:m>
                <a:r>
                  <a:rPr lang="en-US" dirty="0"/>
                  <a:t>-hard. Finding a vertex cover of a bipartite graph can be done in multiple very efficient ways.</a:t>
                </a:r>
              </a:p>
              <a:p>
                <a:endParaRPr lang="en-US" dirty="0"/>
              </a:p>
              <a:p>
                <a:r>
                  <a:rPr lang="en-US" dirty="0"/>
                  <a:t>Understand </a:t>
                </a:r>
                <a:r>
                  <a:rPr lang="en-US" b="1" dirty="0"/>
                  <a:t>exactly </a:t>
                </a:r>
                <a:r>
                  <a:rPr lang="en-US" dirty="0"/>
                  <a:t>what you’re being asked to solve. </a:t>
                </a:r>
                <a:br>
                  <a:rPr lang="en-US" dirty="0"/>
                </a:br>
                <a:r>
                  <a:rPr lang="en-US" dirty="0"/>
                  <a:t>Realizing you’re trying to solve a problem on a tree instead of a general graph almost always makes DP possible. </a:t>
                </a:r>
                <a:br>
                  <a:rPr lang="en-US" dirty="0"/>
                </a:br>
                <a:r>
                  <a:rPr lang="en-US" dirty="0"/>
                  <a:t>Are your constraints linear (can you use an LP)? </a:t>
                </a:r>
                <a:br>
                  <a:rPr lang="en-US" dirty="0"/>
                </a:br>
                <a:r>
                  <a:rPr lang="en-US" dirty="0"/>
                  <a:t>Are your constraints simple (are you solving </a:t>
                </a:r>
                <a14:m>
                  <m:oMath xmlns:m="http://schemas.openxmlformats.org/officeDocument/2006/math">
                    <m:r>
                      <a:rPr lang="en-US" b="0" i="1" smtClean="0">
                        <a:latin typeface="Cambria Math" panose="02040503050406030204" pitchFamily="18" charset="0"/>
                      </a:rPr>
                      <m:t>2</m:t>
                    </m:r>
                  </m:oMath>
                </a14:m>
                <a:r>
                  <a:rPr lang="en-US" dirty="0"/>
                  <a:t>SAT instead of </a:t>
                </a:r>
                <a14:m>
                  <m:oMath xmlns:m="http://schemas.openxmlformats.org/officeDocument/2006/math">
                    <m:r>
                      <a:rPr lang="en-US" b="0" i="1" smtClean="0">
                        <a:latin typeface="Cambria Math" panose="02040503050406030204" pitchFamily="18" charset="0"/>
                      </a:rPr>
                      <m:t>3</m:t>
                    </m:r>
                  </m:oMath>
                </a14:m>
                <a:r>
                  <a:rPr lang="en-US" dirty="0"/>
                  <a:t>SAT)?</a:t>
                </a:r>
              </a:p>
            </p:txBody>
          </p:sp>
        </mc:Choice>
        <mc:Fallback xmlns="">
          <p:sp>
            <p:nvSpPr>
              <p:cNvPr id="3" name="Content Placeholder 2">
                <a:extLst>
                  <a:ext uri="{FF2B5EF4-FFF2-40B4-BE49-F238E27FC236}">
                    <a16:creationId xmlns:a16="http://schemas.microsoft.com/office/drawing/2014/main" id="{B713ED8F-299F-4092-9A70-188B84AA0BCF}"/>
                  </a:ext>
                </a:extLst>
              </p:cNvPr>
              <p:cNvSpPr>
                <a:spLocks noGrp="1" noRot="1" noChangeAspect="1" noMove="1" noResize="1" noEditPoints="1" noAdjustHandles="1" noChangeArrowheads="1" noChangeShapeType="1" noTextEdit="1"/>
              </p:cNvSpPr>
              <p:nvPr>
                <p:ph idx="1"/>
              </p:nvPr>
            </p:nvSpPr>
            <p:spPr>
              <a:blipFill>
                <a:blip r:embed="rId3"/>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023004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5EBB-71C1-48EE-B62C-59A6F93AAD0C}"/>
              </a:ext>
            </a:extLst>
          </p:cNvPr>
          <p:cNvSpPr>
            <a:spLocks noGrp="1"/>
          </p:cNvSpPr>
          <p:nvPr>
            <p:ph type="title"/>
          </p:nvPr>
        </p:nvSpPr>
        <p:spPr/>
        <p:txBody>
          <a:bodyPr/>
          <a:lstStyle/>
          <a:p>
            <a:r>
              <a:rPr lang="en-US" dirty="0"/>
              <a:t>Step 2: It still looks hard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906E9A-6267-4EA7-BA8D-C30F68703135}"/>
                  </a:ext>
                </a:extLst>
              </p:cNvPr>
              <p:cNvSpPr>
                <a:spLocks noGrp="1"/>
              </p:cNvSpPr>
              <p:nvPr>
                <p:ph idx="1"/>
              </p:nvPr>
            </p:nvSpPr>
            <p:spPr/>
            <p:txBody>
              <a:bodyPr/>
              <a:lstStyle/>
              <a:p>
                <a:r>
                  <a:rPr lang="en-US" dirty="0"/>
                  <a:t>Now that you know exactly what you’re trying to solve, and you still can’t solve it…</a:t>
                </a:r>
              </a:p>
              <a:p>
                <a:endParaRPr lang="en-US" dirty="0"/>
              </a:p>
              <a:p>
                <a:r>
                  <a:rPr lang="en-US" dirty="0"/>
                  <a:t>Next try to prove hardness (i.e. do a reduction).</a:t>
                </a:r>
                <a:br>
                  <a:rPr lang="en-US" dirty="0"/>
                </a:br>
                <a:br>
                  <a:rPr lang="en-US" dirty="0"/>
                </a:br>
                <a:r>
                  <a:rPr lang="en-US" b="1" dirty="0"/>
                  <a:t>Usually </a:t>
                </a:r>
                <a:r>
                  <a:rPr lang="en-US" dirty="0"/>
                  <a:t>there’s a similar problem you can convert from! </a:t>
                </a:r>
              </a:p>
              <a:p>
                <a:r>
                  <a:rPr lang="en-US" dirty="0"/>
                  <a:t>It’s easier to do a reduction from </a:t>
                </a:r>
                <a14:m>
                  <m:oMath xmlns:m="http://schemas.openxmlformats.org/officeDocument/2006/math">
                    <m:r>
                      <a:rPr lang="en-US" b="0" i="1" smtClean="0">
                        <a:latin typeface="Cambria Math" panose="02040503050406030204" pitchFamily="18" charset="0"/>
                      </a:rPr>
                      <m:t>3</m:t>
                    </m:r>
                  </m:oMath>
                </a14:m>
                <a:r>
                  <a:rPr lang="en-US" dirty="0"/>
                  <a:t>-coloring to </a:t>
                </a:r>
                <a14:m>
                  <m:oMath xmlns:m="http://schemas.openxmlformats.org/officeDocument/2006/math">
                    <m:r>
                      <a:rPr lang="en-US" b="0" i="1" smtClean="0">
                        <a:latin typeface="Cambria Math" panose="02040503050406030204" pitchFamily="18" charset="0"/>
                      </a:rPr>
                      <m:t>5</m:t>
                    </m:r>
                  </m:oMath>
                </a14:m>
                <a:r>
                  <a:rPr lang="en-US" dirty="0"/>
                  <a:t>-coloring than from Hamiltonian Path to </a:t>
                </a:r>
                <a14:m>
                  <m:oMath xmlns:m="http://schemas.openxmlformats.org/officeDocument/2006/math">
                    <m:r>
                      <a:rPr lang="en-US" b="0" i="1" smtClean="0">
                        <a:latin typeface="Cambria Math" panose="02040503050406030204" pitchFamily="18" charset="0"/>
                      </a:rPr>
                      <m:t>5</m:t>
                    </m:r>
                  </m:oMath>
                </a14:m>
                <a:r>
                  <a:rPr lang="en-US" dirty="0"/>
                  <a:t>-coloring.</a:t>
                </a:r>
              </a:p>
              <a:p>
                <a:r>
                  <a:rPr lang="en-US" dirty="0"/>
                  <a:t>Both reductions </a:t>
                </a:r>
                <a:r>
                  <a:rPr lang="en-US" b="1" dirty="0"/>
                  <a:t>exist </a:t>
                </a:r>
                <a:r>
                  <a:rPr lang="en-US" dirty="0"/>
                  <a:t>but there’s no need to flex here, look up a list of NP-complete problems and see what’s similar looking. </a:t>
                </a:r>
                <a:endParaRPr lang="en-US" b="1" dirty="0"/>
              </a:p>
            </p:txBody>
          </p:sp>
        </mc:Choice>
        <mc:Fallback xmlns="">
          <p:sp>
            <p:nvSpPr>
              <p:cNvPr id="3" name="Content Placeholder 2">
                <a:extLst>
                  <a:ext uri="{FF2B5EF4-FFF2-40B4-BE49-F238E27FC236}">
                    <a16:creationId xmlns:a16="http://schemas.microsoft.com/office/drawing/2014/main" id="{45906E9A-6267-4EA7-BA8D-C30F6870313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289968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6B7B-C953-46BF-A8F9-38A469C44043}"/>
              </a:ext>
            </a:extLst>
          </p:cNvPr>
          <p:cNvSpPr>
            <a:spLocks noGrp="1"/>
          </p:cNvSpPr>
          <p:nvPr>
            <p:ph type="title"/>
          </p:nvPr>
        </p:nvSpPr>
        <p:spPr/>
        <p:txBody>
          <a:bodyPr/>
          <a:lstStyle/>
          <a:p>
            <a:r>
              <a:rPr lang="en-US" dirty="0"/>
              <a:t>Step 3: ???</a:t>
            </a:r>
          </a:p>
        </p:txBody>
      </p:sp>
      <p:sp>
        <p:nvSpPr>
          <p:cNvPr id="3" name="Content Placeholder 2">
            <a:extLst>
              <a:ext uri="{FF2B5EF4-FFF2-40B4-BE49-F238E27FC236}">
                <a16:creationId xmlns:a16="http://schemas.microsoft.com/office/drawing/2014/main" id="{DD169413-BFD2-46BE-989A-3FA1D4C5FD8D}"/>
              </a:ext>
            </a:extLst>
          </p:cNvPr>
          <p:cNvSpPr>
            <a:spLocks noGrp="1"/>
          </p:cNvSpPr>
          <p:nvPr>
            <p:ph idx="1"/>
          </p:nvPr>
        </p:nvSpPr>
        <p:spPr/>
        <p:txBody>
          <a:bodyPr/>
          <a:lstStyle/>
          <a:p>
            <a:r>
              <a:rPr lang="en-US" dirty="0"/>
              <a:t>So you go to your boss and say</a:t>
            </a:r>
          </a:p>
          <a:p>
            <a:r>
              <a:rPr lang="en-US" dirty="0"/>
              <a:t>“Sorry, problem’s NP-hard. I proved it.”</a:t>
            </a:r>
          </a:p>
          <a:p>
            <a:endParaRPr lang="en-US" dirty="0"/>
          </a:p>
          <a:p>
            <a:r>
              <a:rPr lang="en-US" dirty="0"/>
              <a:t>And your boss says:</a:t>
            </a:r>
          </a:p>
          <a:p>
            <a:r>
              <a:rPr lang="en-US" dirty="0"/>
              <a:t>“that’s a cool proof and all, but really. We need to tell the drivers where to go tomorrow…and we need to use less gas.</a:t>
            </a:r>
          </a:p>
        </p:txBody>
      </p:sp>
    </p:spTree>
    <p:extLst>
      <p:ext uri="{BB962C8B-B14F-4D97-AF65-F5344CB8AC3E}">
        <p14:creationId xmlns:p14="http://schemas.microsoft.com/office/powerpoint/2010/main" val="33663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5E60516-1657-4326-8433-1D09E38EE185}"/>
                  </a:ext>
                </a:extLst>
              </p:cNvPr>
              <p:cNvSpPr>
                <a:spLocks noGrp="1"/>
              </p:cNvSpPr>
              <p:nvPr>
                <p:ph type="title"/>
              </p:nvPr>
            </p:nvSpPr>
            <p:spPr/>
            <p:txBody>
              <a:bodyPr/>
              <a:lstStyle/>
              <a:p>
                <a:r>
                  <a:rPr lang="en-US" dirty="0"/>
                  <a:t>Step </a:t>
                </a:r>
                <a14:m>
                  <m:oMath xmlns:m="http://schemas.openxmlformats.org/officeDocument/2006/math">
                    <m:r>
                      <a:rPr lang="en-US" b="0" i="1" smtClean="0">
                        <a:latin typeface="Cambria Math" panose="02040503050406030204" pitchFamily="18" charset="0"/>
                      </a:rPr>
                      <m:t>3</m:t>
                    </m:r>
                    <m:r>
                      <a:rPr lang="en-US" b="0" i="0" smtClean="0">
                        <a:latin typeface="Cambria Math" panose="02040503050406030204" pitchFamily="18" charset="0"/>
                      </a:rPr>
                      <m:t>:</m:t>
                    </m:r>
                  </m:oMath>
                </a14:m>
                <a:r>
                  <a:rPr lang="en-US" dirty="0"/>
                  <a:t> Bandaids</a:t>
                </a:r>
              </a:p>
            </p:txBody>
          </p:sp>
        </mc:Choice>
        <mc:Fallback xmlns="">
          <p:sp>
            <p:nvSpPr>
              <p:cNvPr id="2" name="Title 1">
                <a:extLst>
                  <a:ext uri="{FF2B5EF4-FFF2-40B4-BE49-F238E27FC236}">
                    <a16:creationId xmlns:a16="http://schemas.microsoft.com/office/drawing/2014/main" id="{95E60516-1657-4326-8433-1D09E38EE18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6BDE8B-7B44-423D-BD6C-B42E0222391D}"/>
                  </a:ext>
                </a:extLst>
              </p:cNvPr>
              <p:cNvSpPr>
                <a:spLocks noGrp="1"/>
              </p:cNvSpPr>
              <p:nvPr>
                <p:ph idx="1"/>
              </p:nvPr>
            </p:nvSpPr>
            <p:spPr/>
            <p:txBody>
              <a:bodyPr/>
              <a:lstStyle/>
              <a:p>
                <a:r>
                  <a:rPr lang="en-US" dirty="0"/>
                  <a:t>Can you write your problem as a </a:t>
                </a:r>
                <a14:m>
                  <m:oMath xmlns:m="http://schemas.openxmlformats.org/officeDocument/2006/math">
                    <m:r>
                      <a:rPr lang="en-US" b="0" i="1" smtClean="0">
                        <a:latin typeface="Cambria Math" panose="02040503050406030204" pitchFamily="18" charset="0"/>
                      </a:rPr>
                      <m:t>𝑆𝐴𝑇</m:t>
                    </m:r>
                  </m:oMath>
                </a14:m>
                <a:r>
                  <a:rPr lang="en-US" dirty="0"/>
                  <a:t> instance?</a:t>
                </a:r>
              </a:p>
              <a:p>
                <a:pPr lvl="1"/>
                <a:r>
                  <a:rPr lang="en-US" dirty="0"/>
                  <a:t>Ok, you definitely can if it’s in </a:t>
                </a:r>
                <a14:m>
                  <m:oMath xmlns:m="http://schemas.openxmlformats.org/officeDocument/2006/math">
                    <m:r>
                      <a:rPr lang="en-US" b="0" i="1" smtClean="0">
                        <a:latin typeface="Cambria Math" panose="02040503050406030204" pitchFamily="18" charset="0"/>
                      </a:rPr>
                      <m:t>𝑁𝑃</m:t>
                    </m:r>
                  </m:oMath>
                </a14:m>
                <a:r>
                  <a:rPr lang="en-US" dirty="0"/>
                  <a:t>, that’s what </a:t>
                </a:r>
                <a14:m>
                  <m:oMath xmlns:m="http://schemas.openxmlformats.org/officeDocument/2006/math">
                    <m:r>
                      <a:rPr lang="en-US" b="0" i="1" smtClean="0">
                        <a:latin typeface="Cambria Math" panose="02040503050406030204" pitchFamily="18" charset="0"/>
                      </a:rPr>
                      <m:t>𝑁𝑃</m:t>
                    </m:r>
                  </m:oMath>
                </a14:m>
                <a:r>
                  <a:rPr lang="en-US" dirty="0"/>
                  <a:t>-hardness means…can you write it as a reasonably-sized SAT instance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oMath>
                </a14:m>
                <a:r>
                  <a:rPr lang="en-US" dirty="0"/>
                  <a:t> instead of </a:t>
                </a:r>
                <a14:m>
                  <m:oMath xmlns:m="http://schemas.openxmlformats.org/officeDocument/2006/math">
                    <m:r>
                      <a:rPr lang="en-US" b="0" i="1" smtClean="0">
                        <a:latin typeface="Cambria Math" panose="02040503050406030204" pitchFamily="18" charset="0"/>
                      </a:rPr>
                      <m:t>1000000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100</m:t>
                        </m:r>
                      </m:sup>
                    </m:sSup>
                    <m:r>
                      <a:rPr lang="en-US" b="0" i="1" smtClean="0">
                        <a:latin typeface="Cambria Math" panose="02040503050406030204" pitchFamily="18" charset="0"/>
                      </a:rPr>
                      <m:t>)</m:t>
                    </m:r>
                  </m:oMath>
                </a14:m>
                <a:r>
                  <a:rPr lang="en-US" dirty="0"/>
                  <a:t>?</a:t>
                </a:r>
              </a:p>
              <a:p>
                <a:pPr lvl="1"/>
                <a:r>
                  <a:rPr lang="en-US" dirty="0"/>
                  <a:t>There are SAT libraries that </a:t>
                </a:r>
                <a:r>
                  <a:rPr lang="en-US" b="1" dirty="0"/>
                  <a:t>often </a:t>
                </a:r>
                <a:r>
                  <a:rPr lang="en-US" dirty="0"/>
                  <a:t>run pretty fast. In the worst-case they’re still exponential, but you don’t always hit the worst case!</a:t>
                </a:r>
              </a:p>
              <a:p>
                <a:r>
                  <a:rPr lang="en-US" dirty="0"/>
                  <a:t>Can you write your problem as an integer program? </a:t>
                </a:r>
              </a:p>
              <a:p>
                <a:pPr lvl="1"/>
                <a:r>
                  <a:rPr lang="en-US" dirty="0"/>
                  <a:t>Run an integer programming library and see what happens!</a:t>
                </a:r>
              </a:p>
              <a:p>
                <a:pPr lvl="1"/>
                <a:endParaRPr lang="en-US" dirty="0"/>
              </a:p>
              <a:p>
                <a:pPr lvl="1"/>
                <a:r>
                  <a:rPr lang="en-US" sz="2800" dirty="0"/>
                  <a:t>Can you write your problem as a graph problem?</a:t>
                </a:r>
              </a:p>
              <a:p>
                <a:pPr lvl="1"/>
                <a:r>
                  <a:rPr lang="en-US" dirty="0"/>
                  <a:t>Many are very well studied for “simple” graphs (e.g. “planar” graphs, ones that can be drawn on a piece of paper without edges crossing).</a:t>
                </a:r>
              </a:p>
            </p:txBody>
          </p:sp>
        </mc:Choice>
        <mc:Fallback xmlns="">
          <p:sp>
            <p:nvSpPr>
              <p:cNvPr id="3" name="Content Placeholder 2">
                <a:extLst>
                  <a:ext uri="{FF2B5EF4-FFF2-40B4-BE49-F238E27FC236}">
                    <a16:creationId xmlns:a16="http://schemas.microsoft.com/office/drawing/2014/main" id="{EF6BDE8B-7B44-423D-BD6C-B42E0222391D}"/>
                  </a:ext>
                </a:extLst>
              </p:cNvPr>
              <p:cNvSpPr>
                <a:spLocks noGrp="1" noRot="1" noChangeAspect="1" noMove="1" noResize="1" noEditPoints="1" noAdjustHandles="1" noChangeArrowheads="1" noChangeShapeType="1" noTextEdit="1"/>
              </p:cNvSpPr>
              <p:nvPr>
                <p:ph idx="1"/>
              </p:nvPr>
            </p:nvSpPr>
            <p:spPr>
              <a:blipFill>
                <a:blip r:embed="rId3"/>
                <a:stretch>
                  <a:fillRect l="-654"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38496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C642AB3-8EE4-4CE7-9633-E629827131A5}"/>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m:t>
                    </m:r>
                  </m:oMath>
                </a14:m>
                <a:r>
                  <a:rPr lang="en-US" dirty="0"/>
                  <a:t> 3-SAT</a:t>
                </a:r>
              </a:p>
            </p:txBody>
          </p:sp>
        </mc:Choice>
        <mc:Fallback xmlns="">
          <p:sp>
            <p:nvSpPr>
              <p:cNvPr id="2" name="Title 1">
                <a:extLst>
                  <a:ext uri="{FF2B5EF4-FFF2-40B4-BE49-F238E27FC236}">
                    <a16:creationId xmlns:a16="http://schemas.microsoft.com/office/drawing/2014/main" id="{AC642AB3-8EE4-4CE7-9633-E629827131A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2CC23-75E9-4A90-9C30-29FBE57DF631}"/>
                  </a:ext>
                </a:extLst>
              </p:cNvPr>
              <p:cNvSpPr>
                <a:spLocks noGrp="1"/>
              </p:cNvSpPr>
              <p:nvPr>
                <p:ph idx="1"/>
              </p:nvPr>
            </p:nvSpPr>
            <p:spPr/>
            <p:txBody>
              <a:bodyPr/>
              <a:lstStyle/>
              <a:p>
                <a:r>
                  <a:rPr lang="en-US" dirty="0"/>
                  <a:t>Variables: is this vertex red? Blue? Green? (can’t have just one variable, let’s just have three).</a:t>
                </a:r>
              </a:p>
              <a:p>
                <a:endParaRPr lang="en-US" dirty="0"/>
              </a:p>
              <a:p>
                <a:r>
                  <a:rPr lang="en-US" dirty="0"/>
                  <a:t>Constraints?</a:t>
                </a:r>
              </a:p>
              <a:p>
                <a:r>
                  <a:rPr lang="en-US" dirty="0"/>
                  <a:t>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an edge, then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different colors.</a:t>
                </a:r>
              </a:p>
              <a:p>
                <a14:m>
                  <m:oMath xmlns:m="http://schemas.openxmlformats.org/officeDocument/2006/math">
                    <m:r>
                      <a:rPr lang="en-US" b="0" i="1" smtClean="0">
                        <a:latin typeface="Cambria Math" panose="02040503050406030204" pitchFamily="18" charset="0"/>
                      </a:rPr>
                      <m:t>𝑢</m:t>
                    </m:r>
                  </m:oMath>
                </a14:m>
                <a:r>
                  <a:rPr lang="en-US" dirty="0"/>
                  <a:t> gets exactly one color. </a:t>
                </a:r>
              </a:p>
            </p:txBody>
          </p:sp>
        </mc:Choice>
        <mc:Fallback xmlns="">
          <p:sp>
            <p:nvSpPr>
              <p:cNvPr id="3" name="Content Placeholder 2">
                <a:extLst>
                  <a:ext uri="{FF2B5EF4-FFF2-40B4-BE49-F238E27FC236}">
                    <a16:creationId xmlns:a16="http://schemas.microsoft.com/office/drawing/2014/main" id="{6132CC23-75E9-4A90-9C30-29FBE57DF63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894657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F938-5BCE-449B-8AED-5869676A194F}"/>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22E7B7A7-6974-4598-B9BF-6A2795E15CE6}"/>
              </a:ext>
            </a:extLst>
          </p:cNvPr>
          <p:cNvSpPr>
            <a:spLocks noGrp="1"/>
          </p:cNvSpPr>
          <p:nvPr>
            <p:ph idx="1"/>
          </p:nvPr>
        </p:nvSpPr>
        <p:spPr/>
        <p:txBody>
          <a:bodyPr/>
          <a:lstStyle/>
          <a:p>
            <a:r>
              <a:rPr lang="en-US" dirty="0"/>
              <a:t>Those exponential time algorithms are great as band-aids. </a:t>
            </a:r>
          </a:p>
          <a:p>
            <a:endParaRPr lang="en-US" dirty="0"/>
          </a:p>
          <a:p>
            <a:r>
              <a:rPr lang="en-US" dirty="0"/>
              <a:t>If it’s a one-time thing, or just a “we’ll run this about once a week, if it takes too long once in a while no big deal” these are fine.</a:t>
            </a:r>
          </a:p>
          <a:p>
            <a:endParaRPr lang="en-US" dirty="0"/>
          </a:p>
          <a:p>
            <a:endParaRPr lang="en-US" dirty="0"/>
          </a:p>
          <a:p>
            <a:r>
              <a:rPr lang="en-US" dirty="0"/>
              <a:t>But what if you need a guarantee! </a:t>
            </a:r>
          </a:p>
          <a:p>
            <a:r>
              <a:rPr lang="en-US" dirty="0"/>
              <a:t>Your code is running every night, and you need an answer by 6 AM or the delivery trucks don’t go out.</a:t>
            </a:r>
          </a:p>
        </p:txBody>
      </p:sp>
    </p:spTree>
    <p:extLst>
      <p:ext uri="{BB962C8B-B14F-4D97-AF65-F5344CB8AC3E}">
        <p14:creationId xmlns:p14="http://schemas.microsoft.com/office/powerpoint/2010/main" val="30942894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68E4-7F8D-4F74-9B20-B3EA2355A323}"/>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F3711C4A-9BAE-4D30-8E78-8D57DB0F9D79}"/>
              </a:ext>
            </a:extLst>
          </p:cNvPr>
          <p:cNvSpPr>
            <a:spLocks noGrp="1"/>
          </p:cNvSpPr>
          <p:nvPr>
            <p:ph idx="1"/>
          </p:nvPr>
        </p:nvSpPr>
        <p:spPr/>
        <p:txBody>
          <a:bodyPr/>
          <a:lstStyle/>
          <a:p>
            <a:r>
              <a:rPr lang="en-US" dirty="0"/>
              <a:t>Two good options:</a:t>
            </a:r>
          </a:p>
          <a:p>
            <a:endParaRPr lang="en-US" dirty="0"/>
          </a:p>
          <a:p>
            <a:r>
              <a:rPr lang="en-US" dirty="0"/>
              <a:t>Exponential algorithms that aren’t-as-slow-as-others</a:t>
            </a:r>
          </a:p>
          <a:p>
            <a:pPr lvl="1"/>
            <a:r>
              <a:rPr lang="en-US" dirty="0"/>
              <a:t>Give you an exact answer; won’t take polynomial time but will be guaranteed take you less time than brute force.</a:t>
            </a:r>
          </a:p>
          <a:p>
            <a:r>
              <a:rPr lang="en-US" dirty="0"/>
              <a:t>Approximation algorithms</a:t>
            </a:r>
          </a:p>
          <a:p>
            <a:pPr lvl="1"/>
            <a:r>
              <a:rPr lang="en-US" dirty="0"/>
              <a:t>Don’t give you the best answer, but guarantees a reasonable amount of time, and a guaranteed-pretty-good-answer.</a:t>
            </a:r>
          </a:p>
        </p:txBody>
      </p:sp>
    </p:spTree>
    <p:extLst>
      <p:ext uri="{BB962C8B-B14F-4D97-AF65-F5344CB8AC3E}">
        <p14:creationId xmlns:p14="http://schemas.microsoft.com/office/powerpoint/2010/main" val="1281773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2:</a:t>
            </a:r>
          </a:p>
          <a:p>
            <a:r>
              <a:rPr lang="en-US" dirty="0"/>
              <a:t>Sooner or later it will happen to one of you.</a:t>
            </a:r>
          </a:p>
          <a:p>
            <a:r>
              <a:rPr lang="en-US" dirty="0"/>
              <a:t>What do you do if you think your problem is NP-complete?</a:t>
            </a:r>
          </a:p>
        </p:txBody>
      </p:sp>
    </p:spTree>
    <p:extLst>
      <p:ext uri="{BB962C8B-B14F-4D97-AF65-F5344CB8AC3E}">
        <p14:creationId xmlns:p14="http://schemas.microsoft.com/office/powerpoint/2010/main" val="204074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C642AB3-8EE4-4CE7-9633-E629827131A5}"/>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m:t>
                    </m:r>
                  </m:oMath>
                </a14:m>
                <a:r>
                  <a:rPr lang="en-US" dirty="0"/>
                  <a:t> 3-SAT</a:t>
                </a:r>
              </a:p>
            </p:txBody>
          </p:sp>
        </mc:Choice>
        <mc:Fallback xmlns="">
          <p:sp>
            <p:nvSpPr>
              <p:cNvPr id="2" name="Title 1">
                <a:extLst>
                  <a:ext uri="{FF2B5EF4-FFF2-40B4-BE49-F238E27FC236}">
                    <a16:creationId xmlns:a16="http://schemas.microsoft.com/office/drawing/2014/main" id="{AC642AB3-8EE4-4CE7-9633-E629827131A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2CC23-75E9-4A90-9C30-29FBE57DF631}"/>
                  </a:ext>
                </a:extLst>
              </p:cNvPr>
              <p:cNvSpPr>
                <a:spLocks noGrp="1"/>
              </p:cNvSpPr>
              <p:nvPr>
                <p:ph idx="1"/>
              </p:nvPr>
            </p:nvSpPr>
            <p:spPr/>
            <p:txBody>
              <a:bodyPr>
                <a:normAutofit/>
              </a:bodyPr>
              <a:lstStyle/>
              <a:p>
                <a:r>
                  <a:rPr lang="en-US" dirty="0"/>
                  <a:t>Variables: is this vertex red? Blue? Green? (can’t have just one variable, let’s just have three).</a:t>
                </a: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oMath>
                </a14:m>
                <a:endParaRPr lang="en-US" dirty="0"/>
              </a:p>
              <a:p>
                <a:r>
                  <a:rPr lang="en-US" dirty="0"/>
                  <a:t>Constraints?</a:t>
                </a:r>
              </a:p>
              <a:p>
                <a:r>
                  <a:rPr lang="en-US" dirty="0">
                    <a:solidFill>
                      <a:schemeClr val="accent2"/>
                    </a:solidFill>
                  </a:rPr>
                  <a:t>If </a:t>
                </a:r>
                <a14:m>
                  <m:oMath xmlns:m="http://schemas.openxmlformats.org/officeDocument/2006/math">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oMath>
                </a14:m>
                <a:r>
                  <a:rPr lang="en-US" dirty="0">
                    <a:solidFill>
                      <a:schemeClr val="accent2"/>
                    </a:solidFill>
                  </a:rPr>
                  <a:t> is an edge, then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and </a:t>
                </a:r>
                <a14:m>
                  <m:oMath xmlns:m="http://schemas.openxmlformats.org/officeDocument/2006/math">
                    <m:r>
                      <a:rPr lang="en-US" b="0" i="1" smtClean="0">
                        <a:solidFill>
                          <a:schemeClr val="accent2"/>
                        </a:solidFill>
                        <a:latin typeface="Cambria Math" panose="02040503050406030204" pitchFamily="18" charset="0"/>
                      </a:rPr>
                      <m:t>𝑣</m:t>
                    </m:r>
                  </m:oMath>
                </a14:m>
                <a:r>
                  <a:rPr lang="en-US" dirty="0">
                    <a:solidFill>
                      <a:schemeClr val="accent2"/>
                    </a:solidFill>
                  </a:rPr>
                  <a:t> are different colors.</a:t>
                </a:r>
              </a:p>
              <a:p>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gets exactly one color. </a:t>
                </a:r>
                <a:endParaRPr lang="en-US" dirty="0"/>
              </a:p>
              <a:p>
                <a:r>
                  <a:rPr lang="en-US" dirty="0"/>
                  <a:t>These are going to take a bit of work:</a:t>
                </a:r>
              </a:p>
            </p:txBody>
          </p:sp>
        </mc:Choice>
        <mc:Fallback xmlns="">
          <p:sp>
            <p:nvSpPr>
              <p:cNvPr id="3" name="Content Placeholder 2">
                <a:extLst>
                  <a:ext uri="{FF2B5EF4-FFF2-40B4-BE49-F238E27FC236}">
                    <a16:creationId xmlns:a16="http://schemas.microsoft.com/office/drawing/2014/main" id="{6132CC23-75E9-4A90-9C30-29FBE57DF63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37275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340A-A2B9-4002-BC37-81342D7217D0}"/>
              </a:ext>
            </a:extLst>
          </p:cNvPr>
          <p:cNvSpPr>
            <a:spLocks noGrp="1"/>
          </p:cNvSpPr>
          <p:nvPr>
            <p:ph type="title"/>
          </p:nvPr>
        </p:nvSpPr>
        <p:spPr/>
        <p:txBody>
          <a:bodyPr/>
          <a:lstStyle/>
          <a:p>
            <a:r>
              <a:rPr lang="en-US" dirty="0"/>
              <a:t>Edge Requirements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63E509-32DE-42C8-AF39-687010EBEF43}"/>
                  </a:ext>
                </a:extLst>
              </p:cNvPr>
              <p:cNvSpPr>
                <a:spLocks noGrp="1"/>
              </p:cNvSpPr>
              <p:nvPr>
                <p:ph idx="1"/>
              </p:nvPr>
            </p:nvSpPr>
            <p:spPr/>
            <p:txBody>
              <a:bodyPr/>
              <a:lstStyle/>
              <a:p>
                <a:r>
                  <a:rPr lang="en-US" dirty="0"/>
                  <a:t>We need to make sure the edges are different colors.</a:t>
                </a:r>
              </a:p>
              <a:p>
                <a:r>
                  <a:rPr lang="en-US" dirty="0"/>
                  <a:t>As an example</a:t>
                </a:r>
              </a:p>
              <a:p>
                <a:r>
                  <a:rPr lang="en-US" dirty="0"/>
                  <a:t>If </a:t>
                </a:r>
                <a14:m>
                  <m:oMath xmlns:m="http://schemas.openxmlformats.org/officeDocument/2006/math">
                    <m:r>
                      <a:rPr lang="en-US" b="0" i="1" smtClean="0">
                        <a:latin typeface="Cambria Math" panose="02040503050406030204" pitchFamily="18" charset="0"/>
                      </a:rPr>
                      <m:t>𝑢</m:t>
                    </m:r>
                  </m:oMath>
                </a14:m>
                <a:r>
                  <a:rPr lang="en-US" dirty="0"/>
                  <a:t> is red,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an edge, then </a:t>
                </a:r>
                <a14:m>
                  <m:oMath xmlns:m="http://schemas.openxmlformats.org/officeDocument/2006/math">
                    <m:r>
                      <a:rPr lang="en-US" b="0" i="1" smtClean="0">
                        <a:latin typeface="Cambria Math" panose="02040503050406030204" pitchFamily="18" charset="0"/>
                      </a:rPr>
                      <m:t>𝑣</m:t>
                    </m:r>
                  </m:oMath>
                </a14:m>
                <a:r>
                  <a:rPr lang="en-US" dirty="0"/>
                  <a:t> is blue OR </a:t>
                </a:r>
                <a14:m>
                  <m:oMath xmlns:m="http://schemas.openxmlformats.org/officeDocument/2006/math">
                    <m:r>
                      <a:rPr lang="en-US" b="0" i="1" smtClean="0">
                        <a:latin typeface="Cambria Math" panose="02040503050406030204" pitchFamily="18" charset="0"/>
                      </a:rPr>
                      <m:t>𝑣</m:t>
                    </m:r>
                  </m:oMath>
                </a14:m>
                <a:r>
                  <a:rPr lang="en-US" dirty="0"/>
                  <a:t> is green.</a:t>
                </a:r>
              </a:p>
              <a:p>
                <a:endParaRPr lang="en-US" b="0" i="1" dirty="0">
                  <a:latin typeface="Cambria Math" panose="02040503050406030204" pitchFamily="18" charset="0"/>
                </a:endParaRP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𝐹𝑎𝑙𝑠𝑒</m:t>
                    </m:r>
                    <m:r>
                      <a:rPr lang="en-US" b="0" i="1" smtClean="0">
                        <a:solidFill>
                          <a:schemeClr val="accent2"/>
                        </a:solidFill>
                        <a:latin typeface="Cambria Math" panose="02040503050406030204" pitchFamily="18" charset="0"/>
                      </a:rPr>
                      <m:t> </m:t>
                    </m:r>
                  </m:oMath>
                </a14:m>
                <a:r>
                  <a:rPr lang="en-US" dirty="0">
                    <a:solidFill>
                      <a:schemeClr val="accent2"/>
                    </a:solidFill>
                  </a:rPr>
                  <a: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𝑇𝑟𝑢𝑒</m:t>
                    </m:r>
                  </m:oMath>
                </a14:m>
                <a:r>
                  <a:rPr lang="en-US" dirty="0">
                    <a:solidFill>
                      <a:schemeClr val="accent2"/>
                    </a:solidFill>
                  </a:rPr>
                  <a: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𝑇𝑟𝑢𝑒</m:t>
                    </m:r>
                  </m:oMath>
                </a14:m>
                <a:r>
                  <a:rPr lang="en-US" dirty="0">
                    <a:solidFill>
                      <a:schemeClr val="accent2"/>
                    </a:solidFill>
                  </a:rPr>
                  <a:t> </a:t>
                </a:r>
              </a:p>
              <a:p>
                <a:endParaRPr lang="en-US" dirty="0">
                  <a:solidFill>
                    <a:schemeClr val="accent2"/>
                  </a:solidFill>
                </a:endParaRPr>
              </a:p>
              <a:p>
                <a:r>
                  <a:rPr lang="en-US" dirty="0"/>
                  <a:t>Law of implication: “if </a:t>
                </a:r>
                <a14:m>
                  <m:oMath xmlns:m="http://schemas.openxmlformats.org/officeDocument/2006/math">
                    <m:r>
                      <a:rPr lang="en-US" b="0" i="1" smtClean="0">
                        <a:latin typeface="Cambria Math" panose="02040503050406030204" pitchFamily="18" charset="0"/>
                      </a:rPr>
                      <m:t>𝑝</m:t>
                    </m:r>
                  </m:oMath>
                </a14:m>
                <a:r>
                  <a:rPr lang="en-US" dirty="0"/>
                  <a:t> then </a:t>
                </a:r>
                <a14:m>
                  <m:oMath xmlns:m="http://schemas.openxmlformats.org/officeDocument/2006/math">
                    <m:r>
                      <a:rPr lang="en-US" b="0" i="1" smtClean="0">
                        <a:latin typeface="Cambria Math" panose="02040503050406030204" pitchFamily="18" charset="0"/>
                      </a:rPr>
                      <m:t>𝑞</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a:t>
                </a:r>
              </a:p>
            </p:txBody>
          </p:sp>
        </mc:Choice>
        <mc:Fallback xmlns="">
          <p:sp>
            <p:nvSpPr>
              <p:cNvPr id="3" name="Content Placeholder 2">
                <a:extLst>
                  <a:ext uri="{FF2B5EF4-FFF2-40B4-BE49-F238E27FC236}">
                    <a16:creationId xmlns:a16="http://schemas.microsoft.com/office/drawing/2014/main" id="{4D63E509-32DE-42C8-AF39-687010EBEF4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0426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2960</TotalTime>
  <Words>5064</Words>
  <Application>Microsoft Office PowerPoint</Application>
  <PresentationFormat>Widescreen</PresentationFormat>
  <Paragraphs>523</Paragraphs>
  <Slides>72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Cambria Math</vt:lpstr>
      <vt:lpstr>Courier New</vt:lpstr>
      <vt:lpstr>Segoe UI</vt:lpstr>
      <vt:lpstr>Segoe UI Light</vt:lpstr>
      <vt:lpstr>Segoe UI Semibold</vt:lpstr>
      <vt:lpstr>Segoe UI Semilight</vt:lpstr>
      <vt:lpstr>Tw Cen MT</vt:lpstr>
      <vt:lpstr>Wingdings 3</vt:lpstr>
      <vt:lpstr>Integral</vt:lpstr>
      <vt:lpstr>Coping With  NP-Completeness</vt:lpstr>
      <vt:lpstr>So Far</vt:lpstr>
      <vt:lpstr>Wrapping up 3-Color ≤ 3-SAT</vt:lpstr>
      <vt:lpstr>Another Reduction</vt:lpstr>
      <vt:lpstr>3-Coloring ≤ 3-SAT</vt:lpstr>
      <vt:lpstr>3-Coloring ≤ 3-SAT</vt:lpstr>
      <vt:lpstr>3-Coloring ≤ 3-SAT</vt:lpstr>
      <vt:lpstr>3-Coloring ≤ 3-SAT</vt:lpstr>
      <vt:lpstr>Edge Requirements</vt:lpstr>
      <vt:lpstr>Edge Constraints</vt:lpstr>
      <vt:lpstr>Are those constraints enough?</vt:lpstr>
      <vt:lpstr>Are those constraints enough?</vt:lpstr>
      <vt:lpstr>Consistency Constraints</vt:lpstr>
      <vt:lpstr>Consistency</vt:lpstr>
      <vt:lpstr>From 2 to 3.</vt:lpstr>
      <vt:lpstr>Reduction</vt:lpstr>
      <vt:lpstr>Running Time?</vt:lpstr>
      <vt:lpstr>Correctness</vt:lpstr>
      <vt:lpstr>Correctness</vt:lpstr>
      <vt:lpstr>Correctness</vt:lpstr>
      <vt:lpstr>Correctness</vt:lpstr>
      <vt:lpstr>More Reduction Facts</vt:lpstr>
      <vt:lpstr>One More Thought</vt:lpstr>
      <vt:lpstr>I have a problem</vt:lpstr>
      <vt:lpstr>Want to prove your problem is hard?</vt:lpstr>
      <vt:lpstr>A≤B≤C →A≤C</vt:lpstr>
      <vt:lpstr>A≤B≤C →A≤C</vt:lpstr>
      <vt:lpstr>A≤B≤C →A≤C</vt:lpstr>
      <vt:lpstr>Said Differently</vt:lpstr>
      <vt:lpstr>Using Reductions</vt:lpstr>
      <vt:lpstr>How do you show a problem is NP-hard/-complete?</vt:lpstr>
      <vt:lpstr>Why that direction?</vt:lpstr>
      <vt:lpstr>Double check the direction!!</vt:lpstr>
      <vt:lpstr>Hamilton</vt:lpstr>
      <vt:lpstr>Which direction?</vt:lpstr>
      <vt:lpstr>More Practice</vt:lpstr>
      <vt:lpstr>Reduction</vt:lpstr>
      <vt:lpstr>Correctness</vt:lpstr>
      <vt:lpstr>Correctness</vt:lpstr>
      <vt:lpstr>Reductions</vt:lpstr>
      <vt:lpstr>More Practice</vt:lpstr>
      <vt:lpstr>3-SAT ≤ Independent Set</vt:lpstr>
      <vt:lpstr>The Reduction</vt:lpstr>
      <vt:lpstr>Reduction Idea</vt:lpstr>
      <vt:lpstr>Reduction Idea Step 2</vt:lpstr>
      <vt:lpstr>Reduction</vt:lpstr>
      <vt:lpstr>Correctness</vt:lpstr>
      <vt:lpstr>Correctness, Part 2</vt:lpstr>
      <vt:lpstr>So…</vt:lpstr>
      <vt:lpstr>More Context; Coping</vt:lpstr>
      <vt:lpstr>What (we think) the world looks like</vt:lpstr>
      <vt:lpstr>Examples</vt:lpstr>
      <vt:lpstr>Examples</vt:lpstr>
      <vt:lpstr>Examples</vt:lpstr>
      <vt:lpstr>Dealing with NP-hardness</vt:lpstr>
      <vt:lpstr>Why Should you care?</vt:lpstr>
      <vt:lpstr>Why should you care about P vs. NP</vt:lpstr>
      <vt:lpstr>Why should you care about P vs. NP</vt:lpstr>
      <vt:lpstr>Why Should You Care if P=NP?</vt:lpstr>
      <vt:lpstr>Why Should You Care if P=NP?</vt:lpstr>
      <vt:lpstr>Why Should You Care if P≠NP?</vt:lpstr>
      <vt:lpstr>Why Should You Care if P≠NP?</vt:lpstr>
      <vt:lpstr>Dealing With NP-hardness</vt:lpstr>
      <vt:lpstr>Dealing with NP-hardness</vt:lpstr>
      <vt:lpstr>Dealing with NP-completeness</vt:lpstr>
      <vt:lpstr>Step 1: Make sure your problem is really NP-hard</vt:lpstr>
      <vt:lpstr>Step 2: It still looks hard</vt:lpstr>
      <vt:lpstr>Step 3: ???</vt:lpstr>
      <vt:lpstr>Step 3: Bandaids</vt:lpstr>
      <vt:lpstr>Step 4 – Permanent Solutions</vt:lpstr>
      <vt:lpstr>Step 4 – Permanent Solutions</vt:lpstr>
      <vt:lpstr>Dealing with NP-hardness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44</cp:revision>
  <cp:lastPrinted>2022-11-30T17:51:50Z</cp:lastPrinted>
  <dcterms:created xsi:type="dcterms:W3CDTF">2021-03-03T05:47:48Z</dcterms:created>
  <dcterms:modified xsi:type="dcterms:W3CDTF">2024-02-27T19:54:45Z</dcterms:modified>
</cp:coreProperties>
</file>