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19" r:id="rId3"/>
    <p:sldId id="420" r:id="rId4"/>
    <p:sldId id="424" r:id="rId5"/>
    <p:sldId id="315" r:id="rId6"/>
    <p:sldId id="288" r:id="rId7"/>
    <p:sldId id="329" r:id="rId8"/>
    <p:sldId id="356" r:id="rId9"/>
    <p:sldId id="383" r:id="rId10"/>
    <p:sldId id="339" r:id="rId11"/>
    <p:sldId id="357" r:id="rId12"/>
    <p:sldId id="425" r:id="rId13"/>
    <p:sldId id="377" r:id="rId14"/>
    <p:sldId id="358" r:id="rId15"/>
    <p:sldId id="374" r:id="rId16"/>
    <p:sldId id="375" r:id="rId17"/>
    <p:sldId id="379" r:id="rId18"/>
    <p:sldId id="380" r:id="rId19"/>
    <p:sldId id="376" r:id="rId20"/>
    <p:sldId id="359" r:id="rId21"/>
    <p:sldId id="423" r:id="rId22"/>
    <p:sldId id="418" r:id="rId23"/>
    <p:sldId id="387" r:id="rId24"/>
    <p:sldId id="393" r:id="rId25"/>
    <p:sldId id="394" r:id="rId26"/>
    <p:sldId id="395" r:id="rId27"/>
    <p:sldId id="397" r:id="rId28"/>
    <p:sldId id="398" r:id="rId29"/>
    <p:sldId id="421" r:id="rId30"/>
    <p:sldId id="399" r:id="rId31"/>
    <p:sldId id="400" r:id="rId32"/>
    <p:sldId id="396" r:id="rId33"/>
    <p:sldId id="402" r:id="rId34"/>
    <p:sldId id="401" r:id="rId35"/>
    <p:sldId id="403" r:id="rId36"/>
    <p:sldId id="404" r:id="rId37"/>
    <p:sldId id="405" r:id="rId38"/>
    <p:sldId id="406" r:id="rId39"/>
    <p:sldId id="422" r:id="rId40"/>
    <p:sldId id="390" r:id="rId41"/>
    <p:sldId id="388" r:id="rId42"/>
    <p:sldId id="407" r:id="rId43"/>
    <p:sldId id="408" r:id="rId44"/>
    <p:sldId id="409" r:id="rId45"/>
    <p:sldId id="410" r:id="rId46"/>
    <p:sldId id="392" r:id="rId47"/>
    <p:sldId id="389" r:id="rId48"/>
    <p:sldId id="411" r:id="rId49"/>
    <p:sldId id="412" r:id="rId50"/>
    <p:sldId id="413" r:id="rId51"/>
    <p:sldId id="414" r:id="rId52"/>
    <p:sldId id="415" r:id="rId53"/>
    <p:sldId id="416" r:id="rId54"/>
    <p:sldId id="417" r:id="rId55"/>
    <p:sldId id="384" r:id="rId56"/>
    <p:sldId id="385" r:id="rId57"/>
    <p:sldId id="340" r:id="rId58"/>
    <p:sldId id="341" r:id="rId59"/>
    <p:sldId id="342" r:id="rId60"/>
    <p:sldId id="290" r:id="rId61"/>
    <p:sldId id="291" r:id="rId62"/>
    <p:sldId id="353" r:id="rId63"/>
    <p:sldId id="34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13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AC30015-CCC0-41CB-82A4-21DDAEABE32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1112-19CC-4F32-AC4E-FCCC0E9D11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91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AC30015-CCC0-41CB-82A4-21DDAEABE329}" type="datetimeFigureOut">
              <a:rPr lang="en-US" smtClean="0"/>
              <a:t>2/26/2024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C95A1112-19CC-4F32-AC4E-FCCC0E9D119D}"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46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AC30015-CCC0-41CB-82A4-21DDAEABE329}" type="datetimeFigureOut">
              <a:rPr lang="en-US" smtClean="0"/>
              <a:t>2/26/2024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C95A1112-19CC-4F32-AC4E-FCCC0E9D119D}"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239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62216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C30015-CCC0-41CB-82A4-21DDAEABE32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1112-19CC-4F32-AC4E-FCCC0E9D119D}" type="slidenum">
              <a:rPr lang="en-US" smtClean="0"/>
              <a:t>‹#›</a:t>
            </a:fld>
            <a:endParaRPr lang="en-US"/>
          </a:p>
        </p:txBody>
      </p:sp>
    </p:spTree>
    <p:extLst>
      <p:ext uri="{BB962C8B-B14F-4D97-AF65-F5344CB8AC3E}">
        <p14:creationId xmlns:p14="http://schemas.microsoft.com/office/powerpoint/2010/main" val="334179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AC30015-CCC0-41CB-82A4-21DDAEABE329}" type="datetimeFigureOut">
              <a:rPr lang="en-US" smtClean="0"/>
              <a:t>2/26/2024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C95A1112-19CC-4F32-AC4E-FCCC0E9D119D}"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9922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AC30015-CCC0-41CB-82A4-21DDAEABE329}"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A1112-19CC-4F32-AC4E-FCCC0E9D119D}"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688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C30015-CCC0-41CB-82A4-21DDAEABE329}"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A1112-19CC-4F32-AC4E-FCCC0E9D119D}" type="slidenum">
              <a:rPr lang="en-US" smtClean="0"/>
              <a:t>‹#›</a:t>
            </a:fld>
            <a:endParaRPr lang="en-US"/>
          </a:p>
        </p:txBody>
      </p:sp>
    </p:spTree>
    <p:extLst>
      <p:ext uri="{BB962C8B-B14F-4D97-AF65-F5344CB8AC3E}">
        <p14:creationId xmlns:p14="http://schemas.microsoft.com/office/powerpoint/2010/main" val="8276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AC30015-CCC0-41CB-82A4-21DDAEABE32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1112-19CC-4F32-AC4E-FCCC0E9D119D}"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2798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C30015-CCC0-41CB-82A4-21DDAEABE32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1112-19CC-4F32-AC4E-FCCC0E9D11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30015-CCC0-41CB-82A4-21DDAEABE329}"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A1112-19CC-4F32-AC4E-FCCC0E9D119D}" type="slidenum">
              <a:rPr lang="en-US" smtClean="0"/>
              <a:t>‹#›</a:t>
            </a:fld>
            <a:endParaRPr lang="en-US"/>
          </a:p>
        </p:txBody>
      </p:sp>
    </p:spTree>
    <p:extLst>
      <p:ext uri="{BB962C8B-B14F-4D97-AF65-F5344CB8AC3E}">
        <p14:creationId xmlns:p14="http://schemas.microsoft.com/office/powerpoint/2010/main" val="69245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C30015-CCC0-41CB-82A4-21DDAEABE32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1112-19CC-4F32-AC4E-FCCC0E9D11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88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AC30015-CCC0-41CB-82A4-21DDAEABE329}" type="datetimeFigureOut">
              <a:rPr lang="en-US" smtClean="0"/>
              <a:t>2/26/2024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95A1112-19CC-4F32-AC4E-FCCC0E9D119D}"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852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jeffe.cs.illinois.edu/teaching/algorithms/book/12-nphard.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1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2841-5824-4C77-A9B1-5466D3441799}"/>
              </a:ext>
            </a:extLst>
          </p:cNvPr>
          <p:cNvSpPr>
            <a:spLocks noGrp="1"/>
          </p:cNvSpPr>
          <p:nvPr>
            <p:ph type="ctrTitle"/>
          </p:nvPr>
        </p:nvSpPr>
        <p:spPr/>
        <p:txBody>
          <a:bodyPr/>
          <a:lstStyle/>
          <a:p>
            <a:r>
              <a:rPr lang="en-US" dirty="0"/>
              <a:t>Even More Reductions</a:t>
            </a:r>
          </a:p>
        </p:txBody>
      </p:sp>
      <p:sp>
        <p:nvSpPr>
          <p:cNvPr id="3" name="Subtitle 2">
            <a:extLst>
              <a:ext uri="{FF2B5EF4-FFF2-40B4-BE49-F238E27FC236}">
                <a16:creationId xmlns:a16="http://schemas.microsoft.com/office/drawing/2014/main" id="{45DA5290-1106-4E8B-AD58-21C143C3C46F}"/>
              </a:ext>
            </a:extLst>
          </p:cNvPr>
          <p:cNvSpPr>
            <a:spLocks noGrp="1"/>
          </p:cNvSpPr>
          <p:nvPr>
            <p:ph type="subTitle" idx="1"/>
          </p:nvPr>
        </p:nvSpPr>
        <p:spPr/>
        <p:txBody>
          <a:bodyPr/>
          <a:lstStyle/>
          <a:p>
            <a:r>
              <a:rPr lang="en-US" dirty="0"/>
              <a:t>CSE 417 Winter 24</a:t>
            </a:r>
          </a:p>
          <a:p>
            <a:r>
              <a:rPr lang="en-US"/>
              <a:t>Lecture 22</a:t>
            </a:r>
            <a:endParaRPr lang="en-US" dirty="0"/>
          </a:p>
        </p:txBody>
      </p:sp>
    </p:spTree>
    <p:extLst>
      <p:ext uri="{BB962C8B-B14F-4D97-AF65-F5344CB8AC3E}">
        <p14:creationId xmlns:p14="http://schemas.microsoft.com/office/powerpoint/2010/main" val="266408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(xi == &lt;T,F&gt;) || (</a:t>
                </a:r>
                <a:r>
                  <a:rPr lang="en-US" dirty="0" err="1">
                    <a:latin typeface="Courier New" panose="02070309020205020404" pitchFamily="49" charset="0"/>
                    <a:cs typeface="Courier New" panose="02070309020205020404" pitchFamily="49" charset="0"/>
                  </a:rPr>
                  <a:t>xj</a:t>
                </a:r>
                <a:r>
                  <a:rPr lang="en-US" dirty="0">
                    <a:latin typeface="Courier New" panose="02070309020205020404" pitchFamily="49" charset="0"/>
                    <a:cs typeface="Courier New" panose="02070309020205020404" pitchFamily="49" charset="0"/>
                  </a:rPr>
                  <a:t> == &lt;T,F&gt;) || (</a:t>
                </a:r>
                <a:r>
                  <a:rPr lang="en-US" dirty="0" err="1">
                    <a:latin typeface="Courier New" panose="02070309020205020404" pitchFamily="49" charset="0"/>
                    <a:cs typeface="Courier New" panose="02070309020205020404" pitchFamily="49" charset="0"/>
                  </a:rPr>
                  <a:t>xk</a:t>
                </a:r>
                <a:r>
                  <a:rPr lang="en-US" dirty="0">
                    <a:latin typeface="Courier New" panose="02070309020205020404" pitchFamily="49" charset="0"/>
                    <a:cs typeface="Courier New" panose="02070309020205020404" pitchFamily="49" charset="0"/>
                  </a:rPr>
                  <a:t> == &lt;T/F&gt;) )</a:t>
                </a:r>
              </a:p>
              <a:p>
                <a:pPr lvl="1"/>
                <a:r>
                  <a:rPr lang="en-US" dirty="0"/>
                  <a:t> 	</a:t>
                </a:r>
                <a:r>
                  <a:rPr lang="en-US" dirty="0" err="1"/>
                  <a:t>ORed</a:t>
                </a:r>
                <a:r>
                  <a:rPr lang="en-US" dirty="0"/>
                  <a:t> together, always exactly three variables, you can choose T/F independently for each.</a:t>
                </a:r>
              </a:p>
              <a:p>
                <a:pPr lvl="1"/>
                <a:endParaRPr lang="en-US" dirty="0"/>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b="-2767"/>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0" name="Group 9">
            <a:extLst>
              <a:ext uri="{FF2B5EF4-FFF2-40B4-BE49-F238E27FC236}">
                <a16:creationId xmlns:a16="http://schemas.microsoft.com/office/drawing/2014/main" id="{28FD37B8-D271-4924-B211-A7B35F82C3F2}"/>
              </a:ext>
            </a:extLst>
          </p:cNvPr>
          <p:cNvGrpSpPr/>
          <p:nvPr/>
        </p:nvGrpSpPr>
        <p:grpSpPr>
          <a:xfrm>
            <a:off x="587142" y="1626546"/>
            <a:ext cx="9778437" cy="1536356"/>
            <a:chOff x="575238" y="1718589"/>
            <a:chExt cx="5140063" cy="1536356"/>
          </a:xfrm>
        </p:grpSpPr>
        <p:sp>
          <p:nvSpPr>
            <p:cNvPr id="11" name="Rectangle 10">
              <a:extLst>
                <a:ext uri="{FF2B5EF4-FFF2-40B4-BE49-F238E27FC236}">
                  <a16:creationId xmlns:a16="http://schemas.microsoft.com/office/drawing/2014/main" id="{AB9011D8-ED88-448C-B2A5-2519E9041A9B}"/>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2" name="Rectangle 11">
              <a:extLst>
                <a:ext uri="{FF2B5EF4-FFF2-40B4-BE49-F238E27FC236}">
                  <a16:creationId xmlns:a16="http://schemas.microsoft.com/office/drawing/2014/main" id="{023C5681-D303-4EAF-BD27-489B90CEBAA8}"/>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416424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65E-450D-4A74-A032-2386AAB1A425}"/>
              </a:ext>
            </a:extLst>
          </p:cNvPr>
          <p:cNvSpPr>
            <a:spLocks noGrp="1"/>
          </p:cNvSpPr>
          <p:nvPr>
            <p:ph type="title"/>
          </p:nvPr>
        </p:nvSpPr>
        <p:spPr/>
        <p:txBody>
          <a:bodyPr/>
          <a:lstStyle/>
          <a:p>
            <a:r>
              <a:rPr lang="en-US" dirty="0"/>
              <a:t>More Starting Points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230238-C862-4BAA-AFE5-FA479D57A994}"/>
                  </a:ext>
                </a:extLst>
              </p:cNvPr>
              <p:cNvSpPr>
                <a:spLocks noGrp="1"/>
              </p:cNvSpPr>
              <p:nvPr>
                <p:ph idx="1"/>
              </p:nvPr>
            </p:nvSpPr>
            <p:spPr/>
            <p:txBody>
              <a:bodyPr/>
              <a:lstStyle/>
              <a:p>
                <a:r>
                  <a:rPr lang="en-US" dirty="0"/>
                  <a:t>We have one NP-hard problem (</a:t>
                </a:r>
                <a14:m>
                  <m:oMath xmlns:m="http://schemas.openxmlformats.org/officeDocument/2006/math">
                    <m:r>
                      <a:rPr lang="en-US" b="0" i="1" smtClean="0">
                        <a:latin typeface="Cambria Math" panose="02040503050406030204" pitchFamily="18" charset="0"/>
                      </a:rPr>
                      <m:t>3</m:t>
                    </m:r>
                  </m:oMath>
                </a14:m>
                <a:r>
                  <a:rPr lang="en-US" dirty="0"/>
                  <a:t>-SAT). It’d be nice if we had more…</a:t>
                </a:r>
              </a:p>
              <a:p>
                <a:r>
                  <a:rPr lang="en-US" dirty="0"/>
                  <a:t>I’m just going to give us more (if you’re interested in proving these NP-complete, many are </a:t>
                </a:r>
                <a:r>
                  <a:rPr lang="en-US" dirty="0">
                    <a:hlinkClick r:id="rId2"/>
                  </a:rPr>
                  <a:t>here</a:t>
                </a:r>
                <a:r>
                  <a:rPr lang="en-US" dirty="0"/>
                  <a:t>)</a:t>
                </a:r>
              </a:p>
              <a:p>
                <a:endParaRPr lang="en-US" dirty="0"/>
              </a:p>
              <a:p>
                <a:r>
                  <a:rPr lang="en-US" dirty="0"/>
                  <a:t>3-coloring is NP-complete.</a:t>
                </a:r>
              </a:p>
              <a:p>
                <a:r>
                  <a:rPr lang="en-US" dirty="0"/>
                  <a:t>Hamiltonian Path (given a directed graph, is there a path that visits every vertex exactly once?) is NP-complete.		</a:t>
                </a:r>
              </a:p>
            </p:txBody>
          </p:sp>
        </mc:Choice>
        <mc:Fallback xmlns="">
          <p:sp>
            <p:nvSpPr>
              <p:cNvPr id="3" name="Content Placeholder 2">
                <a:extLst>
                  <a:ext uri="{FF2B5EF4-FFF2-40B4-BE49-F238E27FC236}">
                    <a16:creationId xmlns:a16="http://schemas.microsoft.com/office/drawing/2014/main" id="{04230238-C862-4BAA-AFE5-FA479D57A99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2511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hard. </a:t>
                </a:r>
              </a:p>
              <a:p>
                <a:r>
                  <a:rPr lang="en-US" dirty="0"/>
                  <a:t>So hard,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Is that true? </a:t>
            </a:r>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29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390035" y="2642856"/>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390035" y="2642856"/>
                <a:ext cx="2396012" cy="369332"/>
              </a:xfrm>
              <a:prstGeom prst="rect">
                <a:avLst/>
              </a:prstGeom>
              <a:blipFill>
                <a:blip r:embed="rId5"/>
                <a:stretch>
                  <a:fillRect l="-2036" t="-10000" b="-2666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D459C8-86FB-4471-8F85-8BF61FAEDA0F}"/>
                  </a:ext>
                </a:extLst>
              </p:cNvPr>
              <p:cNvSpPr txBox="1"/>
              <p:nvPr/>
            </p:nvSpPr>
            <p:spPr>
              <a:xfrm>
                <a:off x="3893933" y="1996106"/>
                <a:ext cx="4144707"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we have this reduction.</a:t>
                </a:r>
              </a:p>
            </p:txBody>
          </p:sp>
        </mc:Choice>
        <mc:Fallback xmlns="">
          <p:sp>
            <p:nvSpPr>
              <p:cNvPr id="19" name="TextBox 18">
                <a:extLst>
                  <a:ext uri="{FF2B5EF4-FFF2-40B4-BE49-F238E27FC236}">
                    <a16:creationId xmlns:a16="http://schemas.microsoft.com/office/drawing/2014/main" id="{19D459C8-86FB-4471-8F85-8BF61FAEDA0F}"/>
                  </a:ext>
                </a:extLst>
              </p:cNvPr>
              <p:cNvSpPr txBox="1">
                <a:spLocks noRot="1" noChangeAspect="1" noMove="1" noResize="1" noEditPoints="1" noAdjustHandles="1" noChangeArrowheads="1" noChangeShapeType="1" noTextEdit="1"/>
              </p:cNvSpPr>
              <p:nvPr/>
            </p:nvSpPr>
            <p:spPr>
              <a:xfrm>
                <a:off x="3893933" y="1996106"/>
                <a:ext cx="4144707" cy="369332"/>
              </a:xfrm>
              <a:prstGeom prst="rect">
                <a:avLst/>
              </a:prstGeom>
              <a:blipFill>
                <a:blip r:embed="rId6"/>
                <a:stretch>
                  <a:fillRect l="-1324"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666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p:bldP spid="7" grpId="0" animBg="1"/>
      <p:bldP spid="8" grpId="0"/>
      <p:bldP spid="9"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551148"/>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551148"/>
                  <a:ext cx="2396012" cy="36933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0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Still polynomial time! (Even if the input gets bigger at each step, it still can’t get bigger than a polynomial). And we don’t need a </a:t>
                </a:r>
                <a14:m>
                  <m:oMath xmlns:m="http://schemas.openxmlformats.org/officeDocument/2006/math">
                    <m:r>
                      <a:rPr lang="en-US" b="0" i="1" smtClean="0">
                        <a:latin typeface="Cambria Math" panose="02040503050406030204" pitchFamily="18" charset="0"/>
                      </a:rPr>
                      <m:t>𝐵</m:t>
                    </m:r>
                  </m:oMath>
                </a14:m>
                <a:r>
                  <a:rPr lang="en-US" dirty="0"/>
                  <a:t> solver, the reduction is the solver! We only use a </a:t>
                </a:r>
                <a14:m>
                  <m:oMath xmlns:m="http://schemas.openxmlformats.org/officeDocument/2006/math">
                    <m:r>
                      <a:rPr lang="en-US" b="0" i="1" smtClean="0">
                        <a:latin typeface="Cambria Math" panose="02040503050406030204" pitchFamily="18" charset="0"/>
                      </a:rPr>
                      <m:t>𝐶</m:t>
                    </m:r>
                  </m:oMath>
                </a14:m>
                <a:r>
                  <a:rPr lang="en-US" dirty="0"/>
                  <a:t> solver so it’s “really” a reduction.</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3"/>
                <a:stretch>
                  <a:fillRect l="-708" t="-2138" r="-2233"/>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42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DCAD-C3E5-4651-BC2F-339E8268DCF4}"/>
              </a:ext>
            </a:extLst>
          </p:cNvPr>
          <p:cNvSpPr>
            <a:spLocks noGrp="1"/>
          </p:cNvSpPr>
          <p:nvPr>
            <p:ph type="title"/>
          </p:nvPr>
        </p:nvSpPr>
        <p:spPr/>
        <p:txBody>
          <a:bodyPr/>
          <a:lstStyle/>
          <a:p>
            <a:r>
              <a:rPr lang="en-US" dirty="0"/>
              <a:t>Where are we?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B76BF8-9C39-4FF4-9407-F7A211D8F62C}"/>
                  </a:ext>
                </a:extLst>
              </p:cNvPr>
              <p:cNvSpPr>
                <a:spLocks noGrp="1"/>
              </p:cNvSpPr>
              <p:nvPr>
                <p:ph idx="1"/>
              </p:nvPr>
            </p:nvSpPr>
            <p:spPr/>
            <p:txBody>
              <a:bodyPr/>
              <a:lstStyle/>
              <a:p>
                <a:r>
                  <a:rPr lang="en-US" dirty="0"/>
                  <a:t>Last week: What do we do when we don’t know how to solve a problem?</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“we reduced from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If we write a polynomial-time algorithm for </a:t>
                </a:r>
                <a14:m>
                  <m:oMath xmlns:m="http://schemas.openxmlformats.org/officeDocument/2006/math">
                    <m:r>
                      <a:rPr lang="en-US" b="0" i="1" smtClean="0">
                        <a:latin typeface="Cambria Math" panose="02040503050406030204" pitchFamily="18" charset="0"/>
                      </a:rPr>
                      <m:t>𝐵</m:t>
                    </m:r>
                  </m:oMath>
                </a14:m>
                <a:r>
                  <a:rPr lang="en-US" dirty="0"/>
                  <a:t> then we get a polynomial time algorithm for </a:t>
                </a:r>
                <a14:m>
                  <m:oMath xmlns:m="http://schemas.openxmlformats.org/officeDocument/2006/math">
                    <m:r>
                      <a:rPr lang="en-US" b="0" i="1" smtClean="0">
                        <a:latin typeface="Cambria Math" panose="02040503050406030204" pitchFamily="18" charset="0"/>
                      </a:rPr>
                      <m:t>𝐴</m:t>
                    </m:r>
                  </m:oMath>
                </a14:m>
                <a:r>
                  <a:rPr lang="en-US" dirty="0"/>
                  <a:t> for free!</a:t>
                </a:r>
              </a:p>
              <a:p>
                <a:endParaRPr lang="en-US" dirty="0"/>
              </a:p>
              <a:p>
                <a:r>
                  <a:rPr lang="en-US" dirty="0"/>
                  <a:t>Definitions of P, NP.</a:t>
                </a:r>
              </a:p>
            </p:txBody>
          </p:sp>
        </mc:Choice>
        <mc:Fallback>
          <p:sp>
            <p:nvSpPr>
              <p:cNvPr id="3" name="Content Placeholder 2">
                <a:extLst>
                  <a:ext uri="{FF2B5EF4-FFF2-40B4-BE49-F238E27FC236}">
                    <a16:creationId xmlns:a16="http://schemas.microsoft.com/office/drawing/2014/main" id="{B5B76BF8-9C39-4FF4-9407-F7A211D8F62C}"/>
                  </a:ext>
                </a:extLst>
              </p:cNvPr>
              <p:cNvSpPr>
                <a:spLocks noGrp="1" noRot="1" noChangeAspect="1" noMove="1" noResize="1" noEditPoints="1" noAdjustHandles="1" noChangeArrowheads="1" noChangeShapeType="1" noTextEdit="1"/>
              </p:cNvSpPr>
              <p:nvPr>
                <p:ph idx="1"/>
              </p:nvPr>
            </p:nvSpPr>
            <p:spPr>
              <a:blipFill>
                <a:blip r:embed="rId2"/>
                <a:stretch>
                  <a:fillRect l="-708" t="-2138" r="-871"/>
                </a:stretch>
              </a:blipFill>
            </p:spPr>
            <p:txBody>
              <a:bodyPr/>
              <a:lstStyle/>
              <a:p>
                <a:r>
                  <a:rPr lang="en-US">
                    <a:noFill/>
                  </a:rPr>
                  <a:t> </a:t>
                </a:r>
              </a:p>
            </p:txBody>
          </p:sp>
        </mc:Fallback>
      </mc:AlternateContent>
    </p:spTree>
    <p:extLst>
      <p:ext uri="{BB962C8B-B14F-4D97-AF65-F5344CB8AC3E}">
        <p14:creationId xmlns:p14="http://schemas.microsoft.com/office/powerpoint/2010/main" val="106719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41E5A-F9B7-4592-8A7A-D8BF57802AA6}"/>
              </a:ext>
            </a:extLst>
          </p:cNvPr>
          <p:cNvSpPr>
            <a:spLocks noGrp="1"/>
          </p:cNvSpPr>
          <p:nvPr>
            <p:ph type="title"/>
          </p:nvPr>
        </p:nvSpPr>
        <p:spPr/>
        <p:txBody>
          <a:bodyPr/>
          <a:lstStyle/>
          <a:p>
            <a:r>
              <a:rPr lang="en-US" dirty="0"/>
              <a:t>More Reductions</a:t>
            </a:r>
          </a:p>
        </p:txBody>
      </p:sp>
      <p:sp>
        <p:nvSpPr>
          <p:cNvPr id="5" name="Text Placeholder 4">
            <a:extLst>
              <a:ext uri="{FF2B5EF4-FFF2-40B4-BE49-F238E27FC236}">
                <a16:creationId xmlns:a16="http://schemas.microsoft.com/office/drawing/2014/main" id="{D26C1E7E-15D4-4F90-85F0-78ECEAEA5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603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B22A-E111-498F-B1D7-3749A2CD85B7}"/>
              </a:ext>
            </a:extLst>
          </p:cNvPr>
          <p:cNvSpPr>
            <a:spLocks noGrp="1"/>
          </p:cNvSpPr>
          <p:nvPr>
            <p:ph type="title"/>
          </p:nvPr>
        </p:nvSpPr>
        <p:spPr/>
        <p:txBody>
          <a:bodyPr/>
          <a:lstStyle/>
          <a:p>
            <a:r>
              <a:rPr lang="en-US" dirty="0"/>
              <a:t>Another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F7F053-9837-4EF0-A2BE-14DCDF40FA80}"/>
                  </a:ext>
                </a:extLst>
              </p:cNvPr>
              <p:cNvSpPr>
                <a:spLocks noGrp="1"/>
              </p:cNvSpPr>
              <p:nvPr>
                <p:ph idx="1"/>
              </p:nvPr>
            </p:nvSpPr>
            <p:spPr>
              <a:xfrm>
                <a:off x="575240" y="1463857"/>
                <a:ext cx="11187258" cy="4845504"/>
              </a:xfrm>
            </p:spPr>
            <p:txBody>
              <a:bodyPr/>
              <a:lstStyle/>
              <a:p>
                <a:r>
                  <a:rPr lang="en-US" dirty="0"/>
                  <a:t>More reductions between different looking problems.</a:t>
                </a:r>
              </a:p>
              <a:p>
                <a:endParaRPr lang="en-US" dirty="0"/>
              </a:p>
              <a:p>
                <a:r>
                  <a:rPr lang="en-US" dirty="0"/>
                  <a:t>We’ll show </a:t>
                </a:r>
                <a14:m>
                  <m:oMath xmlns:m="http://schemas.openxmlformats.org/officeDocument/2006/math">
                    <m:r>
                      <a:rPr lang="en-US" b="0" i="1" smtClean="0">
                        <a:latin typeface="Cambria Math" panose="02040503050406030204" pitchFamily="18" charset="0"/>
                      </a:rPr>
                      <m:t>3</m:t>
                    </m:r>
                  </m:oMath>
                </a14:m>
                <a:r>
                  <a:rPr lang="en-US" dirty="0"/>
                  <a:t>-Coloring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-SAT.</a:t>
                </a:r>
              </a:p>
              <a:p>
                <a:endParaRPr lang="en-US" dirty="0"/>
              </a:p>
              <a:p>
                <a:r>
                  <a:rPr lang="en-US" dirty="0"/>
                  <a:t>       This reduction does not show </a:t>
                </a:r>
                <a14:m>
                  <m:oMath xmlns:m="http://schemas.openxmlformats.org/officeDocument/2006/math">
                    <m:r>
                      <a:rPr lang="en-US" b="0" i="1" smtClean="0">
                        <a:latin typeface="Cambria Math" panose="02040503050406030204" pitchFamily="18" charset="0"/>
                      </a:rPr>
                      <m:t>3</m:t>
                    </m:r>
                  </m:oMath>
                </a14:m>
                <a:r>
                  <a:rPr lang="en-US" dirty="0"/>
                  <a:t>-coloring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It is, but we’d need the reduction to go the other direction to demonstrate it.</a:t>
                </a:r>
              </a:p>
            </p:txBody>
          </p:sp>
        </mc:Choice>
        <mc:Fallback xmlns="">
          <p:sp>
            <p:nvSpPr>
              <p:cNvPr id="3" name="Content Placeholder 2">
                <a:extLst>
                  <a:ext uri="{FF2B5EF4-FFF2-40B4-BE49-F238E27FC236}">
                    <a16:creationId xmlns:a16="http://schemas.microsoft.com/office/drawing/2014/main" id="{25F7F053-9837-4EF0-A2BE-14DCDF40FA80}"/>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708" t="-2138"/>
                </a:stretch>
              </a:blipFill>
            </p:spPr>
            <p:txBody>
              <a:bodyPr/>
              <a:lstStyle/>
              <a:p>
                <a:r>
                  <a:rPr lang="en-US">
                    <a:noFill/>
                  </a:rPr>
                  <a:t> </a:t>
                </a:r>
              </a:p>
            </p:txBody>
          </p:sp>
        </mc:Fallback>
      </mc:AlternateContent>
      <p:pic>
        <p:nvPicPr>
          <p:cNvPr id="1026" name="Picture 2" descr="Police Car Light on Twitter Twemoji 13.0.1">
            <a:extLst>
              <a:ext uri="{FF2B5EF4-FFF2-40B4-BE49-F238E27FC236}">
                <a16:creationId xmlns:a16="http://schemas.microsoft.com/office/drawing/2014/main" id="{9E4D8043-B12C-4A4B-A1AA-B6A57673B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50" y="3648958"/>
            <a:ext cx="573071" cy="573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lice Car Light on Twitter Twemoji 13.0.1">
            <a:extLst>
              <a:ext uri="{FF2B5EF4-FFF2-40B4-BE49-F238E27FC236}">
                <a16:creationId xmlns:a16="http://schemas.microsoft.com/office/drawing/2014/main" id="{57EE8462-C45A-4D84-B240-2A21B7B8E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503" y="3648957"/>
            <a:ext cx="573071" cy="57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3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C81539B-0E1E-469A-9B4B-648AE85C481B}"/>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4" name="Title 3">
                <a:extLst>
                  <a:ext uri="{FF2B5EF4-FFF2-40B4-BE49-F238E27FC236}">
                    <a16:creationId xmlns:a16="http://schemas.microsoft.com/office/drawing/2014/main" id="{AC81539B-0E1E-469A-9B4B-648AE85C481B}"/>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41E5388-2522-461A-ADB7-497079C2E429}"/>
              </a:ext>
            </a:extLst>
          </p:cNvPr>
          <p:cNvSpPr>
            <a:spLocks noGrp="1"/>
          </p:cNvSpPr>
          <p:nvPr>
            <p:ph idx="1"/>
          </p:nvPr>
        </p:nvSpPr>
        <p:spPr/>
        <p:txBody>
          <a:bodyPr>
            <a:normAutofit lnSpcReduction="10000"/>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Those look very different!!</a:t>
            </a:r>
          </a:p>
          <a:p>
            <a:r>
              <a:rPr lang="en-US" dirty="0"/>
              <a:t>It’s going to take some creativity to make the conversion.</a:t>
            </a:r>
          </a:p>
          <a:p>
            <a:endParaRPr lang="en-US" dirty="0"/>
          </a:p>
          <a:p>
            <a:r>
              <a:rPr lang="en-US" dirty="0"/>
              <a:t>Your main takeaway from this lecture is </a:t>
            </a:r>
            <a:r>
              <a:rPr lang="en-US" b="1" dirty="0"/>
              <a:t>not </a:t>
            </a:r>
            <a:r>
              <a:rPr lang="en-US" dirty="0"/>
              <a:t>these particular reductions or these particular techniques.</a:t>
            </a:r>
          </a:p>
          <a:p>
            <a:r>
              <a:rPr lang="en-US" dirty="0"/>
              <a:t>Your takeaway is “wow, even if problems can look pretty different, they can be closely related!”</a:t>
            </a:r>
          </a:p>
        </p:txBody>
      </p:sp>
    </p:spTree>
    <p:extLst>
      <p:ext uri="{BB962C8B-B14F-4D97-AF65-F5344CB8AC3E}">
        <p14:creationId xmlns:p14="http://schemas.microsoft.com/office/powerpoint/2010/main" val="220849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25E2DE-9CB4-464C-B82A-ABC24400260A}"/>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2" name="Title 1">
                <a:extLst>
                  <a:ext uri="{FF2B5EF4-FFF2-40B4-BE49-F238E27FC236}">
                    <a16:creationId xmlns:a16="http://schemas.microsoft.com/office/drawing/2014/main" id="{5525E2DE-9CB4-464C-B82A-ABC24400260A}"/>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C46895B-B729-434F-AF8A-A3FEEDAC0D96}"/>
              </a:ext>
            </a:extLst>
          </p:cNvPr>
          <p:cNvSpPr>
            <a:spLocks noGrp="1"/>
          </p:cNvSpPr>
          <p:nvPr>
            <p:ph idx="1"/>
          </p:nvPr>
        </p:nvSpPr>
        <p:spPr/>
        <p:txBody>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3-SAT talks about Boolean variables and constraints.</a:t>
            </a:r>
          </a:p>
          <a:p>
            <a:r>
              <a:rPr lang="en-US" dirty="0"/>
              <a:t>What variables could we use to describe coloring? </a:t>
            </a:r>
          </a:p>
          <a:p>
            <a:r>
              <a:rPr lang="en-US" dirty="0"/>
              <a:t>What constraints would the coloring impose?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2737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lstStyle/>
              <a:p>
                <a:r>
                  <a:rPr lang="en-US" dirty="0"/>
                  <a:t>Variables: is this vertex red? Blue? Green? (can’t have just one variable, let’s just have three).</a:t>
                </a:r>
              </a:p>
              <a:p>
                <a:endParaRPr lang="en-US" dirty="0"/>
              </a:p>
              <a:p>
                <a:r>
                  <a:rPr lang="en-US" dirty="0"/>
                  <a:t>Constraints?</a:t>
                </a:r>
              </a:p>
              <a:p>
                <a:r>
                  <a:rPr lang="en-US" dirty="0"/>
                  <a:t>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different colors.</a:t>
                </a:r>
              </a:p>
              <a:p>
                <a14:m>
                  <m:oMath xmlns:m="http://schemas.openxmlformats.org/officeDocument/2006/math">
                    <m:r>
                      <a:rPr lang="en-US" b="0" i="1" smtClean="0">
                        <a:latin typeface="Cambria Math" panose="02040503050406030204" pitchFamily="18" charset="0"/>
                      </a:rPr>
                      <m:t>𝑢</m:t>
                    </m:r>
                  </m:oMath>
                </a14:m>
                <a:r>
                  <a:rPr lang="en-US" dirty="0"/>
                  <a:t> gets exactly one color. </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89465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normAutofit/>
              </a:bodyPr>
              <a:lstStyle/>
              <a:p>
                <a:r>
                  <a:rPr lang="en-US" dirty="0"/>
                  <a:t>Variables: is this vertex red? Blue? Green? (can’t have just one variable, let’s just have three).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endParaRPr lang="en-US" dirty="0"/>
              </a:p>
              <a:p>
                <a:r>
                  <a:rPr lang="en-US" dirty="0"/>
                  <a:t>Constraints?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oMath>
                </a14:m>
                <a:r>
                  <a:rPr lang="en-US" dirty="0">
                    <a:solidFill>
                      <a:schemeClr val="accent2"/>
                    </a:solidFill>
                  </a:rPr>
                  <a:t> is an edge, then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and </a:t>
                </a:r>
                <a14:m>
                  <m:oMath xmlns:m="http://schemas.openxmlformats.org/officeDocument/2006/math">
                    <m:r>
                      <a:rPr lang="en-US" b="0" i="1" smtClean="0">
                        <a:solidFill>
                          <a:schemeClr val="accent2"/>
                        </a:solidFill>
                        <a:latin typeface="Cambria Math" panose="02040503050406030204" pitchFamily="18" charset="0"/>
                      </a:rPr>
                      <m:t>𝑣</m:t>
                    </m:r>
                  </m:oMath>
                </a14:m>
                <a:r>
                  <a:rPr lang="en-US" dirty="0">
                    <a:solidFill>
                      <a:schemeClr val="accent2"/>
                    </a:solidFill>
                  </a:rPr>
                  <a:t> are different colors.</a:t>
                </a:r>
              </a:p>
              <a:p>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gets exactly one color. </a:t>
                </a:r>
                <a:endParaRPr lang="en-US" dirty="0"/>
              </a:p>
              <a:p>
                <a:r>
                  <a:rPr lang="en-US" dirty="0"/>
                  <a:t>These are going to take a bit of work:</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72753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40A-A2B9-4002-BC37-81342D7217D0}"/>
              </a:ext>
            </a:extLst>
          </p:cNvPr>
          <p:cNvSpPr>
            <a:spLocks noGrp="1"/>
          </p:cNvSpPr>
          <p:nvPr>
            <p:ph type="title"/>
          </p:nvPr>
        </p:nvSpPr>
        <p:spPr/>
        <p:txBody>
          <a:bodyPr/>
          <a:lstStyle/>
          <a:p>
            <a:r>
              <a:rPr lang="en-US" dirty="0"/>
              <a:t>Edge Requirements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63E509-32DE-42C8-AF39-687010EBEF43}"/>
                  </a:ext>
                </a:extLst>
              </p:cNvPr>
              <p:cNvSpPr>
                <a:spLocks noGrp="1"/>
              </p:cNvSpPr>
              <p:nvPr>
                <p:ph idx="1"/>
              </p:nvPr>
            </p:nvSpPr>
            <p:spPr/>
            <p:txBody>
              <a:bodyPr/>
              <a:lstStyle/>
              <a:p>
                <a:r>
                  <a:rPr lang="en-US" dirty="0"/>
                  <a:t>We need to make sure the edges are different colors.</a:t>
                </a:r>
              </a:p>
              <a:p>
                <a:r>
                  <a:rPr lang="en-US" dirty="0"/>
                  <a:t>As an example</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is red,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𝑣</m:t>
                    </m:r>
                  </m:oMath>
                </a14:m>
                <a:r>
                  <a:rPr lang="en-US" dirty="0"/>
                  <a:t> is blue OR </a:t>
                </a:r>
                <a14:m>
                  <m:oMath xmlns:m="http://schemas.openxmlformats.org/officeDocument/2006/math">
                    <m:r>
                      <a:rPr lang="en-US" b="0" i="1" smtClean="0">
                        <a:latin typeface="Cambria Math" panose="02040503050406030204" pitchFamily="18" charset="0"/>
                      </a:rPr>
                      <m:t>𝑣</m:t>
                    </m:r>
                  </m:oMath>
                </a14:m>
                <a:r>
                  <a:rPr lang="en-US" dirty="0"/>
                  <a:t> is green.</a:t>
                </a:r>
              </a:p>
              <a:p>
                <a:endParaRPr lang="en-US" b="0" i="1" dirty="0">
                  <a:latin typeface="Cambria Math" panose="02040503050406030204" pitchFamily="18" charset="0"/>
                </a:endParaRP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𝐹𝑎𝑙𝑠𝑒</m:t>
                    </m:r>
                    <m:r>
                      <a:rPr lang="en-US" b="0" i="1" smtClean="0">
                        <a:solidFill>
                          <a:schemeClr val="accent2"/>
                        </a:solidFill>
                        <a:latin typeface="Cambria Math" panose="02040503050406030204" pitchFamily="18" charset="0"/>
                      </a:rPr>
                      <m:t> </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p>
              <a:p>
                <a:endParaRPr lang="en-US" dirty="0">
                  <a:solidFill>
                    <a:schemeClr val="accent2"/>
                  </a:solidFill>
                </a:endParaRPr>
              </a:p>
              <a:p>
                <a:r>
                  <a:rPr lang="en-US" dirty="0"/>
                  <a:t>Law of implication: “if </a:t>
                </a:r>
                <a14:m>
                  <m:oMath xmlns:m="http://schemas.openxmlformats.org/officeDocument/2006/math">
                    <m:r>
                      <a:rPr lang="en-US" b="0" i="1" smtClean="0">
                        <a:latin typeface="Cambria Math" panose="02040503050406030204" pitchFamily="18" charset="0"/>
                      </a:rPr>
                      <m:t>𝑝</m:t>
                    </m:r>
                  </m:oMath>
                </a14:m>
                <a:r>
                  <a:rPr lang="en-US" dirty="0"/>
                  <a:t> then </a:t>
                </a:r>
                <a14:m>
                  <m:oMath xmlns:m="http://schemas.openxmlformats.org/officeDocument/2006/math">
                    <m:r>
                      <a:rPr lang="en-US" b="0" i="1" smtClean="0">
                        <a:latin typeface="Cambria Math" panose="02040503050406030204" pitchFamily="18" charset="0"/>
                      </a:rPr>
                      <m:t>𝑞</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4D63E509-32DE-42C8-AF39-687010EBEF4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042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Edge Constraints</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All combinations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370840">
                    <a:tc>
                      <a:txBody>
                        <a:bodyPr/>
                        <a:lstStyle/>
                        <a:p>
                          <a:r>
                            <a:rPr lang="en-US" sz="24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𝒖</m:t>
                              </m:r>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𝒗</m:t>
                              </m:r>
                              <m:r>
                                <a:rPr lang="en-US" sz="2400" b="1"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𝑢</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3392701871"/>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457200">
                    <a:tc>
                      <a:txBody>
                        <a:bodyPr/>
                        <a:lstStyle/>
                        <a:p>
                          <a:endParaRPr lang="en-US"/>
                        </a:p>
                      </a:txBody>
                      <a:tcPr>
                        <a:blipFill>
                          <a:blip r:embed="rId2"/>
                          <a:stretch>
                            <a:fillRect l="-120" t="-9333" r="-126826" b="-665333"/>
                          </a:stretch>
                        </a:blipFill>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86982">
                    <a:tc>
                      <a:txBody>
                        <a:bodyPr/>
                        <a:lstStyle/>
                        <a:p>
                          <a:endParaRPr lang="en-US"/>
                        </a:p>
                      </a:txBody>
                      <a:tcPr>
                        <a:blipFill>
                          <a:blip r:embed="rId2"/>
                          <a:stretch>
                            <a:fillRect l="-120" t="-102500" r="-126826" b="-523750"/>
                          </a:stretch>
                        </a:blipFill>
                      </a:tcPr>
                    </a:tc>
                    <a:tc>
                      <a:txBody>
                        <a:bodyPr/>
                        <a:lstStyle/>
                        <a:p>
                          <a:endParaRPr lang="en-US"/>
                        </a:p>
                      </a:txBody>
                      <a:tcPr>
                        <a:blipFill>
                          <a:blip r:embed="rId2"/>
                          <a:stretch>
                            <a:fillRect l="-79242" t="-102500" r="-379" b="-523750"/>
                          </a:stretch>
                        </a:blipFill>
                      </a:tcPr>
                    </a:tc>
                    <a:extLst>
                      <a:ext uri="{0D108BD9-81ED-4DB2-BD59-A6C34878D82A}">
                        <a16:rowId xmlns:a16="http://schemas.microsoft.com/office/drawing/2014/main" val="2989585035"/>
                      </a:ext>
                    </a:extLst>
                  </a:tr>
                  <a:tr h="486982">
                    <a:tc>
                      <a:txBody>
                        <a:bodyPr/>
                        <a:lstStyle/>
                        <a:p>
                          <a:endParaRPr lang="en-US"/>
                        </a:p>
                      </a:txBody>
                      <a:tcPr>
                        <a:blipFill>
                          <a:blip r:embed="rId2"/>
                          <a:stretch>
                            <a:fillRect l="-120" t="-202500" r="-126826" b="-423750"/>
                          </a:stretch>
                        </a:blipFill>
                      </a:tcPr>
                    </a:tc>
                    <a:tc>
                      <a:txBody>
                        <a:bodyPr/>
                        <a:lstStyle/>
                        <a:p>
                          <a:endParaRPr lang="en-US"/>
                        </a:p>
                      </a:txBody>
                      <a:tcPr>
                        <a:blipFill>
                          <a:blip r:embed="rId2"/>
                          <a:stretch>
                            <a:fillRect l="-79242" t="-202500" r="-379" b="-423750"/>
                          </a:stretch>
                        </a:blipFill>
                      </a:tcPr>
                    </a:tc>
                    <a:extLst>
                      <a:ext uri="{0D108BD9-81ED-4DB2-BD59-A6C34878D82A}">
                        <a16:rowId xmlns:a16="http://schemas.microsoft.com/office/drawing/2014/main" val="3122762175"/>
                      </a:ext>
                    </a:extLst>
                  </a:tr>
                  <a:tr h="486982">
                    <a:tc>
                      <a:txBody>
                        <a:bodyPr/>
                        <a:lstStyle/>
                        <a:p>
                          <a:endParaRPr lang="en-US"/>
                        </a:p>
                      </a:txBody>
                      <a:tcPr>
                        <a:blipFill>
                          <a:blip r:embed="rId2"/>
                          <a:stretch>
                            <a:fillRect l="-120" t="-302500" r="-126826" b="-323750"/>
                          </a:stretch>
                        </a:blipFill>
                      </a:tcPr>
                    </a:tc>
                    <a:tc>
                      <a:txBody>
                        <a:bodyPr/>
                        <a:lstStyle/>
                        <a:p>
                          <a:endParaRPr lang="en-US"/>
                        </a:p>
                      </a:txBody>
                      <a:tcPr>
                        <a:blipFill>
                          <a:blip r:embed="rId2"/>
                          <a:stretch>
                            <a:fillRect l="-79242" t="-302500" r="-379" b="-323750"/>
                          </a:stretch>
                        </a:blipFill>
                      </a:tcPr>
                    </a:tc>
                    <a:extLst>
                      <a:ext uri="{0D108BD9-81ED-4DB2-BD59-A6C34878D82A}">
                        <a16:rowId xmlns:a16="http://schemas.microsoft.com/office/drawing/2014/main" val="1968665760"/>
                      </a:ext>
                    </a:extLst>
                  </a:tr>
                  <a:tr h="486982">
                    <a:tc>
                      <a:txBody>
                        <a:bodyPr/>
                        <a:lstStyle/>
                        <a:p>
                          <a:endParaRPr lang="en-US"/>
                        </a:p>
                      </a:txBody>
                      <a:tcPr>
                        <a:blipFill>
                          <a:blip r:embed="rId2"/>
                          <a:stretch>
                            <a:fillRect l="-120" t="-402500" r="-126826" b="-223750"/>
                          </a:stretch>
                        </a:blipFill>
                      </a:tcPr>
                    </a:tc>
                    <a:tc>
                      <a:txBody>
                        <a:bodyPr/>
                        <a:lstStyle/>
                        <a:p>
                          <a:endParaRPr lang="en-US"/>
                        </a:p>
                      </a:txBody>
                      <a:tcPr>
                        <a:blipFill>
                          <a:blip r:embed="rId2"/>
                          <a:stretch>
                            <a:fillRect l="-79242" t="-402500" r="-379" b="-223750"/>
                          </a:stretch>
                        </a:blipFill>
                      </a:tcPr>
                    </a:tc>
                    <a:extLst>
                      <a:ext uri="{0D108BD9-81ED-4DB2-BD59-A6C34878D82A}">
                        <a16:rowId xmlns:a16="http://schemas.microsoft.com/office/drawing/2014/main" val="3024052586"/>
                      </a:ext>
                    </a:extLst>
                  </a:tr>
                  <a:tr h="486982">
                    <a:tc>
                      <a:txBody>
                        <a:bodyPr/>
                        <a:lstStyle/>
                        <a:p>
                          <a:endParaRPr lang="en-US"/>
                        </a:p>
                      </a:txBody>
                      <a:tcPr>
                        <a:blipFill>
                          <a:blip r:embed="rId2"/>
                          <a:stretch>
                            <a:fillRect l="-120" t="-502500" r="-126826" b="-123750"/>
                          </a:stretch>
                        </a:blipFill>
                      </a:tcPr>
                    </a:tc>
                    <a:tc>
                      <a:txBody>
                        <a:bodyPr/>
                        <a:lstStyle/>
                        <a:p>
                          <a:endParaRPr lang="en-US"/>
                        </a:p>
                      </a:txBody>
                      <a:tcPr>
                        <a:blipFill>
                          <a:blip r:embed="rId2"/>
                          <a:stretch>
                            <a:fillRect l="-79242" t="-502500" r="-379" b="-123750"/>
                          </a:stretch>
                        </a:blipFill>
                      </a:tcPr>
                    </a:tc>
                    <a:extLst>
                      <a:ext uri="{0D108BD9-81ED-4DB2-BD59-A6C34878D82A}">
                        <a16:rowId xmlns:a16="http://schemas.microsoft.com/office/drawing/2014/main" val="1481723040"/>
                      </a:ext>
                    </a:extLst>
                  </a:tr>
                  <a:tr h="486982">
                    <a:tc>
                      <a:txBody>
                        <a:bodyPr/>
                        <a:lstStyle/>
                        <a:p>
                          <a:endParaRPr lang="en-US"/>
                        </a:p>
                      </a:txBody>
                      <a:tcPr>
                        <a:blipFill>
                          <a:blip r:embed="rId2"/>
                          <a:stretch>
                            <a:fillRect l="-120" t="-602500" r="-126826" b="-23750"/>
                          </a:stretch>
                        </a:blipFill>
                      </a:tcPr>
                    </a:tc>
                    <a:tc>
                      <a:txBody>
                        <a:bodyPr/>
                        <a:lstStyle/>
                        <a:p>
                          <a:endParaRPr lang="en-US"/>
                        </a:p>
                      </a:txBody>
                      <a:tcPr>
                        <a:blipFill>
                          <a:blip r:embed="rId2"/>
                          <a:stretch>
                            <a:fillRect l="-79242" t="-602500" r="-379" b="-23750"/>
                          </a:stretch>
                        </a:blipFill>
                      </a:tcPr>
                    </a:tc>
                    <a:extLst>
                      <a:ext uri="{0D108BD9-81ED-4DB2-BD59-A6C34878D82A}">
                        <a16:rowId xmlns:a16="http://schemas.microsoft.com/office/drawing/2014/main" val="1432921544"/>
                      </a:ext>
                    </a:extLst>
                  </a:tr>
                </a:tbl>
              </a:graphicData>
            </a:graphic>
          </p:graphicFrame>
        </mc:Fallback>
      </mc:AlternateContent>
      <p:sp>
        <p:nvSpPr>
          <p:cNvPr id="5" name="Content Placeholder 2">
            <a:extLst>
              <a:ext uri="{FF2B5EF4-FFF2-40B4-BE49-F238E27FC236}">
                <a16:creationId xmlns:a16="http://schemas.microsoft.com/office/drawing/2014/main" id="{F37BE6FC-53DE-4BFA-B340-B88B31D76BAB}"/>
              </a:ext>
            </a:extLst>
          </p:cNvPr>
          <p:cNvSpPr txBox="1">
            <a:spLocks/>
          </p:cNvSpPr>
          <p:nvPr/>
        </p:nvSpPr>
        <p:spPr>
          <a:xfrm>
            <a:off x="245096" y="5929654"/>
            <a:ext cx="11187258" cy="558192"/>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Some of these aren’t strictly necessary (are implied by the others) but better safe than sorry.</a:t>
            </a:r>
          </a:p>
        </p:txBody>
      </p:sp>
    </p:spTree>
    <p:extLst>
      <p:ext uri="{BB962C8B-B14F-4D97-AF65-F5344CB8AC3E}">
        <p14:creationId xmlns:p14="http://schemas.microsoft.com/office/powerpoint/2010/main" val="2571979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a:xfrm>
            <a:off x="575239" y="263276"/>
            <a:ext cx="7425761" cy="1014667"/>
          </a:xfrm>
        </p:spPr>
        <p:txBody>
          <a:bodyPr>
            <a:normAutofit fontScale="90000"/>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a:xfrm>
            <a:off x="213346" y="2092507"/>
            <a:ext cx="9927660" cy="1457143"/>
          </a:xfrm>
        </p:spPr>
        <p:txBody>
          <a:bodyPr>
            <a:normAutofit lnSpcReduction="10000"/>
          </a:bodyPr>
          <a:lstStyle/>
          <a:p>
            <a:r>
              <a:rPr lang="en-US" sz="2400" dirty="0"/>
              <a:t>Suppose we used those constraints, ran the 3-SAT solver on these constraints, and just return what it says.</a:t>
            </a:r>
          </a:p>
          <a:p>
            <a:r>
              <a:rPr lang="en-US" sz="2400" dirty="0"/>
              <a:t>Are we done? If this reduction is correct, explain to each other why!</a:t>
            </a:r>
            <a:br>
              <a:rPr lang="en-US" sz="2400" dirty="0"/>
            </a:br>
            <a:r>
              <a:rPr lang="en-US" sz="2400" dirty="0"/>
              <a:t>If it’s not correct explain why not.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extLst/>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70840">
                    <a:tc>
                      <a:txBody>
                        <a:bodyPr/>
                        <a:lstStyle/>
                        <a:p>
                          <a:r>
                            <a:rPr lang="en-US" sz="20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𝒖</m:t>
                              </m:r>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𝒗</m:t>
                              </m:r>
                              <m:r>
                                <a:rPr lang="en-US" sz="2000" b="1"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a:txBody>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rPr>
                                <m:t>𝑢</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extLst>
                  <p:ext uri="{D42A27DB-BD31-4B8C-83A1-F6EECF244321}">
                    <p14:modId xmlns:p14="http://schemas.microsoft.com/office/powerpoint/2010/main" val="3973126891"/>
                  </p:ext>
                </p:extLst>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96240">
                    <a:tc>
                      <a:txBody>
                        <a:bodyPr/>
                        <a:lstStyle/>
                        <a:p>
                          <a:endParaRPr lang="en-US"/>
                        </a:p>
                      </a:txBody>
                      <a:tcPr>
                        <a:blipFill>
                          <a:blip r:embed="rId2"/>
                          <a:stretch>
                            <a:fillRect l="-147" t="-6154" r="-126951" b="-661538"/>
                          </a:stretch>
                        </a:blipFill>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20942">
                    <a:tc>
                      <a:txBody>
                        <a:bodyPr/>
                        <a:lstStyle/>
                        <a:p>
                          <a:endParaRPr lang="en-US"/>
                        </a:p>
                      </a:txBody>
                      <a:tcPr>
                        <a:blipFill>
                          <a:blip r:embed="rId2"/>
                          <a:stretch>
                            <a:fillRect l="-147" t="-100000" r="-126951" b="-523188"/>
                          </a:stretch>
                        </a:blipFill>
                      </a:tcPr>
                    </a:tc>
                    <a:tc>
                      <a:txBody>
                        <a:bodyPr/>
                        <a:lstStyle/>
                        <a:p>
                          <a:endParaRPr lang="en-US"/>
                        </a:p>
                      </a:txBody>
                      <a:tcPr>
                        <a:blipFill>
                          <a:blip r:embed="rId2"/>
                          <a:stretch>
                            <a:fillRect l="-79254" t="-100000" r="-466" b="-523188"/>
                          </a:stretch>
                        </a:blipFill>
                      </a:tcPr>
                    </a:tc>
                    <a:extLst>
                      <a:ext uri="{0D108BD9-81ED-4DB2-BD59-A6C34878D82A}">
                        <a16:rowId xmlns:a16="http://schemas.microsoft.com/office/drawing/2014/main" val="2989585035"/>
                      </a:ext>
                    </a:extLst>
                  </a:tr>
                  <a:tr h="420942">
                    <a:tc>
                      <a:txBody>
                        <a:bodyPr/>
                        <a:lstStyle/>
                        <a:p>
                          <a:endParaRPr lang="en-US"/>
                        </a:p>
                      </a:txBody>
                      <a:tcPr>
                        <a:blipFill>
                          <a:blip r:embed="rId2"/>
                          <a:stretch>
                            <a:fillRect l="-147" t="-200000" r="-126951" b="-423188"/>
                          </a:stretch>
                        </a:blipFill>
                      </a:tcPr>
                    </a:tc>
                    <a:tc>
                      <a:txBody>
                        <a:bodyPr/>
                        <a:lstStyle/>
                        <a:p>
                          <a:endParaRPr lang="en-US"/>
                        </a:p>
                      </a:txBody>
                      <a:tcPr>
                        <a:blipFill>
                          <a:blip r:embed="rId2"/>
                          <a:stretch>
                            <a:fillRect l="-79254" t="-200000" r="-466" b="-423188"/>
                          </a:stretch>
                        </a:blipFill>
                      </a:tcPr>
                    </a:tc>
                    <a:extLst>
                      <a:ext uri="{0D108BD9-81ED-4DB2-BD59-A6C34878D82A}">
                        <a16:rowId xmlns:a16="http://schemas.microsoft.com/office/drawing/2014/main" val="3122762175"/>
                      </a:ext>
                    </a:extLst>
                  </a:tr>
                  <a:tr h="420942">
                    <a:tc>
                      <a:txBody>
                        <a:bodyPr/>
                        <a:lstStyle/>
                        <a:p>
                          <a:endParaRPr lang="en-US"/>
                        </a:p>
                      </a:txBody>
                      <a:tcPr>
                        <a:blipFill>
                          <a:blip r:embed="rId2"/>
                          <a:stretch>
                            <a:fillRect l="-147" t="-295714" r="-126951" b="-317143"/>
                          </a:stretch>
                        </a:blipFill>
                      </a:tcPr>
                    </a:tc>
                    <a:tc>
                      <a:txBody>
                        <a:bodyPr/>
                        <a:lstStyle/>
                        <a:p>
                          <a:endParaRPr lang="en-US"/>
                        </a:p>
                      </a:txBody>
                      <a:tcPr>
                        <a:blipFill>
                          <a:blip r:embed="rId2"/>
                          <a:stretch>
                            <a:fillRect l="-79254" t="-295714" r="-466" b="-317143"/>
                          </a:stretch>
                        </a:blipFill>
                      </a:tcPr>
                    </a:tc>
                    <a:extLst>
                      <a:ext uri="{0D108BD9-81ED-4DB2-BD59-A6C34878D82A}">
                        <a16:rowId xmlns:a16="http://schemas.microsoft.com/office/drawing/2014/main" val="1968665760"/>
                      </a:ext>
                    </a:extLst>
                  </a:tr>
                  <a:tr h="420942">
                    <a:tc>
                      <a:txBody>
                        <a:bodyPr/>
                        <a:lstStyle/>
                        <a:p>
                          <a:endParaRPr lang="en-US"/>
                        </a:p>
                      </a:txBody>
                      <a:tcPr>
                        <a:blipFill>
                          <a:blip r:embed="rId2"/>
                          <a:stretch>
                            <a:fillRect l="-147" t="-401449" r="-126951" b="-221739"/>
                          </a:stretch>
                        </a:blipFill>
                      </a:tcPr>
                    </a:tc>
                    <a:tc>
                      <a:txBody>
                        <a:bodyPr/>
                        <a:lstStyle/>
                        <a:p>
                          <a:endParaRPr lang="en-US"/>
                        </a:p>
                      </a:txBody>
                      <a:tcPr>
                        <a:blipFill>
                          <a:blip r:embed="rId2"/>
                          <a:stretch>
                            <a:fillRect l="-79254" t="-401449" r="-466" b="-221739"/>
                          </a:stretch>
                        </a:blipFill>
                      </a:tcPr>
                    </a:tc>
                    <a:extLst>
                      <a:ext uri="{0D108BD9-81ED-4DB2-BD59-A6C34878D82A}">
                        <a16:rowId xmlns:a16="http://schemas.microsoft.com/office/drawing/2014/main" val="3024052586"/>
                      </a:ext>
                    </a:extLst>
                  </a:tr>
                  <a:tr h="420942">
                    <a:tc>
                      <a:txBody>
                        <a:bodyPr/>
                        <a:lstStyle/>
                        <a:p>
                          <a:endParaRPr lang="en-US"/>
                        </a:p>
                      </a:txBody>
                      <a:tcPr>
                        <a:blipFill>
                          <a:blip r:embed="rId2"/>
                          <a:stretch>
                            <a:fillRect l="-147" t="-501449" r="-126951" b="-121739"/>
                          </a:stretch>
                        </a:blipFill>
                      </a:tcPr>
                    </a:tc>
                    <a:tc>
                      <a:txBody>
                        <a:bodyPr/>
                        <a:lstStyle/>
                        <a:p>
                          <a:endParaRPr lang="en-US"/>
                        </a:p>
                      </a:txBody>
                      <a:tcPr>
                        <a:blipFill>
                          <a:blip r:embed="rId2"/>
                          <a:stretch>
                            <a:fillRect l="-79254" t="-501449" r="-466" b="-121739"/>
                          </a:stretch>
                        </a:blipFill>
                      </a:tcPr>
                    </a:tc>
                    <a:extLst>
                      <a:ext uri="{0D108BD9-81ED-4DB2-BD59-A6C34878D82A}">
                        <a16:rowId xmlns:a16="http://schemas.microsoft.com/office/drawing/2014/main" val="1481723040"/>
                      </a:ext>
                    </a:extLst>
                  </a:tr>
                  <a:tr h="420942">
                    <a:tc>
                      <a:txBody>
                        <a:bodyPr/>
                        <a:lstStyle/>
                        <a:p>
                          <a:endParaRPr lang="en-US"/>
                        </a:p>
                      </a:txBody>
                      <a:tcPr>
                        <a:blipFill>
                          <a:blip r:embed="rId2"/>
                          <a:stretch>
                            <a:fillRect l="-147" t="-601449" r="-126951" b="-21739"/>
                          </a:stretch>
                        </a:blipFill>
                      </a:tcPr>
                    </a:tc>
                    <a:tc>
                      <a:txBody>
                        <a:bodyPr/>
                        <a:lstStyle/>
                        <a:p>
                          <a:endParaRPr lang="en-US"/>
                        </a:p>
                      </a:txBody>
                      <a:tcPr>
                        <a:blipFill>
                          <a:blip r:embed="rId2"/>
                          <a:stretch>
                            <a:fillRect l="-79254" t="-601449" r="-466" b="-21739"/>
                          </a:stretch>
                        </a:blipFill>
                      </a:tcPr>
                    </a:tc>
                    <a:extLst>
                      <a:ext uri="{0D108BD9-81ED-4DB2-BD59-A6C34878D82A}">
                        <a16:rowId xmlns:a16="http://schemas.microsoft.com/office/drawing/2014/main" val="1432921544"/>
                      </a:ext>
                    </a:extLst>
                  </a:tr>
                </a:tbl>
              </a:graphicData>
            </a:graphic>
          </p:graphicFrame>
        </mc:Fallback>
      </mc:AlternateContent>
    </p:spTree>
    <p:extLst>
      <p:ext uri="{BB962C8B-B14F-4D97-AF65-F5344CB8AC3E}">
        <p14:creationId xmlns:p14="http://schemas.microsoft.com/office/powerpoint/2010/main" val="394155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AF14-4F7B-4820-B216-E62585FFE4C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F46CA7DE-4334-45CF-BE9B-61A51E83568A}"/>
              </a:ext>
            </a:extLst>
          </p:cNvPr>
          <p:cNvSpPr>
            <a:spLocks noGrp="1"/>
          </p:cNvSpPr>
          <p:nvPr>
            <p:ph idx="1"/>
          </p:nvPr>
        </p:nvSpPr>
        <p:spPr/>
        <p:txBody>
          <a:bodyPr>
            <a:normAutofit lnSpcReduction="10000"/>
          </a:bodyPr>
          <a:lstStyle/>
          <a:p>
            <a:r>
              <a:rPr lang="en-US" dirty="0"/>
              <a:t>Today: </a:t>
            </a:r>
            <a:br>
              <a:rPr lang="en-US" dirty="0"/>
            </a:br>
            <a:r>
              <a:rPr lang="en-US" dirty="0"/>
              <a:t>More definitions: what are the “hard” problems we want to avoid?</a:t>
            </a:r>
            <a:br>
              <a:rPr lang="en-US" dirty="0"/>
            </a:br>
            <a:r>
              <a:rPr lang="en-US" dirty="0"/>
              <a:t>More reduction examples.</a:t>
            </a:r>
          </a:p>
          <a:p>
            <a:r>
              <a:rPr lang="en-US" dirty="0"/>
              <a:t>Overarching Goal: </a:t>
            </a:r>
          </a:p>
          <a:p>
            <a:r>
              <a:rPr lang="en-US" dirty="0"/>
              <a:t>Even problems that look very different can be reduced to each other.</a:t>
            </a:r>
          </a:p>
          <a:p>
            <a:r>
              <a:rPr lang="en-US" dirty="0"/>
              <a:t>We’ll do a couple examples together, so you find it plausible.</a:t>
            </a:r>
          </a:p>
          <a:p>
            <a:r>
              <a:rPr lang="en-US" dirty="0"/>
              <a:t>What’s the significance of these reductions?</a:t>
            </a:r>
          </a:p>
          <a:p>
            <a:endParaRPr lang="en-US" dirty="0"/>
          </a:p>
          <a:p>
            <a:r>
              <a:rPr lang="en-US" dirty="0"/>
              <a:t>Later this week – what do you do when a problem you’re trying to solve is hard?</a:t>
            </a:r>
          </a:p>
        </p:txBody>
      </p:sp>
    </p:spTree>
    <p:extLst>
      <p:ext uri="{BB962C8B-B14F-4D97-AF65-F5344CB8AC3E}">
        <p14:creationId xmlns:p14="http://schemas.microsoft.com/office/powerpoint/2010/main" val="275740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p:txBody>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p:txBody>
          <a:bodyPr/>
          <a:lstStyle/>
          <a:p>
            <a:r>
              <a:rPr lang="en-US" dirty="0"/>
              <a:t>Suppose we used those constraints, ran the 3-SAT solver on what we got.</a:t>
            </a:r>
          </a:p>
          <a:p>
            <a:endParaRPr lang="en-US" dirty="0"/>
          </a:p>
          <a:p>
            <a:r>
              <a:rPr lang="en-US" dirty="0"/>
              <a:t>If the graph is 3-colorable, then the 3-SAT instance has a solution (pick your favorite coloring and set the variables to match that coloring). </a:t>
            </a:r>
          </a:p>
          <a:p>
            <a:r>
              <a:rPr lang="en-US" dirty="0"/>
              <a:t>If the graph is not 3-colorable</a:t>
            </a:r>
          </a:p>
          <a:p>
            <a:r>
              <a:rPr lang="en-US" dirty="0"/>
              <a:t>The 3-SAT solver will still say there’s a solution for this instance. Just set every variable to false!</a:t>
            </a:r>
          </a:p>
        </p:txBody>
      </p:sp>
    </p:spTree>
    <p:extLst>
      <p:ext uri="{BB962C8B-B14F-4D97-AF65-F5344CB8AC3E}">
        <p14:creationId xmlns:p14="http://schemas.microsoft.com/office/powerpoint/2010/main" val="41173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5B9-20CB-4240-9F3F-B54682B8C572}"/>
              </a:ext>
            </a:extLst>
          </p:cNvPr>
          <p:cNvSpPr>
            <a:spLocks noGrp="1"/>
          </p:cNvSpPr>
          <p:nvPr>
            <p:ph type="title"/>
          </p:nvPr>
        </p:nvSpPr>
        <p:spPr/>
        <p:txBody>
          <a:bodyPr/>
          <a:lstStyle/>
          <a:p>
            <a:r>
              <a:rPr lang="en-US" dirty="0"/>
              <a:t>Consistency Constraints</a:t>
            </a:r>
          </a:p>
        </p:txBody>
      </p:sp>
      <p:sp>
        <p:nvSpPr>
          <p:cNvPr id="3" name="Content Placeholder 2">
            <a:extLst>
              <a:ext uri="{FF2B5EF4-FFF2-40B4-BE49-F238E27FC236}">
                <a16:creationId xmlns:a16="http://schemas.microsoft.com/office/drawing/2014/main" id="{244162AF-4C48-4E54-8214-3CBDA0D6C33D}"/>
              </a:ext>
            </a:extLst>
          </p:cNvPr>
          <p:cNvSpPr>
            <a:spLocks noGrp="1"/>
          </p:cNvSpPr>
          <p:nvPr>
            <p:ph idx="1"/>
          </p:nvPr>
        </p:nvSpPr>
        <p:spPr/>
        <p:txBody>
          <a:bodyPr/>
          <a:lstStyle/>
          <a:p>
            <a:r>
              <a:rPr lang="en-US" dirty="0"/>
              <a:t>Reductions often need extra constraints/structures.</a:t>
            </a:r>
          </a:p>
          <a:p>
            <a:r>
              <a:rPr lang="en-US" dirty="0"/>
              <a:t>When you say “I want this variable to mean X” you really need to force the variable to mean X.</a:t>
            </a:r>
          </a:p>
          <a:p>
            <a:endParaRPr lang="en-US" dirty="0"/>
          </a:p>
          <a:p>
            <a:r>
              <a:rPr lang="en-US" dirty="0"/>
              <a:t>So if you want a coloring, you need to make sure even “well, yeah of course that’s what I meant” requirements are explicit. </a:t>
            </a:r>
          </a:p>
          <a:p>
            <a:endParaRPr lang="en-US" dirty="0"/>
          </a:p>
          <a:p>
            <a:r>
              <a:rPr lang="en-US" dirty="0"/>
              <a:t>What are we missing? Every vertex needs exactly one color.</a:t>
            </a:r>
          </a:p>
        </p:txBody>
      </p:sp>
    </p:spTree>
    <p:extLst>
      <p:ext uri="{BB962C8B-B14F-4D97-AF65-F5344CB8AC3E}">
        <p14:creationId xmlns:p14="http://schemas.microsoft.com/office/powerpoint/2010/main" val="213617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More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nvPr>
            </p:nvGraphicFramePr>
            <p:xfrm>
              <a:off x="688678" y="1911019"/>
              <a:ext cx="11358778" cy="3838642"/>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37084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20286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796876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smtClean="0">
                                  <a:latin typeface="Cambria Math" panose="02040503050406030204" pitchFamily="18" charset="0"/>
                                </a:rPr>
                                <m:t>𝑢</m:t>
                              </m:r>
                            </m:oMath>
                          </a14:m>
                          <a:r>
                            <a:rPr lang="en-US" sz="2400" dirty="0"/>
                            <a:t> gets a</a:t>
                          </a:r>
                          <a:r>
                            <a:rPr lang="en-US" sz="2400" baseline="0" dirty="0"/>
                            <a:t> color!</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a:t>
                          </a:r>
                          <a:r>
                            <a:rPr lang="en-US" sz="2400" baseline="0" dirty="0"/>
                            <a:t> </a:t>
                          </a:r>
                          <a14:m>
                            <m:oMath xmlns:m="http://schemas.openxmlformats.org/officeDocument/2006/math">
                              <m:sSub>
                                <m:sSubPr>
                                  <m:ctrlPr>
                                    <a:rPr lang="en-US" sz="2400" i="1" baseline="0" smtClean="0">
                                      <a:latin typeface="Cambria Math" panose="02040503050406030204" pitchFamily="18" charset="0"/>
                                    </a:rPr>
                                  </m:ctrlPr>
                                </m:sSubPr>
                                <m:e>
                                  <m:r>
                                    <a:rPr lang="en-US" sz="2400" baseline="0" smtClean="0">
                                      <a:latin typeface="Cambria Math" panose="02040503050406030204" pitchFamily="18" charset="0"/>
                                    </a:rPr>
                                    <m:t>𝑥</m:t>
                                  </m:r>
                                </m:e>
                                <m:sub>
                                  <m:r>
                                    <a:rPr lang="en-US" sz="2400" baseline="0" smtClean="0">
                                      <a:latin typeface="Cambria Math" panose="02040503050406030204" pitchFamily="18" charset="0"/>
                                    </a:rPr>
                                    <m:t>𝑢</m:t>
                                  </m:r>
                                  <m:r>
                                    <a:rPr lang="en-US" sz="2400" baseline="0" smtClean="0">
                                      <a:latin typeface="Cambria Math" panose="02040503050406030204" pitchFamily="18" charset="0"/>
                                    </a:rPr>
                                    <m:t>,</m:t>
                                  </m:r>
                                  <m:r>
                                    <a:rPr lang="en-US" sz="2400" baseline="0" smtClean="0">
                                      <a:latin typeface="Cambria Math" panose="02040503050406030204" pitchFamily="18" charset="0"/>
                                    </a:rPr>
                                    <m:t>𝑏</m:t>
                                  </m:r>
                                </m:sub>
                              </m:sSub>
                              <m:r>
                                <a:rPr lang="en-US" sz="2400" baseline="0" smtClean="0">
                                  <a:latin typeface="Cambria Math" panose="02040503050406030204" pitchFamily="18" charset="0"/>
                                </a:rPr>
                                <m:t>==</m:t>
                              </m:r>
                              <m:r>
                                <a:rPr lang="en-US" sz="2400" baseline="0" smtClean="0">
                                  <a:latin typeface="Cambria Math" panose="02040503050406030204" pitchFamily="18"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621177661"/>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63087"/>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45720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473266">
                    <a:tc>
                      <a:txBody>
                        <a:bodyPr/>
                        <a:lstStyle/>
                        <a:p>
                          <a:endParaRPr lang="en-US"/>
                        </a:p>
                      </a:txBody>
                      <a:tcPr>
                        <a:blipFill>
                          <a:blip r:embed="rId2"/>
                          <a:stretch>
                            <a:fillRect l="-130" t="-106410" r="-143677" b="-641026"/>
                          </a:stretch>
                        </a:blipFill>
                      </a:tcPr>
                    </a:tc>
                    <a:tc>
                      <a:txBody>
                        <a:bodyPr/>
                        <a:lstStyle/>
                        <a:p>
                          <a:endParaRPr lang="en-US"/>
                        </a:p>
                      </a:txBody>
                      <a:tcPr>
                        <a:blipFill>
                          <a:blip r:embed="rId2"/>
                          <a:stretch>
                            <a:fillRect l="-69945" t="-106410" r="-364" b="-641026"/>
                          </a:stretch>
                        </a:blipFill>
                      </a:tcPr>
                    </a:tc>
                    <a:extLst>
                      <a:ext uri="{0D108BD9-81ED-4DB2-BD59-A6C34878D82A}">
                        <a16:rowId xmlns:a16="http://schemas.microsoft.com/office/drawing/2014/main" val="2989585035"/>
                      </a:ext>
                    </a:extLst>
                  </a:tr>
                  <a:tr h="491871">
                    <a:tc>
                      <a:txBody>
                        <a:bodyPr/>
                        <a:lstStyle/>
                        <a:p>
                          <a:endParaRPr lang="en-US"/>
                        </a:p>
                      </a:txBody>
                      <a:tcPr>
                        <a:blipFill>
                          <a:blip r:embed="rId2"/>
                          <a:stretch>
                            <a:fillRect l="-130" t="-198765" r="-143677" b="-517284"/>
                          </a:stretch>
                        </a:blipFill>
                      </a:tcPr>
                    </a:tc>
                    <a:tc>
                      <a:txBody>
                        <a:bodyPr/>
                        <a:lstStyle/>
                        <a:p>
                          <a:endParaRPr lang="en-US"/>
                        </a:p>
                      </a:txBody>
                      <a:tcPr>
                        <a:blipFill>
                          <a:blip r:embed="rId2"/>
                          <a:stretch>
                            <a:fillRect l="-69945" t="-198765" r="-364" b="-517284"/>
                          </a:stretch>
                        </a:blipFill>
                      </a:tcPr>
                    </a:tc>
                    <a:extLst>
                      <a:ext uri="{0D108BD9-81ED-4DB2-BD59-A6C34878D82A}">
                        <a16:rowId xmlns:a16="http://schemas.microsoft.com/office/drawing/2014/main" val="3122762175"/>
                      </a:ext>
                    </a:extLst>
                  </a:tr>
                  <a:tr h="473266">
                    <a:tc>
                      <a:txBody>
                        <a:bodyPr/>
                        <a:lstStyle/>
                        <a:p>
                          <a:endParaRPr lang="en-US"/>
                        </a:p>
                      </a:txBody>
                      <a:tcPr>
                        <a:blipFill>
                          <a:blip r:embed="rId2"/>
                          <a:stretch>
                            <a:fillRect l="-130" t="-310256" r="-143677" b="-437179"/>
                          </a:stretch>
                        </a:blipFill>
                      </a:tcPr>
                    </a:tc>
                    <a:tc>
                      <a:txBody>
                        <a:bodyPr/>
                        <a:lstStyle/>
                        <a:p>
                          <a:endParaRPr lang="en-US"/>
                        </a:p>
                      </a:txBody>
                      <a:tcPr>
                        <a:blipFill>
                          <a:blip r:embed="rId2"/>
                          <a:stretch>
                            <a:fillRect l="-69945" t="-310256" r="-364" b="-437179"/>
                          </a:stretch>
                        </a:blipFill>
                      </a:tcPr>
                    </a:tc>
                    <a:extLst>
                      <a:ext uri="{0D108BD9-81ED-4DB2-BD59-A6C34878D82A}">
                        <a16:rowId xmlns:a16="http://schemas.microsoft.com/office/drawing/2014/main" val="1968665760"/>
                      </a:ext>
                    </a:extLst>
                  </a:tr>
                  <a:tr h="491871">
                    <a:tc>
                      <a:txBody>
                        <a:bodyPr/>
                        <a:lstStyle/>
                        <a:p>
                          <a:endParaRPr lang="en-US"/>
                        </a:p>
                      </a:txBody>
                      <a:tcPr>
                        <a:blipFill>
                          <a:blip r:embed="rId2"/>
                          <a:stretch>
                            <a:fillRect l="-130" t="-400000" r="-143677" b="-326250"/>
                          </a:stretch>
                        </a:blipFill>
                      </a:tcPr>
                    </a:tc>
                    <a:tc>
                      <a:txBody>
                        <a:bodyPr/>
                        <a:lstStyle/>
                        <a:p>
                          <a:endParaRPr lang="en-US"/>
                        </a:p>
                      </a:txBody>
                      <a:tcPr>
                        <a:blipFill>
                          <a:blip r:embed="rId2"/>
                          <a:stretch>
                            <a:fillRect l="-69945" t="-400000" r="-364" b="-326250"/>
                          </a:stretch>
                        </a:blipFill>
                      </a:tcPr>
                    </a:tc>
                    <a:extLst>
                      <a:ext uri="{0D108BD9-81ED-4DB2-BD59-A6C34878D82A}">
                        <a16:rowId xmlns:a16="http://schemas.microsoft.com/office/drawing/2014/main" val="3024052586"/>
                      </a:ext>
                    </a:extLst>
                  </a:tr>
                  <a:tr h="491871">
                    <a:tc>
                      <a:txBody>
                        <a:bodyPr/>
                        <a:lstStyle/>
                        <a:p>
                          <a:endParaRPr lang="en-US"/>
                        </a:p>
                      </a:txBody>
                      <a:tcPr>
                        <a:blipFill>
                          <a:blip r:embed="rId2"/>
                          <a:stretch>
                            <a:fillRect l="-130" t="-493827" r="-143677" b="-222222"/>
                          </a:stretch>
                        </a:blipFill>
                      </a:tcPr>
                    </a:tc>
                    <a:tc>
                      <a:txBody>
                        <a:bodyPr/>
                        <a:lstStyle/>
                        <a:p>
                          <a:endParaRPr lang="en-US"/>
                        </a:p>
                      </a:txBody>
                      <a:tcPr>
                        <a:blipFill>
                          <a:blip r:embed="rId2"/>
                          <a:stretch>
                            <a:fillRect l="-69945" t="-493827" r="-364" b="-222222"/>
                          </a:stretch>
                        </a:blipFill>
                      </a:tcPr>
                    </a:tc>
                    <a:extLst>
                      <a:ext uri="{0D108BD9-81ED-4DB2-BD59-A6C34878D82A}">
                        <a16:rowId xmlns:a16="http://schemas.microsoft.com/office/drawing/2014/main" val="620286432"/>
                      </a:ext>
                    </a:extLst>
                  </a:tr>
                  <a:tr h="491871">
                    <a:tc>
                      <a:txBody>
                        <a:bodyPr/>
                        <a:lstStyle/>
                        <a:p>
                          <a:endParaRPr lang="en-US"/>
                        </a:p>
                      </a:txBody>
                      <a:tcPr>
                        <a:blipFill>
                          <a:blip r:embed="rId2"/>
                          <a:stretch>
                            <a:fillRect l="-130" t="-593827" r="-143677" b="-122222"/>
                          </a:stretch>
                        </a:blipFill>
                      </a:tcPr>
                    </a:tc>
                    <a:tc>
                      <a:txBody>
                        <a:bodyPr/>
                        <a:lstStyle/>
                        <a:p>
                          <a:endParaRPr lang="en-US"/>
                        </a:p>
                      </a:txBody>
                      <a:tcPr>
                        <a:blipFill>
                          <a:blip r:embed="rId2"/>
                          <a:stretch>
                            <a:fillRect l="-69945" t="-593827" r="-364" b="-122222"/>
                          </a:stretch>
                        </a:blipFill>
                      </a:tcPr>
                    </a:tc>
                    <a:extLst>
                      <a:ext uri="{0D108BD9-81ED-4DB2-BD59-A6C34878D82A}">
                        <a16:rowId xmlns:a16="http://schemas.microsoft.com/office/drawing/2014/main" val="796876694"/>
                      </a:ext>
                    </a:extLst>
                  </a:tr>
                  <a:tr h="491871">
                    <a:tc>
                      <a:txBody>
                        <a:bodyPr/>
                        <a:lstStyle/>
                        <a:p>
                          <a:endParaRPr lang="en-US"/>
                        </a:p>
                      </a:txBody>
                      <a:tcPr>
                        <a:blipFill>
                          <a:blip r:embed="rId2"/>
                          <a:stretch>
                            <a:fillRect l="-130" t="-693827" r="-143677" b="-22222"/>
                          </a:stretch>
                        </a:blipFill>
                      </a:tcPr>
                    </a:tc>
                    <a:tc>
                      <a:txBody>
                        <a:bodyPr/>
                        <a:lstStyle/>
                        <a:p>
                          <a:endParaRPr lang="en-US"/>
                        </a:p>
                      </a:txBody>
                      <a:tcPr>
                        <a:blipFill>
                          <a:blip r:embed="rId2"/>
                          <a:stretch>
                            <a:fillRect l="-69945" t="-693827" r="-364" b="-22222"/>
                          </a:stretch>
                        </a:blipFill>
                      </a:tcPr>
                    </a:tc>
                    <a:extLst>
                      <a:ext uri="{0D108BD9-81ED-4DB2-BD59-A6C34878D82A}">
                        <a16:rowId xmlns:a16="http://schemas.microsoft.com/office/drawing/2014/main" val="2621177661"/>
                      </a:ext>
                    </a:extLst>
                  </a:tr>
                </a:tbl>
              </a:graphicData>
            </a:graphic>
          </p:graphicFrame>
        </mc:Fallback>
      </mc:AlternateContent>
    </p:spTree>
    <p:extLst>
      <p:ext uri="{BB962C8B-B14F-4D97-AF65-F5344CB8AC3E}">
        <p14:creationId xmlns:p14="http://schemas.microsoft.com/office/powerpoint/2010/main" val="496661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9EA5A9-0B3E-4915-8FF9-1B6BC85DEC60}"/>
                  </a:ext>
                </a:extLst>
              </p:cNvPr>
              <p:cNvSpPr>
                <a:spLocks noGrp="1"/>
              </p:cNvSpPr>
              <p:nvPr>
                <p:ph type="title"/>
              </p:nvPr>
            </p:nvSpPr>
            <p:spPr/>
            <p:txBody>
              <a:bodyPr/>
              <a:lstStyle/>
              <a:p>
                <a:r>
                  <a:rPr lang="en-US" dirty="0"/>
                  <a:t>From </a:t>
                </a:r>
                <a14:m>
                  <m:oMath xmlns:m="http://schemas.openxmlformats.org/officeDocument/2006/math">
                    <m:r>
                      <a:rPr lang="en-US" b="0" i="1" smtClean="0">
                        <a:latin typeface="Cambria Math" panose="02040503050406030204" pitchFamily="18" charset="0"/>
                      </a:rPr>
                      <m:t>2</m:t>
                    </m:r>
                  </m:oMath>
                </a14:m>
                <a:r>
                  <a:rPr lang="en-US" dirty="0"/>
                  <a:t> to </a:t>
                </a:r>
                <a14:m>
                  <m:oMath xmlns:m="http://schemas.openxmlformats.org/officeDocument/2006/math">
                    <m:r>
                      <a:rPr lang="en-US" b="0" i="1" smtClean="0">
                        <a:latin typeface="Cambria Math" panose="02040503050406030204" pitchFamily="18" charset="0"/>
                      </a:rPr>
                      <m:t>3</m:t>
                    </m:r>
                  </m:oMath>
                </a14:m>
                <a:r>
                  <a:rPr lang="en-US" dirty="0"/>
                  <a:t>.</a:t>
                </a:r>
              </a:p>
            </p:txBody>
          </p:sp>
        </mc:Choice>
        <mc:Fallback xmlns="">
          <p:sp>
            <p:nvSpPr>
              <p:cNvPr id="2" name="Title 1">
                <a:extLst>
                  <a:ext uri="{FF2B5EF4-FFF2-40B4-BE49-F238E27FC236}">
                    <a16:creationId xmlns:a16="http://schemas.microsoft.com/office/drawing/2014/main" id="{3F9EA5A9-0B3E-4915-8FF9-1B6BC85DEC6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F48356-B815-4141-87DA-85D1BCED5EC2}"/>
                  </a:ext>
                </a:extLst>
              </p:cNvPr>
              <p:cNvSpPr>
                <a:spLocks noGrp="1"/>
              </p:cNvSpPr>
              <p:nvPr>
                <p:ph idx="1"/>
              </p:nvPr>
            </p:nvSpPr>
            <p:spPr/>
            <p:txBody>
              <a:bodyPr>
                <a:normAutofit lnSpcReduction="10000"/>
              </a:bodyPr>
              <a:lstStyle/>
              <a:p>
                <a:r>
                  <a:rPr lang="en-US" dirty="0"/>
                  <a:t>Hang on! Is this allowed in </a:t>
                </a:r>
                <a14:m>
                  <m:oMath xmlns:m="http://schemas.openxmlformats.org/officeDocument/2006/math">
                    <m:r>
                      <a:rPr lang="en-US" b="0" i="1" smtClean="0">
                        <a:latin typeface="Cambria Math" panose="02040503050406030204" pitchFamily="18" charset="0"/>
                      </a:rPr>
                      <m:t>3</m:t>
                    </m:r>
                  </m:oMath>
                </a14:m>
                <a:r>
                  <a:rPr lang="en-US" dirty="0"/>
                  <a:t>-SAT?</a:t>
                </a:r>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endParaRPr lang="en-US" dirty="0"/>
              </a:p>
              <a:p>
                <a:r>
                  <a:rPr lang="en-US" dirty="0"/>
                  <a:t>The definition said 3 items each…</a:t>
                </a:r>
              </a:p>
              <a:p>
                <a:endParaRPr lang="en-US" dirty="0"/>
              </a:p>
              <a:p>
                <a:r>
                  <a:rPr lang="en-US" dirty="0"/>
                  <a:t>A trick to fix it. Make two copies, or in a dummy variable </a:t>
                </a:r>
                <a14:m>
                  <m:oMath xmlns:m="http://schemas.openxmlformats.org/officeDocument/2006/math">
                    <m:r>
                      <a:rPr lang="en-US" b="0" i="1" smtClean="0">
                        <a:latin typeface="Cambria Math" panose="02040503050406030204" pitchFamily="18" charset="0"/>
                      </a:rPr>
                      <m:t>𝑑</m:t>
                    </m:r>
                  </m:oMath>
                </a14:m>
                <a:r>
                  <a:rPr lang="en-US" dirty="0"/>
                  <a:t> being True in one and false in the other.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𝑇𝑟𝑢𝑒</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𝐹𝑎𝑙𝑠𝑒</m:t>
                    </m:r>
                  </m:oMath>
                </a14:m>
                <a:endParaRPr lang="en-US" dirty="0"/>
              </a:p>
              <a:p>
                <a14:m>
                  <m:oMath xmlns:m="http://schemas.openxmlformats.org/officeDocument/2006/math">
                    <m:r>
                      <a:rPr lang="en-US" b="0" i="1" smtClean="0">
                        <a:latin typeface="Cambria Math" panose="02040503050406030204" pitchFamily="18" charset="0"/>
                      </a:rPr>
                      <m:t>𝑑</m:t>
                    </m:r>
                  </m:oMath>
                </a14:m>
                <a:r>
                  <a:rPr lang="en-US" dirty="0"/>
                  <a:t> will make one of the two true. The other copy is satisfied if and only if the original one was.</a:t>
                </a:r>
              </a:p>
            </p:txBody>
          </p:sp>
        </mc:Choice>
        <mc:Fallback xmlns="">
          <p:sp>
            <p:nvSpPr>
              <p:cNvPr id="3" name="Content Placeholder 2">
                <a:extLst>
                  <a:ext uri="{FF2B5EF4-FFF2-40B4-BE49-F238E27FC236}">
                    <a16:creationId xmlns:a16="http://schemas.microsoft.com/office/drawing/2014/main" id="{CBF48356-B815-4141-87DA-85D1BCED5EC2}"/>
                  </a:ext>
                </a:extLst>
              </p:cNvPr>
              <p:cNvSpPr>
                <a:spLocks noGrp="1" noRot="1" noChangeAspect="1" noMove="1" noResize="1" noEditPoints="1" noAdjustHandles="1" noChangeArrowheads="1" noChangeShapeType="1" noTextEdit="1"/>
              </p:cNvSpPr>
              <p:nvPr>
                <p:ph idx="1"/>
              </p:nvPr>
            </p:nvSpPr>
            <p:spPr>
              <a:blipFill>
                <a:blip r:embed="rId3"/>
                <a:stretch>
                  <a:fillRect l="-708" t="-3019" r="-1634" b="-2390"/>
                </a:stretch>
              </a:blipFill>
            </p:spPr>
            <p:txBody>
              <a:bodyPr/>
              <a:lstStyle/>
              <a:p>
                <a:r>
                  <a:rPr lang="en-US">
                    <a:noFill/>
                  </a:rPr>
                  <a:t> </a:t>
                </a:r>
              </a:p>
            </p:txBody>
          </p:sp>
        </mc:Fallback>
      </mc:AlternateContent>
    </p:spTree>
    <p:extLst>
      <p:ext uri="{BB962C8B-B14F-4D97-AF65-F5344CB8AC3E}">
        <p14:creationId xmlns:p14="http://schemas.microsoft.com/office/powerpoint/2010/main" val="6302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DDFB-B10E-407D-A0E7-23F10946FB91}"/>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C891F9-3201-4710-B1E1-FE6C714C0C4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we make the following 3-SAT instance</a:t>
                </a:r>
              </a:p>
              <a:p>
                <a:endParaRPr lang="en-US" dirty="0"/>
              </a:p>
              <a:p>
                <a:r>
                  <a:rPr lang="en-US" dirty="0"/>
                  <a:t>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 </m:t>
                    </m:r>
                  </m:oMath>
                </a14:m>
                <a:r>
                  <a:rPr lang="en-US" dirty="0"/>
                  <a:t>for each vertex </a:t>
                </a:r>
                <a14:m>
                  <m:oMath xmlns:m="http://schemas.openxmlformats.org/officeDocument/2006/math">
                    <m:r>
                      <a:rPr lang="en-US" b="0" i="1" smtClean="0">
                        <a:latin typeface="Cambria Math" panose="02040503050406030204" pitchFamily="18" charset="0"/>
                      </a:rPr>
                      <m:t>𝑢</m:t>
                    </m:r>
                  </m:oMath>
                </a14:m>
                <a:endParaRPr lang="en-US" dirty="0"/>
              </a:p>
              <a:p>
                <a:r>
                  <a:rPr lang="en-US" dirty="0"/>
                  <a:t>Constraints: As described on the last few slides.</a:t>
                </a:r>
              </a:p>
              <a:p>
                <a:endParaRPr lang="en-US" dirty="0"/>
              </a:p>
              <a:p>
                <a:r>
                  <a:rPr lang="en-US" dirty="0"/>
                  <a:t>Run a 3SATSolver. </a:t>
                </a:r>
              </a:p>
              <a:p>
                <a:endParaRPr lang="en-US" dirty="0"/>
              </a:p>
              <a:p>
                <a:r>
                  <a:rPr lang="en-US" dirty="0"/>
                  <a:t>Return whatever it returns.</a:t>
                </a:r>
              </a:p>
            </p:txBody>
          </p:sp>
        </mc:Choice>
        <mc:Fallback xmlns="">
          <p:sp>
            <p:nvSpPr>
              <p:cNvPr id="3" name="Content Placeholder 2">
                <a:extLst>
                  <a:ext uri="{FF2B5EF4-FFF2-40B4-BE49-F238E27FC236}">
                    <a16:creationId xmlns:a16="http://schemas.microsoft.com/office/drawing/2014/main" id="{F9C891F9-3201-4710-B1E1-FE6C714C0C4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715965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500C-59A2-4660-95D5-8EA84DE68091}"/>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21BD4-0440-4246-AE3F-DD098AE44E36}"/>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𝑛</m:t>
                    </m:r>
                  </m:oMath>
                </a14:m>
                <a:r>
                  <a:rPr lang="en-US" dirty="0"/>
                  <a:t> variables and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𝑚</m:t>
                    </m:r>
                    <m:r>
                      <a:rPr lang="en-US" b="0" i="1" smtClean="0">
                        <a:latin typeface="Cambria Math" panose="02040503050406030204" pitchFamily="18" charset="0"/>
                      </a:rPr>
                      <m:t>+13</m:t>
                    </m:r>
                    <m:r>
                      <a:rPr lang="en-US" b="0" i="1" smtClean="0">
                        <a:latin typeface="Cambria Math" panose="02040503050406030204" pitchFamily="18" charset="0"/>
                      </a:rPr>
                      <m:t>𝑛</m:t>
                    </m:r>
                  </m:oMath>
                </a14:m>
                <a:r>
                  <a:rPr lang="en-US" dirty="0"/>
                  <a:t> constraints.</a:t>
                </a:r>
              </a:p>
              <a:p>
                <a:r>
                  <a:rPr lang="en-US" dirty="0"/>
                  <a:t>Making them is mechanical, definitely polynomial time.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D421BD4-0440-4246-AE3F-DD098AE44E3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5347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Our correctness proofs are usually:</a:t>
                </a:r>
              </a:p>
              <a:p>
                <a:r>
                  <a:rPr lang="en-US" dirty="0"/>
                  <a:t>Certificate for </a:t>
                </a:r>
                <a14:m>
                  <m:oMath xmlns:m="http://schemas.openxmlformats.org/officeDocument/2006/math">
                    <m:r>
                      <a:rPr lang="en-US" b="0" i="1" smtClean="0">
                        <a:latin typeface="Cambria Math" panose="02040503050406030204" pitchFamily="18" charset="0"/>
                      </a:rPr>
                      <m:t>3</m:t>
                    </m:r>
                  </m:oMath>
                </a14:m>
                <a:r>
                  <a:rPr lang="en-US" dirty="0"/>
                  <a:t>-coloring becomes a certificate for </a:t>
                </a:r>
                <a14:m>
                  <m:oMath xmlns:m="http://schemas.openxmlformats.org/officeDocument/2006/math">
                    <m:r>
                      <a:rPr lang="en-US" b="0" i="1" smtClean="0">
                        <a:latin typeface="Cambria Math" panose="02040503050406030204" pitchFamily="18" charset="0"/>
                      </a:rPr>
                      <m:t>3</m:t>
                    </m:r>
                  </m:oMath>
                </a14:m>
                <a:r>
                  <a:rPr lang="en-US" dirty="0"/>
                  <a:t>-SAT</a:t>
                </a:r>
              </a:p>
              <a:p>
                <a:r>
                  <a:rPr lang="en-US" dirty="0"/>
                  <a:t>The only certificates for </a:t>
                </a:r>
                <a14:m>
                  <m:oMath xmlns:m="http://schemas.openxmlformats.org/officeDocument/2006/math">
                    <m:r>
                      <a:rPr lang="en-US" b="0" i="1" smtClean="0">
                        <a:latin typeface="Cambria Math" panose="02040503050406030204" pitchFamily="18" charset="0"/>
                      </a:rPr>
                      <m:t>3</m:t>
                    </m:r>
                  </m:oMath>
                </a14:m>
                <a:r>
                  <a:rPr lang="en-US" dirty="0"/>
                  <a:t>-SAT come from certificates for </a:t>
                </a:r>
                <a14:m>
                  <m:oMath xmlns:m="http://schemas.openxmlformats.org/officeDocument/2006/math">
                    <m:r>
                      <a:rPr lang="en-US" b="0" i="1" smtClean="0">
                        <a:latin typeface="Cambria Math" panose="02040503050406030204" pitchFamily="18" charset="0"/>
                      </a:rPr>
                      <m:t>3</m:t>
                    </m:r>
                  </m:oMath>
                </a14:m>
                <a:r>
                  <a:rPr lang="en-US" dirty="0"/>
                  <a:t>-coloring</a:t>
                </a:r>
              </a:p>
              <a:p>
                <a:endParaRPr lang="en-US" dirty="0"/>
              </a:p>
              <a:p>
                <a:r>
                  <a:rPr lang="en-US" dirty="0"/>
                  <a:t>Let’s start with</a:t>
                </a:r>
              </a:p>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endParaRPr lang="en-US" dirty="0"/>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9722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𝐺</m:t>
                    </m:r>
                  </m:oMath>
                </a14:m>
                <a:r>
                  <a:rPr lang="en-US" dirty="0">
                    <a:solidFill>
                      <a:schemeClr val="accent2"/>
                    </a:solidFill>
                  </a:rPr>
                  <a:t> is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-colorable, then there is a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From any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set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to be true if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is red and false otherwise.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green and false otherwise.</a:t>
                </a:r>
              </a:p>
              <a:p>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r>
                          <a:rPr lang="en-US" i="1">
                            <a:solidFill>
                              <a:schemeClr val="accent2"/>
                            </a:solidFill>
                            <a:latin typeface="Cambria Math" panose="02040503050406030204" pitchFamily="18" charset="0"/>
                          </a:rPr>
                          <m:t>𝑢</m:t>
                        </m:r>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blue and false otherwise.</a:t>
                </a:r>
              </a:p>
              <a:p>
                <a:endParaRPr lang="en-US" dirty="0">
                  <a:solidFill>
                    <a:schemeClr val="accent2"/>
                  </a:solidFill>
                </a:endParaRPr>
              </a:p>
              <a:p>
                <a:r>
                  <a:rPr lang="en-US" dirty="0">
                    <a:solidFill>
                      <a:schemeClr val="accent2"/>
                    </a:solidFill>
                  </a:rPr>
                  <a:t>The constraints are satisfied (for the reasons listed on the prior slides)</a:t>
                </a:r>
              </a:p>
              <a:p>
                <a:r>
                  <a:rPr lang="en-US" dirty="0">
                    <a:solidFill>
                      <a:schemeClr val="accent2"/>
                    </a:solidFill>
                  </a:rPr>
                  <a:t>So the 3-SAT algorithm must say the constraints are satisfiable, and the reduction returns true!</a:t>
                </a:r>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4581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67336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a:p>
                <a:r>
                  <a:rPr lang="en-US" dirty="0">
                    <a:solidFill>
                      <a:schemeClr val="accent2"/>
                    </a:solidFill>
                  </a:rPr>
                  <a:t>If the reduction returns YES, then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algorithm returned YES, so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instance had a satisfying assignment.</a:t>
                </a:r>
              </a:p>
              <a:p>
                <a:r>
                  <a:rPr lang="en-US" dirty="0">
                    <a:solidFill>
                      <a:schemeClr val="accent2"/>
                    </a:solidFill>
                  </a:rPr>
                  <a:t>We can convert the variables to a coloring:</a:t>
                </a:r>
              </a:p>
              <a:p>
                <a:r>
                  <a:rPr lang="en-US" dirty="0">
                    <a:solidFill>
                      <a:schemeClr val="accent2"/>
                    </a:solidFill>
                  </a:rPr>
                  <a:t>For every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exactly one of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is true. We have a constraint requiring at least one, and constraints preventing more than one variable for the same vertex being true. </a:t>
                </a:r>
              </a:p>
              <a:p>
                <a:r>
                  <a:rPr lang="en-US" dirty="0">
                    <a:solidFill>
                      <a:schemeClr val="accent2"/>
                    </a:solidFill>
                  </a:rPr>
                  <a:t>Color the vertices the associated colors. Since every vertex is colored, at least one of the constraints is active for each edge, so we have a valid coloring.</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2897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0" name="Group 9">
            <a:extLst>
              <a:ext uri="{FF2B5EF4-FFF2-40B4-BE49-F238E27FC236}">
                <a16:creationId xmlns:a16="http://schemas.microsoft.com/office/drawing/2014/main" id="{28FD37B8-D271-4924-B211-A7B35F82C3F2}"/>
              </a:ext>
            </a:extLst>
          </p:cNvPr>
          <p:cNvGrpSpPr/>
          <p:nvPr/>
        </p:nvGrpSpPr>
        <p:grpSpPr>
          <a:xfrm>
            <a:off x="587142" y="1626546"/>
            <a:ext cx="9778437" cy="1536356"/>
            <a:chOff x="575238" y="1718589"/>
            <a:chExt cx="5140063" cy="1536356"/>
          </a:xfrm>
        </p:grpSpPr>
        <p:sp>
          <p:nvSpPr>
            <p:cNvPr id="11" name="Rectangle 10">
              <a:extLst>
                <a:ext uri="{FF2B5EF4-FFF2-40B4-BE49-F238E27FC236}">
                  <a16:creationId xmlns:a16="http://schemas.microsoft.com/office/drawing/2014/main" id="{AB9011D8-ED88-448C-B2A5-2519E9041A9B}"/>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2" name="Rectangle 11">
              <a:extLst>
                <a:ext uri="{FF2B5EF4-FFF2-40B4-BE49-F238E27FC236}">
                  <a16:creationId xmlns:a16="http://schemas.microsoft.com/office/drawing/2014/main" id="{023C5681-D303-4EAF-BD27-489B90CEBAA8}"/>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CA3A-2E32-42C1-86BD-8842B3767FA2}"/>
              </a:ext>
            </a:extLst>
          </p:cNvPr>
          <p:cNvSpPr>
            <a:spLocks noGrp="1"/>
          </p:cNvSpPr>
          <p:nvPr>
            <p:ph type="title"/>
          </p:nvPr>
        </p:nvSpPr>
        <p:spPr/>
        <p:txBody>
          <a:bodyPr/>
          <a:lstStyle/>
          <a:p>
            <a:r>
              <a:rPr lang="en-US" dirty="0"/>
              <a:t>One More Thought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157C17-A45D-461E-B1D6-1CEEEBAA3863}"/>
                  </a:ext>
                </a:extLst>
              </p:cNvPr>
              <p:cNvSpPr>
                <a:spLocks noGrp="1"/>
              </p:cNvSpPr>
              <p:nvPr>
                <p:ph idx="1"/>
              </p:nvPr>
            </p:nvSpPr>
            <p:spPr/>
            <p:txBody>
              <a:bodyPr>
                <a:normAutofit/>
              </a:bodyPr>
              <a:lstStyle/>
              <a:p>
                <a:r>
                  <a:rPr lang="en-US" dirty="0"/>
                  <a:t>Vertex Cover is NP-complete (you can do a reduction from independent set. It’s good practice!)</a:t>
                </a:r>
                <a:br>
                  <a:rPr lang="en-US" dirty="0"/>
                </a:br>
                <a:br>
                  <a:rPr lang="en-US" dirty="0"/>
                </a:br>
                <a:r>
                  <a:rPr lang="en-US" dirty="0"/>
                  <a:t>But we wrote a polynomial time algorithm for vertex cover didn’t we? We wrote two– a DP one and an LP one. What’s going on? </a:t>
                </a:r>
              </a:p>
              <a:p>
                <a:endParaRPr lang="en-US" dirty="0"/>
              </a:p>
              <a:p>
                <a:r>
                  <a:rPr lang="en-US" dirty="0"/>
                  <a:t>The algorithms we saw only handled special cases – Vertex cover on trees or vertex cover on bipartite graphs. We didn’t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We carved off part of the problem that was easy and solved that (solved only the “easy” instances).</a:t>
                </a:r>
              </a:p>
            </p:txBody>
          </p:sp>
        </mc:Choice>
        <mc:Fallback xmlns="">
          <p:sp>
            <p:nvSpPr>
              <p:cNvPr id="3" name="Content Placeholder 2">
                <a:extLst>
                  <a:ext uri="{FF2B5EF4-FFF2-40B4-BE49-F238E27FC236}">
                    <a16:creationId xmlns:a16="http://schemas.microsoft.com/office/drawing/2014/main" id="{85157C17-A45D-461E-B1D6-1CEEEBAA3863}"/>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247092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E6E5-FA97-4E7F-A3CE-EA667F5DCD89}"/>
              </a:ext>
            </a:extLst>
          </p:cNvPr>
          <p:cNvSpPr>
            <a:spLocks noGrp="1"/>
          </p:cNvSpPr>
          <p:nvPr>
            <p:ph type="title"/>
          </p:nvPr>
        </p:nvSpPr>
        <p:spPr/>
        <p:txBody>
          <a:bodyPr/>
          <a:lstStyle/>
          <a:p>
            <a:r>
              <a:rPr lang="en-US" dirty="0"/>
              <a:t>Hamilton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B52BF7-DFEA-4616-A398-C0AEAEE86F28}"/>
                  </a:ext>
                </a:extLst>
              </p:cNvPr>
              <p:cNvSpPr>
                <a:spLocks noGrp="1"/>
              </p:cNvSpPr>
              <p:nvPr>
                <p:ph idx="1"/>
              </p:nvPr>
            </p:nvSpPr>
            <p:spPr/>
            <p:txBody>
              <a:bodyPr/>
              <a:lstStyle/>
              <a:p>
                <a:r>
                  <a:rPr lang="en-US" dirty="0"/>
                  <a:t>On a directed graph </a:t>
                </a:r>
                <a14:m>
                  <m:oMath xmlns:m="http://schemas.openxmlformats.org/officeDocument/2006/math">
                    <m:r>
                      <a:rPr lang="en-US" b="0" i="1" smtClean="0">
                        <a:latin typeface="Cambria Math" panose="02040503050406030204" pitchFamily="18" charset="0"/>
                      </a:rPr>
                      <m:t>𝐺</m:t>
                    </m:r>
                    <m:r>
                      <a:rPr lang="en-US" b="0" i="0" smtClean="0">
                        <a:latin typeface="Cambria Math" panose="02040503050406030204" pitchFamily="18" charset="0"/>
                      </a:rPr>
                      <m:t>:</m:t>
                    </m:r>
                  </m:oMath>
                </a14:m>
                <a:r>
                  <a:rPr lang="en-US" dirty="0"/>
                  <a:t> </a:t>
                </a:r>
              </a:p>
              <a:p>
                <a:r>
                  <a:rPr lang="en-US" dirty="0"/>
                  <a:t>A Hamiltonian Path is a path that visits every vertex exactly once.</a:t>
                </a:r>
              </a:p>
              <a:p>
                <a:r>
                  <a:rPr lang="en-US" dirty="0"/>
                  <a:t>A Hamiltonian Cycle is a Hamiltonian Path with an extra edge connecting the first vertex to the last vertex. </a:t>
                </a:r>
              </a:p>
              <a:p>
                <a:endParaRPr lang="en-US" dirty="0"/>
              </a:p>
              <a:p>
                <a:r>
                  <a:rPr lang="en-US" dirty="0"/>
                  <a:t>Assume that Hamiltonian Path is NP-hard (it is)</a:t>
                </a:r>
              </a:p>
              <a:p>
                <a:r>
                  <a:rPr lang="en-US" dirty="0"/>
                  <a:t>Use that to prove Hamiltonian Cycle is NP-hard.</a:t>
                </a:r>
              </a:p>
            </p:txBody>
          </p:sp>
        </mc:Choice>
        <mc:Fallback xmlns="">
          <p:sp>
            <p:nvSpPr>
              <p:cNvPr id="3" name="Content Placeholder 2">
                <a:extLst>
                  <a:ext uri="{FF2B5EF4-FFF2-40B4-BE49-F238E27FC236}">
                    <a16:creationId xmlns:a16="http://schemas.microsoft.com/office/drawing/2014/main" id="{4DB52BF7-DFEA-4616-A398-C0AEAEE86F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C324DDD6-DF34-4FEF-A41C-1C3080784A2A}"/>
              </a:ext>
            </a:extLst>
          </p:cNvPr>
          <p:cNvSpPr/>
          <p:nvPr/>
        </p:nvSpPr>
        <p:spPr>
          <a:xfrm>
            <a:off x="7018588" y="517348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1217061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A94F-AF78-4F64-854A-194FF2242950}"/>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562B0-AC70-4A67-8E34-F9ABB2A5A55C}"/>
                  </a:ext>
                </a:extLst>
              </p:cNvPr>
              <p:cNvSpPr>
                <a:spLocks noGrp="1"/>
              </p:cNvSpPr>
              <p:nvPr>
                <p:ph idx="1"/>
              </p:nvPr>
            </p:nvSpPr>
            <p:spPr/>
            <p:txBody>
              <a:bodyPr/>
              <a:lstStyle/>
              <a:p>
                <a:r>
                  <a:rPr lang="en-US" dirty="0"/>
                  <a:t>Reduce FROM the known hard problem TO the new problem.</a:t>
                </a:r>
              </a:p>
              <a:p>
                <a:r>
                  <a:rPr lang="en-US" dirty="0"/>
                  <a:t>Want to show Hamiltonian Path </a:t>
                </a:r>
                <a14:m>
                  <m:oMath xmlns:m="http://schemas.openxmlformats.org/officeDocument/2006/math">
                    <m:r>
                      <a:rPr lang="en-US" b="0" i="1" smtClean="0">
                        <a:latin typeface="Cambria Math" panose="02040503050406030204" pitchFamily="18" charset="0"/>
                      </a:rPr>
                      <m:t>≤</m:t>
                    </m:r>
                  </m:oMath>
                </a14:m>
                <a:r>
                  <a:rPr lang="en-US" dirty="0"/>
                  <a:t> Hamiltonian Cycle.</a:t>
                </a:r>
              </a:p>
            </p:txBody>
          </p:sp>
        </mc:Choice>
        <mc:Fallback xmlns="">
          <p:sp>
            <p:nvSpPr>
              <p:cNvPr id="3" name="Content Placeholder 2">
                <a:extLst>
                  <a:ext uri="{FF2B5EF4-FFF2-40B4-BE49-F238E27FC236}">
                    <a16:creationId xmlns:a16="http://schemas.microsoft.com/office/drawing/2014/main" id="{175562B0-AC70-4A67-8E34-F9ABB2A5A55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8458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C76D-74D8-40AD-80E5-1BCA25FBD803}"/>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2474D-AE25-4ECE-8DD9-47E539F484FC}"/>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𝐺</m:t>
                    </m:r>
                  </m:oMath>
                </a14:m>
                <a:r>
                  <a:rPr lang="en-US" dirty="0"/>
                  <a:t> be the instance for Hamiltonian Path</a:t>
                </a:r>
              </a:p>
              <a:p>
                <a:endParaRPr lang="en-US" dirty="0"/>
              </a:p>
              <a:p>
                <a:r>
                  <a:rPr lang="en-US" dirty="0"/>
                  <a:t>Make </a:t>
                </a:r>
                <a14:m>
                  <m:oMath xmlns:m="http://schemas.openxmlformats.org/officeDocument/2006/math">
                    <m:r>
                      <a:rPr lang="en-US" b="0" i="1" smtClean="0">
                        <a:latin typeface="Cambria Math" panose="02040503050406030204" pitchFamily="18" charset="0"/>
                      </a:rPr>
                      <m:t>𝐻</m:t>
                    </m:r>
                  </m:oMath>
                </a14:m>
                <a:r>
                  <a:rPr lang="en-US" dirty="0"/>
                  <a:t> a copy of </a:t>
                </a:r>
                <a14:m>
                  <m:oMath xmlns:m="http://schemas.openxmlformats.org/officeDocument/2006/math">
                    <m:r>
                      <a:rPr lang="en-US" b="0" i="1" smtClean="0">
                        <a:latin typeface="Cambria Math" panose="02040503050406030204" pitchFamily="18" charset="0"/>
                      </a:rPr>
                      <m:t>𝐺</m:t>
                    </m:r>
                  </m:oMath>
                </a14:m>
                <a:r>
                  <a:rPr lang="en-US" dirty="0"/>
                  <a:t> with an extra vertex </a:t>
                </a:r>
                <a14:m>
                  <m:oMath xmlns:m="http://schemas.openxmlformats.org/officeDocument/2006/math">
                    <m:r>
                      <a:rPr lang="en-US" b="0" i="1" smtClean="0">
                        <a:latin typeface="Cambria Math" panose="02040503050406030204" pitchFamily="18" charset="0"/>
                      </a:rPr>
                      <m:t>𝑢</m:t>
                    </m:r>
                  </m:oMath>
                </a14:m>
                <a:r>
                  <a:rPr lang="en-US" dirty="0"/>
                  <a:t> added.</a:t>
                </a:r>
              </a:p>
              <a:p>
                <a:r>
                  <a:rPr lang="en-US" dirty="0"/>
                  <a:t>For every vertex </a:t>
                </a:r>
                <a14:m>
                  <m:oMath xmlns:m="http://schemas.openxmlformats.org/officeDocument/2006/math">
                    <m:r>
                      <a:rPr lang="en-US" b="0" i="1" smtClean="0">
                        <a:latin typeface="Cambria Math" panose="02040503050406030204" pitchFamily="18" charset="0"/>
                      </a:rPr>
                      <m:t>𝑣</m:t>
                    </m:r>
                  </m:oMath>
                </a14:m>
                <a:r>
                  <a:rPr lang="en-US" dirty="0"/>
                  <a:t>, add an edge from </a:t>
                </a:r>
                <a14:m>
                  <m:oMath xmlns:m="http://schemas.openxmlformats.org/officeDocument/2006/math">
                    <m:r>
                      <a:rPr lang="en-US" b="0" i="1" smtClean="0">
                        <a:latin typeface="Cambria Math" panose="02040503050406030204" pitchFamily="18" charset="0"/>
                      </a:rPr>
                      <m:t>𝑣</m:t>
                    </m:r>
                  </m:oMath>
                </a14:m>
                <a:r>
                  <a:rPr lang="en-US" dirty="0"/>
                  <a:t> to </a:t>
                </a:r>
                <a14:m>
                  <m:oMath xmlns:m="http://schemas.openxmlformats.org/officeDocument/2006/math">
                    <m:r>
                      <a:rPr lang="en-US" b="0" i="1" smtClean="0">
                        <a:latin typeface="Cambria Math" panose="02040503050406030204" pitchFamily="18" charset="0"/>
                      </a:rPr>
                      <m:t>𝑢</m:t>
                    </m:r>
                  </m:oMath>
                </a14:m>
                <a:r>
                  <a:rPr lang="en-US" dirty="0"/>
                  <a:t> and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endParaRPr lang="en-US" dirty="0"/>
              </a:p>
              <a:p>
                <a:endParaRPr lang="en-US" dirty="0"/>
              </a:p>
              <a:p>
                <a:r>
                  <a:rPr lang="en-US" dirty="0"/>
                  <a:t>Run the Hamiltonian Cycle Solver on </a:t>
                </a:r>
                <a14:m>
                  <m:oMath xmlns:m="http://schemas.openxmlformats.org/officeDocument/2006/math">
                    <m:r>
                      <a:rPr lang="en-US" b="0" i="1" smtClean="0">
                        <a:latin typeface="Cambria Math" panose="02040503050406030204" pitchFamily="18" charset="0"/>
                      </a:rPr>
                      <m:t>𝐻</m:t>
                    </m:r>
                  </m:oMath>
                </a14:m>
                <a:endParaRPr lang="en-US" dirty="0"/>
              </a:p>
              <a:p>
                <a:r>
                  <a:rPr lang="en-US" dirty="0"/>
                  <a:t>Return what it returns.</a:t>
                </a:r>
              </a:p>
            </p:txBody>
          </p:sp>
        </mc:Choice>
        <mc:Fallback xmlns="">
          <p:sp>
            <p:nvSpPr>
              <p:cNvPr id="3" name="Content Placeholder 2">
                <a:extLst>
                  <a:ext uri="{FF2B5EF4-FFF2-40B4-BE49-F238E27FC236}">
                    <a16:creationId xmlns:a16="http://schemas.microsoft.com/office/drawing/2014/main" id="{9C52474D-AE25-4ECE-8DD9-47E539F484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9889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4617-4B0B-497C-BBD9-46E209C26032}"/>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FCE08-6354-4A98-B121-2C5B72FF3C17}"/>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endParaRPr lang="en-US" dirty="0"/>
              </a:p>
              <a:p>
                <a:r>
                  <a:rPr lang="en-US" dirty="0"/>
                  <a:t>Then there is a Hamiltonian Cycle in </a:t>
                </a:r>
                <a14:m>
                  <m:oMath xmlns:m="http://schemas.openxmlformats.org/officeDocument/2006/math">
                    <m:r>
                      <a:rPr lang="en-US" b="0" i="1" smtClean="0">
                        <a:latin typeface="Cambria Math" panose="02040503050406030204" pitchFamily="18" charset="0"/>
                      </a:rPr>
                      <m:t>𝐻</m:t>
                    </m:r>
                  </m:oMath>
                </a14:m>
                <a:r>
                  <a:rPr lang="en-US" dirty="0"/>
                  <a:t> by following the path in </a:t>
                </a:r>
                <a14:m>
                  <m:oMath xmlns:m="http://schemas.openxmlformats.org/officeDocument/2006/math">
                    <m:r>
                      <a:rPr lang="en-US" b="0" i="1" smtClean="0">
                        <a:latin typeface="Cambria Math" panose="02040503050406030204" pitchFamily="18" charset="0"/>
                      </a:rPr>
                      <m:t>𝐺</m:t>
                    </m:r>
                  </m:oMath>
                </a14:m>
                <a:r>
                  <a:rPr lang="en-US" dirty="0"/>
                  <a:t> going to </a:t>
                </a:r>
                <a14:m>
                  <m:oMath xmlns:m="http://schemas.openxmlformats.org/officeDocument/2006/math">
                    <m:r>
                      <a:rPr lang="en-US" b="0" i="1" smtClean="0">
                        <a:latin typeface="Cambria Math" panose="02040503050406030204" pitchFamily="18" charset="0"/>
                      </a:rPr>
                      <m:t>𝑢</m:t>
                    </m:r>
                  </m:oMath>
                </a14:m>
                <a:r>
                  <a:rPr lang="en-US" dirty="0"/>
                  <a:t> and going back to the start.</a:t>
                </a:r>
              </a:p>
              <a:p>
                <a:r>
                  <a:rPr lang="en-US" dirty="0"/>
                  <a:t>So we correctly return YES.</a:t>
                </a:r>
              </a:p>
            </p:txBody>
          </p:sp>
        </mc:Choice>
        <mc:Fallback xmlns="">
          <p:sp>
            <p:nvSpPr>
              <p:cNvPr id="3" name="Content Placeholder 2">
                <a:extLst>
                  <a:ext uri="{FF2B5EF4-FFF2-40B4-BE49-F238E27FC236}">
                    <a16:creationId xmlns:a16="http://schemas.microsoft.com/office/drawing/2014/main" id="{D24FCE08-6354-4A98-B121-2C5B72FF3C17}"/>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3209229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EBA9-C340-4396-BFF1-23198F4B9A2F}"/>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852F09-F459-494D-BBA7-CB19F602D034}"/>
                  </a:ext>
                </a:extLst>
              </p:cNvPr>
              <p:cNvSpPr>
                <a:spLocks noGrp="1"/>
              </p:cNvSpPr>
              <p:nvPr>
                <p:ph idx="1"/>
              </p:nvPr>
            </p:nvSpPr>
            <p:spPr/>
            <p:txBody>
              <a:bodyPr/>
              <a:lstStyle/>
              <a:p>
                <a:r>
                  <a:rPr lang="en-US" dirty="0"/>
                  <a:t>If our reduction returns YES, then </a:t>
                </a:r>
                <a14:m>
                  <m:oMath xmlns:m="http://schemas.openxmlformats.org/officeDocument/2006/math">
                    <m:r>
                      <a:rPr lang="en-US" b="0" i="1" smtClean="0">
                        <a:latin typeface="Cambria Math" panose="02040503050406030204" pitchFamily="18" charset="0"/>
                      </a:rPr>
                      <m:t>𝐻</m:t>
                    </m:r>
                  </m:oMath>
                </a14:m>
                <a:r>
                  <a:rPr lang="en-US" dirty="0"/>
                  <a:t> had a Hamiltonian Cycle.</a:t>
                </a:r>
              </a:p>
              <a:p>
                <a:r>
                  <a:rPr lang="en-US" dirty="0"/>
                  <a:t>Delete </a:t>
                </a:r>
                <a14:m>
                  <m:oMath xmlns:m="http://schemas.openxmlformats.org/officeDocument/2006/math">
                    <m:r>
                      <a:rPr lang="en-US" b="0" i="1" smtClean="0">
                        <a:latin typeface="Cambria Math" panose="02040503050406030204" pitchFamily="18" charset="0"/>
                      </a:rPr>
                      <m:t>𝑢</m:t>
                    </m:r>
                  </m:oMath>
                </a14:m>
                <a:r>
                  <a:rPr lang="en-US" dirty="0"/>
                  <a:t> (and its edges from the cycle)</a:t>
                </a:r>
              </a:p>
              <a:p>
                <a:r>
                  <a:rPr lang="en-US" dirty="0"/>
                  <a:t>Since a Hamiltonian Cycle visits each vertex exactly once, what remains is a path that visits each vertex (except </a:t>
                </a:r>
                <a14:m>
                  <m:oMath xmlns:m="http://schemas.openxmlformats.org/officeDocument/2006/math">
                    <m:r>
                      <a:rPr lang="en-US" b="0" i="1" smtClean="0">
                        <a:latin typeface="Cambria Math" panose="02040503050406030204" pitchFamily="18" charset="0"/>
                      </a:rPr>
                      <m:t>𝑢</m:t>
                    </m:r>
                  </m:oMath>
                </a14:m>
                <a:r>
                  <a:rPr lang="en-US" dirty="0"/>
                  <a:t>) exactly once.</a:t>
                </a:r>
              </a:p>
              <a:p>
                <a:r>
                  <a:rPr lang="en-US" dirty="0"/>
                  <a:t>That’s a Hamiltonian Path! </a:t>
                </a:r>
              </a:p>
              <a:p>
                <a:endParaRPr lang="en-US" dirty="0"/>
              </a:p>
              <a:p>
                <a:r>
                  <a:rPr lang="en-US" dirty="0"/>
                  <a:t>So </a:t>
                </a:r>
                <a14:m>
                  <m:oMath xmlns:m="http://schemas.openxmlformats.org/officeDocument/2006/math">
                    <m:r>
                      <a:rPr lang="en-US" b="0" i="1" smtClean="0">
                        <a:latin typeface="Cambria Math" panose="02040503050406030204" pitchFamily="18" charset="0"/>
                      </a:rPr>
                      <m:t>𝐺</m:t>
                    </m:r>
                  </m:oMath>
                </a14:m>
                <a:r>
                  <a:rPr lang="en-US" dirty="0"/>
                  <a:t> has a Hamiltonian Path.</a:t>
                </a:r>
              </a:p>
            </p:txBody>
          </p:sp>
        </mc:Choice>
        <mc:Fallback xmlns="">
          <p:sp>
            <p:nvSpPr>
              <p:cNvPr id="3" name="Content Placeholder 2">
                <a:extLst>
                  <a:ext uri="{FF2B5EF4-FFF2-40B4-BE49-F238E27FC236}">
                    <a16:creationId xmlns:a16="http://schemas.microsoft.com/office/drawing/2014/main" id="{FC852F09-F459-494D-BBA7-CB19F602D034}"/>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2034745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9156-9281-4C34-B585-A7BB111C0E24}"/>
              </a:ext>
            </a:extLst>
          </p:cNvPr>
          <p:cNvSpPr>
            <a:spLocks noGrp="1"/>
          </p:cNvSpPr>
          <p:nvPr>
            <p:ph type="title"/>
          </p:nvPr>
        </p:nvSpPr>
        <p:spPr/>
        <p:txBody>
          <a:bodyPr/>
          <a:lstStyle/>
          <a:p>
            <a:r>
              <a:rPr lang="en-US" dirty="0"/>
              <a:t>Reductions</a:t>
            </a:r>
          </a:p>
        </p:txBody>
      </p:sp>
      <p:sp>
        <p:nvSpPr>
          <p:cNvPr id="5" name="Content Placeholder 4">
            <a:extLst>
              <a:ext uri="{FF2B5EF4-FFF2-40B4-BE49-F238E27FC236}">
                <a16:creationId xmlns:a16="http://schemas.microsoft.com/office/drawing/2014/main" id="{3AF908BD-704F-4F6A-9D7B-961701CBD435}"/>
              </a:ext>
            </a:extLst>
          </p:cNvPr>
          <p:cNvSpPr>
            <a:spLocks noGrp="1"/>
          </p:cNvSpPr>
          <p:nvPr>
            <p:ph idx="1"/>
          </p:nvPr>
        </p:nvSpPr>
        <p:spPr/>
        <p:txBody>
          <a:bodyPr/>
          <a:lstStyle/>
          <a:p>
            <a:r>
              <a:rPr lang="en-US" dirty="0"/>
              <a:t>We saw a reduction between two very similar (on the surface) problems when we reduced from 2-coloring to 3-coloring.</a:t>
            </a:r>
          </a:p>
          <a:p>
            <a:r>
              <a:rPr lang="en-US" dirty="0"/>
              <a:t>The real power of reductions is when problems look very different on the surface but you can still reduce from one to the other.</a:t>
            </a:r>
          </a:p>
          <a:p>
            <a:endParaRPr lang="en-US" dirty="0"/>
          </a:p>
          <a:p>
            <a:r>
              <a:rPr lang="en-US" dirty="0"/>
              <a:t>We’re going to do a couple more reductions with varying levels of differences between the problems.</a:t>
            </a:r>
          </a:p>
        </p:txBody>
      </p:sp>
    </p:spTree>
    <p:extLst>
      <p:ext uri="{BB962C8B-B14F-4D97-AF65-F5344CB8AC3E}">
        <p14:creationId xmlns:p14="http://schemas.microsoft.com/office/powerpoint/2010/main" val="334397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462B99-4E3D-49D6-9A00-4854B06387E0}"/>
                  </a:ext>
                </a:extLst>
              </p:cNvPr>
              <p:cNvSpPr>
                <a:spLocks noGrp="1"/>
              </p:cNvSpPr>
              <p:nvPr>
                <p:ph type="title"/>
              </p:nvPr>
            </p:nvSpPr>
            <p:spPr/>
            <p:txBody>
              <a:bodyPr/>
              <a:lstStyle/>
              <a:p>
                <a:r>
                  <a:rPr lang="en-US" dirty="0"/>
                  <a:t>3-SAT </a:t>
                </a:r>
                <a14:m>
                  <m:oMath xmlns:m="http://schemas.openxmlformats.org/officeDocument/2006/math">
                    <m:r>
                      <a:rPr lang="en-US" b="0" i="1" smtClean="0">
                        <a:latin typeface="Cambria Math" panose="02040503050406030204" pitchFamily="18" charset="0"/>
                      </a:rPr>
                      <m:t>≤</m:t>
                    </m:r>
                  </m:oMath>
                </a14:m>
                <a:r>
                  <a:rPr lang="en-US" dirty="0"/>
                  <a:t> Independent Set</a:t>
                </a:r>
              </a:p>
            </p:txBody>
          </p:sp>
        </mc:Choice>
        <mc:Fallback xmlns="">
          <p:sp>
            <p:nvSpPr>
              <p:cNvPr id="2" name="Title 1">
                <a:extLst>
                  <a:ext uri="{FF2B5EF4-FFF2-40B4-BE49-F238E27FC236}">
                    <a16:creationId xmlns:a16="http://schemas.microsoft.com/office/drawing/2014/main" id="{F9462B99-4E3D-49D6-9A00-4854B06387E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E9E86E-11AB-4280-A2D8-AFFCB7EA2F55}"/>
                  </a:ext>
                </a:extLst>
              </p:cNvPr>
              <p:cNvSpPr>
                <a:spLocks noGrp="1"/>
              </p:cNvSpPr>
              <p:nvPr>
                <p:ph idx="1"/>
              </p:nvPr>
            </p:nvSpPr>
            <p:spPr/>
            <p:txBody>
              <a:bodyPr>
                <a:normAutofit/>
              </a:bodyPr>
              <a:lstStyle/>
              <a:p>
                <a:r>
                  <a:rPr lang="en-US" dirty="0"/>
                  <a:t>Independent Set: Input: an undirected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a:t>
                </a:r>
                <a:br>
                  <a:rPr lang="en-US" dirty="0"/>
                </a:br>
                <a:r>
                  <a:rPr lang="en-US" dirty="0"/>
                  <a:t>Output: true is there an independent set of size at least </a:t>
                </a:r>
                <a14:m>
                  <m:oMath xmlns:m="http://schemas.openxmlformats.org/officeDocument/2006/math">
                    <m:r>
                      <a:rPr lang="en-US" b="0" i="1" smtClean="0">
                        <a:latin typeface="Cambria Math" panose="02040503050406030204" pitchFamily="18" charset="0"/>
                      </a:rPr>
                      <m:t>𝑘</m:t>
                    </m:r>
                  </m:oMath>
                </a14:m>
                <a:r>
                  <a:rPr lang="en-US" dirty="0"/>
                  <a:t> and false otherwise.</a:t>
                </a:r>
              </a:p>
              <a:p>
                <a:endParaRPr lang="en-US" dirty="0"/>
              </a:p>
              <a:p>
                <a:r>
                  <a:rPr lang="en-US" dirty="0"/>
                  <a:t>An independent set is a set of vertices so that there are no edges directly connecting them (i.e. no edge has both endpoints in the set).</a:t>
                </a:r>
              </a:p>
              <a:p>
                <a:endParaRPr lang="en-US" dirty="0"/>
              </a:p>
              <a:p>
                <a:r>
                  <a:rPr lang="en-US" dirty="0"/>
                  <a:t>This reduction will show Independent Set is NP-complete!</a:t>
                </a:r>
              </a:p>
            </p:txBody>
          </p:sp>
        </mc:Choice>
        <mc:Fallback xmlns="">
          <p:sp>
            <p:nvSpPr>
              <p:cNvPr id="3" name="Content Placeholder 2">
                <a:extLst>
                  <a:ext uri="{FF2B5EF4-FFF2-40B4-BE49-F238E27FC236}">
                    <a16:creationId xmlns:a16="http://schemas.microsoft.com/office/drawing/2014/main" id="{BEE9E86E-11AB-4280-A2D8-AFFCB7EA2F5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456626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6DF-DD1D-4545-9FD0-774AA7EF4E80}"/>
              </a:ext>
            </a:extLst>
          </p:cNvPr>
          <p:cNvSpPr>
            <a:spLocks noGrp="1"/>
          </p:cNvSpPr>
          <p:nvPr>
            <p:ph type="title"/>
          </p:nvPr>
        </p:nvSpPr>
        <p:spPr/>
        <p:txBody>
          <a:bodyPr/>
          <a:lstStyle/>
          <a:p>
            <a:r>
              <a:rPr lang="en-US" dirty="0"/>
              <a:t>The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CC95FC-4C03-44B9-B9F1-D15C20EE3343}"/>
                  </a:ext>
                </a:extLst>
              </p:cNvPr>
              <p:cNvSpPr>
                <a:spLocks noGrp="1"/>
              </p:cNvSpPr>
              <p:nvPr>
                <p:ph idx="1"/>
              </p:nvPr>
            </p:nvSpPr>
            <p:spPr/>
            <p:txBody>
              <a:bodyPr/>
              <a:lstStyle/>
              <a:p>
                <a:r>
                  <a:rPr lang="en-US" dirty="0"/>
                  <a:t>What do we do with our </a:t>
                </a:r>
                <a14:m>
                  <m:oMath xmlns:m="http://schemas.openxmlformats.org/officeDocument/2006/math">
                    <m:r>
                      <a:rPr lang="en-US" b="0" i="1" smtClean="0">
                        <a:latin typeface="Cambria Math" panose="02040503050406030204" pitchFamily="18" charset="0"/>
                      </a:rPr>
                      <m:t>3</m:t>
                    </m:r>
                  </m:oMath>
                </a14:m>
                <a:r>
                  <a:rPr lang="en-US" dirty="0"/>
                  <a:t>-SAT instance?</a:t>
                </a:r>
              </a:p>
              <a:p>
                <a:endParaRPr lang="en-US" dirty="0"/>
              </a:p>
              <a:p>
                <a:r>
                  <a:rPr lang="en-US" dirty="0"/>
                  <a:t>High level idea: we want the independent set to correspond to the things that make the constraints true.</a:t>
                </a:r>
              </a:p>
              <a:p>
                <a:r>
                  <a:rPr lang="en-US" dirty="0"/>
                  <a:t>An independent set of size at least “number of constraints” will hopefully correspond to a setting of the variables.</a:t>
                </a:r>
              </a:p>
            </p:txBody>
          </p:sp>
        </mc:Choice>
        <mc:Fallback xmlns="">
          <p:sp>
            <p:nvSpPr>
              <p:cNvPr id="3" name="Content Placeholder 2">
                <a:extLst>
                  <a:ext uri="{FF2B5EF4-FFF2-40B4-BE49-F238E27FC236}">
                    <a16:creationId xmlns:a16="http://schemas.microsoft.com/office/drawing/2014/main" id="{9CCC95FC-4C03-44B9-B9F1-D15C20EE334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22272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1708263"/>
          </a:xfrm>
        </p:spPr>
        <p:txBody>
          <a:bodyPr/>
          <a:lstStyle/>
          <a:p>
            <a:r>
              <a:rPr lang="en-US" dirty="0"/>
              <a:t>Connecting two vertices by an edge means we can have at most one in our independent set.</a:t>
            </a:r>
          </a:p>
          <a:p>
            <a:r>
              <a:rPr lang="en-US" dirty="0"/>
              <a:t>Have the vertices correspond to the pieces of the constraints.</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Which Booleans can’t we have both of?</a:t>
            </a:r>
          </a:p>
          <a:p>
            <a:r>
              <a:rPr lang="en-US" dirty="0">
                <a:latin typeface="Segoe UI Semilight" panose="020B0402040204020203" pitchFamily="34" charset="0"/>
                <a:cs typeface="Segoe UI Semilight" panose="020B0402040204020203" pitchFamily="34" charset="0"/>
              </a:rPr>
              <a:t>I.e. which pairs don’t make sense together?</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the same variable set to opposite values.</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 Step 2</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2095357"/>
          </a:xfrm>
        </p:spPr>
        <p:txBody>
          <a:bodyPr>
            <a:normAutofit lnSpcReduction="10000"/>
          </a:bodyPr>
          <a:lstStyle/>
          <a:p>
            <a:r>
              <a:rPr lang="en-US" dirty="0"/>
              <a:t>Connecting two vertices by an edge means we can have at most one in our independent set.</a:t>
            </a:r>
          </a:p>
          <a:p>
            <a:r>
              <a:rPr lang="en-US" dirty="0"/>
              <a:t>How big of an independent set do we want? Would be nice to count how many constraints are satisfied…need to make sure we take only one vertex per constraint.</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Need only one vertex per constraint.</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all vertices coming from one constraint.</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E5E5D6-01C8-4CC8-865D-A0C28B033556}"/>
              </a:ext>
            </a:extLst>
          </p:cNvPr>
          <p:cNvCxnSpPr>
            <a:cxnSpLocks/>
            <a:stCxn id="5" idx="5"/>
            <a:endCxn id="6" idx="2"/>
          </p:cNvCxnSpPr>
          <p:nvPr/>
        </p:nvCxnSpPr>
        <p:spPr>
          <a:xfrm>
            <a:off x="7055824" y="4009663"/>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FA711C-4E0F-4C30-A4B4-E1E8ABB7239F}"/>
              </a:ext>
            </a:extLst>
          </p:cNvPr>
          <p:cNvCxnSpPr>
            <a:cxnSpLocks/>
            <a:stCxn id="6" idx="6"/>
            <a:endCxn id="7" idx="3"/>
          </p:cNvCxnSpPr>
          <p:nvPr/>
        </p:nvCxnSpPr>
        <p:spPr>
          <a:xfrm flipV="1">
            <a:off x="9144002" y="4009663"/>
            <a:ext cx="1281399"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5B8570-A5F9-4277-AFFD-B610BEEF2494}"/>
              </a:ext>
            </a:extLst>
          </p:cNvPr>
          <p:cNvCxnSpPr>
            <a:cxnSpLocks/>
            <a:stCxn id="5" idx="6"/>
            <a:endCxn id="7" idx="2"/>
          </p:cNvCxnSpPr>
          <p:nvPr/>
        </p:nvCxnSpPr>
        <p:spPr>
          <a:xfrm>
            <a:off x="7143948" y="3801359"/>
            <a:ext cx="319332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B5D922-0347-4879-ABF8-C17170D46BA0}"/>
              </a:ext>
            </a:extLst>
          </p:cNvPr>
          <p:cNvCxnSpPr>
            <a:cxnSpLocks/>
          </p:cNvCxnSpPr>
          <p:nvPr/>
        </p:nvCxnSpPr>
        <p:spPr>
          <a:xfrm>
            <a:off x="7143948" y="5767440"/>
            <a:ext cx="318861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408943-8923-4E94-991C-CA86B10857D3}"/>
              </a:ext>
            </a:extLst>
          </p:cNvPr>
          <p:cNvCxnSpPr>
            <a:cxnSpLocks/>
            <a:stCxn id="9" idx="6"/>
            <a:endCxn id="10" idx="3"/>
          </p:cNvCxnSpPr>
          <p:nvPr/>
        </p:nvCxnSpPr>
        <p:spPr>
          <a:xfrm flipV="1">
            <a:off x="9144002" y="5975745"/>
            <a:ext cx="1276686"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0A304D-C476-4002-8D35-94A56E3A0703}"/>
              </a:ext>
            </a:extLst>
          </p:cNvPr>
          <p:cNvCxnSpPr>
            <a:cxnSpLocks/>
          </p:cNvCxnSpPr>
          <p:nvPr/>
        </p:nvCxnSpPr>
        <p:spPr>
          <a:xfrm flipH="1" flipV="1">
            <a:off x="7055824" y="5975744"/>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88D-63A8-45A6-8D76-9DCF38E6DF38}"/>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A548D1-EED4-4665-88B0-8738FBBE8E9C}"/>
                  </a:ext>
                </a:extLst>
              </p:cNvPr>
              <p:cNvSpPr>
                <a:spLocks noGrp="1"/>
              </p:cNvSpPr>
              <p:nvPr>
                <p:ph idx="1"/>
              </p:nvPr>
            </p:nvSpPr>
            <p:spPr/>
            <p:txBody>
              <a:bodyPr/>
              <a:lstStyle/>
              <a:p>
                <a:r>
                  <a:rPr lang="en-US" dirty="0"/>
                  <a:t>Given a </a:t>
                </a:r>
                <a14:m>
                  <m:oMath xmlns:m="http://schemas.openxmlformats.org/officeDocument/2006/math">
                    <m:r>
                      <a:rPr lang="en-US" b="0" i="1" smtClean="0">
                        <a:latin typeface="Cambria Math" panose="02040503050406030204" pitchFamily="18" charset="0"/>
                      </a:rPr>
                      <m:t>3</m:t>
                    </m:r>
                  </m:oMath>
                </a14:m>
                <a:r>
                  <a:rPr lang="en-US" dirty="0"/>
                  <a:t>-SAT instance, make the graph </a:t>
                </a:r>
                <a14:m>
                  <m:oMath xmlns:m="http://schemas.openxmlformats.org/officeDocument/2006/math">
                    <m:r>
                      <a:rPr lang="en-US" b="0" i="1" smtClean="0">
                        <a:latin typeface="Cambria Math" panose="02040503050406030204" pitchFamily="18" charset="0"/>
                      </a:rPr>
                      <m:t>𝐺</m:t>
                    </m:r>
                  </m:oMath>
                </a14:m>
                <a:r>
                  <a:rPr lang="en-US" dirty="0"/>
                  <a:t> described on the last slide.</a:t>
                </a:r>
              </a:p>
              <a:p>
                <a:r>
                  <a:rPr lang="en-US" dirty="0"/>
                  <a:t>Ask the IND-SET library if there is an independent set of size at least (number of constraints of the </a:t>
                </a:r>
                <a14:m>
                  <m:oMath xmlns:m="http://schemas.openxmlformats.org/officeDocument/2006/math">
                    <m:r>
                      <a:rPr lang="en-US" b="0" i="1" smtClean="0">
                        <a:latin typeface="Cambria Math" panose="02040503050406030204" pitchFamily="18" charset="0"/>
                      </a:rPr>
                      <m:t>3</m:t>
                    </m:r>
                  </m:oMath>
                </a14:m>
                <a:r>
                  <a:rPr lang="en-US" dirty="0"/>
                  <a:t>-SAT instance)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Return what the IND-SET library says.</a:t>
                </a:r>
              </a:p>
            </p:txBody>
          </p:sp>
        </mc:Choice>
        <mc:Fallback xmlns="">
          <p:sp>
            <p:nvSpPr>
              <p:cNvPr id="3" name="Content Placeholder 2">
                <a:extLst>
                  <a:ext uri="{FF2B5EF4-FFF2-40B4-BE49-F238E27FC236}">
                    <a16:creationId xmlns:a16="http://schemas.microsoft.com/office/drawing/2014/main" id="{19A548D1-EED4-4665-88B0-8738FBBE8E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765796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C2FC-FE8F-4EE5-9393-60BAE30D959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1DCED0-2E4D-48B7-92CD-F4145F9C0D38}"/>
                  </a:ext>
                </a:extLst>
              </p:cNvPr>
              <p:cNvSpPr>
                <a:spLocks noGrp="1"/>
              </p:cNvSpPr>
              <p:nvPr>
                <p:ph idx="1"/>
              </p:nvPr>
            </p:nvSpPr>
            <p:spPr/>
            <p:txBody>
              <a:bodyPr>
                <a:normAutofit/>
              </a:bodyPr>
              <a:lstStyle/>
              <a:p>
                <a:r>
                  <a:rPr lang="en-US" dirty="0"/>
                  <a:t>If there is a satisfying assignment for the </a:t>
                </a:r>
                <a14:m>
                  <m:oMath xmlns:m="http://schemas.openxmlformats.org/officeDocument/2006/math">
                    <m:r>
                      <a:rPr lang="en-US" b="0" i="1" smtClean="0">
                        <a:latin typeface="Cambria Math" panose="02040503050406030204" pitchFamily="18" charset="0"/>
                      </a:rPr>
                      <m:t>3</m:t>
                    </m:r>
                  </m:oMath>
                </a14:m>
                <a:r>
                  <a:rPr lang="en-US" dirty="0"/>
                  <a:t>-SAT instance, then there is a way to set the variables so that:</a:t>
                </a:r>
              </a:p>
              <a:p>
                <a:r>
                  <a:rPr lang="en-US" dirty="0"/>
                  <a:t>1. At least one part of every constraint is true</a:t>
                </a:r>
              </a:p>
              <a:p>
                <a:r>
                  <a:rPr lang="en-US" dirty="0"/>
                  <a:t>2. Every variable is set to true or false, not both.</a:t>
                </a:r>
              </a:p>
              <a:p>
                <a:br>
                  <a:rPr lang="en-US" dirty="0"/>
                </a:br>
                <a:r>
                  <a:rPr lang="en-US" dirty="0"/>
                  <a:t>In the graph, there is a large-enough independent set:</a:t>
                </a:r>
              </a:p>
              <a:p>
                <a:r>
                  <a:rPr lang="en-US" dirty="0"/>
                  <a:t>For each constraint, choose one of the true pieces (if there’s more than one), and take the corresponding vertex. Is it an independent set?</a:t>
                </a:r>
                <a:br>
                  <a:rPr lang="en-US" dirty="0"/>
                </a:br>
                <a:r>
                  <a:rPr lang="en-US" sz="2400" dirty="0"/>
                  <a:t>We take only one per group, so the within group edges aren’t included.</a:t>
                </a:r>
                <a:br>
                  <a:rPr lang="en-US" sz="2400" dirty="0"/>
                </a:br>
                <a:r>
                  <a:rPr lang="en-US" sz="2400" dirty="0"/>
                  <a:t>Each variable is only true or false, so we don’t include any of the other edges.</a:t>
                </a:r>
              </a:p>
            </p:txBody>
          </p:sp>
        </mc:Choice>
        <mc:Fallback xmlns="">
          <p:sp>
            <p:nvSpPr>
              <p:cNvPr id="3" name="Content Placeholder 2">
                <a:extLst>
                  <a:ext uri="{FF2B5EF4-FFF2-40B4-BE49-F238E27FC236}">
                    <a16:creationId xmlns:a16="http://schemas.microsoft.com/office/drawing/2014/main" id="{D41DCED0-2E4D-48B7-92CD-F4145F9C0D38}"/>
                  </a:ext>
                </a:extLst>
              </p:cNvPr>
              <p:cNvSpPr>
                <a:spLocks noGrp="1" noRot="1" noChangeAspect="1" noMove="1" noResize="1" noEditPoints="1" noAdjustHandles="1" noChangeArrowheads="1" noChangeShapeType="1" noTextEdit="1"/>
              </p:cNvSpPr>
              <p:nvPr>
                <p:ph idx="1"/>
              </p:nvPr>
            </p:nvSpPr>
            <p:spPr>
              <a:blipFill>
                <a:blip r:embed="rId2"/>
                <a:stretch>
                  <a:fillRect l="-708"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959810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8F8E-40CA-41E8-9248-506829405E29}"/>
              </a:ext>
            </a:extLst>
          </p:cNvPr>
          <p:cNvSpPr>
            <a:spLocks noGrp="1"/>
          </p:cNvSpPr>
          <p:nvPr>
            <p:ph type="title"/>
          </p:nvPr>
        </p:nvSpPr>
        <p:spPr/>
        <p:txBody>
          <a:bodyPr/>
          <a:lstStyle/>
          <a:p>
            <a:r>
              <a:rPr lang="en-US" dirty="0"/>
              <a:t>Correctness, Part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E80D0C-E27F-42C0-A064-D0A752108BA0}"/>
                  </a:ext>
                </a:extLst>
              </p:cNvPr>
              <p:cNvSpPr>
                <a:spLocks noGrp="1"/>
              </p:cNvSpPr>
              <p:nvPr>
                <p:ph idx="1"/>
              </p:nvPr>
            </p:nvSpPr>
            <p:spPr/>
            <p:txBody>
              <a:bodyPr>
                <a:normAutofit lnSpcReduction="10000"/>
              </a:bodyPr>
              <a:lstStyle/>
              <a:p>
                <a:r>
                  <a:rPr lang="en-US" dirty="0"/>
                  <a:t>Suppose there is an independent set of size at least (number of constraints)</a:t>
                </a:r>
              </a:p>
              <a:p>
                <a:r>
                  <a:rPr lang="en-US" dirty="0"/>
                  <a:t>Because of the “in-group” edges, an independent set has at most one per group. Thus every group has exactly one vertex in the independent set.</a:t>
                </a:r>
              </a:p>
              <a:p>
                <a:r>
                  <a:rPr lang="en-US" dirty="0"/>
                  <a:t>Set variables of the </a:t>
                </a:r>
                <a14:m>
                  <m:oMath xmlns:m="http://schemas.openxmlformats.org/officeDocument/2006/math">
                    <m:r>
                      <a:rPr lang="en-US" b="0" i="1" smtClean="0">
                        <a:latin typeface="Cambria Math" panose="02040503050406030204" pitchFamily="18" charset="0"/>
                      </a:rPr>
                      <m:t>3</m:t>
                    </m:r>
                  </m:oMath>
                </a14:m>
                <a:r>
                  <a:rPr lang="en-US" dirty="0"/>
                  <a:t>-SAT instance to match the chosen variables. We won’t try to set variables “inconsistently” (i.e. no variable is both true and false) because of the edges we added between groups. </a:t>
                </a:r>
              </a:p>
              <a:p>
                <a:r>
                  <a:rPr lang="en-US" dirty="0"/>
                  <a:t>And we satisfy every constraint (because we chose a good setting of one piece with the independent set). So the </a:t>
                </a:r>
                <a:r>
                  <a:rPr lang="en-US" dirty="0" err="1"/>
                  <a:t>indpendent</a:t>
                </a:r>
                <a:r>
                  <a:rPr lang="en-US" dirty="0"/>
                  <a:t> set was satisfiable!</a:t>
                </a:r>
              </a:p>
            </p:txBody>
          </p:sp>
        </mc:Choice>
        <mc:Fallback xmlns="">
          <p:sp>
            <p:nvSpPr>
              <p:cNvPr id="3" name="Content Placeholder 2">
                <a:extLst>
                  <a:ext uri="{FF2B5EF4-FFF2-40B4-BE49-F238E27FC236}">
                    <a16:creationId xmlns:a16="http://schemas.microsoft.com/office/drawing/2014/main" id="{5FE80D0C-E27F-42C0-A064-D0A752108BA0}"/>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4000845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6787-05CB-4949-B80B-8AB7A7EB3E2B}"/>
              </a:ext>
            </a:extLst>
          </p:cNvPr>
          <p:cNvSpPr>
            <a:spLocks noGrp="1"/>
          </p:cNvSpPr>
          <p:nvPr>
            <p:ph type="title"/>
          </p:nvPr>
        </p:nvSpPr>
        <p:spPr/>
        <p:txBody>
          <a:bodyPr/>
          <a:lstStyle/>
          <a:p>
            <a:r>
              <a:rPr lang="en-US" dirty="0"/>
              <a:t>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974FC-2EB3-4C38-9740-E9807F0BD79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r>
                      <a:rPr lang="en-US" b="0" i="1" dirty="0" smtClean="0">
                        <a:latin typeface="Cambria Math" panose="02040503050406030204" pitchFamily="18" charset="0"/>
                      </a:rPr>
                      <m:t>≤</m:t>
                    </m:r>
                  </m:oMath>
                </a14:m>
                <a:r>
                  <a:rPr lang="en-US" dirty="0"/>
                  <a:t> INDEPENDENT SET</a:t>
                </a:r>
              </a:p>
              <a:p>
                <a:endParaRPr lang="en-US" dirty="0"/>
              </a:p>
              <a:p>
                <a:r>
                  <a:rPr lang="en-US" dirty="0"/>
                  <a:t>That means that INDEPENDENT SET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(And, since it’s also in </a:t>
                </a:r>
                <a14:m>
                  <m:oMath xmlns:m="http://schemas.openxmlformats.org/officeDocument/2006/math">
                    <m:r>
                      <a:rPr lang="en-US" b="0" i="1" smtClean="0">
                        <a:latin typeface="Cambria Math" panose="02040503050406030204" pitchFamily="18" charset="0"/>
                      </a:rPr>
                      <m:t>𝑁𝑃</m:t>
                    </m:r>
                  </m:oMath>
                </a14:m>
                <a:r>
                  <a:rPr lang="en-US" dirty="0"/>
                  <a:t>, it’s </a:t>
                </a:r>
                <a14:m>
                  <m:oMath xmlns:m="http://schemas.openxmlformats.org/officeDocument/2006/math">
                    <m:r>
                      <a:rPr lang="en-US" b="0" i="1" smtClean="0">
                        <a:latin typeface="Cambria Math" panose="02040503050406030204" pitchFamily="18" charset="0"/>
                      </a:rPr>
                      <m:t>𝑁𝑃</m:t>
                    </m:r>
                  </m:oMath>
                </a14:m>
                <a:r>
                  <a:rPr lang="en-US" dirty="0"/>
                  <a:t>-complete.)</a:t>
                </a:r>
              </a:p>
              <a:p>
                <a:endParaRPr lang="en-US" dirty="0"/>
              </a:p>
              <a:p>
                <a:r>
                  <a:rPr lang="en-US" dirty="0"/>
                  <a:t>Even though they look very different, the tasks “find an efficient algorithm to solve </a:t>
                </a:r>
                <a14:m>
                  <m:oMath xmlns:m="http://schemas.openxmlformats.org/officeDocument/2006/math">
                    <m:r>
                      <a:rPr lang="en-US" b="0" i="1" smtClean="0">
                        <a:latin typeface="Cambria Math" panose="02040503050406030204" pitchFamily="18" charset="0"/>
                      </a:rPr>
                      <m:t>3</m:t>
                    </m:r>
                  </m:oMath>
                </a14:m>
                <a:r>
                  <a:rPr lang="en-US" dirty="0"/>
                  <a:t>-SAT” and “find an efficient algorithm to solve INDEPENDENT SET” are equivalent!</a:t>
                </a:r>
              </a:p>
            </p:txBody>
          </p:sp>
        </mc:Choice>
        <mc:Fallback xmlns="">
          <p:sp>
            <p:nvSpPr>
              <p:cNvPr id="3" name="Content Placeholder 2">
                <a:extLst>
                  <a:ext uri="{FF2B5EF4-FFF2-40B4-BE49-F238E27FC236}">
                    <a16:creationId xmlns:a16="http://schemas.microsoft.com/office/drawing/2014/main" id="{2CE974FC-2EB3-4C38-9740-E9807F0BD79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72364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15927-4768-4F37-8172-B466C7602F35}"/>
              </a:ext>
            </a:extLst>
          </p:cNvPr>
          <p:cNvSpPr>
            <a:spLocks noGrp="1"/>
          </p:cNvSpPr>
          <p:nvPr>
            <p:ph type="title"/>
          </p:nvPr>
        </p:nvSpPr>
        <p:spPr/>
        <p:txBody>
          <a:bodyPr/>
          <a:lstStyle/>
          <a:p>
            <a:r>
              <a:rPr lang="en-US" dirty="0"/>
              <a:t>Why are P and NP interesting?</a:t>
            </a:r>
          </a:p>
        </p:txBody>
      </p:sp>
      <p:sp>
        <p:nvSpPr>
          <p:cNvPr id="5" name="Text Placeholder 4">
            <a:extLst>
              <a:ext uri="{FF2B5EF4-FFF2-40B4-BE49-F238E27FC236}">
                <a16:creationId xmlns:a16="http://schemas.microsoft.com/office/drawing/2014/main" id="{435439E0-02DC-45A2-8CB9-ECB74E3C3D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0312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B6B27-6BA0-49FE-BC4B-6946F6C6A18C}"/>
              </a:ext>
            </a:extLst>
          </p:cNvPr>
          <p:cNvSpPr>
            <a:spLocks noGrp="1"/>
          </p:cNvSpPr>
          <p:nvPr>
            <p:ph type="title"/>
          </p:nvPr>
        </p:nvSpPr>
        <p:spPr/>
        <p:txBody>
          <a:bodyPr/>
          <a:lstStyle/>
          <a:p>
            <a:r>
              <a:rPr lang="en-US" dirty="0"/>
              <a:t>Why do we care?</a:t>
            </a:r>
          </a:p>
        </p:txBody>
      </p:sp>
      <p:sp>
        <p:nvSpPr>
          <p:cNvPr id="5" name="Content Placeholder 4">
            <a:extLst>
              <a:ext uri="{FF2B5EF4-FFF2-40B4-BE49-F238E27FC236}">
                <a16:creationId xmlns:a16="http://schemas.microsoft.com/office/drawing/2014/main" id="{0E609834-97E5-45D3-B3D0-0BF3B9AA6E06}"/>
              </a:ext>
            </a:extLst>
          </p:cNvPr>
          <p:cNvSpPr>
            <a:spLocks noGrp="1"/>
          </p:cNvSpPr>
          <p:nvPr>
            <p:ph idx="1"/>
          </p:nvPr>
        </p:nvSpPr>
        <p:spPr/>
        <p:txBody>
          <a:bodyPr/>
          <a:lstStyle/>
          <a:p>
            <a:r>
              <a:rPr lang="en-US" dirty="0"/>
              <a:t>We’ve seen a few NP-complete problems.</a:t>
            </a:r>
          </a:p>
          <a:p>
            <a:r>
              <a:rPr lang="en-US" dirty="0"/>
              <a:t>But why should we care about those few?</a:t>
            </a:r>
          </a:p>
          <a:p>
            <a:endParaRPr lang="en-US" dirty="0"/>
          </a:p>
          <a:p>
            <a:endParaRPr lang="en-US" dirty="0"/>
          </a:p>
          <a:p>
            <a:r>
              <a:rPr lang="en-US" dirty="0"/>
              <a:t>Just memorize them and avoid them, right?</a:t>
            </a:r>
          </a:p>
          <a:p>
            <a:endParaRPr lang="en-US" dirty="0"/>
          </a:p>
          <a:p>
            <a:r>
              <a:rPr lang="en-US" dirty="0"/>
              <a:t>It’s more than just a few…</a:t>
            </a:r>
          </a:p>
        </p:txBody>
      </p:sp>
    </p:spTree>
    <p:extLst>
      <p:ext uri="{BB962C8B-B14F-4D97-AF65-F5344CB8AC3E}">
        <p14:creationId xmlns:p14="http://schemas.microsoft.com/office/powerpoint/2010/main" val="322307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660" y="1907517"/>
            <a:ext cx="5091215" cy="2039242"/>
          </a:xfrm>
          <a:prstGeom prst="rect">
            <a:avLst/>
          </a:prstGeom>
        </p:spPr>
      </p:pic>
      <p:sp>
        <p:nvSpPr>
          <p:cNvPr id="2" name="Title 1"/>
          <p:cNvSpPr>
            <a:spLocks noGrp="1"/>
          </p:cNvSpPr>
          <p:nvPr>
            <p:ph type="title"/>
          </p:nvPr>
        </p:nvSpPr>
        <p:spPr/>
        <p:txBody>
          <a:bodyPr/>
          <a:lstStyle/>
          <a:p>
            <a:r>
              <a:rPr lang="en-US" dirty="0"/>
              <a:t>NP-Complete Problems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7517"/>
            <a:ext cx="3941179" cy="49596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179" y="1907517"/>
            <a:ext cx="3977311" cy="4959627"/>
          </a:xfrm>
          <a:prstGeom prst="rect">
            <a:avLst/>
          </a:prstGeom>
        </p:spPr>
      </p:pic>
      <p:sp>
        <p:nvSpPr>
          <p:cNvPr id="11" name="Content Placeholder 2"/>
          <p:cNvSpPr>
            <a:spLocks noGrp="1"/>
          </p:cNvSpPr>
          <p:nvPr>
            <p:ph idx="1"/>
          </p:nvPr>
        </p:nvSpPr>
        <p:spPr>
          <a:xfrm>
            <a:off x="575240" y="1344169"/>
            <a:ext cx="11187258" cy="491552"/>
          </a:xfrm>
        </p:spPr>
        <p:txBody>
          <a:bodyPr>
            <a:noAutofit/>
          </a:bodyPr>
          <a:lstStyle/>
          <a:p>
            <a:r>
              <a:rPr lang="en-US" sz="2800" dirty="0"/>
              <a:t>But Wait! There’s more!</a:t>
            </a:r>
          </a:p>
        </p:txBody>
      </p:sp>
      <p:sp>
        <p:nvSpPr>
          <p:cNvPr id="12" name="Rectangle 11"/>
          <p:cNvSpPr/>
          <p:nvPr/>
        </p:nvSpPr>
        <p:spPr>
          <a:xfrm>
            <a:off x="7929301" y="4088891"/>
            <a:ext cx="4092293" cy="195309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lot of problems are NP-complete</a:t>
            </a:r>
          </a:p>
        </p:txBody>
      </p:sp>
      <p:sp>
        <p:nvSpPr>
          <p:cNvPr id="13" name="Rectangle 12"/>
          <p:cNvSpPr/>
          <p:nvPr/>
        </p:nvSpPr>
        <p:spPr>
          <a:xfrm>
            <a:off x="7929301" y="4088891"/>
            <a:ext cx="4085915" cy="57570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Karp’s Theorem (1972)</a:t>
            </a:r>
          </a:p>
        </p:txBody>
      </p:sp>
    </p:spTree>
    <p:extLst>
      <p:ext uri="{BB962C8B-B14F-4D97-AF65-F5344CB8AC3E}">
        <p14:creationId xmlns:p14="http://schemas.microsoft.com/office/powerpoint/2010/main" val="14332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7" name="Content Placeholder 2"/>
          <p:cNvSpPr>
            <a:spLocks noGrp="1"/>
          </p:cNvSpPr>
          <p:nvPr>
            <p:ph idx="1"/>
          </p:nvPr>
        </p:nvSpPr>
        <p:spPr>
          <a:xfrm>
            <a:off x="370390" y="1463857"/>
            <a:ext cx="6898511" cy="4845504"/>
          </a:xfrm>
        </p:spPr>
        <p:txBody>
          <a:bodyPr>
            <a:noAutofit/>
          </a:bodyPr>
          <a:lstStyle/>
          <a:p>
            <a:r>
              <a:rPr lang="en-US" sz="2800" dirty="0"/>
              <a:t>But Wait! There’s more!</a:t>
            </a:r>
          </a:p>
          <a:p>
            <a:pPr marL="0" indent="0">
              <a:buNone/>
            </a:pPr>
            <a:r>
              <a:rPr lang="en-US" sz="2800" dirty="0"/>
              <a:t> By 1979, at least 300 problems had been proven NP-complete.</a:t>
            </a:r>
            <a:br>
              <a:rPr lang="en-US" sz="2800" dirty="0"/>
            </a:br>
            <a:endParaRPr lang="en-US" sz="2800" dirty="0"/>
          </a:p>
          <a:p>
            <a:pPr marL="0" indent="0">
              <a:buNone/>
            </a:pPr>
            <a:r>
              <a:rPr lang="en-US" sz="2800" dirty="0" err="1"/>
              <a:t>Garey</a:t>
            </a:r>
            <a:r>
              <a:rPr lang="en-US" sz="2800" dirty="0"/>
              <a:t> and Johnson put a list of all the NP-complete problems they could find in this textbook.</a:t>
            </a:r>
          </a:p>
          <a:p>
            <a:pPr marL="0" indent="0">
              <a:buNone/>
            </a:pPr>
            <a:r>
              <a:rPr lang="en-US" sz="2800" dirty="0"/>
              <a:t>Took almost 100 pages to just list them all.</a:t>
            </a:r>
          </a:p>
          <a:p>
            <a:pPr marL="0" indent="0">
              <a:buNone/>
            </a:pPr>
            <a:endParaRPr lang="en-US" sz="2800" dirty="0"/>
          </a:p>
          <a:p>
            <a:pPr marL="0" indent="0">
              <a:buNone/>
            </a:pPr>
            <a:r>
              <a:rPr lang="en-US" sz="2800" dirty="0"/>
              <a:t>No one has made </a:t>
            </a:r>
            <a:r>
              <a:rPr lang="en-US" sz="2600" dirty="0"/>
              <a:t>a comprehensive list since.</a:t>
            </a:r>
            <a:endParaRPr lang="en-US" dirty="0"/>
          </a:p>
        </p:txBody>
      </p:sp>
      <p:pic>
        <p:nvPicPr>
          <p:cNvPr id="1026" name="Picture 2" descr="Image result for garey johnson computers and intractability"/>
          <p:cNvPicPr>
            <a:picLocks noChangeAspect="1" noChangeArrowheads="1"/>
          </p:cNvPicPr>
          <p:nvPr/>
        </p:nvPicPr>
        <p:blipFill rotWithShape="1">
          <a:blip r:embed="rId2">
            <a:extLst>
              <a:ext uri="{28A0092B-C50C-407E-A947-70E740481C1C}">
                <a14:useLocalDpi xmlns:a14="http://schemas.microsoft.com/office/drawing/2010/main" val="0"/>
              </a:ext>
            </a:extLst>
          </a:blip>
          <a:srcRect t="7356" b="7628"/>
          <a:stretch/>
        </p:blipFill>
        <p:spPr bwMode="auto">
          <a:xfrm>
            <a:off x="7268901" y="601884"/>
            <a:ext cx="4923100" cy="62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23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3" name="Content Placeholder 2"/>
          <p:cNvSpPr>
            <a:spLocks noGrp="1"/>
          </p:cNvSpPr>
          <p:nvPr>
            <p:ph idx="1"/>
          </p:nvPr>
        </p:nvSpPr>
        <p:spPr>
          <a:xfrm>
            <a:off x="372045" y="1463857"/>
            <a:ext cx="11187258" cy="4845504"/>
          </a:xfrm>
        </p:spPr>
        <p:txBody>
          <a:bodyPr>
            <a:normAutofit/>
          </a:bodyPr>
          <a:lstStyle/>
          <a:p>
            <a:r>
              <a:rPr lang="en-US" sz="2800" dirty="0"/>
              <a:t>But Wait! There’s more!</a:t>
            </a:r>
          </a:p>
          <a:p>
            <a:endParaRPr lang="en-US" sz="2800" dirty="0"/>
          </a:p>
          <a:p>
            <a:r>
              <a:rPr lang="en-US" sz="2800" dirty="0"/>
              <a:t>In December 2018, mathematicians and computer scientists put papers on the </a:t>
            </a:r>
            <a:r>
              <a:rPr lang="en-US" sz="2800" dirty="0" err="1"/>
              <a:t>arXiv</a:t>
            </a:r>
            <a:r>
              <a:rPr lang="en-US" sz="2800" dirty="0"/>
              <a:t> claiming to show (at least) 25 more problems are NP-complete.</a:t>
            </a:r>
          </a:p>
          <a:p>
            <a:pPr marL="0" indent="0">
              <a:buNone/>
            </a:pPr>
            <a:endParaRPr lang="en-US" sz="2800" dirty="0"/>
          </a:p>
          <a:p>
            <a:r>
              <a:rPr lang="en-US" sz="2800" dirty="0"/>
              <a:t>There are literally thousands of NP-complete problems known. </a:t>
            </a:r>
          </a:p>
        </p:txBody>
      </p:sp>
    </p:spTree>
    <p:extLst>
      <p:ext uri="{BB962C8B-B14F-4D97-AF65-F5344CB8AC3E}">
        <p14:creationId xmlns:p14="http://schemas.microsoft.com/office/powerpoint/2010/main" val="34930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NP-complete.</a:t>
            </a:r>
          </a:p>
          <a:p>
            <a:endParaRPr lang="en-US" dirty="0"/>
          </a:p>
          <a:p>
            <a:r>
              <a:rPr lang="en-US" dirty="0"/>
              <a:t>Sooner or later it will happen to one of you.</a:t>
            </a:r>
          </a:p>
          <a:p>
            <a:r>
              <a:rPr lang="en-US" dirty="0"/>
              <a:t>What do you do if you think your problem is NP-complete?</a:t>
            </a:r>
          </a:p>
          <a:p>
            <a:endParaRPr lang="en-US" dirty="0"/>
          </a:p>
          <a:p>
            <a:r>
              <a:rPr lang="en-US" dirty="0"/>
              <a:t>We’ll discuss options next week!</a:t>
            </a:r>
          </a:p>
        </p:txBody>
      </p:sp>
    </p:spTree>
    <p:extLst>
      <p:ext uri="{BB962C8B-B14F-4D97-AF65-F5344CB8AC3E}">
        <p14:creationId xmlns:p14="http://schemas.microsoft.com/office/powerpoint/2010/main" val="204074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4297</TotalTime>
  <Words>4402</Words>
  <Application>Microsoft Office PowerPoint</Application>
  <PresentationFormat>Widescreen</PresentationFormat>
  <Paragraphs>473</Paragraphs>
  <Slides>63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Cambria Math</vt:lpstr>
      <vt:lpstr>Courier New</vt:lpstr>
      <vt:lpstr>Segoe UI</vt:lpstr>
      <vt:lpstr>Segoe UI Light</vt:lpstr>
      <vt:lpstr>Segoe UI Semibold</vt:lpstr>
      <vt:lpstr>Segoe UI Semilight</vt:lpstr>
      <vt:lpstr>Tw Cen MT</vt:lpstr>
      <vt:lpstr>Wingdings 3</vt:lpstr>
      <vt:lpstr>Integral</vt:lpstr>
      <vt:lpstr>Even More Reductions</vt:lpstr>
      <vt:lpstr>Where are we?</vt:lpstr>
      <vt:lpstr>Today</vt:lpstr>
      <vt:lpstr>PowerPoint Presentation</vt:lpstr>
      <vt:lpstr>P vs. NP</vt:lpstr>
      <vt:lpstr>Hard Problems</vt:lpstr>
      <vt:lpstr>NP-hardness</vt:lpstr>
      <vt:lpstr>NP-Completeness</vt:lpstr>
      <vt:lpstr>Why is being NP-hard/-complete interesting?</vt:lpstr>
      <vt:lpstr>NP-Completeness</vt:lpstr>
      <vt:lpstr>What’s 3-SAT?</vt:lpstr>
      <vt:lpstr>PowerPoint Presentation</vt:lpstr>
      <vt:lpstr>More Starting Points</vt:lpstr>
      <vt:lpstr>More Reduction Facts</vt:lpstr>
      <vt:lpstr>I have a problem</vt:lpstr>
      <vt:lpstr>A≤B≤C →A≤C</vt:lpstr>
      <vt:lpstr>A≤B≤C →A≤C</vt:lpstr>
      <vt:lpstr>A≤B≤C →A≤C</vt:lpstr>
      <vt:lpstr>Said Differently</vt:lpstr>
      <vt:lpstr>Want to prove your problem is hard?</vt:lpstr>
      <vt:lpstr>More Reductions</vt:lpstr>
      <vt:lpstr>Another Reduction</vt:lpstr>
      <vt:lpstr>3-Coloring ≤ 3-SAT</vt:lpstr>
      <vt:lpstr>3-Coloring ≤ 3-SAT</vt:lpstr>
      <vt:lpstr>3-Coloring ≤ 3-SAT</vt:lpstr>
      <vt:lpstr>3-Coloring ≤ 3-SAT</vt:lpstr>
      <vt:lpstr>Edge Requirements</vt:lpstr>
      <vt:lpstr>Edge Constraints</vt:lpstr>
      <vt:lpstr>Are those constraints enough?</vt:lpstr>
      <vt:lpstr>Are those constraints enough?</vt:lpstr>
      <vt:lpstr>Consistency Constraints</vt:lpstr>
      <vt:lpstr>Consistency</vt:lpstr>
      <vt:lpstr>From 2 to 3.</vt:lpstr>
      <vt:lpstr>Reduction</vt:lpstr>
      <vt:lpstr>Running Time?</vt:lpstr>
      <vt:lpstr>Correctness</vt:lpstr>
      <vt:lpstr>Correctness</vt:lpstr>
      <vt:lpstr>Correctness</vt:lpstr>
      <vt:lpstr>Correctness</vt:lpstr>
      <vt:lpstr>One More Thought</vt:lpstr>
      <vt:lpstr>Hamilton</vt:lpstr>
      <vt:lpstr>Which direction?</vt:lpstr>
      <vt:lpstr>Reduction</vt:lpstr>
      <vt:lpstr>Correctness</vt:lpstr>
      <vt:lpstr>Correctness</vt:lpstr>
      <vt:lpstr>Reductions</vt:lpstr>
      <vt:lpstr>3-SAT ≤ Independent Set</vt:lpstr>
      <vt:lpstr>The Reduction</vt:lpstr>
      <vt:lpstr>Reduction Idea</vt:lpstr>
      <vt:lpstr>Reduction Idea Step 2</vt:lpstr>
      <vt:lpstr>Reduction</vt:lpstr>
      <vt:lpstr>Correctness</vt:lpstr>
      <vt:lpstr>Correctness, Part 2</vt:lpstr>
      <vt:lpstr>So…</vt:lpstr>
      <vt:lpstr>Why are P and NP interesting?</vt:lpstr>
      <vt:lpstr>Why do we care?</vt:lpstr>
      <vt:lpstr>NP-Complete Problems</vt:lpstr>
      <vt:lpstr>NP-Complete Problems</vt:lpstr>
      <vt:lpstr>NP-Complete Problems</vt:lpstr>
      <vt:lpstr>Examples</vt:lpstr>
      <vt:lpstr>Examples</vt:lpstr>
      <vt:lpstr>Examples</vt:lpstr>
      <vt:lpstr>Dealing with NP-completeness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23</cp:revision>
  <cp:lastPrinted>2021-11-19T23:57:31Z</cp:lastPrinted>
  <dcterms:created xsi:type="dcterms:W3CDTF">2021-02-26T05:05:00Z</dcterms:created>
  <dcterms:modified xsi:type="dcterms:W3CDTF">2024-02-26T18:07:14Z</dcterms:modified>
</cp:coreProperties>
</file>