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413" r:id="rId3"/>
    <p:sldId id="352" r:id="rId4"/>
    <p:sldId id="361" r:id="rId5"/>
    <p:sldId id="364" r:id="rId6"/>
    <p:sldId id="285" r:id="rId7"/>
    <p:sldId id="365" r:id="rId8"/>
    <p:sldId id="366" r:id="rId9"/>
    <p:sldId id="367" r:id="rId10"/>
    <p:sldId id="368" r:id="rId11"/>
    <p:sldId id="369" r:id="rId12"/>
    <p:sldId id="370" r:id="rId13"/>
    <p:sldId id="371" r:id="rId14"/>
    <p:sldId id="373" r:id="rId15"/>
    <p:sldId id="322" r:id="rId16"/>
    <p:sldId id="325" r:id="rId17"/>
    <p:sldId id="412" r:id="rId18"/>
    <p:sldId id="382" r:id="rId19"/>
    <p:sldId id="338" r:id="rId20"/>
    <p:sldId id="354" r:id="rId21"/>
    <p:sldId id="391" r:id="rId22"/>
    <p:sldId id="381" r:id="rId23"/>
    <p:sldId id="315" r:id="rId24"/>
    <p:sldId id="288" r:id="rId25"/>
    <p:sldId id="329" r:id="rId26"/>
    <p:sldId id="356" r:id="rId27"/>
    <p:sldId id="383" r:id="rId28"/>
    <p:sldId id="339" r:id="rId29"/>
    <p:sldId id="357" r:id="rId30"/>
    <p:sldId id="377" r:id="rId31"/>
    <p:sldId id="358" r:id="rId32"/>
    <p:sldId id="374" r:id="rId33"/>
    <p:sldId id="375" r:id="rId34"/>
    <p:sldId id="379" r:id="rId35"/>
    <p:sldId id="380" r:id="rId36"/>
    <p:sldId id="376" r:id="rId37"/>
    <p:sldId id="359" r:id="rId38"/>
    <p:sldId id="386" r:id="rId39"/>
    <p:sldId id="392" r:id="rId40"/>
    <p:sldId id="387" r:id="rId41"/>
    <p:sldId id="393" r:id="rId42"/>
    <p:sldId id="394" r:id="rId43"/>
    <p:sldId id="395" r:id="rId44"/>
    <p:sldId id="397" r:id="rId45"/>
    <p:sldId id="398" r:id="rId46"/>
    <p:sldId id="399" r:id="rId47"/>
    <p:sldId id="400" r:id="rId48"/>
    <p:sldId id="396" r:id="rId49"/>
    <p:sldId id="402" r:id="rId50"/>
    <p:sldId id="401" r:id="rId51"/>
    <p:sldId id="403" r:id="rId52"/>
    <p:sldId id="404" r:id="rId53"/>
    <p:sldId id="405" r:id="rId54"/>
    <p:sldId id="406" r:id="rId55"/>
    <p:sldId id="388" r:id="rId56"/>
    <p:sldId id="407" r:id="rId57"/>
    <p:sldId id="408" r:id="rId58"/>
    <p:sldId id="409" r:id="rId59"/>
    <p:sldId id="410" r:id="rId60"/>
    <p:sldId id="390" r:id="rId61"/>
    <p:sldId id="384" r:id="rId62"/>
    <p:sldId id="385" r:id="rId63"/>
    <p:sldId id="340" r:id="rId64"/>
    <p:sldId id="341" r:id="rId65"/>
    <p:sldId id="342" r:id="rId66"/>
    <p:sldId id="290" r:id="rId67"/>
    <p:sldId id="291" r:id="rId68"/>
    <p:sldId id="353" r:id="rId69"/>
    <p:sldId id="343" r:id="rId70"/>
    <p:sldId id="41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FEA9453-06AF-4482-90EF-B26B9F48C4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CA5E-D194-409F-B1C0-A780D95C3B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7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FEA9453-06AF-4482-90EF-B26B9F48C4E2}" type="datetimeFigureOut">
              <a:rPr lang="en-US" smtClean="0"/>
              <a:t>2/23/2024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7AECA5E-D194-409F-B1C0-A780D95C3BB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33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FEA9453-06AF-4482-90EF-B26B9F48C4E2}" type="datetimeFigureOut">
              <a:rPr lang="en-US" smtClean="0"/>
              <a:t>2/23/2024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7AECA5E-D194-409F-B1C0-A780D95C3BB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671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12846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EA9453-06AF-4482-90EF-B26B9F48C4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CA5E-D194-409F-B1C0-A780D95C3BB4}" type="slidenum">
              <a:rPr lang="en-US" smtClean="0"/>
              <a:t>‹#›</a:t>
            </a:fld>
            <a:endParaRPr lang="en-US"/>
          </a:p>
        </p:txBody>
      </p:sp>
    </p:spTree>
    <p:extLst>
      <p:ext uri="{BB962C8B-B14F-4D97-AF65-F5344CB8AC3E}">
        <p14:creationId xmlns:p14="http://schemas.microsoft.com/office/powerpoint/2010/main" val="80561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DC7BFC50-9C0F-4130-88EC-CD82578FF13B}" type="datetimeFigureOut">
              <a:rPr lang="en-US" smtClean="0"/>
              <a:t>2/23/2024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1F75C52-CE67-470B-B3DD-4B9B3381BD5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4536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FEA9453-06AF-4482-90EF-B26B9F48C4E2}"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ECA5E-D194-409F-B1C0-A780D95C3BB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89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A9453-06AF-4482-90EF-B26B9F48C4E2}"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ECA5E-D194-409F-B1C0-A780D95C3BB4}" type="slidenum">
              <a:rPr lang="en-US" smtClean="0"/>
              <a:t>‹#›</a:t>
            </a:fld>
            <a:endParaRPr lang="en-US"/>
          </a:p>
        </p:txBody>
      </p:sp>
    </p:spTree>
    <p:extLst>
      <p:ext uri="{BB962C8B-B14F-4D97-AF65-F5344CB8AC3E}">
        <p14:creationId xmlns:p14="http://schemas.microsoft.com/office/powerpoint/2010/main" val="260354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EA9453-06AF-4482-90EF-B26B9F48C4E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CA5E-D194-409F-B1C0-A780D95C3BB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403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EA9453-06AF-4482-90EF-B26B9F48C4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CA5E-D194-409F-B1C0-A780D95C3B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6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9453-06AF-4482-90EF-B26B9F48C4E2}"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ECA5E-D194-409F-B1C0-A780D95C3BB4}" type="slidenum">
              <a:rPr lang="en-US" smtClean="0"/>
              <a:t>‹#›</a:t>
            </a:fld>
            <a:endParaRPr lang="en-US"/>
          </a:p>
        </p:txBody>
      </p:sp>
    </p:spTree>
    <p:extLst>
      <p:ext uri="{BB962C8B-B14F-4D97-AF65-F5344CB8AC3E}">
        <p14:creationId xmlns:p14="http://schemas.microsoft.com/office/powerpoint/2010/main" val="339485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EA9453-06AF-4482-90EF-B26B9F48C4E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CA5E-D194-409F-B1C0-A780D95C3B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84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FEA9453-06AF-4482-90EF-B26B9F48C4E2}" type="datetimeFigureOut">
              <a:rPr lang="en-US" smtClean="0"/>
              <a:t>2/23/2024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7AECA5E-D194-409F-B1C0-A780D95C3BB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3741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jeffe.cs.illinois.edu/teaching/algorithms/book/12-nphard.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3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84D0-BBDE-432B-91B1-EA3D89CEE76C}"/>
              </a:ext>
            </a:extLst>
          </p:cNvPr>
          <p:cNvSpPr>
            <a:spLocks noGrp="1"/>
          </p:cNvSpPr>
          <p:nvPr>
            <p:ph type="ctrTitle"/>
          </p:nvPr>
        </p:nvSpPr>
        <p:spPr/>
        <p:txBody>
          <a:bodyPr/>
          <a:lstStyle/>
          <a:p>
            <a:r>
              <a:rPr lang="en-US" dirty="0"/>
              <a:t>More Reductions</a:t>
            </a:r>
          </a:p>
        </p:txBody>
      </p:sp>
      <p:sp>
        <p:nvSpPr>
          <p:cNvPr id="3" name="Subtitle 2">
            <a:extLst>
              <a:ext uri="{FF2B5EF4-FFF2-40B4-BE49-F238E27FC236}">
                <a16:creationId xmlns:a16="http://schemas.microsoft.com/office/drawing/2014/main" id="{93BB3497-E1E5-4761-9DE4-71F78F86658D}"/>
              </a:ext>
            </a:extLst>
          </p:cNvPr>
          <p:cNvSpPr>
            <a:spLocks noGrp="1"/>
          </p:cNvSpPr>
          <p:nvPr>
            <p:ph type="subTitle" idx="1"/>
          </p:nvPr>
        </p:nvSpPr>
        <p:spPr/>
        <p:txBody>
          <a:bodyPr/>
          <a:lstStyle/>
          <a:p>
            <a:r>
              <a:rPr lang="en-US" dirty="0"/>
              <a:t>CSE 417 Winter 24</a:t>
            </a:r>
          </a:p>
          <a:p>
            <a:r>
              <a:rPr lang="en-US" dirty="0"/>
              <a:t>Lecture 21</a:t>
            </a:r>
          </a:p>
        </p:txBody>
      </p:sp>
    </p:spTree>
    <p:extLst>
      <p:ext uri="{BB962C8B-B14F-4D97-AF65-F5344CB8AC3E}">
        <p14:creationId xmlns:p14="http://schemas.microsoft.com/office/powerpoint/2010/main" val="103524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3ColorCheck(Graph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4ColorCheck(H)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4ColorCheck(H) must have returned YES, what does a 4-coloring of H look like? The added vertex must be a different color than all the other vertices (otherwise it’s not a valid coloring – there’s an edge between the added vertex and all others). So deleting the added vertex we get a 3-coloring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3-colorable,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4-colorable – you can extend a 3-color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4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3-coloring)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4ColorCheck returns True and we return True!</a:t>
                </a:r>
              </a:p>
            </p:txBody>
          </p:sp>
        </mc:Choice>
        <mc:Fallback xmlns="">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b="-6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4ColorCheck(H) must have returned YES, what does a 4-coloring of H look like? The added vertex must be a different color than all the other vertices (otherwise it’s not a valid coloring – there’s an edge between the added vertex and all others). So deleting the added vertex we get a 3-coloring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p:txBody>
          <a:bodyPr/>
          <a:lstStyle/>
          <a:p>
            <a:r>
              <a:rPr lang="en-US" dirty="0"/>
              <a:t>You need to show </a:t>
            </a:r>
            <a:r>
              <a:rPr lang="en-US" b="1" dirty="0"/>
              <a:t>both </a:t>
            </a:r>
            <a:r>
              <a:rPr lang="en-US" dirty="0"/>
              <a:t>“we won’t get any false positives” and “we won’t get any false negatives.”</a:t>
            </a:r>
          </a:p>
          <a:p>
            <a:endParaRPr lang="en-US" dirty="0"/>
          </a:p>
          <a:p>
            <a:r>
              <a:rPr lang="en-US" dirty="0"/>
              <a:t>To make sure you handle both directions, I </a:t>
            </a:r>
            <a:r>
              <a:rPr lang="en-US" b="1" dirty="0"/>
              <a:t>strongly</a:t>
            </a:r>
            <a:r>
              <a:rPr lang="en-US" dirty="0"/>
              <a:t> recommend:</a:t>
            </a:r>
          </a:p>
          <a:p>
            <a:r>
              <a:rPr lang="en-US" dirty="0"/>
              <a:t>1. Always do two separate proofs (don’t try to prove both directions at once, don’t refer back to the prior proof and say “for the same reason”).</a:t>
            </a:r>
          </a:p>
          <a:p>
            <a:r>
              <a:rPr lang="en-US" dirty="0"/>
              <a:t>2. Don’t use contradiction (it’s easy to start from the wrong spot and accidentally prove the same direction twice without realizing it).</a:t>
            </a:r>
          </a:p>
          <a:p>
            <a:r>
              <a:rPr lang="en-US" dirty="0"/>
              <a:t>3. Follow one of the four pairs on the next slide (don’t accidentally take a contrapositive wrong)</a:t>
            </a:r>
          </a:p>
        </p:txBody>
      </p:sp>
    </p:spTree>
    <p:extLst>
      <p:ext uri="{BB962C8B-B14F-4D97-AF65-F5344CB8AC3E}">
        <p14:creationId xmlns:p14="http://schemas.microsoft.com/office/powerpoint/2010/main" val="415292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F97E-663C-437F-8E2B-808F8D3EBE92}"/>
              </a:ext>
            </a:extLst>
          </p:cNvPr>
          <p:cNvSpPr>
            <a:spLocks noGrp="1"/>
          </p:cNvSpPr>
          <p:nvPr>
            <p:ph type="title"/>
          </p:nvPr>
        </p:nvSpPr>
        <p:spPr/>
        <p:txBody>
          <a:bodyPr/>
          <a:lstStyle/>
          <a:p>
            <a:r>
              <a:rPr lang="en-US" dirty="0"/>
              <a:t>Argument Outlines</a:t>
            </a:r>
          </a:p>
        </p:txBody>
      </p:sp>
      <p:sp>
        <p:nvSpPr>
          <p:cNvPr id="3" name="Content Placeholder 2">
            <a:extLst>
              <a:ext uri="{FF2B5EF4-FFF2-40B4-BE49-F238E27FC236}">
                <a16:creationId xmlns:a16="http://schemas.microsoft.com/office/drawing/2014/main" id="{9A6A791D-998F-4241-BFE7-381BB33B0624}"/>
              </a:ext>
            </a:extLst>
          </p:cNvPr>
          <p:cNvSpPr>
            <a:spLocks noGrp="1"/>
          </p:cNvSpPr>
          <p:nvPr>
            <p:ph idx="1"/>
          </p:nvPr>
        </p:nvSpPr>
        <p:spPr/>
        <p:txBody>
          <a:bodyPr>
            <a:normAutofit/>
          </a:bodyPr>
          <a:lstStyle/>
          <a:p>
            <a:pPr>
              <a:spcBef>
                <a:spcPts val="0"/>
              </a:spcBef>
            </a:pPr>
            <a:r>
              <a:rPr lang="en-US" sz="2400" b="1" dirty="0"/>
              <a:t>Most common</a:t>
            </a:r>
          </a:p>
          <a:p>
            <a:pPr>
              <a:spcBef>
                <a:spcPts val="0"/>
              </a:spcBef>
            </a:pPr>
            <a:r>
              <a:rPr lang="en-US" sz="2400" dirty="0"/>
              <a:t>If the correct answer is YES, then our algorithm says YES. </a:t>
            </a:r>
          </a:p>
          <a:p>
            <a:pPr>
              <a:spcBef>
                <a:spcPts val="0"/>
              </a:spcBef>
            </a:pPr>
            <a:r>
              <a:rPr lang="en-US" sz="2400" dirty="0"/>
              <a:t>And If our algorithm says YES, then the correct answer is YES</a:t>
            </a:r>
          </a:p>
          <a:p>
            <a:pPr>
              <a:spcBef>
                <a:spcPts val="0"/>
              </a:spcBef>
            </a:pPr>
            <a:endParaRPr lang="en-US" sz="1800" dirty="0"/>
          </a:p>
          <a:p>
            <a:pPr>
              <a:spcBef>
                <a:spcPts val="0"/>
              </a:spcBef>
            </a:pPr>
            <a:r>
              <a:rPr lang="en-US" sz="1800" b="1" dirty="0"/>
              <a:t>Less common but sometimes:</a:t>
            </a:r>
          </a:p>
          <a:p>
            <a:pPr>
              <a:spcBef>
                <a:spcPts val="0"/>
              </a:spcBef>
            </a:pPr>
            <a:r>
              <a:rPr lang="en-US" sz="1800" dirty="0"/>
              <a:t>If our algorithm says NO, then the correct answer is NO.</a:t>
            </a:r>
            <a:br>
              <a:rPr lang="en-US" sz="1800" dirty="0"/>
            </a:br>
            <a:r>
              <a:rPr lang="en-US" sz="1800" dirty="0"/>
              <a:t>And If our algorithm says YES, then the correct answer is YES</a:t>
            </a:r>
          </a:p>
          <a:p>
            <a:pPr>
              <a:spcBef>
                <a:spcPts val="0"/>
              </a:spcBef>
            </a:pPr>
            <a:br>
              <a:rPr lang="en-US" sz="1800" b="1" dirty="0"/>
            </a:br>
            <a:r>
              <a:rPr lang="en-US" sz="1800" b="1" dirty="0"/>
              <a:t>OR</a:t>
            </a:r>
          </a:p>
          <a:p>
            <a:pPr>
              <a:spcBef>
                <a:spcPts val="0"/>
              </a:spcBef>
            </a:pPr>
            <a:r>
              <a:rPr lang="en-US" sz="1800" dirty="0"/>
              <a:t>If the correct answer is YES, then our algorithm says YES. </a:t>
            </a:r>
          </a:p>
          <a:p>
            <a:pPr>
              <a:spcBef>
                <a:spcPts val="0"/>
              </a:spcBef>
            </a:pPr>
            <a:r>
              <a:rPr lang="en-US" sz="1800" dirty="0"/>
              <a:t>And If the correct answer is NO, then our algorithm says NO</a:t>
            </a:r>
          </a:p>
          <a:p>
            <a:pPr>
              <a:spcBef>
                <a:spcPts val="0"/>
              </a:spcBef>
            </a:pPr>
            <a:endParaRPr lang="en-US" sz="1800" dirty="0"/>
          </a:p>
          <a:p>
            <a:pPr>
              <a:spcBef>
                <a:spcPts val="0"/>
              </a:spcBef>
            </a:pPr>
            <a:r>
              <a:rPr lang="en-US" sz="1800" b="1" dirty="0"/>
              <a:t>Works, but rarely the best:</a:t>
            </a:r>
            <a:br>
              <a:rPr lang="en-US" sz="1800" b="1" dirty="0"/>
            </a:br>
            <a:r>
              <a:rPr lang="en-US" sz="1800" dirty="0"/>
              <a:t>If our algorithm says NO, then the correct answer is NO.</a:t>
            </a:r>
            <a:endParaRPr lang="en-US" sz="1800" b="1" dirty="0"/>
          </a:p>
          <a:p>
            <a:pPr>
              <a:spcBef>
                <a:spcPts val="0"/>
              </a:spcBef>
            </a:pPr>
            <a:r>
              <a:rPr lang="en-US" sz="1800" dirty="0"/>
              <a:t>And If the correct answer is NO, then our algorithm says NO</a:t>
            </a:r>
          </a:p>
        </p:txBody>
      </p:sp>
    </p:spTree>
    <p:extLst>
      <p:ext uri="{BB962C8B-B14F-4D97-AF65-F5344CB8AC3E}">
        <p14:creationId xmlns:p14="http://schemas.microsoft.com/office/powerpoint/2010/main" val="121761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69753-4DB3-4BA3-9319-1063DB556AC7}"/>
              </a:ext>
            </a:extLst>
          </p:cNvPr>
          <p:cNvSpPr>
            <a:spLocks noGrp="1"/>
          </p:cNvSpPr>
          <p:nvPr>
            <p:ph type="title"/>
          </p:nvPr>
        </p:nvSpPr>
        <p:spPr/>
        <p:txBody>
          <a:bodyPr/>
          <a:lstStyle/>
          <a:p>
            <a:r>
              <a:rPr lang="en-US" dirty="0"/>
              <a:t>Back to Problem Ranking</a:t>
            </a:r>
          </a:p>
        </p:txBody>
      </p:sp>
      <p:sp>
        <p:nvSpPr>
          <p:cNvPr id="5" name="Text Placeholder 4">
            <a:extLst>
              <a:ext uri="{FF2B5EF4-FFF2-40B4-BE49-F238E27FC236}">
                <a16:creationId xmlns:a16="http://schemas.microsoft.com/office/drawing/2014/main" id="{98E54253-F771-4CB7-88C8-D4E89A8C2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488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(can be solved efficiently)</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decision version of all problems we’ve solved in this class are in 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P is an example of a “complexity class”</a:t>
            </a:r>
          </a:p>
          <a:p>
            <a:r>
              <a:rPr lang="en-US" sz="2800" dirty="0">
                <a:latin typeface="Segoe UI Semilight" panose="020B0402040204020203" pitchFamily="34" charset="0"/>
                <a:cs typeface="Segoe UI Semilight" panose="020B0402040204020203" pitchFamily="34" charset="0"/>
              </a:rPr>
              <a:t>A set of problems that can be solved under some limitations (e.g. with some amount of memory or in some amount of time).</a:t>
            </a:r>
          </a:p>
        </p:txBody>
      </p:sp>
      <p:sp>
        <p:nvSpPr>
          <p:cNvPr id="7" name="Rectangle: Rounded Corners 6">
            <a:extLst>
              <a:ext uri="{FF2B5EF4-FFF2-40B4-BE49-F238E27FC236}">
                <a16:creationId xmlns:a16="http://schemas.microsoft.com/office/drawing/2014/main" id="{B5C4F50F-D90D-4E55-98FC-7C429537E799}"/>
              </a:ext>
            </a:extLst>
          </p:cNvPr>
          <p:cNvSpPr/>
          <p:nvPr/>
        </p:nvSpPr>
        <p:spPr>
          <a:xfrm>
            <a:off x="1618147" y="5291269"/>
            <a:ext cx="9335799" cy="101466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Problems go in complexity classes. Not algorithms. </a:t>
            </a:r>
          </a:p>
          <a:p>
            <a:pPr algn="ctr"/>
            <a:r>
              <a:rPr lang="en-US" sz="2800" dirty="0">
                <a:solidFill>
                  <a:schemeClr val="tx1"/>
                </a:solidFill>
                <a:latin typeface="Segoe UI Semilight" panose="020B0402040204020203" pitchFamily="34" charset="0"/>
                <a:cs typeface="Segoe UI Semilight" panose="020B0402040204020203" pitchFamily="34" charset="0"/>
              </a:rPr>
              <a:t>We’re comparing problem difficulty, not algorithm quality.</a:t>
            </a:r>
          </a:p>
        </p:txBody>
      </p:sp>
    </p:spTree>
    <p:extLst>
      <p:ext uri="{BB962C8B-B14F-4D97-AF65-F5344CB8AC3E}">
        <p14:creationId xmlns:p14="http://schemas.microsoft.com/office/powerpoint/2010/main" val="71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3863-112E-4DA1-9959-B0996E1E8686}"/>
              </a:ext>
            </a:extLst>
          </p:cNvPr>
          <p:cNvSpPr>
            <a:spLocks noGrp="1"/>
          </p:cNvSpPr>
          <p:nvPr>
            <p:ph type="title"/>
          </p:nvPr>
        </p:nvSpPr>
        <p:spPr/>
        <p:txBody>
          <a:bodyPr/>
          <a:lstStyle/>
          <a:p>
            <a:r>
              <a:rPr lang="en-US" dirty="0"/>
              <a:t>Verify vs. Solve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8E1693-D332-49C1-A222-1C3E504D2081}"/>
                  </a:ext>
                </a:extLst>
              </p:cNvPr>
              <p:cNvSpPr>
                <a:spLocks noGrp="1"/>
              </p:cNvSpPr>
              <p:nvPr>
                <p:ph idx="1"/>
              </p:nvPr>
            </p:nvSpPr>
            <p:spPr/>
            <p:txBody>
              <a:bodyPr>
                <a:normAutofit lnSpcReduction="10000"/>
              </a:bodyPr>
              <a:lstStyle/>
              <a:p>
                <a:r>
                  <a:rPr lang="en-US" dirty="0"/>
                  <a:t>A </a:t>
                </a:r>
                <a:r>
                  <a:rPr lang="en-US" b="1" dirty="0"/>
                  <a:t>solver </a:t>
                </a:r>
                <a:r>
                  <a:rPr lang="en-US" dirty="0"/>
                  <a:t>takes as input an instance (and nothing else) and determines the correct answer (yes or no?)</a:t>
                </a:r>
              </a:p>
              <a:p>
                <a:r>
                  <a:rPr lang="en-US" dirty="0"/>
                  <a:t>Given a graph, is there an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path of length at most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Given a graph, is it 2-colorable?</a:t>
                </a:r>
              </a:p>
              <a:p>
                <a:endParaRPr lang="en-US" dirty="0"/>
              </a:p>
              <a:p>
                <a:r>
                  <a:rPr lang="en-US" dirty="0"/>
                  <a:t>A </a:t>
                </a:r>
                <a:r>
                  <a:rPr lang="en-US" b="1" dirty="0"/>
                  <a:t>verifier</a:t>
                </a:r>
                <a:r>
                  <a:rPr lang="en-US" dirty="0"/>
                  <a:t> takes as input an instance AND a proposed solution and verifies that the proposed solution is valid.</a:t>
                </a:r>
              </a:p>
              <a:p>
                <a:r>
                  <a:rPr lang="en-US" dirty="0"/>
                  <a:t>Given a graph AND a proposed path, does it connect </a:t>
                </a:r>
                <a14:m>
                  <m:oMath xmlns:m="http://schemas.openxmlformats.org/officeDocument/2006/math">
                    <m:r>
                      <a:rPr lang="en-US" b="0" i="1" smtClean="0">
                        <a:latin typeface="Cambria Math" panose="02040503050406030204" pitchFamily="18" charset="0"/>
                      </a:rPr>
                      <m:t>𝑠</m:t>
                    </m:r>
                  </m:oMath>
                </a14:m>
                <a:r>
                  <a:rPr lang="en-US" dirty="0"/>
                  <a:t> to </a:t>
                </a:r>
                <a14:m>
                  <m:oMath xmlns:m="http://schemas.openxmlformats.org/officeDocument/2006/math">
                    <m:r>
                      <a:rPr lang="en-US" b="0" i="1" smtClean="0">
                        <a:latin typeface="Cambria Math" panose="02040503050406030204" pitchFamily="18" charset="0"/>
                      </a:rPr>
                      <m:t>𝑡</m:t>
                    </m:r>
                  </m:oMath>
                </a14:m>
                <a:r>
                  <a:rPr lang="en-US" dirty="0"/>
                  <a:t> in length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Given a graph AND a proposed 2-coloring (i.e. a labeling) is the labeling valid?</a:t>
                </a:r>
              </a:p>
            </p:txBody>
          </p:sp>
        </mc:Choice>
        <mc:Fallback xmlns="">
          <p:sp>
            <p:nvSpPr>
              <p:cNvPr id="3" name="Content Placeholder 2">
                <a:extLst>
                  <a:ext uri="{FF2B5EF4-FFF2-40B4-BE49-F238E27FC236}">
                    <a16:creationId xmlns:a16="http://schemas.microsoft.com/office/drawing/2014/main" id="{F38E1693-D332-49C1-A222-1C3E504D2081}"/>
                  </a:ext>
                </a:extLst>
              </p:cNvPr>
              <p:cNvSpPr>
                <a:spLocks noGrp="1" noRot="1" noChangeAspect="1" noMove="1" noResize="1" noEditPoints="1" noAdjustHandles="1" noChangeArrowheads="1" noChangeShapeType="1" noTextEdit="1"/>
              </p:cNvSpPr>
              <p:nvPr>
                <p:ph idx="1"/>
              </p:nvPr>
            </p:nvSpPr>
            <p:spPr>
              <a:blipFill>
                <a:blip r:embed="rId2"/>
                <a:stretch>
                  <a:fillRect l="-708" t="-3019" r="-1198"/>
                </a:stretch>
              </a:blipFill>
            </p:spPr>
            <p:txBody>
              <a:bodyPr/>
              <a:lstStyle/>
              <a:p>
                <a:r>
                  <a:rPr lang="en-US">
                    <a:noFill/>
                  </a:rPr>
                  <a:t> </a:t>
                </a:r>
              </a:p>
            </p:txBody>
          </p:sp>
        </mc:Fallback>
      </mc:AlternateContent>
    </p:spTree>
    <p:extLst>
      <p:ext uri="{BB962C8B-B14F-4D97-AF65-F5344CB8AC3E}">
        <p14:creationId xmlns:p14="http://schemas.microsoft.com/office/powerpoint/2010/main" val="381653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NP (stands for “nondeterministic polynomial”)</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8674-E87B-41BB-BC72-F1AFC1696F7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0DE3680-CD86-4D94-8379-2680C2B7CF97}"/>
              </a:ext>
            </a:extLst>
          </p:cNvPr>
          <p:cNvSpPr>
            <a:spLocks noGrp="1"/>
          </p:cNvSpPr>
          <p:nvPr>
            <p:ph idx="1"/>
          </p:nvPr>
        </p:nvSpPr>
        <p:spPr/>
        <p:txBody>
          <a:bodyPr/>
          <a:lstStyle/>
          <a:p>
            <a:r>
              <a:rPr lang="en-US" dirty="0"/>
              <a:t>We fixed a bug in the script</a:t>
            </a:r>
          </a:p>
          <a:p>
            <a:r>
              <a:rPr lang="en-US" dirty="0"/>
              <a:t>The script was ignoring (HW2 P7 “Running out of Rooms”)</a:t>
            </a:r>
          </a:p>
          <a:p>
            <a:endParaRPr lang="en-US" dirty="0"/>
          </a:p>
          <a:p>
            <a:r>
              <a:rPr lang="en-US" dirty="0"/>
              <a:t>Canvas is updated now (grades as of last night).</a:t>
            </a:r>
          </a:p>
          <a:p>
            <a:r>
              <a:rPr lang="en-US" dirty="0"/>
              <a:t>(apologies for the initial spam yesterday; over the next few weeks there will be a few more columns per week). </a:t>
            </a:r>
          </a:p>
        </p:txBody>
      </p:sp>
    </p:spTree>
    <p:extLst>
      <p:ext uri="{BB962C8B-B14F-4D97-AF65-F5344CB8AC3E}">
        <p14:creationId xmlns:p14="http://schemas.microsoft.com/office/powerpoint/2010/main" val="120014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xmlns="">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(xi == &lt;T,F&gt;) || (</a:t>
                </a:r>
                <a:r>
                  <a:rPr lang="en-US" dirty="0" err="1">
                    <a:latin typeface="Courier New" panose="02070309020205020404" pitchFamily="49" charset="0"/>
                    <a:cs typeface="Courier New" panose="02070309020205020404" pitchFamily="49" charset="0"/>
                  </a:rPr>
                  <a:t>xj</a:t>
                </a:r>
                <a:r>
                  <a:rPr lang="en-US" dirty="0">
                    <a:latin typeface="Courier New" panose="02070309020205020404" pitchFamily="49" charset="0"/>
                    <a:cs typeface="Courier New" panose="02070309020205020404" pitchFamily="49" charset="0"/>
                  </a:rPr>
                  <a:t> == &lt;T,F&gt;) || (</a:t>
                </a:r>
                <a:r>
                  <a:rPr lang="en-US" dirty="0" err="1">
                    <a:latin typeface="Courier New" panose="02070309020205020404" pitchFamily="49" charset="0"/>
                    <a:cs typeface="Courier New" panose="02070309020205020404" pitchFamily="49" charset="0"/>
                  </a:rPr>
                  <a:t>xk</a:t>
                </a:r>
                <a:r>
                  <a:rPr lang="en-US" dirty="0">
                    <a:latin typeface="Courier New" panose="02070309020205020404" pitchFamily="49" charset="0"/>
                    <a:cs typeface="Courier New" panose="02070309020205020404" pitchFamily="49" charset="0"/>
                  </a:rPr>
                  <a:t> == &lt;T/F&gt;) )</a:t>
                </a:r>
              </a:p>
              <a:p>
                <a:pPr lvl="1"/>
                <a:r>
                  <a:rPr lang="en-US" dirty="0"/>
                  <a:t> 	</a:t>
                </a:r>
                <a:r>
                  <a:rPr lang="en-US" dirty="0" err="1"/>
                  <a:t>ORed</a:t>
                </a:r>
                <a:r>
                  <a:rPr lang="en-US" dirty="0"/>
                  <a:t> together, always exactly three variables, you can choose T/F independently for each.</a:t>
                </a:r>
              </a:p>
              <a:p>
                <a:pPr lvl="1"/>
                <a:endParaRPr lang="en-US" dirty="0"/>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b="-2767"/>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polynomial-time algorithm for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runs in polynomial time overall (</a:t>
                </a:r>
                <a:r>
                  <a:rPr lang="en-US" b="1" dirty="0"/>
                  <a:t>including </a:t>
                </a:r>
                <a:r>
                  <a:rPr lang="en-US" dirty="0"/>
                  <a:t>the library’s running time!!!).</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65E-450D-4A74-A032-2386AAB1A425}"/>
              </a:ext>
            </a:extLst>
          </p:cNvPr>
          <p:cNvSpPr>
            <a:spLocks noGrp="1"/>
          </p:cNvSpPr>
          <p:nvPr>
            <p:ph type="title"/>
          </p:nvPr>
        </p:nvSpPr>
        <p:spPr/>
        <p:txBody>
          <a:bodyPr/>
          <a:lstStyle/>
          <a:p>
            <a:r>
              <a:rPr lang="en-US" dirty="0"/>
              <a:t>More Starting Points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230238-C862-4BAA-AFE5-FA479D57A994}"/>
                  </a:ext>
                </a:extLst>
              </p:cNvPr>
              <p:cNvSpPr>
                <a:spLocks noGrp="1"/>
              </p:cNvSpPr>
              <p:nvPr>
                <p:ph idx="1"/>
              </p:nvPr>
            </p:nvSpPr>
            <p:spPr/>
            <p:txBody>
              <a:bodyPr/>
              <a:lstStyle/>
              <a:p>
                <a:r>
                  <a:rPr lang="en-US" dirty="0"/>
                  <a:t>We have one NP-hard problem (</a:t>
                </a:r>
                <a14:m>
                  <m:oMath xmlns:m="http://schemas.openxmlformats.org/officeDocument/2006/math">
                    <m:r>
                      <a:rPr lang="en-US" b="0" i="1" smtClean="0">
                        <a:latin typeface="Cambria Math" panose="02040503050406030204" pitchFamily="18" charset="0"/>
                      </a:rPr>
                      <m:t>3</m:t>
                    </m:r>
                  </m:oMath>
                </a14:m>
                <a:r>
                  <a:rPr lang="en-US" dirty="0"/>
                  <a:t>-SAT). It’d be nice if we had more…</a:t>
                </a:r>
              </a:p>
              <a:p>
                <a:r>
                  <a:rPr lang="en-US" dirty="0"/>
                  <a:t>I’m just going to give us more (if you’re interested in proving these NP-complete, many are </a:t>
                </a:r>
                <a:r>
                  <a:rPr lang="en-US" dirty="0">
                    <a:hlinkClick r:id="rId2"/>
                  </a:rPr>
                  <a:t>here</a:t>
                </a:r>
                <a:r>
                  <a:rPr lang="en-US" dirty="0"/>
                  <a:t>)</a:t>
                </a:r>
              </a:p>
              <a:p>
                <a:endParaRPr lang="en-US" dirty="0"/>
              </a:p>
              <a:p>
                <a:r>
                  <a:rPr lang="en-US" dirty="0"/>
                  <a:t>3-coloring is NP-complete.</a:t>
                </a:r>
              </a:p>
              <a:p>
                <a:r>
                  <a:rPr lang="en-US" dirty="0"/>
                  <a:t>Hamiltonian Path (given a directed graph, is there a path that visits every vertex exactly once?) is NP-complete.		</a:t>
                </a:r>
              </a:p>
            </p:txBody>
          </p:sp>
        </mc:Choice>
        <mc:Fallback xmlns="">
          <p:sp>
            <p:nvSpPr>
              <p:cNvPr id="3" name="Content Placeholder 2">
                <a:extLst>
                  <a:ext uri="{FF2B5EF4-FFF2-40B4-BE49-F238E27FC236}">
                    <a16:creationId xmlns:a16="http://schemas.microsoft.com/office/drawing/2014/main" id="{04230238-C862-4BAA-AFE5-FA479D57A99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25112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hard. </a:t>
                </a:r>
              </a:p>
              <a:p>
                <a:r>
                  <a:rPr lang="en-US" dirty="0"/>
                  <a:t>So hard,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Is that true? </a:t>
            </a:r>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29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390035" y="2642856"/>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390035" y="2642856"/>
                <a:ext cx="2396012" cy="369332"/>
              </a:xfrm>
              <a:prstGeom prst="rect">
                <a:avLst/>
              </a:prstGeom>
              <a:blipFill>
                <a:blip r:embed="rId5"/>
                <a:stretch>
                  <a:fillRect l="-2036" t="-10000" b="-2666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D459C8-86FB-4471-8F85-8BF61FAEDA0F}"/>
                  </a:ext>
                </a:extLst>
              </p:cNvPr>
              <p:cNvSpPr txBox="1"/>
              <p:nvPr/>
            </p:nvSpPr>
            <p:spPr>
              <a:xfrm>
                <a:off x="3893933" y="1996106"/>
                <a:ext cx="4144707"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we have this reduction.</a:t>
                </a:r>
              </a:p>
            </p:txBody>
          </p:sp>
        </mc:Choice>
        <mc:Fallback xmlns="">
          <p:sp>
            <p:nvSpPr>
              <p:cNvPr id="19" name="TextBox 18">
                <a:extLst>
                  <a:ext uri="{FF2B5EF4-FFF2-40B4-BE49-F238E27FC236}">
                    <a16:creationId xmlns:a16="http://schemas.microsoft.com/office/drawing/2014/main" id="{19D459C8-86FB-4471-8F85-8BF61FAEDA0F}"/>
                  </a:ext>
                </a:extLst>
              </p:cNvPr>
              <p:cNvSpPr txBox="1">
                <a:spLocks noRot="1" noChangeAspect="1" noMove="1" noResize="1" noEditPoints="1" noAdjustHandles="1" noChangeArrowheads="1" noChangeShapeType="1" noTextEdit="1"/>
              </p:cNvSpPr>
              <p:nvPr/>
            </p:nvSpPr>
            <p:spPr>
              <a:xfrm>
                <a:off x="3893933" y="1996106"/>
                <a:ext cx="4144707" cy="369332"/>
              </a:xfrm>
              <a:prstGeom prst="rect">
                <a:avLst/>
              </a:prstGeom>
              <a:blipFill>
                <a:blip r:embed="rId6"/>
                <a:stretch>
                  <a:fillRect l="-1324"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666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p:bldP spid="7" grpId="0" animBg="1"/>
      <p:bldP spid="8" grpId="0"/>
      <p:bldP spid="9"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551148"/>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551148"/>
                  <a:ext cx="2396012" cy="36933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04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Still polynomial time! (Even if the input gets bigger at each step, it still can’t get bigger than a polynomial). And we don’t need a </a:t>
                </a:r>
                <a14:m>
                  <m:oMath xmlns:m="http://schemas.openxmlformats.org/officeDocument/2006/math">
                    <m:r>
                      <a:rPr lang="en-US" b="0" i="1" smtClean="0">
                        <a:latin typeface="Cambria Math" panose="02040503050406030204" pitchFamily="18" charset="0"/>
                      </a:rPr>
                      <m:t>𝐵</m:t>
                    </m:r>
                  </m:oMath>
                </a14:m>
                <a:r>
                  <a:rPr lang="en-US" dirty="0"/>
                  <a:t> solver, the reduction is the solver! We only use a </a:t>
                </a:r>
                <a14:m>
                  <m:oMath xmlns:m="http://schemas.openxmlformats.org/officeDocument/2006/math">
                    <m:r>
                      <a:rPr lang="en-US" b="0" i="1" smtClean="0">
                        <a:latin typeface="Cambria Math" panose="02040503050406030204" pitchFamily="18" charset="0"/>
                      </a:rPr>
                      <m:t>𝐶</m:t>
                    </m:r>
                  </m:oMath>
                </a14:m>
                <a:r>
                  <a:rPr lang="en-US" dirty="0"/>
                  <a:t> solver so it’s “really” a reduction.</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3"/>
                <a:stretch>
                  <a:fillRect l="-708" t="-2138" r="-2233"/>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422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2C1E-4FAD-472B-9B5D-582DCC743B77}"/>
              </a:ext>
            </a:extLst>
          </p:cNvPr>
          <p:cNvSpPr>
            <a:spLocks noGrp="1"/>
          </p:cNvSpPr>
          <p:nvPr>
            <p:ph type="title"/>
          </p:nvPr>
        </p:nvSpPr>
        <p:spPr/>
        <p:txBody>
          <a:bodyPr/>
          <a:lstStyle/>
          <a:p>
            <a:r>
              <a:rPr lang="en-US" dirty="0"/>
              <a:t>More Reduction Practice</a:t>
            </a:r>
          </a:p>
        </p:txBody>
      </p:sp>
      <p:sp>
        <p:nvSpPr>
          <p:cNvPr id="5" name="Text Placeholder 4">
            <a:extLst>
              <a:ext uri="{FF2B5EF4-FFF2-40B4-BE49-F238E27FC236}">
                <a16:creationId xmlns:a16="http://schemas.microsoft.com/office/drawing/2014/main" id="{B6F74C1D-11E6-4D3F-8B5E-4CBAE9435F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2347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9156-9281-4C34-B585-A7BB111C0E24}"/>
              </a:ext>
            </a:extLst>
          </p:cNvPr>
          <p:cNvSpPr>
            <a:spLocks noGrp="1"/>
          </p:cNvSpPr>
          <p:nvPr>
            <p:ph type="title"/>
          </p:nvPr>
        </p:nvSpPr>
        <p:spPr/>
        <p:txBody>
          <a:bodyPr/>
          <a:lstStyle/>
          <a:p>
            <a:r>
              <a:rPr lang="en-US" dirty="0"/>
              <a:t>Reductions</a:t>
            </a:r>
          </a:p>
        </p:txBody>
      </p:sp>
      <p:sp>
        <p:nvSpPr>
          <p:cNvPr id="5" name="Content Placeholder 4">
            <a:extLst>
              <a:ext uri="{FF2B5EF4-FFF2-40B4-BE49-F238E27FC236}">
                <a16:creationId xmlns:a16="http://schemas.microsoft.com/office/drawing/2014/main" id="{3AF908BD-704F-4F6A-9D7B-961701CBD435}"/>
              </a:ext>
            </a:extLst>
          </p:cNvPr>
          <p:cNvSpPr>
            <a:spLocks noGrp="1"/>
          </p:cNvSpPr>
          <p:nvPr>
            <p:ph idx="1"/>
          </p:nvPr>
        </p:nvSpPr>
        <p:spPr/>
        <p:txBody>
          <a:bodyPr>
            <a:normAutofit lnSpcReduction="10000"/>
          </a:bodyPr>
          <a:lstStyle/>
          <a:p>
            <a:r>
              <a:rPr lang="en-US" dirty="0"/>
              <a:t>We saw a reduction between two very similar (on the surface) problems when we reduced from 3-coloring to 4-coloring.</a:t>
            </a:r>
          </a:p>
          <a:p>
            <a:r>
              <a:rPr lang="en-US" dirty="0"/>
              <a:t>The real power of reductions is when problems look very different on the surface but you can still reduce from one to the other.</a:t>
            </a:r>
          </a:p>
          <a:p>
            <a:endParaRPr lang="en-US" dirty="0"/>
          </a:p>
          <a:p>
            <a:r>
              <a:rPr lang="en-US" dirty="0"/>
              <a:t>We’re going to do a couple more reductions with varying levels of differences between the problems.</a:t>
            </a:r>
          </a:p>
          <a:p>
            <a:r>
              <a:rPr lang="en-US" b="1" dirty="0">
                <a:solidFill>
                  <a:srgbClr val="FF0000"/>
                </a:solidFill>
              </a:rPr>
              <a:t>A lot of our reductions in this section go “the wrong way”</a:t>
            </a:r>
            <a:r>
              <a:rPr lang="en-US" dirty="0"/>
              <a:t> that is, they don’t show a problem is hard – focusing on the practice/mechanics of reductions first. Remember that step at the beginning to decide your direction if your goal is showing a problem is hard.</a:t>
            </a:r>
          </a:p>
        </p:txBody>
      </p:sp>
    </p:spTree>
    <p:extLst>
      <p:ext uri="{BB962C8B-B14F-4D97-AF65-F5344CB8AC3E}">
        <p14:creationId xmlns:p14="http://schemas.microsoft.com/office/powerpoint/2010/main" val="334397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3-coloring to 4-coloring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What’s 3-coloring?</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81B37DF-3D57-5493-85B3-4D6EF84ACECA}"/>
                  </a:ext>
                </a:extLst>
              </p:cNvPr>
              <p:cNvSpPr/>
              <p:nvPr/>
            </p:nvSpPr>
            <p:spPr>
              <a:xfrm>
                <a:off x="608490" y="4581396"/>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blue, and orange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6" name="Rectangle 5">
                <a:extLst>
                  <a:ext uri="{FF2B5EF4-FFF2-40B4-BE49-F238E27FC236}">
                    <a16:creationId xmlns:a16="http://schemas.microsoft.com/office/drawing/2014/main" id="{A81B37DF-3D57-5493-85B3-4D6EF84ACECA}"/>
                  </a:ext>
                </a:extLst>
              </p:cNvPr>
              <p:cNvSpPr>
                <a:spLocks noRot="1" noChangeAspect="1" noMove="1" noResize="1" noEditPoints="1" noAdjustHandles="1" noChangeArrowheads="1" noChangeShapeType="1" noTextEdit="1"/>
              </p:cNvSpPr>
              <p:nvPr/>
            </p:nvSpPr>
            <p:spPr>
              <a:xfrm>
                <a:off x="608490" y="4581396"/>
                <a:ext cx="10168961" cy="2276604"/>
              </a:xfrm>
              <a:prstGeom prst="rect">
                <a:avLst/>
              </a:prstGeom>
              <a:blipFill>
                <a:blip r:embed="rId3"/>
                <a:stretch>
                  <a:fillRect l="-1259" r="-120" b="-6702"/>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BEB6490-8027-33BE-463A-B194C2BB039D}"/>
              </a:ext>
            </a:extLst>
          </p:cNvPr>
          <p:cNvSpPr/>
          <p:nvPr/>
        </p:nvSpPr>
        <p:spPr>
          <a:xfrm>
            <a:off x="608489" y="458774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4-coloring</a:t>
            </a:r>
          </a:p>
        </p:txBody>
      </p:sp>
    </p:spTree>
    <p:extLst>
      <p:ext uri="{BB962C8B-B14F-4D97-AF65-F5344CB8AC3E}">
        <p14:creationId xmlns:p14="http://schemas.microsoft.com/office/powerpoint/2010/main" val="2133631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C81539B-0E1E-469A-9B4B-648AE85C481B}"/>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4" name="Title 3">
                <a:extLst>
                  <a:ext uri="{FF2B5EF4-FFF2-40B4-BE49-F238E27FC236}">
                    <a16:creationId xmlns:a16="http://schemas.microsoft.com/office/drawing/2014/main" id="{AC81539B-0E1E-469A-9B4B-648AE85C481B}"/>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41E5388-2522-461A-ADB7-497079C2E429}"/>
              </a:ext>
            </a:extLst>
          </p:cNvPr>
          <p:cNvSpPr>
            <a:spLocks noGrp="1"/>
          </p:cNvSpPr>
          <p:nvPr>
            <p:ph idx="1"/>
          </p:nvPr>
        </p:nvSpPr>
        <p:spPr/>
        <p:txBody>
          <a:bodyPr>
            <a:normAutofit lnSpcReduction="10000"/>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Those look very different!!</a:t>
            </a:r>
          </a:p>
          <a:p>
            <a:r>
              <a:rPr lang="en-US" dirty="0"/>
              <a:t>It’s going to take some creativity to make the conversion.</a:t>
            </a:r>
          </a:p>
          <a:p>
            <a:endParaRPr lang="en-US" dirty="0"/>
          </a:p>
          <a:p>
            <a:r>
              <a:rPr lang="en-US" dirty="0"/>
              <a:t>Your main takeaway from this lecture is </a:t>
            </a:r>
            <a:r>
              <a:rPr lang="en-US" b="1" dirty="0"/>
              <a:t>not </a:t>
            </a:r>
            <a:r>
              <a:rPr lang="en-US" dirty="0"/>
              <a:t>these particular reductions or these particular techniques.</a:t>
            </a:r>
          </a:p>
          <a:p>
            <a:r>
              <a:rPr lang="en-US" dirty="0"/>
              <a:t>Your takeaway is “wow, even if problems can look pretty different, they can be closely related!”</a:t>
            </a:r>
          </a:p>
        </p:txBody>
      </p:sp>
    </p:spTree>
    <p:extLst>
      <p:ext uri="{BB962C8B-B14F-4D97-AF65-F5344CB8AC3E}">
        <p14:creationId xmlns:p14="http://schemas.microsoft.com/office/powerpoint/2010/main" val="3025106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25E2DE-9CB4-464C-B82A-ABC24400260A}"/>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2" name="Title 1">
                <a:extLst>
                  <a:ext uri="{FF2B5EF4-FFF2-40B4-BE49-F238E27FC236}">
                    <a16:creationId xmlns:a16="http://schemas.microsoft.com/office/drawing/2014/main" id="{5525E2DE-9CB4-464C-B82A-ABC24400260A}"/>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C46895B-B729-434F-AF8A-A3FEEDAC0D96}"/>
              </a:ext>
            </a:extLst>
          </p:cNvPr>
          <p:cNvSpPr>
            <a:spLocks noGrp="1"/>
          </p:cNvSpPr>
          <p:nvPr>
            <p:ph idx="1"/>
          </p:nvPr>
        </p:nvSpPr>
        <p:spPr/>
        <p:txBody>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3-SAT talks about Boolean variables and constraints.</a:t>
            </a:r>
          </a:p>
          <a:p>
            <a:r>
              <a:rPr lang="en-US" dirty="0"/>
              <a:t>What variables could we use to describe coloring? </a:t>
            </a:r>
          </a:p>
          <a:p>
            <a:r>
              <a:rPr lang="en-US" dirty="0"/>
              <a:t>What constraints would the coloring impose?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81969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lstStyle/>
              <a:p>
                <a:r>
                  <a:rPr lang="en-US" dirty="0"/>
                  <a:t>Variables: is this vertex red? Blue? Green? (can’t have just one variable, let’s just have three).</a:t>
                </a:r>
              </a:p>
              <a:p>
                <a:endParaRPr lang="en-US" dirty="0"/>
              </a:p>
              <a:p>
                <a:r>
                  <a:rPr lang="en-US" dirty="0"/>
                  <a:t>Constraints?</a:t>
                </a:r>
              </a:p>
              <a:p>
                <a:r>
                  <a:rPr lang="en-US" dirty="0"/>
                  <a:t>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different colors.</a:t>
                </a:r>
              </a:p>
              <a:p>
                <a14:m>
                  <m:oMath xmlns:m="http://schemas.openxmlformats.org/officeDocument/2006/math">
                    <m:r>
                      <a:rPr lang="en-US" b="0" i="1" smtClean="0">
                        <a:latin typeface="Cambria Math" panose="02040503050406030204" pitchFamily="18" charset="0"/>
                      </a:rPr>
                      <m:t>𝑢</m:t>
                    </m:r>
                  </m:oMath>
                </a14:m>
                <a:r>
                  <a:rPr lang="en-US" dirty="0"/>
                  <a:t> gets exactly one color. </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1790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normAutofit/>
              </a:bodyPr>
              <a:lstStyle/>
              <a:p>
                <a:r>
                  <a:rPr lang="en-US" dirty="0"/>
                  <a:t>Variables: is this vertex red? Blue? Green? (can’t have just one variable, let’s just have three).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endParaRPr lang="en-US" dirty="0"/>
              </a:p>
              <a:p>
                <a:r>
                  <a:rPr lang="en-US" dirty="0"/>
                  <a:t>Constraints?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oMath>
                </a14:m>
                <a:r>
                  <a:rPr lang="en-US" dirty="0">
                    <a:solidFill>
                      <a:schemeClr val="accent2"/>
                    </a:solidFill>
                  </a:rPr>
                  <a:t> is an edge, then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and </a:t>
                </a:r>
                <a14:m>
                  <m:oMath xmlns:m="http://schemas.openxmlformats.org/officeDocument/2006/math">
                    <m:r>
                      <a:rPr lang="en-US" b="0" i="1" smtClean="0">
                        <a:solidFill>
                          <a:schemeClr val="accent2"/>
                        </a:solidFill>
                        <a:latin typeface="Cambria Math" panose="02040503050406030204" pitchFamily="18" charset="0"/>
                      </a:rPr>
                      <m:t>𝑣</m:t>
                    </m:r>
                  </m:oMath>
                </a14:m>
                <a:r>
                  <a:rPr lang="en-US" dirty="0">
                    <a:solidFill>
                      <a:schemeClr val="accent2"/>
                    </a:solidFill>
                  </a:rPr>
                  <a:t> are different colors.</a:t>
                </a:r>
              </a:p>
              <a:p>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gets exactly one color. </a:t>
                </a:r>
                <a:endParaRPr lang="en-US" dirty="0"/>
              </a:p>
              <a:p>
                <a:r>
                  <a:rPr lang="en-US" dirty="0"/>
                  <a:t>These are going to take a bit of work:</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6333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40A-A2B9-4002-BC37-81342D7217D0}"/>
              </a:ext>
            </a:extLst>
          </p:cNvPr>
          <p:cNvSpPr>
            <a:spLocks noGrp="1"/>
          </p:cNvSpPr>
          <p:nvPr>
            <p:ph type="title"/>
          </p:nvPr>
        </p:nvSpPr>
        <p:spPr/>
        <p:txBody>
          <a:bodyPr/>
          <a:lstStyle/>
          <a:p>
            <a:r>
              <a:rPr lang="en-US" dirty="0"/>
              <a:t>Edge Requirements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63E509-32DE-42C8-AF39-687010EBEF43}"/>
                  </a:ext>
                </a:extLst>
              </p:cNvPr>
              <p:cNvSpPr>
                <a:spLocks noGrp="1"/>
              </p:cNvSpPr>
              <p:nvPr>
                <p:ph idx="1"/>
              </p:nvPr>
            </p:nvSpPr>
            <p:spPr/>
            <p:txBody>
              <a:bodyPr/>
              <a:lstStyle/>
              <a:p>
                <a:r>
                  <a:rPr lang="en-US" dirty="0"/>
                  <a:t>We need to make sure the edges are different colors.</a:t>
                </a:r>
              </a:p>
              <a:p>
                <a:r>
                  <a:rPr lang="en-US" dirty="0"/>
                  <a:t>As an example</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is red,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𝑣</m:t>
                    </m:r>
                  </m:oMath>
                </a14:m>
                <a:r>
                  <a:rPr lang="en-US" dirty="0"/>
                  <a:t> is blue OR </a:t>
                </a:r>
                <a14:m>
                  <m:oMath xmlns:m="http://schemas.openxmlformats.org/officeDocument/2006/math">
                    <m:r>
                      <a:rPr lang="en-US" b="0" i="1" smtClean="0">
                        <a:latin typeface="Cambria Math" panose="02040503050406030204" pitchFamily="18" charset="0"/>
                      </a:rPr>
                      <m:t>𝑣</m:t>
                    </m:r>
                  </m:oMath>
                </a14:m>
                <a:r>
                  <a:rPr lang="en-US" dirty="0"/>
                  <a:t> is green.</a:t>
                </a:r>
              </a:p>
              <a:p>
                <a:endParaRPr lang="en-US" b="0" i="1" dirty="0">
                  <a:latin typeface="Cambria Math" panose="02040503050406030204" pitchFamily="18" charset="0"/>
                </a:endParaRP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𝐹𝑎𝑙𝑠𝑒</m:t>
                    </m:r>
                    <m:r>
                      <a:rPr lang="en-US" b="0" i="1" smtClean="0">
                        <a:solidFill>
                          <a:schemeClr val="accent2"/>
                        </a:solidFill>
                        <a:latin typeface="Cambria Math" panose="02040503050406030204" pitchFamily="18" charset="0"/>
                      </a:rPr>
                      <m:t> </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p>
              <a:p>
                <a:endParaRPr lang="en-US" dirty="0">
                  <a:solidFill>
                    <a:schemeClr val="accent2"/>
                  </a:solidFill>
                </a:endParaRPr>
              </a:p>
              <a:p>
                <a:r>
                  <a:rPr lang="en-US" dirty="0"/>
                  <a:t>Law of implication: “if </a:t>
                </a:r>
                <a14:m>
                  <m:oMath xmlns:m="http://schemas.openxmlformats.org/officeDocument/2006/math">
                    <m:r>
                      <a:rPr lang="en-US" b="0" i="1" smtClean="0">
                        <a:latin typeface="Cambria Math" panose="02040503050406030204" pitchFamily="18" charset="0"/>
                      </a:rPr>
                      <m:t>𝑝</m:t>
                    </m:r>
                  </m:oMath>
                </a14:m>
                <a:r>
                  <a:rPr lang="en-US" dirty="0"/>
                  <a:t> then </a:t>
                </a:r>
                <a14:m>
                  <m:oMath xmlns:m="http://schemas.openxmlformats.org/officeDocument/2006/math">
                    <m:r>
                      <a:rPr lang="en-US" b="0" i="1" smtClean="0">
                        <a:latin typeface="Cambria Math" panose="02040503050406030204" pitchFamily="18" charset="0"/>
                      </a:rPr>
                      <m:t>𝑞</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4D63E509-32DE-42C8-AF39-687010EBEF4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008447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Edge Constraints</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All combinations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111460019"/>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370840">
                    <a:tc>
                      <a:txBody>
                        <a:bodyPr/>
                        <a:lstStyle/>
                        <a:p>
                          <a:r>
                            <a:rPr lang="en-US" sz="24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𝒖</m:t>
                              </m:r>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𝒗</m:t>
                              </m:r>
                              <m:r>
                                <a:rPr lang="en-US" sz="2400" b="1"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𝑢</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111460019"/>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457200">
                    <a:tc>
                      <a:txBody>
                        <a:bodyPr/>
                        <a:lstStyle/>
                        <a:p>
                          <a:endParaRPr lang="en-US"/>
                        </a:p>
                      </a:txBody>
                      <a:tcPr>
                        <a:blipFill>
                          <a:blip r:embed="rId2"/>
                          <a:stretch>
                            <a:fillRect l="-120" t="-9333" r="-126826" b="-665333"/>
                          </a:stretch>
                        </a:blipFill>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86982">
                    <a:tc>
                      <a:txBody>
                        <a:bodyPr/>
                        <a:lstStyle/>
                        <a:p>
                          <a:endParaRPr lang="en-US"/>
                        </a:p>
                      </a:txBody>
                      <a:tcPr>
                        <a:blipFill>
                          <a:blip r:embed="rId2"/>
                          <a:stretch>
                            <a:fillRect l="-120" t="-102500" r="-126826" b="-523750"/>
                          </a:stretch>
                        </a:blipFill>
                      </a:tcPr>
                    </a:tc>
                    <a:tc>
                      <a:txBody>
                        <a:bodyPr/>
                        <a:lstStyle/>
                        <a:p>
                          <a:endParaRPr lang="en-US"/>
                        </a:p>
                      </a:txBody>
                      <a:tcPr>
                        <a:blipFill>
                          <a:blip r:embed="rId2"/>
                          <a:stretch>
                            <a:fillRect l="-79242" t="-102500" r="-379" b="-523750"/>
                          </a:stretch>
                        </a:blipFill>
                      </a:tcPr>
                    </a:tc>
                    <a:extLst>
                      <a:ext uri="{0D108BD9-81ED-4DB2-BD59-A6C34878D82A}">
                        <a16:rowId xmlns:a16="http://schemas.microsoft.com/office/drawing/2014/main" val="2989585035"/>
                      </a:ext>
                    </a:extLst>
                  </a:tr>
                  <a:tr h="486982">
                    <a:tc>
                      <a:txBody>
                        <a:bodyPr/>
                        <a:lstStyle/>
                        <a:p>
                          <a:endParaRPr lang="en-US"/>
                        </a:p>
                      </a:txBody>
                      <a:tcPr>
                        <a:blipFill>
                          <a:blip r:embed="rId2"/>
                          <a:stretch>
                            <a:fillRect l="-120" t="-202500" r="-126826" b="-423750"/>
                          </a:stretch>
                        </a:blipFill>
                      </a:tcPr>
                    </a:tc>
                    <a:tc>
                      <a:txBody>
                        <a:bodyPr/>
                        <a:lstStyle/>
                        <a:p>
                          <a:endParaRPr lang="en-US"/>
                        </a:p>
                      </a:txBody>
                      <a:tcPr>
                        <a:blipFill>
                          <a:blip r:embed="rId2"/>
                          <a:stretch>
                            <a:fillRect l="-79242" t="-202500" r="-379" b="-423750"/>
                          </a:stretch>
                        </a:blipFill>
                      </a:tcPr>
                    </a:tc>
                    <a:extLst>
                      <a:ext uri="{0D108BD9-81ED-4DB2-BD59-A6C34878D82A}">
                        <a16:rowId xmlns:a16="http://schemas.microsoft.com/office/drawing/2014/main" val="3122762175"/>
                      </a:ext>
                    </a:extLst>
                  </a:tr>
                  <a:tr h="486982">
                    <a:tc>
                      <a:txBody>
                        <a:bodyPr/>
                        <a:lstStyle/>
                        <a:p>
                          <a:endParaRPr lang="en-US"/>
                        </a:p>
                      </a:txBody>
                      <a:tcPr>
                        <a:blipFill>
                          <a:blip r:embed="rId2"/>
                          <a:stretch>
                            <a:fillRect l="-120" t="-302500" r="-126826" b="-323750"/>
                          </a:stretch>
                        </a:blipFill>
                      </a:tcPr>
                    </a:tc>
                    <a:tc>
                      <a:txBody>
                        <a:bodyPr/>
                        <a:lstStyle/>
                        <a:p>
                          <a:endParaRPr lang="en-US"/>
                        </a:p>
                      </a:txBody>
                      <a:tcPr>
                        <a:blipFill>
                          <a:blip r:embed="rId2"/>
                          <a:stretch>
                            <a:fillRect l="-79242" t="-302500" r="-379" b="-323750"/>
                          </a:stretch>
                        </a:blipFill>
                      </a:tcPr>
                    </a:tc>
                    <a:extLst>
                      <a:ext uri="{0D108BD9-81ED-4DB2-BD59-A6C34878D82A}">
                        <a16:rowId xmlns:a16="http://schemas.microsoft.com/office/drawing/2014/main" val="1968665760"/>
                      </a:ext>
                    </a:extLst>
                  </a:tr>
                  <a:tr h="486982">
                    <a:tc>
                      <a:txBody>
                        <a:bodyPr/>
                        <a:lstStyle/>
                        <a:p>
                          <a:endParaRPr lang="en-US"/>
                        </a:p>
                      </a:txBody>
                      <a:tcPr>
                        <a:blipFill>
                          <a:blip r:embed="rId2"/>
                          <a:stretch>
                            <a:fillRect l="-120" t="-402500" r="-126826" b="-223750"/>
                          </a:stretch>
                        </a:blipFill>
                      </a:tcPr>
                    </a:tc>
                    <a:tc>
                      <a:txBody>
                        <a:bodyPr/>
                        <a:lstStyle/>
                        <a:p>
                          <a:endParaRPr lang="en-US"/>
                        </a:p>
                      </a:txBody>
                      <a:tcPr>
                        <a:blipFill>
                          <a:blip r:embed="rId2"/>
                          <a:stretch>
                            <a:fillRect l="-79242" t="-402500" r="-379" b="-223750"/>
                          </a:stretch>
                        </a:blipFill>
                      </a:tcPr>
                    </a:tc>
                    <a:extLst>
                      <a:ext uri="{0D108BD9-81ED-4DB2-BD59-A6C34878D82A}">
                        <a16:rowId xmlns:a16="http://schemas.microsoft.com/office/drawing/2014/main" val="3024052586"/>
                      </a:ext>
                    </a:extLst>
                  </a:tr>
                  <a:tr h="486982">
                    <a:tc>
                      <a:txBody>
                        <a:bodyPr/>
                        <a:lstStyle/>
                        <a:p>
                          <a:endParaRPr lang="en-US"/>
                        </a:p>
                      </a:txBody>
                      <a:tcPr>
                        <a:blipFill>
                          <a:blip r:embed="rId2"/>
                          <a:stretch>
                            <a:fillRect l="-120" t="-502500" r="-126826" b="-123750"/>
                          </a:stretch>
                        </a:blipFill>
                      </a:tcPr>
                    </a:tc>
                    <a:tc>
                      <a:txBody>
                        <a:bodyPr/>
                        <a:lstStyle/>
                        <a:p>
                          <a:endParaRPr lang="en-US"/>
                        </a:p>
                      </a:txBody>
                      <a:tcPr>
                        <a:blipFill>
                          <a:blip r:embed="rId2"/>
                          <a:stretch>
                            <a:fillRect l="-79242" t="-502500" r="-379" b="-123750"/>
                          </a:stretch>
                        </a:blipFill>
                      </a:tcPr>
                    </a:tc>
                    <a:extLst>
                      <a:ext uri="{0D108BD9-81ED-4DB2-BD59-A6C34878D82A}">
                        <a16:rowId xmlns:a16="http://schemas.microsoft.com/office/drawing/2014/main" val="1481723040"/>
                      </a:ext>
                    </a:extLst>
                  </a:tr>
                  <a:tr h="486982">
                    <a:tc>
                      <a:txBody>
                        <a:bodyPr/>
                        <a:lstStyle/>
                        <a:p>
                          <a:endParaRPr lang="en-US"/>
                        </a:p>
                      </a:txBody>
                      <a:tcPr>
                        <a:blipFill>
                          <a:blip r:embed="rId2"/>
                          <a:stretch>
                            <a:fillRect l="-120" t="-602500" r="-126826" b="-23750"/>
                          </a:stretch>
                        </a:blipFill>
                      </a:tcPr>
                    </a:tc>
                    <a:tc>
                      <a:txBody>
                        <a:bodyPr/>
                        <a:lstStyle/>
                        <a:p>
                          <a:endParaRPr lang="en-US"/>
                        </a:p>
                      </a:txBody>
                      <a:tcPr>
                        <a:blipFill>
                          <a:blip r:embed="rId2"/>
                          <a:stretch>
                            <a:fillRect l="-79242" t="-602500" r="-379" b="-23750"/>
                          </a:stretch>
                        </a:blipFill>
                      </a:tcPr>
                    </a:tc>
                    <a:extLst>
                      <a:ext uri="{0D108BD9-81ED-4DB2-BD59-A6C34878D82A}">
                        <a16:rowId xmlns:a16="http://schemas.microsoft.com/office/drawing/2014/main" val="1432921544"/>
                      </a:ext>
                    </a:extLst>
                  </a:tr>
                </a:tbl>
              </a:graphicData>
            </a:graphic>
          </p:graphicFrame>
        </mc:Fallback>
      </mc:AlternateContent>
      <p:sp>
        <p:nvSpPr>
          <p:cNvPr id="5" name="Content Placeholder 2">
            <a:extLst>
              <a:ext uri="{FF2B5EF4-FFF2-40B4-BE49-F238E27FC236}">
                <a16:creationId xmlns:a16="http://schemas.microsoft.com/office/drawing/2014/main" id="{F37BE6FC-53DE-4BFA-B340-B88B31D76BAB}"/>
              </a:ext>
            </a:extLst>
          </p:cNvPr>
          <p:cNvSpPr txBox="1">
            <a:spLocks/>
          </p:cNvSpPr>
          <p:nvPr/>
        </p:nvSpPr>
        <p:spPr>
          <a:xfrm>
            <a:off x="245096" y="5929654"/>
            <a:ext cx="11187258" cy="558192"/>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Some of these aren’t strictly necessary (are implied by the others) but better safe than sorry.</a:t>
            </a:r>
          </a:p>
        </p:txBody>
      </p:sp>
    </p:spTree>
    <p:extLst>
      <p:ext uri="{BB962C8B-B14F-4D97-AF65-F5344CB8AC3E}">
        <p14:creationId xmlns:p14="http://schemas.microsoft.com/office/powerpoint/2010/main" val="3510139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p:txBody>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p:txBody>
          <a:bodyPr/>
          <a:lstStyle/>
          <a:p>
            <a:r>
              <a:rPr lang="en-US" dirty="0"/>
              <a:t>Suppose we used those constraints, ran the 3-SAT solver on what we got.</a:t>
            </a:r>
          </a:p>
          <a:p>
            <a:endParaRPr lang="en-US" dirty="0"/>
          </a:p>
          <a:p>
            <a:r>
              <a:rPr lang="en-US" dirty="0"/>
              <a:t>If the graph is 3-colorable, then the 3-SAT instance has a solution (pick your favorite coloring and set the variables to match that coloring). </a:t>
            </a:r>
          </a:p>
          <a:p>
            <a:r>
              <a:rPr lang="en-US" dirty="0"/>
              <a:t>If the graph is not 3-colorable</a:t>
            </a:r>
          </a:p>
          <a:p>
            <a:r>
              <a:rPr lang="en-US" dirty="0"/>
              <a:t>The 3-SAT solver will still say there’s a solution for this instance. Just set every variable to false!</a:t>
            </a:r>
          </a:p>
        </p:txBody>
      </p:sp>
    </p:spTree>
    <p:extLst>
      <p:ext uri="{BB962C8B-B14F-4D97-AF65-F5344CB8AC3E}">
        <p14:creationId xmlns:p14="http://schemas.microsoft.com/office/powerpoint/2010/main" val="29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5B9-20CB-4240-9F3F-B54682B8C572}"/>
              </a:ext>
            </a:extLst>
          </p:cNvPr>
          <p:cNvSpPr>
            <a:spLocks noGrp="1"/>
          </p:cNvSpPr>
          <p:nvPr>
            <p:ph type="title"/>
          </p:nvPr>
        </p:nvSpPr>
        <p:spPr/>
        <p:txBody>
          <a:bodyPr/>
          <a:lstStyle/>
          <a:p>
            <a:r>
              <a:rPr lang="en-US" dirty="0"/>
              <a:t>Consistency Constraints</a:t>
            </a:r>
          </a:p>
        </p:txBody>
      </p:sp>
      <p:sp>
        <p:nvSpPr>
          <p:cNvPr id="3" name="Content Placeholder 2">
            <a:extLst>
              <a:ext uri="{FF2B5EF4-FFF2-40B4-BE49-F238E27FC236}">
                <a16:creationId xmlns:a16="http://schemas.microsoft.com/office/drawing/2014/main" id="{244162AF-4C48-4E54-8214-3CBDA0D6C33D}"/>
              </a:ext>
            </a:extLst>
          </p:cNvPr>
          <p:cNvSpPr>
            <a:spLocks noGrp="1"/>
          </p:cNvSpPr>
          <p:nvPr>
            <p:ph idx="1"/>
          </p:nvPr>
        </p:nvSpPr>
        <p:spPr/>
        <p:txBody>
          <a:bodyPr/>
          <a:lstStyle/>
          <a:p>
            <a:r>
              <a:rPr lang="en-US" dirty="0"/>
              <a:t>Reductions often need extra constraints/structures.</a:t>
            </a:r>
          </a:p>
          <a:p>
            <a:r>
              <a:rPr lang="en-US" dirty="0"/>
              <a:t>When you say “I want this variable to mean X” you really need to force the variable to mean X.</a:t>
            </a:r>
          </a:p>
          <a:p>
            <a:endParaRPr lang="en-US" dirty="0"/>
          </a:p>
          <a:p>
            <a:r>
              <a:rPr lang="en-US" dirty="0"/>
              <a:t>So if you want a coloring, you need to make sure even “well, yeah of course that’s what I meant” requirements are explicit. </a:t>
            </a:r>
          </a:p>
          <a:p>
            <a:endParaRPr lang="en-US" dirty="0"/>
          </a:p>
          <a:p>
            <a:r>
              <a:rPr lang="en-US" dirty="0"/>
              <a:t>What are we missing? Every vertex needs exactly one color.</a:t>
            </a:r>
          </a:p>
        </p:txBody>
      </p:sp>
    </p:spTree>
    <p:extLst>
      <p:ext uri="{BB962C8B-B14F-4D97-AF65-F5344CB8AC3E}">
        <p14:creationId xmlns:p14="http://schemas.microsoft.com/office/powerpoint/2010/main" val="368758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More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38642"/>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37084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20286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796876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smtClean="0">
                                  <a:latin typeface="Cambria Math" panose="02040503050406030204" pitchFamily="18" charset="0"/>
                                </a:rPr>
                                <m:t>𝑢</m:t>
                              </m:r>
                            </m:oMath>
                          </a14:m>
                          <a:r>
                            <a:rPr lang="en-US" sz="2400" dirty="0"/>
                            <a:t> gets a</a:t>
                          </a:r>
                          <a:r>
                            <a:rPr lang="en-US" sz="2400" baseline="0" dirty="0"/>
                            <a:t> color!</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a:t>
                          </a:r>
                          <a:r>
                            <a:rPr lang="en-US" sz="2400" baseline="0" dirty="0"/>
                            <a:t> </a:t>
                          </a:r>
                          <a14:m>
                            <m:oMath xmlns:m="http://schemas.openxmlformats.org/officeDocument/2006/math">
                              <m:sSub>
                                <m:sSubPr>
                                  <m:ctrlPr>
                                    <a:rPr lang="en-US" sz="2400" i="1" baseline="0" smtClean="0">
                                      <a:latin typeface="Cambria Math" panose="02040503050406030204" pitchFamily="18" charset="0"/>
                                    </a:rPr>
                                  </m:ctrlPr>
                                </m:sSubPr>
                                <m:e>
                                  <m:r>
                                    <a:rPr lang="en-US" sz="2400" baseline="0" smtClean="0">
                                      <a:latin typeface="Cambria Math" panose="02040503050406030204" pitchFamily="18" charset="0"/>
                                    </a:rPr>
                                    <m:t>𝑥</m:t>
                                  </m:r>
                                </m:e>
                                <m:sub>
                                  <m:r>
                                    <a:rPr lang="en-US" sz="2400" baseline="0" smtClean="0">
                                      <a:latin typeface="Cambria Math" panose="02040503050406030204" pitchFamily="18" charset="0"/>
                                    </a:rPr>
                                    <m:t>𝑢</m:t>
                                  </m:r>
                                  <m:r>
                                    <a:rPr lang="en-US" sz="2400" baseline="0" smtClean="0">
                                      <a:latin typeface="Cambria Math" panose="02040503050406030204" pitchFamily="18" charset="0"/>
                                    </a:rPr>
                                    <m:t>,</m:t>
                                  </m:r>
                                  <m:r>
                                    <a:rPr lang="en-US" sz="2400" baseline="0" smtClean="0">
                                      <a:latin typeface="Cambria Math" panose="02040503050406030204" pitchFamily="18" charset="0"/>
                                    </a:rPr>
                                    <m:t>𝑏</m:t>
                                  </m:r>
                                </m:sub>
                              </m:sSub>
                              <m:r>
                                <a:rPr lang="en-US" sz="2400" baseline="0" smtClean="0">
                                  <a:latin typeface="Cambria Math" panose="02040503050406030204" pitchFamily="18" charset="0"/>
                                </a:rPr>
                                <m:t>==</m:t>
                              </m:r>
                              <m:r>
                                <a:rPr lang="en-US" sz="2400" baseline="0" smtClean="0">
                                  <a:latin typeface="Cambria Math" panose="02040503050406030204" pitchFamily="18"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621177661"/>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63087"/>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45720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473266">
                    <a:tc>
                      <a:txBody>
                        <a:bodyPr/>
                        <a:lstStyle/>
                        <a:p>
                          <a:endParaRPr lang="en-US"/>
                        </a:p>
                      </a:txBody>
                      <a:tcPr>
                        <a:blipFill>
                          <a:blip r:embed="rId2"/>
                          <a:stretch>
                            <a:fillRect l="-130" t="-106410" r="-143677" b="-641026"/>
                          </a:stretch>
                        </a:blipFill>
                      </a:tcPr>
                    </a:tc>
                    <a:tc>
                      <a:txBody>
                        <a:bodyPr/>
                        <a:lstStyle/>
                        <a:p>
                          <a:endParaRPr lang="en-US"/>
                        </a:p>
                      </a:txBody>
                      <a:tcPr>
                        <a:blipFill>
                          <a:blip r:embed="rId2"/>
                          <a:stretch>
                            <a:fillRect l="-69945" t="-106410" r="-364" b="-641026"/>
                          </a:stretch>
                        </a:blipFill>
                      </a:tcPr>
                    </a:tc>
                    <a:extLst>
                      <a:ext uri="{0D108BD9-81ED-4DB2-BD59-A6C34878D82A}">
                        <a16:rowId xmlns:a16="http://schemas.microsoft.com/office/drawing/2014/main" val="2989585035"/>
                      </a:ext>
                    </a:extLst>
                  </a:tr>
                  <a:tr h="491871">
                    <a:tc>
                      <a:txBody>
                        <a:bodyPr/>
                        <a:lstStyle/>
                        <a:p>
                          <a:endParaRPr lang="en-US"/>
                        </a:p>
                      </a:txBody>
                      <a:tcPr>
                        <a:blipFill>
                          <a:blip r:embed="rId2"/>
                          <a:stretch>
                            <a:fillRect l="-130" t="-198765" r="-143677" b="-517284"/>
                          </a:stretch>
                        </a:blipFill>
                      </a:tcPr>
                    </a:tc>
                    <a:tc>
                      <a:txBody>
                        <a:bodyPr/>
                        <a:lstStyle/>
                        <a:p>
                          <a:endParaRPr lang="en-US"/>
                        </a:p>
                      </a:txBody>
                      <a:tcPr>
                        <a:blipFill>
                          <a:blip r:embed="rId2"/>
                          <a:stretch>
                            <a:fillRect l="-69945" t="-198765" r="-364" b="-517284"/>
                          </a:stretch>
                        </a:blipFill>
                      </a:tcPr>
                    </a:tc>
                    <a:extLst>
                      <a:ext uri="{0D108BD9-81ED-4DB2-BD59-A6C34878D82A}">
                        <a16:rowId xmlns:a16="http://schemas.microsoft.com/office/drawing/2014/main" val="3122762175"/>
                      </a:ext>
                    </a:extLst>
                  </a:tr>
                  <a:tr h="473266">
                    <a:tc>
                      <a:txBody>
                        <a:bodyPr/>
                        <a:lstStyle/>
                        <a:p>
                          <a:endParaRPr lang="en-US"/>
                        </a:p>
                      </a:txBody>
                      <a:tcPr>
                        <a:blipFill>
                          <a:blip r:embed="rId2"/>
                          <a:stretch>
                            <a:fillRect l="-130" t="-310256" r="-143677" b="-437179"/>
                          </a:stretch>
                        </a:blipFill>
                      </a:tcPr>
                    </a:tc>
                    <a:tc>
                      <a:txBody>
                        <a:bodyPr/>
                        <a:lstStyle/>
                        <a:p>
                          <a:endParaRPr lang="en-US"/>
                        </a:p>
                      </a:txBody>
                      <a:tcPr>
                        <a:blipFill>
                          <a:blip r:embed="rId2"/>
                          <a:stretch>
                            <a:fillRect l="-69945" t="-310256" r="-364" b="-437179"/>
                          </a:stretch>
                        </a:blipFill>
                      </a:tcPr>
                    </a:tc>
                    <a:extLst>
                      <a:ext uri="{0D108BD9-81ED-4DB2-BD59-A6C34878D82A}">
                        <a16:rowId xmlns:a16="http://schemas.microsoft.com/office/drawing/2014/main" val="1968665760"/>
                      </a:ext>
                    </a:extLst>
                  </a:tr>
                  <a:tr h="491871">
                    <a:tc>
                      <a:txBody>
                        <a:bodyPr/>
                        <a:lstStyle/>
                        <a:p>
                          <a:endParaRPr lang="en-US"/>
                        </a:p>
                      </a:txBody>
                      <a:tcPr>
                        <a:blipFill>
                          <a:blip r:embed="rId2"/>
                          <a:stretch>
                            <a:fillRect l="-130" t="-400000" r="-143677" b="-326250"/>
                          </a:stretch>
                        </a:blipFill>
                      </a:tcPr>
                    </a:tc>
                    <a:tc>
                      <a:txBody>
                        <a:bodyPr/>
                        <a:lstStyle/>
                        <a:p>
                          <a:endParaRPr lang="en-US"/>
                        </a:p>
                      </a:txBody>
                      <a:tcPr>
                        <a:blipFill>
                          <a:blip r:embed="rId2"/>
                          <a:stretch>
                            <a:fillRect l="-69945" t="-400000" r="-364" b="-326250"/>
                          </a:stretch>
                        </a:blipFill>
                      </a:tcPr>
                    </a:tc>
                    <a:extLst>
                      <a:ext uri="{0D108BD9-81ED-4DB2-BD59-A6C34878D82A}">
                        <a16:rowId xmlns:a16="http://schemas.microsoft.com/office/drawing/2014/main" val="3024052586"/>
                      </a:ext>
                    </a:extLst>
                  </a:tr>
                  <a:tr h="491871">
                    <a:tc>
                      <a:txBody>
                        <a:bodyPr/>
                        <a:lstStyle/>
                        <a:p>
                          <a:endParaRPr lang="en-US"/>
                        </a:p>
                      </a:txBody>
                      <a:tcPr>
                        <a:blipFill>
                          <a:blip r:embed="rId2"/>
                          <a:stretch>
                            <a:fillRect l="-130" t="-493827" r="-143677" b="-222222"/>
                          </a:stretch>
                        </a:blipFill>
                      </a:tcPr>
                    </a:tc>
                    <a:tc>
                      <a:txBody>
                        <a:bodyPr/>
                        <a:lstStyle/>
                        <a:p>
                          <a:endParaRPr lang="en-US"/>
                        </a:p>
                      </a:txBody>
                      <a:tcPr>
                        <a:blipFill>
                          <a:blip r:embed="rId2"/>
                          <a:stretch>
                            <a:fillRect l="-69945" t="-493827" r="-364" b="-222222"/>
                          </a:stretch>
                        </a:blipFill>
                      </a:tcPr>
                    </a:tc>
                    <a:extLst>
                      <a:ext uri="{0D108BD9-81ED-4DB2-BD59-A6C34878D82A}">
                        <a16:rowId xmlns:a16="http://schemas.microsoft.com/office/drawing/2014/main" val="620286432"/>
                      </a:ext>
                    </a:extLst>
                  </a:tr>
                  <a:tr h="491871">
                    <a:tc>
                      <a:txBody>
                        <a:bodyPr/>
                        <a:lstStyle/>
                        <a:p>
                          <a:endParaRPr lang="en-US"/>
                        </a:p>
                      </a:txBody>
                      <a:tcPr>
                        <a:blipFill>
                          <a:blip r:embed="rId2"/>
                          <a:stretch>
                            <a:fillRect l="-130" t="-593827" r="-143677" b="-122222"/>
                          </a:stretch>
                        </a:blipFill>
                      </a:tcPr>
                    </a:tc>
                    <a:tc>
                      <a:txBody>
                        <a:bodyPr/>
                        <a:lstStyle/>
                        <a:p>
                          <a:endParaRPr lang="en-US"/>
                        </a:p>
                      </a:txBody>
                      <a:tcPr>
                        <a:blipFill>
                          <a:blip r:embed="rId2"/>
                          <a:stretch>
                            <a:fillRect l="-69945" t="-593827" r="-364" b="-122222"/>
                          </a:stretch>
                        </a:blipFill>
                      </a:tcPr>
                    </a:tc>
                    <a:extLst>
                      <a:ext uri="{0D108BD9-81ED-4DB2-BD59-A6C34878D82A}">
                        <a16:rowId xmlns:a16="http://schemas.microsoft.com/office/drawing/2014/main" val="796876694"/>
                      </a:ext>
                    </a:extLst>
                  </a:tr>
                  <a:tr h="491871">
                    <a:tc>
                      <a:txBody>
                        <a:bodyPr/>
                        <a:lstStyle/>
                        <a:p>
                          <a:endParaRPr lang="en-US"/>
                        </a:p>
                      </a:txBody>
                      <a:tcPr>
                        <a:blipFill>
                          <a:blip r:embed="rId2"/>
                          <a:stretch>
                            <a:fillRect l="-130" t="-693827" r="-143677" b="-22222"/>
                          </a:stretch>
                        </a:blipFill>
                      </a:tcPr>
                    </a:tc>
                    <a:tc>
                      <a:txBody>
                        <a:bodyPr/>
                        <a:lstStyle/>
                        <a:p>
                          <a:endParaRPr lang="en-US"/>
                        </a:p>
                      </a:txBody>
                      <a:tcPr>
                        <a:blipFill>
                          <a:blip r:embed="rId2"/>
                          <a:stretch>
                            <a:fillRect l="-69945" t="-693827" r="-364" b="-22222"/>
                          </a:stretch>
                        </a:blipFill>
                      </a:tcPr>
                    </a:tc>
                    <a:extLst>
                      <a:ext uri="{0D108BD9-81ED-4DB2-BD59-A6C34878D82A}">
                        <a16:rowId xmlns:a16="http://schemas.microsoft.com/office/drawing/2014/main" val="2621177661"/>
                      </a:ext>
                    </a:extLst>
                  </a:tr>
                </a:tbl>
              </a:graphicData>
            </a:graphic>
          </p:graphicFrame>
        </mc:Fallback>
      </mc:AlternateContent>
    </p:spTree>
    <p:extLst>
      <p:ext uri="{BB962C8B-B14F-4D97-AF65-F5344CB8AC3E}">
        <p14:creationId xmlns:p14="http://schemas.microsoft.com/office/powerpoint/2010/main" val="405843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9EA5A9-0B3E-4915-8FF9-1B6BC85DEC60}"/>
                  </a:ext>
                </a:extLst>
              </p:cNvPr>
              <p:cNvSpPr>
                <a:spLocks noGrp="1"/>
              </p:cNvSpPr>
              <p:nvPr>
                <p:ph type="title"/>
              </p:nvPr>
            </p:nvSpPr>
            <p:spPr/>
            <p:txBody>
              <a:bodyPr/>
              <a:lstStyle/>
              <a:p>
                <a:r>
                  <a:rPr lang="en-US" dirty="0"/>
                  <a:t>From </a:t>
                </a:r>
                <a14:m>
                  <m:oMath xmlns:m="http://schemas.openxmlformats.org/officeDocument/2006/math">
                    <m:r>
                      <a:rPr lang="en-US" b="0" i="1" smtClean="0">
                        <a:latin typeface="Cambria Math" panose="02040503050406030204" pitchFamily="18" charset="0"/>
                      </a:rPr>
                      <m:t>2</m:t>
                    </m:r>
                  </m:oMath>
                </a14:m>
                <a:r>
                  <a:rPr lang="en-US" dirty="0"/>
                  <a:t> to </a:t>
                </a:r>
                <a14:m>
                  <m:oMath xmlns:m="http://schemas.openxmlformats.org/officeDocument/2006/math">
                    <m:r>
                      <a:rPr lang="en-US" b="0" i="1" smtClean="0">
                        <a:latin typeface="Cambria Math" panose="02040503050406030204" pitchFamily="18" charset="0"/>
                      </a:rPr>
                      <m:t>3</m:t>
                    </m:r>
                  </m:oMath>
                </a14:m>
                <a:r>
                  <a:rPr lang="en-US" dirty="0"/>
                  <a:t>.</a:t>
                </a:r>
              </a:p>
            </p:txBody>
          </p:sp>
        </mc:Choice>
        <mc:Fallback xmlns="">
          <p:sp>
            <p:nvSpPr>
              <p:cNvPr id="2" name="Title 1">
                <a:extLst>
                  <a:ext uri="{FF2B5EF4-FFF2-40B4-BE49-F238E27FC236}">
                    <a16:creationId xmlns:a16="http://schemas.microsoft.com/office/drawing/2014/main" id="{3F9EA5A9-0B3E-4915-8FF9-1B6BC85DEC6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F48356-B815-4141-87DA-85D1BCED5EC2}"/>
                  </a:ext>
                </a:extLst>
              </p:cNvPr>
              <p:cNvSpPr>
                <a:spLocks noGrp="1"/>
              </p:cNvSpPr>
              <p:nvPr>
                <p:ph idx="1"/>
              </p:nvPr>
            </p:nvSpPr>
            <p:spPr/>
            <p:txBody>
              <a:bodyPr>
                <a:normAutofit lnSpcReduction="10000"/>
              </a:bodyPr>
              <a:lstStyle/>
              <a:p>
                <a:r>
                  <a:rPr lang="en-US" dirty="0"/>
                  <a:t>Hang on! Is this allowed in </a:t>
                </a:r>
                <a14:m>
                  <m:oMath xmlns:m="http://schemas.openxmlformats.org/officeDocument/2006/math">
                    <m:r>
                      <a:rPr lang="en-US" b="0" i="1" smtClean="0">
                        <a:latin typeface="Cambria Math" panose="02040503050406030204" pitchFamily="18" charset="0"/>
                      </a:rPr>
                      <m:t>3</m:t>
                    </m:r>
                  </m:oMath>
                </a14:m>
                <a:r>
                  <a:rPr lang="en-US" dirty="0"/>
                  <a:t>-SAT?</a:t>
                </a:r>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endParaRPr lang="en-US" dirty="0"/>
              </a:p>
              <a:p>
                <a:r>
                  <a:rPr lang="en-US" dirty="0"/>
                  <a:t>The definition said 3 items each…</a:t>
                </a:r>
              </a:p>
              <a:p>
                <a:endParaRPr lang="en-US" dirty="0"/>
              </a:p>
              <a:p>
                <a:r>
                  <a:rPr lang="en-US" dirty="0"/>
                  <a:t>A trick to fix it. Make two copies, or in a dummy variable </a:t>
                </a:r>
                <a14:m>
                  <m:oMath xmlns:m="http://schemas.openxmlformats.org/officeDocument/2006/math">
                    <m:r>
                      <a:rPr lang="en-US" b="0" i="1" smtClean="0">
                        <a:latin typeface="Cambria Math" panose="02040503050406030204" pitchFamily="18" charset="0"/>
                      </a:rPr>
                      <m:t>𝑑</m:t>
                    </m:r>
                  </m:oMath>
                </a14:m>
                <a:r>
                  <a:rPr lang="en-US" dirty="0"/>
                  <a:t> being True in one and false in the other.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𝑇𝑟𝑢𝑒</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𝐹𝑎𝑙𝑠𝑒</m:t>
                    </m:r>
                  </m:oMath>
                </a14:m>
                <a:endParaRPr lang="en-US" dirty="0"/>
              </a:p>
              <a:p>
                <a14:m>
                  <m:oMath xmlns:m="http://schemas.openxmlformats.org/officeDocument/2006/math">
                    <m:r>
                      <a:rPr lang="en-US" b="0" i="1" smtClean="0">
                        <a:latin typeface="Cambria Math" panose="02040503050406030204" pitchFamily="18" charset="0"/>
                      </a:rPr>
                      <m:t>𝑑</m:t>
                    </m:r>
                  </m:oMath>
                </a14:m>
                <a:r>
                  <a:rPr lang="en-US" dirty="0"/>
                  <a:t> will make one of the two true. The other copy is satisfied if and only if the original one was.</a:t>
                </a:r>
              </a:p>
            </p:txBody>
          </p:sp>
        </mc:Choice>
        <mc:Fallback xmlns="">
          <p:sp>
            <p:nvSpPr>
              <p:cNvPr id="3" name="Content Placeholder 2">
                <a:extLst>
                  <a:ext uri="{FF2B5EF4-FFF2-40B4-BE49-F238E27FC236}">
                    <a16:creationId xmlns:a16="http://schemas.microsoft.com/office/drawing/2014/main" id="{CBF48356-B815-4141-87DA-85D1BCED5EC2}"/>
                  </a:ext>
                </a:extLst>
              </p:cNvPr>
              <p:cNvSpPr>
                <a:spLocks noGrp="1" noRot="1" noChangeAspect="1" noMove="1" noResize="1" noEditPoints="1" noAdjustHandles="1" noChangeArrowheads="1" noChangeShapeType="1" noTextEdit="1"/>
              </p:cNvSpPr>
              <p:nvPr>
                <p:ph idx="1"/>
              </p:nvPr>
            </p:nvSpPr>
            <p:spPr>
              <a:blipFill>
                <a:blip r:embed="rId3"/>
                <a:stretch>
                  <a:fillRect l="-708" t="-3019" r="-1634" b="-2390"/>
                </a:stretch>
              </a:blipFill>
            </p:spPr>
            <p:txBody>
              <a:bodyPr/>
              <a:lstStyle/>
              <a:p>
                <a:r>
                  <a:rPr lang="en-US">
                    <a:noFill/>
                  </a:rPr>
                  <a:t> </a:t>
                </a:r>
              </a:p>
            </p:txBody>
          </p:sp>
        </mc:Fallback>
      </mc:AlternateContent>
    </p:spTree>
    <p:extLst>
      <p:ext uri="{BB962C8B-B14F-4D97-AF65-F5344CB8AC3E}">
        <p14:creationId xmlns:p14="http://schemas.microsoft.com/office/powerpoint/2010/main" val="1929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3ColorCheck(Graph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4ColorCheck(H)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DDFB-B10E-407D-A0E7-23F10946FB91}"/>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C891F9-3201-4710-B1E1-FE6C714C0C4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we make the following 3-SAT instance</a:t>
                </a:r>
              </a:p>
              <a:p>
                <a:endParaRPr lang="en-US" dirty="0"/>
              </a:p>
              <a:p>
                <a:r>
                  <a:rPr lang="en-US" dirty="0"/>
                  <a:t>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 </m:t>
                    </m:r>
                  </m:oMath>
                </a14:m>
                <a:r>
                  <a:rPr lang="en-US" dirty="0"/>
                  <a:t>for each vertex </a:t>
                </a:r>
                <a14:m>
                  <m:oMath xmlns:m="http://schemas.openxmlformats.org/officeDocument/2006/math">
                    <m:r>
                      <a:rPr lang="en-US" b="0" i="1" smtClean="0">
                        <a:latin typeface="Cambria Math" panose="02040503050406030204" pitchFamily="18" charset="0"/>
                      </a:rPr>
                      <m:t>𝑢</m:t>
                    </m:r>
                  </m:oMath>
                </a14:m>
                <a:endParaRPr lang="en-US" dirty="0"/>
              </a:p>
              <a:p>
                <a:r>
                  <a:rPr lang="en-US" dirty="0"/>
                  <a:t>Constraints: As described on the last few slides.</a:t>
                </a:r>
              </a:p>
              <a:p>
                <a:endParaRPr lang="en-US" dirty="0"/>
              </a:p>
              <a:p>
                <a:r>
                  <a:rPr lang="en-US" dirty="0"/>
                  <a:t>Run a 3SATSolver. </a:t>
                </a:r>
              </a:p>
              <a:p>
                <a:endParaRPr lang="en-US" dirty="0"/>
              </a:p>
              <a:p>
                <a:r>
                  <a:rPr lang="en-US" dirty="0"/>
                  <a:t>Return whatever it returns.</a:t>
                </a:r>
              </a:p>
            </p:txBody>
          </p:sp>
        </mc:Choice>
        <mc:Fallback xmlns="">
          <p:sp>
            <p:nvSpPr>
              <p:cNvPr id="3" name="Content Placeholder 2">
                <a:extLst>
                  <a:ext uri="{FF2B5EF4-FFF2-40B4-BE49-F238E27FC236}">
                    <a16:creationId xmlns:a16="http://schemas.microsoft.com/office/drawing/2014/main" id="{F9C891F9-3201-4710-B1E1-FE6C714C0C4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265086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500C-59A2-4660-95D5-8EA84DE68091}"/>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21BD4-0440-4246-AE3F-DD098AE44E36}"/>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𝑛</m:t>
                    </m:r>
                  </m:oMath>
                </a14:m>
                <a:r>
                  <a:rPr lang="en-US" dirty="0"/>
                  <a:t> variables and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𝑚</m:t>
                    </m:r>
                    <m:r>
                      <a:rPr lang="en-US" b="0" i="1" smtClean="0">
                        <a:latin typeface="Cambria Math" panose="02040503050406030204" pitchFamily="18" charset="0"/>
                      </a:rPr>
                      <m:t>+13</m:t>
                    </m:r>
                    <m:r>
                      <a:rPr lang="en-US" b="0" i="1" smtClean="0">
                        <a:latin typeface="Cambria Math" panose="02040503050406030204" pitchFamily="18" charset="0"/>
                      </a:rPr>
                      <m:t>𝑛</m:t>
                    </m:r>
                  </m:oMath>
                </a14:m>
                <a:r>
                  <a:rPr lang="en-US" dirty="0"/>
                  <a:t> constraints.</a:t>
                </a:r>
              </a:p>
              <a:p>
                <a:r>
                  <a:rPr lang="en-US" dirty="0"/>
                  <a:t>Making them is mechanical, definitely polynomial time.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D421BD4-0440-4246-AE3F-DD098AE44E3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098904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Our correctness proofs are usually:</a:t>
                </a:r>
              </a:p>
              <a:p>
                <a:r>
                  <a:rPr lang="en-US" dirty="0"/>
                  <a:t>Certificate for </a:t>
                </a:r>
                <a14:m>
                  <m:oMath xmlns:m="http://schemas.openxmlformats.org/officeDocument/2006/math">
                    <m:r>
                      <a:rPr lang="en-US" b="0" i="1" smtClean="0">
                        <a:latin typeface="Cambria Math" panose="02040503050406030204" pitchFamily="18" charset="0"/>
                      </a:rPr>
                      <m:t>3</m:t>
                    </m:r>
                  </m:oMath>
                </a14:m>
                <a:r>
                  <a:rPr lang="en-US" dirty="0"/>
                  <a:t>-coloring becomes a certificate for </a:t>
                </a:r>
                <a14:m>
                  <m:oMath xmlns:m="http://schemas.openxmlformats.org/officeDocument/2006/math">
                    <m:r>
                      <a:rPr lang="en-US" b="0" i="1" smtClean="0">
                        <a:latin typeface="Cambria Math" panose="02040503050406030204" pitchFamily="18" charset="0"/>
                      </a:rPr>
                      <m:t>3</m:t>
                    </m:r>
                  </m:oMath>
                </a14:m>
                <a:r>
                  <a:rPr lang="en-US" dirty="0"/>
                  <a:t>-SAT</a:t>
                </a:r>
              </a:p>
              <a:p>
                <a:r>
                  <a:rPr lang="en-US" dirty="0"/>
                  <a:t>The only certificates for </a:t>
                </a:r>
                <a14:m>
                  <m:oMath xmlns:m="http://schemas.openxmlformats.org/officeDocument/2006/math">
                    <m:r>
                      <a:rPr lang="en-US" b="0" i="1" smtClean="0">
                        <a:latin typeface="Cambria Math" panose="02040503050406030204" pitchFamily="18" charset="0"/>
                      </a:rPr>
                      <m:t>3</m:t>
                    </m:r>
                  </m:oMath>
                </a14:m>
                <a:r>
                  <a:rPr lang="en-US" dirty="0"/>
                  <a:t>-SAT come from certificates for </a:t>
                </a:r>
                <a14:m>
                  <m:oMath xmlns:m="http://schemas.openxmlformats.org/officeDocument/2006/math">
                    <m:r>
                      <a:rPr lang="en-US" b="0" i="1" smtClean="0">
                        <a:latin typeface="Cambria Math" panose="02040503050406030204" pitchFamily="18" charset="0"/>
                      </a:rPr>
                      <m:t>3</m:t>
                    </m:r>
                  </m:oMath>
                </a14:m>
                <a:r>
                  <a:rPr lang="en-US" dirty="0"/>
                  <a:t>-coloring</a:t>
                </a:r>
              </a:p>
              <a:p>
                <a:endParaRPr lang="en-US" dirty="0"/>
              </a:p>
              <a:p>
                <a:r>
                  <a:rPr lang="en-US" dirty="0"/>
                  <a:t>Let’s start with</a:t>
                </a:r>
              </a:p>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endParaRPr lang="en-US" dirty="0"/>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514705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𝐺</m:t>
                    </m:r>
                  </m:oMath>
                </a14:m>
                <a:r>
                  <a:rPr lang="en-US" dirty="0">
                    <a:solidFill>
                      <a:schemeClr val="accent2"/>
                    </a:solidFill>
                  </a:rPr>
                  <a:t> is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-colorable, then there is a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From any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set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to be true if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is red and false otherwise.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green and false otherwise.</a:t>
                </a:r>
              </a:p>
              <a:p>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r>
                          <a:rPr lang="en-US" i="1">
                            <a:solidFill>
                              <a:schemeClr val="accent2"/>
                            </a:solidFill>
                            <a:latin typeface="Cambria Math" panose="02040503050406030204" pitchFamily="18" charset="0"/>
                          </a:rPr>
                          <m:t>𝑢</m:t>
                        </m:r>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blue and false otherwise.</a:t>
                </a:r>
              </a:p>
              <a:p>
                <a:endParaRPr lang="en-US" dirty="0">
                  <a:solidFill>
                    <a:schemeClr val="accent2"/>
                  </a:solidFill>
                </a:endParaRPr>
              </a:p>
              <a:p>
                <a:r>
                  <a:rPr lang="en-US" dirty="0">
                    <a:solidFill>
                      <a:schemeClr val="accent2"/>
                    </a:solidFill>
                  </a:rPr>
                  <a:t>The constraints are satisfied (for the reasons listed on the prior slides)</a:t>
                </a:r>
              </a:p>
              <a:p>
                <a:r>
                  <a:rPr lang="en-US" dirty="0">
                    <a:solidFill>
                      <a:schemeClr val="accent2"/>
                    </a:solidFill>
                  </a:rPr>
                  <a:t>So the 3-SAT algorithm must say the constraints are satisfiable, and the reduction returns true!</a:t>
                </a:r>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215358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a:p>
                <a:r>
                  <a:rPr lang="en-US" dirty="0">
                    <a:solidFill>
                      <a:schemeClr val="accent2"/>
                    </a:solidFill>
                  </a:rPr>
                  <a:t>If the reduction returns YES, then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algorithm returned YES, so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instance had a satisfying assignment.</a:t>
                </a:r>
              </a:p>
              <a:p>
                <a:r>
                  <a:rPr lang="en-US" dirty="0">
                    <a:solidFill>
                      <a:schemeClr val="accent2"/>
                    </a:solidFill>
                  </a:rPr>
                  <a:t>We can convert the variables to a coloring:</a:t>
                </a:r>
              </a:p>
              <a:p>
                <a:r>
                  <a:rPr lang="en-US" dirty="0">
                    <a:solidFill>
                      <a:schemeClr val="accent2"/>
                    </a:solidFill>
                  </a:rPr>
                  <a:t>For every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exactly one of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is true. We have a constraint requiring at least one, and constraints preventing more than one variable for the same vertex being true. </a:t>
                </a:r>
              </a:p>
              <a:p>
                <a:r>
                  <a:rPr lang="en-US" dirty="0">
                    <a:solidFill>
                      <a:schemeClr val="accent2"/>
                    </a:solidFill>
                  </a:rPr>
                  <a:t>Color the vertices the associated colors. Since every vertex is colored, at least one of the constraints is active for each edge, so we have a valid coloring.</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39296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E6E5-FA97-4E7F-A3CE-EA667F5DCD89}"/>
              </a:ext>
            </a:extLst>
          </p:cNvPr>
          <p:cNvSpPr>
            <a:spLocks noGrp="1"/>
          </p:cNvSpPr>
          <p:nvPr>
            <p:ph type="title"/>
          </p:nvPr>
        </p:nvSpPr>
        <p:spPr/>
        <p:txBody>
          <a:bodyPr/>
          <a:lstStyle/>
          <a:p>
            <a:r>
              <a:rPr lang="en-US" dirty="0"/>
              <a:t>Hamilton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B52BF7-DFEA-4616-A398-C0AEAEE86F28}"/>
                  </a:ext>
                </a:extLst>
              </p:cNvPr>
              <p:cNvSpPr>
                <a:spLocks noGrp="1"/>
              </p:cNvSpPr>
              <p:nvPr>
                <p:ph idx="1"/>
              </p:nvPr>
            </p:nvSpPr>
            <p:spPr/>
            <p:txBody>
              <a:bodyPr/>
              <a:lstStyle/>
              <a:p>
                <a:r>
                  <a:rPr lang="en-US" dirty="0"/>
                  <a:t>On a directed graph </a:t>
                </a:r>
                <a14:m>
                  <m:oMath xmlns:m="http://schemas.openxmlformats.org/officeDocument/2006/math">
                    <m:r>
                      <a:rPr lang="en-US" b="0" i="1" smtClean="0">
                        <a:latin typeface="Cambria Math" panose="02040503050406030204" pitchFamily="18" charset="0"/>
                      </a:rPr>
                      <m:t>𝐺</m:t>
                    </m:r>
                    <m:r>
                      <a:rPr lang="en-US" b="0" i="0" smtClean="0">
                        <a:latin typeface="Cambria Math" panose="02040503050406030204" pitchFamily="18" charset="0"/>
                      </a:rPr>
                      <m:t>:</m:t>
                    </m:r>
                  </m:oMath>
                </a14:m>
                <a:r>
                  <a:rPr lang="en-US" dirty="0"/>
                  <a:t> </a:t>
                </a:r>
              </a:p>
              <a:p>
                <a:r>
                  <a:rPr lang="en-US" dirty="0"/>
                  <a:t>A Hamiltonian Path is a path that visits every vertex exactly once.</a:t>
                </a:r>
              </a:p>
              <a:p>
                <a:r>
                  <a:rPr lang="en-US" dirty="0"/>
                  <a:t>A Hamiltonian Cycle is a Hamiltonian Path with an extra edge connecting the first vertex to the last vertex. </a:t>
                </a:r>
              </a:p>
              <a:p>
                <a:endParaRPr lang="en-US" dirty="0"/>
              </a:p>
              <a:p>
                <a:r>
                  <a:rPr lang="en-US" dirty="0"/>
                  <a:t>Assume that Hamiltonian Path is NP-hard (it is)</a:t>
                </a:r>
              </a:p>
              <a:p>
                <a:r>
                  <a:rPr lang="en-US" dirty="0"/>
                  <a:t>Use that to prove Hamiltonian Cycle is NP-hard.</a:t>
                </a:r>
              </a:p>
            </p:txBody>
          </p:sp>
        </mc:Choice>
        <mc:Fallback xmlns="">
          <p:sp>
            <p:nvSpPr>
              <p:cNvPr id="3" name="Content Placeholder 2">
                <a:extLst>
                  <a:ext uri="{FF2B5EF4-FFF2-40B4-BE49-F238E27FC236}">
                    <a16:creationId xmlns:a16="http://schemas.microsoft.com/office/drawing/2014/main" id="{4DB52BF7-DFEA-4616-A398-C0AEAEE86F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C324DDD6-DF34-4FEF-A41C-1C3080784A2A}"/>
              </a:ext>
            </a:extLst>
          </p:cNvPr>
          <p:cNvSpPr/>
          <p:nvPr/>
        </p:nvSpPr>
        <p:spPr>
          <a:xfrm>
            <a:off x="7018588" y="517348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1217061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A94F-AF78-4F64-854A-194FF2242950}"/>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562B0-AC70-4A67-8E34-F9ABB2A5A55C}"/>
                  </a:ext>
                </a:extLst>
              </p:cNvPr>
              <p:cNvSpPr>
                <a:spLocks noGrp="1"/>
              </p:cNvSpPr>
              <p:nvPr>
                <p:ph idx="1"/>
              </p:nvPr>
            </p:nvSpPr>
            <p:spPr/>
            <p:txBody>
              <a:bodyPr/>
              <a:lstStyle/>
              <a:p>
                <a:r>
                  <a:rPr lang="en-US" dirty="0"/>
                  <a:t>Reduce FROM the known hard problem TO the new problem.</a:t>
                </a:r>
              </a:p>
              <a:p>
                <a:r>
                  <a:rPr lang="en-US" dirty="0"/>
                  <a:t>Want to show Hamiltonian Path </a:t>
                </a:r>
                <a14:m>
                  <m:oMath xmlns:m="http://schemas.openxmlformats.org/officeDocument/2006/math">
                    <m:r>
                      <a:rPr lang="en-US" b="0" i="1" smtClean="0">
                        <a:latin typeface="Cambria Math" panose="02040503050406030204" pitchFamily="18" charset="0"/>
                      </a:rPr>
                      <m:t>≤</m:t>
                    </m:r>
                  </m:oMath>
                </a14:m>
                <a:r>
                  <a:rPr lang="en-US" dirty="0"/>
                  <a:t> Hamiltonian Cycle.</a:t>
                </a:r>
              </a:p>
            </p:txBody>
          </p:sp>
        </mc:Choice>
        <mc:Fallback xmlns="">
          <p:sp>
            <p:nvSpPr>
              <p:cNvPr id="3" name="Content Placeholder 2">
                <a:extLst>
                  <a:ext uri="{FF2B5EF4-FFF2-40B4-BE49-F238E27FC236}">
                    <a16:creationId xmlns:a16="http://schemas.microsoft.com/office/drawing/2014/main" id="{175562B0-AC70-4A67-8E34-F9ABB2A5A55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8458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C76D-74D8-40AD-80E5-1BCA25FBD803}"/>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2474D-AE25-4ECE-8DD9-47E539F484FC}"/>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𝐺</m:t>
                    </m:r>
                  </m:oMath>
                </a14:m>
                <a:r>
                  <a:rPr lang="en-US" dirty="0"/>
                  <a:t> be the instance for Hamiltonian Path</a:t>
                </a:r>
              </a:p>
              <a:p>
                <a:endParaRPr lang="en-US" dirty="0"/>
              </a:p>
              <a:p>
                <a:r>
                  <a:rPr lang="en-US" dirty="0"/>
                  <a:t>Make </a:t>
                </a:r>
                <a14:m>
                  <m:oMath xmlns:m="http://schemas.openxmlformats.org/officeDocument/2006/math">
                    <m:r>
                      <a:rPr lang="en-US" b="0" i="1" smtClean="0">
                        <a:latin typeface="Cambria Math" panose="02040503050406030204" pitchFamily="18" charset="0"/>
                      </a:rPr>
                      <m:t>𝐻</m:t>
                    </m:r>
                  </m:oMath>
                </a14:m>
                <a:r>
                  <a:rPr lang="en-US" dirty="0"/>
                  <a:t> a copy of </a:t>
                </a:r>
                <a14:m>
                  <m:oMath xmlns:m="http://schemas.openxmlformats.org/officeDocument/2006/math">
                    <m:r>
                      <a:rPr lang="en-US" b="0" i="1" smtClean="0">
                        <a:latin typeface="Cambria Math" panose="02040503050406030204" pitchFamily="18" charset="0"/>
                      </a:rPr>
                      <m:t>𝐺</m:t>
                    </m:r>
                  </m:oMath>
                </a14:m>
                <a:r>
                  <a:rPr lang="en-US" dirty="0"/>
                  <a:t> with an extra vertex </a:t>
                </a:r>
                <a14:m>
                  <m:oMath xmlns:m="http://schemas.openxmlformats.org/officeDocument/2006/math">
                    <m:r>
                      <a:rPr lang="en-US" b="0" i="1" smtClean="0">
                        <a:latin typeface="Cambria Math" panose="02040503050406030204" pitchFamily="18" charset="0"/>
                      </a:rPr>
                      <m:t>𝑢</m:t>
                    </m:r>
                  </m:oMath>
                </a14:m>
                <a:r>
                  <a:rPr lang="en-US" dirty="0"/>
                  <a:t> added.</a:t>
                </a:r>
              </a:p>
              <a:p>
                <a:r>
                  <a:rPr lang="en-US" dirty="0"/>
                  <a:t>For every vertex </a:t>
                </a:r>
                <a14:m>
                  <m:oMath xmlns:m="http://schemas.openxmlformats.org/officeDocument/2006/math">
                    <m:r>
                      <a:rPr lang="en-US" b="0" i="1" smtClean="0">
                        <a:latin typeface="Cambria Math" panose="02040503050406030204" pitchFamily="18" charset="0"/>
                      </a:rPr>
                      <m:t>𝑣</m:t>
                    </m:r>
                  </m:oMath>
                </a14:m>
                <a:r>
                  <a:rPr lang="en-US" dirty="0"/>
                  <a:t>, add an edge from </a:t>
                </a:r>
                <a14:m>
                  <m:oMath xmlns:m="http://schemas.openxmlformats.org/officeDocument/2006/math">
                    <m:r>
                      <a:rPr lang="en-US" b="0" i="1" smtClean="0">
                        <a:latin typeface="Cambria Math" panose="02040503050406030204" pitchFamily="18" charset="0"/>
                      </a:rPr>
                      <m:t>𝑣</m:t>
                    </m:r>
                  </m:oMath>
                </a14:m>
                <a:r>
                  <a:rPr lang="en-US" dirty="0"/>
                  <a:t> to </a:t>
                </a:r>
                <a14:m>
                  <m:oMath xmlns:m="http://schemas.openxmlformats.org/officeDocument/2006/math">
                    <m:r>
                      <a:rPr lang="en-US" b="0" i="1" smtClean="0">
                        <a:latin typeface="Cambria Math" panose="02040503050406030204" pitchFamily="18" charset="0"/>
                      </a:rPr>
                      <m:t>𝑢</m:t>
                    </m:r>
                  </m:oMath>
                </a14:m>
                <a:r>
                  <a:rPr lang="en-US" dirty="0"/>
                  <a:t> and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endParaRPr lang="en-US" dirty="0"/>
              </a:p>
              <a:p>
                <a:endParaRPr lang="en-US" dirty="0"/>
              </a:p>
              <a:p>
                <a:r>
                  <a:rPr lang="en-US" dirty="0"/>
                  <a:t>Run the Hamiltonian Cycle Solver on </a:t>
                </a:r>
                <a14:m>
                  <m:oMath xmlns:m="http://schemas.openxmlformats.org/officeDocument/2006/math">
                    <m:r>
                      <a:rPr lang="en-US" b="0" i="1" smtClean="0">
                        <a:latin typeface="Cambria Math" panose="02040503050406030204" pitchFamily="18" charset="0"/>
                      </a:rPr>
                      <m:t>𝐻</m:t>
                    </m:r>
                  </m:oMath>
                </a14:m>
                <a:endParaRPr lang="en-US" dirty="0"/>
              </a:p>
              <a:p>
                <a:r>
                  <a:rPr lang="en-US" dirty="0"/>
                  <a:t>Return what it returns.</a:t>
                </a:r>
              </a:p>
            </p:txBody>
          </p:sp>
        </mc:Choice>
        <mc:Fallback xmlns="">
          <p:sp>
            <p:nvSpPr>
              <p:cNvPr id="3" name="Content Placeholder 2">
                <a:extLst>
                  <a:ext uri="{FF2B5EF4-FFF2-40B4-BE49-F238E27FC236}">
                    <a16:creationId xmlns:a16="http://schemas.microsoft.com/office/drawing/2014/main" id="{9C52474D-AE25-4ECE-8DD9-47E539F484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9889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4617-4B0B-497C-BBD9-46E209C26032}"/>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FCE08-6354-4A98-B121-2C5B72FF3C17}"/>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endParaRPr lang="en-US" dirty="0"/>
              </a:p>
              <a:p>
                <a:r>
                  <a:rPr lang="en-US" dirty="0"/>
                  <a:t>Then there is a Hamiltonian Cycle in </a:t>
                </a:r>
                <a14:m>
                  <m:oMath xmlns:m="http://schemas.openxmlformats.org/officeDocument/2006/math">
                    <m:r>
                      <a:rPr lang="en-US" b="0" i="1" smtClean="0">
                        <a:latin typeface="Cambria Math" panose="02040503050406030204" pitchFamily="18" charset="0"/>
                      </a:rPr>
                      <m:t>𝐻</m:t>
                    </m:r>
                  </m:oMath>
                </a14:m>
                <a:r>
                  <a:rPr lang="en-US" dirty="0"/>
                  <a:t> by following the path in </a:t>
                </a:r>
                <a14:m>
                  <m:oMath xmlns:m="http://schemas.openxmlformats.org/officeDocument/2006/math">
                    <m:r>
                      <a:rPr lang="en-US" b="0" i="1" smtClean="0">
                        <a:latin typeface="Cambria Math" panose="02040503050406030204" pitchFamily="18" charset="0"/>
                      </a:rPr>
                      <m:t>𝐺</m:t>
                    </m:r>
                  </m:oMath>
                </a14:m>
                <a:r>
                  <a:rPr lang="en-US" dirty="0"/>
                  <a:t> going to </a:t>
                </a:r>
                <a14:m>
                  <m:oMath xmlns:m="http://schemas.openxmlformats.org/officeDocument/2006/math">
                    <m:r>
                      <a:rPr lang="en-US" b="0" i="1" smtClean="0">
                        <a:latin typeface="Cambria Math" panose="02040503050406030204" pitchFamily="18" charset="0"/>
                      </a:rPr>
                      <m:t>𝑢</m:t>
                    </m:r>
                  </m:oMath>
                </a14:m>
                <a:r>
                  <a:rPr lang="en-US" dirty="0"/>
                  <a:t> and going back to the start.</a:t>
                </a:r>
              </a:p>
              <a:p>
                <a:r>
                  <a:rPr lang="en-US" dirty="0"/>
                  <a:t>So we correctly return YES.</a:t>
                </a:r>
              </a:p>
            </p:txBody>
          </p:sp>
        </mc:Choice>
        <mc:Fallback xmlns="">
          <p:sp>
            <p:nvSpPr>
              <p:cNvPr id="3" name="Content Placeholder 2">
                <a:extLst>
                  <a:ext uri="{FF2B5EF4-FFF2-40B4-BE49-F238E27FC236}">
                    <a16:creationId xmlns:a16="http://schemas.microsoft.com/office/drawing/2014/main" id="{D24FCE08-6354-4A98-B121-2C5B72FF3C17}"/>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3209229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EBA9-C340-4396-BFF1-23198F4B9A2F}"/>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852F09-F459-494D-BBA7-CB19F602D034}"/>
                  </a:ext>
                </a:extLst>
              </p:cNvPr>
              <p:cNvSpPr>
                <a:spLocks noGrp="1"/>
              </p:cNvSpPr>
              <p:nvPr>
                <p:ph idx="1"/>
              </p:nvPr>
            </p:nvSpPr>
            <p:spPr/>
            <p:txBody>
              <a:bodyPr/>
              <a:lstStyle/>
              <a:p>
                <a:r>
                  <a:rPr lang="en-US" dirty="0"/>
                  <a:t>If our reduction returns YES, then </a:t>
                </a:r>
                <a14:m>
                  <m:oMath xmlns:m="http://schemas.openxmlformats.org/officeDocument/2006/math">
                    <m:r>
                      <a:rPr lang="en-US" b="0" i="1" smtClean="0">
                        <a:latin typeface="Cambria Math" panose="02040503050406030204" pitchFamily="18" charset="0"/>
                      </a:rPr>
                      <m:t>𝐻</m:t>
                    </m:r>
                  </m:oMath>
                </a14:m>
                <a:r>
                  <a:rPr lang="en-US" dirty="0"/>
                  <a:t> had a Hamiltonian Cycle.</a:t>
                </a:r>
              </a:p>
              <a:p>
                <a:r>
                  <a:rPr lang="en-US" dirty="0"/>
                  <a:t>Delete </a:t>
                </a:r>
                <a14:m>
                  <m:oMath xmlns:m="http://schemas.openxmlformats.org/officeDocument/2006/math">
                    <m:r>
                      <a:rPr lang="en-US" b="0" i="1" smtClean="0">
                        <a:latin typeface="Cambria Math" panose="02040503050406030204" pitchFamily="18" charset="0"/>
                      </a:rPr>
                      <m:t>𝑢</m:t>
                    </m:r>
                  </m:oMath>
                </a14:m>
                <a:r>
                  <a:rPr lang="en-US" dirty="0"/>
                  <a:t> (and its edges from the cycle)</a:t>
                </a:r>
              </a:p>
              <a:p>
                <a:r>
                  <a:rPr lang="en-US" dirty="0"/>
                  <a:t>Since a Hamiltonian Cycle visits each vertex exactly once, what remains is a path that visits each vertex (except </a:t>
                </a:r>
                <a14:m>
                  <m:oMath xmlns:m="http://schemas.openxmlformats.org/officeDocument/2006/math">
                    <m:r>
                      <a:rPr lang="en-US" b="0" i="1" smtClean="0">
                        <a:latin typeface="Cambria Math" panose="02040503050406030204" pitchFamily="18" charset="0"/>
                      </a:rPr>
                      <m:t>𝑢</m:t>
                    </m:r>
                  </m:oMath>
                </a14:m>
                <a:r>
                  <a:rPr lang="en-US" dirty="0"/>
                  <a:t>) exactly once.</a:t>
                </a:r>
              </a:p>
              <a:p>
                <a:r>
                  <a:rPr lang="en-US" dirty="0"/>
                  <a:t>That’s a Hamiltonian Path! </a:t>
                </a:r>
              </a:p>
              <a:p>
                <a:endParaRPr lang="en-US" dirty="0"/>
              </a:p>
              <a:p>
                <a:r>
                  <a:rPr lang="en-US" dirty="0"/>
                  <a:t>So </a:t>
                </a:r>
                <a14:m>
                  <m:oMath xmlns:m="http://schemas.openxmlformats.org/officeDocument/2006/math">
                    <m:r>
                      <a:rPr lang="en-US" b="0" i="1" smtClean="0">
                        <a:latin typeface="Cambria Math" panose="02040503050406030204" pitchFamily="18" charset="0"/>
                      </a:rPr>
                      <m:t>𝐺</m:t>
                    </m:r>
                  </m:oMath>
                </a14:m>
                <a:r>
                  <a:rPr lang="en-US" dirty="0"/>
                  <a:t> has a Hamiltonian Path.</a:t>
                </a:r>
              </a:p>
            </p:txBody>
          </p:sp>
        </mc:Choice>
        <mc:Fallback xmlns="">
          <p:sp>
            <p:nvSpPr>
              <p:cNvPr id="3" name="Content Placeholder 2">
                <a:extLst>
                  <a:ext uri="{FF2B5EF4-FFF2-40B4-BE49-F238E27FC236}">
                    <a16:creationId xmlns:a16="http://schemas.microsoft.com/office/drawing/2014/main" id="{FC852F09-F459-494D-BBA7-CB19F602D034}"/>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203474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CA3A-2E32-42C1-86BD-8842B3767FA2}"/>
              </a:ext>
            </a:extLst>
          </p:cNvPr>
          <p:cNvSpPr>
            <a:spLocks noGrp="1"/>
          </p:cNvSpPr>
          <p:nvPr>
            <p:ph type="title"/>
          </p:nvPr>
        </p:nvSpPr>
        <p:spPr/>
        <p:txBody>
          <a:bodyPr/>
          <a:lstStyle/>
          <a:p>
            <a:r>
              <a:rPr lang="en-US" dirty="0"/>
              <a:t>One More Thought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157C17-A45D-461E-B1D6-1CEEEBAA3863}"/>
                  </a:ext>
                </a:extLst>
              </p:cNvPr>
              <p:cNvSpPr>
                <a:spLocks noGrp="1"/>
              </p:cNvSpPr>
              <p:nvPr>
                <p:ph idx="1"/>
              </p:nvPr>
            </p:nvSpPr>
            <p:spPr/>
            <p:txBody>
              <a:bodyPr>
                <a:normAutofit/>
              </a:bodyPr>
              <a:lstStyle/>
              <a:p>
                <a:r>
                  <a:rPr lang="en-US" dirty="0"/>
                  <a:t>Vertex Cover is NP-complete (you can do a reduction from independent set. It’s good practice!)</a:t>
                </a:r>
                <a:br>
                  <a:rPr lang="en-US" dirty="0"/>
                </a:br>
                <a:br>
                  <a:rPr lang="en-US" dirty="0"/>
                </a:br>
                <a:r>
                  <a:rPr lang="en-US" dirty="0"/>
                  <a:t>But we wrote a polynomial time algorithm for vertex cover didn’t we? We wrote two– a DP one and an LP one. What’s going on? </a:t>
                </a:r>
              </a:p>
              <a:p>
                <a:endParaRPr lang="en-US" dirty="0"/>
              </a:p>
              <a:p>
                <a:r>
                  <a:rPr lang="en-US" dirty="0"/>
                  <a:t>The algorithms we saw only handled special cases – Vertex cover on trees or vertex cover on bipartite graphs. We didn’t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We carved off part of the problem that was easy and solved that (solved only the “easy” instances).</a:t>
                </a:r>
              </a:p>
            </p:txBody>
          </p:sp>
        </mc:Choice>
        <mc:Fallback xmlns="">
          <p:sp>
            <p:nvSpPr>
              <p:cNvPr id="3" name="Content Placeholder 2">
                <a:extLst>
                  <a:ext uri="{FF2B5EF4-FFF2-40B4-BE49-F238E27FC236}">
                    <a16:creationId xmlns:a16="http://schemas.microsoft.com/office/drawing/2014/main" id="{85157C17-A45D-461E-B1D6-1CEEEBAA3863}"/>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69246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15927-4768-4F37-8172-B466C7602F35}"/>
              </a:ext>
            </a:extLst>
          </p:cNvPr>
          <p:cNvSpPr>
            <a:spLocks noGrp="1"/>
          </p:cNvSpPr>
          <p:nvPr>
            <p:ph type="title"/>
          </p:nvPr>
        </p:nvSpPr>
        <p:spPr/>
        <p:txBody>
          <a:bodyPr/>
          <a:lstStyle/>
          <a:p>
            <a:r>
              <a:rPr lang="en-US" dirty="0"/>
              <a:t>Why are P and NP interesting?</a:t>
            </a:r>
          </a:p>
        </p:txBody>
      </p:sp>
      <p:sp>
        <p:nvSpPr>
          <p:cNvPr id="5" name="Text Placeholder 4">
            <a:extLst>
              <a:ext uri="{FF2B5EF4-FFF2-40B4-BE49-F238E27FC236}">
                <a16:creationId xmlns:a16="http://schemas.microsoft.com/office/drawing/2014/main" id="{435439E0-02DC-45A2-8CB9-ECB74E3C3D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0312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B6B27-6BA0-49FE-BC4B-6946F6C6A18C}"/>
              </a:ext>
            </a:extLst>
          </p:cNvPr>
          <p:cNvSpPr>
            <a:spLocks noGrp="1"/>
          </p:cNvSpPr>
          <p:nvPr>
            <p:ph type="title"/>
          </p:nvPr>
        </p:nvSpPr>
        <p:spPr/>
        <p:txBody>
          <a:bodyPr/>
          <a:lstStyle/>
          <a:p>
            <a:r>
              <a:rPr lang="en-US" dirty="0"/>
              <a:t>Why do we care?</a:t>
            </a:r>
          </a:p>
        </p:txBody>
      </p:sp>
      <p:sp>
        <p:nvSpPr>
          <p:cNvPr id="5" name="Content Placeholder 4">
            <a:extLst>
              <a:ext uri="{FF2B5EF4-FFF2-40B4-BE49-F238E27FC236}">
                <a16:creationId xmlns:a16="http://schemas.microsoft.com/office/drawing/2014/main" id="{0E609834-97E5-45D3-B3D0-0BF3B9AA6E06}"/>
              </a:ext>
            </a:extLst>
          </p:cNvPr>
          <p:cNvSpPr>
            <a:spLocks noGrp="1"/>
          </p:cNvSpPr>
          <p:nvPr>
            <p:ph idx="1"/>
          </p:nvPr>
        </p:nvSpPr>
        <p:spPr/>
        <p:txBody>
          <a:bodyPr/>
          <a:lstStyle/>
          <a:p>
            <a:r>
              <a:rPr lang="en-US" dirty="0"/>
              <a:t>We’ve seen a few NP-complete problems.</a:t>
            </a:r>
          </a:p>
          <a:p>
            <a:r>
              <a:rPr lang="en-US" dirty="0"/>
              <a:t>But why should we care about those few?</a:t>
            </a:r>
          </a:p>
          <a:p>
            <a:endParaRPr lang="en-US" dirty="0"/>
          </a:p>
          <a:p>
            <a:endParaRPr lang="en-US" dirty="0"/>
          </a:p>
          <a:p>
            <a:r>
              <a:rPr lang="en-US" dirty="0"/>
              <a:t>Just memorize them and avoid them, right?</a:t>
            </a:r>
          </a:p>
          <a:p>
            <a:endParaRPr lang="en-US" dirty="0"/>
          </a:p>
          <a:p>
            <a:r>
              <a:rPr lang="en-US" dirty="0"/>
              <a:t>It’s more than just a few…</a:t>
            </a:r>
          </a:p>
        </p:txBody>
      </p:sp>
    </p:spTree>
    <p:extLst>
      <p:ext uri="{BB962C8B-B14F-4D97-AF65-F5344CB8AC3E}">
        <p14:creationId xmlns:p14="http://schemas.microsoft.com/office/powerpoint/2010/main" val="322307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660" y="1907517"/>
            <a:ext cx="5091215" cy="2039242"/>
          </a:xfrm>
          <a:prstGeom prst="rect">
            <a:avLst/>
          </a:prstGeom>
        </p:spPr>
      </p:pic>
      <p:sp>
        <p:nvSpPr>
          <p:cNvPr id="2" name="Title 1"/>
          <p:cNvSpPr>
            <a:spLocks noGrp="1"/>
          </p:cNvSpPr>
          <p:nvPr>
            <p:ph type="title"/>
          </p:nvPr>
        </p:nvSpPr>
        <p:spPr/>
        <p:txBody>
          <a:bodyPr/>
          <a:lstStyle/>
          <a:p>
            <a:r>
              <a:rPr lang="en-US" dirty="0"/>
              <a:t>NP-Complete Problems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7517"/>
            <a:ext cx="3941179" cy="49596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179" y="1907517"/>
            <a:ext cx="3977311" cy="4959627"/>
          </a:xfrm>
          <a:prstGeom prst="rect">
            <a:avLst/>
          </a:prstGeom>
        </p:spPr>
      </p:pic>
      <p:sp>
        <p:nvSpPr>
          <p:cNvPr id="11" name="Content Placeholder 2"/>
          <p:cNvSpPr>
            <a:spLocks noGrp="1"/>
          </p:cNvSpPr>
          <p:nvPr>
            <p:ph idx="1"/>
          </p:nvPr>
        </p:nvSpPr>
        <p:spPr>
          <a:xfrm>
            <a:off x="575240" y="1344169"/>
            <a:ext cx="11187258" cy="491552"/>
          </a:xfrm>
        </p:spPr>
        <p:txBody>
          <a:bodyPr>
            <a:noAutofit/>
          </a:bodyPr>
          <a:lstStyle/>
          <a:p>
            <a:r>
              <a:rPr lang="en-US" sz="2800" dirty="0"/>
              <a:t>But Wait! There’s more!</a:t>
            </a:r>
          </a:p>
        </p:txBody>
      </p:sp>
      <p:sp>
        <p:nvSpPr>
          <p:cNvPr id="12" name="Rectangle 11"/>
          <p:cNvSpPr/>
          <p:nvPr/>
        </p:nvSpPr>
        <p:spPr>
          <a:xfrm>
            <a:off x="7929301" y="4088891"/>
            <a:ext cx="4092293" cy="195309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lot of problems are NP-complete</a:t>
            </a:r>
          </a:p>
        </p:txBody>
      </p:sp>
      <p:sp>
        <p:nvSpPr>
          <p:cNvPr id="13" name="Rectangle 12"/>
          <p:cNvSpPr/>
          <p:nvPr/>
        </p:nvSpPr>
        <p:spPr>
          <a:xfrm>
            <a:off x="7929301" y="4088891"/>
            <a:ext cx="4085915" cy="57570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Karp’s Theorem (1972)</a:t>
            </a:r>
          </a:p>
        </p:txBody>
      </p:sp>
    </p:spTree>
    <p:extLst>
      <p:ext uri="{BB962C8B-B14F-4D97-AF65-F5344CB8AC3E}">
        <p14:creationId xmlns:p14="http://schemas.microsoft.com/office/powerpoint/2010/main" val="14332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7" name="Content Placeholder 2"/>
          <p:cNvSpPr>
            <a:spLocks noGrp="1"/>
          </p:cNvSpPr>
          <p:nvPr>
            <p:ph idx="1"/>
          </p:nvPr>
        </p:nvSpPr>
        <p:spPr>
          <a:xfrm>
            <a:off x="370390" y="1463857"/>
            <a:ext cx="6898511" cy="4845504"/>
          </a:xfrm>
        </p:spPr>
        <p:txBody>
          <a:bodyPr>
            <a:noAutofit/>
          </a:bodyPr>
          <a:lstStyle/>
          <a:p>
            <a:r>
              <a:rPr lang="en-US" sz="2800" dirty="0"/>
              <a:t>But Wait! There’s more!</a:t>
            </a:r>
          </a:p>
          <a:p>
            <a:pPr marL="0" indent="0">
              <a:buNone/>
            </a:pPr>
            <a:r>
              <a:rPr lang="en-US" sz="2800" dirty="0"/>
              <a:t> By 1979, at least 300 problems had been proven NP-complete.</a:t>
            </a:r>
            <a:br>
              <a:rPr lang="en-US" sz="2800" dirty="0"/>
            </a:br>
            <a:endParaRPr lang="en-US" sz="2800" dirty="0"/>
          </a:p>
          <a:p>
            <a:pPr marL="0" indent="0">
              <a:buNone/>
            </a:pPr>
            <a:r>
              <a:rPr lang="en-US" sz="2800" dirty="0" err="1"/>
              <a:t>Garey</a:t>
            </a:r>
            <a:r>
              <a:rPr lang="en-US" sz="2800" dirty="0"/>
              <a:t> and Johnson put a list of all the NP-complete problems they could find in this textbook.</a:t>
            </a:r>
          </a:p>
          <a:p>
            <a:pPr marL="0" indent="0">
              <a:buNone/>
            </a:pPr>
            <a:r>
              <a:rPr lang="en-US" sz="2800" dirty="0"/>
              <a:t>Took almost 100 pages to just list them all.</a:t>
            </a:r>
          </a:p>
          <a:p>
            <a:pPr marL="0" indent="0">
              <a:buNone/>
            </a:pPr>
            <a:endParaRPr lang="en-US" sz="2800" dirty="0"/>
          </a:p>
          <a:p>
            <a:pPr marL="0" indent="0">
              <a:buNone/>
            </a:pPr>
            <a:r>
              <a:rPr lang="en-US" sz="2800" dirty="0"/>
              <a:t>No one has made </a:t>
            </a:r>
            <a:r>
              <a:rPr lang="en-US" sz="2600" dirty="0"/>
              <a:t>a comprehensive list since.</a:t>
            </a:r>
            <a:endParaRPr lang="en-US" dirty="0"/>
          </a:p>
        </p:txBody>
      </p:sp>
      <p:pic>
        <p:nvPicPr>
          <p:cNvPr id="1026" name="Picture 2" descr="Image result for garey johnson computers and intractability"/>
          <p:cNvPicPr>
            <a:picLocks noChangeAspect="1" noChangeArrowheads="1"/>
          </p:cNvPicPr>
          <p:nvPr/>
        </p:nvPicPr>
        <p:blipFill rotWithShape="1">
          <a:blip r:embed="rId2">
            <a:extLst>
              <a:ext uri="{28A0092B-C50C-407E-A947-70E740481C1C}">
                <a14:useLocalDpi xmlns:a14="http://schemas.microsoft.com/office/drawing/2010/main" val="0"/>
              </a:ext>
            </a:extLst>
          </a:blip>
          <a:srcRect t="7356" b="7628"/>
          <a:stretch/>
        </p:blipFill>
        <p:spPr bwMode="auto">
          <a:xfrm>
            <a:off x="7268901" y="601884"/>
            <a:ext cx="4923100" cy="62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23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3" name="Content Placeholder 2"/>
          <p:cNvSpPr>
            <a:spLocks noGrp="1"/>
          </p:cNvSpPr>
          <p:nvPr>
            <p:ph idx="1"/>
          </p:nvPr>
        </p:nvSpPr>
        <p:spPr>
          <a:xfrm>
            <a:off x="372045" y="1463857"/>
            <a:ext cx="11187258" cy="4845504"/>
          </a:xfrm>
        </p:spPr>
        <p:txBody>
          <a:bodyPr>
            <a:normAutofit/>
          </a:bodyPr>
          <a:lstStyle/>
          <a:p>
            <a:r>
              <a:rPr lang="en-US" sz="2800" dirty="0"/>
              <a:t>But Wait! There’s more!</a:t>
            </a:r>
          </a:p>
          <a:p>
            <a:endParaRPr lang="en-US" sz="2800" dirty="0"/>
          </a:p>
          <a:p>
            <a:r>
              <a:rPr lang="en-US" sz="2800" dirty="0"/>
              <a:t>In December 2018, mathematicians and computer scientists put papers on the </a:t>
            </a:r>
            <a:r>
              <a:rPr lang="en-US" sz="2800" dirty="0" err="1"/>
              <a:t>arXiv</a:t>
            </a:r>
            <a:r>
              <a:rPr lang="en-US" sz="2800" dirty="0"/>
              <a:t> claiming to show (at least) 25 more problems are NP-complete.</a:t>
            </a:r>
          </a:p>
          <a:p>
            <a:pPr marL="0" indent="0">
              <a:buNone/>
            </a:pPr>
            <a:endParaRPr lang="en-US" sz="2800" dirty="0"/>
          </a:p>
          <a:p>
            <a:r>
              <a:rPr lang="en-US" sz="2800" dirty="0"/>
              <a:t>There are literally thousands of NP-complete problems known. </a:t>
            </a:r>
          </a:p>
        </p:txBody>
      </p:sp>
    </p:spTree>
    <p:extLst>
      <p:ext uri="{BB962C8B-B14F-4D97-AF65-F5344CB8AC3E}">
        <p14:creationId xmlns:p14="http://schemas.microsoft.com/office/powerpoint/2010/main" val="34930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NP-complete.</a:t>
            </a:r>
          </a:p>
          <a:p>
            <a:endParaRPr lang="en-US" dirty="0"/>
          </a:p>
          <a:p>
            <a:r>
              <a:rPr lang="en-US" dirty="0"/>
              <a:t>Sooner or later it will happen to one of you.</a:t>
            </a:r>
          </a:p>
          <a:p>
            <a:r>
              <a:rPr lang="en-US" dirty="0"/>
              <a:t>What do you do if you think your problem is NP-complete?</a:t>
            </a:r>
          </a:p>
          <a:p>
            <a:endParaRPr lang="en-US" dirty="0"/>
          </a:p>
          <a:p>
            <a:r>
              <a:rPr lang="en-US" dirty="0"/>
              <a:t>We’ll discuss options next week!</a:t>
            </a:r>
          </a:p>
        </p:txBody>
      </p:sp>
    </p:spTree>
    <p:extLst>
      <p:ext uri="{BB962C8B-B14F-4D97-AF65-F5344CB8AC3E}">
        <p14:creationId xmlns:p14="http://schemas.microsoft.com/office/powerpoint/2010/main" val="204074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3ColorCheck(Graph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4ColorCheck(H)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0" name="Group 9">
            <a:extLst>
              <a:ext uri="{FF2B5EF4-FFF2-40B4-BE49-F238E27FC236}">
                <a16:creationId xmlns:a16="http://schemas.microsoft.com/office/drawing/2014/main" id="{28FD37B8-D271-4924-B211-A7B35F82C3F2}"/>
              </a:ext>
            </a:extLst>
          </p:cNvPr>
          <p:cNvGrpSpPr/>
          <p:nvPr/>
        </p:nvGrpSpPr>
        <p:grpSpPr>
          <a:xfrm>
            <a:off x="587142" y="1626546"/>
            <a:ext cx="9778437" cy="1536356"/>
            <a:chOff x="575238" y="1718589"/>
            <a:chExt cx="5140063" cy="1536356"/>
          </a:xfrm>
        </p:grpSpPr>
        <p:sp>
          <p:nvSpPr>
            <p:cNvPr id="11" name="Rectangle 10">
              <a:extLst>
                <a:ext uri="{FF2B5EF4-FFF2-40B4-BE49-F238E27FC236}">
                  <a16:creationId xmlns:a16="http://schemas.microsoft.com/office/drawing/2014/main" id="{AB9011D8-ED88-448C-B2A5-2519E9041A9B}"/>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2" name="Rectangle 11">
              <a:extLst>
                <a:ext uri="{FF2B5EF4-FFF2-40B4-BE49-F238E27FC236}">
                  <a16:creationId xmlns:a16="http://schemas.microsoft.com/office/drawing/2014/main" id="{023C5681-D303-4EAF-BD27-489B90CEBAA8}"/>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3ColorCheck(Graph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4ColorCheck(H)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3-colorable,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4-colorable – you can extend a 3-color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4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3-coloring)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4ColorCheck returns True and we return True!</a:t>
                </a:r>
              </a:p>
            </p:txBody>
          </p:sp>
        </mc:Choice>
        <mc:Fallback xmlns="">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3ColorCheck(Graph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4ColorCheck(H)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3-color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3819</TotalTime>
  <Words>5545</Words>
  <Application>Microsoft Office PowerPoint</Application>
  <PresentationFormat>Widescreen</PresentationFormat>
  <Paragraphs>580</Paragraphs>
  <Slides>70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More Reductions</vt:lpstr>
      <vt:lpstr>Announcements</vt:lpstr>
      <vt:lpstr>A Formal Definition</vt:lpstr>
      <vt:lpstr>Reduce 3-coloring to 4-coloring</vt:lpstr>
      <vt:lpstr>Reduction</vt:lpstr>
      <vt:lpstr>PowerPoint Presentation</vt:lpstr>
      <vt:lpstr>Correctness?</vt:lpstr>
      <vt:lpstr>Correctness?</vt:lpstr>
      <vt:lpstr>Correctness?</vt:lpstr>
      <vt:lpstr>Correctness?</vt:lpstr>
      <vt:lpstr>Correctness</vt:lpstr>
      <vt:lpstr>Write two separate arguments</vt:lpstr>
      <vt:lpstr>Argument Outlines</vt:lpstr>
      <vt:lpstr>Back to Problem Ranking</vt:lpstr>
      <vt:lpstr>P (can be solved efficiently)</vt:lpstr>
      <vt:lpstr>NP</vt:lpstr>
      <vt:lpstr>Verify vs. Solve</vt:lpstr>
      <vt:lpstr>NP</vt:lpstr>
      <vt:lpstr>NP</vt:lpstr>
      <vt:lpstr>Some New Problems</vt:lpstr>
      <vt:lpstr>Some New Problems</vt:lpstr>
      <vt:lpstr>NP</vt:lpstr>
      <vt:lpstr>P vs. NP</vt:lpstr>
      <vt:lpstr>Hard Problems</vt:lpstr>
      <vt:lpstr>NP-hardness</vt:lpstr>
      <vt:lpstr>NP-Completeness</vt:lpstr>
      <vt:lpstr>Why is being NP-hard/-complete interesting?</vt:lpstr>
      <vt:lpstr>NP-Completeness</vt:lpstr>
      <vt:lpstr>What’s 3-SAT?</vt:lpstr>
      <vt:lpstr>More Starting Points</vt:lpstr>
      <vt:lpstr>More Reduction Facts</vt:lpstr>
      <vt:lpstr>I have a problem</vt:lpstr>
      <vt:lpstr>A≤B≤C →A≤C</vt:lpstr>
      <vt:lpstr>A≤B≤C →A≤C</vt:lpstr>
      <vt:lpstr>A≤B≤C →A≤C</vt:lpstr>
      <vt:lpstr>Said Differently</vt:lpstr>
      <vt:lpstr>Want to prove your problem is hard?</vt:lpstr>
      <vt:lpstr>More Reduction Practice</vt:lpstr>
      <vt:lpstr>Reductions</vt:lpstr>
      <vt:lpstr>3-Coloring ≤ 3-SAT</vt:lpstr>
      <vt:lpstr>3-Coloring ≤ 3-SAT</vt:lpstr>
      <vt:lpstr>3-Coloring ≤ 3-SAT</vt:lpstr>
      <vt:lpstr>3-Coloring ≤ 3-SAT</vt:lpstr>
      <vt:lpstr>Edge Requirements</vt:lpstr>
      <vt:lpstr>Edge Constraints</vt:lpstr>
      <vt:lpstr>Are those constraints enough?</vt:lpstr>
      <vt:lpstr>Consistency Constraints</vt:lpstr>
      <vt:lpstr>Consistency</vt:lpstr>
      <vt:lpstr>From 2 to 3.</vt:lpstr>
      <vt:lpstr>Reduction</vt:lpstr>
      <vt:lpstr>Running Time?</vt:lpstr>
      <vt:lpstr>Correctness</vt:lpstr>
      <vt:lpstr>Correctness</vt:lpstr>
      <vt:lpstr>Correctness</vt:lpstr>
      <vt:lpstr>Hamilton</vt:lpstr>
      <vt:lpstr>Which direction?</vt:lpstr>
      <vt:lpstr>Reduction</vt:lpstr>
      <vt:lpstr>Correctness</vt:lpstr>
      <vt:lpstr>Correctness</vt:lpstr>
      <vt:lpstr>One More Thought</vt:lpstr>
      <vt:lpstr>Why are P and NP interesting?</vt:lpstr>
      <vt:lpstr>Why do we care?</vt:lpstr>
      <vt:lpstr>NP-Complete Problems</vt:lpstr>
      <vt:lpstr>NP-Complete Problems</vt:lpstr>
      <vt:lpstr>NP-Complete Problems</vt:lpstr>
      <vt:lpstr>Examples</vt:lpstr>
      <vt:lpstr>Examples</vt:lpstr>
      <vt:lpstr>Examples</vt:lpstr>
      <vt:lpstr>Dealing with NP-completeness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39</cp:revision>
  <cp:lastPrinted>2024-02-22T21:43:26Z</cp:lastPrinted>
  <dcterms:created xsi:type="dcterms:W3CDTF">2021-02-24T05:33:30Z</dcterms:created>
  <dcterms:modified xsi:type="dcterms:W3CDTF">2024-02-23T18:07:11Z</dcterms:modified>
</cp:coreProperties>
</file>