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304" r:id="rId3"/>
    <p:sldId id="257" r:id="rId4"/>
    <p:sldId id="258" r:id="rId5"/>
    <p:sldId id="259" r:id="rId6"/>
    <p:sldId id="355" r:id="rId7"/>
    <p:sldId id="287" r:id="rId8"/>
    <p:sldId id="306" r:id="rId9"/>
    <p:sldId id="348" r:id="rId10"/>
    <p:sldId id="307" r:id="rId11"/>
    <p:sldId id="349" r:id="rId12"/>
    <p:sldId id="352" r:id="rId13"/>
    <p:sldId id="360" r:id="rId14"/>
    <p:sldId id="361" r:id="rId15"/>
    <p:sldId id="362" r:id="rId16"/>
    <p:sldId id="363" r:id="rId17"/>
    <p:sldId id="364" r:id="rId18"/>
    <p:sldId id="285" r:id="rId19"/>
    <p:sldId id="365" r:id="rId20"/>
    <p:sldId id="366" r:id="rId21"/>
    <p:sldId id="367" r:id="rId22"/>
    <p:sldId id="368" r:id="rId23"/>
    <p:sldId id="369" r:id="rId24"/>
    <p:sldId id="370" r:id="rId25"/>
    <p:sldId id="371" r:id="rId26"/>
    <p:sldId id="373" r:id="rId27"/>
    <p:sldId id="322" r:id="rId28"/>
    <p:sldId id="325" r:id="rId29"/>
    <p:sldId id="382" r:id="rId30"/>
    <p:sldId id="338" r:id="rId31"/>
    <p:sldId id="381" r:id="rId32"/>
    <p:sldId id="315" r:id="rId33"/>
    <p:sldId id="354" r:id="rId34"/>
    <p:sldId id="391" r:id="rId35"/>
    <p:sldId id="288" r:id="rId36"/>
    <p:sldId id="329" r:id="rId37"/>
    <p:sldId id="356" r:id="rId38"/>
    <p:sldId id="383" r:id="rId39"/>
    <p:sldId id="339" r:id="rId40"/>
    <p:sldId id="357" r:id="rId41"/>
    <p:sldId id="377" r:id="rId42"/>
    <p:sldId id="358" r:id="rId43"/>
    <p:sldId id="374" r:id="rId44"/>
    <p:sldId id="375" r:id="rId45"/>
    <p:sldId id="379" r:id="rId46"/>
    <p:sldId id="380" r:id="rId47"/>
    <p:sldId id="376" r:id="rId48"/>
    <p:sldId id="3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7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837CC-3C91-4233-96E5-ACA620F4F592}" type="datetimeFigureOut">
              <a:rPr lang="en-US" smtClean="0"/>
              <a:t>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D8AC9-D3DC-4E07-B6E4-9135121F1B1F}" type="slidenum">
              <a:rPr lang="en-US" smtClean="0"/>
              <a:t>‹#›</a:t>
            </a:fld>
            <a:endParaRPr lang="en-US"/>
          </a:p>
        </p:txBody>
      </p:sp>
    </p:spTree>
    <p:extLst>
      <p:ext uri="{BB962C8B-B14F-4D97-AF65-F5344CB8AC3E}">
        <p14:creationId xmlns:p14="http://schemas.microsoft.com/office/powerpoint/2010/main" val="33796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9:55</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47436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202E474-4840-4350-9A61-DD42451B29D0}"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8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B639927-0591-4824-8BC4-3D9E811B0A7E}" type="datetime1">
              <a:rPr lang="en-US" smtClean="0"/>
              <a:t>2/20/2024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43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ABB3F85-0FDB-4913-B24E-7EB07A063E5C}" type="datetime1">
              <a:rPr lang="en-US" smtClean="0"/>
              <a:t>2/20/2024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1F75C52-CE67-470B-B3DD-4B9B3381BD5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9257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098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9497BD-EC6F-419E-AE20-4A233254FFC2}"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126731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69E29B08-EF5E-4E12-950B-E081A2C86141}" type="datetime1">
              <a:rPr lang="en-US" smtClean="0"/>
              <a:t>2/20/2024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1F75C52-CE67-470B-B3DD-4B9B3381BD5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7372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C89CA352-DCC8-48AC-9332-98DD04A1CD1E}" type="datetime1">
              <a:rPr lang="en-US" smtClean="0"/>
              <a:t>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F75C52-CE67-470B-B3DD-4B9B3381BD5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218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8CE6B7-AF37-4EB2-BD3D-91664894C7B1}" type="datetime1">
              <a:rPr lang="en-US" smtClean="0"/>
              <a:t>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291163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10F63F5-6F82-4E34-943A-5D538D65B6DC}" type="datetime1">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160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6CA466-5A3E-43C6-B3E2-83615BB89C89}" type="datetime1">
              <a:rPr lang="en-US" smtClean="0"/>
              <a:t>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43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BB72B-A432-4737-96B3-EC8EFC550091}" type="datetime1">
              <a:rPr lang="en-US" smtClean="0"/>
              <a:t>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F75C52-CE67-470B-B3DD-4B9B3381BD50}" type="slidenum">
              <a:rPr lang="en-US" smtClean="0"/>
              <a:t>‹#›</a:t>
            </a:fld>
            <a:endParaRPr lang="en-US"/>
          </a:p>
        </p:txBody>
      </p:sp>
    </p:spTree>
    <p:extLst>
      <p:ext uri="{BB962C8B-B14F-4D97-AF65-F5344CB8AC3E}">
        <p14:creationId xmlns:p14="http://schemas.microsoft.com/office/powerpoint/2010/main" val="415997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762BB8-6C47-4129-8F7F-3DA97A38FD2F}" type="datetime1">
              <a:rPr lang="en-US" smtClean="0"/>
              <a:t>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F75C52-CE67-470B-B3DD-4B9B3381BD5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1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A2E592-E401-42BB-9CEC-C5E85571EC96}" type="datetime1">
              <a:rPr lang="en-US" smtClean="0"/>
              <a:t>2/20/2024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1F75C52-CE67-470B-B3DD-4B9B3381BD5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73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jeffe.cs.illinois.edu/teaching/algorithms/book/12-nphar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0284-1C35-4837-9011-B0C7619AE8EF}"/>
              </a:ext>
            </a:extLst>
          </p:cNvPr>
          <p:cNvSpPr>
            <a:spLocks noGrp="1"/>
          </p:cNvSpPr>
          <p:nvPr>
            <p:ph type="ctrTitle"/>
          </p:nvPr>
        </p:nvSpPr>
        <p:spPr/>
        <p:txBody>
          <a:bodyPr/>
          <a:lstStyle/>
          <a:p>
            <a:r>
              <a:rPr lang="en-US" dirty="0"/>
              <a:t>P vs. NP and Reductions</a:t>
            </a:r>
          </a:p>
        </p:txBody>
      </p:sp>
      <p:sp>
        <p:nvSpPr>
          <p:cNvPr id="3" name="Subtitle 2">
            <a:extLst>
              <a:ext uri="{FF2B5EF4-FFF2-40B4-BE49-F238E27FC236}">
                <a16:creationId xmlns:a16="http://schemas.microsoft.com/office/drawing/2014/main" id="{95F82F28-7886-485C-966F-FC1CED45BA3F}"/>
              </a:ext>
            </a:extLst>
          </p:cNvPr>
          <p:cNvSpPr>
            <a:spLocks noGrp="1"/>
          </p:cNvSpPr>
          <p:nvPr>
            <p:ph type="subTitle" idx="1"/>
          </p:nvPr>
        </p:nvSpPr>
        <p:spPr/>
        <p:txBody>
          <a:bodyPr/>
          <a:lstStyle/>
          <a:p>
            <a:r>
              <a:rPr lang="en-US" dirty="0"/>
              <a:t>CSE 417 Winter 2024</a:t>
            </a:r>
          </a:p>
          <a:p>
            <a:r>
              <a:rPr lang="en-US"/>
              <a:t>Lecture 20</a:t>
            </a:r>
            <a:endParaRPr lang="en-US" dirty="0"/>
          </a:p>
        </p:txBody>
      </p:sp>
    </p:spTree>
    <p:extLst>
      <p:ext uri="{BB962C8B-B14F-4D97-AF65-F5344CB8AC3E}">
        <p14:creationId xmlns:p14="http://schemas.microsoft.com/office/powerpoint/2010/main" val="333306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9B5F70-A842-42AC-B05A-C3B8015FDC07}"/>
              </a:ext>
            </a:extLst>
          </p:cNvPr>
          <p:cNvSpPr txBox="1"/>
          <p:nvPr/>
        </p:nvSpPr>
        <p:spPr>
          <a:xfrm>
            <a:off x="4508469" y="5445329"/>
            <a:ext cx="2575560" cy="646331"/>
          </a:xfrm>
          <a:prstGeom prst="rect">
            <a:avLst/>
          </a:prstGeom>
          <a:noFill/>
          <a:ln w="28575">
            <a:solidFill>
              <a:schemeClr val="accent1"/>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Mariners cannot win the division </a:t>
            </a:r>
            <a:r>
              <a:rPr lang="en-US" dirty="0">
                <a:latin typeface="Segoe UI Semilight" panose="020B0402040204020203" pitchFamily="34" charset="0"/>
                <a:cs typeface="Segoe UI Semilight" panose="020B0402040204020203" pitchFamily="34" charset="0"/>
                <a:sym typeface="Wingdings" panose="05000000000000000000" pitchFamily="2" charset="2"/>
              </a:rPr>
              <a:t>.</a:t>
            </a:r>
            <a:endParaRPr lang="en-US"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dirty="0"/>
              <a:t>Baseball Selection (from Monday)</a:t>
            </a:r>
          </a:p>
        </p:txBody>
      </p:sp>
      <mc:AlternateContent xmlns:mc="http://schemas.openxmlformats.org/markup-compatibility/2006" xmlns:a14="http://schemas.microsoft.com/office/drawing/2010/main">
        <mc:Choice Requires="a14">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28232">
                    <a:tc>
                      <a:txBody>
                        <a:bodyPr/>
                        <a:lstStyle/>
                        <a:p>
                          <a:pPr algn="ctr"/>
                          <a14:m>
                            <m:oMathPara xmlns:m="http://schemas.openxmlformats.org/officeDocument/2006/math">
                              <m:oMathParaPr>
                                <m:jc m:val="centerGroup"/>
                              </m:oMathParaPr>
                              <m:oMath xmlns:m="http://schemas.openxmlformats.org/officeDocument/2006/math">
                                <m:sSub>
                                  <m:sSubPr>
                                    <m:ctrlPr>
                                      <a:rPr lang="en-US" sz="500" b="0" i="1" smtClean="0">
                                        <a:latin typeface="Cambria Math" panose="02040503050406030204" pitchFamily="18" charset="0"/>
                                      </a:rPr>
                                    </m:ctrlPr>
                                  </m:sSubPr>
                                  <m:e>
                                    <m:r>
                                      <a:rPr lang="en-US" sz="500" b="0" i="1" smtClean="0">
                                        <a:latin typeface="Cambria Math" panose="02040503050406030204" pitchFamily="18" charset="0"/>
                                      </a:rPr>
                                      <m:t>𝑔</m:t>
                                    </m:r>
                                  </m:e>
                                  <m:sub>
                                    <m:r>
                                      <a:rPr lang="en-US" sz="500" b="0" i="1" smtClean="0">
                                        <a:latin typeface="Cambria Math" panose="02040503050406030204" pitchFamily="18" charset="0"/>
                                      </a:rPr>
                                      <m:t>𝑖𝑗</m:t>
                                    </m:r>
                                  </m:sub>
                                </m:sSub>
                              </m:oMath>
                            </m:oMathPara>
                          </a14:m>
                          <a:endParaRPr lang="en-US" sz="500" dirty="0"/>
                        </a:p>
                      </a:txBody>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23733">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23733">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23733">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23733">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Choice>
        <mc:Fallback xmlns="">
          <p:graphicFrame>
            <p:nvGraphicFramePr>
              <p:cNvPr id="74" name="Content Placeholder 3">
                <a:extLst>
                  <a:ext uri="{FF2B5EF4-FFF2-40B4-BE49-F238E27FC236}">
                    <a16:creationId xmlns:a16="http://schemas.microsoft.com/office/drawing/2014/main" id="{6E35C00A-7433-404C-B313-E46028A81BA8}"/>
                  </a:ext>
                </a:extLst>
              </p:cNvPr>
              <p:cNvGraphicFramePr>
                <a:graphicFrameLocks noGrp="1"/>
              </p:cNvGraphicFramePr>
              <p:nvPr>
                <p:ph idx="1"/>
                <p:extLst>
                  <p:ext uri="{D42A27DB-BD31-4B8C-83A1-F6EECF244321}">
                    <p14:modId xmlns:p14="http://schemas.microsoft.com/office/powerpoint/2010/main" val="2358047856"/>
                  </p:ext>
                </p:extLst>
              </p:nvPr>
            </p:nvGraphicFramePr>
            <p:xfrm>
              <a:off x="1141929" y="1329671"/>
              <a:ext cx="2038945" cy="844296"/>
            </p:xfrm>
            <a:graphic>
              <a:graphicData uri="http://schemas.openxmlformats.org/drawingml/2006/table">
                <a:tbl>
                  <a:tblPr bandRow="1">
                    <a:tableStyleId>{5C22544A-7EE6-4342-B048-85BDC9FD1C3A}</a:tableStyleId>
                  </a:tblPr>
                  <a:tblGrid>
                    <a:gridCol w="407789">
                      <a:extLst>
                        <a:ext uri="{9D8B030D-6E8A-4147-A177-3AD203B41FA5}">
                          <a16:colId xmlns:a16="http://schemas.microsoft.com/office/drawing/2014/main" val="2122688099"/>
                        </a:ext>
                      </a:extLst>
                    </a:gridCol>
                    <a:gridCol w="407789">
                      <a:extLst>
                        <a:ext uri="{9D8B030D-6E8A-4147-A177-3AD203B41FA5}">
                          <a16:colId xmlns:a16="http://schemas.microsoft.com/office/drawing/2014/main" val="3651888169"/>
                        </a:ext>
                      </a:extLst>
                    </a:gridCol>
                    <a:gridCol w="407789">
                      <a:extLst>
                        <a:ext uri="{9D8B030D-6E8A-4147-A177-3AD203B41FA5}">
                          <a16:colId xmlns:a16="http://schemas.microsoft.com/office/drawing/2014/main" val="3963314380"/>
                        </a:ext>
                      </a:extLst>
                    </a:gridCol>
                    <a:gridCol w="407789">
                      <a:extLst>
                        <a:ext uri="{9D8B030D-6E8A-4147-A177-3AD203B41FA5}">
                          <a16:colId xmlns:a16="http://schemas.microsoft.com/office/drawing/2014/main" val="2365230938"/>
                        </a:ext>
                      </a:extLst>
                    </a:gridCol>
                    <a:gridCol w="407789">
                      <a:extLst>
                        <a:ext uri="{9D8B030D-6E8A-4147-A177-3AD203B41FA5}">
                          <a16:colId xmlns:a16="http://schemas.microsoft.com/office/drawing/2014/main" val="1054430375"/>
                        </a:ext>
                      </a:extLst>
                    </a:gridCol>
                  </a:tblGrid>
                  <a:tr h="173736">
                    <a:tc>
                      <a:txBody>
                        <a:bodyPr/>
                        <a:lstStyle/>
                        <a:p>
                          <a:endParaRPr lang="en-US"/>
                        </a:p>
                      </a:txBody>
                      <a:tcPr>
                        <a:blipFill>
                          <a:blip r:embed="rId2"/>
                          <a:stretch>
                            <a:fillRect l="-1493" t="-3448" r="-402985" b="-386207"/>
                          </a:stretch>
                        </a:blipFill>
                      </a:tcPr>
                    </a:tc>
                    <a:tc>
                      <a:txBody>
                        <a:bodyPr/>
                        <a:lstStyle/>
                        <a:p>
                          <a:pPr algn="ctr"/>
                          <a:r>
                            <a:rPr lang="en-US" sz="500" dirty="0"/>
                            <a:t>Angels</a:t>
                          </a:r>
                        </a:p>
                      </a:txBody>
                      <a:tcPr/>
                    </a:tc>
                    <a:tc>
                      <a:txBody>
                        <a:bodyPr/>
                        <a:lstStyle/>
                        <a:p>
                          <a:pPr algn="ctr"/>
                          <a:r>
                            <a:rPr lang="en-US" sz="500" dirty="0"/>
                            <a:t>Rangers</a:t>
                          </a:r>
                        </a:p>
                      </a:txBody>
                      <a:tcPr/>
                    </a:tc>
                    <a:tc>
                      <a:txBody>
                        <a:bodyPr/>
                        <a:lstStyle/>
                        <a:p>
                          <a:pPr algn="ctr"/>
                          <a:r>
                            <a:rPr lang="en-US" sz="500" dirty="0"/>
                            <a:t>Mariners</a:t>
                          </a:r>
                        </a:p>
                      </a:txBody>
                      <a:tcPr/>
                    </a:tc>
                    <a:tc>
                      <a:txBody>
                        <a:bodyPr/>
                        <a:lstStyle/>
                        <a:p>
                          <a:pPr algn="ctr"/>
                          <a:r>
                            <a:rPr lang="en-US" sz="500" dirty="0"/>
                            <a:t>A’s</a:t>
                          </a:r>
                        </a:p>
                      </a:txBody>
                      <a:tcPr/>
                    </a:tc>
                    <a:extLst>
                      <a:ext uri="{0D108BD9-81ED-4DB2-BD59-A6C34878D82A}">
                        <a16:rowId xmlns:a16="http://schemas.microsoft.com/office/drawing/2014/main" val="3737117909"/>
                      </a:ext>
                    </a:extLst>
                  </a:tr>
                  <a:tr h="167640">
                    <a:tc>
                      <a:txBody>
                        <a:bodyPr/>
                        <a:lstStyle/>
                        <a:p>
                          <a:pPr algn="ctr"/>
                          <a:r>
                            <a:rPr lang="en-US" sz="500" dirty="0"/>
                            <a:t>Angels</a:t>
                          </a:r>
                        </a:p>
                      </a:txBody>
                      <a:tcPr/>
                    </a:tc>
                    <a:tc>
                      <a:txBody>
                        <a:bodyPr/>
                        <a:lstStyle/>
                        <a:p>
                          <a:pPr algn="ctr"/>
                          <a:r>
                            <a:rPr lang="en-US" sz="500" dirty="0"/>
                            <a:t>-</a:t>
                          </a:r>
                        </a:p>
                      </a:txBody>
                      <a:tcPr/>
                    </a:tc>
                    <a:tc>
                      <a:txBody>
                        <a:bodyPr/>
                        <a:lstStyle/>
                        <a:p>
                          <a:pPr algn="ctr"/>
                          <a:r>
                            <a:rPr lang="en-US" sz="500" dirty="0"/>
                            <a:t>5</a:t>
                          </a:r>
                        </a:p>
                      </a:txBody>
                      <a:tcPr/>
                    </a:tc>
                    <a:tc>
                      <a:txBody>
                        <a:bodyPr/>
                        <a:lstStyle/>
                        <a:p>
                          <a:pPr algn="ctr"/>
                          <a:r>
                            <a:rPr lang="en-US" sz="500" dirty="0"/>
                            <a:t>3</a:t>
                          </a:r>
                        </a:p>
                      </a:txBody>
                      <a:tcPr/>
                    </a:tc>
                    <a:tc>
                      <a:txBody>
                        <a:bodyPr/>
                        <a:lstStyle/>
                        <a:p>
                          <a:pPr algn="ctr"/>
                          <a:r>
                            <a:rPr lang="en-US" sz="500" dirty="0"/>
                            <a:t>4</a:t>
                          </a:r>
                        </a:p>
                      </a:txBody>
                      <a:tcPr/>
                    </a:tc>
                    <a:extLst>
                      <a:ext uri="{0D108BD9-81ED-4DB2-BD59-A6C34878D82A}">
                        <a16:rowId xmlns:a16="http://schemas.microsoft.com/office/drawing/2014/main" val="4028813496"/>
                      </a:ext>
                    </a:extLst>
                  </a:tr>
                  <a:tr h="167640">
                    <a:tc>
                      <a:txBody>
                        <a:bodyPr/>
                        <a:lstStyle/>
                        <a:p>
                          <a:pPr algn="ctr"/>
                          <a:r>
                            <a:rPr lang="en-US" sz="500" dirty="0"/>
                            <a:t>Rangers</a:t>
                          </a:r>
                        </a:p>
                      </a:txBody>
                      <a:tcPr/>
                    </a:tc>
                    <a:tc>
                      <a:txBody>
                        <a:bodyPr/>
                        <a:lstStyle/>
                        <a:p>
                          <a:pPr algn="ctr"/>
                          <a:r>
                            <a:rPr lang="en-US" sz="500" dirty="0"/>
                            <a:t>5</a:t>
                          </a:r>
                        </a:p>
                      </a:txBody>
                      <a:tcPr/>
                    </a:tc>
                    <a:tc>
                      <a:txBody>
                        <a:bodyPr/>
                        <a:lstStyle/>
                        <a:p>
                          <a:pPr algn="ctr"/>
                          <a:r>
                            <a:rPr lang="en-US" sz="500" dirty="0"/>
                            <a:t>-</a:t>
                          </a:r>
                        </a:p>
                      </a:txBody>
                      <a:tcPr/>
                    </a:tc>
                    <a:tc>
                      <a:txBody>
                        <a:bodyPr/>
                        <a:lstStyle/>
                        <a:p>
                          <a:pPr algn="ctr"/>
                          <a:r>
                            <a:rPr lang="en-US" sz="500" dirty="0"/>
                            <a:t>4</a:t>
                          </a:r>
                        </a:p>
                      </a:txBody>
                      <a:tcPr/>
                    </a:tc>
                    <a:tc>
                      <a:txBody>
                        <a:bodyPr/>
                        <a:lstStyle/>
                        <a:p>
                          <a:pPr algn="ctr"/>
                          <a:r>
                            <a:rPr lang="en-US" sz="500" dirty="0"/>
                            <a:t>3</a:t>
                          </a:r>
                        </a:p>
                      </a:txBody>
                      <a:tcPr/>
                    </a:tc>
                    <a:extLst>
                      <a:ext uri="{0D108BD9-81ED-4DB2-BD59-A6C34878D82A}">
                        <a16:rowId xmlns:a16="http://schemas.microsoft.com/office/drawing/2014/main" val="303949064"/>
                      </a:ext>
                    </a:extLst>
                  </a:tr>
                  <a:tr h="167640">
                    <a:tc>
                      <a:txBody>
                        <a:bodyPr/>
                        <a:lstStyle/>
                        <a:p>
                          <a:pPr algn="ctr"/>
                          <a:r>
                            <a:rPr lang="en-US" sz="500" dirty="0"/>
                            <a:t>Mariners</a:t>
                          </a:r>
                        </a:p>
                      </a:txBody>
                      <a:tcPr/>
                    </a:tc>
                    <a:tc>
                      <a:txBody>
                        <a:bodyPr/>
                        <a:lstStyle/>
                        <a:p>
                          <a:pPr algn="ctr"/>
                          <a:r>
                            <a:rPr lang="en-US" sz="500" dirty="0"/>
                            <a:t>3</a:t>
                          </a:r>
                        </a:p>
                      </a:txBody>
                      <a:tcPr/>
                    </a:tc>
                    <a:tc>
                      <a:txBody>
                        <a:bodyPr/>
                        <a:lstStyle/>
                        <a:p>
                          <a:pPr algn="ctr"/>
                          <a:r>
                            <a:rPr lang="en-US" sz="500" dirty="0"/>
                            <a:t>4</a:t>
                          </a:r>
                        </a:p>
                      </a:txBody>
                      <a:tcPr/>
                    </a:tc>
                    <a:tc>
                      <a:txBody>
                        <a:bodyPr/>
                        <a:lstStyle/>
                        <a:p>
                          <a:pPr algn="ctr"/>
                          <a:r>
                            <a:rPr lang="en-US" sz="500" dirty="0"/>
                            <a:t>-</a:t>
                          </a:r>
                        </a:p>
                      </a:txBody>
                      <a:tcPr/>
                    </a:tc>
                    <a:tc>
                      <a:txBody>
                        <a:bodyPr/>
                        <a:lstStyle/>
                        <a:p>
                          <a:pPr algn="ctr"/>
                          <a:r>
                            <a:rPr lang="en-US" sz="500" dirty="0"/>
                            <a:t>5</a:t>
                          </a:r>
                        </a:p>
                      </a:txBody>
                      <a:tcPr/>
                    </a:tc>
                    <a:extLst>
                      <a:ext uri="{0D108BD9-81ED-4DB2-BD59-A6C34878D82A}">
                        <a16:rowId xmlns:a16="http://schemas.microsoft.com/office/drawing/2014/main" val="3058376035"/>
                      </a:ext>
                    </a:extLst>
                  </a:tr>
                  <a:tr h="167640">
                    <a:tc>
                      <a:txBody>
                        <a:bodyPr/>
                        <a:lstStyle/>
                        <a:p>
                          <a:pPr algn="ctr"/>
                          <a:r>
                            <a:rPr lang="en-US" sz="500" dirty="0"/>
                            <a:t>A’s</a:t>
                          </a:r>
                        </a:p>
                      </a:txBody>
                      <a:tcPr/>
                    </a:tc>
                    <a:tc>
                      <a:txBody>
                        <a:bodyPr/>
                        <a:lstStyle/>
                        <a:p>
                          <a:pPr algn="ctr"/>
                          <a:r>
                            <a:rPr lang="en-US" sz="500" dirty="0"/>
                            <a:t>4</a:t>
                          </a:r>
                        </a:p>
                      </a:txBody>
                      <a:tcPr/>
                    </a:tc>
                    <a:tc>
                      <a:txBody>
                        <a:bodyPr/>
                        <a:lstStyle/>
                        <a:p>
                          <a:pPr algn="ctr"/>
                          <a:r>
                            <a:rPr lang="en-US" sz="500" dirty="0"/>
                            <a:t>3</a:t>
                          </a:r>
                        </a:p>
                      </a:txBody>
                      <a:tcPr/>
                    </a:tc>
                    <a:tc>
                      <a:txBody>
                        <a:bodyPr/>
                        <a:lstStyle/>
                        <a:p>
                          <a:pPr algn="ctr"/>
                          <a:r>
                            <a:rPr lang="en-US" sz="500" dirty="0"/>
                            <a:t>5</a:t>
                          </a:r>
                        </a:p>
                      </a:txBody>
                      <a:tcPr/>
                    </a:tc>
                    <a:tc>
                      <a:txBody>
                        <a:bodyPr/>
                        <a:lstStyle/>
                        <a:p>
                          <a:pPr algn="ctr"/>
                          <a:r>
                            <a:rPr lang="en-US" sz="500" dirty="0"/>
                            <a:t>-</a:t>
                          </a:r>
                        </a:p>
                      </a:txBody>
                      <a:tcPr/>
                    </a:tc>
                    <a:extLst>
                      <a:ext uri="{0D108BD9-81ED-4DB2-BD59-A6C34878D82A}">
                        <a16:rowId xmlns:a16="http://schemas.microsoft.com/office/drawing/2014/main" val="36572041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55925">
                    <a:tc>
                      <a:txBody>
                        <a:bodyPr/>
                        <a:lstStyle/>
                        <a:p>
                          <a:r>
                            <a:rPr lang="en-US" sz="500" dirty="0"/>
                            <a:t>Team</a:t>
                          </a:r>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𝒘</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smtClean="0">
                                    <a:latin typeface="Cambria Math" panose="02040503050406030204" pitchFamily="18" charset="0"/>
                                  </a:rPr>
                                  <m:t>𝒈</m:t>
                                </m:r>
                              </m:oMath>
                            </m:oMathPara>
                          </a14:m>
                          <a:endParaRPr lang="en-US" sz="500" dirty="0"/>
                        </a:p>
                      </a:txBody>
                      <a:tcPr/>
                    </a:tc>
                    <a:tc>
                      <a:txBody>
                        <a:bodyPr/>
                        <a:lstStyle/>
                        <a:p>
                          <a:pPr/>
                          <a14:m>
                            <m:oMathPara xmlns:m="http://schemas.openxmlformats.org/officeDocument/2006/math">
                              <m:oMathParaPr>
                                <m:jc m:val="centerGroup"/>
                              </m:oMathParaPr>
                              <m:oMath xmlns:m="http://schemas.openxmlformats.org/officeDocument/2006/math">
                                <m:r>
                                  <a:rPr lang="en-US" sz="500" b="1" i="1" baseline="0" smtClean="0">
                                    <a:latin typeface="Cambria Math" panose="02040503050406030204" pitchFamily="18" charset="0"/>
                                  </a:rPr>
                                  <m:t>𝑷</m:t>
                                </m:r>
                              </m:oMath>
                            </m:oMathPara>
                          </a14:m>
                          <a:endParaRPr lang="en-US" sz="500" dirty="0"/>
                        </a:p>
                      </a:txBody>
                      <a:tcPr/>
                    </a:tc>
                    <a:extLst>
                      <a:ext uri="{0D108BD9-81ED-4DB2-BD59-A6C34878D82A}">
                        <a16:rowId xmlns:a16="http://schemas.microsoft.com/office/drawing/2014/main" val="3460204973"/>
                      </a:ext>
                    </a:extLst>
                  </a:tr>
                  <a:tr h="147337">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47337">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47337">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47337">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Choice>
        <mc:Fallback xmlns="">
          <p:graphicFrame>
            <p:nvGraphicFramePr>
              <p:cNvPr id="75" name="Content Placeholder 4">
                <a:extLst>
                  <a:ext uri="{FF2B5EF4-FFF2-40B4-BE49-F238E27FC236}">
                    <a16:creationId xmlns:a16="http://schemas.microsoft.com/office/drawing/2014/main" id="{DC60DD1B-132A-4F69-B869-0A2DC98068AD}"/>
                  </a:ext>
                </a:extLst>
              </p:cNvPr>
              <p:cNvGraphicFramePr>
                <a:graphicFrameLocks/>
              </p:cNvGraphicFramePr>
              <p:nvPr>
                <p:extLst>
                  <p:ext uri="{D42A27DB-BD31-4B8C-83A1-F6EECF244321}">
                    <p14:modId xmlns:p14="http://schemas.microsoft.com/office/powerpoint/2010/main" val="4229991791"/>
                  </p:ext>
                </p:extLst>
              </p:nvPr>
            </p:nvGraphicFramePr>
            <p:xfrm>
              <a:off x="1298503" y="2173967"/>
              <a:ext cx="1602580" cy="838200"/>
            </p:xfrm>
            <a:graphic>
              <a:graphicData uri="http://schemas.openxmlformats.org/drawingml/2006/table">
                <a:tbl>
                  <a:tblPr firstRow="1" bandRow="1">
                    <a:tableStyleId>{5C22544A-7EE6-4342-B048-85BDC9FD1C3A}</a:tableStyleId>
                  </a:tblPr>
                  <a:tblGrid>
                    <a:gridCol w="549480">
                      <a:extLst>
                        <a:ext uri="{9D8B030D-6E8A-4147-A177-3AD203B41FA5}">
                          <a16:colId xmlns:a16="http://schemas.microsoft.com/office/drawing/2014/main" val="1156048979"/>
                        </a:ext>
                      </a:extLst>
                    </a:gridCol>
                    <a:gridCol w="311312">
                      <a:extLst>
                        <a:ext uri="{9D8B030D-6E8A-4147-A177-3AD203B41FA5}">
                          <a16:colId xmlns:a16="http://schemas.microsoft.com/office/drawing/2014/main" val="2302543614"/>
                        </a:ext>
                      </a:extLst>
                    </a:gridCol>
                    <a:gridCol w="314541">
                      <a:extLst>
                        <a:ext uri="{9D8B030D-6E8A-4147-A177-3AD203B41FA5}">
                          <a16:colId xmlns:a16="http://schemas.microsoft.com/office/drawing/2014/main" val="3296258072"/>
                        </a:ext>
                      </a:extLst>
                    </a:gridCol>
                    <a:gridCol w="427247">
                      <a:extLst>
                        <a:ext uri="{9D8B030D-6E8A-4147-A177-3AD203B41FA5}">
                          <a16:colId xmlns:a16="http://schemas.microsoft.com/office/drawing/2014/main" val="1784835326"/>
                        </a:ext>
                      </a:extLst>
                    </a:gridCol>
                  </a:tblGrid>
                  <a:tr h="167640">
                    <a:tc>
                      <a:txBody>
                        <a:bodyPr/>
                        <a:lstStyle/>
                        <a:p>
                          <a:r>
                            <a:rPr lang="en-US" sz="500" dirty="0"/>
                            <a:t>Team</a:t>
                          </a:r>
                        </a:p>
                      </a:txBody>
                      <a:tcPr/>
                    </a:tc>
                    <a:tc>
                      <a:txBody>
                        <a:bodyPr/>
                        <a:lstStyle/>
                        <a:p>
                          <a:endParaRPr lang="en-US"/>
                        </a:p>
                      </a:txBody>
                      <a:tcPr>
                        <a:blipFill>
                          <a:blip r:embed="rId3"/>
                          <a:stretch>
                            <a:fillRect l="-180392" t="-3571" r="-249020" b="-403571"/>
                          </a:stretch>
                        </a:blipFill>
                      </a:tcPr>
                    </a:tc>
                    <a:tc>
                      <a:txBody>
                        <a:bodyPr/>
                        <a:lstStyle/>
                        <a:p>
                          <a:endParaRPr lang="en-US"/>
                        </a:p>
                      </a:txBody>
                      <a:tcPr>
                        <a:blipFill>
                          <a:blip r:embed="rId3"/>
                          <a:stretch>
                            <a:fillRect l="-275000" t="-3571" r="-144231" b="-403571"/>
                          </a:stretch>
                        </a:blipFill>
                      </a:tcPr>
                    </a:tc>
                    <a:tc>
                      <a:txBody>
                        <a:bodyPr/>
                        <a:lstStyle/>
                        <a:p>
                          <a:endParaRPr lang="en-US"/>
                        </a:p>
                      </a:txBody>
                      <a:tcPr>
                        <a:blipFill>
                          <a:blip r:embed="rId3"/>
                          <a:stretch>
                            <a:fillRect l="-278571" t="-3571" r="-7143" b="-403571"/>
                          </a:stretch>
                        </a:blipFill>
                      </a:tcPr>
                    </a:tc>
                    <a:extLst>
                      <a:ext uri="{0D108BD9-81ED-4DB2-BD59-A6C34878D82A}">
                        <a16:rowId xmlns:a16="http://schemas.microsoft.com/office/drawing/2014/main" val="3460204973"/>
                      </a:ext>
                    </a:extLst>
                  </a:tr>
                  <a:tr h="167640">
                    <a:tc>
                      <a:txBody>
                        <a:bodyPr/>
                        <a:lstStyle/>
                        <a:p>
                          <a:r>
                            <a:rPr lang="en-US" sz="500" dirty="0"/>
                            <a:t>Angels</a:t>
                          </a:r>
                        </a:p>
                      </a:txBody>
                      <a:tcPr/>
                    </a:tc>
                    <a:tc>
                      <a:txBody>
                        <a:bodyPr/>
                        <a:lstStyle/>
                        <a:p>
                          <a:r>
                            <a:rPr lang="en-US" sz="500" dirty="0"/>
                            <a:t>81</a:t>
                          </a:r>
                        </a:p>
                      </a:txBody>
                      <a:tcPr/>
                    </a:tc>
                    <a:tc>
                      <a:txBody>
                        <a:bodyPr/>
                        <a:lstStyle/>
                        <a:p>
                          <a:r>
                            <a:rPr lang="en-US" sz="500" dirty="0"/>
                            <a:t>12</a:t>
                          </a:r>
                        </a:p>
                      </a:txBody>
                      <a:tcPr/>
                    </a:tc>
                    <a:tc>
                      <a:txBody>
                        <a:bodyPr/>
                        <a:lstStyle/>
                        <a:p>
                          <a:r>
                            <a:rPr lang="en-US" sz="500" dirty="0"/>
                            <a:t>93</a:t>
                          </a:r>
                        </a:p>
                      </a:txBody>
                      <a:tcPr/>
                    </a:tc>
                    <a:extLst>
                      <a:ext uri="{0D108BD9-81ED-4DB2-BD59-A6C34878D82A}">
                        <a16:rowId xmlns:a16="http://schemas.microsoft.com/office/drawing/2014/main" val="3695601799"/>
                      </a:ext>
                    </a:extLst>
                  </a:tr>
                  <a:tr h="167640">
                    <a:tc>
                      <a:txBody>
                        <a:bodyPr/>
                        <a:lstStyle/>
                        <a:p>
                          <a:r>
                            <a:rPr lang="en-US" sz="500" dirty="0"/>
                            <a:t>Rangers</a:t>
                          </a:r>
                        </a:p>
                      </a:txBody>
                      <a:tcPr/>
                    </a:tc>
                    <a:tc>
                      <a:txBody>
                        <a:bodyPr/>
                        <a:lstStyle/>
                        <a:p>
                          <a:r>
                            <a:rPr lang="en-US" sz="500" dirty="0"/>
                            <a:t>80</a:t>
                          </a:r>
                        </a:p>
                      </a:txBody>
                      <a:tcPr/>
                    </a:tc>
                    <a:tc>
                      <a:txBody>
                        <a:bodyPr/>
                        <a:lstStyle/>
                        <a:p>
                          <a:r>
                            <a:rPr lang="en-US" sz="500" dirty="0"/>
                            <a:t>12</a:t>
                          </a:r>
                        </a:p>
                      </a:txBody>
                      <a:tcPr/>
                    </a:tc>
                    <a:tc>
                      <a:txBody>
                        <a:bodyPr/>
                        <a:lstStyle/>
                        <a:p>
                          <a:r>
                            <a:rPr lang="en-US" sz="500" dirty="0"/>
                            <a:t>92</a:t>
                          </a:r>
                        </a:p>
                      </a:txBody>
                      <a:tcPr/>
                    </a:tc>
                    <a:extLst>
                      <a:ext uri="{0D108BD9-81ED-4DB2-BD59-A6C34878D82A}">
                        <a16:rowId xmlns:a16="http://schemas.microsoft.com/office/drawing/2014/main" val="3900270897"/>
                      </a:ext>
                    </a:extLst>
                  </a:tr>
                  <a:tr h="167640">
                    <a:tc>
                      <a:txBody>
                        <a:bodyPr/>
                        <a:lstStyle/>
                        <a:p>
                          <a:r>
                            <a:rPr lang="en-US" sz="500" dirty="0"/>
                            <a:t>Mariners</a:t>
                          </a:r>
                        </a:p>
                      </a:txBody>
                      <a:tcPr/>
                    </a:tc>
                    <a:tc>
                      <a:txBody>
                        <a:bodyPr/>
                        <a:lstStyle/>
                        <a:p>
                          <a:r>
                            <a:rPr lang="en-US" sz="500" dirty="0"/>
                            <a:t>70</a:t>
                          </a:r>
                        </a:p>
                      </a:txBody>
                      <a:tcPr/>
                    </a:tc>
                    <a:tc>
                      <a:txBody>
                        <a:bodyPr/>
                        <a:lstStyle/>
                        <a:p>
                          <a:r>
                            <a:rPr lang="en-US" sz="500" dirty="0"/>
                            <a:t>12</a:t>
                          </a:r>
                        </a:p>
                      </a:txBody>
                      <a:tcPr/>
                    </a:tc>
                    <a:tc>
                      <a:txBody>
                        <a:bodyPr/>
                        <a:lstStyle/>
                        <a:p>
                          <a:r>
                            <a:rPr lang="en-US" sz="500" dirty="0"/>
                            <a:t>82</a:t>
                          </a:r>
                        </a:p>
                      </a:txBody>
                      <a:tcPr/>
                    </a:tc>
                    <a:extLst>
                      <a:ext uri="{0D108BD9-81ED-4DB2-BD59-A6C34878D82A}">
                        <a16:rowId xmlns:a16="http://schemas.microsoft.com/office/drawing/2014/main" val="2851341751"/>
                      </a:ext>
                    </a:extLst>
                  </a:tr>
                  <a:tr h="167640">
                    <a:tc>
                      <a:txBody>
                        <a:bodyPr/>
                        <a:lstStyle/>
                        <a:p>
                          <a:r>
                            <a:rPr lang="en-US" sz="500" dirty="0"/>
                            <a:t>A’s</a:t>
                          </a:r>
                        </a:p>
                      </a:txBody>
                      <a:tcPr/>
                    </a:tc>
                    <a:tc>
                      <a:txBody>
                        <a:bodyPr/>
                        <a:lstStyle/>
                        <a:p>
                          <a:r>
                            <a:rPr lang="en-US" sz="500" dirty="0"/>
                            <a:t>69</a:t>
                          </a:r>
                        </a:p>
                      </a:txBody>
                      <a:tcPr/>
                    </a:tc>
                    <a:tc>
                      <a:txBody>
                        <a:bodyPr/>
                        <a:lstStyle/>
                        <a:p>
                          <a:r>
                            <a:rPr lang="en-US" sz="500" dirty="0"/>
                            <a:t>12</a:t>
                          </a:r>
                        </a:p>
                      </a:txBody>
                      <a:tcPr/>
                    </a:tc>
                    <a:tc>
                      <a:txBody>
                        <a:bodyPr/>
                        <a:lstStyle/>
                        <a:p>
                          <a:r>
                            <a:rPr lang="en-US" sz="500" dirty="0"/>
                            <a:t>81</a:t>
                          </a:r>
                        </a:p>
                      </a:txBody>
                      <a:tcPr/>
                    </a:tc>
                    <a:extLst>
                      <a:ext uri="{0D108BD9-81ED-4DB2-BD59-A6C34878D82A}">
                        <a16:rowId xmlns:a16="http://schemas.microsoft.com/office/drawing/2014/main" val="3472745724"/>
                      </a:ext>
                    </a:extLst>
                  </a:tr>
                </a:tbl>
              </a:graphicData>
            </a:graphic>
          </p:graphicFrame>
        </mc:Fallback>
      </mc:AlternateContent>
      <p:grpSp>
        <p:nvGrpSpPr>
          <p:cNvPr id="80" name="Group 79">
            <a:extLst>
              <a:ext uri="{FF2B5EF4-FFF2-40B4-BE49-F238E27FC236}">
                <a16:creationId xmlns:a16="http://schemas.microsoft.com/office/drawing/2014/main" id="{79FA5191-981C-44DC-ADFD-3A860A2056DF}"/>
              </a:ext>
            </a:extLst>
          </p:cNvPr>
          <p:cNvGrpSpPr/>
          <p:nvPr/>
        </p:nvGrpSpPr>
        <p:grpSpPr>
          <a:xfrm>
            <a:off x="8411020" y="2964989"/>
            <a:ext cx="3438080" cy="1647683"/>
            <a:chOff x="31114" y="1874256"/>
            <a:chExt cx="7409570" cy="4715164"/>
          </a:xfrm>
        </p:grpSpPr>
        <p:sp>
          <p:nvSpPr>
            <p:cNvPr id="81" name="Oval 80">
              <a:extLst>
                <a:ext uri="{FF2B5EF4-FFF2-40B4-BE49-F238E27FC236}">
                  <a16:creationId xmlns:a16="http://schemas.microsoft.com/office/drawing/2014/main" id="{8FA27D46-E639-4FD8-89D0-33EE16D917AB}"/>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82" name="Oval 81">
              <a:extLst>
                <a:ext uri="{FF2B5EF4-FFF2-40B4-BE49-F238E27FC236}">
                  <a16:creationId xmlns:a16="http://schemas.microsoft.com/office/drawing/2014/main" id="{4FB44504-3254-4854-8252-74315EDE7E7F}"/>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83" name="Oval 82">
              <a:extLst>
                <a:ext uri="{FF2B5EF4-FFF2-40B4-BE49-F238E27FC236}">
                  <a16:creationId xmlns:a16="http://schemas.microsoft.com/office/drawing/2014/main" id="{B46D9B96-22E1-4B56-82F1-BC17084A1989}"/>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84" name="Oval 83">
              <a:extLst>
                <a:ext uri="{FF2B5EF4-FFF2-40B4-BE49-F238E27FC236}">
                  <a16:creationId xmlns:a16="http://schemas.microsoft.com/office/drawing/2014/main" id="{D097E15B-CE14-4508-8ABA-3719831B4F1B}"/>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85" name="Oval 84">
              <a:extLst>
                <a:ext uri="{FF2B5EF4-FFF2-40B4-BE49-F238E27FC236}">
                  <a16:creationId xmlns:a16="http://schemas.microsoft.com/office/drawing/2014/main" id="{6B50E3F9-EFCD-45A4-B764-D89BED9E6296}"/>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87" name="Oval 86">
              <a:extLst>
                <a:ext uri="{FF2B5EF4-FFF2-40B4-BE49-F238E27FC236}">
                  <a16:creationId xmlns:a16="http://schemas.microsoft.com/office/drawing/2014/main" id="{4CDF92BB-D030-4AFE-B76E-ECCE3912FA13}"/>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89" name="Oval 88">
              <a:extLst>
                <a:ext uri="{FF2B5EF4-FFF2-40B4-BE49-F238E27FC236}">
                  <a16:creationId xmlns:a16="http://schemas.microsoft.com/office/drawing/2014/main" id="{F327D6D6-44B4-4E8D-922D-47D5F6FCC688}"/>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82F92F9E-554E-4B9D-8361-207C40AC6165}"/>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F4C371BB-46B3-4419-AF9D-18FACDFCA8A8}"/>
                </a:ext>
              </a:extLst>
            </p:cNvPr>
            <p:cNvCxnSpPr>
              <a:stCxn id="89" idx="7"/>
              <a:endCxn id="8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03E24ED-2302-4EB5-91AB-B6132618E6C2}"/>
                </a:ext>
              </a:extLst>
            </p:cNvPr>
            <p:cNvCxnSpPr>
              <a:stCxn id="89" idx="6"/>
              <a:endCxn id="8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94BB346A-8994-4366-A341-30A1C19C1334}"/>
                </a:ext>
              </a:extLst>
            </p:cNvPr>
            <p:cNvCxnSpPr>
              <a:stCxn id="89" idx="5"/>
              <a:endCxn id="8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C71950D4-6DE4-4D4D-ADC9-0AF06DE99511}"/>
                </a:ext>
              </a:extLst>
            </p:cNvPr>
            <p:cNvCxnSpPr>
              <a:stCxn id="81" idx="6"/>
              <a:endCxn id="8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9CD53A37-7D7A-4E28-B18C-168F0C2FE041}"/>
                </a:ext>
              </a:extLst>
            </p:cNvPr>
            <p:cNvCxnSpPr>
              <a:stCxn id="81" idx="6"/>
              <a:endCxn id="8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C32A1349-FB08-4A42-BB2E-FCDE97F200F5}"/>
                </a:ext>
              </a:extLst>
            </p:cNvPr>
            <p:cNvCxnSpPr>
              <a:stCxn id="8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76097059-221A-4058-B6E7-43A29899470D}"/>
                </a:ext>
              </a:extLst>
            </p:cNvPr>
            <p:cNvCxnSpPr>
              <a:stCxn id="8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44A5E7A-BEF2-4FDC-AEAC-4B7BCB5FF02E}"/>
                </a:ext>
              </a:extLst>
            </p:cNvPr>
            <p:cNvCxnSpPr>
              <a:stCxn id="83" idx="6"/>
              <a:endCxn id="8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AFE6D7D4-6217-4558-9E2C-DC23BA86DFE2}"/>
                </a:ext>
              </a:extLst>
            </p:cNvPr>
            <p:cNvCxnSpPr>
              <a:stCxn id="83" idx="6"/>
              <a:endCxn id="87"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4F4B4253-3AA1-40B2-8C78-7AC460635C00}"/>
                </a:ext>
              </a:extLst>
            </p:cNvPr>
            <p:cNvCxnSpPr>
              <a:stCxn id="84" idx="6"/>
              <a:endCxn id="90"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1FEC90B-5B49-4939-9860-2D7442910340}"/>
                </a:ext>
              </a:extLst>
            </p:cNvPr>
            <p:cNvCxnSpPr>
              <a:stCxn id="85" idx="6"/>
              <a:endCxn id="90"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A47E9750-397C-4B60-B4B5-E7FCF4C51C9C}"/>
                </a:ext>
              </a:extLst>
            </p:cNvPr>
            <p:cNvCxnSpPr>
              <a:stCxn id="87" idx="6"/>
              <a:endCxn id="90"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A076C78C-69D2-4C8D-AFD5-2C0FAB6C0B6F}"/>
                </a:ext>
              </a:extLst>
            </p:cNvPr>
            <p:cNvSpPr txBox="1"/>
            <p:nvPr/>
          </p:nvSpPr>
          <p:spPr>
            <a:xfrm>
              <a:off x="31114" y="2862965"/>
              <a:ext cx="1182232" cy="1056915"/>
            </a:xfrm>
            <a:prstGeom prst="rect">
              <a:avLst/>
            </a:prstGeom>
            <a:noFill/>
          </p:spPr>
          <p:txBody>
            <a:bodyPr wrap="square" rtlCol="0">
              <a:spAutoFit/>
            </a:bodyPr>
            <a:lstStyle/>
            <a:p>
              <a:r>
                <a:rPr lang="en-US" dirty="0"/>
                <a:t>3/5</a:t>
              </a:r>
            </a:p>
          </p:txBody>
        </p:sp>
        <p:sp>
          <p:nvSpPr>
            <p:cNvPr id="120" name="TextBox 119">
              <a:extLst>
                <a:ext uri="{FF2B5EF4-FFF2-40B4-BE49-F238E27FC236}">
                  <a16:creationId xmlns:a16="http://schemas.microsoft.com/office/drawing/2014/main" id="{47086BAC-819F-454C-877D-A6EF778B28F5}"/>
                </a:ext>
              </a:extLst>
            </p:cNvPr>
            <p:cNvSpPr txBox="1"/>
            <p:nvPr/>
          </p:nvSpPr>
          <p:spPr>
            <a:xfrm>
              <a:off x="560927" y="3894666"/>
              <a:ext cx="1572833" cy="1056915"/>
            </a:xfrm>
            <a:prstGeom prst="rect">
              <a:avLst/>
            </a:prstGeom>
            <a:noFill/>
          </p:spPr>
          <p:txBody>
            <a:bodyPr wrap="square" rtlCol="0">
              <a:spAutoFit/>
            </a:bodyPr>
            <a:lstStyle/>
            <a:p>
              <a:r>
                <a:rPr lang="en-US" dirty="0"/>
                <a:t>4/4</a:t>
              </a:r>
            </a:p>
          </p:txBody>
        </p:sp>
        <p:sp>
          <p:nvSpPr>
            <p:cNvPr id="121" name="TextBox 120">
              <a:extLst>
                <a:ext uri="{FF2B5EF4-FFF2-40B4-BE49-F238E27FC236}">
                  <a16:creationId xmlns:a16="http://schemas.microsoft.com/office/drawing/2014/main" id="{95945DC7-4FBB-4521-9F47-E1284300F379}"/>
                </a:ext>
              </a:extLst>
            </p:cNvPr>
            <p:cNvSpPr txBox="1"/>
            <p:nvPr/>
          </p:nvSpPr>
          <p:spPr>
            <a:xfrm>
              <a:off x="31114" y="5001558"/>
              <a:ext cx="1182232" cy="1056915"/>
            </a:xfrm>
            <a:prstGeom prst="rect">
              <a:avLst/>
            </a:prstGeom>
            <a:noFill/>
          </p:spPr>
          <p:txBody>
            <a:bodyPr wrap="square" rtlCol="0">
              <a:spAutoFit/>
            </a:bodyPr>
            <a:lstStyle/>
            <a:p>
              <a:r>
                <a:rPr lang="en-US" dirty="0"/>
                <a:t>3/3</a:t>
              </a:r>
            </a:p>
          </p:txBody>
        </p:sp>
        <p:sp>
          <p:nvSpPr>
            <p:cNvPr id="122" name="TextBox 121">
              <a:extLst>
                <a:ext uri="{FF2B5EF4-FFF2-40B4-BE49-F238E27FC236}">
                  <a16:creationId xmlns:a16="http://schemas.microsoft.com/office/drawing/2014/main" id="{B7239ABA-68C5-475B-AAED-53080CAD2DBD}"/>
                </a:ext>
              </a:extLst>
            </p:cNvPr>
            <p:cNvSpPr txBox="1"/>
            <p:nvPr/>
          </p:nvSpPr>
          <p:spPr>
            <a:xfrm>
              <a:off x="6127068" y="2776620"/>
              <a:ext cx="1313616" cy="1056915"/>
            </a:xfrm>
            <a:prstGeom prst="rect">
              <a:avLst/>
            </a:prstGeom>
            <a:noFill/>
          </p:spPr>
          <p:txBody>
            <a:bodyPr wrap="square" rtlCol="0">
              <a:spAutoFit/>
            </a:bodyPr>
            <a:lstStyle/>
            <a:p>
              <a:r>
                <a:rPr lang="en-US" dirty="0"/>
                <a:t>1/1</a:t>
              </a:r>
            </a:p>
          </p:txBody>
        </p:sp>
        <p:sp>
          <p:nvSpPr>
            <p:cNvPr id="123" name="TextBox 122">
              <a:extLst>
                <a:ext uri="{FF2B5EF4-FFF2-40B4-BE49-F238E27FC236}">
                  <a16:creationId xmlns:a16="http://schemas.microsoft.com/office/drawing/2014/main" id="{6EAF9139-9227-41E9-840F-9D690F46A127}"/>
                </a:ext>
              </a:extLst>
            </p:cNvPr>
            <p:cNvSpPr txBox="1"/>
            <p:nvPr/>
          </p:nvSpPr>
          <p:spPr>
            <a:xfrm>
              <a:off x="5504467" y="3592434"/>
              <a:ext cx="1293494" cy="1056915"/>
            </a:xfrm>
            <a:prstGeom prst="rect">
              <a:avLst/>
            </a:prstGeom>
            <a:noFill/>
          </p:spPr>
          <p:txBody>
            <a:bodyPr wrap="square" rtlCol="0">
              <a:spAutoFit/>
            </a:bodyPr>
            <a:lstStyle/>
            <a:p>
              <a:r>
                <a:rPr lang="en-US" dirty="0"/>
                <a:t>2/2</a:t>
              </a:r>
            </a:p>
          </p:txBody>
        </p:sp>
        <p:sp>
          <p:nvSpPr>
            <p:cNvPr id="124" name="TextBox 123">
              <a:extLst>
                <a:ext uri="{FF2B5EF4-FFF2-40B4-BE49-F238E27FC236}">
                  <a16:creationId xmlns:a16="http://schemas.microsoft.com/office/drawing/2014/main" id="{B9B7B752-7836-4496-BFEF-50D5A83BC520}"/>
                </a:ext>
              </a:extLst>
            </p:cNvPr>
            <p:cNvSpPr txBox="1"/>
            <p:nvPr/>
          </p:nvSpPr>
          <p:spPr>
            <a:xfrm>
              <a:off x="5423431" y="4804730"/>
              <a:ext cx="1607288" cy="1056915"/>
            </a:xfrm>
            <a:prstGeom prst="rect">
              <a:avLst/>
            </a:prstGeom>
            <a:noFill/>
          </p:spPr>
          <p:txBody>
            <a:bodyPr wrap="square" rtlCol="0">
              <a:spAutoFit/>
            </a:bodyPr>
            <a:lstStyle/>
            <a:p>
              <a:r>
                <a:rPr lang="en-US" dirty="0"/>
                <a:t>7/13</a:t>
              </a: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E3F1FCC9-C093-4A0B-958C-59C187639C55}"/>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2" name="TextBox 141">
                  <a:extLst>
                    <a:ext uri="{FF2B5EF4-FFF2-40B4-BE49-F238E27FC236}">
                      <a16:creationId xmlns:a16="http://schemas.microsoft.com/office/drawing/2014/main" id="{E3F1FCC9-C093-4A0B-958C-59C187639C55}"/>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4"/>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C2577A2-60BB-4B4B-A6B6-A0D2D7F42D5D}"/>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5" name="TextBox 144">
                  <a:extLst>
                    <a:ext uri="{FF2B5EF4-FFF2-40B4-BE49-F238E27FC236}">
                      <a16:creationId xmlns:a16="http://schemas.microsoft.com/office/drawing/2014/main" id="{3C2577A2-60BB-4B4B-A6B6-A0D2D7F42D5D}"/>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5"/>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1104EB5A-68AC-413E-9C57-DD121F28779F}"/>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6" name="TextBox 145">
                  <a:extLst>
                    <a:ext uri="{FF2B5EF4-FFF2-40B4-BE49-F238E27FC236}">
                      <a16:creationId xmlns:a16="http://schemas.microsoft.com/office/drawing/2014/main" id="{1104EB5A-68AC-413E-9C57-DD121F28779F}"/>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6"/>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a:extLst>
                    <a:ext uri="{FF2B5EF4-FFF2-40B4-BE49-F238E27FC236}">
                      <a16:creationId xmlns:a16="http://schemas.microsoft.com/office/drawing/2014/main" id="{16042483-6215-4B62-82E0-08BC0BFFAEDE}"/>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7" name="TextBox 146">
                  <a:extLst>
                    <a:ext uri="{FF2B5EF4-FFF2-40B4-BE49-F238E27FC236}">
                      <a16:creationId xmlns:a16="http://schemas.microsoft.com/office/drawing/2014/main" id="{16042483-6215-4B62-82E0-08BC0BFFAEDE}"/>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7"/>
                  <a:stretch>
                    <a:fillRect r="-93103" b="-26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2E660759-1BD2-4092-8505-5FBD0B7DB843}"/>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8" name="TextBox 147">
                  <a:extLst>
                    <a:ext uri="{FF2B5EF4-FFF2-40B4-BE49-F238E27FC236}">
                      <a16:creationId xmlns:a16="http://schemas.microsoft.com/office/drawing/2014/main" id="{2E660759-1BD2-4092-8505-5FBD0B7DB843}"/>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8"/>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a:extLst>
                    <a:ext uri="{FF2B5EF4-FFF2-40B4-BE49-F238E27FC236}">
                      <a16:creationId xmlns:a16="http://schemas.microsoft.com/office/drawing/2014/main" id="{23339040-0AA3-48FF-9E37-C61AED79266B}"/>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49" name="TextBox 148">
                  <a:extLst>
                    <a:ext uri="{FF2B5EF4-FFF2-40B4-BE49-F238E27FC236}">
                      <a16:creationId xmlns:a16="http://schemas.microsoft.com/office/drawing/2014/main" id="{23339040-0AA3-48FF-9E37-C61AED79266B}"/>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9"/>
                  <a:stretch>
                    <a:fillRect r="-93103" b="-23810"/>
                  </a:stretch>
                </a:blipFill>
              </p:spPr>
              <p:txBody>
                <a:bodyPr/>
                <a:lstStyle/>
                <a:p>
                  <a:r>
                    <a:rPr lang="en-US">
                      <a:noFill/>
                    </a:rPr>
                    <a:t> </a:t>
                  </a:r>
                </a:p>
              </p:txBody>
            </p:sp>
          </mc:Fallback>
        </mc:AlternateContent>
      </p:grpSp>
      <p:grpSp>
        <p:nvGrpSpPr>
          <p:cNvPr id="150" name="Group 149">
            <a:extLst>
              <a:ext uri="{FF2B5EF4-FFF2-40B4-BE49-F238E27FC236}">
                <a16:creationId xmlns:a16="http://schemas.microsoft.com/office/drawing/2014/main" id="{6AC4FEF8-4500-4532-ABB7-CBA499327AA7}"/>
              </a:ext>
            </a:extLst>
          </p:cNvPr>
          <p:cNvGrpSpPr/>
          <p:nvPr/>
        </p:nvGrpSpPr>
        <p:grpSpPr>
          <a:xfrm>
            <a:off x="4075542" y="1346870"/>
            <a:ext cx="3438080" cy="1647683"/>
            <a:chOff x="31114" y="1874256"/>
            <a:chExt cx="7409570" cy="4715164"/>
          </a:xfrm>
        </p:grpSpPr>
        <p:sp>
          <p:nvSpPr>
            <p:cNvPr id="151" name="Oval 150">
              <a:extLst>
                <a:ext uri="{FF2B5EF4-FFF2-40B4-BE49-F238E27FC236}">
                  <a16:creationId xmlns:a16="http://schemas.microsoft.com/office/drawing/2014/main" id="{46A8EA75-5A01-4801-BD8D-583AC5802C27}"/>
                </a:ext>
              </a:extLst>
            </p:cNvPr>
            <p:cNvSpPr/>
            <p:nvPr/>
          </p:nvSpPr>
          <p:spPr>
            <a:xfrm>
              <a:off x="1804985"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Rangers</a:t>
              </a:r>
            </a:p>
          </p:txBody>
        </p:sp>
        <p:sp>
          <p:nvSpPr>
            <p:cNvPr id="152" name="Oval 151">
              <a:extLst>
                <a:ext uri="{FF2B5EF4-FFF2-40B4-BE49-F238E27FC236}">
                  <a16:creationId xmlns:a16="http://schemas.microsoft.com/office/drawing/2014/main" id="{6DB12F3A-0676-4168-B34D-79B12C3CB875}"/>
                </a:ext>
              </a:extLst>
            </p:cNvPr>
            <p:cNvSpPr/>
            <p:nvPr/>
          </p:nvSpPr>
          <p:spPr>
            <a:xfrm>
              <a:off x="1804985"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 vs. </a:t>
              </a:r>
              <a:br>
                <a:rPr lang="en-US" sz="800" dirty="0"/>
              </a:br>
              <a:r>
                <a:rPr lang="en-US" sz="800" dirty="0"/>
                <a:t>A’s</a:t>
              </a:r>
            </a:p>
          </p:txBody>
        </p:sp>
        <p:sp>
          <p:nvSpPr>
            <p:cNvPr id="153" name="Oval 152">
              <a:extLst>
                <a:ext uri="{FF2B5EF4-FFF2-40B4-BE49-F238E27FC236}">
                  <a16:creationId xmlns:a16="http://schemas.microsoft.com/office/drawing/2014/main" id="{3AD6A84C-3324-461E-8AC0-A403BDB75561}"/>
                </a:ext>
              </a:extLst>
            </p:cNvPr>
            <p:cNvSpPr/>
            <p:nvPr/>
          </p:nvSpPr>
          <p:spPr>
            <a:xfrm>
              <a:off x="1804985"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 vs. </a:t>
              </a:r>
              <a:br>
                <a:rPr lang="en-US" sz="800" dirty="0"/>
              </a:br>
              <a:r>
                <a:rPr lang="en-US" sz="800" dirty="0"/>
                <a:t>A’s</a:t>
              </a:r>
            </a:p>
          </p:txBody>
        </p:sp>
        <p:sp>
          <p:nvSpPr>
            <p:cNvPr id="154" name="Oval 153">
              <a:extLst>
                <a:ext uri="{FF2B5EF4-FFF2-40B4-BE49-F238E27FC236}">
                  <a16:creationId xmlns:a16="http://schemas.microsoft.com/office/drawing/2014/main" id="{0ADF0844-01CF-43B2-983A-D229BCA59BFD}"/>
                </a:ext>
              </a:extLst>
            </p:cNvPr>
            <p:cNvSpPr/>
            <p:nvPr/>
          </p:nvSpPr>
          <p:spPr>
            <a:xfrm>
              <a:off x="4417852" y="1874256"/>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Angels</a:t>
              </a:r>
            </a:p>
          </p:txBody>
        </p:sp>
        <p:sp>
          <p:nvSpPr>
            <p:cNvPr id="155" name="Oval 154">
              <a:extLst>
                <a:ext uri="{FF2B5EF4-FFF2-40B4-BE49-F238E27FC236}">
                  <a16:creationId xmlns:a16="http://schemas.microsoft.com/office/drawing/2014/main" id="{C60B6359-BDB7-411D-8003-4EEF7D7C16CA}"/>
                </a:ext>
              </a:extLst>
            </p:cNvPr>
            <p:cNvSpPr/>
            <p:nvPr/>
          </p:nvSpPr>
          <p:spPr>
            <a:xfrm>
              <a:off x="4417852" y="3603765"/>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Rangers</a:t>
              </a:r>
            </a:p>
          </p:txBody>
        </p:sp>
        <p:sp>
          <p:nvSpPr>
            <p:cNvPr id="156" name="Oval 155">
              <a:extLst>
                <a:ext uri="{FF2B5EF4-FFF2-40B4-BE49-F238E27FC236}">
                  <a16:creationId xmlns:a16="http://schemas.microsoft.com/office/drawing/2014/main" id="{38D0565B-9CAF-4F8F-999E-13747FA87B08}"/>
                </a:ext>
              </a:extLst>
            </p:cNvPr>
            <p:cNvSpPr/>
            <p:nvPr/>
          </p:nvSpPr>
          <p:spPr>
            <a:xfrm>
              <a:off x="4417852" y="5333274"/>
              <a:ext cx="1256146" cy="125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A’s</a:t>
              </a:r>
            </a:p>
          </p:txBody>
        </p:sp>
        <p:sp>
          <p:nvSpPr>
            <p:cNvPr id="157" name="Oval 156">
              <a:extLst>
                <a:ext uri="{FF2B5EF4-FFF2-40B4-BE49-F238E27FC236}">
                  <a16:creationId xmlns:a16="http://schemas.microsoft.com/office/drawing/2014/main" id="{6219F6B4-7E29-4999-B973-C15729F1A5BE}"/>
                </a:ext>
              </a:extLst>
            </p:cNvPr>
            <p:cNvSpPr/>
            <p:nvPr/>
          </p:nvSpPr>
          <p:spPr>
            <a:xfrm>
              <a:off x="336108" y="4111765"/>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1A8E9F22-41BF-440D-AD6D-9521BB7F1B44}"/>
                </a:ext>
              </a:extLst>
            </p:cNvPr>
            <p:cNvSpPr/>
            <p:nvPr/>
          </p:nvSpPr>
          <p:spPr>
            <a:xfrm>
              <a:off x="6797962" y="4156613"/>
              <a:ext cx="240145" cy="240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9" name="Straight Arrow Connector 158">
              <a:extLst>
                <a:ext uri="{FF2B5EF4-FFF2-40B4-BE49-F238E27FC236}">
                  <a16:creationId xmlns:a16="http://schemas.microsoft.com/office/drawing/2014/main" id="{3651C210-96DC-4F17-92E2-2E4DEF9E6C5C}"/>
                </a:ext>
              </a:extLst>
            </p:cNvPr>
            <p:cNvCxnSpPr>
              <a:stCxn id="157" idx="7"/>
              <a:endCxn id="151" idx="2"/>
            </p:cNvCxnSpPr>
            <p:nvPr/>
          </p:nvCxnSpPr>
          <p:spPr>
            <a:xfrm flipV="1">
              <a:off x="541085" y="2502329"/>
              <a:ext cx="1263900" cy="1644604"/>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C7D423B-1908-4EAC-B513-D2EA4EBD8E62}"/>
                </a:ext>
              </a:extLst>
            </p:cNvPr>
            <p:cNvCxnSpPr>
              <a:stCxn id="157" idx="6"/>
              <a:endCxn id="152" idx="2"/>
            </p:cNvCxnSpPr>
            <p:nvPr/>
          </p:nvCxnSpPr>
          <p:spPr>
            <a:xfrm>
              <a:off x="576253" y="4231838"/>
              <a:ext cx="1228732"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9FA18AD7-A7A7-4E49-97B7-57CBE1F38F4C}"/>
                </a:ext>
              </a:extLst>
            </p:cNvPr>
            <p:cNvCxnSpPr>
              <a:stCxn id="157" idx="5"/>
              <a:endCxn id="153" idx="2"/>
            </p:cNvCxnSpPr>
            <p:nvPr/>
          </p:nvCxnSpPr>
          <p:spPr>
            <a:xfrm>
              <a:off x="541085" y="4316742"/>
              <a:ext cx="1263900" cy="1644605"/>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546FC71C-C15C-497F-8101-19337F175E56}"/>
                </a:ext>
              </a:extLst>
            </p:cNvPr>
            <p:cNvCxnSpPr>
              <a:stCxn id="151" idx="6"/>
              <a:endCxn id="154" idx="2"/>
            </p:cNvCxnSpPr>
            <p:nvPr/>
          </p:nvCxnSpPr>
          <p:spPr>
            <a:xfrm>
              <a:off x="3061131" y="2502329"/>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789231-4341-4DFF-B483-E87B777B6A80}"/>
                </a:ext>
              </a:extLst>
            </p:cNvPr>
            <p:cNvCxnSpPr>
              <a:stCxn id="151" idx="6"/>
              <a:endCxn id="155" idx="2"/>
            </p:cNvCxnSpPr>
            <p:nvPr/>
          </p:nvCxnSpPr>
          <p:spPr>
            <a:xfrm>
              <a:off x="3061131" y="2502329"/>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6B9CD348-61BA-4687-AEAB-FC9FE02D2B89}"/>
                </a:ext>
              </a:extLst>
            </p:cNvPr>
            <p:cNvCxnSpPr>
              <a:stCxn id="152" idx="6"/>
            </p:cNvCxnSpPr>
            <p:nvPr/>
          </p:nvCxnSpPr>
          <p:spPr>
            <a:xfrm flipV="1">
              <a:off x="3061131" y="2692400"/>
              <a:ext cx="1356721"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CB8B25C-1FE0-4CD7-867C-BD5844A1FF66}"/>
                </a:ext>
              </a:extLst>
            </p:cNvPr>
            <p:cNvCxnSpPr>
              <a:stCxn id="152" idx="6"/>
            </p:cNvCxnSpPr>
            <p:nvPr/>
          </p:nvCxnSpPr>
          <p:spPr>
            <a:xfrm>
              <a:off x="3061131" y="4231838"/>
              <a:ext cx="1429589" cy="153943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84403657-11FD-4D16-8F43-F43C0FF210E0}"/>
                </a:ext>
              </a:extLst>
            </p:cNvPr>
            <p:cNvCxnSpPr>
              <a:stCxn id="153" idx="6"/>
              <a:endCxn id="155" idx="2"/>
            </p:cNvCxnSpPr>
            <p:nvPr/>
          </p:nvCxnSpPr>
          <p:spPr>
            <a:xfrm flipV="1">
              <a:off x="3061131" y="4231838"/>
              <a:ext cx="1356721" cy="1729509"/>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84D77E8-0494-4A83-974F-B292223E4F59}"/>
                </a:ext>
              </a:extLst>
            </p:cNvPr>
            <p:cNvCxnSpPr>
              <a:stCxn id="153" idx="6"/>
              <a:endCxn id="156" idx="2"/>
            </p:cNvCxnSpPr>
            <p:nvPr/>
          </p:nvCxnSpPr>
          <p:spPr>
            <a:xfrm>
              <a:off x="3061131" y="5961347"/>
              <a:ext cx="1356721" cy="0"/>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48DC881A-F854-4F90-83B2-B1F61D7228CF}"/>
                </a:ext>
              </a:extLst>
            </p:cNvPr>
            <p:cNvCxnSpPr>
              <a:stCxn id="154" idx="6"/>
              <a:endCxn id="158" idx="2"/>
            </p:cNvCxnSpPr>
            <p:nvPr/>
          </p:nvCxnSpPr>
          <p:spPr>
            <a:xfrm>
              <a:off x="5673998" y="2502329"/>
              <a:ext cx="1123964" cy="1774357"/>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16B29EB-97BE-4096-8745-227688296315}"/>
                </a:ext>
              </a:extLst>
            </p:cNvPr>
            <p:cNvCxnSpPr>
              <a:stCxn id="155" idx="6"/>
              <a:endCxn id="158" idx="2"/>
            </p:cNvCxnSpPr>
            <p:nvPr/>
          </p:nvCxnSpPr>
          <p:spPr>
            <a:xfrm>
              <a:off x="5673998" y="4231838"/>
              <a:ext cx="1123964" cy="44848"/>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6F845E86-7ABE-4419-874A-CAE953FE4124}"/>
                </a:ext>
              </a:extLst>
            </p:cNvPr>
            <p:cNvCxnSpPr>
              <a:stCxn id="156" idx="6"/>
              <a:endCxn id="158" idx="2"/>
            </p:cNvCxnSpPr>
            <p:nvPr/>
          </p:nvCxnSpPr>
          <p:spPr>
            <a:xfrm flipV="1">
              <a:off x="5673998" y="4276686"/>
              <a:ext cx="1123964" cy="1684661"/>
            </a:xfrm>
            <a:prstGeom prst="straightConnector1">
              <a:avLst/>
            </a:prstGeom>
            <a:ln w="28575">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450D363E-78E3-43BC-B293-C9B0B0CD4AE5}"/>
                </a:ext>
              </a:extLst>
            </p:cNvPr>
            <p:cNvSpPr txBox="1"/>
            <p:nvPr/>
          </p:nvSpPr>
          <p:spPr>
            <a:xfrm>
              <a:off x="31114" y="2862965"/>
              <a:ext cx="1182232" cy="1056915"/>
            </a:xfrm>
            <a:prstGeom prst="rect">
              <a:avLst/>
            </a:prstGeom>
            <a:noFill/>
          </p:spPr>
          <p:txBody>
            <a:bodyPr wrap="square" rtlCol="0">
              <a:spAutoFit/>
            </a:bodyPr>
            <a:lstStyle/>
            <a:p>
              <a:r>
                <a:rPr lang="en-US" dirty="0"/>
                <a:t>   5</a:t>
              </a:r>
            </a:p>
          </p:txBody>
        </p:sp>
        <p:sp>
          <p:nvSpPr>
            <p:cNvPr id="172" name="TextBox 171">
              <a:extLst>
                <a:ext uri="{FF2B5EF4-FFF2-40B4-BE49-F238E27FC236}">
                  <a16:creationId xmlns:a16="http://schemas.microsoft.com/office/drawing/2014/main" id="{AF57FD63-E0A0-4194-B1D7-0F9C06B82070}"/>
                </a:ext>
              </a:extLst>
            </p:cNvPr>
            <p:cNvSpPr txBox="1"/>
            <p:nvPr/>
          </p:nvSpPr>
          <p:spPr>
            <a:xfrm>
              <a:off x="560927" y="3894666"/>
              <a:ext cx="1572833" cy="1056915"/>
            </a:xfrm>
            <a:prstGeom prst="rect">
              <a:avLst/>
            </a:prstGeom>
            <a:noFill/>
          </p:spPr>
          <p:txBody>
            <a:bodyPr wrap="square" rtlCol="0">
              <a:spAutoFit/>
            </a:bodyPr>
            <a:lstStyle/>
            <a:p>
              <a:r>
                <a:rPr lang="en-US" dirty="0"/>
                <a:t>  4</a:t>
              </a:r>
            </a:p>
          </p:txBody>
        </p:sp>
        <p:sp>
          <p:nvSpPr>
            <p:cNvPr id="173" name="TextBox 172">
              <a:extLst>
                <a:ext uri="{FF2B5EF4-FFF2-40B4-BE49-F238E27FC236}">
                  <a16:creationId xmlns:a16="http://schemas.microsoft.com/office/drawing/2014/main" id="{BB7796B7-727E-4BD5-B6D7-2660F9810780}"/>
                </a:ext>
              </a:extLst>
            </p:cNvPr>
            <p:cNvSpPr txBox="1"/>
            <p:nvPr/>
          </p:nvSpPr>
          <p:spPr>
            <a:xfrm>
              <a:off x="31114" y="5001558"/>
              <a:ext cx="1182232" cy="1056915"/>
            </a:xfrm>
            <a:prstGeom prst="rect">
              <a:avLst/>
            </a:prstGeom>
            <a:noFill/>
          </p:spPr>
          <p:txBody>
            <a:bodyPr wrap="square" rtlCol="0">
              <a:spAutoFit/>
            </a:bodyPr>
            <a:lstStyle/>
            <a:p>
              <a:r>
                <a:rPr lang="en-US" dirty="0"/>
                <a:t>  3</a:t>
              </a:r>
            </a:p>
          </p:txBody>
        </p:sp>
        <p:sp>
          <p:nvSpPr>
            <p:cNvPr id="174" name="TextBox 173">
              <a:extLst>
                <a:ext uri="{FF2B5EF4-FFF2-40B4-BE49-F238E27FC236}">
                  <a16:creationId xmlns:a16="http://schemas.microsoft.com/office/drawing/2014/main" id="{1477426A-870A-477E-8F1C-809A0D57541C}"/>
                </a:ext>
              </a:extLst>
            </p:cNvPr>
            <p:cNvSpPr txBox="1"/>
            <p:nvPr/>
          </p:nvSpPr>
          <p:spPr>
            <a:xfrm>
              <a:off x="6127068" y="2776620"/>
              <a:ext cx="1313616" cy="1056915"/>
            </a:xfrm>
            <a:prstGeom prst="rect">
              <a:avLst/>
            </a:prstGeom>
            <a:noFill/>
          </p:spPr>
          <p:txBody>
            <a:bodyPr wrap="square" rtlCol="0">
              <a:spAutoFit/>
            </a:bodyPr>
            <a:lstStyle/>
            <a:p>
              <a:r>
                <a:rPr lang="en-US" dirty="0"/>
                <a:t>1</a:t>
              </a:r>
            </a:p>
          </p:txBody>
        </p:sp>
        <p:sp>
          <p:nvSpPr>
            <p:cNvPr id="175" name="TextBox 174">
              <a:extLst>
                <a:ext uri="{FF2B5EF4-FFF2-40B4-BE49-F238E27FC236}">
                  <a16:creationId xmlns:a16="http://schemas.microsoft.com/office/drawing/2014/main" id="{604F8FBE-20AC-47E9-A236-5ABED3A2BF67}"/>
                </a:ext>
              </a:extLst>
            </p:cNvPr>
            <p:cNvSpPr txBox="1"/>
            <p:nvPr/>
          </p:nvSpPr>
          <p:spPr>
            <a:xfrm>
              <a:off x="5504467" y="3592434"/>
              <a:ext cx="1293494" cy="1056915"/>
            </a:xfrm>
            <a:prstGeom prst="rect">
              <a:avLst/>
            </a:prstGeom>
            <a:noFill/>
          </p:spPr>
          <p:txBody>
            <a:bodyPr wrap="square" rtlCol="0">
              <a:spAutoFit/>
            </a:bodyPr>
            <a:lstStyle/>
            <a:p>
              <a:r>
                <a:rPr lang="en-US" dirty="0"/>
                <a:t>  2</a:t>
              </a:r>
            </a:p>
          </p:txBody>
        </p:sp>
        <p:sp>
          <p:nvSpPr>
            <p:cNvPr id="176" name="TextBox 175">
              <a:extLst>
                <a:ext uri="{FF2B5EF4-FFF2-40B4-BE49-F238E27FC236}">
                  <a16:creationId xmlns:a16="http://schemas.microsoft.com/office/drawing/2014/main" id="{31E3033F-B470-42F9-BD55-B25DBF9EA3EC}"/>
                </a:ext>
              </a:extLst>
            </p:cNvPr>
            <p:cNvSpPr txBox="1"/>
            <p:nvPr/>
          </p:nvSpPr>
          <p:spPr>
            <a:xfrm>
              <a:off x="5423431" y="4804730"/>
              <a:ext cx="1607288" cy="1056915"/>
            </a:xfrm>
            <a:prstGeom prst="rect">
              <a:avLst/>
            </a:prstGeom>
            <a:noFill/>
          </p:spPr>
          <p:txBody>
            <a:bodyPr wrap="square" rtlCol="0">
              <a:spAutoFit/>
            </a:bodyPr>
            <a:lstStyle/>
            <a:p>
              <a:r>
                <a:rPr lang="en-US" dirty="0"/>
                <a:t>13</a:t>
              </a:r>
            </a:p>
          </p:txBody>
        </p:sp>
        <mc:AlternateContent xmlns:mc="http://schemas.openxmlformats.org/markup-compatibility/2006" xmlns:a14="http://schemas.microsoft.com/office/drawing/2010/main">
          <mc:Choice Requires="a14">
            <p:sp>
              <p:nvSpPr>
                <p:cNvPr id="177" name="TextBox 176">
                  <a:extLst>
                    <a:ext uri="{FF2B5EF4-FFF2-40B4-BE49-F238E27FC236}">
                      <a16:creationId xmlns:a16="http://schemas.microsoft.com/office/drawing/2014/main" id="{6F43751D-E67E-4A6D-A164-93CB0A3D30AD}"/>
                    </a:ext>
                  </a:extLst>
                </p:cNvPr>
                <p:cNvSpPr txBox="1"/>
                <p:nvPr/>
              </p:nvSpPr>
              <p:spPr>
                <a:xfrm>
                  <a:off x="3571104" y="5550441"/>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7" name="TextBox 176">
                  <a:extLst>
                    <a:ext uri="{FF2B5EF4-FFF2-40B4-BE49-F238E27FC236}">
                      <a16:creationId xmlns:a16="http://schemas.microsoft.com/office/drawing/2014/main" id="{6F43751D-E67E-4A6D-A164-93CB0A3D30AD}"/>
                    </a:ext>
                  </a:extLst>
                </p:cNvPr>
                <p:cNvSpPr txBox="1">
                  <a:spLocks noRot="1" noChangeAspect="1" noMove="1" noResize="1" noEditPoints="1" noAdjustHandles="1" noChangeArrowheads="1" noChangeShapeType="1" noTextEdit="1"/>
                </p:cNvSpPr>
                <p:nvPr/>
              </p:nvSpPr>
              <p:spPr>
                <a:xfrm>
                  <a:off x="3571104" y="5550441"/>
                  <a:ext cx="388882" cy="730770"/>
                </a:xfrm>
                <a:prstGeom prst="rect">
                  <a:avLst/>
                </a:prstGeom>
                <a:blipFill>
                  <a:blip r:embed="rId10"/>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a:extLst>
                    <a:ext uri="{FF2B5EF4-FFF2-40B4-BE49-F238E27FC236}">
                      <a16:creationId xmlns:a16="http://schemas.microsoft.com/office/drawing/2014/main" id="{BE4AAE92-3EAD-429D-BA12-A444A4768C4E}"/>
                    </a:ext>
                  </a:extLst>
                </p:cNvPr>
                <p:cNvSpPr txBox="1"/>
                <p:nvPr/>
              </p:nvSpPr>
              <p:spPr>
                <a:xfrm>
                  <a:off x="3882018" y="4908212"/>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8" name="TextBox 177">
                  <a:extLst>
                    <a:ext uri="{FF2B5EF4-FFF2-40B4-BE49-F238E27FC236}">
                      <a16:creationId xmlns:a16="http://schemas.microsoft.com/office/drawing/2014/main" id="{BE4AAE92-3EAD-429D-BA12-A444A4768C4E}"/>
                    </a:ext>
                  </a:extLst>
                </p:cNvPr>
                <p:cNvSpPr txBox="1">
                  <a:spLocks noRot="1" noChangeAspect="1" noMove="1" noResize="1" noEditPoints="1" noAdjustHandles="1" noChangeArrowheads="1" noChangeShapeType="1" noTextEdit="1"/>
                </p:cNvSpPr>
                <p:nvPr/>
              </p:nvSpPr>
              <p:spPr>
                <a:xfrm>
                  <a:off x="3882018" y="4908212"/>
                  <a:ext cx="388882" cy="730770"/>
                </a:xfrm>
                <a:prstGeom prst="rect">
                  <a:avLst/>
                </a:prstGeom>
                <a:blipFill>
                  <a:blip r:embed="rId11"/>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a:extLst>
                    <a:ext uri="{FF2B5EF4-FFF2-40B4-BE49-F238E27FC236}">
                      <a16:creationId xmlns:a16="http://schemas.microsoft.com/office/drawing/2014/main" id="{BE7573E4-0E35-4AC0-B024-A01D141815CA}"/>
                    </a:ext>
                  </a:extLst>
                </p:cNvPr>
                <p:cNvSpPr txBox="1"/>
                <p:nvPr/>
              </p:nvSpPr>
              <p:spPr>
                <a:xfrm>
                  <a:off x="3802433" y="4288718"/>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79" name="TextBox 178">
                  <a:extLst>
                    <a:ext uri="{FF2B5EF4-FFF2-40B4-BE49-F238E27FC236}">
                      <a16:creationId xmlns:a16="http://schemas.microsoft.com/office/drawing/2014/main" id="{BE7573E4-0E35-4AC0-B024-A01D141815CA}"/>
                    </a:ext>
                  </a:extLst>
                </p:cNvPr>
                <p:cNvSpPr txBox="1">
                  <a:spLocks noRot="1" noChangeAspect="1" noMove="1" noResize="1" noEditPoints="1" noAdjustHandles="1" noChangeArrowheads="1" noChangeShapeType="1" noTextEdit="1"/>
                </p:cNvSpPr>
                <p:nvPr/>
              </p:nvSpPr>
              <p:spPr>
                <a:xfrm>
                  <a:off x="3802433" y="4288718"/>
                  <a:ext cx="388882" cy="730770"/>
                </a:xfrm>
                <a:prstGeom prst="rect">
                  <a:avLst/>
                </a:prstGeom>
                <a:blipFill>
                  <a:blip r:embed="rId12"/>
                  <a:stretch>
                    <a:fillRect r="-93103"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0" name="TextBox 179">
                  <a:extLst>
                    <a:ext uri="{FF2B5EF4-FFF2-40B4-BE49-F238E27FC236}">
                      <a16:creationId xmlns:a16="http://schemas.microsoft.com/office/drawing/2014/main" id="{DA7DAE30-C66E-488C-9506-414ABBC6F023}"/>
                    </a:ext>
                  </a:extLst>
                </p:cNvPr>
                <p:cNvSpPr txBox="1"/>
                <p:nvPr/>
              </p:nvSpPr>
              <p:spPr>
                <a:xfrm>
                  <a:off x="3182219" y="3359267"/>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0" name="TextBox 179">
                  <a:extLst>
                    <a:ext uri="{FF2B5EF4-FFF2-40B4-BE49-F238E27FC236}">
                      <a16:creationId xmlns:a16="http://schemas.microsoft.com/office/drawing/2014/main" id="{DA7DAE30-C66E-488C-9506-414ABBC6F023}"/>
                    </a:ext>
                  </a:extLst>
                </p:cNvPr>
                <p:cNvSpPr txBox="1">
                  <a:spLocks noRot="1" noChangeAspect="1" noMove="1" noResize="1" noEditPoints="1" noAdjustHandles="1" noChangeArrowheads="1" noChangeShapeType="1" noTextEdit="1"/>
                </p:cNvSpPr>
                <p:nvPr/>
              </p:nvSpPr>
              <p:spPr>
                <a:xfrm>
                  <a:off x="3182219" y="3359267"/>
                  <a:ext cx="388882" cy="730770"/>
                </a:xfrm>
                <a:prstGeom prst="rect">
                  <a:avLst/>
                </a:prstGeom>
                <a:blipFill>
                  <a:blip r:embed="rId13"/>
                  <a:stretch>
                    <a:fillRect r="-90000"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TextBox 180">
                  <a:extLst>
                    <a:ext uri="{FF2B5EF4-FFF2-40B4-BE49-F238E27FC236}">
                      <a16:creationId xmlns:a16="http://schemas.microsoft.com/office/drawing/2014/main" id="{AA972F02-A424-45E4-BA90-94A28797BAF8}"/>
                    </a:ext>
                  </a:extLst>
                </p:cNvPr>
                <p:cNvSpPr txBox="1"/>
                <p:nvPr/>
              </p:nvSpPr>
              <p:spPr>
                <a:xfrm>
                  <a:off x="3323006" y="2668736"/>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1" name="TextBox 180">
                  <a:extLst>
                    <a:ext uri="{FF2B5EF4-FFF2-40B4-BE49-F238E27FC236}">
                      <a16:creationId xmlns:a16="http://schemas.microsoft.com/office/drawing/2014/main" id="{AA972F02-A424-45E4-BA90-94A28797BAF8}"/>
                    </a:ext>
                  </a:extLst>
                </p:cNvPr>
                <p:cNvSpPr txBox="1">
                  <a:spLocks noRot="1" noChangeAspect="1" noMove="1" noResize="1" noEditPoints="1" noAdjustHandles="1" noChangeArrowheads="1" noChangeShapeType="1" noTextEdit="1"/>
                </p:cNvSpPr>
                <p:nvPr/>
              </p:nvSpPr>
              <p:spPr>
                <a:xfrm>
                  <a:off x="3323006" y="2668736"/>
                  <a:ext cx="388882" cy="730770"/>
                </a:xfrm>
                <a:prstGeom prst="rect">
                  <a:avLst/>
                </a:prstGeom>
                <a:blipFill>
                  <a:blip r:embed="rId14"/>
                  <a:stretch>
                    <a:fillRect r="-86667" b="-2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a:extLst>
                    <a:ext uri="{FF2B5EF4-FFF2-40B4-BE49-F238E27FC236}">
                      <a16:creationId xmlns:a16="http://schemas.microsoft.com/office/drawing/2014/main" id="{8D9DE2B3-E34C-4DC2-9465-4FC3863BB70F}"/>
                    </a:ext>
                  </a:extLst>
                </p:cNvPr>
                <p:cNvSpPr txBox="1"/>
                <p:nvPr/>
              </p:nvSpPr>
              <p:spPr>
                <a:xfrm>
                  <a:off x="3514202" y="2088874"/>
                  <a:ext cx="388882" cy="730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p:txBody>
            </p:sp>
          </mc:Choice>
          <mc:Fallback xmlns="">
            <p:sp>
              <p:nvSpPr>
                <p:cNvPr id="182" name="TextBox 181">
                  <a:extLst>
                    <a:ext uri="{FF2B5EF4-FFF2-40B4-BE49-F238E27FC236}">
                      <a16:creationId xmlns:a16="http://schemas.microsoft.com/office/drawing/2014/main" id="{8D9DE2B3-E34C-4DC2-9465-4FC3863BB70F}"/>
                    </a:ext>
                  </a:extLst>
                </p:cNvPr>
                <p:cNvSpPr txBox="1">
                  <a:spLocks noRot="1" noChangeAspect="1" noMove="1" noResize="1" noEditPoints="1" noAdjustHandles="1" noChangeArrowheads="1" noChangeShapeType="1" noTextEdit="1"/>
                </p:cNvSpPr>
                <p:nvPr/>
              </p:nvSpPr>
              <p:spPr>
                <a:xfrm>
                  <a:off x="3514202" y="2088874"/>
                  <a:ext cx="388882" cy="730770"/>
                </a:xfrm>
                <a:prstGeom prst="rect">
                  <a:avLst/>
                </a:prstGeom>
                <a:blipFill>
                  <a:blip r:embed="rId15"/>
                  <a:stretch>
                    <a:fillRect r="-93103" b="-23810"/>
                  </a:stretch>
                </a:blipFill>
              </p:spPr>
              <p:txBody>
                <a:bodyPr/>
                <a:lstStyle/>
                <a:p>
                  <a:r>
                    <a:rPr lang="en-US">
                      <a:noFill/>
                    </a:rPr>
                    <a:t> </a:t>
                  </a:r>
                </a:p>
              </p:txBody>
            </p:sp>
          </mc:Fallback>
        </mc:AlternateContent>
      </p:grpSp>
      <p:sp>
        <p:nvSpPr>
          <p:cNvPr id="34" name="Rectangle 33"/>
          <p:cNvSpPr/>
          <p:nvPr/>
        </p:nvSpPr>
        <p:spPr>
          <a:xfrm>
            <a:off x="3921277" y="1277943"/>
            <a:ext cx="3790615"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36" name="Rectangle 35"/>
          <p:cNvSpPr/>
          <p:nvPr/>
        </p:nvSpPr>
        <p:spPr>
          <a:xfrm>
            <a:off x="7979086" y="2710350"/>
            <a:ext cx="4049663" cy="224602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Max-Flow Algorithm</a:t>
            </a:r>
          </a:p>
        </p:txBody>
      </p:sp>
      <p:sp>
        <p:nvSpPr>
          <p:cNvPr id="73" name="Rectangle 72"/>
          <p:cNvSpPr/>
          <p:nvPr/>
        </p:nvSpPr>
        <p:spPr>
          <a:xfrm>
            <a:off x="3921277" y="4897319"/>
            <a:ext cx="3789692" cy="187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78020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7.40741E-7 L 0.29752 0.00301 " pathEditMode="relative" rAng="0" ptsTypes="AA">
                                      <p:cBhvr>
                                        <p:cTn id="6" dur="2000" fill="hold"/>
                                        <p:tgtEl>
                                          <p:spTgt spid="75"/>
                                        </p:tgtEl>
                                        <p:attrNameLst>
                                          <p:attrName>ppt_x</p:attrName>
                                          <p:attrName>ppt_y</p:attrName>
                                        </p:attrNameLst>
                                      </p:cBhvr>
                                      <p:rCtr x="14870" y="139"/>
                                    </p:animMotion>
                                  </p:childTnLst>
                                </p:cTn>
                              </p:par>
                              <p:par>
                                <p:cTn id="7" presetID="42" presetClass="path" presetSubtype="0" accel="50000" decel="50000" fill="hold" nodeType="withEffect">
                                  <p:stCondLst>
                                    <p:cond delay="0"/>
                                  </p:stCondLst>
                                  <p:childTnLst>
                                    <p:animMotion origin="layout" path="M -3.54167E-6 -4.07407E-6 L 0.29063 0.00139 " pathEditMode="relative" rAng="0" ptsTypes="AA">
                                      <p:cBhvr>
                                        <p:cTn id="8" dur="2000" fill="hold"/>
                                        <p:tgtEl>
                                          <p:spTgt spid="74"/>
                                        </p:tgtEl>
                                        <p:attrNameLst>
                                          <p:attrName>ppt_x</p:attrName>
                                          <p:attrName>ppt_y</p:attrName>
                                        </p:attrNameLst>
                                      </p:cBhvr>
                                      <p:rCtr x="14531" y="69"/>
                                    </p:animMotion>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7 4.81481E-6 L 0.33984 -0.06968 " pathEditMode="relative" rAng="0" ptsTypes="AA">
                                      <p:cBhvr>
                                        <p:cTn id="12" dur="2000" fill="hold"/>
                                        <p:tgtEl>
                                          <p:spTgt spid="150"/>
                                        </p:tgtEl>
                                        <p:attrNameLst>
                                          <p:attrName>ppt_x</p:attrName>
                                          <p:attrName>ppt_y</p:attrName>
                                        </p:attrNameLst>
                                      </p:cBhvr>
                                      <p:rCtr x="16992" y="-3495"/>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33985 -0.06967 L 0.3556 0.23611 " pathEditMode="relative" rAng="0" ptsTypes="AA">
                                      <p:cBhvr>
                                        <p:cTn id="16" dur="2000" fill="hold"/>
                                        <p:tgtEl>
                                          <p:spTgt spid="150"/>
                                        </p:tgtEl>
                                        <p:attrNameLst>
                                          <p:attrName>ppt_x</p:attrName>
                                          <p:attrName>ppt_y</p:attrName>
                                        </p:attrNameLst>
                                      </p:cBhvr>
                                      <p:rCtr x="755" y="15394"/>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6.25E-7 3.7037E-6 L -0.00326 0.30023 " pathEditMode="relative" rAng="0" ptsTypes="AA">
                                      <p:cBhvr>
                                        <p:cTn id="20" dur="2000" fill="hold"/>
                                        <p:tgtEl>
                                          <p:spTgt spid="80"/>
                                        </p:tgtEl>
                                        <p:attrNameLst>
                                          <p:attrName>ppt_x</p:attrName>
                                          <p:attrName>ppt_y</p:attrName>
                                        </p:attrNameLst>
                                      </p:cBhvr>
                                      <p:rCtr x="-169" y="1500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325 0.30023 L -0.33516 0.29514 " pathEditMode="relative" rAng="0" ptsTypes="AA">
                                      <p:cBhvr>
                                        <p:cTn id="24" dur="2000" fill="hold"/>
                                        <p:tgtEl>
                                          <p:spTgt spid="80"/>
                                        </p:tgtEl>
                                        <p:attrNameLst>
                                          <p:attrName>ppt_x</p:attrName>
                                          <p:attrName>ppt_y</p:attrName>
                                        </p:attrNameLst>
                                      </p:cBhvr>
                                      <p:rCtr x="-16719" y="-278"/>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6.25E-7 -2.22222E-6 L -0.29505 0.00972 " pathEditMode="relative" rAng="0" ptsTypes="AA">
                                      <p:cBhvr>
                                        <p:cTn id="28" dur="2000" fill="hold"/>
                                        <p:tgtEl>
                                          <p:spTgt spid="3"/>
                                        </p:tgtEl>
                                        <p:attrNameLst>
                                          <p:attrName>ppt_x</p:attrName>
                                          <p:attrName>ppt_y</p:attrName>
                                        </p:attrNameLst>
                                      </p:cBhvr>
                                      <p:rCtr x="-14753"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FE90-F3A9-460B-B158-EE545A0DB155}"/>
              </a:ext>
            </a:extLst>
          </p:cNvPr>
          <p:cNvSpPr>
            <a:spLocks noGrp="1"/>
          </p:cNvSpPr>
          <p:nvPr>
            <p:ph type="title"/>
          </p:nvPr>
        </p:nvSpPr>
        <p:spPr/>
        <p:txBody>
          <a:bodyPr/>
          <a:lstStyle/>
          <a:p>
            <a:r>
              <a:rPr lang="en-US" dirty="0"/>
              <a:t>More Previous Examples</a:t>
            </a:r>
          </a:p>
        </p:txBody>
      </p:sp>
      <p:sp>
        <p:nvSpPr>
          <p:cNvPr id="3" name="Content Placeholder 2">
            <a:extLst>
              <a:ext uri="{FF2B5EF4-FFF2-40B4-BE49-F238E27FC236}">
                <a16:creationId xmlns:a16="http://schemas.microsoft.com/office/drawing/2014/main" id="{733C009E-DED1-4A40-A195-B28527BD6F8B}"/>
              </a:ext>
            </a:extLst>
          </p:cNvPr>
          <p:cNvSpPr>
            <a:spLocks noGrp="1"/>
          </p:cNvSpPr>
          <p:nvPr>
            <p:ph idx="1"/>
          </p:nvPr>
        </p:nvSpPr>
        <p:spPr/>
        <p:txBody>
          <a:bodyPr>
            <a:normAutofit/>
          </a:bodyPr>
          <a:lstStyle/>
          <a:p>
            <a:r>
              <a:rPr lang="en-US" dirty="0"/>
              <a:t>On Homework 1, you reduced “stable matchings with unacceptable pairs and unequal numbers of agents“ to “[standard] stable matching”</a:t>
            </a:r>
          </a:p>
          <a:p>
            <a:endParaRPr lang="en-US" dirty="0"/>
          </a:p>
          <a:p>
            <a:r>
              <a:rPr lang="en-US" dirty="0"/>
              <a:t>On Homework 6, you (might have) reduced “finding a labeling with the minimum number of 0s on an unlabeled tree” to “2-coloring”</a:t>
            </a:r>
          </a:p>
          <a:p>
            <a:endParaRPr lang="en-US" dirty="0"/>
          </a:p>
          <a:p>
            <a:r>
              <a:rPr lang="en-US" dirty="0"/>
              <a:t>On Friday, we reduced “telling whether the Mariners could win the division” to “finding a maximum flow”</a:t>
            </a:r>
          </a:p>
          <a:p>
            <a:endParaRPr lang="en-US" dirty="0"/>
          </a:p>
          <a:p>
            <a:pPr marL="0" indent="0">
              <a:buNone/>
            </a:pPr>
            <a:endParaRPr lang="en-US" dirty="0"/>
          </a:p>
        </p:txBody>
      </p:sp>
    </p:spTree>
    <p:extLst>
      <p:ext uri="{BB962C8B-B14F-4D97-AF65-F5344CB8AC3E}">
        <p14:creationId xmlns:p14="http://schemas.microsoft.com/office/powerpoint/2010/main" val="134170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polynomial-time algorithm for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runs in polynomial time overall (</a:t>
                </a:r>
                <a:r>
                  <a:rPr lang="en-US" b="1" dirty="0"/>
                  <a:t>including </a:t>
                </a:r>
                <a:r>
                  <a:rPr lang="en-US" dirty="0"/>
                  <a:t>the library’s running time!!!).</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AECD-5AE6-4D78-BE2E-79E40E45F71D}"/>
              </a:ext>
            </a:extLst>
          </p:cNvPr>
          <p:cNvSpPr>
            <a:spLocks noGrp="1"/>
          </p:cNvSpPr>
          <p:nvPr>
            <p:ph type="title"/>
          </p:nvPr>
        </p:nvSpPr>
        <p:spPr/>
        <p:txBody>
          <a:bodyPr/>
          <a:lstStyle/>
          <a:p>
            <a:r>
              <a:rPr lang="en-US" dirty="0"/>
              <a:t>Let’s Do A 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4CBFD3-FB9F-4553-AD84-B326757613C1}"/>
                  </a:ext>
                </a:extLst>
              </p:cNvPr>
              <p:cNvSpPr>
                <a:spLocks noGrp="1"/>
              </p:cNvSpPr>
              <p:nvPr>
                <p:ph idx="1"/>
              </p:nvPr>
            </p:nvSpPr>
            <p:spPr/>
            <p:txBody>
              <a:bodyPr/>
              <a:lstStyle/>
              <a:p>
                <a:r>
                  <a:rPr lang="en-US" dirty="0"/>
                  <a:t>4 steps for reducing (decision problem) </a:t>
                </a:r>
                <a14:m>
                  <m:oMath xmlns:m="http://schemas.openxmlformats.org/officeDocument/2006/math">
                    <m:r>
                      <a:rPr lang="en-US" b="0" i="1" smtClean="0">
                        <a:latin typeface="Cambria Math" panose="02040503050406030204" pitchFamily="18" charset="0"/>
                      </a:rPr>
                      <m:t>𝐴</m:t>
                    </m:r>
                  </m:oMath>
                </a14:m>
                <a:r>
                  <a:rPr lang="en-US" dirty="0"/>
                  <a:t> to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1. Describe the reduction itself (i.e. the algorithm, with a call to a library for problem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2. Make sure the running time would be polynomial (usually skip writing out this step).</a:t>
                </a:r>
              </a:p>
              <a:p>
                <a:r>
                  <a:rPr lang="en-US" dirty="0"/>
                  <a:t>3.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YES, then our algorithm answers YES.</a:t>
                </a:r>
              </a:p>
              <a:p>
                <a:r>
                  <a:rPr lang="en-US" dirty="0"/>
                  <a:t>4. Argue that if the correct answer (to the instance for </a:t>
                </a:r>
                <a14:m>
                  <m:oMath xmlns:m="http://schemas.openxmlformats.org/officeDocument/2006/math">
                    <m:r>
                      <a:rPr lang="en-US" b="0" i="1" smtClean="0">
                        <a:latin typeface="Cambria Math" panose="02040503050406030204" pitchFamily="18" charset="0"/>
                      </a:rPr>
                      <m:t>𝐴</m:t>
                    </m:r>
                  </m:oMath>
                </a14:m>
                <a:r>
                  <a:rPr lang="en-US" dirty="0"/>
                  <a:t>) is NO, then our algorithm answers NO.</a:t>
                </a:r>
              </a:p>
            </p:txBody>
          </p:sp>
        </mc:Choice>
        <mc:Fallback xmlns="">
          <p:sp>
            <p:nvSpPr>
              <p:cNvPr id="3" name="Content Placeholder 2">
                <a:extLst>
                  <a:ext uri="{FF2B5EF4-FFF2-40B4-BE49-F238E27FC236}">
                    <a16:creationId xmlns:a16="http://schemas.microsoft.com/office/drawing/2014/main" id="{E84CBFD3-FB9F-4553-AD84-B326757613C1}"/>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259307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8389-C402-49D6-A21E-381DAAE49995}"/>
              </a:ext>
            </a:extLst>
          </p:cNvPr>
          <p:cNvSpPr>
            <a:spLocks noGrp="1"/>
          </p:cNvSpPr>
          <p:nvPr>
            <p:ph type="title"/>
          </p:nvPr>
        </p:nvSpPr>
        <p:spPr/>
        <p:txBody>
          <a:bodyPr/>
          <a:lstStyle/>
          <a:p>
            <a:r>
              <a:rPr lang="en-US" dirty="0"/>
              <a:t>Reduce 3-coloring to 4-coloring</a:t>
            </a:r>
          </a:p>
        </p:txBody>
      </p:sp>
      <p:sp>
        <p:nvSpPr>
          <p:cNvPr id="3" name="Content Placeholder 2">
            <a:extLst>
              <a:ext uri="{FF2B5EF4-FFF2-40B4-BE49-F238E27FC236}">
                <a16:creationId xmlns:a16="http://schemas.microsoft.com/office/drawing/2014/main" id="{7EECC50C-546C-4A49-8F7B-B8CDE790A8AC}"/>
              </a:ext>
            </a:extLst>
          </p:cNvPr>
          <p:cNvSpPr>
            <a:spLocks noGrp="1"/>
          </p:cNvSpPr>
          <p:nvPr>
            <p:ph idx="1"/>
          </p:nvPr>
        </p:nvSpPr>
        <p:spPr/>
        <p:txBody>
          <a:bodyPr/>
          <a:lstStyle/>
          <a:p>
            <a:r>
              <a:rPr lang="en-US" dirty="0"/>
              <a:t>What’s 3-coloring?</a:t>
            </a:r>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27462-6ACD-40C4-87CF-42872677C81F}"/>
                  </a:ext>
                </a:extLst>
              </p:cNvPr>
              <p:cNvSpPr/>
              <p:nvPr/>
            </p:nvSpPr>
            <p:spPr>
              <a:xfrm>
                <a:off x="608490" y="2145767"/>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and blue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4" name="Rectangle 3">
                <a:extLst>
                  <a:ext uri="{FF2B5EF4-FFF2-40B4-BE49-F238E27FC236}">
                    <a16:creationId xmlns:a16="http://schemas.microsoft.com/office/drawing/2014/main" id="{EDA27462-6ACD-40C4-87CF-42872677C81F}"/>
                  </a:ext>
                </a:extLst>
              </p:cNvPr>
              <p:cNvSpPr>
                <a:spLocks noRot="1" noChangeAspect="1" noMove="1" noResize="1" noEditPoints="1" noAdjustHandles="1" noChangeArrowheads="1" noChangeShapeType="1" noTextEdit="1"/>
              </p:cNvSpPr>
              <p:nvPr/>
            </p:nvSpPr>
            <p:spPr>
              <a:xfrm>
                <a:off x="608490" y="2145767"/>
                <a:ext cx="10168961" cy="2276604"/>
              </a:xfrm>
              <a:prstGeom prst="rect">
                <a:avLst/>
              </a:prstGeom>
              <a:blipFill>
                <a:blip r:embed="rId2"/>
                <a:stretch>
                  <a:fillRect l="-1259" r="-120" b="-6702"/>
                </a:stretch>
              </a:blipFill>
              <a:ln>
                <a:no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132C97DC-9C8A-47AD-8B50-CE4286CEEC95}"/>
              </a:ext>
            </a:extLst>
          </p:cNvPr>
          <p:cNvSpPr/>
          <p:nvPr/>
        </p:nvSpPr>
        <p:spPr>
          <a:xfrm>
            <a:off x="608489" y="215211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3-coloring</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81B37DF-3D57-5493-85B3-4D6EF84ACECA}"/>
                  </a:ext>
                </a:extLst>
              </p:cNvPr>
              <p:cNvSpPr/>
              <p:nvPr/>
            </p:nvSpPr>
            <p:spPr>
              <a:xfrm>
                <a:off x="608490" y="4581396"/>
                <a:ext cx="10168961" cy="2276604"/>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latin typeface="Segoe UI Semilight" panose="020B0402040204020203" pitchFamily="34" charset="0"/>
                    <a:cs typeface="Segoe UI Semilight" panose="020B0402040204020203" pitchFamily="34" charset="0"/>
                  </a:rPr>
                  <a:t>Input: Undirected Graph </a:t>
                </a:r>
                <a14:m>
                  <m:oMath xmlns:m="http://schemas.openxmlformats.org/officeDocument/2006/math">
                    <m:r>
                      <a:rPr lang="en-US" sz="2800" b="0" i="1" smtClean="0">
                        <a:latin typeface="Cambria Math" panose="02040503050406030204" pitchFamily="18" charset="0"/>
                      </a:rPr>
                      <m:t>𝐺</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Output: </a:t>
                </a:r>
                <a:r>
                  <a:rPr lang="en-US" sz="2800" dirty="0">
                    <a:latin typeface="Courier New" panose="02070309020205020404" pitchFamily="49" charset="0"/>
                    <a:cs typeface="Courier New" panose="02070309020205020404" pitchFamily="49" charset="0"/>
                  </a:rPr>
                  <a:t>True </a:t>
                </a:r>
                <a:r>
                  <a:rPr lang="en-US" sz="2800" dirty="0">
                    <a:latin typeface="Segoe UI Semilight" panose="020B0402040204020203" pitchFamily="34" charset="0"/>
                    <a:cs typeface="Segoe UI Semilight" panose="020B0402040204020203" pitchFamily="34" charset="0"/>
                  </a:rPr>
                  <a:t>if the vertices of </a:t>
                </a:r>
                <a14:m>
                  <m:oMath xmlns:m="http://schemas.openxmlformats.org/officeDocument/2006/math">
                    <m:r>
                      <a:rPr lang="en-US" sz="2800" b="0" i="1" smtClean="0">
                        <a:latin typeface="Cambria Math" panose="02040503050406030204" pitchFamily="18" charset="0"/>
                      </a:rPr>
                      <m:t>𝐺</m:t>
                    </m:r>
                  </m:oMath>
                </a14:m>
                <a:r>
                  <a:rPr lang="en-US" sz="2800" dirty="0">
                    <a:latin typeface="Segoe UI Semilight" panose="020B0402040204020203" pitchFamily="34" charset="0"/>
                    <a:cs typeface="Segoe UI Semilight" panose="020B0402040204020203" pitchFamily="34" charset="0"/>
                  </a:rPr>
                  <a:t> can be labeled with </a:t>
                </a:r>
                <a:r>
                  <a:rPr lang="en-US" sz="2800" dirty="0" err="1">
                    <a:latin typeface="Segoe UI Semilight" panose="020B0402040204020203" pitchFamily="34" charset="0"/>
                    <a:cs typeface="Segoe UI Semilight" panose="020B0402040204020203" pitchFamily="34" charset="0"/>
                  </a:rPr>
                  <a:t>red,green</a:t>
                </a:r>
                <a:r>
                  <a:rPr lang="en-US" sz="2800" dirty="0">
                    <a:latin typeface="Segoe UI Semilight" panose="020B0402040204020203" pitchFamily="34" charset="0"/>
                    <a:cs typeface="Segoe UI Semilight" panose="020B0402040204020203" pitchFamily="34" charset="0"/>
                  </a:rPr>
                  <a:t>, blue, and orange so that no edge has both of its endpoints colored the same color. </a:t>
                </a:r>
                <a:r>
                  <a:rPr lang="en-US" sz="2800" dirty="0">
                    <a:latin typeface="Courier New" panose="02070309020205020404" pitchFamily="49" charset="0"/>
                    <a:cs typeface="Courier New" panose="02070309020205020404" pitchFamily="49" charset="0"/>
                  </a:rPr>
                  <a:t>False</a:t>
                </a:r>
                <a:r>
                  <a:rPr lang="en-US" sz="2800" dirty="0">
                    <a:latin typeface="Segoe UI Semilight" panose="020B0402040204020203" pitchFamily="34" charset="0"/>
                    <a:cs typeface="Segoe UI Semilight" panose="020B0402040204020203" pitchFamily="34" charset="0"/>
                  </a:rPr>
                  <a:t> if it cannot.</a:t>
                </a:r>
              </a:p>
            </p:txBody>
          </p:sp>
        </mc:Choice>
        <mc:Fallback xmlns="">
          <p:sp>
            <p:nvSpPr>
              <p:cNvPr id="6" name="Rectangle 5">
                <a:extLst>
                  <a:ext uri="{FF2B5EF4-FFF2-40B4-BE49-F238E27FC236}">
                    <a16:creationId xmlns:a16="http://schemas.microsoft.com/office/drawing/2014/main" id="{A81B37DF-3D57-5493-85B3-4D6EF84ACECA}"/>
                  </a:ext>
                </a:extLst>
              </p:cNvPr>
              <p:cNvSpPr>
                <a:spLocks noRot="1" noChangeAspect="1" noMove="1" noResize="1" noEditPoints="1" noAdjustHandles="1" noChangeArrowheads="1" noChangeShapeType="1" noTextEdit="1"/>
              </p:cNvSpPr>
              <p:nvPr/>
            </p:nvSpPr>
            <p:spPr>
              <a:xfrm>
                <a:off x="608490" y="4581396"/>
                <a:ext cx="10168961" cy="2276604"/>
              </a:xfrm>
              <a:prstGeom prst="rect">
                <a:avLst/>
              </a:prstGeom>
              <a:blipFill>
                <a:blip r:embed="rId3"/>
                <a:stretch>
                  <a:fillRect l="-1259" r="-120" b="-6702"/>
                </a:stretch>
              </a:blipFill>
              <a:ln>
                <a:no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3BEB6490-8027-33BE-463A-B194C2BB039D}"/>
              </a:ext>
            </a:extLst>
          </p:cNvPr>
          <p:cNvSpPr/>
          <p:nvPr/>
        </p:nvSpPr>
        <p:spPr>
          <a:xfrm>
            <a:off x="608489" y="458774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4-coloring</a:t>
            </a:r>
          </a:p>
        </p:txBody>
      </p:sp>
    </p:spTree>
    <p:extLst>
      <p:ext uri="{BB962C8B-B14F-4D97-AF65-F5344CB8AC3E}">
        <p14:creationId xmlns:p14="http://schemas.microsoft.com/office/powerpoint/2010/main" val="2133631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3CD2-60B6-4789-8F9E-0F0DE030FF21}"/>
              </a:ext>
            </a:extLst>
          </p:cNvPr>
          <p:cNvSpPr>
            <a:spLocks noGrp="1"/>
          </p:cNvSpPr>
          <p:nvPr>
            <p:ph type="title"/>
          </p:nvPr>
        </p:nvSpPr>
        <p:spPr/>
        <p:txBody>
          <a:bodyPr/>
          <a:lstStyle/>
          <a:p>
            <a:r>
              <a:rPr lang="en-US" dirty="0"/>
              <a:t>Reduce 3-coloring to 4-coloring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F610B74-1F96-4F79-86FA-6FAB23994658}"/>
                  </a:ext>
                </a:extLst>
              </p:cNvPr>
              <p:cNvSpPr>
                <a:spLocks noGrp="1"/>
              </p:cNvSpPr>
              <p:nvPr>
                <p:ph idx="1"/>
              </p:nvPr>
            </p:nvSpPr>
            <p:spPr/>
            <p:txBody>
              <a:bodyPr/>
              <a:lstStyle/>
              <a:p>
                <a:r>
                  <a:rPr lang="en-US" dirty="0"/>
                  <a:t>Given a graph </a:t>
                </a:r>
                <a14:m>
                  <m:oMath xmlns:m="http://schemas.openxmlformats.org/officeDocument/2006/math">
                    <m:r>
                      <a:rPr lang="en-US" b="0" i="1" smtClean="0">
                        <a:latin typeface="Cambria Math" panose="02040503050406030204" pitchFamily="18" charset="0"/>
                      </a:rPr>
                      <m:t>𝐺</m:t>
                    </m:r>
                  </m:oMath>
                </a14:m>
                <a:r>
                  <a:rPr lang="en-US" dirty="0"/>
                  <a:t>, figure out whether it can be 3-colored, by using an algorithm that figures out whether it can be 4-colored.</a:t>
                </a:r>
              </a:p>
              <a:p>
                <a:endParaRPr lang="en-US" dirty="0"/>
              </a:p>
              <a:p>
                <a:r>
                  <a:rPr lang="en-US" dirty="0"/>
                  <a:t>Usual outline:</a:t>
                </a:r>
              </a:p>
              <a:p>
                <a:r>
                  <a:rPr lang="en-US" dirty="0"/>
                  <a:t>Transform </a:t>
                </a:r>
                <a14:m>
                  <m:oMath xmlns:m="http://schemas.openxmlformats.org/officeDocument/2006/math">
                    <m:r>
                      <a:rPr lang="en-US" b="0" i="1" smtClean="0">
                        <a:latin typeface="Cambria Math" panose="02040503050406030204" pitchFamily="18" charset="0"/>
                      </a:rPr>
                      <m:t>𝐺</m:t>
                    </m:r>
                  </m:oMath>
                </a14:m>
                <a:r>
                  <a:rPr lang="en-US" dirty="0"/>
                  <a:t> into an input for the 4-coloring algorithm</a:t>
                </a:r>
              </a:p>
              <a:p>
                <a:r>
                  <a:rPr lang="en-US" dirty="0"/>
                  <a:t>Run the 4-coloring algorithm</a:t>
                </a:r>
              </a:p>
              <a:p>
                <a:r>
                  <a:rPr lang="en-US" dirty="0"/>
                  <a:t>Transform the answer from the 4-coloring algorithm into the answer for </a:t>
                </a:r>
                <a14:m>
                  <m:oMath xmlns:m="http://schemas.openxmlformats.org/officeDocument/2006/math">
                    <m:r>
                      <a:rPr lang="en-US" b="0" i="1" smtClean="0">
                        <a:latin typeface="Cambria Math" panose="02040503050406030204" pitchFamily="18" charset="0"/>
                      </a:rPr>
                      <m:t>𝐺</m:t>
                    </m:r>
                  </m:oMath>
                </a14:m>
                <a:r>
                  <a:rPr lang="en-US" dirty="0"/>
                  <a:t> for 3-coloring</a:t>
                </a:r>
              </a:p>
            </p:txBody>
          </p:sp>
        </mc:Choice>
        <mc:Fallback xmlns="">
          <p:sp>
            <p:nvSpPr>
              <p:cNvPr id="3" name="Content Placeholder 2">
                <a:extLst>
                  <a:ext uri="{FF2B5EF4-FFF2-40B4-BE49-F238E27FC236}">
                    <a16:creationId xmlns:a16="http://schemas.microsoft.com/office/drawing/2014/main" id="{9F610B74-1F96-4F79-86FA-6FAB2399465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1746406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198F8-FEA4-48F9-8F26-AD896D60B9B0}"/>
              </a:ext>
            </a:extLst>
          </p:cNvPr>
          <p:cNvSpPr>
            <a:spLocks noGrp="1"/>
          </p:cNvSpPr>
          <p:nvPr>
            <p:ph type="title"/>
          </p:nvPr>
        </p:nvSpPr>
        <p:spPr/>
        <p:txBody>
          <a:bodyPr/>
          <a:lstStyle/>
          <a:p>
            <a:r>
              <a:rPr lang="en-US" dirty="0"/>
              <a:t>Reduction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879CE0-4042-42A4-992F-743E72FA702C}"/>
                  </a:ext>
                </a:extLst>
              </p:cNvPr>
              <p:cNvSpPr>
                <a:spLocks noGrp="1"/>
              </p:cNvSpPr>
              <p:nvPr>
                <p:ph idx="1"/>
              </p:nvPr>
            </p:nvSpPr>
            <p:spPr/>
            <p:txBody>
              <a:bodyPr/>
              <a:lstStyle/>
              <a:p>
                <a:pPr marL="0" indent="0">
                  <a:buNone/>
                </a:pPr>
                <a:r>
                  <a:rPr lang="en-US" dirty="0"/>
                  <a:t> If we just ask the 4-coloring algorithm about </a:t>
                </a:r>
                <a14:m>
                  <m:oMath xmlns:m="http://schemas.openxmlformats.org/officeDocument/2006/math">
                    <m:r>
                      <a:rPr lang="en-US" b="0" i="1" smtClean="0">
                        <a:latin typeface="Cambria Math" panose="02040503050406030204" pitchFamily="18" charset="0"/>
                      </a:rPr>
                      <m:t>𝐺</m:t>
                    </m:r>
                  </m:oMath>
                </a14:m>
                <a:r>
                  <a:rPr lang="en-US" dirty="0"/>
                  <a:t>, it might use 4 colors…we can’t get it to use just </a:t>
                </a:r>
                <a14:m>
                  <m:oMath xmlns:m="http://schemas.openxmlformats.org/officeDocument/2006/math">
                    <m:r>
                      <a:rPr lang="en-US" b="0" i="1" smtClean="0">
                        <a:latin typeface="Cambria Math" panose="02040503050406030204" pitchFamily="18" charset="0"/>
                      </a:rPr>
                      <m:t>3</m:t>
                    </m:r>
                  </m:oMath>
                </a14:m>
                <a:r>
                  <a:rPr lang="en-US" dirty="0"/>
                  <a:t>…</a:t>
                </a:r>
              </a:p>
              <a:p>
                <a:pPr marL="0" indent="0">
                  <a:buNone/>
                </a:pPr>
                <a:r>
                  <a:rPr lang="en-US" dirty="0"/>
                  <a:t>…unless…</a:t>
                </a:r>
              </a:p>
              <a:p>
                <a:pPr marL="0" indent="0">
                  <a:buNone/>
                </a:pPr>
                <a:r>
                  <a:rPr lang="en-US" dirty="0"/>
                  <a:t>Unless we force it not to, by adding extra vertices that </a:t>
                </a:r>
                <a:r>
                  <a:rPr lang="en-US" b="1" dirty="0"/>
                  <a:t>force </a:t>
                </a:r>
                <a:r>
                  <a:rPr lang="en-US" dirty="0"/>
                  <a:t>the 3-coloring algorithm to “use up” one color on the extra vertices, leaving only two colors for the “real” vertices.</a:t>
                </a:r>
              </a:p>
              <a:p>
                <a:pPr marL="0" indent="0">
                  <a:buNone/>
                </a:pPr>
                <a:endParaRPr lang="en-US" dirty="0"/>
              </a:p>
              <a:p>
                <a:pPr marL="0" indent="0">
                  <a:buNone/>
                </a:pPr>
                <a:r>
                  <a:rPr lang="en-US" dirty="0"/>
                  <a:t>Add an extra vertex </a:t>
                </a:r>
                <a14:m>
                  <m:oMath xmlns:m="http://schemas.openxmlformats.org/officeDocument/2006/math">
                    <m:r>
                      <a:rPr lang="en-US" b="0" i="1" smtClean="0">
                        <a:latin typeface="Cambria Math" panose="02040503050406030204" pitchFamily="18" charset="0"/>
                      </a:rPr>
                      <m:t>𝑣</m:t>
                    </m:r>
                  </m:oMath>
                </a14:m>
                <a:r>
                  <a:rPr lang="en-US" dirty="0"/>
                  <a:t>, and attach it to </a:t>
                </a:r>
                <a:r>
                  <a:rPr lang="en-US" b="1" dirty="0"/>
                  <a:t>everything </a:t>
                </a:r>
                <a:r>
                  <a:rPr lang="en-US" dirty="0"/>
                  <a:t>in </a:t>
                </a:r>
                <a14:m>
                  <m:oMath xmlns:m="http://schemas.openxmlformats.org/officeDocument/2006/math">
                    <m:r>
                      <a:rPr lang="en-US" b="0" i="1" smtClean="0">
                        <a:latin typeface="Cambria Math" panose="02040503050406030204" pitchFamily="18" charset="0"/>
                      </a:rPr>
                      <m:t>𝐺</m:t>
                    </m:r>
                  </m:oMath>
                </a14:m>
                <a:r>
                  <a:rPr lang="en-US" b="1" dirty="0"/>
                  <a:t>.</a:t>
                </a:r>
              </a:p>
            </p:txBody>
          </p:sp>
        </mc:Choice>
        <mc:Fallback xmlns="">
          <p:sp>
            <p:nvSpPr>
              <p:cNvPr id="3" name="Content Placeholder 2">
                <a:extLst>
                  <a:ext uri="{FF2B5EF4-FFF2-40B4-BE49-F238E27FC236}">
                    <a16:creationId xmlns:a16="http://schemas.microsoft.com/office/drawing/2014/main" id="{6A879CE0-4042-42A4-992F-743E72FA702C}"/>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35380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824F-8C35-445C-8F7C-B1F821C8C389}"/>
              </a:ext>
            </a:extLst>
          </p:cNvPr>
          <p:cNvSpPr>
            <a:spLocks noGrp="1"/>
          </p:cNvSpPr>
          <p:nvPr>
            <p:ph type="title"/>
          </p:nvPr>
        </p:nvSpPr>
        <p:spPr/>
        <p:txBody>
          <a:bodyPr/>
          <a:lstStyle/>
          <a:p>
            <a:r>
              <a:rPr lang="en-US" dirty="0"/>
              <a:t>Reduction</a:t>
            </a:r>
          </a:p>
        </p:txBody>
      </p:sp>
      <p:sp>
        <p:nvSpPr>
          <p:cNvPr id="3" name="Content Placeholder 2">
            <a:extLst>
              <a:ext uri="{FF2B5EF4-FFF2-40B4-BE49-F238E27FC236}">
                <a16:creationId xmlns:a16="http://schemas.microsoft.com/office/drawing/2014/main" id="{80B91DB2-C9AE-4A64-8F3A-8DD8335C252F}"/>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3ColorCheck(Graph G)</a:t>
            </a:r>
          </a:p>
          <a:p>
            <a:pPr marL="0" indent="0">
              <a:buNone/>
            </a:pPr>
            <a:r>
              <a:rPr lang="en-US" dirty="0">
                <a:latin typeface="Courier New" panose="02070309020205020404" pitchFamily="49" charset="0"/>
                <a:cs typeface="Courier New" panose="02070309020205020404" pitchFamily="49" charset="0"/>
              </a:rPr>
              <a:t>	Let H be a copy of G</a:t>
            </a:r>
          </a:p>
          <a:p>
            <a:pPr marL="0" indent="0">
              <a:buNone/>
            </a:pPr>
            <a:r>
              <a:rPr lang="en-US" dirty="0">
                <a:latin typeface="Courier New" panose="02070309020205020404" pitchFamily="49" charset="0"/>
                <a:cs typeface="Courier New" panose="02070309020205020404" pitchFamily="49" charset="0"/>
              </a:rPr>
              <a:t>	Add a vertex to H, attach it to all other 	  		  vertices.</a:t>
            </a:r>
          </a:p>
          <a:p>
            <a:pPr marL="0" indent="0">
              <a:buNone/>
            </a:pPr>
            <a:r>
              <a:rPr lang="en-US" dirty="0">
                <a:latin typeface="Courier New" panose="02070309020205020404" pitchFamily="49" charset="0"/>
                <a:cs typeface="Courier New" panose="02070309020205020404" pitchFamily="49" charset="0"/>
              </a:rPr>
              <a:t>	Bool answer = 4ColorCheck(H)</a:t>
            </a:r>
          </a:p>
          <a:p>
            <a:pPr marL="0" indent="0">
              <a:buNone/>
            </a:pPr>
            <a:r>
              <a:rPr lang="en-US" dirty="0">
                <a:latin typeface="Courier New" panose="02070309020205020404" pitchFamily="49" charset="0"/>
                <a:cs typeface="Courier New" panose="02070309020205020404" pitchFamily="49" charset="0"/>
              </a:rPr>
              <a:t>	return answer //don’t need any modification!</a:t>
            </a:r>
          </a:p>
        </p:txBody>
      </p:sp>
    </p:spTree>
    <p:extLst>
      <p:ext uri="{BB962C8B-B14F-4D97-AF65-F5344CB8AC3E}">
        <p14:creationId xmlns:p14="http://schemas.microsoft.com/office/powerpoint/2010/main" val="2856935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32415" y="1057792"/>
            <a:ext cx="3041836" cy="1229932"/>
            <a:chOff x="291745" y="2525991"/>
            <a:chExt cx="5081809" cy="2054772"/>
          </a:xfrm>
        </p:grpSpPr>
        <p:sp>
          <p:nvSpPr>
            <p:cNvPr id="10" name="Oval 9"/>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11" name="Oval 10"/>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2" name="Oval 11"/>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3" name="Oval 12"/>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14" name="Oval 13"/>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5" name="Straight Arrow Connector 14"/>
            <p:cNvCxnSpPr>
              <a:endCxn id="10"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6"/>
              <a:endCxn id="12"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3" idx="6"/>
              <a:endCxn id="11"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3" idx="7"/>
              <a:endCxn id="10"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2D48D65E-F3BD-4C19-8470-758C37EB5EB8}"/>
              </a:ext>
            </a:extLst>
          </p:cNvPr>
          <p:cNvGrpSpPr/>
          <p:nvPr/>
        </p:nvGrpSpPr>
        <p:grpSpPr>
          <a:xfrm>
            <a:off x="4896515" y="703102"/>
            <a:ext cx="3041836" cy="1774868"/>
            <a:chOff x="532415" y="3022161"/>
            <a:chExt cx="3041836" cy="1774868"/>
          </a:xfrm>
        </p:grpSpPr>
        <p:grpSp>
          <p:nvGrpSpPr>
            <p:cNvPr id="33" name="Group 32">
              <a:extLst>
                <a:ext uri="{FF2B5EF4-FFF2-40B4-BE49-F238E27FC236}">
                  <a16:creationId xmlns:a16="http://schemas.microsoft.com/office/drawing/2014/main" id="{46B28174-4375-41B8-9206-326A1BFAFC97}"/>
                </a:ext>
              </a:extLst>
            </p:cNvPr>
            <p:cNvGrpSpPr/>
            <p:nvPr/>
          </p:nvGrpSpPr>
          <p:grpSpPr>
            <a:xfrm>
              <a:off x="532415" y="3567097"/>
              <a:ext cx="3041836" cy="1229932"/>
              <a:chOff x="291745" y="2525991"/>
              <a:chExt cx="5081809" cy="2054772"/>
            </a:xfrm>
          </p:grpSpPr>
          <p:sp>
            <p:nvSpPr>
              <p:cNvPr id="34" name="Oval 33">
                <a:extLst>
                  <a:ext uri="{FF2B5EF4-FFF2-40B4-BE49-F238E27FC236}">
                    <a16:creationId xmlns:a16="http://schemas.microsoft.com/office/drawing/2014/main" id="{CCE4D2FF-AD18-49FE-87F7-599E7C5BAF54}"/>
                  </a:ext>
                </a:extLst>
              </p:cNvPr>
              <p:cNvSpPr/>
              <p:nvPr/>
            </p:nvSpPr>
            <p:spPr>
              <a:xfrm>
                <a:off x="1220354" y="2607457"/>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5" name="Oval 34">
                <a:extLst>
                  <a:ext uri="{FF2B5EF4-FFF2-40B4-BE49-F238E27FC236}">
                    <a16:creationId xmlns:a16="http://schemas.microsoft.com/office/drawing/2014/main" id="{00233FB6-B779-464A-9779-94C37B6CB331}"/>
                  </a:ext>
                </a:extLst>
              </p:cNvPr>
              <p:cNvSpPr/>
              <p:nvPr/>
            </p:nvSpPr>
            <p:spPr>
              <a:xfrm>
                <a:off x="2670476" y="3823118"/>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6" name="Oval 35">
                <a:extLst>
                  <a:ext uri="{FF2B5EF4-FFF2-40B4-BE49-F238E27FC236}">
                    <a16:creationId xmlns:a16="http://schemas.microsoft.com/office/drawing/2014/main" id="{C15A1706-0842-4F29-9186-DF0FF73A16BD}"/>
                  </a:ext>
                </a:extLst>
              </p:cNvPr>
              <p:cNvSpPr/>
              <p:nvPr/>
            </p:nvSpPr>
            <p:spPr>
              <a:xfrm>
                <a:off x="4615909" y="3498764"/>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37" name="Oval 36">
                <a:extLst>
                  <a:ext uri="{FF2B5EF4-FFF2-40B4-BE49-F238E27FC236}">
                    <a16:creationId xmlns:a16="http://schemas.microsoft.com/office/drawing/2014/main" id="{BDE4E9FD-F420-498E-8646-7EDAA5C4778F}"/>
                  </a:ext>
                </a:extLst>
              </p:cNvPr>
              <p:cNvSpPr/>
              <p:nvPr/>
            </p:nvSpPr>
            <p:spPr>
              <a:xfrm>
                <a:off x="291745" y="3736930"/>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8" name="Oval 37">
                <a:extLst>
                  <a:ext uri="{FF2B5EF4-FFF2-40B4-BE49-F238E27FC236}">
                    <a16:creationId xmlns:a16="http://schemas.microsoft.com/office/drawing/2014/main" id="{07DB9A5F-3F56-4F2D-BED5-BE776F5F2007}"/>
                  </a:ext>
                </a:extLst>
              </p:cNvPr>
              <p:cNvSpPr/>
              <p:nvPr/>
            </p:nvSpPr>
            <p:spPr>
              <a:xfrm>
                <a:off x="2917253" y="2525991"/>
                <a:ext cx="757645" cy="75764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39" name="Straight Arrow Connector 38">
                <a:extLst>
                  <a:ext uri="{FF2B5EF4-FFF2-40B4-BE49-F238E27FC236}">
                    <a16:creationId xmlns:a16="http://schemas.microsoft.com/office/drawing/2014/main" id="{C10F6E4F-835A-4FA1-8247-15D75AB03D32}"/>
                  </a:ext>
                </a:extLst>
              </p:cNvPr>
              <p:cNvCxnSpPr>
                <a:endCxn id="34"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77EA5E9C-4585-4A24-8690-1F29C6147903}"/>
                  </a:ext>
                </a:extLst>
              </p:cNvPr>
              <p:cNvCxnSpPr>
                <a:stCxn id="34"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76EA427-7129-4348-8854-CD493F6F7C8D}"/>
                  </a:ext>
                </a:extLst>
              </p:cNvPr>
              <p:cNvCxnSpPr>
                <a:stCxn id="35" idx="6"/>
                <a:endCxn id="36"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2EBE90E-D821-4694-AF4E-231CC1860AA7}"/>
                  </a:ext>
                </a:extLst>
              </p:cNvPr>
              <p:cNvCxnSpPr>
                <a:stCxn id="37" idx="6"/>
                <a:endCxn id="35"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F43313A-52D8-47C0-A0BC-968C70C9B907}"/>
                  </a:ext>
                </a:extLst>
              </p:cNvPr>
              <p:cNvCxnSpPr>
                <a:stCxn id="37" idx="7"/>
                <a:endCxn id="34"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4" name="Oval 43">
                  <a:extLst>
                    <a:ext uri="{FF2B5EF4-FFF2-40B4-BE49-F238E27FC236}">
                      <a16:creationId xmlns:a16="http://schemas.microsoft.com/office/drawing/2014/main" id="{3C402AD7-F21F-49E9-AA63-92C6BD09B52B}"/>
                    </a:ext>
                  </a:extLst>
                </p:cNvPr>
                <p:cNvSpPr/>
                <p:nvPr/>
              </p:nvSpPr>
              <p:spPr>
                <a:xfrm>
                  <a:off x="1656621" y="3022161"/>
                  <a:ext cx="453506" cy="45350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44" name="Oval 43">
                  <a:extLst>
                    <a:ext uri="{FF2B5EF4-FFF2-40B4-BE49-F238E27FC236}">
                      <a16:creationId xmlns:a16="http://schemas.microsoft.com/office/drawing/2014/main" id="{3C402AD7-F21F-49E9-AA63-92C6BD09B52B}"/>
                    </a:ext>
                  </a:extLst>
                </p:cNvPr>
                <p:cNvSpPr>
                  <a:spLocks noRot="1" noChangeAspect="1" noMove="1" noResize="1" noEditPoints="1" noAdjustHandles="1" noChangeArrowheads="1" noChangeShapeType="1" noTextEdit="1"/>
                </p:cNvSpPr>
                <p:nvPr/>
              </p:nvSpPr>
              <p:spPr>
                <a:xfrm>
                  <a:off x="1656621" y="3022161"/>
                  <a:ext cx="453506" cy="453506"/>
                </a:xfrm>
                <a:prstGeom prst="ellipse">
                  <a:avLst/>
                </a:prstGeom>
                <a:blipFill>
                  <a:blip r:embed="rId2"/>
                  <a:stretch>
                    <a:fillRect/>
                  </a:stretch>
                </a:blipFill>
                <a:ln w="38100">
                  <a:solidFill>
                    <a:srgbClr val="FF0000"/>
                  </a:solidFill>
                </a:ln>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2D316836-D0B3-4CFA-85E5-9755C8EF41DA}"/>
                </a:ext>
              </a:extLst>
            </p:cNvPr>
            <p:cNvCxnSpPr>
              <a:cxnSpLocks/>
              <a:stCxn id="34" idx="7"/>
              <a:endCxn id="44" idx="4"/>
            </p:cNvCxnSpPr>
            <p:nvPr/>
          </p:nvCxnSpPr>
          <p:spPr>
            <a:xfrm flipV="1">
              <a:off x="1475348" y="3475667"/>
              <a:ext cx="408026" cy="20660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47AC1AB-5195-4951-9227-F0D53D9AC5CA}"/>
                </a:ext>
              </a:extLst>
            </p:cNvPr>
            <p:cNvCxnSpPr>
              <a:cxnSpLocks/>
              <a:stCxn id="38" idx="1"/>
              <a:endCxn id="44" idx="4"/>
            </p:cNvCxnSpPr>
            <p:nvPr/>
          </p:nvCxnSpPr>
          <p:spPr>
            <a:xfrm flipH="1" flipV="1">
              <a:off x="1883374" y="3475667"/>
              <a:ext cx="287014" cy="15784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6080A55-6054-4A69-B6AF-D609657C7132}"/>
                </a:ext>
              </a:extLst>
            </p:cNvPr>
            <p:cNvCxnSpPr>
              <a:cxnSpLocks/>
              <a:stCxn id="36" idx="0"/>
              <a:endCxn id="44" idx="5"/>
            </p:cNvCxnSpPr>
            <p:nvPr/>
          </p:nvCxnSpPr>
          <p:spPr>
            <a:xfrm flipH="1" flipV="1">
              <a:off x="2043713" y="3409253"/>
              <a:ext cx="1303785" cy="740120"/>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FA816E1-07BC-4634-9920-3DD5E78BB486}"/>
                </a:ext>
              </a:extLst>
            </p:cNvPr>
            <p:cNvCxnSpPr>
              <a:cxnSpLocks/>
              <a:stCxn id="35" idx="0"/>
              <a:endCxn id="44" idx="4"/>
            </p:cNvCxnSpPr>
            <p:nvPr/>
          </p:nvCxnSpPr>
          <p:spPr>
            <a:xfrm flipH="1" flipV="1">
              <a:off x="1883374" y="3475667"/>
              <a:ext cx="299639" cy="86785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B3A6FAE-CC43-474B-9A4C-15260CDD0844}"/>
                </a:ext>
              </a:extLst>
            </p:cNvPr>
            <p:cNvCxnSpPr>
              <a:cxnSpLocks/>
              <a:stCxn id="37" idx="0"/>
              <a:endCxn id="44" idx="1"/>
            </p:cNvCxnSpPr>
            <p:nvPr/>
          </p:nvCxnSpPr>
          <p:spPr>
            <a:xfrm flipV="1">
              <a:off x="759168" y="3088575"/>
              <a:ext cx="963867" cy="120335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5" name="Group 124">
            <a:extLst>
              <a:ext uri="{FF2B5EF4-FFF2-40B4-BE49-F238E27FC236}">
                <a16:creationId xmlns:a16="http://schemas.microsoft.com/office/drawing/2014/main" id="{3E6F912B-A73F-40ED-A3FF-1071494334C0}"/>
              </a:ext>
            </a:extLst>
          </p:cNvPr>
          <p:cNvGrpSpPr/>
          <p:nvPr/>
        </p:nvGrpSpPr>
        <p:grpSpPr>
          <a:xfrm>
            <a:off x="8646250" y="2683066"/>
            <a:ext cx="3041836" cy="1775645"/>
            <a:chOff x="3272596" y="2949803"/>
            <a:chExt cx="3041836" cy="1775645"/>
          </a:xfrm>
        </p:grpSpPr>
        <p:grpSp>
          <p:nvGrpSpPr>
            <p:cNvPr id="81" name="Group 80">
              <a:extLst>
                <a:ext uri="{FF2B5EF4-FFF2-40B4-BE49-F238E27FC236}">
                  <a16:creationId xmlns:a16="http://schemas.microsoft.com/office/drawing/2014/main" id="{F6AE9294-B0F2-407C-BA63-212859FCBE6C}"/>
                </a:ext>
              </a:extLst>
            </p:cNvPr>
            <p:cNvGrpSpPr/>
            <p:nvPr/>
          </p:nvGrpSpPr>
          <p:grpSpPr>
            <a:xfrm>
              <a:off x="3272596" y="2949803"/>
              <a:ext cx="3041836" cy="1775645"/>
              <a:chOff x="532415" y="3021384"/>
              <a:chExt cx="3041836" cy="1775645"/>
            </a:xfrm>
          </p:grpSpPr>
          <p:grpSp>
            <p:nvGrpSpPr>
              <p:cNvPr id="82" name="Group 81">
                <a:extLst>
                  <a:ext uri="{FF2B5EF4-FFF2-40B4-BE49-F238E27FC236}">
                    <a16:creationId xmlns:a16="http://schemas.microsoft.com/office/drawing/2014/main" id="{BF842811-AA2D-4BCE-A62E-276D25BE5737}"/>
                  </a:ext>
                </a:extLst>
              </p:cNvPr>
              <p:cNvGrpSpPr/>
              <p:nvPr/>
            </p:nvGrpSpPr>
            <p:grpSpPr>
              <a:xfrm>
                <a:off x="532415" y="3567097"/>
                <a:ext cx="3041836" cy="1229932"/>
                <a:chOff x="291745" y="2525991"/>
                <a:chExt cx="5081809" cy="2054772"/>
              </a:xfrm>
            </p:grpSpPr>
            <p:sp>
              <p:nvSpPr>
                <p:cNvPr id="89" name="Oval 88">
                  <a:extLst>
                    <a:ext uri="{FF2B5EF4-FFF2-40B4-BE49-F238E27FC236}">
                      <a16:creationId xmlns:a16="http://schemas.microsoft.com/office/drawing/2014/main" id="{930363A7-3DFA-4A38-A1BB-989576B7B0CE}"/>
                    </a:ext>
                  </a:extLst>
                </p:cNvPr>
                <p:cNvSpPr/>
                <p:nvPr/>
              </p:nvSpPr>
              <p:spPr>
                <a:xfrm>
                  <a:off x="1220354" y="2607457"/>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0" name="Oval 89">
                  <a:extLst>
                    <a:ext uri="{FF2B5EF4-FFF2-40B4-BE49-F238E27FC236}">
                      <a16:creationId xmlns:a16="http://schemas.microsoft.com/office/drawing/2014/main" id="{54412649-73BA-4C73-A548-69157741336E}"/>
                    </a:ext>
                  </a:extLst>
                </p:cNvPr>
                <p:cNvSpPr/>
                <p:nvPr/>
              </p:nvSpPr>
              <p:spPr>
                <a:xfrm>
                  <a:off x="2670476" y="3823118"/>
                  <a:ext cx="757645" cy="757645"/>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91" name="Oval 90">
                  <a:extLst>
                    <a:ext uri="{FF2B5EF4-FFF2-40B4-BE49-F238E27FC236}">
                      <a16:creationId xmlns:a16="http://schemas.microsoft.com/office/drawing/2014/main" id="{478E4A54-0EDE-45D3-ADB8-9BD2E64F2227}"/>
                    </a:ext>
                  </a:extLst>
                </p:cNvPr>
                <p:cNvSpPr/>
                <p:nvPr/>
              </p:nvSpPr>
              <p:spPr>
                <a:xfrm>
                  <a:off x="4615909" y="3498764"/>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92" name="Oval 91">
                  <a:extLst>
                    <a:ext uri="{FF2B5EF4-FFF2-40B4-BE49-F238E27FC236}">
                      <a16:creationId xmlns:a16="http://schemas.microsoft.com/office/drawing/2014/main" id="{F6AF492B-BC48-4ACF-A8C5-3D05C9F97627}"/>
                    </a:ext>
                  </a:extLst>
                </p:cNvPr>
                <p:cNvSpPr/>
                <p:nvPr/>
              </p:nvSpPr>
              <p:spPr>
                <a:xfrm>
                  <a:off x="291745" y="3736930"/>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93" name="Oval 92">
                  <a:extLst>
                    <a:ext uri="{FF2B5EF4-FFF2-40B4-BE49-F238E27FC236}">
                      <a16:creationId xmlns:a16="http://schemas.microsoft.com/office/drawing/2014/main" id="{90A351FA-3FDC-4BCC-81FD-1AC46EF2D161}"/>
                    </a:ext>
                  </a:extLst>
                </p:cNvPr>
                <p:cNvSpPr/>
                <p:nvPr/>
              </p:nvSpPr>
              <p:spPr>
                <a:xfrm>
                  <a:off x="2917253" y="2525991"/>
                  <a:ext cx="757645" cy="757645"/>
                </a:xfrm>
                <a:prstGeom prst="ellipse">
                  <a:avLst/>
                </a:prstGeom>
                <a:solidFill>
                  <a:srgbClr val="FA76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94" name="Straight Arrow Connector 93">
                  <a:extLst>
                    <a:ext uri="{FF2B5EF4-FFF2-40B4-BE49-F238E27FC236}">
                      <a16:creationId xmlns:a16="http://schemas.microsoft.com/office/drawing/2014/main" id="{0CF1ABC7-0FF0-484F-8D25-F4039E738935}"/>
                    </a:ext>
                  </a:extLst>
                </p:cNvPr>
                <p:cNvCxnSpPr>
                  <a:endCxn id="89" idx="5"/>
                </p:cNvCxnSpPr>
                <p:nvPr/>
              </p:nvCxnSpPr>
              <p:spPr>
                <a:xfrm flipH="1" flipV="1">
                  <a:off x="1867044" y="3254147"/>
                  <a:ext cx="2796279" cy="467422"/>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045C3D7-2DA5-4BD1-AA80-474A315C83A8}"/>
                    </a:ext>
                  </a:extLst>
                </p:cNvPr>
                <p:cNvCxnSpPr>
                  <a:stCxn id="89" idx="6"/>
                </p:cNvCxnSpPr>
                <p:nvPr/>
              </p:nvCxnSpPr>
              <p:spPr>
                <a:xfrm flipV="1">
                  <a:off x="1977999" y="2981994"/>
                  <a:ext cx="939254" cy="4286"/>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CB161F35-9838-4019-90BC-3B4FE0D99542}"/>
                    </a:ext>
                  </a:extLst>
                </p:cNvPr>
                <p:cNvCxnSpPr>
                  <a:stCxn id="90" idx="6"/>
                  <a:endCxn id="91" idx="2"/>
                </p:cNvCxnSpPr>
                <p:nvPr/>
              </p:nvCxnSpPr>
              <p:spPr>
                <a:xfrm flipV="1">
                  <a:off x="3428121" y="3877587"/>
                  <a:ext cx="1187788" cy="32435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C42BD04-C6B3-4744-A951-96222A8E7C01}"/>
                    </a:ext>
                  </a:extLst>
                </p:cNvPr>
                <p:cNvCxnSpPr>
                  <a:stCxn id="92" idx="6"/>
                  <a:endCxn id="90" idx="2"/>
                </p:cNvCxnSpPr>
                <p:nvPr/>
              </p:nvCxnSpPr>
              <p:spPr>
                <a:xfrm>
                  <a:off x="1049390" y="4115753"/>
                  <a:ext cx="1621086" cy="8618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22C1587-9FD9-4501-9603-F3C5EC4BAE7D}"/>
                    </a:ext>
                  </a:extLst>
                </p:cNvPr>
                <p:cNvCxnSpPr>
                  <a:stCxn id="92" idx="7"/>
                  <a:endCxn id="89" idx="3"/>
                </p:cNvCxnSpPr>
                <p:nvPr/>
              </p:nvCxnSpPr>
              <p:spPr>
                <a:xfrm flipV="1">
                  <a:off x="938435" y="3254147"/>
                  <a:ext cx="392874" cy="593738"/>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3" name="Oval 82">
                    <a:extLst>
                      <a:ext uri="{FF2B5EF4-FFF2-40B4-BE49-F238E27FC236}">
                        <a16:creationId xmlns:a16="http://schemas.microsoft.com/office/drawing/2014/main" id="{242E67E8-9421-4414-B788-9E14FB0B9845}"/>
                      </a:ext>
                    </a:extLst>
                  </p:cNvPr>
                  <p:cNvSpPr/>
                  <p:nvPr/>
                </p:nvSpPr>
                <p:spPr>
                  <a:xfrm>
                    <a:off x="1650468" y="3021384"/>
                    <a:ext cx="453506" cy="453506"/>
                  </a:xfrm>
                  <a:prstGeom prst="ellipse">
                    <a:avLst/>
                  </a:prstGeom>
                  <a:solidFill>
                    <a:schemeClr val="accent5"/>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𝑣</m:t>
                          </m:r>
                        </m:oMath>
                      </m:oMathPara>
                    </a14:m>
                    <a:endParaRPr lang="en-US" sz="2400" dirty="0">
                      <a:solidFill>
                        <a:schemeClr val="tx1"/>
                      </a:solidFill>
                    </a:endParaRPr>
                  </a:p>
                </p:txBody>
              </p:sp>
            </mc:Choice>
            <mc:Fallback xmlns="">
              <p:sp>
                <p:nvSpPr>
                  <p:cNvPr id="83" name="Oval 82">
                    <a:extLst>
                      <a:ext uri="{FF2B5EF4-FFF2-40B4-BE49-F238E27FC236}">
                        <a16:creationId xmlns:a16="http://schemas.microsoft.com/office/drawing/2014/main" id="{242E67E8-9421-4414-B788-9E14FB0B9845}"/>
                      </a:ext>
                    </a:extLst>
                  </p:cNvPr>
                  <p:cNvSpPr>
                    <a:spLocks noRot="1" noChangeAspect="1" noMove="1" noResize="1" noEditPoints="1" noAdjustHandles="1" noChangeArrowheads="1" noChangeShapeType="1" noTextEdit="1"/>
                  </p:cNvSpPr>
                  <p:nvPr/>
                </p:nvSpPr>
                <p:spPr>
                  <a:xfrm>
                    <a:off x="1650468" y="3021384"/>
                    <a:ext cx="453506" cy="453506"/>
                  </a:xfrm>
                  <a:prstGeom prst="ellipse">
                    <a:avLst/>
                  </a:prstGeom>
                  <a:blipFill>
                    <a:blip r:embed="rId3"/>
                    <a:stretch>
                      <a:fillRect/>
                    </a:stretch>
                  </a:blipFill>
                  <a:ln w="38100">
                    <a:solidFill>
                      <a:srgbClr val="FF0000"/>
                    </a:solidFill>
                  </a:ln>
                </p:spPr>
                <p:txBody>
                  <a:bodyPr/>
                  <a:lstStyle/>
                  <a:p>
                    <a:r>
                      <a:rPr lang="en-US">
                        <a:noFill/>
                      </a:rPr>
                      <a:t> </a:t>
                    </a:r>
                  </a:p>
                </p:txBody>
              </p:sp>
            </mc:Fallback>
          </mc:AlternateContent>
          <p:cxnSp>
            <p:nvCxnSpPr>
              <p:cNvPr id="84" name="Straight Arrow Connector 83">
                <a:extLst>
                  <a:ext uri="{FF2B5EF4-FFF2-40B4-BE49-F238E27FC236}">
                    <a16:creationId xmlns:a16="http://schemas.microsoft.com/office/drawing/2014/main" id="{3DAC8DC8-6BBC-48FB-B2D1-DC346691AAB5}"/>
                  </a:ext>
                </a:extLst>
              </p:cNvPr>
              <p:cNvCxnSpPr>
                <a:cxnSpLocks/>
                <a:stCxn id="89" idx="7"/>
                <a:endCxn id="83" idx="4"/>
              </p:cNvCxnSpPr>
              <p:nvPr/>
            </p:nvCxnSpPr>
            <p:spPr>
              <a:xfrm flipV="1">
                <a:off x="1475348" y="3474890"/>
                <a:ext cx="401873" cy="207384"/>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F64245B-9BEF-4474-9B35-D8ECA51FFA41}"/>
                  </a:ext>
                </a:extLst>
              </p:cNvPr>
              <p:cNvCxnSpPr>
                <a:cxnSpLocks/>
                <a:stCxn id="93" idx="1"/>
                <a:endCxn id="83" idx="4"/>
              </p:cNvCxnSpPr>
              <p:nvPr/>
            </p:nvCxnSpPr>
            <p:spPr>
              <a:xfrm flipH="1" flipV="1">
                <a:off x="1877221" y="3474890"/>
                <a:ext cx="293167" cy="158621"/>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10940FC-D1EB-469C-A6F2-4B1D6E4CAB4B}"/>
                  </a:ext>
                </a:extLst>
              </p:cNvPr>
              <p:cNvCxnSpPr>
                <a:cxnSpLocks/>
                <a:stCxn id="91" idx="0"/>
                <a:endCxn id="83" idx="5"/>
              </p:cNvCxnSpPr>
              <p:nvPr/>
            </p:nvCxnSpPr>
            <p:spPr>
              <a:xfrm flipH="1" flipV="1">
                <a:off x="2037560" y="3408476"/>
                <a:ext cx="1309938" cy="740897"/>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B7CB8F6-642D-47DE-9649-0EA5CB542BBE}"/>
                  </a:ext>
                </a:extLst>
              </p:cNvPr>
              <p:cNvCxnSpPr>
                <a:cxnSpLocks/>
                <a:stCxn id="90" idx="0"/>
                <a:endCxn id="83" idx="4"/>
              </p:cNvCxnSpPr>
              <p:nvPr/>
            </p:nvCxnSpPr>
            <p:spPr>
              <a:xfrm flipH="1" flipV="1">
                <a:off x="1877221" y="3474890"/>
                <a:ext cx="305792" cy="868633"/>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2629B118-7FA3-4BAB-B9F5-7F291DA82E72}"/>
                  </a:ext>
                </a:extLst>
              </p:cNvPr>
              <p:cNvCxnSpPr>
                <a:cxnSpLocks/>
                <a:stCxn id="92" idx="0"/>
                <a:endCxn id="83" idx="1"/>
              </p:cNvCxnSpPr>
              <p:nvPr/>
            </p:nvCxnSpPr>
            <p:spPr>
              <a:xfrm flipV="1">
                <a:off x="759168" y="3087798"/>
                <a:ext cx="957714" cy="1204135"/>
              </a:xfrm>
              <a:prstGeom prst="straightConnector1">
                <a:avLst/>
              </a:prstGeom>
              <a:ln w="412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sp>
          <p:nvSpPr>
            <p:cNvPr id="124" name="Rectangle 123">
              <a:extLst>
                <a:ext uri="{FF2B5EF4-FFF2-40B4-BE49-F238E27FC236}">
                  <a16:creationId xmlns:a16="http://schemas.microsoft.com/office/drawing/2014/main" id="{4135F302-AA64-41C7-871C-92C2C6C7015A}"/>
                </a:ext>
              </a:extLst>
            </p:cNvPr>
            <p:cNvSpPr/>
            <p:nvPr/>
          </p:nvSpPr>
          <p:spPr>
            <a:xfrm>
              <a:off x="5262380" y="3072708"/>
              <a:ext cx="938676" cy="45350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YES!</a:t>
              </a:r>
            </a:p>
          </p:txBody>
        </p:sp>
      </p:grpSp>
      <p:sp>
        <p:nvSpPr>
          <p:cNvPr id="126" name="Rectangle 125">
            <a:extLst>
              <a:ext uri="{FF2B5EF4-FFF2-40B4-BE49-F238E27FC236}">
                <a16:creationId xmlns:a16="http://schemas.microsoft.com/office/drawing/2014/main" id="{53B79878-C9EE-4B89-9360-B7BFFE0AD686}"/>
              </a:ext>
            </a:extLst>
          </p:cNvPr>
          <p:cNvSpPr/>
          <p:nvPr/>
        </p:nvSpPr>
        <p:spPr>
          <a:xfrm>
            <a:off x="4318726" y="5364304"/>
            <a:ext cx="1133630" cy="50091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Yes! </a:t>
            </a:r>
          </a:p>
        </p:txBody>
      </p:sp>
      <p:sp>
        <p:nvSpPr>
          <p:cNvPr id="6" name="Rectangle 5"/>
          <p:cNvSpPr/>
          <p:nvPr/>
        </p:nvSpPr>
        <p:spPr>
          <a:xfrm>
            <a:off x="3860104" y="689331"/>
            <a:ext cx="4107081" cy="18024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p:sp>
        <p:nvSpPr>
          <p:cNvPr id="7" name="Rectangle 6"/>
          <p:cNvSpPr/>
          <p:nvPr/>
        </p:nvSpPr>
        <p:spPr>
          <a:xfrm>
            <a:off x="8142337" y="2609174"/>
            <a:ext cx="4049663" cy="18943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4ColorCheck algorithm</a:t>
            </a:r>
          </a:p>
        </p:txBody>
      </p:sp>
      <p:sp>
        <p:nvSpPr>
          <p:cNvPr id="8" name="Rectangle 7"/>
          <p:cNvSpPr/>
          <p:nvPr/>
        </p:nvSpPr>
        <p:spPr>
          <a:xfrm>
            <a:off x="4018798" y="4670583"/>
            <a:ext cx="3789692" cy="18743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spTree>
    <p:extLst>
      <p:ext uri="{BB962C8B-B14F-4D97-AF65-F5344CB8AC3E}">
        <p14:creationId xmlns:p14="http://schemas.microsoft.com/office/powerpoint/2010/main" val="184535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0 L 0.32604 -0.01667 " pathEditMode="relative" rAng="0" ptsTypes="AA">
                                      <p:cBhvr>
                                        <p:cTn id="6" dur="2000" fill="hold"/>
                                        <p:tgtEl>
                                          <p:spTgt spid="9"/>
                                        </p:tgtEl>
                                        <p:attrNameLst>
                                          <p:attrName>ppt_x</p:attrName>
                                          <p:attrName>ppt_y</p:attrName>
                                        </p:attrNameLst>
                                      </p:cBhvr>
                                      <p:rCtr x="16302" y="-8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4.44444E-6 L 0.30899 -0.00046 " pathEditMode="relative" rAng="0" ptsTypes="AA">
                                      <p:cBhvr>
                                        <p:cTn id="10" dur="2000" fill="hold"/>
                                        <p:tgtEl>
                                          <p:spTgt spid="80"/>
                                        </p:tgtEl>
                                        <p:attrNameLst>
                                          <p:attrName>ppt_x</p:attrName>
                                          <p:attrName>ppt_y</p:attrName>
                                        </p:attrNameLst>
                                      </p:cBhvr>
                                      <p:rCtr x="15443" y="-2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30964 -0.00046 L 0.30821 0.28866 " pathEditMode="relative" rAng="0" ptsTypes="AA">
                                      <p:cBhvr>
                                        <p:cTn id="14" dur="2000" fill="hold"/>
                                        <p:tgtEl>
                                          <p:spTgt spid="80"/>
                                        </p:tgtEl>
                                        <p:attrNameLst>
                                          <p:attrName>ppt_x</p:attrName>
                                          <p:attrName>ppt_y</p:attrName>
                                        </p:attrNameLst>
                                      </p:cBhvr>
                                      <p:rCtr x="-78" y="14444"/>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1.85185E-6 L -0.00143 0.30116 " pathEditMode="relative" rAng="0" ptsTypes="AA">
                                      <p:cBhvr>
                                        <p:cTn id="18" dur="2000" fill="hold"/>
                                        <p:tgtEl>
                                          <p:spTgt spid="125"/>
                                        </p:tgtEl>
                                        <p:attrNameLst>
                                          <p:attrName>ppt_x</p:attrName>
                                          <p:attrName>ppt_y</p:attrName>
                                        </p:attrNameLst>
                                      </p:cBhvr>
                                      <p:rCtr x="-78" y="1504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143 0.30116 L -0.35481 0.30463 " pathEditMode="relative" rAng="0" ptsTypes="AA">
                                      <p:cBhvr>
                                        <p:cTn id="22" dur="2000" fill="hold"/>
                                        <p:tgtEl>
                                          <p:spTgt spid="125"/>
                                        </p:tgtEl>
                                        <p:attrNameLst>
                                          <p:attrName>ppt_x</p:attrName>
                                          <p:attrName>ppt_y</p:attrName>
                                        </p:attrNameLst>
                                      </p:cBhvr>
                                      <p:rCtr x="-17682" y="116"/>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1.04167E-6 1.11022E-16 L -0.21146 0.00486 " pathEditMode="relative" rAng="0" ptsTypes="AA">
                                      <p:cBhvr>
                                        <p:cTn id="26" dur="2000" fill="hold"/>
                                        <p:tgtEl>
                                          <p:spTgt spid="126"/>
                                        </p:tgtEl>
                                        <p:attrNameLst>
                                          <p:attrName>ppt_x</p:attrName>
                                          <p:attrName>ppt_y</p:attrName>
                                        </p:attrNameLst>
                                      </p:cBhvr>
                                      <p:rCtr x="-10573"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3ColorCheck(Graph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4ColorCheck(H)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Tree>
    <p:extLst>
      <p:ext uri="{BB962C8B-B14F-4D97-AF65-F5344CB8AC3E}">
        <p14:creationId xmlns:p14="http://schemas.microsoft.com/office/powerpoint/2010/main" val="2853851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AA4B-959A-4854-8931-DEAD4060EBB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E2B61A58-7F81-481D-B4A1-2D337E0525A7}"/>
              </a:ext>
            </a:extLst>
          </p:cNvPr>
          <p:cNvSpPr>
            <a:spLocks noGrp="1"/>
          </p:cNvSpPr>
          <p:nvPr>
            <p:ph idx="1"/>
          </p:nvPr>
        </p:nvSpPr>
        <p:spPr/>
        <p:txBody>
          <a:bodyPr>
            <a:normAutofit/>
          </a:bodyPr>
          <a:lstStyle/>
          <a:p>
            <a:r>
              <a:rPr lang="en-US" dirty="0"/>
              <a:t>We’re using a script to count the number of problems you’ve gotten in each category. We’ll post the results to canvas late tonight or early tomorrow.</a:t>
            </a:r>
          </a:p>
          <a:p>
            <a:r>
              <a:rPr lang="en-US" dirty="0"/>
              <a:t>When we do that, it will create A LOT of columns on canvas</a:t>
            </a:r>
          </a:p>
          <a:p>
            <a:r>
              <a:rPr lang="en-US" dirty="0"/>
              <a:t>You might want to switch to a “digest” email setting on canvas if you can. (You might get spammed otherwise).</a:t>
            </a:r>
          </a:p>
          <a:p>
            <a:endParaRPr lang="en-US" dirty="0"/>
          </a:p>
          <a:p>
            <a:r>
              <a:rPr lang="en-US" dirty="0"/>
              <a:t>It will show you scores as of this past weekend.</a:t>
            </a:r>
          </a:p>
          <a:p>
            <a:r>
              <a:rPr lang="en-US" dirty="0"/>
              <a:t>If something is wrong please tell us! We’ll have a thread on ed.</a:t>
            </a:r>
          </a:p>
        </p:txBody>
      </p:sp>
    </p:spTree>
    <p:extLst>
      <p:ext uri="{BB962C8B-B14F-4D97-AF65-F5344CB8AC3E}">
        <p14:creationId xmlns:p14="http://schemas.microsoft.com/office/powerpoint/2010/main" val="10491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endParaRPr lang="en-US" dirty="0"/>
              </a:p>
              <a:p>
                <a:endParaRPr lang="en-US" dirty="0"/>
              </a:p>
              <a:p>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b="-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1446550"/>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5" name="TextBox 4">
                <a:extLst>
                  <a:ext uri="{FF2B5EF4-FFF2-40B4-BE49-F238E27FC236}">
                    <a16:creationId xmlns:a16="http://schemas.microsoft.com/office/drawing/2014/main" id="{B7897C07-E2D9-4EDF-B69F-B200ABAB6938}"/>
                  </a:ext>
                </a:extLst>
              </p:cNvPr>
              <p:cNvSpPr txBox="1">
                <a:spLocks noRot="1" noChangeAspect="1" noMove="1" noResize="1" noEditPoints="1" noAdjustHandles="1" noChangeArrowheads="1" noChangeShapeType="1" noTextEdit="1"/>
              </p:cNvSpPr>
              <p:nvPr/>
            </p:nvSpPr>
            <p:spPr>
              <a:xfrm>
                <a:off x="774095" y="4044648"/>
                <a:ext cx="11113105" cy="1446550"/>
              </a:xfrm>
              <a:prstGeom prst="rect">
                <a:avLst/>
              </a:prstGeom>
              <a:blipFill>
                <a:blip r:embed="rId3"/>
                <a:stretch>
                  <a:fillRect l="-713" t="-2101" b="-7983"/>
                </a:stretch>
              </a:blipFill>
            </p:spPr>
            <p:txBody>
              <a:bodyPr/>
              <a:lstStyle/>
              <a:p>
                <a:r>
                  <a:rPr lang="en-US">
                    <a:noFill/>
                  </a:rPr>
                  <a:t> </a:t>
                </a:r>
              </a:p>
            </p:txBody>
          </p:sp>
        </mc:Fallback>
      </mc:AlternateContent>
    </p:spTree>
    <p:extLst>
      <p:ext uri="{BB962C8B-B14F-4D97-AF65-F5344CB8AC3E}">
        <p14:creationId xmlns:p14="http://schemas.microsoft.com/office/powerpoint/2010/main" val="588698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177004"/>
                <a:ext cx="11113105" cy="769441"/>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So we </a:t>
                </a:r>
                <a:r>
                  <a:rPr lang="en-US" sz="2200" b="1" dirty="0">
                    <a:solidFill>
                      <a:schemeClr val="accent2"/>
                    </a:solidFill>
                    <a:latin typeface="Segoe UI Semilight" panose="020B0402040204020203" pitchFamily="34" charset="0"/>
                    <a:cs typeface="Segoe UI Semilight" panose="020B0402040204020203" pitchFamily="34" charset="0"/>
                  </a:rPr>
                  <a:t>can’t 3-color </a:t>
                </a:r>
                <a14:m>
                  <m:oMath xmlns:m="http://schemas.openxmlformats.org/officeDocument/2006/math">
                    <m:r>
                      <a:rPr lang="en-US" sz="2200" b="1" i="1" smtClean="0">
                        <a:solidFill>
                          <a:schemeClr val="accent2"/>
                        </a:solidFill>
                        <a:latin typeface="Cambria Math" panose="02040503050406030204" pitchFamily="18" charset="0"/>
                        <a:cs typeface="Segoe UI Semilight" panose="020B0402040204020203" pitchFamily="34" charset="0"/>
                      </a:rPr>
                      <m:t>𝑮</m:t>
                    </m:r>
                  </m:oMath>
                </a14:m>
                <a:r>
                  <a:rPr lang="en-US" sz="2200" b="1" dirty="0">
                    <a:solidFill>
                      <a:schemeClr val="accent2"/>
                    </a:solidFill>
                    <a:latin typeface="Segoe UI Semilight" panose="020B0402040204020203" pitchFamily="34" charset="0"/>
                    <a:cs typeface="Segoe UI Semilight" panose="020B0402040204020203" pitchFamily="34" charset="0"/>
                  </a:rPr>
                  <a:t>. </a:t>
                </a:r>
                <a:r>
                  <a:rPr lang="en-US" sz="2200" dirty="0">
                    <a:solidFill>
                      <a:schemeClr val="accent2"/>
                    </a:solidFill>
                    <a:latin typeface="Segoe UI Semilight" panose="020B0402040204020203" pitchFamily="34" charset="0"/>
                    <a:cs typeface="Segoe UI Semilight" panose="020B0402040204020203" pitchFamily="34" charset="0"/>
                  </a:rPr>
                  <a:t>That’s going to be hard to work with.</a:t>
                </a:r>
              </a:p>
              <a:p>
                <a:r>
                  <a:rPr lang="en-US" sz="2200" b="1" dirty="0">
                    <a:solidFill>
                      <a:schemeClr val="accent2"/>
                    </a:solidFill>
                    <a:latin typeface="Segoe UI Semilight" panose="020B0402040204020203" pitchFamily="34" charset="0"/>
                    <a:cs typeface="Segoe UI Semilight" panose="020B0402040204020203" pitchFamily="34" charset="0"/>
                  </a:rPr>
                  <a:t>Take the contrapositive!!</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177004"/>
                <a:ext cx="11113105" cy="769441"/>
              </a:xfrm>
              <a:prstGeom prst="rect">
                <a:avLst/>
              </a:prstGeom>
              <a:blipFill>
                <a:blip r:embed="rId3"/>
                <a:stretch>
                  <a:fillRect l="-713" t="-4762" b="-16667"/>
                </a:stretch>
              </a:blipFill>
            </p:spPr>
            <p:txBody>
              <a:bodyPr/>
              <a:lstStyle/>
              <a:p>
                <a:r>
                  <a:rPr lang="en-US">
                    <a:noFill/>
                  </a:rPr>
                  <a:t> </a:t>
                </a:r>
              </a:p>
            </p:txBody>
          </p:sp>
        </mc:Fallback>
      </mc:AlternateContent>
    </p:spTree>
    <p:extLst>
      <p:ext uri="{BB962C8B-B14F-4D97-AF65-F5344CB8AC3E}">
        <p14:creationId xmlns:p14="http://schemas.microsoft.com/office/powerpoint/2010/main" val="112938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BBEB-5792-4AB1-AA17-635C50A3B35E}"/>
              </a:ext>
            </a:extLst>
          </p:cNvPr>
          <p:cNvSpPr>
            <a:spLocks noGrp="1"/>
          </p:cNvSpPr>
          <p:nvPr>
            <p:ph type="title"/>
          </p:nvPr>
        </p:nvSpPr>
        <p:spPr/>
        <p:txBody>
          <a:bodyPr/>
          <a:lstStyle/>
          <a:p>
            <a:r>
              <a:rPr lang="en-US" dirty="0"/>
              <a:t>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960E94-943E-40F8-90AC-11A9F88DF018}"/>
                  </a:ext>
                </a:extLst>
              </p:cNvPr>
              <p:cNvSpPr>
                <a:spLocks noGrp="1"/>
              </p:cNvSpPr>
              <p:nvPr>
                <p:ph idx="1"/>
              </p:nvPr>
            </p:nvSpPr>
            <p:spPr>
              <a:xfrm>
                <a:off x="575240" y="2959331"/>
                <a:ext cx="11187258" cy="3350030"/>
              </a:xfrm>
            </p:spPr>
            <p:txBody>
              <a:bodyPr/>
              <a:lstStyle/>
              <a:p>
                <a:r>
                  <a:rPr lang="en-US" dirty="0"/>
                  <a:t>TWO statements to prove: (“two directions”)</a:t>
                </a:r>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YES, then we say YES</a:t>
                </a:r>
              </a:p>
              <a:p>
                <a:pPr marL="0" indent="0">
                  <a:buNone/>
                </a:pPr>
                <a:endParaRPr lang="en-US" dirty="0"/>
              </a:p>
              <a:p>
                <a:r>
                  <a:rPr lang="en-US" dirty="0"/>
                  <a:t>If the correct answer for </a:t>
                </a:r>
                <a14:m>
                  <m:oMath xmlns:m="http://schemas.openxmlformats.org/officeDocument/2006/math">
                    <m:r>
                      <a:rPr lang="en-US" b="0" i="1" smtClean="0">
                        <a:latin typeface="Cambria Math" panose="02040503050406030204" pitchFamily="18" charset="0"/>
                      </a:rPr>
                      <m:t>𝐺</m:t>
                    </m:r>
                  </m:oMath>
                </a14:m>
                <a:r>
                  <a:rPr lang="en-US" dirty="0"/>
                  <a:t> is NO, then we say NO</a:t>
                </a:r>
              </a:p>
            </p:txBody>
          </p:sp>
        </mc:Choice>
        <mc:Fallback xmlns="">
          <p:sp>
            <p:nvSpPr>
              <p:cNvPr id="3" name="Content Placeholder 2">
                <a:extLst>
                  <a:ext uri="{FF2B5EF4-FFF2-40B4-BE49-F238E27FC236}">
                    <a16:creationId xmlns:a16="http://schemas.microsoft.com/office/drawing/2014/main" id="{68960E94-943E-40F8-90AC-11A9F88DF018}"/>
                  </a:ext>
                </a:extLst>
              </p:cNvPr>
              <p:cNvSpPr>
                <a:spLocks noGrp="1" noRot="1" noChangeAspect="1" noMove="1" noResize="1" noEditPoints="1" noAdjustHandles="1" noChangeArrowheads="1" noChangeShapeType="1" noTextEdit="1"/>
              </p:cNvSpPr>
              <p:nvPr>
                <p:ph idx="1"/>
              </p:nvPr>
            </p:nvSpPr>
            <p:spPr>
              <a:xfrm>
                <a:off x="575240" y="2959331"/>
                <a:ext cx="11187258" cy="3350030"/>
              </a:xfrm>
              <a:blipFill>
                <a:blip r:embed="rId2"/>
                <a:stretch>
                  <a:fillRect l="-654" t="-309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0CFD87F5-EB58-4855-91BD-7293D504868F}"/>
              </a:ext>
            </a:extLst>
          </p:cNvPr>
          <p:cNvSpPr txBox="1">
            <a:spLocks/>
          </p:cNvSpPr>
          <p:nvPr/>
        </p:nvSpPr>
        <p:spPr>
          <a:xfrm>
            <a:off x="4476680" y="263276"/>
            <a:ext cx="7492768" cy="240735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2ColorCheck(Graph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Let H be a copy of G</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Add a vertex to H, attach it to all                          	  other vertices.</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Bool answer = 3ColorCheck(H)</a:t>
            </a:r>
          </a:p>
          <a:p>
            <a:pPr marL="0" indent="0">
              <a:spcBef>
                <a:spcPts val="0"/>
              </a:spcBef>
              <a:buFont typeface="Tw Cen MT" panose="020B0602020104020603" pitchFamily="34" charset="0"/>
              <a:buNone/>
            </a:pPr>
            <a:r>
              <a:rPr lang="en-US" sz="2400" dirty="0">
                <a:latin typeface="Courier New" panose="02070309020205020404" pitchFamily="49" charset="0"/>
                <a:cs typeface="Courier New" panose="02070309020205020404" pitchFamily="49" charset="0"/>
              </a:rPr>
              <a:t>	return answer</a:t>
            </a:r>
          </a:p>
        </p:txBody>
      </p:sp>
      <p:sp>
        <p:nvSpPr>
          <p:cNvPr id="5" name="TextBox 4">
            <a:extLst>
              <a:ext uri="{FF2B5EF4-FFF2-40B4-BE49-F238E27FC236}">
                <a16:creationId xmlns:a16="http://schemas.microsoft.com/office/drawing/2014/main" id="{B7897C07-E2D9-4EDF-B69F-B200ABAB6938}"/>
              </a:ext>
            </a:extLst>
          </p:cNvPr>
          <p:cNvSpPr txBox="1"/>
          <p:nvPr/>
        </p:nvSpPr>
        <p:spPr>
          <a:xfrm>
            <a:off x="774095" y="4044648"/>
            <a:ext cx="11113105" cy="430887"/>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The new vertex can be a new color!</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9C4952D-B7E3-4312-8B2A-29AD545525D4}"/>
                  </a:ext>
                </a:extLst>
              </p:cNvPr>
              <p:cNvSpPr txBox="1"/>
              <p:nvPr/>
            </p:nvSpPr>
            <p:spPr>
              <a:xfrm>
                <a:off x="711744" y="5072896"/>
                <a:ext cx="11113105" cy="1785104"/>
              </a:xfrm>
              <a:prstGeom prst="rect">
                <a:avLst/>
              </a:prstGeom>
              <a:noFill/>
            </p:spPr>
            <p:txBody>
              <a:bodyPr wrap="square" rtlCol="0">
                <a:spAutoFit/>
              </a:bodyPr>
              <a:lstStyle/>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6" name="TextBox 5">
                <a:extLst>
                  <a:ext uri="{FF2B5EF4-FFF2-40B4-BE49-F238E27FC236}">
                    <a16:creationId xmlns:a16="http://schemas.microsoft.com/office/drawing/2014/main" id="{39C4952D-B7E3-4312-8B2A-29AD545525D4}"/>
                  </a:ext>
                </a:extLst>
              </p:cNvPr>
              <p:cNvSpPr txBox="1">
                <a:spLocks noRot="1" noChangeAspect="1" noMove="1" noResize="1" noEditPoints="1" noAdjustHandles="1" noChangeArrowheads="1" noChangeShapeType="1" noTextEdit="1"/>
              </p:cNvSpPr>
              <p:nvPr/>
            </p:nvSpPr>
            <p:spPr>
              <a:xfrm>
                <a:off x="711744" y="5072896"/>
                <a:ext cx="11113105" cy="1785104"/>
              </a:xfrm>
              <a:prstGeom prst="rect">
                <a:avLst/>
              </a:prstGeom>
              <a:blipFill>
                <a:blip r:embed="rId3"/>
                <a:stretch>
                  <a:fillRect l="-713" t="-2048" b="-6485"/>
                </a:stretch>
              </a:blipFill>
            </p:spPr>
            <p:txBody>
              <a:bodyPr/>
              <a:lstStyle/>
              <a:p>
                <a:r>
                  <a:rPr lang="en-US">
                    <a:noFill/>
                  </a:rPr>
                  <a:t> </a:t>
                </a:r>
              </a:p>
            </p:txBody>
          </p:sp>
        </mc:Fallback>
      </mc:AlternateContent>
    </p:spTree>
    <p:extLst>
      <p:ext uri="{BB962C8B-B14F-4D97-AF65-F5344CB8AC3E}">
        <p14:creationId xmlns:p14="http://schemas.microsoft.com/office/powerpoint/2010/main" val="312519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D292-4690-4604-B524-988F8FCCAC6A}"/>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E7FD829E-17AE-44CD-BFC0-B1DEF826D05C}"/>
              </a:ext>
            </a:extLst>
          </p:cNvPr>
          <p:cNvSpPr>
            <a:spLocks noGrp="1"/>
          </p:cNvSpPr>
          <p:nvPr>
            <p:ph idx="1"/>
          </p:nvPr>
        </p:nvSpPr>
        <p:spPr/>
        <p:txBody>
          <a:bodyPr/>
          <a:lstStyle/>
          <a:p>
            <a:r>
              <a:rPr lang="en-US" dirty="0"/>
              <a:t>Two DIFFERENT statements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80EFE7-2B05-49CC-9DD0-6D535BC3F2F9}"/>
                  </a:ext>
                </a:extLst>
              </p:cNvPr>
              <p:cNvSpPr txBox="1"/>
              <p:nvPr/>
            </p:nvSpPr>
            <p:spPr>
              <a:xfrm>
                <a:off x="575239" y="1982450"/>
                <a:ext cx="11113105" cy="1785104"/>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Correct Answer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Our algorithm says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If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is 3-colorable, then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will be 4-colorable – you can extend a 3-color labeling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to 4 colors on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𝐻</m:t>
                    </m:r>
                  </m:oMath>
                </a14:m>
                <a:r>
                  <a:rPr lang="en-US" sz="2200" dirty="0">
                    <a:solidFill>
                      <a:schemeClr val="accent2"/>
                    </a:solidFill>
                    <a:latin typeface="Segoe UI Semilight" panose="020B0402040204020203" pitchFamily="34" charset="0"/>
                    <a:cs typeface="Segoe UI Semilight" panose="020B0402040204020203" pitchFamily="34" charset="0"/>
                  </a:rPr>
                  <a:t> by making the new vertex the new color. All the edges in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have different colors (because we started with a 3-coloring) and any added edge has different endpoints (because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𝑣</m:t>
                    </m:r>
                  </m:oMath>
                </a14:m>
                <a:r>
                  <a:rPr lang="en-US" sz="2200" dirty="0">
                    <a:solidFill>
                      <a:schemeClr val="accent2"/>
                    </a:solidFill>
                    <a:latin typeface="Segoe UI Semilight" panose="020B0402040204020203" pitchFamily="34" charset="0"/>
                    <a:cs typeface="Segoe UI Semilight" panose="020B0402040204020203" pitchFamily="34" charset="0"/>
                  </a:rPr>
                  <a:t> is a new color) so 4ColorCheck returns True and we return True!</a:t>
                </a:r>
              </a:p>
            </p:txBody>
          </p:sp>
        </mc:Choice>
        <mc:Fallback xmlns="">
          <p:sp>
            <p:nvSpPr>
              <p:cNvPr id="4" name="TextBox 3">
                <a:extLst>
                  <a:ext uri="{FF2B5EF4-FFF2-40B4-BE49-F238E27FC236}">
                    <a16:creationId xmlns:a16="http://schemas.microsoft.com/office/drawing/2014/main" id="{5480EFE7-2B05-49CC-9DD0-6D535BC3F2F9}"/>
                  </a:ext>
                </a:extLst>
              </p:cNvPr>
              <p:cNvSpPr txBox="1">
                <a:spLocks noRot="1" noChangeAspect="1" noMove="1" noResize="1" noEditPoints="1" noAdjustHandles="1" noChangeArrowheads="1" noChangeShapeType="1" noTextEdit="1"/>
              </p:cNvSpPr>
              <p:nvPr/>
            </p:nvSpPr>
            <p:spPr>
              <a:xfrm>
                <a:off x="575239" y="1982450"/>
                <a:ext cx="11113105" cy="1785104"/>
              </a:xfrm>
              <a:prstGeom prst="rect">
                <a:avLst/>
              </a:prstGeom>
              <a:blipFill>
                <a:blip r:embed="rId2"/>
                <a:stretch>
                  <a:fillRect l="-713" t="-2048" b="-64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BC89377-6556-476D-9662-501D2E75D811}"/>
                  </a:ext>
                </a:extLst>
              </p:cNvPr>
              <p:cNvSpPr txBox="1"/>
              <p:nvPr/>
            </p:nvSpPr>
            <p:spPr>
              <a:xfrm>
                <a:off x="575238" y="4050088"/>
                <a:ext cx="11113105" cy="2123658"/>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Our algorithm says YES </a:t>
                </a:r>
                <a:r>
                  <a:rPr lang="en-US" sz="2200" dirty="0">
                    <a:latin typeface="Segoe UI Semilight" panose="020B0402040204020203" pitchFamily="34" charset="0"/>
                    <a:cs typeface="Segoe UI Semilight" panose="020B0402040204020203" pitchFamily="34" charset="0"/>
                    <a:sym typeface="Wingdings" panose="05000000000000000000" pitchFamily="2" charset="2"/>
                  </a:rPr>
                  <a:t> Correct Answer YES</a:t>
                </a:r>
                <a:endParaRPr lang="en-US" sz="2200" dirty="0">
                  <a:latin typeface="Segoe UI Semilight" panose="020B0402040204020203" pitchFamily="34" charset="0"/>
                  <a:cs typeface="Segoe UI Semilight" panose="020B0402040204020203" pitchFamily="34" charset="0"/>
                </a:endParaRPr>
              </a:p>
              <a:p>
                <a:r>
                  <a:rPr lang="en-US" sz="2200" dirty="0">
                    <a:solidFill>
                      <a:schemeClr val="accent2"/>
                    </a:solidFill>
                    <a:latin typeface="Segoe UI Semilight" panose="020B0402040204020203" pitchFamily="34" charset="0"/>
                    <a:cs typeface="Segoe UI Semilight" panose="020B0402040204020203" pitchFamily="34" charset="0"/>
                  </a:rPr>
                  <a:t>We want to show instead: If we say YES, then the correct answer is YES. </a:t>
                </a:r>
              </a:p>
              <a:p>
                <a:r>
                  <a:rPr lang="en-US" sz="2200" dirty="0">
                    <a:solidFill>
                      <a:schemeClr val="accent2"/>
                    </a:solidFill>
                    <a:latin typeface="Segoe UI Semilight" panose="020B0402040204020203" pitchFamily="34" charset="0"/>
                    <a:cs typeface="Segoe UI Semilight" panose="020B0402040204020203" pitchFamily="34" charset="0"/>
                  </a:rPr>
                  <a:t>If we say YES, then 4ColorCheck(H) must have returned YES, what does a 4-coloring of H look like? The added vertex must be a different color than all the other vertices (otherwise it’s not a valid coloring – there’s an edge between the added vertex and all others). So deleting the added vertex we get a 3-coloring of </a:t>
                </a:r>
                <a14:m>
                  <m:oMath xmlns:m="http://schemas.openxmlformats.org/officeDocument/2006/math">
                    <m:r>
                      <a:rPr lang="en-US" sz="2200" b="0" i="1" smtClean="0">
                        <a:solidFill>
                          <a:schemeClr val="accent2"/>
                        </a:solidFill>
                        <a:latin typeface="Cambria Math" panose="02040503050406030204" pitchFamily="18" charset="0"/>
                        <a:cs typeface="Segoe UI Semilight" panose="020B0402040204020203" pitchFamily="34" charset="0"/>
                      </a:rPr>
                      <m:t>𝐺</m:t>
                    </m:r>
                  </m:oMath>
                </a14:m>
                <a:r>
                  <a:rPr lang="en-US" sz="2200" dirty="0">
                    <a:solidFill>
                      <a:schemeClr val="accent2"/>
                    </a:solidFill>
                    <a:latin typeface="Segoe UI Semilight" panose="020B0402040204020203" pitchFamily="34" charset="0"/>
                    <a:cs typeface="Segoe UI Semilight" panose="020B0402040204020203" pitchFamily="34" charset="0"/>
                  </a:rPr>
                  <a:t>. So the right answer is YES!!</a:t>
                </a:r>
              </a:p>
            </p:txBody>
          </p:sp>
        </mc:Choice>
        <mc:Fallback xmlns="">
          <p:sp>
            <p:nvSpPr>
              <p:cNvPr id="5" name="TextBox 4">
                <a:extLst>
                  <a:ext uri="{FF2B5EF4-FFF2-40B4-BE49-F238E27FC236}">
                    <a16:creationId xmlns:a16="http://schemas.microsoft.com/office/drawing/2014/main" id="{1BC89377-6556-476D-9662-501D2E75D811}"/>
                  </a:ext>
                </a:extLst>
              </p:cNvPr>
              <p:cNvSpPr txBox="1">
                <a:spLocks noRot="1" noChangeAspect="1" noMove="1" noResize="1" noEditPoints="1" noAdjustHandles="1" noChangeArrowheads="1" noChangeShapeType="1" noTextEdit="1"/>
              </p:cNvSpPr>
              <p:nvPr/>
            </p:nvSpPr>
            <p:spPr>
              <a:xfrm>
                <a:off x="575238" y="4050088"/>
                <a:ext cx="11113105" cy="2123658"/>
              </a:xfrm>
              <a:prstGeom prst="rect">
                <a:avLst/>
              </a:prstGeom>
              <a:blipFill>
                <a:blip r:embed="rId3"/>
                <a:stretch>
                  <a:fillRect l="-713" t="-1433" b="-5158"/>
                </a:stretch>
              </a:blipFill>
            </p:spPr>
            <p:txBody>
              <a:bodyPr/>
              <a:lstStyle/>
              <a:p>
                <a:r>
                  <a:rPr lang="en-US">
                    <a:noFill/>
                  </a:rPr>
                  <a:t> </a:t>
                </a:r>
              </a:p>
            </p:txBody>
          </p:sp>
        </mc:Fallback>
      </mc:AlternateContent>
    </p:spTree>
    <p:extLst>
      <p:ext uri="{BB962C8B-B14F-4D97-AF65-F5344CB8AC3E}">
        <p14:creationId xmlns:p14="http://schemas.microsoft.com/office/powerpoint/2010/main" val="2648053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C744-0CE6-4063-AB9F-1E710CCB7A99}"/>
              </a:ext>
            </a:extLst>
          </p:cNvPr>
          <p:cNvSpPr>
            <a:spLocks noGrp="1"/>
          </p:cNvSpPr>
          <p:nvPr>
            <p:ph type="title"/>
          </p:nvPr>
        </p:nvSpPr>
        <p:spPr/>
        <p:txBody>
          <a:bodyPr/>
          <a:lstStyle/>
          <a:p>
            <a:r>
              <a:rPr lang="en-US" dirty="0"/>
              <a:t>Write two separate arguments</a:t>
            </a:r>
          </a:p>
        </p:txBody>
      </p:sp>
      <p:sp>
        <p:nvSpPr>
          <p:cNvPr id="3" name="Content Placeholder 2">
            <a:extLst>
              <a:ext uri="{FF2B5EF4-FFF2-40B4-BE49-F238E27FC236}">
                <a16:creationId xmlns:a16="http://schemas.microsoft.com/office/drawing/2014/main" id="{9D1E1A64-524F-48DD-943B-5352ECAC913F}"/>
              </a:ext>
            </a:extLst>
          </p:cNvPr>
          <p:cNvSpPr>
            <a:spLocks noGrp="1"/>
          </p:cNvSpPr>
          <p:nvPr>
            <p:ph idx="1"/>
          </p:nvPr>
        </p:nvSpPr>
        <p:spPr/>
        <p:txBody>
          <a:bodyPr/>
          <a:lstStyle/>
          <a:p>
            <a:r>
              <a:rPr lang="en-US" dirty="0"/>
              <a:t>You need to show </a:t>
            </a:r>
            <a:r>
              <a:rPr lang="en-US" b="1" dirty="0"/>
              <a:t>both </a:t>
            </a:r>
            <a:r>
              <a:rPr lang="en-US" dirty="0"/>
              <a:t>“we won’t get any false positives” and “we won’t get any false negatives.”</a:t>
            </a:r>
          </a:p>
          <a:p>
            <a:endParaRPr lang="en-US" dirty="0"/>
          </a:p>
          <a:p>
            <a:r>
              <a:rPr lang="en-US" dirty="0"/>
              <a:t>To make sure you handle both directions, I </a:t>
            </a:r>
            <a:r>
              <a:rPr lang="en-US" b="1" dirty="0"/>
              <a:t>strongly</a:t>
            </a:r>
            <a:r>
              <a:rPr lang="en-US" dirty="0"/>
              <a:t> recommend:</a:t>
            </a:r>
          </a:p>
          <a:p>
            <a:r>
              <a:rPr lang="en-US" dirty="0"/>
              <a:t>1. Always do two separate proofs (don’t try to prove both directions at once, don’t refer back to the prior proof and say “for the same reason”).</a:t>
            </a:r>
          </a:p>
          <a:p>
            <a:r>
              <a:rPr lang="en-US" dirty="0"/>
              <a:t>2. Don’t use contradiction (it’s easy to start from the wrong spot and accidentally prove the same direction twice without realizing it).</a:t>
            </a:r>
          </a:p>
          <a:p>
            <a:r>
              <a:rPr lang="en-US" dirty="0"/>
              <a:t>3. Follow one of the four pairs on the next slide (don’t accidentally take a contrapositive wrong)</a:t>
            </a:r>
          </a:p>
        </p:txBody>
      </p:sp>
    </p:spTree>
    <p:extLst>
      <p:ext uri="{BB962C8B-B14F-4D97-AF65-F5344CB8AC3E}">
        <p14:creationId xmlns:p14="http://schemas.microsoft.com/office/powerpoint/2010/main" val="4152925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F97E-663C-437F-8E2B-808F8D3EBE92}"/>
              </a:ext>
            </a:extLst>
          </p:cNvPr>
          <p:cNvSpPr>
            <a:spLocks noGrp="1"/>
          </p:cNvSpPr>
          <p:nvPr>
            <p:ph type="title"/>
          </p:nvPr>
        </p:nvSpPr>
        <p:spPr/>
        <p:txBody>
          <a:bodyPr/>
          <a:lstStyle/>
          <a:p>
            <a:r>
              <a:rPr lang="en-US" dirty="0"/>
              <a:t>Argument Outlines</a:t>
            </a:r>
          </a:p>
        </p:txBody>
      </p:sp>
      <p:sp>
        <p:nvSpPr>
          <p:cNvPr id="3" name="Content Placeholder 2">
            <a:extLst>
              <a:ext uri="{FF2B5EF4-FFF2-40B4-BE49-F238E27FC236}">
                <a16:creationId xmlns:a16="http://schemas.microsoft.com/office/drawing/2014/main" id="{9A6A791D-998F-4241-BFE7-381BB33B0624}"/>
              </a:ext>
            </a:extLst>
          </p:cNvPr>
          <p:cNvSpPr>
            <a:spLocks noGrp="1"/>
          </p:cNvSpPr>
          <p:nvPr>
            <p:ph idx="1"/>
          </p:nvPr>
        </p:nvSpPr>
        <p:spPr/>
        <p:txBody>
          <a:bodyPr>
            <a:normAutofit/>
          </a:bodyPr>
          <a:lstStyle/>
          <a:p>
            <a:pPr>
              <a:spcBef>
                <a:spcPts val="0"/>
              </a:spcBef>
            </a:pPr>
            <a:r>
              <a:rPr lang="en-US" sz="2400" b="1" dirty="0"/>
              <a:t>Most common</a:t>
            </a:r>
          </a:p>
          <a:p>
            <a:pPr>
              <a:spcBef>
                <a:spcPts val="0"/>
              </a:spcBef>
            </a:pPr>
            <a:r>
              <a:rPr lang="en-US" sz="2400" dirty="0"/>
              <a:t>If the correct answer is YES, then our algorithm says YES. </a:t>
            </a:r>
          </a:p>
          <a:p>
            <a:pPr>
              <a:spcBef>
                <a:spcPts val="0"/>
              </a:spcBef>
            </a:pPr>
            <a:r>
              <a:rPr lang="en-US" sz="2400" dirty="0"/>
              <a:t>And If our algorithm says YES, then the correct answer is YES</a:t>
            </a:r>
          </a:p>
          <a:p>
            <a:pPr>
              <a:spcBef>
                <a:spcPts val="0"/>
              </a:spcBef>
            </a:pPr>
            <a:endParaRPr lang="en-US" sz="1800" dirty="0"/>
          </a:p>
          <a:p>
            <a:pPr>
              <a:spcBef>
                <a:spcPts val="0"/>
              </a:spcBef>
            </a:pPr>
            <a:r>
              <a:rPr lang="en-US" sz="1800" b="1" dirty="0"/>
              <a:t>Less common but sometimes:</a:t>
            </a:r>
          </a:p>
          <a:p>
            <a:pPr>
              <a:spcBef>
                <a:spcPts val="0"/>
              </a:spcBef>
            </a:pPr>
            <a:r>
              <a:rPr lang="en-US" sz="1800" dirty="0"/>
              <a:t>If our algorithm says NO, then the correct answer is NO.</a:t>
            </a:r>
            <a:br>
              <a:rPr lang="en-US" sz="1800" dirty="0"/>
            </a:br>
            <a:r>
              <a:rPr lang="en-US" sz="1800" dirty="0"/>
              <a:t>And If our algorithm says YES, then the correct answer is YES</a:t>
            </a:r>
          </a:p>
          <a:p>
            <a:pPr>
              <a:spcBef>
                <a:spcPts val="0"/>
              </a:spcBef>
            </a:pPr>
            <a:br>
              <a:rPr lang="en-US" sz="1800" b="1" dirty="0"/>
            </a:br>
            <a:r>
              <a:rPr lang="en-US" sz="1800" b="1" dirty="0"/>
              <a:t>OR</a:t>
            </a:r>
          </a:p>
          <a:p>
            <a:pPr>
              <a:spcBef>
                <a:spcPts val="0"/>
              </a:spcBef>
            </a:pPr>
            <a:r>
              <a:rPr lang="en-US" sz="1800" dirty="0"/>
              <a:t>If the correct answer is YES, then our algorithm says YES. </a:t>
            </a:r>
          </a:p>
          <a:p>
            <a:pPr>
              <a:spcBef>
                <a:spcPts val="0"/>
              </a:spcBef>
            </a:pPr>
            <a:r>
              <a:rPr lang="en-US" sz="1800" dirty="0"/>
              <a:t>And If the correct answer is NO, then our algorithm says NO</a:t>
            </a:r>
          </a:p>
          <a:p>
            <a:pPr>
              <a:spcBef>
                <a:spcPts val="0"/>
              </a:spcBef>
            </a:pPr>
            <a:endParaRPr lang="en-US" sz="1800" dirty="0"/>
          </a:p>
          <a:p>
            <a:pPr>
              <a:spcBef>
                <a:spcPts val="0"/>
              </a:spcBef>
            </a:pPr>
            <a:r>
              <a:rPr lang="en-US" sz="1800" b="1" dirty="0"/>
              <a:t>Works, but rarely the best:</a:t>
            </a:r>
            <a:br>
              <a:rPr lang="en-US" sz="1800" b="1" dirty="0"/>
            </a:br>
            <a:r>
              <a:rPr lang="en-US" sz="1800" dirty="0"/>
              <a:t>If our algorithm says NO, then the correct answer is NO.</a:t>
            </a:r>
            <a:endParaRPr lang="en-US" sz="1800" b="1" dirty="0"/>
          </a:p>
          <a:p>
            <a:pPr>
              <a:spcBef>
                <a:spcPts val="0"/>
              </a:spcBef>
            </a:pPr>
            <a:r>
              <a:rPr lang="en-US" sz="1800" dirty="0"/>
              <a:t>And If the correct answer is NO, then our algorithm says NO</a:t>
            </a:r>
          </a:p>
        </p:txBody>
      </p:sp>
    </p:spTree>
    <p:extLst>
      <p:ext uri="{BB962C8B-B14F-4D97-AF65-F5344CB8AC3E}">
        <p14:creationId xmlns:p14="http://schemas.microsoft.com/office/powerpoint/2010/main" val="1217613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69753-4DB3-4BA3-9319-1063DB556AC7}"/>
              </a:ext>
            </a:extLst>
          </p:cNvPr>
          <p:cNvSpPr>
            <a:spLocks noGrp="1"/>
          </p:cNvSpPr>
          <p:nvPr>
            <p:ph type="title"/>
          </p:nvPr>
        </p:nvSpPr>
        <p:spPr/>
        <p:txBody>
          <a:bodyPr/>
          <a:lstStyle/>
          <a:p>
            <a:r>
              <a:rPr lang="en-US" dirty="0"/>
              <a:t>Back to Problem Ranking</a:t>
            </a:r>
          </a:p>
        </p:txBody>
      </p:sp>
      <p:sp>
        <p:nvSpPr>
          <p:cNvPr id="5" name="Text Placeholder 4">
            <a:extLst>
              <a:ext uri="{FF2B5EF4-FFF2-40B4-BE49-F238E27FC236}">
                <a16:creationId xmlns:a16="http://schemas.microsoft.com/office/drawing/2014/main" id="{98E54253-F771-4CB7-88C8-D4E89A8C2FD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488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(can be solved efficiently)</a:t>
            </a:r>
          </a:p>
        </p:txBody>
      </p:sp>
      <p:sp>
        <p:nvSpPr>
          <p:cNvPr id="3" name="Content Placeholder 2"/>
          <p:cNvSpPr>
            <a:spLocks noGrp="1"/>
          </p:cNvSpPr>
          <p:nvPr>
            <p:ph idx="1"/>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mc:AlternateContent xmlns:mc="http://schemas.openxmlformats.org/markup-compatibility/2006" xmlns:a14="http://schemas.microsoft.com/office/drawing/2010/main">
        <mc:Choice Requires="a14">
          <p:sp>
            <p:nvSpPr>
              <p:cNvPr id="4" name="Rectangle 3"/>
              <p:cNvSpPr/>
              <p:nvPr/>
            </p:nvSpPr>
            <p:spPr>
              <a:xfrm>
                <a:off x="575238" y="1372686"/>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575238" y="1372686"/>
                <a:ext cx="10168961" cy="1485900"/>
              </a:xfrm>
              <a:prstGeom prst="rect">
                <a:avLst/>
              </a:prstGeom>
              <a:blipFill rotWithShape="0">
                <a:blip r:embed="rId2"/>
                <a:stretch>
                  <a:fillRect l="-1199" r="-420" b="-6967"/>
                </a:stretch>
              </a:blipFill>
              <a:ln>
                <a:noFill/>
              </a:ln>
            </p:spPr>
            <p:txBody>
              <a:bodyPr/>
              <a:lstStyle/>
              <a:p>
                <a:r>
                  <a:rPr lang="en-US">
                    <a:noFill/>
                  </a:rPr>
                  <a:t> </a:t>
                </a:r>
              </a:p>
            </p:txBody>
          </p:sp>
        </mc:Fallback>
      </mc:AlternateContent>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sp>
        <p:nvSpPr>
          <p:cNvPr id="9" name="TextBox 8"/>
          <p:cNvSpPr txBox="1"/>
          <p:nvPr/>
        </p:nvSpPr>
        <p:spPr>
          <a:xfrm>
            <a:off x="575236" y="2858586"/>
            <a:ext cx="11097780" cy="224676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decision version of all problems we’ve solved in this class are in P.</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P is an example of a “complexity class”</a:t>
            </a:r>
          </a:p>
          <a:p>
            <a:r>
              <a:rPr lang="en-US" sz="2800" dirty="0">
                <a:latin typeface="Segoe UI Semilight" panose="020B0402040204020203" pitchFamily="34" charset="0"/>
                <a:cs typeface="Segoe UI Semilight" panose="020B0402040204020203" pitchFamily="34" charset="0"/>
              </a:rPr>
              <a:t>A set of problems that can be solved under some limitations (e.g. with some amount of memory or in some amount of time).</a:t>
            </a:r>
          </a:p>
        </p:txBody>
      </p:sp>
      <p:sp>
        <p:nvSpPr>
          <p:cNvPr id="7" name="Rectangle: Rounded Corners 6">
            <a:extLst>
              <a:ext uri="{FF2B5EF4-FFF2-40B4-BE49-F238E27FC236}">
                <a16:creationId xmlns:a16="http://schemas.microsoft.com/office/drawing/2014/main" id="{B5C4F50F-D90D-4E55-98FC-7C429537E799}"/>
              </a:ext>
            </a:extLst>
          </p:cNvPr>
          <p:cNvSpPr/>
          <p:nvPr/>
        </p:nvSpPr>
        <p:spPr>
          <a:xfrm>
            <a:off x="1618147" y="5291269"/>
            <a:ext cx="9335799" cy="1014667"/>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Problems go in complexity classes. Not algorithms. </a:t>
            </a:r>
          </a:p>
          <a:p>
            <a:pPr algn="ctr"/>
            <a:r>
              <a:rPr lang="en-US" sz="2800" dirty="0">
                <a:solidFill>
                  <a:schemeClr val="tx1"/>
                </a:solidFill>
                <a:latin typeface="Segoe UI Semilight" panose="020B0402040204020203" pitchFamily="34" charset="0"/>
                <a:cs typeface="Segoe UI Semilight" panose="020B0402040204020203" pitchFamily="34" charset="0"/>
              </a:rPr>
              <a:t>We’re comparing problem difficulty, not algorithm quality.</a:t>
            </a:r>
          </a:p>
        </p:txBody>
      </p:sp>
    </p:spTree>
    <p:extLst>
      <p:ext uri="{BB962C8B-B14F-4D97-AF65-F5344CB8AC3E}">
        <p14:creationId xmlns:p14="http://schemas.microsoft.com/office/powerpoint/2010/main" val="71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there is a certificate for that instance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1569660"/>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If you have a “YES” instance, a little birdy can magically find you this certificate-thing, and you’ll say “Oh yeah, that’s totally a yes instance!”</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it’s a NO instance? No guarantee. </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463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3060-1B97-4CE7-BF63-37B0A9299C60}"/>
              </a:ext>
            </a:extLst>
          </p:cNvPr>
          <p:cNvSpPr>
            <a:spLocks noGrp="1"/>
          </p:cNvSpPr>
          <p:nvPr>
            <p:ph type="title"/>
          </p:nvPr>
        </p:nvSpPr>
        <p:spPr/>
        <p:txBody>
          <a:bodyPr/>
          <a:lstStyle/>
          <a:p>
            <a:r>
              <a:rPr lang="en-US" dirty="0"/>
              <a:t>This week and next week</a:t>
            </a:r>
          </a:p>
        </p:txBody>
      </p:sp>
      <p:sp>
        <p:nvSpPr>
          <p:cNvPr id="3" name="Content Placeholder 2">
            <a:extLst>
              <a:ext uri="{FF2B5EF4-FFF2-40B4-BE49-F238E27FC236}">
                <a16:creationId xmlns:a16="http://schemas.microsoft.com/office/drawing/2014/main" id="{BA4612A8-F51D-4D2A-9AFF-30A413CF9832}"/>
              </a:ext>
            </a:extLst>
          </p:cNvPr>
          <p:cNvSpPr>
            <a:spLocks noGrp="1"/>
          </p:cNvSpPr>
          <p:nvPr>
            <p:ph idx="1"/>
          </p:nvPr>
        </p:nvSpPr>
        <p:spPr/>
        <p:txBody>
          <a:bodyPr/>
          <a:lstStyle/>
          <a:p>
            <a:r>
              <a:rPr lang="en-US" dirty="0"/>
              <a:t>What problems do we </a:t>
            </a:r>
            <a:r>
              <a:rPr lang="en-US" b="1" dirty="0"/>
              <a:t>not </a:t>
            </a:r>
            <a:r>
              <a:rPr lang="en-US" dirty="0"/>
              <a:t>know how to solve efficiently?</a:t>
            </a:r>
          </a:p>
          <a:p>
            <a:r>
              <a:rPr lang="en-US" dirty="0"/>
              <a:t>And how do we demonstrate it?</a:t>
            </a:r>
          </a:p>
          <a:p>
            <a:endParaRPr lang="en-US" dirty="0"/>
          </a:p>
          <a:p>
            <a:r>
              <a:rPr lang="en-US" dirty="0"/>
              <a:t>We need A LOT of definitions today.</a:t>
            </a:r>
          </a:p>
          <a:p>
            <a:r>
              <a:rPr lang="en-US" dirty="0"/>
              <a:t>We’ll bold new words and use them in context. </a:t>
            </a:r>
          </a:p>
          <a:p>
            <a:r>
              <a:rPr lang="en-US" dirty="0"/>
              <a:t>If you don’t recognize a word I say, please ask right away.</a:t>
            </a:r>
          </a:p>
          <a:p>
            <a:r>
              <a:rPr lang="en-US" dirty="0"/>
              <a:t>If you’re watching asynchronously, pause and back up to find the word.</a:t>
            </a:r>
          </a:p>
          <a:p>
            <a:r>
              <a:rPr lang="en-US" dirty="0"/>
              <a:t>There are too many words to infer from context if you missed one.</a:t>
            </a:r>
          </a:p>
        </p:txBody>
      </p:sp>
    </p:spTree>
    <p:extLst>
      <p:ext uri="{BB962C8B-B14F-4D97-AF65-F5344CB8AC3E}">
        <p14:creationId xmlns:p14="http://schemas.microsoft.com/office/powerpoint/2010/main" val="92874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sp>
        <p:nvSpPr>
          <p:cNvPr id="6" name="TextBox 5"/>
          <p:cNvSpPr txBox="1"/>
          <p:nvPr/>
        </p:nvSpPr>
        <p:spPr>
          <a:xfrm>
            <a:off x="4082784" y="3960341"/>
            <a:ext cx="3507208"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3-Coloring:</a:t>
            </a:r>
          </a:p>
          <a:p>
            <a:r>
              <a:rPr lang="en-US" dirty="0">
                <a:latin typeface="Segoe UI Semilight" panose="020B0402040204020203" pitchFamily="34" charset="0"/>
                <a:cs typeface="Segoe UI Semilight" panose="020B0402040204020203" pitchFamily="34" charset="0"/>
              </a:rPr>
              <a:t>Can you color vertices of a graph red, blue, and green so every edge has differently colored endpoints?</a:t>
            </a:r>
          </a:p>
          <a:p>
            <a:endParaRPr lang="en-US"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445664" y="3938267"/>
                <a:ext cx="3426690"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Light Spanning Tree:</a:t>
                </a:r>
              </a:p>
              <a:p>
                <a:r>
                  <a:rPr lang="en-US" dirty="0">
                    <a:latin typeface="Segoe UI Semilight" panose="020B0402040204020203" pitchFamily="34" charset="0"/>
                    <a:cs typeface="Segoe UI Semilight" panose="020B0402040204020203" pitchFamily="34" charset="0"/>
                  </a:rPr>
                  <a:t>Is there a spanning tree of graph </a:t>
                </a:r>
                <a14:m>
                  <m:oMath xmlns:m="http://schemas.openxmlformats.org/officeDocument/2006/math">
                    <m:r>
                      <a:rPr lang="en-US" b="0" i="1" smtClean="0">
                        <a:latin typeface="Cambria Math" panose="02040503050406030204" pitchFamily="18" charset="0"/>
                      </a:rPr>
                      <m:t>𝐺</m:t>
                    </m:r>
                  </m:oMath>
                </a14:m>
                <a:r>
                  <a:rPr lang="en-US" dirty="0">
                    <a:latin typeface="Segoe UI Semilight" panose="020B0402040204020203" pitchFamily="34" charset="0"/>
                    <a:cs typeface="Segoe UI Semilight" panose="020B0402040204020203" pitchFamily="34" charset="0"/>
                  </a:rPr>
                  <a:t> of weight at most </a:t>
                </a:r>
                <a14:m>
                  <m:oMath xmlns:m="http://schemas.openxmlformats.org/officeDocument/2006/math">
                    <m:r>
                      <a:rPr lang="en-US" b="0" i="1" smtClean="0">
                        <a:latin typeface="Cambria Math" panose="02040503050406030204" pitchFamily="18"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445664" y="3938267"/>
                <a:ext cx="3426690" cy="923330"/>
              </a:xfrm>
              <a:prstGeom prst="rect">
                <a:avLst/>
              </a:prstGeom>
              <a:blipFill>
                <a:blip r:embed="rId2"/>
                <a:stretch>
                  <a:fillRect l="-1423" t="-2632" r="-2135" b="-98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00422" y="3938267"/>
                <a:ext cx="3962076" cy="923330"/>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Large flow:</a:t>
                </a:r>
              </a:p>
              <a:p>
                <a:r>
                  <a:rPr lang="en-US" dirty="0">
                    <a:latin typeface="Segoe UI Semilight" panose="020B0402040204020203" pitchFamily="34" charset="0"/>
                    <a:cs typeface="Segoe UI Semilight" panose="020B0402040204020203" pitchFamily="34" charset="0"/>
                  </a:rPr>
                  <a:t>Is there a flow from </a:t>
                </a:r>
                <a14:m>
                  <m:oMath xmlns:m="http://schemas.openxmlformats.org/officeDocument/2006/math">
                    <m:r>
                      <a:rPr lang="en-US" b="0" i="1" smtClean="0">
                        <a:latin typeface="Cambria Math" panose="02040503050406030204" pitchFamily="18" charset="0"/>
                        <a:cs typeface="Segoe UI Semilight" panose="020B0402040204020203" pitchFamily="34" charset="0"/>
                      </a:rPr>
                      <m:t>𝑠</m:t>
                    </m:r>
                  </m:oMath>
                </a14:m>
                <a:r>
                  <a:rPr lang="en-US" dirty="0">
                    <a:latin typeface="Segoe UI Semilight" panose="020B0402040204020203" pitchFamily="34" charset="0"/>
                    <a:cs typeface="Segoe UI Semilight" panose="020B0402040204020203" pitchFamily="34" charset="0"/>
                  </a:rPr>
                  <a:t> to </a:t>
                </a:r>
                <a14:m>
                  <m:oMath xmlns:m="http://schemas.openxmlformats.org/officeDocument/2006/math">
                    <m:r>
                      <a:rPr lang="en-US" b="0" i="1" smtClean="0">
                        <a:latin typeface="Cambria Math" panose="02040503050406030204" pitchFamily="18" charset="0"/>
                        <a:cs typeface="Segoe UI Semilight" panose="020B0402040204020203" pitchFamily="34" charset="0"/>
                      </a:rPr>
                      <m:t>𝑡</m:t>
                    </m:r>
                  </m:oMath>
                </a14:m>
                <a:r>
                  <a:rPr lang="en-US" dirty="0">
                    <a:latin typeface="Segoe UI Semilight" panose="020B0402040204020203" pitchFamily="34" charset="0"/>
                    <a:cs typeface="Segoe UI Semilight" panose="020B0402040204020203" pitchFamily="34" charset="0"/>
                  </a:rPr>
                  <a:t> in </a:t>
                </a:r>
                <a14:m>
                  <m:oMath xmlns:m="http://schemas.openxmlformats.org/officeDocument/2006/math">
                    <m:r>
                      <a:rPr lang="en-US" b="0" i="1" smtClean="0">
                        <a:latin typeface="Cambria Math" panose="02040503050406030204" pitchFamily="18" charset="0"/>
                        <a:cs typeface="Segoe UI Semilight" panose="020B0402040204020203" pitchFamily="34" charset="0"/>
                      </a:rPr>
                      <m:t>𝐺</m:t>
                    </m:r>
                  </m:oMath>
                </a14:m>
                <a:r>
                  <a:rPr lang="en-US" dirty="0">
                    <a:latin typeface="Segoe UI Semilight" panose="020B0402040204020203" pitchFamily="34" charset="0"/>
                    <a:cs typeface="Segoe UI Semilight" panose="020B0402040204020203" pitchFamily="34" charset="0"/>
                  </a:rPr>
                  <a:t> of value at least </a:t>
                </a:r>
                <a14:m>
                  <m:oMath xmlns:m="http://schemas.openxmlformats.org/officeDocument/2006/math">
                    <m:r>
                      <a:rPr lang="en-US" b="0" i="1" smtClean="0">
                        <a:latin typeface="Cambria Math" panose="02040503050406030204" pitchFamily="18" charset="0"/>
                        <a:cs typeface="Segoe UI Semilight" panose="020B0402040204020203" pitchFamily="34" charset="0"/>
                      </a:rPr>
                      <m:t>𝑘</m:t>
                    </m:r>
                  </m:oMath>
                </a14:m>
                <a:r>
                  <a:rPr lang="en-US" dirty="0">
                    <a:latin typeface="Segoe UI Semilight" panose="020B0402040204020203" pitchFamily="34" charset="0"/>
                    <a:cs typeface="Segoe UI Semilight" panose="020B0402040204020203" pitchFamily="34" charset="0"/>
                  </a:rPr>
                  <a:t>?</a:t>
                </a:r>
              </a:p>
            </p:txBody>
          </p:sp>
        </mc:Choice>
        <mc:Fallback xmlns="">
          <p:sp>
            <p:nvSpPr>
              <p:cNvPr id="8" name="TextBox 7"/>
              <p:cNvSpPr txBox="1">
                <a:spLocks noRot="1" noChangeAspect="1" noMove="1" noResize="1" noEditPoints="1" noAdjustHandles="1" noChangeArrowheads="1" noChangeShapeType="1" noTextEdit="1"/>
              </p:cNvSpPr>
              <p:nvPr/>
            </p:nvSpPr>
            <p:spPr>
              <a:xfrm>
                <a:off x="7800422" y="3938267"/>
                <a:ext cx="3962076" cy="923330"/>
              </a:xfrm>
              <a:prstGeom prst="rect">
                <a:avLst/>
              </a:prstGeom>
              <a:blipFill>
                <a:blip r:embed="rId3"/>
                <a:stretch>
                  <a:fillRect l="-1385" t="-2632" r="-2615" b="-9868"/>
                </a:stretch>
              </a:blipFill>
            </p:spPr>
            <p:txBody>
              <a:bodyPr/>
              <a:lstStyle/>
              <a:p>
                <a:r>
                  <a:rPr lang="en-US">
                    <a:noFill/>
                  </a:rPr>
                  <a:t> </a:t>
                </a:r>
              </a:p>
            </p:txBody>
          </p:sp>
        </mc:Fallback>
      </mc:AlternateContent>
      <p:sp>
        <p:nvSpPr>
          <p:cNvPr id="11" name="TextBox 10"/>
          <p:cNvSpPr txBox="1"/>
          <p:nvPr/>
        </p:nvSpPr>
        <p:spPr>
          <a:xfrm>
            <a:off x="445664" y="5014431"/>
            <a:ext cx="3650974"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spanning tree itself.</a:t>
            </a:r>
          </a:p>
          <a:p>
            <a:r>
              <a:rPr lang="en-US" dirty="0">
                <a:solidFill>
                  <a:schemeClr val="accent2"/>
                </a:solidFill>
                <a:latin typeface="Segoe UI Semilight" panose="020B0402040204020203" pitchFamily="34" charset="0"/>
                <a:cs typeface="Segoe UI Semilight" panose="020B0402040204020203" pitchFamily="34" charset="0"/>
              </a:rPr>
              <a:t>Verify by checking it really connects every vertex and its weight.</a:t>
            </a:r>
          </a:p>
        </p:txBody>
      </p:sp>
      <p:sp>
        <p:nvSpPr>
          <p:cNvPr id="12" name="TextBox 11"/>
          <p:cNvSpPr txBox="1"/>
          <p:nvPr/>
        </p:nvSpPr>
        <p:spPr>
          <a:xfrm>
            <a:off x="7831897" y="5368166"/>
            <a:ext cx="3899125" cy="1200329"/>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flow itself.</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the capacity constraints, conservation, and that flow value at least k.</a:t>
            </a:r>
          </a:p>
        </p:txBody>
      </p:sp>
      <p:sp>
        <p:nvSpPr>
          <p:cNvPr id="13" name="TextBox 12"/>
          <p:cNvSpPr txBox="1"/>
          <p:nvPr/>
        </p:nvSpPr>
        <p:spPr>
          <a:xfrm>
            <a:off x="4138855" y="5433168"/>
            <a:ext cx="3451137" cy="646331"/>
          </a:xfrm>
          <a:prstGeom prst="rect">
            <a:avLst/>
          </a:prstGeom>
          <a:noFill/>
        </p:spPr>
        <p:txBody>
          <a:bodyPr wrap="square" rtlCol="0">
            <a:spAutoFit/>
          </a:bodyPr>
          <a:lstStyle/>
          <a:p>
            <a:r>
              <a:rPr lang="en-US" dirty="0">
                <a:solidFill>
                  <a:schemeClr val="accent2"/>
                </a:solidFill>
                <a:latin typeface="Segoe UI Semilight" panose="020B0402040204020203" pitchFamily="34" charset="0"/>
                <a:cs typeface="Segoe UI Semilight" panose="020B0402040204020203" pitchFamily="34" charset="0"/>
              </a:rPr>
              <a:t>The coloring.</a:t>
            </a:r>
            <a:br>
              <a:rPr lang="en-US" dirty="0">
                <a:solidFill>
                  <a:schemeClr val="accent2"/>
                </a:solidFill>
                <a:latin typeface="Segoe UI Semilight" panose="020B0402040204020203" pitchFamily="34" charset="0"/>
                <a:cs typeface="Segoe UI Semilight" panose="020B0402040204020203" pitchFamily="34" charset="0"/>
              </a:rPr>
            </a:br>
            <a:r>
              <a:rPr lang="en-US" dirty="0">
                <a:solidFill>
                  <a:schemeClr val="accent2"/>
                </a:solidFill>
                <a:latin typeface="Segoe UI Semilight" panose="020B0402040204020203" pitchFamily="34" charset="0"/>
                <a:cs typeface="Segoe UI Semilight" panose="020B0402040204020203" pitchFamily="34" charset="0"/>
              </a:rPr>
              <a:t>Verify by checking each edge.</a:t>
            </a:r>
          </a:p>
        </p:txBody>
      </p:sp>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NP (stands for “nondeterministic polynomial”)</a:t>
            </a:r>
          </a:p>
        </p:txBody>
      </p:sp>
      <p:sp>
        <p:nvSpPr>
          <p:cNvPr id="19" name="Rectangle 18">
            <a:extLst>
              <a:ext uri="{FF2B5EF4-FFF2-40B4-BE49-F238E27FC236}">
                <a16:creationId xmlns:a16="http://schemas.microsoft.com/office/drawing/2014/main" id="{8EF363AA-2C75-6F41-A02E-5058EFE7D7B5}"/>
              </a:ext>
            </a:extLst>
          </p:cNvPr>
          <p:cNvSpPr/>
          <p:nvPr/>
        </p:nvSpPr>
        <p:spPr>
          <a:xfrm>
            <a:off x="5748577" y="678864"/>
            <a:ext cx="6350726" cy="2185214"/>
          </a:xfrm>
          <a:prstGeom prst="rect">
            <a:avLst/>
          </a:prstGeom>
        </p:spPr>
        <p:txBody>
          <a:bodyPr wrap="square">
            <a:spAutoFit/>
          </a:bodyPr>
          <a:lstStyle/>
          <a:p>
            <a:r>
              <a:rPr lang="en-US" sz="2000" dirty="0">
                <a:latin typeface="Segoe UI Semilight" panose="020B0402040204020203" pitchFamily="34" charset="0"/>
                <a:cs typeface="Segoe UI Semilight" panose="020B0402040204020203" pitchFamily="34" charset="0"/>
              </a:rPr>
              <a:t>Decision Problems such that:</a:t>
            </a:r>
          </a:p>
          <a:p>
            <a:r>
              <a:rPr lang="en-US" sz="2000" dirty="0">
                <a:latin typeface="Segoe UI Semilight" panose="020B0402040204020203" pitchFamily="34" charset="0"/>
                <a:cs typeface="Segoe UI Semilight" panose="020B0402040204020203" pitchFamily="34" charset="0"/>
              </a:rPr>
              <a:t>If the answer is YES, you can prove the answer is yes by </a:t>
            </a:r>
          </a:p>
          <a:p>
            <a:pPr lvl="1"/>
            <a:r>
              <a:rPr lang="en-US" dirty="0">
                <a:latin typeface="Segoe UI Semilight" panose="020B0402040204020203" pitchFamily="34" charset="0"/>
                <a:cs typeface="Segoe UI Semilight" panose="020B0402040204020203" pitchFamily="34" charset="0"/>
              </a:rPr>
              <a:t>Being given a “proof” or a “certificate”</a:t>
            </a:r>
          </a:p>
          <a:p>
            <a:pPr lvl="1"/>
            <a:r>
              <a:rPr lang="en-US" dirty="0">
                <a:latin typeface="Segoe UI Semilight" panose="020B0402040204020203" pitchFamily="34" charset="0"/>
                <a:cs typeface="Segoe UI Semilight" panose="020B0402040204020203" pitchFamily="34" charset="0"/>
              </a:rPr>
              <a:t>Verifying that certificate in polynomial time. </a:t>
            </a:r>
          </a:p>
          <a:p>
            <a:r>
              <a:rPr lang="en-US" sz="2000" dirty="0">
                <a:latin typeface="Segoe UI Semilight" panose="020B0402040204020203" pitchFamily="34" charset="0"/>
                <a:cs typeface="Segoe UI Semilight" panose="020B0402040204020203" pitchFamily="34" charset="0"/>
              </a:rPr>
              <a:t>What certificate would be convenient for short paths? </a:t>
            </a:r>
          </a:p>
          <a:p>
            <a:pPr lvl="1"/>
            <a:r>
              <a:rPr lang="en-US" sz="2000" dirty="0">
                <a:latin typeface="Segoe UI Semilight" panose="020B0402040204020203" pitchFamily="34" charset="0"/>
                <a:cs typeface="Segoe UI Semilight" panose="020B0402040204020203" pitchFamily="34" charset="0"/>
              </a:rPr>
              <a:t>The path itself. Easy to check the path is really in the graph and really short.</a:t>
            </a:r>
          </a:p>
        </p:txBody>
      </p:sp>
    </p:spTree>
    <p:extLst>
      <p:ext uri="{BB962C8B-B14F-4D97-AF65-F5344CB8AC3E}">
        <p14:creationId xmlns:p14="http://schemas.microsoft.com/office/powerpoint/2010/main" val="1532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9778437" cy="1536356"/>
            <a:chOff x="575238" y="1718589"/>
            <a:chExt cx="5140063" cy="1536356"/>
          </a:xfrm>
        </p:grpSpPr>
        <p:sp>
          <p:nvSpPr>
            <p:cNvPr id="15" name="Rectangle 14">
              <a:extLst>
                <a:ext uri="{FF2B5EF4-FFF2-40B4-BE49-F238E27FC236}">
                  <a16:creationId xmlns:a16="http://schemas.microsoft.com/office/drawing/2014/main" id="{7E781696-D243-1148-8F65-F3A42C61482F}"/>
                </a:ext>
              </a:extLst>
            </p:cNvPr>
            <p:cNvSpPr/>
            <p:nvPr/>
          </p:nvSpPr>
          <p:spPr>
            <a:xfrm>
              <a:off x="575238" y="2018897"/>
              <a:ext cx="514006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if the answer is YES, there is a proof of that which can be verified in polynomial time.</a:t>
              </a:r>
            </a:p>
          </p:txBody>
        </p:sp>
        <p:sp>
          <p:nvSpPr>
            <p:cNvPr id="16" name="Rectangle 15">
              <a:extLst>
                <a:ext uri="{FF2B5EF4-FFF2-40B4-BE49-F238E27FC236}">
                  <a16:creationId xmlns:a16="http://schemas.microsoft.com/office/drawing/2014/main" id="{E749240B-44A3-434D-9114-19B508432F4F}"/>
                </a:ext>
              </a:extLst>
            </p:cNvPr>
            <p:cNvSpPr/>
            <p:nvPr/>
          </p:nvSpPr>
          <p:spPr>
            <a:xfrm>
              <a:off x="575239" y="1718589"/>
              <a:ext cx="5140062"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677656"/>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It’s a common misconception that NP stands for “not polynomial”</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Never, ever, ever, ever say “NP” stands for “not polynomial” </a:t>
            </a:r>
          </a:p>
          <a:p>
            <a:r>
              <a:rPr lang="en-US" sz="2400" dirty="0">
                <a:latin typeface="Segoe UI Semilight" panose="020B0402040204020203" pitchFamily="34" charset="0"/>
                <a:cs typeface="Segoe UI Semilight" panose="020B0402040204020203" pitchFamily="34" charset="0"/>
              </a:rPr>
              <a:t>Please</a:t>
            </a:r>
          </a:p>
          <a:p>
            <a:r>
              <a:rPr lang="en-US" sz="2400" dirty="0">
                <a:latin typeface="Segoe UI Semilight" panose="020B0402040204020203" pitchFamily="34" charset="0"/>
                <a:cs typeface="Segoe UI Semilight" panose="020B0402040204020203" pitchFamily="34" charset="0"/>
              </a:rPr>
              <a:t>Every time someone says that, a theoretical computer scientist sheds a single tear</a:t>
            </a:r>
          </a:p>
          <a:p>
            <a:r>
              <a:rPr lang="en-US" sz="2400" dirty="0">
                <a:latin typeface="Segoe UI Semilight" panose="020B0402040204020203" pitchFamily="34" charset="0"/>
                <a:cs typeface="Segoe UI Semilight" panose="020B0402040204020203" pitchFamily="34" charset="0"/>
              </a:rPr>
              <a:t>(That theoretical computer scientist is me)</a:t>
            </a:r>
          </a:p>
          <a:p>
            <a:endParaRPr lang="en-US" sz="2400" dirty="0">
              <a:latin typeface="Segoe UI Semilight" panose="020B0402040204020203" pitchFamily="34" charset="0"/>
              <a:cs typeface="Segoe UI Semilight" panose="020B0402040204020203" pitchFamily="34" charset="0"/>
            </a:endParaRP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87704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 vs. NP</a:t>
            </a:r>
          </a:p>
        </p:txBody>
      </p:sp>
      <p:sp>
        <p:nvSpPr>
          <p:cNvPr id="3" name="Content Placeholder 2"/>
          <p:cNvSpPr>
            <a:spLocks noGrp="1"/>
          </p:cNvSpPr>
          <p:nvPr>
            <p:ph idx="1"/>
          </p:nvPr>
        </p:nvSpPr>
        <p:spPr>
          <a:xfrm>
            <a:off x="575240" y="3367143"/>
            <a:ext cx="11187258" cy="2942217"/>
          </a:xfrm>
        </p:spPr>
        <p:txBody>
          <a:bodyPr>
            <a:normAutofit/>
          </a:bodyPr>
          <a:lstStyle/>
          <a:p>
            <a:r>
              <a:rPr lang="en-US" sz="2600" dirty="0"/>
              <a:t>If you’ll know it when you see it, can you also search to find it efficiently?</a:t>
            </a:r>
            <a:br>
              <a:rPr lang="en-US" sz="2600" dirty="0"/>
            </a:br>
            <a:endParaRPr lang="en-US" sz="2600" dirty="0"/>
          </a:p>
          <a:p>
            <a:br>
              <a:rPr lang="en-US" sz="2600" dirty="0"/>
            </a:br>
            <a:r>
              <a:rPr lang="en-US" sz="2600" dirty="0"/>
              <a:t>No one knows the answer to this question. </a:t>
            </a:r>
          </a:p>
          <a:p>
            <a:r>
              <a:rPr lang="en-US" sz="2600" dirty="0"/>
              <a:t>In fact, it’s the biggest unsolved question in Computer Science.</a:t>
            </a:r>
          </a:p>
        </p:txBody>
      </p:sp>
      <p:sp>
        <p:nvSpPr>
          <p:cNvPr id="4" name="Rectangle 3"/>
          <p:cNvSpPr/>
          <p:nvPr/>
        </p:nvSpPr>
        <p:spPr>
          <a:xfrm>
            <a:off x="575238" y="1372686"/>
            <a:ext cx="10168961" cy="199445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b="1" dirty="0"/>
              <a:t>Are P and NP the same complexity class? </a:t>
            </a:r>
          </a:p>
          <a:p>
            <a:r>
              <a:rPr lang="en-US" sz="2800" b="1" dirty="0"/>
              <a:t>That is, can every problem that can be </a:t>
            </a:r>
            <a:r>
              <a:rPr lang="en-US" sz="2800" dirty="0"/>
              <a:t>verified </a:t>
            </a:r>
            <a:r>
              <a:rPr lang="en-US" sz="2800" b="1" dirty="0"/>
              <a:t>in polynomial time also be </a:t>
            </a:r>
            <a:r>
              <a:rPr lang="en-US" sz="2800" dirty="0"/>
              <a:t>solved </a:t>
            </a:r>
            <a:r>
              <a:rPr lang="en-US" sz="2800" b="1" dirty="0"/>
              <a:t>in polynomial time.</a:t>
            </a:r>
            <a:endParaRPr lang="en-US" sz="2800" dirty="0"/>
          </a:p>
        </p:txBody>
      </p:sp>
      <p:sp>
        <p:nvSpPr>
          <p:cNvPr id="5" name="Rectangle 4"/>
          <p:cNvSpPr/>
          <p:nvPr/>
        </p:nvSpPr>
        <p:spPr>
          <a:xfrm>
            <a:off x="575237" y="1379037"/>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vs. NP</a:t>
            </a:r>
          </a:p>
        </p:txBody>
      </p:sp>
    </p:spTree>
    <p:extLst>
      <p:ext uri="{BB962C8B-B14F-4D97-AF65-F5344CB8AC3E}">
        <p14:creationId xmlns:p14="http://schemas.microsoft.com/office/powerpoint/2010/main" val="3868912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23DA-6FD1-46AB-BEA8-3446E2C0BD04}"/>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C4BA5B-286E-4E3A-8D5B-FC2C70744245}"/>
                  </a:ext>
                </a:extLst>
              </p:cNvPr>
              <p:cNvSpPr>
                <a:spLocks noGrp="1"/>
              </p:cNvSpPr>
              <p:nvPr>
                <p:ph idx="1"/>
              </p:nvPr>
            </p:nvSpPr>
            <p:spPr/>
            <p:txBody>
              <a:bodyPr/>
              <a:lstStyle/>
              <a:p>
                <a:r>
                  <a:rPr lang="en-US" dirty="0"/>
                  <a:t>Here are some new problems. Are they in NP? </a:t>
                </a:r>
              </a:p>
              <a:p>
                <a:r>
                  <a:rPr lang="en-US" dirty="0"/>
                  <a:t>If they’re in NP, what is the “certificate” when the answer is yes?</a:t>
                </a:r>
              </a:p>
              <a:p>
                <a:endParaRPr lang="en-US" dirty="0"/>
              </a:p>
              <a:p>
                <a:r>
                  <a:rPr lang="en-US" dirty="0"/>
                  <a:t>COMPOSITE – given an integer </a:t>
                </a:r>
                <a14:m>
                  <m:oMath xmlns:m="http://schemas.openxmlformats.org/officeDocument/2006/math">
                    <m:r>
                      <a:rPr lang="en-US" b="0" i="1" smtClean="0">
                        <a:latin typeface="Cambria Math" panose="02040503050406030204" pitchFamily="18" charset="0"/>
                      </a:rPr>
                      <m:t>𝑛</m:t>
                    </m:r>
                  </m:oMath>
                </a14:m>
                <a:r>
                  <a:rPr lang="en-US" dirty="0"/>
                  <a:t> is it composite (i.e. not prime)?</a:t>
                </a:r>
              </a:p>
              <a:p>
                <a:r>
                  <a:rPr lang="en-US" dirty="0"/>
                  <a:t>MAX-FLOW – find a maximum flow in a graph.</a:t>
                </a:r>
              </a:p>
              <a:p>
                <a:r>
                  <a:rPr lang="en-US" dirty="0"/>
                  <a:t>VERTEX-COVER – given a graph </a:t>
                </a:r>
                <a14:m>
                  <m:oMath xmlns:m="http://schemas.openxmlformats.org/officeDocument/2006/math">
                    <m:r>
                      <a:rPr lang="en-US" b="0" i="1" smtClean="0">
                        <a:latin typeface="Cambria Math" panose="02040503050406030204" pitchFamily="18" charset="0"/>
                      </a:rPr>
                      <m:t>𝐺</m:t>
                    </m:r>
                  </m:oMath>
                </a14:m>
                <a:r>
                  <a:rPr lang="en-US" dirty="0"/>
                  <a:t> and an integer </a:t>
                </a:r>
                <a14:m>
                  <m:oMath xmlns:m="http://schemas.openxmlformats.org/officeDocument/2006/math">
                    <m:r>
                      <a:rPr lang="en-US" b="0" i="1" smtClean="0">
                        <a:latin typeface="Cambria Math" panose="02040503050406030204" pitchFamily="18" charset="0"/>
                      </a:rPr>
                      <m:t>𝑘</m:t>
                    </m:r>
                  </m:oMath>
                </a14:m>
                <a:r>
                  <a:rPr lang="en-US" dirty="0"/>
                  <a:t>, does </a:t>
                </a:r>
                <a14:m>
                  <m:oMath xmlns:m="http://schemas.openxmlformats.org/officeDocument/2006/math">
                    <m:r>
                      <a:rPr lang="en-US" b="0" i="1" smtClean="0">
                        <a:latin typeface="Cambria Math" panose="02040503050406030204" pitchFamily="18" charset="0"/>
                      </a:rPr>
                      <m:t>𝐺</m:t>
                    </m:r>
                  </m:oMath>
                </a14:m>
                <a:r>
                  <a:rPr lang="en-US" dirty="0"/>
                  <a:t> have a vertex cover of size at most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endParaRPr lang="en-US" dirty="0"/>
              </a:p>
              <a:p>
                <a:r>
                  <a:rPr lang="en-US" dirty="0"/>
                  <a:t>NON-3-Color – given a graph </a:t>
                </a:r>
                <a14:m>
                  <m:oMath xmlns:m="http://schemas.openxmlformats.org/officeDocument/2006/math">
                    <m:r>
                      <a:rPr lang="en-US" b="0" i="1" smtClean="0">
                        <a:latin typeface="Cambria Math" panose="02040503050406030204" pitchFamily="18" charset="0"/>
                      </a:rPr>
                      <m:t>𝐺</m:t>
                    </m:r>
                  </m:oMath>
                </a14:m>
                <a:r>
                  <a:rPr lang="en-US" dirty="0"/>
                  <a:t>, is it not 3-colorable?  </a:t>
                </a:r>
              </a:p>
            </p:txBody>
          </p:sp>
        </mc:Choice>
        <mc:Fallback xmlns="">
          <p:sp>
            <p:nvSpPr>
              <p:cNvPr id="3" name="Content Placeholder 2">
                <a:extLst>
                  <a:ext uri="{FF2B5EF4-FFF2-40B4-BE49-F238E27FC236}">
                    <a16:creationId xmlns:a16="http://schemas.microsoft.com/office/drawing/2014/main" id="{B7C4BA5B-286E-4E3A-8D5B-FC2C7074424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2957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EA72-1F98-465A-8ED2-172A28868F19}"/>
              </a:ext>
            </a:extLst>
          </p:cNvPr>
          <p:cNvSpPr>
            <a:spLocks noGrp="1"/>
          </p:cNvSpPr>
          <p:nvPr>
            <p:ph type="title"/>
          </p:nvPr>
        </p:nvSpPr>
        <p:spPr/>
        <p:txBody>
          <a:bodyPr/>
          <a:lstStyle/>
          <a:p>
            <a:r>
              <a:rPr lang="en-US" dirty="0"/>
              <a:t>Some New Problems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855B2C-FED9-47FE-9FDB-083319841E62}"/>
                  </a:ext>
                </a:extLst>
              </p:cNvPr>
              <p:cNvSpPr>
                <a:spLocks noGrp="1"/>
              </p:cNvSpPr>
              <p:nvPr>
                <p:ph idx="1"/>
              </p:nvPr>
            </p:nvSpPr>
            <p:spPr/>
            <p:txBody>
              <a:bodyPr/>
              <a:lstStyle/>
              <a:p>
                <a:r>
                  <a:rPr lang="en-US" dirty="0"/>
                  <a:t>COMPOSITE – given an integer </a:t>
                </a:r>
                <a14:m>
                  <m:oMath xmlns:m="http://schemas.openxmlformats.org/officeDocument/2006/math">
                    <m:r>
                      <a:rPr lang="en-US" i="1">
                        <a:latin typeface="Cambria Math" panose="02040503050406030204" pitchFamily="18" charset="0"/>
                      </a:rPr>
                      <m:t>𝑛</m:t>
                    </m:r>
                  </m:oMath>
                </a14:m>
                <a:r>
                  <a:rPr lang="en-US" dirty="0"/>
                  <a:t> is it composite (i.e. not prime)?</a:t>
                </a:r>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factors). </a:t>
                </a:r>
              </a:p>
              <a:p>
                <a:r>
                  <a:rPr lang="en-US" dirty="0"/>
                  <a:t>MAX-FLOW – find a maximum flow in a graph.</a:t>
                </a:r>
              </a:p>
              <a:p>
                <a:r>
                  <a:rPr lang="en-US" dirty="0"/>
                  <a:t>Not in </a:t>
                </a:r>
                <a14:m>
                  <m:oMath xmlns:m="http://schemas.openxmlformats.org/officeDocument/2006/math">
                    <m:r>
                      <a:rPr lang="en-US" b="0" i="1" smtClean="0">
                        <a:latin typeface="Cambria Math" panose="02040503050406030204" pitchFamily="18" charset="0"/>
                      </a:rPr>
                      <m:t>𝑁𝑃</m:t>
                    </m:r>
                  </m:oMath>
                </a14:m>
                <a:r>
                  <a:rPr lang="en-US" dirty="0"/>
                  <a:t> (not a decision problem)</a:t>
                </a:r>
              </a:p>
              <a:p>
                <a:r>
                  <a:rPr lang="en-US" dirty="0"/>
                  <a:t>VERTEX-COVER – given a graph </a:t>
                </a:r>
                <a14:m>
                  <m:oMath xmlns:m="http://schemas.openxmlformats.org/officeDocument/2006/math">
                    <m:r>
                      <a:rPr lang="en-US" i="1">
                        <a:latin typeface="Cambria Math" panose="02040503050406030204" pitchFamily="18" charset="0"/>
                      </a:rPr>
                      <m:t>𝐺</m:t>
                    </m:r>
                  </m:oMath>
                </a14:m>
                <a:r>
                  <a:rPr lang="en-US" dirty="0"/>
                  <a:t> and an integer </a:t>
                </a:r>
                <a14:m>
                  <m:oMath xmlns:m="http://schemas.openxmlformats.org/officeDocument/2006/math">
                    <m:r>
                      <a:rPr lang="en-US" i="1">
                        <a:latin typeface="Cambria Math" panose="02040503050406030204" pitchFamily="18" charset="0"/>
                      </a:rPr>
                      <m:t>𝑘</m:t>
                    </m:r>
                  </m:oMath>
                </a14:m>
                <a:r>
                  <a:rPr lang="en-US" dirty="0"/>
                  <a:t>, does </a:t>
                </a:r>
                <a14:m>
                  <m:oMath xmlns:m="http://schemas.openxmlformats.org/officeDocument/2006/math">
                    <m:r>
                      <a:rPr lang="en-US" i="1">
                        <a:latin typeface="Cambria Math" panose="02040503050406030204" pitchFamily="18" charset="0"/>
                      </a:rPr>
                      <m:t>𝐺</m:t>
                    </m:r>
                  </m:oMath>
                </a14:m>
                <a:r>
                  <a:rPr lang="en-US" dirty="0"/>
                  <a:t> have a vertex cover of size at most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m:t>
                    </m:r>
                  </m:oMath>
                </a14:m>
                <a:endParaRPr lang="en-US" dirty="0"/>
              </a:p>
              <a:p>
                <a:r>
                  <a:rPr lang="en-US" dirty="0"/>
                  <a:t>In </a:t>
                </a:r>
                <a14:m>
                  <m:oMath xmlns:m="http://schemas.openxmlformats.org/officeDocument/2006/math">
                    <m:r>
                      <a:rPr lang="en-US" b="0" i="1" smtClean="0">
                        <a:latin typeface="Cambria Math" panose="02040503050406030204" pitchFamily="18" charset="0"/>
                      </a:rPr>
                      <m:t>𝑁𝑃</m:t>
                    </m:r>
                  </m:oMath>
                </a14:m>
                <a:r>
                  <a:rPr lang="en-US" dirty="0"/>
                  <a:t> (certificate is cover)</a:t>
                </a:r>
              </a:p>
              <a:p>
                <a:r>
                  <a:rPr lang="en-US" dirty="0"/>
                  <a:t>NON-3-Color – given a graph </a:t>
                </a:r>
                <a14:m>
                  <m:oMath xmlns:m="http://schemas.openxmlformats.org/officeDocument/2006/math">
                    <m:r>
                      <a:rPr lang="en-US" i="1">
                        <a:latin typeface="Cambria Math" panose="02040503050406030204" pitchFamily="18" charset="0"/>
                      </a:rPr>
                      <m:t>𝐺</m:t>
                    </m:r>
                  </m:oMath>
                </a14:m>
                <a:r>
                  <a:rPr lang="en-US" dirty="0"/>
                  <a:t>, is it not 3-colorable?  </a:t>
                </a:r>
              </a:p>
              <a:p>
                <a:r>
                  <a:rPr lang="en-US" dirty="0"/>
                  <a:t>Not known to be in </a:t>
                </a:r>
                <a14:m>
                  <m:oMath xmlns:m="http://schemas.openxmlformats.org/officeDocument/2006/math">
                    <m:r>
                      <a:rPr lang="en-US" b="0" i="1" smtClean="0">
                        <a:latin typeface="Cambria Math" panose="02040503050406030204" pitchFamily="18" charset="0"/>
                      </a:rPr>
                      <m:t>𝑁𝑃</m:t>
                    </m:r>
                  </m:oMath>
                </a14:m>
                <a:r>
                  <a:rPr lang="en-US" dirty="0"/>
                  <a:t>.</a:t>
                </a:r>
              </a:p>
            </p:txBody>
          </p:sp>
        </mc:Choice>
        <mc:Fallback xmlns="">
          <p:sp>
            <p:nvSpPr>
              <p:cNvPr id="3" name="Content Placeholder 2">
                <a:extLst>
                  <a:ext uri="{FF2B5EF4-FFF2-40B4-BE49-F238E27FC236}">
                    <a16:creationId xmlns:a16="http://schemas.microsoft.com/office/drawing/2014/main" id="{F2855B2C-FED9-47FE-9FDB-083319841E62}"/>
                  </a:ext>
                </a:extLst>
              </p:cNvPr>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spTree>
    <p:extLst>
      <p:ext uri="{BB962C8B-B14F-4D97-AF65-F5344CB8AC3E}">
        <p14:creationId xmlns:p14="http://schemas.microsoft.com/office/powerpoint/2010/main" val="2783524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Let’s say we want to figure out if every problem in NP can actually be solved efficiently.</a:t>
                </a:r>
              </a:p>
              <a:p>
                <a:r>
                  <a:rPr lang="en-US" sz="2800" dirty="0"/>
                  <a:t>We might want to start with a really hard problem in NP. </a:t>
                </a:r>
              </a:p>
              <a:p>
                <a:r>
                  <a:rPr lang="en-US" sz="2800" dirty="0"/>
                  <a:t>What is the hardest problem in NP?</a:t>
                </a:r>
              </a:p>
              <a:p>
                <a:r>
                  <a:rPr lang="en-US" sz="2800" dirty="0"/>
                  <a:t>What does it mean to be a hard problem?</a:t>
                </a:r>
              </a:p>
              <a:p>
                <a:r>
                  <a:rPr lang="en-US" sz="2800" dirty="0"/>
                  <a:t>Reductions are a good definition:</a:t>
                </a:r>
              </a:p>
              <a:p>
                <a:pPr lvl="1"/>
                <a:r>
                  <a:rPr lang="en-US" sz="2400" dirty="0"/>
                  <a:t>If A reduces to B then “A </a:t>
                </a:r>
                <a14:m>
                  <m:oMath xmlns:m="http://schemas.openxmlformats.org/officeDocument/2006/math">
                    <m:r>
                      <a:rPr lang="en-US" sz="2400" b="0" i="1" smtClean="0">
                        <a:latin typeface="Cambria Math" panose="02040503050406030204" pitchFamily="18" charset="0"/>
                      </a:rPr>
                      <m:t>≤</m:t>
                    </m:r>
                  </m:oMath>
                </a14:m>
                <a:r>
                  <a:rPr lang="en-US" sz="2400" dirty="0"/>
                  <a:t> B” (in terms of difficulty)</a:t>
                </a:r>
              </a:p>
              <a:p>
                <a:pPr lvl="2"/>
                <a:r>
                  <a:rPr lang="en-US" sz="2000" dirty="0"/>
                  <a:t>Once you have an algorithm for B, you have one for A automatically from the reduction!</a:t>
                </a:r>
              </a:p>
              <a:p>
                <a:pPr marL="0" indent="0">
                  <a:buNone/>
                </a:pPr>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86966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NP-hardness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233859"/>
                <a:ext cx="11187258" cy="3075502"/>
              </a:xfrm>
            </p:spPr>
            <p:txBody>
              <a:bodyPr>
                <a:normAutofit lnSpcReduction="10000"/>
              </a:bodyPr>
              <a:lstStyle/>
              <a:p>
                <a:r>
                  <a:rPr lang="en-US" sz="2800" dirty="0"/>
                  <a:t>An NP-hard problem is “hard enough” to design algorithms for that if you write an efficient algorithm for it, you’ve (by accident) designed an algorithm that works for every problem in NP. </a:t>
                </a:r>
              </a:p>
              <a:p>
                <a:endParaRPr lang="en-US" dirty="0"/>
              </a:p>
              <a:p>
                <a:r>
                  <a:rPr lang="en-US" sz="2800" dirty="0"/>
                  <a:t>What does it look like? Let </a:t>
                </a:r>
                <a14:m>
                  <m:oMath xmlns:m="http://schemas.openxmlformats.org/officeDocument/2006/math">
                    <m:r>
                      <a:rPr lang="en-US" sz="2800" b="0" i="1" smtClean="0">
                        <a:latin typeface="Cambria Math" panose="02040503050406030204" pitchFamily="18" charset="0"/>
                      </a:rPr>
                      <m:t>𝐴</m:t>
                    </m:r>
                  </m:oMath>
                </a14:m>
                <a:r>
                  <a:rPr lang="en-US" sz="2800" dirty="0"/>
                  <a:t> be in NP, and let </a:t>
                </a:r>
                <a14:m>
                  <m:oMath xmlns:m="http://schemas.openxmlformats.org/officeDocument/2006/math">
                    <m:r>
                      <a:rPr lang="en-US" sz="2800" b="0" i="1" smtClean="0">
                        <a:latin typeface="Cambria Math" panose="02040503050406030204" pitchFamily="18" charset="0"/>
                      </a:rPr>
                      <m:t>𝐵</m:t>
                    </m:r>
                  </m:oMath>
                </a14:m>
                <a:r>
                  <a:rPr lang="en-US" sz="2800" dirty="0"/>
                  <a:t> be the NP-hard problem you solved, on an input to </a:t>
                </a:r>
                <a14:m>
                  <m:oMath xmlns:m="http://schemas.openxmlformats.org/officeDocument/2006/math">
                    <m:r>
                      <a:rPr lang="en-US" sz="2800" b="0" i="1" smtClean="0">
                        <a:latin typeface="Cambria Math" panose="02040503050406030204" pitchFamily="18" charset="0"/>
                      </a:rPr>
                      <m:t>𝐴</m:t>
                    </m:r>
                  </m:oMath>
                </a14:m>
                <a:r>
                  <a:rPr lang="en-US" sz="2800" dirty="0"/>
                  <a:t>, “run the reduction” and plug in your actual algorithm for </a:t>
                </a:r>
                <a14:m>
                  <m:oMath xmlns:m="http://schemas.openxmlformats.org/officeDocument/2006/math">
                    <m:r>
                      <a:rPr lang="en-US" sz="2800" b="0" i="1" smtClean="0">
                        <a:latin typeface="Cambria Math" panose="02040503050406030204" pitchFamily="18" charset="0"/>
                      </a:rPr>
                      <m:t>𝐵</m:t>
                    </m:r>
                  </m:oMath>
                </a14:m>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233859"/>
                <a:ext cx="11187258" cy="3075502"/>
              </a:xfrm>
              <a:blipFill>
                <a:blip r:embed="rId2"/>
                <a:stretch>
                  <a:fillRect l="-708" t="-4752"/>
                </a:stretch>
              </a:blipFill>
            </p:spPr>
            <p:txBody>
              <a:bodyPr/>
              <a:lstStyle/>
              <a:p>
                <a:r>
                  <a:rPr lang="en-US">
                    <a:noFill/>
                  </a:rPr>
                  <a:t> </a:t>
                </a:r>
              </a:p>
            </p:txBody>
          </p:sp>
        </mc:Fallback>
      </mc:AlternateContent>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Tree>
    <p:extLst>
      <p:ext uri="{BB962C8B-B14F-4D97-AF65-F5344CB8AC3E}">
        <p14:creationId xmlns:p14="http://schemas.microsoft.com/office/powerpoint/2010/main" val="13241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3233859"/>
            <a:ext cx="11187258" cy="3075502"/>
          </a:xfrm>
        </p:spPr>
        <p:txBody>
          <a:bodyPr>
            <a:normAutofit/>
          </a:bodyPr>
          <a:lstStyle/>
          <a:p>
            <a:r>
              <a:rPr lang="en-US" sz="2800" dirty="0"/>
              <a:t>An NP-complete problem is a “hardest” problem in NP.</a:t>
            </a:r>
          </a:p>
          <a:p>
            <a:r>
              <a:rPr lang="en-US" sz="2800" dirty="0"/>
              <a:t>If you have an algorithm to solve an NP-complete problem, you have an algorithm for </a:t>
            </a:r>
            <a:r>
              <a:rPr lang="en-US" sz="2800" b="1" dirty="0"/>
              <a:t>every </a:t>
            </a:r>
            <a:r>
              <a:rPr lang="en-US" sz="2800" dirty="0"/>
              <a:t>problem in NP. </a:t>
            </a:r>
          </a:p>
          <a:p>
            <a:r>
              <a:rPr lang="en-US" sz="2800" dirty="0"/>
              <a:t>An NP-complete problem is a </a:t>
            </a:r>
            <a:r>
              <a:rPr lang="en-US" sz="2800" b="1" dirty="0"/>
              <a:t>universal language </a:t>
            </a:r>
            <a:r>
              <a:rPr lang="en-US" sz="2800" dirty="0"/>
              <a:t>for encoding “I’ll know it when I see it” problems.</a:t>
            </a:r>
          </a:p>
        </p:txBody>
      </p:sp>
      <p:sp>
        <p:nvSpPr>
          <p:cNvPr id="8" name="Rectangle 7"/>
          <p:cNvSpPr/>
          <p:nvPr/>
        </p:nvSpPr>
        <p:spPr>
          <a:xfrm>
            <a:off x="575237" y="1454812"/>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9" name="Rectangle 8"/>
          <p:cNvSpPr/>
          <p:nvPr/>
        </p:nvSpPr>
        <p:spPr>
          <a:xfrm>
            <a:off x="575237" y="1454812"/>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p:spTree>
    <p:extLst>
      <p:ext uri="{BB962C8B-B14F-4D97-AF65-F5344CB8AC3E}">
        <p14:creationId xmlns:p14="http://schemas.microsoft.com/office/powerpoint/2010/main" val="181986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77E9-8EB1-4172-8DD8-DDD0FC96326F}"/>
              </a:ext>
            </a:extLst>
          </p:cNvPr>
          <p:cNvSpPr>
            <a:spLocks noGrp="1"/>
          </p:cNvSpPr>
          <p:nvPr>
            <p:ph type="title"/>
          </p:nvPr>
        </p:nvSpPr>
        <p:spPr/>
        <p:txBody>
          <a:bodyPr/>
          <a:lstStyle/>
          <a:p>
            <a:r>
              <a:rPr lang="en-US" dirty="0"/>
              <a:t>How do we know a problem is hard?</a:t>
            </a:r>
          </a:p>
        </p:txBody>
      </p:sp>
      <p:sp>
        <p:nvSpPr>
          <p:cNvPr id="3" name="Content Placeholder 2">
            <a:extLst>
              <a:ext uri="{FF2B5EF4-FFF2-40B4-BE49-F238E27FC236}">
                <a16:creationId xmlns:a16="http://schemas.microsoft.com/office/drawing/2014/main" id="{7990DB93-B7F8-473D-9C99-6B3336EBD50C}"/>
              </a:ext>
            </a:extLst>
          </p:cNvPr>
          <p:cNvSpPr>
            <a:spLocks noGrp="1"/>
          </p:cNvSpPr>
          <p:nvPr>
            <p:ph idx="1"/>
          </p:nvPr>
        </p:nvSpPr>
        <p:spPr/>
        <p:txBody>
          <a:bodyPr/>
          <a:lstStyle/>
          <a:p>
            <a:r>
              <a:rPr lang="en-US" dirty="0"/>
              <a:t>At this point in the quarter, you’ve probably at least once been banging your head against a problem.</a:t>
            </a:r>
          </a:p>
          <a:p>
            <a:r>
              <a:rPr lang="en-US" dirty="0"/>
              <a:t>For so long that you began to thought “there’s no way there’s actually an efficient algorithm for this problem.”</a:t>
            </a:r>
          </a:p>
          <a:p>
            <a:endParaRPr lang="en-US" dirty="0"/>
          </a:p>
          <a:p>
            <a:r>
              <a:rPr lang="en-US" dirty="0"/>
              <a:t>That wasn’t true for any of the problems we gave you so far.</a:t>
            </a:r>
          </a:p>
          <a:p>
            <a:r>
              <a:rPr lang="en-US" dirty="0"/>
              <a:t>But it </a:t>
            </a:r>
            <a:r>
              <a:rPr lang="en-US" b="1" dirty="0"/>
              <a:t>is </a:t>
            </a:r>
            <a:r>
              <a:rPr lang="en-US" dirty="0"/>
              <a:t>true for some problems. At least we think it is.</a:t>
            </a:r>
          </a:p>
          <a:p>
            <a:r>
              <a:rPr lang="en-US" dirty="0"/>
              <a:t>The next two lectures are: what problems do we think there aren’t efficient algorithms for, and how do we tell?</a:t>
            </a:r>
          </a:p>
        </p:txBody>
      </p:sp>
    </p:spTree>
    <p:extLst>
      <p:ext uri="{BB962C8B-B14F-4D97-AF65-F5344CB8AC3E}">
        <p14:creationId xmlns:p14="http://schemas.microsoft.com/office/powerpoint/2010/main" val="214864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 list of constraints, all of which must be met.</a:t>
                </a:r>
              </a:p>
              <a:p>
                <a:pPr lvl="1"/>
                <a:r>
                  <a:rPr lang="en-US" dirty="0"/>
                  <a:t>Each constraint is of the form:</a:t>
                </a:r>
              </a:p>
              <a:p>
                <a:pPr lvl="1"/>
                <a:r>
                  <a:rPr lang="en-US" dirty="0">
                    <a:latin typeface="Courier New" panose="02070309020205020404" pitchFamily="49" charset="0"/>
                    <a:cs typeface="Courier New" panose="02070309020205020404" pitchFamily="49" charset="0"/>
                  </a:rPr>
                  <a:t>( (xi == &lt;T,F&gt;) || (</a:t>
                </a:r>
                <a:r>
                  <a:rPr lang="en-US" dirty="0" err="1">
                    <a:latin typeface="Courier New" panose="02070309020205020404" pitchFamily="49" charset="0"/>
                    <a:cs typeface="Courier New" panose="02070309020205020404" pitchFamily="49" charset="0"/>
                  </a:rPr>
                  <a:t>xj</a:t>
                </a:r>
                <a:r>
                  <a:rPr lang="en-US" dirty="0">
                    <a:latin typeface="Courier New" panose="02070309020205020404" pitchFamily="49" charset="0"/>
                    <a:cs typeface="Courier New" panose="02070309020205020404" pitchFamily="49" charset="0"/>
                  </a:rPr>
                  <a:t> == &lt;T,F&gt;) || (</a:t>
                </a:r>
                <a:r>
                  <a:rPr lang="en-US" dirty="0" err="1">
                    <a:latin typeface="Courier New" panose="02070309020205020404" pitchFamily="49" charset="0"/>
                    <a:cs typeface="Courier New" panose="02070309020205020404" pitchFamily="49" charset="0"/>
                  </a:rPr>
                  <a:t>xk</a:t>
                </a:r>
                <a:r>
                  <a:rPr lang="en-US" dirty="0">
                    <a:latin typeface="Courier New" panose="02070309020205020404" pitchFamily="49" charset="0"/>
                    <a:cs typeface="Courier New" panose="02070309020205020404" pitchFamily="49" charset="0"/>
                  </a:rPr>
                  <a:t> == &lt;T/F&gt;) )</a:t>
                </a:r>
              </a:p>
              <a:p>
                <a:pPr lvl="1"/>
                <a:r>
                  <a:rPr lang="en-US" dirty="0"/>
                  <a:t> 	</a:t>
                </a:r>
                <a:r>
                  <a:rPr lang="en-US" dirty="0" err="1"/>
                  <a:t>ORed</a:t>
                </a:r>
                <a:r>
                  <a:rPr lang="en-US" dirty="0"/>
                  <a:t> together, always exactly three variables, you can choose T/F independently for each.</a:t>
                </a:r>
              </a:p>
              <a:p>
                <a:pPr lvl="1"/>
                <a:endParaRPr lang="en-US" dirty="0"/>
              </a:p>
              <a:p>
                <a:pPr lvl="1"/>
                <a:r>
                  <a:rPr lang="en-US" b="1" dirty="0"/>
                  <a:t>Output</a:t>
                </a:r>
                <a:r>
                  <a:rPr lang="en-US" dirty="0"/>
                  <a:t>: true if there is a setting of the variables where all constraints are met,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variables per constraint</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654" t="-2138" r="-54" b="-2767"/>
                </a:stretch>
              </a:blipFill>
            </p:spPr>
            <p:txBody>
              <a:bodyPr/>
              <a:lstStyle/>
              <a:p>
                <a:r>
                  <a:rPr lang="en-US">
                    <a:noFill/>
                  </a:rPr>
                  <a:t> </a:t>
                </a:r>
              </a:p>
            </p:txBody>
          </p:sp>
        </mc:Fallback>
      </mc:AlternateContent>
    </p:spTree>
    <p:extLst>
      <p:ext uri="{BB962C8B-B14F-4D97-AF65-F5344CB8AC3E}">
        <p14:creationId xmlns:p14="http://schemas.microsoft.com/office/powerpoint/2010/main" val="4012955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5565E-450D-4A74-A032-2386AAB1A425}"/>
              </a:ext>
            </a:extLst>
          </p:cNvPr>
          <p:cNvSpPr>
            <a:spLocks noGrp="1"/>
          </p:cNvSpPr>
          <p:nvPr>
            <p:ph type="title"/>
          </p:nvPr>
        </p:nvSpPr>
        <p:spPr/>
        <p:txBody>
          <a:bodyPr/>
          <a:lstStyle/>
          <a:p>
            <a:r>
              <a:rPr lang="en-US" dirty="0"/>
              <a:t>More Starting Points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230238-C862-4BAA-AFE5-FA479D57A994}"/>
                  </a:ext>
                </a:extLst>
              </p:cNvPr>
              <p:cNvSpPr>
                <a:spLocks noGrp="1"/>
              </p:cNvSpPr>
              <p:nvPr>
                <p:ph idx="1"/>
              </p:nvPr>
            </p:nvSpPr>
            <p:spPr/>
            <p:txBody>
              <a:bodyPr/>
              <a:lstStyle/>
              <a:p>
                <a:r>
                  <a:rPr lang="en-US" dirty="0"/>
                  <a:t>We have one NP-hard problem (</a:t>
                </a:r>
                <a14:m>
                  <m:oMath xmlns:m="http://schemas.openxmlformats.org/officeDocument/2006/math">
                    <m:r>
                      <a:rPr lang="en-US" b="0" i="1" smtClean="0">
                        <a:latin typeface="Cambria Math" panose="02040503050406030204" pitchFamily="18" charset="0"/>
                      </a:rPr>
                      <m:t>3</m:t>
                    </m:r>
                  </m:oMath>
                </a14:m>
                <a:r>
                  <a:rPr lang="en-US" dirty="0"/>
                  <a:t>-SAT). It’d be nice if we had more…</a:t>
                </a:r>
              </a:p>
              <a:p>
                <a:r>
                  <a:rPr lang="en-US" dirty="0"/>
                  <a:t>I’m just going to give us more (if you’re interested in proving these NP-complete, many are </a:t>
                </a:r>
                <a:r>
                  <a:rPr lang="en-US" dirty="0">
                    <a:hlinkClick r:id="rId2"/>
                  </a:rPr>
                  <a:t>here</a:t>
                </a:r>
                <a:r>
                  <a:rPr lang="en-US" dirty="0"/>
                  <a:t>)</a:t>
                </a:r>
              </a:p>
              <a:p>
                <a:endParaRPr lang="en-US" dirty="0"/>
              </a:p>
              <a:p>
                <a:r>
                  <a:rPr lang="en-US" dirty="0"/>
                  <a:t>3-coloring is NP-complete.</a:t>
                </a:r>
              </a:p>
              <a:p>
                <a:r>
                  <a:rPr lang="en-US" dirty="0"/>
                  <a:t>Hamiltonian Path (given a directed graph, is there a path that visits every vertex exactly once?) is NP-complete.		</a:t>
                </a:r>
              </a:p>
            </p:txBody>
          </p:sp>
        </mc:Choice>
        <mc:Fallback xmlns="">
          <p:sp>
            <p:nvSpPr>
              <p:cNvPr id="3" name="Content Placeholder 2">
                <a:extLst>
                  <a:ext uri="{FF2B5EF4-FFF2-40B4-BE49-F238E27FC236}">
                    <a16:creationId xmlns:a16="http://schemas.microsoft.com/office/drawing/2014/main" id="{04230238-C862-4BAA-AFE5-FA479D57A99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25112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hard. </a:t>
                </a:r>
              </a:p>
              <a:p>
                <a:r>
                  <a:rPr lang="en-US" dirty="0"/>
                  <a:t>So hard,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Is that true? </a:t>
            </a:r>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29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390035" y="2642856"/>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390035" y="2642856"/>
                <a:ext cx="2396012" cy="369332"/>
              </a:xfrm>
              <a:prstGeom prst="rect">
                <a:avLst/>
              </a:prstGeom>
              <a:blipFill>
                <a:blip r:embed="rId5"/>
                <a:stretch>
                  <a:fillRect l="-2036" t="-10000" b="-26667"/>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9D459C8-86FB-4471-8F85-8BF61FAEDA0F}"/>
                  </a:ext>
                </a:extLst>
              </p:cNvPr>
              <p:cNvSpPr txBox="1"/>
              <p:nvPr/>
            </p:nvSpPr>
            <p:spPr>
              <a:xfrm>
                <a:off x="3893933" y="1996106"/>
                <a:ext cx="4144707" cy="36933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Because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latin typeface="Segoe UI Semilight" panose="020B0402040204020203" pitchFamily="34" charset="0"/>
                    <a:cs typeface="Segoe UI Semilight" panose="020B0402040204020203" pitchFamily="34" charset="0"/>
                  </a:rPr>
                  <a:t> we have this reduction.</a:t>
                </a:r>
              </a:p>
            </p:txBody>
          </p:sp>
        </mc:Choice>
        <mc:Fallback xmlns="">
          <p:sp>
            <p:nvSpPr>
              <p:cNvPr id="19" name="TextBox 18">
                <a:extLst>
                  <a:ext uri="{FF2B5EF4-FFF2-40B4-BE49-F238E27FC236}">
                    <a16:creationId xmlns:a16="http://schemas.microsoft.com/office/drawing/2014/main" id="{19D459C8-86FB-4471-8F85-8BF61FAEDA0F}"/>
                  </a:ext>
                </a:extLst>
              </p:cNvPr>
              <p:cNvSpPr txBox="1">
                <a:spLocks noRot="1" noChangeAspect="1" noMove="1" noResize="1" noEditPoints="1" noAdjustHandles="1" noChangeArrowheads="1" noChangeShapeType="1" noTextEdit="1"/>
              </p:cNvSpPr>
              <p:nvPr/>
            </p:nvSpPr>
            <p:spPr>
              <a:xfrm>
                <a:off x="3893933" y="1996106"/>
                <a:ext cx="4144707" cy="369332"/>
              </a:xfrm>
              <a:prstGeom prst="rect">
                <a:avLst/>
              </a:prstGeom>
              <a:blipFill>
                <a:blip r:embed="rId6"/>
                <a:stretch>
                  <a:fillRect l="-1324"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386663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animBg="1"/>
      <p:bldP spid="6" grpId="0"/>
      <p:bldP spid="7" grpId="0" animBg="1"/>
      <p:bldP spid="8" grpId="0"/>
      <p:bldP spid="9" grpId="0" animBg="1"/>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551148"/>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551148"/>
                  <a:ext cx="2396012" cy="369332"/>
                </a:xfrm>
                <a:prstGeom prst="rect">
                  <a:avLst/>
                </a:prstGeom>
                <a:blipFill>
                  <a:blip r:embed="rId5"/>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6904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Still polynomial time! (Even if the input gets bigger at each step, it still can’t get bigger than a polynomial). And we don’t need a </a:t>
                </a:r>
                <a14:m>
                  <m:oMath xmlns:m="http://schemas.openxmlformats.org/officeDocument/2006/math">
                    <m:r>
                      <a:rPr lang="en-US" b="0" i="1" smtClean="0">
                        <a:latin typeface="Cambria Math" panose="02040503050406030204" pitchFamily="18" charset="0"/>
                      </a:rPr>
                      <m:t>𝐵</m:t>
                    </m:r>
                  </m:oMath>
                </a14:m>
                <a:r>
                  <a:rPr lang="en-US" dirty="0"/>
                  <a:t> solver, the reduction is the solver! We only use a </a:t>
                </a:r>
                <a14:m>
                  <m:oMath xmlns:m="http://schemas.openxmlformats.org/officeDocument/2006/math">
                    <m:r>
                      <a:rPr lang="en-US" b="0" i="1" smtClean="0">
                        <a:latin typeface="Cambria Math" panose="02040503050406030204" pitchFamily="18" charset="0"/>
                      </a:rPr>
                      <m:t>𝐶</m:t>
                    </m:r>
                  </m:oMath>
                </a14:m>
                <a:r>
                  <a:rPr lang="en-US" dirty="0"/>
                  <a:t> solver so it’s “really” a reduction.</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3"/>
                <a:stretch>
                  <a:fillRect l="-708" t="-2138" r="-2233"/>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422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 </a:t>
            </a:r>
            <a:r>
              <a:rPr lang="en-US" b="1" dirty="0">
                <a:solidFill>
                  <a:schemeClr val="accent2"/>
                </a:solidFill>
              </a:rPr>
              <a:t>problem </a:t>
            </a:r>
            <a:r>
              <a:rPr lang="en-US" dirty="0"/>
              <a:t>is a set of inputs and the correct outputs.</a:t>
            </a:r>
          </a:p>
          <a:p>
            <a:r>
              <a:rPr lang="en-US" dirty="0"/>
              <a:t>“Find a Minimum Spanning Tree” is a problem. </a:t>
            </a:r>
          </a:p>
          <a:p>
            <a:pPr lvl="1"/>
            <a:r>
              <a:rPr lang="en-US" dirty="0"/>
              <a:t>Input is a graph, output is the MST.</a:t>
            </a:r>
          </a:p>
          <a:p>
            <a:pPr lvl="1"/>
            <a:endParaRPr lang="en-US" dirty="0"/>
          </a:p>
          <a:p>
            <a:pPr lvl="1"/>
            <a:r>
              <a:rPr lang="en-US" sz="2800" dirty="0"/>
              <a:t>“Tell whether a graph is bipartite” is a problem.</a:t>
            </a:r>
          </a:p>
          <a:p>
            <a:pPr lvl="1"/>
            <a:r>
              <a:rPr lang="en-US" dirty="0"/>
              <a:t>Input is a graph, output is “yes” or “no”</a:t>
            </a:r>
          </a:p>
          <a:p>
            <a:pPr lvl="1"/>
            <a:endParaRPr lang="en-US" sz="2800" dirty="0"/>
          </a:p>
          <a:p>
            <a:pPr lvl="1"/>
            <a:r>
              <a:rPr lang="en-US" sz="2800" dirty="0"/>
              <a:t>“Find the ‘maximum subarray sum’” is a problem.</a:t>
            </a:r>
          </a:p>
          <a:p>
            <a:pPr lvl="1"/>
            <a:r>
              <a:rPr lang="en-US" dirty="0"/>
              <a:t>Input is an array, output is the number that represents the largest sum of a subarray.</a:t>
            </a:r>
          </a:p>
        </p:txBody>
      </p:sp>
    </p:spTree>
    <p:extLst>
      <p:ext uri="{BB962C8B-B14F-4D97-AF65-F5344CB8AC3E}">
        <p14:creationId xmlns:p14="http://schemas.microsoft.com/office/powerpoint/2010/main" val="3200244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D974-8359-49FD-A964-4DACD0ABD00F}"/>
              </a:ext>
            </a:extLst>
          </p:cNvPr>
          <p:cNvSpPr>
            <a:spLocks noGrp="1"/>
          </p:cNvSpPr>
          <p:nvPr>
            <p:ph type="title"/>
          </p:nvPr>
        </p:nvSpPr>
        <p:spPr/>
        <p:txBody>
          <a:bodyPr/>
          <a:lstStyle/>
          <a:p>
            <a:r>
              <a:rPr lang="en-US" dirty="0"/>
              <a:t>Some definitions</a:t>
            </a:r>
          </a:p>
        </p:txBody>
      </p:sp>
      <p:sp>
        <p:nvSpPr>
          <p:cNvPr id="3" name="Content Placeholder 2">
            <a:extLst>
              <a:ext uri="{FF2B5EF4-FFF2-40B4-BE49-F238E27FC236}">
                <a16:creationId xmlns:a16="http://schemas.microsoft.com/office/drawing/2014/main" id="{6245048B-5109-43EF-8AAD-6901001D54ED}"/>
              </a:ext>
            </a:extLst>
          </p:cNvPr>
          <p:cNvSpPr>
            <a:spLocks noGrp="1"/>
          </p:cNvSpPr>
          <p:nvPr>
            <p:ph idx="1"/>
          </p:nvPr>
        </p:nvSpPr>
        <p:spPr/>
        <p:txBody>
          <a:bodyPr/>
          <a:lstStyle/>
          <a:p>
            <a:r>
              <a:rPr lang="en-US" dirty="0"/>
              <a:t>An </a:t>
            </a:r>
            <a:r>
              <a:rPr lang="en-US" b="1" dirty="0">
                <a:solidFill>
                  <a:schemeClr val="accent2"/>
                </a:solidFill>
              </a:rPr>
              <a:t>instance </a:t>
            </a:r>
            <a:r>
              <a:rPr lang="en-US" dirty="0"/>
              <a:t>is a single input to a problem.</a:t>
            </a:r>
          </a:p>
          <a:p>
            <a:r>
              <a:rPr lang="en-US" dirty="0"/>
              <a:t>A single, particular graph is an instance of the MST problem</a:t>
            </a:r>
          </a:p>
          <a:p>
            <a:pPr lvl="1"/>
            <a:endParaRPr lang="en-US" dirty="0"/>
          </a:p>
          <a:p>
            <a:pPr lvl="1"/>
            <a:r>
              <a:rPr lang="en-US" sz="2800" dirty="0"/>
              <a:t>A single, particular graph is an instance of the bipartite-checking problem.</a:t>
            </a:r>
            <a:endParaRPr lang="en-US" dirty="0"/>
          </a:p>
          <a:p>
            <a:pPr lvl="1"/>
            <a:endParaRPr lang="en-US" sz="2800" dirty="0"/>
          </a:p>
          <a:p>
            <a:pPr lvl="1"/>
            <a:r>
              <a:rPr lang="en-US" sz="2800" dirty="0"/>
              <a:t>A single, particular array is an instance of the maximum subarray sum problem.</a:t>
            </a:r>
          </a:p>
        </p:txBody>
      </p:sp>
    </p:spTree>
    <p:extLst>
      <p:ext uri="{BB962C8B-B14F-4D97-AF65-F5344CB8AC3E}">
        <p14:creationId xmlns:p14="http://schemas.microsoft.com/office/powerpoint/2010/main" val="88835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Our goal is to divide problems into solvable/not solvable.</a:t>
                </a:r>
                <a:br>
                  <a:rPr lang="en-US" sz="2800" dirty="0"/>
                </a:br>
                <a:r>
                  <a:rPr lang="en-US" sz="2800" dirty="0"/>
                  <a:t>We’re going to talk about </a:t>
                </a:r>
                <a:r>
                  <a:rPr lang="en-US" sz="2800" b="1" dirty="0">
                    <a:solidFill>
                      <a:schemeClr val="accent2"/>
                    </a:solidFill>
                  </a:rPr>
                  <a:t>decision problems</a:t>
                </a:r>
                <a:r>
                  <a:rPr lang="en-US" sz="2800" dirty="0"/>
                  <a:t>.</a:t>
                </a:r>
              </a:p>
              <a:p>
                <a:r>
                  <a:rPr lang="en-US" sz="2800" dirty="0"/>
                  <a:t>Problems that have a “yes” or “no” answer. (a correct algorithm has a Boolean return type)</a:t>
                </a:r>
              </a:p>
              <a:p>
                <a:r>
                  <a:rPr lang="en-US" sz="2800" dirty="0"/>
                  <a:t>Why?</a:t>
                </a:r>
              </a:p>
              <a:p>
                <a:r>
                  <a:rPr lang="en-US" sz="2800" dirty="0"/>
                  <a:t>Theory reasons (ask me later).</a:t>
                </a:r>
              </a:p>
              <a:p>
                <a:r>
                  <a:rPr lang="en-US" sz="2800" dirty="0"/>
                  <a:t>But it’s not too bad</a:t>
                </a:r>
              </a:p>
              <a:p>
                <a:pPr lvl="1"/>
                <a:r>
                  <a:rPr lang="en-US" sz="2400" dirty="0"/>
                  <a:t>most problems can be rephrased as very similar decision problems.</a:t>
                </a:r>
              </a:p>
              <a:p>
                <a:r>
                  <a:rPr lang="en-US" sz="2800" dirty="0"/>
                  <a:t>E.g. instead of “find the shortest path from s to t” ask</a:t>
                </a:r>
                <a:br>
                  <a:rPr lang="en-US" sz="2800" dirty="0"/>
                </a:br>
                <a:r>
                  <a:rPr lang="en-US" sz="2800" dirty="0"/>
                  <a:t>Is there a path from s to t of length at most </a:t>
                </a:r>
                <a14:m>
                  <m:oMath xmlns:m="http://schemas.openxmlformats.org/officeDocument/2006/math">
                    <m:r>
                      <a:rPr lang="en-US" sz="2800" b="0" i="1" smtClean="0">
                        <a:latin typeface="Cambria Math" panose="02040503050406030204" pitchFamily="18" charset="0"/>
                      </a:rPr>
                      <m:t>𝑘</m:t>
                    </m:r>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3396"/>
                </a:stretch>
              </a:blipFill>
            </p:spPr>
            <p:txBody>
              <a:bodyPr/>
              <a:lstStyle/>
              <a:p>
                <a:r>
                  <a:rPr lang="en-US">
                    <a:noFill/>
                  </a:rPr>
                  <a:t> </a:t>
                </a:r>
              </a:p>
            </p:txBody>
          </p:sp>
        </mc:Fallback>
      </mc:AlternateContent>
    </p:spTree>
    <p:extLst>
      <p:ext uri="{BB962C8B-B14F-4D97-AF65-F5344CB8AC3E}">
        <p14:creationId xmlns:p14="http://schemas.microsoft.com/office/powerpoint/2010/main" val="15118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difficulty of 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39" y="1688123"/>
                <a:ext cx="11187258" cy="4832904"/>
              </a:xfrm>
            </p:spPr>
            <p:txBody>
              <a:bodyPr>
                <a:noAutofit/>
              </a:bodyPr>
              <a:lstStyle/>
              <a:p>
                <a:r>
                  <a:rPr lang="en-US" sz="2800" dirty="0"/>
                  <a:t>We’ll use “reductions” to tell whether one problem is harder than another.</a:t>
                </a:r>
              </a:p>
              <a:p>
                <a:endParaRPr lang="en-US" dirty="0"/>
              </a:p>
              <a:p>
                <a:pPr marL="0" indent="0">
                  <a:buNone/>
                </a:pPr>
                <a:endParaRPr lang="en-US" dirty="0"/>
              </a:p>
              <a:p>
                <a:r>
                  <a:rPr lang="en-US" sz="2800" dirty="0"/>
                  <a:t>In that case, we’ll say “A reduces to B”</a:t>
                </a:r>
              </a:p>
              <a:p>
                <a:r>
                  <a:rPr lang="en-US" dirty="0"/>
                  <a:t>In difficulty (for us, as algorithm designers),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sz="2800" dirty="0"/>
                  <a:t> </a:t>
                </a:r>
              </a:p>
              <a:p>
                <a:r>
                  <a:rPr lang="en-US" dirty="0"/>
                  <a:t>ANY algorithm for </a:t>
                </a:r>
                <a14:m>
                  <m:oMath xmlns:m="http://schemas.openxmlformats.org/officeDocument/2006/math">
                    <m:r>
                      <a:rPr lang="en-US" i="1" dirty="0" smtClean="0">
                        <a:latin typeface="Cambria Math" panose="02040503050406030204" pitchFamily="18" charset="0"/>
                      </a:rPr>
                      <m:t>𝐵</m:t>
                    </m:r>
                    <m:r>
                      <a:rPr lang="en-US" b="0" i="1" dirty="0" smtClean="0">
                        <a:latin typeface="Cambria Math" panose="02040503050406030204" pitchFamily="18" charset="0"/>
                      </a:rPr>
                      <m:t> </m:t>
                    </m:r>
                  </m:oMath>
                </a14:m>
                <a:r>
                  <a:rPr lang="en-US" sz="2800" dirty="0"/>
                  <a:t>solves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oMath>
                </a14:m>
                <a:r>
                  <a:rPr lang="en-US" sz="2800" dirty="0"/>
                  <a:t> </a:t>
                </a:r>
                <a14:m>
                  <m:oMath xmlns:m="http://schemas.openxmlformats.org/officeDocument/2006/math">
                    <m:r>
                      <a:rPr lang="en-US" sz="2800" b="0" i="1" dirty="0" smtClean="0">
                        <a:latin typeface="Cambria Math" panose="02040503050406030204" pitchFamily="18" charset="0"/>
                      </a:rPr>
                      <m:t>𝐴</m:t>
                    </m:r>
                    <m:r>
                      <a:rPr lang="en-US" sz="2800" b="0" i="1" dirty="0" smtClean="0">
                        <a:latin typeface="Cambria Math" panose="02040503050406030204" pitchFamily="18" charset="0"/>
                      </a:rPr>
                      <m:t> </m:t>
                    </m:r>
                  </m:oMath>
                </a14:m>
                <a:r>
                  <a:rPr lang="en-US" sz="2800" dirty="0"/>
                  <a:t>is no harder to solve than </a:t>
                </a:r>
                <a14:m>
                  <m:oMath xmlns:m="http://schemas.openxmlformats.org/officeDocument/2006/math">
                    <m:r>
                      <a:rPr lang="en-US" sz="2800" b="0" i="1" smtClean="0">
                        <a:latin typeface="Cambria Math" panose="02040503050406030204" pitchFamily="18" charset="0"/>
                      </a:rPr>
                      <m:t>𝐵</m:t>
                    </m:r>
                  </m:oMath>
                </a14:m>
                <a:r>
                  <a:rPr lang="en-US" sz="2800" dirty="0"/>
                  <a:t>.</a:t>
                </a:r>
              </a:p>
              <a:p>
                <a14:m>
                  <m:oMath xmlns:m="http://schemas.openxmlformats.org/officeDocument/2006/math">
                    <m:r>
                      <a:rPr lang="en-US" sz="2800" b="0" i="1" smtClean="0">
                        <a:latin typeface="Cambria Math" panose="02040503050406030204" pitchFamily="18" charset="0"/>
                      </a:rPr>
                      <m:t>𝐴</m:t>
                    </m:r>
                  </m:oMath>
                </a14:m>
                <a:r>
                  <a:rPr lang="en-US" sz="2800" dirty="0"/>
                  <a:t> might be easier (maybe there’s another way to solve </a:t>
                </a:r>
                <a14:m>
                  <m:oMath xmlns:m="http://schemas.openxmlformats.org/officeDocument/2006/math">
                    <m:r>
                      <a:rPr lang="en-US" sz="2800" b="0" i="1" smtClean="0">
                        <a:latin typeface="Cambria Math" panose="02040503050406030204" pitchFamily="18" charset="0"/>
                      </a:rPr>
                      <m:t>𝐴</m:t>
                    </m:r>
                  </m:oMath>
                </a14:m>
                <a:r>
                  <a:rPr lang="en-US" sz="2800" dirty="0"/>
                  <a:t> without </a:t>
                </a:r>
                <a14:m>
                  <m:oMath xmlns:m="http://schemas.openxmlformats.org/officeDocument/2006/math">
                    <m:r>
                      <a:rPr lang="en-US" sz="2800" b="0" i="1" smtClean="0">
                        <a:latin typeface="Cambria Math" panose="02040503050406030204" pitchFamily="18" charset="0"/>
                      </a:rPr>
                      <m:t>𝐵</m:t>
                    </m:r>
                  </m:oMath>
                </a14:m>
                <a:r>
                  <a:rPr lang="en-US" sz="2800" dirty="0"/>
                  <a:t>) or they might be about the same (maybe </a:t>
                </a:r>
                <a14:m>
                  <m:oMath xmlns:m="http://schemas.openxmlformats.org/officeDocument/2006/math">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𝐴</m:t>
                    </m:r>
                  </m:oMath>
                </a14:m>
                <a:r>
                  <a:rPr lang="en-US" sz="2800" dirty="0"/>
                  <a:t> too!)</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39" y="1688123"/>
                <a:ext cx="11187258" cy="4832904"/>
              </a:xfrm>
              <a:blipFill>
                <a:blip r:embed="rId3"/>
                <a:stretch>
                  <a:fillRect l="-708" t="-2270"/>
                </a:stretch>
              </a:blipFill>
            </p:spPr>
            <p:txBody>
              <a:bodyPr/>
              <a:lstStyle/>
              <a:p>
                <a:r>
                  <a:rPr lang="en-US">
                    <a:noFill/>
                  </a:rPr>
                  <a:t> </a:t>
                </a:r>
              </a:p>
            </p:txBody>
          </p:sp>
        </mc:Fallback>
      </mc:AlternateContent>
      <p:sp>
        <p:nvSpPr>
          <p:cNvPr id="6" name="Rectangle 5"/>
          <p:cNvSpPr/>
          <p:nvPr/>
        </p:nvSpPr>
        <p:spPr>
          <a:xfrm>
            <a:off x="575239" y="2684750"/>
            <a:ext cx="8559430" cy="100507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Using an algorithm for Problem B to solve Problem A.</a:t>
            </a:r>
          </a:p>
        </p:txBody>
      </p:sp>
      <p:sp>
        <p:nvSpPr>
          <p:cNvPr id="7" name="Rectangle 6"/>
          <p:cNvSpPr/>
          <p:nvPr/>
        </p:nvSpPr>
        <p:spPr>
          <a:xfrm>
            <a:off x="575239" y="2684750"/>
            <a:ext cx="8559430"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Reduction (informally)</a:t>
            </a:r>
          </a:p>
        </p:txBody>
      </p:sp>
    </p:spTree>
    <p:extLst>
      <p:ext uri="{BB962C8B-B14F-4D97-AF65-F5344CB8AC3E}">
        <p14:creationId xmlns:p14="http://schemas.microsoft.com/office/powerpoint/2010/main" val="32599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04F1-4C43-497C-B130-68C24697278B}"/>
              </a:ext>
            </a:extLst>
          </p:cNvPr>
          <p:cNvSpPr>
            <a:spLocks noGrp="1"/>
          </p:cNvSpPr>
          <p:nvPr>
            <p:ph type="title"/>
          </p:nvPr>
        </p:nvSpPr>
        <p:spPr/>
        <p:txBody>
          <a:bodyPr/>
          <a:lstStyle/>
          <a:p>
            <a:r>
              <a:rPr lang="en-US" dirty="0"/>
              <a:t>Reductions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0376D4-39F1-4331-8A8B-A6F8222752F2}"/>
                  </a:ext>
                </a:extLst>
              </p:cNvPr>
              <p:cNvSpPr>
                <a:spLocks noGrp="1"/>
              </p:cNvSpPr>
              <p:nvPr>
                <p:ph idx="1"/>
              </p:nvPr>
            </p:nvSpPr>
            <p:spPr/>
            <p:txBody>
              <a:bodyPr/>
              <a:lstStyle/>
              <a:p>
                <a:r>
                  <a:rPr lang="en-US" dirty="0"/>
                  <a:t>Even less formally</a:t>
                </a:r>
              </a:p>
              <a:p>
                <a:endParaRPr lang="en-US" dirty="0"/>
              </a:p>
              <a:p>
                <a:r>
                  <a:rPr lang="en-US" dirty="0"/>
                  <a:t>Calling a library.</a:t>
                </a:r>
              </a:p>
              <a:p>
                <a:r>
                  <a:rPr lang="en-US" dirty="0"/>
                  <a:t>If you wrote a library to solve problem </a:t>
                </a:r>
                <a14:m>
                  <m:oMath xmlns:m="http://schemas.openxmlformats.org/officeDocument/2006/math">
                    <m:r>
                      <a:rPr lang="en-US" b="0" i="1" smtClean="0">
                        <a:latin typeface="Cambria Math" panose="02040503050406030204" pitchFamily="18" charset="0"/>
                      </a:rPr>
                      <m:t>𝐵</m:t>
                    </m:r>
                  </m:oMath>
                </a14:m>
                <a:endParaRPr lang="en-US" dirty="0"/>
              </a:p>
              <a:p>
                <a:r>
                  <a:rPr lang="en-US" dirty="0"/>
                  <a:t>And your algorithm for </a:t>
                </a:r>
                <a14:m>
                  <m:oMath xmlns:m="http://schemas.openxmlformats.org/officeDocument/2006/math">
                    <m:r>
                      <a:rPr lang="en-US" b="0" i="1" smtClean="0">
                        <a:latin typeface="Cambria Math" panose="02040503050406030204" pitchFamily="18" charset="0"/>
                      </a:rPr>
                      <m:t>𝐴</m:t>
                    </m:r>
                  </m:oMath>
                </a14:m>
                <a:r>
                  <a:rPr lang="en-US" dirty="0"/>
                  <a:t> calls that library,</a:t>
                </a:r>
              </a:p>
              <a:p>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t>
                </a:r>
                <a14:m>
                  <m:oMath xmlns:m="http://schemas.openxmlformats.org/officeDocument/2006/math">
                    <m:r>
                      <a:rPr lang="en-US" b="0" i="1" dirty="0" smtClean="0">
                        <a:latin typeface="Cambria Math" panose="02040503050406030204" pitchFamily="18" charset="0"/>
                      </a:rPr>
                      <m:t>𝐴</m:t>
                    </m:r>
                    <m:r>
                      <a:rPr lang="en-US" b="0" i="1" dirty="0" smtClean="0">
                        <a:latin typeface="Cambria Math" panose="02040503050406030204" pitchFamily="18" charset="0"/>
                      </a:rPr>
                      <m:t> </m:t>
                    </m:r>
                  </m:oMath>
                </a14:m>
                <a:r>
                  <a:rPr lang="en-US" dirty="0"/>
                  <a:t>reduces to </a:t>
                </a:r>
                <a14:m>
                  <m:oMath xmlns:m="http://schemas.openxmlformats.org/officeDocument/2006/math">
                    <m:r>
                      <a:rPr lang="en-US" b="0" i="1" smtClean="0">
                        <a:latin typeface="Cambria Math" panose="02040503050406030204" pitchFamily="18" charset="0"/>
                      </a:rPr>
                      <m:t>𝐵</m:t>
                    </m:r>
                  </m:oMath>
                </a14:m>
                <a:r>
                  <a:rPr lang="en-US" dirty="0"/>
                  <a:t>).</a:t>
                </a:r>
              </a:p>
            </p:txBody>
          </p:sp>
        </mc:Choice>
        <mc:Fallback xmlns="">
          <p:sp>
            <p:nvSpPr>
              <p:cNvPr id="3" name="Content Placeholder 2">
                <a:extLst>
                  <a:ext uri="{FF2B5EF4-FFF2-40B4-BE49-F238E27FC236}">
                    <a16:creationId xmlns:a16="http://schemas.microsoft.com/office/drawing/2014/main" id="{2E0376D4-39F1-4331-8A8B-A6F8222752F2}"/>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760620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7648</TotalTime>
  <Words>4296</Words>
  <Application>Microsoft Office PowerPoint</Application>
  <PresentationFormat>Widescreen</PresentationFormat>
  <Paragraphs>495</Paragraphs>
  <Slides>48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P vs. NP and Reductions</vt:lpstr>
      <vt:lpstr>Announcements</vt:lpstr>
      <vt:lpstr>This week and next week</vt:lpstr>
      <vt:lpstr>How do we know a problem is hard?</vt:lpstr>
      <vt:lpstr>Some definitions</vt:lpstr>
      <vt:lpstr>Some definitions</vt:lpstr>
      <vt:lpstr>Decision Problems</vt:lpstr>
      <vt:lpstr>“Ranking” difficulty of problems</vt:lpstr>
      <vt:lpstr>Reductions</vt:lpstr>
      <vt:lpstr>Baseball Selection (from Monday)</vt:lpstr>
      <vt:lpstr>More Previous Examples</vt:lpstr>
      <vt:lpstr>A Formal Definition</vt:lpstr>
      <vt:lpstr>Let’s Do A Reduction</vt:lpstr>
      <vt:lpstr>Reduce 3-coloring to 4-coloring</vt:lpstr>
      <vt:lpstr>Reduce 3-coloring to 4-coloring</vt:lpstr>
      <vt:lpstr>Reduction</vt:lpstr>
      <vt:lpstr>Reduction</vt:lpstr>
      <vt:lpstr>PowerPoint Presentation</vt:lpstr>
      <vt:lpstr>Correctness?</vt:lpstr>
      <vt:lpstr>Correctness?</vt:lpstr>
      <vt:lpstr>Correctness?</vt:lpstr>
      <vt:lpstr>Correctness?</vt:lpstr>
      <vt:lpstr>Correctness</vt:lpstr>
      <vt:lpstr>Write two separate arguments</vt:lpstr>
      <vt:lpstr>Argument Outlines</vt:lpstr>
      <vt:lpstr>Back to Problem Ranking</vt:lpstr>
      <vt:lpstr>P (can be solved efficiently)</vt:lpstr>
      <vt:lpstr>NP</vt:lpstr>
      <vt:lpstr>NP</vt:lpstr>
      <vt:lpstr>NP</vt:lpstr>
      <vt:lpstr>NP</vt:lpstr>
      <vt:lpstr>P vs. NP</vt:lpstr>
      <vt:lpstr>Some New Problems</vt:lpstr>
      <vt:lpstr>Some New Problems</vt:lpstr>
      <vt:lpstr>Hard Problems</vt:lpstr>
      <vt:lpstr>NP-hardness</vt:lpstr>
      <vt:lpstr>NP-Completeness</vt:lpstr>
      <vt:lpstr>Why is being NP-hard/-complete interesting?</vt:lpstr>
      <vt:lpstr>NP-Completeness</vt:lpstr>
      <vt:lpstr>What’s 3-SAT?</vt:lpstr>
      <vt:lpstr>More Starting Points</vt:lpstr>
      <vt:lpstr>More Reduction Facts</vt:lpstr>
      <vt:lpstr>I have a problem</vt:lpstr>
      <vt:lpstr>A≤B≤C →A≤C</vt:lpstr>
      <vt:lpstr>A≤B≤C →A≤C</vt:lpstr>
      <vt:lpstr>A≤B≤C →A≤C</vt:lpstr>
      <vt:lpstr>Said Differently</vt:lpstr>
      <vt:lpstr>Want to prove your problem is hard?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vs. NP and Reductions</dc:title>
  <dc:creator>rtweber2</dc:creator>
  <cp:lastModifiedBy>Robert Weber</cp:lastModifiedBy>
  <cp:revision>68</cp:revision>
  <cp:lastPrinted>2021-11-13T00:05:56Z</cp:lastPrinted>
  <dcterms:created xsi:type="dcterms:W3CDTF">2021-02-22T18:53:47Z</dcterms:created>
  <dcterms:modified xsi:type="dcterms:W3CDTF">2024-02-20T23:27:26Z</dcterms:modified>
</cp:coreProperties>
</file>