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2" r:id="rId3"/>
    <p:sldId id="394" r:id="rId4"/>
    <p:sldId id="395" r:id="rId5"/>
    <p:sldId id="396" r:id="rId6"/>
    <p:sldId id="400" r:id="rId7"/>
    <p:sldId id="389" r:id="rId8"/>
    <p:sldId id="372" r:id="rId9"/>
    <p:sldId id="374" r:id="rId10"/>
    <p:sldId id="375" r:id="rId11"/>
    <p:sldId id="373" r:id="rId12"/>
    <p:sldId id="377" r:id="rId13"/>
    <p:sldId id="378" r:id="rId14"/>
    <p:sldId id="388" r:id="rId15"/>
    <p:sldId id="369" r:id="rId16"/>
    <p:sldId id="371" r:id="rId17"/>
    <p:sldId id="376" r:id="rId18"/>
    <p:sldId id="392" r:id="rId19"/>
    <p:sldId id="380" r:id="rId20"/>
    <p:sldId id="381" r:id="rId21"/>
    <p:sldId id="382" r:id="rId22"/>
    <p:sldId id="383" r:id="rId23"/>
    <p:sldId id="385" r:id="rId24"/>
    <p:sldId id="386" r:id="rId25"/>
    <p:sldId id="401" r:id="rId26"/>
    <p:sldId id="257" r:id="rId27"/>
    <p:sldId id="258" r:id="rId28"/>
    <p:sldId id="260" r:id="rId29"/>
    <p:sldId id="259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8" r:id="rId47"/>
    <p:sldId id="279" r:id="rId48"/>
    <p:sldId id="280" r:id="rId49"/>
    <p:sldId id="281" r:id="rId50"/>
    <p:sldId id="287" r:id="rId51"/>
    <p:sldId id="282" r:id="rId52"/>
    <p:sldId id="289" r:id="rId53"/>
    <p:sldId id="291" r:id="rId54"/>
    <p:sldId id="295" r:id="rId55"/>
    <p:sldId id="290" r:id="rId56"/>
    <p:sldId id="292" r:id="rId57"/>
    <p:sldId id="293" r:id="rId58"/>
    <p:sldId id="294" r:id="rId59"/>
    <p:sldId id="296" r:id="rId60"/>
    <p:sldId id="297" r:id="rId61"/>
    <p:sldId id="283" r:id="rId62"/>
    <p:sldId id="298" r:id="rId63"/>
    <p:sldId id="299" r:id="rId64"/>
    <p:sldId id="303" r:id="rId65"/>
    <p:sldId id="300" r:id="rId66"/>
    <p:sldId id="284" r:id="rId67"/>
    <p:sldId id="285" r:id="rId68"/>
    <p:sldId id="28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 varScale="1">
        <p:scale>
          <a:sx n="41" d="100"/>
          <a:sy n="41" d="100"/>
        </p:scale>
        <p:origin x="77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64830F-CAE9-4146-9E8B-9A1FBC879B1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0.png"/><Relationship Id="rId25" Type="http://schemas.openxmlformats.org/officeDocument/2006/relationships/image" Target="../media/image78.png"/><Relationship Id="rId2" Type="http://schemas.openxmlformats.org/officeDocument/2006/relationships/image" Target="../media/image550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.pn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Relationship Id="rId9" Type="http://schemas.openxmlformats.org/officeDocument/2006/relationships/image" Target="../media/image2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DB30-BCF3-450D-9A75-6950B9C97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Network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42127-E51A-4806-9DD1-744E438E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</a:p>
          <a:p>
            <a:r>
              <a:rPr lang="en-US" dirty="0"/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258203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2A5-03E2-4504-AB44-1CE0E547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all integer capacities at the start...</a:t>
                </a:r>
              </a:p>
              <a:p>
                <a:endParaRPr lang="en-US" dirty="0"/>
              </a:p>
              <a:p>
                <a:r>
                  <a:rPr lang="en-US" dirty="0"/>
                  <a:t>The residual graph will always have integer capacities.</a:t>
                </a:r>
              </a:p>
              <a:p>
                <a:endParaRPr lang="en-US" dirty="0"/>
              </a:p>
              <a:p>
                <a:r>
                  <a:rPr lang="en-US" dirty="0"/>
                  <a:t>Why? The minimum capacity on the first path is an integer.</a:t>
                </a:r>
              </a:p>
              <a:p>
                <a:r>
                  <a:rPr lang="en-US" dirty="0"/>
                  <a:t>So we subtract or add integers to the residual graph. </a:t>
                </a:r>
              </a:p>
              <a:p>
                <a:pPr lvl="1"/>
                <a:r>
                  <a:rPr lang="en-US" dirty="0"/>
                  <a:t>And the result is more integers!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in every iteration we add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of flow!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value of the maximum flow.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8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Wait…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seen a running time before that depends on the </a:t>
                </a:r>
                <a:r>
                  <a:rPr lang="en-US" b="1" dirty="0"/>
                  <a:t>answer</a:t>
                </a:r>
              </a:p>
              <a:p>
                <a:endParaRPr lang="en-US" b="1" dirty="0"/>
              </a:p>
              <a:p>
                <a:r>
                  <a:rPr lang="en-US" dirty="0"/>
                  <a:t>Normally, we want the running time directly in terms of the input.</a:t>
                </a:r>
              </a:p>
              <a:p>
                <a:r>
                  <a:rPr lang="en-US" dirty="0"/>
                  <a:t>There are tricks to speed up Ford-Fulkerson so you don’t take too long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really big.</a:t>
                </a:r>
              </a:p>
              <a:p>
                <a:r>
                  <a:rPr lang="en-US" dirty="0"/>
                  <a:t>Some optional content about this at the end of Wednesday’s slide deck.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8DEEE-63B9-4E7D-99FD-080CB78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E6B6-9201-4DF6-8659-CFD49E7A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 in the residual graph.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done! That’s a maximum flow.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But…why?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blipFill>
                <a:blip r:embed="rId2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7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one side, everything else on the other)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everything else?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units of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Because it all (simultaneously) must cross from one side to the other.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blipFill>
                <a:blip r:embed="rId2"/>
                <a:stretch>
                  <a:fillRect l="-120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7061-6D23-4634-AF12-4E2D3B70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the algorithm is done? </a:t>
                </a:r>
              </a:p>
              <a:p>
                <a:r>
                  <a:rPr lang="en-US" dirty="0"/>
                  <a:t>When we can’t we get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We’ve </a:t>
                </a:r>
                <a:r>
                  <a:rPr lang="en-US" b="1" dirty="0"/>
                  <a:t>cut </a:t>
                </a:r>
                <a:r>
                  <a:rPr lang="en-US" dirty="0"/>
                  <a:t>the (residual) graph.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all the vertices you can reach from it on one side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all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can’t reach on the other. </a:t>
                </a:r>
              </a:p>
              <a:p>
                <a:endParaRPr lang="en-US" dirty="0"/>
              </a:p>
              <a:p>
                <a:r>
                  <a:rPr lang="en-US" dirty="0"/>
                  <a:t>Take a look at the edges spanning the cut in the original graph.</a:t>
                </a:r>
              </a:p>
              <a:p>
                <a:r>
                  <a:rPr lang="en-US" dirty="0"/>
                  <a:t>In our first graph, that capacity was equal to the value of the max flow</a:t>
                </a:r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8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5CDC-1C2F-440B-A8DD-8391EB7C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Maintain the residual graph.</a:t>
                </a:r>
              </a:p>
              <a:p>
                <a:r>
                  <a:rPr lang="en-US" dirty="0"/>
                  <a:t>When you search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can’t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everything you can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one side of the cut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everything you can’t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the other 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8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73482"/>
          </a:xfrm>
        </p:spPr>
        <p:txBody>
          <a:bodyPr/>
          <a:lstStyle/>
          <a:p>
            <a:r>
              <a:rPr lang="en-US" dirty="0"/>
              <a:t>We started lecture with this flow. </a:t>
            </a:r>
          </a:p>
          <a:p>
            <a:r>
              <a:rPr lang="en-US" dirty="0"/>
              <a:t>What’s the residual graph? What’s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3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EC6-C848-435F-5B95-9F7A9B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8C13E-DEF1-A97F-4404-52F79219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P5 (Force Dynamics---one of the programming questions) extended to deadline of this Monday</a:t>
            </a:r>
          </a:p>
          <a:p>
            <a:r>
              <a:rPr lang="en-US" dirty="0"/>
              <a:t>We’re going to shift around office hours for the last few weeks.</a:t>
            </a:r>
          </a:p>
          <a:p>
            <a:pPr lvl="1"/>
            <a:r>
              <a:rPr lang="en-US" dirty="0"/>
              <a:t>Announcement with all the details coming over the weekend</a:t>
            </a:r>
          </a:p>
          <a:p>
            <a:r>
              <a:rPr lang="en-US" dirty="0"/>
              <a:t>Monday is a holiday!</a:t>
            </a:r>
          </a:p>
          <a:p>
            <a:pPr lvl="1"/>
            <a:r>
              <a:rPr lang="en-US" dirty="0"/>
              <a:t>A few hours shifted or cancelled. None in-person, only zoom.</a:t>
            </a:r>
          </a:p>
          <a:p>
            <a:pPr lvl="1"/>
            <a:r>
              <a:rPr lang="en-US" dirty="0"/>
              <a:t>Announcement coming tonight!</a:t>
            </a:r>
          </a:p>
          <a:p>
            <a:pPr lvl="1"/>
            <a:r>
              <a:rPr lang="en-US" dirty="0"/>
              <a:t>No lecture Monday.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6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7E159344-4043-4AA9-AFBD-4ECE40E31A27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97A0-24D1-4545-8C77-06573646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032737"/>
            <a:ext cx="11187258" cy="227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 proof, but here’s some intuition:</a:t>
            </a:r>
          </a:p>
          <a:p>
            <a:pPr marL="0" indent="0">
              <a:buNone/>
            </a:pPr>
            <a:r>
              <a:rPr lang="en-US" dirty="0"/>
              <a:t>Every cut is an upper-bound on the value of the flow (you can’t have the total flow value higher than the cut). </a:t>
            </a:r>
          </a:p>
          <a:p>
            <a:pPr marL="0" indent="0">
              <a:buNone/>
            </a:pPr>
            <a:r>
              <a:rPr lang="en-US" dirty="0"/>
              <a:t>Cut will be saturated (i.e. full flow going through all the edges) otherwise residual graph will have another edge. So flow and cut are equal values.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9BE-4423-46BA-A5DB-49B7583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F21C-D2F4-47F8-81A8-BE4285B3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each interesting algorithmic problems.</a:t>
            </a:r>
          </a:p>
          <a:p>
            <a:endParaRPr lang="en-US" dirty="0"/>
          </a:p>
          <a:p>
            <a:r>
              <a:rPr lang="en-US" dirty="0"/>
              <a:t>They were first studied in the 1950s</a:t>
            </a:r>
          </a:p>
          <a:p>
            <a:r>
              <a:rPr lang="en-US" dirty="0"/>
              <a:t>The U.S. military wanted to know how much the Soviets could ship on their rail network.</a:t>
            </a:r>
          </a:p>
          <a:p>
            <a:r>
              <a:rPr lang="en-US" dirty="0"/>
              <a:t>And also which rail lines they would target to </a:t>
            </a:r>
            <a:r>
              <a:rPr lang="en-US" i="1" dirty="0"/>
              <a:t>disrupt </a:t>
            </a:r>
            <a:r>
              <a:rPr lang="en-US" dirty="0"/>
              <a:t>the network.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099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next time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If you know what a “dual linear program” is – flows and cuts are dual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0CC-055E-4619-BB41-C048E42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run two coffee shops. You have to decide who will work at which of your shops today: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all capable of managing a shop.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are all regular employees (can’t be a manager)</a:t>
                </a:r>
              </a:p>
              <a:p>
                <a:endParaRPr lang="en-US" dirty="0"/>
              </a:p>
              <a:p>
                <a:r>
                  <a:rPr lang="en-US" dirty="0"/>
                  <a:t>You need at least one manager at each shop, at least 3 people (total) at shop 1 and at least 4 people (total) at shop 2. </a:t>
                </a:r>
              </a:p>
              <a:p>
                <a:endParaRPr lang="en-US" dirty="0"/>
              </a:p>
              <a:p>
                <a:r>
                  <a:rPr lang="en-US" dirty="0"/>
                  <a:t>Hint: think of assigning managers and non-managers as separate…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2C26B63-B63C-4041-BBDA-7848D5D3D519}"/>
              </a:ext>
            </a:extLst>
          </p:cNvPr>
          <p:cNvSpPr/>
          <p:nvPr/>
        </p:nvSpPr>
        <p:spPr>
          <a:xfrm>
            <a:off x="7108143" y="50016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pollev.com/</a:t>
            </a:r>
            <a:r>
              <a:rPr lang="en-US" sz="3200" dirty="0" err="1"/>
              <a:t>robbie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7214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2E65-6C4E-4BBE-8060-37E5C0F1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80FD-E8EB-4EFD-A7C7-D41F5F12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9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/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/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least”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– 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While(flow is not maximum)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0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2962</TotalTime>
  <Words>4550</Words>
  <Application>Microsoft Office PowerPoint</Application>
  <PresentationFormat>Widescreen</PresentationFormat>
  <Paragraphs>1194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Network Flow</vt:lpstr>
      <vt:lpstr>Announcements</vt:lpstr>
      <vt:lpstr>Max Flow</vt:lpstr>
      <vt:lpstr>Flows</vt:lpstr>
      <vt:lpstr>Flows</vt:lpstr>
      <vt:lpstr>Finding Max Flows</vt:lpstr>
      <vt:lpstr>Residual Graph</vt:lpstr>
      <vt:lpstr>Ford-Fulkerson Algorithm</vt:lpstr>
      <vt:lpstr>Ford-Fulkerson Algorithm</vt:lpstr>
      <vt:lpstr>Ford-Fulkerson Algorithm</vt:lpstr>
      <vt:lpstr>Ford-Fulkerson Algorithm</vt:lpstr>
      <vt:lpstr>Wait…f?</vt:lpstr>
      <vt:lpstr>Minimum Cut</vt:lpstr>
      <vt:lpstr>What’s a Cut?</vt:lpstr>
      <vt:lpstr>An Example</vt:lpstr>
      <vt:lpstr>An Example</vt:lpstr>
      <vt:lpstr>How Do We Know?</vt:lpstr>
      <vt:lpstr>Finding the min-cut</vt:lpstr>
      <vt:lpstr>Another Example</vt:lpstr>
      <vt:lpstr>Another Example</vt:lpstr>
      <vt:lpstr>Another Example</vt:lpstr>
      <vt:lpstr>Max Flow-Min Cut Theorem</vt:lpstr>
      <vt:lpstr>So What?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Another Problem</vt:lpstr>
      <vt:lpstr>PowerPoint Presentation</vt:lpstr>
      <vt:lpstr>One More Example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Optional – Why is there always an explanation?</vt:lpstr>
      <vt:lpstr>An Explanation Always Exists</vt:lpstr>
      <vt:lpstr>An Explanation Always Exists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Flow Applications</dc:title>
  <dc:creator>rtweber2</dc:creator>
  <cp:lastModifiedBy>Robert Weber</cp:lastModifiedBy>
  <cp:revision>36</cp:revision>
  <cp:lastPrinted>2021-11-10T22:54:54Z</cp:lastPrinted>
  <dcterms:created xsi:type="dcterms:W3CDTF">2021-02-21T16:53:46Z</dcterms:created>
  <dcterms:modified xsi:type="dcterms:W3CDTF">2024-02-16T16:37:13Z</dcterms:modified>
</cp:coreProperties>
</file>