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48" r:id="rId3"/>
    <p:sldId id="340" r:id="rId4"/>
    <p:sldId id="304" r:id="rId5"/>
    <p:sldId id="305" r:id="rId6"/>
    <p:sldId id="350" r:id="rId7"/>
    <p:sldId id="341" r:id="rId8"/>
    <p:sldId id="342" r:id="rId9"/>
    <p:sldId id="343" r:id="rId10"/>
    <p:sldId id="349" r:id="rId11"/>
    <p:sldId id="327" r:id="rId12"/>
    <p:sldId id="306" r:id="rId13"/>
    <p:sldId id="307" r:id="rId14"/>
    <p:sldId id="308" r:id="rId15"/>
    <p:sldId id="309" r:id="rId16"/>
    <p:sldId id="351" r:id="rId17"/>
    <p:sldId id="352" r:id="rId18"/>
    <p:sldId id="353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5" r:id="rId32"/>
    <p:sldId id="322" r:id="rId33"/>
    <p:sldId id="324" r:id="rId34"/>
    <p:sldId id="354" r:id="rId35"/>
    <p:sldId id="326" r:id="rId36"/>
    <p:sldId id="344" r:id="rId37"/>
    <p:sldId id="345" r:id="rId38"/>
    <p:sldId id="323" r:id="rId39"/>
    <p:sldId id="328" r:id="rId40"/>
    <p:sldId id="346" r:id="rId41"/>
    <p:sldId id="34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BA7403-0AD1-4ECC-B44C-89DD82824A5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96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2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8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73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6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04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11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9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6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2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0BA7403-0AD1-4ECC-B44C-89DD82824A5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7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1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9293-87F5-43AD-B64B-93BBEAE10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Linear Programming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8B87A-CC77-45AF-95B8-2A567B71A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Winter 24</a:t>
            </a:r>
          </a:p>
          <a:p>
            <a:r>
              <a:rPr lang="en-US"/>
              <a:t>Lecture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8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8710043" y="566103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44.25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C8918A-9AFE-4D65-9EC0-082120CB4C5A}"/>
              </a:ext>
            </a:extLst>
          </p:cNvPr>
          <p:cNvSpPr txBox="1"/>
          <p:nvPr/>
        </p:nvSpPr>
        <p:spPr>
          <a:xfrm>
            <a:off x="7229338" y="4366573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6F5A8-A109-49D2-AEE2-F916B6A06B54}"/>
              </a:ext>
            </a:extLst>
          </p:cNvPr>
          <p:cNvSpPr txBox="1"/>
          <p:nvPr/>
        </p:nvSpPr>
        <p:spPr>
          <a:xfrm>
            <a:off x="4379708" y="5304384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BA99AC-957E-4556-8E0C-006A035E955F}"/>
              </a:ext>
            </a:extLst>
          </p:cNvPr>
          <p:cNvSpPr txBox="1"/>
          <p:nvPr/>
        </p:nvSpPr>
        <p:spPr>
          <a:xfrm>
            <a:off x="4814150" y="294687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C7B664-0B2F-4736-88E1-23D90C7A9CE1}"/>
              </a:ext>
            </a:extLst>
          </p:cNvPr>
          <p:cNvSpPr txBox="1"/>
          <p:nvPr/>
        </p:nvSpPr>
        <p:spPr>
          <a:xfrm>
            <a:off x="8827243" y="4230141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3.5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0E0D8472-8556-42F9-9529-B3F018D0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529579"/>
            <a:ext cx="2660485" cy="1779782"/>
          </a:xfrm>
        </p:spPr>
        <p:txBody>
          <a:bodyPr/>
          <a:lstStyle/>
          <a:p>
            <a:r>
              <a:rPr lang="en-US" dirty="0"/>
              <a:t>Here’s another optimal point!!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F3F248-9E93-4FAA-9531-8DF9033FDCD8}"/>
              </a:ext>
            </a:extLst>
          </p:cNvPr>
          <p:cNvSpPr txBox="1"/>
          <p:nvPr/>
        </p:nvSpPr>
        <p:spPr>
          <a:xfrm>
            <a:off x="5049742" y="3609317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323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EC3B-5166-4C57-B81E-91A31416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this class, we’re only going to think about library functions to solve linear programs (i.e. we won’t teach you how any of the algorithms work)</a:t>
                </a:r>
              </a:p>
              <a:p>
                <a:r>
                  <a:rPr lang="en-US" dirty="0"/>
                  <a:t>The most famous is the </a:t>
                </a:r>
                <a:r>
                  <a:rPr lang="en-US" b="1" dirty="0"/>
                  <a:t>Simplex Method </a:t>
                </a:r>
                <a:r>
                  <a:rPr lang="en-US" dirty="0"/>
                  <a:t>– can be quite slow (exponential time) in the worst case. But rarely hits worst-case behavior. </a:t>
                </a:r>
              </a:p>
              <a:p>
                <a:r>
                  <a:rPr lang="en-US" dirty="0"/>
                  <a:t>Very fast in practice. Idea: jump from extreme point to extreme point.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Ellipsoid Method </a:t>
                </a:r>
                <a:r>
                  <a:rPr lang="en-US" dirty="0"/>
                  <a:t>was the first theoretically polynomial 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bit needed to describe the LP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the number of constraints)</a:t>
                </a:r>
              </a:p>
              <a:p>
                <a:r>
                  <a:rPr lang="en-US" b="1" dirty="0"/>
                  <a:t>Interior Point Methods </a:t>
                </a:r>
                <a:r>
                  <a:rPr lang="en-US" dirty="0"/>
                  <a:t>are faster theoretically, and starting to catch up practically.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2.373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theoretically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59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617C-94E5-4E57-95B9-36124EF3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A8B7-124D-4ED1-8D1F-09998C1A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problem </a:t>
            </a:r>
          </a:p>
          <a:p>
            <a:endParaRPr lang="en-US" dirty="0"/>
          </a:p>
          <a:p>
            <a:r>
              <a:rPr lang="en-US" dirty="0"/>
              <a:t>Instead of infinitely divisible dirt…</a:t>
            </a:r>
          </a:p>
          <a:p>
            <a:r>
              <a:rPr lang="en-US" dirty="0"/>
              <a:t>What if instead we’re moving whole unit things (the dirt is in bags we can’t open or we’re moving bikes or plants or anything else that can’t be split)</a:t>
            </a:r>
          </a:p>
          <a:p>
            <a:r>
              <a:rPr lang="en-US" dirty="0"/>
              <a:t>Or if we’re assigning people to shifts (can have 1/3 of a person on a shift)</a:t>
            </a:r>
          </a:p>
          <a:p>
            <a:r>
              <a:rPr lang="en-US" dirty="0"/>
              <a:t>Well, the constraints will change (your “demand” and “supplies” will be integers)  </a:t>
            </a:r>
          </a:p>
        </p:txBody>
      </p:sp>
    </p:spTree>
    <p:extLst>
      <p:ext uri="{BB962C8B-B14F-4D97-AF65-F5344CB8AC3E}">
        <p14:creationId xmlns:p14="http://schemas.microsoft.com/office/powerpoint/2010/main" val="113696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75CE-B13F-45E0-8AD0-DE3456AB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Non-Integrality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A19C-EE92-47AD-833D-9F87C098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linear programs only have optimal solutions that have some (or all) variables as non-integers (even with only integers in the objective function and constraints).</a:t>
            </a:r>
          </a:p>
          <a:p>
            <a:endParaRPr lang="en-US" dirty="0"/>
          </a:p>
          <a:p>
            <a:r>
              <a:rPr lang="en-US" dirty="0"/>
              <a:t>For dirt or water or anything arbitrarily divisible, no big deal!</a:t>
            </a:r>
          </a:p>
          <a:p>
            <a:r>
              <a:rPr lang="en-US" dirty="0"/>
              <a:t>For cell phones or bicycles…only possibly a big deal! </a:t>
            </a:r>
          </a:p>
          <a:p>
            <a:pPr lvl="1"/>
            <a:r>
              <a:rPr lang="en-US" dirty="0"/>
              <a:t>In practice: if the optimal thing to manufacture 999,999.8 widgets per day, rounding up or down probably isn’t going to make a huge difference in your profits. </a:t>
            </a:r>
          </a:p>
          <a:p>
            <a:pPr lvl="1"/>
            <a:r>
              <a:rPr lang="en-US" dirty="0"/>
              <a:t>But sometimes rounding isn’t ok…</a:t>
            </a:r>
          </a:p>
        </p:txBody>
      </p:sp>
    </p:spTree>
    <p:extLst>
      <p:ext uri="{BB962C8B-B14F-4D97-AF65-F5344CB8AC3E}">
        <p14:creationId xmlns:p14="http://schemas.microsoft.com/office/powerpoint/2010/main" val="196459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5B13-4ADA-47FF-9DB0-C8D9836A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if you need integers?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CCF6-78C4-4965-96C7-EB12AD19C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Integer Programs </a:t>
            </a:r>
            <a:r>
              <a:rPr lang="en-US" dirty="0"/>
              <a:t>are linear programs where you can mark some variables as needing to be integers.</a:t>
            </a:r>
          </a:p>
          <a:p>
            <a:endParaRPr lang="en-US" b="1" dirty="0"/>
          </a:p>
          <a:p>
            <a:r>
              <a:rPr lang="en-US" dirty="0"/>
              <a:t>In practice – often still solvable (Excel also has a solver for these problems). But no longer guaranteed to be efficient.</a:t>
            </a:r>
          </a:p>
          <a:p>
            <a:endParaRPr lang="en-US" dirty="0"/>
          </a:p>
          <a:p>
            <a:r>
              <a:rPr lang="en-US" dirty="0"/>
              <a:t>Lots of theory has been done for when the optimum will be all integers. (MATH 407 or MATH 514)</a:t>
            </a:r>
          </a:p>
          <a:p>
            <a:r>
              <a:rPr lang="en-US" dirty="0"/>
              <a:t>But sometimes you get a fractional solution…what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90349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A7CE-0A1A-45D4-8EA3-D439457D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Where things go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D1311-52EC-41F4-A4CF-01AB3A3A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2981"/>
            <a:ext cx="11187258" cy="2416379"/>
          </a:xfrm>
        </p:spPr>
        <p:txBody>
          <a:bodyPr>
            <a:normAutofit/>
          </a:bodyPr>
          <a:lstStyle/>
          <a:p>
            <a:r>
              <a:rPr lang="en-US" dirty="0"/>
              <a:t>Sound familiar? </a:t>
            </a:r>
          </a:p>
          <a:p>
            <a:r>
              <a:rPr lang="en-US" dirty="0"/>
              <a:t>This isn’t a vertex cover – that was at least on endpoint per edge.</a:t>
            </a:r>
          </a:p>
          <a:p>
            <a:r>
              <a:rPr lang="en-US" dirty="0"/>
              <a:t>A 2-coloring divides vertices into two independent sets (i.e. all the “red” vertices are an independent set, all the “blue” vertices are another independent set).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DB2DC8-FCDF-4235-B4F4-49D6DFF4A725}"/>
              </a:ext>
            </a:extLst>
          </p:cNvPr>
          <p:cNvGrpSpPr/>
          <p:nvPr/>
        </p:nvGrpSpPr>
        <p:grpSpPr>
          <a:xfrm>
            <a:off x="726831" y="1476743"/>
            <a:ext cx="97536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B8494C4-0883-441D-BA64-248F6EA4940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𝑆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vertices is an independent set if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𝑺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not an edge.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(i.e. every edge has at most one endpoint in the set)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B8494C4-0883-441D-BA64-248F6EA494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6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383494-11DB-47B6-9F70-49538CAFD96D}"/>
                </a:ext>
              </a:extLst>
            </p:cNvPr>
            <p:cNvSpPr/>
            <p:nvPr/>
          </p:nvSpPr>
          <p:spPr>
            <a:xfrm>
              <a:off x="1195366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Independent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20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AEB8-2EF1-49E2-B9F5-1E8CF72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F24430-1A7C-4C33-A347-7D1CBEF12419}"/>
              </a:ext>
            </a:extLst>
          </p:cNvPr>
          <p:cNvGrpSpPr/>
          <p:nvPr/>
        </p:nvGrpSpPr>
        <p:grpSpPr>
          <a:xfrm>
            <a:off x="726831" y="1476743"/>
            <a:ext cx="97536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𝑆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vertices is an independent set if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𝑺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not an edge.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(i.e. every edge has at most one endpoint in the set)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6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07958D-6E4F-4CED-A7E3-AEEA512ADCC4}"/>
                </a:ext>
              </a:extLst>
            </p:cNvPr>
            <p:cNvSpPr/>
            <p:nvPr/>
          </p:nvSpPr>
          <p:spPr>
            <a:xfrm>
              <a:off x="1195366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Independent Set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417E2E6-E160-43D0-9A3D-64BD98B44DF2}"/>
              </a:ext>
            </a:extLst>
          </p:cNvPr>
          <p:cNvSpPr/>
          <p:nvPr/>
        </p:nvSpPr>
        <p:spPr>
          <a:xfrm>
            <a:off x="4628804" y="4916856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1DF46D-458A-4724-90F7-3DDB6D566C82}"/>
              </a:ext>
            </a:extLst>
          </p:cNvPr>
          <p:cNvSpPr/>
          <p:nvPr/>
        </p:nvSpPr>
        <p:spPr>
          <a:xfrm>
            <a:off x="7833314" y="5870722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CF185C-BEF4-45BE-A5ED-C47563D83C41}"/>
              </a:ext>
            </a:extLst>
          </p:cNvPr>
          <p:cNvSpPr/>
          <p:nvPr/>
        </p:nvSpPr>
        <p:spPr>
          <a:xfrm>
            <a:off x="5783864" y="5869454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FD7D77-A6EE-4187-AF7C-7F5BEB7B2CEF}"/>
              </a:ext>
            </a:extLst>
          </p:cNvPr>
          <p:cNvSpPr/>
          <p:nvPr/>
        </p:nvSpPr>
        <p:spPr>
          <a:xfrm>
            <a:off x="8988373" y="4945247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8F7742-64C6-44BC-9129-26D9380BF0B2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5161892" y="5449945"/>
            <a:ext cx="621972" cy="731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DFA3E0-033F-4598-9E00-E45F04EB6CD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>
            <a:off x="6408415" y="6181731"/>
            <a:ext cx="1424899" cy="1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372CF3-FB8B-44BA-A368-9E35076026E8}"/>
              </a:ext>
            </a:extLst>
          </p:cNvPr>
          <p:cNvCxnSpPr>
            <a:cxnSpLocks/>
            <a:stCxn id="10" idx="3"/>
            <a:endCxn id="8" idx="6"/>
          </p:cNvCxnSpPr>
          <p:nvPr/>
        </p:nvCxnSpPr>
        <p:spPr>
          <a:xfrm flipH="1">
            <a:off x="8457865" y="5478335"/>
            <a:ext cx="621971" cy="7046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58CE99F-59A6-4FF0-A463-25B86A228C95}"/>
              </a:ext>
            </a:extLst>
          </p:cNvPr>
          <p:cNvSpPr/>
          <p:nvPr/>
        </p:nvSpPr>
        <p:spPr>
          <a:xfrm>
            <a:off x="6884129" y="4320695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52E53C-952D-47D6-A510-DD4640A35917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5161892" y="4632971"/>
            <a:ext cx="1722237" cy="375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C63CCB-6D50-46AE-BF22-611C9A21C2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459675" y="4516293"/>
            <a:ext cx="1620161" cy="520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C5F601-6D19-4532-A204-32C403CFE3A0}"/>
              </a:ext>
            </a:extLst>
          </p:cNvPr>
          <p:cNvSpPr txBox="1"/>
          <p:nvPr/>
        </p:nvSpPr>
        <p:spPr>
          <a:xfrm>
            <a:off x="861254" y="4945247"/>
            <a:ext cx="3459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 independent set of size 2.</a:t>
            </a:r>
          </a:p>
        </p:txBody>
      </p:sp>
    </p:spTree>
    <p:extLst>
      <p:ext uri="{BB962C8B-B14F-4D97-AF65-F5344CB8AC3E}">
        <p14:creationId xmlns:p14="http://schemas.microsoft.com/office/powerpoint/2010/main" val="1962821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AEB8-2EF1-49E2-B9F5-1E8CF72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F24430-1A7C-4C33-A347-7D1CBEF12419}"/>
              </a:ext>
            </a:extLst>
          </p:cNvPr>
          <p:cNvGrpSpPr/>
          <p:nvPr/>
        </p:nvGrpSpPr>
        <p:grpSpPr>
          <a:xfrm>
            <a:off x="726831" y="1476743"/>
            <a:ext cx="97536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𝑆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vertices is an independent set if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𝑺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not an edge.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(i.e. every edge has at most one endpoint in the set)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6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07958D-6E4F-4CED-A7E3-AEEA512ADCC4}"/>
                </a:ext>
              </a:extLst>
            </p:cNvPr>
            <p:cNvSpPr/>
            <p:nvPr/>
          </p:nvSpPr>
          <p:spPr>
            <a:xfrm>
              <a:off x="1195366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Independent Set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417E2E6-E160-43D0-9A3D-64BD98B44DF2}"/>
              </a:ext>
            </a:extLst>
          </p:cNvPr>
          <p:cNvSpPr/>
          <p:nvPr/>
        </p:nvSpPr>
        <p:spPr>
          <a:xfrm>
            <a:off x="4628804" y="4916856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1DF46D-458A-4724-90F7-3DDB6D566C82}"/>
              </a:ext>
            </a:extLst>
          </p:cNvPr>
          <p:cNvSpPr/>
          <p:nvPr/>
        </p:nvSpPr>
        <p:spPr>
          <a:xfrm>
            <a:off x="7833314" y="5870722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CF185C-BEF4-45BE-A5ED-C47563D83C41}"/>
              </a:ext>
            </a:extLst>
          </p:cNvPr>
          <p:cNvSpPr/>
          <p:nvPr/>
        </p:nvSpPr>
        <p:spPr>
          <a:xfrm>
            <a:off x="5783864" y="5869454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FD7D77-A6EE-4187-AF7C-7F5BEB7B2CEF}"/>
              </a:ext>
            </a:extLst>
          </p:cNvPr>
          <p:cNvSpPr/>
          <p:nvPr/>
        </p:nvSpPr>
        <p:spPr>
          <a:xfrm>
            <a:off x="8988373" y="4945247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8F7742-64C6-44BC-9129-26D9380BF0B2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5161892" y="5449945"/>
            <a:ext cx="621972" cy="731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DFA3E0-033F-4598-9E00-E45F04EB6CD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>
            <a:off x="6408415" y="6181731"/>
            <a:ext cx="1424899" cy="1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372CF3-FB8B-44BA-A368-9E35076026E8}"/>
              </a:ext>
            </a:extLst>
          </p:cNvPr>
          <p:cNvCxnSpPr>
            <a:cxnSpLocks/>
            <a:stCxn id="10" idx="3"/>
            <a:endCxn id="8" idx="6"/>
          </p:cNvCxnSpPr>
          <p:nvPr/>
        </p:nvCxnSpPr>
        <p:spPr>
          <a:xfrm flipH="1">
            <a:off x="8457865" y="5478335"/>
            <a:ext cx="621971" cy="7046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58CE99F-59A6-4FF0-A463-25B86A228C95}"/>
              </a:ext>
            </a:extLst>
          </p:cNvPr>
          <p:cNvSpPr/>
          <p:nvPr/>
        </p:nvSpPr>
        <p:spPr>
          <a:xfrm>
            <a:off x="6884129" y="4320695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52E53C-952D-47D6-A510-DD4640A35917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5161892" y="4632971"/>
            <a:ext cx="1722237" cy="375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C63CCB-6D50-46AE-BF22-611C9A21C2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459675" y="4516293"/>
            <a:ext cx="1620161" cy="520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C5F601-6D19-4532-A204-32C403CFE3A0}"/>
              </a:ext>
            </a:extLst>
          </p:cNvPr>
          <p:cNvSpPr txBox="1"/>
          <p:nvPr/>
        </p:nvSpPr>
        <p:spPr>
          <a:xfrm>
            <a:off x="861254" y="4945247"/>
            <a:ext cx="3459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 an independent set.</a:t>
            </a:r>
          </a:p>
        </p:txBody>
      </p:sp>
    </p:spTree>
    <p:extLst>
      <p:ext uri="{BB962C8B-B14F-4D97-AF65-F5344CB8AC3E}">
        <p14:creationId xmlns:p14="http://schemas.microsoft.com/office/powerpoint/2010/main" val="149250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AEB8-2EF1-49E2-B9F5-1E8CF72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F24430-1A7C-4C33-A347-7D1CBEF12419}"/>
              </a:ext>
            </a:extLst>
          </p:cNvPr>
          <p:cNvGrpSpPr/>
          <p:nvPr/>
        </p:nvGrpSpPr>
        <p:grpSpPr>
          <a:xfrm>
            <a:off x="726831" y="1476743"/>
            <a:ext cx="97536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𝑆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vertices is an independent set if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𝑺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not an edge.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(i.e. every edge has at most one endpoint in the set)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6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07958D-6E4F-4CED-A7E3-AEEA512ADCC4}"/>
                </a:ext>
              </a:extLst>
            </p:cNvPr>
            <p:cNvSpPr/>
            <p:nvPr/>
          </p:nvSpPr>
          <p:spPr>
            <a:xfrm>
              <a:off x="1195366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Independent Set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417E2E6-E160-43D0-9A3D-64BD98B44DF2}"/>
              </a:ext>
            </a:extLst>
          </p:cNvPr>
          <p:cNvSpPr/>
          <p:nvPr/>
        </p:nvSpPr>
        <p:spPr>
          <a:xfrm>
            <a:off x="4628804" y="4916856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1DF46D-458A-4724-90F7-3DDB6D566C82}"/>
              </a:ext>
            </a:extLst>
          </p:cNvPr>
          <p:cNvSpPr/>
          <p:nvPr/>
        </p:nvSpPr>
        <p:spPr>
          <a:xfrm>
            <a:off x="7833314" y="5869455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CF185C-BEF4-45BE-A5ED-C47563D83C41}"/>
              </a:ext>
            </a:extLst>
          </p:cNvPr>
          <p:cNvSpPr/>
          <p:nvPr/>
        </p:nvSpPr>
        <p:spPr>
          <a:xfrm>
            <a:off x="5783864" y="5869454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FD7D77-A6EE-4187-AF7C-7F5BEB7B2CEF}"/>
              </a:ext>
            </a:extLst>
          </p:cNvPr>
          <p:cNvSpPr/>
          <p:nvPr/>
        </p:nvSpPr>
        <p:spPr>
          <a:xfrm>
            <a:off x="8988373" y="4945247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8F7742-64C6-44BC-9129-26D9380BF0B2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5161892" y="5449945"/>
            <a:ext cx="621972" cy="731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DFA3E0-033F-4598-9E00-E45F04EB6CD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>
            <a:off x="6408415" y="6181730"/>
            <a:ext cx="142489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372CF3-FB8B-44BA-A368-9E35076026E8}"/>
              </a:ext>
            </a:extLst>
          </p:cNvPr>
          <p:cNvCxnSpPr>
            <a:cxnSpLocks/>
            <a:stCxn id="10" idx="3"/>
            <a:endCxn id="8" idx="6"/>
          </p:cNvCxnSpPr>
          <p:nvPr/>
        </p:nvCxnSpPr>
        <p:spPr>
          <a:xfrm flipH="1">
            <a:off x="8457865" y="5478335"/>
            <a:ext cx="621971" cy="703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58CE99F-59A6-4FF0-A463-25B86A228C95}"/>
              </a:ext>
            </a:extLst>
          </p:cNvPr>
          <p:cNvSpPr/>
          <p:nvPr/>
        </p:nvSpPr>
        <p:spPr>
          <a:xfrm>
            <a:off x="6884129" y="4320695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52E53C-952D-47D6-A510-DD4640A35917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5161892" y="4632971"/>
            <a:ext cx="1722237" cy="375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C63CCB-6D50-46AE-BF22-611C9A21C2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459675" y="4516293"/>
            <a:ext cx="1620161" cy="520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C5F601-6D19-4532-A204-32C403CFE3A0}"/>
              </a:ext>
            </a:extLst>
          </p:cNvPr>
          <p:cNvSpPr txBox="1"/>
          <p:nvPr/>
        </p:nvSpPr>
        <p:spPr>
          <a:xfrm>
            <a:off x="861254" y="4945247"/>
            <a:ext cx="3459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 independent set of size 1.</a:t>
            </a:r>
          </a:p>
        </p:txBody>
      </p:sp>
    </p:spTree>
    <p:extLst>
      <p:ext uri="{BB962C8B-B14F-4D97-AF65-F5344CB8AC3E}">
        <p14:creationId xmlns:p14="http://schemas.microsoft.com/office/powerpoint/2010/main" val="103132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671B-333B-42E6-A2B8-AB681BEA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independent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A54BE-665F-435D-BD68-8BE4AD9B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want your variables to be?</a:t>
            </a:r>
          </a:p>
          <a:p>
            <a:r>
              <a:rPr lang="en-US" dirty="0"/>
              <a:t>How do you ensure that you don’t have two adjacent vertices in the set?</a:t>
            </a:r>
          </a:p>
        </p:txBody>
      </p:sp>
    </p:spTree>
    <p:extLst>
      <p:ext uri="{BB962C8B-B14F-4D97-AF65-F5344CB8AC3E}">
        <p14:creationId xmlns:p14="http://schemas.microsoft.com/office/powerpoint/2010/main" val="145408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867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671B-333B-42E6-A2B8-AB681BEA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you want your variables to be?</a:t>
                </a:r>
              </a:p>
              <a:p>
                <a:r>
                  <a:rPr lang="en-US" dirty="0"/>
                  <a:t>How do you ensure that you don’t have two adjacent vertices in the set?</a:t>
                </a:r>
              </a:p>
              <a:p>
                <a:endParaRPr lang="en-US" dirty="0"/>
              </a:p>
              <a:p>
                <a:r>
                  <a:rPr lang="en-US" dirty="0"/>
                  <a:t>Have a variable for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-- have it </a:t>
                </a:r>
                <a:r>
                  <a:rPr lang="en-US" b="1" dirty="0"/>
                  <a:t>indicate </a:t>
                </a:r>
                <a:r>
                  <a:rPr lang="en-US" dirty="0"/>
                  <a:t>whether you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not (i.e. make it a Boolean)</a:t>
                </a:r>
              </a:p>
              <a:p>
                <a:r>
                  <a:rPr lang="en-US" dirty="0"/>
                  <a:t>Constraints?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9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671B-333B-42E6-A2B8-AB681BEA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do you want your variables to be?</a:t>
                </a:r>
              </a:p>
              <a:p>
                <a:r>
                  <a:rPr lang="en-US" dirty="0"/>
                  <a:t>How do you ensure that you don’t have two adjacent vertices in the set?</a:t>
                </a:r>
              </a:p>
              <a:p>
                <a:endParaRPr lang="en-US" dirty="0"/>
              </a:p>
              <a:p>
                <a:r>
                  <a:rPr lang="en-US" dirty="0"/>
                  <a:t>Have a variable for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-- have it </a:t>
                </a:r>
                <a:r>
                  <a:rPr lang="en-US" b="1" dirty="0"/>
                  <a:t>indicate </a:t>
                </a:r>
                <a:r>
                  <a:rPr lang="en-US" dirty="0"/>
                  <a:t>whether you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not (i.e. make it a Boolean)</a:t>
                </a:r>
              </a:p>
              <a:p>
                <a:r>
                  <a:rPr lang="en-US" dirty="0"/>
                  <a:t>Constraints?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edge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those are Booleans, this definitely works. If they aren’t, well it still </a:t>
                </a:r>
                <a:r>
                  <a:rPr lang="en-US" dirty="0" err="1"/>
                  <a:t>kinda</a:t>
                </a:r>
                <a:r>
                  <a:rPr lang="en-US" dirty="0"/>
                  <a:t> makes sense at least.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077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671B-333B-42E6-A2B8-AB681BEA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do you want your variables to be?</a:t>
                </a:r>
              </a:p>
              <a:p>
                <a:r>
                  <a:rPr lang="en-US" dirty="0"/>
                  <a:t>How do you ensure that you don’t have two adjacent vertices in the set?</a:t>
                </a:r>
              </a:p>
              <a:p>
                <a:endParaRPr lang="en-US" dirty="0"/>
              </a:p>
              <a:p>
                <a:r>
                  <a:rPr lang="en-US" dirty="0"/>
                  <a:t>Have a variable for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-- have it </a:t>
                </a:r>
                <a:r>
                  <a:rPr lang="en-US" b="1" dirty="0"/>
                  <a:t>indicate </a:t>
                </a:r>
                <a:r>
                  <a:rPr lang="en-US" dirty="0"/>
                  <a:t>whether you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not (i.e. make it a Boolean)</a:t>
                </a:r>
              </a:p>
              <a:p>
                <a:r>
                  <a:rPr lang="en-US" dirty="0"/>
                  <a:t>Constraints?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edge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(closest we can get to saying we have a Boolean)</a:t>
                </a:r>
              </a:p>
              <a:p>
                <a:r>
                  <a:rPr lang="en-US" dirty="0"/>
                  <a:t>Objective? Max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429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0554-02C3-4A28-A256-B90A6538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29BA7-3E4E-4E3B-AB26-670FD1AB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724548" cy="4845504"/>
              </a:xfrm>
            </p:spPr>
            <p:txBody>
              <a:bodyPr/>
              <a:lstStyle/>
              <a:p>
                <a:r>
                  <a:rPr lang="en-US" dirty="0"/>
                  <a:t>Max: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29BA7-3E4E-4E3B-AB26-670FD1AB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724548" cy="4845504"/>
              </a:xfrm>
              <a:blipFill>
                <a:blip r:embed="rId2"/>
                <a:stretch>
                  <a:fillRect l="-15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7EF50BB-AECB-439E-A98C-FC1330EA7F4D}"/>
              </a:ext>
            </a:extLst>
          </p:cNvPr>
          <p:cNvSpPr/>
          <p:nvPr/>
        </p:nvSpPr>
        <p:spPr>
          <a:xfrm>
            <a:off x="8027043" y="725999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240367-B871-4E5C-8AFC-5555C76262CE}"/>
              </a:ext>
            </a:extLst>
          </p:cNvPr>
          <p:cNvSpPr/>
          <p:nvPr/>
        </p:nvSpPr>
        <p:spPr>
          <a:xfrm>
            <a:off x="6274443" y="1725062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D8F1C1-0365-413A-A887-8A92136D8573}"/>
              </a:ext>
            </a:extLst>
          </p:cNvPr>
          <p:cNvSpPr/>
          <p:nvPr/>
        </p:nvSpPr>
        <p:spPr>
          <a:xfrm>
            <a:off x="9782537" y="1725062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5C6E3E-23B7-4D57-9B9A-F1501C51A784}"/>
              </a:ext>
            </a:extLst>
          </p:cNvPr>
          <p:cNvSpPr/>
          <p:nvPr/>
        </p:nvSpPr>
        <p:spPr>
          <a:xfrm>
            <a:off x="7054769" y="3723190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A56C9D-CE0A-45B3-A3D1-7C4ABCF1C299}"/>
              </a:ext>
            </a:extLst>
          </p:cNvPr>
          <p:cNvSpPr/>
          <p:nvPr/>
        </p:nvSpPr>
        <p:spPr>
          <a:xfrm>
            <a:off x="9007033" y="3723190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3C82C5-2D8F-476F-9AE4-6B7B516FF5ED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6936377" y="1387933"/>
            <a:ext cx="1204236" cy="4506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F08A42-8E19-4F79-B54B-2AE82EEA05DE}"/>
              </a:ext>
            </a:extLst>
          </p:cNvPr>
          <p:cNvCxnSpPr>
            <a:cxnSpLocks/>
            <a:stCxn id="7" idx="1"/>
            <a:endCxn id="5" idx="4"/>
          </p:cNvCxnSpPr>
          <p:nvPr/>
        </p:nvCxnSpPr>
        <p:spPr>
          <a:xfrm flipH="1" flipV="1">
            <a:off x="6662195" y="2500566"/>
            <a:ext cx="506144" cy="1336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648224-A520-4306-A7A2-52A656ADB8E9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7830273" y="4110942"/>
            <a:ext cx="1176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FAB945-F606-4331-ACA2-3DE729E97483}"/>
              </a:ext>
            </a:extLst>
          </p:cNvPr>
          <p:cNvCxnSpPr>
            <a:cxnSpLocks/>
            <a:stCxn id="8" idx="7"/>
            <a:endCxn id="6" idx="4"/>
          </p:cNvCxnSpPr>
          <p:nvPr/>
        </p:nvCxnSpPr>
        <p:spPr>
          <a:xfrm flipV="1">
            <a:off x="9668967" y="2500566"/>
            <a:ext cx="501322" cy="1336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D91DDA-56FC-42F8-9BF9-262FE963991A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8688977" y="1387933"/>
            <a:ext cx="1207130" cy="4506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2E7403-DE0B-4BFA-A132-B8C00A4C0F4E}"/>
              </a:ext>
            </a:extLst>
          </p:cNvPr>
          <p:cNvCxnSpPr>
            <a:cxnSpLocks/>
            <a:stCxn id="4" idx="4"/>
            <a:endCxn id="7" idx="0"/>
          </p:cNvCxnSpPr>
          <p:nvPr/>
        </p:nvCxnSpPr>
        <p:spPr>
          <a:xfrm flipH="1">
            <a:off x="7442521" y="1501503"/>
            <a:ext cx="972274" cy="2221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C7AD3E-26F1-459E-851B-302235609873}"/>
              </a:ext>
            </a:extLst>
          </p:cNvPr>
          <p:cNvCxnSpPr>
            <a:cxnSpLocks/>
            <a:stCxn id="4" idx="4"/>
            <a:endCxn id="8" idx="0"/>
          </p:cNvCxnSpPr>
          <p:nvPr/>
        </p:nvCxnSpPr>
        <p:spPr>
          <a:xfrm>
            <a:off x="8414795" y="1501503"/>
            <a:ext cx="979990" cy="2221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70BE2A-2DA1-49AE-B471-485E2008F619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049947" y="2112814"/>
            <a:ext cx="27325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6EF333-AD31-4921-9625-9C1A6EF00320}"/>
              </a:ext>
            </a:extLst>
          </p:cNvPr>
          <p:cNvCxnSpPr>
            <a:cxnSpLocks/>
            <a:stCxn id="5" idx="5"/>
            <a:endCxn id="8" idx="1"/>
          </p:cNvCxnSpPr>
          <p:nvPr/>
        </p:nvCxnSpPr>
        <p:spPr>
          <a:xfrm>
            <a:off x="6936377" y="2386996"/>
            <a:ext cx="2184226" cy="1449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7EC8AA-A320-46E3-BB0A-B4B0FB57DB46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7716703" y="2386996"/>
            <a:ext cx="2179404" cy="1449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A654E9-3F7B-4129-9579-02B582930F86}"/>
                  </a:ext>
                </a:extLst>
              </p:cNvPr>
              <p:cNvSpPr/>
              <p:nvPr/>
            </p:nvSpPr>
            <p:spPr>
              <a:xfrm>
                <a:off x="6631081" y="4612264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A654E9-3F7B-4129-9579-02B582930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081" y="4612264"/>
                <a:ext cx="1521106" cy="486111"/>
              </a:xfrm>
              <a:prstGeom prst="rect">
                <a:avLst/>
              </a:prstGeom>
              <a:blipFill>
                <a:blip r:embed="rId3"/>
                <a:stretch>
                  <a:fillRect b="-1463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0F2D04F-DD50-4C46-B613-BDCA2FAA2836}"/>
                  </a:ext>
                </a:extLst>
              </p:cNvPr>
              <p:cNvSpPr/>
              <p:nvPr/>
            </p:nvSpPr>
            <p:spPr>
              <a:xfrm>
                <a:off x="8722927" y="4612263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0F2D04F-DD50-4C46-B613-BDCA2FAA2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927" y="4612263"/>
                <a:ext cx="1521106" cy="486111"/>
              </a:xfrm>
              <a:prstGeom prst="rect">
                <a:avLst/>
              </a:prstGeom>
              <a:blipFill>
                <a:blip r:embed="rId4"/>
                <a:stretch>
                  <a:fillRect b="-1463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AD99523-6617-4C26-8482-4655028CB754}"/>
                  </a:ext>
                </a:extLst>
              </p:cNvPr>
              <p:cNvSpPr/>
              <p:nvPr/>
            </p:nvSpPr>
            <p:spPr>
              <a:xfrm>
                <a:off x="10367183" y="2593303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AD99523-6617-4C26-8482-4655028CB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183" y="2593303"/>
                <a:ext cx="1521106" cy="486111"/>
              </a:xfrm>
              <a:prstGeom prst="rect">
                <a:avLst/>
              </a:prstGeom>
              <a:blipFill>
                <a:blip r:embed="rId5"/>
                <a:stretch>
                  <a:fillRect b="-144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FFBAF6F-6AD4-47F3-9ACA-F54B6D39AD59}"/>
                  </a:ext>
                </a:extLst>
              </p:cNvPr>
              <p:cNvSpPr/>
              <p:nvPr/>
            </p:nvSpPr>
            <p:spPr>
              <a:xfrm>
                <a:off x="8904790" y="764731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FFBAF6F-6AD4-47F3-9ACA-F54B6D39A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790" y="764731"/>
                <a:ext cx="1521106" cy="486111"/>
              </a:xfrm>
              <a:prstGeom prst="rect">
                <a:avLst/>
              </a:prstGeom>
              <a:blipFill>
                <a:blip r:embed="rId6"/>
                <a:stretch>
                  <a:fillRect b="-144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619FF4F-C7FA-4EE9-93B2-F6DB49417D00}"/>
                  </a:ext>
                </a:extLst>
              </p:cNvPr>
              <p:cNvSpPr/>
              <p:nvPr/>
            </p:nvSpPr>
            <p:spPr>
              <a:xfrm>
                <a:off x="5717895" y="1198317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619FF4F-C7FA-4EE9-93B2-F6DB49417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95" y="1198317"/>
                <a:ext cx="1521106" cy="486111"/>
              </a:xfrm>
              <a:prstGeom prst="rect">
                <a:avLst/>
              </a:prstGeom>
              <a:blipFill>
                <a:blip r:embed="rId7"/>
                <a:stretch>
                  <a:fillRect b="-1463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CBF6D1A-E968-42BD-A562-03A88CDAEF1B}"/>
              </a:ext>
            </a:extLst>
          </p:cNvPr>
          <p:cNvSpPr txBox="1"/>
          <p:nvPr/>
        </p:nvSpPr>
        <p:spPr>
          <a:xfrm>
            <a:off x="370390" y="3999053"/>
            <a:ext cx="560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big is the biggest independent set?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542D9F-E8CC-4BAC-897B-0D42E80F5541}"/>
              </a:ext>
            </a:extLst>
          </p:cNvPr>
          <p:cNvSpPr txBox="1"/>
          <p:nvPr/>
        </p:nvSpPr>
        <p:spPr>
          <a:xfrm>
            <a:off x="370389" y="5285772"/>
            <a:ext cx="560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does the LP find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8706EC-C8DA-4817-8770-77BA6A650798}"/>
              </a:ext>
            </a:extLst>
          </p:cNvPr>
          <p:cNvSpPr txBox="1"/>
          <p:nvPr/>
        </p:nvSpPr>
        <p:spPr>
          <a:xfrm>
            <a:off x="908613" y="4548851"/>
            <a:ext cx="347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D15945-C478-4ADE-9C75-089F778C9E6F}"/>
              </a:ext>
            </a:extLst>
          </p:cNvPr>
          <p:cNvSpPr txBox="1"/>
          <p:nvPr/>
        </p:nvSpPr>
        <p:spPr>
          <a:xfrm>
            <a:off x="829519" y="5805493"/>
            <a:ext cx="5496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2.5 – there’s no “real” independent set this corresponds to.</a:t>
            </a:r>
          </a:p>
        </p:txBody>
      </p:sp>
    </p:spTree>
    <p:extLst>
      <p:ext uri="{BB962C8B-B14F-4D97-AF65-F5344CB8AC3E}">
        <p14:creationId xmlns:p14="http://schemas.microsoft.com/office/powerpoint/2010/main" val="3122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0554-02C3-4A28-A256-B90A6538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29BA7-3E4E-4E3B-AB26-670FD1AB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724548" cy="4845504"/>
              </a:xfrm>
            </p:spPr>
            <p:txBody>
              <a:bodyPr/>
              <a:lstStyle/>
              <a:p>
                <a:r>
                  <a:rPr lang="en-US" dirty="0"/>
                  <a:t>Max: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29BA7-3E4E-4E3B-AB26-670FD1AB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724548" cy="4845504"/>
              </a:xfrm>
              <a:blipFill>
                <a:blip r:embed="rId2"/>
                <a:stretch>
                  <a:fillRect l="-15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2C1C0C4-D670-4F78-A6E1-E86FEF1E0E5E}"/>
              </a:ext>
            </a:extLst>
          </p:cNvPr>
          <p:cNvSpPr txBox="1"/>
          <p:nvPr/>
        </p:nvSpPr>
        <p:spPr>
          <a:xfrm>
            <a:off x="628187" y="4171257"/>
            <a:ext cx="10935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problem an LP is not a useful tool.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you get a fractional solution, there’s no known process to turn it into an integral one without ending up far from the real best.</a:t>
            </a:r>
          </a:p>
        </p:txBody>
      </p:sp>
    </p:spTree>
    <p:extLst>
      <p:ext uri="{BB962C8B-B14F-4D97-AF65-F5344CB8AC3E}">
        <p14:creationId xmlns:p14="http://schemas.microsoft.com/office/powerpoint/2010/main" val="142129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A5F0-B5CB-45BD-9F6B-9D1171D2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nicer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40D89-5EDC-40A7-AFFC-2C17685F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can round fractional solutions into integral ones.</a:t>
            </a:r>
          </a:p>
          <a:p>
            <a:endParaRPr lang="en-US" dirty="0"/>
          </a:p>
          <a:p>
            <a:r>
              <a:rPr lang="en-US" dirty="0"/>
              <a:t>Minimum Weight Vertex Cover</a:t>
            </a:r>
          </a:p>
          <a:p>
            <a:r>
              <a:rPr lang="en-US" dirty="0"/>
              <a:t>We’ve seen how to solve the problem with DP on trees.</a:t>
            </a:r>
          </a:p>
          <a:p>
            <a:r>
              <a:rPr lang="en-US" dirty="0"/>
              <a:t>Let’s try it now with linear programming.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5BED8-EF1D-48CE-B729-150954D975C3}"/>
                  </a:ext>
                </a:extLst>
              </p:cNvPr>
              <p:cNvSpPr/>
              <p:nvPr/>
            </p:nvSpPr>
            <p:spPr>
              <a:xfrm>
                <a:off x="1994776" y="4340400"/>
                <a:ext cx="8446577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of vertices is a vertex cover if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𝒖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𝒗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𝐮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or both are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.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5BED8-EF1D-48CE-B729-150954D97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76" y="4340400"/>
                <a:ext cx="8446577" cy="1145999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287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BE53-A9F6-49A3-96AA-7F0EB306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31749-6FF7-47EC-BEFA-5407680735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LP for finding the minimum weight vertex cover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are your variables, then how do you constrain them?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for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 You can treat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a constant.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31749-6FF7-47EC-BEFA-5407680735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DDEDA0-2C7C-4D3B-9B4E-26D95691C1E9}"/>
                  </a:ext>
                </a:extLst>
              </p:cNvPr>
              <p:cNvSpPr/>
              <p:nvPr/>
            </p:nvSpPr>
            <p:spPr>
              <a:xfrm>
                <a:off x="575239" y="2167723"/>
                <a:ext cx="8446577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of vertices is a vertex cover if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𝒖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𝒗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𝐮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or both are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.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DDEDA0-2C7C-4D3B-9B4E-26D95691C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67723"/>
                <a:ext cx="8446577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1F4D6B-7966-4279-B310-B8576205E25A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827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149E-D02C-4D54-8E15-944F5D1F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02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825C-433B-4BFF-870F-4FBDB391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6CB02-7A23-492D-AEFE-6A0E9EE7A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an integral solution</a:t>
                </a:r>
              </a:p>
              <a:p>
                <a:endParaRPr lang="en-US" dirty="0"/>
              </a:p>
              <a:p>
                <a:r>
                  <a:rPr lang="en-US" dirty="0"/>
                  <a:t>Having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in the set doesn’t make sense. </a:t>
                </a:r>
              </a:p>
              <a:p>
                <a:endParaRPr lang="en-US" dirty="0"/>
              </a:p>
              <a:p>
                <a:r>
                  <a:rPr lang="en-US" dirty="0"/>
                  <a:t>How do we make the variables integral?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6CB02-7A23-492D-AEFE-6A0E9EE7A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3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DF1D-0A72-4E38-89C8-06FC4F67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34F4D-4FC0-4D18-B21E-26420093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23405"/>
          </a:xfrm>
        </p:spPr>
        <p:txBody>
          <a:bodyPr/>
          <a:lstStyle/>
          <a:p>
            <a:r>
              <a:rPr lang="en-US" dirty="0"/>
              <a:t>Let’s try an example first </a:t>
            </a:r>
          </a:p>
          <a:p>
            <a:endParaRPr lang="en-US" dirty="0"/>
          </a:p>
          <a:p>
            <a:r>
              <a:rPr lang="en-US" dirty="0"/>
              <a:t>Suppose your LP gave you this solution on this graph. How would you round it (i.e. convert to a valid vertex cover)?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D191C3-3877-4728-AC4D-582FF7DDA502}"/>
              </a:ext>
            </a:extLst>
          </p:cNvPr>
          <p:cNvSpPr/>
          <p:nvPr/>
        </p:nvSpPr>
        <p:spPr>
          <a:xfrm>
            <a:off x="1477108" y="4407877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8E4492-A7AC-4AE5-828B-087570C68AC2}"/>
              </a:ext>
            </a:extLst>
          </p:cNvPr>
          <p:cNvSpPr/>
          <p:nvPr/>
        </p:nvSpPr>
        <p:spPr>
          <a:xfrm>
            <a:off x="6394758" y="440944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AEF05F-44AE-4193-A4FA-CEC0B925A839}"/>
              </a:ext>
            </a:extLst>
          </p:cNvPr>
          <p:cNvSpPr/>
          <p:nvPr/>
        </p:nvSpPr>
        <p:spPr>
          <a:xfrm>
            <a:off x="3855805" y="4407875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F0262-5EAF-4489-8F49-7FDD5C3E885D}"/>
              </a:ext>
            </a:extLst>
          </p:cNvPr>
          <p:cNvSpPr/>
          <p:nvPr/>
        </p:nvSpPr>
        <p:spPr>
          <a:xfrm>
            <a:off x="8773455" y="440787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247F4-4C3C-4F8A-8588-28AFB697342F}"/>
              </a:ext>
            </a:extLst>
          </p:cNvPr>
          <p:cNvCxnSpPr>
            <a:stCxn id="4" idx="6"/>
            <a:endCxn id="6" idx="2"/>
          </p:cNvCxnSpPr>
          <p:nvPr/>
        </p:nvCxnSpPr>
        <p:spPr>
          <a:xfrm flipV="1">
            <a:off x="2250831" y="4794737"/>
            <a:ext cx="1604974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D09521-AD26-4657-86CE-56BE3CFE728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4629528" y="479473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A20634-47E4-4680-9F12-90BD60F0084F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7168481" y="4794738"/>
            <a:ext cx="1604974" cy="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/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/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/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/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9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4C7A-DB9A-4E84-AD67-BF45AE11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Minimize: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⋅3+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⋅1.5)+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⋅4.5)+(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⋅8)</m:t>
                    </m:r>
                  </m:oMath>
                </a14:m>
                <a:endParaRPr lang="en-US" sz="2100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  <a:blipFill>
                <a:blip r:embed="rId2"/>
                <a:stretch>
                  <a:fillRect l="-583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54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DF1D-0A72-4E38-89C8-06FC4F67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34F4D-4FC0-4D18-B21E-264200936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7247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the purple vertices, and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the gold vertices.</a:t>
                </a:r>
              </a:p>
              <a:p>
                <a:r>
                  <a:rPr lang="en-US" dirty="0"/>
                  <a:t>(at the same time at the same rate)</a:t>
                </a:r>
              </a:p>
              <a:p>
                <a:r>
                  <a:rPr lang="en-US" dirty="0"/>
                  <a:t>Every edge (in our example) has a purple and gold endpoint, so every constraint is still satisfied.</a:t>
                </a:r>
              </a:p>
              <a:p>
                <a:r>
                  <a:rPr lang="en-US" dirty="0"/>
                  <a:t>The objective (in our example) increases and decreases at the same rate.</a:t>
                </a:r>
              </a:p>
              <a:p>
                <a:r>
                  <a:rPr lang="en-US" dirty="0"/>
                  <a:t>So we still have an optimal (minimum) vertex cover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34F4D-4FC0-4D18-B21E-264200936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724787"/>
              </a:xfrm>
              <a:blipFill>
                <a:blip r:embed="rId2"/>
                <a:stretch>
                  <a:fillRect l="-545" t="-4698" b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AD191C3-3877-4728-AC4D-582FF7DDA502}"/>
              </a:ext>
            </a:extLst>
          </p:cNvPr>
          <p:cNvSpPr/>
          <p:nvPr/>
        </p:nvSpPr>
        <p:spPr>
          <a:xfrm>
            <a:off x="1477108" y="440787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8E4492-A7AC-4AE5-828B-087570C68AC2}"/>
              </a:ext>
            </a:extLst>
          </p:cNvPr>
          <p:cNvSpPr/>
          <p:nvPr/>
        </p:nvSpPr>
        <p:spPr>
          <a:xfrm>
            <a:off x="6394758" y="4409446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AEF05F-44AE-4193-A4FA-CEC0B925A839}"/>
              </a:ext>
            </a:extLst>
          </p:cNvPr>
          <p:cNvSpPr/>
          <p:nvPr/>
        </p:nvSpPr>
        <p:spPr>
          <a:xfrm>
            <a:off x="3855805" y="4407875"/>
            <a:ext cx="773723" cy="7737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F0262-5EAF-4489-8F49-7FDD5C3E885D}"/>
              </a:ext>
            </a:extLst>
          </p:cNvPr>
          <p:cNvSpPr/>
          <p:nvPr/>
        </p:nvSpPr>
        <p:spPr>
          <a:xfrm>
            <a:off x="8773455" y="4407876"/>
            <a:ext cx="773723" cy="7737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247F4-4C3C-4F8A-8588-28AFB697342F}"/>
              </a:ext>
            </a:extLst>
          </p:cNvPr>
          <p:cNvCxnSpPr>
            <a:stCxn id="4" idx="6"/>
            <a:endCxn id="6" idx="2"/>
          </p:cNvCxnSpPr>
          <p:nvPr/>
        </p:nvCxnSpPr>
        <p:spPr>
          <a:xfrm flipV="1">
            <a:off x="2250831" y="4794737"/>
            <a:ext cx="1604974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D09521-AD26-4657-86CE-56BE3CFE728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4629528" y="479473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A20634-47E4-4680-9F12-90BD60F0084F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7168481" y="4794738"/>
            <a:ext cx="1604974" cy="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/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/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/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/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5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A283-FEE8-47E6-B364-F02C3D0D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D3AFF-270E-447D-823A-5727A3A090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Those vertices are done now! </a:t>
                </a:r>
              </a:p>
              <a:p>
                <a:endParaRPr lang="en-US" dirty="0"/>
              </a:p>
              <a:p>
                <a:r>
                  <a:rPr lang="en-US" dirty="0"/>
                  <a:t>They’re integers – no need to change them from here on out.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Ignore all the vertices where the variables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handle the ones that are left…what if they’re not a nice simple path?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D3AFF-270E-447D-823A-5727A3A09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947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B069-BF2F-4CA8-9E84-4654FCC8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7BAD2-6D2B-4BBE-AD47-926457591F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more than a path, we have to be careful when changing values.</a:t>
                </a:r>
              </a:p>
              <a:p>
                <a:r>
                  <a:rPr lang="en-US" dirty="0"/>
                  <a:t>If we decrease the value 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we need to be sure </a:t>
                </a:r>
                <a:r>
                  <a:rPr lang="en-US" b="1" dirty="0"/>
                  <a:t>every </a:t>
                </a:r>
                <a:r>
                  <a:rPr lang="en-US" dirty="0"/>
                  <a:t>edge incident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has its other vertex increase.</a:t>
                </a:r>
              </a:p>
              <a:p>
                <a:r>
                  <a:rPr lang="en-US" dirty="0"/>
                  <a:t>Otherwise an edge might be uncovered (we might not have a valid solution to the LP anymore).</a:t>
                </a:r>
              </a:p>
              <a:p>
                <a:endParaRPr lang="en-US" dirty="0"/>
              </a:p>
              <a:p>
                <a:r>
                  <a:rPr lang="en-US" dirty="0"/>
                  <a:t>So every neighbor of a gold vertex must be purple.</a:t>
                </a:r>
              </a:p>
              <a:p>
                <a:r>
                  <a:rPr lang="en-US" dirty="0"/>
                  <a:t>…does that sound familiar?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7BAD2-6D2B-4BBE-AD47-926457591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951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8C4D-D899-44AD-A945-BAB2ED3C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CE3C5-8EB2-4ECA-AB53-AE1582B04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2-color the graph (call the vertices “purple” or “gold”)</a:t>
                </a:r>
              </a:p>
              <a:p>
                <a:endParaRPr lang="en-US" dirty="0"/>
              </a:p>
              <a:p>
                <a:r>
                  <a:rPr lang="en-US" dirty="0"/>
                  <a:t>Increase all the purple vertices by some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decrease all the gold vertices by the same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so that we set at least one variable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(but don’t move any variables outside the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range allowed. </a:t>
                </a:r>
              </a:p>
              <a:p>
                <a:endParaRPr lang="en-US" dirty="0"/>
              </a:p>
              <a:p>
                <a:r>
                  <a:rPr lang="en-US" dirty="0"/>
                  <a:t>Those vertices that just got 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be deleted. Start over with the remaining graph.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CE3C5-8EB2-4ECA-AB53-AE1582B04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367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8C4D-D899-44AD-A945-BAB2ED3C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E3C5-8EB2-4ECA-AB53-AE1582B04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wait!</a:t>
            </a:r>
          </a:p>
          <a:p>
            <a:r>
              <a:rPr lang="en-US" dirty="0"/>
              <a:t>What if we’re increasing the objective value? (i.e. what if there’s more weight on the purple vertices than gold). </a:t>
            </a:r>
          </a:p>
          <a:p>
            <a:endParaRPr lang="en-US" dirty="0"/>
          </a:p>
          <a:p>
            <a:r>
              <a:rPr lang="en-US" dirty="0"/>
              <a:t>We won’t increase:</a:t>
            </a:r>
          </a:p>
          <a:p>
            <a:r>
              <a:rPr lang="en-US" dirty="0"/>
              <a:t>If we were, then switch purple and gold. Then we’d be </a:t>
            </a:r>
            <a:r>
              <a:rPr lang="en-US" b="1" dirty="0"/>
              <a:t>decreasing </a:t>
            </a:r>
            <a:r>
              <a:rPr lang="en-US" dirty="0"/>
              <a:t>the objective…but we were at the minimum!</a:t>
            </a:r>
          </a:p>
          <a:p>
            <a:endParaRPr lang="en-US" dirty="0"/>
          </a:p>
          <a:p>
            <a:r>
              <a:rPr lang="en-US" dirty="0"/>
              <a:t>So we’re really getting a minimum vertex cover.</a:t>
            </a:r>
          </a:p>
        </p:txBody>
      </p:sp>
    </p:spTree>
    <p:extLst>
      <p:ext uri="{BB962C8B-B14F-4D97-AF65-F5344CB8AC3E}">
        <p14:creationId xmlns:p14="http://schemas.microsoft.com/office/powerpoint/2010/main" val="367406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B553-4748-4566-9BFD-B2BB5ED5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1129F-08C9-40BC-A3AC-CB01DD5F57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Regardless of which LP solver we’re using,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or fewer BFSs is going to be less than the LP solver (in big-O terms)</a:t>
                </a:r>
              </a:p>
              <a:p>
                <a:endParaRPr lang="en-US" dirty="0"/>
              </a:p>
              <a:p>
                <a:r>
                  <a:rPr lang="en-US" dirty="0"/>
                  <a:t>We won’t ask you to precisely analyze running times of LPs (depends a lot on which library you’re using, whether you have more variables or constraints, whether your constraints have lots of variables,…)</a:t>
                </a:r>
              </a:p>
              <a:p>
                <a:r>
                  <a:rPr lang="en-US" dirty="0"/>
                  <a:t>We will check that it’s polynomial time: if you have </a:t>
                </a:r>
                <a:r>
                  <a:rPr lang="en-US" dirty="0" err="1"/>
                  <a:t>polynomially</a:t>
                </a:r>
                <a:r>
                  <a:rPr lang="en-US" dirty="0"/>
                  <a:t> many variables and constraints, then it’s polynomial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1129F-08C9-40BC-A3AC-CB01DD5F57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80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699E-417A-439F-8FA0-F08A564C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Non-Bipartite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76396-A02B-49DB-8BD2-07A07227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57497"/>
          </a:xfrm>
        </p:spPr>
        <p:txBody>
          <a:bodyPr/>
          <a:lstStyle/>
          <a:p>
            <a:r>
              <a:rPr lang="en-US" dirty="0"/>
              <a:t>We needed the graph to be bipartite to be able to 2-color it.</a:t>
            </a:r>
          </a:p>
          <a:p>
            <a:r>
              <a:rPr lang="en-US" dirty="0"/>
              <a:t>What if our original graph isn’t bipartite?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B9B3C9-4D9D-4D4C-A113-D129CC8F1CD4}"/>
              </a:ext>
            </a:extLst>
          </p:cNvPr>
          <p:cNvSpPr/>
          <p:nvPr/>
        </p:nvSpPr>
        <p:spPr>
          <a:xfrm>
            <a:off x="963388" y="3243383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C5C6E3-2780-4AD6-84A7-3C2E6A908C10}"/>
              </a:ext>
            </a:extLst>
          </p:cNvPr>
          <p:cNvSpPr/>
          <p:nvPr/>
        </p:nvSpPr>
        <p:spPr>
          <a:xfrm>
            <a:off x="4933282" y="442507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69B750-B32F-4664-83D5-C3FF4699461B}"/>
              </a:ext>
            </a:extLst>
          </p:cNvPr>
          <p:cNvSpPr/>
          <p:nvPr/>
        </p:nvSpPr>
        <p:spPr>
          <a:xfrm>
            <a:off x="2394329" y="4423505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4E9AAC-13AF-4A5C-9599-19106CB11DCB}"/>
              </a:ext>
            </a:extLst>
          </p:cNvPr>
          <p:cNvSpPr/>
          <p:nvPr/>
        </p:nvSpPr>
        <p:spPr>
          <a:xfrm>
            <a:off x="6364222" y="3278554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3FBE31-CC2D-4BF7-9A47-E0E7E07735E5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1623802" y="3903797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FBE49-2587-4EF5-AF99-3D1657906C1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168052" y="481036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F0D128-E5C8-4FDC-9EEA-9F16289B788D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5707005" y="3938968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/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/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/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/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0D86993D-5723-4D4F-BA25-ECE26B6C3B31}"/>
              </a:ext>
            </a:extLst>
          </p:cNvPr>
          <p:cNvSpPr/>
          <p:nvPr/>
        </p:nvSpPr>
        <p:spPr>
          <a:xfrm>
            <a:off x="3757388" y="2504831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1B4916-411C-42F9-916C-D2F4A27E3DE4}"/>
              </a:ext>
            </a:extLst>
          </p:cNvPr>
          <p:cNvCxnSpPr>
            <a:cxnSpLocks/>
            <a:stCxn id="4" idx="7"/>
            <a:endCxn id="29" idx="2"/>
          </p:cNvCxnSpPr>
          <p:nvPr/>
        </p:nvCxnSpPr>
        <p:spPr>
          <a:xfrm flipV="1">
            <a:off x="1623802" y="2891693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048979-B3F1-4077-A817-3252062D22A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470401" y="2747147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/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/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LP finds a fractional vertex cover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no “real”/integral VC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2.5. 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lightest is weight 3.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a “gap” between integral and fractional solutions.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blipFill>
                <a:blip r:embed="rId7"/>
                <a:stretch>
                  <a:fillRect l="-2600" t="-1026" r="-1906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8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2F7A-0730-42B0-8565-5814551B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6A27-6FE3-4DD4-B618-3F749F83C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dynamic programming, we could find the minimum weight vertex cover on trees.</a:t>
            </a:r>
          </a:p>
          <a:p>
            <a:endParaRPr lang="en-US" dirty="0"/>
          </a:p>
          <a:p>
            <a:r>
              <a:rPr lang="en-US" dirty="0"/>
              <a:t>With linear programming, we can find the minimum weight vertex cover on any bipartite graph (trees and other graphs!).</a:t>
            </a:r>
          </a:p>
          <a:p>
            <a:endParaRPr lang="en-US" dirty="0"/>
          </a:p>
          <a:p>
            <a:r>
              <a:rPr lang="en-US" dirty="0"/>
              <a:t>But LPs don’t always give you a fractional solution that’s helpful for finding an integral one. On non-bipartite graphs, we’ll need to do something else. (More in a few weeks). </a:t>
            </a:r>
          </a:p>
        </p:txBody>
      </p:sp>
    </p:spTree>
    <p:extLst>
      <p:ext uri="{BB962C8B-B14F-4D97-AF65-F5344CB8AC3E}">
        <p14:creationId xmlns:p14="http://schemas.microsoft.com/office/powerpoint/2010/main" val="3160790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3A2A-6B49-4EB0-A583-D5869A54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Side Note for Those with deep LP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C4937-B82E-40DD-898D-D2246A8B12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know what a “basic feasible solution” of an LP is…</a:t>
                </a:r>
              </a:p>
              <a:p>
                <a:r>
                  <a:rPr lang="en-US" dirty="0"/>
                  <a:t>The “basic feasible solutions” of the vertex cover LP has the property that every element is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It turns out on bipartite graphs, a basic feasible solution will only have variables 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0,1.</m:t>
                    </m:r>
                  </m:oMath>
                </a14:m>
                <a:r>
                  <a:rPr lang="en-US" dirty="0"/>
                  <a:t> i.e. a basic feasible solution is automatically integral.</a:t>
                </a:r>
              </a:p>
              <a:p>
                <a:r>
                  <a:rPr lang="en-US" dirty="0"/>
                  <a:t>So if your LP solver finds one of those by default (like the simplex algorithm), you won’t need the rounding step for bipartite graphs.</a:t>
                </a:r>
              </a:p>
              <a:p>
                <a:r>
                  <a:rPr lang="en-US" dirty="0"/>
                  <a:t>But this is still a useful exercise for prepping for more advanced rounding ideas in a few weeks.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C4937-B82E-40DD-898D-D2246A8B1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538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CF4308-851F-429C-A289-B4FFD420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FA504-39B0-42B8-AE12-859C460B6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7F71-F890-4CE0-80C7-8F198181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Linear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46E4-BEC1-4E56-9895-59B11AABB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linear program is defined by:</a:t>
            </a:r>
          </a:p>
          <a:p>
            <a:endParaRPr lang="en-US" dirty="0"/>
          </a:p>
          <a:p>
            <a:r>
              <a:rPr lang="en-US" dirty="0"/>
              <a:t>Real-valued </a:t>
            </a:r>
            <a:r>
              <a:rPr lang="en-US" b="1" dirty="0"/>
              <a:t>variables</a:t>
            </a:r>
          </a:p>
          <a:p>
            <a:r>
              <a:rPr lang="en-US" dirty="0"/>
              <a:t>Subject to a list of </a:t>
            </a:r>
            <a:r>
              <a:rPr lang="en-US" b="1" dirty="0"/>
              <a:t>linear constraints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Maximizing or minimizing a linear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/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constraint is a statement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a constant.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blipFill>
                <a:blip r:embed="rId2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/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objective function is a function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blipFill>
                <a:blip r:embed="rId3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391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71C3-0BD9-4689-976F-284D2B6D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pounds of gold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pounds of silver.</a:t>
                </a:r>
              </a:p>
              <a:p>
                <a:r>
                  <a:rPr lang="en-US" dirty="0"/>
                  <a:t>You can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pound of gold into a (really heavy) necklace that can be sold for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can also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pound of gold into a (really fancy) shield that can be sold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 many of each should you make to maximize your profit? (fractional values are ok for this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422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71C3-0BD9-4689-976F-284D2B6D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pounds of gold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pounds of silver.</a:t>
                </a:r>
              </a:p>
              <a:p>
                <a:r>
                  <a:rPr lang="en-US" dirty="0"/>
                  <a:t>You can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pound of gold into a (really heavy) necklace that can be sold for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can also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pound of gold into a (really fancy) shield that can be sold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 many of each should you make to maximize your profit?</a:t>
                </a:r>
              </a:p>
              <a:p>
                <a:r>
                  <a:rPr lang="en-US" dirty="0"/>
                  <a:t>Max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Subject to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200166-379B-47A6-B6F3-AF897B8A4A2F}"/>
                  </a:ext>
                </a:extLst>
              </p:cNvPr>
              <p:cNvSpPr txBox="1"/>
              <p:nvPr/>
            </p:nvSpPr>
            <p:spPr>
              <a:xfrm>
                <a:off x="4534293" y="4515439"/>
                <a:ext cx="601430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Plugging into an LP solver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=5.6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=3.2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(we’ll give resources for solvers next lecture)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200166-379B-47A6-B6F3-AF897B8A4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3" y="4515439"/>
                <a:ext cx="6014301" cy="1815882"/>
              </a:xfrm>
              <a:prstGeom prst="rect">
                <a:avLst/>
              </a:prstGeom>
              <a:blipFill>
                <a:blip r:embed="rId3"/>
                <a:stretch>
                  <a:fillRect l="-2130" t="-3691" r="-182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00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11D6-A003-43E5-907A-152C20B6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you write each of these requirements as linear constraint(s)?</a:t>
                </a:r>
              </a:p>
              <a:p>
                <a:r>
                  <a:rPr lang="en-US" dirty="0"/>
                  <a:t>Some of these are tricks…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non-negative.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integer.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1D59FE3-4786-4FD9-A7F5-54E07D2C6A13}"/>
              </a:ext>
            </a:extLst>
          </p:cNvPr>
          <p:cNvSpPr/>
          <p:nvPr/>
        </p:nvSpPr>
        <p:spPr>
          <a:xfrm>
            <a:off x="4519914" y="3130952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D7379C-749D-417C-8389-427006A3CFE2}"/>
                  </a:ext>
                </a:extLst>
              </p:cNvPr>
              <p:cNvSpPr/>
              <p:nvPr/>
            </p:nvSpPr>
            <p:spPr>
              <a:xfrm>
                <a:off x="4519913" y="3756704"/>
                <a:ext cx="3541853" cy="5208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−5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≤−1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D7379C-749D-417C-8389-427006A3C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13" y="3756704"/>
                <a:ext cx="3541853" cy="520861"/>
              </a:xfrm>
              <a:prstGeom prst="rect">
                <a:avLst/>
              </a:prstGeom>
              <a:blipFill>
                <a:blip r:embed="rId3"/>
                <a:stretch>
                  <a:fillRect t="-1124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1381F0C-4CC0-43C6-BE92-BE4D2851B397}"/>
              </a:ext>
            </a:extLst>
          </p:cNvPr>
          <p:cNvSpPr/>
          <p:nvPr/>
        </p:nvSpPr>
        <p:spPr>
          <a:xfrm>
            <a:off x="4519912" y="4367023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9D6838-740A-4909-AD33-150E137AAAFD}"/>
              </a:ext>
            </a:extLst>
          </p:cNvPr>
          <p:cNvSpPr/>
          <p:nvPr/>
        </p:nvSpPr>
        <p:spPr>
          <a:xfrm>
            <a:off x="4519912" y="5423799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5F615-A512-418B-A902-CDD8AB9E13DC}"/>
                  </a:ext>
                </a:extLst>
              </p:cNvPr>
              <p:cNvSpPr/>
              <p:nvPr/>
            </p:nvSpPr>
            <p:spPr>
              <a:xfrm>
                <a:off x="4519911" y="4902938"/>
                <a:ext cx="3541853" cy="5208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5F615-A512-418B-A902-CDD8AB9E1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11" y="4902938"/>
                <a:ext cx="3541853" cy="520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99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4C7A-DB9A-4E84-AD67-BF45AE11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Minimize: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⋅3+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⋅1.5)+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⋅4.5)+(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⋅8)</m:t>
                    </m:r>
                  </m:oMath>
                </a14:m>
                <a:endParaRPr lang="en-US" sz="2100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  <a:blipFill>
                <a:blip r:embed="rId2"/>
                <a:stretch>
                  <a:fillRect l="-583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03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864B-3608-4C2F-B402-4912A777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35A4-B8EE-47AA-B2C7-21DA186E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(or point) is a setting of all the variables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feasible point </a:t>
            </a:r>
            <a:r>
              <a:rPr lang="en-US" dirty="0"/>
              <a:t>is a point that satisfies all the constraints.</a:t>
            </a:r>
          </a:p>
          <a:p>
            <a:r>
              <a:rPr lang="en-US" dirty="0"/>
              <a:t>An </a:t>
            </a:r>
            <a:r>
              <a:rPr lang="en-US" b="1" dirty="0"/>
              <a:t>optimal point </a:t>
            </a:r>
            <a:r>
              <a:rPr lang="en-US" dirty="0"/>
              <a:t>is a point that is feasible and has at least as good of an objective value as every other feasible point.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0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AAAF01A-1E1A-4D45-A161-DD95DC415C4C}"/>
              </a:ext>
            </a:extLst>
          </p:cNvPr>
          <p:cNvSpPr txBox="1"/>
          <p:nvPr/>
        </p:nvSpPr>
        <p:spPr>
          <a:xfrm>
            <a:off x="7776278" y="367908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6352EA-4332-433B-8430-2C479EE7FDFF}"/>
              </a:ext>
            </a:extLst>
          </p:cNvPr>
          <p:cNvSpPr txBox="1"/>
          <p:nvPr/>
        </p:nvSpPr>
        <p:spPr>
          <a:xfrm>
            <a:off x="10112744" y="2952116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A9C255-EAEF-4244-BACC-58D82E24C695}"/>
              </a:ext>
            </a:extLst>
          </p:cNvPr>
          <p:cNvSpPr txBox="1"/>
          <p:nvPr/>
        </p:nvSpPr>
        <p:spPr>
          <a:xfrm>
            <a:off x="4383926" y="5229387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10329789" y="490879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55</a:t>
            </a:r>
          </a:p>
        </p:txBody>
      </p:sp>
    </p:spTree>
    <p:extLst>
      <p:ext uri="{BB962C8B-B14F-4D97-AF65-F5344CB8AC3E}">
        <p14:creationId xmlns:p14="http://schemas.microsoft.com/office/powerpoint/2010/main" val="84599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8710043" y="566103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44.25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C8918A-9AFE-4D65-9EC0-082120CB4C5A}"/>
              </a:ext>
            </a:extLst>
          </p:cNvPr>
          <p:cNvSpPr txBox="1"/>
          <p:nvPr/>
        </p:nvSpPr>
        <p:spPr>
          <a:xfrm>
            <a:off x="7229338" y="4366573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6F5A8-A109-49D2-AEE2-F916B6A06B54}"/>
              </a:ext>
            </a:extLst>
          </p:cNvPr>
          <p:cNvSpPr txBox="1"/>
          <p:nvPr/>
        </p:nvSpPr>
        <p:spPr>
          <a:xfrm>
            <a:off x="4379708" y="5304384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BA99AC-957E-4556-8E0C-006A035E955F}"/>
              </a:ext>
            </a:extLst>
          </p:cNvPr>
          <p:cNvSpPr txBox="1"/>
          <p:nvPr/>
        </p:nvSpPr>
        <p:spPr>
          <a:xfrm>
            <a:off x="4814150" y="294687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C7B664-0B2F-4736-88E1-23D90C7A9CE1}"/>
              </a:ext>
            </a:extLst>
          </p:cNvPr>
          <p:cNvSpPr txBox="1"/>
          <p:nvPr/>
        </p:nvSpPr>
        <p:spPr>
          <a:xfrm>
            <a:off x="8827243" y="4230141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4.5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0E0D8472-8556-42F9-9529-B3F018D0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529579"/>
            <a:ext cx="2660485" cy="1779782"/>
          </a:xfrm>
        </p:spPr>
        <p:txBody>
          <a:bodyPr/>
          <a:lstStyle/>
          <a:p>
            <a:r>
              <a:rPr lang="en-US" dirty="0"/>
              <a:t>This is an optimal point. There are others!</a:t>
            </a:r>
          </a:p>
        </p:txBody>
      </p:sp>
    </p:spTree>
    <p:extLst>
      <p:ext uri="{BB962C8B-B14F-4D97-AF65-F5344CB8AC3E}">
        <p14:creationId xmlns:p14="http://schemas.microsoft.com/office/powerpoint/2010/main" val="3933668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4566</TotalTime>
  <Words>3222</Words>
  <Application>Microsoft Office PowerPoint</Application>
  <PresentationFormat>Widescreen</PresentationFormat>
  <Paragraphs>456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More Linear Programming </vt:lpstr>
      <vt:lpstr>Example Problem</vt:lpstr>
      <vt:lpstr>Full Definition</vt:lpstr>
      <vt:lpstr>A Linear Program</vt:lpstr>
      <vt:lpstr>Linear constraints</vt:lpstr>
      <vt:lpstr>Full Definition</vt:lpstr>
      <vt:lpstr>What are we looking for?</vt:lpstr>
      <vt:lpstr>Example Problem</vt:lpstr>
      <vt:lpstr>Example Problem</vt:lpstr>
      <vt:lpstr>Example Problem</vt:lpstr>
      <vt:lpstr>Solving LPs</vt:lpstr>
      <vt:lpstr>Another Question</vt:lpstr>
      <vt:lpstr>Non-Integrality</vt:lpstr>
      <vt:lpstr>What do you do if you need integers?</vt:lpstr>
      <vt:lpstr>An Example Where things go wrong</vt:lpstr>
      <vt:lpstr>Independent Set</vt:lpstr>
      <vt:lpstr>Independent Set</vt:lpstr>
      <vt:lpstr>Independent Set</vt:lpstr>
      <vt:lpstr>Write an LP for independent set</vt:lpstr>
      <vt:lpstr>Write an LP for independent set</vt:lpstr>
      <vt:lpstr>Write an LP for independent set</vt:lpstr>
      <vt:lpstr>Write an LP for independent set</vt:lpstr>
      <vt:lpstr>LP for Independent set</vt:lpstr>
      <vt:lpstr>LP for Independent set</vt:lpstr>
      <vt:lpstr>A nicer example</vt:lpstr>
      <vt:lpstr>Vertex Cover LP</vt:lpstr>
      <vt:lpstr>Vertex Cover LP</vt:lpstr>
      <vt:lpstr>Integrality</vt:lpstr>
      <vt:lpstr>What do we do</vt:lpstr>
      <vt:lpstr>What do we do</vt:lpstr>
      <vt:lpstr>What do we do</vt:lpstr>
      <vt:lpstr>In General</vt:lpstr>
      <vt:lpstr>In General…</vt:lpstr>
      <vt:lpstr>In General…</vt:lpstr>
      <vt:lpstr>Running Time</vt:lpstr>
      <vt:lpstr>Non-Bipartite</vt:lpstr>
      <vt:lpstr>Summary</vt:lpstr>
      <vt:lpstr>Side Note for Those with deep LP knowledge</vt:lpstr>
      <vt:lpstr>Extra Practice</vt:lpstr>
      <vt:lpstr>Extra Practice</vt:lpstr>
      <vt:lpstr>Extra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36</cp:revision>
  <cp:lastPrinted>2021-11-04T20:55:30Z</cp:lastPrinted>
  <dcterms:created xsi:type="dcterms:W3CDTF">2021-02-10T06:50:19Z</dcterms:created>
  <dcterms:modified xsi:type="dcterms:W3CDTF">2024-02-10T01:13:02Z</dcterms:modified>
</cp:coreProperties>
</file>