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406" r:id="rId3"/>
    <p:sldId id="402" r:id="rId4"/>
    <p:sldId id="257" r:id="rId5"/>
    <p:sldId id="258" r:id="rId6"/>
    <p:sldId id="261" r:id="rId7"/>
    <p:sldId id="262" r:id="rId8"/>
    <p:sldId id="403" r:id="rId9"/>
    <p:sldId id="263" r:id="rId10"/>
    <p:sldId id="264" r:id="rId11"/>
    <p:sldId id="266" r:id="rId12"/>
    <p:sldId id="265" r:id="rId13"/>
    <p:sldId id="292" r:id="rId14"/>
    <p:sldId id="273" r:id="rId15"/>
    <p:sldId id="268" r:id="rId16"/>
    <p:sldId id="269" r:id="rId17"/>
    <p:sldId id="274" r:id="rId18"/>
    <p:sldId id="275" r:id="rId19"/>
    <p:sldId id="276" r:id="rId20"/>
    <p:sldId id="277" r:id="rId21"/>
    <p:sldId id="278" r:id="rId22"/>
    <p:sldId id="279" r:id="rId23"/>
    <p:sldId id="280" r:id="rId24"/>
    <p:sldId id="404" r:id="rId25"/>
    <p:sldId id="282" r:id="rId26"/>
    <p:sldId id="283" r:id="rId27"/>
    <p:sldId id="271" r:id="rId28"/>
    <p:sldId id="284" r:id="rId29"/>
    <p:sldId id="405" r:id="rId30"/>
    <p:sldId id="348" r:id="rId31"/>
    <p:sldId id="296" r:id="rId32"/>
    <p:sldId id="352" r:id="rId33"/>
    <p:sldId id="332" r:id="rId34"/>
    <p:sldId id="350" r:id="rId35"/>
    <p:sldId id="298" r:id="rId36"/>
    <p:sldId id="299" r:id="rId37"/>
    <p:sldId id="300" r:id="rId38"/>
    <p:sldId id="301" r:id="rId39"/>
    <p:sldId id="302" r:id="rId40"/>
    <p:sldId id="336" r:id="rId41"/>
    <p:sldId id="335" r:id="rId42"/>
    <p:sldId id="303" r:id="rId43"/>
    <p:sldId id="339" r:id="rId44"/>
    <p:sldId id="340" r:id="rId45"/>
    <p:sldId id="304" r:id="rId46"/>
    <p:sldId id="305" r:id="rId47"/>
    <p:sldId id="338" r:id="rId48"/>
    <p:sldId id="341" r:id="rId49"/>
    <p:sldId id="342" r:id="rId50"/>
    <p:sldId id="343" r:id="rId51"/>
    <p:sldId id="306" r:id="rId52"/>
    <p:sldId id="307" r:id="rId53"/>
    <p:sldId id="308" r:id="rId54"/>
    <p:sldId id="327" r:id="rId55"/>
    <p:sldId id="346" r:id="rId56"/>
    <p:sldId id="347"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5061" autoAdjust="0"/>
  </p:normalViewPr>
  <p:slideViewPr>
    <p:cSldViewPr snapToGrid="0">
      <p:cViewPr varScale="1">
        <p:scale>
          <a:sx n="146" d="100"/>
          <a:sy n="146" d="100"/>
        </p:scale>
        <p:origin x="786" y="120"/>
      </p:cViewPr>
      <p:guideLst/>
    </p:cSldViewPr>
  </p:slideViewPr>
  <p:outlineViewPr>
    <p:cViewPr>
      <p:scale>
        <a:sx n="33" d="100"/>
        <a:sy n="33" d="100"/>
      </p:scale>
      <p:origin x="0" y="-58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9F313B6-8C36-40E3-BE48-998DFD052866}" type="datetimeFigureOut">
              <a:rPr lang="en-US" smtClean="0"/>
              <a:t>2/9/2024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F0DE64F-C5BA-42F3-A3C8-1B41E9507116}" type="slidenum">
              <a:rPr lang="en-US" smtClean="0"/>
              <a:t>‹#›</a:t>
            </a:fld>
            <a:endParaRPr lang="en-US"/>
          </a:p>
        </p:txBody>
      </p:sp>
    </p:spTree>
    <p:extLst>
      <p:ext uri="{BB962C8B-B14F-4D97-AF65-F5344CB8AC3E}">
        <p14:creationId xmlns:p14="http://schemas.microsoft.com/office/powerpoint/2010/main" val="76103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Observe that if v’s distance doesn’t change then we don’t need to check (</a:t>
            </a:r>
            <a:r>
              <a:rPr lang="en-US" dirty="0" err="1"/>
              <a:t>v,w</a:t>
            </a:r>
            <a:r>
              <a:rPr lang="en-US" dirty="0"/>
              <a:t>) for any w. Some other clever ideas on Wikipedia.</a:t>
            </a:r>
          </a:p>
          <a:p>
            <a:endParaRPr lang="en-US" dirty="0"/>
          </a:p>
        </p:txBody>
      </p:sp>
      <p:sp>
        <p:nvSpPr>
          <p:cNvPr id="4" name="Slide Number Placeholder 3"/>
          <p:cNvSpPr>
            <a:spLocks noGrp="1"/>
          </p:cNvSpPr>
          <p:nvPr>
            <p:ph type="sldNum" sz="quarter" idx="5"/>
          </p:nvPr>
        </p:nvSpPr>
        <p:spPr/>
        <p:txBody>
          <a:bodyPr/>
          <a:lstStyle/>
          <a:p>
            <a:fld id="{4D6DEC0A-35D5-421C-B6E0-0EFB6F3A00E7}" type="slidenum">
              <a:rPr lang="en-US" smtClean="0"/>
              <a:t>26</a:t>
            </a:fld>
            <a:endParaRPr lang="en-US"/>
          </a:p>
        </p:txBody>
      </p:sp>
    </p:spTree>
    <p:extLst>
      <p:ext uri="{BB962C8B-B14F-4D97-AF65-F5344CB8AC3E}">
        <p14:creationId xmlns:p14="http://schemas.microsoft.com/office/powerpoint/2010/main" val="48648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D28DB9E-7B3C-4571-A654-D1929A1969B0}"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4FD5F-1780-4965-BC55-986A7A8839B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2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D28DB9E-7B3C-4571-A654-D1929A1969B0}" type="datetimeFigureOut">
              <a:rPr lang="en-US" smtClean="0"/>
              <a:t>2/9/2024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214FD5F-1780-4965-BC55-986A7A8839B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D28DB9E-7B3C-4571-A654-D1929A1969B0}" type="datetimeFigureOut">
              <a:rPr lang="en-US" smtClean="0"/>
              <a:t>2/9/2024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214FD5F-1780-4965-BC55-986A7A8839B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5447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28DB9E-7B3C-4571-A654-D1929A1969B0}"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4FD5F-1780-4965-BC55-986A7A8839BB}" type="slidenum">
              <a:rPr lang="en-US" smtClean="0"/>
              <a:t>‹#›</a:t>
            </a:fld>
            <a:endParaRPr lang="en-US"/>
          </a:p>
        </p:txBody>
      </p:sp>
    </p:spTree>
    <p:extLst>
      <p:ext uri="{BB962C8B-B14F-4D97-AF65-F5344CB8AC3E}">
        <p14:creationId xmlns:p14="http://schemas.microsoft.com/office/powerpoint/2010/main" val="325138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D28DB9E-7B3C-4571-A654-D1929A1969B0}" type="datetimeFigureOut">
              <a:rPr lang="en-US" smtClean="0"/>
              <a:t>2/9/2024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214FD5F-1780-4965-BC55-986A7A8839B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0986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D28DB9E-7B3C-4571-A654-D1929A1969B0}" type="datetimeFigureOut">
              <a:rPr lang="en-US" smtClean="0"/>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4FD5F-1780-4965-BC55-986A7A8839B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70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28DB9E-7B3C-4571-A654-D1929A1969B0}" type="datetimeFigureOut">
              <a:rPr lang="en-US" smtClean="0"/>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4FD5F-1780-4965-BC55-986A7A8839BB}" type="slidenum">
              <a:rPr lang="en-US" smtClean="0"/>
              <a:t>‹#›</a:t>
            </a:fld>
            <a:endParaRPr lang="en-US"/>
          </a:p>
        </p:txBody>
      </p:sp>
    </p:spTree>
    <p:extLst>
      <p:ext uri="{BB962C8B-B14F-4D97-AF65-F5344CB8AC3E}">
        <p14:creationId xmlns:p14="http://schemas.microsoft.com/office/powerpoint/2010/main" val="75048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D28DB9E-7B3C-4571-A654-D1929A1969B0}"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4FD5F-1780-4965-BC55-986A7A8839B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7420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28DB9E-7B3C-4571-A654-D1929A1969B0}"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4FD5F-1780-4965-BC55-986A7A8839B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7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8DB9E-7B3C-4571-A654-D1929A1969B0}" type="datetimeFigureOut">
              <a:rPr lang="en-US" smtClean="0"/>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4FD5F-1780-4965-BC55-986A7A8839BB}" type="slidenum">
              <a:rPr lang="en-US" smtClean="0"/>
              <a:t>‹#›</a:t>
            </a:fld>
            <a:endParaRPr lang="en-US"/>
          </a:p>
        </p:txBody>
      </p:sp>
    </p:spTree>
    <p:extLst>
      <p:ext uri="{BB962C8B-B14F-4D97-AF65-F5344CB8AC3E}">
        <p14:creationId xmlns:p14="http://schemas.microsoft.com/office/powerpoint/2010/main" val="331330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28DB9E-7B3C-4571-A654-D1929A1969B0}"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4FD5F-1780-4965-BC55-986A7A8839B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07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D28DB9E-7B3C-4571-A654-D1929A1969B0}" type="datetimeFigureOut">
              <a:rPr lang="en-US" smtClean="0"/>
              <a:t>2/9/2024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214FD5F-1780-4965-BC55-986A7A8839B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090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4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54CF-4EBC-4400-A0A8-73DEF6734D6F}"/>
              </a:ext>
            </a:extLst>
          </p:cNvPr>
          <p:cNvSpPr>
            <a:spLocks noGrp="1"/>
          </p:cNvSpPr>
          <p:nvPr>
            <p:ph type="ctrTitle"/>
          </p:nvPr>
        </p:nvSpPr>
        <p:spPr/>
        <p:txBody>
          <a:bodyPr/>
          <a:lstStyle/>
          <a:p>
            <a:r>
              <a:rPr lang="en-US" dirty="0"/>
              <a:t>Linear Programming</a:t>
            </a:r>
          </a:p>
        </p:txBody>
      </p:sp>
      <p:sp>
        <p:nvSpPr>
          <p:cNvPr id="3" name="Subtitle 2">
            <a:extLst>
              <a:ext uri="{FF2B5EF4-FFF2-40B4-BE49-F238E27FC236}">
                <a16:creationId xmlns:a16="http://schemas.microsoft.com/office/drawing/2014/main" id="{AF44111D-272A-4652-9942-DD319CD3D795}"/>
              </a:ext>
            </a:extLst>
          </p:cNvPr>
          <p:cNvSpPr>
            <a:spLocks noGrp="1"/>
          </p:cNvSpPr>
          <p:nvPr>
            <p:ph type="subTitle" idx="1"/>
          </p:nvPr>
        </p:nvSpPr>
        <p:spPr/>
        <p:txBody>
          <a:bodyPr/>
          <a:lstStyle/>
          <a:p>
            <a:r>
              <a:rPr lang="en-US" dirty="0"/>
              <a:t>CSE 417 Winter 24</a:t>
            </a:r>
          </a:p>
          <a:p>
            <a:r>
              <a:rPr lang="en-US" dirty="0"/>
              <a:t>Lecture 16</a:t>
            </a:r>
          </a:p>
        </p:txBody>
      </p:sp>
    </p:spTree>
    <p:extLst>
      <p:ext uri="{BB962C8B-B14F-4D97-AF65-F5344CB8AC3E}">
        <p14:creationId xmlns:p14="http://schemas.microsoft.com/office/powerpoint/2010/main" val="388757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6F10-8002-46BA-B082-A54B7679E619}"/>
              </a:ext>
            </a:extLst>
          </p:cNvPr>
          <p:cNvSpPr>
            <a:spLocks noGrp="1"/>
          </p:cNvSpPr>
          <p:nvPr>
            <p:ph type="title"/>
          </p:nvPr>
        </p:nvSpPr>
        <p:spPr/>
        <p:txBody>
          <a:bodyPr/>
          <a:lstStyle/>
          <a:p>
            <a:r>
              <a:rPr lang="en-US" dirty="0"/>
              <a:t>Cycles</a:t>
            </a:r>
          </a:p>
        </p:txBody>
      </p:sp>
      <p:sp>
        <p:nvSpPr>
          <p:cNvPr id="3" name="Content Placeholder 2">
            <a:extLst>
              <a:ext uri="{FF2B5EF4-FFF2-40B4-BE49-F238E27FC236}">
                <a16:creationId xmlns:a16="http://schemas.microsoft.com/office/drawing/2014/main" id="{B0EAA230-9109-4AE7-9043-41FF8344E8D0}"/>
              </a:ext>
            </a:extLst>
          </p:cNvPr>
          <p:cNvSpPr>
            <a:spLocks noGrp="1"/>
          </p:cNvSpPr>
          <p:nvPr>
            <p:ph idx="1"/>
          </p:nvPr>
        </p:nvSpPr>
        <p:spPr/>
        <p:txBody>
          <a:bodyPr/>
          <a:lstStyle/>
          <a:p>
            <a:r>
              <a:rPr lang="en-US" dirty="0"/>
              <a:t>We need some way to “order” the paths.</a:t>
            </a:r>
          </a:p>
          <a:p>
            <a:endParaRPr lang="en-US" dirty="0"/>
          </a:p>
          <a:p>
            <a:r>
              <a:rPr lang="en-US" dirty="0"/>
              <a:t>I.e. we need to be sure we always have </a:t>
            </a:r>
            <a:r>
              <a:rPr lang="en-US" b="1" dirty="0"/>
              <a:t>something </a:t>
            </a:r>
            <a:r>
              <a:rPr lang="en-US" dirty="0"/>
              <a:t>to look up.</a:t>
            </a:r>
          </a:p>
          <a:p>
            <a:r>
              <a:rPr lang="en-US" dirty="0"/>
              <a:t>It doesn’t have to be the perfect distance necessarily…</a:t>
            </a:r>
          </a:p>
          <a:p>
            <a:r>
              <a:rPr lang="en-US" dirty="0"/>
              <a:t>As long as we’ll realize it and update later</a:t>
            </a:r>
          </a:p>
          <a:p>
            <a:endParaRPr lang="en-US" dirty="0"/>
          </a:p>
          <a:p>
            <a:r>
              <a:rPr lang="en-US" dirty="0"/>
              <a:t>And as long as we can fix it to the true distance eventually.</a:t>
            </a:r>
          </a:p>
        </p:txBody>
      </p:sp>
    </p:spTree>
    <p:extLst>
      <p:ext uri="{BB962C8B-B14F-4D97-AF65-F5344CB8AC3E}">
        <p14:creationId xmlns:p14="http://schemas.microsoft.com/office/powerpoint/2010/main" val="98294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00E-91BC-4CA7-89B8-9ADE7C84CD24}"/>
              </a:ext>
            </a:extLst>
          </p:cNvPr>
          <p:cNvSpPr>
            <a:spLocks noGrp="1"/>
          </p:cNvSpPr>
          <p:nvPr>
            <p:ph type="title"/>
          </p:nvPr>
        </p:nvSpPr>
        <p:spPr/>
        <p:txBody>
          <a:bodyPr/>
          <a:lstStyle/>
          <a:p>
            <a:r>
              <a:rPr lang="en-US" dirty="0"/>
              <a:t>Ordering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41B1A-CEEC-4ABB-AC77-F044D66E8B2C}"/>
                  </a:ext>
                </a:extLst>
              </p:cNvPr>
              <p:cNvSpPr>
                <a:spLocks noGrp="1"/>
              </p:cNvSpPr>
              <p:nvPr>
                <p:ph idx="1"/>
              </p:nvPr>
            </p:nvSpPr>
            <p:spPr>
              <a:xfrm>
                <a:off x="575240" y="1463857"/>
                <a:ext cx="11383678" cy="4845504"/>
              </a:xfrm>
            </p:spPr>
            <p:txBody>
              <a:bodyPr/>
              <a:lstStyle/>
              <a:p>
                <a:r>
                  <a:rPr lang="en-US" dirty="0"/>
                  <a:t>Instead of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(the true distance) right from the start, we’ll let</a:t>
                </a:r>
              </a:p>
              <a:p>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to be the length of the shortest path from the source to </a:t>
                </a:r>
                <a14:m>
                  <m:oMath xmlns:m="http://schemas.openxmlformats.org/officeDocument/2006/math">
                    <m:r>
                      <a:rPr lang="en-US" b="0" i="1" smtClean="0">
                        <a:latin typeface="Cambria Math" panose="02040503050406030204" pitchFamily="18" charset="0"/>
                      </a:rPr>
                      <m:t>𝑣</m:t>
                    </m:r>
                  </m:oMath>
                </a14:m>
                <a:r>
                  <a:rPr lang="en-US" dirty="0"/>
                  <a:t> that uses at most </a:t>
                </a:r>
                <a14:m>
                  <m:oMath xmlns:m="http://schemas.openxmlformats.org/officeDocument/2006/math">
                    <m:r>
                      <a:rPr lang="en-US" b="0" i="1" smtClean="0">
                        <a:latin typeface="Cambria Math" panose="02040503050406030204" pitchFamily="18" charset="0"/>
                      </a:rPr>
                      <m:t>𝑖</m:t>
                    </m:r>
                  </m:oMath>
                </a14:m>
                <a:r>
                  <a:rPr lang="en-US" dirty="0"/>
                  <a:t> edges. </a:t>
                </a:r>
              </a:p>
              <a:p>
                <a:r>
                  <a:rPr lang="en-US" dirty="0"/>
                  <a:t>That breaks ties – counting the number of edges required!</a:t>
                </a:r>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E641B1A-CEEC-4ABB-AC77-F044D66E8B2C}"/>
                  </a:ext>
                </a:extLst>
              </p:cNvPr>
              <p:cNvSpPr>
                <a:spLocks noGrp="1" noRot="1" noChangeAspect="1" noMove="1" noResize="1" noEditPoints="1" noAdjustHandles="1" noChangeArrowheads="1" noChangeShapeType="1" noTextEdit="1"/>
              </p:cNvSpPr>
              <p:nvPr>
                <p:ph idx="1"/>
              </p:nvPr>
            </p:nvSpPr>
            <p:spPr>
              <a:xfrm>
                <a:off x="575240" y="1463857"/>
                <a:ext cx="11383678" cy="4845504"/>
              </a:xfrm>
              <a:blipFill>
                <a:blip r:embed="rId2"/>
                <a:stretch>
                  <a:fillRect l="-696" t="-2138"/>
                </a:stretch>
              </a:blipFill>
            </p:spPr>
            <p:txBody>
              <a:bodyPr/>
              <a:lstStyle/>
              <a:p>
                <a:r>
                  <a:rPr lang="en-US">
                    <a:noFill/>
                  </a:rPr>
                  <a:t> </a:t>
                </a:r>
              </a:p>
            </p:txBody>
          </p:sp>
        </mc:Fallback>
      </mc:AlternateContent>
    </p:spTree>
    <p:extLst>
      <p:ext uri="{BB962C8B-B14F-4D97-AF65-F5344CB8AC3E}">
        <p14:creationId xmlns:p14="http://schemas.microsoft.com/office/powerpoint/2010/main" val="58807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E7EA-0F3A-426A-A10A-F4DE2C219F26}"/>
              </a:ext>
            </a:extLst>
          </p:cNvPr>
          <p:cNvSpPr>
            <a:spLocks noGrp="1"/>
          </p:cNvSpPr>
          <p:nvPr>
            <p:ph type="title"/>
          </p:nvPr>
        </p:nvSpPr>
        <p:spPr/>
        <p:txBody>
          <a:bodyPr/>
          <a:lstStyle/>
          <a:p>
            <a:r>
              <a:rPr lang="en-US" dirty="0"/>
              <a:t>Distances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14C813-F345-497D-B36E-23B1A05FE27D}"/>
                  </a:ext>
                </a:extLst>
              </p:cNvPr>
              <p:cNvSpPr>
                <a:spLocks noGrp="1"/>
              </p:cNvSpPr>
              <p:nvPr>
                <p:ph idx="1"/>
              </p:nvPr>
            </p:nvSpPr>
            <p:spPr>
              <a:xfrm>
                <a:off x="575240" y="4274203"/>
                <a:ext cx="11187258" cy="2035157"/>
              </a:xfrm>
            </p:spPr>
            <p:txBody>
              <a:bodyPr/>
              <a:lstStyle/>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,2</m:t>
                        </m:r>
                      </m:e>
                    </m:d>
                    <m:r>
                      <a:rPr lang="en-US" b="0" i="1" smtClean="0">
                        <a:latin typeface="Cambria Math" panose="02040503050406030204" pitchFamily="18" charset="0"/>
                      </a:rPr>
                      <m:t>=∞</m:t>
                    </m:r>
                  </m:oMath>
                </a14:m>
                <a:r>
                  <a:rPr lang="en-US" b="0" i="1" dirty="0">
                    <a:latin typeface="Cambria Math" panose="02040503050406030204" pitchFamily="18" charset="0"/>
                  </a:rPr>
                  <a:t> </a:t>
                </a:r>
                <a:r>
                  <a:rPr lang="en-US" b="0" dirty="0">
                    <a:latin typeface="Cambria Math" panose="02040503050406030204" pitchFamily="18" charset="0"/>
                  </a:rPr>
                  <a:t>(can’t get there in </a:t>
                </a:r>
                <a14:m>
                  <m:oMath xmlns:m="http://schemas.openxmlformats.org/officeDocument/2006/math">
                    <m:r>
                      <a:rPr lang="en-US" b="0" i="1" smtClean="0">
                        <a:latin typeface="Cambria Math" panose="02040503050406030204" pitchFamily="18" charset="0"/>
                      </a:rPr>
                      <m:t>2</m:t>
                    </m:r>
                  </m:oMath>
                </a14:m>
                <a:r>
                  <a:rPr lang="en-US" b="0" dirty="0">
                    <a:latin typeface="Cambria Math" panose="02040503050406030204" pitchFamily="18" charset="0"/>
                  </a:rPr>
                  <a:t> hops)</a:t>
                </a:r>
              </a:p>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,3</m:t>
                        </m:r>
                      </m:e>
                    </m:d>
                    <m:r>
                      <a:rPr lang="en-US" b="0" i="1" smtClean="0">
                        <a:latin typeface="Cambria Math" panose="02040503050406030204" pitchFamily="18" charset="0"/>
                      </a:rPr>
                      <m:t>=14</m:t>
                    </m:r>
                  </m:oMath>
                </a14:m>
                <a:endParaRPr lang="en-US" dirty="0"/>
              </a:p>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,4</m:t>
                        </m:r>
                      </m:e>
                    </m:d>
                    <m:r>
                      <a:rPr lang="en-US" b="0" i="1" smtClean="0">
                        <a:latin typeface="Cambria Math" panose="02040503050406030204" pitchFamily="18" charset="0"/>
                      </a:rPr>
                      <m:t>=12</m:t>
                    </m:r>
                  </m:oMath>
                </a14:m>
                <a:endParaRPr lang="en-US" dirty="0"/>
              </a:p>
            </p:txBody>
          </p:sp>
        </mc:Choice>
        <mc:Fallback xmlns="">
          <p:sp>
            <p:nvSpPr>
              <p:cNvPr id="3" name="Content Placeholder 2">
                <a:extLst>
                  <a:ext uri="{FF2B5EF4-FFF2-40B4-BE49-F238E27FC236}">
                    <a16:creationId xmlns:a16="http://schemas.microsoft.com/office/drawing/2014/main" id="{A314C813-F345-497D-B36E-23B1A05FE27D}"/>
                  </a:ext>
                </a:extLst>
              </p:cNvPr>
              <p:cNvSpPr>
                <a:spLocks noGrp="1" noRot="1" noChangeAspect="1" noMove="1" noResize="1" noEditPoints="1" noAdjustHandles="1" noChangeArrowheads="1" noChangeShapeType="1" noTextEdit="1"/>
              </p:cNvSpPr>
              <p:nvPr>
                <p:ph idx="1"/>
              </p:nvPr>
            </p:nvSpPr>
            <p:spPr>
              <a:xfrm>
                <a:off x="575240" y="4274203"/>
                <a:ext cx="11187258" cy="2035157"/>
              </a:xfrm>
              <a:blipFill>
                <a:blip r:embed="rId2"/>
                <a:stretch>
                  <a:fillRect t="-5090"/>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98B8EF1B-2A44-4E71-99A5-7B8102500605}"/>
              </a:ext>
            </a:extLst>
          </p:cNvPr>
          <p:cNvSpPr/>
          <p:nvPr/>
        </p:nvSpPr>
        <p:spPr>
          <a:xfrm>
            <a:off x="5958681" y="186421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97B496-C858-4205-B461-B797E8278B54}"/>
              </a:ext>
            </a:extLst>
          </p:cNvPr>
          <p:cNvSpPr/>
          <p:nvPr/>
        </p:nvSpPr>
        <p:spPr>
          <a:xfrm>
            <a:off x="9235653" y="1964357"/>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t>
            </a:r>
          </a:p>
        </p:txBody>
      </p:sp>
      <p:sp>
        <p:nvSpPr>
          <p:cNvPr id="7" name="Oval 6">
            <a:extLst>
              <a:ext uri="{FF2B5EF4-FFF2-40B4-BE49-F238E27FC236}">
                <a16:creationId xmlns:a16="http://schemas.microsoft.com/office/drawing/2014/main" id="{6C5D8CDB-4B24-4AA1-A69D-60F40CADD070}"/>
              </a:ext>
            </a:extLst>
          </p:cNvPr>
          <p:cNvSpPr/>
          <p:nvPr/>
        </p:nvSpPr>
        <p:spPr>
          <a:xfrm>
            <a:off x="3528356" y="1657910"/>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90B73A8-E7C1-4AC9-B6AB-A5FD331E6BCE}"/>
              </a:ext>
            </a:extLst>
          </p:cNvPr>
          <p:cNvSpPr/>
          <p:nvPr/>
        </p:nvSpPr>
        <p:spPr>
          <a:xfrm>
            <a:off x="1488618" y="267828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9" name="Oval 8">
            <a:extLst>
              <a:ext uri="{FF2B5EF4-FFF2-40B4-BE49-F238E27FC236}">
                <a16:creationId xmlns:a16="http://schemas.microsoft.com/office/drawing/2014/main" id="{A5A38B28-D897-427E-AA19-53549582BF39}"/>
              </a:ext>
            </a:extLst>
          </p:cNvPr>
          <p:cNvSpPr/>
          <p:nvPr/>
        </p:nvSpPr>
        <p:spPr>
          <a:xfrm>
            <a:off x="6937677" y="3412619"/>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98FE469-600F-4C78-A1C4-ED92D73C3C0A}"/>
              </a:ext>
            </a:extLst>
          </p:cNvPr>
          <p:cNvSpPr/>
          <p:nvPr/>
        </p:nvSpPr>
        <p:spPr>
          <a:xfrm>
            <a:off x="4979688" y="3412620"/>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45977DD-BAF7-409C-8C40-BE1A27B9CFEC}"/>
              </a:ext>
            </a:extLst>
          </p:cNvPr>
          <p:cNvCxnSpPr>
            <a:cxnSpLocks/>
            <a:stCxn id="8" idx="7"/>
            <a:endCxn id="7" idx="2"/>
          </p:cNvCxnSpPr>
          <p:nvPr/>
        </p:nvCxnSpPr>
        <p:spPr>
          <a:xfrm flipV="1">
            <a:off x="2005498" y="1960692"/>
            <a:ext cx="1522858" cy="8062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DA81DDE-F2A3-49C9-B66F-4E3A8CE302CA}"/>
              </a:ext>
            </a:extLst>
          </p:cNvPr>
          <p:cNvCxnSpPr>
            <a:cxnSpLocks/>
            <a:stCxn id="8" idx="5"/>
            <a:endCxn id="10" idx="2"/>
          </p:cNvCxnSpPr>
          <p:nvPr/>
        </p:nvCxnSpPr>
        <p:spPr>
          <a:xfrm>
            <a:off x="2005498" y="3195164"/>
            <a:ext cx="2974190" cy="5202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B4F023-5968-4C52-9F18-FD687F5D7767}"/>
              </a:ext>
            </a:extLst>
          </p:cNvPr>
          <p:cNvCxnSpPr>
            <a:cxnSpLocks/>
            <a:stCxn id="10" idx="0"/>
            <a:endCxn id="5" idx="3"/>
          </p:cNvCxnSpPr>
          <p:nvPr/>
        </p:nvCxnSpPr>
        <p:spPr>
          <a:xfrm flipV="1">
            <a:off x="5282470" y="2381091"/>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62FA57-8810-4714-8443-529B1DA00468}"/>
              </a:ext>
            </a:extLst>
          </p:cNvPr>
          <p:cNvCxnSpPr>
            <a:cxnSpLocks/>
          </p:cNvCxnSpPr>
          <p:nvPr/>
        </p:nvCxnSpPr>
        <p:spPr>
          <a:xfrm>
            <a:off x="6475564" y="2381091"/>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A22E13-3B82-4967-BD6C-409FE70CAD22}"/>
              </a:ext>
            </a:extLst>
          </p:cNvPr>
          <p:cNvCxnSpPr>
            <a:cxnSpLocks/>
            <a:stCxn id="10" idx="6"/>
            <a:endCxn id="9" idx="2"/>
          </p:cNvCxnSpPr>
          <p:nvPr/>
        </p:nvCxnSpPr>
        <p:spPr>
          <a:xfrm flipV="1">
            <a:off x="5585251" y="3715401"/>
            <a:ext cx="1352426" cy="1"/>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A88C5B1-8274-4F3C-976E-6FD2BC989ED3}"/>
              </a:ext>
            </a:extLst>
          </p:cNvPr>
          <p:cNvCxnSpPr>
            <a:cxnSpLocks/>
            <a:stCxn id="9" idx="7"/>
            <a:endCxn id="6" idx="3"/>
          </p:cNvCxnSpPr>
          <p:nvPr/>
        </p:nvCxnSpPr>
        <p:spPr>
          <a:xfrm flipV="1">
            <a:off x="7454557" y="2481237"/>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1624DB7-EE8F-413C-AEA1-DF7426D665D4}"/>
              </a:ext>
            </a:extLst>
          </p:cNvPr>
          <p:cNvCxnSpPr>
            <a:cxnSpLocks/>
            <a:stCxn id="5" idx="6"/>
            <a:endCxn id="6" idx="2"/>
          </p:cNvCxnSpPr>
          <p:nvPr/>
        </p:nvCxnSpPr>
        <p:spPr>
          <a:xfrm>
            <a:off x="6564244" y="2166993"/>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DD623A-95F6-487D-B6A0-BC97A97159AB}"/>
              </a:ext>
            </a:extLst>
          </p:cNvPr>
          <p:cNvCxnSpPr>
            <a:cxnSpLocks/>
            <a:stCxn id="7" idx="6"/>
            <a:endCxn id="5" idx="2"/>
          </p:cNvCxnSpPr>
          <p:nvPr/>
        </p:nvCxnSpPr>
        <p:spPr>
          <a:xfrm>
            <a:off x="4133919" y="1960692"/>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71F476-25CB-4F95-8EE7-87244FDCD999}"/>
              </a:ext>
            </a:extLst>
          </p:cNvPr>
          <p:cNvSpPr txBox="1"/>
          <p:nvPr/>
        </p:nvSpPr>
        <p:spPr>
          <a:xfrm>
            <a:off x="3030583" y="3501302"/>
            <a:ext cx="1058792" cy="523220"/>
          </a:xfrm>
          <a:prstGeom prst="rect">
            <a:avLst/>
          </a:prstGeom>
          <a:noFill/>
        </p:spPr>
        <p:txBody>
          <a:bodyPr wrap="square" rtlCol="0">
            <a:spAutoFit/>
          </a:bodyPr>
          <a:lstStyle/>
          <a:p>
            <a:r>
              <a:rPr lang="en-US" sz="2800" dirty="0"/>
              <a:t>8</a:t>
            </a:r>
          </a:p>
        </p:txBody>
      </p:sp>
      <p:sp>
        <p:nvSpPr>
          <p:cNvPr id="20" name="TextBox 19">
            <a:extLst>
              <a:ext uri="{FF2B5EF4-FFF2-40B4-BE49-F238E27FC236}">
                <a16:creationId xmlns:a16="http://schemas.microsoft.com/office/drawing/2014/main" id="{F3547B27-0DA9-4FD3-851F-FAD7F57312A8}"/>
              </a:ext>
            </a:extLst>
          </p:cNvPr>
          <p:cNvSpPr txBox="1"/>
          <p:nvPr/>
        </p:nvSpPr>
        <p:spPr>
          <a:xfrm>
            <a:off x="2162746" y="1802232"/>
            <a:ext cx="1058792" cy="523220"/>
          </a:xfrm>
          <a:prstGeom prst="rect">
            <a:avLst/>
          </a:prstGeom>
          <a:noFill/>
        </p:spPr>
        <p:txBody>
          <a:bodyPr wrap="square" rtlCol="0">
            <a:spAutoFit/>
          </a:bodyPr>
          <a:lstStyle/>
          <a:p>
            <a:r>
              <a:rPr lang="en-US" sz="2800" dirty="0"/>
              <a:t>3</a:t>
            </a:r>
          </a:p>
        </p:txBody>
      </p:sp>
      <p:sp>
        <p:nvSpPr>
          <p:cNvPr id="21" name="TextBox 20">
            <a:extLst>
              <a:ext uri="{FF2B5EF4-FFF2-40B4-BE49-F238E27FC236}">
                <a16:creationId xmlns:a16="http://schemas.microsoft.com/office/drawing/2014/main" id="{63B19819-A119-47CB-B727-61E41AE5A68A}"/>
              </a:ext>
            </a:extLst>
          </p:cNvPr>
          <p:cNvSpPr txBox="1"/>
          <p:nvPr/>
        </p:nvSpPr>
        <p:spPr>
          <a:xfrm>
            <a:off x="4753067" y="1484984"/>
            <a:ext cx="1058792" cy="523220"/>
          </a:xfrm>
          <a:prstGeom prst="rect">
            <a:avLst/>
          </a:prstGeom>
          <a:noFill/>
        </p:spPr>
        <p:txBody>
          <a:bodyPr wrap="square" rtlCol="0">
            <a:spAutoFit/>
          </a:bodyPr>
          <a:lstStyle/>
          <a:p>
            <a:r>
              <a:rPr lang="en-US" sz="2800" dirty="0"/>
              <a:t>6</a:t>
            </a:r>
          </a:p>
        </p:txBody>
      </p:sp>
      <p:sp>
        <p:nvSpPr>
          <p:cNvPr id="22" name="TextBox 21">
            <a:extLst>
              <a:ext uri="{FF2B5EF4-FFF2-40B4-BE49-F238E27FC236}">
                <a16:creationId xmlns:a16="http://schemas.microsoft.com/office/drawing/2014/main" id="{D74CBD9E-3B28-477C-812C-111E787E6238}"/>
              </a:ext>
            </a:extLst>
          </p:cNvPr>
          <p:cNvSpPr txBox="1"/>
          <p:nvPr/>
        </p:nvSpPr>
        <p:spPr>
          <a:xfrm>
            <a:off x="5055855" y="2505357"/>
            <a:ext cx="1058792" cy="523220"/>
          </a:xfrm>
          <a:prstGeom prst="rect">
            <a:avLst/>
          </a:prstGeom>
          <a:noFill/>
        </p:spPr>
        <p:txBody>
          <a:bodyPr wrap="square" rtlCol="0">
            <a:spAutoFit/>
          </a:bodyPr>
          <a:lstStyle/>
          <a:p>
            <a:r>
              <a:rPr lang="en-US" sz="2800" dirty="0"/>
              <a:t>3</a:t>
            </a:r>
          </a:p>
        </p:txBody>
      </p:sp>
      <p:sp>
        <p:nvSpPr>
          <p:cNvPr id="23" name="TextBox 22">
            <a:extLst>
              <a:ext uri="{FF2B5EF4-FFF2-40B4-BE49-F238E27FC236}">
                <a16:creationId xmlns:a16="http://schemas.microsoft.com/office/drawing/2014/main" id="{32843594-CA74-4010-8B01-BC2AB5B468A3}"/>
              </a:ext>
            </a:extLst>
          </p:cNvPr>
          <p:cNvSpPr txBox="1"/>
          <p:nvPr/>
        </p:nvSpPr>
        <p:spPr>
          <a:xfrm>
            <a:off x="6780395" y="2555784"/>
            <a:ext cx="1058792" cy="523220"/>
          </a:xfrm>
          <a:prstGeom prst="rect">
            <a:avLst/>
          </a:prstGeom>
          <a:noFill/>
        </p:spPr>
        <p:txBody>
          <a:bodyPr wrap="square" rtlCol="0">
            <a:spAutoFit/>
          </a:bodyPr>
          <a:lstStyle/>
          <a:p>
            <a:r>
              <a:rPr lang="en-US" sz="2800" dirty="0"/>
              <a:t>2</a:t>
            </a:r>
          </a:p>
        </p:txBody>
      </p:sp>
      <p:sp>
        <p:nvSpPr>
          <p:cNvPr id="24" name="TextBox 23">
            <a:extLst>
              <a:ext uri="{FF2B5EF4-FFF2-40B4-BE49-F238E27FC236}">
                <a16:creationId xmlns:a16="http://schemas.microsoft.com/office/drawing/2014/main" id="{17788F95-3AEE-4877-B6F6-A88DC52C8730}"/>
              </a:ext>
            </a:extLst>
          </p:cNvPr>
          <p:cNvSpPr txBox="1"/>
          <p:nvPr/>
        </p:nvSpPr>
        <p:spPr>
          <a:xfrm>
            <a:off x="5974103" y="3762912"/>
            <a:ext cx="1058792" cy="523220"/>
          </a:xfrm>
          <a:prstGeom prst="rect">
            <a:avLst/>
          </a:prstGeom>
          <a:noFill/>
        </p:spPr>
        <p:txBody>
          <a:bodyPr wrap="square" rtlCol="0">
            <a:spAutoFit/>
          </a:bodyPr>
          <a:lstStyle/>
          <a:p>
            <a:r>
              <a:rPr lang="en-US" sz="2800" dirty="0"/>
              <a:t>4</a:t>
            </a:r>
          </a:p>
        </p:txBody>
      </p:sp>
      <p:sp>
        <p:nvSpPr>
          <p:cNvPr id="25" name="TextBox 24">
            <a:extLst>
              <a:ext uri="{FF2B5EF4-FFF2-40B4-BE49-F238E27FC236}">
                <a16:creationId xmlns:a16="http://schemas.microsoft.com/office/drawing/2014/main" id="{A25CC428-54E8-4353-BA02-B5D3F58303F7}"/>
              </a:ext>
            </a:extLst>
          </p:cNvPr>
          <p:cNvSpPr txBox="1"/>
          <p:nvPr/>
        </p:nvSpPr>
        <p:spPr>
          <a:xfrm>
            <a:off x="8244144" y="3151009"/>
            <a:ext cx="1058792" cy="523220"/>
          </a:xfrm>
          <a:prstGeom prst="rect">
            <a:avLst/>
          </a:prstGeom>
          <a:noFill/>
        </p:spPr>
        <p:txBody>
          <a:bodyPr wrap="square" rtlCol="0">
            <a:spAutoFit/>
          </a:bodyPr>
          <a:lstStyle/>
          <a:p>
            <a:r>
              <a:rPr lang="en-US" sz="2800" dirty="0"/>
              <a:t>1</a:t>
            </a:r>
          </a:p>
        </p:txBody>
      </p:sp>
      <p:sp>
        <p:nvSpPr>
          <p:cNvPr id="26" name="TextBox 25">
            <a:extLst>
              <a:ext uri="{FF2B5EF4-FFF2-40B4-BE49-F238E27FC236}">
                <a16:creationId xmlns:a16="http://schemas.microsoft.com/office/drawing/2014/main" id="{5B8187F2-65E1-4CE4-B19B-6F0B0627F641}"/>
              </a:ext>
            </a:extLst>
          </p:cNvPr>
          <p:cNvSpPr txBox="1"/>
          <p:nvPr/>
        </p:nvSpPr>
        <p:spPr>
          <a:xfrm>
            <a:off x="7431314" y="1674607"/>
            <a:ext cx="1058792" cy="523220"/>
          </a:xfrm>
          <a:prstGeom prst="rect">
            <a:avLst/>
          </a:prstGeom>
          <a:noFill/>
        </p:spPr>
        <p:txBody>
          <a:bodyPr wrap="square" rtlCol="0">
            <a:spAutoFit/>
          </a:bodyPr>
          <a:lstStyle/>
          <a:p>
            <a:r>
              <a:rPr lang="en-US" sz="2800" dirty="0"/>
              <a:t>5</a:t>
            </a:r>
          </a:p>
        </p:txBody>
      </p:sp>
    </p:spTree>
    <p:extLst>
      <p:ext uri="{BB962C8B-B14F-4D97-AF65-F5344CB8AC3E}">
        <p14:creationId xmlns:p14="http://schemas.microsoft.com/office/powerpoint/2010/main" val="278004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00E-91BC-4CA7-89B8-9ADE7C84CD24}"/>
              </a:ext>
            </a:extLst>
          </p:cNvPr>
          <p:cNvSpPr>
            <a:spLocks noGrp="1"/>
          </p:cNvSpPr>
          <p:nvPr>
            <p:ph type="title"/>
          </p:nvPr>
        </p:nvSpPr>
        <p:spPr/>
        <p:txBody>
          <a:bodyPr/>
          <a:lstStyle/>
          <a:p>
            <a:r>
              <a:rPr lang="en-US" dirty="0"/>
              <a:t>Ordering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41B1A-CEEC-4ABB-AC77-F044D66E8B2C}"/>
                  </a:ext>
                </a:extLst>
              </p:cNvPr>
              <p:cNvSpPr>
                <a:spLocks noGrp="1"/>
              </p:cNvSpPr>
              <p:nvPr>
                <p:ph idx="1"/>
              </p:nvPr>
            </p:nvSpPr>
            <p:spPr>
              <a:xfrm>
                <a:off x="575240" y="1463857"/>
                <a:ext cx="11383678" cy="4845504"/>
              </a:xfrm>
            </p:spPr>
            <p:txBody>
              <a:bodyPr/>
              <a:lstStyle/>
              <a:p>
                <a:r>
                  <a:rPr lang="en-US" dirty="0"/>
                  <a:t>Instead of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(the true distance) right from the start, we’ll let</a:t>
                </a:r>
              </a:p>
              <a:p>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to be the length of the shortest path from the source to </a:t>
                </a:r>
                <a14:m>
                  <m:oMath xmlns:m="http://schemas.openxmlformats.org/officeDocument/2006/math">
                    <m:r>
                      <a:rPr lang="en-US" b="0" i="1" smtClean="0">
                        <a:latin typeface="Cambria Math" panose="02040503050406030204" pitchFamily="18" charset="0"/>
                      </a:rPr>
                      <m:t>𝑣</m:t>
                    </m:r>
                  </m:oMath>
                </a14:m>
                <a:r>
                  <a:rPr lang="en-US" dirty="0"/>
                  <a:t> that uses at most </a:t>
                </a:r>
                <a14:m>
                  <m:oMath xmlns:m="http://schemas.openxmlformats.org/officeDocument/2006/math">
                    <m:r>
                      <a:rPr lang="en-US" b="0" i="1" smtClean="0">
                        <a:latin typeface="Cambria Math" panose="02040503050406030204" pitchFamily="18" charset="0"/>
                      </a:rPr>
                      <m:t>𝑖</m:t>
                    </m:r>
                  </m:oMath>
                </a14:m>
                <a:r>
                  <a:rPr lang="en-US" dirty="0"/>
                  <a:t> edges. </a:t>
                </a:r>
              </a:p>
              <a:p>
                <a:r>
                  <a:rPr lang="en-US" dirty="0"/>
                  <a:t>That breaks ties – counting the number of edges required!</a:t>
                </a:r>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E641B1A-CEEC-4ABB-AC77-F044D66E8B2C}"/>
                  </a:ext>
                </a:extLst>
              </p:cNvPr>
              <p:cNvSpPr>
                <a:spLocks noGrp="1" noRot="1" noChangeAspect="1" noMove="1" noResize="1" noEditPoints="1" noAdjustHandles="1" noChangeArrowheads="1" noChangeShapeType="1" noTextEdit="1"/>
              </p:cNvSpPr>
              <p:nvPr>
                <p:ph idx="1"/>
              </p:nvPr>
            </p:nvSpPr>
            <p:spPr>
              <a:xfrm>
                <a:off x="575240" y="1463857"/>
                <a:ext cx="11383678" cy="4845504"/>
              </a:xfrm>
              <a:blipFill>
                <a:blip r:embed="rId2"/>
                <a:stretch>
                  <a:fillRect l="-696" t="-2138"/>
                </a:stretch>
              </a:blipFill>
            </p:spPr>
            <p:txBody>
              <a:bodyPr/>
              <a:lstStyle/>
              <a:p>
                <a:r>
                  <a:rPr lang="en-US">
                    <a:noFill/>
                  </a:rPr>
                  <a:t> </a:t>
                </a:r>
              </a:p>
            </p:txBody>
          </p:sp>
        </mc:Fallback>
      </mc:AlternateContent>
    </p:spTree>
    <p:extLst>
      <p:ext uri="{BB962C8B-B14F-4D97-AF65-F5344CB8AC3E}">
        <p14:creationId xmlns:p14="http://schemas.microsoft.com/office/powerpoint/2010/main" val="301253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00E-91BC-4CA7-89B8-9ADE7C84CD24}"/>
              </a:ext>
            </a:extLst>
          </p:cNvPr>
          <p:cNvSpPr>
            <a:spLocks noGrp="1"/>
          </p:cNvSpPr>
          <p:nvPr>
            <p:ph type="title"/>
          </p:nvPr>
        </p:nvSpPr>
        <p:spPr/>
        <p:txBody>
          <a:bodyPr/>
          <a:lstStyle/>
          <a:p>
            <a:r>
              <a:rPr lang="en-US" dirty="0"/>
              <a:t>Ordering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41B1A-CEEC-4ABB-AC77-F044D66E8B2C}"/>
                  </a:ext>
                </a:extLst>
              </p:cNvPr>
              <p:cNvSpPr>
                <a:spLocks noGrp="1"/>
              </p:cNvSpPr>
              <p:nvPr>
                <p:ph idx="1"/>
              </p:nvPr>
            </p:nvSpPr>
            <p:spPr>
              <a:xfrm>
                <a:off x="575240" y="1463857"/>
                <a:ext cx="11383678" cy="4845504"/>
              </a:xfrm>
            </p:spPr>
            <p:txBody>
              <a:bodyPr/>
              <a:lstStyle/>
              <a:p>
                <a:r>
                  <a:rPr lang="en-US" dirty="0"/>
                  <a:t>Instead of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we want the</a:t>
                </a:r>
              </a:p>
              <a:p>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to be the length of the shortest path from the source to </a:t>
                </a:r>
                <a14:m>
                  <m:oMath xmlns:m="http://schemas.openxmlformats.org/officeDocument/2006/math">
                    <m:r>
                      <a:rPr lang="en-US" b="0" i="1" smtClean="0">
                        <a:latin typeface="Cambria Math" panose="02040503050406030204" pitchFamily="18" charset="0"/>
                      </a:rPr>
                      <m:t>𝑢</m:t>
                    </m:r>
                  </m:oMath>
                </a14:m>
                <a:r>
                  <a:rPr lang="en-US" dirty="0"/>
                  <a:t> that uses at most </a:t>
                </a:r>
                <a14:m>
                  <m:oMath xmlns:m="http://schemas.openxmlformats.org/officeDocument/2006/math">
                    <m:r>
                      <a:rPr lang="en-US" b="0" i="1" smtClean="0">
                        <a:latin typeface="Cambria Math" panose="02040503050406030204" pitchFamily="18" charset="0"/>
                      </a:rPr>
                      <m:t>𝑖</m:t>
                    </m:r>
                  </m:oMath>
                </a14:m>
                <a:r>
                  <a:rPr lang="en-US" dirty="0"/>
                  <a:t> edges. </a:t>
                </a:r>
              </a:p>
              <a:p>
                <a:endParaRPr lang="en-US" dirty="0"/>
              </a:p>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source</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not</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source</m:t>
                            </m:r>
                          </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a:rPr lang="en-US" b="0" i="1" smtClean="0">
                                            <a:latin typeface="Cambria Math" panose="02040503050406030204" pitchFamily="18" charset="0"/>
                                          </a:rPr>
                                          <m:t> </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𝑢</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e>
                                            </m:d>
                                          </m:e>
                                        </m:d>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e>
                                    </m:func>
                                    <m:r>
                                      <a:rPr lang="en-US" b="0" i="1" smtClean="0">
                                        <a:latin typeface="Cambria Math" panose="02040503050406030204" pitchFamily="18" charset="0"/>
                                      </a:rPr>
                                      <m:t>, </m:t>
                                    </m:r>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e>
                                    </m:d>
                                  </m:e>
                                </m:d>
                              </m:e>
                            </m:func>
                            <m:r>
                              <a:rPr lang="en-US" b="0" i="1" smtClean="0">
                                <a:latin typeface="Cambria Math" panose="02040503050406030204" pitchFamily="18" charset="0"/>
                              </a:rPr>
                              <m:t> </m:t>
                            </m:r>
                            <m:r>
                              <m:rPr>
                                <m:sty m:val="p"/>
                              </m:rPr>
                              <a:rPr lang="en-US" b="0" i="0" smtClean="0">
                                <a:latin typeface="Cambria Math" panose="02040503050406030204" pitchFamily="18" charset="0"/>
                              </a:rPr>
                              <m:t>o</m:t>
                            </m:r>
                            <m:r>
                              <a:rPr lang="en-US" b="0" i="0" smtClean="0">
                                <a:latin typeface="Cambria Math" panose="02040503050406030204" pitchFamily="18" charset="0"/>
                              </a:rPr>
                              <m:t>/</m:t>
                            </m:r>
                            <m:r>
                              <m:rPr>
                                <m:sty m:val="p"/>
                              </m:rPr>
                              <a:rPr lang="en-US" b="0" i="0" smtClean="0">
                                <a:latin typeface="Cambria Math" panose="02040503050406030204" pitchFamily="18" charset="0"/>
                              </a:rPr>
                              <m:t>w</m:t>
                            </m:r>
                          </m:e>
                        </m:eqArr>
                      </m:e>
                    </m:d>
                  </m:oMath>
                </a14:m>
                <a:endParaRPr lang="en-US" dirty="0"/>
              </a:p>
            </p:txBody>
          </p:sp>
        </mc:Choice>
        <mc:Fallback xmlns="">
          <p:sp>
            <p:nvSpPr>
              <p:cNvPr id="3" name="Content Placeholder 2">
                <a:extLst>
                  <a:ext uri="{FF2B5EF4-FFF2-40B4-BE49-F238E27FC236}">
                    <a16:creationId xmlns:a16="http://schemas.microsoft.com/office/drawing/2014/main" id="{6E641B1A-CEEC-4ABB-AC77-F044D66E8B2C}"/>
                  </a:ext>
                </a:extLst>
              </p:cNvPr>
              <p:cNvSpPr>
                <a:spLocks noGrp="1" noRot="1" noChangeAspect="1" noMove="1" noResize="1" noEditPoints="1" noAdjustHandles="1" noChangeArrowheads="1" noChangeShapeType="1" noTextEdit="1"/>
              </p:cNvSpPr>
              <p:nvPr>
                <p:ph idx="1"/>
              </p:nvPr>
            </p:nvSpPr>
            <p:spPr>
              <a:xfrm>
                <a:off x="575240" y="1463857"/>
                <a:ext cx="11383678" cy="4845504"/>
              </a:xfrm>
              <a:blipFill>
                <a:blip r:embed="rId2"/>
                <a:stretch>
                  <a:fillRect l="-696" t="-2138" r="-54"/>
                </a:stretch>
              </a:blipFill>
            </p:spPr>
            <p:txBody>
              <a:bodyPr/>
              <a:lstStyle/>
              <a:p>
                <a:r>
                  <a:rPr lang="en-US">
                    <a:noFill/>
                  </a:rPr>
                  <a:t> </a:t>
                </a:r>
              </a:p>
            </p:txBody>
          </p:sp>
        </mc:Fallback>
      </mc:AlternateContent>
    </p:spTree>
    <p:extLst>
      <p:ext uri="{BB962C8B-B14F-4D97-AF65-F5344CB8AC3E}">
        <p14:creationId xmlns:p14="http://schemas.microsoft.com/office/powerpoint/2010/main" val="398113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4B6E-8068-410C-BF08-18C42871CED4}"/>
              </a:ext>
            </a:extLst>
          </p:cNvPr>
          <p:cNvSpPr>
            <a:spLocks noGrp="1"/>
          </p:cNvSpPr>
          <p:nvPr>
            <p:ph type="title"/>
          </p:nvPr>
        </p:nvSpPr>
        <p:spPr/>
        <p:txBody>
          <a:bodyPr/>
          <a:lstStyle/>
          <a:p>
            <a:r>
              <a:rPr lang="en-US" dirty="0"/>
              <a:t>Sample calculation</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AC9B46B-2D32-4DA3-BEFB-30882CEE4D0D}"/>
                  </a:ext>
                </a:extLst>
              </p:cNvPr>
              <p:cNvGraphicFramePr>
                <a:graphicFrameLocks noGrp="1"/>
              </p:cNvGraphicFramePr>
              <p:nvPr>
                <p:ph idx="1"/>
                <p:extLst/>
              </p:nvPr>
            </p:nvGraphicFramePr>
            <p:xfrm>
              <a:off x="575385" y="3692098"/>
              <a:ext cx="11187113" cy="2987040"/>
            </p:xfrm>
            <a:graphic>
              <a:graphicData uri="http://schemas.openxmlformats.org/drawingml/2006/table">
                <a:tbl>
                  <a:tblPr firstRow="1" bandRow="1">
                    <a:tableStyleId>{5C22544A-7EE6-4342-B048-85BDC9FD1C3A}</a:tableStyleId>
                  </a:tblPr>
                  <a:tblGrid>
                    <a:gridCol w="1598159">
                      <a:extLst>
                        <a:ext uri="{9D8B030D-6E8A-4147-A177-3AD203B41FA5}">
                          <a16:colId xmlns:a16="http://schemas.microsoft.com/office/drawing/2014/main" val="1893004579"/>
                        </a:ext>
                      </a:extLst>
                    </a:gridCol>
                    <a:gridCol w="1598159">
                      <a:extLst>
                        <a:ext uri="{9D8B030D-6E8A-4147-A177-3AD203B41FA5}">
                          <a16:colId xmlns:a16="http://schemas.microsoft.com/office/drawing/2014/main" val="325121262"/>
                        </a:ext>
                      </a:extLst>
                    </a:gridCol>
                    <a:gridCol w="1598159">
                      <a:extLst>
                        <a:ext uri="{9D8B030D-6E8A-4147-A177-3AD203B41FA5}">
                          <a16:colId xmlns:a16="http://schemas.microsoft.com/office/drawing/2014/main" val="292728858"/>
                        </a:ext>
                      </a:extLst>
                    </a:gridCol>
                    <a:gridCol w="1598159">
                      <a:extLst>
                        <a:ext uri="{9D8B030D-6E8A-4147-A177-3AD203B41FA5}">
                          <a16:colId xmlns:a16="http://schemas.microsoft.com/office/drawing/2014/main" val="3013959764"/>
                        </a:ext>
                      </a:extLst>
                    </a:gridCol>
                    <a:gridCol w="1598159">
                      <a:extLst>
                        <a:ext uri="{9D8B030D-6E8A-4147-A177-3AD203B41FA5}">
                          <a16:colId xmlns:a16="http://schemas.microsoft.com/office/drawing/2014/main" val="1236879093"/>
                        </a:ext>
                      </a:extLst>
                    </a:gridCol>
                    <a:gridCol w="1598159">
                      <a:extLst>
                        <a:ext uri="{9D8B030D-6E8A-4147-A177-3AD203B41FA5}">
                          <a16:colId xmlns:a16="http://schemas.microsoft.com/office/drawing/2014/main" val="2728474561"/>
                        </a:ext>
                      </a:extLst>
                    </a:gridCol>
                    <a:gridCol w="1598159">
                      <a:extLst>
                        <a:ext uri="{9D8B030D-6E8A-4147-A177-3AD203B41FA5}">
                          <a16:colId xmlns:a16="http://schemas.microsoft.com/office/drawing/2014/main" val="1151040893"/>
                        </a:ext>
                      </a:extLst>
                    </a:gridCol>
                  </a:tblGrid>
                  <a:tr h="370840">
                    <a:tc>
                      <a:txBody>
                        <a:bodyPr/>
                        <a:lstStyle/>
                        <a:p>
                          <a:r>
                            <a:rPr lang="en-US" sz="2200" dirty="0"/>
                            <a:t>Vertex\</a:t>
                          </a:r>
                          <a14:m>
                            <m:oMath xmlns:m="http://schemas.openxmlformats.org/officeDocument/2006/math">
                              <m:r>
                                <a:rPr lang="en-US" sz="2200" b="1" i="1" smtClean="0">
                                  <a:latin typeface="Cambria Math" panose="02040503050406030204" pitchFamily="18" charset="0"/>
                                </a:rPr>
                                <m:t>𝒊</m:t>
                              </m:r>
                            </m:oMath>
                          </a14:m>
                          <a:endParaRPr lang="en-US" sz="2200" dirty="0"/>
                        </a:p>
                      </a:txBody>
                      <a:tcPr/>
                    </a:tc>
                    <a:tc>
                      <a:txBody>
                        <a:bodyPr/>
                        <a:lstStyle/>
                        <a:p>
                          <a:r>
                            <a:rPr lang="en-US" sz="2200" dirty="0"/>
                            <a:t>0</a:t>
                          </a:r>
                        </a:p>
                      </a:txBody>
                      <a:tcPr/>
                    </a:tc>
                    <a:tc>
                      <a:txBody>
                        <a:bodyPr/>
                        <a:lstStyle/>
                        <a:p>
                          <a:r>
                            <a:rPr lang="en-US" sz="2200" dirty="0"/>
                            <a:t>1</a:t>
                          </a:r>
                        </a:p>
                      </a:txBody>
                      <a:tcPr/>
                    </a:tc>
                    <a:tc>
                      <a:txBody>
                        <a:bodyPr/>
                        <a:lstStyle/>
                        <a:p>
                          <a:r>
                            <a:rPr lang="en-US" sz="2200" dirty="0"/>
                            <a:t>2</a:t>
                          </a:r>
                        </a:p>
                      </a:txBody>
                      <a:tcPr/>
                    </a:tc>
                    <a:tc>
                      <a:txBody>
                        <a:bodyPr/>
                        <a:lstStyle/>
                        <a:p>
                          <a:r>
                            <a:rPr lang="en-US" sz="2200" dirty="0"/>
                            <a:t>3</a:t>
                          </a:r>
                        </a:p>
                      </a:txBody>
                      <a:tcPr/>
                    </a:tc>
                    <a:tc>
                      <a:txBody>
                        <a:bodyPr/>
                        <a:lstStyle/>
                        <a:p>
                          <a:r>
                            <a:rPr lang="en-US" sz="2200" dirty="0"/>
                            <a:t>4</a:t>
                          </a:r>
                        </a:p>
                      </a:txBody>
                      <a:tcPr/>
                    </a:tc>
                    <a:tc>
                      <a:txBody>
                        <a:bodyPr/>
                        <a:lstStyle/>
                        <a:p>
                          <a:r>
                            <a:rPr lang="en-US" sz="2200" dirty="0"/>
                            <a:t>5</a:t>
                          </a:r>
                        </a:p>
                      </a:txBody>
                      <a:tcPr/>
                    </a:tc>
                    <a:extLst>
                      <a:ext uri="{0D108BD9-81ED-4DB2-BD59-A6C34878D82A}">
                        <a16:rowId xmlns:a16="http://schemas.microsoft.com/office/drawing/2014/main" val="2197430411"/>
                      </a:ext>
                    </a:extLst>
                  </a:tr>
                  <a:tr h="370840">
                    <a:tc>
                      <a:txBody>
                        <a:bodyPr/>
                        <a:lstStyle/>
                        <a:p>
                          <a:r>
                            <a:rPr lang="en-US" sz="2200" dirty="0"/>
                            <a:t>S</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extLst>
                      <a:ext uri="{0D108BD9-81ED-4DB2-BD59-A6C34878D82A}">
                        <a16:rowId xmlns:a16="http://schemas.microsoft.com/office/drawing/2014/main" val="327169818"/>
                      </a:ext>
                    </a:extLst>
                  </a:tr>
                  <a:tr h="370840">
                    <a:tc>
                      <a:txBody>
                        <a:bodyPr/>
                        <a:lstStyle/>
                        <a:p>
                          <a:r>
                            <a:rPr lang="en-US" sz="2200" dirty="0"/>
                            <a:t>A</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extLst>
                      <a:ext uri="{0D108BD9-81ED-4DB2-BD59-A6C34878D82A}">
                        <a16:rowId xmlns:a16="http://schemas.microsoft.com/office/drawing/2014/main" val="2296283627"/>
                      </a:ext>
                    </a:extLst>
                  </a:tr>
                  <a:tr h="370840">
                    <a:tc>
                      <a:txBody>
                        <a:bodyPr/>
                        <a:lstStyle/>
                        <a:p>
                          <a:r>
                            <a:rPr lang="en-US" sz="2200" dirty="0"/>
                            <a:t>B</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extLst>
                      <a:ext uri="{0D108BD9-81ED-4DB2-BD59-A6C34878D82A}">
                        <a16:rowId xmlns:a16="http://schemas.microsoft.com/office/drawing/2014/main" val="3001576840"/>
                      </a:ext>
                    </a:extLst>
                  </a:tr>
                  <a:tr h="370840">
                    <a:tc>
                      <a:txBody>
                        <a:bodyPr/>
                        <a:lstStyle/>
                        <a:p>
                          <a:r>
                            <a:rPr lang="en-US" sz="2200" dirty="0"/>
                            <a:t>C</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9</a:t>
                          </a:r>
                        </a:p>
                      </a:txBody>
                      <a:tcPr/>
                    </a:tc>
                    <a:tc>
                      <a:txBody>
                        <a:bodyPr/>
                        <a:lstStyle/>
                        <a:p>
                          <a:r>
                            <a:rPr lang="en-US" sz="2200" dirty="0"/>
                            <a:t>9</a:t>
                          </a:r>
                        </a:p>
                      </a:txBody>
                      <a:tcPr/>
                    </a:tc>
                    <a:tc>
                      <a:txBody>
                        <a:bodyPr/>
                        <a:lstStyle/>
                        <a:p>
                          <a:r>
                            <a:rPr lang="en-US" sz="2200" dirty="0"/>
                            <a:t>9</a:t>
                          </a:r>
                        </a:p>
                      </a:txBody>
                      <a:tcPr/>
                    </a:tc>
                    <a:tc>
                      <a:txBody>
                        <a:bodyPr/>
                        <a:lstStyle/>
                        <a:p>
                          <a:r>
                            <a:rPr lang="en-US" sz="2200" dirty="0"/>
                            <a:t>9</a:t>
                          </a:r>
                        </a:p>
                      </a:txBody>
                      <a:tcPr/>
                    </a:tc>
                    <a:extLst>
                      <a:ext uri="{0D108BD9-81ED-4DB2-BD59-A6C34878D82A}">
                        <a16:rowId xmlns:a16="http://schemas.microsoft.com/office/drawing/2014/main" val="3142416357"/>
                      </a:ext>
                    </a:extLst>
                  </a:tr>
                  <a:tr h="370840">
                    <a:tc>
                      <a:txBody>
                        <a:bodyPr/>
                        <a:lstStyle/>
                        <a:p>
                          <a:r>
                            <a:rPr lang="en-US" sz="2200" dirty="0"/>
                            <a:t>D</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11</a:t>
                          </a:r>
                        </a:p>
                      </a:txBody>
                      <a:tcPr/>
                    </a:tc>
                    <a:tc>
                      <a:txBody>
                        <a:bodyPr/>
                        <a:lstStyle/>
                        <a:p>
                          <a:r>
                            <a:rPr lang="en-US" sz="2200" dirty="0"/>
                            <a:t>11</a:t>
                          </a:r>
                        </a:p>
                      </a:txBody>
                      <a:tcPr/>
                    </a:tc>
                    <a:tc>
                      <a:txBody>
                        <a:bodyPr/>
                        <a:lstStyle/>
                        <a:p>
                          <a:r>
                            <a:rPr lang="en-US" sz="2200" dirty="0"/>
                            <a:t>11</a:t>
                          </a:r>
                        </a:p>
                      </a:txBody>
                      <a:tcPr/>
                    </a:tc>
                    <a:extLst>
                      <a:ext uri="{0D108BD9-81ED-4DB2-BD59-A6C34878D82A}">
                        <a16:rowId xmlns:a16="http://schemas.microsoft.com/office/drawing/2014/main" val="3089362821"/>
                      </a:ext>
                    </a:extLst>
                  </a:tr>
                  <a:tr h="370840">
                    <a:tc>
                      <a:txBody>
                        <a:bodyPr/>
                        <a:lstStyle/>
                        <a:p>
                          <a:r>
                            <a:rPr lang="en-US" sz="2200" dirty="0"/>
                            <a:t>V</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14</a:t>
                          </a:r>
                        </a:p>
                      </a:txBody>
                      <a:tcPr/>
                    </a:tc>
                    <a:tc>
                      <a:txBody>
                        <a:bodyPr/>
                        <a:lstStyle/>
                        <a:p>
                          <a:r>
                            <a:rPr lang="en-US" sz="2200" dirty="0"/>
                            <a:t>12</a:t>
                          </a:r>
                        </a:p>
                      </a:txBody>
                      <a:tcPr/>
                    </a:tc>
                    <a:tc>
                      <a:txBody>
                        <a:bodyPr/>
                        <a:lstStyle/>
                        <a:p>
                          <a:r>
                            <a:rPr lang="en-US" sz="2200" dirty="0"/>
                            <a:t>12</a:t>
                          </a:r>
                        </a:p>
                      </a:txBody>
                      <a:tcPr/>
                    </a:tc>
                    <a:extLst>
                      <a:ext uri="{0D108BD9-81ED-4DB2-BD59-A6C34878D82A}">
                        <a16:rowId xmlns:a16="http://schemas.microsoft.com/office/drawing/2014/main" val="139910924"/>
                      </a:ext>
                    </a:extLst>
                  </a:tr>
                </a:tbl>
              </a:graphicData>
            </a:graphic>
          </p:graphicFrame>
        </mc:Choice>
        <mc:Fallback xmlns="">
          <p:graphicFrame>
            <p:nvGraphicFramePr>
              <p:cNvPr id="4" name="Content Placeholder 3">
                <a:extLst>
                  <a:ext uri="{FF2B5EF4-FFF2-40B4-BE49-F238E27FC236}">
                    <a16:creationId xmlns:a16="http://schemas.microsoft.com/office/drawing/2014/main" id="{4AC9B46B-2D32-4DA3-BEFB-30882CEE4D0D}"/>
                  </a:ext>
                </a:extLst>
              </p:cNvPr>
              <p:cNvGraphicFramePr>
                <a:graphicFrameLocks noGrp="1"/>
              </p:cNvGraphicFramePr>
              <p:nvPr>
                <p:ph idx="1"/>
                <p:extLst>
                  <p:ext uri="{D42A27DB-BD31-4B8C-83A1-F6EECF244321}">
                    <p14:modId xmlns:p14="http://schemas.microsoft.com/office/powerpoint/2010/main" val="2470382293"/>
                  </p:ext>
                </p:extLst>
              </p:nvPr>
            </p:nvGraphicFramePr>
            <p:xfrm>
              <a:off x="575385" y="3692098"/>
              <a:ext cx="11187113" cy="2987040"/>
            </p:xfrm>
            <a:graphic>
              <a:graphicData uri="http://schemas.openxmlformats.org/drawingml/2006/table">
                <a:tbl>
                  <a:tblPr firstRow="1" bandRow="1">
                    <a:tableStyleId>{5C22544A-7EE6-4342-B048-85BDC9FD1C3A}</a:tableStyleId>
                  </a:tblPr>
                  <a:tblGrid>
                    <a:gridCol w="1598159">
                      <a:extLst>
                        <a:ext uri="{9D8B030D-6E8A-4147-A177-3AD203B41FA5}">
                          <a16:colId xmlns:a16="http://schemas.microsoft.com/office/drawing/2014/main" val="1893004579"/>
                        </a:ext>
                      </a:extLst>
                    </a:gridCol>
                    <a:gridCol w="1598159">
                      <a:extLst>
                        <a:ext uri="{9D8B030D-6E8A-4147-A177-3AD203B41FA5}">
                          <a16:colId xmlns:a16="http://schemas.microsoft.com/office/drawing/2014/main" val="325121262"/>
                        </a:ext>
                      </a:extLst>
                    </a:gridCol>
                    <a:gridCol w="1598159">
                      <a:extLst>
                        <a:ext uri="{9D8B030D-6E8A-4147-A177-3AD203B41FA5}">
                          <a16:colId xmlns:a16="http://schemas.microsoft.com/office/drawing/2014/main" val="292728858"/>
                        </a:ext>
                      </a:extLst>
                    </a:gridCol>
                    <a:gridCol w="1598159">
                      <a:extLst>
                        <a:ext uri="{9D8B030D-6E8A-4147-A177-3AD203B41FA5}">
                          <a16:colId xmlns:a16="http://schemas.microsoft.com/office/drawing/2014/main" val="3013959764"/>
                        </a:ext>
                      </a:extLst>
                    </a:gridCol>
                    <a:gridCol w="1598159">
                      <a:extLst>
                        <a:ext uri="{9D8B030D-6E8A-4147-A177-3AD203B41FA5}">
                          <a16:colId xmlns:a16="http://schemas.microsoft.com/office/drawing/2014/main" val="1236879093"/>
                        </a:ext>
                      </a:extLst>
                    </a:gridCol>
                    <a:gridCol w="1598159">
                      <a:extLst>
                        <a:ext uri="{9D8B030D-6E8A-4147-A177-3AD203B41FA5}">
                          <a16:colId xmlns:a16="http://schemas.microsoft.com/office/drawing/2014/main" val="2728474561"/>
                        </a:ext>
                      </a:extLst>
                    </a:gridCol>
                    <a:gridCol w="1598159">
                      <a:extLst>
                        <a:ext uri="{9D8B030D-6E8A-4147-A177-3AD203B41FA5}">
                          <a16:colId xmlns:a16="http://schemas.microsoft.com/office/drawing/2014/main" val="1151040893"/>
                        </a:ext>
                      </a:extLst>
                    </a:gridCol>
                  </a:tblGrid>
                  <a:tr h="426720">
                    <a:tc>
                      <a:txBody>
                        <a:bodyPr/>
                        <a:lstStyle/>
                        <a:p>
                          <a:endParaRPr lang="en-US"/>
                        </a:p>
                      </a:txBody>
                      <a:tcPr>
                        <a:blipFill>
                          <a:blip r:embed="rId2"/>
                          <a:stretch>
                            <a:fillRect l="-382" t="-8571" r="-602290" b="-630000"/>
                          </a:stretch>
                        </a:blipFill>
                      </a:tcPr>
                    </a:tc>
                    <a:tc>
                      <a:txBody>
                        <a:bodyPr/>
                        <a:lstStyle/>
                        <a:p>
                          <a:r>
                            <a:rPr lang="en-US" sz="2200" dirty="0"/>
                            <a:t>0</a:t>
                          </a:r>
                        </a:p>
                      </a:txBody>
                      <a:tcPr/>
                    </a:tc>
                    <a:tc>
                      <a:txBody>
                        <a:bodyPr/>
                        <a:lstStyle/>
                        <a:p>
                          <a:r>
                            <a:rPr lang="en-US" sz="2200" dirty="0"/>
                            <a:t>1</a:t>
                          </a:r>
                        </a:p>
                      </a:txBody>
                      <a:tcPr/>
                    </a:tc>
                    <a:tc>
                      <a:txBody>
                        <a:bodyPr/>
                        <a:lstStyle/>
                        <a:p>
                          <a:r>
                            <a:rPr lang="en-US" sz="2200" dirty="0"/>
                            <a:t>2</a:t>
                          </a:r>
                        </a:p>
                      </a:txBody>
                      <a:tcPr/>
                    </a:tc>
                    <a:tc>
                      <a:txBody>
                        <a:bodyPr/>
                        <a:lstStyle/>
                        <a:p>
                          <a:r>
                            <a:rPr lang="en-US" sz="2200" dirty="0"/>
                            <a:t>3</a:t>
                          </a:r>
                        </a:p>
                      </a:txBody>
                      <a:tcPr/>
                    </a:tc>
                    <a:tc>
                      <a:txBody>
                        <a:bodyPr/>
                        <a:lstStyle/>
                        <a:p>
                          <a:r>
                            <a:rPr lang="en-US" sz="2200" dirty="0"/>
                            <a:t>4</a:t>
                          </a:r>
                        </a:p>
                      </a:txBody>
                      <a:tcPr/>
                    </a:tc>
                    <a:tc>
                      <a:txBody>
                        <a:bodyPr/>
                        <a:lstStyle/>
                        <a:p>
                          <a:r>
                            <a:rPr lang="en-US" sz="2200" dirty="0"/>
                            <a:t>5</a:t>
                          </a:r>
                        </a:p>
                      </a:txBody>
                      <a:tcPr/>
                    </a:tc>
                    <a:extLst>
                      <a:ext uri="{0D108BD9-81ED-4DB2-BD59-A6C34878D82A}">
                        <a16:rowId xmlns:a16="http://schemas.microsoft.com/office/drawing/2014/main" val="2197430411"/>
                      </a:ext>
                    </a:extLst>
                  </a:tr>
                  <a:tr h="426720">
                    <a:tc>
                      <a:txBody>
                        <a:bodyPr/>
                        <a:lstStyle/>
                        <a:p>
                          <a:r>
                            <a:rPr lang="en-US" sz="2200" dirty="0"/>
                            <a:t>S</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extLst>
                      <a:ext uri="{0D108BD9-81ED-4DB2-BD59-A6C34878D82A}">
                        <a16:rowId xmlns:a16="http://schemas.microsoft.com/office/drawing/2014/main" val="327169818"/>
                      </a:ext>
                    </a:extLst>
                  </a:tr>
                  <a:tr h="426720">
                    <a:tc>
                      <a:txBody>
                        <a:bodyPr/>
                        <a:lstStyle/>
                        <a:p>
                          <a:r>
                            <a:rPr lang="en-US" sz="2200" dirty="0"/>
                            <a:t>A</a:t>
                          </a:r>
                        </a:p>
                      </a:txBody>
                      <a:tcPr/>
                    </a:tc>
                    <a:tc>
                      <a:txBody>
                        <a:bodyPr/>
                        <a:lstStyle/>
                        <a:p>
                          <a:endParaRPr lang="en-US"/>
                        </a:p>
                      </a:txBody>
                      <a:tcPr>
                        <a:blipFill>
                          <a:blip r:embed="rId2"/>
                          <a:stretch>
                            <a:fillRect l="-100000" t="-208571" r="-500000" b="-430000"/>
                          </a:stretch>
                        </a:blipFill>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extLst>
                      <a:ext uri="{0D108BD9-81ED-4DB2-BD59-A6C34878D82A}">
                        <a16:rowId xmlns:a16="http://schemas.microsoft.com/office/drawing/2014/main" val="2296283627"/>
                      </a:ext>
                    </a:extLst>
                  </a:tr>
                  <a:tr h="426720">
                    <a:tc>
                      <a:txBody>
                        <a:bodyPr/>
                        <a:lstStyle/>
                        <a:p>
                          <a:r>
                            <a:rPr lang="en-US" sz="2200" dirty="0"/>
                            <a:t>B</a:t>
                          </a:r>
                        </a:p>
                      </a:txBody>
                      <a:tcPr/>
                    </a:tc>
                    <a:tc>
                      <a:txBody>
                        <a:bodyPr/>
                        <a:lstStyle/>
                        <a:p>
                          <a:endParaRPr lang="en-US"/>
                        </a:p>
                      </a:txBody>
                      <a:tcPr>
                        <a:blipFill>
                          <a:blip r:embed="rId2"/>
                          <a:stretch>
                            <a:fillRect l="-100000" t="-304225" r="-500000" b="-323944"/>
                          </a:stretch>
                        </a:blipFill>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extLst>
                      <a:ext uri="{0D108BD9-81ED-4DB2-BD59-A6C34878D82A}">
                        <a16:rowId xmlns:a16="http://schemas.microsoft.com/office/drawing/2014/main" val="3001576840"/>
                      </a:ext>
                    </a:extLst>
                  </a:tr>
                  <a:tr h="426720">
                    <a:tc>
                      <a:txBody>
                        <a:bodyPr/>
                        <a:lstStyle/>
                        <a:p>
                          <a:r>
                            <a:rPr lang="en-US" sz="2200" dirty="0"/>
                            <a:t>C</a:t>
                          </a:r>
                        </a:p>
                      </a:txBody>
                      <a:tcPr/>
                    </a:tc>
                    <a:tc>
                      <a:txBody>
                        <a:bodyPr/>
                        <a:lstStyle/>
                        <a:p>
                          <a:endParaRPr lang="en-US"/>
                        </a:p>
                      </a:txBody>
                      <a:tcPr>
                        <a:blipFill>
                          <a:blip r:embed="rId2"/>
                          <a:stretch>
                            <a:fillRect l="-100000" t="-410000" r="-500000" b="-228571"/>
                          </a:stretch>
                        </a:blipFill>
                      </a:tcPr>
                    </a:tc>
                    <a:tc>
                      <a:txBody>
                        <a:bodyPr/>
                        <a:lstStyle/>
                        <a:p>
                          <a:endParaRPr lang="en-US"/>
                        </a:p>
                      </a:txBody>
                      <a:tcPr>
                        <a:blipFill>
                          <a:blip r:embed="rId2"/>
                          <a:stretch>
                            <a:fillRect l="-200763" t="-410000" r="-401908" b="-228571"/>
                          </a:stretch>
                        </a:blipFill>
                      </a:tcPr>
                    </a:tc>
                    <a:tc>
                      <a:txBody>
                        <a:bodyPr/>
                        <a:lstStyle/>
                        <a:p>
                          <a:r>
                            <a:rPr lang="en-US" sz="2200" dirty="0"/>
                            <a:t>9</a:t>
                          </a:r>
                        </a:p>
                      </a:txBody>
                      <a:tcPr/>
                    </a:tc>
                    <a:tc>
                      <a:txBody>
                        <a:bodyPr/>
                        <a:lstStyle/>
                        <a:p>
                          <a:r>
                            <a:rPr lang="en-US" sz="2200" dirty="0"/>
                            <a:t>9</a:t>
                          </a:r>
                        </a:p>
                      </a:txBody>
                      <a:tcPr/>
                    </a:tc>
                    <a:tc>
                      <a:txBody>
                        <a:bodyPr/>
                        <a:lstStyle/>
                        <a:p>
                          <a:r>
                            <a:rPr lang="en-US" sz="2200" dirty="0"/>
                            <a:t>9</a:t>
                          </a:r>
                        </a:p>
                      </a:txBody>
                      <a:tcPr/>
                    </a:tc>
                    <a:tc>
                      <a:txBody>
                        <a:bodyPr/>
                        <a:lstStyle/>
                        <a:p>
                          <a:r>
                            <a:rPr lang="en-US" sz="2200" dirty="0"/>
                            <a:t>9</a:t>
                          </a:r>
                        </a:p>
                      </a:txBody>
                      <a:tcPr/>
                    </a:tc>
                    <a:extLst>
                      <a:ext uri="{0D108BD9-81ED-4DB2-BD59-A6C34878D82A}">
                        <a16:rowId xmlns:a16="http://schemas.microsoft.com/office/drawing/2014/main" val="3142416357"/>
                      </a:ext>
                    </a:extLst>
                  </a:tr>
                  <a:tr h="426720">
                    <a:tc>
                      <a:txBody>
                        <a:bodyPr/>
                        <a:lstStyle/>
                        <a:p>
                          <a:r>
                            <a:rPr lang="en-US" sz="2200" dirty="0"/>
                            <a:t>D</a:t>
                          </a:r>
                        </a:p>
                      </a:txBody>
                      <a:tcPr/>
                    </a:tc>
                    <a:tc>
                      <a:txBody>
                        <a:bodyPr/>
                        <a:lstStyle/>
                        <a:p>
                          <a:endParaRPr lang="en-US"/>
                        </a:p>
                      </a:txBody>
                      <a:tcPr>
                        <a:blipFill>
                          <a:blip r:embed="rId2"/>
                          <a:stretch>
                            <a:fillRect l="-100000" t="-510000" r="-500000" b="-128571"/>
                          </a:stretch>
                        </a:blipFill>
                      </a:tcPr>
                    </a:tc>
                    <a:tc>
                      <a:txBody>
                        <a:bodyPr/>
                        <a:lstStyle/>
                        <a:p>
                          <a:endParaRPr lang="en-US"/>
                        </a:p>
                      </a:txBody>
                      <a:tcPr>
                        <a:blipFill>
                          <a:blip r:embed="rId2"/>
                          <a:stretch>
                            <a:fillRect l="-200763" t="-510000" r="-401908" b="-128571"/>
                          </a:stretch>
                        </a:blipFill>
                      </a:tcPr>
                    </a:tc>
                    <a:tc>
                      <a:txBody>
                        <a:bodyPr/>
                        <a:lstStyle/>
                        <a:p>
                          <a:endParaRPr lang="en-US"/>
                        </a:p>
                      </a:txBody>
                      <a:tcPr>
                        <a:blipFill>
                          <a:blip r:embed="rId2"/>
                          <a:stretch>
                            <a:fillRect l="-300763" t="-510000" r="-301908" b="-128571"/>
                          </a:stretch>
                        </a:blipFill>
                      </a:tcPr>
                    </a:tc>
                    <a:tc>
                      <a:txBody>
                        <a:bodyPr/>
                        <a:lstStyle/>
                        <a:p>
                          <a:r>
                            <a:rPr lang="en-US" sz="2200" dirty="0"/>
                            <a:t>11</a:t>
                          </a:r>
                        </a:p>
                      </a:txBody>
                      <a:tcPr/>
                    </a:tc>
                    <a:tc>
                      <a:txBody>
                        <a:bodyPr/>
                        <a:lstStyle/>
                        <a:p>
                          <a:r>
                            <a:rPr lang="en-US" sz="2200" dirty="0"/>
                            <a:t>11</a:t>
                          </a:r>
                        </a:p>
                      </a:txBody>
                      <a:tcPr/>
                    </a:tc>
                    <a:tc>
                      <a:txBody>
                        <a:bodyPr/>
                        <a:lstStyle/>
                        <a:p>
                          <a:r>
                            <a:rPr lang="en-US" sz="2200" dirty="0"/>
                            <a:t>11</a:t>
                          </a:r>
                        </a:p>
                      </a:txBody>
                      <a:tcPr/>
                    </a:tc>
                    <a:extLst>
                      <a:ext uri="{0D108BD9-81ED-4DB2-BD59-A6C34878D82A}">
                        <a16:rowId xmlns:a16="http://schemas.microsoft.com/office/drawing/2014/main" val="3089362821"/>
                      </a:ext>
                    </a:extLst>
                  </a:tr>
                  <a:tr h="426720">
                    <a:tc>
                      <a:txBody>
                        <a:bodyPr/>
                        <a:lstStyle/>
                        <a:p>
                          <a:r>
                            <a:rPr lang="en-US" sz="2200" dirty="0"/>
                            <a:t>V</a:t>
                          </a:r>
                        </a:p>
                      </a:txBody>
                      <a:tcPr/>
                    </a:tc>
                    <a:tc>
                      <a:txBody>
                        <a:bodyPr/>
                        <a:lstStyle/>
                        <a:p>
                          <a:endParaRPr lang="en-US"/>
                        </a:p>
                      </a:txBody>
                      <a:tcPr>
                        <a:blipFill>
                          <a:blip r:embed="rId2"/>
                          <a:stretch>
                            <a:fillRect l="-100000" t="-610000" r="-500000" b="-28571"/>
                          </a:stretch>
                        </a:blipFill>
                      </a:tcPr>
                    </a:tc>
                    <a:tc>
                      <a:txBody>
                        <a:bodyPr/>
                        <a:lstStyle/>
                        <a:p>
                          <a:endParaRPr lang="en-US"/>
                        </a:p>
                      </a:txBody>
                      <a:tcPr>
                        <a:blipFill>
                          <a:blip r:embed="rId2"/>
                          <a:stretch>
                            <a:fillRect l="-200763" t="-610000" r="-401908" b="-28571"/>
                          </a:stretch>
                        </a:blipFill>
                      </a:tcPr>
                    </a:tc>
                    <a:tc>
                      <a:txBody>
                        <a:bodyPr/>
                        <a:lstStyle/>
                        <a:p>
                          <a:endParaRPr lang="en-US"/>
                        </a:p>
                      </a:txBody>
                      <a:tcPr>
                        <a:blipFill>
                          <a:blip r:embed="rId2"/>
                          <a:stretch>
                            <a:fillRect l="-300763" t="-610000" r="-301908" b="-28571"/>
                          </a:stretch>
                        </a:blipFill>
                      </a:tcPr>
                    </a:tc>
                    <a:tc>
                      <a:txBody>
                        <a:bodyPr/>
                        <a:lstStyle/>
                        <a:p>
                          <a:r>
                            <a:rPr lang="en-US" sz="2200" dirty="0"/>
                            <a:t>14</a:t>
                          </a:r>
                        </a:p>
                      </a:txBody>
                      <a:tcPr/>
                    </a:tc>
                    <a:tc>
                      <a:txBody>
                        <a:bodyPr/>
                        <a:lstStyle/>
                        <a:p>
                          <a:r>
                            <a:rPr lang="en-US" sz="2200" dirty="0"/>
                            <a:t>12</a:t>
                          </a:r>
                        </a:p>
                      </a:txBody>
                      <a:tcPr/>
                    </a:tc>
                    <a:tc>
                      <a:txBody>
                        <a:bodyPr/>
                        <a:lstStyle/>
                        <a:p>
                          <a:r>
                            <a:rPr lang="en-US" sz="2200" dirty="0"/>
                            <a:t>12</a:t>
                          </a:r>
                        </a:p>
                      </a:txBody>
                      <a:tcPr/>
                    </a:tc>
                    <a:extLst>
                      <a:ext uri="{0D108BD9-81ED-4DB2-BD59-A6C34878D82A}">
                        <a16:rowId xmlns:a16="http://schemas.microsoft.com/office/drawing/2014/main" val="139910924"/>
                      </a:ext>
                    </a:extLst>
                  </a:tr>
                </a:tbl>
              </a:graphicData>
            </a:graphic>
          </p:graphicFrame>
        </mc:Fallback>
      </mc:AlternateContent>
      <p:grpSp>
        <p:nvGrpSpPr>
          <p:cNvPr id="59" name="Group 58">
            <a:extLst>
              <a:ext uri="{FF2B5EF4-FFF2-40B4-BE49-F238E27FC236}">
                <a16:creationId xmlns:a16="http://schemas.microsoft.com/office/drawing/2014/main" id="{69E274DD-F187-4BB0-840A-DCBC2CB85668}"/>
              </a:ext>
            </a:extLst>
          </p:cNvPr>
          <p:cNvGrpSpPr/>
          <p:nvPr/>
        </p:nvGrpSpPr>
        <p:grpSpPr>
          <a:xfrm>
            <a:off x="1488618" y="1006008"/>
            <a:ext cx="8352598" cy="2801148"/>
            <a:chOff x="1488618" y="1006008"/>
            <a:chExt cx="8352598" cy="2801148"/>
          </a:xfrm>
        </p:grpSpPr>
        <p:sp>
          <p:nvSpPr>
            <p:cNvPr id="27" name="Oval 26">
              <a:extLst>
                <a:ext uri="{FF2B5EF4-FFF2-40B4-BE49-F238E27FC236}">
                  <a16:creationId xmlns:a16="http://schemas.microsoft.com/office/drawing/2014/main" id="{4D000487-42E4-402A-A27E-5C6973570ADA}"/>
                </a:ext>
              </a:extLst>
            </p:cNvPr>
            <p:cNvSpPr/>
            <p:nvPr/>
          </p:nvSpPr>
          <p:spPr>
            <a:xfrm>
              <a:off x="5958681" y="1385235"/>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28" name="Oval 27">
              <a:extLst>
                <a:ext uri="{FF2B5EF4-FFF2-40B4-BE49-F238E27FC236}">
                  <a16:creationId xmlns:a16="http://schemas.microsoft.com/office/drawing/2014/main" id="{DE31824D-D349-4EEE-B2B9-7A6D37C3D07D}"/>
                </a:ext>
              </a:extLst>
            </p:cNvPr>
            <p:cNvSpPr/>
            <p:nvPr/>
          </p:nvSpPr>
          <p:spPr>
            <a:xfrm>
              <a:off x="9235653" y="148538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t>
              </a:r>
            </a:p>
          </p:txBody>
        </p:sp>
        <p:sp>
          <p:nvSpPr>
            <p:cNvPr id="29" name="Oval 28">
              <a:extLst>
                <a:ext uri="{FF2B5EF4-FFF2-40B4-BE49-F238E27FC236}">
                  <a16:creationId xmlns:a16="http://schemas.microsoft.com/office/drawing/2014/main" id="{4A30A8AF-FC41-4709-812B-6C635797C9E7}"/>
                </a:ext>
              </a:extLst>
            </p:cNvPr>
            <p:cNvSpPr/>
            <p:nvPr/>
          </p:nvSpPr>
          <p:spPr>
            <a:xfrm>
              <a:off x="3528356" y="117893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30" name="Oval 29">
              <a:extLst>
                <a:ext uri="{FF2B5EF4-FFF2-40B4-BE49-F238E27FC236}">
                  <a16:creationId xmlns:a16="http://schemas.microsoft.com/office/drawing/2014/main" id="{21582962-FF55-47E1-80BB-680BC300CFD0}"/>
                </a:ext>
              </a:extLst>
            </p:cNvPr>
            <p:cNvSpPr/>
            <p:nvPr/>
          </p:nvSpPr>
          <p:spPr>
            <a:xfrm>
              <a:off x="1488618" y="2199308"/>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31" name="Oval 30">
              <a:extLst>
                <a:ext uri="{FF2B5EF4-FFF2-40B4-BE49-F238E27FC236}">
                  <a16:creationId xmlns:a16="http://schemas.microsoft.com/office/drawing/2014/main" id="{8002BE83-AD71-427B-A14F-D56F1104C63A}"/>
                </a:ext>
              </a:extLst>
            </p:cNvPr>
            <p:cNvSpPr/>
            <p:nvPr/>
          </p:nvSpPr>
          <p:spPr>
            <a:xfrm>
              <a:off x="6937677" y="2933643"/>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32" name="Oval 31">
              <a:extLst>
                <a:ext uri="{FF2B5EF4-FFF2-40B4-BE49-F238E27FC236}">
                  <a16:creationId xmlns:a16="http://schemas.microsoft.com/office/drawing/2014/main" id="{82088DAA-9489-4940-B84D-7F19DD71520C}"/>
                </a:ext>
              </a:extLst>
            </p:cNvPr>
            <p:cNvSpPr/>
            <p:nvPr/>
          </p:nvSpPr>
          <p:spPr>
            <a:xfrm>
              <a:off x="4979688" y="293364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33" name="Straight Arrow Connector 32">
              <a:extLst>
                <a:ext uri="{FF2B5EF4-FFF2-40B4-BE49-F238E27FC236}">
                  <a16:creationId xmlns:a16="http://schemas.microsoft.com/office/drawing/2014/main" id="{DF3B6FD8-1C4B-4CB0-8AE4-2A34ABA2358F}"/>
                </a:ext>
              </a:extLst>
            </p:cNvPr>
            <p:cNvCxnSpPr>
              <a:cxnSpLocks/>
              <a:stCxn id="30" idx="7"/>
              <a:endCxn id="29" idx="2"/>
            </p:cNvCxnSpPr>
            <p:nvPr/>
          </p:nvCxnSpPr>
          <p:spPr>
            <a:xfrm flipV="1">
              <a:off x="2005498" y="1481716"/>
              <a:ext cx="1522858" cy="8062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A49280-4E29-4F3E-8DB1-758F25835309}"/>
                </a:ext>
              </a:extLst>
            </p:cNvPr>
            <p:cNvCxnSpPr>
              <a:cxnSpLocks/>
              <a:stCxn id="30" idx="5"/>
              <a:endCxn id="32" idx="2"/>
            </p:cNvCxnSpPr>
            <p:nvPr/>
          </p:nvCxnSpPr>
          <p:spPr>
            <a:xfrm>
              <a:off x="2005498" y="2716188"/>
              <a:ext cx="2974190" cy="5202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542655D-6E3D-40EE-970D-DFEB79C953A1}"/>
                </a:ext>
              </a:extLst>
            </p:cNvPr>
            <p:cNvCxnSpPr>
              <a:cxnSpLocks/>
              <a:stCxn id="32" idx="0"/>
              <a:endCxn id="27" idx="3"/>
            </p:cNvCxnSpPr>
            <p:nvPr/>
          </p:nvCxnSpPr>
          <p:spPr>
            <a:xfrm flipV="1">
              <a:off x="5282470" y="1902115"/>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553B39-A6CF-4EC6-8F0B-0B541DBAA738}"/>
                </a:ext>
              </a:extLst>
            </p:cNvPr>
            <p:cNvCxnSpPr>
              <a:cxnSpLocks/>
            </p:cNvCxnSpPr>
            <p:nvPr/>
          </p:nvCxnSpPr>
          <p:spPr>
            <a:xfrm>
              <a:off x="6475564" y="1902115"/>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157EEB-F296-40FF-A433-C3163CEA198C}"/>
                </a:ext>
              </a:extLst>
            </p:cNvPr>
            <p:cNvCxnSpPr>
              <a:cxnSpLocks/>
              <a:stCxn id="32" idx="6"/>
              <a:endCxn id="31" idx="2"/>
            </p:cNvCxnSpPr>
            <p:nvPr/>
          </p:nvCxnSpPr>
          <p:spPr>
            <a:xfrm flipV="1">
              <a:off x="5585251" y="3236425"/>
              <a:ext cx="1352426" cy="1"/>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F392C85-0B5E-4EF4-95C2-152D4973430D}"/>
                </a:ext>
              </a:extLst>
            </p:cNvPr>
            <p:cNvCxnSpPr>
              <a:cxnSpLocks/>
              <a:stCxn id="31" idx="7"/>
              <a:endCxn id="28" idx="3"/>
            </p:cNvCxnSpPr>
            <p:nvPr/>
          </p:nvCxnSpPr>
          <p:spPr>
            <a:xfrm flipV="1">
              <a:off x="7454557" y="2002261"/>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5A4699C-5995-4377-B472-5F7651CF7DE9}"/>
                </a:ext>
              </a:extLst>
            </p:cNvPr>
            <p:cNvCxnSpPr>
              <a:cxnSpLocks/>
              <a:stCxn id="27" idx="6"/>
              <a:endCxn id="28" idx="2"/>
            </p:cNvCxnSpPr>
            <p:nvPr/>
          </p:nvCxnSpPr>
          <p:spPr>
            <a:xfrm>
              <a:off x="6564244" y="1688017"/>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9D8C39C-D0C4-45D0-91EF-7EA3CE2578C4}"/>
                </a:ext>
              </a:extLst>
            </p:cNvPr>
            <p:cNvCxnSpPr>
              <a:cxnSpLocks/>
              <a:stCxn id="29" idx="6"/>
              <a:endCxn id="27" idx="2"/>
            </p:cNvCxnSpPr>
            <p:nvPr/>
          </p:nvCxnSpPr>
          <p:spPr>
            <a:xfrm>
              <a:off x="4133919" y="1481716"/>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758F422-0680-43E2-A992-9021D81B976F}"/>
                </a:ext>
              </a:extLst>
            </p:cNvPr>
            <p:cNvSpPr txBox="1"/>
            <p:nvPr/>
          </p:nvSpPr>
          <p:spPr>
            <a:xfrm>
              <a:off x="3030583" y="3022326"/>
              <a:ext cx="1058792" cy="523220"/>
            </a:xfrm>
            <a:prstGeom prst="rect">
              <a:avLst/>
            </a:prstGeom>
            <a:noFill/>
          </p:spPr>
          <p:txBody>
            <a:bodyPr wrap="square" rtlCol="0">
              <a:spAutoFit/>
            </a:bodyPr>
            <a:lstStyle/>
            <a:p>
              <a:r>
                <a:rPr lang="en-US" sz="2800" dirty="0"/>
                <a:t>8</a:t>
              </a:r>
            </a:p>
          </p:txBody>
        </p:sp>
        <p:sp>
          <p:nvSpPr>
            <p:cNvPr id="42" name="TextBox 41">
              <a:extLst>
                <a:ext uri="{FF2B5EF4-FFF2-40B4-BE49-F238E27FC236}">
                  <a16:creationId xmlns:a16="http://schemas.microsoft.com/office/drawing/2014/main" id="{D50F8710-5FC6-462E-ABD7-356B43E07100}"/>
                </a:ext>
              </a:extLst>
            </p:cNvPr>
            <p:cNvSpPr txBox="1"/>
            <p:nvPr/>
          </p:nvSpPr>
          <p:spPr>
            <a:xfrm>
              <a:off x="2162746" y="1323256"/>
              <a:ext cx="1058792" cy="523220"/>
            </a:xfrm>
            <a:prstGeom prst="rect">
              <a:avLst/>
            </a:prstGeom>
            <a:noFill/>
          </p:spPr>
          <p:txBody>
            <a:bodyPr wrap="square" rtlCol="0">
              <a:spAutoFit/>
            </a:bodyPr>
            <a:lstStyle/>
            <a:p>
              <a:r>
                <a:rPr lang="en-US" sz="2800" dirty="0"/>
                <a:t>3</a:t>
              </a:r>
            </a:p>
          </p:txBody>
        </p:sp>
        <p:sp>
          <p:nvSpPr>
            <p:cNvPr id="43" name="TextBox 42">
              <a:extLst>
                <a:ext uri="{FF2B5EF4-FFF2-40B4-BE49-F238E27FC236}">
                  <a16:creationId xmlns:a16="http://schemas.microsoft.com/office/drawing/2014/main" id="{3E39D78A-593A-46D2-9227-0885C424DDA7}"/>
                </a:ext>
              </a:extLst>
            </p:cNvPr>
            <p:cNvSpPr txBox="1"/>
            <p:nvPr/>
          </p:nvSpPr>
          <p:spPr>
            <a:xfrm>
              <a:off x="4753067" y="1006008"/>
              <a:ext cx="1058792" cy="523220"/>
            </a:xfrm>
            <a:prstGeom prst="rect">
              <a:avLst/>
            </a:prstGeom>
            <a:noFill/>
          </p:spPr>
          <p:txBody>
            <a:bodyPr wrap="square" rtlCol="0">
              <a:spAutoFit/>
            </a:bodyPr>
            <a:lstStyle/>
            <a:p>
              <a:r>
                <a:rPr lang="en-US" sz="2800" dirty="0"/>
                <a:t>6</a:t>
              </a:r>
            </a:p>
          </p:txBody>
        </p:sp>
        <p:sp>
          <p:nvSpPr>
            <p:cNvPr id="44" name="TextBox 43">
              <a:extLst>
                <a:ext uri="{FF2B5EF4-FFF2-40B4-BE49-F238E27FC236}">
                  <a16:creationId xmlns:a16="http://schemas.microsoft.com/office/drawing/2014/main" id="{6DBDB571-B118-4579-857A-8340665242AB}"/>
                </a:ext>
              </a:extLst>
            </p:cNvPr>
            <p:cNvSpPr txBox="1"/>
            <p:nvPr/>
          </p:nvSpPr>
          <p:spPr>
            <a:xfrm>
              <a:off x="5055855" y="2026381"/>
              <a:ext cx="1058792" cy="523220"/>
            </a:xfrm>
            <a:prstGeom prst="rect">
              <a:avLst/>
            </a:prstGeom>
            <a:noFill/>
          </p:spPr>
          <p:txBody>
            <a:bodyPr wrap="square" rtlCol="0">
              <a:spAutoFit/>
            </a:bodyPr>
            <a:lstStyle/>
            <a:p>
              <a:r>
                <a:rPr lang="en-US" sz="2800" dirty="0"/>
                <a:t>3</a:t>
              </a:r>
            </a:p>
          </p:txBody>
        </p:sp>
        <p:sp>
          <p:nvSpPr>
            <p:cNvPr id="45" name="TextBox 44">
              <a:extLst>
                <a:ext uri="{FF2B5EF4-FFF2-40B4-BE49-F238E27FC236}">
                  <a16:creationId xmlns:a16="http://schemas.microsoft.com/office/drawing/2014/main" id="{8CA3E9E0-200A-4742-BFF0-B7B29F999C26}"/>
                </a:ext>
              </a:extLst>
            </p:cNvPr>
            <p:cNvSpPr txBox="1"/>
            <p:nvPr/>
          </p:nvSpPr>
          <p:spPr>
            <a:xfrm>
              <a:off x="6780395" y="2076808"/>
              <a:ext cx="1058792" cy="523220"/>
            </a:xfrm>
            <a:prstGeom prst="rect">
              <a:avLst/>
            </a:prstGeom>
            <a:noFill/>
          </p:spPr>
          <p:txBody>
            <a:bodyPr wrap="square" rtlCol="0">
              <a:spAutoFit/>
            </a:bodyPr>
            <a:lstStyle/>
            <a:p>
              <a:r>
                <a:rPr lang="en-US" sz="2800" dirty="0"/>
                <a:t>2</a:t>
              </a:r>
            </a:p>
          </p:txBody>
        </p:sp>
        <p:sp>
          <p:nvSpPr>
            <p:cNvPr id="46" name="TextBox 45">
              <a:extLst>
                <a:ext uri="{FF2B5EF4-FFF2-40B4-BE49-F238E27FC236}">
                  <a16:creationId xmlns:a16="http://schemas.microsoft.com/office/drawing/2014/main" id="{E8138BAE-3F58-4807-BBE1-892F786019A7}"/>
                </a:ext>
              </a:extLst>
            </p:cNvPr>
            <p:cNvSpPr txBox="1"/>
            <p:nvPr/>
          </p:nvSpPr>
          <p:spPr>
            <a:xfrm>
              <a:off x="5974103" y="3283936"/>
              <a:ext cx="1058792" cy="523220"/>
            </a:xfrm>
            <a:prstGeom prst="rect">
              <a:avLst/>
            </a:prstGeom>
            <a:noFill/>
          </p:spPr>
          <p:txBody>
            <a:bodyPr wrap="square" rtlCol="0">
              <a:spAutoFit/>
            </a:bodyPr>
            <a:lstStyle/>
            <a:p>
              <a:r>
                <a:rPr lang="en-US" sz="2800" dirty="0"/>
                <a:t>4</a:t>
              </a:r>
            </a:p>
          </p:txBody>
        </p:sp>
        <p:sp>
          <p:nvSpPr>
            <p:cNvPr id="47" name="TextBox 46">
              <a:extLst>
                <a:ext uri="{FF2B5EF4-FFF2-40B4-BE49-F238E27FC236}">
                  <a16:creationId xmlns:a16="http://schemas.microsoft.com/office/drawing/2014/main" id="{EEE6CAAC-7BCC-48E7-8E39-1ACE008ADB60}"/>
                </a:ext>
              </a:extLst>
            </p:cNvPr>
            <p:cNvSpPr txBox="1"/>
            <p:nvPr/>
          </p:nvSpPr>
          <p:spPr>
            <a:xfrm>
              <a:off x="8244144" y="2672033"/>
              <a:ext cx="1058792" cy="523220"/>
            </a:xfrm>
            <a:prstGeom prst="rect">
              <a:avLst/>
            </a:prstGeom>
            <a:noFill/>
          </p:spPr>
          <p:txBody>
            <a:bodyPr wrap="square" rtlCol="0">
              <a:spAutoFit/>
            </a:bodyPr>
            <a:lstStyle/>
            <a:p>
              <a:r>
                <a:rPr lang="en-US" sz="2800" dirty="0"/>
                <a:t>1</a:t>
              </a:r>
            </a:p>
          </p:txBody>
        </p:sp>
        <p:sp>
          <p:nvSpPr>
            <p:cNvPr id="48" name="TextBox 47">
              <a:extLst>
                <a:ext uri="{FF2B5EF4-FFF2-40B4-BE49-F238E27FC236}">
                  <a16:creationId xmlns:a16="http://schemas.microsoft.com/office/drawing/2014/main" id="{5895C88A-307E-474C-93B7-F848BD06243A}"/>
                </a:ext>
              </a:extLst>
            </p:cNvPr>
            <p:cNvSpPr txBox="1"/>
            <p:nvPr/>
          </p:nvSpPr>
          <p:spPr>
            <a:xfrm>
              <a:off x="7431314" y="1195631"/>
              <a:ext cx="1058792" cy="523220"/>
            </a:xfrm>
            <a:prstGeom prst="rect">
              <a:avLst/>
            </a:prstGeom>
            <a:noFill/>
          </p:spPr>
          <p:txBody>
            <a:bodyPr wrap="square" rtlCol="0">
              <a:spAutoFit/>
            </a:bodyPr>
            <a:lstStyle/>
            <a:p>
              <a:r>
                <a:rPr lang="en-US" sz="2800" dirty="0"/>
                <a:t>5</a:t>
              </a:r>
            </a:p>
          </p:txBody>
        </p:sp>
      </p:grpSp>
    </p:spTree>
    <p:extLst>
      <p:ext uri="{BB962C8B-B14F-4D97-AF65-F5344CB8AC3E}">
        <p14:creationId xmlns:p14="http://schemas.microsoft.com/office/powerpoint/2010/main" val="103882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[0]=</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a:t>
                </a:r>
                <a:r>
                  <a:rPr lang="en-US" dirty="0">
                    <a:solidFill>
                      <a:srgbClr val="FF0000"/>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for(every vertex v) </a:t>
                </a:r>
                <a:r>
                  <a:rPr lang="en-US" dirty="0">
                    <a:solidFill>
                      <a:srgbClr val="FF0000"/>
                    </a:solidFill>
                    <a:latin typeface="Courier New" panose="02070309020205020404" pitchFamily="49" charset="0"/>
                    <a:cs typeface="Courier New" panose="02070309020205020404" pitchFamily="49" charset="0"/>
                  </a:rPr>
                  <a:t>//what order?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[i-1]</a:t>
                </a:r>
              </a:p>
              <a:p>
                <a:pPr marL="0" indent="0">
                  <a:spcBef>
                    <a:spcPts val="0"/>
                  </a:spcBef>
                  <a:buNone/>
                </a:pPr>
                <a:r>
                  <a:rPr lang="en-US" dirty="0">
                    <a:latin typeface="Courier New" panose="02070309020205020404" pitchFamily="49" charset="0"/>
                    <a:cs typeface="Courier New" panose="02070309020205020404" pitchFamily="49" charset="0"/>
                  </a:rPr>
                  <a:t>	  for(each incoming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//hmmm</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r="-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AB56FE-F097-4C45-A380-DF9C6556B938}"/>
                  </a:ext>
                </a:extLst>
              </p:cNvPr>
              <p:cNvSpPr txBox="1"/>
              <p:nvPr/>
            </p:nvSpPr>
            <p:spPr>
              <a:xfrm>
                <a:off x="3344092" y="5062438"/>
                <a:ext cx="8705789" cy="1345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𝑑𝑖𝑠𝑡</m:t>
                      </m:r>
                      <m:d>
                        <m:dPr>
                          <m:ctrlPr>
                            <a:rPr lang="en-US" sz="2200" i="1">
                              <a:latin typeface="Cambria Math" panose="02040503050406030204" pitchFamily="18" charset="0"/>
                            </a:rPr>
                          </m:ctrlPr>
                        </m:dPr>
                        <m:e>
                          <m:r>
                            <a:rPr lang="en-US" sz="2200" i="1">
                              <a:latin typeface="Cambria Math" panose="02040503050406030204" pitchFamily="18" charset="0"/>
                            </a:rPr>
                            <m:t>𝑣</m:t>
                          </m:r>
                          <m:r>
                            <a:rPr lang="en-US" sz="2200" i="1">
                              <a:latin typeface="Cambria Math" panose="02040503050406030204" pitchFamily="18" charset="0"/>
                            </a:rPr>
                            <m:t>,</m:t>
                          </m:r>
                          <m:r>
                            <a:rPr lang="en-US" sz="2200" i="1">
                              <a:latin typeface="Cambria Math" panose="02040503050406030204" pitchFamily="18" charset="0"/>
                            </a:rPr>
                            <m:t>𝑖</m:t>
                          </m:r>
                        </m:e>
                      </m:d>
                      <m:r>
                        <a:rPr lang="en-US" sz="2200" i="1">
                          <a:latin typeface="Cambria Math" panose="02040503050406030204" pitchFamily="18" charset="0"/>
                        </a:rPr>
                        <m:t>=</m:t>
                      </m:r>
                      <m:d>
                        <m:dPr>
                          <m:begChr m:val="{"/>
                          <m:endChr m:val=""/>
                          <m:ctrlPr>
                            <a:rPr lang="en-US" sz="2200" i="1">
                              <a:latin typeface="Cambria Math" panose="02040503050406030204" pitchFamily="18" charset="0"/>
                            </a:rPr>
                          </m:ctrlPr>
                        </m:dPr>
                        <m:e>
                          <m:eqArr>
                            <m:eqArrPr>
                              <m:ctrlPr>
                                <a:rPr lang="en-US" sz="2200" i="1">
                                  <a:latin typeface="Cambria Math" panose="02040503050406030204" pitchFamily="18" charset="0"/>
                                </a:rPr>
                              </m:ctrlPr>
                            </m:eqArrPr>
                            <m:e>
                              <m:r>
                                <a:rPr lang="en-US" sz="2200" i="1">
                                  <a:latin typeface="Cambria Math" panose="02040503050406030204" pitchFamily="18" charset="0"/>
                                </a:rPr>
                                <m:t>0 </m:t>
                              </m:r>
                              <m:r>
                                <a:rPr lang="en-US" sz="2200">
                                  <a:latin typeface="Cambria Math" panose="02040503050406030204" pitchFamily="18" charset="0"/>
                                </a:rPr>
                                <m:t>                                      </m:t>
                              </m:r>
                              <m:r>
                                <m:rPr>
                                  <m:sty m:val="p"/>
                                </m:rPr>
                                <a:rPr lang="en-US" sz="2200">
                                  <a:latin typeface="Cambria Math" panose="02040503050406030204" pitchFamily="18" charset="0"/>
                                </a:rPr>
                                <m:t>if</m:t>
                              </m:r>
                              <m:r>
                                <a:rPr lang="en-US" sz="2200" i="1">
                                  <a:latin typeface="Cambria Math" panose="02040503050406030204" pitchFamily="18" charset="0"/>
                                </a:rPr>
                                <m:t> </m:t>
                              </m:r>
                              <m:r>
                                <a:rPr lang="en-US" sz="2200" i="1">
                                  <a:latin typeface="Cambria Math" panose="02040503050406030204" pitchFamily="18" charset="0"/>
                                </a:rPr>
                                <m:t>𝑖</m:t>
                              </m:r>
                              <m:r>
                                <a:rPr lang="en-US" sz="2200" i="1">
                                  <a:latin typeface="Cambria Math" panose="02040503050406030204" pitchFamily="18" charset="0"/>
                                </a:rPr>
                                <m:t>=0 </m:t>
                              </m:r>
                              <m:r>
                                <m:rPr>
                                  <m:sty m:val="p"/>
                                </m:rPr>
                                <a:rPr lang="en-US" sz="2200">
                                  <a:latin typeface="Cambria Math" panose="02040503050406030204" pitchFamily="18" charset="0"/>
                                </a:rPr>
                                <m:t>and</m:t>
                              </m:r>
                              <m:r>
                                <a:rPr lang="en-US" sz="2200" i="1">
                                  <a:latin typeface="Cambria Math" panose="02040503050406030204" pitchFamily="18" charset="0"/>
                                </a:rPr>
                                <m:t> </m:t>
                              </m:r>
                              <m:r>
                                <a:rPr lang="en-US" sz="2200" i="1">
                                  <a:latin typeface="Cambria Math" panose="02040503050406030204" pitchFamily="18" charset="0"/>
                                </a:rPr>
                                <m:t>𝑣</m:t>
                              </m:r>
                              <m:r>
                                <a:rPr lang="en-US" sz="2200" i="1">
                                  <a:latin typeface="Cambria Math" panose="02040503050406030204" pitchFamily="18" charset="0"/>
                                </a:rPr>
                                <m:t> </m:t>
                              </m:r>
                              <m:r>
                                <m:rPr>
                                  <m:sty m:val="p"/>
                                </m:rPr>
                                <a:rPr lang="en-US" sz="2200">
                                  <a:latin typeface="Cambria Math" panose="02040503050406030204" pitchFamily="18" charset="0"/>
                                </a:rPr>
                                <m:t>is</m:t>
                              </m:r>
                              <m:r>
                                <a:rPr lang="en-US" sz="2200">
                                  <a:latin typeface="Cambria Math" panose="02040503050406030204" pitchFamily="18" charset="0"/>
                                </a:rPr>
                                <m:t> </m:t>
                              </m:r>
                              <m:r>
                                <m:rPr>
                                  <m:sty m:val="p"/>
                                </m:rPr>
                                <a:rPr lang="en-US" sz="2200">
                                  <a:latin typeface="Cambria Math" panose="02040503050406030204" pitchFamily="18" charset="0"/>
                                </a:rPr>
                                <m:t>the</m:t>
                              </m:r>
                              <m:r>
                                <a:rPr lang="en-US" sz="2200">
                                  <a:latin typeface="Cambria Math" panose="02040503050406030204" pitchFamily="18" charset="0"/>
                                </a:rPr>
                                <m:t> </m:t>
                              </m:r>
                              <m:r>
                                <m:rPr>
                                  <m:sty m:val="p"/>
                                </m:rPr>
                                <a:rPr lang="en-US" sz="2200">
                                  <a:latin typeface="Cambria Math" panose="02040503050406030204" pitchFamily="18" charset="0"/>
                                </a:rPr>
                                <m:t>source</m:t>
                              </m:r>
                            </m:e>
                            <m:e>
                              <m:r>
                                <a:rPr lang="en-US" sz="2200" i="1">
                                  <a:latin typeface="Cambria Math" panose="02040503050406030204" pitchFamily="18" charset="0"/>
                                </a:rPr>
                                <m:t>∞ </m:t>
                              </m:r>
                              <m:r>
                                <a:rPr lang="en-US" sz="2200">
                                  <a:latin typeface="Cambria Math" panose="02040503050406030204" pitchFamily="18" charset="0"/>
                                </a:rPr>
                                <m:t>                               </m:t>
                              </m:r>
                              <m:r>
                                <m:rPr>
                                  <m:sty m:val="p"/>
                                </m:rPr>
                                <a:rPr lang="en-US" sz="2200">
                                  <a:latin typeface="Cambria Math" panose="02040503050406030204" pitchFamily="18" charset="0"/>
                                </a:rPr>
                                <m:t>if</m:t>
                              </m:r>
                              <m:r>
                                <a:rPr lang="en-US" sz="2200" i="1">
                                  <a:latin typeface="Cambria Math" panose="02040503050406030204" pitchFamily="18" charset="0"/>
                                </a:rPr>
                                <m:t> </m:t>
                              </m:r>
                              <m:r>
                                <a:rPr lang="en-US" sz="2200" i="1">
                                  <a:latin typeface="Cambria Math" panose="02040503050406030204" pitchFamily="18" charset="0"/>
                                </a:rPr>
                                <m:t>𝑖</m:t>
                              </m:r>
                              <m:r>
                                <a:rPr lang="en-US" sz="2200" i="1">
                                  <a:latin typeface="Cambria Math" panose="02040503050406030204" pitchFamily="18" charset="0"/>
                                </a:rPr>
                                <m:t>=0 </m:t>
                              </m:r>
                              <m:r>
                                <m:rPr>
                                  <m:sty m:val="p"/>
                                </m:rPr>
                                <a:rPr lang="en-US" sz="2200">
                                  <a:latin typeface="Cambria Math" panose="02040503050406030204" pitchFamily="18" charset="0"/>
                                </a:rPr>
                                <m:t>and</m:t>
                              </m:r>
                              <m:r>
                                <a:rPr lang="en-US" sz="2200" i="1">
                                  <a:latin typeface="Cambria Math" panose="02040503050406030204" pitchFamily="18" charset="0"/>
                                </a:rPr>
                                <m:t> </m:t>
                              </m:r>
                              <m:r>
                                <a:rPr lang="en-US" sz="2200" i="1">
                                  <a:latin typeface="Cambria Math" panose="02040503050406030204" pitchFamily="18" charset="0"/>
                                </a:rPr>
                                <m:t>𝑣</m:t>
                              </m:r>
                              <m:r>
                                <a:rPr lang="en-US" sz="2200" i="1">
                                  <a:latin typeface="Cambria Math" panose="02040503050406030204" pitchFamily="18" charset="0"/>
                                </a:rPr>
                                <m:t> </m:t>
                              </m:r>
                              <m:r>
                                <m:rPr>
                                  <m:sty m:val="p"/>
                                </m:rPr>
                                <a:rPr lang="en-US" sz="2200">
                                  <a:latin typeface="Cambria Math" panose="02040503050406030204" pitchFamily="18" charset="0"/>
                                </a:rPr>
                                <m:t>is</m:t>
                              </m:r>
                              <m:r>
                                <a:rPr lang="en-US" sz="2200">
                                  <a:latin typeface="Cambria Math" panose="02040503050406030204" pitchFamily="18" charset="0"/>
                                </a:rPr>
                                <m:t> </m:t>
                              </m:r>
                              <m:r>
                                <m:rPr>
                                  <m:sty m:val="p"/>
                                </m:rPr>
                                <a:rPr lang="en-US" sz="2200">
                                  <a:latin typeface="Cambria Math" panose="02040503050406030204" pitchFamily="18" charset="0"/>
                                </a:rPr>
                                <m:t>not</m:t>
                              </m:r>
                              <m:r>
                                <a:rPr lang="en-US" sz="2200">
                                  <a:latin typeface="Cambria Math" panose="02040503050406030204" pitchFamily="18" charset="0"/>
                                </a:rPr>
                                <m:t> </m:t>
                              </m:r>
                              <m:r>
                                <m:rPr>
                                  <m:sty m:val="p"/>
                                </m:rPr>
                                <a:rPr lang="en-US" sz="2200">
                                  <a:latin typeface="Cambria Math" panose="02040503050406030204" pitchFamily="18" charset="0"/>
                                </a:rPr>
                                <m:t>the</m:t>
                              </m:r>
                              <m:r>
                                <a:rPr lang="en-US" sz="2200">
                                  <a:latin typeface="Cambria Math" panose="02040503050406030204" pitchFamily="18" charset="0"/>
                                </a:rPr>
                                <m:t> </m:t>
                              </m:r>
                              <m:r>
                                <m:rPr>
                                  <m:sty m:val="p"/>
                                </m:rPr>
                                <a:rPr lang="en-US" sz="2200">
                                  <a:latin typeface="Cambria Math" panose="02040503050406030204" pitchFamily="18" charset="0"/>
                                </a:rPr>
                                <m:t>source</m:t>
                              </m:r>
                            </m:e>
                            <m:e>
                              <m:func>
                                <m:funcPr>
                                  <m:ctrlPr>
                                    <a:rPr lang="en-US" sz="2200" i="1">
                                      <a:latin typeface="Cambria Math" panose="02040503050406030204" pitchFamily="18" charset="0"/>
                                    </a:rPr>
                                  </m:ctrlPr>
                                </m:funcPr>
                                <m:fName>
                                  <m:r>
                                    <m:rPr>
                                      <m:sty m:val="p"/>
                                    </m:rPr>
                                    <a:rPr lang="en-US" sz="2200">
                                      <a:latin typeface="Cambria Math" panose="02040503050406030204" pitchFamily="18" charset="0"/>
                                    </a:rPr>
                                    <m:t>min</m:t>
                                  </m:r>
                                </m:fName>
                                <m:e>
                                  <m:d>
                                    <m:dPr>
                                      <m:begChr m:val="{"/>
                                      <m:endChr m:val="}"/>
                                      <m:ctrlPr>
                                        <a:rPr lang="en-US" sz="2200" i="1">
                                          <a:latin typeface="Cambria Math" panose="02040503050406030204" pitchFamily="18" charset="0"/>
                                        </a:rPr>
                                      </m:ctrlPr>
                                    </m:dPr>
                                    <m:e>
                                      <m:func>
                                        <m:funcPr>
                                          <m:ctrlPr>
                                            <a:rPr lang="en-US" sz="2200" i="1">
                                              <a:latin typeface="Cambria Math" panose="02040503050406030204" pitchFamily="18" charset="0"/>
                                            </a:rPr>
                                          </m:ctrlPr>
                                        </m:funcPr>
                                        <m:fName>
                                          <m:r>
                                            <a:rPr lang="en-US" sz="2200" i="1">
                                              <a:latin typeface="Cambria Math" panose="02040503050406030204" pitchFamily="18" charset="0"/>
                                            </a:rPr>
                                            <m:t> </m:t>
                                          </m:r>
                                          <m:limLow>
                                            <m:limLowPr>
                                              <m:ctrlPr>
                                                <a:rPr lang="en-US" sz="2200" i="1">
                                                  <a:latin typeface="Cambria Math" panose="02040503050406030204" pitchFamily="18" charset="0"/>
                                                </a:rPr>
                                              </m:ctrlPr>
                                            </m:limLowPr>
                                            <m:e>
                                              <m:r>
                                                <m:rPr>
                                                  <m:sty m:val="p"/>
                                                </m:rPr>
                                                <a:rPr lang="en-US" sz="2200">
                                                  <a:latin typeface="Cambria Math" panose="02040503050406030204" pitchFamily="18" charset="0"/>
                                                </a:rPr>
                                                <m:t>min</m:t>
                                              </m:r>
                                            </m:e>
                                            <m:lim>
                                              <m:r>
                                                <a:rPr lang="en-US" sz="2200" i="1">
                                                  <a:latin typeface="Cambria Math" panose="02040503050406030204" pitchFamily="18" charset="0"/>
                                                </a:rPr>
                                                <m:t>𝑢</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𝑢</m:t>
                                                  </m:r>
                                                  <m:r>
                                                    <a:rPr lang="en-US" sz="2200" i="1">
                                                      <a:latin typeface="Cambria Math" panose="02040503050406030204" pitchFamily="18" charset="0"/>
                                                    </a:rPr>
                                                    <m:t>,</m:t>
                                                  </m:r>
                                                  <m:r>
                                                    <a:rPr lang="en-US" sz="2200" i="1">
                                                      <a:latin typeface="Cambria Math" panose="02040503050406030204" pitchFamily="18" charset="0"/>
                                                    </a:rPr>
                                                    <m:t>𝑣</m:t>
                                                  </m:r>
                                                </m:e>
                                              </m:d>
                                              <m:r>
                                                <a:rPr lang="en-US" sz="2200" i="1">
                                                  <a:latin typeface="Cambria Math" panose="02040503050406030204" pitchFamily="18" charset="0"/>
                                                </a:rPr>
                                                <m:t>∈</m:t>
                                              </m:r>
                                              <m:r>
                                                <a:rPr lang="en-US" sz="2200" i="1">
                                                  <a:latin typeface="Cambria Math" panose="02040503050406030204" pitchFamily="18" charset="0"/>
                                                </a:rPr>
                                                <m:t>𝐸</m:t>
                                              </m:r>
                                            </m:lim>
                                          </m:limLow>
                                        </m:fName>
                                        <m:e>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𝑑𝑖𝑠𝑡</m:t>
                                              </m:r>
                                              <m:d>
                                                <m:dPr>
                                                  <m:ctrlPr>
                                                    <a:rPr lang="en-US" sz="2200" i="1">
                                                      <a:latin typeface="Cambria Math" panose="02040503050406030204" pitchFamily="18" charset="0"/>
                                                    </a:rPr>
                                                  </m:ctrlPr>
                                                </m:dPr>
                                                <m:e>
                                                  <m:r>
                                                    <a:rPr lang="en-US" sz="2200" i="1">
                                                      <a:latin typeface="Cambria Math" panose="02040503050406030204" pitchFamily="18" charset="0"/>
                                                    </a:rPr>
                                                    <m:t>𝑢</m:t>
                                                  </m:r>
                                                  <m:r>
                                                    <a:rPr lang="en-US" sz="2200" i="1">
                                                      <a:latin typeface="Cambria Math" panose="02040503050406030204" pitchFamily="18" charset="0"/>
                                                    </a:rPr>
                                                    <m:t>,</m:t>
                                                  </m:r>
                                                  <m:r>
                                                    <a:rPr lang="en-US" sz="2200" i="1">
                                                      <a:latin typeface="Cambria Math" panose="02040503050406030204" pitchFamily="18" charset="0"/>
                                                    </a:rPr>
                                                    <m:t>𝑖</m:t>
                                                  </m:r>
                                                  <m:r>
                                                    <a:rPr lang="en-US" sz="2200" i="1">
                                                      <a:latin typeface="Cambria Math" panose="02040503050406030204" pitchFamily="18" charset="0"/>
                                                    </a:rPr>
                                                    <m:t>−1</m:t>
                                                  </m:r>
                                                </m:e>
                                              </m:d>
                                            </m:e>
                                          </m:d>
                                          <m:r>
                                            <a:rPr lang="en-US" sz="2200" i="1">
                                              <a:latin typeface="Cambria Math" panose="02040503050406030204" pitchFamily="18" charset="0"/>
                                            </a:rPr>
                                            <m:t>+</m:t>
                                          </m:r>
                                          <m:r>
                                            <a:rPr lang="en-US" sz="2200" i="1">
                                              <a:latin typeface="Cambria Math" panose="02040503050406030204" pitchFamily="18" charset="0"/>
                                            </a:rPr>
                                            <m:t>𝑤</m:t>
                                          </m:r>
                                          <m:r>
                                            <a:rPr lang="en-US" sz="2200" i="1">
                                              <a:latin typeface="Cambria Math" panose="02040503050406030204" pitchFamily="18" charset="0"/>
                                            </a:rPr>
                                            <m:t>(</m:t>
                                          </m:r>
                                          <m:r>
                                            <a:rPr lang="en-US" sz="2200" i="1">
                                              <a:latin typeface="Cambria Math" panose="02040503050406030204" pitchFamily="18" charset="0"/>
                                            </a:rPr>
                                            <m:t>𝑢</m:t>
                                          </m:r>
                                          <m:r>
                                            <a:rPr lang="en-US" sz="2200" i="1">
                                              <a:latin typeface="Cambria Math" panose="02040503050406030204" pitchFamily="18" charset="0"/>
                                            </a:rPr>
                                            <m:t>,</m:t>
                                          </m:r>
                                          <m:r>
                                            <a:rPr lang="en-US" sz="2200" i="1">
                                              <a:latin typeface="Cambria Math" panose="02040503050406030204" pitchFamily="18" charset="0"/>
                                            </a:rPr>
                                            <m:t>𝑣</m:t>
                                          </m:r>
                                          <m:r>
                                            <a:rPr lang="en-US" sz="2200" i="1">
                                              <a:latin typeface="Cambria Math" panose="02040503050406030204" pitchFamily="18" charset="0"/>
                                            </a:rPr>
                                            <m:t>)</m:t>
                                          </m:r>
                                        </m:e>
                                      </m:func>
                                      <m:r>
                                        <a:rPr lang="en-US" sz="2200" i="1">
                                          <a:latin typeface="Cambria Math" panose="02040503050406030204" pitchFamily="18" charset="0"/>
                                        </a:rPr>
                                        <m:t>, </m:t>
                                      </m:r>
                                      <m:r>
                                        <a:rPr lang="en-US" sz="2200" i="1">
                                          <a:latin typeface="Cambria Math" panose="02040503050406030204" pitchFamily="18" charset="0"/>
                                        </a:rPr>
                                        <m:t>𝑑𝑖𝑠𝑡</m:t>
                                      </m:r>
                                      <m:d>
                                        <m:dPr>
                                          <m:ctrlPr>
                                            <a:rPr lang="en-US" sz="2200" i="1">
                                              <a:latin typeface="Cambria Math" panose="02040503050406030204" pitchFamily="18" charset="0"/>
                                            </a:rPr>
                                          </m:ctrlPr>
                                        </m:dPr>
                                        <m:e>
                                          <m:r>
                                            <a:rPr lang="en-US" sz="2200" i="1">
                                              <a:latin typeface="Cambria Math" panose="02040503050406030204" pitchFamily="18" charset="0"/>
                                            </a:rPr>
                                            <m:t>𝑣</m:t>
                                          </m:r>
                                          <m:r>
                                            <a:rPr lang="en-US" sz="2200" i="1">
                                              <a:latin typeface="Cambria Math" panose="02040503050406030204" pitchFamily="18" charset="0"/>
                                            </a:rPr>
                                            <m:t>,</m:t>
                                          </m:r>
                                          <m:r>
                                            <a:rPr lang="en-US" sz="2200" i="1">
                                              <a:latin typeface="Cambria Math" panose="02040503050406030204" pitchFamily="18" charset="0"/>
                                            </a:rPr>
                                            <m:t>𝑖</m:t>
                                          </m:r>
                                          <m:r>
                                            <a:rPr lang="en-US" sz="2200" i="1">
                                              <a:latin typeface="Cambria Math" panose="02040503050406030204" pitchFamily="18" charset="0"/>
                                            </a:rPr>
                                            <m:t>−1</m:t>
                                          </m:r>
                                        </m:e>
                                      </m:d>
                                    </m:e>
                                  </m:d>
                                </m:e>
                              </m:func>
                            </m:e>
                          </m:eqArr>
                        </m:e>
                      </m:d>
                    </m:oMath>
                  </m:oMathPara>
                </a14:m>
                <a:endParaRPr lang="en-US" sz="2200" dirty="0"/>
              </a:p>
            </p:txBody>
          </p:sp>
        </mc:Choice>
        <mc:Fallback xmlns="">
          <p:sp>
            <p:nvSpPr>
              <p:cNvPr id="4" name="TextBox 3">
                <a:extLst>
                  <a:ext uri="{FF2B5EF4-FFF2-40B4-BE49-F238E27FC236}">
                    <a16:creationId xmlns:a16="http://schemas.microsoft.com/office/drawing/2014/main" id="{07AB56FE-F097-4C45-A380-DF9C6556B938}"/>
                  </a:ext>
                </a:extLst>
              </p:cNvPr>
              <p:cNvSpPr txBox="1">
                <a:spLocks noRot="1" noChangeAspect="1" noMove="1" noResize="1" noEditPoints="1" noAdjustHandles="1" noChangeArrowheads="1" noChangeShapeType="1" noTextEdit="1"/>
              </p:cNvSpPr>
              <p:nvPr/>
            </p:nvSpPr>
            <p:spPr>
              <a:xfrm>
                <a:off x="3344092" y="5062438"/>
                <a:ext cx="8705789" cy="134594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641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[0]=</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a:t>
                </a:r>
                <a:r>
                  <a:rPr lang="en-US" dirty="0">
                    <a:solidFill>
                      <a:srgbClr val="FF0000"/>
                    </a:solidFill>
                    <a:latin typeface="Courier New" panose="02070309020205020404" pitchFamily="49" charset="0"/>
                    <a:cs typeface="Courier New" panose="02070309020205020404" pitchFamily="49" charset="0"/>
                  </a:rPr>
                  <a:t>n-1</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for(every vertex v) </a:t>
                </a:r>
                <a:r>
                  <a:rPr lang="en-US" dirty="0">
                    <a:solidFill>
                      <a:srgbClr val="FF0000"/>
                    </a:solidFill>
                    <a:latin typeface="Courier New" panose="02070309020205020404" pitchFamily="49" charset="0"/>
                    <a:cs typeface="Courier New" panose="02070309020205020404" pitchFamily="49" charset="0"/>
                  </a:rPr>
                  <a:t>//what order?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[i-1]</a:t>
                </a:r>
              </a:p>
              <a:p>
                <a:pPr marL="0" indent="0">
                  <a:spcBef>
                    <a:spcPts val="0"/>
                  </a:spcBef>
                  <a:buNone/>
                </a:pPr>
                <a:r>
                  <a:rPr lang="en-US" dirty="0">
                    <a:latin typeface="Courier New" panose="02070309020205020404" pitchFamily="49" charset="0"/>
                    <a:cs typeface="Courier New" panose="02070309020205020404" pitchFamily="49" charset="0"/>
                  </a:rPr>
                  <a:t>	  for(each incoming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//hmmm</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r="-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071763EC-2157-4C4E-8C03-CFC033E9217E}"/>
                  </a:ext>
                </a:extLst>
              </p:cNvPr>
              <p:cNvSpPr/>
              <p:nvPr/>
            </p:nvSpPr>
            <p:spPr>
              <a:xfrm>
                <a:off x="4782672" y="1918447"/>
                <a:ext cx="7212104" cy="833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shortest path will never need more than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r>
                  <a:rPr lang="en-US" sz="2400" dirty="0"/>
                  <a:t> edges</a:t>
                </a:r>
              </a:p>
              <a:p>
                <a:pPr algn="ctr"/>
                <a:r>
                  <a:rPr lang="en-US" sz="2400" dirty="0"/>
                  <a:t>(more than that and you’ve got a cycle)</a:t>
                </a:r>
              </a:p>
            </p:txBody>
          </p:sp>
        </mc:Choice>
        <mc:Fallback xmlns="">
          <p:sp>
            <p:nvSpPr>
              <p:cNvPr id="4" name="Rectangle: Rounded Corners 3">
                <a:extLst>
                  <a:ext uri="{FF2B5EF4-FFF2-40B4-BE49-F238E27FC236}">
                    <a16:creationId xmlns:a16="http://schemas.microsoft.com/office/drawing/2014/main" id="{071763EC-2157-4C4E-8C03-CFC033E9217E}"/>
                  </a:ext>
                </a:extLst>
              </p:cNvPr>
              <p:cNvSpPr>
                <a:spLocks noRot="1" noChangeAspect="1" noMove="1" noResize="1" noEditPoints="1" noAdjustHandles="1" noChangeArrowheads="1" noChangeShapeType="1" noTextEdit="1"/>
              </p:cNvSpPr>
              <p:nvPr/>
            </p:nvSpPr>
            <p:spPr>
              <a:xfrm>
                <a:off x="4782672" y="1918447"/>
                <a:ext cx="7212104" cy="833718"/>
              </a:xfrm>
              <a:prstGeom prst="roundRect">
                <a:avLst/>
              </a:prstGeom>
              <a:blipFill>
                <a:blip r:embed="rId3"/>
                <a:stretch>
                  <a:fillRect l="-422" t="-4317" r="-253" b="-15108"/>
                </a:stretch>
              </a:blipFill>
            </p:spPr>
            <p:txBody>
              <a:bodyPr/>
              <a:lstStyle/>
              <a:p>
                <a:r>
                  <a:rPr lang="en-US">
                    <a:noFill/>
                  </a:rPr>
                  <a:t> </a:t>
                </a:r>
              </a:p>
            </p:txBody>
          </p:sp>
        </mc:Fallback>
      </mc:AlternateContent>
    </p:spTree>
    <p:extLst>
      <p:ext uri="{BB962C8B-B14F-4D97-AF65-F5344CB8AC3E}">
        <p14:creationId xmlns:p14="http://schemas.microsoft.com/office/powerpoint/2010/main" val="54246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a:t>
                </a:r>
                <a:r>
                  <a:rPr lang="en-US" dirty="0">
                    <a:solidFill>
                      <a:srgbClr val="FF0000"/>
                    </a:solidFill>
                    <a:latin typeface="Courier New" panose="02070309020205020404" pitchFamily="49" charset="0"/>
                    <a:cs typeface="Courier New" panose="02070309020205020404" pitchFamily="49" charset="0"/>
                  </a:rPr>
                  <a:t>n-1</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for(every vertex v) </a:t>
                </a:r>
                <a:r>
                  <a:rPr lang="en-US" dirty="0">
                    <a:solidFill>
                      <a:srgbClr val="FF0000"/>
                    </a:solidFill>
                    <a:latin typeface="Courier New" panose="02070309020205020404" pitchFamily="49" charset="0"/>
                    <a:cs typeface="Courier New" panose="02070309020205020404" pitchFamily="49" charset="0"/>
                  </a:rPr>
                  <a:t>//what order?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[i-1]</a:t>
                </a:r>
              </a:p>
              <a:p>
                <a:pPr marL="0" indent="0">
                  <a:spcBef>
                    <a:spcPts val="0"/>
                  </a:spcBef>
                  <a:buNone/>
                </a:pPr>
                <a:r>
                  <a:rPr lang="en-US" dirty="0">
                    <a:latin typeface="Courier New" panose="02070309020205020404" pitchFamily="49" charset="0"/>
                    <a:cs typeface="Courier New" panose="02070309020205020404" pitchFamily="49" charset="0"/>
                  </a:rPr>
                  <a:t>	  for(each incoming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//hmmm</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071763EC-2157-4C4E-8C03-CFC033E9217E}"/>
              </a:ext>
            </a:extLst>
          </p:cNvPr>
          <p:cNvSpPr/>
          <p:nvPr/>
        </p:nvSpPr>
        <p:spPr>
          <a:xfrm>
            <a:off x="3845861" y="1402977"/>
            <a:ext cx="7212104" cy="833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Only ever need values from the last iteration</a:t>
            </a:r>
          </a:p>
          <a:p>
            <a:pPr algn="ctr"/>
            <a:r>
              <a:rPr lang="en-US" sz="2400" dirty="0"/>
              <a:t>Order doesn’t matter!!</a:t>
            </a:r>
          </a:p>
        </p:txBody>
      </p:sp>
    </p:spTree>
    <p:extLst>
      <p:ext uri="{BB962C8B-B14F-4D97-AF65-F5344CB8AC3E}">
        <p14:creationId xmlns:p14="http://schemas.microsoft.com/office/powerpoint/2010/main" val="40114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[0]=</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a:t>
                </a:r>
                <a:r>
                  <a:rPr lang="en-US" dirty="0">
                    <a:solidFill>
                      <a:srgbClr val="FF0000"/>
                    </a:solidFill>
                    <a:latin typeface="Courier New" panose="02070309020205020404" pitchFamily="49" charset="0"/>
                    <a:cs typeface="Courier New" panose="02070309020205020404" pitchFamily="49" charset="0"/>
                  </a:rPr>
                  <a:t>n-1</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for(every vertex v) </a:t>
                </a:r>
                <a:r>
                  <a:rPr lang="en-US" dirty="0">
                    <a:solidFill>
                      <a:srgbClr val="FF0000"/>
                    </a:solidFill>
                    <a:latin typeface="Courier New" panose="02070309020205020404" pitchFamily="49" charset="0"/>
                    <a:cs typeface="Courier New" panose="02070309020205020404" pitchFamily="49" charset="0"/>
                  </a:rPr>
                  <a:t>//any order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[i-1]</a:t>
                </a:r>
              </a:p>
              <a:p>
                <a:pPr marL="0" indent="0">
                  <a:spcBef>
                    <a:spcPts val="0"/>
                  </a:spcBef>
                  <a:buNone/>
                </a:pPr>
                <a:r>
                  <a:rPr lang="en-US" dirty="0">
                    <a:latin typeface="Courier New" panose="02070309020205020404" pitchFamily="49" charset="0"/>
                    <a:cs typeface="Courier New" panose="02070309020205020404" pitchFamily="49" charset="0"/>
                  </a:rPr>
                  <a:t>	  for(each incoming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//hmmm</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r="-109"/>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071763EC-2157-4C4E-8C03-CFC033E9217E}"/>
              </a:ext>
            </a:extLst>
          </p:cNvPr>
          <p:cNvSpPr/>
          <p:nvPr/>
        </p:nvSpPr>
        <p:spPr>
          <a:xfrm>
            <a:off x="3729320" y="4630271"/>
            <a:ext cx="7212104" cy="833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Graphs don’t usually have easy access to their incoming edges (just the outgoing ones)</a:t>
            </a:r>
          </a:p>
        </p:txBody>
      </p:sp>
    </p:spTree>
    <p:extLst>
      <p:ext uri="{BB962C8B-B14F-4D97-AF65-F5344CB8AC3E}">
        <p14:creationId xmlns:p14="http://schemas.microsoft.com/office/powerpoint/2010/main" val="360667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1E89-EE65-475E-AB91-E00DD2AC432C}"/>
              </a:ext>
            </a:extLst>
          </p:cNvPr>
          <p:cNvSpPr>
            <a:spLocks noGrp="1"/>
          </p:cNvSpPr>
          <p:nvPr>
            <p:ph type="title"/>
          </p:nvPr>
        </p:nvSpPr>
        <p:spPr/>
        <p:txBody>
          <a:bodyPr/>
          <a:lstStyle/>
          <a:p>
            <a:r>
              <a:rPr lang="en-US" dirty="0"/>
              <a:t>Some Logistics</a:t>
            </a:r>
          </a:p>
        </p:txBody>
      </p:sp>
      <p:sp>
        <p:nvSpPr>
          <p:cNvPr id="3" name="Content Placeholder 2">
            <a:extLst>
              <a:ext uri="{FF2B5EF4-FFF2-40B4-BE49-F238E27FC236}">
                <a16:creationId xmlns:a16="http://schemas.microsoft.com/office/drawing/2014/main" id="{353D3009-5823-457A-A186-572099A4CCC4}"/>
              </a:ext>
            </a:extLst>
          </p:cNvPr>
          <p:cNvSpPr>
            <a:spLocks noGrp="1"/>
          </p:cNvSpPr>
          <p:nvPr>
            <p:ph idx="1"/>
          </p:nvPr>
        </p:nvSpPr>
        <p:spPr/>
        <p:txBody>
          <a:bodyPr/>
          <a:lstStyle/>
          <a:p>
            <a:r>
              <a:rPr lang="en-US" dirty="0"/>
              <a:t>What should you do if you get feedback on a problem you don’t understand?</a:t>
            </a:r>
          </a:p>
          <a:p>
            <a:r>
              <a:rPr lang="en-US" dirty="0"/>
              <a:t>Option 1: Submit a regrade request.</a:t>
            </a:r>
          </a:p>
          <a:p>
            <a:pPr lvl="1"/>
            <a:r>
              <a:rPr lang="en-US" dirty="0"/>
              <a:t>That will go to the TA who graded that problem; they’ll be able to say the most exactly what they noticed.</a:t>
            </a:r>
          </a:p>
          <a:p>
            <a:pPr lvl="1"/>
            <a:r>
              <a:rPr lang="en-US" dirty="0"/>
              <a:t>Can submit even if you think the grade is probably right, but you don’t understand what was wrong with your submission. (but don’t submit for “hint on how to fix it”)</a:t>
            </a:r>
          </a:p>
          <a:p>
            <a:r>
              <a:rPr lang="en-US" dirty="0"/>
              <a:t>Option 2: Come talk to us at Office Hours.</a:t>
            </a:r>
          </a:p>
          <a:p>
            <a:pPr lvl="1"/>
            <a:r>
              <a:rPr lang="en-US" dirty="0"/>
              <a:t>The TA you talk to might not have graded that problem! So they might not be sure, but they’ll do their best (and they can talk to other staff members offline and get back to you).</a:t>
            </a:r>
          </a:p>
        </p:txBody>
      </p:sp>
    </p:spTree>
    <p:extLst>
      <p:ext uri="{BB962C8B-B14F-4D97-AF65-F5344CB8AC3E}">
        <p14:creationId xmlns:p14="http://schemas.microsoft.com/office/powerpoint/2010/main" val="386597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[0]=</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a:t>
                </a:r>
                <a:r>
                  <a:rPr lang="en-US" dirty="0">
                    <a:solidFill>
                      <a:srgbClr val="FF0000"/>
                    </a:solidFill>
                    <a:latin typeface="Courier New" panose="02070309020205020404" pitchFamily="49" charset="0"/>
                    <a:cs typeface="Courier New" panose="02070309020205020404" pitchFamily="49" charset="0"/>
                  </a:rPr>
                  <a:t>n-1</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for(every vertex v) </a:t>
                </a:r>
                <a:r>
                  <a:rPr lang="en-US" dirty="0">
                    <a:solidFill>
                      <a:srgbClr val="FF0000"/>
                    </a:solidFill>
                    <a:latin typeface="Courier New" panose="02070309020205020404" pitchFamily="49" charset="0"/>
                    <a:cs typeface="Courier New" panose="02070309020205020404" pitchFamily="49" charset="0"/>
                  </a:rPr>
                  <a:t>//any order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[i-1]</a:t>
                </a:r>
              </a:p>
              <a:p>
                <a:pPr marL="0" indent="0">
                  <a:spcBef>
                    <a:spcPts val="0"/>
                  </a:spcBef>
                  <a:buNone/>
                </a:pPr>
                <a:r>
                  <a:rPr lang="en-US" dirty="0">
                    <a:latin typeface="Courier New" panose="02070309020205020404" pitchFamily="49" charset="0"/>
                    <a:cs typeface="Courier New" panose="02070309020205020404" pitchFamily="49" charset="0"/>
                  </a:rPr>
                  <a:t>	  for(each incoming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//hmmm</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r="-109"/>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071763EC-2157-4C4E-8C03-CFC033E9217E}"/>
              </a:ext>
            </a:extLst>
          </p:cNvPr>
          <p:cNvSpPr/>
          <p:nvPr/>
        </p:nvSpPr>
        <p:spPr>
          <a:xfrm>
            <a:off x="3729320" y="4630271"/>
            <a:ext cx="7212104" cy="142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But the order doesn’t matter – as long as we check every edge, the processing order is irrelevant.</a:t>
            </a:r>
          </a:p>
          <a:p>
            <a:pPr algn="ctr"/>
            <a:r>
              <a:rPr lang="en-US" sz="2400" dirty="0"/>
              <a:t>So if we only have access to outgoing edges…</a:t>
            </a:r>
          </a:p>
        </p:txBody>
      </p:sp>
    </p:spTree>
    <p:extLst>
      <p:ext uri="{BB962C8B-B14F-4D97-AF65-F5344CB8AC3E}">
        <p14:creationId xmlns:p14="http://schemas.microsoft.com/office/powerpoint/2010/main" val="1785997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normAutofit/>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[0]=</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a:t>
                </a:r>
                <a:r>
                  <a:rPr lang="en-US" dirty="0">
                    <a:solidFill>
                      <a:srgbClr val="FF0000"/>
                    </a:solidFill>
                    <a:latin typeface="Courier New" panose="02070309020205020404" pitchFamily="49" charset="0"/>
                    <a:cs typeface="Courier New" panose="02070309020205020404" pitchFamily="49" charset="0"/>
                  </a:rPr>
                  <a:t>n-1</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chemeClr val="accent2"/>
                    </a:solidFill>
                    <a:latin typeface="Courier New" panose="02070309020205020404" pitchFamily="49" charset="0"/>
                    <a:cs typeface="Courier New" panose="02070309020205020404" pitchFamily="49" charset="0"/>
                  </a:rPr>
                  <a:t>set </a:t>
                </a:r>
                <a:r>
                  <a:rPr lang="en-US" dirty="0" err="1">
                    <a:solidFill>
                      <a:schemeClr val="accent2"/>
                    </a:solidFill>
                    <a:latin typeface="Courier New" panose="02070309020205020404" pitchFamily="49" charset="0"/>
                    <a:cs typeface="Courier New" panose="02070309020205020404" pitchFamily="49" charset="0"/>
                  </a:rPr>
                  <a:t>u.dist</a:t>
                </a:r>
                <a:r>
                  <a:rPr lang="en-US" dirty="0">
                    <a:solidFill>
                      <a:schemeClr val="accent2"/>
                    </a:solidFill>
                    <a:latin typeface="Courier New" panose="02070309020205020404" pitchFamily="49" charset="0"/>
                    <a:cs typeface="Courier New" panose="02070309020205020404" pitchFamily="49" charset="0"/>
                  </a:rPr>
                  <a:t>[</a:t>
                </a:r>
                <a:r>
                  <a:rPr lang="en-US" dirty="0" err="1">
                    <a:solidFill>
                      <a:schemeClr val="accent2"/>
                    </a:solidFill>
                    <a:latin typeface="Courier New" panose="02070309020205020404" pitchFamily="49" charset="0"/>
                    <a:cs typeface="Courier New" panose="02070309020205020404" pitchFamily="49" charset="0"/>
                  </a:rPr>
                  <a:t>i</a:t>
                </a:r>
                <a:r>
                  <a:rPr lang="en-US" dirty="0">
                    <a:solidFill>
                      <a:schemeClr val="accent2"/>
                    </a:solidFill>
                    <a:latin typeface="Courier New" panose="02070309020205020404" pitchFamily="49" charset="0"/>
                    <a:cs typeface="Courier New" panose="02070309020205020404" pitchFamily="49" charset="0"/>
                  </a:rPr>
                  <a:t>] to </a:t>
                </a:r>
                <a:r>
                  <a:rPr lang="en-US" dirty="0" err="1">
                    <a:solidFill>
                      <a:schemeClr val="accent2"/>
                    </a:solidFill>
                    <a:latin typeface="Courier New" panose="02070309020205020404" pitchFamily="49" charset="0"/>
                    <a:cs typeface="Courier New" panose="02070309020205020404" pitchFamily="49" charset="0"/>
                  </a:rPr>
                  <a:t>u.dist</a:t>
                </a:r>
                <a:r>
                  <a:rPr lang="en-US" dirty="0">
                    <a:solidFill>
                      <a:schemeClr val="accent2"/>
                    </a:solidFill>
                    <a:latin typeface="Courier New" panose="02070309020205020404" pitchFamily="49" charset="0"/>
                    <a:cs typeface="Courier New" panose="02070309020205020404" pitchFamily="49" charset="0"/>
                  </a:rPr>
                  <a:t>[i-1] for every u</a:t>
                </a:r>
              </a:p>
              <a:p>
                <a:pPr marL="0" indent="0">
                  <a:spcBef>
                    <a:spcPts val="0"/>
                  </a:spcBef>
                  <a:buNone/>
                </a:pPr>
                <a:r>
                  <a:rPr lang="en-US" dirty="0">
                    <a:latin typeface="Courier New" panose="02070309020205020404" pitchFamily="49" charset="0"/>
                    <a:cs typeface="Courier New" panose="02070309020205020404" pitchFamily="49" charset="0"/>
                  </a:rPr>
                  <a:t>   for(every vertex </a:t>
                </a:r>
                <a:r>
                  <a:rPr lang="en-US" dirty="0">
                    <a:solidFill>
                      <a:schemeClr val="accent2"/>
                    </a:solidFill>
                    <a:latin typeface="Courier New" panose="02070309020205020404" pitchFamily="49" charset="0"/>
                    <a:cs typeface="Courier New" panose="02070309020205020404" pitchFamily="49" charset="0"/>
                  </a:rPr>
                  <a:t>u</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//any order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for(each </a:t>
                </a:r>
                <a:r>
                  <a:rPr lang="en-US" dirty="0">
                    <a:solidFill>
                      <a:schemeClr val="accent2"/>
                    </a:solidFill>
                    <a:latin typeface="Courier New" panose="02070309020205020404" pitchFamily="49" charset="0"/>
                    <a:cs typeface="Courier New" panose="02070309020205020404" pitchFamily="49" charset="0"/>
                  </a:rPr>
                  <a:t>outgoing</a:t>
                </a:r>
                <a:r>
                  <a:rPr lang="en-US" dirty="0">
                    <a:latin typeface="Courier New" panose="02070309020205020404" pitchFamily="49" charset="0"/>
                    <a:cs typeface="Courier New" panose="02070309020205020404" pitchFamily="49" charset="0"/>
                  </a:rPr>
                  <a:t>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//better!</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[i-1]+weight(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r="-109"/>
                </a:stretch>
              </a:blipFill>
            </p:spPr>
            <p:txBody>
              <a:bodyPr/>
              <a:lstStyle/>
              <a:p>
                <a:r>
                  <a:rPr lang="en-US">
                    <a:noFill/>
                  </a:rPr>
                  <a:t> </a:t>
                </a:r>
              </a:p>
            </p:txBody>
          </p:sp>
        </mc:Fallback>
      </mc:AlternateContent>
    </p:spTree>
    <p:extLst>
      <p:ext uri="{BB962C8B-B14F-4D97-AF65-F5344CB8AC3E}">
        <p14:creationId xmlns:p14="http://schemas.microsoft.com/office/powerpoint/2010/main" val="408855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normAutofit/>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n-1)</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set </a:t>
                </a:r>
                <a:r>
                  <a:rPr lang="en-US" dirty="0" err="1">
                    <a:solidFill>
                      <a:srgbClr val="FF0000"/>
                    </a:solidFill>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a:t>
                </a:r>
                <a:r>
                  <a:rPr lang="en-US" dirty="0" err="1">
                    <a:solidFill>
                      <a:srgbClr val="FF0000"/>
                    </a:solidFill>
                    <a:latin typeface="Courier New" panose="02070309020205020404" pitchFamily="49" charset="0"/>
                    <a:cs typeface="Courier New" panose="02070309020205020404" pitchFamily="49" charset="0"/>
                  </a:rPr>
                  <a:t>i</a:t>
                </a:r>
                <a:r>
                  <a:rPr lang="en-US" dirty="0">
                    <a:solidFill>
                      <a:srgbClr val="FF0000"/>
                    </a:solidFill>
                    <a:latin typeface="Courier New" panose="02070309020205020404" pitchFamily="49" charset="0"/>
                    <a:cs typeface="Courier New" panose="02070309020205020404" pitchFamily="49" charset="0"/>
                  </a:rPr>
                  <a:t>] to </a:t>
                </a:r>
                <a:r>
                  <a:rPr lang="en-US" dirty="0" err="1">
                    <a:solidFill>
                      <a:srgbClr val="FF0000"/>
                    </a:solidFill>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[i-1] for every u</a:t>
                </a:r>
              </a:p>
              <a:p>
                <a:pPr marL="0" indent="0">
                  <a:spcBef>
                    <a:spcPts val="0"/>
                  </a:spcBef>
                  <a:buNone/>
                </a:pPr>
                <a:r>
                  <a:rPr lang="en-US" dirty="0">
                    <a:latin typeface="Courier New" panose="02070309020205020404" pitchFamily="49" charset="0"/>
                    <a:cs typeface="Courier New" panose="02070309020205020404" pitchFamily="49" charset="0"/>
                  </a:rPr>
                  <a:t>   for(every vertex u) //any order</a:t>
                </a:r>
              </a:p>
              <a:p>
                <a:pPr marL="0" indent="0">
                  <a:spcBef>
                    <a:spcPts val="0"/>
                  </a:spcBef>
                  <a:buNone/>
                </a:pPr>
                <a:r>
                  <a:rPr lang="en-US" dirty="0">
                    <a:latin typeface="Courier New" panose="02070309020205020404" pitchFamily="49" charset="0"/>
                    <a:cs typeface="Courier New" panose="02070309020205020404" pitchFamily="49" charset="0"/>
                  </a:rPr>
                  <a:t>	  for(each outgoing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))//better!</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[i-1]</a:t>
                </a:r>
                <a:r>
                  <a:rPr lang="en-US" dirty="0">
                    <a:latin typeface="Courier New" panose="02070309020205020404" pitchFamily="49" charset="0"/>
                    <a:cs typeface="Courier New" panose="02070309020205020404" pitchFamily="49" charset="0"/>
                  </a:rPr>
                  <a:t>+weight(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solidFill>
                      <a:srgbClr val="FF0000"/>
                    </a:solidFill>
                    <a:latin typeface="Courier New" panose="02070309020205020404" pitchFamily="49" charset="0"/>
                    <a:cs typeface="Courier New" panose="02070309020205020404" pitchFamily="49" charset="0"/>
                  </a:rPr>
                  <a:t>[</a:t>
                </a:r>
                <a:r>
                  <a:rPr lang="en-US" dirty="0" err="1">
                    <a:solidFill>
                      <a:srgbClr val="FF0000"/>
                    </a:solidFill>
                    <a:latin typeface="Courier New" panose="02070309020205020404" pitchFamily="49" charset="0"/>
                    <a:cs typeface="Courier New" panose="02070309020205020404" pitchFamily="49" charset="0"/>
                  </a:rPr>
                  <a:t>i</a:t>
                </a:r>
                <a:r>
                  <a:rPr lang="en-US" dirty="0">
                    <a:solidFill>
                      <a:srgbClr val="FF0000"/>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solidFill>
                      <a:srgbClr val="FF0000"/>
                    </a:solidFill>
                    <a:latin typeface="Courier New" panose="02070309020205020404" pitchFamily="49" charset="0"/>
                    <a:cs typeface="Courier New" panose="02070309020205020404" pitchFamily="49" charset="0"/>
                  </a:rPr>
                  <a:t>[</a:t>
                </a:r>
                <a:r>
                  <a:rPr lang="en-US" dirty="0" err="1">
                    <a:solidFill>
                      <a:srgbClr val="FF0000"/>
                    </a:solidFill>
                    <a:latin typeface="Courier New" panose="02070309020205020404" pitchFamily="49" charset="0"/>
                    <a:cs typeface="Courier New" panose="02070309020205020404" pitchFamily="49" charset="0"/>
                  </a:rPr>
                  <a:t>i</a:t>
                </a:r>
                <a:r>
                  <a:rPr lang="en-US" dirty="0">
                    <a:solidFill>
                      <a:srgbClr val="FF0000"/>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[i-1]</a:t>
                </a:r>
                <a:r>
                  <a:rPr lang="en-US" dirty="0">
                    <a:latin typeface="Courier New" panose="02070309020205020404" pitchFamily="49" charset="0"/>
                    <a:cs typeface="Courier New" panose="02070309020205020404" pitchFamily="49" charset="0"/>
                  </a:rPr>
                  <a:t>+weight(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r="-109"/>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5614DEC6-D154-4563-A359-51FF94678036}"/>
              </a:ext>
            </a:extLst>
          </p:cNvPr>
          <p:cNvSpPr/>
          <p:nvPr/>
        </p:nvSpPr>
        <p:spPr>
          <a:xfrm>
            <a:off x="3729320" y="4630271"/>
            <a:ext cx="7212104" cy="142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don’t really need all the different values…</a:t>
            </a:r>
          </a:p>
          <a:p>
            <a:pPr algn="ctr"/>
            <a:r>
              <a:rPr lang="en-US" sz="2400" dirty="0"/>
              <a:t>Just the most recent value. </a:t>
            </a:r>
          </a:p>
        </p:txBody>
      </p:sp>
    </p:spTree>
    <p:extLst>
      <p:ext uri="{BB962C8B-B14F-4D97-AF65-F5344CB8AC3E}">
        <p14:creationId xmlns:p14="http://schemas.microsoft.com/office/powerpoint/2010/main" val="150686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normAutofit/>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n-1)</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set </a:t>
                </a:r>
                <a:r>
                  <a:rPr lang="en-US" dirty="0" err="1">
                    <a:solidFill>
                      <a:srgbClr val="FF0000"/>
                    </a:solidFill>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a:t>
                </a:r>
                <a:r>
                  <a:rPr lang="en-US" dirty="0" err="1">
                    <a:solidFill>
                      <a:srgbClr val="FF0000"/>
                    </a:solidFill>
                    <a:latin typeface="Courier New" panose="02070309020205020404" pitchFamily="49" charset="0"/>
                    <a:cs typeface="Courier New" panose="02070309020205020404" pitchFamily="49" charset="0"/>
                  </a:rPr>
                  <a:t>i</a:t>
                </a:r>
                <a:r>
                  <a:rPr lang="en-US" dirty="0">
                    <a:solidFill>
                      <a:srgbClr val="FF0000"/>
                    </a:solidFill>
                    <a:latin typeface="Courier New" panose="02070309020205020404" pitchFamily="49" charset="0"/>
                    <a:cs typeface="Courier New" panose="02070309020205020404" pitchFamily="49" charset="0"/>
                  </a:rPr>
                  <a:t>] to </a:t>
                </a:r>
                <a:r>
                  <a:rPr lang="en-US" dirty="0" err="1">
                    <a:solidFill>
                      <a:srgbClr val="FF0000"/>
                    </a:solidFill>
                    <a:latin typeface="Courier New" panose="02070309020205020404" pitchFamily="49" charset="0"/>
                    <a:cs typeface="Courier New" panose="02070309020205020404" pitchFamily="49" charset="0"/>
                  </a:rPr>
                  <a:t>u.dist</a:t>
                </a:r>
                <a:r>
                  <a:rPr lang="en-US" dirty="0">
                    <a:solidFill>
                      <a:srgbClr val="FF0000"/>
                    </a:solidFill>
                    <a:latin typeface="Courier New" panose="02070309020205020404" pitchFamily="49" charset="0"/>
                    <a:cs typeface="Courier New" panose="02070309020205020404" pitchFamily="49" charset="0"/>
                  </a:rPr>
                  <a:t>[i-1] for every u</a:t>
                </a:r>
              </a:p>
              <a:p>
                <a:pPr marL="0" indent="0">
                  <a:spcBef>
                    <a:spcPts val="0"/>
                  </a:spcBef>
                  <a:buNone/>
                </a:pPr>
                <a:r>
                  <a:rPr lang="en-US" dirty="0">
                    <a:latin typeface="Courier New" panose="02070309020205020404" pitchFamily="49" charset="0"/>
                    <a:cs typeface="Courier New" panose="02070309020205020404" pitchFamily="49" charset="0"/>
                  </a:rPr>
                  <a:t>   for(every vertex u) //any order</a:t>
                </a:r>
              </a:p>
              <a:p>
                <a:pPr marL="0" indent="0">
                  <a:spcBef>
                    <a:spcPts val="0"/>
                  </a:spcBef>
                  <a:buNone/>
                </a:pPr>
                <a:r>
                  <a:rPr lang="en-US" dirty="0">
                    <a:latin typeface="Courier New" panose="02070309020205020404" pitchFamily="49" charset="0"/>
                    <a:cs typeface="Courier New" panose="02070309020205020404" pitchFamily="49" charset="0"/>
                  </a:rPr>
                  <a:t>	  for(each outgoing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))//better!</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5614DEC6-D154-4563-A359-51FF94678036}"/>
              </a:ext>
            </a:extLst>
          </p:cNvPr>
          <p:cNvSpPr/>
          <p:nvPr/>
        </p:nvSpPr>
        <p:spPr>
          <a:xfrm>
            <a:off x="3729320" y="4630271"/>
            <a:ext cx="7212104" cy="142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don’t really need all the different values…</a:t>
            </a:r>
          </a:p>
          <a:p>
            <a:pPr algn="ctr"/>
            <a:r>
              <a:rPr lang="en-US" sz="2400" dirty="0"/>
              <a:t>Just the most recent value. </a:t>
            </a:r>
          </a:p>
        </p:txBody>
      </p:sp>
    </p:spTree>
    <p:extLst>
      <p:ext uri="{BB962C8B-B14F-4D97-AF65-F5344CB8AC3E}">
        <p14:creationId xmlns:p14="http://schemas.microsoft.com/office/powerpoint/2010/main" val="368467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normAutofit/>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n-1)</a:t>
                </a:r>
                <a:endParaRPr lang="en-US" dirty="0">
                  <a:solidFill>
                    <a:srgbClr val="FF0000"/>
                  </a:solidFill>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for(every vertex u) //any order</a:t>
                </a:r>
              </a:p>
              <a:p>
                <a:pPr marL="0" indent="0">
                  <a:spcBef>
                    <a:spcPts val="0"/>
                  </a:spcBef>
                  <a:buNone/>
                </a:pPr>
                <a:r>
                  <a:rPr lang="en-US" dirty="0">
                    <a:latin typeface="Courier New" panose="02070309020205020404" pitchFamily="49" charset="0"/>
                    <a:cs typeface="Courier New" panose="02070309020205020404" pitchFamily="49" charset="0"/>
                  </a:rPr>
                  <a:t>	  for(each outgoing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))//better!</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5614DEC6-D154-4563-A359-51FF94678036}"/>
              </a:ext>
            </a:extLst>
          </p:cNvPr>
          <p:cNvSpPr/>
          <p:nvPr/>
        </p:nvSpPr>
        <p:spPr>
          <a:xfrm>
            <a:off x="3729320" y="4630271"/>
            <a:ext cx="7212104" cy="142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don’t really need all the different values…</a:t>
            </a:r>
          </a:p>
          <a:p>
            <a:pPr algn="ctr"/>
            <a:r>
              <a:rPr lang="en-US" sz="2400" dirty="0"/>
              <a:t>Just the most recent value. </a:t>
            </a:r>
          </a:p>
        </p:txBody>
      </p:sp>
    </p:spTree>
    <p:extLst>
      <p:ext uri="{BB962C8B-B14F-4D97-AF65-F5344CB8AC3E}">
        <p14:creationId xmlns:p14="http://schemas.microsoft.com/office/powerpoint/2010/main" val="253965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B902-B3D1-49A1-BC5F-304D980E4913}"/>
              </a:ext>
            </a:extLst>
          </p:cNvPr>
          <p:cNvSpPr>
            <a:spLocks noGrp="1"/>
          </p:cNvSpPr>
          <p:nvPr>
            <p:ph type="title"/>
          </p:nvPr>
        </p:nvSpPr>
        <p:spPr/>
        <p:txBody>
          <a:bodyPr/>
          <a:lstStyle/>
          <a:p>
            <a:r>
              <a:rPr lang="en-US" dirty="0"/>
              <a:t>A Caution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92904D-4AA6-4ED4-83D8-8F66F8CBF1E0}"/>
                  </a:ext>
                </a:extLst>
              </p:cNvPr>
              <p:cNvSpPr>
                <a:spLocks noGrp="1"/>
              </p:cNvSpPr>
              <p:nvPr>
                <p:ph idx="1"/>
              </p:nvPr>
            </p:nvSpPr>
            <p:spPr/>
            <p:txBody>
              <a:bodyPr/>
              <a:lstStyle/>
              <a:p>
                <a:r>
                  <a:rPr lang="en-US" dirty="0"/>
                  <a:t>We did change the code when we got rid of the indexing</a:t>
                </a:r>
              </a:p>
              <a:p>
                <a:r>
                  <a:rPr lang="en-US" dirty="0"/>
                  <a:t>You might have a mix of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[i+1],</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[i+2]</a:t>
                </a:r>
                <a:r>
                  <a:rPr lang="en-US" dirty="0"/>
                  <a:t>,… at the same time.</a:t>
                </a:r>
              </a:p>
              <a:p>
                <a:endParaRPr lang="en-US" dirty="0"/>
              </a:p>
              <a:p>
                <a:r>
                  <a:rPr lang="en-US" dirty="0"/>
                  <a:t>That’s ok! </a:t>
                </a:r>
              </a:p>
              <a:p>
                <a:r>
                  <a:rPr lang="en-US" dirty="0"/>
                  <a:t>You’ll only “override” a value with a better one. </a:t>
                </a:r>
              </a:p>
              <a:p>
                <a:r>
                  <a:rPr lang="en-US" dirty="0"/>
                  <a:t>And you’ll eventually get to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r>
                  <a:rPr lang="en-US" dirty="0"/>
                  <a:t>After iteration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r>
                      <a:rPr lang="en-US" b="0" i="1" smtClean="0">
                        <a:latin typeface="Cambria Math" panose="02040503050406030204" pitchFamily="18" charset="0"/>
                      </a:rPr>
                      <m:t>𝑢</m:t>
                    </m:r>
                  </m:oMath>
                </a14:m>
                <a:r>
                  <a:rPr lang="en-US" dirty="0"/>
                  <a:t> stores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some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a:t>
                </a:r>
              </a:p>
            </p:txBody>
          </p:sp>
        </mc:Choice>
        <mc:Fallback xmlns="">
          <p:sp>
            <p:nvSpPr>
              <p:cNvPr id="3" name="Content Placeholder 2">
                <a:extLst>
                  <a:ext uri="{FF2B5EF4-FFF2-40B4-BE49-F238E27FC236}">
                    <a16:creationId xmlns:a16="http://schemas.microsoft.com/office/drawing/2014/main" id="{4392904D-4AA6-4ED4-83D8-8F66F8CBF1E0}"/>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0603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27BD-D57B-4F5F-BA5C-213E5ECB1BBD}"/>
              </a:ext>
            </a:extLst>
          </p:cNvPr>
          <p:cNvSpPr>
            <a:spLocks noGrp="1"/>
          </p:cNvSpPr>
          <p:nvPr>
            <p:ph type="title"/>
          </p:nvPr>
        </p:nvSpPr>
        <p:spPr/>
        <p:txBody>
          <a:bodyPr/>
          <a:lstStyle/>
          <a:p>
            <a:r>
              <a:rPr lang="en-US" dirty="0"/>
              <a:t>Exit early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00A878-2976-4A3A-85BE-18FF0537BCD8}"/>
                  </a:ext>
                </a:extLst>
              </p:cNvPr>
              <p:cNvSpPr>
                <a:spLocks noGrp="1"/>
              </p:cNvSpPr>
              <p:nvPr>
                <p:ph idx="1"/>
              </p:nvPr>
            </p:nvSpPr>
            <p:spPr/>
            <p:txBody>
              <a:bodyPr/>
              <a:lstStyle/>
              <a:p>
                <a:r>
                  <a:rPr lang="en-US" dirty="0"/>
                  <a:t>If you made it through an entire iteration of the outermost loop and don’t update any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oMath>
                </a14:m>
                <a:endParaRPr lang="en-US" dirty="0"/>
              </a:p>
              <a:p>
                <a:r>
                  <a:rPr lang="en-US" dirty="0"/>
                  <a:t>Then you won’t do any more updates in the next iteration either. You can exit early. </a:t>
                </a:r>
              </a:p>
              <a:p>
                <a:endParaRPr lang="en-US" dirty="0"/>
              </a:p>
              <a:p>
                <a:r>
                  <a:rPr lang="en-US" dirty="0"/>
                  <a:t>More ideas to save constant factors on Wikipedia (or the textbook)</a:t>
                </a:r>
              </a:p>
            </p:txBody>
          </p:sp>
        </mc:Choice>
        <mc:Fallback xmlns="">
          <p:sp>
            <p:nvSpPr>
              <p:cNvPr id="3" name="Content Placeholder 2">
                <a:extLst>
                  <a:ext uri="{FF2B5EF4-FFF2-40B4-BE49-F238E27FC236}">
                    <a16:creationId xmlns:a16="http://schemas.microsoft.com/office/drawing/2014/main" id="{DD00A878-2976-4A3A-85BE-18FF0537BCD8}"/>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48818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B7BF-52CE-4C2F-A3AD-44EE5A7525A4}"/>
              </a:ext>
            </a:extLst>
          </p:cNvPr>
          <p:cNvSpPr>
            <a:spLocks noGrp="1"/>
          </p:cNvSpPr>
          <p:nvPr>
            <p:ph type="title"/>
          </p:nvPr>
        </p:nvSpPr>
        <p:spPr/>
        <p:txBody>
          <a:bodyPr/>
          <a:lstStyle/>
          <a:p>
            <a:r>
              <a:rPr lang="en-US" dirty="0"/>
              <a:t>Laundry List of shortest pairs (so far)</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A860B3C2-19A5-49D0-B90A-595775A25957}"/>
                  </a:ext>
                </a:extLst>
              </p:cNvPr>
              <p:cNvGraphicFramePr>
                <a:graphicFrameLocks noGrp="1"/>
              </p:cNvGraphicFramePr>
              <p:nvPr>
                <p:ph idx="1"/>
                <p:extLst/>
              </p:nvPr>
            </p:nvGraphicFramePr>
            <p:xfrm>
              <a:off x="574675" y="1463675"/>
              <a:ext cx="11187112" cy="3017520"/>
            </p:xfrm>
            <a:graphic>
              <a:graphicData uri="http://schemas.openxmlformats.org/drawingml/2006/table">
                <a:tbl>
                  <a:tblPr firstRow="1" bandRow="1">
                    <a:tableStyleId>{5C22544A-7EE6-4342-B048-85BDC9FD1C3A}</a:tableStyleId>
                  </a:tblPr>
                  <a:tblGrid>
                    <a:gridCol w="2796778">
                      <a:extLst>
                        <a:ext uri="{9D8B030D-6E8A-4147-A177-3AD203B41FA5}">
                          <a16:colId xmlns:a16="http://schemas.microsoft.com/office/drawing/2014/main" val="3192716545"/>
                        </a:ext>
                      </a:extLst>
                    </a:gridCol>
                    <a:gridCol w="2796778">
                      <a:extLst>
                        <a:ext uri="{9D8B030D-6E8A-4147-A177-3AD203B41FA5}">
                          <a16:colId xmlns:a16="http://schemas.microsoft.com/office/drawing/2014/main" val="3923364929"/>
                        </a:ext>
                      </a:extLst>
                    </a:gridCol>
                    <a:gridCol w="2862558">
                      <a:extLst>
                        <a:ext uri="{9D8B030D-6E8A-4147-A177-3AD203B41FA5}">
                          <a16:colId xmlns:a16="http://schemas.microsoft.com/office/drawing/2014/main" val="2325408848"/>
                        </a:ext>
                      </a:extLst>
                    </a:gridCol>
                    <a:gridCol w="2730998">
                      <a:extLst>
                        <a:ext uri="{9D8B030D-6E8A-4147-A177-3AD203B41FA5}">
                          <a16:colId xmlns:a16="http://schemas.microsoft.com/office/drawing/2014/main" val="3666223675"/>
                        </a:ext>
                      </a:extLst>
                    </a:gridCol>
                  </a:tblGrid>
                  <a:tr h="370840">
                    <a:tc>
                      <a:txBody>
                        <a:bodyPr/>
                        <a:lstStyle/>
                        <a:p>
                          <a:r>
                            <a:rPr lang="en-US" sz="2800" dirty="0"/>
                            <a:t>Algorithm</a:t>
                          </a:r>
                        </a:p>
                      </a:txBody>
                      <a:tcPr/>
                    </a:tc>
                    <a:tc>
                      <a:txBody>
                        <a:bodyPr/>
                        <a:lstStyle/>
                        <a:p>
                          <a:r>
                            <a:rPr lang="en-US" sz="2800" dirty="0"/>
                            <a:t>Running Time</a:t>
                          </a:r>
                        </a:p>
                      </a:txBody>
                      <a:tcPr/>
                    </a:tc>
                    <a:tc>
                      <a:txBody>
                        <a:bodyPr/>
                        <a:lstStyle/>
                        <a:p>
                          <a:r>
                            <a:rPr lang="en-US" sz="2800" dirty="0"/>
                            <a:t>Special Case</a:t>
                          </a:r>
                        </a:p>
                      </a:txBody>
                      <a:tcPr/>
                    </a:tc>
                    <a:tc>
                      <a:txBody>
                        <a:bodyPr/>
                        <a:lstStyle/>
                        <a:p>
                          <a:r>
                            <a:rPr lang="en-US" sz="2800" dirty="0"/>
                            <a:t>Negative edges?</a:t>
                          </a:r>
                        </a:p>
                      </a:txBody>
                      <a:tcPr/>
                    </a:tc>
                    <a:extLst>
                      <a:ext uri="{0D108BD9-81ED-4DB2-BD59-A6C34878D82A}">
                        <a16:rowId xmlns:a16="http://schemas.microsoft.com/office/drawing/2014/main" val="612330489"/>
                      </a:ext>
                    </a:extLst>
                  </a:tr>
                  <a:tr h="370840">
                    <a:tc>
                      <a:txBody>
                        <a:bodyPr/>
                        <a:lstStyle/>
                        <a:p>
                          <a:r>
                            <a:rPr lang="en-US" sz="2800" dirty="0"/>
                            <a:t>BFS</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sz="2800" dirty="0"/>
                        </a:p>
                      </a:txBody>
                      <a:tcPr/>
                    </a:tc>
                    <a:tc>
                      <a:txBody>
                        <a:bodyPr/>
                        <a:lstStyle/>
                        <a:p>
                          <a:r>
                            <a:rPr lang="en-US" sz="2800" dirty="0"/>
                            <a:t>ONLY unweighted graphs</a:t>
                          </a:r>
                        </a:p>
                      </a:txBody>
                      <a:tcPr/>
                    </a:tc>
                    <a:tc>
                      <a:txBody>
                        <a:bodyPr/>
                        <a:lstStyle/>
                        <a:p>
                          <a:r>
                            <a:rPr lang="en-US" sz="2800" dirty="0"/>
                            <a:t>X</a:t>
                          </a:r>
                        </a:p>
                      </a:txBody>
                      <a:tcPr/>
                    </a:tc>
                    <a:extLst>
                      <a:ext uri="{0D108BD9-81ED-4DB2-BD59-A6C34878D82A}">
                        <a16:rowId xmlns:a16="http://schemas.microsoft.com/office/drawing/2014/main" val="1194093339"/>
                      </a:ext>
                    </a:extLst>
                  </a:tr>
                  <a:tr h="370840">
                    <a:tc>
                      <a:txBody>
                        <a:bodyPr/>
                        <a:lstStyle/>
                        <a:p>
                          <a:r>
                            <a:rPr lang="en-US" sz="2800" dirty="0"/>
                            <a:t>Simple DP</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sz="2800" dirty="0"/>
                        </a:p>
                      </a:txBody>
                      <a:tcPr/>
                    </a:tc>
                    <a:tc>
                      <a:txBody>
                        <a:bodyPr/>
                        <a:lstStyle/>
                        <a:p>
                          <a:r>
                            <a:rPr lang="en-US" sz="2800" dirty="0"/>
                            <a:t>ONLY for DAGs</a:t>
                          </a:r>
                        </a:p>
                      </a:txBody>
                      <a:tcPr/>
                    </a:tc>
                    <a:tc>
                      <a:txBody>
                        <a:bodyPr/>
                        <a:lstStyle/>
                        <a:p>
                          <a:r>
                            <a:rPr lang="en-US" sz="2800" dirty="0"/>
                            <a:t>X</a:t>
                          </a:r>
                        </a:p>
                      </a:txBody>
                      <a:tcPr/>
                    </a:tc>
                    <a:extLst>
                      <a:ext uri="{0D108BD9-81ED-4DB2-BD59-A6C34878D82A}">
                        <a16:rowId xmlns:a16="http://schemas.microsoft.com/office/drawing/2014/main" val="2487608258"/>
                      </a:ext>
                    </a:extLst>
                  </a:tr>
                  <a:tr h="370840">
                    <a:tc>
                      <a:txBody>
                        <a:bodyPr/>
                        <a:lstStyle/>
                        <a:p>
                          <a:r>
                            <a:rPr lang="en-US" sz="2800" dirty="0"/>
                            <a:t>Dijkstra’s</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endParaRPr lang="en-US" sz="2800" dirty="0"/>
                        </a:p>
                      </a:txBody>
                      <a:tcPr/>
                    </a:tc>
                    <a:tc>
                      <a:txBody>
                        <a:bodyPr/>
                        <a:lstStyle/>
                        <a:p>
                          <a:r>
                            <a:rPr lang="en-US" sz="2800" dirty="0"/>
                            <a:t>X</a:t>
                          </a:r>
                        </a:p>
                      </a:txBody>
                      <a:tcPr/>
                    </a:tc>
                    <a:extLst>
                      <a:ext uri="{0D108BD9-81ED-4DB2-BD59-A6C34878D82A}">
                        <a16:rowId xmlns:a16="http://schemas.microsoft.com/office/drawing/2014/main" val="3366299455"/>
                      </a:ext>
                    </a:extLst>
                  </a:tr>
                  <a:tr h="370840">
                    <a:tc>
                      <a:txBody>
                        <a:bodyPr/>
                        <a:lstStyle/>
                        <a:p>
                          <a:r>
                            <a:rPr lang="en-US" sz="2800" dirty="0"/>
                            <a:t>Bellman-Ford</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𝑚𝑛</m:t>
                                </m:r>
                                <m:r>
                                  <a:rPr lang="en-US" sz="2800" b="0" i="1" smtClean="0">
                                    <a:latin typeface="Cambria Math" panose="02040503050406030204" pitchFamily="18" charset="0"/>
                                  </a:rPr>
                                  <m:t>)</m:t>
                                </m:r>
                              </m:oMath>
                            </m:oMathPara>
                          </a14:m>
                          <a:endParaRPr lang="en-US" sz="2800" dirty="0"/>
                        </a:p>
                      </a:txBody>
                      <a:tcPr/>
                    </a:tc>
                    <a:tc>
                      <a:txBody>
                        <a:bodyPr/>
                        <a:lstStyle/>
                        <a:p>
                          <a:endParaRPr lang="en-US" sz="2800" dirty="0"/>
                        </a:p>
                      </a:txBody>
                      <a:tcPr/>
                    </a:tc>
                    <a:tc>
                      <a:txBody>
                        <a:bodyPr/>
                        <a:lstStyle/>
                        <a:p>
                          <a:r>
                            <a:rPr lang="en-US" sz="2800" dirty="0"/>
                            <a:t>???</a:t>
                          </a:r>
                        </a:p>
                      </a:txBody>
                      <a:tcPr/>
                    </a:tc>
                    <a:extLst>
                      <a:ext uri="{0D108BD9-81ED-4DB2-BD59-A6C34878D82A}">
                        <a16:rowId xmlns:a16="http://schemas.microsoft.com/office/drawing/2014/main" val="425910239"/>
                      </a:ext>
                    </a:extLst>
                  </a:tr>
                </a:tbl>
              </a:graphicData>
            </a:graphic>
          </p:graphicFrame>
        </mc:Choice>
        <mc:Fallback xmlns="">
          <p:graphicFrame>
            <p:nvGraphicFramePr>
              <p:cNvPr id="4" name="Content Placeholder 3">
                <a:extLst>
                  <a:ext uri="{FF2B5EF4-FFF2-40B4-BE49-F238E27FC236}">
                    <a16:creationId xmlns:a16="http://schemas.microsoft.com/office/drawing/2014/main" id="{A860B3C2-19A5-49D0-B90A-595775A25957}"/>
                  </a:ext>
                </a:extLst>
              </p:cNvPr>
              <p:cNvGraphicFramePr>
                <a:graphicFrameLocks noGrp="1"/>
              </p:cNvGraphicFramePr>
              <p:nvPr>
                <p:ph idx="1"/>
                <p:extLst>
                  <p:ext uri="{D42A27DB-BD31-4B8C-83A1-F6EECF244321}">
                    <p14:modId xmlns:p14="http://schemas.microsoft.com/office/powerpoint/2010/main" val="3525011380"/>
                  </p:ext>
                </p:extLst>
              </p:nvPr>
            </p:nvGraphicFramePr>
            <p:xfrm>
              <a:off x="574675" y="1463675"/>
              <a:ext cx="11187112" cy="3017520"/>
            </p:xfrm>
            <a:graphic>
              <a:graphicData uri="http://schemas.openxmlformats.org/drawingml/2006/table">
                <a:tbl>
                  <a:tblPr firstRow="1" bandRow="1">
                    <a:tableStyleId>{5C22544A-7EE6-4342-B048-85BDC9FD1C3A}</a:tableStyleId>
                  </a:tblPr>
                  <a:tblGrid>
                    <a:gridCol w="2796778">
                      <a:extLst>
                        <a:ext uri="{9D8B030D-6E8A-4147-A177-3AD203B41FA5}">
                          <a16:colId xmlns:a16="http://schemas.microsoft.com/office/drawing/2014/main" val="3192716545"/>
                        </a:ext>
                      </a:extLst>
                    </a:gridCol>
                    <a:gridCol w="2796778">
                      <a:extLst>
                        <a:ext uri="{9D8B030D-6E8A-4147-A177-3AD203B41FA5}">
                          <a16:colId xmlns:a16="http://schemas.microsoft.com/office/drawing/2014/main" val="3923364929"/>
                        </a:ext>
                      </a:extLst>
                    </a:gridCol>
                    <a:gridCol w="2862558">
                      <a:extLst>
                        <a:ext uri="{9D8B030D-6E8A-4147-A177-3AD203B41FA5}">
                          <a16:colId xmlns:a16="http://schemas.microsoft.com/office/drawing/2014/main" val="2325408848"/>
                        </a:ext>
                      </a:extLst>
                    </a:gridCol>
                    <a:gridCol w="2730998">
                      <a:extLst>
                        <a:ext uri="{9D8B030D-6E8A-4147-A177-3AD203B41FA5}">
                          <a16:colId xmlns:a16="http://schemas.microsoft.com/office/drawing/2014/main" val="3666223675"/>
                        </a:ext>
                      </a:extLst>
                    </a:gridCol>
                  </a:tblGrid>
                  <a:tr h="518160">
                    <a:tc>
                      <a:txBody>
                        <a:bodyPr/>
                        <a:lstStyle/>
                        <a:p>
                          <a:r>
                            <a:rPr lang="en-US" sz="2800" dirty="0"/>
                            <a:t>Algorithm</a:t>
                          </a:r>
                        </a:p>
                      </a:txBody>
                      <a:tcPr/>
                    </a:tc>
                    <a:tc>
                      <a:txBody>
                        <a:bodyPr/>
                        <a:lstStyle/>
                        <a:p>
                          <a:r>
                            <a:rPr lang="en-US" sz="2800" dirty="0"/>
                            <a:t>Running Time</a:t>
                          </a:r>
                        </a:p>
                      </a:txBody>
                      <a:tcPr/>
                    </a:tc>
                    <a:tc>
                      <a:txBody>
                        <a:bodyPr/>
                        <a:lstStyle/>
                        <a:p>
                          <a:r>
                            <a:rPr lang="en-US" sz="2800" dirty="0"/>
                            <a:t>Special Case</a:t>
                          </a:r>
                        </a:p>
                      </a:txBody>
                      <a:tcPr/>
                    </a:tc>
                    <a:tc>
                      <a:txBody>
                        <a:bodyPr/>
                        <a:lstStyle/>
                        <a:p>
                          <a:r>
                            <a:rPr lang="en-US" sz="2800" dirty="0"/>
                            <a:t>Negative edges?</a:t>
                          </a:r>
                        </a:p>
                      </a:txBody>
                      <a:tcPr/>
                    </a:tc>
                    <a:extLst>
                      <a:ext uri="{0D108BD9-81ED-4DB2-BD59-A6C34878D82A}">
                        <a16:rowId xmlns:a16="http://schemas.microsoft.com/office/drawing/2014/main" val="612330489"/>
                      </a:ext>
                    </a:extLst>
                  </a:tr>
                  <a:tr h="944880">
                    <a:tc>
                      <a:txBody>
                        <a:bodyPr/>
                        <a:lstStyle/>
                        <a:p>
                          <a:r>
                            <a:rPr lang="en-US" sz="2800" dirty="0"/>
                            <a:t>BFS</a:t>
                          </a:r>
                        </a:p>
                      </a:txBody>
                      <a:tcPr/>
                    </a:tc>
                    <a:tc>
                      <a:txBody>
                        <a:bodyPr/>
                        <a:lstStyle/>
                        <a:p>
                          <a:endParaRPr lang="en-US"/>
                        </a:p>
                      </a:txBody>
                      <a:tcPr>
                        <a:blipFill>
                          <a:blip r:embed="rId2"/>
                          <a:stretch>
                            <a:fillRect l="-100218" t="-61290" r="-200871" b="-182581"/>
                          </a:stretch>
                        </a:blipFill>
                      </a:tcPr>
                    </a:tc>
                    <a:tc>
                      <a:txBody>
                        <a:bodyPr/>
                        <a:lstStyle/>
                        <a:p>
                          <a:r>
                            <a:rPr lang="en-US" sz="2800" dirty="0"/>
                            <a:t>ONLY unweighted graphs</a:t>
                          </a:r>
                        </a:p>
                      </a:txBody>
                      <a:tcPr/>
                    </a:tc>
                    <a:tc>
                      <a:txBody>
                        <a:bodyPr/>
                        <a:lstStyle/>
                        <a:p>
                          <a:r>
                            <a:rPr lang="en-US" sz="2800" dirty="0"/>
                            <a:t>X</a:t>
                          </a:r>
                        </a:p>
                      </a:txBody>
                      <a:tcPr/>
                    </a:tc>
                    <a:extLst>
                      <a:ext uri="{0D108BD9-81ED-4DB2-BD59-A6C34878D82A}">
                        <a16:rowId xmlns:a16="http://schemas.microsoft.com/office/drawing/2014/main" val="1194093339"/>
                      </a:ext>
                    </a:extLst>
                  </a:tr>
                  <a:tr h="518160">
                    <a:tc>
                      <a:txBody>
                        <a:bodyPr/>
                        <a:lstStyle/>
                        <a:p>
                          <a:r>
                            <a:rPr lang="en-US" sz="2800" dirty="0"/>
                            <a:t>Simple DP</a:t>
                          </a:r>
                        </a:p>
                      </a:txBody>
                      <a:tcPr/>
                    </a:tc>
                    <a:tc>
                      <a:txBody>
                        <a:bodyPr/>
                        <a:lstStyle/>
                        <a:p>
                          <a:endParaRPr lang="en-US"/>
                        </a:p>
                      </a:txBody>
                      <a:tcPr>
                        <a:blipFill>
                          <a:blip r:embed="rId2"/>
                          <a:stretch>
                            <a:fillRect l="-100218" t="-290698" r="-200871" b="-229070"/>
                          </a:stretch>
                        </a:blipFill>
                      </a:tcPr>
                    </a:tc>
                    <a:tc>
                      <a:txBody>
                        <a:bodyPr/>
                        <a:lstStyle/>
                        <a:p>
                          <a:r>
                            <a:rPr lang="en-US" sz="2800" dirty="0"/>
                            <a:t>ONLY for DAGs</a:t>
                          </a:r>
                        </a:p>
                      </a:txBody>
                      <a:tcPr/>
                    </a:tc>
                    <a:tc>
                      <a:txBody>
                        <a:bodyPr/>
                        <a:lstStyle/>
                        <a:p>
                          <a:r>
                            <a:rPr lang="en-US" sz="2800" dirty="0"/>
                            <a:t>X</a:t>
                          </a:r>
                        </a:p>
                      </a:txBody>
                      <a:tcPr/>
                    </a:tc>
                    <a:extLst>
                      <a:ext uri="{0D108BD9-81ED-4DB2-BD59-A6C34878D82A}">
                        <a16:rowId xmlns:a16="http://schemas.microsoft.com/office/drawing/2014/main" val="2487608258"/>
                      </a:ext>
                    </a:extLst>
                  </a:tr>
                  <a:tr h="518160">
                    <a:tc>
                      <a:txBody>
                        <a:bodyPr/>
                        <a:lstStyle/>
                        <a:p>
                          <a:r>
                            <a:rPr lang="en-US" sz="2800" dirty="0"/>
                            <a:t>Dijkstra’s</a:t>
                          </a:r>
                        </a:p>
                      </a:txBody>
                      <a:tcPr/>
                    </a:tc>
                    <a:tc>
                      <a:txBody>
                        <a:bodyPr/>
                        <a:lstStyle/>
                        <a:p>
                          <a:endParaRPr lang="en-US"/>
                        </a:p>
                      </a:txBody>
                      <a:tcPr>
                        <a:blipFill>
                          <a:blip r:embed="rId2"/>
                          <a:stretch>
                            <a:fillRect l="-100218" t="-395294" r="-200871" b="-131765"/>
                          </a:stretch>
                        </a:blipFill>
                      </a:tcPr>
                    </a:tc>
                    <a:tc>
                      <a:txBody>
                        <a:bodyPr/>
                        <a:lstStyle/>
                        <a:p>
                          <a:endParaRPr lang="en-US" sz="2800" dirty="0"/>
                        </a:p>
                      </a:txBody>
                      <a:tcPr/>
                    </a:tc>
                    <a:tc>
                      <a:txBody>
                        <a:bodyPr/>
                        <a:lstStyle/>
                        <a:p>
                          <a:r>
                            <a:rPr lang="en-US" sz="2800" dirty="0"/>
                            <a:t>X</a:t>
                          </a:r>
                        </a:p>
                      </a:txBody>
                      <a:tcPr/>
                    </a:tc>
                    <a:extLst>
                      <a:ext uri="{0D108BD9-81ED-4DB2-BD59-A6C34878D82A}">
                        <a16:rowId xmlns:a16="http://schemas.microsoft.com/office/drawing/2014/main" val="3366299455"/>
                      </a:ext>
                    </a:extLst>
                  </a:tr>
                  <a:tr h="518160">
                    <a:tc>
                      <a:txBody>
                        <a:bodyPr/>
                        <a:lstStyle/>
                        <a:p>
                          <a:r>
                            <a:rPr lang="en-US" sz="2800" dirty="0"/>
                            <a:t>Bellman-Ford</a:t>
                          </a:r>
                        </a:p>
                      </a:txBody>
                      <a:tcPr/>
                    </a:tc>
                    <a:tc>
                      <a:txBody>
                        <a:bodyPr/>
                        <a:lstStyle/>
                        <a:p>
                          <a:endParaRPr lang="en-US"/>
                        </a:p>
                      </a:txBody>
                      <a:tcPr>
                        <a:blipFill>
                          <a:blip r:embed="rId2"/>
                          <a:stretch>
                            <a:fillRect l="-100218" t="-495294" r="-200871" b="-31765"/>
                          </a:stretch>
                        </a:blipFill>
                      </a:tcPr>
                    </a:tc>
                    <a:tc>
                      <a:txBody>
                        <a:bodyPr/>
                        <a:lstStyle/>
                        <a:p>
                          <a:endParaRPr lang="en-US" sz="2800" dirty="0"/>
                        </a:p>
                      </a:txBody>
                      <a:tcPr/>
                    </a:tc>
                    <a:tc>
                      <a:txBody>
                        <a:bodyPr/>
                        <a:lstStyle/>
                        <a:p>
                          <a:r>
                            <a:rPr lang="en-US" sz="2800" dirty="0"/>
                            <a:t>???</a:t>
                          </a:r>
                        </a:p>
                      </a:txBody>
                      <a:tcPr/>
                    </a:tc>
                    <a:extLst>
                      <a:ext uri="{0D108BD9-81ED-4DB2-BD59-A6C34878D82A}">
                        <a16:rowId xmlns:a16="http://schemas.microsoft.com/office/drawing/2014/main" val="425910239"/>
                      </a:ext>
                    </a:extLst>
                  </a:tr>
                </a:tbl>
              </a:graphicData>
            </a:graphic>
          </p:graphicFrame>
        </mc:Fallback>
      </mc:AlternateContent>
    </p:spTree>
    <p:extLst>
      <p:ext uri="{BB962C8B-B14F-4D97-AF65-F5344CB8AC3E}">
        <p14:creationId xmlns:p14="http://schemas.microsoft.com/office/powerpoint/2010/main" val="3246634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A644-9A1A-4B75-AEF3-B665FFF7C30C}"/>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DA0B3F-6A4A-498B-96AE-42DBCBB43B81}"/>
                  </a:ext>
                </a:extLst>
              </p:cNvPr>
              <p:cNvSpPr>
                <a:spLocks noGrp="1"/>
              </p:cNvSpPr>
              <p:nvPr>
                <p:ph idx="1"/>
              </p:nvPr>
            </p:nvSpPr>
            <p:spPr/>
            <p:txBody>
              <a:bodyPr>
                <a:normAutofit/>
              </a:bodyPr>
              <a:lstStyle/>
              <a:p>
                <a:pPr marL="0" indent="0">
                  <a:spcBef>
                    <a:spcPts val="0"/>
                  </a:spcBef>
                  <a:buNone/>
                </a:pPr>
                <a:r>
                  <a:rPr lang="en-US" dirty="0">
                    <a:latin typeface="Courier New" panose="02070309020205020404" pitchFamily="49" charset="0"/>
                    <a:cs typeface="Courier New" panose="02070309020205020404" pitchFamily="49" charset="0"/>
                  </a:rPr>
                  <a:t>Initialize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=0, </a:t>
                </a:r>
                <a:r>
                  <a:rPr lang="en-US" dirty="0" err="1">
                    <a:latin typeface="Courier New" panose="02070309020205020404" pitchFamily="49" charset="0"/>
                    <a:cs typeface="Courier New" panose="02070309020205020404" pitchFamily="49" charset="0"/>
                  </a:rPr>
                  <a:t>u.dist</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for others</a:t>
                </a:r>
              </a:p>
              <a:p>
                <a:pPr marL="0" indent="0">
                  <a:spcBef>
                    <a:spcPts val="0"/>
                  </a:spcBef>
                  <a:buNone/>
                </a:pPr>
                <a:r>
                  <a:rPr lang="en-US" dirty="0">
                    <a:latin typeface="Courier New" panose="02070309020205020404" pitchFamily="49" charset="0"/>
                    <a:cs typeface="Courier New" panose="02070309020205020404" pitchFamily="49" charset="0"/>
                  </a:rPr>
                  <a:t>for(</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from 1 to n-1)</a:t>
                </a:r>
                <a:endParaRPr lang="en-US" dirty="0">
                  <a:solidFill>
                    <a:srgbClr val="FF0000"/>
                  </a:solidFill>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for(every vertex u) //any order</a:t>
                </a:r>
              </a:p>
              <a:p>
                <a:pPr marL="0" indent="0">
                  <a:spcBef>
                    <a:spcPts val="0"/>
                  </a:spcBef>
                  <a:buNone/>
                </a:pPr>
                <a:r>
                  <a:rPr lang="en-US" dirty="0">
                    <a:latin typeface="Courier New" panose="02070309020205020404" pitchFamily="49" charset="0"/>
                    <a:cs typeface="Courier New" panose="02070309020205020404" pitchFamily="49" charset="0"/>
                  </a:rPr>
                  <a:t>	  for(each outgoing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))//better!</a:t>
                </a:r>
              </a:p>
              <a:p>
                <a:pPr marL="0" indent="0">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endIf</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spcBef>
                    <a:spcPts val="0"/>
                  </a:spcBef>
                  <a:buNone/>
                </a:pP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92DA0B3F-6A4A-498B-96AE-42DBCBB43B81}"/>
                  </a:ext>
                </a:extLst>
              </p:cNvPr>
              <p:cNvSpPr>
                <a:spLocks noGrp="1" noRot="1" noChangeAspect="1" noMove="1" noResize="1" noEditPoints="1" noAdjustHandles="1" noChangeArrowheads="1" noChangeShapeType="1" noTextEdit="1"/>
              </p:cNvSpPr>
              <p:nvPr>
                <p:ph idx="1"/>
              </p:nvPr>
            </p:nvSpPr>
            <p:spPr>
              <a:blipFill>
                <a:blip r:embed="rId2"/>
                <a:stretch>
                  <a:fillRect l="-1525" t="-188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93059216-3A5A-4913-86E2-5D67E1454471}"/>
              </a:ext>
            </a:extLst>
          </p:cNvPr>
          <p:cNvSpPr/>
          <p:nvPr/>
        </p:nvSpPr>
        <p:spPr>
          <a:xfrm>
            <a:off x="4074459" y="4563035"/>
            <a:ext cx="6602506" cy="645459"/>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What happens if there’s a negative cycle?</a:t>
            </a:r>
          </a:p>
        </p:txBody>
      </p:sp>
    </p:spTree>
    <p:extLst>
      <p:ext uri="{BB962C8B-B14F-4D97-AF65-F5344CB8AC3E}">
        <p14:creationId xmlns:p14="http://schemas.microsoft.com/office/powerpoint/2010/main" val="307305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5452F5-2207-46F5-BF07-3811A6DEF004}"/>
                  </a:ext>
                </a:extLst>
              </p:cNvPr>
              <p:cNvSpPr>
                <a:spLocks noGrp="1"/>
              </p:cNvSpPr>
              <p:nvPr>
                <p:ph sz="half" idx="1"/>
              </p:nvPr>
            </p:nvSpPr>
            <p:spPr/>
            <p:txBody>
              <a:bodyPr>
                <a:normAutofit lnSpcReduction="10000"/>
              </a:bodyPr>
              <a:lstStyle/>
              <a:p>
                <a:r>
                  <a:rPr lang="en-US" dirty="0"/>
                  <a:t>Negative Cycles</a:t>
                </a:r>
              </a:p>
              <a:p>
                <a:endParaRPr lang="en-US" dirty="0"/>
              </a:p>
              <a:p>
                <a:endParaRPr lang="en-US" dirty="0"/>
              </a:p>
              <a:p>
                <a:endParaRPr lang="en-US" dirty="0"/>
              </a:p>
              <a:p>
                <a:endParaRPr lang="en-US" dirty="0"/>
              </a:p>
              <a:p>
                <a:r>
                  <a:rPr lang="en-US" dirty="0"/>
                  <a:t>The fastest way from </a:t>
                </a:r>
                <a14:m>
                  <m:oMath xmlns:m="http://schemas.openxmlformats.org/officeDocument/2006/math">
                    <m:r>
                      <a:rPr lang="en-US" b="0" i="1" smtClean="0">
                        <a:latin typeface="Cambria Math" panose="02040503050406030204" pitchFamily="18" charset="0"/>
                      </a:rPr>
                      <m:t>𝑎</m:t>
                    </m:r>
                  </m:oMath>
                </a14:m>
                <a:r>
                  <a:rPr lang="en-US" dirty="0"/>
                  <a:t> to </a:t>
                </a:r>
                <a14:m>
                  <m:oMath xmlns:m="http://schemas.openxmlformats.org/officeDocument/2006/math">
                    <m:r>
                      <a:rPr lang="en-US" b="0" i="1" smtClean="0">
                        <a:latin typeface="Cambria Math" panose="02040503050406030204" pitchFamily="18" charset="0"/>
                      </a:rPr>
                      <m:t>𝑒</m:t>
                    </m:r>
                  </m:oMath>
                </a14:m>
                <a:endParaRPr lang="en-US" dirty="0"/>
              </a:p>
              <a:p>
                <a:r>
                  <a:rPr lang="en-US" dirty="0"/>
                  <a:t>(i.e. least-weight walk) isn’t defined!</a:t>
                </a:r>
              </a:p>
              <a:p>
                <a:r>
                  <a:rPr lang="en-US" dirty="0"/>
                  <a:t>No valid answer (</a:t>
                </a:r>
                <a14:m>
                  <m:oMath xmlns:m="http://schemas.openxmlformats.org/officeDocument/2006/math">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B75452F5-2207-46F5-BF07-3811A6DEF004}"/>
                  </a:ext>
                </a:extLst>
              </p:cNvPr>
              <p:cNvSpPr>
                <a:spLocks noGrp="1" noRot="1" noChangeAspect="1" noMove="1" noResize="1" noEditPoints="1" noAdjustHandles="1" noChangeArrowheads="1" noChangeShapeType="1" noTextEdit="1"/>
              </p:cNvSpPr>
              <p:nvPr>
                <p:ph sz="half" idx="1"/>
              </p:nvPr>
            </p:nvSpPr>
            <p:spPr>
              <a:blipFill>
                <a:blip r:embed="rId2"/>
                <a:stretch>
                  <a:fillRect l="-1467" t="-3050"/>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1DBE3842-4B88-45A4-B197-3E5F71284053}"/>
              </a:ext>
            </a:extLst>
          </p:cNvPr>
          <p:cNvSpPr>
            <a:spLocks noGrp="1"/>
          </p:cNvSpPr>
          <p:nvPr>
            <p:ph sz="half" idx="2"/>
          </p:nvPr>
        </p:nvSpPr>
        <p:spPr/>
        <p:txBody>
          <a:bodyPr/>
          <a:lstStyle/>
          <a:p>
            <a:r>
              <a:rPr lang="en-US" dirty="0"/>
              <a:t>Negative edges, but only non-negative cycles</a:t>
            </a:r>
          </a:p>
          <a:p>
            <a:endParaRPr lang="en-US" dirty="0"/>
          </a:p>
          <a:p>
            <a:endParaRPr lang="en-US" dirty="0"/>
          </a:p>
          <a:p>
            <a:endParaRPr lang="en-US" dirty="0"/>
          </a:p>
          <a:p>
            <a:endParaRPr lang="en-US" dirty="0"/>
          </a:p>
          <a:p>
            <a:r>
              <a:rPr lang="en-US" dirty="0"/>
              <a:t>Dijkstra’s might fail</a:t>
            </a:r>
          </a:p>
          <a:p>
            <a:r>
              <a:rPr lang="en-US" dirty="0"/>
              <a:t>But the shortest path IS defined.</a:t>
            </a:r>
          </a:p>
          <a:p>
            <a:r>
              <a:rPr lang="en-US" dirty="0"/>
              <a:t>There is an answer</a:t>
            </a:r>
          </a:p>
        </p:txBody>
      </p:sp>
      <p:sp>
        <p:nvSpPr>
          <p:cNvPr id="2" name="Title 1">
            <a:extLst>
              <a:ext uri="{FF2B5EF4-FFF2-40B4-BE49-F238E27FC236}">
                <a16:creationId xmlns:a16="http://schemas.microsoft.com/office/drawing/2014/main" id="{B876B7BC-D7B4-401F-9F60-B993357815D5}"/>
              </a:ext>
            </a:extLst>
          </p:cNvPr>
          <p:cNvSpPr>
            <a:spLocks noGrp="1"/>
          </p:cNvSpPr>
          <p:nvPr>
            <p:ph type="title"/>
          </p:nvPr>
        </p:nvSpPr>
        <p:spPr/>
        <p:txBody>
          <a:bodyPr/>
          <a:lstStyle/>
          <a:p>
            <a:r>
              <a:rPr lang="en-US" dirty="0"/>
              <a:t>Negative Edges</a:t>
            </a:r>
          </a:p>
        </p:txBody>
      </p:sp>
      <p:grpSp>
        <p:nvGrpSpPr>
          <p:cNvPr id="22" name="Group 21">
            <a:extLst>
              <a:ext uri="{FF2B5EF4-FFF2-40B4-BE49-F238E27FC236}">
                <a16:creationId xmlns:a16="http://schemas.microsoft.com/office/drawing/2014/main" id="{C9ED8214-8AB8-4980-8967-7B952F383B12}"/>
              </a:ext>
            </a:extLst>
          </p:cNvPr>
          <p:cNvGrpSpPr/>
          <p:nvPr/>
        </p:nvGrpSpPr>
        <p:grpSpPr>
          <a:xfrm>
            <a:off x="575239" y="1903184"/>
            <a:ext cx="4918958" cy="2298174"/>
            <a:chOff x="3528356" y="1006008"/>
            <a:chExt cx="6312860" cy="2949415"/>
          </a:xfrm>
        </p:grpSpPr>
        <p:sp>
          <p:nvSpPr>
            <p:cNvPr id="5" name="Oval 4">
              <a:extLst>
                <a:ext uri="{FF2B5EF4-FFF2-40B4-BE49-F238E27FC236}">
                  <a16:creationId xmlns:a16="http://schemas.microsoft.com/office/drawing/2014/main" id="{6DE03ED1-187A-4947-8CC2-E6E481CA35A0}"/>
                </a:ext>
              </a:extLst>
            </p:cNvPr>
            <p:cNvSpPr/>
            <p:nvPr/>
          </p:nvSpPr>
          <p:spPr>
            <a:xfrm>
              <a:off x="5958681" y="1385235"/>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6" name="Oval 5">
              <a:extLst>
                <a:ext uri="{FF2B5EF4-FFF2-40B4-BE49-F238E27FC236}">
                  <a16:creationId xmlns:a16="http://schemas.microsoft.com/office/drawing/2014/main" id="{C14AC768-7D6C-4A95-AB18-F8E30B644BF9}"/>
                </a:ext>
              </a:extLst>
            </p:cNvPr>
            <p:cNvSpPr/>
            <p:nvPr/>
          </p:nvSpPr>
          <p:spPr>
            <a:xfrm>
              <a:off x="9235653" y="148538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7" name="Oval 6">
              <a:extLst>
                <a:ext uri="{FF2B5EF4-FFF2-40B4-BE49-F238E27FC236}">
                  <a16:creationId xmlns:a16="http://schemas.microsoft.com/office/drawing/2014/main" id="{B45DF853-0080-4977-952B-B639B7C63053}"/>
                </a:ext>
              </a:extLst>
            </p:cNvPr>
            <p:cNvSpPr/>
            <p:nvPr/>
          </p:nvSpPr>
          <p:spPr>
            <a:xfrm>
              <a:off x="3528356" y="117893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8" name="Oval 7">
              <a:extLst>
                <a:ext uri="{FF2B5EF4-FFF2-40B4-BE49-F238E27FC236}">
                  <a16:creationId xmlns:a16="http://schemas.microsoft.com/office/drawing/2014/main" id="{840A3DD6-25DA-49B1-A506-5DBB823EFFB1}"/>
                </a:ext>
              </a:extLst>
            </p:cNvPr>
            <p:cNvSpPr/>
            <p:nvPr/>
          </p:nvSpPr>
          <p:spPr>
            <a:xfrm>
              <a:off x="6937677" y="2933643"/>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9" name="Oval 8">
              <a:extLst>
                <a:ext uri="{FF2B5EF4-FFF2-40B4-BE49-F238E27FC236}">
                  <a16:creationId xmlns:a16="http://schemas.microsoft.com/office/drawing/2014/main" id="{980FBC54-CDB5-405D-A72C-433EDCAABD1D}"/>
                </a:ext>
              </a:extLst>
            </p:cNvPr>
            <p:cNvSpPr/>
            <p:nvPr/>
          </p:nvSpPr>
          <p:spPr>
            <a:xfrm>
              <a:off x="4979688" y="293364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10" name="Straight Arrow Connector 9">
              <a:extLst>
                <a:ext uri="{FF2B5EF4-FFF2-40B4-BE49-F238E27FC236}">
                  <a16:creationId xmlns:a16="http://schemas.microsoft.com/office/drawing/2014/main" id="{9DA0C29C-E05F-4567-AC6E-A9B7B8076CEB}"/>
                </a:ext>
              </a:extLst>
            </p:cNvPr>
            <p:cNvCxnSpPr>
              <a:cxnSpLocks/>
              <a:stCxn id="9" idx="0"/>
              <a:endCxn id="5" idx="3"/>
            </p:cNvCxnSpPr>
            <p:nvPr/>
          </p:nvCxnSpPr>
          <p:spPr>
            <a:xfrm flipV="1">
              <a:off x="5282470" y="1902115"/>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2F243A-22CC-421C-AF4A-C899C5AB3C69}"/>
                </a:ext>
              </a:extLst>
            </p:cNvPr>
            <p:cNvCxnSpPr>
              <a:cxnSpLocks/>
            </p:cNvCxnSpPr>
            <p:nvPr/>
          </p:nvCxnSpPr>
          <p:spPr>
            <a:xfrm>
              <a:off x="6475564" y="1902115"/>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46D65C-7900-4160-8634-AB3102FA6ACD}"/>
                </a:ext>
              </a:extLst>
            </p:cNvPr>
            <p:cNvCxnSpPr>
              <a:cxnSpLocks/>
              <a:stCxn id="9" idx="6"/>
              <a:endCxn id="8" idx="2"/>
            </p:cNvCxnSpPr>
            <p:nvPr/>
          </p:nvCxnSpPr>
          <p:spPr>
            <a:xfrm flipV="1">
              <a:off x="5585251" y="3236425"/>
              <a:ext cx="1352426" cy="1"/>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B846B70-62B5-4386-B53A-F78D8A792BA8}"/>
                </a:ext>
              </a:extLst>
            </p:cNvPr>
            <p:cNvCxnSpPr>
              <a:cxnSpLocks/>
              <a:stCxn id="8" idx="7"/>
              <a:endCxn id="6" idx="3"/>
            </p:cNvCxnSpPr>
            <p:nvPr/>
          </p:nvCxnSpPr>
          <p:spPr>
            <a:xfrm flipV="1">
              <a:off x="7454557" y="2002261"/>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691370D-D71D-4C9A-B744-4D4A4D2288E4}"/>
                </a:ext>
              </a:extLst>
            </p:cNvPr>
            <p:cNvCxnSpPr>
              <a:cxnSpLocks/>
              <a:stCxn id="5" idx="6"/>
              <a:endCxn id="6" idx="2"/>
            </p:cNvCxnSpPr>
            <p:nvPr/>
          </p:nvCxnSpPr>
          <p:spPr>
            <a:xfrm>
              <a:off x="6564244" y="1688017"/>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8009732-8CE0-4EA5-A40D-6B1AF8FD1789}"/>
                </a:ext>
              </a:extLst>
            </p:cNvPr>
            <p:cNvCxnSpPr>
              <a:cxnSpLocks/>
              <a:stCxn id="7" idx="6"/>
              <a:endCxn id="5" idx="2"/>
            </p:cNvCxnSpPr>
            <p:nvPr/>
          </p:nvCxnSpPr>
          <p:spPr>
            <a:xfrm>
              <a:off x="4133919" y="1481716"/>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8035A19-EDFF-428A-B267-FE1404977B78}"/>
                </a:ext>
              </a:extLst>
            </p:cNvPr>
            <p:cNvSpPr txBox="1"/>
            <p:nvPr/>
          </p:nvSpPr>
          <p:spPr>
            <a:xfrm>
              <a:off x="4753067" y="1006008"/>
              <a:ext cx="1058792" cy="523220"/>
            </a:xfrm>
            <a:prstGeom prst="rect">
              <a:avLst/>
            </a:prstGeom>
            <a:noFill/>
          </p:spPr>
          <p:txBody>
            <a:bodyPr wrap="square" rtlCol="0">
              <a:spAutoFit/>
            </a:bodyPr>
            <a:lstStyle/>
            <a:p>
              <a:r>
                <a:rPr lang="en-US" sz="2800" dirty="0"/>
                <a:t>6</a:t>
              </a:r>
            </a:p>
          </p:txBody>
        </p:sp>
        <p:sp>
          <p:nvSpPr>
            <p:cNvPr id="17" name="TextBox 16">
              <a:extLst>
                <a:ext uri="{FF2B5EF4-FFF2-40B4-BE49-F238E27FC236}">
                  <a16:creationId xmlns:a16="http://schemas.microsoft.com/office/drawing/2014/main" id="{68898156-79E7-4A9C-A66C-0422EB104059}"/>
                </a:ext>
              </a:extLst>
            </p:cNvPr>
            <p:cNvSpPr txBox="1"/>
            <p:nvPr/>
          </p:nvSpPr>
          <p:spPr>
            <a:xfrm>
              <a:off x="5055855" y="2026381"/>
              <a:ext cx="1058792" cy="523220"/>
            </a:xfrm>
            <a:prstGeom prst="rect">
              <a:avLst/>
            </a:prstGeom>
            <a:noFill/>
          </p:spPr>
          <p:txBody>
            <a:bodyPr wrap="square" rtlCol="0">
              <a:spAutoFit/>
            </a:bodyPr>
            <a:lstStyle/>
            <a:p>
              <a:r>
                <a:rPr lang="en-US" sz="2800" dirty="0"/>
                <a:t>3</a:t>
              </a:r>
            </a:p>
          </p:txBody>
        </p:sp>
        <p:sp>
          <p:nvSpPr>
            <p:cNvPr id="18" name="TextBox 17">
              <a:extLst>
                <a:ext uri="{FF2B5EF4-FFF2-40B4-BE49-F238E27FC236}">
                  <a16:creationId xmlns:a16="http://schemas.microsoft.com/office/drawing/2014/main" id="{D6C64966-8C72-4810-891D-DF411C396579}"/>
                </a:ext>
              </a:extLst>
            </p:cNvPr>
            <p:cNvSpPr txBox="1"/>
            <p:nvPr/>
          </p:nvSpPr>
          <p:spPr>
            <a:xfrm>
              <a:off x="6780395" y="2076808"/>
              <a:ext cx="1058792" cy="523220"/>
            </a:xfrm>
            <a:prstGeom prst="rect">
              <a:avLst/>
            </a:prstGeom>
            <a:noFill/>
          </p:spPr>
          <p:txBody>
            <a:bodyPr wrap="square" rtlCol="0">
              <a:spAutoFit/>
            </a:bodyPr>
            <a:lstStyle/>
            <a:p>
              <a:r>
                <a:rPr lang="en-US" sz="2800" dirty="0"/>
                <a:t>2</a:t>
              </a:r>
            </a:p>
          </p:txBody>
        </p:sp>
        <p:sp>
          <p:nvSpPr>
            <p:cNvPr id="19" name="TextBox 18">
              <a:extLst>
                <a:ext uri="{FF2B5EF4-FFF2-40B4-BE49-F238E27FC236}">
                  <a16:creationId xmlns:a16="http://schemas.microsoft.com/office/drawing/2014/main" id="{5FBC774E-BB3F-44EB-8FF0-51DB3235478C}"/>
                </a:ext>
              </a:extLst>
            </p:cNvPr>
            <p:cNvSpPr txBox="1"/>
            <p:nvPr/>
          </p:nvSpPr>
          <p:spPr>
            <a:xfrm>
              <a:off x="5974103" y="3283936"/>
              <a:ext cx="1058792" cy="671487"/>
            </a:xfrm>
            <a:prstGeom prst="rect">
              <a:avLst/>
            </a:prstGeom>
            <a:noFill/>
          </p:spPr>
          <p:txBody>
            <a:bodyPr wrap="square" rtlCol="0">
              <a:spAutoFit/>
            </a:bodyPr>
            <a:lstStyle/>
            <a:p>
              <a:r>
                <a:rPr lang="en-US" sz="2800" dirty="0"/>
                <a:t>-8</a:t>
              </a:r>
            </a:p>
          </p:txBody>
        </p:sp>
        <p:sp>
          <p:nvSpPr>
            <p:cNvPr id="20" name="TextBox 19">
              <a:extLst>
                <a:ext uri="{FF2B5EF4-FFF2-40B4-BE49-F238E27FC236}">
                  <a16:creationId xmlns:a16="http://schemas.microsoft.com/office/drawing/2014/main" id="{EC3A34FB-2BA8-4099-B583-29725B58F0B5}"/>
                </a:ext>
              </a:extLst>
            </p:cNvPr>
            <p:cNvSpPr txBox="1"/>
            <p:nvPr/>
          </p:nvSpPr>
          <p:spPr>
            <a:xfrm>
              <a:off x="8244144" y="2672033"/>
              <a:ext cx="1058792" cy="523220"/>
            </a:xfrm>
            <a:prstGeom prst="rect">
              <a:avLst/>
            </a:prstGeom>
            <a:noFill/>
          </p:spPr>
          <p:txBody>
            <a:bodyPr wrap="square" rtlCol="0">
              <a:spAutoFit/>
            </a:bodyPr>
            <a:lstStyle/>
            <a:p>
              <a:r>
                <a:rPr lang="en-US" sz="2800" dirty="0"/>
                <a:t>1</a:t>
              </a:r>
            </a:p>
          </p:txBody>
        </p:sp>
        <p:sp>
          <p:nvSpPr>
            <p:cNvPr id="21" name="TextBox 20">
              <a:extLst>
                <a:ext uri="{FF2B5EF4-FFF2-40B4-BE49-F238E27FC236}">
                  <a16:creationId xmlns:a16="http://schemas.microsoft.com/office/drawing/2014/main" id="{0DD0AC30-E803-462C-901F-518FBC72D705}"/>
                </a:ext>
              </a:extLst>
            </p:cNvPr>
            <p:cNvSpPr txBox="1"/>
            <p:nvPr/>
          </p:nvSpPr>
          <p:spPr>
            <a:xfrm>
              <a:off x="7431314" y="1195631"/>
              <a:ext cx="1058792" cy="523220"/>
            </a:xfrm>
            <a:prstGeom prst="rect">
              <a:avLst/>
            </a:prstGeom>
            <a:noFill/>
          </p:spPr>
          <p:txBody>
            <a:bodyPr wrap="square" rtlCol="0">
              <a:spAutoFit/>
            </a:bodyPr>
            <a:lstStyle/>
            <a:p>
              <a:r>
                <a:rPr lang="en-US" sz="2800" dirty="0"/>
                <a:t>5</a:t>
              </a:r>
            </a:p>
          </p:txBody>
        </p:sp>
      </p:grpSp>
      <p:grpSp>
        <p:nvGrpSpPr>
          <p:cNvPr id="23" name="Group 22">
            <a:extLst>
              <a:ext uri="{FF2B5EF4-FFF2-40B4-BE49-F238E27FC236}">
                <a16:creationId xmlns:a16="http://schemas.microsoft.com/office/drawing/2014/main" id="{E4C25B01-7043-4063-A771-35E430F0DF54}"/>
              </a:ext>
            </a:extLst>
          </p:cNvPr>
          <p:cNvGrpSpPr/>
          <p:nvPr/>
        </p:nvGrpSpPr>
        <p:grpSpPr>
          <a:xfrm>
            <a:off x="6225950" y="2198676"/>
            <a:ext cx="4918958" cy="2298174"/>
            <a:chOff x="3528356" y="1006008"/>
            <a:chExt cx="6312860" cy="2949415"/>
          </a:xfrm>
        </p:grpSpPr>
        <p:sp>
          <p:nvSpPr>
            <p:cNvPr id="24" name="Oval 23">
              <a:extLst>
                <a:ext uri="{FF2B5EF4-FFF2-40B4-BE49-F238E27FC236}">
                  <a16:creationId xmlns:a16="http://schemas.microsoft.com/office/drawing/2014/main" id="{818BC9DA-8692-4124-BFCC-0A7E942E4AC9}"/>
                </a:ext>
              </a:extLst>
            </p:cNvPr>
            <p:cNvSpPr/>
            <p:nvPr/>
          </p:nvSpPr>
          <p:spPr>
            <a:xfrm>
              <a:off x="5958681" y="1385235"/>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25" name="Oval 24">
              <a:extLst>
                <a:ext uri="{FF2B5EF4-FFF2-40B4-BE49-F238E27FC236}">
                  <a16:creationId xmlns:a16="http://schemas.microsoft.com/office/drawing/2014/main" id="{81F2D922-4775-4859-80DD-5895796BF3A0}"/>
                </a:ext>
              </a:extLst>
            </p:cNvPr>
            <p:cNvSpPr/>
            <p:nvPr/>
          </p:nvSpPr>
          <p:spPr>
            <a:xfrm>
              <a:off x="9235653" y="148538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p>
          </p:txBody>
        </p:sp>
        <p:sp>
          <p:nvSpPr>
            <p:cNvPr id="26" name="Oval 25">
              <a:extLst>
                <a:ext uri="{FF2B5EF4-FFF2-40B4-BE49-F238E27FC236}">
                  <a16:creationId xmlns:a16="http://schemas.microsoft.com/office/drawing/2014/main" id="{31A33D58-5AFB-4CF9-BBC3-8A051AC45EC4}"/>
                </a:ext>
              </a:extLst>
            </p:cNvPr>
            <p:cNvSpPr/>
            <p:nvPr/>
          </p:nvSpPr>
          <p:spPr>
            <a:xfrm>
              <a:off x="3528356" y="117893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27" name="Oval 26">
              <a:extLst>
                <a:ext uri="{FF2B5EF4-FFF2-40B4-BE49-F238E27FC236}">
                  <a16:creationId xmlns:a16="http://schemas.microsoft.com/office/drawing/2014/main" id="{4579D608-83A9-4BF1-86CF-CC84A5815164}"/>
                </a:ext>
              </a:extLst>
            </p:cNvPr>
            <p:cNvSpPr/>
            <p:nvPr/>
          </p:nvSpPr>
          <p:spPr>
            <a:xfrm>
              <a:off x="6937677" y="2933643"/>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28" name="Oval 27">
              <a:extLst>
                <a:ext uri="{FF2B5EF4-FFF2-40B4-BE49-F238E27FC236}">
                  <a16:creationId xmlns:a16="http://schemas.microsoft.com/office/drawing/2014/main" id="{CC3CB88F-1F1C-44D4-95CE-A5F660B0ACC6}"/>
                </a:ext>
              </a:extLst>
            </p:cNvPr>
            <p:cNvSpPr/>
            <p:nvPr/>
          </p:nvSpPr>
          <p:spPr>
            <a:xfrm>
              <a:off x="4979688" y="293364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29" name="Straight Arrow Connector 28">
              <a:extLst>
                <a:ext uri="{FF2B5EF4-FFF2-40B4-BE49-F238E27FC236}">
                  <a16:creationId xmlns:a16="http://schemas.microsoft.com/office/drawing/2014/main" id="{380E22FB-5ACB-486D-8308-3CB6F01C2756}"/>
                </a:ext>
              </a:extLst>
            </p:cNvPr>
            <p:cNvCxnSpPr>
              <a:cxnSpLocks/>
              <a:stCxn id="28" idx="0"/>
              <a:endCxn id="24" idx="3"/>
            </p:cNvCxnSpPr>
            <p:nvPr/>
          </p:nvCxnSpPr>
          <p:spPr>
            <a:xfrm flipV="1">
              <a:off x="5282470" y="1902115"/>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5F6AA90-4AEE-4C87-9DFD-AF0BF65BB7DA}"/>
                </a:ext>
              </a:extLst>
            </p:cNvPr>
            <p:cNvCxnSpPr>
              <a:cxnSpLocks/>
            </p:cNvCxnSpPr>
            <p:nvPr/>
          </p:nvCxnSpPr>
          <p:spPr>
            <a:xfrm>
              <a:off x="6475564" y="1902115"/>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8E72D5-9CEF-4D39-8E46-A845D4977BA3}"/>
                </a:ext>
              </a:extLst>
            </p:cNvPr>
            <p:cNvCxnSpPr>
              <a:cxnSpLocks/>
              <a:stCxn id="28" idx="6"/>
              <a:endCxn id="27" idx="2"/>
            </p:cNvCxnSpPr>
            <p:nvPr/>
          </p:nvCxnSpPr>
          <p:spPr>
            <a:xfrm flipV="1">
              <a:off x="5585251" y="3236425"/>
              <a:ext cx="1352426" cy="1"/>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79BD357-0251-4EC1-81DB-9337380FDF5E}"/>
                </a:ext>
              </a:extLst>
            </p:cNvPr>
            <p:cNvCxnSpPr>
              <a:cxnSpLocks/>
              <a:stCxn id="27" idx="7"/>
              <a:endCxn id="25" idx="3"/>
            </p:cNvCxnSpPr>
            <p:nvPr/>
          </p:nvCxnSpPr>
          <p:spPr>
            <a:xfrm flipV="1">
              <a:off x="7454557" y="2002261"/>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F84AC3E-33E1-45C9-B767-2E1A214CC112}"/>
                </a:ext>
              </a:extLst>
            </p:cNvPr>
            <p:cNvCxnSpPr>
              <a:cxnSpLocks/>
              <a:stCxn id="24" idx="6"/>
              <a:endCxn id="25" idx="2"/>
            </p:cNvCxnSpPr>
            <p:nvPr/>
          </p:nvCxnSpPr>
          <p:spPr>
            <a:xfrm>
              <a:off x="6564244" y="1688017"/>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E0EE368-A6EA-4B4F-9E89-682ABA859694}"/>
                </a:ext>
              </a:extLst>
            </p:cNvPr>
            <p:cNvCxnSpPr>
              <a:cxnSpLocks/>
              <a:stCxn id="26" idx="6"/>
              <a:endCxn id="24" idx="2"/>
            </p:cNvCxnSpPr>
            <p:nvPr/>
          </p:nvCxnSpPr>
          <p:spPr>
            <a:xfrm>
              <a:off x="4133919" y="1481716"/>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4D603C2-4F24-4478-AB38-5DDA906E8548}"/>
                </a:ext>
              </a:extLst>
            </p:cNvPr>
            <p:cNvSpPr txBox="1"/>
            <p:nvPr/>
          </p:nvSpPr>
          <p:spPr>
            <a:xfrm>
              <a:off x="4753067" y="1006008"/>
              <a:ext cx="1058792" cy="523220"/>
            </a:xfrm>
            <a:prstGeom prst="rect">
              <a:avLst/>
            </a:prstGeom>
            <a:noFill/>
          </p:spPr>
          <p:txBody>
            <a:bodyPr wrap="square" rtlCol="0">
              <a:spAutoFit/>
            </a:bodyPr>
            <a:lstStyle/>
            <a:p>
              <a:r>
                <a:rPr lang="en-US" sz="2800" dirty="0"/>
                <a:t>6</a:t>
              </a:r>
            </a:p>
          </p:txBody>
        </p:sp>
        <p:sp>
          <p:nvSpPr>
            <p:cNvPr id="36" name="TextBox 35">
              <a:extLst>
                <a:ext uri="{FF2B5EF4-FFF2-40B4-BE49-F238E27FC236}">
                  <a16:creationId xmlns:a16="http://schemas.microsoft.com/office/drawing/2014/main" id="{F70B43B1-4067-42C0-B7FC-F7D60D3988C2}"/>
                </a:ext>
              </a:extLst>
            </p:cNvPr>
            <p:cNvSpPr txBox="1"/>
            <p:nvPr/>
          </p:nvSpPr>
          <p:spPr>
            <a:xfrm>
              <a:off x="5055855" y="2026381"/>
              <a:ext cx="1058792" cy="523220"/>
            </a:xfrm>
            <a:prstGeom prst="rect">
              <a:avLst/>
            </a:prstGeom>
            <a:noFill/>
          </p:spPr>
          <p:txBody>
            <a:bodyPr wrap="square" rtlCol="0">
              <a:spAutoFit/>
            </a:bodyPr>
            <a:lstStyle/>
            <a:p>
              <a:r>
                <a:rPr lang="en-US" sz="2800" dirty="0"/>
                <a:t>3</a:t>
              </a:r>
            </a:p>
          </p:txBody>
        </p:sp>
        <p:sp>
          <p:nvSpPr>
            <p:cNvPr id="37" name="TextBox 36">
              <a:extLst>
                <a:ext uri="{FF2B5EF4-FFF2-40B4-BE49-F238E27FC236}">
                  <a16:creationId xmlns:a16="http://schemas.microsoft.com/office/drawing/2014/main" id="{9EE7F4E4-E9E1-48B0-9774-B9EB921EC3FB}"/>
                </a:ext>
              </a:extLst>
            </p:cNvPr>
            <p:cNvSpPr txBox="1"/>
            <p:nvPr/>
          </p:nvSpPr>
          <p:spPr>
            <a:xfrm>
              <a:off x="6780395" y="2076808"/>
              <a:ext cx="1058792" cy="523220"/>
            </a:xfrm>
            <a:prstGeom prst="rect">
              <a:avLst/>
            </a:prstGeom>
            <a:noFill/>
          </p:spPr>
          <p:txBody>
            <a:bodyPr wrap="square" rtlCol="0">
              <a:spAutoFit/>
            </a:bodyPr>
            <a:lstStyle/>
            <a:p>
              <a:r>
                <a:rPr lang="en-US" sz="2800" dirty="0"/>
                <a:t>2</a:t>
              </a:r>
            </a:p>
          </p:txBody>
        </p:sp>
        <p:sp>
          <p:nvSpPr>
            <p:cNvPr id="38" name="TextBox 37">
              <a:extLst>
                <a:ext uri="{FF2B5EF4-FFF2-40B4-BE49-F238E27FC236}">
                  <a16:creationId xmlns:a16="http://schemas.microsoft.com/office/drawing/2014/main" id="{D9C352C5-E5C8-482C-93A5-8F087B462191}"/>
                </a:ext>
              </a:extLst>
            </p:cNvPr>
            <p:cNvSpPr txBox="1"/>
            <p:nvPr/>
          </p:nvSpPr>
          <p:spPr>
            <a:xfrm>
              <a:off x="5974103" y="3283936"/>
              <a:ext cx="1058792" cy="671487"/>
            </a:xfrm>
            <a:prstGeom prst="rect">
              <a:avLst/>
            </a:prstGeom>
            <a:noFill/>
          </p:spPr>
          <p:txBody>
            <a:bodyPr wrap="square" rtlCol="0">
              <a:spAutoFit/>
            </a:bodyPr>
            <a:lstStyle/>
            <a:p>
              <a:r>
                <a:rPr lang="en-US" sz="2800" dirty="0"/>
                <a:t>-3</a:t>
              </a:r>
            </a:p>
          </p:txBody>
        </p:sp>
        <p:sp>
          <p:nvSpPr>
            <p:cNvPr id="39" name="TextBox 38">
              <a:extLst>
                <a:ext uri="{FF2B5EF4-FFF2-40B4-BE49-F238E27FC236}">
                  <a16:creationId xmlns:a16="http://schemas.microsoft.com/office/drawing/2014/main" id="{456153B1-0335-48F8-A922-9B35CCAA3DC7}"/>
                </a:ext>
              </a:extLst>
            </p:cNvPr>
            <p:cNvSpPr txBox="1"/>
            <p:nvPr/>
          </p:nvSpPr>
          <p:spPr>
            <a:xfrm>
              <a:off x="8244144" y="2672033"/>
              <a:ext cx="1058792" cy="523220"/>
            </a:xfrm>
            <a:prstGeom prst="rect">
              <a:avLst/>
            </a:prstGeom>
            <a:noFill/>
          </p:spPr>
          <p:txBody>
            <a:bodyPr wrap="square" rtlCol="0">
              <a:spAutoFit/>
            </a:bodyPr>
            <a:lstStyle/>
            <a:p>
              <a:r>
                <a:rPr lang="en-US" sz="2800" dirty="0"/>
                <a:t>1</a:t>
              </a:r>
            </a:p>
          </p:txBody>
        </p:sp>
        <p:sp>
          <p:nvSpPr>
            <p:cNvPr id="40" name="TextBox 39">
              <a:extLst>
                <a:ext uri="{FF2B5EF4-FFF2-40B4-BE49-F238E27FC236}">
                  <a16:creationId xmlns:a16="http://schemas.microsoft.com/office/drawing/2014/main" id="{254BBE17-4A9E-422B-9E57-720664D0F605}"/>
                </a:ext>
              </a:extLst>
            </p:cNvPr>
            <p:cNvSpPr txBox="1"/>
            <p:nvPr/>
          </p:nvSpPr>
          <p:spPr>
            <a:xfrm>
              <a:off x="7431314" y="1195631"/>
              <a:ext cx="1058792" cy="523220"/>
            </a:xfrm>
            <a:prstGeom prst="rect">
              <a:avLst/>
            </a:prstGeom>
            <a:noFill/>
          </p:spPr>
          <p:txBody>
            <a:bodyPr wrap="square" rtlCol="0">
              <a:spAutoFit/>
            </a:bodyPr>
            <a:lstStyle/>
            <a:p>
              <a:r>
                <a:rPr lang="en-US" sz="2800" dirty="0"/>
                <a:t>5</a:t>
              </a:r>
            </a:p>
          </p:txBody>
        </p:sp>
      </p:grpSp>
    </p:spTree>
    <p:extLst>
      <p:ext uri="{BB962C8B-B14F-4D97-AF65-F5344CB8AC3E}">
        <p14:creationId xmlns:p14="http://schemas.microsoft.com/office/powerpoint/2010/main" val="307212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0920C-1DA3-48ED-92FB-AC2FA549DD96}"/>
              </a:ext>
            </a:extLst>
          </p:cNvPr>
          <p:cNvSpPr>
            <a:spLocks noGrp="1"/>
          </p:cNvSpPr>
          <p:nvPr>
            <p:ph type="title"/>
          </p:nvPr>
        </p:nvSpPr>
        <p:spPr/>
        <p:txBody>
          <a:bodyPr/>
          <a:lstStyle/>
          <a:p>
            <a:r>
              <a:rPr lang="en-US" dirty="0"/>
              <a:t>DP on graphs</a:t>
            </a:r>
          </a:p>
        </p:txBody>
      </p:sp>
      <p:sp>
        <p:nvSpPr>
          <p:cNvPr id="5" name="Text Placeholder 4">
            <a:extLst>
              <a:ext uri="{FF2B5EF4-FFF2-40B4-BE49-F238E27FC236}">
                <a16:creationId xmlns:a16="http://schemas.microsoft.com/office/drawing/2014/main" id="{605FEB00-B29D-4AA5-95B9-9CBD0A4BA5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3725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4B6E-8068-410C-BF08-18C42871CED4}"/>
              </a:ext>
            </a:extLst>
          </p:cNvPr>
          <p:cNvSpPr>
            <a:spLocks noGrp="1"/>
          </p:cNvSpPr>
          <p:nvPr>
            <p:ph type="title"/>
          </p:nvPr>
        </p:nvSpPr>
        <p:spPr/>
        <p:txBody>
          <a:bodyPr/>
          <a:lstStyle/>
          <a:p>
            <a:r>
              <a:rPr lang="en-US" dirty="0"/>
              <a:t>Negative Cycle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AC9B46B-2D32-4DA3-BEFB-30882CEE4D0D}"/>
                  </a:ext>
                </a:extLst>
              </p:cNvPr>
              <p:cNvGraphicFramePr>
                <a:graphicFrameLocks noGrp="1"/>
              </p:cNvGraphicFramePr>
              <p:nvPr>
                <p:ph idx="1"/>
              </p:nvPr>
            </p:nvGraphicFramePr>
            <p:xfrm>
              <a:off x="575385" y="3692098"/>
              <a:ext cx="11187112" cy="2987040"/>
            </p:xfrm>
            <a:graphic>
              <a:graphicData uri="http://schemas.openxmlformats.org/drawingml/2006/table">
                <a:tbl>
                  <a:tblPr firstRow="1" bandRow="1">
                    <a:tableStyleId>{5C22544A-7EE6-4342-B048-85BDC9FD1C3A}</a:tableStyleId>
                  </a:tblPr>
                  <a:tblGrid>
                    <a:gridCol w="1398389">
                      <a:extLst>
                        <a:ext uri="{9D8B030D-6E8A-4147-A177-3AD203B41FA5}">
                          <a16:colId xmlns:a16="http://schemas.microsoft.com/office/drawing/2014/main" val="1893004579"/>
                        </a:ext>
                      </a:extLst>
                    </a:gridCol>
                    <a:gridCol w="1398389">
                      <a:extLst>
                        <a:ext uri="{9D8B030D-6E8A-4147-A177-3AD203B41FA5}">
                          <a16:colId xmlns:a16="http://schemas.microsoft.com/office/drawing/2014/main" val="325121262"/>
                        </a:ext>
                      </a:extLst>
                    </a:gridCol>
                    <a:gridCol w="1398389">
                      <a:extLst>
                        <a:ext uri="{9D8B030D-6E8A-4147-A177-3AD203B41FA5}">
                          <a16:colId xmlns:a16="http://schemas.microsoft.com/office/drawing/2014/main" val="292728858"/>
                        </a:ext>
                      </a:extLst>
                    </a:gridCol>
                    <a:gridCol w="1398389">
                      <a:extLst>
                        <a:ext uri="{9D8B030D-6E8A-4147-A177-3AD203B41FA5}">
                          <a16:colId xmlns:a16="http://schemas.microsoft.com/office/drawing/2014/main" val="3013959764"/>
                        </a:ext>
                      </a:extLst>
                    </a:gridCol>
                    <a:gridCol w="1398389">
                      <a:extLst>
                        <a:ext uri="{9D8B030D-6E8A-4147-A177-3AD203B41FA5}">
                          <a16:colId xmlns:a16="http://schemas.microsoft.com/office/drawing/2014/main" val="1236879093"/>
                        </a:ext>
                      </a:extLst>
                    </a:gridCol>
                    <a:gridCol w="1398389">
                      <a:extLst>
                        <a:ext uri="{9D8B030D-6E8A-4147-A177-3AD203B41FA5}">
                          <a16:colId xmlns:a16="http://schemas.microsoft.com/office/drawing/2014/main" val="2728474561"/>
                        </a:ext>
                      </a:extLst>
                    </a:gridCol>
                    <a:gridCol w="1398389">
                      <a:extLst>
                        <a:ext uri="{9D8B030D-6E8A-4147-A177-3AD203B41FA5}">
                          <a16:colId xmlns:a16="http://schemas.microsoft.com/office/drawing/2014/main" val="1151040893"/>
                        </a:ext>
                      </a:extLst>
                    </a:gridCol>
                    <a:gridCol w="1398389">
                      <a:extLst>
                        <a:ext uri="{9D8B030D-6E8A-4147-A177-3AD203B41FA5}">
                          <a16:colId xmlns:a16="http://schemas.microsoft.com/office/drawing/2014/main" val="2100334447"/>
                        </a:ext>
                      </a:extLst>
                    </a:gridCol>
                  </a:tblGrid>
                  <a:tr h="370840">
                    <a:tc>
                      <a:txBody>
                        <a:bodyPr/>
                        <a:lstStyle/>
                        <a:p>
                          <a:r>
                            <a:rPr lang="en-US" sz="2200" dirty="0"/>
                            <a:t>Vertex\</a:t>
                          </a:r>
                          <a14:m>
                            <m:oMath xmlns:m="http://schemas.openxmlformats.org/officeDocument/2006/math">
                              <m:r>
                                <a:rPr lang="en-US" sz="2200" b="1" i="1" smtClean="0">
                                  <a:latin typeface="Cambria Math" panose="02040503050406030204" pitchFamily="18" charset="0"/>
                                </a:rPr>
                                <m:t>𝒊</m:t>
                              </m:r>
                            </m:oMath>
                          </a14:m>
                          <a:endParaRPr lang="en-US" sz="2200" dirty="0"/>
                        </a:p>
                      </a:txBody>
                      <a:tcPr/>
                    </a:tc>
                    <a:tc>
                      <a:txBody>
                        <a:bodyPr/>
                        <a:lstStyle/>
                        <a:p>
                          <a:r>
                            <a:rPr lang="en-US" sz="2200" dirty="0"/>
                            <a:t>0</a:t>
                          </a:r>
                        </a:p>
                      </a:txBody>
                      <a:tcPr/>
                    </a:tc>
                    <a:tc>
                      <a:txBody>
                        <a:bodyPr/>
                        <a:lstStyle/>
                        <a:p>
                          <a:r>
                            <a:rPr lang="en-US" sz="2200" dirty="0"/>
                            <a:t>1</a:t>
                          </a:r>
                        </a:p>
                      </a:txBody>
                      <a:tcPr/>
                    </a:tc>
                    <a:tc>
                      <a:txBody>
                        <a:bodyPr/>
                        <a:lstStyle/>
                        <a:p>
                          <a:r>
                            <a:rPr lang="en-US" sz="2200" dirty="0"/>
                            <a:t>2</a:t>
                          </a:r>
                        </a:p>
                      </a:txBody>
                      <a:tcPr/>
                    </a:tc>
                    <a:tc>
                      <a:txBody>
                        <a:bodyPr/>
                        <a:lstStyle/>
                        <a:p>
                          <a:r>
                            <a:rPr lang="en-US" sz="2200" dirty="0"/>
                            <a:t>3</a:t>
                          </a:r>
                        </a:p>
                      </a:txBody>
                      <a:tcPr/>
                    </a:tc>
                    <a:tc>
                      <a:txBody>
                        <a:bodyPr/>
                        <a:lstStyle/>
                        <a:p>
                          <a:r>
                            <a:rPr lang="en-US" sz="2200" dirty="0"/>
                            <a:t>4</a:t>
                          </a:r>
                        </a:p>
                      </a:txBody>
                      <a:tcPr/>
                    </a:tc>
                    <a:tc>
                      <a:txBody>
                        <a:bodyPr/>
                        <a:lstStyle/>
                        <a:p>
                          <a:r>
                            <a:rPr lang="en-US" sz="2200" dirty="0"/>
                            <a:t>5</a:t>
                          </a:r>
                        </a:p>
                      </a:txBody>
                      <a:tcPr/>
                    </a:tc>
                    <a:tc>
                      <a:txBody>
                        <a:bodyPr/>
                        <a:lstStyle/>
                        <a:p>
                          <a:r>
                            <a:rPr lang="en-US" sz="2200" dirty="0"/>
                            <a:t>6</a:t>
                          </a:r>
                        </a:p>
                      </a:txBody>
                      <a:tcPr/>
                    </a:tc>
                    <a:extLst>
                      <a:ext uri="{0D108BD9-81ED-4DB2-BD59-A6C34878D82A}">
                        <a16:rowId xmlns:a16="http://schemas.microsoft.com/office/drawing/2014/main" val="2197430411"/>
                      </a:ext>
                    </a:extLst>
                  </a:tr>
                  <a:tr h="370840">
                    <a:tc>
                      <a:txBody>
                        <a:bodyPr/>
                        <a:lstStyle/>
                        <a:p>
                          <a:r>
                            <a:rPr lang="en-US" sz="2200" dirty="0"/>
                            <a:t>S</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27169818"/>
                      </a:ext>
                    </a:extLst>
                  </a:tr>
                  <a:tr h="370840">
                    <a:tc>
                      <a:txBody>
                        <a:bodyPr/>
                        <a:lstStyle/>
                        <a:p>
                          <a:r>
                            <a:rPr lang="en-US" sz="2200" dirty="0"/>
                            <a:t>A</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296283627"/>
                      </a:ext>
                    </a:extLst>
                  </a:tr>
                  <a:tr h="370840">
                    <a:tc>
                      <a:txBody>
                        <a:bodyPr/>
                        <a:lstStyle/>
                        <a:p>
                          <a:r>
                            <a:rPr lang="en-US" sz="2200" dirty="0"/>
                            <a:t>B</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5</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001576840"/>
                      </a:ext>
                    </a:extLst>
                  </a:tr>
                  <a:tr h="370840">
                    <a:tc>
                      <a:txBody>
                        <a:bodyPr/>
                        <a:lstStyle/>
                        <a:p>
                          <a:r>
                            <a:rPr lang="en-US" sz="2200" dirty="0"/>
                            <a:t>C</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9</a:t>
                          </a:r>
                        </a:p>
                      </a:txBody>
                      <a:tcPr/>
                    </a:tc>
                    <a:tc>
                      <a:txBody>
                        <a:bodyPr/>
                        <a:lstStyle/>
                        <a:p>
                          <a:r>
                            <a:rPr lang="en-US" sz="2200" dirty="0"/>
                            <a:t>9</a:t>
                          </a:r>
                        </a:p>
                      </a:txBody>
                      <a:tcPr/>
                    </a:tc>
                    <a:tc>
                      <a:txBody>
                        <a:bodyPr/>
                        <a:lstStyle/>
                        <a:p>
                          <a:r>
                            <a:rPr lang="en-US" sz="2200" dirty="0"/>
                            <a:t>9</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142416357"/>
                      </a:ext>
                    </a:extLst>
                  </a:tr>
                  <a:tr h="370840">
                    <a:tc>
                      <a:txBody>
                        <a:bodyPr/>
                        <a:lstStyle/>
                        <a:p>
                          <a:r>
                            <a:rPr lang="en-US" sz="2200" dirty="0"/>
                            <a:t>D</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1</a:t>
                          </a:r>
                        </a:p>
                      </a:txBody>
                      <a:tcPr/>
                    </a:tc>
                    <a:tc>
                      <a:txBody>
                        <a:bodyPr/>
                        <a:lstStyle/>
                        <a:p>
                          <a:r>
                            <a:rPr lang="en-US" sz="2200" dirty="0"/>
                            <a:t>1</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089362821"/>
                      </a:ext>
                    </a:extLst>
                  </a:tr>
                  <a:tr h="370840">
                    <a:tc>
                      <a:txBody>
                        <a:bodyPr/>
                        <a:lstStyle/>
                        <a:p>
                          <a:r>
                            <a:rPr lang="en-US" sz="2200" dirty="0"/>
                            <a:t>V</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14:m>
                            <m:oMath xmlns:m="http://schemas.openxmlformats.org/officeDocument/2006/math">
                              <m:r>
                                <a:rPr lang="en-US" sz="2200" b="0" i="1" smtClean="0">
                                  <a:latin typeface="Cambria Math" panose="02040503050406030204" pitchFamily="18" charset="0"/>
                                </a:rPr>
                                <m:t>∞</m:t>
                              </m:r>
                            </m:oMath>
                          </a14:m>
                          <a:r>
                            <a:rPr lang="en-US" sz="2200" dirty="0"/>
                            <a:t> </a:t>
                          </a:r>
                        </a:p>
                      </a:txBody>
                      <a:tcPr/>
                    </a:tc>
                    <a:tc>
                      <a:txBody>
                        <a:bodyPr/>
                        <a:lstStyle/>
                        <a:p>
                          <a:r>
                            <a:rPr lang="en-US" sz="2200" dirty="0"/>
                            <a:t>14</a:t>
                          </a:r>
                        </a:p>
                      </a:txBody>
                      <a:tcPr/>
                    </a:tc>
                    <a:tc>
                      <a:txBody>
                        <a:bodyPr/>
                        <a:lstStyle/>
                        <a:p>
                          <a:r>
                            <a:rPr lang="en-US" sz="2200" dirty="0"/>
                            <a:t>2</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39910924"/>
                      </a:ext>
                    </a:extLst>
                  </a:tr>
                </a:tbl>
              </a:graphicData>
            </a:graphic>
          </p:graphicFrame>
        </mc:Choice>
        <mc:Fallback xmlns="">
          <p:graphicFrame>
            <p:nvGraphicFramePr>
              <p:cNvPr id="4" name="Content Placeholder 3">
                <a:extLst>
                  <a:ext uri="{FF2B5EF4-FFF2-40B4-BE49-F238E27FC236}">
                    <a16:creationId xmlns:a16="http://schemas.microsoft.com/office/drawing/2014/main" id="{4AC9B46B-2D32-4DA3-BEFB-30882CEE4D0D}"/>
                  </a:ext>
                </a:extLst>
              </p:cNvPr>
              <p:cNvGraphicFramePr>
                <a:graphicFrameLocks noGrp="1"/>
              </p:cNvGraphicFramePr>
              <p:nvPr>
                <p:ph idx="1"/>
              </p:nvPr>
            </p:nvGraphicFramePr>
            <p:xfrm>
              <a:off x="575385" y="3692098"/>
              <a:ext cx="11187112" cy="2987040"/>
            </p:xfrm>
            <a:graphic>
              <a:graphicData uri="http://schemas.openxmlformats.org/drawingml/2006/table">
                <a:tbl>
                  <a:tblPr firstRow="1" bandRow="1">
                    <a:tableStyleId>{5C22544A-7EE6-4342-B048-85BDC9FD1C3A}</a:tableStyleId>
                  </a:tblPr>
                  <a:tblGrid>
                    <a:gridCol w="1398389">
                      <a:extLst>
                        <a:ext uri="{9D8B030D-6E8A-4147-A177-3AD203B41FA5}">
                          <a16:colId xmlns:a16="http://schemas.microsoft.com/office/drawing/2014/main" val="1893004579"/>
                        </a:ext>
                      </a:extLst>
                    </a:gridCol>
                    <a:gridCol w="1398389">
                      <a:extLst>
                        <a:ext uri="{9D8B030D-6E8A-4147-A177-3AD203B41FA5}">
                          <a16:colId xmlns:a16="http://schemas.microsoft.com/office/drawing/2014/main" val="325121262"/>
                        </a:ext>
                      </a:extLst>
                    </a:gridCol>
                    <a:gridCol w="1398389">
                      <a:extLst>
                        <a:ext uri="{9D8B030D-6E8A-4147-A177-3AD203B41FA5}">
                          <a16:colId xmlns:a16="http://schemas.microsoft.com/office/drawing/2014/main" val="292728858"/>
                        </a:ext>
                      </a:extLst>
                    </a:gridCol>
                    <a:gridCol w="1398389">
                      <a:extLst>
                        <a:ext uri="{9D8B030D-6E8A-4147-A177-3AD203B41FA5}">
                          <a16:colId xmlns:a16="http://schemas.microsoft.com/office/drawing/2014/main" val="3013959764"/>
                        </a:ext>
                      </a:extLst>
                    </a:gridCol>
                    <a:gridCol w="1398389">
                      <a:extLst>
                        <a:ext uri="{9D8B030D-6E8A-4147-A177-3AD203B41FA5}">
                          <a16:colId xmlns:a16="http://schemas.microsoft.com/office/drawing/2014/main" val="1236879093"/>
                        </a:ext>
                      </a:extLst>
                    </a:gridCol>
                    <a:gridCol w="1398389">
                      <a:extLst>
                        <a:ext uri="{9D8B030D-6E8A-4147-A177-3AD203B41FA5}">
                          <a16:colId xmlns:a16="http://schemas.microsoft.com/office/drawing/2014/main" val="2728474561"/>
                        </a:ext>
                      </a:extLst>
                    </a:gridCol>
                    <a:gridCol w="1398389">
                      <a:extLst>
                        <a:ext uri="{9D8B030D-6E8A-4147-A177-3AD203B41FA5}">
                          <a16:colId xmlns:a16="http://schemas.microsoft.com/office/drawing/2014/main" val="1151040893"/>
                        </a:ext>
                      </a:extLst>
                    </a:gridCol>
                    <a:gridCol w="1398389">
                      <a:extLst>
                        <a:ext uri="{9D8B030D-6E8A-4147-A177-3AD203B41FA5}">
                          <a16:colId xmlns:a16="http://schemas.microsoft.com/office/drawing/2014/main" val="2100334447"/>
                        </a:ext>
                      </a:extLst>
                    </a:gridCol>
                  </a:tblGrid>
                  <a:tr h="426720">
                    <a:tc>
                      <a:txBody>
                        <a:bodyPr/>
                        <a:lstStyle/>
                        <a:p>
                          <a:endParaRPr lang="en-US"/>
                        </a:p>
                      </a:txBody>
                      <a:tcPr>
                        <a:blipFill>
                          <a:blip r:embed="rId2"/>
                          <a:stretch>
                            <a:fillRect l="-435" t="-8571" r="-700000" b="-630000"/>
                          </a:stretch>
                        </a:blipFill>
                      </a:tcPr>
                    </a:tc>
                    <a:tc>
                      <a:txBody>
                        <a:bodyPr/>
                        <a:lstStyle/>
                        <a:p>
                          <a:r>
                            <a:rPr lang="en-US" sz="2200" dirty="0"/>
                            <a:t>0</a:t>
                          </a:r>
                        </a:p>
                      </a:txBody>
                      <a:tcPr/>
                    </a:tc>
                    <a:tc>
                      <a:txBody>
                        <a:bodyPr/>
                        <a:lstStyle/>
                        <a:p>
                          <a:r>
                            <a:rPr lang="en-US" sz="2200" dirty="0"/>
                            <a:t>1</a:t>
                          </a:r>
                        </a:p>
                      </a:txBody>
                      <a:tcPr/>
                    </a:tc>
                    <a:tc>
                      <a:txBody>
                        <a:bodyPr/>
                        <a:lstStyle/>
                        <a:p>
                          <a:r>
                            <a:rPr lang="en-US" sz="2200" dirty="0"/>
                            <a:t>2</a:t>
                          </a:r>
                        </a:p>
                      </a:txBody>
                      <a:tcPr/>
                    </a:tc>
                    <a:tc>
                      <a:txBody>
                        <a:bodyPr/>
                        <a:lstStyle/>
                        <a:p>
                          <a:r>
                            <a:rPr lang="en-US" sz="2200" dirty="0"/>
                            <a:t>3</a:t>
                          </a:r>
                        </a:p>
                      </a:txBody>
                      <a:tcPr/>
                    </a:tc>
                    <a:tc>
                      <a:txBody>
                        <a:bodyPr/>
                        <a:lstStyle/>
                        <a:p>
                          <a:r>
                            <a:rPr lang="en-US" sz="2200" dirty="0"/>
                            <a:t>4</a:t>
                          </a:r>
                        </a:p>
                      </a:txBody>
                      <a:tcPr/>
                    </a:tc>
                    <a:tc>
                      <a:txBody>
                        <a:bodyPr/>
                        <a:lstStyle/>
                        <a:p>
                          <a:r>
                            <a:rPr lang="en-US" sz="2200" dirty="0"/>
                            <a:t>5</a:t>
                          </a:r>
                        </a:p>
                      </a:txBody>
                      <a:tcPr/>
                    </a:tc>
                    <a:tc>
                      <a:txBody>
                        <a:bodyPr/>
                        <a:lstStyle/>
                        <a:p>
                          <a:r>
                            <a:rPr lang="en-US" sz="2200" dirty="0"/>
                            <a:t>6</a:t>
                          </a:r>
                        </a:p>
                      </a:txBody>
                      <a:tcPr/>
                    </a:tc>
                    <a:extLst>
                      <a:ext uri="{0D108BD9-81ED-4DB2-BD59-A6C34878D82A}">
                        <a16:rowId xmlns:a16="http://schemas.microsoft.com/office/drawing/2014/main" val="2197430411"/>
                      </a:ext>
                    </a:extLst>
                  </a:tr>
                  <a:tr h="426720">
                    <a:tc>
                      <a:txBody>
                        <a:bodyPr/>
                        <a:lstStyle/>
                        <a:p>
                          <a:r>
                            <a:rPr lang="en-US" sz="2200" dirty="0"/>
                            <a:t>S</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r>
                            <a:rPr lang="en-US" sz="2200" dirty="0"/>
                            <a:t>0</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27169818"/>
                      </a:ext>
                    </a:extLst>
                  </a:tr>
                  <a:tr h="426720">
                    <a:tc>
                      <a:txBody>
                        <a:bodyPr/>
                        <a:lstStyle/>
                        <a:p>
                          <a:r>
                            <a:rPr lang="en-US" sz="2200" dirty="0"/>
                            <a:t>A</a:t>
                          </a:r>
                        </a:p>
                      </a:txBody>
                      <a:tcPr/>
                    </a:tc>
                    <a:tc>
                      <a:txBody>
                        <a:bodyPr/>
                        <a:lstStyle/>
                        <a:p>
                          <a:endParaRPr lang="en-US"/>
                        </a:p>
                      </a:txBody>
                      <a:tcPr>
                        <a:blipFill>
                          <a:blip r:embed="rId2"/>
                          <a:stretch>
                            <a:fillRect l="-100873" t="-208571" r="-603057" b="-430000"/>
                          </a:stretch>
                        </a:blipFill>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r>
                            <a:rPr lang="en-US" sz="2200" dirty="0"/>
                            <a:t>3</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296283627"/>
                      </a:ext>
                    </a:extLst>
                  </a:tr>
                  <a:tr h="426720">
                    <a:tc>
                      <a:txBody>
                        <a:bodyPr/>
                        <a:lstStyle/>
                        <a:p>
                          <a:r>
                            <a:rPr lang="en-US" sz="2200" dirty="0"/>
                            <a:t>B</a:t>
                          </a:r>
                        </a:p>
                      </a:txBody>
                      <a:tcPr/>
                    </a:tc>
                    <a:tc>
                      <a:txBody>
                        <a:bodyPr/>
                        <a:lstStyle/>
                        <a:p>
                          <a:endParaRPr lang="en-US"/>
                        </a:p>
                      </a:txBody>
                      <a:tcPr>
                        <a:blipFill>
                          <a:blip r:embed="rId2"/>
                          <a:stretch>
                            <a:fillRect l="-100873" t="-304225" r="-603057" b="-323944"/>
                          </a:stretch>
                        </a:blipFill>
                      </a:tcPr>
                    </a:tc>
                    <a:tc>
                      <a:txBody>
                        <a:bodyPr/>
                        <a:lstStyle/>
                        <a:p>
                          <a:r>
                            <a:rPr lang="en-US" sz="2200" dirty="0"/>
                            <a:t>8</a:t>
                          </a:r>
                        </a:p>
                      </a:txBody>
                      <a:tcPr/>
                    </a:tc>
                    <a:tc>
                      <a:txBody>
                        <a:bodyPr/>
                        <a:lstStyle/>
                        <a:p>
                          <a:r>
                            <a:rPr lang="en-US" sz="2200" dirty="0"/>
                            <a:t>8</a:t>
                          </a:r>
                        </a:p>
                      </a:txBody>
                      <a:tcPr/>
                    </a:tc>
                    <a:tc>
                      <a:txBody>
                        <a:bodyPr/>
                        <a:lstStyle/>
                        <a:p>
                          <a:r>
                            <a:rPr lang="en-US" sz="2200" dirty="0"/>
                            <a:t>8</a:t>
                          </a:r>
                        </a:p>
                      </a:txBody>
                      <a:tcPr/>
                    </a:tc>
                    <a:tc>
                      <a:txBody>
                        <a:bodyPr/>
                        <a:lstStyle/>
                        <a:p>
                          <a:r>
                            <a:rPr lang="en-US" sz="2200" dirty="0"/>
                            <a:t>5</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001576840"/>
                      </a:ext>
                    </a:extLst>
                  </a:tr>
                  <a:tr h="426720">
                    <a:tc>
                      <a:txBody>
                        <a:bodyPr/>
                        <a:lstStyle/>
                        <a:p>
                          <a:r>
                            <a:rPr lang="en-US" sz="2200" dirty="0"/>
                            <a:t>C</a:t>
                          </a:r>
                        </a:p>
                      </a:txBody>
                      <a:tcPr/>
                    </a:tc>
                    <a:tc>
                      <a:txBody>
                        <a:bodyPr/>
                        <a:lstStyle/>
                        <a:p>
                          <a:endParaRPr lang="en-US"/>
                        </a:p>
                      </a:txBody>
                      <a:tcPr>
                        <a:blipFill>
                          <a:blip r:embed="rId2"/>
                          <a:stretch>
                            <a:fillRect l="-100873" t="-410000" r="-603057" b="-228571"/>
                          </a:stretch>
                        </a:blipFill>
                      </a:tcPr>
                    </a:tc>
                    <a:tc>
                      <a:txBody>
                        <a:bodyPr/>
                        <a:lstStyle/>
                        <a:p>
                          <a:endParaRPr lang="en-US"/>
                        </a:p>
                      </a:txBody>
                      <a:tcPr>
                        <a:blipFill>
                          <a:blip r:embed="rId2"/>
                          <a:stretch>
                            <a:fillRect l="-200000" t="-410000" r="-500435" b="-228571"/>
                          </a:stretch>
                        </a:blipFill>
                      </a:tcPr>
                    </a:tc>
                    <a:tc>
                      <a:txBody>
                        <a:bodyPr/>
                        <a:lstStyle/>
                        <a:p>
                          <a:r>
                            <a:rPr lang="en-US" sz="2200" dirty="0"/>
                            <a:t>9</a:t>
                          </a:r>
                        </a:p>
                      </a:txBody>
                      <a:tcPr/>
                    </a:tc>
                    <a:tc>
                      <a:txBody>
                        <a:bodyPr/>
                        <a:lstStyle/>
                        <a:p>
                          <a:r>
                            <a:rPr lang="en-US" sz="2200" dirty="0"/>
                            <a:t>9</a:t>
                          </a:r>
                        </a:p>
                      </a:txBody>
                      <a:tcPr/>
                    </a:tc>
                    <a:tc>
                      <a:txBody>
                        <a:bodyPr/>
                        <a:lstStyle/>
                        <a:p>
                          <a:r>
                            <a:rPr lang="en-US" sz="2200" dirty="0"/>
                            <a:t>9</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142416357"/>
                      </a:ext>
                    </a:extLst>
                  </a:tr>
                  <a:tr h="426720">
                    <a:tc>
                      <a:txBody>
                        <a:bodyPr/>
                        <a:lstStyle/>
                        <a:p>
                          <a:r>
                            <a:rPr lang="en-US" sz="2200" dirty="0"/>
                            <a:t>D</a:t>
                          </a:r>
                        </a:p>
                      </a:txBody>
                      <a:tcPr/>
                    </a:tc>
                    <a:tc>
                      <a:txBody>
                        <a:bodyPr/>
                        <a:lstStyle/>
                        <a:p>
                          <a:endParaRPr lang="en-US"/>
                        </a:p>
                      </a:txBody>
                      <a:tcPr>
                        <a:blipFill>
                          <a:blip r:embed="rId2"/>
                          <a:stretch>
                            <a:fillRect l="-100873" t="-510000" r="-603057" b="-128571"/>
                          </a:stretch>
                        </a:blipFill>
                      </a:tcPr>
                    </a:tc>
                    <a:tc>
                      <a:txBody>
                        <a:bodyPr/>
                        <a:lstStyle/>
                        <a:p>
                          <a:endParaRPr lang="en-US"/>
                        </a:p>
                      </a:txBody>
                      <a:tcPr>
                        <a:blipFill>
                          <a:blip r:embed="rId2"/>
                          <a:stretch>
                            <a:fillRect l="-200000" t="-510000" r="-500435" b="-128571"/>
                          </a:stretch>
                        </a:blipFill>
                      </a:tcPr>
                    </a:tc>
                    <a:tc>
                      <a:txBody>
                        <a:bodyPr/>
                        <a:lstStyle/>
                        <a:p>
                          <a:endParaRPr lang="en-US"/>
                        </a:p>
                      </a:txBody>
                      <a:tcPr>
                        <a:blipFill>
                          <a:blip r:embed="rId2"/>
                          <a:stretch>
                            <a:fillRect l="-301310" t="-510000" r="-402620" b="-128571"/>
                          </a:stretch>
                        </a:blipFill>
                      </a:tcPr>
                    </a:tc>
                    <a:tc>
                      <a:txBody>
                        <a:bodyPr/>
                        <a:lstStyle/>
                        <a:p>
                          <a:r>
                            <a:rPr lang="en-US" sz="2200" dirty="0"/>
                            <a:t>1</a:t>
                          </a:r>
                        </a:p>
                      </a:txBody>
                      <a:tcPr/>
                    </a:tc>
                    <a:tc>
                      <a:txBody>
                        <a:bodyPr/>
                        <a:lstStyle/>
                        <a:p>
                          <a:r>
                            <a:rPr lang="en-US" sz="2200" dirty="0"/>
                            <a:t>1</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3089362821"/>
                      </a:ext>
                    </a:extLst>
                  </a:tr>
                  <a:tr h="426720">
                    <a:tc>
                      <a:txBody>
                        <a:bodyPr/>
                        <a:lstStyle/>
                        <a:p>
                          <a:r>
                            <a:rPr lang="en-US" sz="2200" dirty="0"/>
                            <a:t>V</a:t>
                          </a:r>
                        </a:p>
                      </a:txBody>
                      <a:tcPr/>
                    </a:tc>
                    <a:tc>
                      <a:txBody>
                        <a:bodyPr/>
                        <a:lstStyle/>
                        <a:p>
                          <a:endParaRPr lang="en-US"/>
                        </a:p>
                      </a:txBody>
                      <a:tcPr>
                        <a:blipFill>
                          <a:blip r:embed="rId2"/>
                          <a:stretch>
                            <a:fillRect l="-100873" t="-610000" r="-603057" b="-28571"/>
                          </a:stretch>
                        </a:blipFill>
                      </a:tcPr>
                    </a:tc>
                    <a:tc>
                      <a:txBody>
                        <a:bodyPr/>
                        <a:lstStyle/>
                        <a:p>
                          <a:endParaRPr lang="en-US"/>
                        </a:p>
                      </a:txBody>
                      <a:tcPr>
                        <a:blipFill>
                          <a:blip r:embed="rId2"/>
                          <a:stretch>
                            <a:fillRect l="-200000" t="-610000" r="-500435" b="-28571"/>
                          </a:stretch>
                        </a:blipFill>
                      </a:tcPr>
                    </a:tc>
                    <a:tc>
                      <a:txBody>
                        <a:bodyPr/>
                        <a:lstStyle/>
                        <a:p>
                          <a:endParaRPr lang="en-US"/>
                        </a:p>
                      </a:txBody>
                      <a:tcPr>
                        <a:blipFill>
                          <a:blip r:embed="rId2"/>
                          <a:stretch>
                            <a:fillRect l="-301310" t="-610000" r="-402620" b="-28571"/>
                          </a:stretch>
                        </a:blipFill>
                      </a:tcPr>
                    </a:tc>
                    <a:tc>
                      <a:txBody>
                        <a:bodyPr/>
                        <a:lstStyle/>
                        <a:p>
                          <a:r>
                            <a:rPr lang="en-US" sz="2200" dirty="0"/>
                            <a:t>14</a:t>
                          </a:r>
                        </a:p>
                      </a:txBody>
                      <a:tcPr/>
                    </a:tc>
                    <a:tc>
                      <a:txBody>
                        <a:bodyPr/>
                        <a:lstStyle/>
                        <a:p>
                          <a:r>
                            <a:rPr lang="en-US" sz="2200" dirty="0"/>
                            <a:t>2</a:t>
                          </a:r>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39910924"/>
                      </a:ext>
                    </a:extLst>
                  </a:tr>
                </a:tbl>
              </a:graphicData>
            </a:graphic>
          </p:graphicFrame>
        </mc:Fallback>
      </mc:AlternateContent>
      <p:grpSp>
        <p:nvGrpSpPr>
          <p:cNvPr id="58" name="Group 57">
            <a:extLst>
              <a:ext uri="{FF2B5EF4-FFF2-40B4-BE49-F238E27FC236}">
                <a16:creationId xmlns:a16="http://schemas.microsoft.com/office/drawing/2014/main" id="{EE6BEDD1-1896-4DC0-A67B-C7D70A073708}"/>
              </a:ext>
            </a:extLst>
          </p:cNvPr>
          <p:cNvGrpSpPr/>
          <p:nvPr/>
        </p:nvGrpSpPr>
        <p:grpSpPr>
          <a:xfrm>
            <a:off x="1488618" y="1006008"/>
            <a:ext cx="8352598" cy="2801148"/>
            <a:chOff x="1488618" y="1006008"/>
            <a:chExt cx="8352598" cy="2801148"/>
          </a:xfrm>
        </p:grpSpPr>
        <p:sp>
          <p:nvSpPr>
            <p:cNvPr id="27" name="Oval 26">
              <a:extLst>
                <a:ext uri="{FF2B5EF4-FFF2-40B4-BE49-F238E27FC236}">
                  <a16:creationId xmlns:a16="http://schemas.microsoft.com/office/drawing/2014/main" id="{4D000487-42E4-402A-A27E-5C6973570ADA}"/>
                </a:ext>
              </a:extLst>
            </p:cNvPr>
            <p:cNvSpPr/>
            <p:nvPr/>
          </p:nvSpPr>
          <p:spPr>
            <a:xfrm>
              <a:off x="5958681" y="1385235"/>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t>
              </a:r>
            </a:p>
          </p:txBody>
        </p:sp>
        <p:sp>
          <p:nvSpPr>
            <p:cNvPr id="28" name="Oval 27">
              <a:extLst>
                <a:ext uri="{FF2B5EF4-FFF2-40B4-BE49-F238E27FC236}">
                  <a16:creationId xmlns:a16="http://schemas.microsoft.com/office/drawing/2014/main" id="{DE31824D-D349-4EEE-B2B9-7A6D37C3D07D}"/>
                </a:ext>
              </a:extLst>
            </p:cNvPr>
            <p:cNvSpPr/>
            <p:nvPr/>
          </p:nvSpPr>
          <p:spPr>
            <a:xfrm>
              <a:off x="9235653" y="148538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t>
              </a:r>
            </a:p>
          </p:txBody>
        </p:sp>
        <p:sp>
          <p:nvSpPr>
            <p:cNvPr id="29" name="Oval 28">
              <a:extLst>
                <a:ext uri="{FF2B5EF4-FFF2-40B4-BE49-F238E27FC236}">
                  <a16:creationId xmlns:a16="http://schemas.microsoft.com/office/drawing/2014/main" id="{4A30A8AF-FC41-4709-812B-6C635797C9E7}"/>
                </a:ext>
              </a:extLst>
            </p:cNvPr>
            <p:cNvSpPr/>
            <p:nvPr/>
          </p:nvSpPr>
          <p:spPr>
            <a:xfrm>
              <a:off x="3528356" y="117893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30" name="Oval 29">
              <a:extLst>
                <a:ext uri="{FF2B5EF4-FFF2-40B4-BE49-F238E27FC236}">
                  <a16:creationId xmlns:a16="http://schemas.microsoft.com/office/drawing/2014/main" id="{21582962-FF55-47E1-80BB-680BC300CFD0}"/>
                </a:ext>
              </a:extLst>
            </p:cNvPr>
            <p:cNvSpPr/>
            <p:nvPr/>
          </p:nvSpPr>
          <p:spPr>
            <a:xfrm>
              <a:off x="1488618" y="2199308"/>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t>
              </a:r>
            </a:p>
          </p:txBody>
        </p:sp>
        <p:sp>
          <p:nvSpPr>
            <p:cNvPr id="31" name="Oval 30">
              <a:extLst>
                <a:ext uri="{FF2B5EF4-FFF2-40B4-BE49-F238E27FC236}">
                  <a16:creationId xmlns:a16="http://schemas.microsoft.com/office/drawing/2014/main" id="{8002BE83-AD71-427B-A14F-D56F1104C63A}"/>
                </a:ext>
              </a:extLst>
            </p:cNvPr>
            <p:cNvSpPr/>
            <p:nvPr/>
          </p:nvSpPr>
          <p:spPr>
            <a:xfrm>
              <a:off x="6937677" y="2933643"/>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a:t>
              </a:r>
            </a:p>
          </p:txBody>
        </p:sp>
        <p:sp>
          <p:nvSpPr>
            <p:cNvPr id="32" name="Oval 31">
              <a:extLst>
                <a:ext uri="{FF2B5EF4-FFF2-40B4-BE49-F238E27FC236}">
                  <a16:creationId xmlns:a16="http://schemas.microsoft.com/office/drawing/2014/main" id="{82088DAA-9489-4940-B84D-7F19DD71520C}"/>
                </a:ext>
              </a:extLst>
            </p:cNvPr>
            <p:cNvSpPr/>
            <p:nvPr/>
          </p:nvSpPr>
          <p:spPr>
            <a:xfrm>
              <a:off x="4979688" y="293364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cxnSp>
          <p:nvCxnSpPr>
            <p:cNvPr id="33" name="Straight Arrow Connector 32">
              <a:extLst>
                <a:ext uri="{FF2B5EF4-FFF2-40B4-BE49-F238E27FC236}">
                  <a16:creationId xmlns:a16="http://schemas.microsoft.com/office/drawing/2014/main" id="{DF3B6FD8-1C4B-4CB0-8AE4-2A34ABA2358F}"/>
                </a:ext>
              </a:extLst>
            </p:cNvPr>
            <p:cNvCxnSpPr>
              <a:cxnSpLocks/>
              <a:stCxn id="30" idx="7"/>
              <a:endCxn id="29" idx="2"/>
            </p:cNvCxnSpPr>
            <p:nvPr/>
          </p:nvCxnSpPr>
          <p:spPr>
            <a:xfrm flipV="1">
              <a:off x="2005498" y="1481716"/>
              <a:ext cx="1522858" cy="8062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A49280-4E29-4F3E-8DB1-758F25835309}"/>
                </a:ext>
              </a:extLst>
            </p:cNvPr>
            <p:cNvCxnSpPr>
              <a:cxnSpLocks/>
              <a:stCxn id="30" idx="5"/>
              <a:endCxn id="32" idx="2"/>
            </p:cNvCxnSpPr>
            <p:nvPr/>
          </p:nvCxnSpPr>
          <p:spPr>
            <a:xfrm>
              <a:off x="2005498" y="2716188"/>
              <a:ext cx="2974190" cy="5202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542655D-6E3D-40EE-970D-DFEB79C953A1}"/>
                </a:ext>
              </a:extLst>
            </p:cNvPr>
            <p:cNvCxnSpPr>
              <a:cxnSpLocks/>
              <a:stCxn id="32" idx="0"/>
              <a:endCxn id="27" idx="3"/>
            </p:cNvCxnSpPr>
            <p:nvPr/>
          </p:nvCxnSpPr>
          <p:spPr>
            <a:xfrm flipV="1">
              <a:off x="5282470" y="1902115"/>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3553B39-A6CF-4EC6-8F0B-0B541DBAA738}"/>
                </a:ext>
              </a:extLst>
            </p:cNvPr>
            <p:cNvCxnSpPr>
              <a:cxnSpLocks/>
            </p:cNvCxnSpPr>
            <p:nvPr/>
          </p:nvCxnSpPr>
          <p:spPr>
            <a:xfrm>
              <a:off x="6475564" y="1902115"/>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157EEB-F296-40FF-A433-C3163CEA198C}"/>
                </a:ext>
              </a:extLst>
            </p:cNvPr>
            <p:cNvCxnSpPr>
              <a:cxnSpLocks/>
              <a:stCxn id="32" idx="6"/>
              <a:endCxn id="31" idx="2"/>
            </p:cNvCxnSpPr>
            <p:nvPr/>
          </p:nvCxnSpPr>
          <p:spPr>
            <a:xfrm flipV="1">
              <a:off x="5585251" y="3236425"/>
              <a:ext cx="1352426" cy="1"/>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F392C85-0B5E-4EF4-95C2-152D4973430D}"/>
                </a:ext>
              </a:extLst>
            </p:cNvPr>
            <p:cNvCxnSpPr>
              <a:cxnSpLocks/>
              <a:stCxn id="31" idx="7"/>
              <a:endCxn id="28" idx="3"/>
            </p:cNvCxnSpPr>
            <p:nvPr/>
          </p:nvCxnSpPr>
          <p:spPr>
            <a:xfrm flipV="1">
              <a:off x="7454557" y="2002261"/>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5A4699C-5995-4377-B472-5F7651CF7DE9}"/>
                </a:ext>
              </a:extLst>
            </p:cNvPr>
            <p:cNvCxnSpPr>
              <a:cxnSpLocks/>
              <a:stCxn id="27" idx="6"/>
              <a:endCxn id="28" idx="2"/>
            </p:cNvCxnSpPr>
            <p:nvPr/>
          </p:nvCxnSpPr>
          <p:spPr>
            <a:xfrm>
              <a:off x="6564244" y="1688017"/>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9D8C39C-D0C4-45D0-91EF-7EA3CE2578C4}"/>
                </a:ext>
              </a:extLst>
            </p:cNvPr>
            <p:cNvCxnSpPr>
              <a:cxnSpLocks/>
              <a:stCxn id="29" idx="6"/>
              <a:endCxn id="27" idx="2"/>
            </p:cNvCxnSpPr>
            <p:nvPr/>
          </p:nvCxnSpPr>
          <p:spPr>
            <a:xfrm>
              <a:off x="4133919" y="1481716"/>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758F422-0680-43E2-A992-9021D81B976F}"/>
                </a:ext>
              </a:extLst>
            </p:cNvPr>
            <p:cNvSpPr txBox="1"/>
            <p:nvPr/>
          </p:nvSpPr>
          <p:spPr>
            <a:xfrm>
              <a:off x="3030583" y="3022326"/>
              <a:ext cx="1058792" cy="523220"/>
            </a:xfrm>
            <a:prstGeom prst="rect">
              <a:avLst/>
            </a:prstGeom>
            <a:noFill/>
          </p:spPr>
          <p:txBody>
            <a:bodyPr wrap="square" rtlCol="0">
              <a:spAutoFit/>
            </a:bodyPr>
            <a:lstStyle/>
            <a:p>
              <a:r>
                <a:rPr lang="en-US" sz="2800" dirty="0"/>
                <a:t>8</a:t>
              </a:r>
            </a:p>
          </p:txBody>
        </p:sp>
        <p:sp>
          <p:nvSpPr>
            <p:cNvPr id="42" name="TextBox 41">
              <a:extLst>
                <a:ext uri="{FF2B5EF4-FFF2-40B4-BE49-F238E27FC236}">
                  <a16:creationId xmlns:a16="http://schemas.microsoft.com/office/drawing/2014/main" id="{D50F8710-5FC6-462E-ABD7-356B43E07100}"/>
                </a:ext>
              </a:extLst>
            </p:cNvPr>
            <p:cNvSpPr txBox="1"/>
            <p:nvPr/>
          </p:nvSpPr>
          <p:spPr>
            <a:xfrm>
              <a:off x="2162746" y="1323256"/>
              <a:ext cx="1058792" cy="523220"/>
            </a:xfrm>
            <a:prstGeom prst="rect">
              <a:avLst/>
            </a:prstGeom>
            <a:noFill/>
          </p:spPr>
          <p:txBody>
            <a:bodyPr wrap="square" rtlCol="0">
              <a:spAutoFit/>
            </a:bodyPr>
            <a:lstStyle/>
            <a:p>
              <a:r>
                <a:rPr lang="en-US" sz="2800" dirty="0"/>
                <a:t>3</a:t>
              </a:r>
            </a:p>
          </p:txBody>
        </p:sp>
        <p:sp>
          <p:nvSpPr>
            <p:cNvPr id="43" name="TextBox 42">
              <a:extLst>
                <a:ext uri="{FF2B5EF4-FFF2-40B4-BE49-F238E27FC236}">
                  <a16:creationId xmlns:a16="http://schemas.microsoft.com/office/drawing/2014/main" id="{3E39D78A-593A-46D2-9227-0885C424DDA7}"/>
                </a:ext>
              </a:extLst>
            </p:cNvPr>
            <p:cNvSpPr txBox="1"/>
            <p:nvPr/>
          </p:nvSpPr>
          <p:spPr>
            <a:xfrm>
              <a:off x="4753067" y="1006008"/>
              <a:ext cx="1058792" cy="523220"/>
            </a:xfrm>
            <a:prstGeom prst="rect">
              <a:avLst/>
            </a:prstGeom>
            <a:noFill/>
          </p:spPr>
          <p:txBody>
            <a:bodyPr wrap="square" rtlCol="0">
              <a:spAutoFit/>
            </a:bodyPr>
            <a:lstStyle/>
            <a:p>
              <a:r>
                <a:rPr lang="en-US" sz="2800" dirty="0"/>
                <a:t>6</a:t>
              </a:r>
            </a:p>
          </p:txBody>
        </p:sp>
        <p:sp>
          <p:nvSpPr>
            <p:cNvPr id="44" name="TextBox 43">
              <a:extLst>
                <a:ext uri="{FF2B5EF4-FFF2-40B4-BE49-F238E27FC236}">
                  <a16:creationId xmlns:a16="http://schemas.microsoft.com/office/drawing/2014/main" id="{6DBDB571-B118-4579-857A-8340665242AB}"/>
                </a:ext>
              </a:extLst>
            </p:cNvPr>
            <p:cNvSpPr txBox="1"/>
            <p:nvPr/>
          </p:nvSpPr>
          <p:spPr>
            <a:xfrm>
              <a:off x="5055855" y="2026381"/>
              <a:ext cx="1058792" cy="523220"/>
            </a:xfrm>
            <a:prstGeom prst="rect">
              <a:avLst/>
            </a:prstGeom>
            <a:noFill/>
          </p:spPr>
          <p:txBody>
            <a:bodyPr wrap="square" rtlCol="0">
              <a:spAutoFit/>
            </a:bodyPr>
            <a:lstStyle/>
            <a:p>
              <a:r>
                <a:rPr lang="en-US" sz="2800" dirty="0"/>
                <a:t>3</a:t>
              </a:r>
            </a:p>
          </p:txBody>
        </p:sp>
        <p:sp>
          <p:nvSpPr>
            <p:cNvPr id="45" name="TextBox 44">
              <a:extLst>
                <a:ext uri="{FF2B5EF4-FFF2-40B4-BE49-F238E27FC236}">
                  <a16:creationId xmlns:a16="http://schemas.microsoft.com/office/drawing/2014/main" id="{8CA3E9E0-200A-4742-BFF0-B7B29F999C26}"/>
                </a:ext>
              </a:extLst>
            </p:cNvPr>
            <p:cNvSpPr txBox="1"/>
            <p:nvPr/>
          </p:nvSpPr>
          <p:spPr>
            <a:xfrm>
              <a:off x="6780395" y="2076808"/>
              <a:ext cx="1058792" cy="523220"/>
            </a:xfrm>
            <a:prstGeom prst="rect">
              <a:avLst/>
            </a:prstGeom>
            <a:noFill/>
          </p:spPr>
          <p:txBody>
            <a:bodyPr wrap="square" rtlCol="0">
              <a:spAutoFit/>
            </a:bodyPr>
            <a:lstStyle/>
            <a:p>
              <a:r>
                <a:rPr lang="en-US" sz="2800" dirty="0"/>
                <a:t>-8</a:t>
              </a:r>
            </a:p>
          </p:txBody>
        </p:sp>
        <p:sp>
          <p:nvSpPr>
            <p:cNvPr id="46" name="TextBox 45">
              <a:extLst>
                <a:ext uri="{FF2B5EF4-FFF2-40B4-BE49-F238E27FC236}">
                  <a16:creationId xmlns:a16="http://schemas.microsoft.com/office/drawing/2014/main" id="{E8138BAE-3F58-4807-BBE1-892F786019A7}"/>
                </a:ext>
              </a:extLst>
            </p:cNvPr>
            <p:cNvSpPr txBox="1"/>
            <p:nvPr/>
          </p:nvSpPr>
          <p:spPr>
            <a:xfrm>
              <a:off x="5974103" y="3283936"/>
              <a:ext cx="1058792" cy="523220"/>
            </a:xfrm>
            <a:prstGeom prst="rect">
              <a:avLst/>
            </a:prstGeom>
            <a:noFill/>
          </p:spPr>
          <p:txBody>
            <a:bodyPr wrap="square" rtlCol="0">
              <a:spAutoFit/>
            </a:bodyPr>
            <a:lstStyle/>
            <a:p>
              <a:r>
                <a:rPr lang="en-US" sz="2800" dirty="0"/>
                <a:t>4</a:t>
              </a:r>
            </a:p>
          </p:txBody>
        </p:sp>
        <p:sp>
          <p:nvSpPr>
            <p:cNvPr id="47" name="TextBox 46">
              <a:extLst>
                <a:ext uri="{FF2B5EF4-FFF2-40B4-BE49-F238E27FC236}">
                  <a16:creationId xmlns:a16="http://schemas.microsoft.com/office/drawing/2014/main" id="{EEE6CAAC-7BCC-48E7-8E39-1ACE008ADB60}"/>
                </a:ext>
              </a:extLst>
            </p:cNvPr>
            <p:cNvSpPr txBox="1"/>
            <p:nvPr/>
          </p:nvSpPr>
          <p:spPr>
            <a:xfrm>
              <a:off x="8244144" y="2672033"/>
              <a:ext cx="1058792" cy="523220"/>
            </a:xfrm>
            <a:prstGeom prst="rect">
              <a:avLst/>
            </a:prstGeom>
            <a:noFill/>
          </p:spPr>
          <p:txBody>
            <a:bodyPr wrap="square" rtlCol="0">
              <a:spAutoFit/>
            </a:bodyPr>
            <a:lstStyle/>
            <a:p>
              <a:r>
                <a:rPr lang="en-US" sz="2800" dirty="0"/>
                <a:t>1</a:t>
              </a:r>
            </a:p>
          </p:txBody>
        </p:sp>
        <p:sp>
          <p:nvSpPr>
            <p:cNvPr id="48" name="TextBox 47">
              <a:extLst>
                <a:ext uri="{FF2B5EF4-FFF2-40B4-BE49-F238E27FC236}">
                  <a16:creationId xmlns:a16="http://schemas.microsoft.com/office/drawing/2014/main" id="{5895C88A-307E-474C-93B7-F848BD06243A}"/>
                </a:ext>
              </a:extLst>
            </p:cNvPr>
            <p:cNvSpPr txBox="1"/>
            <p:nvPr/>
          </p:nvSpPr>
          <p:spPr>
            <a:xfrm>
              <a:off x="7431314" y="1195631"/>
              <a:ext cx="1058792" cy="523220"/>
            </a:xfrm>
            <a:prstGeom prst="rect">
              <a:avLst/>
            </a:prstGeom>
            <a:noFill/>
          </p:spPr>
          <p:txBody>
            <a:bodyPr wrap="square" rtlCol="0">
              <a:spAutoFit/>
            </a:bodyPr>
            <a:lstStyle/>
            <a:p>
              <a:r>
                <a:rPr lang="en-US" sz="2800" dirty="0"/>
                <a:t>5</a:t>
              </a:r>
            </a:p>
          </p:txBody>
        </p:sp>
      </p:grpSp>
      <p:sp>
        <p:nvSpPr>
          <p:cNvPr id="49" name="Rounded Rectangle 4">
            <a:extLst>
              <a:ext uri="{FF2B5EF4-FFF2-40B4-BE49-F238E27FC236}">
                <a16:creationId xmlns:a16="http://schemas.microsoft.com/office/drawing/2014/main" id="{F71948D6-5B12-4C6C-A6BD-2DEF4F886D9F}"/>
              </a:ext>
            </a:extLst>
          </p:cNvPr>
          <p:cNvSpPr/>
          <p:nvPr/>
        </p:nvSpPr>
        <p:spPr>
          <a:xfrm>
            <a:off x="8058150" y="149762"/>
            <a:ext cx="4007129" cy="1221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Pollev.com/Robbie</a:t>
            </a:r>
          </a:p>
        </p:txBody>
      </p:sp>
    </p:spTree>
    <p:extLst>
      <p:ext uri="{BB962C8B-B14F-4D97-AF65-F5344CB8AC3E}">
        <p14:creationId xmlns:p14="http://schemas.microsoft.com/office/powerpoint/2010/main" val="494473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B7BF-52CE-4C2F-A3AD-44EE5A7525A4}"/>
              </a:ext>
            </a:extLst>
          </p:cNvPr>
          <p:cNvSpPr>
            <a:spLocks noGrp="1"/>
          </p:cNvSpPr>
          <p:nvPr>
            <p:ph type="title"/>
          </p:nvPr>
        </p:nvSpPr>
        <p:spPr/>
        <p:txBody>
          <a:bodyPr/>
          <a:lstStyle/>
          <a:p>
            <a:r>
              <a:rPr lang="en-US" dirty="0"/>
              <a:t>Laundry List of shortest pairs (so far)</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A860B3C2-19A5-49D0-B90A-595775A25957}"/>
                  </a:ext>
                </a:extLst>
              </p:cNvPr>
              <p:cNvGraphicFramePr>
                <a:graphicFrameLocks noGrp="1"/>
              </p:cNvGraphicFramePr>
              <p:nvPr>
                <p:ph idx="1"/>
                <p:extLst/>
              </p:nvPr>
            </p:nvGraphicFramePr>
            <p:xfrm>
              <a:off x="574675" y="1463675"/>
              <a:ext cx="11187112" cy="3017520"/>
            </p:xfrm>
            <a:graphic>
              <a:graphicData uri="http://schemas.openxmlformats.org/drawingml/2006/table">
                <a:tbl>
                  <a:tblPr firstRow="1" bandRow="1">
                    <a:tableStyleId>{5C22544A-7EE6-4342-B048-85BDC9FD1C3A}</a:tableStyleId>
                  </a:tblPr>
                  <a:tblGrid>
                    <a:gridCol w="2796778">
                      <a:extLst>
                        <a:ext uri="{9D8B030D-6E8A-4147-A177-3AD203B41FA5}">
                          <a16:colId xmlns:a16="http://schemas.microsoft.com/office/drawing/2014/main" val="3192716545"/>
                        </a:ext>
                      </a:extLst>
                    </a:gridCol>
                    <a:gridCol w="2796778">
                      <a:extLst>
                        <a:ext uri="{9D8B030D-6E8A-4147-A177-3AD203B41FA5}">
                          <a16:colId xmlns:a16="http://schemas.microsoft.com/office/drawing/2014/main" val="3923364929"/>
                        </a:ext>
                      </a:extLst>
                    </a:gridCol>
                    <a:gridCol w="2862558">
                      <a:extLst>
                        <a:ext uri="{9D8B030D-6E8A-4147-A177-3AD203B41FA5}">
                          <a16:colId xmlns:a16="http://schemas.microsoft.com/office/drawing/2014/main" val="2325408848"/>
                        </a:ext>
                      </a:extLst>
                    </a:gridCol>
                    <a:gridCol w="2730998">
                      <a:extLst>
                        <a:ext uri="{9D8B030D-6E8A-4147-A177-3AD203B41FA5}">
                          <a16:colId xmlns:a16="http://schemas.microsoft.com/office/drawing/2014/main" val="3666223675"/>
                        </a:ext>
                      </a:extLst>
                    </a:gridCol>
                  </a:tblGrid>
                  <a:tr h="370840">
                    <a:tc>
                      <a:txBody>
                        <a:bodyPr/>
                        <a:lstStyle/>
                        <a:p>
                          <a:r>
                            <a:rPr lang="en-US" sz="2800" dirty="0"/>
                            <a:t>Algorithm</a:t>
                          </a:r>
                        </a:p>
                      </a:txBody>
                      <a:tcPr/>
                    </a:tc>
                    <a:tc>
                      <a:txBody>
                        <a:bodyPr/>
                        <a:lstStyle/>
                        <a:p>
                          <a:r>
                            <a:rPr lang="en-US" sz="2800" dirty="0"/>
                            <a:t>Running Time</a:t>
                          </a:r>
                        </a:p>
                      </a:txBody>
                      <a:tcPr/>
                    </a:tc>
                    <a:tc>
                      <a:txBody>
                        <a:bodyPr/>
                        <a:lstStyle/>
                        <a:p>
                          <a:r>
                            <a:rPr lang="en-US" sz="2800" dirty="0"/>
                            <a:t>Special Case only</a:t>
                          </a:r>
                        </a:p>
                      </a:txBody>
                      <a:tcPr/>
                    </a:tc>
                    <a:tc>
                      <a:txBody>
                        <a:bodyPr/>
                        <a:lstStyle/>
                        <a:p>
                          <a:r>
                            <a:rPr lang="en-US" sz="2800" dirty="0"/>
                            <a:t>Negative edges?</a:t>
                          </a:r>
                        </a:p>
                      </a:txBody>
                      <a:tcPr/>
                    </a:tc>
                    <a:extLst>
                      <a:ext uri="{0D108BD9-81ED-4DB2-BD59-A6C34878D82A}">
                        <a16:rowId xmlns:a16="http://schemas.microsoft.com/office/drawing/2014/main" val="612330489"/>
                      </a:ext>
                    </a:extLst>
                  </a:tr>
                  <a:tr h="370840">
                    <a:tc>
                      <a:txBody>
                        <a:bodyPr/>
                        <a:lstStyle/>
                        <a:p>
                          <a:r>
                            <a:rPr lang="en-US" sz="2800" dirty="0"/>
                            <a:t>BFS</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sz="2800" dirty="0"/>
                        </a:p>
                      </a:txBody>
                      <a:tcPr/>
                    </a:tc>
                    <a:tc>
                      <a:txBody>
                        <a:bodyPr/>
                        <a:lstStyle/>
                        <a:p>
                          <a:r>
                            <a:rPr lang="en-US" sz="2800" dirty="0"/>
                            <a:t>ONLY unweighted graphs</a:t>
                          </a:r>
                        </a:p>
                      </a:txBody>
                      <a:tcPr/>
                    </a:tc>
                    <a:tc>
                      <a:txBody>
                        <a:bodyPr/>
                        <a:lstStyle/>
                        <a:p>
                          <a:r>
                            <a:rPr lang="en-US" sz="2800" dirty="0"/>
                            <a:t>X</a:t>
                          </a:r>
                        </a:p>
                      </a:txBody>
                      <a:tcPr/>
                    </a:tc>
                    <a:extLst>
                      <a:ext uri="{0D108BD9-81ED-4DB2-BD59-A6C34878D82A}">
                        <a16:rowId xmlns:a16="http://schemas.microsoft.com/office/drawing/2014/main" val="1194093339"/>
                      </a:ext>
                    </a:extLst>
                  </a:tr>
                  <a:tr h="370840">
                    <a:tc>
                      <a:txBody>
                        <a:bodyPr/>
                        <a:lstStyle/>
                        <a:p>
                          <a:r>
                            <a:rPr lang="en-US" sz="2800" dirty="0"/>
                            <a:t>Simple DP</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sz="2800" dirty="0"/>
                        </a:p>
                      </a:txBody>
                      <a:tcPr/>
                    </a:tc>
                    <a:tc>
                      <a:txBody>
                        <a:bodyPr/>
                        <a:lstStyle/>
                        <a:p>
                          <a:r>
                            <a:rPr lang="en-US" sz="2800" dirty="0"/>
                            <a:t>ONLY for DAGs</a:t>
                          </a:r>
                        </a:p>
                      </a:txBody>
                      <a:tcPr/>
                    </a:tc>
                    <a:tc>
                      <a:txBody>
                        <a:bodyPr/>
                        <a:lstStyle/>
                        <a:p>
                          <a:r>
                            <a:rPr lang="en-US" sz="2800" dirty="0"/>
                            <a:t>X</a:t>
                          </a:r>
                        </a:p>
                      </a:txBody>
                      <a:tcPr/>
                    </a:tc>
                    <a:extLst>
                      <a:ext uri="{0D108BD9-81ED-4DB2-BD59-A6C34878D82A}">
                        <a16:rowId xmlns:a16="http://schemas.microsoft.com/office/drawing/2014/main" val="2487608258"/>
                      </a:ext>
                    </a:extLst>
                  </a:tr>
                  <a:tr h="370840">
                    <a:tc>
                      <a:txBody>
                        <a:bodyPr/>
                        <a:lstStyle/>
                        <a:p>
                          <a:r>
                            <a:rPr lang="en-US" sz="2800" dirty="0"/>
                            <a:t>Dijkstra’s</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endParaRPr lang="en-US" sz="2800" dirty="0"/>
                        </a:p>
                      </a:txBody>
                      <a:tcPr/>
                    </a:tc>
                    <a:tc>
                      <a:txBody>
                        <a:bodyPr/>
                        <a:lstStyle/>
                        <a:p>
                          <a:r>
                            <a:rPr lang="en-US" sz="2800" dirty="0"/>
                            <a:t>X</a:t>
                          </a:r>
                        </a:p>
                      </a:txBody>
                      <a:tcPr/>
                    </a:tc>
                    <a:extLst>
                      <a:ext uri="{0D108BD9-81ED-4DB2-BD59-A6C34878D82A}">
                        <a16:rowId xmlns:a16="http://schemas.microsoft.com/office/drawing/2014/main" val="3366299455"/>
                      </a:ext>
                    </a:extLst>
                  </a:tr>
                  <a:tr h="370840">
                    <a:tc>
                      <a:txBody>
                        <a:bodyPr/>
                        <a:lstStyle/>
                        <a:p>
                          <a:r>
                            <a:rPr lang="en-US" sz="2800" dirty="0"/>
                            <a:t>Bellman-Ford</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𝑚𝑛</m:t>
                                </m:r>
                                <m:r>
                                  <a:rPr lang="en-US" sz="2800" b="0" i="1" smtClean="0">
                                    <a:latin typeface="Cambria Math" panose="02040503050406030204" pitchFamily="18" charset="0"/>
                                  </a:rPr>
                                  <m:t>)</m:t>
                                </m:r>
                              </m:oMath>
                            </m:oMathPara>
                          </a14:m>
                          <a:endParaRPr lang="en-US" sz="2800" dirty="0"/>
                        </a:p>
                      </a:txBody>
                      <a:tcPr/>
                    </a:tc>
                    <a:tc>
                      <a:txBody>
                        <a:bodyPr/>
                        <a:lstStyle/>
                        <a:p>
                          <a:endParaRPr lang="en-US" sz="2800" dirty="0"/>
                        </a:p>
                      </a:txBody>
                      <a:tcPr/>
                    </a:tc>
                    <a:tc>
                      <a:txBody>
                        <a:bodyPr/>
                        <a:lstStyle/>
                        <a:p>
                          <a:r>
                            <a:rPr lang="en-US" sz="2800" dirty="0"/>
                            <a:t>Yes!</a:t>
                          </a:r>
                        </a:p>
                      </a:txBody>
                      <a:tcPr/>
                    </a:tc>
                    <a:extLst>
                      <a:ext uri="{0D108BD9-81ED-4DB2-BD59-A6C34878D82A}">
                        <a16:rowId xmlns:a16="http://schemas.microsoft.com/office/drawing/2014/main" val="425910239"/>
                      </a:ext>
                    </a:extLst>
                  </a:tr>
                </a:tbl>
              </a:graphicData>
            </a:graphic>
          </p:graphicFrame>
        </mc:Choice>
        <mc:Fallback xmlns="">
          <p:graphicFrame>
            <p:nvGraphicFramePr>
              <p:cNvPr id="4" name="Content Placeholder 3">
                <a:extLst>
                  <a:ext uri="{FF2B5EF4-FFF2-40B4-BE49-F238E27FC236}">
                    <a16:creationId xmlns:a16="http://schemas.microsoft.com/office/drawing/2014/main" id="{A860B3C2-19A5-49D0-B90A-595775A25957}"/>
                  </a:ext>
                </a:extLst>
              </p:cNvPr>
              <p:cNvGraphicFramePr>
                <a:graphicFrameLocks noGrp="1"/>
              </p:cNvGraphicFramePr>
              <p:nvPr>
                <p:ph idx="1"/>
                <p:extLst>
                  <p:ext uri="{D42A27DB-BD31-4B8C-83A1-F6EECF244321}">
                    <p14:modId xmlns:p14="http://schemas.microsoft.com/office/powerpoint/2010/main" val="3153628978"/>
                  </p:ext>
                </p:extLst>
              </p:nvPr>
            </p:nvGraphicFramePr>
            <p:xfrm>
              <a:off x="574675" y="1463675"/>
              <a:ext cx="11187112" cy="3017520"/>
            </p:xfrm>
            <a:graphic>
              <a:graphicData uri="http://schemas.openxmlformats.org/drawingml/2006/table">
                <a:tbl>
                  <a:tblPr firstRow="1" bandRow="1">
                    <a:tableStyleId>{5C22544A-7EE6-4342-B048-85BDC9FD1C3A}</a:tableStyleId>
                  </a:tblPr>
                  <a:tblGrid>
                    <a:gridCol w="2796778">
                      <a:extLst>
                        <a:ext uri="{9D8B030D-6E8A-4147-A177-3AD203B41FA5}">
                          <a16:colId xmlns:a16="http://schemas.microsoft.com/office/drawing/2014/main" val="3192716545"/>
                        </a:ext>
                      </a:extLst>
                    </a:gridCol>
                    <a:gridCol w="2796778">
                      <a:extLst>
                        <a:ext uri="{9D8B030D-6E8A-4147-A177-3AD203B41FA5}">
                          <a16:colId xmlns:a16="http://schemas.microsoft.com/office/drawing/2014/main" val="3923364929"/>
                        </a:ext>
                      </a:extLst>
                    </a:gridCol>
                    <a:gridCol w="2862558">
                      <a:extLst>
                        <a:ext uri="{9D8B030D-6E8A-4147-A177-3AD203B41FA5}">
                          <a16:colId xmlns:a16="http://schemas.microsoft.com/office/drawing/2014/main" val="2325408848"/>
                        </a:ext>
                      </a:extLst>
                    </a:gridCol>
                    <a:gridCol w="2730998">
                      <a:extLst>
                        <a:ext uri="{9D8B030D-6E8A-4147-A177-3AD203B41FA5}">
                          <a16:colId xmlns:a16="http://schemas.microsoft.com/office/drawing/2014/main" val="3666223675"/>
                        </a:ext>
                      </a:extLst>
                    </a:gridCol>
                  </a:tblGrid>
                  <a:tr h="518160">
                    <a:tc>
                      <a:txBody>
                        <a:bodyPr/>
                        <a:lstStyle/>
                        <a:p>
                          <a:r>
                            <a:rPr lang="en-US" sz="2800" dirty="0"/>
                            <a:t>Algorithm</a:t>
                          </a:r>
                        </a:p>
                      </a:txBody>
                      <a:tcPr/>
                    </a:tc>
                    <a:tc>
                      <a:txBody>
                        <a:bodyPr/>
                        <a:lstStyle/>
                        <a:p>
                          <a:r>
                            <a:rPr lang="en-US" sz="2800" dirty="0"/>
                            <a:t>Running Time</a:t>
                          </a:r>
                        </a:p>
                      </a:txBody>
                      <a:tcPr/>
                    </a:tc>
                    <a:tc>
                      <a:txBody>
                        <a:bodyPr/>
                        <a:lstStyle/>
                        <a:p>
                          <a:r>
                            <a:rPr lang="en-US" sz="2800" dirty="0"/>
                            <a:t>Special Case only</a:t>
                          </a:r>
                        </a:p>
                      </a:txBody>
                      <a:tcPr/>
                    </a:tc>
                    <a:tc>
                      <a:txBody>
                        <a:bodyPr/>
                        <a:lstStyle/>
                        <a:p>
                          <a:r>
                            <a:rPr lang="en-US" sz="2800" dirty="0"/>
                            <a:t>Negative edges?</a:t>
                          </a:r>
                        </a:p>
                      </a:txBody>
                      <a:tcPr/>
                    </a:tc>
                    <a:extLst>
                      <a:ext uri="{0D108BD9-81ED-4DB2-BD59-A6C34878D82A}">
                        <a16:rowId xmlns:a16="http://schemas.microsoft.com/office/drawing/2014/main" val="612330489"/>
                      </a:ext>
                    </a:extLst>
                  </a:tr>
                  <a:tr h="944880">
                    <a:tc>
                      <a:txBody>
                        <a:bodyPr/>
                        <a:lstStyle/>
                        <a:p>
                          <a:r>
                            <a:rPr lang="en-US" sz="2800" dirty="0"/>
                            <a:t>BFS</a:t>
                          </a:r>
                        </a:p>
                      </a:txBody>
                      <a:tcPr/>
                    </a:tc>
                    <a:tc>
                      <a:txBody>
                        <a:bodyPr/>
                        <a:lstStyle/>
                        <a:p>
                          <a:endParaRPr lang="en-US"/>
                        </a:p>
                      </a:txBody>
                      <a:tcPr>
                        <a:blipFill>
                          <a:blip r:embed="rId2"/>
                          <a:stretch>
                            <a:fillRect l="-100218" t="-61290" r="-200871" b="-182581"/>
                          </a:stretch>
                        </a:blipFill>
                      </a:tcPr>
                    </a:tc>
                    <a:tc>
                      <a:txBody>
                        <a:bodyPr/>
                        <a:lstStyle/>
                        <a:p>
                          <a:r>
                            <a:rPr lang="en-US" sz="2800" dirty="0"/>
                            <a:t>ONLY unweighted graphs</a:t>
                          </a:r>
                        </a:p>
                      </a:txBody>
                      <a:tcPr/>
                    </a:tc>
                    <a:tc>
                      <a:txBody>
                        <a:bodyPr/>
                        <a:lstStyle/>
                        <a:p>
                          <a:r>
                            <a:rPr lang="en-US" sz="2800" dirty="0"/>
                            <a:t>X</a:t>
                          </a:r>
                        </a:p>
                      </a:txBody>
                      <a:tcPr/>
                    </a:tc>
                    <a:extLst>
                      <a:ext uri="{0D108BD9-81ED-4DB2-BD59-A6C34878D82A}">
                        <a16:rowId xmlns:a16="http://schemas.microsoft.com/office/drawing/2014/main" val="1194093339"/>
                      </a:ext>
                    </a:extLst>
                  </a:tr>
                  <a:tr h="518160">
                    <a:tc>
                      <a:txBody>
                        <a:bodyPr/>
                        <a:lstStyle/>
                        <a:p>
                          <a:r>
                            <a:rPr lang="en-US" sz="2800" dirty="0"/>
                            <a:t>Simple DP</a:t>
                          </a:r>
                        </a:p>
                      </a:txBody>
                      <a:tcPr/>
                    </a:tc>
                    <a:tc>
                      <a:txBody>
                        <a:bodyPr/>
                        <a:lstStyle/>
                        <a:p>
                          <a:endParaRPr lang="en-US"/>
                        </a:p>
                      </a:txBody>
                      <a:tcPr>
                        <a:blipFill>
                          <a:blip r:embed="rId2"/>
                          <a:stretch>
                            <a:fillRect l="-100218" t="-290698" r="-200871" b="-229070"/>
                          </a:stretch>
                        </a:blipFill>
                      </a:tcPr>
                    </a:tc>
                    <a:tc>
                      <a:txBody>
                        <a:bodyPr/>
                        <a:lstStyle/>
                        <a:p>
                          <a:r>
                            <a:rPr lang="en-US" sz="2800" dirty="0"/>
                            <a:t>ONLY for DAGs</a:t>
                          </a:r>
                        </a:p>
                      </a:txBody>
                      <a:tcPr/>
                    </a:tc>
                    <a:tc>
                      <a:txBody>
                        <a:bodyPr/>
                        <a:lstStyle/>
                        <a:p>
                          <a:r>
                            <a:rPr lang="en-US" sz="2800" dirty="0"/>
                            <a:t>X</a:t>
                          </a:r>
                        </a:p>
                      </a:txBody>
                      <a:tcPr/>
                    </a:tc>
                    <a:extLst>
                      <a:ext uri="{0D108BD9-81ED-4DB2-BD59-A6C34878D82A}">
                        <a16:rowId xmlns:a16="http://schemas.microsoft.com/office/drawing/2014/main" val="2487608258"/>
                      </a:ext>
                    </a:extLst>
                  </a:tr>
                  <a:tr h="518160">
                    <a:tc>
                      <a:txBody>
                        <a:bodyPr/>
                        <a:lstStyle/>
                        <a:p>
                          <a:r>
                            <a:rPr lang="en-US" sz="2800" dirty="0"/>
                            <a:t>Dijkstra’s</a:t>
                          </a:r>
                        </a:p>
                      </a:txBody>
                      <a:tcPr/>
                    </a:tc>
                    <a:tc>
                      <a:txBody>
                        <a:bodyPr/>
                        <a:lstStyle/>
                        <a:p>
                          <a:endParaRPr lang="en-US"/>
                        </a:p>
                      </a:txBody>
                      <a:tcPr>
                        <a:blipFill>
                          <a:blip r:embed="rId2"/>
                          <a:stretch>
                            <a:fillRect l="-100218" t="-395294" r="-200871" b="-131765"/>
                          </a:stretch>
                        </a:blipFill>
                      </a:tcPr>
                    </a:tc>
                    <a:tc>
                      <a:txBody>
                        <a:bodyPr/>
                        <a:lstStyle/>
                        <a:p>
                          <a:endParaRPr lang="en-US" sz="2800" dirty="0"/>
                        </a:p>
                      </a:txBody>
                      <a:tcPr/>
                    </a:tc>
                    <a:tc>
                      <a:txBody>
                        <a:bodyPr/>
                        <a:lstStyle/>
                        <a:p>
                          <a:r>
                            <a:rPr lang="en-US" sz="2800" dirty="0"/>
                            <a:t>X</a:t>
                          </a:r>
                        </a:p>
                      </a:txBody>
                      <a:tcPr/>
                    </a:tc>
                    <a:extLst>
                      <a:ext uri="{0D108BD9-81ED-4DB2-BD59-A6C34878D82A}">
                        <a16:rowId xmlns:a16="http://schemas.microsoft.com/office/drawing/2014/main" val="3366299455"/>
                      </a:ext>
                    </a:extLst>
                  </a:tr>
                  <a:tr h="518160">
                    <a:tc>
                      <a:txBody>
                        <a:bodyPr/>
                        <a:lstStyle/>
                        <a:p>
                          <a:r>
                            <a:rPr lang="en-US" sz="2800" dirty="0"/>
                            <a:t>Bellman-Ford</a:t>
                          </a:r>
                        </a:p>
                      </a:txBody>
                      <a:tcPr/>
                    </a:tc>
                    <a:tc>
                      <a:txBody>
                        <a:bodyPr/>
                        <a:lstStyle/>
                        <a:p>
                          <a:endParaRPr lang="en-US"/>
                        </a:p>
                      </a:txBody>
                      <a:tcPr>
                        <a:blipFill>
                          <a:blip r:embed="rId2"/>
                          <a:stretch>
                            <a:fillRect l="-100218" t="-495294" r="-200871" b="-31765"/>
                          </a:stretch>
                        </a:blipFill>
                      </a:tcPr>
                    </a:tc>
                    <a:tc>
                      <a:txBody>
                        <a:bodyPr/>
                        <a:lstStyle/>
                        <a:p>
                          <a:endParaRPr lang="en-US" sz="2800" dirty="0"/>
                        </a:p>
                      </a:txBody>
                      <a:tcPr/>
                    </a:tc>
                    <a:tc>
                      <a:txBody>
                        <a:bodyPr/>
                        <a:lstStyle/>
                        <a:p>
                          <a:r>
                            <a:rPr lang="en-US" sz="2800" dirty="0"/>
                            <a:t>Yes!</a:t>
                          </a:r>
                        </a:p>
                      </a:txBody>
                      <a:tcPr/>
                    </a:tc>
                    <a:extLst>
                      <a:ext uri="{0D108BD9-81ED-4DB2-BD59-A6C34878D82A}">
                        <a16:rowId xmlns:a16="http://schemas.microsoft.com/office/drawing/2014/main" val="425910239"/>
                      </a:ext>
                    </a:extLst>
                  </a:tr>
                </a:tbl>
              </a:graphicData>
            </a:graphic>
          </p:graphicFrame>
        </mc:Fallback>
      </mc:AlternateContent>
    </p:spTree>
    <p:extLst>
      <p:ext uri="{BB962C8B-B14F-4D97-AF65-F5344CB8AC3E}">
        <p14:creationId xmlns:p14="http://schemas.microsoft.com/office/powerpoint/2010/main" val="3966548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EB3B-CE06-09AD-B7E4-00B1113AC68C}"/>
              </a:ext>
            </a:extLst>
          </p:cNvPr>
          <p:cNvSpPr>
            <a:spLocks noGrp="1"/>
          </p:cNvSpPr>
          <p:nvPr>
            <p:ph type="title"/>
          </p:nvPr>
        </p:nvSpPr>
        <p:spPr/>
        <p:txBody>
          <a:bodyPr/>
          <a:lstStyle/>
          <a:p>
            <a:r>
              <a:rPr lang="en-US" dirty="0"/>
              <a:t>Why Bellman-Ford?</a:t>
            </a:r>
          </a:p>
        </p:txBody>
      </p:sp>
      <p:sp>
        <p:nvSpPr>
          <p:cNvPr id="3" name="Content Placeholder 2">
            <a:extLst>
              <a:ext uri="{FF2B5EF4-FFF2-40B4-BE49-F238E27FC236}">
                <a16:creationId xmlns:a16="http://schemas.microsoft.com/office/drawing/2014/main" id="{20770EE0-CF2B-E975-BD50-885AC2FE67EC}"/>
              </a:ext>
            </a:extLst>
          </p:cNvPr>
          <p:cNvSpPr>
            <a:spLocks noGrp="1"/>
          </p:cNvSpPr>
          <p:nvPr>
            <p:ph idx="1"/>
          </p:nvPr>
        </p:nvSpPr>
        <p:spPr/>
        <p:txBody>
          <a:bodyPr/>
          <a:lstStyle/>
          <a:p>
            <a:r>
              <a:rPr lang="en-US" dirty="0"/>
              <a:t>Bellman-Ford; a DP-inspired algorithm for shortest-paths.</a:t>
            </a:r>
          </a:p>
          <a:p>
            <a:r>
              <a:rPr lang="en-US" dirty="0"/>
              <a:t>Ended up with pseudocode very similar to Dijkstra’s…</a:t>
            </a:r>
          </a:p>
          <a:p>
            <a:r>
              <a:rPr lang="en-US" dirty="0"/>
              <a:t>…but slower.</a:t>
            </a:r>
          </a:p>
          <a:p>
            <a:endParaRPr lang="en-US" dirty="0"/>
          </a:p>
          <a:p>
            <a:r>
              <a:rPr lang="en-US" dirty="0"/>
              <a:t>Why? Handle negative edge weights.</a:t>
            </a:r>
          </a:p>
        </p:txBody>
      </p:sp>
    </p:spTree>
    <p:extLst>
      <p:ext uri="{BB962C8B-B14F-4D97-AF65-F5344CB8AC3E}">
        <p14:creationId xmlns:p14="http://schemas.microsoft.com/office/powerpoint/2010/main" val="392612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03B8-0496-4186-B90A-FE0804487145}"/>
              </a:ext>
            </a:extLst>
          </p:cNvPr>
          <p:cNvSpPr>
            <a:spLocks noGrp="1"/>
          </p:cNvSpPr>
          <p:nvPr>
            <p:ph type="title"/>
          </p:nvPr>
        </p:nvSpPr>
        <p:spPr/>
        <p:txBody>
          <a:bodyPr/>
          <a:lstStyle/>
          <a:p>
            <a:r>
              <a:rPr lang="en-US" dirty="0"/>
              <a:t>Negative Cycles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F3DE3-7F97-424B-8098-845D632931F1}"/>
                  </a:ext>
                </a:extLst>
              </p:cNvPr>
              <p:cNvSpPr>
                <a:spLocks noGrp="1"/>
              </p:cNvSpPr>
              <p:nvPr>
                <p:ph idx="1"/>
              </p:nvPr>
            </p:nvSpPr>
            <p:spPr/>
            <p:txBody>
              <a:bodyPr>
                <a:normAutofit lnSpcReduction="10000"/>
              </a:bodyPr>
              <a:lstStyle/>
              <a:p>
                <a:r>
                  <a:rPr lang="en-US" dirty="0"/>
                  <a:t>If you have a negative length edge: Dijkstra’s might or might not give you the right answer. </a:t>
                </a:r>
              </a:p>
              <a:p>
                <a:r>
                  <a:rPr lang="en-US" dirty="0"/>
                  <a:t>And it can’t even tell you if there’s a negative cycle (i.e. whether some of the answers are supposed to be negative infinity)</a:t>
                </a:r>
              </a:p>
              <a:p>
                <a:r>
                  <a:rPr lang="en-US" dirty="0"/>
                  <a:t>For Bellman-Ford:</a:t>
                </a:r>
              </a:p>
              <a:p>
                <a:r>
                  <a:rPr lang="en-US" dirty="0"/>
                  <a:t>Run one extra iteration of the main loop– if any value changes, you have a negative length cycle. Some of the values you calculated are wrong.</a:t>
                </a:r>
              </a:p>
              <a:p>
                <a:r>
                  <a:rPr lang="en-US" dirty="0"/>
                  <a:t>Run a BFS from the vertex that just changed. Anything you can find should have </a:t>
                </a:r>
                <a14:m>
                  <m:oMath xmlns:m="http://schemas.openxmlformats.org/officeDocument/2006/math">
                    <m:r>
                      <a:rPr lang="en-US" b="0" i="1" smtClean="0">
                        <a:latin typeface="Cambria Math" panose="02040503050406030204" pitchFamily="18" charset="0"/>
                      </a:rPr>
                      <m:t>−∞</m:t>
                    </m:r>
                  </m:oMath>
                </a14:m>
                <a:r>
                  <a:rPr lang="en-US" dirty="0"/>
                  <a:t> as the distance. (anything else has the correct [finite] value).</a:t>
                </a:r>
              </a:p>
              <a:p>
                <a:r>
                  <a:rPr lang="en-US" dirty="0"/>
                  <a:t>If the extra iteration doesn’t change values, no negative length cycle.</a:t>
                </a:r>
              </a:p>
            </p:txBody>
          </p:sp>
        </mc:Choice>
        <mc:Fallback xmlns="">
          <p:sp>
            <p:nvSpPr>
              <p:cNvPr id="3" name="Content Placeholder 2">
                <a:extLst>
                  <a:ext uri="{FF2B5EF4-FFF2-40B4-BE49-F238E27FC236}">
                    <a16:creationId xmlns:a16="http://schemas.microsoft.com/office/drawing/2014/main" id="{A8CF3DE3-7F97-424B-8098-845D632931F1}"/>
                  </a:ext>
                </a:extLst>
              </p:cNvPr>
              <p:cNvSpPr>
                <a:spLocks noGrp="1" noRot="1" noChangeAspect="1" noMove="1" noResize="1" noEditPoints="1" noAdjustHandles="1" noChangeArrowheads="1" noChangeShapeType="1" noTextEdit="1"/>
              </p:cNvSpPr>
              <p:nvPr>
                <p:ph idx="1"/>
              </p:nvPr>
            </p:nvSpPr>
            <p:spPr>
              <a:blipFill>
                <a:blip r:embed="rId2"/>
                <a:stretch>
                  <a:fillRect l="-708" t="-3019" r="-1743" b="-1258"/>
                </a:stretch>
              </a:blipFill>
            </p:spPr>
            <p:txBody>
              <a:bodyPr/>
              <a:lstStyle/>
              <a:p>
                <a:r>
                  <a:rPr lang="en-US">
                    <a:noFill/>
                  </a:rPr>
                  <a:t> </a:t>
                </a:r>
              </a:p>
            </p:txBody>
          </p:sp>
        </mc:Fallback>
      </mc:AlternateContent>
    </p:spTree>
    <p:extLst>
      <p:ext uri="{BB962C8B-B14F-4D97-AF65-F5344CB8AC3E}">
        <p14:creationId xmlns:p14="http://schemas.microsoft.com/office/powerpoint/2010/main" val="182139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B7BF-52CE-4C2F-A3AD-44EE5A7525A4}"/>
              </a:ext>
            </a:extLst>
          </p:cNvPr>
          <p:cNvSpPr>
            <a:spLocks noGrp="1"/>
          </p:cNvSpPr>
          <p:nvPr>
            <p:ph type="title"/>
          </p:nvPr>
        </p:nvSpPr>
        <p:spPr/>
        <p:txBody>
          <a:bodyPr/>
          <a:lstStyle/>
          <a:p>
            <a:r>
              <a:rPr lang="en-US" dirty="0"/>
              <a:t>Laundry List of shortest pairs (so far)</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A860B3C2-19A5-49D0-B90A-595775A25957}"/>
                  </a:ext>
                </a:extLst>
              </p:cNvPr>
              <p:cNvGraphicFramePr>
                <a:graphicFrameLocks noGrp="1"/>
              </p:cNvGraphicFramePr>
              <p:nvPr>
                <p:ph idx="1"/>
              </p:nvPr>
            </p:nvGraphicFramePr>
            <p:xfrm>
              <a:off x="574675" y="1463675"/>
              <a:ext cx="11187112" cy="3017520"/>
            </p:xfrm>
            <a:graphic>
              <a:graphicData uri="http://schemas.openxmlformats.org/drawingml/2006/table">
                <a:tbl>
                  <a:tblPr firstRow="1" bandRow="1">
                    <a:tableStyleId>{5C22544A-7EE6-4342-B048-85BDC9FD1C3A}</a:tableStyleId>
                  </a:tblPr>
                  <a:tblGrid>
                    <a:gridCol w="2796778">
                      <a:extLst>
                        <a:ext uri="{9D8B030D-6E8A-4147-A177-3AD203B41FA5}">
                          <a16:colId xmlns:a16="http://schemas.microsoft.com/office/drawing/2014/main" val="3192716545"/>
                        </a:ext>
                      </a:extLst>
                    </a:gridCol>
                    <a:gridCol w="2796778">
                      <a:extLst>
                        <a:ext uri="{9D8B030D-6E8A-4147-A177-3AD203B41FA5}">
                          <a16:colId xmlns:a16="http://schemas.microsoft.com/office/drawing/2014/main" val="3923364929"/>
                        </a:ext>
                      </a:extLst>
                    </a:gridCol>
                    <a:gridCol w="2862558">
                      <a:extLst>
                        <a:ext uri="{9D8B030D-6E8A-4147-A177-3AD203B41FA5}">
                          <a16:colId xmlns:a16="http://schemas.microsoft.com/office/drawing/2014/main" val="2325408848"/>
                        </a:ext>
                      </a:extLst>
                    </a:gridCol>
                    <a:gridCol w="2730998">
                      <a:extLst>
                        <a:ext uri="{9D8B030D-6E8A-4147-A177-3AD203B41FA5}">
                          <a16:colId xmlns:a16="http://schemas.microsoft.com/office/drawing/2014/main" val="3666223675"/>
                        </a:ext>
                      </a:extLst>
                    </a:gridCol>
                  </a:tblGrid>
                  <a:tr h="370840">
                    <a:tc>
                      <a:txBody>
                        <a:bodyPr/>
                        <a:lstStyle/>
                        <a:p>
                          <a:r>
                            <a:rPr lang="en-US" sz="2800" dirty="0"/>
                            <a:t>Algorithm</a:t>
                          </a:r>
                        </a:p>
                      </a:txBody>
                      <a:tcPr/>
                    </a:tc>
                    <a:tc>
                      <a:txBody>
                        <a:bodyPr/>
                        <a:lstStyle/>
                        <a:p>
                          <a:r>
                            <a:rPr lang="en-US" sz="2800" dirty="0"/>
                            <a:t>Running Time</a:t>
                          </a:r>
                        </a:p>
                      </a:txBody>
                      <a:tcPr/>
                    </a:tc>
                    <a:tc>
                      <a:txBody>
                        <a:bodyPr/>
                        <a:lstStyle/>
                        <a:p>
                          <a:r>
                            <a:rPr lang="en-US" sz="2800" dirty="0"/>
                            <a:t>Special Case only</a:t>
                          </a:r>
                        </a:p>
                      </a:txBody>
                      <a:tcPr/>
                    </a:tc>
                    <a:tc>
                      <a:txBody>
                        <a:bodyPr/>
                        <a:lstStyle/>
                        <a:p>
                          <a:r>
                            <a:rPr lang="en-US" sz="2800" dirty="0"/>
                            <a:t>Negative edges?</a:t>
                          </a:r>
                        </a:p>
                      </a:txBody>
                      <a:tcPr/>
                    </a:tc>
                    <a:extLst>
                      <a:ext uri="{0D108BD9-81ED-4DB2-BD59-A6C34878D82A}">
                        <a16:rowId xmlns:a16="http://schemas.microsoft.com/office/drawing/2014/main" val="612330489"/>
                      </a:ext>
                    </a:extLst>
                  </a:tr>
                  <a:tr h="370840">
                    <a:tc>
                      <a:txBody>
                        <a:bodyPr/>
                        <a:lstStyle/>
                        <a:p>
                          <a:r>
                            <a:rPr lang="en-US" sz="2800" dirty="0"/>
                            <a:t>BFS</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sz="2800" dirty="0"/>
                        </a:p>
                      </a:txBody>
                      <a:tcPr/>
                    </a:tc>
                    <a:tc>
                      <a:txBody>
                        <a:bodyPr/>
                        <a:lstStyle/>
                        <a:p>
                          <a:r>
                            <a:rPr lang="en-US" sz="2800" dirty="0"/>
                            <a:t>ONLY unweighted graphs</a:t>
                          </a:r>
                        </a:p>
                      </a:txBody>
                      <a:tcPr/>
                    </a:tc>
                    <a:tc>
                      <a:txBody>
                        <a:bodyPr/>
                        <a:lstStyle/>
                        <a:p>
                          <a:r>
                            <a:rPr lang="en-US" sz="2800" dirty="0"/>
                            <a:t>X</a:t>
                          </a:r>
                        </a:p>
                      </a:txBody>
                      <a:tcPr/>
                    </a:tc>
                    <a:extLst>
                      <a:ext uri="{0D108BD9-81ED-4DB2-BD59-A6C34878D82A}">
                        <a16:rowId xmlns:a16="http://schemas.microsoft.com/office/drawing/2014/main" val="1194093339"/>
                      </a:ext>
                    </a:extLst>
                  </a:tr>
                  <a:tr h="370840">
                    <a:tc>
                      <a:txBody>
                        <a:bodyPr/>
                        <a:lstStyle/>
                        <a:p>
                          <a:r>
                            <a:rPr lang="en-US" sz="2800" dirty="0"/>
                            <a:t>Simple DP</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sz="2800" dirty="0"/>
                        </a:p>
                      </a:txBody>
                      <a:tcPr/>
                    </a:tc>
                    <a:tc>
                      <a:txBody>
                        <a:bodyPr/>
                        <a:lstStyle/>
                        <a:p>
                          <a:r>
                            <a:rPr lang="en-US" sz="2800" dirty="0"/>
                            <a:t>ONLY for DAGs</a:t>
                          </a:r>
                        </a:p>
                      </a:txBody>
                      <a:tcPr/>
                    </a:tc>
                    <a:tc>
                      <a:txBody>
                        <a:bodyPr/>
                        <a:lstStyle/>
                        <a:p>
                          <a:r>
                            <a:rPr lang="en-US" sz="2800" dirty="0"/>
                            <a:t>X</a:t>
                          </a:r>
                        </a:p>
                      </a:txBody>
                      <a:tcPr/>
                    </a:tc>
                    <a:extLst>
                      <a:ext uri="{0D108BD9-81ED-4DB2-BD59-A6C34878D82A}">
                        <a16:rowId xmlns:a16="http://schemas.microsoft.com/office/drawing/2014/main" val="2487608258"/>
                      </a:ext>
                    </a:extLst>
                  </a:tr>
                  <a:tr h="370840">
                    <a:tc>
                      <a:txBody>
                        <a:bodyPr/>
                        <a:lstStyle/>
                        <a:p>
                          <a:r>
                            <a:rPr lang="en-US" sz="2800" dirty="0"/>
                            <a:t>Dijkstra’s</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endParaRPr lang="en-US" sz="2800" dirty="0"/>
                        </a:p>
                      </a:txBody>
                      <a:tcPr/>
                    </a:tc>
                    <a:tc>
                      <a:txBody>
                        <a:bodyPr/>
                        <a:lstStyle/>
                        <a:p>
                          <a:r>
                            <a:rPr lang="en-US" sz="2800" dirty="0"/>
                            <a:t>X</a:t>
                          </a:r>
                        </a:p>
                      </a:txBody>
                      <a:tcPr/>
                    </a:tc>
                    <a:extLst>
                      <a:ext uri="{0D108BD9-81ED-4DB2-BD59-A6C34878D82A}">
                        <a16:rowId xmlns:a16="http://schemas.microsoft.com/office/drawing/2014/main" val="3366299455"/>
                      </a:ext>
                    </a:extLst>
                  </a:tr>
                  <a:tr h="370840">
                    <a:tc>
                      <a:txBody>
                        <a:bodyPr/>
                        <a:lstStyle/>
                        <a:p>
                          <a:r>
                            <a:rPr lang="en-US" sz="2800" dirty="0"/>
                            <a:t>Bellman-Ford</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𝑚𝑛</m:t>
                                </m:r>
                                <m:r>
                                  <a:rPr lang="en-US" sz="2800" b="0" i="1" smtClean="0">
                                    <a:latin typeface="Cambria Math" panose="02040503050406030204" pitchFamily="18" charset="0"/>
                                  </a:rPr>
                                  <m:t>)</m:t>
                                </m:r>
                              </m:oMath>
                            </m:oMathPara>
                          </a14:m>
                          <a:endParaRPr lang="en-US" sz="2800" dirty="0"/>
                        </a:p>
                      </a:txBody>
                      <a:tcPr/>
                    </a:tc>
                    <a:tc>
                      <a:txBody>
                        <a:bodyPr/>
                        <a:lstStyle/>
                        <a:p>
                          <a:endParaRPr lang="en-US" sz="2800" dirty="0"/>
                        </a:p>
                      </a:txBody>
                      <a:tcPr/>
                    </a:tc>
                    <a:tc>
                      <a:txBody>
                        <a:bodyPr/>
                        <a:lstStyle/>
                        <a:p>
                          <a:r>
                            <a:rPr lang="en-US" sz="2800" dirty="0"/>
                            <a:t>Yes!</a:t>
                          </a:r>
                        </a:p>
                      </a:txBody>
                      <a:tcPr/>
                    </a:tc>
                    <a:extLst>
                      <a:ext uri="{0D108BD9-81ED-4DB2-BD59-A6C34878D82A}">
                        <a16:rowId xmlns:a16="http://schemas.microsoft.com/office/drawing/2014/main" val="425910239"/>
                      </a:ext>
                    </a:extLst>
                  </a:tr>
                </a:tbl>
              </a:graphicData>
            </a:graphic>
          </p:graphicFrame>
        </mc:Choice>
        <mc:Fallback xmlns="">
          <p:graphicFrame>
            <p:nvGraphicFramePr>
              <p:cNvPr id="4" name="Content Placeholder 3">
                <a:extLst>
                  <a:ext uri="{FF2B5EF4-FFF2-40B4-BE49-F238E27FC236}">
                    <a16:creationId xmlns:a16="http://schemas.microsoft.com/office/drawing/2014/main" id="{A860B3C2-19A5-49D0-B90A-595775A25957}"/>
                  </a:ext>
                </a:extLst>
              </p:cNvPr>
              <p:cNvGraphicFramePr>
                <a:graphicFrameLocks noGrp="1"/>
              </p:cNvGraphicFramePr>
              <p:nvPr>
                <p:ph idx="1"/>
                <p:extLst>
                  <p:ext uri="{D42A27DB-BD31-4B8C-83A1-F6EECF244321}">
                    <p14:modId xmlns:p14="http://schemas.microsoft.com/office/powerpoint/2010/main" val="3153628978"/>
                  </p:ext>
                </p:extLst>
              </p:nvPr>
            </p:nvGraphicFramePr>
            <p:xfrm>
              <a:off x="574675" y="1463675"/>
              <a:ext cx="11187112" cy="3017520"/>
            </p:xfrm>
            <a:graphic>
              <a:graphicData uri="http://schemas.openxmlformats.org/drawingml/2006/table">
                <a:tbl>
                  <a:tblPr firstRow="1" bandRow="1">
                    <a:tableStyleId>{5C22544A-7EE6-4342-B048-85BDC9FD1C3A}</a:tableStyleId>
                  </a:tblPr>
                  <a:tblGrid>
                    <a:gridCol w="2796778">
                      <a:extLst>
                        <a:ext uri="{9D8B030D-6E8A-4147-A177-3AD203B41FA5}">
                          <a16:colId xmlns:a16="http://schemas.microsoft.com/office/drawing/2014/main" val="3192716545"/>
                        </a:ext>
                      </a:extLst>
                    </a:gridCol>
                    <a:gridCol w="2796778">
                      <a:extLst>
                        <a:ext uri="{9D8B030D-6E8A-4147-A177-3AD203B41FA5}">
                          <a16:colId xmlns:a16="http://schemas.microsoft.com/office/drawing/2014/main" val="3923364929"/>
                        </a:ext>
                      </a:extLst>
                    </a:gridCol>
                    <a:gridCol w="2862558">
                      <a:extLst>
                        <a:ext uri="{9D8B030D-6E8A-4147-A177-3AD203B41FA5}">
                          <a16:colId xmlns:a16="http://schemas.microsoft.com/office/drawing/2014/main" val="2325408848"/>
                        </a:ext>
                      </a:extLst>
                    </a:gridCol>
                    <a:gridCol w="2730998">
                      <a:extLst>
                        <a:ext uri="{9D8B030D-6E8A-4147-A177-3AD203B41FA5}">
                          <a16:colId xmlns:a16="http://schemas.microsoft.com/office/drawing/2014/main" val="3666223675"/>
                        </a:ext>
                      </a:extLst>
                    </a:gridCol>
                  </a:tblGrid>
                  <a:tr h="518160">
                    <a:tc>
                      <a:txBody>
                        <a:bodyPr/>
                        <a:lstStyle/>
                        <a:p>
                          <a:r>
                            <a:rPr lang="en-US" sz="2800" dirty="0"/>
                            <a:t>Algorithm</a:t>
                          </a:r>
                        </a:p>
                      </a:txBody>
                      <a:tcPr/>
                    </a:tc>
                    <a:tc>
                      <a:txBody>
                        <a:bodyPr/>
                        <a:lstStyle/>
                        <a:p>
                          <a:r>
                            <a:rPr lang="en-US" sz="2800" dirty="0"/>
                            <a:t>Running Time</a:t>
                          </a:r>
                        </a:p>
                      </a:txBody>
                      <a:tcPr/>
                    </a:tc>
                    <a:tc>
                      <a:txBody>
                        <a:bodyPr/>
                        <a:lstStyle/>
                        <a:p>
                          <a:r>
                            <a:rPr lang="en-US" sz="2800" dirty="0"/>
                            <a:t>Special Case only</a:t>
                          </a:r>
                        </a:p>
                      </a:txBody>
                      <a:tcPr/>
                    </a:tc>
                    <a:tc>
                      <a:txBody>
                        <a:bodyPr/>
                        <a:lstStyle/>
                        <a:p>
                          <a:r>
                            <a:rPr lang="en-US" sz="2800" dirty="0"/>
                            <a:t>Negative edges?</a:t>
                          </a:r>
                        </a:p>
                      </a:txBody>
                      <a:tcPr/>
                    </a:tc>
                    <a:extLst>
                      <a:ext uri="{0D108BD9-81ED-4DB2-BD59-A6C34878D82A}">
                        <a16:rowId xmlns:a16="http://schemas.microsoft.com/office/drawing/2014/main" val="612330489"/>
                      </a:ext>
                    </a:extLst>
                  </a:tr>
                  <a:tr h="944880">
                    <a:tc>
                      <a:txBody>
                        <a:bodyPr/>
                        <a:lstStyle/>
                        <a:p>
                          <a:r>
                            <a:rPr lang="en-US" sz="2800" dirty="0"/>
                            <a:t>BFS</a:t>
                          </a:r>
                        </a:p>
                      </a:txBody>
                      <a:tcPr/>
                    </a:tc>
                    <a:tc>
                      <a:txBody>
                        <a:bodyPr/>
                        <a:lstStyle/>
                        <a:p>
                          <a:endParaRPr lang="en-US"/>
                        </a:p>
                      </a:txBody>
                      <a:tcPr>
                        <a:blipFill>
                          <a:blip r:embed="rId2"/>
                          <a:stretch>
                            <a:fillRect l="-100218" t="-61290" r="-200871" b="-182581"/>
                          </a:stretch>
                        </a:blipFill>
                      </a:tcPr>
                    </a:tc>
                    <a:tc>
                      <a:txBody>
                        <a:bodyPr/>
                        <a:lstStyle/>
                        <a:p>
                          <a:r>
                            <a:rPr lang="en-US" sz="2800" dirty="0"/>
                            <a:t>ONLY unweighted graphs</a:t>
                          </a:r>
                        </a:p>
                      </a:txBody>
                      <a:tcPr/>
                    </a:tc>
                    <a:tc>
                      <a:txBody>
                        <a:bodyPr/>
                        <a:lstStyle/>
                        <a:p>
                          <a:r>
                            <a:rPr lang="en-US" sz="2800" dirty="0"/>
                            <a:t>X</a:t>
                          </a:r>
                        </a:p>
                      </a:txBody>
                      <a:tcPr/>
                    </a:tc>
                    <a:extLst>
                      <a:ext uri="{0D108BD9-81ED-4DB2-BD59-A6C34878D82A}">
                        <a16:rowId xmlns:a16="http://schemas.microsoft.com/office/drawing/2014/main" val="1194093339"/>
                      </a:ext>
                    </a:extLst>
                  </a:tr>
                  <a:tr h="518160">
                    <a:tc>
                      <a:txBody>
                        <a:bodyPr/>
                        <a:lstStyle/>
                        <a:p>
                          <a:r>
                            <a:rPr lang="en-US" sz="2800" dirty="0"/>
                            <a:t>Simple DP</a:t>
                          </a:r>
                        </a:p>
                      </a:txBody>
                      <a:tcPr/>
                    </a:tc>
                    <a:tc>
                      <a:txBody>
                        <a:bodyPr/>
                        <a:lstStyle/>
                        <a:p>
                          <a:endParaRPr lang="en-US"/>
                        </a:p>
                      </a:txBody>
                      <a:tcPr>
                        <a:blipFill>
                          <a:blip r:embed="rId2"/>
                          <a:stretch>
                            <a:fillRect l="-100218" t="-290698" r="-200871" b="-229070"/>
                          </a:stretch>
                        </a:blipFill>
                      </a:tcPr>
                    </a:tc>
                    <a:tc>
                      <a:txBody>
                        <a:bodyPr/>
                        <a:lstStyle/>
                        <a:p>
                          <a:r>
                            <a:rPr lang="en-US" sz="2800" dirty="0"/>
                            <a:t>ONLY for DAGs</a:t>
                          </a:r>
                        </a:p>
                      </a:txBody>
                      <a:tcPr/>
                    </a:tc>
                    <a:tc>
                      <a:txBody>
                        <a:bodyPr/>
                        <a:lstStyle/>
                        <a:p>
                          <a:r>
                            <a:rPr lang="en-US" sz="2800" dirty="0"/>
                            <a:t>X</a:t>
                          </a:r>
                        </a:p>
                      </a:txBody>
                      <a:tcPr/>
                    </a:tc>
                    <a:extLst>
                      <a:ext uri="{0D108BD9-81ED-4DB2-BD59-A6C34878D82A}">
                        <a16:rowId xmlns:a16="http://schemas.microsoft.com/office/drawing/2014/main" val="2487608258"/>
                      </a:ext>
                    </a:extLst>
                  </a:tr>
                  <a:tr h="518160">
                    <a:tc>
                      <a:txBody>
                        <a:bodyPr/>
                        <a:lstStyle/>
                        <a:p>
                          <a:r>
                            <a:rPr lang="en-US" sz="2800" dirty="0"/>
                            <a:t>Dijkstra’s</a:t>
                          </a:r>
                        </a:p>
                      </a:txBody>
                      <a:tcPr/>
                    </a:tc>
                    <a:tc>
                      <a:txBody>
                        <a:bodyPr/>
                        <a:lstStyle/>
                        <a:p>
                          <a:endParaRPr lang="en-US"/>
                        </a:p>
                      </a:txBody>
                      <a:tcPr>
                        <a:blipFill>
                          <a:blip r:embed="rId2"/>
                          <a:stretch>
                            <a:fillRect l="-100218" t="-395294" r="-200871" b="-131765"/>
                          </a:stretch>
                        </a:blipFill>
                      </a:tcPr>
                    </a:tc>
                    <a:tc>
                      <a:txBody>
                        <a:bodyPr/>
                        <a:lstStyle/>
                        <a:p>
                          <a:endParaRPr lang="en-US" sz="2800" dirty="0"/>
                        </a:p>
                      </a:txBody>
                      <a:tcPr/>
                    </a:tc>
                    <a:tc>
                      <a:txBody>
                        <a:bodyPr/>
                        <a:lstStyle/>
                        <a:p>
                          <a:r>
                            <a:rPr lang="en-US" sz="2800" dirty="0"/>
                            <a:t>X</a:t>
                          </a:r>
                        </a:p>
                      </a:txBody>
                      <a:tcPr/>
                    </a:tc>
                    <a:extLst>
                      <a:ext uri="{0D108BD9-81ED-4DB2-BD59-A6C34878D82A}">
                        <a16:rowId xmlns:a16="http://schemas.microsoft.com/office/drawing/2014/main" val="3366299455"/>
                      </a:ext>
                    </a:extLst>
                  </a:tr>
                  <a:tr h="518160">
                    <a:tc>
                      <a:txBody>
                        <a:bodyPr/>
                        <a:lstStyle/>
                        <a:p>
                          <a:r>
                            <a:rPr lang="en-US" sz="2800" dirty="0"/>
                            <a:t>Bellman-Ford</a:t>
                          </a:r>
                        </a:p>
                      </a:txBody>
                      <a:tcPr/>
                    </a:tc>
                    <a:tc>
                      <a:txBody>
                        <a:bodyPr/>
                        <a:lstStyle/>
                        <a:p>
                          <a:endParaRPr lang="en-US"/>
                        </a:p>
                      </a:txBody>
                      <a:tcPr>
                        <a:blipFill>
                          <a:blip r:embed="rId2"/>
                          <a:stretch>
                            <a:fillRect l="-100218" t="-495294" r="-200871" b="-31765"/>
                          </a:stretch>
                        </a:blipFill>
                      </a:tcPr>
                    </a:tc>
                    <a:tc>
                      <a:txBody>
                        <a:bodyPr/>
                        <a:lstStyle/>
                        <a:p>
                          <a:endParaRPr lang="en-US" sz="2800" dirty="0"/>
                        </a:p>
                      </a:txBody>
                      <a:tcPr/>
                    </a:tc>
                    <a:tc>
                      <a:txBody>
                        <a:bodyPr/>
                        <a:lstStyle/>
                        <a:p>
                          <a:r>
                            <a:rPr lang="en-US" sz="2800" dirty="0"/>
                            <a:t>Yes!</a:t>
                          </a:r>
                        </a:p>
                      </a:txBody>
                      <a:tcPr/>
                    </a:tc>
                    <a:extLst>
                      <a:ext uri="{0D108BD9-81ED-4DB2-BD59-A6C34878D82A}">
                        <a16:rowId xmlns:a16="http://schemas.microsoft.com/office/drawing/2014/main" val="425910239"/>
                      </a:ext>
                    </a:extLst>
                  </a:tr>
                </a:tbl>
              </a:graphicData>
            </a:graphic>
          </p:graphicFrame>
        </mc:Fallback>
      </mc:AlternateContent>
    </p:spTree>
    <p:extLst>
      <p:ext uri="{BB962C8B-B14F-4D97-AF65-F5344CB8AC3E}">
        <p14:creationId xmlns:p14="http://schemas.microsoft.com/office/powerpoint/2010/main" val="301017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FA158-297D-4637-B1D8-BD1291A0F262}"/>
              </a:ext>
            </a:extLst>
          </p:cNvPr>
          <p:cNvSpPr>
            <a:spLocks noGrp="1"/>
          </p:cNvSpPr>
          <p:nvPr>
            <p:ph type="title"/>
          </p:nvPr>
        </p:nvSpPr>
        <p:spPr/>
        <p:txBody>
          <a:bodyPr/>
          <a:lstStyle/>
          <a:p>
            <a:r>
              <a:rPr lang="en-US" dirty="0"/>
              <a:t>Linear Programming</a:t>
            </a:r>
          </a:p>
        </p:txBody>
      </p:sp>
      <p:sp>
        <p:nvSpPr>
          <p:cNvPr id="5" name="Text Placeholder 4">
            <a:extLst>
              <a:ext uri="{FF2B5EF4-FFF2-40B4-BE49-F238E27FC236}">
                <a16:creationId xmlns:a16="http://schemas.microsoft.com/office/drawing/2014/main" id="{9B3BAC36-6329-4FD3-A389-A9D1C09FD5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3943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425BD-4F63-40DD-A530-BBB9F996569A}"/>
              </a:ext>
            </a:extLst>
          </p:cNvPr>
          <p:cNvSpPr>
            <a:spLocks noGrp="1"/>
          </p:cNvSpPr>
          <p:nvPr>
            <p:ph type="title"/>
          </p:nvPr>
        </p:nvSpPr>
        <p:spPr/>
        <p:txBody>
          <a:bodyPr/>
          <a:lstStyle/>
          <a:p>
            <a:r>
              <a:rPr lang="en-US" dirty="0"/>
              <a:t>Linear Programming</a:t>
            </a:r>
          </a:p>
        </p:txBody>
      </p:sp>
      <p:sp>
        <p:nvSpPr>
          <p:cNvPr id="5" name="Content Placeholder 4">
            <a:extLst>
              <a:ext uri="{FF2B5EF4-FFF2-40B4-BE49-F238E27FC236}">
                <a16:creationId xmlns:a16="http://schemas.microsoft.com/office/drawing/2014/main" id="{D22A150F-5D50-4880-A3C8-F359FDB61351}"/>
              </a:ext>
            </a:extLst>
          </p:cNvPr>
          <p:cNvSpPr>
            <a:spLocks noGrp="1"/>
          </p:cNvSpPr>
          <p:nvPr>
            <p:ph idx="1"/>
          </p:nvPr>
        </p:nvSpPr>
        <p:spPr/>
        <p:txBody>
          <a:bodyPr/>
          <a:lstStyle/>
          <a:p>
            <a:r>
              <a:rPr lang="en-US" dirty="0"/>
              <a:t>Used WIDELY in business and operations research.</a:t>
            </a:r>
          </a:p>
          <a:p>
            <a:r>
              <a:rPr lang="en-US" dirty="0"/>
              <a:t>Excel has a linear program solver.</a:t>
            </a:r>
          </a:p>
          <a:p>
            <a:endParaRPr lang="en-US" dirty="0"/>
          </a:p>
          <a:p>
            <a:r>
              <a:rPr lang="en-US" dirty="0"/>
              <a:t>A very </a:t>
            </a:r>
            <a:r>
              <a:rPr lang="en-US" b="1" dirty="0"/>
              <a:t>expressive </a:t>
            </a:r>
            <a:r>
              <a:rPr lang="en-US" dirty="0"/>
              <a:t>language for problem-solving</a:t>
            </a:r>
          </a:p>
          <a:p>
            <a:r>
              <a:rPr lang="en-US" dirty="0"/>
              <a:t>Can represent a wide-variety of problems, including some we’ve already seen.</a:t>
            </a:r>
          </a:p>
          <a:p>
            <a:endParaRPr lang="en-US" dirty="0"/>
          </a:p>
          <a:p>
            <a:r>
              <a:rPr lang="en-US" dirty="0"/>
              <a:t>Deep, beautiful theory…that we do not have time to cover.</a:t>
            </a:r>
          </a:p>
        </p:txBody>
      </p:sp>
    </p:spTree>
    <p:extLst>
      <p:ext uri="{BB962C8B-B14F-4D97-AF65-F5344CB8AC3E}">
        <p14:creationId xmlns:p14="http://schemas.microsoft.com/office/powerpoint/2010/main" val="398005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3313-977B-48EF-A052-A4362B6B9F06}"/>
              </a:ext>
            </a:extLst>
          </p:cNvPr>
          <p:cNvSpPr>
            <a:spLocks noGrp="1"/>
          </p:cNvSpPr>
          <p:nvPr>
            <p:ph type="title"/>
          </p:nvPr>
        </p:nvSpPr>
        <p:spPr/>
        <p:txBody>
          <a:bodyPr/>
          <a:lstStyle/>
          <a:p>
            <a:r>
              <a:rPr lang="en-US" dirty="0"/>
              <a:t>Outline of LPs</a:t>
            </a:r>
          </a:p>
        </p:txBody>
      </p:sp>
      <p:sp>
        <p:nvSpPr>
          <p:cNvPr id="3" name="Content Placeholder 2">
            <a:extLst>
              <a:ext uri="{FF2B5EF4-FFF2-40B4-BE49-F238E27FC236}">
                <a16:creationId xmlns:a16="http://schemas.microsoft.com/office/drawing/2014/main" id="{5A53538C-AABD-41E6-8527-3005FC4E6EE1}"/>
              </a:ext>
            </a:extLst>
          </p:cNvPr>
          <p:cNvSpPr>
            <a:spLocks noGrp="1"/>
          </p:cNvSpPr>
          <p:nvPr>
            <p:ph idx="1"/>
          </p:nvPr>
        </p:nvSpPr>
        <p:spPr/>
        <p:txBody>
          <a:bodyPr/>
          <a:lstStyle/>
          <a:p>
            <a:r>
              <a:rPr lang="en-US" dirty="0"/>
              <a:t>What is a linear program?</a:t>
            </a:r>
          </a:p>
          <a:p>
            <a:r>
              <a:rPr lang="en-US" dirty="0"/>
              <a:t>A simple example LP</a:t>
            </a:r>
          </a:p>
          <a:p>
            <a:endParaRPr lang="en-US" dirty="0"/>
          </a:p>
          <a:p>
            <a:r>
              <a:rPr lang="en-US" dirty="0"/>
              <a:t>Computational Issues</a:t>
            </a:r>
          </a:p>
          <a:p>
            <a:r>
              <a:rPr lang="en-US" dirty="0"/>
              <a:t>An application – Vertex Cover on trees (again)</a:t>
            </a:r>
          </a:p>
          <a:p>
            <a:endParaRPr lang="en-US" dirty="0"/>
          </a:p>
          <a:p>
            <a:r>
              <a:rPr lang="en-US" dirty="0"/>
              <a:t>In a few weeks, we’ll return to LPs as a method of approximating NP-hard problems.</a:t>
            </a:r>
          </a:p>
        </p:txBody>
      </p:sp>
    </p:spTree>
    <p:extLst>
      <p:ext uri="{BB962C8B-B14F-4D97-AF65-F5344CB8AC3E}">
        <p14:creationId xmlns:p14="http://schemas.microsoft.com/office/powerpoint/2010/main" val="199833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3025-F64E-4844-994E-B38D6E999D81}"/>
              </a:ext>
            </a:extLst>
          </p:cNvPr>
          <p:cNvSpPr>
            <a:spLocks noGrp="1"/>
          </p:cNvSpPr>
          <p:nvPr>
            <p:ph type="title"/>
          </p:nvPr>
        </p:nvSpPr>
        <p:spPr/>
        <p:txBody>
          <a:bodyPr/>
          <a:lstStyle/>
          <a:p>
            <a:r>
              <a:rPr lang="en-US" dirty="0"/>
              <a:t>Example Problem</a:t>
            </a:r>
          </a:p>
        </p:txBody>
      </p:sp>
      <p:sp>
        <p:nvSpPr>
          <p:cNvPr id="3" name="Content Placeholder 2">
            <a:extLst>
              <a:ext uri="{FF2B5EF4-FFF2-40B4-BE49-F238E27FC236}">
                <a16:creationId xmlns:a16="http://schemas.microsoft.com/office/drawing/2014/main" id="{8B0F51D4-115B-4117-823F-C90AC3E11053}"/>
              </a:ext>
            </a:extLst>
          </p:cNvPr>
          <p:cNvSpPr>
            <a:spLocks noGrp="1"/>
          </p:cNvSpPr>
          <p:nvPr>
            <p:ph idx="1"/>
          </p:nvPr>
        </p:nvSpPr>
        <p:spPr>
          <a:xfrm>
            <a:off x="575240" y="1463857"/>
            <a:ext cx="11187258" cy="1826420"/>
          </a:xfrm>
        </p:spPr>
        <p:txBody>
          <a:bodyPr/>
          <a:lstStyle/>
          <a:p>
            <a:r>
              <a:rPr lang="en-US" dirty="0"/>
              <a:t>You’re laying down soil for a bunch of new gardens. You got a few big piles of soil delivered (more than enough to cover the gardens)</a:t>
            </a:r>
          </a:p>
        </p:txBody>
      </p:sp>
      <p:grpSp>
        <p:nvGrpSpPr>
          <p:cNvPr id="65" name="Group 64">
            <a:extLst>
              <a:ext uri="{FF2B5EF4-FFF2-40B4-BE49-F238E27FC236}">
                <a16:creationId xmlns:a16="http://schemas.microsoft.com/office/drawing/2014/main" id="{6FF34BA7-600E-4C0A-B5F6-A4FFDD683740}"/>
              </a:ext>
            </a:extLst>
          </p:cNvPr>
          <p:cNvGrpSpPr/>
          <p:nvPr/>
        </p:nvGrpSpPr>
        <p:grpSpPr>
          <a:xfrm>
            <a:off x="717544" y="2727438"/>
            <a:ext cx="8885156" cy="3623718"/>
            <a:chOff x="717544" y="2727438"/>
            <a:chExt cx="8885156" cy="3623718"/>
          </a:xfrm>
        </p:grpSpPr>
        <p:sp>
          <p:nvSpPr>
            <p:cNvPr id="4" name="Rectangle 3">
              <a:extLst>
                <a:ext uri="{FF2B5EF4-FFF2-40B4-BE49-F238E27FC236}">
                  <a16:creationId xmlns:a16="http://schemas.microsoft.com/office/drawing/2014/main" id="{50795D5D-C4A9-4AE1-BF1B-A8F6E4600623}"/>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 name="Rectangle 4">
              <a:extLst>
                <a:ext uri="{FF2B5EF4-FFF2-40B4-BE49-F238E27FC236}">
                  <a16:creationId xmlns:a16="http://schemas.microsoft.com/office/drawing/2014/main" id="{4A5D3956-2895-4A20-86D0-1CF16182E702}"/>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 name="Rectangle 5">
              <a:extLst>
                <a:ext uri="{FF2B5EF4-FFF2-40B4-BE49-F238E27FC236}">
                  <a16:creationId xmlns:a16="http://schemas.microsoft.com/office/drawing/2014/main" id="{CBC58A89-1A58-4BB7-A932-35BE53888D0E}"/>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7" name="Oval 6">
              <a:extLst>
                <a:ext uri="{FF2B5EF4-FFF2-40B4-BE49-F238E27FC236}">
                  <a16:creationId xmlns:a16="http://schemas.microsoft.com/office/drawing/2014/main" id="{D0C68B13-FF19-4219-A99E-CF1FA0811310}"/>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 name="Oval 7">
              <a:extLst>
                <a:ext uri="{FF2B5EF4-FFF2-40B4-BE49-F238E27FC236}">
                  <a16:creationId xmlns:a16="http://schemas.microsoft.com/office/drawing/2014/main" id="{40236ABD-D205-42C2-A347-9DA9CE9344F0}"/>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Oval 8">
              <a:extLst>
                <a:ext uri="{FF2B5EF4-FFF2-40B4-BE49-F238E27FC236}">
                  <a16:creationId xmlns:a16="http://schemas.microsoft.com/office/drawing/2014/main" id="{29546910-AFCC-4334-99D7-F36394780879}"/>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10" name="Oval 9">
              <a:extLst>
                <a:ext uri="{FF2B5EF4-FFF2-40B4-BE49-F238E27FC236}">
                  <a16:creationId xmlns:a16="http://schemas.microsoft.com/office/drawing/2014/main" id="{14721F97-96ED-44CB-A433-989195CFC996}"/>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12" name="Straight Arrow Connector 11">
              <a:extLst>
                <a:ext uri="{FF2B5EF4-FFF2-40B4-BE49-F238E27FC236}">
                  <a16:creationId xmlns:a16="http://schemas.microsoft.com/office/drawing/2014/main" id="{DD5321D2-E9AE-4DD7-821E-A463EDC52503}"/>
                </a:ext>
              </a:extLst>
            </p:cNvPr>
            <p:cNvCxnSpPr>
              <a:stCxn id="4" idx="3"/>
              <a:endCxn id="7"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6E5932C-8162-49D5-AE9D-27D208C99F31}"/>
                </a:ext>
              </a:extLst>
            </p:cNvPr>
            <p:cNvCxnSpPr>
              <a:cxnSpLocks/>
              <a:endCxn id="9"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515C26-ABFA-447F-B14B-42759C11B41A}"/>
                </a:ext>
              </a:extLst>
            </p:cNvPr>
            <p:cNvCxnSpPr>
              <a:cxnSpLocks/>
              <a:stCxn id="4" idx="2"/>
              <a:endCxn id="8"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A3601A-A40D-49C2-A520-CB3F8E952DEB}"/>
                </a:ext>
              </a:extLst>
            </p:cNvPr>
            <p:cNvCxnSpPr>
              <a:cxnSpLocks/>
              <a:stCxn id="5" idx="1"/>
              <a:endCxn id="8"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C6E6CF4-18D5-462D-BFF5-62C8A26454A9}"/>
                </a:ext>
              </a:extLst>
            </p:cNvPr>
            <p:cNvCxnSpPr>
              <a:cxnSpLocks/>
              <a:stCxn id="5" idx="0"/>
              <a:endCxn id="7"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BBA714-DE23-4511-B167-E6AD3A4DAC01}"/>
                </a:ext>
              </a:extLst>
            </p:cNvPr>
            <p:cNvCxnSpPr>
              <a:cxnSpLocks/>
              <a:stCxn id="5" idx="3"/>
              <a:endCxn id="10"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447D4FD-F539-4452-BC22-C91B942DA78A}"/>
                </a:ext>
              </a:extLst>
            </p:cNvPr>
            <p:cNvCxnSpPr>
              <a:cxnSpLocks/>
              <a:stCxn id="6" idx="0"/>
              <a:endCxn id="9"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4787BEF-8A2F-4B28-8FC5-ADEFB86D2689}"/>
                </a:ext>
              </a:extLst>
            </p:cNvPr>
            <p:cNvCxnSpPr>
              <a:cxnSpLocks/>
              <a:stCxn id="6" idx="2"/>
              <a:endCxn id="10"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2B7CBB7-9AB0-4804-83B9-C08C7CACF5A7}"/>
                </a:ext>
              </a:extLst>
            </p:cNvPr>
            <p:cNvCxnSpPr>
              <a:cxnSpLocks/>
              <a:stCxn id="6" idx="1"/>
              <a:endCxn id="7"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D202C75-5AED-446C-9DD9-3EB94A3D0D63}"/>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57" name="TextBox 56">
              <a:extLst>
                <a:ext uri="{FF2B5EF4-FFF2-40B4-BE49-F238E27FC236}">
                  <a16:creationId xmlns:a16="http://schemas.microsoft.com/office/drawing/2014/main" id="{C932B0D9-DB7A-4F76-8EC6-5381AF662749}"/>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58" name="TextBox 57">
              <a:extLst>
                <a:ext uri="{FF2B5EF4-FFF2-40B4-BE49-F238E27FC236}">
                  <a16:creationId xmlns:a16="http://schemas.microsoft.com/office/drawing/2014/main" id="{98D15A70-9D97-44ED-9381-623506281BDC}"/>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59" name="TextBox 58">
              <a:extLst>
                <a:ext uri="{FF2B5EF4-FFF2-40B4-BE49-F238E27FC236}">
                  <a16:creationId xmlns:a16="http://schemas.microsoft.com/office/drawing/2014/main" id="{B52E8AF4-D507-4F0D-B15C-CBA0718F07D6}"/>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60" name="TextBox 59">
              <a:extLst>
                <a:ext uri="{FF2B5EF4-FFF2-40B4-BE49-F238E27FC236}">
                  <a16:creationId xmlns:a16="http://schemas.microsoft.com/office/drawing/2014/main" id="{A941D505-2A09-489A-AFFA-B362BE1D60D2}"/>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61" name="TextBox 60">
              <a:extLst>
                <a:ext uri="{FF2B5EF4-FFF2-40B4-BE49-F238E27FC236}">
                  <a16:creationId xmlns:a16="http://schemas.microsoft.com/office/drawing/2014/main" id="{71FF0B1C-7FF9-4BC2-ACC8-5095C9FE3D07}"/>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62" name="TextBox 61">
              <a:extLst>
                <a:ext uri="{FF2B5EF4-FFF2-40B4-BE49-F238E27FC236}">
                  <a16:creationId xmlns:a16="http://schemas.microsoft.com/office/drawing/2014/main" id="{021DD402-D64D-4A51-BCBD-842267268B1C}"/>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63" name="TextBox 62">
              <a:extLst>
                <a:ext uri="{FF2B5EF4-FFF2-40B4-BE49-F238E27FC236}">
                  <a16:creationId xmlns:a16="http://schemas.microsoft.com/office/drawing/2014/main" id="{5A3446DF-E70D-4237-8C67-7A3534794B53}"/>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64" name="TextBox 63">
              <a:extLst>
                <a:ext uri="{FF2B5EF4-FFF2-40B4-BE49-F238E27FC236}">
                  <a16:creationId xmlns:a16="http://schemas.microsoft.com/office/drawing/2014/main" id="{EB4FF016-077B-4731-A8A5-1773F5080DC4}"/>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Tree>
    <p:extLst>
      <p:ext uri="{BB962C8B-B14F-4D97-AF65-F5344CB8AC3E}">
        <p14:creationId xmlns:p14="http://schemas.microsoft.com/office/powerpoint/2010/main" val="45366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p:sp>
        <p:nvSpPr>
          <p:cNvPr id="3" name="Content Placeholder 2">
            <a:extLst>
              <a:ext uri="{FF2B5EF4-FFF2-40B4-BE49-F238E27FC236}">
                <a16:creationId xmlns:a16="http://schemas.microsoft.com/office/drawing/2014/main" id="{0143287A-07E7-400C-889F-44BB95522FF7}"/>
              </a:ext>
            </a:extLst>
          </p:cNvPr>
          <p:cNvSpPr>
            <a:spLocks noGrp="1"/>
          </p:cNvSpPr>
          <p:nvPr>
            <p:ph idx="1"/>
          </p:nvPr>
        </p:nvSpPr>
        <p:spPr>
          <a:xfrm>
            <a:off x="575240" y="1463857"/>
            <a:ext cx="2914409" cy="4845504"/>
          </a:xfrm>
        </p:spPr>
        <p:txBody>
          <a:bodyPr/>
          <a:lstStyle/>
          <a:p>
            <a:r>
              <a:rPr lang="en-US" dirty="0"/>
              <a:t>What variables should we use?</a:t>
            </a:r>
          </a:p>
        </p:txBody>
      </p:sp>
      <p:grpSp>
        <p:nvGrpSpPr>
          <p:cNvPr id="4" name="Group 3">
            <a:extLst>
              <a:ext uri="{FF2B5EF4-FFF2-40B4-BE49-F238E27FC236}">
                <a16:creationId xmlns:a16="http://schemas.microsoft.com/office/drawing/2014/main" id="{74781273-B127-4059-B452-BB37C4DB3239}"/>
              </a:ext>
            </a:extLst>
          </p:cNvPr>
          <p:cNvGrpSpPr/>
          <p:nvPr/>
        </p:nvGrpSpPr>
        <p:grpSpPr>
          <a:xfrm>
            <a:off x="3489649" y="2977662"/>
            <a:ext cx="8787843" cy="3726478"/>
            <a:chOff x="717544" y="2727438"/>
            <a:chExt cx="8885156" cy="3623718"/>
          </a:xfrm>
        </p:grpSpPr>
        <p:sp>
          <p:nvSpPr>
            <p:cNvPr id="5" name="Rectangle 4">
              <a:extLst>
                <a:ext uri="{FF2B5EF4-FFF2-40B4-BE49-F238E27FC236}">
                  <a16:creationId xmlns:a16="http://schemas.microsoft.com/office/drawing/2014/main" id="{CA72CEF2-C4D3-41FD-8E6D-A5AF0B08EABA}"/>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 name="Rectangle 5">
              <a:extLst>
                <a:ext uri="{FF2B5EF4-FFF2-40B4-BE49-F238E27FC236}">
                  <a16:creationId xmlns:a16="http://schemas.microsoft.com/office/drawing/2014/main" id="{4590D370-860B-41FC-8783-B78708D9754A}"/>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Rectangle 6">
              <a:extLst>
                <a:ext uri="{FF2B5EF4-FFF2-40B4-BE49-F238E27FC236}">
                  <a16:creationId xmlns:a16="http://schemas.microsoft.com/office/drawing/2014/main" id="{FD4E5F83-C9B6-4EC1-85A2-C258C7285301}"/>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8" name="Oval 7">
              <a:extLst>
                <a:ext uri="{FF2B5EF4-FFF2-40B4-BE49-F238E27FC236}">
                  <a16:creationId xmlns:a16="http://schemas.microsoft.com/office/drawing/2014/main" id="{0734FA8A-8139-420A-AE67-C73CF7A19E8D}"/>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a:extLst>
                <a:ext uri="{FF2B5EF4-FFF2-40B4-BE49-F238E27FC236}">
                  <a16:creationId xmlns:a16="http://schemas.microsoft.com/office/drawing/2014/main" id="{77C638EB-548C-475F-8F49-C29C8865F2C6}"/>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a:extLst>
                <a:ext uri="{FF2B5EF4-FFF2-40B4-BE49-F238E27FC236}">
                  <a16:creationId xmlns:a16="http://schemas.microsoft.com/office/drawing/2014/main" id="{16D27C64-75A4-48CC-9CF0-79FC53A98FFA}"/>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11" name="Oval 10">
              <a:extLst>
                <a:ext uri="{FF2B5EF4-FFF2-40B4-BE49-F238E27FC236}">
                  <a16:creationId xmlns:a16="http://schemas.microsoft.com/office/drawing/2014/main" id="{3C6B6D6C-304F-406D-A30D-05B325DA532D}"/>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12" name="Straight Arrow Connector 11">
              <a:extLst>
                <a:ext uri="{FF2B5EF4-FFF2-40B4-BE49-F238E27FC236}">
                  <a16:creationId xmlns:a16="http://schemas.microsoft.com/office/drawing/2014/main" id="{3C2BB613-B894-4232-B655-03AD6A271F92}"/>
                </a:ext>
              </a:extLst>
            </p:cNvPr>
            <p:cNvCxnSpPr>
              <a:stCxn id="5" idx="3"/>
              <a:endCxn id="8"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EF95E6-0503-4783-9B95-688C86862587}"/>
                </a:ext>
              </a:extLst>
            </p:cNvPr>
            <p:cNvCxnSpPr>
              <a:cxnSpLocks/>
              <a:endCxn id="10"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A9741F-17A9-4419-829E-26704FB53C4B}"/>
                </a:ext>
              </a:extLst>
            </p:cNvPr>
            <p:cNvCxnSpPr>
              <a:cxnSpLocks/>
              <a:stCxn id="5" idx="2"/>
              <a:endCxn id="9"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E2526B-AE1D-4BEB-98A1-E671701704DB}"/>
                </a:ext>
              </a:extLst>
            </p:cNvPr>
            <p:cNvCxnSpPr>
              <a:cxnSpLocks/>
              <a:stCxn id="6" idx="1"/>
              <a:endCxn id="9"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831BFD0-EC1B-40CD-87DB-D47D44DE96C1}"/>
                </a:ext>
              </a:extLst>
            </p:cNvPr>
            <p:cNvCxnSpPr>
              <a:cxnSpLocks/>
              <a:stCxn id="6" idx="0"/>
              <a:endCxn id="8"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E5B65C-F7AE-4F4F-975F-9AA5BFA43C6F}"/>
                </a:ext>
              </a:extLst>
            </p:cNvPr>
            <p:cNvCxnSpPr>
              <a:cxnSpLocks/>
              <a:stCxn id="6" idx="3"/>
              <a:endCxn id="11"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A7F397-8054-47E7-B5BB-3438DB6A2C70}"/>
                </a:ext>
              </a:extLst>
            </p:cNvPr>
            <p:cNvCxnSpPr>
              <a:cxnSpLocks/>
              <a:stCxn id="7" idx="0"/>
              <a:endCxn id="10"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EBFB3E-4A6A-4063-8EC7-88394B558D8E}"/>
                </a:ext>
              </a:extLst>
            </p:cNvPr>
            <p:cNvCxnSpPr>
              <a:cxnSpLocks/>
              <a:stCxn id="7" idx="2"/>
              <a:endCxn id="11"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86405E-A73C-47AD-BF9F-8A620843DCA8}"/>
                </a:ext>
              </a:extLst>
            </p:cNvPr>
            <p:cNvCxnSpPr>
              <a:cxnSpLocks/>
              <a:stCxn id="7" idx="1"/>
              <a:endCxn id="8"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AA09D8-04B8-42AE-B1A5-7B6708F8C330}"/>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22" name="TextBox 21">
              <a:extLst>
                <a:ext uri="{FF2B5EF4-FFF2-40B4-BE49-F238E27FC236}">
                  <a16:creationId xmlns:a16="http://schemas.microsoft.com/office/drawing/2014/main" id="{249D4875-CBE1-4D95-856C-6102A45C8148}"/>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23" name="TextBox 22">
              <a:extLst>
                <a:ext uri="{FF2B5EF4-FFF2-40B4-BE49-F238E27FC236}">
                  <a16:creationId xmlns:a16="http://schemas.microsoft.com/office/drawing/2014/main" id="{9EADFF29-9F21-493F-9774-5DD7AC69C3DF}"/>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24" name="TextBox 23">
              <a:extLst>
                <a:ext uri="{FF2B5EF4-FFF2-40B4-BE49-F238E27FC236}">
                  <a16:creationId xmlns:a16="http://schemas.microsoft.com/office/drawing/2014/main" id="{3E9AD9E3-22AE-46D0-985F-D8387CA041A3}"/>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25" name="TextBox 24">
              <a:extLst>
                <a:ext uri="{FF2B5EF4-FFF2-40B4-BE49-F238E27FC236}">
                  <a16:creationId xmlns:a16="http://schemas.microsoft.com/office/drawing/2014/main" id="{41082DE3-5DD3-4399-9301-F97FC51461B4}"/>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26" name="TextBox 25">
              <a:extLst>
                <a:ext uri="{FF2B5EF4-FFF2-40B4-BE49-F238E27FC236}">
                  <a16:creationId xmlns:a16="http://schemas.microsoft.com/office/drawing/2014/main" id="{878E973C-9824-4F4F-87CF-D824E8CE0F06}"/>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27" name="TextBox 26">
              <a:extLst>
                <a:ext uri="{FF2B5EF4-FFF2-40B4-BE49-F238E27FC236}">
                  <a16:creationId xmlns:a16="http://schemas.microsoft.com/office/drawing/2014/main" id="{4E3AB7AC-7F45-471B-AFF5-0947223F53AF}"/>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28" name="TextBox 27">
              <a:extLst>
                <a:ext uri="{FF2B5EF4-FFF2-40B4-BE49-F238E27FC236}">
                  <a16:creationId xmlns:a16="http://schemas.microsoft.com/office/drawing/2014/main" id="{D63F8A94-72B4-4CE6-A164-C996C7FCAA34}"/>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29" name="TextBox 28">
              <a:extLst>
                <a:ext uri="{FF2B5EF4-FFF2-40B4-BE49-F238E27FC236}">
                  <a16:creationId xmlns:a16="http://schemas.microsoft.com/office/drawing/2014/main" id="{2338A112-40F5-4FD1-B747-11D71F4C915F}"/>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Tree>
    <p:extLst>
      <p:ext uri="{BB962C8B-B14F-4D97-AF65-F5344CB8AC3E}">
        <p14:creationId xmlns:p14="http://schemas.microsoft.com/office/powerpoint/2010/main" val="50140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3C3C-A3B2-4B26-A1A4-2ECCB03A86A7}"/>
              </a:ext>
            </a:extLst>
          </p:cNvPr>
          <p:cNvSpPr>
            <a:spLocks noGrp="1"/>
          </p:cNvSpPr>
          <p:nvPr>
            <p:ph type="title"/>
          </p:nvPr>
        </p:nvSpPr>
        <p:spPr/>
        <p:txBody>
          <a:bodyPr/>
          <a:lstStyle/>
          <a:p>
            <a:r>
              <a:rPr lang="en-US" dirty="0"/>
              <a:t>First Half of Today</a:t>
            </a:r>
          </a:p>
        </p:txBody>
      </p:sp>
      <p:sp>
        <p:nvSpPr>
          <p:cNvPr id="3" name="Content Placeholder 2">
            <a:extLst>
              <a:ext uri="{FF2B5EF4-FFF2-40B4-BE49-F238E27FC236}">
                <a16:creationId xmlns:a16="http://schemas.microsoft.com/office/drawing/2014/main" id="{D7EA6A62-1383-4D80-AAFB-37F810E42F58}"/>
              </a:ext>
            </a:extLst>
          </p:cNvPr>
          <p:cNvSpPr>
            <a:spLocks noGrp="1"/>
          </p:cNvSpPr>
          <p:nvPr>
            <p:ph idx="1"/>
          </p:nvPr>
        </p:nvSpPr>
        <p:spPr/>
        <p:txBody>
          <a:bodyPr/>
          <a:lstStyle/>
          <a:p>
            <a:r>
              <a:rPr lang="en-US" dirty="0"/>
              <a:t>Dynamic Programming on Graphs</a:t>
            </a:r>
          </a:p>
          <a:p>
            <a:endParaRPr lang="en-US" dirty="0"/>
          </a:p>
          <a:p>
            <a:r>
              <a:rPr lang="en-US" dirty="0"/>
              <a:t>We’re building up to “Bellman-Ford”</a:t>
            </a:r>
          </a:p>
          <a:p>
            <a:r>
              <a:rPr lang="en-US" dirty="0"/>
              <a:t>A very clever algorithms – we won’t ask you to be as clever.</a:t>
            </a:r>
          </a:p>
          <a:p>
            <a:endParaRPr lang="en-US" dirty="0"/>
          </a:p>
          <a:p>
            <a:r>
              <a:rPr lang="en-US" dirty="0"/>
              <a:t>But a standard library function, so it’s good to know.</a:t>
            </a:r>
          </a:p>
          <a:p>
            <a:r>
              <a:rPr lang="en-US" dirty="0"/>
              <a:t>And deriving them together is good for practicing DP skills.</a:t>
            </a:r>
          </a:p>
          <a:p>
            <a:r>
              <a:rPr lang="en-US" dirty="0"/>
              <a:t>Want to understand: why is DP on graphs with cycles harder than DP on trees?</a:t>
            </a:r>
          </a:p>
        </p:txBody>
      </p:sp>
    </p:spTree>
    <p:extLst>
      <p:ext uri="{BB962C8B-B14F-4D97-AF65-F5344CB8AC3E}">
        <p14:creationId xmlns:p14="http://schemas.microsoft.com/office/powerpoint/2010/main" val="3735749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43287A-07E7-400C-889F-44BB95522FF7}"/>
                  </a:ext>
                </a:extLst>
              </p:cNvPr>
              <p:cNvSpPr>
                <a:spLocks noGrp="1"/>
              </p:cNvSpPr>
              <p:nvPr>
                <p:ph idx="1"/>
              </p:nvPr>
            </p:nvSpPr>
            <p:spPr>
              <a:xfrm>
                <a:off x="575240" y="1463857"/>
                <a:ext cx="2914409" cy="4845504"/>
              </a:xfrm>
            </p:spPr>
            <p:txBody>
              <a:bodyPr>
                <a:normAutofit fontScale="92500"/>
              </a:bodyPr>
              <a:lstStyle/>
              <a:p>
                <a:r>
                  <a:rPr lang="en-US" dirty="0"/>
                  <a:t>What variables should we use?</a:t>
                </a:r>
              </a:p>
              <a:p>
                <a:endParaRPr lang="en-US" dirty="0"/>
              </a:p>
              <a:p>
                <a:r>
                  <a:rPr lang="en-US" dirty="0"/>
                  <a:t>One for each edge (how much to move from a pile to a garden)</a:t>
                </a:r>
              </a:p>
              <a:p>
                <a:endParaRPr lang="en-US" dirty="0"/>
              </a:p>
              <a:p>
                <a:r>
                  <a:rPr lang="en-US" dirty="0"/>
                  <a:t>E.g.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oMath>
                </a14:m>
                <a:r>
                  <a:rPr lang="en-US" dirty="0"/>
                  <a:t> is how many units moved from </a:t>
                </a:r>
                <a14:m>
                  <m:oMath xmlns:m="http://schemas.openxmlformats.org/officeDocument/2006/math">
                    <m:r>
                      <a:rPr lang="en-US" b="0" i="1" smtClean="0">
                        <a:latin typeface="Cambria Math" panose="02040503050406030204" pitchFamily="18" charset="0"/>
                      </a:rPr>
                      <m:t>𝐴</m:t>
                    </m:r>
                  </m:oMath>
                </a14:m>
                <a:r>
                  <a:rPr lang="en-US" dirty="0"/>
                  <a:t> to 3.</a:t>
                </a:r>
              </a:p>
            </p:txBody>
          </p:sp>
        </mc:Choice>
        <mc:Fallback xmlns="">
          <p:sp>
            <p:nvSpPr>
              <p:cNvPr id="3" name="Content Placeholder 2">
                <a:extLst>
                  <a:ext uri="{FF2B5EF4-FFF2-40B4-BE49-F238E27FC236}">
                    <a16:creationId xmlns:a16="http://schemas.microsoft.com/office/drawing/2014/main" id="{0143287A-07E7-400C-889F-44BB95522FF7}"/>
                  </a:ext>
                </a:extLst>
              </p:cNvPr>
              <p:cNvSpPr>
                <a:spLocks noGrp="1" noRot="1" noChangeAspect="1" noMove="1" noResize="1" noEditPoints="1" noAdjustHandles="1" noChangeArrowheads="1" noChangeShapeType="1" noTextEdit="1"/>
              </p:cNvSpPr>
              <p:nvPr>
                <p:ph idx="1"/>
              </p:nvPr>
            </p:nvSpPr>
            <p:spPr>
              <a:xfrm>
                <a:off x="575240" y="1463857"/>
                <a:ext cx="2914409" cy="4845504"/>
              </a:xfrm>
              <a:blipFill>
                <a:blip r:embed="rId2"/>
                <a:stretch>
                  <a:fillRect l="-2092" t="-1887" r="-5858" b="-113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4781273-B127-4059-B452-BB37C4DB3239}"/>
              </a:ext>
            </a:extLst>
          </p:cNvPr>
          <p:cNvGrpSpPr/>
          <p:nvPr/>
        </p:nvGrpSpPr>
        <p:grpSpPr>
          <a:xfrm>
            <a:off x="3489649" y="2977662"/>
            <a:ext cx="8787843" cy="3726478"/>
            <a:chOff x="717544" y="2727438"/>
            <a:chExt cx="8885156" cy="3623718"/>
          </a:xfrm>
        </p:grpSpPr>
        <p:sp>
          <p:nvSpPr>
            <p:cNvPr id="5" name="Rectangle 4">
              <a:extLst>
                <a:ext uri="{FF2B5EF4-FFF2-40B4-BE49-F238E27FC236}">
                  <a16:creationId xmlns:a16="http://schemas.microsoft.com/office/drawing/2014/main" id="{CA72CEF2-C4D3-41FD-8E6D-A5AF0B08EABA}"/>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 name="Rectangle 5">
              <a:extLst>
                <a:ext uri="{FF2B5EF4-FFF2-40B4-BE49-F238E27FC236}">
                  <a16:creationId xmlns:a16="http://schemas.microsoft.com/office/drawing/2014/main" id="{4590D370-860B-41FC-8783-B78708D9754A}"/>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Rectangle 6">
              <a:extLst>
                <a:ext uri="{FF2B5EF4-FFF2-40B4-BE49-F238E27FC236}">
                  <a16:creationId xmlns:a16="http://schemas.microsoft.com/office/drawing/2014/main" id="{FD4E5F83-C9B6-4EC1-85A2-C258C7285301}"/>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8" name="Oval 7">
              <a:extLst>
                <a:ext uri="{FF2B5EF4-FFF2-40B4-BE49-F238E27FC236}">
                  <a16:creationId xmlns:a16="http://schemas.microsoft.com/office/drawing/2014/main" id="{0734FA8A-8139-420A-AE67-C73CF7A19E8D}"/>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a:extLst>
                <a:ext uri="{FF2B5EF4-FFF2-40B4-BE49-F238E27FC236}">
                  <a16:creationId xmlns:a16="http://schemas.microsoft.com/office/drawing/2014/main" id="{77C638EB-548C-475F-8F49-C29C8865F2C6}"/>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a:extLst>
                <a:ext uri="{FF2B5EF4-FFF2-40B4-BE49-F238E27FC236}">
                  <a16:creationId xmlns:a16="http://schemas.microsoft.com/office/drawing/2014/main" id="{16D27C64-75A4-48CC-9CF0-79FC53A98FFA}"/>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11" name="Oval 10">
              <a:extLst>
                <a:ext uri="{FF2B5EF4-FFF2-40B4-BE49-F238E27FC236}">
                  <a16:creationId xmlns:a16="http://schemas.microsoft.com/office/drawing/2014/main" id="{3C6B6D6C-304F-406D-A30D-05B325DA532D}"/>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12" name="Straight Arrow Connector 11">
              <a:extLst>
                <a:ext uri="{FF2B5EF4-FFF2-40B4-BE49-F238E27FC236}">
                  <a16:creationId xmlns:a16="http://schemas.microsoft.com/office/drawing/2014/main" id="{3C2BB613-B894-4232-B655-03AD6A271F92}"/>
                </a:ext>
              </a:extLst>
            </p:cNvPr>
            <p:cNvCxnSpPr>
              <a:stCxn id="5" idx="3"/>
              <a:endCxn id="8"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EF95E6-0503-4783-9B95-688C86862587}"/>
                </a:ext>
              </a:extLst>
            </p:cNvPr>
            <p:cNvCxnSpPr>
              <a:cxnSpLocks/>
              <a:endCxn id="10"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A9741F-17A9-4419-829E-26704FB53C4B}"/>
                </a:ext>
              </a:extLst>
            </p:cNvPr>
            <p:cNvCxnSpPr>
              <a:cxnSpLocks/>
              <a:stCxn id="5" idx="2"/>
              <a:endCxn id="9"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E2526B-AE1D-4BEB-98A1-E671701704DB}"/>
                </a:ext>
              </a:extLst>
            </p:cNvPr>
            <p:cNvCxnSpPr>
              <a:cxnSpLocks/>
              <a:stCxn id="6" idx="1"/>
              <a:endCxn id="9"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831BFD0-EC1B-40CD-87DB-D47D44DE96C1}"/>
                </a:ext>
              </a:extLst>
            </p:cNvPr>
            <p:cNvCxnSpPr>
              <a:cxnSpLocks/>
              <a:stCxn id="6" idx="0"/>
              <a:endCxn id="8"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E5B65C-F7AE-4F4F-975F-9AA5BFA43C6F}"/>
                </a:ext>
              </a:extLst>
            </p:cNvPr>
            <p:cNvCxnSpPr>
              <a:cxnSpLocks/>
              <a:stCxn id="6" idx="3"/>
              <a:endCxn id="11"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A7F397-8054-47E7-B5BB-3438DB6A2C70}"/>
                </a:ext>
              </a:extLst>
            </p:cNvPr>
            <p:cNvCxnSpPr>
              <a:cxnSpLocks/>
              <a:stCxn id="7" idx="0"/>
              <a:endCxn id="10"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EBFB3E-4A6A-4063-8EC7-88394B558D8E}"/>
                </a:ext>
              </a:extLst>
            </p:cNvPr>
            <p:cNvCxnSpPr>
              <a:cxnSpLocks/>
              <a:stCxn id="7" idx="2"/>
              <a:endCxn id="11"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86405E-A73C-47AD-BF9F-8A620843DCA8}"/>
                </a:ext>
              </a:extLst>
            </p:cNvPr>
            <p:cNvCxnSpPr>
              <a:cxnSpLocks/>
              <a:stCxn id="7" idx="1"/>
              <a:endCxn id="8"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AA09D8-04B8-42AE-B1A5-7B6708F8C330}"/>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22" name="TextBox 21">
              <a:extLst>
                <a:ext uri="{FF2B5EF4-FFF2-40B4-BE49-F238E27FC236}">
                  <a16:creationId xmlns:a16="http://schemas.microsoft.com/office/drawing/2014/main" id="{249D4875-CBE1-4D95-856C-6102A45C8148}"/>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23" name="TextBox 22">
              <a:extLst>
                <a:ext uri="{FF2B5EF4-FFF2-40B4-BE49-F238E27FC236}">
                  <a16:creationId xmlns:a16="http://schemas.microsoft.com/office/drawing/2014/main" id="{9EADFF29-9F21-493F-9774-5DD7AC69C3DF}"/>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24" name="TextBox 23">
              <a:extLst>
                <a:ext uri="{FF2B5EF4-FFF2-40B4-BE49-F238E27FC236}">
                  <a16:creationId xmlns:a16="http://schemas.microsoft.com/office/drawing/2014/main" id="{3E9AD9E3-22AE-46D0-985F-D8387CA041A3}"/>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25" name="TextBox 24">
              <a:extLst>
                <a:ext uri="{FF2B5EF4-FFF2-40B4-BE49-F238E27FC236}">
                  <a16:creationId xmlns:a16="http://schemas.microsoft.com/office/drawing/2014/main" id="{41082DE3-5DD3-4399-9301-F97FC51461B4}"/>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26" name="TextBox 25">
              <a:extLst>
                <a:ext uri="{FF2B5EF4-FFF2-40B4-BE49-F238E27FC236}">
                  <a16:creationId xmlns:a16="http://schemas.microsoft.com/office/drawing/2014/main" id="{878E973C-9824-4F4F-87CF-D824E8CE0F06}"/>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27" name="TextBox 26">
              <a:extLst>
                <a:ext uri="{FF2B5EF4-FFF2-40B4-BE49-F238E27FC236}">
                  <a16:creationId xmlns:a16="http://schemas.microsoft.com/office/drawing/2014/main" id="{4E3AB7AC-7F45-471B-AFF5-0947223F53AF}"/>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28" name="TextBox 27">
              <a:extLst>
                <a:ext uri="{FF2B5EF4-FFF2-40B4-BE49-F238E27FC236}">
                  <a16:creationId xmlns:a16="http://schemas.microsoft.com/office/drawing/2014/main" id="{D63F8A94-72B4-4CE6-A164-C996C7FCAA34}"/>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29" name="TextBox 28">
              <a:extLst>
                <a:ext uri="{FF2B5EF4-FFF2-40B4-BE49-F238E27FC236}">
                  <a16:creationId xmlns:a16="http://schemas.microsoft.com/office/drawing/2014/main" id="{2338A112-40F5-4FD1-B747-11D71F4C915F}"/>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
        <p:nvSpPr>
          <p:cNvPr id="30" name="TextBox 29">
            <a:extLst>
              <a:ext uri="{FF2B5EF4-FFF2-40B4-BE49-F238E27FC236}">
                <a16:creationId xmlns:a16="http://schemas.microsoft.com/office/drawing/2014/main" id="{055E861B-5AC7-4B69-AAEE-DD496BA324E4}"/>
              </a:ext>
            </a:extLst>
          </p:cNvPr>
          <p:cNvSpPr txBox="1"/>
          <p:nvPr/>
        </p:nvSpPr>
        <p:spPr>
          <a:xfrm>
            <a:off x="3519879" y="3086097"/>
            <a:ext cx="432328" cy="523220"/>
          </a:xfrm>
          <a:prstGeom prst="rect">
            <a:avLst/>
          </a:prstGeom>
          <a:noFill/>
        </p:spPr>
        <p:txBody>
          <a:bodyPr wrap="square" rtlCol="0">
            <a:spAutoFit/>
          </a:bodyPr>
          <a:lstStyle/>
          <a:p>
            <a:r>
              <a:rPr lang="en-US" sz="2800" dirty="0">
                <a:solidFill>
                  <a:srgbClr val="C00000"/>
                </a:solidFill>
              </a:rPr>
              <a:t>A</a:t>
            </a:r>
          </a:p>
        </p:txBody>
      </p:sp>
      <p:sp>
        <p:nvSpPr>
          <p:cNvPr id="31" name="TextBox 30">
            <a:extLst>
              <a:ext uri="{FF2B5EF4-FFF2-40B4-BE49-F238E27FC236}">
                <a16:creationId xmlns:a16="http://schemas.microsoft.com/office/drawing/2014/main" id="{B5527BCD-1AFE-46B4-8DB3-E163F35D1E4F}"/>
              </a:ext>
            </a:extLst>
          </p:cNvPr>
          <p:cNvSpPr txBox="1"/>
          <p:nvPr/>
        </p:nvSpPr>
        <p:spPr>
          <a:xfrm>
            <a:off x="7363543" y="6266174"/>
            <a:ext cx="432328" cy="523220"/>
          </a:xfrm>
          <a:prstGeom prst="rect">
            <a:avLst/>
          </a:prstGeom>
          <a:noFill/>
        </p:spPr>
        <p:txBody>
          <a:bodyPr wrap="square" rtlCol="0">
            <a:spAutoFit/>
          </a:bodyPr>
          <a:lstStyle/>
          <a:p>
            <a:r>
              <a:rPr lang="en-US" sz="2800" dirty="0">
                <a:solidFill>
                  <a:srgbClr val="C00000"/>
                </a:solidFill>
              </a:rPr>
              <a:t>B</a:t>
            </a:r>
          </a:p>
        </p:txBody>
      </p:sp>
      <p:sp>
        <p:nvSpPr>
          <p:cNvPr id="32" name="TextBox 31">
            <a:extLst>
              <a:ext uri="{FF2B5EF4-FFF2-40B4-BE49-F238E27FC236}">
                <a16:creationId xmlns:a16="http://schemas.microsoft.com/office/drawing/2014/main" id="{E6FA31EA-0A2C-4800-8870-4BF196DAF6EA}"/>
              </a:ext>
            </a:extLst>
          </p:cNvPr>
          <p:cNvSpPr txBox="1"/>
          <p:nvPr/>
        </p:nvSpPr>
        <p:spPr>
          <a:xfrm>
            <a:off x="11563508" y="3609317"/>
            <a:ext cx="432328" cy="523220"/>
          </a:xfrm>
          <a:prstGeom prst="rect">
            <a:avLst/>
          </a:prstGeom>
          <a:noFill/>
        </p:spPr>
        <p:txBody>
          <a:bodyPr wrap="square" rtlCol="0">
            <a:spAutoFit/>
          </a:bodyPr>
          <a:lstStyle/>
          <a:p>
            <a:r>
              <a:rPr lang="en-US" sz="2800" dirty="0">
                <a:solidFill>
                  <a:srgbClr val="C00000"/>
                </a:solidFill>
              </a:rPr>
              <a:t>C</a:t>
            </a:r>
          </a:p>
        </p:txBody>
      </p:sp>
      <p:sp>
        <p:nvSpPr>
          <p:cNvPr id="33" name="TextBox 32">
            <a:extLst>
              <a:ext uri="{FF2B5EF4-FFF2-40B4-BE49-F238E27FC236}">
                <a16:creationId xmlns:a16="http://schemas.microsoft.com/office/drawing/2014/main" id="{D5160E0E-E704-44A3-B64F-4BD5DC7D1BC6}"/>
              </a:ext>
            </a:extLst>
          </p:cNvPr>
          <p:cNvSpPr txBox="1"/>
          <p:nvPr/>
        </p:nvSpPr>
        <p:spPr>
          <a:xfrm>
            <a:off x="4908895" y="5938968"/>
            <a:ext cx="432328" cy="523220"/>
          </a:xfrm>
          <a:prstGeom prst="rect">
            <a:avLst/>
          </a:prstGeom>
          <a:noFill/>
        </p:spPr>
        <p:txBody>
          <a:bodyPr wrap="square" rtlCol="0">
            <a:spAutoFit/>
          </a:bodyPr>
          <a:lstStyle/>
          <a:p>
            <a:r>
              <a:rPr lang="en-US" sz="2800" dirty="0">
                <a:solidFill>
                  <a:schemeClr val="accent1"/>
                </a:solidFill>
              </a:rPr>
              <a:t>1</a:t>
            </a:r>
          </a:p>
        </p:txBody>
      </p:sp>
      <p:sp>
        <p:nvSpPr>
          <p:cNvPr id="34" name="TextBox 33">
            <a:extLst>
              <a:ext uri="{FF2B5EF4-FFF2-40B4-BE49-F238E27FC236}">
                <a16:creationId xmlns:a16="http://schemas.microsoft.com/office/drawing/2014/main" id="{15B3190A-D7C3-4583-B4A2-E3C5621559C9}"/>
              </a:ext>
            </a:extLst>
          </p:cNvPr>
          <p:cNvSpPr txBox="1"/>
          <p:nvPr/>
        </p:nvSpPr>
        <p:spPr>
          <a:xfrm>
            <a:off x="6033009" y="4158035"/>
            <a:ext cx="432328" cy="523220"/>
          </a:xfrm>
          <a:prstGeom prst="rect">
            <a:avLst/>
          </a:prstGeom>
          <a:noFill/>
        </p:spPr>
        <p:txBody>
          <a:bodyPr wrap="square" rtlCol="0">
            <a:spAutoFit/>
          </a:bodyPr>
          <a:lstStyle/>
          <a:p>
            <a:r>
              <a:rPr lang="en-US" sz="2800" dirty="0">
                <a:solidFill>
                  <a:schemeClr val="accent1"/>
                </a:solidFill>
              </a:rPr>
              <a:t>2</a:t>
            </a:r>
          </a:p>
        </p:txBody>
      </p:sp>
      <p:sp>
        <p:nvSpPr>
          <p:cNvPr id="35" name="TextBox 34">
            <a:extLst>
              <a:ext uri="{FF2B5EF4-FFF2-40B4-BE49-F238E27FC236}">
                <a16:creationId xmlns:a16="http://schemas.microsoft.com/office/drawing/2014/main" id="{6C479484-76B6-4881-B2BE-8B81B9E5D1FE}"/>
              </a:ext>
            </a:extLst>
          </p:cNvPr>
          <p:cNvSpPr txBox="1"/>
          <p:nvPr/>
        </p:nvSpPr>
        <p:spPr>
          <a:xfrm>
            <a:off x="8885611" y="2649053"/>
            <a:ext cx="432328" cy="523220"/>
          </a:xfrm>
          <a:prstGeom prst="rect">
            <a:avLst/>
          </a:prstGeom>
          <a:noFill/>
        </p:spPr>
        <p:txBody>
          <a:bodyPr wrap="square" rtlCol="0">
            <a:spAutoFit/>
          </a:bodyPr>
          <a:lstStyle/>
          <a:p>
            <a:r>
              <a:rPr lang="en-US" sz="2800" dirty="0">
                <a:solidFill>
                  <a:schemeClr val="accent1"/>
                </a:solidFill>
              </a:rPr>
              <a:t>3</a:t>
            </a:r>
          </a:p>
        </p:txBody>
      </p:sp>
      <p:sp>
        <p:nvSpPr>
          <p:cNvPr id="36" name="TextBox 35">
            <a:extLst>
              <a:ext uri="{FF2B5EF4-FFF2-40B4-BE49-F238E27FC236}">
                <a16:creationId xmlns:a16="http://schemas.microsoft.com/office/drawing/2014/main" id="{29FD0B54-DA01-4654-837B-133F7B2C8D11}"/>
              </a:ext>
            </a:extLst>
          </p:cNvPr>
          <p:cNvSpPr txBox="1"/>
          <p:nvPr/>
        </p:nvSpPr>
        <p:spPr>
          <a:xfrm>
            <a:off x="9494831" y="5382149"/>
            <a:ext cx="432328" cy="523220"/>
          </a:xfrm>
          <a:prstGeom prst="rect">
            <a:avLst/>
          </a:prstGeom>
          <a:noFill/>
        </p:spPr>
        <p:txBody>
          <a:bodyPr wrap="square" rtlCol="0">
            <a:spAutoFit/>
          </a:bodyPr>
          <a:lstStyle/>
          <a:p>
            <a:r>
              <a:rPr lang="en-US" sz="2800" dirty="0">
                <a:solidFill>
                  <a:schemeClr val="accent1"/>
                </a:solidFill>
              </a:rPr>
              <a:t>4</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3F868EC-C3C7-4B5D-B5B5-9710DC869103}"/>
                  </a:ext>
                </a:extLst>
              </p:cNvPr>
              <p:cNvSpPr txBox="1"/>
              <p:nvPr/>
            </p:nvSpPr>
            <p:spPr>
              <a:xfrm>
                <a:off x="4990423" y="2889850"/>
                <a:ext cx="1139863"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𝐴</m:t>
                          </m:r>
                          <m:r>
                            <a:rPr lang="en-US" sz="2800" b="0" i="1" smtClean="0">
                              <a:latin typeface="Cambria Math" panose="02040503050406030204" pitchFamily="18" charset="0"/>
                            </a:rPr>
                            <m:t>,3</m:t>
                          </m:r>
                        </m:sub>
                      </m:sSub>
                    </m:oMath>
                  </m:oMathPara>
                </a14:m>
                <a:endParaRPr lang="en-US" sz="2800" dirty="0"/>
              </a:p>
            </p:txBody>
          </p:sp>
        </mc:Choice>
        <mc:Fallback xmlns="">
          <p:sp>
            <p:nvSpPr>
              <p:cNvPr id="37" name="TextBox 36">
                <a:extLst>
                  <a:ext uri="{FF2B5EF4-FFF2-40B4-BE49-F238E27FC236}">
                    <a16:creationId xmlns:a16="http://schemas.microsoft.com/office/drawing/2014/main" id="{13F868EC-C3C7-4B5D-B5B5-9710DC869103}"/>
                  </a:ext>
                </a:extLst>
              </p:cNvPr>
              <p:cNvSpPr txBox="1">
                <a:spLocks noRot="1" noChangeAspect="1" noMove="1" noResize="1" noEditPoints="1" noAdjustHandles="1" noChangeArrowheads="1" noChangeShapeType="1" noTextEdit="1"/>
              </p:cNvSpPr>
              <p:nvPr/>
            </p:nvSpPr>
            <p:spPr>
              <a:xfrm>
                <a:off x="4990423" y="2889850"/>
                <a:ext cx="1139863" cy="54213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1461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p:sp>
        <p:nvSpPr>
          <p:cNvPr id="3" name="Content Placeholder 2">
            <a:extLst>
              <a:ext uri="{FF2B5EF4-FFF2-40B4-BE49-F238E27FC236}">
                <a16:creationId xmlns:a16="http://schemas.microsoft.com/office/drawing/2014/main" id="{0143287A-07E7-400C-889F-44BB95522FF7}"/>
              </a:ext>
            </a:extLst>
          </p:cNvPr>
          <p:cNvSpPr>
            <a:spLocks noGrp="1"/>
          </p:cNvSpPr>
          <p:nvPr>
            <p:ph idx="1"/>
          </p:nvPr>
        </p:nvSpPr>
        <p:spPr>
          <a:xfrm>
            <a:off x="575240" y="1463857"/>
            <a:ext cx="2914409" cy="4845504"/>
          </a:xfrm>
        </p:spPr>
        <p:txBody>
          <a:bodyPr/>
          <a:lstStyle/>
          <a:p>
            <a:r>
              <a:rPr lang="en-US" dirty="0"/>
              <a:t>What’s the cost (in terms of the variables)?</a:t>
            </a:r>
          </a:p>
          <a:p>
            <a:endParaRPr lang="en-US" dirty="0"/>
          </a:p>
          <a:p>
            <a:r>
              <a:rPr lang="en-US" dirty="0"/>
              <a:t>Sum cost*var for all the variables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58007AC-6ED5-484D-A359-DF9EDDED6CF2}"/>
                  </a:ext>
                </a:extLst>
              </p:cNvPr>
              <p:cNvSpPr txBox="1"/>
              <p:nvPr/>
            </p:nvSpPr>
            <p:spPr>
              <a:xfrm>
                <a:off x="5848743" y="1234545"/>
                <a:ext cx="5557290" cy="1248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𝑥</m:t>
                          </m:r>
                        </m:e>
                        <m:sub>
                          <m:r>
                            <a:rPr lang="en-US" sz="2400" b="0" i="1" smtClean="0">
                              <a:latin typeface="Cambria Math" panose="02040503050406030204" pitchFamily="18" charset="0"/>
                            </a:rPr>
                            <m:t>𝐴</m:t>
                          </m:r>
                          <m:r>
                            <a:rPr lang="en-US" sz="2400" b="0" i="1" smtClean="0">
                              <a:latin typeface="Cambria Math" panose="02040503050406030204" pitchFamily="18" charset="0"/>
                            </a:rPr>
                            <m:t>,1</m:t>
                          </m:r>
                        </m:sub>
                      </m:sSub>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𝐴</m:t>
                          </m:r>
                          <m:r>
                            <a:rPr lang="en-US" sz="2400" b="0" i="1" smtClean="0">
                              <a:latin typeface="Cambria Math" panose="02040503050406030204" pitchFamily="18" charset="0"/>
                            </a:rPr>
                            <m:t>,2</m:t>
                          </m:r>
                        </m:sub>
                      </m:sSub>
                      <m:r>
                        <a:rPr lang="en-US" sz="2400" b="0" i="1" smtClean="0">
                          <a:latin typeface="Cambria Math" panose="02040503050406030204" pitchFamily="18" charset="0"/>
                        </a:rPr>
                        <m:t>⋅4+</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𝐴</m:t>
                          </m:r>
                          <m:r>
                            <a:rPr lang="en-US" sz="2400" b="0" i="1" smtClean="0">
                              <a:latin typeface="Cambria Math" panose="02040503050406030204" pitchFamily="18" charset="0"/>
                            </a:rPr>
                            <m:t>,3</m:t>
                          </m:r>
                        </m:sub>
                      </m:sSub>
                      <m:r>
                        <a:rPr lang="en-US" sz="2400" b="0" i="1" smtClean="0">
                          <a:latin typeface="Cambria Math" panose="02040503050406030204" pitchFamily="18" charset="0"/>
                        </a:rPr>
                        <m:t>⋅1.5)+</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𝑥</m:t>
                          </m:r>
                        </m:e>
                        <m:sub>
                          <m:r>
                            <a:rPr lang="en-US" sz="2400" b="0" i="1" smtClean="0">
                              <a:latin typeface="Cambria Math" panose="02040503050406030204" pitchFamily="18" charset="0"/>
                            </a:rPr>
                            <m:t>𝐵</m:t>
                          </m:r>
                          <m:r>
                            <a:rPr lang="en-US" sz="2400" b="0" i="1" smtClean="0">
                              <a:latin typeface="Cambria Math" panose="02040503050406030204" pitchFamily="18" charset="0"/>
                            </a:rPr>
                            <m:t>,1</m:t>
                          </m:r>
                        </m:sub>
                      </m:sSub>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𝐵</m:t>
                          </m:r>
                          <m:r>
                            <a:rPr lang="en-US" sz="2400" b="0" i="1" smtClean="0">
                              <a:latin typeface="Cambria Math" panose="02040503050406030204" pitchFamily="18" charset="0"/>
                            </a:rPr>
                            <m:t>,2</m:t>
                          </m:r>
                        </m:sub>
                      </m:sSub>
                      <m:r>
                        <a:rPr lang="en-US" sz="2400" b="0" i="1" smtClean="0">
                          <a:latin typeface="Cambria Math" panose="02040503050406030204" pitchFamily="18" charset="0"/>
                        </a:rPr>
                        <m:t>⋅1.5+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𝐵</m:t>
                          </m:r>
                          <m:r>
                            <a:rPr lang="en-US" sz="2400" b="0" i="1" smtClean="0">
                              <a:latin typeface="Cambria Math" panose="02040503050406030204" pitchFamily="18" charset="0"/>
                            </a:rPr>
                            <m:t>,4</m:t>
                          </m:r>
                        </m:sub>
                      </m:sSub>
                      <m:r>
                        <a:rPr lang="en-US" sz="2400" b="0" i="1" smtClean="0">
                          <a:latin typeface="Cambria Math" panose="02040503050406030204" pitchFamily="18" charset="0"/>
                        </a:rPr>
                        <m:t>⋅4.5)+</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𝐶</m:t>
                          </m:r>
                          <m:r>
                            <a:rPr lang="en-US" sz="2400" b="0" i="1" smtClean="0">
                              <a:latin typeface="Cambria Math" panose="02040503050406030204" pitchFamily="18" charset="0"/>
                            </a:rPr>
                            <m:t>,2</m:t>
                          </m:r>
                        </m:sub>
                      </m:sSub>
                      <m:r>
                        <a:rPr lang="en-US" sz="2400" b="0" i="1" smtClean="0">
                          <a:latin typeface="Cambria Math" panose="02040503050406030204" pitchFamily="18" charset="0"/>
                        </a:rPr>
                        <m:t>⋅4+</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𝐶</m:t>
                          </m:r>
                          <m:r>
                            <a:rPr lang="en-US" sz="2400" b="0" i="1" smtClean="0">
                              <a:latin typeface="Cambria Math" panose="02040503050406030204" pitchFamily="18" charset="0"/>
                            </a:rPr>
                            <m:t>,3</m:t>
                          </m:r>
                        </m:sub>
                      </m:sSub>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𝐶</m:t>
                          </m:r>
                          <m:r>
                            <a:rPr lang="en-US" sz="2400" b="0" i="1" smtClean="0">
                              <a:latin typeface="Cambria Math" panose="02040503050406030204" pitchFamily="18" charset="0"/>
                            </a:rPr>
                            <m:t>,4</m:t>
                          </m:r>
                        </m:sub>
                      </m:sSub>
                      <m:r>
                        <a:rPr lang="en-US" sz="2400" b="0" i="1" smtClean="0">
                          <a:latin typeface="Cambria Math" panose="02040503050406030204" pitchFamily="18" charset="0"/>
                        </a:rPr>
                        <m:t>⋅8)</m:t>
                      </m:r>
                    </m:oMath>
                  </m:oMathPara>
                </a14:m>
                <a:endParaRPr lang="en-US" sz="2400" dirty="0"/>
              </a:p>
            </p:txBody>
          </p:sp>
        </mc:Choice>
        <mc:Fallback xmlns="">
          <p:sp>
            <p:nvSpPr>
              <p:cNvPr id="37" name="TextBox 36">
                <a:extLst>
                  <a:ext uri="{FF2B5EF4-FFF2-40B4-BE49-F238E27FC236}">
                    <a16:creationId xmlns:a16="http://schemas.microsoft.com/office/drawing/2014/main" id="{758007AC-6ED5-484D-A359-DF9EDDED6CF2}"/>
                  </a:ext>
                </a:extLst>
              </p:cNvPr>
              <p:cNvSpPr txBox="1">
                <a:spLocks noRot="1" noChangeAspect="1" noMove="1" noResize="1" noEditPoints="1" noAdjustHandles="1" noChangeArrowheads="1" noChangeShapeType="1" noTextEdit="1"/>
              </p:cNvSpPr>
              <p:nvPr/>
            </p:nvSpPr>
            <p:spPr>
              <a:xfrm>
                <a:off x="5848743" y="1234545"/>
                <a:ext cx="5557290" cy="1248996"/>
              </a:xfrm>
              <a:prstGeom prst="rect">
                <a:avLst/>
              </a:prstGeom>
              <a:blipFill>
                <a:blip r:embed="rId2"/>
                <a:stretch>
                  <a:fillRect b="-5392"/>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5E356C98-1F16-47E8-9E07-C22AE72FC00C}"/>
              </a:ext>
            </a:extLst>
          </p:cNvPr>
          <p:cNvGrpSpPr/>
          <p:nvPr/>
        </p:nvGrpSpPr>
        <p:grpSpPr>
          <a:xfrm>
            <a:off x="3489649" y="2649053"/>
            <a:ext cx="8787843" cy="4140341"/>
            <a:chOff x="3489649" y="2649053"/>
            <a:chExt cx="8787843" cy="4140341"/>
          </a:xfrm>
        </p:grpSpPr>
        <p:grpSp>
          <p:nvGrpSpPr>
            <p:cNvPr id="4" name="Group 3">
              <a:extLst>
                <a:ext uri="{FF2B5EF4-FFF2-40B4-BE49-F238E27FC236}">
                  <a16:creationId xmlns:a16="http://schemas.microsoft.com/office/drawing/2014/main" id="{C733CD48-3B0F-4269-BA90-23209893FCE9}"/>
                </a:ext>
              </a:extLst>
            </p:cNvPr>
            <p:cNvGrpSpPr/>
            <p:nvPr/>
          </p:nvGrpSpPr>
          <p:grpSpPr>
            <a:xfrm>
              <a:off x="3489649" y="2977662"/>
              <a:ext cx="8787843" cy="3726478"/>
              <a:chOff x="717544" y="2727438"/>
              <a:chExt cx="8885156" cy="3623718"/>
            </a:xfrm>
          </p:grpSpPr>
          <p:sp>
            <p:nvSpPr>
              <p:cNvPr id="5" name="Rectangle 4">
                <a:extLst>
                  <a:ext uri="{FF2B5EF4-FFF2-40B4-BE49-F238E27FC236}">
                    <a16:creationId xmlns:a16="http://schemas.microsoft.com/office/drawing/2014/main" id="{2B64E0B9-B39C-4FCD-8209-CBDEFBD03E62}"/>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 name="Rectangle 5">
                <a:extLst>
                  <a:ext uri="{FF2B5EF4-FFF2-40B4-BE49-F238E27FC236}">
                    <a16:creationId xmlns:a16="http://schemas.microsoft.com/office/drawing/2014/main" id="{EE055A56-6F7A-4D37-886A-44521E65230A}"/>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 name="Rectangle 6">
                <a:extLst>
                  <a:ext uri="{FF2B5EF4-FFF2-40B4-BE49-F238E27FC236}">
                    <a16:creationId xmlns:a16="http://schemas.microsoft.com/office/drawing/2014/main" id="{4249C0A6-4A50-4B88-B733-4C55FBDE9F88}"/>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8" name="Oval 7">
                <a:extLst>
                  <a:ext uri="{FF2B5EF4-FFF2-40B4-BE49-F238E27FC236}">
                    <a16:creationId xmlns:a16="http://schemas.microsoft.com/office/drawing/2014/main" id="{80F9E1C7-9B58-4E4B-80CD-A027A15B035F}"/>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a:extLst>
                  <a:ext uri="{FF2B5EF4-FFF2-40B4-BE49-F238E27FC236}">
                    <a16:creationId xmlns:a16="http://schemas.microsoft.com/office/drawing/2014/main" id="{3E85C84C-7C08-471C-A764-90B0095E4B21}"/>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a:extLst>
                  <a:ext uri="{FF2B5EF4-FFF2-40B4-BE49-F238E27FC236}">
                    <a16:creationId xmlns:a16="http://schemas.microsoft.com/office/drawing/2014/main" id="{35BF0DB1-BE96-4605-B557-DEA608B0AF84}"/>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11" name="Oval 10">
                <a:extLst>
                  <a:ext uri="{FF2B5EF4-FFF2-40B4-BE49-F238E27FC236}">
                    <a16:creationId xmlns:a16="http://schemas.microsoft.com/office/drawing/2014/main" id="{DD96F61F-896C-480B-91FE-57AAC7339F96}"/>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12" name="Straight Arrow Connector 11">
                <a:extLst>
                  <a:ext uri="{FF2B5EF4-FFF2-40B4-BE49-F238E27FC236}">
                    <a16:creationId xmlns:a16="http://schemas.microsoft.com/office/drawing/2014/main" id="{7D454AAF-72D1-4654-85F8-B61A9A3F27F1}"/>
                  </a:ext>
                </a:extLst>
              </p:cNvPr>
              <p:cNvCxnSpPr>
                <a:stCxn id="5" idx="3"/>
                <a:endCxn id="8"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0A3942-067D-46A3-BA91-759BA6A2C0E9}"/>
                  </a:ext>
                </a:extLst>
              </p:cNvPr>
              <p:cNvCxnSpPr>
                <a:cxnSpLocks/>
                <a:endCxn id="10"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D5F0BE-2282-4611-8507-E640B3AE4594}"/>
                  </a:ext>
                </a:extLst>
              </p:cNvPr>
              <p:cNvCxnSpPr>
                <a:cxnSpLocks/>
                <a:stCxn id="5" idx="2"/>
                <a:endCxn id="9"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6EEF55-69B6-4225-993B-7BEBD842BE50}"/>
                  </a:ext>
                </a:extLst>
              </p:cNvPr>
              <p:cNvCxnSpPr>
                <a:cxnSpLocks/>
                <a:stCxn id="6" idx="1"/>
                <a:endCxn id="9"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1D0726-8C15-4C50-BE28-D9AFD585628A}"/>
                  </a:ext>
                </a:extLst>
              </p:cNvPr>
              <p:cNvCxnSpPr>
                <a:cxnSpLocks/>
                <a:stCxn id="6" idx="0"/>
                <a:endCxn id="8"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A75415-017A-4125-A330-6969F3157986}"/>
                  </a:ext>
                </a:extLst>
              </p:cNvPr>
              <p:cNvCxnSpPr>
                <a:cxnSpLocks/>
                <a:stCxn id="6" idx="3"/>
                <a:endCxn id="11"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BD967B-130F-44A6-8A67-3149188FD167}"/>
                  </a:ext>
                </a:extLst>
              </p:cNvPr>
              <p:cNvCxnSpPr>
                <a:cxnSpLocks/>
                <a:stCxn id="7" idx="0"/>
                <a:endCxn id="10"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8C3544-1E8F-40DF-A5E0-950DF3F44955}"/>
                  </a:ext>
                </a:extLst>
              </p:cNvPr>
              <p:cNvCxnSpPr>
                <a:cxnSpLocks/>
                <a:stCxn id="7" idx="2"/>
                <a:endCxn id="11"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C5F6CD3-1AB4-4AC8-9486-3C5E277FA769}"/>
                  </a:ext>
                </a:extLst>
              </p:cNvPr>
              <p:cNvCxnSpPr>
                <a:cxnSpLocks/>
                <a:stCxn id="7" idx="1"/>
                <a:endCxn id="8"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F4DD90-FF8D-4D47-9198-46D9FAC609E6}"/>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22" name="TextBox 21">
                <a:extLst>
                  <a:ext uri="{FF2B5EF4-FFF2-40B4-BE49-F238E27FC236}">
                    <a16:creationId xmlns:a16="http://schemas.microsoft.com/office/drawing/2014/main" id="{039867EB-51B8-4CFE-98D2-0F18B31E3185}"/>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23" name="TextBox 22">
                <a:extLst>
                  <a:ext uri="{FF2B5EF4-FFF2-40B4-BE49-F238E27FC236}">
                    <a16:creationId xmlns:a16="http://schemas.microsoft.com/office/drawing/2014/main" id="{DE24DDD7-63AE-402D-BAFD-4D9062CBB8F4}"/>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24" name="TextBox 23">
                <a:extLst>
                  <a:ext uri="{FF2B5EF4-FFF2-40B4-BE49-F238E27FC236}">
                    <a16:creationId xmlns:a16="http://schemas.microsoft.com/office/drawing/2014/main" id="{8144DBB1-C9B4-4007-A7CE-BA17A26CD177}"/>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25" name="TextBox 24">
                <a:extLst>
                  <a:ext uri="{FF2B5EF4-FFF2-40B4-BE49-F238E27FC236}">
                    <a16:creationId xmlns:a16="http://schemas.microsoft.com/office/drawing/2014/main" id="{5ABC308C-2881-4DA9-826C-121D3E97B6B0}"/>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26" name="TextBox 25">
                <a:extLst>
                  <a:ext uri="{FF2B5EF4-FFF2-40B4-BE49-F238E27FC236}">
                    <a16:creationId xmlns:a16="http://schemas.microsoft.com/office/drawing/2014/main" id="{C822C2E5-BB3D-4585-A2F3-D521FEA0C946}"/>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27" name="TextBox 26">
                <a:extLst>
                  <a:ext uri="{FF2B5EF4-FFF2-40B4-BE49-F238E27FC236}">
                    <a16:creationId xmlns:a16="http://schemas.microsoft.com/office/drawing/2014/main" id="{E57F2808-E2D8-4B56-BECB-5835A2815D4C}"/>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28" name="TextBox 27">
                <a:extLst>
                  <a:ext uri="{FF2B5EF4-FFF2-40B4-BE49-F238E27FC236}">
                    <a16:creationId xmlns:a16="http://schemas.microsoft.com/office/drawing/2014/main" id="{E0E5CAEF-C535-4E36-A40E-40A0F2FB0CAC}"/>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29" name="TextBox 28">
                <a:extLst>
                  <a:ext uri="{FF2B5EF4-FFF2-40B4-BE49-F238E27FC236}">
                    <a16:creationId xmlns:a16="http://schemas.microsoft.com/office/drawing/2014/main" id="{34B6B921-769F-4BB8-B35E-6EA153E07995}"/>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
          <p:nvSpPr>
            <p:cNvPr id="30" name="TextBox 29">
              <a:extLst>
                <a:ext uri="{FF2B5EF4-FFF2-40B4-BE49-F238E27FC236}">
                  <a16:creationId xmlns:a16="http://schemas.microsoft.com/office/drawing/2014/main" id="{2B5CB0FE-6756-46F0-9669-2B2CDCD9273E}"/>
                </a:ext>
              </a:extLst>
            </p:cNvPr>
            <p:cNvSpPr txBox="1"/>
            <p:nvPr/>
          </p:nvSpPr>
          <p:spPr>
            <a:xfrm>
              <a:off x="3519879" y="3086097"/>
              <a:ext cx="432328" cy="523220"/>
            </a:xfrm>
            <a:prstGeom prst="rect">
              <a:avLst/>
            </a:prstGeom>
            <a:noFill/>
          </p:spPr>
          <p:txBody>
            <a:bodyPr wrap="square" rtlCol="0">
              <a:spAutoFit/>
            </a:bodyPr>
            <a:lstStyle/>
            <a:p>
              <a:r>
                <a:rPr lang="en-US" sz="2800" dirty="0">
                  <a:solidFill>
                    <a:srgbClr val="C00000"/>
                  </a:solidFill>
                </a:rPr>
                <a:t>A</a:t>
              </a:r>
            </a:p>
          </p:txBody>
        </p:sp>
        <p:sp>
          <p:nvSpPr>
            <p:cNvPr id="31" name="TextBox 30">
              <a:extLst>
                <a:ext uri="{FF2B5EF4-FFF2-40B4-BE49-F238E27FC236}">
                  <a16:creationId xmlns:a16="http://schemas.microsoft.com/office/drawing/2014/main" id="{523A18F0-E1D0-4D3C-AA21-AC9C501E3A29}"/>
                </a:ext>
              </a:extLst>
            </p:cNvPr>
            <p:cNvSpPr txBox="1"/>
            <p:nvPr/>
          </p:nvSpPr>
          <p:spPr>
            <a:xfrm>
              <a:off x="11563508" y="3609317"/>
              <a:ext cx="432328" cy="523220"/>
            </a:xfrm>
            <a:prstGeom prst="rect">
              <a:avLst/>
            </a:prstGeom>
            <a:noFill/>
          </p:spPr>
          <p:txBody>
            <a:bodyPr wrap="square" rtlCol="0">
              <a:spAutoFit/>
            </a:bodyPr>
            <a:lstStyle/>
            <a:p>
              <a:r>
                <a:rPr lang="en-US" sz="2800" dirty="0">
                  <a:solidFill>
                    <a:srgbClr val="C00000"/>
                  </a:solidFill>
                </a:rPr>
                <a:t>C</a:t>
              </a:r>
            </a:p>
          </p:txBody>
        </p:sp>
        <p:sp>
          <p:nvSpPr>
            <p:cNvPr id="32" name="TextBox 31">
              <a:extLst>
                <a:ext uri="{FF2B5EF4-FFF2-40B4-BE49-F238E27FC236}">
                  <a16:creationId xmlns:a16="http://schemas.microsoft.com/office/drawing/2014/main" id="{97E862CA-65CF-4944-926A-17EA39059C21}"/>
                </a:ext>
              </a:extLst>
            </p:cNvPr>
            <p:cNvSpPr txBox="1"/>
            <p:nvPr/>
          </p:nvSpPr>
          <p:spPr>
            <a:xfrm>
              <a:off x="4908895" y="5938968"/>
              <a:ext cx="432328" cy="523220"/>
            </a:xfrm>
            <a:prstGeom prst="rect">
              <a:avLst/>
            </a:prstGeom>
            <a:noFill/>
          </p:spPr>
          <p:txBody>
            <a:bodyPr wrap="square" rtlCol="0">
              <a:spAutoFit/>
            </a:bodyPr>
            <a:lstStyle/>
            <a:p>
              <a:r>
                <a:rPr lang="en-US" sz="2800" dirty="0">
                  <a:solidFill>
                    <a:schemeClr val="accent1"/>
                  </a:solidFill>
                </a:rPr>
                <a:t>1</a:t>
              </a:r>
            </a:p>
          </p:txBody>
        </p:sp>
        <p:sp>
          <p:nvSpPr>
            <p:cNvPr id="33" name="TextBox 32">
              <a:extLst>
                <a:ext uri="{FF2B5EF4-FFF2-40B4-BE49-F238E27FC236}">
                  <a16:creationId xmlns:a16="http://schemas.microsoft.com/office/drawing/2014/main" id="{DCF6CEAD-87E1-4644-A27C-757BD4620BF6}"/>
                </a:ext>
              </a:extLst>
            </p:cNvPr>
            <p:cNvSpPr txBox="1"/>
            <p:nvPr/>
          </p:nvSpPr>
          <p:spPr>
            <a:xfrm>
              <a:off x="6033009" y="4158035"/>
              <a:ext cx="432328" cy="523220"/>
            </a:xfrm>
            <a:prstGeom prst="rect">
              <a:avLst/>
            </a:prstGeom>
            <a:noFill/>
          </p:spPr>
          <p:txBody>
            <a:bodyPr wrap="square" rtlCol="0">
              <a:spAutoFit/>
            </a:bodyPr>
            <a:lstStyle/>
            <a:p>
              <a:r>
                <a:rPr lang="en-US" sz="2800" dirty="0">
                  <a:solidFill>
                    <a:schemeClr val="accent1"/>
                  </a:solidFill>
                </a:rPr>
                <a:t>2</a:t>
              </a:r>
            </a:p>
          </p:txBody>
        </p:sp>
        <p:sp>
          <p:nvSpPr>
            <p:cNvPr id="34" name="TextBox 33">
              <a:extLst>
                <a:ext uri="{FF2B5EF4-FFF2-40B4-BE49-F238E27FC236}">
                  <a16:creationId xmlns:a16="http://schemas.microsoft.com/office/drawing/2014/main" id="{75BB09F9-DD9B-4208-9757-6514923595ED}"/>
                </a:ext>
              </a:extLst>
            </p:cNvPr>
            <p:cNvSpPr txBox="1"/>
            <p:nvPr/>
          </p:nvSpPr>
          <p:spPr>
            <a:xfrm>
              <a:off x="8885611" y="2649053"/>
              <a:ext cx="432328" cy="523220"/>
            </a:xfrm>
            <a:prstGeom prst="rect">
              <a:avLst/>
            </a:prstGeom>
            <a:noFill/>
          </p:spPr>
          <p:txBody>
            <a:bodyPr wrap="square" rtlCol="0">
              <a:spAutoFit/>
            </a:bodyPr>
            <a:lstStyle/>
            <a:p>
              <a:r>
                <a:rPr lang="en-US" sz="2800" dirty="0">
                  <a:solidFill>
                    <a:schemeClr val="accent1"/>
                  </a:solidFill>
                </a:rPr>
                <a:t>3</a:t>
              </a:r>
            </a:p>
          </p:txBody>
        </p:sp>
        <p:sp>
          <p:nvSpPr>
            <p:cNvPr id="35" name="TextBox 34">
              <a:extLst>
                <a:ext uri="{FF2B5EF4-FFF2-40B4-BE49-F238E27FC236}">
                  <a16:creationId xmlns:a16="http://schemas.microsoft.com/office/drawing/2014/main" id="{F716FE57-0B60-48B9-A090-732E9C114199}"/>
                </a:ext>
              </a:extLst>
            </p:cNvPr>
            <p:cNvSpPr txBox="1"/>
            <p:nvPr/>
          </p:nvSpPr>
          <p:spPr>
            <a:xfrm>
              <a:off x="9494831" y="5382149"/>
              <a:ext cx="432328" cy="523220"/>
            </a:xfrm>
            <a:prstGeom prst="rect">
              <a:avLst/>
            </a:prstGeom>
            <a:noFill/>
          </p:spPr>
          <p:txBody>
            <a:bodyPr wrap="square" rtlCol="0">
              <a:spAutoFit/>
            </a:bodyPr>
            <a:lstStyle/>
            <a:p>
              <a:r>
                <a:rPr lang="en-US" sz="2800" dirty="0">
                  <a:solidFill>
                    <a:schemeClr val="accent1"/>
                  </a:solidFill>
                </a:rPr>
                <a:t>4</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8A75F22-7625-4EC6-ADE9-021689689565}"/>
                    </a:ext>
                  </a:extLst>
                </p:cNvPr>
                <p:cNvSpPr txBox="1"/>
                <p:nvPr/>
              </p:nvSpPr>
              <p:spPr>
                <a:xfrm>
                  <a:off x="4990423" y="2889850"/>
                  <a:ext cx="1139863"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𝐴</m:t>
                            </m:r>
                            <m:r>
                              <a:rPr lang="en-US" sz="2800" b="0" i="1" smtClean="0">
                                <a:latin typeface="Cambria Math" panose="02040503050406030204" pitchFamily="18" charset="0"/>
                              </a:rPr>
                              <m:t>,3</m:t>
                            </m:r>
                          </m:sub>
                        </m:sSub>
                      </m:oMath>
                    </m:oMathPara>
                  </a14:m>
                  <a:endParaRPr lang="en-US" sz="2800" dirty="0"/>
                </a:p>
              </p:txBody>
            </p:sp>
          </mc:Choice>
          <mc:Fallback xmlns="">
            <p:sp>
              <p:nvSpPr>
                <p:cNvPr id="36" name="TextBox 35">
                  <a:extLst>
                    <a:ext uri="{FF2B5EF4-FFF2-40B4-BE49-F238E27FC236}">
                      <a16:creationId xmlns:a16="http://schemas.microsoft.com/office/drawing/2014/main" id="{78A75F22-7625-4EC6-ADE9-021689689565}"/>
                    </a:ext>
                  </a:extLst>
                </p:cNvPr>
                <p:cNvSpPr txBox="1">
                  <a:spLocks noRot="1" noChangeAspect="1" noMove="1" noResize="1" noEditPoints="1" noAdjustHandles="1" noChangeArrowheads="1" noChangeShapeType="1" noTextEdit="1"/>
                </p:cNvSpPr>
                <p:nvPr/>
              </p:nvSpPr>
              <p:spPr>
                <a:xfrm>
                  <a:off x="4990423" y="2889850"/>
                  <a:ext cx="1139863" cy="542136"/>
                </a:xfrm>
                <a:prstGeom prst="rect">
                  <a:avLst/>
                </a:prstGeom>
                <a:blipFill>
                  <a:blip r:embed="rId3"/>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756DAFB7-AFE8-4D6A-B445-2772ACEBB532}"/>
                </a:ext>
              </a:extLst>
            </p:cNvPr>
            <p:cNvSpPr txBox="1"/>
            <p:nvPr/>
          </p:nvSpPr>
          <p:spPr>
            <a:xfrm>
              <a:off x="7363543" y="6266174"/>
              <a:ext cx="432328" cy="523220"/>
            </a:xfrm>
            <a:prstGeom prst="rect">
              <a:avLst/>
            </a:prstGeom>
            <a:noFill/>
          </p:spPr>
          <p:txBody>
            <a:bodyPr wrap="square" rtlCol="0">
              <a:spAutoFit/>
            </a:bodyPr>
            <a:lstStyle/>
            <a:p>
              <a:r>
                <a:rPr lang="en-US" sz="2800" dirty="0">
                  <a:solidFill>
                    <a:srgbClr val="C00000"/>
                  </a:solidFill>
                </a:rPr>
                <a:t>B</a:t>
              </a:r>
            </a:p>
          </p:txBody>
        </p:sp>
      </p:grpSp>
    </p:spTree>
    <p:extLst>
      <p:ext uri="{BB962C8B-B14F-4D97-AF65-F5344CB8AC3E}">
        <p14:creationId xmlns:p14="http://schemas.microsoft.com/office/powerpoint/2010/main" val="2642932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p:sp>
        <p:nvSpPr>
          <p:cNvPr id="3" name="Content Placeholder 2">
            <a:extLst>
              <a:ext uri="{FF2B5EF4-FFF2-40B4-BE49-F238E27FC236}">
                <a16:creationId xmlns:a16="http://schemas.microsoft.com/office/drawing/2014/main" id="{0143287A-07E7-400C-889F-44BB95522FF7}"/>
              </a:ext>
            </a:extLst>
          </p:cNvPr>
          <p:cNvSpPr>
            <a:spLocks noGrp="1"/>
          </p:cNvSpPr>
          <p:nvPr>
            <p:ph idx="1"/>
          </p:nvPr>
        </p:nvSpPr>
        <p:spPr>
          <a:xfrm>
            <a:off x="575240" y="1463857"/>
            <a:ext cx="2914409" cy="4845504"/>
          </a:xfrm>
        </p:spPr>
        <p:txBody>
          <a:bodyPr/>
          <a:lstStyle/>
          <a:p>
            <a:r>
              <a:rPr lang="en-US" dirty="0"/>
              <a:t>What constraints are there on the variables?</a:t>
            </a:r>
          </a:p>
          <a:p>
            <a:endParaRPr lang="en-US" dirty="0"/>
          </a:p>
        </p:txBody>
      </p:sp>
      <p:grpSp>
        <p:nvGrpSpPr>
          <p:cNvPr id="4" name="Group 3">
            <a:extLst>
              <a:ext uri="{FF2B5EF4-FFF2-40B4-BE49-F238E27FC236}">
                <a16:creationId xmlns:a16="http://schemas.microsoft.com/office/drawing/2014/main" id="{1400E810-2BD0-4896-A409-A94853D43514}"/>
              </a:ext>
            </a:extLst>
          </p:cNvPr>
          <p:cNvGrpSpPr/>
          <p:nvPr/>
        </p:nvGrpSpPr>
        <p:grpSpPr>
          <a:xfrm>
            <a:off x="3489649" y="2649053"/>
            <a:ext cx="8787843" cy="4140341"/>
            <a:chOff x="3489649" y="2649053"/>
            <a:chExt cx="8787843" cy="4140341"/>
          </a:xfrm>
        </p:grpSpPr>
        <p:grpSp>
          <p:nvGrpSpPr>
            <p:cNvPr id="5" name="Group 4">
              <a:extLst>
                <a:ext uri="{FF2B5EF4-FFF2-40B4-BE49-F238E27FC236}">
                  <a16:creationId xmlns:a16="http://schemas.microsoft.com/office/drawing/2014/main" id="{BFD461ED-4936-4448-8296-34D4ACB77D00}"/>
                </a:ext>
              </a:extLst>
            </p:cNvPr>
            <p:cNvGrpSpPr/>
            <p:nvPr/>
          </p:nvGrpSpPr>
          <p:grpSpPr>
            <a:xfrm>
              <a:off x="3489649" y="2977662"/>
              <a:ext cx="8787843" cy="3726478"/>
              <a:chOff x="717544" y="2727438"/>
              <a:chExt cx="8885156" cy="3623718"/>
            </a:xfrm>
          </p:grpSpPr>
          <p:sp>
            <p:nvSpPr>
              <p:cNvPr id="14" name="Rectangle 13">
                <a:extLst>
                  <a:ext uri="{FF2B5EF4-FFF2-40B4-BE49-F238E27FC236}">
                    <a16:creationId xmlns:a16="http://schemas.microsoft.com/office/drawing/2014/main" id="{03379A1C-E059-44B8-B1AC-9C06E784AE12}"/>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Rectangle 14">
                <a:extLst>
                  <a:ext uri="{FF2B5EF4-FFF2-40B4-BE49-F238E27FC236}">
                    <a16:creationId xmlns:a16="http://schemas.microsoft.com/office/drawing/2014/main" id="{97AAAFDB-0E0C-4C9E-A501-E0B6F75CE854}"/>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E1F242D3-45E2-4005-9489-E20D45F64777}"/>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7" name="Oval 16">
                <a:extLst>
                  <a:ext uri="{FF2B5EF4-FFF2-40B4-BE49-F238E27FC236}">
                    <a16:creationId xmlns:a16="http://schemas.microsoft.com/office/drawing/2014/main" id="{A1BD3B92-4A97-4F1E-9CFE-85167670B0E2}"/>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Oval 17">
                <a:extLst>
                  <a:ext uri="{FF2B5EF4-FFF2-40B4-BE49-F238E27FC236}">
                    <a16:creationId xmlns:a16="http://schemas.microsoft.com/office/drawing/2014/main" id="{F0EEFF86-F734-477D-B55A-4DD6FCFE8B81}"/>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9" name="Oval 18">
                <a:extLst>
                  <a:ext uri="{FF2B5EF4-FFF2-40B4-BE49-F238E27FC236}">
                    <a16:creationId xmlns:a16="http://schemas.microsoft.com/office/drawing/2014/main" id="{B8FF1838-D75E-4105-951B-9BFF062CDF45}"/>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20" name="Oval 19">
                <a:extLst>
                  <a:ext uri="{FF2B5EF4-FFF2-40B4-BE49-F238E27FC236}">
                    <a16:creationId xmlns:a16="http://schemas.microsoft.com/office/drawing/2014/main" id="{95C57207-C220-4F2B-9C32-4D757B02472D}"/>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21" name="Straight Arrow Connector 20">
                <a:extLst>
                  <a:ext uri="{FF2B5EF4-FFF2-40B4-BE49-F238E27FC236}">
                    <a16:creationId xmlns:a16="http://schemas.microsoft.com/office/drawing/2014/main" id="{753F1D2F-8151-45C3-9810-F3F611562DD6}"/>
                  </a:ext>
                </a:extLst>
              </p:cNvPr>
              <p:cNvCxnSpPr>
                <a:stCxn id="14" idx="3"/>
                <a:endCxn id="17"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81031E-0A8F-4BE2-BDE4-BFF32BCF8475}"/>
                  </a:ext>
                </a:extLst>
              </p:cNvPr>
              <p:cNvCxnSpPr>
                <a:cxnSpLocks/>
                <a:endCxn id="19"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520C354-A4AE-4F56-A26A-B5766F6DAF3A}"/>
                  </a:ext>
                </a:extLst>
              </p:cNvPr>
              <p:cNvCxnSpPr>
                <a:cxnSpLocks/>
                <a:stCxn id="14" idx="2"/>
                <a:endCxn id="18"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BF898C-F5B8-4E19-A312-53BE6EC62F10}"/>
                  </a:ext>
                </a:extLst>
              </p:cNvPr>
              <p:cNvCxnSpPr>
                <a:cxnSpLocks/>
                <a:stCxn id="15" idx="1"/>
                <a:endCxn id="18"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EE5130-AE0F-4B8C-8D5C-BC7D153AA58B}"/>
                  </a:ext>
                </a:extLst>
              </p:cNvPr>
              <p:cNvCxnSpPr>
                <a:cxnSpLocks/>
                <a:stCxn id="15" idx="0"/>
                <a:endCxn id="17"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BCC860D-6339-4E4B-BEB4-8103A56015AC}"/>
                  </a:ext>
                </a:extLst>
              </p:cNvPr>
              <p:cNvCxnSpPr>
                <a:cxnSpLocks/>
                <a:stCxn id="15" idx="3"/>
                <a:endCxn id="20"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20DE18-1828-4EA5-B6D6-662A750699F2}"/>
                  </a:ext>
                </a:extLst>
              </p:cNvPr>
              <p:cNvCxnSpPr>
                <a:cxnSpLocks/>
                <a:stCxn id="16" idx="0"/>
                <a:endCxn id="19"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423F53-D80B-4DE3-8F30-B886C3C0BFE6}"/>
                  </a:ext>
                </a:extLst>
              </p:cNvPr>
              <p:cNvCxnSpPr>
                <a:cxnSpLocks/>
                <a:stCxn id="16" idx="2"/>
                <a:endCxn id="20"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9215A6-85F4-412D-817D-B9E5DBCA2B53}"/>
                  </a:ext>
                </a:extLst>
              </p:cNvPr>
              <p:cNvCxnSpPr>
                <a:cxnSpLocks/>
                <a:stCxn id="16" idx="1"/>
                <a:endCxn id="17"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C37A9B4-D200-4C0A-B7CB-0C7A75714B0A}"/>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31" name="TextBox 30">
                <a:extLst>
                  <a:ext uri="{FF2B5EF4-FFF2-40B4-BE49-F238E27FC236}">
                    <a16:creationId xmlns:a16="http://schemas.microsoft.com/office/drawing/2014/main" id="{6E0E5D11-4E00-4467-A969-8C820E9803E2}"/>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32" name="TextBox 31">
                <a:extLst>
                  <a:ext uri="{FF2B5EF4-FFF2-40B4-BE49-F238E27FC236}">
                    <a16:creationId xmlns:a16="http://schemas.microsoft.com/office/drawing/2014/main" id="{F3770009-A52A-432C-9194-6AA3D53DA7F9}"/>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33" name="TextBox 32">
                <a:extLst>
                  <a:ext uri="{FF2B5EF4-FFF2-40B4-BE49-F238E27FC236}">
                    <a16:creationId xmlns:a16="http://schemas.microsoft.com/office/drawing/2014/main" id="{1C83C761-6232-4405-9895-F9EDDE1934BA}"/>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34" name="TextBox 33">
                <a:extLst>
                  <a:ext uri="{FF2B5EF4-FFF2-40B4-BE49-F238E27FC236}">
                    <a16:creationId xmlns:a16="http://schemas.microsoft.com/office/drawing/2014/main" id="{D56C8432-FCAB-4861-BD93-E1FB751DDA19}"/>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35" name="TextBox 34">
                <a:extLst>
                  <a:ext uri="{FF2B5EF4-FFF2-40B4-BE49-F238E27FC236}">
                    <a16:creationId xmlns:a16="http://schemas.microsoft.com/office/drawing/2014/main" id="{D74FB58D-576E-405C-B34A-28D2FEFCC04F}"/>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36" name="TextBox 35">
                <a:extLst>
                  <a:ext uri="{FF2B5EF4-FFF2-40B4-BE49-F238E27FC236}">
                    <a16:creationId xmlns:a16="http://schemas.microsoft.com/office/drawing/2014/main" id="{98DAC007-2282-429F-80F4-03D1BA3C5F5E}"/>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37" name="TextBox 36">
                <a:extLst>
                  <a:ext uri="{FF2B5EF4-FFF2-40B4-BE49-F238E27FC236}">
                    <a16:creationId xmlns:a16="http://schemas.microsoft.com/office/drawing/2014/main" id="{6869A627-FDA1-41D1-85B2-26C5F9E4D9C9}"/>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38" name="TextBox 37">
                <a:extLst>
                  <a:ext uri="{FF2B5EF4-FFF2-40B4-BE49-F238E27FC236}">
                    <a16:creationId xmlns:a16="http://schemas.microsoft.com/office/drawing/2014/main" id="{CDD3CF10-1D48-4626-81F8-04541F720475}"/>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
          <p:nvSpPr>
            <p:cNvPr id="6" name="TextBox 5">
              <a:extLst>
                <a:ext uri="{FF2B5EF4-FFF2-40B4-BE49-F238E27FC236}">
                  <a16:creationId xmlns:a16="http://schemas.microsoft.com/office/drawing/2014/main" id="{B6AA15A9-9ED5-450F-AFCC-EB6712D011FD}"/>
                </a:ext>
              </a:extLst>
            </p:cNvPr>
            <p:cNvSpPr txBox="1"/>
            <p:nvPr/>
          </p:nvSpPr>
          <p:spPr>
            <a:xfrm>
              <a:off x="3519879" y="3086097"/>
              <a:ext cx="432328" cy="523220"/>
            </a:xfrm>
            <a:prstGeom prst="rect">
              <a:avLst/>
            </a:prstGeom>
            <a:noFill/>
          </p:spPr>
          <p:txBody>
            <a:bodyPr wrap="square" rtlCol="0">
              <a:spAutoFit/>
            </a:bodyPr>
            <a:lstStyle/>
            <a:p>
              <a:r>
                <a:rPr lang="en-US" sz="2800" dirty="0">
                  <a:solidFill>
                    <a:srgbClr val="C00000"/>
                  </a:solidFill>
                </a:rPr>
                <a:t>A</a:t>
              </a:r>
            </a:p>
          </p:txBody>
        </p:sp>
        <p:sp>
          <p:nvSpPr>
            <p:cNvPr id="7" name="TextBox 6">
              <a:extLst>
                <a:ext uri="{FF2B5EF4-FFF2-40B4-BE49-F238E27FC236}">
                  <a16:creationId xmlns:a16="http://schemas.microsoft.com/office/drawing/2014/main" id="{DC902D05-7479-43A4-8D26-55C9AEDA793C}"/>
                </a:ext>
              </a:extLst>
            </p:cNvPr>
            <p:cNvSpPr txBox="1"/>
            <p:nvPr/>
          </p:nvSpPr>
          <p:spPr>
            <a:xfrm>
              <a:off x="11563508" y="3609317"/>
              <a:ext cx="432328" cy="523220"/>
            </a:xfrm>
            <a:prstGeom prst="rect">
              <a:avLst/>
            </a:prstGeom>
            <a:noFill/>
          </p:spPr>
          <p:txBody>
            <a:bodyPr wrap="square" rtlCol="0">
              <a:spAutoFit/>
            </a:bodyPr>
            <a:lstStyle/>
            <a:p>
              <a:r>
                <a:rPr lang="en-US" sz="2800" dirty="0">
                  <a:solidFill>
                    <a:srgbClr val="C00000"/>
                  </a:solidFill>
                </a:rPr>
                <a:t>C</a:t>
              </a:r>
            </a:p>
          </p:txBody>
        </p:sp>
        <p:sp>
          <p:nvSpPr>
            <p:cNvPr id="8" name="TextBox 7">
              <a:extLst>
                <a:ext uri="{FF2B5EF4-FFF2-40B4-BE49-F238E27FC236}">
                  <a16:creationId xmlns:a16="http://schemas.microsoft.com/office/drawing/2014/main" id="{FD956E52-44BC-414C-9DC4-693F1B8CB9CD}"/>
                </a:ext>
              </a:extLst>
            </p:cNvPr>
            <p:cNvSpPr txBox="1"/>
            <p:nvPr/>
          </p:nvSpPr>
          <p:spPr>
            <a:xfrm>
              <a:off x="4908895" y="5938968"/>
              <a:ext cx="432328" cy="523220"/>
            </a:xfrm>
            <a:prstGeom prst="rect">
              <a:avLst/>
            </a:prstGeom>
            <a:noFill/>
          </p:spPr>
          <p:txBody>
            <a:bodyPr wrap="square" rtlCol="0">
              <a:spAutoFit/>
            </a:bodyPr>
            <a:lstStyle/>
            <a:p>
              <a:r>
                <a:rPr lang="en-US" sz="2800" dirty="0">
                  <a:solidFill>
                    <a:schemeClr val="accent1"/>
                  </a:solidFill>
                </a:rPr>
                <a:t>1</a:t>
              </a:r>
            </a:p>
          </p:txBody>
        </p:sp>
        <p:sp>
          <p:nvSpPr>
            <p:cNvPr id="9" name="TextBox 8">
              <a:extLst>
                <a:ext uri="{FF2B5EF4-FFF2-40B4-BE49-F238E27FC236}">
                  <a16:creationId xmlns:a16="http://schemas.microsoft.com/office/drawing/2014/main" id="{3926A7EC-465F-4AF6-938B-38F322A28144}"/>
                </a:ext>
              </a:extLst>
            </p:cNvPr>
            <p:cNvSpPr txBox="1"/>
            <p:nvPr/>
          </p:nvSpPr>
          <p:spPr>
            <a:xfrm>
              <a:off x="6033009" y="4158035"/>
              <a:ext cx="432328" cy="523220"/>
            </a:xfrm>
            <a:prstGeom prst="rect">
              <a:avLst/>
            </a:prstGeom>
            <a:noFill/>
          </p:spPr>
          <p:txBody>
            <a:bodyPr wrap="square" rtlCol="0">
              <a:spAutoFit/>
            </a:bodyPr>
            <a:lstStyle/>
            <a:p>
              <a:r>
                <a:rPr lang="en-US" sz="2800" dirty="0">
                  <a:solidFill>
                    <a:schemeClr val="accent1"/>
                  </a:solidFill>
                </a:rPr>
                <a:t>2</a:t>
              </a:r>
            </a:p>
          </p:txBody>
        </p:sp>
        <p:sp>
          <p:nvSpPr>
            <p:cNvPr id="10" name="TextBox 9">
              <a:extLst>
                <a:ext uri="{FF2B5EF4-FFF2-40B4-BE49-F238E27FC236}">
                  <a16:creationId xmlns:a16="http://schemas.microsoft.com/office/drawing/2014/main" id="{27C10652-530E-4F72-BEA6-1125E23C2BB4}"/>
                </a:ext>
              </a:extLst>
            </p:cNvPr>
            <p:cNvSpPr txBox="1"/>
            <p:nvPr/>
          </p:nvSpPr>
          <p:spPr>
            <a:xfrm>
              <a:off x="8885611" y="2649053"/>
              <a:ext cx="432328" cy="523220"/>
            </a:xfrm>
            <a:prstGeom prst="rect">
              <a:avLst/>
            </a:prstGeom>
            <a:noFill/>
          </p:spPr>
          <p:txBody>
            <a:bodyPr wrap="square" rtlCol="0">
              <a:spAutoFit/>
            </a:bodyPr>
            <a:lstStyle/>
            <a:p>
              <a:r>
                <a:rPr lang="en-US" sz="2800" dirty="0">
                  <a:solidFill>
                    <a:schemeClr val="accent1"/>
                  </a:solidFill>
                </a:rPr>
                <a:t>3</a:t>
              </a:r>
            </a:p>
          </p:txBody>
        </p:sp>
        <p:sp>
          <p:nvSpPr>
            <p:cNvPr id="11" name="TextBox 10">
              <a:extLst>
                <a:ext uri="{FF2B5EF4-FFF2-40B4-BE49-F238E27FC236}">
                  <a16:creationId xmlns:a16="http://schemas.microsoft.com/office/drawing/2014/main" id="{62BC79E4-000E-420E-8B8A-FFFE9DF42257}"/>
                </a:ext>
              </a:extLst>
            </p:cNvPr>
            <p:cNvSpPr txBox="1"/>
            <p:nvPr/>
          </p:nvSpPr>
          <p:spPr>
            <a:xfrm>
              <a:off x="9494831" y="5382149"/>
              <a:ext cx="432328" cy="523220"/>
            </a:xfrm>
            <a:prstGeom prst="rect">
              <a:avLst/>
            </a:prstGeom>
            <a:noFill/>
          </p:spPr>
          <p:txBody>
            <a:bodyPr wrap="square" rtlCol="0">
              <a:spAutoFit/>
            </a:bodyPr>
            <a:lstStyle/>
            <a:p>
              <a:r>
                <a:rPr lang="en-US" sz="2800" dirty="0">
                  <a:solidFill>
                    <a:schemeClr val="accent1"/>
                  </a:solidFill>
                </a:rPr>
                <a:t>4</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909C39F-C554-4C3F-893C-F4C4CC315DDC}"/>
                    </a:ext>
                  </a:extLst>
                </p:cNvPr>
                <p:cNvSpPr txBox="1"/>
                <p:nvPr/>
              </p:nvSpPr>
              <p:spPr>
                <a:xfrm>
                  <a:off x="4990423" y="2889850"/>
                  <a:ext cx="1139863"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𝐴</m:t>
                            </m:r>
                            <m:r>
                              <a:rPr lang="en-US" sz="2800" b="0" i="1" smtClean="0">
                                <a:latin typeface="Cambria Math" panose="02040503050406030204" pitchFamily="18" charset="0"/>
                              </a:rPr>
                              <m:t>,3</m:t>
                            </m:r>
                          </m:sub>
                        </m:sSub>
                      </m:oMath>
                    </m:oMathPara>
                  </a14:m>
                  <a:endParaRPr lang="en-US" sz="2800" dirty="0"/>
                </a:p>
              </p:txBody>
            </p:sp>
          </mc:Choice>
          <mc:Fallback xmlns="">
            <p:sp>
              <p:nvSpPr>
                <p:cNvPr id="12" name="TextBox 11">
                  <a:extLst>
                    <a:ext uri="{FF2B5EF4-FFF2-40B4-BE49-F238E27FC236}">
                      <a16:creationId xmlns:a16="http://schemas.microsoft.com/office/drawing/2014/main" id="{6909C39F-C554-4C3F-893C-F4C4CC315DDC}"/>
                    </a:ext>
                  </a:extLst>
                </p:cNvPr>
                <p:cNvSpPr txBox="1">
                  <a:spLocks noRot="1" noChangeAspect="1" noMove="1" noResize="1" noEditPoints="1" noAdjustHandles="1" noChangeArrowheads="1" noChangeShapeType="1" noTextEdit="1"/>
                </p:cNvSpPr>
                <p:nvPr/>
              </p:nvSpPr>
              <p:spPr>
                <a:xfrm>
                  <a:off x="4990423" y="2889850"/>
                  <a:ext cx="1139863" cy="542136"/>
                </a:xfrm>
                <a:prstGeom prst="rect">
                  <a:avLst/>
                </a:prstGeom>
                <a:blipFill>
                  <a:blip r:embed="rId2"/>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3AF9453-B9F2-4550-87FC-9E4983332030}"/>
                </a:ext>
              </a:extLst>
            </p:cNvPr>
            <p:cNvSpPr txBox="1"/>
            <p:nvPr/>
          </p:nvSpPr>
          <p:spPr>
            <a:xfrm>
              <a:off x="7363543" y="6266174"/>
              <a:ext cx="432328" cy="523220"/>
            </a:xfrm>
            <a:prstGeom prst="rect">
              <a:avLst/>
            </a:prstGeom>
            <a:noFill/>
          </p:spPr>
          <p:txBody>
            <a:bodyPr wrap="square" rtlCol="0">
              <a:spAutoFit/>
            </a:bodyPr>
            <a:lstStyle/>
            <a:p>
              <a:r>
                <a:rPr lang="en-US" sz="2800" dirty="0">
                  <a:solidFill>
                    <a:srgbClr val="C00000"/>
                  </a:solidFill>
                </a:rPr>
                <a:t>B</a:t>
              </a:r>
            </a:p>
          </p:txBody>
        </p:sp>
      </p:grpSp>
    </p:spTree>
    <p:extLst>
      <p:ext uri="{BB962C8B-B14F-4D97-AF65-F5344CB8AC3E}">
        <p14:creationId xmlns:p14="http://schemas.microsoft.com/office/powerpoint/2010/main" val="651472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p:sp>
        <p:nvSpPr>
          <p:cNvPr id="3" name="Content Placeholder 2">
            <a:extLst>
              <a:ext uri="{FF2B5EF4-FFF2-40B4-BE49-F238E27FC236}">
                <a16:creationId xmlns:a16="http://schemas.microsoft.com/office/drawing/2014/main" id="{0143287A-07E7-400C-889F-44BB95522FF7}"/>
              </a:ext>
            </a:extLst>
          </p:cNvPr>
          <p:cNvSpPr>
            <a:spLocks noGrp="1"/>
          </p:cNvSpPr>
          <p:nvPr>
            <p:ph idx="1"/>
          </p:nvPr>
        </p:nvSpPr>
        <p:spPr>
          <a:xfrm>
            <a:off x="575240" y="1463857"/>
            <a:ext cx="2914409" cy="4845504"/>
          </a:xfrm>
        </p:spPr>
        <p:txBody>
          <a:bodyPr/>
          <a:lstStyle/>
          <a:p>
            <a:r>
              <a:rPr lang="en-US" dirty="0"/>
              <a:t>What constraints are there on the variables?</a:t>
            </a:r>
          </a:p>
          <a:p>
            <a:endParaRPr lang="en-US" dirty="0"/>
          </a:p>
          <a:p>
            <a:pPr marL="0" indent="0">
              <a:buNone/>
            </a:pPr>
            <a:endParaRPr lang="en-US" dirty="0"/>
          </a:p>
        </p:txBody>
      </p:sp>
      <p:grpSp>
        <p:nvGrpSpPr>
          <p:cNvPr id="4" name="Group 3">
            <a:extLst>
              <a:ext uri="{FF2B5EF4-FFF2-40B4-BE49-F238E27FC236}">
                <a16:creationId xmlns:a16="http://schemas.microsoft.com/office/drawing/2014/main" id="{1400E810-2BD0-4896-A409-A94853D43514}"/>
              </a:ext>
            </a:extLst>
          </p:cNvPr>
          <p:cNvGrpSpPr/>
          <p:nvPr/>
        </p:nvGrpSpPr>
        <p:grpSpPr>
          <a:xfrm>
            <a:off x="3489649" y="2649053"/>
            <a:ext cx="8787843" cy="4140341"/>
            <a:chOff x="3489649" y="2649053"/>
            <a:chExt cx="8787843" cy="4140341"/>
          </a:xfrm>
        </p:grpSpPr>
        <p:grpSp>
          <p:nvGrpSpPr>
            <p:cNvPr id="5" name="Group 4">
              <a:extLst>
                <a:ext uri="{FF2B5EF4-FFF2-40B4-BE49-F238E27FC236}">
                  <a16:creationId xmlns:a16="http://schemas.microsoft.com/office/drawing/2014/main" id="{BFD461ED-4936-4448-8296-34D4ACB77D00}"/>
                </a:ext>
              </a:extLst>
            </p:cNvPr>
            <p:cNvGrpSpPr/>
            <p:nvPr/>
          </p:nvGrpSpPr>
          <p:grpSpPr>
            <a:xfrm>
              <a:off x="3489649" y="2977662"/>
              <a:ext cx="8787843" cy="3726478"/>
              <a:chOff x="717544" y="2727438"/>
              <a:chExt cx="8885156" cy="3623718"/>
            </a:xfrm>
          </p:grpSpPr>
          <p:sp>
            <p:nvSpPr>
              <p:cNvPr id="14" name="Rectangle 13">
                <a:extLst>
                  <a:ext uri="{FF2B5EF4-FFF2-40B4-BE49-F238E27FC236}">
                    <a16:creationId xmlns:a16="http://schemas.microsoft.com/office/drawing/2014/main" id="{03379A1C-E059-44B8-B1AC-9C06E784AE12}"/>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Rectangle 14">
                <a:extLst>
                  <a:ext uri="{FF2B5EF4-FFF2-40B4-BE49-F238E27FC236}">
                    <a16:creationId xmlns:a16="http://schemas.microsoft.com/office/drawing/2014/main" id="{97AAAFDB-0E0C-4C9E-A501-E0B6F75CE854}"/>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E1F242D3-45E2-4005-9489-E20D45F64777}"/>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7" name="Oval 16">
                <a:extLst>
                  <a:ext uri="{FF2B5EF4-FFF2-40B4-BE49-F238E27FC236}">
                    <a16:creationId xmlns:a16="http://schemas.microsoft.com/office/drawing/2014/main" id="{A1BD3B92-4A97-4F1E-9CFE-85167670B0E2}"/>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Oval 17">
                <a:extLst>
                  <a:ext uri="{FF2B5EF4-FFF2-40B4-BE49-F238E27FC236}">
                    <a16:creationId xmlns:a16="http://schemas.microsoft.com/office/drawing/2014/main" id="{F0EEFF86-F734-477D-B55A-4DD6FCFE8B81}"/>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9" name="Oval 18">
                <a:extLst>
                  <a:ext uri="{FF2B5EF4-FFF2-40B4-BE49-F238E27FC236}">
                    <a16:creationId xmlns:a16="http://schemas.microsoft.com/office/drawing/2014/main" id="{B8FF1838-D75E-4105-951B-9BFF062CDF45}"/>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20" name="Oval 19">
                <a:extLst>
                  <a:ext uri="{FF2B5EF4-FFF2-40B4-BE49-F238E27FC236}">
                    <a16:creationId xmlns:a16="http://schemas.microsoft.com/office/drawing/2014/main" id="{95C57207-C220-4F2B-9C32-4D757B02472D}"/>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21" name="Straight Arrow Connector 20">
                <a:extLst>
                  <a:ext uri="{FF2B5EF4-FFF2-40B4-BE49-F238E27FC236}">
                    <a16:creationId xmlns:a16="http://schemas.microsoft.com/office/drawing/2014/main" id="{753F1D2F-8151-45C3-9810-F3F611562DD6}"/>
                  </a:ext>
                </a:extLst>
              </p:cNvPr>
              <p:cNvCxnSpPr>
                <a:stCxn id="14" idx="3"/>
                <a:endCxn id="17"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81031E-0A8F-4BE2-BDE4-BFF32BCF8475}"/>
                  </a:ext>
                </a:extLst>
              </p:cNvPr>
              <p:cNvCxnSpPr>
                <a:cxnSpLocks/>
                <a:endCxn id="19"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520C354-A4AE-4F56-A26A-B5766F6DAF3A}"/>
                  </a:ext>
                </a:extLst>
              </p:cNvPr>
              <p:cNvCxnSpPr>
                <a:cxnSpLocks/>
                <a:stCxn id="14" idx="2"/>
                <a:endCxn id="18"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BF898C-F5B8-4E19-A312-53BE6EC62F10}"/>
                  </a:ext>
                </a:extLst>
              </p:cNvPr>
              <p:cNvCxnSpPr>
                <a:cxnSpLocks/>
                <a:stCxn id="15" idx="1"/>
                <a:endCxn id="18"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EE5130-AE0F-4B8C-8D5C-BC7D153AA58B}"/>
                  </a:ext>
                </a:extLst>
              </p:cNvPr>
              <p:cNvCxnSpPr>
                <a:cxnSpLocks/>
                <a:stCxn id="15" idx="0"/>
                <a:endCxn id="17"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BCC860D-6339-4E4B-BEB4-8103A56015AC}"/>
                  </a:ext>
                </a:extLst>
              </p:cNvPr>
              <p:cNvCxnSpPr>
                <a:cxnSpLocks/>
                <a:stCxn id="15" idx="3"/>
                <a:endCxn id="20"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20DE18-1828-4EA5-B6D6-662A750699F2}"/>
                  </a:ext>
                </a:extLst>
              </p:cNvPr>
              <p:cNvCxnSpPr>
                <a:cxnSpLocks/>
                <a:stCxn id="16" idx="0"/>
                <a:endCxn id="19"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423F53-D80B-4DE3-8F30-B886C3C0BFE6}"/>
                  </a:ext>
                </a:extLst>
              </p:cNvPr>
              <p:cNvCxnSpPr>
                <a:cxnSpLocks/>
                <a:stCxn id="16" idx="2"/>
                <a:endCxn id="20"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9215A6-85F4-412D-817D-B9E5DBCA2B53}"/>
                  </a:ext>
                </a:extLst>
              </p:cNvPr>
              <p:cNvCxnSpPr>
                <a:cxnSpLocks/>
                <a:stCxn id="16" idx="1"/>
                <a:endCxn id="17"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C37A9B4-D200-4C0A-B7CB-0C7A75714B0A}"/>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31" name="TextBox 30">
                <a:extLst>
                  <a:ext uri="{FF2B5EF4-FFF2-40B4-BE49-F238E27FC236}">
                    <a16:creationId xmlns:a16="http://schemas.microsoft.com/office/drawing/2014/main" id="{6E0E5D11-4E00-4467-A969-8C820E9803E2}"/>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32" name="TextBox 31">
                <a:extLst>
                  <a:ext uri="{FF2B5EF4-FFF2-40B4-BE49-F238E27FC236}">
                    <a16:creationId xmlns:a16="http://schemas.microsoft.com/office/drawing/2014/main" id="{F3770009-A52A-432C-9194-6AA3D53DA7F9}"/>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33" name="TextBox 32">
                <a:extLst>
                  <a:ext uri="{FF2B5EF4-FFF2-40B4-BE49-F238E27FC236}">
                    <a16:creationId xmlns:a16="http://schemas.microsoft.com/office/drawing/2014/main" id="{1C83C761-6232-4405-9895-F9EDDE1934BA}"/>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34" name="TextBox 33">
                <a:extLst>
                  <a:ext uri="{FF2B5EF4-FFF2-40B4-BE49-F238E27FC236}">
                    <a16:creationId xmlns:a16="http://schemas.microsoft.com/office/drawing/2014/main" id="{D56C8432-FCAB-4861-BD93-E1FB751DDA19}"/>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35" name="TextBox 34">
                <a:extLst>
                  <a:ext uri="{FF2B5EF4-FFF2-40B4-BE49-F238E27FC236}">
                    <a16:creationId xmlns:a16="http://schemas.microsoft.com/office/drawing/2014/main" id="{D74FB58D-576E-405C-B34A-28D2FEFCC04F}"/>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36" name="TextBox 35">
                <a:extLst>
                  <a:ext uri="{FF2B5EF4-FFF2-40B4-BE49-F238E27FC236}">
                    <a16:creationId xmlns:a16="http://schemas.microsoft.com/office/drawing/2014/main" id="{98DAC007-2282-429F-80F4-03D1BA3C5F5E}"/>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37" name="TextBox 36">
                <a:extLst>
                  <a:ext uri="{FF2B5EF4-FFF2-40B4-BE49-F238E27FC236}">
                    <a16:creationId xmlns:a16="http://schemas.microsoft.com/office/drawing/2014/main" id="{6869A627-FDA1-41D1-85B2-26C5F9E4D9C9}"/>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38" name="TextBox 37">
                <a:extLst>
                  <a:ext uri="{FF2B5EF4-FFF2-40B4-BE49-F238E27FC236}">
                    <a16:creationId xmlns:a16="http://schemas.microsoft.com/office/drawing/2014/main" id="{CDD3CF10-1D48-4626-81F8-04541F720475}"/>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
          <p:nvSpPr>
            <p:cNvPr id="6" name="TextBox 5">
              <a:extLst>
                <a:ext uri="{FF2B5EF4-FFF2-40B4-BE49-F238E27FC236}">
                  <a16:creationId xmlns:a16="http://schemas.microsoft.com/office/drawing/2014/main" id="{B6AA15A9-9ED5-450F-AFCC-EB6712D011FD}"/>
                </a:ext>
              </a:extLst>
            </p:cNvPr>
            <p:cNvSpPr txBox="1"/>
            <p:nvPr/>
          </p:nvSpPr>
          <p:spPr>
            <a:xfrm>
              <a:off x="3519879" y="3086097"/>
              <a:ext cx="432328" cy="523220"/>
            </a:xfrm>
            <a:prstGeom prst="rect">
              <a:avLst/>
            </a:prstGeom>
            <a:noFill/>
          </p:spPr>
          <p:txBody>
            <a:bodyPr wrap="square" rtlCol="0">
              <a:spAutoFit/>
            </a:bodyPr>
            <a:lstStyle/>
            <a:p>
              <a:r>
                <a:rPr lang="en-US" sz="2800" dirty="0">
                  <a:solidFill>
                    <a:srgbClr val="C00000"/>
                  </a:solidFill>
                </a:rPr>
                <a:t>A</a:t>
              </a:r>
            </a:p>
          </p:txBody>
        </p:sp>
        <p:sp>
          <p:nvSpPr>
            <p:cNvPr id="7" name="TextBox 6">
              <a:extLst>
                <a:ext uri="{FF2B5EF4-FFF2-40B4-BE49-F238E27FC236}">
                  <a16:creationId xmlns:a16="http://schemas.microsoft.com/office/drawing/2014/main" id="{DC902D05-7479-43A4-8D26-55C9AEDA793C}"/>
                </a:ext>
              </a:extLst>
            </p:cNvPr>
            <p:cNvSpPr txBox="1"/>
            <p:nvPr/>
          </p:nvSpPr>
          <p:spPr>
            <a:xfrm>
              <a:off x="11563508" y="3609317"/>
              <a:ext cx="432328" cy="523220"/>
            </a:xfrm>
            <a:prstGeom prst="rect">
              <a:avLst/>
            </a:prstGeom>
            <a:noFill/>
          </p:spPr>
          <p:txBody>
            <a:bodyPr wrap="square" rtlCol="0">
              <a:spAutoFit/>
            </a:bodyPr>
            <a:lstStyle/>
            <a:p>
              <a:r>
                <a:rPr lang="en-US" sz="2800" dirty="0">
                  <a:solidFill>
                    <a:srgbClr val="C00000"/>
                  </a:solidFill>
                </a:rPr>
                <a:t>C</a:t>
              </a:r>
            </a:p>
          </p:txBody>
        </p:sp>
        <p:sp>
          <p:nvSpPr>
            <p:cNvPr id="8" name="TextBox 7">
              <a:extLst>
                <a:ext uri="{FF2B5EF4-FFF2-40B4-BE49-F238E27FC236}">
                  <a16:creationId xmlns:a16="http://schemas.microsoft.com/office/drawing/2014/main" id="{FD956E52-44BC-414C-9DC4-693F1B8CB9CD}"/>
                </a:ext>
              </a:extLst>
            </p:cNvPr>
            <p:cNvSpPr txBox="1"/>
            <p:nvPr/>
          </p:nvSpPr>
          <p:spPr>
            <a:xfrm>
              <a:off x="4908895" y="5938968"/>
              <a:ext cx="432328" cy="523220"/>
            </a:xfrm>
            <a:prstGeom prst="rect">
              <a:avLst/>
            </a:prstGeom>
            <a:noFill/>
          </p:spPr>
          <p:txBody>
            <a:bodyPr wrap="square" rtlCol="0">
              <a:spAutoFit/>
            </a:bodyPr>
            <a:lstStyle/>
            <a:p>
              <a:r>
                <a:rPr lang="en-US" sz="2800" dirty="0">
                  <a:solidFill>
                    <a:schemeClr val="accent1"/>
                  </a:solidFill>
                </a:rPr>
                <a:t>1</a:t>
              </a:r>
            </a:p>
          </p:txBody>
        </p:sp>
        <p:sp>
          <p:nvSpPr>
            <p:cNvPr id="9" name="TextBox 8">
              <a:extLst>
                <a:ext uri="{FF2B5EF4-FFF2-40B4-BE49-F238E27FC236}">
                  <a16:creationId xmlns:a16="http://schemas.microsoft.com/office/drawing/2014/main" id="{3926A7EC-465F-4AF6-938B-38F322A28144}"/>
                </a:ext>
              </a:extLst>
            </p:cNvPr>
            <p:cNvSpPr txBox="1"/>
            <p:nvPr/>
          </p:nvSpPr>
          <p:spPr>
            <a:xfrm>
              <a:off x="6033009" y="4158035"/>
              <a:ext cx="432328" cy="523220"/>
            </a:xfrm>
            <a:prstGeom prst="rect">
              <a:avLst/>
            </a:prstGeom>
            <a:noFill/>
          </p:spPr>
          <p:txBody>
            <a:bodyPr wrap="square" rtlCol="0">
              <a:spAutoFit/>
            </a:bodyPr>
            <a:lstStyle/>
            <a:p>
              <a:r>
                <a:rPr lang="en-US" sz="2800" dirty="0">
                  <a:solidFill>
                    <a:schemeClr val="accent1"/>
                  </a:solidFill>
                </a:rPr>
                <a:t>2</a:t>
              </a:r>
            </a:p>
          </p:txBody>
        </p:sp>
        <p:sp>
          <p:nvSpPr>
            <p:cNvPr id="10" name="TextBox 9">
              <a:extLst>
                <a:ext uri="{FF2B5EF4-FFF2-40B4-BE49-F238E27FC236}">
                  <a16:creationId xmlns:a16="http://schemas.microsoft.com/office/drawing/2014/main" id="{27C10652-530E-4F72-BEA6-1125E23C2BB4}"/>
                </a:ext>
              </a:extLst>
            </p:cNvPr>
            <p:cNvSpPr txBox="1"/>
            <p:nvPr/>
          </p:nvSpPr>
          <p:spPr>
            <a:xfrm>
              <a:off x="8885611" y="2649053"/>
              <a:ext cx="432328" cy="523220"/>
            </a:xfrm>
            <a:prstGeom prst="rect">
              <a:avLst/>
            </a:prstGeom>
            <a:noFill/>
          </p:spPr>
          <p:txBody>
            <a:bodyPr wrap="square" rtlCol="0">
              <a:spAutoFit/>
            </a:bodyPr>
            <a:lstStyle/>
            <a:p>
              <a:r>
                <a:rPr lang="en-US" sz="2800" dirty="0">
                  <a:solidFill>
                    <a:schemeClr val="accent1"/>
                  </a:solidFill>
                </a:rPr>
                <a:t>3</a:t>
              </a:r>
            </a:p>
          </p:txBody>
        </p:sp>
        <p:sp>
          <p:nvSpPr>
            <p:cNvPr id="11" name="TextBox 10">
              <a:extLst>
                <a:ext uri="{FF2B5EF4-FFF2-40B4-BE49-F238E27FC236}">
                  <a16:creationId xmlns:a16="http://schemas.microsoft.com/office/drawing/2014/main" id="{62BC79E4-000E-420E-8B8A-FFFE9DF42257}"/>
                </a:ext>
              </a:extLst>
            </p:cNvPr>
            <p:cNvSpPr txBox="1"/>
            <p:nvPr/>
          </p:nvSpPr>
          <p:spPr>
            <a:xfrm>
              <a:off x="9494831" y="5382149"/>
              <a:ext cx="432328" cy="523220"/>
            </a:xfrm>
            <a:prstGeom prst="rect">
              <a:avLst/>
            </a:prstGeom>
            <a:noFill/>
          </p:spPr>
          <p:txBody>
            <a:bodyPr wrap="square" rtlCol="0">
              <a:spAutoFit/>
            </a:bodyPr>
            <a:lstStyle/>
            <a:p>
              <a:r>
                <a:rPr lang="en-US" sz="2800" dirty="0">
                  <a:solidFill>
                    <a:schemeClr val="accent1"/>
                  </a:solidFill>
                </a:rPr>
                <a:t>4</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909C39F-C554-4C3F-893C-F4C4CC315DDC}"/>
                    </a:ext>
                  </a:extLst>
                </p:cNvPr>
                <p:cNvSpPr txBox="1"/>
                <p:nvPr/>
              </p:nvSpPr>
              <p:spPr>
                <a:xfrm>
                  <a:off x="4990423" y="2889850"/>
                  <a:ext cx="1139863"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𝐴</m:t>
                            </m:r>
                            <m:r>
                              <a:rPr lang="en-US" sz="2800" b="0" i="1" smtClean="0">
                                <a:latin typeface="Cambria Math" panose="02040503050406030204" pitchFamily="18" charset="0"/>
                              </a:rPr>
                              <m:t>,3</m:t>
                            </m:r>
                          </m:sub>
                        </m:sSub>
                      </m:oMath>
                    </m:oMathPara>
                  </a14:m>
                  <a:endParaRPr lang="en-US" sz="2800" dirty="0"/>
                </a:p>
              </p:txBody>
            </p:sp>
          </mc:Choice>
          <mc:Fallback xmlns="">
            <p:sp>
              <p:nvSpPr>
                <p:cNvPr id="12" name="TextBox 11">
                  <a:extLst>
                    <a:ext uri="{FF2B5EF4-FFF2-40B4-BE49-F238E27FC236}">
                      <a16:creationId xmlns:a16="http://schemas.microsoft.com/office/drawing/2014/main" id="{6909C39F-C554-4C3F-893C-F4C4CC315DDC}"/>
                    </a:ext>
                  </a:extLst>
                </p:cNvPr>
                <p:cNvSpPr txBox="1">
                  <a:spLocks noRot="1" noChangeAspect="1" noMove="1" noResize="1" noEditPoints="1" noAdjustHandles="1" noChangeArrowheads="1" noChangeShapeType="1" noTextEdit="1"/>
                </p:cNvSpPr>
                <p:nvPr/>
              </p:nvSpPr>
              <p:spPr>
                <a:xfrm>
                  <a:off x="4990423" y="2889850"/>
                  <a:ext cx="1139863" cy="542136"/>
                </a:xfrm>
                <a:prstGeom prst="rect">
                  <a:avLst/>
                </a:prstGeom>
                <a:blipFill>
                  <a:blip r:embed="rId2"/>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3AF9453-B9F2-4550-87FC-9E4983332030}"/>
                </a:ext>
              </a:extLst>
            </p:cNvPr>
            <p:cNvSpPr txBox="1"/>
            <p:nvPr/>
          </p:nvSpPr>
          <p:spPr>
            <a:xfrm>
              <a:off x="7363543" y="6266174"/>
              <a:ext cx="432328" cy="523220"/>
            </a:xfrm>
            <a:prstGeom prst="rect">
              <a:avLst/>
            </a:prstGeom>
            <a:noFill/>
          </p:spPr>
          <p:txBody>
            <a:bodyPr wrap="square" rtlCol="0">
              <a:spAutoFit/>
            </a:bodyPr>
            <a:lstStyle/>
            <a:p>
              <a:r>
                <a:rPr lang="en-US" sz="2800" dirty="0">
                  <a:solidFill>
                    <a:srgbClr val="C00000"/>
                  </a:solidFill>
                </a:rPr>
                <a:t>B</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FE702D0-92E3-4B46-AD27-3FBEABCF2306}"/>
                  </a:ext>
                </a:extLst>
              </p:cNvPr>
              <p:cNvSpPr txBox="1"/>
              <p:nvPr/>
            </p:nvSpPr>
            <p:spPr>
              <a:xfrm>
                <a:off x="3793026" y="1197348"/>
                <a:ext cx="3252246" cy="1513876"/>
              </a:xfrm>
              <a:prstGeom prst="rect">
                <a:avLst/>
              </a:prstGeom>
              <a:noFill/>
            </p:spPr>
            <p:txBody>
              <a:bodyPr wrap="square" rtlCol="0">
                <a:spAutoFit/>
              </a:bodyPr>
              <a:lstStyle/>
              <a:p>
                <a:r>
                  <a:rPr lang="en-US" dirty="0"/>
                  <a:t>Gardens each get enough soil: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,1</m:t>
                        </m:r>
                      </m:sub>
                    </m:sSub>
                    <m:r>
                      <a:rPr lang="en-US" b="0" i="1" smtClean="0">
                        <a:latin typeface="Cambria Math" panose="02040503050406030204" pitchFamily="18" charset="0"/>
                      </a:rPr>
                      <m:t>≥4</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≥5</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,3</m:t>
                        </m:r>
                      </m:sub>
                    </m:sSub>
                    <m:r>
                      <a:rPr lang="en-US" b="0" i="1" smtClean="0">
                        <a:latin typeface="Cambria Math" panose="02040503050406030204" pitchFamily="18" charset="0"/>
                      </a:rPr>
                      <m:t>≥1.5</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,4</m:t>
                        </m:r>
                      </m:sub>
                    </m:sSub>
                    <m:r>
                      <a:rPr lang="en-US" b="0" i="1" smtClean="0">
                        <a:latin typeface="Cambria Math" panose="02040503050406030204" pitchFamily="18" charset="0"/>
                      </a:rPr>
                      <m:t>≥2.5 </m:t>
                    </m:r>
                  </m:oMath>
                </a14:m>
                <a:r>
                  <a:rPr lang="en-US" dirty="0"/>
                  <a:t> </a:t>
                </a:r>
              </a:p>
            </p:txBody>
          </p:sp>
        </mc:Choice>
        <mc:Fallback xmlns="">
          <p:sp>
            <p:nvSpPr>
              <p:cNvPr id="39" name="TextBox 38">
                <a:extLst>
                  <a:ext uri="{FF2B5EF4-FFF2-40B4-BE49-F238E27FC236}">
                    <a16:creationId xmlns:a16="http://schemas.microsoft.com/office/drawing/2014/main" id="{4FE702D0-92E3-4B46-AD27-3FBEABCF2306}"/>
                  </a:ext>
                </a:extLst>
              </p:cNvPr>
              <p:cNvSpPr txBox="1">
                <a:spLocks noRot="1" noChangeAspect="1" noMove="1" noResize="1" noEditPoints="1" noAdjustHandles="1" noChangeArrowheads="1" noChangeShapeType="1" noTextEdit="1"/>
              </p:cNvSpPr>
              <p:nvPr/>
            </p:nvSpPr>
            <p:spPr>
              <a:xfrm>
                <a:off x="3793026" y="1197348"/>
                <a:ext cx="3252246" cy="1513876"/>
              </a:xfrm>
              <a:prstGeom prst="rect">
                <a:avLst/>
              </a:prstGeom>
              <a:blipFill>
                <a:blip r:embed="rId3"/>
                <a:stretch>
                  <a:fillRect l="-1498" t="-2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B490C0-DAE3-4584-B8F2-D954F28D8D5E}"/>
                  </a:ext>
                </a:extLst>
              </p:cNvPr>
              <p:cNvSpPr txBox="1"/>
              <p:nvPr/>
            </p:nvSpPr>
            <p:spPr>
              <a:xfrm>
                <a:off x="9448700" y="1330385"/>
                <a:ext cx="3252246" cy="668645"/>
              </a:xfrm>
              <a:prstGeom prst="rect">
                <a:avLst/>
              </a:prstGeom>
              <a:noFill/>
            </p:spPr>
            <p:txBody>
              <a:bodyPr wrap="square" rtlCol="0">
                <a:spAutoFit/>
              </a:bodyPr>
              <a:lstStyle/>
              <a:p>
                <a:r>
                  <a:rPr lang="en-US" dirty="0"/>
                  <a:t>No anti-soil: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≥0</m:t>
                    </m:r>
                  </m:oMath>
                </a14:m>
                <a:r>
                  <a:rPr lang="en-US" dirty="0"/>
                  <a:t>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p:txBody>
          </p:sp>
        </mc:Choice>
        <mc:Fallback xmlns="">
          <p:sp>
            <p:nvSpPr>
              <p:cNvPr id="40" name="TextBox 39">
                <a:extLst>
                  <a:ext uri="{FF2B5EF4-FFF2-40B4-BE49-F238E27FC236}">
                    <a16:creationId xmlns:a16="http://schemas.microsoft.com/office/drawing/2014/main" id="{C8B490C0-DAE3-4584-B8F2-D954F28D8D5E}"/>
                  </a:ext>
                </a:extLst>
              </p:cNvPr>
              <p:cNvSpPr txBox="1">
                <a:spLocks noRot="1" noChangeAspect="1" noMove="1" noResize="1" noEditPoints="1" noAdjustHandles="1" noChangeArrowheads="1" noChangeShapeType="1" noTextEdit="1"/>
              </p:cNvSpPr>
              <p:nvPr/>
            </p:nvSpPr>
            <p:spPr>
              <a:xfrm>
                <a:off x="9448700" y="1330385"/>
                <a:ext cx="3252246" cy="668645"/>
              </a:xfrm>
              <a:prstGeom prst="rect">
                <a:avLst/>
              </a:prstGeom>
              <a:blipFill>
                <a:blip r:embed="rId4"/>
                <a:stretch>
                  <a:fillRect l="-1689" t="-4545"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6732C9E-F72C-46CC-80E9-03497BDE73B7}"/>
                  </a:ext>
                </a:extLst>
              </p:cNvPr>
              <p:cNvSpPr txBox="1"/>
              <p:nvPr/>
            </p:nvSpPr>
            <p:spPr>
              <a:xfrm>
                <a:off x="7033952" y="1347021"/>
                <a:ext cx="3252246" cy="1236877"/>
              </a:xfrm>
              <a:prstGeom prst="rect">
                <a:avLst/>
              </a:prstGeom>
              <a:noFill/>
            </p:spPr>
            <p:txBody>
              <a:bodyPr wrap="square" rtlCol="0">
                <a:spAutoFit/>
              </a:bodyPr>
              <a:lstStyle/>
              <a:p>
                <a:r>
                  <a:rPr lang="en-US" dirty="0"/>
                  <a:t>Can’t overuse a pile: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r>
                      <a:rPr lang="en-US" b="0" i="1" smtClean="0">
                        <a:latin typeface="Cambria Math" panose="02040503050406030204" pitchFamily="18" charset="0"/>
                      </a:rPr>
                      <m:t>≤7</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,4</m:t>
                        </m:r>
                      </m:sub>
                    </m:sSub>
                    <m:r>
                      <a:rPr lang="en-US" b="0" i="1" smtClean="0">
                        <a:latin typeface="Cambria Math" panose="02040503050406030204" pitchFamily="18" charset="0"/>
                      </a:rPr>
                      <m:t>≤3</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,4</m:t>
                        </m:r>
                      </m:sub>
                    </m:sSub>
                    <m:r>
                      <a:rPr lang="en-US" b="0" i="1" smtClean="0">
                        <a:latin typeface="Cambria Math" panose="02040503050406030204" pitchFamily="18" charset="0"/>
                      </a:rPr>
                      <m:t>≤10</m:t>
                    </m:r>
                  </m:oMath>
                </a14:m>
                <a:r>
                  <a:rPr lang="en-US" dirty="0"/>
                  <a:t> </a:t>
                </a:r>
              </a:p>
            </p:txBody>
          </p:sp>
        </mc:Choice>
        <mc:Fallback xmlns="">
          <p:sp>
            <p:nvSpPr>
              <p:cNvPr id="41" name="TextBox 40">
                <a:extLst>
                  <a:ext uri="{FF2B5EF4-FFF2-40B4-BE49-F238E27FC236}">
                    <a16:creationId xmlns:a16="http://schemas.microsoft.com/office/drawing/2014/main" id="{B6732C9E-F72C-46CC-80E9-03497BDE73B7}"/>
                  </a:ext>
                </a:extLst>
              </p:cNvPr>
              <p:cNvSpPr txBox="1">
                <a:spLocks noRot="1" noChangeAspect="1" noMove="1" noResize="1" noEditPoints="1" noAdjustHandles="1" noChangeArrowheads="1" noChangeShapeType="1" noTextEdit="1"/>
              </p:cNvSpPr>
              <p:nvPr/>
            </p:nvSpPr>
            <p:spPr>
              <a:xfrm>
                <a:off x="7033952" y="1347021"/>
                <a:ext cx="3252246" cy="1236877"/>
              </a:xfrm>
              <a:prstGeom prst="rect">
                <a:avLst/>
              </a:prstGeom>
              <a:blipFill>
                <a:blip r:embed="rId5"/>
                <a:stretch>
                  <a:fillRect l="-1689" t="-2956"/>
                </a:stretch>
              </a:blipFill>
            </p:spPr>
            <p:txBody>
              <a:bodyPr/>
              <a:lstStyle/>
              <a:p>
                <a:r>
                  <a:rPr lang="en-US">
                    <a:noFill/>
                  </a:rPr>
                  <a:t> </a:t>
                </a:r>
              </a:p>
            </p:txBody>
          </p:sp>
        </mc:Fallback>
      </mc:AlternateContent>
    </p:spTree>
    <p:extLst>
      <p:ext uri="{BB962C8B-B14F-4D97-AF65-F5344CB8AC3E}">
        <p14:creationId xmlns:p14="http://schemas.microsoft.com/office/powerpoint/2010/main" val="1075596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4C7A-DB9A-4E84-AD67-BF45AE1115D3}"/>
              </a:ext>
            </a:extLst>
          </p:cNvPr>
          <p:cNvSpPr>
            <a:spLocks noGrp="1"/>
          </p:cNvSpPr>
          <p:nvPr>
            <p:ph type="title"/>
          </p:nvPr>
        </p:nvSpPr>
        <p:spPr/>
        <p:txBody>
          <a:bodyPr/>
          <a:lstStyle/>
          <a:p>
            <a:r>
              <a:rPr lang="en-US" dirty="0"/>
              <a:t>Full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2AB26E-480A-4056-8DCA-0E1F06A19B8B}"/>
                  </a:ext>
                </a:extLst>
              </p:cNvPr>
              <p:cNvSpPr>
                <a:spLocks noGrp="1"/>
              </p:cNvSpPr>
              <p:nvPr>
                <p:ph idx="1"/>
              </p:nvPr>
            </p:nvSpPr>
            <p:spPr>
              <a:xfrm>
                <a:off x="254524" y="1463857"/>
                <a:ext cx="11507974" cy="4845504"/>
              </a:xfrm>
            </p:spPr>
            <p:txBody>
              <a:bodyPr>
                <a:normAutofit fontScale="92500" lnSpcReduction="20000"/>
              </a:bodyPr>
              <a:lstStyle/>
              <a:p>
                <a:r>
                  <a:rPr lang="en-US" dirty="0"/>
                  <a:t>Minimize: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m:t>
                        </m:r>
                        <m:r>
                          <a:rPr lang="en-US" sz="2100" i="1">
                            <a:latin typeface="Cambria Math" panose="02040503050406030204" pitchFamily="18" charset="0"/>
                          </a:rPr>
                          <m:t>𝑥</m:t>
                        </m:r>
                      </m:e>
                      <m:sub>
                        <m:r>
                          <a:rPr lang="en-US" sz="2100" i="1">
                            <a:latin typeface="Cambria Math" panose="02040503050406030204" pitchFamily="18" charset="0"/>
                          </a:rPr>
                          <m:t>𝐴</m:t>
                        </m:r>
                        <m:r>
                          <a:rPr lang="en-US" sz="2100" i="1">
                            <a:latin typeface="Cambria Math" panose="02040503050406030204" pitchFamily="18" charset="0"/>
                          </a:rPr>
                          <m:t>,1</m:t>
                        </m:r>
                      </m:sub>
                    </m:sSub>
                    <m:r>
                      <a:rPr lang="en-US" sz="2100" i="1">
                        <a:latin typeface="Cambria Math" panose="02040503050406030204" pitchFamily="18" charset="0"/>
                      </a:rPr>
                      <m:t>⋅3+</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𝐴</m:t>
                        </m:r>
                        <m:r>
                          <a:rPr lang="en-US" sz="2100" i="1">
                            <a:latin typeface="Cambria Math" panose="02040503050406030204" pitchFamily="18" charset="0"/>
                          </a:rPr>
                          <m:t>,2</m:t>
                        </m:r>
                      </m:sub>
                    </m:sSub>
                    <m:r>
                      <a:rPr lang="en-US" sz="2100" i="1">
                        <a:latin typeface="Cambria Math" panose="02040503050406030204" pitchFamily="18" charset="0"/>
                      </a:rPr>
                      <m:t>⋅4+</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𝐴</m:t>
                        </m:r>
                        <m:r>
                          <a:rPr lang="en-US" sz="2100" i="1">
                            <a:latin typeface="Cambria Math" panose="02040503050406030204" pitchFamily="18" charset="0"/>
                          </a:rPr>
                          <m:t>,3</m:t>
                        </m:r>
                      </m:sub>
                    </m:sSub>
                    <m:r>
                      <a:rPr lang="en-US" sz="2100" i="1">
                        <a:latin typeface="Cambria Math" panose="02040503050406030204" pitchFamily="18" charset="0"/>
                      </a:rPr>
                      <m:t>⋅1.5)+</m:t>
                    </m:r>
                    <m:sSub>
                      <m:sSubPr>
                        <m:ctrlPr>
                          <a:rPr lang="en-US" sz="2100" i="1">
                            <a:latin typeface="Cambria Math" panose="02040503050406030204" pitchFamily="18" charset="0"/>
                          </a:rPr>
                        </m:ctrlPr>
                      </m:sSubPr>
                      <m:e>
                        <m:r>
                          <a:rPr lang="en-US" sz="2100" i="1">
                            <a:latin typeface="Cambria Math" panose="02040503050406030204" pitchFamily="18" charset="0"/>
                          </a:rPr>
                          <m:t>(</m:t>
                        </m:r>
                        <m:r>
                          <a:rPr lang="en-US" sz="2100" i="1">
                            <a:latin typeface="Cambria Math" panose="02040503050406030204" pitchFamily="18" charset="0"/>
                          </a:rPr>
                          <m:t>𝑥</m:t>
                        </m:r>
                      </m:e>
                      <m:sub>
                        <m:r>
                          <a:rPr lang="en-US" sz="2100" i="1">
                            <a:latin typeface="Cambria Math" panose="02040503050406030204" pitchFamily="18" charset="0"/>
                          </a:rPr>
                          <m:t>𝐵</m:t>
                        </m:r>
                        <m:r>
                          <a:rPr lang="en-US" sz="2100" i="1">
                            <a:latin typeface="Cambria Math" panose="02040503050406030204" pitchFamily="18" charset="0"/>
                          </a:rPr>
                          <m:t>,1</m:t>
                        </m:r>
                      </m:sub>
                    </m:sSub>
                    <m:r>
                      <a:rPr lang="en-US" sz="2100" i="1">
                        <a:latin typeface="Cambria Math" panose="02040503050406030204" pitchFamily="18" charset="0"/>
                      </a:rPr>
                      <m:t>⋅2+</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𝐵</m:t>
                        </m:r>
                        <m:r>
                          <a:rPr lang="en-US" sz="2100" i="1">
                            <a:latin typeface="Cambria Math" panose="02040503050406030204" pitchFamily="18" charset="0"/>
                          </a:rPr>
                          <m:t>,2</m:t>
                        </m:r>
                      </m:sub>
                    </m:sSub>
                    <m:r>
                      <a:rPr lang="en-US" sz="2100" i="1">
                        <a:latin typeface="Cambria Math" panose="02040503050406030204" pitchFamily="18" charset="0"/>
                      </a:rPr>
                      <m:t>⋅1.5+</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𝐵</m:t>
                        </m:r>
                        <m:r>
                          <a:rPr lang="en-US" sz="2100" i="1">
                            <a:latin typeface="Cambria Math" panose="02040503050406030204" pitchFamily="18" charset="0"/>
                          </a:rPr>
                          <m:t>,4</m:t>
                        </m:r>
                      </m:sub>
                    </m:sSub>
                    <m:r>
                      <a:rPr lang="en-US" sz="2100" i="1">
                        <a:latin typeface="Cambria Math" panose="02040503050406030204" pitchFamily="18" charset="0"/>
                      </a:rPr>
                      <m:t>⋅4.5)+(</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𝐶</m:t>
                        </m:r>
                        <m:r>
                          <a:rPr lang="en-US" sz="2100" i="1">
                            <a:latin typeface="Cambria Math" panose="02040503050406030204" pitchFamily="18" charset="0"/>
                          </a:rPr>
                          <m:t>,2</m:t>
                        </m:r>
                      </m:sub>
                    </m:sSub>
                    <m:r>
                      <a:rPr lang="en-US" sz="2100" i="1">
                        <a:latin typeface="Cambria Math" panose="02040503050406030204" pitchFamily="18" charset="0"/>
                      </a:rPr>
                      <m:t>⋅4+</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𝐶</m:t>
                        </m:r>
                        <m:r>
                          <a:rPr lang="en-US" sz="2100" i="1">
                            <a:latin typeface="Cambria Math" panose="02040503050406030204" pitchFamily="18" charset="0"/>
                          </a:rPr>
                          <m:t>,3</m:t>
                        </m:r>
                      </m:sub>
                    </m:sSub>
                    <m:r>
                      <a:rPr lang="en-US" sz="2100" i="1">
                        <a:latin typeface="Cambria Math" panose="02040503050406030204" pitchFamily="18" charset="0"/>
                      </a:rPr>
                      <m:t>⋅2+</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𝐶</m:t>
                        </m:r>
                        <m:r>
                          <a:rPr lang="en-US" sz="2100" i="1">
                            <a:latin typeface="Cambria Math" panose="02040503050406030204" pitchFamily="18" charset="0"/>
                          </a:rPr>
                          <m:t>,4</m:t>
                        </m:r>
                      </m:sub>
                    </m:sSub>
                    <m:r>
                      <a:rPr lang="en-US" sz="2100" i="1">
                        <a:latin typeface="Cambria Math" panose="02040503050406030204" pitchFamily="18" charset="0"/>
                      </a:rPr>
                      <m:t>⋅8)</m:t>
                    </m:r>
                  </m:oMath>
                </a14:m>
                <a:endParaRPr lang="en-US" sz="2100" dirty="0"/>
              </a:p>
              <a:p>
                <a:r>
                  <a:rPr lang="en-US" dirty="0"/>
                  <a:t>Subject To:</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≥4</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𝐶</m:t>
                        </m:r>
                        <m:r>
                          <a:rPr lang="en-US" i="1">
                            <a:latin typeface="Cambria Math" panose="02040503050406030204" pitchFamily="18" charset="0"/>
                          </a:rPr>
                          <m:t>,2</m:t>
                        </m:r>
                      </m:sub>
                    </m:sSub>
                    <m:r>
                      <a:rPr lang="en-US" i="1">
                        <a:latin typeface="Cambria Math" panose="02040503050406030204" pitchFamily="18" charset="0"/>
                      </a:rPr>
                      <m:t>≥5</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𝐶</m:t>
                        </m:r>
                        <m:r>
                          <a:rPr lang="en-US" i="1">
                            <a:latin typeface="Cambria Math" panose="02040503050406030204" pitchFamily="18" charset="0"/>
                          </a:rPr>
                          <m:t>,3</m:t>
                        </m:r>
                      </m:sub>
                    </m:sSub>
                    <m:r>
                      <a:rPr lang="en-US" i="1">
                        <a:latin typeface="Cambria Math" panose="02040503050406030204" pitchFamily="18" charset="0"/>
                      </a:rPr>
                      <m:t>≥1.5</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𝐶</m:t>
                        </m:r>
                        <m:r>
                          <a:rPr lang="en-US" i="1">
                            <a:latin typeface="Cambria Math" panose="02040503050406030204" pitchFamily="18" charset="0"/>
                          </a:rPr>
                          <m:t>,4</m:t>
                        </m:r>
                      </m:sub>
                    </m:sSub>
                    <m:r>
                      <a:rPr lang="en-US" i="1">
                        <a:latin typeface="Cambria Math" panose="02040503050406030204" pitchFamily="18" charset="0"/>
                      </a:rPr>
                      <m:t>≥2.5 </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r>
                          <a:rPr lang="en-US" i="1">
                            <a:latin typeface="Cambria Math" panose="02040503050406030204" pitchFamily="18" charset="0"/>
                          </a:rPr>
                          <m:t>,3</m:t>
                        </m:r>
                      </m:sub>
                    </m:sSub>
                    <m:r>
                      <a:rPr lang="en-US" i="1">
                        <a:latin typeface="Cambria Math" panose="02040503050406030204" pitchFamily="18" charset="0"/>
                      </a:rPr>
                      <m:t>≤7</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r>
                          <a:rPr lang="en-US" i="1">
                            <a:latin typeface="Cambria Math" panose="02040503050406030204" pitchFamily="18" charset="0"/>
                          </a:rPr>
                          <m:t>,4</m:t>
                        </m:r>
                      </m:sub>
                    </m:sSub>
                    <m:r>
                      <a:rPr lang="en-US" i="1">
                        <a:latin typeface="Cambria Math" panose="02040503050406030204" pitchFamily="18" charset="0"/>
                      </a:rPr>
                      <m:t>≤3</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𝐶</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𝐶</m:t>
                        </m:r>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𝐶</m:t>
                        </m:r>
                        <m:r>
                          <a:rPr lang="en-US" i="1">
                            <a:latin typeface="Cambria Math" panose="02040503050406030204" pitchFamily="18" charset="0"/>
                          </a:rPr>
                          <m:t>,4</m:t>
                        </m:r>
                      </m:sub>
                    </m:sSub>
                    <m:r>
                      <a:rPr lang="en-US" i="1">
                        <a:latin typeface="Cambria Math" panose="02040503050406030204" pitchFamily="18" charset="0"/>
                      </a:rPr>
                      <m:t>≤10</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≥0</m:t>
                    </m:r>
                  </m:oMath>
                </a14:m>
                <a:r>
                  <a:rPr lang="en-US" dirty="0"/>
                  <a:t> for all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oMath>
                </a14:m>
                <a:endParaRPr lang="en-US" dirty="0"/>
              </a:p>
            </p:txBody>
          </p:sp>
        </mc:Choice>
        <mc:Fallback xmlns="">
          <p:sp>
            <p:nvSpPr>
              <p:cNvPr id="3" name="Content Placeholder 2">
                <a:extLst>
                  <a:ext uri="{FF2B5EF4-FFF2-40B4-BE49-F238E27FC236}">
                    <a16:creationId xmlns:a16="http://schemas.microsoft.com/office/drawing/2014/main" id="{8A2AB26E-480A-4056-8DCA-0E1F06A19B8B}"/>
                  </a:ext>
                </a:extLst>
              </p:cNvPr>
              <p:cNvSpPr>
                <a:spLocks noGrp="1" noRot="1" noChangeAspect="1" noMove="1" noResize="1" noEditPoints="1" noAdjustHandles="1" noChangeArrowheads="1" noChangeShapeType="1" noTextEdit="1"/>
              </p:cNvSpPr>
              <p:nvPr>
                <p:ph idx="1"/>
              </p:nvPr>
            </p:nvSpPr>
            <p:spPr>
              <a:xfrm>
                <a:off x="254524" y="1463857"/>
                <a:ext cx="11507974" cy="4845504"/>
              </a:xfrm>
              <a:blipFill>
                <a:blip r:embed="rId2"/>
                <a:stretch>
                  <a:fillRect l="-583" t="-3396"/>
                </a:stretch>
              </a:blipFill>
            </p:spPr>
            <p:txBody>
              <a:bodyPr/>
              <a:lstStyle/>
              <a:p>
                <a:r>
                  <a:rPr lang="en-US">
                    <a:noFill/>
                  </a:rPr>
                  <a:t> </a:t>
                </a:r>
              </a:p>
            </p:txBody>
          </p:sp>
        </mc:Fallback>
      </mc:AlternateContent>
    </p:spTree>
    <p:extLst>
      <p:ext uri="{BB962C8B-B14F-4D97-AF65-F5344CB8AC3E}">
        <p14:creationId xmlns:p14="http://schemas.microsoft.com/office/powerpoint/2010/main" val="295435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7F71-F890-4CE0-80C7-8F198181D1D5}"/>
              </a:ext>
            </a:extLst>
          </p:cNvPr>
          <p:cNvSpPr>
            <a:spLocks noGrp="1"/>
          </p:cNvSpPr>
          <p:nvPr>
            <p:ph type="title"/>
          </p:nvPr>
        </p:nvSpPr>
        <p:spPr/>
        <p:txBody>
          <a:bodyPr/>
          <a:lstStyle/>
          <a:p>
            <a:r>
              <a:rPr lang="en-US" dirty="0"/>
              <a:t>A Linear Program</a:t>
            </a:r>
          </a:p>
        </p:txBody>
      </p:sp>
      <p:sp>
        <p:nvSpPr>
          <p:cNvPr id="3" name="Content Placeholder 2">
            <a:extLst>
              <a:ext uri="{FF2B5EF4-FFF2-40B4-BE49-F238E27FC236}">
                <a16:creationId xmlns:a16="http://schemas.microsoft.com/office/drawing/2014/main" id="{E5BC46E4-BEC1-4E56-9895-59B11AABBA58}"/>
              </a:ext>
            </a:extLst>
          </p:cNvPr>
          <p:cNvSpPr>
            <a:spLocks noGrp="1"/>
          </p:cNvSpPr>
          <p:nvPr>
            <p:ph idx="1"/>
          </p:nvPr>
        </p:nvSpPr>
        <p:spPr/>
        <p:txBody>
          <a:bodyPr/>
          <a:lstStyle/>
          <a:p>
            <a:r>
              <a:rPr lang="en-US" dirty="0"/>
              <a:t>A linear program is defined by:</a:t>
            </a:r>
          </a:p>
          <a:p>
            <a:endParaRPr lang="en-US" dirty="0"/>
          </a:p>
          <a:p>
            <a:r>
              <a:rPr lang="en-US" dirty="0"/>
              <a:t>Real-valued </a:t>
            </a:r>
            <a:r>
              <a:rPr lang="en-US" b="1" dirty="0"/>
              <a:t>variables</a:t>
            </a:r>
          </a:p>
          <a:p>
            <a:r>
              <a:rPr lang="en-US" dirty="0"/>
              <a:t>Subject to satisfying </a:t>
            </a:r>
            <a:r>
              <a:rPr lang="en-US" b="1" dirty="0"/>
              <a:t>everything</a:t>
            </a:r>
            <a:r>
              <a:rPr lang="en-US" dirty="0"/>
              <a:t> in a list of </a:t>
            </a:r>
            <a:r>
              <a:rPr lang="en-US" b="1" dirty="0"/>
              <a:t>linear constraints</a:t>
            </a:r>
          </a:p>
          <a:p>
            <a:endParaRPr lang="en-US" dirty="0"/>
          </a:p>
          <a:p>
            <a:endParaRPr lang="en-US" dirty="0"/>
          </a:p>
          <a:p>
            <a:r>
              <a:rPr lang="en-US" dirty="0"/>
              <a:t>Maximizing or minimizing a linear objective function</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C069185B-E2CD-4A19-B190-81CE722D9968}"/>
                  </a:ext>
                </a:extLst>
              </p:cNvPr>
              <p:cNvSpPr/>
              <p:nvPr/>
            </p:nvSpPr>
            <p:spPr>
              <a:xfrm>
                <a:off x="895739" y="3741576"/>
                <a:ext cx="10562253" cy="94239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 linear constraint is a statement of the form: </a:t>
                </a:r>
                <a14:m>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𝑖</m:t>
                        </m:r>
                      </m:sub>
                    </m:sSub>
                  </m:oMath>
                </a14:m>
                <a:r>
                  <a:rPr lang="en-US" sz="2800" dirty="0"/>
                  <a:t> </a:t>
                </a:r>
              </a:p>
              <a:p>
                <a:pPr algn="ctr"/>
                <a:r>
                  <a:rPr lang="en-US" sz="2800" dirty="0"/>
                  <a:t>where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𝑖</m:t>
                        </m:r>
                      </m:sub>
                    </m:sSub>
                  </m:oMath>
                </a14:m>
                <a:r>
                  <a:rPr lang="en-US" sz="2800" dirty="0"/>
                  <a:t> are constants, the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are variables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𝑖</m:t>
                        </m:r>
                      </m:sub>
                    </m:sSub>
                  </m:oMath>
                </a14:m>
                <a:r>
                  <a:rPr lang="en-US" sz="2800" dirty="0"/>
                  <a:t> is a constant.</a:t>
                </a:r>
              </a:p>
            </p:txBody>
          </p:sp>
        </mc:Choice>
        <mc:Fallback xmlns="">
          <p:sp>
            <p:nvSpPr>
              <p:cNvPr id="4" name="Rectangle: Rounded Corners 3">
                <a:extLst>
                  <a:ext uri="{FF2B5EF4-FFF2-40B4-BE49-F238E27FC236}">
                    <a16:creationId xmlns:a16="http://schemas.microsoft.com/office/drawing/2014/main" id="{C069185B-E2CD-4A19-B190-81CE722D9968}"/>
                  </a:ext>
                </a:extLst>
              </p:cNvPr>
              <p:cNvSpPr>
                <a:spLocks noRot="1" noChangeAspect="1" noMove="1" noResize="1" noEditPoints="1" noAdjustHandles="1" noChangeArrowheads="1" noChangeShapeType="1" noTextEdit="1"/>
              </p:cNvSpPr>
              <p:nvPr/>
            </p:nvSpPr>
            <p:spPr>
              <a:xfrm>
                <a:off x="895739" y="3741576"/>
                <a:ext cx="10562253" cy="942391"/>
              </a:xfrm>
              <a:prstGeom prst="roundRect">
                <a:avLst/>
              </a:prstGeom>
              <a:blipFill>
                <a:blip r:embed="rId2"/>
                <a:stretch>
                  <a:fillRect t="-6369" b="-17197"/>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89941827-46D3-4857-993A-83B031456044}"/>
                  </a:ext>
                </a:extLst>
              </p:cNvPr>
              <p:cNvSpPr/>
              <p:nvPr/>
            </p:nvSpPr>
            <p:spPr>
              <a:xfrm>
                <a:off x="814873" y="5394143"/>
                <a:ext cx="10562253" cy="94239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 linear objective function is a function of the form: </a:t>
                </a:r>
                <a14:m>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𝑖</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endParaRPr lang="en-US" sz="2800" dirty="0"/>
              </a:p>
              <a:p>
                <a:pPr algn="ctr"/>
                <a:r>
                  <a:rPr lang="en-US" sz="2800" dirty="0"/>
                  <a:t>where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𝑖</m:t>
                        </m:r>
                      </m:sub>
                    </m:sSub>
                  </m:oMath>
                </a14:m>
                <a:r>
                  <a:rPr lang="en-US" sz="2800" dirty="0"/>
                  <a:t> are constants and the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are variables.</a:t>
                </a:r>
              </a:p>
            </p:txBody>
          </p:sp>
        </mc:Choice>
        <mc:Fallback xmlns="">
          <p:sp>
            <p:nvSpPr>
              <p:cNvPr id="5" name="Rectangle: Rounded Corners 4">
                <a:extLst>
                  <a:ext uri="{FF2B5EF4-FFF2-40B4-BE49-F238E27FC236}">
                    <a16:creationId xmlns:a16="http://schemas.microsoft.com/office/drawing/2014/main" id="{89941827-46D3-4857-993A-83B031456044}"/>
                  </a:ext>
                </a:extLst>
              </p:cNvPr>
              <p:cNvSpPr>
                <a:spLocks noRot="1" noChangeAspect="1" noMove="1" noResize="1" noEditPoints="1" noAdjustHandles="1" noChangeArrowheads="1" noChangeShapeType="1" noTextEdit="1"/>
              </p:cNvSpPr>
              <p:nvPr/>
            </p:nvSpPr>
            <p:spPr>
              <a:xfrm>
                <a:off x="814873" y="5394143"/>
                <a:ext cx="10562253" cy="942391"/>
              </a:xfrm>
              <a:prstGeom prst="roundRect">
                <a:avLst/>
              </a:prstGeom>
              <a:blipFill>
                <a:blip r:embed="rId3"/>
                <a:stretch>
                  <a:fillRect t="-6369" b="-17197"/>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715391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11D6-A003-43E5-907A-152C20B6D989}"/>
              </a:ext>
            </a:extLst>
          </p:cNvPr>
          <p:cNvSpPr>
            <a:spLocks noGrp="1"/>
          </p:cNvSpPr>
          <p:nvPr>
            <p:ph type="title"/>
          </p:nvPr>
        </p:nvSpPr>
        <p:spPr/>
        <p:txBody>
          <a:bodyPr/>
          <a:lstStyle/>
          <a:p>
            <a:r>
              <a:rPr lang="en-US" dirty="0"/>
              <a:t>Linear constraints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692AD-73BA-47EE-98FC-BB421CAA1E2E}"/>
                  </a:ext>
                </a:extLst>
              </p:cNvPr>
              <p:cNvSpPr>
                <a:spLocks noGrp="1"/>
              </p:cNvSpPr>
              <p:nvPr>
                <p:ph idx="1"/>
              </p:nvPr>
            </p:nvSpPr>
            <p:spPr/>
            <p:txBody>
              <a:bodyPr/>
              <a:lstStyle/>
              <a:p>
                <a:r>
                  <a:rPr lang="en-US" dirty="0"/>
                  <a:t>Can you write each of these requirements as linear constraint(s)?</a:t>
                </a:r>
              </a:p>
              <a:p>
                <a:r>
                  <a:rPr lang="en-US" dirty="0"/>
                  <a:t>Some of these are tricks…</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times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is at least </a:t>
                </a:r>
                <a14:m>
                  <m:oMath xmlns:m="http://schemas.openxmlformats.org/officeDocument/2006/math">
                    <m:r>
                      <a:rPr lang="en-US" b="0" i="1" smtClean="0">
                        <a:latin typeface="Cambria Math" panose="02040503050406030204" pitchFamily="18" charset="0"/>
                      </a:rPr>
                      <m:t>5</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5</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equal to </a:t>
                </a:r>
                <a14:m>
                  <m:oMath xmlns:m="http://schemas.openxmlformats.org/officeDocument/2006/math">
                    <m:r>
                      <a:rPr lang="en-US" b="0" i="1" smtClean="0">
                        <a:latin typeface="Cambria Math" panose="02040503050406030204" pitchFamily="18" charset="0"/>
                      </a:rPr>
                      <m:t>1</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≤5</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≥7</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non-negative.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an integer. </a:t>
                </a:r>
              </a:p>
            </p:txBody>
          </p:sp>
        </mc:Choice>
        <mc:Fallback xmlns="">
          <p:sp>
            <p:nvSpPr>
              <p:cNvPr id="3" name="Content Placeholder 2">
                <a:extLst>
                  <a:ext uri="{FF2B5EF4-FFF2-40B4-BE49-F238E27FC236}">
                    <a16:creationId xmlns:a16="http://schemas.microsoft.com/office/drawing/2014/main" id="{8FF692AD-73BA-47EE-98FC-BB421CAA1E2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0038567D-50B9-4206-B2A5-96532C30C378}"/>
              </a:ext>
            </a:extLst>
          </p:cNvPr>
          <p:cNvSpPr/>
          <p:nvPr/>
        </p:nvSpPr>
        <p:spPr>
          <a:xfrm>
            <a:off x="7987811" y="159775"/>
            <a:ext cx="4007129" cy="1221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Pollev.com/</a:t>
            </a:r>
            <a:r>
              <a:rPr lang="en-US" sz="2000" dirty="0" err="1"/>
              <a:t>robbie</a:t>
            </a:r>
            <a:endParaRPr lang="en-US" sz="2000" dirty="0"/>
          </a:p>
        </p:txBody>
      </p:sp>
    </p:spTree>
    <p:extLst>
      <p:ext uri="{BB962C8B-B14F-4D97-AF65-F5344CB8AC3E}">
        <p14:creationId xmlns:p14="http://schemas.microsoft.com/office/powerpoint/2010/main" val="670991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11D6-A003-43E5-907A-152C20B6D989}"/>
              </a:ext>
            </a:extLst>
          </p:cNvPr>
          <p:cNvSpPr>
            <a:spLocks noGrp="1"/>
          </p:cNvSpPr>
          <p:nvPr>
            <p:ph type="title"/>
          </p:nvPr>
        </p:nvSpPr>
        <p:spPr/>
        <p:txBody>
          <a:bodyPr/>
          <a:lstStyle/>
          <a:p>
            <a:r>
              <a:rPr lang="en-US" dirty="0"/>
              <a:t>Linear constraints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692AD-73BA-47EE-98FC-BB421CAA1E2E}"/>
                  </a:ext>
                </a:extLst>
              </p:cNvPr>
              <p:cNvSpPr>
                <a:spLocks noGrp="1"/>
              </p:cNvSpPr>
              <p:nvPr>
                <p:ph idx="1"/>
              </p:nvPr>
            </p:nvSpPr>
            <p:spPr/>
            <p:txBody>
              <a:bodyPr/>
              <a:lstStyle/>
              <a:p>
                <a:r>
                  <a:rPr lang="en-US" dirty="0"/>
                  <a:t>Can you write each of these requirements as linear constraint(s)?</a:t>
                </a:r>
              </a:p>
              <a:p>
                <a:r>
                  <a:rPr lang="en-US" dirty="0"/>
                  <a:t>Some of these are tricks…</a:t>
                </a:r>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times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is at least </a:t>
                </a:r>
                <a14:m>
                  <m:oMath xmlns:m="http://schemas.openxmlformats.org/officeDocument/2006/math">
                    <m:r>
                      <a:rPr lang="en-US" b="0" i="1" smtClean="0">
                        <a:latin typeface="Cambria Math" panose="02040503050406030204" pitchFamily="18" charset="0"/>
                      </a:rPr>
                      <m:t>5</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5</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equal to </a:t>
                </a:r>
                <a14:m>
                  <m:oMath xmlns:m="http://schemas.openxmlformats.org/officeDocument/2006/math">
                    <m:r>
                      <a:rPr lang="en-US" b="0" i="1" smtClean="0">
                        <a:latin typeface="Cambria Math" panose="02040503050406030204" pitchFamily="18" charset="0"/>
                      </a:rPr>
                      <m:t>1</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≤5</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≥7</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non-negative.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an integer. </a:t>
                </a:r>
              </a:p>
            </p:txBody>
          </p:sp>
        </mc:Choice>
        <mc:Fallback xmlns="">
          <p:sp>
            <p:nvSpPr>
              <p:cNvPr id="3" name="Content Placeholder 2">
                <a:extLst>
                  <a:ext uri="{FF2B5EF4-FFF2-40B4-BE49-F238E27FC236}">
                    <a16:creationId xmlns:a16="http://schemas.microsoft.com/office/drawing/2014/main" id="{8FF692AD-73BA-47EE-98FC-BB421CAA1E2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39C63836-3815-4B4E-BFC5-54E38D5DFDE8}"/>
              </a:ext>
            </a:extLst>
          </p:cNvPr>
          <p:cNvSpPr/>
          <p:nvPr/>
        </p:nvSpPr>
        <p:spPr>
          <a:xfrm>
            <a:off x="7987811" y="159775"/>
            <a:ext cx="4007129" cy="1221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Pollev.com/</a:t>
            </a:r>
            <a:r>
              <a:rPr lang="en-US" sz="2000" dirty="0" err="1"/>
              <a:t>robbie</a:t>
            </a:r>
            <a:endParaRPr lang="en-US" sz="2000" dirty="0"/>
          </a:p>
        </p:txBody>
      </p:sp>
    </p:spTree>
    <p:extLst>
      <p:ext uri="{BB962C8B-B14F-4D97-AF65-F5344CB8AC3E}">
        <p14:creationId xmlns:p14="http://schemas.microsoft.com/office/powerpoint/2010/main" val="678131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864B-3608-4C2F-B402-4912A777C82B}"/>
              </a:ext>
            </a:extLst>
          </p:cNvPr>
          <p:cNvSpPr>
            <a:spLocks noGrp="1"/>
          </p:cNvSpPr>
          <p:nvPr>
            <p:ph type="title"/>
          </p:nvPr>
        </p:nvSpPr>
        <p:spPr/>
        <p:txBody>
          <a:bodyPr/>
          <a:lstStyle/>
          <a:p>
            <a:r>
              <a:rPr lang="en-US" dirty="0"/>
              <a:t>What are we looking for?</a:t>
            </a:r>
          </a:p>
        </p:txBody>
      </p:sp>
      <p:sp>
        <p:nvSpPr>
          <p:cNvPr id="3" name="Content Placeholder 2">
            <a:extLst>
              <a:ext uri="{FF2B5EF4-FFF2-40B4-BE49-F238E27FC236}">
                <a16:creationId xmlns:a16="http://schemas.microsoft.com/office/drawing/2014/main" id="{49E835A4-B8EE-47AA-B2C7-21DA186E9581}"/>
              </a:ext>
            </a:extLst>
          </p:cNvPr>
          <p:cNvSpPr>
            <a:spLocks noGrp="1"/>
          </p:cNvSpPr>
          <p:nvPr>
            <p:ph idx="1"/>
          </p:nvPr>
        </p:nvSpPr>
        <p:spPr/>
        <p:txBody>
          <a:bodyPr/>
          <a:lstStyle/>
          <a:p>
            <a:r>
              <a:rPr lang="en-US" dirty="0"/>
              <a:t>A solution (or “point”) is a setting of all the variables</a:t>
            </a:r>
          </a:p>
          <a:p>
            <a:endParaRPr lang="en-US" dirty="0"/>
          </a:p>
          <a:p>
            <a:r>
              <a:rPr lang="en-US" dirty="0"/>
              <a:t>A </a:t>
            </a:r>
            <a:r>
              <a:rPr lang="en-US" b="1" dirty="0"/>
              <a:t>feasible point </a:t>
            </a:r>
            <a:r>
              <a:rPr lang="en-US" dirty="0"/>
              <a:t>is a point that satisfies all the constraints.</a:t>
            </a:r>
          </a:p>
          <a:p>
            <a:r>
              <a:rPr lang="en-US" dirty="0"/>
              <a:t>An </a:t>
            </a:r>
            <a:r>
              <a:rPr lang="en-US" b="1" dirty="0"/>
              <a:t>optimal point </a:t>
            </a:r>
            <a:r>
              <a:rPr lang="en-US" dirty="0"/>
              <a:t>is a point that is feasible and has at least as good of an objective value as every other feasible point. </a:t>
            </a:r>
          </a:p>
          <a:p>
            <a:endParaRPr lang="en-US" dirty="0"/>
          </a:p>
          <a:p>
            <a:endParaRPr lang="en-US" dirty="0"/>
          </a:p>
        </p:txBody>
      </p:sp>
    </p:spTree>
    <p:extLst>
      <p:ext uri="{BB962C8B-B14F-4D97-AF65-F5344CB8AC3E}">
        <p14:creationId xmlns:p14="http://schemas.microsoft.com/office/powerpoint/2010/main" val="241990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p:grpSp>
        <p:nvGrpSpPr>
          <p:cNvPr id="4" name="Group 3">
            <a:extLst>
              <a:ext uri="{FF2B5EF4-FFF2-40B4-BE49-F238E27FC236}">
                <a16:creationId xmlns:a16="http://schemas.microsoft.com/office/drawing/2014/main" id="{1400E810-2BD0-4896-A409-A94853D43514}"/>
              </a:ext>
            </a:extLst>
          </p:cNvPr>
          <p:cNvGrpSpPr/>
          <p:nvPr/>
        </p:nvGrpSpPr>
        <p:grpSpPr>
          <a:xfrm>
            <a:off x="3489649" y="2649053"/>
            <a:ext cx="8787843" cy="4140341"/>
            <a:chOff x="3489649" y="2649053"/>
            <a:chExt cx="8787843" cy="4140341"/>
          </a:xfrm>
        </p:grpSpPr>
        <p:grpSp>
          <p:nvGrpSpPr>
            <p:cNvPr id="5" name="Group 4">
              <a:extLst>
                <a:ext uri="{FF2B5EF4-FFF2-40B4-BE49-F238E27FC236}">
                  <a16:creationId xmlns:a16="http://schemas.microsoft.com/office/drawing/2014/main" id="{BFD461ED-4936-4448-8296-34D4ACB77D00}"/>
                </a:ext>
              </a:extLst>
            </p:cNvPr>
            <p:cNvGrpSpPr/>
            <p:nvPr/>
          </p:nvGrpSpPr>
          <p:grpSpPr>
            <a:xfrm>
              <a:off x="3489649" y="2977662"/>
              <a:ext cx="8787843" cy="3726478"/>
              <a:chOff x="717544" y="2727438"/>
              <a:chExt cx="8885156" cy="3623718"/>
            </a:xfrm>
          </p:grpSpPr>
          <p:sp>
            <p:nvSpPr>
              <p:cNvPr id="14" name="Rectangle 13">
                <a:extLst>
                  <a:ext uri="{FF2B5EF4-FFF2-40B4-BE49-F238E27FC236}">
                    <a16:creationId xmlns:a16="http://schemas.microsoft.com/office/drawing/2014/main" id="{03379A1C-E059-44B8-B1AC-9C06E784AE12}"/>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Rectangle 14">
                <a:extLst>
                  <a:ext uri="{FF2B5EF4-FFF2-40B4-BE49-F238E27FC236}">
                    <a16:creationId xmlns:a16="http://schemas.microsoft.com/office/drawing/2014/main" id="{97AAAFDB-0E0C-4C9E-A501-E0B6F75CE854}"/>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E1F242D3-45E2-4005-9489-E20D45F64777}"/>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7" name="Oval 16">
                <a:extLst>
                  <a:ext uri="{FF2B5EF4-FFF2-40B4-BE49-F238E27FC236}">
                    <a16:creationId xmlns:a16="http://schemas.microsoft.com/office/drawing/2014/main" id="{A1BD3B92-4A97-4F1E-9CFE-85167670B0E2}"/>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Oval 17">
                <a:extLst>
                  <a:ext uri="{FF2B5EF4-FFF2-40B4-BE49-F238E27FC236}">
                    <a16:creationId xmlns:a16="http://schemas.microsoft.com/office/drawing/2014/main" id="{F0EEFF86-F734-477D-B55A-4DD6FCFE8B81}"/>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9" name="Oval 18">
                <a:extLst>
                  <a:ext uri="{FF2B5EF4-FFF2-40B4-BE49-F238E27FC236}">
                    <a16:creationId xmlns:a16="http://schemas.microsoft.com/office/drawing/2014/main" id="{B8FF1838-D75E-4105-951B-9BFF062CDF45}"/>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20" name="Oval 19">
                <a:extLst>
                  <a:ext uri="{FF2B5EF4-FFF2-40B4-BE49-F238E27FC236}">
                    <a16:creationId xmlns:a16="http://schemas.microsoft.com/office/drawing/2014/main" id="{95C57207-C220-4F2B-9C32-4D757B02472D}"/>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21" name="Straight Arrow Connector 20">
                <a:extLst>
                  <a:ext uri="{FF2B5EF4-FFF2-40B4-BE49-F238E27FC236}">
                    <a16:creationId xmlns:a16="http://schemas.microsoft.com/office/drawing/2014/main" id="{753F1D2F-8151-45C3-9810-F3F611562DD6}"/>
                  </a:ext>
                </a:extLst>
              </p:cNvPr>
              <p:cNvCxnSpPr>
                <a:stCxn id="14" idx="3"/>
                <a:endCxn id="17"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81031E-0A8F-4BE2-BDE4-BFF32BCF8475}"/>
                  </a:ext>
                </a:extLst>
              </p:cNvPr>
              <p:cNvCxnSpPr>
                <a:cxnSpLocks/>
                <a:endCxn id="19"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520C354-A4AE-4F56-A26A-B5766F6DAF3A}"/>
                  </a:ext>
                </a:extLst>
              </p:cNvPr>
              <p:cNvCxnSpPr>
                <a:cxnSpLocks/>
                <a:stCxn id="14" idx="2"/>
                <a:endCxn id="18"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BF898C-F5B8-4E19-A312-53BE6EC62F10}"/>
                  </a:ext>
                </a:extLst>
              </p:cNvPr>
              <p:cNvCxnSpPr>
                <a:cxnSpLocks/>
                <a:stCxn id="15" idx="1"/>
                <a:endCxn id="18"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EE5130-AE0F-4B8C-8D5C-BC7D153AA58B}"/>
                  </a:ext>
                </a:extLst>
              </p:cNvPr>
              <p:cNvCxnSpPr>
                <a:cxnSpLocks/>
                <a:stCxn id="15" idx="0"/>
                <a:endCxn id="17"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BCC860D-6339-4E4B-BEB4-8103A56015AC}"/>
                  </a:ext>
                </a:extLst>
              </p:cNvPr>
              <p:cNvCxnSpPr>
                <a:cxnSpLocks/>
                <a:stCxn id="15" idx="3"/>
                <a:endCxn id="20"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20DE18-1828-4EA5-B6D6-662A750699F2}"/>
                  </a:ext>
                </a:extLst>
              </p:cNvPr>
              <p:cNvCxnSpPr>
                <a:cxnSpLocks/>
                <a:stCxn id="16" idx="0"/>
                <a:endCxn id="19"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423F53-D80B-4DE3-8F30-B886C3C0BFE6}"/>
                  </a:ext>
                </a:extLst>
              </p:cNvPr>
              <p:cNvCxnSpPr>
                <a:cxnSpLocks/>
                <a:stCxn id="16" idx="2"/>
                <a:endCxn id="20"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9215A6-85F4-412D-817D-B9E5DBCA2B53}"/>
                  </a:ext>
                </a:extLst>
              </p:cNvPr>
              <p:cNvCxnSpPr>
                <a:cxnSpLocks/>
                <a:stCxn id="16" idx="1"/>
                <a:endCxn id="17"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C37A9B4-D200-4C0A-B7CB-0C7A75714B0A}"/>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31" name="TextBox 30">
                <a:extLst>
                  <a:ext uri="{FF2B5EF4-FFF2-40B4-BE49-F238E27FC236}">
                    <a16:creationId xmlns:a16="http://schemas.microsoft.com/office/drawing/2014/main" id="{6E0E5D11-4E00-4467-A969-8C820E9803E2}"/>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32" name="TextBox 31">
                <a:extLst>
                  <a:ext uri="{FF2B5EF4-FFF2-40B4-BE49-F238E27FC236}">
                    <a16:creationId xmlns:a16="http://schemas.microsoft.com/office/drawing/2014/main" id="{F3770009-A52A-432C-9194-6AA3D53DA7F9}"/>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33" name="TextBox 32">
                <a:extLst>
                  <a:ext uri="{FF2B5EF4-FFF2-40B4-BE49-F238E27FC236}">
                    <a16:creationId xmlns:a16="http://schemas.microsoft.com/office/drawing/2014/main" id="{1C83C761-6232-4405-9895-F9EDDE1934BA}"/>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34" name="TextBox 33">
                <a:extLst>
                  <a:ext uri="{FF2B5EF4-FFF2-40B4-BE49-F238E27FC236}">
                    <a16:creationId xmlns:a16="http://schemas.microsoft.com/office/drawing/2014/main" id="{D56C8432-FCAB-4861-BD93-E1FB751DDA19}"/>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35" name="TextBox 34">
                <a:extLst>
                  <a:ext uri="{FF2B5EF4-FFF2-40B4-BE49-F238E27FC236}">
                    <a16:creationId xmlns:a16="http://schemas.microsoft.com/office/drawing/2014/main" id="{D74FB58D-576E-405C-B34A-28D2FEFCC04F}"/>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36" name="TextBox 35">
                <a:extLst>
                  <a:ext uri="{FF2B5EF4-FFF2-40B4-BE49-F238E27FC236}">
                    <a16:creationId xmlns:a16="http://schemas.microsoft.com/office/drawing/2014/main" id="{98DAC007-2282-429F-80F4-03D1BA3C5F5E}"/>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37" name="TextBox 36">
                <a:extLst>
                  <a:ext uri="{FF2B5EF4-FFF2-40B4-BE49-F238E27FC236}">
                    <a16:creationId xmlns:a16="http://schemas.microsoft.com/office/drawing/2014/main" id="{6869A627-FDA1-41D1-85B2-26C5F9E4D9C9}"/>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38" name="TextBox 37">
                <a:extLst>
                  <a:ext uri="{FF2B5EF4-FFF2-40B4-BE49-F238E27FC236}">
                    <a16:creationId xmlns:a16="http://schemas.microsoft.com/office/drawing/2014/main" id="{CDD3CF10-1D48-4626-81F8-04541F720475}"/>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
          <p:nvSpPr>
            <p:cNvPr id="6" name="TextBox 5">
              <a:extLst>
                <a:ext uri="{FF2B5EF4-FFF2-40B4-BE49-F238E27FC236}">
                  <a16:creationId xmlns:a16="http://schemas.microsoft.com/office/drawing/2014/main" id="{B6AA15A9-9ED5-450F-AFCC-EB6712D011FD}"/>
                </a:ext>
              </a:extLst>
            </p:cNvPr>
            <p:cNvSpPr txBox="1"/>
            <p:nvPr/>
          </p:nvSpPr>
          <p:spPr>
            <a:xfrm>
              <a:off x="3519879" y="3086097"/>
              <a:ext cx="432328" cy="523220"/>
            </a:xfrm>
            <a:prstGeom prst="rect">
              <a:avLst/>
            </a:prstGeom>
            <a:noFill/>
          </p:spPr>
          <p:txBody>
            <a:bodyPr wrap="square" rtlCol="0">
              <a:spAutoFit/>
            </a:bodyPr>
            <a:lstStyle/>
            <a:p>
              <a:r>
                <a:rPr lang="en-US" sz="2800" dirty="0">
                  <a:solidFill>
                    <a:srgbClr val="C00000"/>
                  </a:solidFill>
                </a:rPr>
                <a:t>A</a:t>
              </a:r>
            </a:p>
          </p:txBody>
        </p:sp>
        <p:sp>
          <p:nvSpPr>
            <p:cNvPr id="7" name="TextBox 6">
              <a:extLst>
                <a:ext uri="{FF2B5EF4-FFF2-40B4-BE49-F238E27FC236}">
                  <a16:creationId xmlns:a16="http://schemas.microsoft.com/office/drawing/2014/main" id="{DC902D05-7479-43A4-8D26-55C9AEDA793C}"/>
                </a:ext>
              </a:extLst>
            </p:cNvPr>
            <p:cNvSpPr txBox="1"/>
            <p:nvPr/>
          </p:nvSpPr>
          <p:spPr>
            <a:xfrm>
              <a:off x="11563508" y="3609317"/>
              <a:ext cx="432328" cy="523220"/>
            </a:xfrm>
            <a:prstGeom prst="rect">
              <a:avLst/>
            </a:prstGeom>
            <a:noFill/>
          </p:spPr>
          <p:txBody>
            <a:bodyPr wrap="square" rtlCol="0">
              <a:spAutoFit/>
            </a:bodyPr>
            <a:lstStyle/>
            <a:p>
              <a:r>
                <a:rPr lang="en-US" sz="2800" dirty="0">
                  <a:solidFill>
                    <a:srgbClr val="C00000"/>
                  </a:solidFill>
                </a:rPr>
                <a:t>C</a:t>
              </a:r>
            </a:p>
          </p:txBody>
        </p:sp>
        <p:sp>
          <p:nvSpPr>
            <p:cNvPr id="8" name="TextBox 7">
              <a:extLst>
                <a:ext uri="{FF2B5EF4-FFF2-40B4-BE49-F238E27FC236}">
                  <a16:creationId xmlns:a16="http://schemas.microsoft.com/office/drawing/2014/main" id="{FD956E52-44BC-414C-9DC4-693F1B8CB9CD}"/>
                </a:ext>
              </a:extLst>
            </p:cNvPr>
            <p:cNvSpPr txBox="1"/>
            <p:nvPr/>
          </p:nvSpPr>
          <p:spPr>
            <a:xfrm>
              <a:off x="4908895" y="5938968"/>
              <a:ext cx="432328" cy="523220"/>
            </a:xfrm>
            <a:prstGeom prst="rect">
              <a:avLst/>
            </a:prstGeom>
            <a:noFill/>
          </p:spPr>
          <p:txBody>
            <a:bodyPr wrap="square" rtlCol="0">
              <a:spAutoFit/>
            </a:bodyPr>
            <a:lstStyle/>
            <a:p>
              <a:r>
                <a:rPr lang="en-US" sz="2800" dirty="0">
                  <a:solidFill>
                    <a:schemeClr val="accent1"/>
                  </a:solidFill>
                </a:rPr>
                <a:t>1</a:t>
              </a:r>
            </a:p>
          </p:txBody>
        </p:sp>
        <p:sp>
          <p:nvSpPr>
            <p:cNvPr id="9" name="TextBox 8">
              <a:extLst>
                <a:ext uri="{FF2B5EF4-FFF2-40B4-BE49-F238E27FC236}">
                  <a16:creationId xmlns:a16="http://schemas.microsoft.com/office/drawing/2014/main" id="{3926A7EC-465F-4AF6-938B-38F322A28144}"/>
                </a:ext>
              </a:extLst>
            </p:cNvPr>
            <p:cNvSpPr txBox="1"/>
            <p:nvPr/>
          </p:nvSpPr>
          <p:spPr>
            <a:xfrm>
              <a:off x="6033009" y="4158035"/>
              <a:ext cx="432328" cy="523220"/>
            </a:xfrm>
            <a:prstGeom prst="rect">
              <a:avLst/>
            </a:prstGeom>
            <a:noFill/>
          </p:spPr>
          <p:txBody>
            <a:bodyPr wrap="square" rtlCol="0">
              <a:spAutoFit/>
            </a:bodyPr>
            <a:lstStyle/>
            <a:p>
              <a:r>
                <a:rPr lang="en-US" sz="2800" dirty="0">
                  <a:solidFill>
                    <a:schemeClr val="accent1"/>
                  </a:solidFill>
                </a:rPr>
                <a:t>2</a:t>
              </a:r>
            </a:p>
          </p:txBody>
        </p:sp>
        <p:sp>
          <p:nvSpPr>
            <p:cNvPr id="10" name="TextBox 9">
              <a:extLst>
                <a:ext uri="{FF2B5EF4-FFF2-40B4-BE49-F238E27FC236}">
                  <a16:creationId xmlns:a16="http://schemas.microsoft.com/office/drawing/2014/main" id="{27C10652-530E-4F72-BEA6-1125E23C2BB4}"/>
                </a:ext>
              </a:extLst>
            </p:cNvPr>
            <p:cNvSpPr txBox="1"/>
            <p:nvPr/>
          </p:nvSpPr>
          <p:spPr>
            <a:xfrm>
              <a:off x="8885611" y="2649053"/>
              <a:ext cx="432328" cy="523220"/>
            </a:xfrm>
            <a:prstGeom prst="rect">
              <a:avLst/>
            </a:prstGeom>
            <a:noFill/>
          </p:spPr>
          <p:txBody>
            <a:bodyPr wrap="square" rtlCol="0">
              <a:spAutoFit/>
            </a:bodyPr>
            <a:lstStyle/>
            <a:p>
              <a:r>
                <a:rPr lang="en-US" sz="2800" dirty="0">
                  <a:solidFill>
                    <a:schemeClr val="accent1"/>
                  </a:solidFill>
                </a:rPr>
                <a:t>3</a:t>
              </a:r>
            </a:p>
          </p:txBody>
        </p:sp>
        <p:sp>
          <p:nvSpPr>
            <p:cNvPr id="11" name="TextBox 10">
              <a:extLst>
                <a:ext uri="{FF2B5EF4-FFF2-40B4-BE49-F238E27FC236}">
                  <a16:creationId xmlns:a16="http://schemas.microsoft.com/office/drawing/2014/main" id="{62BC79E4-000E-420E-8B8A-FFFE9DF42257}"/>
                </a:ext>
              </a:extLst>
            </p:cNvPr>
            <p:cNvSpPr txBox="1"/>
            <p:nvPr/>
          </p:nvSpPr>
          <p:spPr>
            <a:xfrm>
              <a:off x="9494831" y="5382149"/>
              <a:ext cx="432328" cy="523220"/>
            </a:xfrm>
            <a:prstGeom prst="rect">
              <a:avLst/>
            </a:prstGeom>
            <a:noFill/>
          </p:spPr>
          <p:txBody>
            <a:bodyPr wrap="square" rtlCol="0">
              <a:spAutoFit/>
            </a:bodyPr>
            <a:lstStyle/>
            <a:p>
              <a:r>
                <a:rPr lang="en-US" sz="2800" dirty="0">
                  <a:solidFill>
                    <a:schemeClr val="accent1"/>
                  </a:solidFill>
                </a:rPr>
                <a:t>4</a:t>
              </a:r>
            </a:p>
          </p:txBody>
        </p:sp>
        <p:sp>
          <p:nvSpPr>
            <p:cNvPr id="13" name="TextBox 12">
              <a:extLst>
                <a:ext uri="{FF2B5EF4-FFF2-40B4-BE49-F238E27FC236}">
                  <a16:creationId xmlns:a16="http://schemas.microsoft.com/office/drawing/2014/main" id="{E3AF9453-B9F2-4550-87FC-9E4983332030}"/>
                </a:ext>
              </a:extLst>
            </p:cNvPr>
            <p:cNvSpPr txBox="1"/>
            <p:nvPr/>
          </p:nvSpPr>
          <p:spPr>
            <a:xfrm>
              <a:off x="7363543" y="6266174"/>
              <a:ext cx="432328" cy="523220"/>
            </a:xfrm>
            <a:prstGeom prst="rect">
              <a:avLst/>
            </a:prstGeom>
            <a:noFill/>
          </p:spPr>
          <p:txBody>
            <a:bodyPr wrap="square" rtlCol="0">
              <a:spAutoFit/>
            </a:bodyPr>
            <a:lstStyle/>
            <a:p>
              <a:r>
                <a:rPr lang="en-US" sz="2800" dirty="0">
                  <a:solidFill>
                    <a:srgbClr val="C00000"/>
                  </a:solidFill>
                </a:rPr>
                <a:t>B</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FE702D0-92E3-4B46-AD27-3FBEABCF2306}"/>
                  </a:ext>
                </a:extLst>
              </p:cNvPr>
              <p:cNvSpPr txBox="1"/>
              <p:nvPr/>
            </p:nvSpPr>
            <p:spPr>
              <a:xfrm>
                <a:off x="3793026" y="1197348"/>
                <a:ext cx="3252246" cy="1513876"/>
              </a:xfrm>
              <a:prstGeom prst="rect">
                <a:avLst/>
              </a:prstGeom>
              <a:noFill/>
            </p:spPr>
            <p:txBody>
              <a:bodyPr wrap="square" rtlCol="0">
                <a:spAutoFit/>
              </a:bodyPr>
              <a:lstStyle/>
              <a:p>
                <a:r>
                  <a:rPr lang="en-US" dirty="0"/>
                  <a:t>Gardens each get enough soil: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,1</m:t>
                        </m:r>
                      </m:sub>
                    </m:sSub>
                    <m:r>
                      <a:rPr lang="en-US" b="0" i="1" smtClean="0">
                        <a:latin typeface="Cambria Math" panose="02040503050406030204" pitchFamily="18" charset="0"/>
                      </a:rPr>
                      <m:t>≥4</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≥5</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,3</m:t>
                        </m:r>
                      </m:sub>
                    </m:sSub>
                    <m:r>
                      <a:rPr lang="en-US" b="0" i="1" smtClean="0">
                        <a:latin typeface="Cambria Math" panose="02040503050406030204" pitchFamily="18" charset="0"/>
                      </a:rPr>
                      <m:t>≥1.5</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,4</m:t>
                        </m:r>
                      </m:sub>
                    </m:sSub>
                    <m:r>
                      <a:rPr lang="en-US" b="0" i="1" smtClean="0">
                        <a:latin typeface="Cambria Math" panose="02040503050406030204" pitchFamily="18" charset="0"/>
                      </a:rPr>
                      <m:t>≥2.5 </m:t>
                    </m:r>
                  </m:oMath>
                </a14:m>
                <a:r>
                  <a:rPr lang="en-US" dirty="0"/>
                  <a:t> </a:t>
                </a:r>
              </a:p>
            </p:txBody>
          </p:sp>
        </mc:Choice>
        <mc:Fallback xmlns="">
          <p:sp>
            <p:nvSpPr>
              <p:cNvPr id="39" name="TextBox 38">
                <a:extLst>
                  <a:ext uri="{FF2B5EF4-FFF2-40B4-BE49-F238E27FC236}">
                    <a16:creationId xmlns:a16="http://schemas.microsoft.com/office/drawing/2014/main" id="{4FE702D0-92E3-4B46-AD27-3FBEABCF2306}"/>
                  </a:ext>
                </a:extLst>
              </p:cNvPr>
              <p:cNvSpPr txBox="1">
                <a:spLocks noRot="1" noChangeAspect="1" noMove="1" noResize="1" noEditPoints="1" noAdjustHandles="1" noChangeArrowheads="1" noChangeShapeType="1" noTextEdit="1"/>
              </p:cNvSpPr>
              <p:nvPr/>
            </p:nvSpPr>
            <p:spPr>
              <a:xfrm>
                <a:off x="3793026" y="1197348"/>
                <a:ext cx="3252246" cy="1513876"/>
              </a:xfrm>
              <a:prstGeom prst="rect">
                <a:avLst/>
              </a:prstGeom>
              <a:blipFill>
                <a:blip r:embed="rId2"/>
                <a:stretch>
                  <a:fillRect l="-1498" t="-2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B490C0-DAE3-4584-B8F2-D954F28D8D5E}"/>
                  </a:ext>
                </a:extLst>
              </p:cNvPr>
              <p:cNvSpPr txBox="1"/>
              <p:nvPr/>
            </p:nvSpPr>
            <p:spPr>
              <a:xfrm>
                <a:off x="9448700" y="1330385"/>
                <a:ext cx="3252246" cy="668645"/>
              </a:xfrm>
              <a:prstGeom prst="rect">
                <a:avLst/>
              </a:prstGeom>
              <a:noFill/>
            </p:spPr>
            <p:txBody>
              <a:bodyPr wrap="square" rtlCol="0">
                <a:spAutoFit/>
              </a:bodyPr>
              <a:lstStyle/>
              <a:p>
                <a:r>
                  <a:rPr lang="en-US" dirty="0"/>
                  <a:t>No anti-soil: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≥0</m:t>
                    </m:r>
                  </m:oMath>
                </a14:m>
                <a:r>
                  <a:rPr lang="en-US" dirty="0"/>
                  <a:t>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p:txBody>
          </p:sp>
        </mc:Choice>
        <mc:Fallback xmlns="">
          <p:sp>
            <p:nvSpPr>
              <p:cNvPr id="40" name="TextBox 39">
                <a:extLst>
                  <a:ext uri="{FF2B5EF4-FFF2-40B4-BE49-F238E27FC236}">
                    <a16:creationId xmlns:a16="http://schemas.microsoft.com/office/drawing/2014/main" id="{C8B490C0-DAE3-4584-B8F2-D954F28D8D5E}"/>
                  </a:ext>
                </a:extLst>
              </p:cNvPr>
              <p:cNvSpPr txBox="1">
                <a:spLocks noRot="1" noChangeAspect="1" noMove="1" noResize="1" noEditPoints="1" noAdjustHandles="1" noChangeArrowheads="1" noChangeShapeType="1" noTextEdit="1"/>
              </p:cNvSpPr>
              <p:nvPr/>
            </p:nvSpPr>
            <p:spPr>
              <a:xfrm>
                <a:off x="9448700" y="1330385"/>
                <a:ext cx="3252246" cy="668645"/>
              </a:xfrm>
              <a:prstGeom prst="rect">
                <a:avLst/>
              </a:prstGeom>
              <a:blipFill>
                <a:blip r:embed="rId3"/>
                <a:stretch>
                  <a:fillRect l="-1689" t="-4545"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6732C9E-F72C-46CC-80E9-03497BDE73B7}"/>
                  </a:ext>
                </a:extLst>
              </p:cNvPr>
              <p:cNvSpPr txBox="1"/>
              <p:nvPr/>
            </p:nvSpPr>
            <p:spPr>
              <a:xfrm>
                <a:off x="7033952" y="1347021"/>
                <a:ext cx="3252246" cy="1236877"/>
              </a:xfrm>
              <a:prstGeom prst="rect">
                <a:avLst/>
              </a:prstGeom>
              <a:noFill/>
            </p:spPr>
            <p:txBody>
              <a:bodyPr wrap="square" rtlCol="0">
                <a:spAutoFit/>
              </a:bodyPr>
              <a:lstStyle/>
              <a:p>
                <a:r>
                  <a:rPr lang="en-US" dirty="0"/>
                  <a:t>Can’t overuse a pile: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r>
                      <a:rPr lang="en-US" b="0" i="1" smtClean="0">
                        <a:latin typeface="Cambria Math" panose="02040503050406030204" pitchFamily="18" charset="0"/>
                      </a:rPr>
                      <m:t>≤7</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,4</m:t>
                        </m:r>
                      </m:sub>
                    </m:sSub>
                    <m:r>
                      <a:rPr lang="en-US" b="0" i="1" smtClean="0">
                        <a:latin typeface="Cambria Math" panose="02040503050406030204" pitchFamily="18" charset="0"/>
                      </a:rPr>
                      <m:t>≤3</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,4</m:t>
                        </m:r>
                      </m:sub>
                    </m:sSub>
                    <m:r>
                      <a:rPr lang="en-US" b="0" i="1" smtClean="0">
                        <a:latin typeface="Cambria Math" panose="02040503050406030204" pitchFamily="18" charset="0"/>
                      </a:rPr>
                      <m:t>≤10</m:t>
                    </m:r>
                  </m:oMath>
                </a14:m>
                <a:r>
                  <a:rPr lang="en-US" dirty="0"/>
                  <a:t> </a:t>
                </a:r>
              </a:p>
            </p:txBody>
          </p:sp>
        </mc:Choice>
        <mc:Fallback xmlns="">
          <p:sp>
            <p:nvSpPr>
              <p:cNvPr id="41" name="TextBox 40">
                <a:extLst>
                  <a:ext uri="{FF2B5EF4-FFF2-40B4-BE49-F238E27FC236}">
                    <a16:creationId xmlns:a16="http://schemas.microsoft.com/office/drawing/2014/main" id="{B6732C9E-F72C-46CC-80E9-03497BDE73B7}"/>
                  </a:ext>
                </a:extLst>
              </p:cNvPr>
              <p:cNvSpPr txBox="1">
                <a:spLocks noRot="1" noChangeAspect="1" noMove="1" noResize="1" noEditPoints="1" noAdjustHandles="1" noChangeArrowheads="1" noChangeShapeType="1" noTextEdit="1"/>
              </p:cNvSpPr>
              <p:nvPr/>
            </p:nvSpPr>
            <p:spPr>
              <a:xfrm>
                <a:off x="7033952" y="1347021"/>
                <a:ext cx="3252246" cy="1236877"/>
              </a:xfrm>
              <a:prstGeom prst="rect">
                <a:avLst/>
              </a:prstGeom>
              <a:blipFill>
                <a:blip r:embed="rId4"/>
                <a:stretch>
                  <a:fillRect l="-1689" t="-2956"/>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5AAAF01A-1E1A-4D45-A161-DD95DC415C4C}"/>
              </a:ext>
            </a:extLst>
          </p:cNvPr>
          <p:cNvSpPr txBox="1"/>
          <p:nvPr/>
        </p:nvSpPr>
        <p:spPr>
          <a:xfrm>
            <a:off x="7776278" y="3679084"/>
            <a:ext cx="655162" cy="461665"/>
          </a:xfrm>
          <a:prstGeom prst="rect">
            <a:avLst/>
          </a:prstGeom>
          <a:noFill/>
          <a:ln w="38100">
            <a:solidFill>
              <a:schemeClr val="accent3"/>
            </a:solidFill>
          </a:ln>
        </p:spPr>
        <p:txBody>
          <a:bodyPr wrap="square" rtlCol="0">
            <a:spAutoFit/>
          </a:bodyPr>
          <a:lstStyle/>
          <a:p>
            <a:r>
              <a:rPr lang="en-US" sz="2400" dirty="0"/>
              <a:t>5</a:t>
            </a:r>
          </a:p>
        </p:txBody>
      </p:sp>
      <p:sp>
        <p:nvSpPr>
          <p:cNvPr id="43" name="TextBox 42">
            <a:extLst>
              <a:ext uri="{FF2B5EF4-FFF2-40B4-BE49-F238E27FC236}">
                <a16:creationId xmlns:a16="http://schemas.microsoft.com/office/drawing/2014/main" id="{D56352EA-4332-433B-8430-2C479EE7FDFF}"/>
              </a:ext>
            </a:extLst>
          </p:cNvPr>
          <p:cNvSpPr txBox="1"/>
          <p:nvPr/>
        </p:nvSpPr>
        <p:spPr>
          <a:xfrm>
            <a:off x="10112744" y="2952116"/>
            <a:ext cx="655162" cy="461665"/>
          </a:xfrm>
          <a:prstGeom prst="rect">
            <a:avLst/>
          </a:prstGeom>
          <a:noFill/>
          <a:ln w="38100">
            <a:solidFill>
              <a:schemeClr val="accent3"/>
            </a:solidFill>
          </a:ln>
        </p:spPr>
        <p:txBody>
          <a:bodyPr wrap="square" rtlCol="0">
            <a:spAutoFit/>
          </a:bodyPr>
          <a:lstStyle/>
          <a:p>
            <a:r>
              <a:rPr lang="en-US" sz="2400" dirty="0"/>
              <a:t>1.5</a:t>
            </a:r>
          </a:p>
        </p:txBody>
      </p:sp>
      <p:sp>
        <p:nvSpPr>
          <p:cNvPr id="44" name="TextBox 43">
            <a:extLst>
              <a:ext uri="{FF2B5EF4-FFF2-40B4-BE49-F238E27FC236}">
                <a16:creationId xmlns:a16="http://schemas.microsoft.com/office/drawing/2014/main" id="{87A9C255-EAEF-4244-BACC-58D82E24C695}"/>
              </a:ext>
            </a:extLst>
          </p:cNvPr>
          <p:cNvSpPr txBox="1"/>
          <p:nvPr/>
        </p:nvSpPr>
        <p:spPr>
          <a:xfrm>
            <a:off x="4383926" y="5229387"/>
            <a:ext cx="655162" cy="461665"/>
          </a:xfrm>
          <a:prstGeom prst="rect">
            <a:avLst/>
          </a:prstGeom>
          <a:noFill/>
          <a:ln w="38100">
            <a:solidFill>
              <a:schemeClr val="accent3"/>
            </a:solidFill>
          </a:ln>
        </p:spPr>
        <p:txBody>
          <a:bodyPr wrap="square" rtlCol="0">
            <a:spAutoFit/>
          </a:bodyPr>
          <a:lstStyle/>
          <a:p>
            <a:r>
              <a:rPr lang="en-US" sz="2400" dirty="0"/>
              <a:t>4</a:t>
            </a:r>
          </a:p>
        </p:txBody>
      </p:sp>
      <p:sp>
        <p:nvSpPr>
          <p:cNvPr id="45" name="TextBox 44">
            <a:extLst>
              <a:ext uri="{FF2B5EF4-FFF2-40B4-BE49-F238E27FC236}">
                <a16:creationId xmlns:a16="http://schemas.microsoft.com/office/drawing/2014/main" id="{515CF8BA-2202-4A2D-883D-997ADAE70185}"/>
              </a:ext>
            </a:extLst>
          </p:cNvPr>
          <p:cNvSpPr txBox="1"/>
          <p:nvPr/>
        </p:nvSpPr>
        <p:spPr>
          <a:xfrm>
            <a:off x="10329789" y="4908794"/>
            <a:ext cx="655162" cy="461665"/>
          </a:xfrm>
          <a:prstGeom prst="rect">
            <a:avLst/>
          </a:prstGeom>
          <a:noFill/>
          <a:ln w="38100">
            <a:solidFill>
              <a:schemeClr val="accent3"/>
            </a:solidFill>
          </a:ln>
        </p:spPr>
        <p:txBody>
          <a:bodyPr wrap="square" rtlCol="0">
            <a:spAutoFit/>
          </a:bodyPr>
          <a:lstStyle/>
          <a:p>
            <a:r>
              <a:rPr lang="en-US" sz="2400" dirty="0"/>
              <a:t>2.5</a:t>
            </a:r>
          </a:p>
        </p:txBody>
      </p:sp>
      <p:sp>
        <p:nvSpPr>
          <p:cNvPr id="46" name="Rectangle 45">
            <a:extLst>
              <a:ext uri="{FF2B5EF4-FFF2-40B4-BE49-F238E27FC236}">
                <a16:creationId xmlns:a16="http://schemas.microsoft.com/office/drawing/2014/main" id="{CA527A2F-955B-421E-BFF7-644762C2A830}"/>
              </a:ext>
            </a:extLst>
          </p:cNvPr>
          <p:cNvSpPr/>
          <p:nvPr/>
        </p:nvSpPr>
        <p:spPr>
          <a:xfrm>
            <a:off x="575239" y="3280362"/>
            <a:ext cx="2741508" cy="795376"/>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feasible point.</a:t>
            </a:r>
          </a:p>
          <a:p>
            <a:pPr algn="ctr"/>
            <a:r>
              <a:rPr lang="en-US" dirty="0">
                <a:solidFill>
                  <a:schemeClr val="tx1"/>
                </a:solidFill>
              </a:rPr>
              <a:t>Objective: 55</a:t>
            </a:r>
          </a:p>
        </p:txBody>
      </p:sp>
    </p:spTree>
    <p:extLst>
      <p:ext uri="{BB962C8B-B14F-4D97-AF65-F5344CB8AC3E}">
        <p14:creationId xmlns:p14="http://schemas.microsoft.com/office/powerpoint/2010/main" val="84599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4C5808-7913-4C31-A49A-B1E10FF45DFF}"/>
              </a:ext>
            </a:extLst>
          </p:cNvPr>
          <p:cNvSpPr>
            <a:spLocks noGrp="1"/>
          </p:cNvSpPr>
          <p:nvPr>
            <p:ph type="title"/>
          </p:nvPr>
        </p:nvSpPr>
        <p:spPr/>
        <p:txBody>
          <a:bodyPr/>
          <a:lstStyle/>
          <a:p>
            <a:r>
              <a:rPr lang="en-US" dirty="0"/>
              <a:t>Shortest Paths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EAD220A-08FF-4CF3-933A-2C14BC2226AE}"/>
                  </a:ext>
                </a:extLst>
              </p:cNvPr>
              <p:cNvSpPr/>
              <p:nvPr/>
            </p:nvSpPr>
            <p:spPr>
              <a:xfrm>
                <a:off x="479989" y="1532794"/>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Given: A directed graph and a vertex </a:t>
                </a:r>
                <a14:m>
                  <m:oMath xmlns:m="http://schemas.openxmlformats.org/officeDocument/2006/math">
                    <m:r>
                      <a:rPr lang="en-US" sz="2400" b="0" i="1" smtClean="0">
                        <a:latin typeface="Cambria Math" panose="02040503050406030204" pitchFamily="18" charset="0"/>
                      </a:rPr>
                      <m:t>𝑠</m:t>
                    </m:r>
                  </m:oMath>
                </a14:m>
                <a:endParaRPr lang="en-US" sz="2400" dirty="0"/>
              </a:p>
              <a:p>
                <a:pPr algn="ctr"/>
                <a:r>
                  <a:rPr lang="en-US" sz="2400" dirty="0"/>
                  <a:t>Find: The length of the shortest path from </a:t>
                </a:r>
                <a14:m>
                  <m:oMath xmlns:m="http://schemas.openxmlformats.org/officeDocument/2006/math">
                    <m:r>
                      <a:rPr lang="en-US" sz="2400" b="0" i="1" smtClean="0">
                        <a:latin typeface="Cambria Math" panose="02040503050406030204" pitchFamily="18" charset="0"/>
                      </a:rPr>
                      <m:t>𝑠</m:t>
                    </m:r>
                  </m:oMath>
                </a14:m>
                <a:r>
                  <a:rPr lang="en-US" sz="2400" dirty="0"/>
                  <a:t> to </a:t>
                </a:r>
                <a14:m>
                  <m:oMath xmlns:m="http://schemas.openxmlformats.org/officeDocument/2006/math">
                    <m:r>
                      <a:rPr lang="en-US" sz="2400" b="0" i="1" smtClean="0">
                        <a:latin typeface="Cambria Math" panose="02040503050406030204" pitchFamily="18" charset="0"/>
                      </a:rPr>
                      <m:t>𝑡</m:t>
                    </m:r>
                  </m:oMath>
                </a14:m>
                <a:r>
                  <a:rPr lang="en-US" sz="2400" dirty="0"/>
                  <a:t>.</a:t>
                </a:r>
              </a:p>
            </p:txBody>
          </p:sp>
        </mc:Choice>
        <mc:Fallback xmlns="">
          <p:sp>
            <p:nvSpPr>
              <p:cNvPr id="8" name="Rectangle 7">
                <a:extLst>
                  <a:ext uri="{FF2B5EF4-FFF2-40B4-BE49-F238E27FC236}">
                    <a16:creationId xmlns:a16="http://schemas.microsoft.com/office/drawing/2014/main" id="{4EAD220A-08FF-4CF3-933A-2C14BC2226AE}"/>
                  </a:ext>
                </a:extLst>
              </p:cNvPr>
              <p:cNvSpPr>
                <a:spLocks noRot="1" noChangeAspect="1" noMove="1" noResize="1" noEditPoints="1" noAdjustHandles="1" noChangeArrowheads="1" noChangeShapeType="1" noTextEdit="1"/>
              </p:cNvSpPr>
              <p:nvPr/>
            </p:nvSpPr>
            <p:spPr>
              <a:xfrm>
                <a:off x="479989" y="1532794"/>
                <a:ext cx="6111311" cy="1485900"/>
              </a:xfrm>
              <a:prstGeom prst="rect">
                <a:avLst/>
              </a:prstGeom>
              <a:blipFill>
                <a:blip r:embed="rId2"/>
                <a:stretch>
                  <a:fillRect l="-499" r="-399"/>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01192F47-C3A9-41C7-9B6E-56D4523C98D2}"/>
              </a:ext>
            </a:extLst>
          </p:cNvPr>
          <p:cNvSpPr/>
          <p:nvPr/>
        </p:nvSpPr>
        <p:spPr>
          <a:xfrm>
            <a:off x="479989" y="1532794"/>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Shortest Path Problem</a:t>
            </a:r>
          </a:p>
        </p:txBody>
      </p:sp>
      <p:sp>
        <p:nvSpPr>
          <p:cNvPr id="10" name="TextBox 9">
            <a:extLst>
              <a:ext uri="{FF2B5EF4-FFF2-40B4-BE49-F238E27FC236}">
                <a16:creationId xmlns:a16="http://schemas.microsoft.com/office/drawing/2014/main" id="{6FF2FC1F-ABCC-4D5E-B544-89D64176D161}"/>
              </a:ext>
            </a:extLst>
          </p:cNvPr>
          <p:cNvSpPr txBox="1"/>
          <p:nvPr/>
        </p:nvSpPr>
        <p:spPr>
          <a:xfrm>
            <a:off x="479989" y="3313723"/>
            <a:ext cx="11187259"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length of a path is the sum of the edge weights.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Baseline: Dijkstra’s Algorithm</a:t>
            </a:r>
          </a:p>
        </p:txBody>
      </p:sp>
    </p:spTree>
    <p:extLst>
      <p:ext uri="{BB962C8B-B14F-4D97-AF65-F5344CB8AC3E}">
        <p14:creationId xmlns:p14="http://schemas.microsoft.com/office/powerpoint/2010/main" val="16570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99B7-28F6-430E-9D8A-8C80B1DCB8D9}"/>
              </a:ext>
            </a:extLst>
          </p:cNvPr>
          <p:cNvSpPr>
            <a:spLocks noGrp="1"/>
          </p:cNvSpPr>
          <p:nvPr>
            <p:ph type="title"/>
          </p:nvPr>
        </p:nvSpPr>
        <p:spPr/>
        <p:txBody>
          <a:bodyPr/>
          <a:lstStyle/>
          <a:p>
            <a:r>
              <a:rPr lang="en-US" dirty="0"/>
              <a:t>Example Problem</a:t>
            </a:r>
          </a:p>
        </p:txBody>
      </p:sp>
      <p:grpSp>
        <p:nvGrpSpPr>
          <p:cNvPr id="4" name="Group 3">
            <a:extLst>
              <a:ext uri="{FF2B5EF4-FFF2-40B4-BE49-F238E27FC236}">
                <a16:creationId xmlns:a16="http://schemas.microsoft.com/office/drawing/2014/main" id="{1400E810-2BD0-4896-A409-A94853D43514}"/>
              </a:ext>
            </a:extLst>
          </p:cNvPr>
          <p:cNvGrpSpPr/>
          <p:nvPr/>
        </p:nvGrpSpPr>
        <p:grpSpPr>
          <a:xfrm>
            <a:off x="3489649" y="2649053"/>
            <a:ext cx="8787843" cy="4140341"/>
            <a:chOff x="3489649" y="2649053"/>
            <a:chExt cx="8787843" cy="4140341"/>
          </a:xfrm>
        </p:grpSpPr>
        <p:grpSp>
          <p:nvGrpSpPr>
            <p:cNvPr id="5" name="Group 4">
              <a:extLst>
                <a:ext uri="{FF2B5EF4-FFF2-40B4-BE49-F238E27FC236}">
                  <a16:creationId xmlns:a16="http://schemas.microsoft.com/office/drawing/2014/main" id="{BFD461ED-4936-4448-8296-34D4ACB77D00}"/>
                </a:ext>
              </a:extLst>
            </p:cNvPr>
            <p:cNvGrpSpPr/>
            <p:nvPr/>
          </p:nvGrpSpPr>
          <p:grpSpPr>
            <a:xfrm>
              <a:off x="3489649" y="2977662"/>
              <a:ext cx="8787843" cy="3726478"/>
              <a:chOff x="717544" y="2727438"/>
              <a:chExt cx="8885156" cy="3623718"/>
            </a:xfrm>
          </p:grpSpPr>
          <p:sp>
            <p:nvSpPr>
              <p:cNvPr id="14" name="Rectangle 13">
                <a:extLst>
                  <a:ext uri="{FF2B5EF4-FFF2-40B4-BE49-F238E27FC236}">
                    <a16:creationId xmlns:a16="http://schemas.microsoft.com/office/drawing/2014/main" id="{03379A1C-E059-44B8-B1AC-9C06E784AE12}"/>
                  </a:ext>
                </a:extLst>
              </p:cNvPr>
              <p:cNvSpPr/>
              <p:nvPr/>
            </p:nvSpPr>
            <p:spPr>
              <a:xfrm>
                <a:off x="886120" y="3332375"/>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Rectangle 14">
                <a:extLst>
                  <a:ext uri="{FF2B5EF4-FFF2-40B4-BE49-F238E27FC236}">
                    <a16:creationId xmlns:a16="http://schemas.microsoft.com/office/drawing/2014/main" id="{97AAAFDB-0E0C-4C9E-A501-E0B6F75CE854}"/>
                  </a:ext>
                </a:extLst>
              </p:cNvPr>
              <p:cNvSpPr/>
              <p:nvPr/>
            </p:nvSpPr>
            <p:spPr>
              <a:xfrm>
                <a:off x="5082619" y="5667080"/>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E1F242D3-45E2-4005-9489-E20D45F64777}"/>
                  </a:ext>
                </a:extLst>
              </p:cNvPr>
              <p:cNvSpPr/>
              <p:nvPr/>
            </p:nvSpPr>
            <p:spPr>
              <a:xfrm>
                <a:off x="8386714" y="3795234"/>
                <a:ext cx="829558" cy="6834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7" name="Oval 16">
                <a:extLst>
                  <a:ext uri="{FF2B5EF4-FFF2-40B4-BE49-F238E27FC236}">
                    <a16:creationId xmlns:a16="http://schemas.microsoft.com/office/drawing/2014/main" id="{A1BD3B92-4A97-4F1E-9CFE-85167670B0E2}"/>
                  </a:ext>
                </a:extLst>
              </p:cNvPr>
              <p:cNvSpPr/>
              <p:nvPr/>
            </p:nvSpPr>
            <p:spPr>
              <a:xfrm>
                <a:off x="3463565" y="3355703"/>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Oval 17">
                <a:extLst>
                  <a:ext uri="{FF2B5EF4-FFF2-40B4-BE49-F238E27FC236}">
                    <a16:creationId xmlns:a16="http://schemas.microsoft.com/office/drawing/2014/main" id="{F0EEFF86-F734-477D-B55A-4DD6FCFE8B81}"/>
                  </a:ext>
                </a:extLst>
              </p:cNvPr>
              <p:cNvSpPr/>
              <p:nvPr/>
            </p:nvSpPr>
            <p:spPr>
              <a:xfrm>
                <a:off x="2641076" y="532535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9" name="Oval 18">
                <a:extLst>
                  <a:ext uri="{FF2B5EF4-FFF2-40B4-BE49-F238E27FC236}">
                    <a16:creationId xmlns:a16="http://schemas.microsoft.com/office/drawing/2014/main" id="{B8FF1838-D75E-4105-951B-9BFF062CDF45}"/>
                  </a:ext>
                </a:extLst>
              </p:cNvPr>
              <p:cNvSpPr/>
              <p:nvPr/>
            </p:nvSpPr>
            <p:spPr>
              <a:xfrm>
                <a:off x="6496639" y="2745557"/>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1.5</a:t>
                </a:r>
              </a:p>
            </p:txBody>
          </p:sp>
          <p:sp>
            <p:nvSpPr>
              <p:cNvPr id="20" name="Oval 19">
                <a:extLst>
                  <a:ext uri="{FF2B5EF4-FFF2-40B4-BE49-F238E27FC236}">
                    <a16:creationId xmlns:a16="http://schemas.microsoft.com/office/drawing/2014/main" id="{95C57207-C220-4F2B-9C32-4D757B02472D}"/>
                  </a:ext>
                </a:extLst>
              </p:cNvPr>
              <p:cNvSpPr/>
              <p:nvPr/>
            </p:nvSpPr>
            <p:spPr>
              <a:xfrm>
                <a:off x="7102331" y="5266018"/>
                <a:ext cx="683443" cy="683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a:t>
                </a:r>
              </a:p>
            </p:txBody>
          </p:sp>
          <p:cxnSp>
            <p:nvCxnSpPr>
              <p:cNvPr id="21" name="Straight Arrow Connector 20">
                <a:extLst>
                  <a:ext uri="{FF2B5EF4-FFF2-40B4-BE49-F238E27FC236}">
                    <a16:creationId xmlns:a16="http://schemas.microsoft.com/office/drawing/2014/main" id="{753F1D2F-8151-45C3-9810-F3F611562DD6}"/>
                  </a:ext>
                </a:extLst>
              </p:cNvPr>
              <p:cNvCxnSpPr>
                <a:stCxn id="14" idx="3"/>
                <a:endCxn id="17" idx="2"/>
              </p:cNvCxnSpPr>
              <p:nvPr/>
            </p:nvCxnSpPr>
            <p:spPr>
              <a:xfrm>
                <a:off x="1715678" y="3674097"/>
                <a:ext cx="1747887" cy="233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81031E-0A8F-4BE2-BDE4-BFF32BCF8475}"/>
                  </a:ext>
                </a:extLst>
              </p:cNvPr>
              <p:cNvCxnSpPr>
                <a:cxnSpLocks/>
                <a:endCxn id="19" idx="2"/>
              </p:cNvCxnSpPr>
              <p:nvPr/>
            </p:nvCxnSpPr>
            <p:spPr>
              <a:xfrm flipV="1">
                <a:off x="1300899" y="3087279"/>
                <a:ext cx="5195740" cy="2382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520C354-A4AE-4F56-A26A-B5766F6DAF3A}"/>
                  </a:ext>
                </a:extLst>
              </p:cNvPr>
              <p:cNvCxnSpPr>
                <a:cxnSpLocks/>
                <a:stCxn id="14" idx="2"/>
                <a:endCxn id="18" idx="1"/>
              </p:cNvCxnSpPr>
              <p:nvPr/>
            </p:nvCxnSpPr>
            <p:spPr>
              <a:xfrm>
                <a:off x="1300899" y="4015819"/>
                <a:ext cx="1440265" cy="14096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BF898C-F5B8-4E19-A312-53BE6EC62F10}"/>
                  </a:ext>
                </a:extLst>
              </p:cNvPr>
              <p:cNvCxnSpPr>
                <a:cxnSpLocks/>
                <a:stCxn id="15" idx="1"/>
                <a:endCxn id="18" idx="6"/>
              </p:cNvCxnSpPr>
              <p:nvPr/>
            </p:nvCxnSpPr>
            <p:spPr>
              <a:xfrm flipH="1" flipV="1">
                <a:off x="3324519" y="5667080"/>
                <a:ext cx="1758100" cy="3417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EE5130-AE0F-4B8C-8D5C-BC7D153AA58B}"/>
                  </a:ext>
                </a:extLst>
              </p:cNvPr>
              <p:cNvCxnSpPr>
                <a:cxnSpLocks/>
                <a:stCxn id="15" idx="0"/>
                <a:endCxn id="17" idx="5"/>
              </p:cNvCxnSpPr>
              <p:nvPr/>
            </p:nvCxnSpPr>
            <p:spPr>
              <a:xfrm flipH="1" flipV="1">
                <a:off x="4046920" y="3939058"/>
                <a:ext cx="1450478" cy="1728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BCC860D-6339-4E4B-BEB4-8103A56015AC}"/>
                  </a:ext>
                </a:extLst>
              </p:cNvPr>
              <p:cNvCxnSpPr>
                <a:cxnSpLocks/>
                <a:stCxn id="15" idx="3"/>
                <a:endCxn id="20" idx="2"/>
              </p:cNvCxnSpPr>
              <p:nvPr/>
            </p:nvCxnSpPr>
            <p:spPr>
              <a:xfrm flipV="1">
                <a:off x="5912177" y="5607740"/>
                <a:ext cx="1190154" cy="4010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20DE18-1828-4EA5-B6D6-662A750699F2}"/>
                  </a:ext>
                </a:extLst>
              </p:cNvPr>
              <p:cNvCxnSpPr>
                <a:cxnSpLocks/>
                <a:stCxn id="16" idx="0"/>
                <a:endCxn id="19" idx="6"/>
              </p:cNvCxnSpPr>
              <p:nvPr/>
            </p:nvCxnSpPr>
            <p:spPr>
              <a:xfrm flipH="1" flipV="1">
                <a:off x="7180082" y="3087279"/>
                <a:ext cx="1621411" cy="7079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423F53-D80B-4DE3-8F30-B886C3C0BFE6}"/>
                  </a:ext>
                </a:extLst>
              </p:cNvPr>
              <p:cNvCxnSpPr>
                <a:cxnSpLocks/>
                <a:stCxn id="16" idx="2"/>
                <a:endCxn id="20" idx="7"/>
              </p:cNvCxnSpPr>
              <p:nvPr/>
            </p:nvCxnSpPr>
            <p:spPr>
              <a:xfrm flipH="1">
                <a:off x="7685686" y="4478678"/>
                <a:ext cx="1115807" cy="8874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9215A6-85F4-412D-817D-B9E5DBCA2B53}"/>
                  </a:ext>
                </a:extLst>
              </p:cNvPr>
              <p:cNvCxnSpPr>
                <a:cxnSpLocks/>
                <a:stCxn id="16" idx="1"/>
                <a:endCxn id="17" idx="6"/>
              </p:cNvCxnSpPr>
              <p:nvPr/>
            </p:nvCxnSpPr>
            <p:spPr>
              <a:xfrm flipH="1" flipV="1">
                <a:off x="4147008" y="3697425"/>
                <a:ext cx="4239706" cy="439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C37A9B4-D200-4C0A-B7CB-0C7A75714B0A}"/>
                  </a:ext>
                </a:extLst>
              </p:cNvPr>
              <p:cNvSpPr txBox="1"/>
              <p:nvPr/>
            </p:nvSpPr>
            <p:spPr>
              <a:xfrm>
                <a:off x="717544" y="4598953"/>
                <a:ext cx="1347346" cy="461665"/>
              </a:xfrm>
              <a:prstGeom prst="rect">
                <a:avLst/>
              </a:prstGeom>
              <a:noFill/>
            </p:spPr>
            <p:txBody>
              <a:bodyPr wrap="square" rtlCol="0">
                <a:spAutoFit/>
              </a:bodyPr>
              <a:lstStyle/>
              <a:p>
                <a:r>
                  <a:rPr lang="en-US" sz="2400" dirty="0"/>
                  <a:t>$3/unit</a:t>
                </a:r>
              </a:p>
            </p:txBody>
          </p:sp>
          <p:sp>
            <p:nvSpPr>
              <p:cNvPr id="31" name="TextBox 30">
                <a:extLst>
                  <a:ext uri="{FF2B5EF4-FFF2-40B4-BE49-F238E27FC236}">
                    <a16:creationId xmlns:a16="http://schemas.microsoft.com/office/drawing/2014/main" id="{6E0E5D11-4E00-4467-A969-8C820E9803E2}"/>
                  </a:ext>
                </a:extLst>
              </p:cNvPr>
              <p:cNvSpPr txBox="1"/>
              <p:nvPr/>
            </p:nvSpPr>
            <p:spPr>
              <a:xfrm>
                <a:off x="3638868" y="5394143"/>
                <a:ext cx="1347346" cy="461665"/>
              </a:xfrm>
              <a:prstGeom prst="rect">
                <a:avLst/>
              </a:prstGeom>
              <a:noFill/>
            </p:spPr>
            <p:txBody>
              <a:bodyPr wrap="square" rtlCol="0">
                <a:spAutoFit/>
              </a:bodyPr>
              <a:lstStyle/>
              <a:p>
                <a:r>
                  <a:rPr lang="en-US" sz="2400" dirty="0"/>
                  <a:t>$2/unit</a:t>
                </a:r>
              </a:p>
            </p:txBody>
          </p:sp>
          <p:sp>
            <p:nvSpPr>
              <p:cNvPr id="32" name="TextBox 31">
                <a:extLst>
                  <a:ext uri="{FF2B5EF4-FFF2-40B4-BE49-F238E27FC236}">
                    <a16:creationId xmlns:a16="http://schemas.microsoft.com/office/drawing/2014/main" id="{F3770009-A52A-432C-9194-6AA3D53DA7F9}"/>
                  </a:ext>
                </a:extLst>
              </p:cNvPr>
              <p:cNvSpPr txBox="1"/>
              <p:nvPr/>
            </p:nvSpPr>
            <p:spPr>
              <a:xfrm>
                <a:off x="4608743" y="4415204"/>
                <a:ext cx="1347346" cy="461665"/>
              </a:xfrm>
              <a:prstGeom prst="rect">
                <a:avLst/>
              </a:prstGeom>
              <a:noFill/>
            </p:spPr>
            <p:txBody>
              <a:bodyPr wrap="square" rtlCol="0">
                <a:spAutoFit/>
              </a:bodyPr>
              <a:lstStyle/>
              <a:p>
                <a:r>
                  <a:rPr lang="en-US" sz="2400" dirty="0"/>
                  <a:t>$1.5/unit</a:t>
                </a:r>
              </a:p>
            </p:txBody>
          </p:sp>
          <p:sp>
            <p:nvSpPr>
              <p:cNvPr id="33" name="TextBox 32">
                <a:extLst>
                  <a:ext uri="{FF2B5EF4-FFF2-40B4-BE49-F238E27FC236}">
                    <a16:creationId xmlns:a16="http://schemas.microsoft.com/office/drawing/2014/main" id="{1C83C761-6232-4405-9895-F9EDDE1934BA}"/>
                  </a:ext>
                </a:extLst>
              </p:cNvPr>
              <p:cNvSpPr txBox="1"/>
              <p:nvPr/>
            </p:nvSpPr>
            <p:spPr>
              <a:xfrm>
                <a:off x="5956088" y="5889491"/>
                <a:ext cx="1359111" cy="461665"/>
              </a:xfrm>
              <a:prstGeom prst="rect">
                <a:avLst/>
              </a:prstGeom>
              <a:noFill/>
            </p:spPr>
            <p:txBody>
              <a:bodyPr wrap="square" rtlCol="0">
                <a:spAutoFit/>
              </a:bodyPr>
              <a:lstStyle/>
              <a:p>
                <a:r>
                  <a:rPr lang="en-US" sz="2400" dirty="0"/>
                  <a:t>$4.5/unit</a:t>
                </a:r>
              </a:p>
            </p:txBody>
          </p:sp>
          <p:sp>
            <p:nvSpPr>
              <p:cNvPr id="34" name="TextBox 33">
                <a:extLst>
                  <a:ext uri="{FF2B5EF4-FFF2-40B4-BE49-F238E27FC236}">
                    <a16:creationId xmlns:a16="http://schemas.microsoft.com/office/drawing/2014/main" id="{D56C8432-FCAB-4861-BD93-E1FB751DDA19}"/>
                  </a:ext>
                </a:extLst>
              </p:cNvPr>
              <p:cNvSpPr txBox="1"/>
              <p:nvPr/>
            </p:nvSpPr>
            <p:spPr>
              <a:xfrm>
                <a:off x="8243589" y="4752802"/>
                <a:ext cx="1359111" cy="461665"/>
              </a:xfrm>
              <a:prstGeom prst="rect">
                <a:avLst/>
              </a:prstGeom>
              <a:noFill/>
            </p:spPr>
            <p:txBody>
              <a:bodyPr wrap="square" rtlCol="0">
                <a:spAutoFit/>
              </a:bodyPr>
              <a:lstStyle/>
              <a:p>
                <a:r>
                  <a:rPr lang="en-US" sz="2400" dirty="0"/>
                  <a:t>$8/unit</a:t>
                </a:r>
              </a:p>
            </p:txBody>
          </p:sp>
          <p:sp>
            <p:nvSpPr>
              <p:cNvPr id="35" name="TextBox 34">
                <a:extLst>
                  <a:ext uri="{FF2B5EF4-FFF2-40B4-BE49-F238E27FC236}">
                    <a16:creationId xmlns:a16="http://schemas.microsoft.com/office/drawing/2014/main" id="{D74FB58D-576E-405C-B34A-28D2FEFCC04F}"/>
                  </a:ext>
                </a:extLst>
              </p:cNvPr>
              <p:cNvSpPr txBox="1"/>
              <p:nvPr/>
            </p:nvSpPr>
            <p:spPr>
              <a:xfrm>
                <a:off x="5969183" y="3531865"/>
                <a:ext cx="1359111" cy="461665"/>
              </a:xfrm>
              <a:prstGeom prst="rect">
                <a:avLst/>
              </a:prstGeom>
              <a:noFill/>
            </p:spPr>
            <p:txBody>
              <a:bodyPr wrap="square" rtlCol="0">
                <a:spAutoFit/>
              </a:bodyPr>
              <a:lstStyle/>
              <a:p>
                <a:r>
                  <a:rPr lang="en-US" sz="2400" dirty="0"/>
                  <a:t>$4/unit</a:t>
                </a:r>
              </a:p>
            </p:txBody>
          </p:sp>
          <p:sp>
            <p:nvSpPr>
              <p:cNvPr id="36" name="TextBox 35">
                <a:extLst>
                  <a:ext uri="{FF2B5EF4-FFF2-40B4-BE49-F238E27FC236}">
                    <a16:creationId xmlns:a16="http://schemas.microsoft.com/office/drawing/2014/main" id="{98DAC007-2282-429F-80F4-03D1BA3C5F5E}"/>
                  </a:ext>
                </a:extLst>
              </p:cNvPr>
              <p:cNvSpPr txBox="1"/>
              <p:nvPr/>
            </p:nvSpPr>
            <p:spPr>
              <a:xfrm>
                <a:off x="7785774" y="3059444"/>
                <a:ext cx="1359111" cy="461665"/>
              </a:xfrm>
              <a:prstGeom prst="rect">
                <a:avLst/>
              </a:prstGeom>
              <a:noFill/>
            </p:spPr>
            <p:txBody>
              <a:bodyPr wrap="square" rtlCol="0">
                <a:spAutoFit/>
              </a:bodyPr>
              <a:lstStyle/>
              <a:p>
                <a:r>
                  <a:rPr lang="en-US" sz="2400" dirty="0"/>
                  <a:t>$2/unit</a:t>
                </a:r>
              </a:p>
            </p:txBody>
          </p:sp>
          <p:sp>
            <p:nvSpPr>
              <p:cNvPr id="37" name="TextBox 36">
                <a:extLst>
                  <a:ext uri="{FF2B5EF4-FFF2-40B4-BE49-F238E27FC236}">
                    <a16:creationId xmlns:a16="http://schemas.microsoft.com/office/drawing/2014/main" id="{6869A627-FDA1-41D1-85B2-26C5F9E4D9C9}"/>
                  </a:ext>
                </a:extLst>
              </p:cNvPr>
              <p:cNvSpPr txBox="1"/>
              <p:nvPr/>
            </p:nvSpPr>
            <p:spPr>
              <a:xfrm>
                <a:off x="3218243" y="2727438"/>
                <a:ext cx="1359111" cy="461665"/>
              </a:xfrm>
              <a:prstGeom prst="rect">
                <a:avLst/>
              </a:prstGeom>
              <a:noFill/>
            </p:spPr>
            <p:txBody>
              <a:bodyPr wrap="square" rtlCol="0">
                <a:spAutoFit/>
              </a:bodyPr>
              <a:lstStyle/>
              <a:p>
                <a:r>
                  <a:rPr lang="en-US" sz="2400" dirty="0"/>
                  <a:t>$1.5/unit</a:t>
                </a:r>
              </a:p>
            </p:txBody>
          </p:sp>
          <p:sp>
            <p:nvSpPr>
              <p:cNvPr id="38" name="TextBox 37">
                <a:extLst>
                  <a:ext uri="{FF2B5EF4-FFF2-40B4-BE49-F238E27FC236}">
                    <a16:creationId xmlns:a16="http://schemas.microsoft.com/office/drawing/2014/main" id="{CDD3CF10-1D48-4626-81F8-04541F720475}"/>
                  </a:ext>
                </a:extLst>
              </p:cNvPr>
              <p:cNvSpPr txBox="1"/>
              <p:nvPr/>
            </p:nvSpPr>
            <p:spPr>
              <a:xfrm>
                <a:off x="1873103" y="3626366"/>
                <a:ext cx="1359111" cy="461665"/>
              </a:xfrm>
              <a:prstGeom prst="rect">
                <a:avLst/>
              </a:prstGeom>
              <a:noFill/>
            </p:spPr>
            <p:txBody>
              <a:bodyPr wrap="square" rtlCol="0">
                <a:spAutoFit/>
              </a:bodyPr>
              <a:lstStyle/>
              <a:p>
                <a:r>
                  <a:rPr lang="en-US" sz="2400" dirty="0"/>
                  <a:t>$4/unit</a:t>
                </a:r>
              </a:p>
            </p:txBody>
          </p:sp>
        </p:grpSp>
        <p:sp>
          <p:nvSpPr>
            <p:cNvPr id="6" name="TextBox 5">
              <a:extLst>
                <a:ext uri="{FF2B5EF4-FFF2-40B4-BE49-F238E27FC236}">
                  <a16:creationId xmlns:a16="http://schemas.microsoft.com/office/drawing/2014/main" id="{B6AA15A9-9ED5-450F-AFCC-EB6712D011FD}"/>
                </a:ext>
              </a:extLst>
            </p:cNvPr>
            <p:cNvSpPr txBox="1"/>
            <p:nvPr/>
          </p:nvSpPr>
          <p:spPr>
            <a:xfrm>
              <a:off x="3519879" y="3086097"/>
              <a:ext cx="432328" cy="523220"/>
            </a:xfrm>
            <a:prstGeom prst="rect">
              <a:avLst/>
            </a:prstGeom>
            <a:noFill/>
          </p:spPr>
          <p:txBody>
            <a:bodyPr wrap="square" rtlCol="0">
              <a:spAutoFit/>
            </a:bodyPr>
            <a:lstStyle/>
            <a:p>
              <a:r>
                <a:rPr lang="en-US" sz="2800" dirty="0">
                  <a:solidFill>
                    <a:srgbClr val="C00000"/>
                  </a:solidFill>
                </a:rPr>
                <a:t>A</a:t>
              </a:r>
            </a:p>
          </p:txBody>
        </p:sp>
        <p:sp>
          <p:nvSpPr>
            <p:cNvPr id="7" name="TextBox 6">
              <a:extLst>
                <a:ext uri="{FF2B5EF4-FFF2-40B4-BE49-F238E27FC236}">
                  <a16:creationId xmlns:a16="http://schemas.microsoft.com/office/drawing/2014/main" id="{DC902D05-7479-43A4-8D26-55C9AEDA793C}"/>
                </a:ext>
              </a:extLst>
            </p:cNvPr>
            <p:cNvSpPr txBox="1"/>
            <p:nvPr/>
          </p:nvSpPr>
          <p:spPr>
            <a:xfrm>
              <a:off x="11563508" y="3609317"/>
              <a:ext cx="432328" cy="523220"/>
            </a:xfrm>
            <a:prstGeom prst="rect">
              <a:avLst/>
            </a:prstGeom>
            <a:noFill/>
          </p:spPr>
          <p:txBody>
            <a:bodyPr wrap="square" rtlCol="0">
              <a:spAutoFit/>
            </a:bodyPr>
            <a:lstStyle/>
            <a:p>
              <a:r>
                <a:rPr lang="en-US" sz="2800" dirty="0">
                  <a:solidFill>
                    <a:srgbClr val="C00000"/>
                  </a:solidFill>
                </a:rPr>
                <a:t>C</a:t>
              </a:r>
            </a:p>
          </p:txBody>
        </p:sp>
        <p:sp>
          <p:nvSpPr>
            <p:cNvPr id="8" name="TextBox 7">
              <a:extLst>
                <a:ext uri="{FF2B5EF4-FFF2-40B4-BE49-F238E27FC236}">
                  <a16:creationId xmlns:a16="http://schemas.microsoft.com/office/drawing/2014/main" id="{FD956E52-44BC-414C-9DC4-693F1B8CB9CD}"/>
                </a:ext>
              </a:extLst>
            </p:cNvPr>
            <p:cNvSpPr txBox="1"/>
            <p:nvPr/>
          </p:nvSpPr>
          <p:spPr>
            <a:xfrm>
              <a:off x="4908895" y="5938968"/>
              <a:ext cx="432328" cy="523220"/>
            </a:xfrm>
            <a:prstGeom prst="rect">
              <a:avLst/>
            </a:prstGeom>
            <a:noFill/>
          </p:spPr>
          <p:txBody>
            <a:bodyPr wrap="square" rtlCol="0">
              <a:spAutoFit/>
            </a:bodyPr>
            <a:lstStyle/>
            <a:p>
              <a:r>
                <a:rPr lang="en-US" sz="2800" dirty="0">
                  <a:solidFill>
                    <a:schemeClr val="accent1"/>
                  </a:solidFill>
                </a:rPr>
                <a:t>1</a:t>
              </a:r>
            </a:p>
          </p:txBody>
        </p:sp>
        <p:sp>
          <p:nvSpPr>
            <p:cNvPr id="9" name="TextBox 8">
              <a:extLst>
                <a:ext uri="{FF2B5EF4-FFF2-40B4-BE49-F238E27FC236}">
                  <a16:creationId xmlns:a16="http://schemas.microsoft.com/office/drawing/2014/main" id="{3926A7EC-465F-4AF6-938B-38F322A28144}"/>
                </a:ext>
              </a:extLst>
            </p:cNvPr>
            <p:cNvSpPr txBox="1"/>
            <p:nvPr/>
          </p:nvSpPr>
          <p:spPr>
            <a:xfrm>
              <a:off x="6033009" y="4158035"/>
              <a:ext cx="432328" cy="523220"/>
            </a:xfrm>
            <a:prstGeom prst="rect">
              <a:avLst/>
            </a:prstGeom>
            <a:noFill/>
          </p:spPr>
          <p:txBody>
            <a:bodyPr wrap="square" rtlCol="0">
              <a:spAutoFit/>
            </a:bodyPr>
            <a:lstStyle/>
            <a:p>
              <a:r>
                <a:rPr lang="en-US" sz="2800" dirty="0">
                  <a:solidFill>
                    <a:schemeClr val="accent1"/>
                  </a:solidFill>
                </a:rPr>
                <a:t>2</a:t>
              </a:r>
            </a:p>
          </p:txBody>
        </p:sp>
        <p:sp>
          <p:nvSpPr>
            <p:cNvPr id="10" name="TextBox 9">
              <a:extLst>
                <a:ext uri="{FF2B5EF4-FFF2-40B4-BE49-F238E27FC236}">
                  <a16:creationId xmlns:a16="http://schemas.microsoft.com/office/drawing/2014/main" id="{27C10652-530E-4F72-BEA6-1125E23C2BB4}"/>
                </a:ext>
              </a:extLst>
            </p:cNvPr>
            <p:cNvSpPr txBox="1"/>
            <p:nvPr/>
          </p:nvSpPr>
          <p:spPr>
            <a:xfrm>
              <a:off x="8885611" y="2649053"/>
              <a:ext cx="432328" cy="523220"/>
            </a:xfrm>
            <a:prstGeom prst="rect">
              <a:avLst/>
            </a:prstGeom>
            <a:noFill/>
          </p:spPr>
          <p:txBody>
            <a:bodyPr wrap="square" rtlCol="0">
              <a:spAutoFit/>
            </a:bodyPr>
            <a:lstStyle/>
            <a:p>
              <a:r>
                <a:rPr lang="en-US" sz="2800" dirty="0">
                  <a:solidFill>
                    <a:schemeClr val="accent1"/>
                  </a:solidFill>
                </a:rPr>
                <a:t>3</a:t>
              </a:r>
            </a:p>
          </p:txBody>
        </p:sp>
        <p:sp>
          <p:nvSpPr>
            <p:cNvPr id="11" name="TextBox 10">
              <a:extLst>
                <a:ext uri="{FF2B5EF4-FFF2-40B4-BE49-F238E27FC236}">
                  <a16:creationId xmlns:a16="http://schemas.microsoft.com/office/drawing/2014/main" id="{62BC79E4-000E-420E-8B8A-FFFE9DF42257}"/>
                </a:ext>
              </a:extLst>
            </p:cNvPr>
            <p:cNvSpPr txBox="1"/>
            <p:nvPr/>
          </p:nvSpPr>
          <p:spPr>
            <a:xfrm>
              <a:off x="9494831" y="5382149"/>
              <a:ext cx="432328" cy="523220"/>
            </a:xfrm>
            <a:prstGeom prst="rect">
              <a:avLst/>
            </a:prstGeom>
            <a:noFill/>
          </p:spPr>
          <p:txBody>
            <a:bodyPr wrap="square" rtlCol="0">
              <a:spAutoFit/>
            </a:bodyPr>
            <a:lstStyle/>
            <a:p>
              <a:r>
                <a:rPr lang="en-US" sz="2800" dirty="0">
                  <a:solidFill>
                    <a:schemeClr val="accent1"/>
                  </a:solidFill>
                </a:rPr>
                <a:t>4</a:t>
              </a:r>
            </a:p>
          </p:txBody>
        </p:sp>
        <p:sp>
          <p:nvSpPr>
            <p:cNvPr id="13" name="TextBox 12">
              <a:extLst>
                <a:ext uri="{FF2B5EF4-FFF2-40B4-BE49-F238E27FC236}">
                  <a16:creationId xmlns:a16="http://schemas.microsoft.com/office/drawing/2014/main" id="{E3AF9453-B9F2-4550-87FC-9E4983332030}"/>
                </a:ext>
              </a:extLst>
            </p:cNvPr>
            <p:cNvSpPr txBox="1"/>
            <p:nvPr/>
          </p:nvSpPr>
          <p:spPr>
            <a:xfrm>
              <a:off x="7363543" y="6266174"/>
              <a:ext cx="432328" cy="523220"/>
            </a:xfrm>
            <a:prstGeom prst="rect">
              <a:avLst/>
            </a:prstGeom>
            <a:noFill/>
          </p:spPr>
          <p:txBody>
            <a:bodyPr wrap="square" rtlCol="0">
              <a:spAutoFit/>
            </a:bodyPr>
            <a:lstStyle/>
            <a:p>
              <a:r>
                <a:rPr lang="en-US" sz="2800" dirty="0">
                  <a:solidFill>
                    <a:srgbClr val="C00000"/>
                  </a:solidFill>
                </a:rPr>
                <a:t>B</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FE702D0-92E3-4B46-AD27-3FBEABCF2306}"/>
                  </a:ext>
                </a:extLst>
              </p:cNvPr>
              <p:cNvSpPr txBox="1"/>
              <p:nvPr/>
            </p:nvSpPr>
            <p:spPr>
              <a:xfrm>
                <a:off x="3793026" y="1197348"/>
                <a:ext cx="3252246" cy="1513876"/>
              </a:xfrm>
              <a:prstGeom prst="rect">
                <a:avLst/>
              </a:prstGeom>
              <a:noFill/>
            </p:spPr>
            <p:txBody>
              <a:bodyPr wrap="square" rtlCol="0">
                <a:spAutoFit/>
              </a:bodyPr>
              <a:lstStyle/>
              <a:p>
                <a:r>
                  <a:rPr lang="en-US" dirty="0"/>
                  <a:t>Gardens each get enough soil: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,1</m:t>
                        </m:r>
                      </m:sub>
                    </m:sSub>
                    <m:r>
                      <a:rPr lang="en-US" b="0" i="1" smtClean="0">
                        <a:latin typeface="Cambria Math" panose="02040503050406030204" pitchFamily="18" charset="0"/>
                      </a:rPr>
                      <m:t>≥4</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≥5</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,3</m:t>
                        </m:r>
                      </m:sub>
                    </m:sSub>
                    <m:r>
                      <a:rPr lang="en-US" b="0" i="1" smtClean="0">
                        <a:latin typeface="Cambria Math" panose="02040503050406030204" pitchFamily="18" charset="0"/>
                      </a:rPr>
                      <m:t>≥1.5</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,4</m:t>
                        </m:r>
                      </m:sub>
                    </m:sSub>
                    <m:r>
                      <a:rPr lang="en-US" b="0" i="1" smtClean="0">
                        <a:latin typeface="Cambria Math" panose="02040503050406030204" pitchFamily="18" charset="0"/>
                      </a:rPr>
                      <m:t>≥2.5 </m:t>
                    </m:r>
                  </m:oMath>
                </a14:m>
                <a:r>
                  <a:rPr lang="en-US" dirty="0"/>
                  <a:t> </a:t>
                </a:r>
              </a:p>
            </p:txBody>
          </p:sp>
        </mc:Choice>
        <mc:Fallback xmlns="">
          <p:sp>
            <p:nvSpPr>
              <p:cNvPr id="39" name="TextBox 38">
                <a:extLst>
                  <a:ext uri="{FF2B5EF4-FFF2-40B4-BE49-F238E27FC236}">
                    <a16:creationId xmlns:a16="http://schemas.microsoft.com/office/drawing/2014/main" id="{4FE702D0-92E3-4B46-AD27-3FBEABCF2306}"/>
                  </a:ext>
                </a:extLst>
              </p:cNvPr>
              <p:cNvSpPr txBox="1">
                <a:spLocks noRot="1" noChangeAspect="1" noMove="1" noResize="1" noEditPoints="1" noAdjustHandles="1" noChangeArrowheads="1" noChangeShapeType="1" noTextEdit="1"/>
              </p:cNvSpPr>
              <p:nvPr/>
            </p:nvSpPr>
            <p:spPr>
              <a:xfrm>
                <a:off x="3793026" y="1197348"/>
                <a:ext cx="3252246" cy="1513876"/>
              </a:xfrm>
              <a:prstGeom prst="rect">
                <a:avLst/>
              </a:prstGeom>
              <a:blipFill>
                <a:blip r:embed="rId2"/>
                <a:stretch>
                  <a:fillRect l="-1498" t="-2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B490C0-DAE3-4584-B8F2-D954F28D8D5E}"/>
                  </a:ext>
                </a:extLst>
              </p:cNvPr>
              <p:cNvSpPr txBox="1"/>
              <p:nvPr/>
            </p:nvSpPr>
            <p:spPr>
              <a:xfrm>
                <a:off x="9448700" y="1330385"/>
                <a:ext cx="3252246" cy="668645"/>
              </a:xfrm>
              <a:prstGeom prst="rect">
                <a:avLst/>
              </a:prstGeom>
              <a:noFill/>
            </p:spPr>
            <p:txBody>
              <a:bodyPr wrap="square" rtlCol="0">
                <a:spAutoFit/>
              </a:bodyPr>
              <a:lstStyle/>
              <a:p>
                <a:r>
                  <a:rPr lang="en-US" dirty="0"/>
                  <a:t>No anti-soil:</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≥0</m:t>
                    </m:r>
                  </m:oMath>
                </a14:m>
                <a:r>
                  <a:rPr lang="en-US" dirty="0"/>
                  <a:t>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endParaRPr lang="en-US" dirty="0"/>
              </a:p>
            </p:txBody>
          </p:sp>
        </mc:Choice>
        <mc:Fallback xmlns="">
          <p:sp>
            <p:nvSpPr>
              <p:cNvPr id="40" name="TextBox 39">
                <a:extLst>
                  <a:ext uri="{FF2B5EF4-FFF2-40B4-BE49-F238E27FC236}">
                    <a16:creationId xmlns:a16="http://schemas.microsoft.com/office/drawing/2014/main" id="{C8B490C0-DAE3-4584-B8F2-D954F28D8D5E}"/>
                  </a:ext>
                </a:extLst>
              </p:cNvPr>
              <p:cNvSpPr txBox="1">
                <a:spLocks noRot="1" noChangeAspect="1" noMove="1" noResize="1" noEditPoints="1" noAdjustHandles="1" noChangeArrowheads="1" noChangeShapeType="1" noTextEdit="1"/>
              </p:cNvSpPr>
              <p:nvPr/>
            </p:nvSpPr>
            <p:spPr>
              <a:xfrm>
                <a:off x="9448700" y="1330385"/>
                <a:ext cx="3252246" cy="668645"/>
              </a:xfrm>
              <a:prstGeom prst="rect">
                <a:avLst/>
              </a:prstGeom>
              <a:blipFill>
                <a:blip r:embed="rId3"/>
                <a:stretch>
                  <a:fillRect l="-1689" t="-4545"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6732C9E-F72C-46CC-80E9-03497BDE73B7}"/>
                  </a:ext>
                </a:extLst>
              </p:cNvPr>
              <p:cNvSpPr txBox="1"/>
              <p:nvPr/>
            </p:nvSpPr>
            <p:spPr>
              <a:xfrm>
                <a:off x="7033952" y="1347021"/>
                <a:ext cx="3252246" cy="1236877"/>
              </a:xfrm>
              <a:prstGeom prst="rect">
                <a:avLst/>
              </a:prstGeom>
              <a:noFill/>
            </p:spPr>
            <p:txBody>
              <a:bodyPr wrap="square" rtlCol="0">
                <a:spAutoFit/>
              </a:bodyPr>
              <a:lstStyle/>
              <a:p>
                <a:r>
                  <a:rPr lang="en-US" dirty="0"/>
                  <a:t>Can’t overuse a pile: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r>
                          <a:rPr lang="en-US" b="0" i="1" smtClean="0">
                            <a:latin typeface="Cambria Math" panose="02040503050406030204" pitchFamily="18" charset="0"/>
                          </a:rPr>
                          <m:t>,3</m:t>
                        </m:r>
                      </m:sub>
                    </m:sSub>
                    <m:r>
                      <a:rPr lang="en-US" b="0" i="1" smtClean="0">
                        <a:latin typeface="Cambria Math" panose="02040503050406030204" pitchFamily="18" charset="0"/>
                      </a:rPr>
                      <m:t>≤7</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r>
                          <a:rPr lang="en-US" b="0" i="1" smtClean="0">
                            <a:latin typeface="Cambria Math" panose="02040503050406030204" pitchFamily="18" charset="0"/>
                          </a:rPr>
                          <m:t>,4</m:t>
                        </m:r>
                      </m:sub>
                    </m:sSub>
                    <m:r>
                      <a:rPr lang="en-US" b="0" i="1" smtClean="0">
                        <a:latin typeface="Cambria Math" panose="02040503050406030204" pitchFamily="18" charset="0"/>
                      </a:rPr>
                      <m:t>≤3</m:t>
                    </m:r>
                  </m:oMath>
                </a14:m>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𝐶</m:t>
                        </m:r>
                        <m:r>
                          <a:rPr lang="en-US" b="0" i="1" smtClean="0">
                            <a:latin typeface="Cambria Math" panose="02040503050406030204" pitchFamily="18" charset="0"/>
                          </a:rPr>
                          <m:t>,4</m:t>
                        </m:r>
                      </m:sub>
                    </m:sSub>
                    <m:r>
                      <a:rPr lang="en-US" b="0" i="1" smtClean="0">
                        <a:latin typeface="Cambria Math" panose="02040503050406030204" pitchFamily="18" charset="0"/>
                      </a:rPr>
                      <m:t>≤10</m:t>
                    </m:r>
                  </m:oMath>
                </a14:m>
                <a:r>
                  <a:rPr lang="en-US" dirty="0"/>
                  <a:t> </a:t>
                </a:r>
              </a:p>
            </p:txBody>
          </p:sp>
        </mc:Choice>
        <mc:Fallback xmlns="">
          <p:sp>
            <p:nvSpPr>
              <p:cNvPr id="41" name="TextBox 40">
                <a:extLst>
                  <a:ext uri="{FF2B5EF4-FFF2-40B4-BE49-F238E27FC236}">
                    <a16:creationId xmlns:a16="http://schemas.microsoft.com/office/drawing/2014/main" id="{B6732C9E-F72C-46CC-80E9-03497BDE73B7}"/>
                  </a:ext>
                </a:extLst>
              </p:cNvPr>
              <p:cNvSpPr txBox="1">
                <a:spLocks noRot="1" noChangeAspect="1" noMove="1" noResize="1" noEditPoints="1" noAdjustHandles="1" noChangeArrowheads="1" noChangeShapeType="1" noTextEdit="1"/>
              </p:cNvSpPr>
              <p:nvPr/>
            </p:nvSpPr>
            <p:spPr>
              <a:xfrm>
                <a:off x="7033952" y="1347021"/>
                <a:ext cx="3252246" cy="1236877"/>
              </a:xfrm>
              <a:prstGeom prst="rect">
                <a:avLst/>
              </a:prstGeom>
              <a:blipFill>
                <a:blip r:embed="rId4"/>
                <a:stretch>
                  <a:fillRect l="-1689" t="-2956"/>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515CF8BA-2202-4A2D-883D-997ADAE70185}"/>
              </a:ext>
            </a:extLst>
          </p:cNvPr>
          <p:cNvSpPr txBox="1"/>
          <p:nvPr/>
        </p:nvSpPr>
        <p:spPr>
          <a:xfrm>
            <a:off x="8710043" y="5661038"/>
            <a:ext cx="655162" cy="461665"/>
          </a:xfrm>
          <a:prstGeom prst="rect">
            <a:avLst/>
          </a:prstGeom>
          <a:noFill/>
          <a:ln w="38100">
            <a:solidFill>
              <a:schemeClr val="accent4"/>
            </a:solidFill>
          </a:ln>
        </p:spPr>
        <p:txBody>
          <a:bodyPr wrap="square" rtlCol="0">
            <a:spAutoFit/>
          </a:bodyPr>
          <a:lstStyle/>
          <a:p>
            <a:r>
              <a:rPr lang="en-US" sz="2400" dirty="0"/>
              <a:t>2.5</a:t>
            </a:r>
          </a:p>
        </p:txBody>
      </p:sp>
      <p:sp>
        <p:nvSpPr>
          <p:cNvPr id="46" name="Rectangle 45">
            <a:extLst>
              <a:ext uri="{FF2B5EF4-FFF2-40B4-BE49-F238E27FC236}">
                <a16:creationId xmlns:a16="http://schemas.microsoft.com/office/drawing/2014/main" id="{CA527A2F-955B-421E-BFF7-644762C2A830}"/>
              </a:ext>
            </a:extLst>
          </p:cNvPr>
          <p:cNvSpPr/>
          <p:nvPr/>
        </p:nvSpPr>
        <p:spPr>
          <a:xfrm>
            <a:off x="575239" y="3280362"/>
            <a:ext cx="2741508" cy="795376"/>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feasible point.</a:t>
            </a:r>
          </a:p>
          <a:p>
            <a:pPr algn="ctr"/>
            <a:r>
              <a:rPr lang="en-US" dirty="0">
                <a:solidFill>
                  <a:schemeClr val="tx1"/>
                </a:solidFill>
              </a:rPr>
              <a:t>Objective: 44.25</a:t>
            </a:r>
          </a:p>
        </p:txBody>
      </p:sp>
      <p:sp>
        <p:nvSpPr>
          <p:cNvPr id="47" name="TextBox 46">
            <a:extLst>
              <a:ext uri="{FF2B5EF4-FFF2-40B4-BE49-F238E27FC236}">
                <a16:creationId xmlns:a16="http://schemas.microsoft.com/office/drawing/2014/main" id="{D6C8918A-9AFE-4D65-9EC0-082120CB4C5A}"/>
              </a:ext>
            </a:extLst>
          </p:cNvPr>
          <p:cNvSpPr txBox="1"/>
          <p:nvPr/>
        </p:nvSpPr>
        <p:spPr>
          <a:xfrm>
            <a:off x="7229338" y="4366573"/>
            <a:ext cx="655162" cy="461665"/>
          </a:xfrm>
          <a:prstGeom prst="rect">
            <a:avLst/>
          </a:prstGeom>
          <a:noFill/>
          <a:ln w="38100">
            <a:solidFill>
              <a:schemeClr val="accent4"/>
            </a:solidFill>
          </a:ln>
        </p:spPr>
        <p:txBody>
          <a:bodyPr wrap="square" rtlCol="0">
            <a:spAutoFit/>
          </a:bodyPr>
          <a:lstStyle/>
          <a:p>
            <a:r>
              <a:rPr lang="en-US" sz="2400" dirty="0"/>
              <a:t>0.5</a:t>
            </a:r>
          </a:p>
        </p:txBody>
      </p:sp>
      <p:sp>
        <p:nvSpPr>
          <p:cNvPr id="48" name="TextBox 47">
            <a:extLst>
              <a:ext uri="{FF2B5EF4-FFF2-40B4-BE49-F238E27FC236}">
                <a16:creationId xmlns:a16="http://schemas.microsoft.com/office/drawing/2014/main" id="{46C6F5A8-A109-49D2-AEE2-F916B6A06B54}"/>
              </a:ext>
            </a:extLst>
          </p:cNvPr>
          <p:cNvSpPr txBox="1"/>
          <p:nvPr/>
        </p:nvSpPr>
        <p:spPr>
          <a:xfrm>
            <a:off x="4379708" y="5304384"/>
            <a:ext cx="655162" cy="461665"/>
          </a:xfrm>
          <a:prstGeom prst="rect">
            <a:avLst/>
          </a:prstGeom>
          <a:noFill/>
          <a:ln w="38100">
            <a:solidFill>
              <a:schemeClr val="accent4"/>
            </a:solidFill>
          </a:ln>
        </p:spPr>
        <p:txBody>
          <a:bodyPr wrap="square" rtlCol="0">
            <a:spAutoFit/>
          </a:bodyPr>
          <a:lstStyle/>
          <a:p>
            <a:r>
              <a:rPr lang="en-US" sz="2400" dirty="0"/>
              <a:t>4</a:t>
            </a:r>
          </a:p>
        </p:txBody>
      </p:sp>
      <p:sp>
        <p:nvSpPr>
          <p:cNvPr id="49" name="TextBox 48">
            <a:extLst>
              <a:ext uri="{FF2B5EF4-FFF2-40B4-BE49-F238E27FC236}">
                <a16:creationId xmlns:a16="http://schemas.microsoft.com/office/drawing/2014/main" id="{F9BA99AC-957E-4556-8E0C-006A035E955F}"/>
              </a:ext>
            </a:extLst>
          </p:cNvPr>
          <p:cNvSpPr txBox="1"/>
          <p:nvPr/>
        </p:nvSpPr>
        <p:spPr>
          <a:xfrm>
            <a:off x="4814150" y="2946878"/>
            <a:ext cx="655162" cy="461665"/>
          </a:xfrm>
          <a:prstGeom prst="rect">
            <a:avLst/>
          </a:prstGeom>
          <a:noFill/>
          <a:ln w="38100">
            <a:solidFill>
              <a:schemeClr val="accent4"/>
            </a:solidFill>
          </a:ln>
        </p:spPr>
        <p:txBody>
          <a:bodyPr wrap="square" rtlCol="0">
            <a:spAutoFit/>
          </a:bodyPr>
          <a:lstStyle/>
          <a:p>
            <a:r>
              <a:rPr lang="en-US" sz="2400" dirty="0"/>
              <a:t>1.5</a:t>
            </a:r>
          </a:p>
        </p:txBody>
      </p:sp>
      <p:sp>
        <p:nvSpPr>
          <p:cNvPr id="50" name="TextBox 49">
            <a:extLst>
              <a:ext uri="{FF2B5EF4-FFF2-40B4-BE49-F238E27FC236}">
                <a16:creationId xmlns:a16="http://schemas.microsoft.com/office/drawing/2014/main" id="{E1C7B664-0B2F-4736-88E1-23D90C7A9CE1}"/>
              </a:ext>
            </a:extLst>
          </p:cNvPr>
          <p:cNvSpPr txBox="1"/>
          <p:nvPr/>
        </p:nvSpPr>
        <p:spPr>
          <a:xfrm>
            <a:off x="8827243" y="4230141"/>
            <a:ext cx="655162" cy="461665"/>
          </a:xfrm>
          <a:prstGeom prst="rect">
            <a:avLst/>
          </a:prstGeom>
          <a:noFill/>
          <a:ln w="38100">
            <a:solidFill>
              <a:schemeClr val="accent4"/>
            </a:solidFill>
          </a:ln>
        </p:spPr>
        <p:txBody>
          <a:bodyPr wrap="square" rtlCol="0">
            <a:spAutoFit/>
          </a:bodyPr>
          <a:lstStyle/>
          <a:p>
            <a:r>
              <a:rPr lang="en-US" sz="2400" dirty="0"/>
              <a:t>4.5</a:t>
            </a:r>
          </a:p>
        </p:txBody>
      </p:sp>
      <p:sp>
        <p:nvSpPr>
          <p:cNvPr id="51" name="Content Placeholder 50">
            <a:extLst>
              <a:ext uri="{FF2B5EF4-FFF2-40B4-BE49-F238E27FC236}">
                <a16:creationId xmlns:a16="http://schemas.microsoft.com/office/drawing/2014/main" id="{0E0D8472-8556-42F9-9529-B3F018D09C84}"/>
              </a:ext>
            </a:extLst>
          </p:cNvPr>
          <p:cNvSpPr>
            <a:spLocks noGrp="1"/>
          </p:cNvSpPr>
          <p:nvPr>
            <p:ph idx="1"/>
          </p:nvPr>
        </p:nvSpPr>
        <p:spPr>
          <a:xfrm>
            <a:off x="575240" y="4529579"/>
            <a:ext cx="2660485" cy="1779782"/>
          </a:xfrm>
        </p:spPr>
        <p:txBody>
          <a:bodyPr/>
          <a:lstStyle/>
          <a:p>
            <a:r>
              <a:rPr lang="en-US" dirty="0"/>
              <a:t>This is an optimal point. There are others!</a:t>
            </a:r>
          </a:p>
        </p:txBody>
      </p:sp>
    </p:spTree>
    <p:extLst>
      <p:ext uri="{BB962C8B-B14F-4D97-AF65-F5344CB8AC3E}">
        <p14:creationId xmlns:p14="http://schemas.microsoft.com/office/powerpoint/2010/main" val="3933668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617C-94E5-4E57-95B9-36124EF3ADF5}"/>
              </a:ext>
            </a:extLst>
          </p:cNvPr>
          <p:cNvSpPr>
            <a:spLocks noGrp="1"/>
          </p:cNvSpPr>
          <p:nvPr>
            <p:ph type="title"/>
          </p:nvPr>
        </p:nvSpPr>
        <p:spPr/>
        <p:txBody>
          <a:bodyPr/>
          <a:lstStyle/>
          <a:p>
            <a:r>
              <a:rPr lang="en-US" dirty="0"/>
              <a:t>Another Question</a:t>
            </a:r>
          </a:p>
        </p:txBody>
      </p:sp>
      <p:sp>
        <p:nvSpPr>
          <p:cNvPr id="3" name="Content Placeholder 2">
            <a:extLst>
              <a:ext uri="{FF2B5EF4-FFF2-40B4-BE49-F238E27FC236}">
                <a16:creationId xmlns:a16="http://schemas.microsoft.com/office/drawing/2014/main" id="{E1F9A8B7-124D-4ED1-8D1F-09998C1A3AC1}"/>
              </a:ext>
            </a:extLst>
          </p:cNvPr>
          <p:cNvSpPr>
            <a:spLocks noGrp="1"/>
          </p:cNvSpPr>
          <p:nvPr>
            <p:ph idx="1"/>
          </p:nvPr>
        </p:nvSpPr>
        <p:spPr/>
        <p:txBody>
          <a:bodyPr/>
          <a:lstStyle/>
          <a:p>
            <a:r>
              <a:rPr lang="en-US" dirty="0"/>
              <a:t>Change the problem </a:t>
            </a:r>
          </a:p>
          <a:p>
            <a:endParaRPr lang="en-US" dirty="0"/>
          </a:p>
          <a:p>
            <a:r>
              <a:rPr lang="en-US" dirty="0"/>
              <a:t>Instead of infinitely divisible dirt…</a:t>
            </a:r>
          </a:p>
          <a:p>
            <a:r>
              <a:rPr lang="en-US" dirty="0"/>
              <a:t>What if instead we’re moving whole unit things (the dirt is in bags we can’t open or we’re moving bikes or plants or anything else that can’t be split)</a:t>
            </a:r>
          </a:p>
          <a:p>
            <a:endParaRPr lang="en-US" dirty="0"/>
          </a:p>
          <a:p>
            <a:r>
              <a:rPr lang="en-US" dirty="0"/>
              <a:t>Well, the constraints will change (your “demand” and “supplies” will be integers)  </a:t>
            </a:r>
          </a:p>
        </p:txBody>
      </p:sp>
    </p:spTree>
    <p:extLst>
      <p:ext uri="{BB962C8B-B14F-4D97-AF65-F5344CB8AC3E}">
        <p14:creationId xmlns:p14="http://schemas.microsoft.com/office/powerpoint/2010/main" val="1136965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75CE-B13F-45E0-8AD0-DE3456AB4CB8}"/>
              </a:ext>
            </a:extLst>
          </p:cNvPr>
          <p:cNvSpPr>
            <a:spLocks noGrp="1"/>
          </p:cNvSpPr>
          <p:nvPr>
            <p:ph type="title"/>
          </p:nvPr>
        </p:nvSpPr>
        <p:spPr/>
        <p:txBody>
          <a:bodyPr/>
          <a:lstStyle/>
          <a:p>
            <a:r>
              <a:rPr lang="en-US" dirty="0"/>
              <a:t>Non-Integrality</a:t>
            </a:r>
          </a:p>
        </p:txBody>
      </p:sp>
      <p:sp>
        <p:nvSpPr>
          <p:cNvPr id="3" name="Content Placeholder 2">
            <a:extLst>
              <a:ext uri="{FF2B5EF4-FFF2-40B4-BE49-F238E27FC236}">
                <a16:creationId xmlns:a16="http://schemas.microsoft.com/office/drawing/2014/main" id="{7B4FA19C-EE92-47AD-833D-9F87C0988AF7}"/>
              </a:ext>
            </a:extLst>
          </p:cNvPr>
          <p:cNvSpPr>
            <a:spLocks noGrp="1"/>
          </p:cNvSpPr>
          <p:nvPr>
            <p:ph idx="1"/>
          </p:nvPr>
        </p:nvSpPr>
        <p:spPr/>
        <p:txBody>
          <a:bodyPr/>
          <a:lstStyle/>
          <a:p>
            <a:r>
              <a:rPr lang="en-US" dirty="0"/>
              <a:t>Some linear programs have optimal solutions that have some (or all) variables as non-integers (even with only integers in the objective function and constraints) .</a:t>
            </a:r>
          </a:p>
          <a:p>
            <a:endParaRPr lang="en-US" dirty="0"/>
          </a:p>
          <a:p>
            <a:r>
              <a:rPr lang="en-US" dirty="0"/>
              <a:t>For dirt or water or anything arbitrarily divisible, no big deal!</a:t>
            </a:r>
          </a:p>
          <a:p>
            <a:r>
              <a:rPr lang="en-US" dirty="0"/>
              <a:t>For cell phones or bicycles…possibly a big deal! (also possibly not!)</a:t>
            </a:r>
          </a:p>
        </p:txBody>
      </p:sp>
    </p:spTree>
    <p:extLst>
      <p:ext uri="{BB962C8B-B14F-4D97-AF65-F5344CB8AC3E}">
        <p14:creationId xmlns:p14="http://schemas.microsoft.com/office/powerpoint/2010/main" val="1964596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5B13-4ADA-47FF-9DB0-C8D9836AA8C6}"/>
              </a:ext>
            </a:extLst>
          </p:cNvPr>
          <p:cNvSpPr>
            <a:spLocks noGrp="1"/>
          </p:cNvSpPr>
          <p:nvPr>
            <p:ph type="title"/>
          </p:nvPr>
        </p:nvSpPr>
        <p:spPr/>
        <p:txBody>
          <a:bodyPr/>
          <a:lstStyle/>
          <a:p>
            <a:r>
              <a:rPr lang="en-US" dirty="0"/>
              <a:t>What do you do if you need integers?</a:t>
            </a:r>
          </a:p>
        </p:txBody>
      </p:sp>
      <p:sp>
        <p:nvSpPr>
          <p:cNvPr id="3" name="Content Placeholder 2">
            <a:extLst>
              <a:ext uri="{FF2B5EF4-FFF2-40B4-BE49-F238E27FC236}">
                <a16:creationId xmlns:a16="http://schemas.microsoft.com/office/drawing/2014/main" id="{F70CCCF6-78C4-4965-96C7-EB12AD19CEFE}"/>
              </a:ext>
            </a:extLst>
          </p:cNvPr>
          <p:cNvSpPr>
            <a:spLocks noGrp="1"/>
          </p:cNvSpPr>
          <p:nvPr>
            <p:ph idx="1"/>
          </p:nvPr>
        </p:nvSpPr>
        <p:spPr/>
        <p:txBody>
          <a:bodyPr/>
          <a:lstStyle/>
          <a:p>
            <a:r>
              <a:rPr lang="en-US" b="1" dirty="0"/>
              <a:t>Integer Programs </a:t>
            </a:r>
            <a:r>
              <a:rPr lang="en-US" dirty="0"/>
              <a:t>are linear programs where you can mark some variables as needing to be integers.</a:t>
            </a:r>
          </a:p>
          <a:p>
            <a:endParaRPr lang="en-US" b="1" dirty="0"/>
          </a:p>
          <a:p>
            <a:r>
              <a:rPr lang="en-US" dirty="0"/>
              <a:t>In practice – often still solvable (Excel also has a solver for these problems). But no longer guaranteed to be efficient.</a:t>
            </a:r>
          </a:p>
          <a:p>
            <a:r>
              <a:rPr lang="en-US" dirty="0"/>
              <a:t>And “just rounding” an LP answer often gets you really close.</a:t>
            </a:r>
          </a:p>
          <a:p>
            <a:r>
              <a:rPr lang="en-US" dirty="0"/>
              <a:t>In theory – lots of theory has been done for when the best answer will be an integer</a:t>
            </a:r>
          </a:p>
          <a:p>
            <a:r>
              <a:rPr lang="en-US" dirty="0"/>
              <a:t>But sometimes there’s just not a lot to be done…</a:t>
            </a:r>
          </a:p>
        </p:txBody>
      </p:sp>
    </p:spTree>
    <p:extLst>
      <p:ext uri="{BB962C8B-B14F-4D97-AF65-F5344CB8AC3E}">
        <p14:creationId xmlns:p14="http://schemas.microsoft.com/office/powerpoint/2010/main" val="903498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EC3B-5166-4C57-B81E-91A314162C47}"/>
              </a:ext>
            </a:extLst>
          </p:cNvPr>
          <p:cNvSpPr>
            <a:spLocks noGrp="1"/>
          </p:cNvSpPr>
          <p:nvPr>
            <p:ph type="title"/>
          </p:nvPr>
        </p:nvSpPr>
        <p:spPr/>
        <p:txBody>
          <a:bodyPr/>
          <a:lstStyle/>
          <a:p>
            <a:r>
              <a:rPr lang="en-US" dirty="0"/>
              <a:t>Solving LPs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17CDC2-AE64-4FD3-9549-5C273FEF573B}"/>
                  </a:ext>
                </a:extLst>
              </p:cNvPr>
              <p:cNvSpPr>
                <a:spLocks noGrp="1"/>
              </p:cNvSpPr>
              <p:nvPr>
                <p:ph idx="1"/>
              </p:nvPr>
            </p:nvSpPr>
            <p:spPr/>
            <p:txBody>
              <a:bodyPr>
                <a:normAutofit lnSpcReduction="10000"/>
              </a:bodyPr>
              <a:lstStyle/>
              <a:p>
                <a:r>
                  <a:rPr lang="en-US" dirty="0"/>
                  <a:t>For this class, we’re only going to think about library functions to solve linear programs (i.e. we won’t teach you how any of the algorithms work)</a:t>
                </a:r>
              </a:p>
              <a:p>
                <a:r>
                  <a:rPr lang="en-US" dirty="0"/>
                  <a:t>The most famous is the </a:t>
                </a:r>
                <a:r>
                  <a:rPr lang="en-US" b="1" dirty="0"/>
                  <a:t>Simplex Method </a:t>
                </a:r>
                <a:r>
                  <a:rPr lang="en-US" dirty="0"/>
                  <a:t>– can be quite slow (exponential time) in the worst case. But rarely hits worst-case behavior. </a:t>
                </a:r>
              </a:p>
              <a:p>
                <a:r>
                  <a:rPr lang="en-US" dirty="0"/>
                  <a:t>Very fast in practice. Idea: jump from extreme point to extreme point.</a:t>
                </a:r>
              </a:p>
              <a:p>
                <a:r>
                  <a:rPr lang="en-US" dirty="0"/>
                  <a:t>The </a:t>
                </a:r>
                <a:r>
                  <a:rPr lang="en-US" b="1" dirty="0"/>
                  <a:t>Ellipsoid Method </a:t>
                </a:r>
                <a:r>
                  <a:rPr lang="en-US" dirty="0"/>
                  <a:t>was the first theoretically polynomial time algorithm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6</m:t>
                        </m:r>
                      </m:sup>
                    </m:sSup>
                    <m:r>
                      <a:rPr lang="en-US" b="0" i="1" smtClean="0">
                        <a:latin typeface="Cambria Math" panose="02040503050406030204" pitchFamily="18" charset="0"/>
                      </a:rPr>
                      <m:t>)</m:t>
                    </m:r>
                  </m:oMath>
                </a14:m>
                <a:r>
                  <a:rPr lang="en-US" b="1" dirty="0"/>
                  <a:t> </a:t>
                </a:r>
                <a:r>
                  <a:rPr lang="en-US" dirty="0"/>
                  <a:t>where </a:t>
                </a:r>
                <a14:m>
                  <m:oMath xmlns:m="http://schemas.openxmlformats.org/officeDocument/2006/math">
                    <m:r>
                      <a:rPr lang="en-US" b="0" i="1" smtClean="0">
                        <a:latin typeface="Cambria Math" panose="02040503050406030204" pitchFamily="18" charset="0"/>
                      </a:rPr>
                      <m:t>𝑛</m:t>
                    </m:r>
                  </m:oMath>
                </a14:m>
                <a:r>
                  <a:rPr lang="en-US" dirty="0"/>
                  <a:t> is the number of bit needed to describe the LP (usually </a:t>
                </a:r>
                <a14:m>
                  <m:oMath xmlns:m="http://schemas.openxmlformats.org/officeDocument/2006/math">
                    <m:r>
                      <a:rPr lang="en-US" b="0" i="1" smtClean="0">
                        <a:latin typeface="Cambria Math" panose="02040503050406030204" pitchFamily="18" charset="0"/>
                      </a:rPr>
                      <m:t>≈</m:t>
                    </m:r>
                  </m:oMath>
                </a14:m>
                <a:r>
                  <a:rPr lang="en-US" dirty="0"/>
                  <a:t> the number of constraints)</a:t>
                </a:r>
              </a:p>
              <a:p>
                <a:r>
                  <a:rPr lang="en-US" b="1" dirty="0"/>
                  <a:t>Interior Point Methods </a:t>
                </a:r>
                <a:r>
                  <a:rPr lang="en-US" dirty="0"/>
                  <a:t>are faster theoretically, and starting to catch up practically.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2.373</m:t>
                        </m:r>
                      </m:sup>
                    </m:sSup>
                    <m:r>
                      <a:rPr lang="en-US" b="0" i="1" smtClean="0">
                        <a:latin typeface="Cambria Math" panose="02040503050406030204" pitchFamily="18" charset="0"/>
                      </a:rPr>
                      <m:t>)</m:t>
                    </m:r>
                  </m:oMath>
                </a14:m>
                <a:r>
                  <a:rPr lang="en-US" b="1" dirty="0"/>
                  <a:t> </a:t>
                </a:r>
                <a:r>
                  <a:rPr lang="en-US" dirty="0"/>
                  <a:t>theoretically </a:t>
                </a:r>
                <a:endParaRPr lang="en-US" b="1" dirty="0"/>
              </a:p>
            </p:txBody>
          </p:sp>
        </mc:Choice>
        <mc:Fallback xmlns="">
          <p:sp>
            <p:nvSpPr>
              <p:cNvPr id="3" name="Content Placeholder 2">
                <a:extLst>
                  <a:ext uri="{FF2B5EF4-FFF2-40B4-BE49-F238E27FC236}">
                    <a16:creationId xmlns:a16="http://schemas.microsoft.com/office/drawing/2014/main" id="{7517CDC2-AE64-4FD3-9549-5C273FEF573B}"/>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Tree>
    <p:extLst>
      <p:ext uri="{BB962C8B-B14F-4D97-AF65-F5344CB8AC3E}">
        <p14:creationId xmlns:p14="http://schemas.microsoft.com/office/powerpoint/2010/main" val="1508590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71C3-0BD9-4689-976F-284D2B6DE81A}"/>
              </a:ext>
            </a:extLst>
          </p:cNvPr>
          <p:cNvSpPr>
            <a:spLocks noGrp="1"/>
          </p:cNvSpPr>
          <p:nvPr>
            <p:ph type="title"/>
          </p:nvPr>
        </p:nvSpPr>
        <p:spPr/>
        <p:txBody>
          <a:bodyPr/>
          <a:lstStyle/>
          <a:p>
            <a:r>
              <a:rPr lang="en-US" dirty="0"/>
              <a:t>Extra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C8D806-0B69-4A01-A340-CD361A878963}"/>
                  </a:ext>
                </a:extLst>
              </p:cNvPr>
              <p:cNvSpPr>
                <a:spLocks noGrp="1"/>
              </p:cNvSpPr>
              <p:nvPr>
                <p:ph idx="1"/>
              </p:nvPr>
            </p:nvSpPr>
            <p:spPr/>
            <p:txBody>
              <a:bodyPr>
                <a:normAutofit/>
              </a:bodyPr>
              <a:lstStyle/>
              <a:p>
                <a:r>
                  <a:rPr lang="en-US" dirty="0"/>
                  <a:t>You have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0 </m:t>
                    </m:r>
                  </m:oMath>
                </a14:m>
                <a:r>
                  <a:rPr lang="en-US" dirty="0"/>
                  <a:t>pounds of gold and </a:t>
                </a:r>
                <a14:m>
                  <m:oMath xmlns:m="http://schemas.openxmlformats.org/officeDocument/2006/math">
                    <m:r>
                      <a:rPr lang="en-US" i="1" dirty="0">
                        <a:latin typeface="Cambria Math" panose="02040503050406030204" pitchFamily="18" charset="0"/>
                      </a:rPr>
                      <m:t>4</m:t>
                    </m:r>
                    <m:r>
                      <a:rPr lang="en-US" i="1" dirty="0" smtClean="0">
                        <a:latin typeface="Cambria Math" panose="02040503050406030204" pitchFamily="18" charset="0"/>
                      </a:rPr>
                      <m:t>0</m:t>
                    </m:r>
                  </m:oMath>
                </a14:m>
                <a:r>
                  <a:rPr lang="en-US" dirty="0"/>
                  <a:t> pounds of silver.</a:t>
                </a:r>
              </a:p>
              <a:p>
                <a:r>
                  <a:rPr lang="en-US" dirty="0"/>
                  <a:t>You can turn </a:t>
                </a:r>
                <a14:m>
                  <m:oMath xmlns:m="http://schemas.openxmlformats.org/officeDocument/2006/math">
                    <m:r>
                      <a:rPr lang="en-US" b="0" i="1" smtClean="0">
                        <a:latin typeface="Cambria Math" panose="02040503050406030204" pitchFamily="18" charset="0"/>
                      </a:rPr>
                      <m:t>2</m:t>
                    </m:r>
                  </m:oMath>
                </a14:m>
                <a:r>
                  <a:rPr lang="en-US" dirty="0"/>
                  <a:t> pounds of silver and </a:t>
                </a:r>
                <a14:m>
                  <m:oMath xmlns:m="http://schemas.openxmlformats.org/officeDocument/2006/math">
                    <m:r>
                      <a:rPr lang="en-US" b="0" i="1" smtClean="0">
                        <a:latin typeface="Cambria Math" panose="02040503050406030204" pitchFamily="18" charset="0"/>
                      </a:rPr>
                      <m:t>3</m:t>
                    </m:r>
                  </m:oMath>
                </a14:m>
                <a:r>
                  <a:rPr lang="en-US" dirty="0"/>
                  <a:t> pound of gold into a (really heavy) necklace that can be sold for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10</m:t>
                    </m:r>
                  </m:oMath>
                </a14:m>
                <a:r>
                  <a:rPr lang="en-US" dirty="0"/>
                  <a:t>. </a:t>
                </a:r>
              </a:p>
              <a:p>
                <a:r>
                  <a:rPr lang="en-US" dirty="0"/>
                  <a:t>You can also turn </a:t>
                </a:r>
                <a14:m>
                  <m:oMath xmlns:m="http://schemas.openxmlformats.org/officeDocument/2006/math">
                    <m:r>
                      <a:rPr lang="en-US" b="0" i="1" smtClean="0">
                        <a:latin typeface="Cambria Math" panose="02040503050406030204" pitchFamily="18" charset="0"/>
                      </a:rPr>
                      <m:t>9</m:t>
                    </m:r>
                  </m:oMath>
                </a14:m>
                <a:r>
                  <a:rPr lang="en-US" dirty="0"/>
                  <a:t> pounds of silver and </a:t>
                </a:r>
                <a14:m>
                  <m:oMath xmlns:m="http://schemas.openxmlformats.org/officeDocument/2006/math">
                    <m:r>
                      <a:rPr lang="en-US" b="0" i="1" smtClean="0">
                        <a:latin typeface="Cambria Math" panose="02040503050406030204" pitchFamily="18" charset="0"/>
                      </a:rPr>
                      <m:t>1</m:t>
                    </m:r>
                  </m:oMath>
                </a14:m>
                <a:r>
                  <a:rPr lang="en-US" dirty="0"/>
                  <a:t> pound of gold into a (really fancy) shield that can be sold for </a:t>
                </a:r>
                <a14:m>
                  <m:oMath xmlns:m="http://schemas.openxmlformats.org/officeDocument/2006/math">
                    <m:r>
                      <a:rPr lang="en-US" b="0" i="1" smtClean="0">
                        <a:latin typeface="Cambria Math" panose="02040503050406030204" pitchFamily="18" charset="0"/>
                      </a:rPr>
                      <m:t>$15</m:t>
                    </m:r>
                  </m:oMath>
                </a14:m>
                <a:r>
                  <a:rPr lang="en-US" dirty="0"/>
                  <a:t>. </a:t>
                </a:r>
              </a:p>
              <a:p>
                <a:r>
                  <a:rPr lang="en-US" dirty="0"/>
                  <a:t>How many of each should you make to maximize your profit? (fractional values are ok for this problem</a:t>
                </a:r>
              </a:p>
            </p:txBody>
          </p:sp>
        </mc:Choice>
        <mc:Fallback xmlns="">
          <p:sp>
            <p:nvSpPr>
              <p:cNvPr id="3" name="Content Placeholder 2">
                <a:extLst>
                  <a:ext uri="{FF2B5EF4-FFF2-40B4-BE49-F238E27FC236}">
                    <a16:creationId xmlns:a16="http://schemas.microsoft.com/office/drawing/2014/main" id="{07C8D806-0B69-4A01-A340-CD361A878963}"/>
                  </a:ext>
                </a:extLst>
              </p:cNvPr>
              <p:cNvSpPr>
                <a:spLocks noGrp="1" noRot="1" noChangeAspect="1" noMove="1" noResize="1" noEditPoints="1" noAdjustHandles="1" noChangeArrowheads="1" noChangeShapeType="1" noTextEdit="1"/>
              </p:cNvSpPr>
              <p:nvPr>
                <p:ph idx="1"/>
              </p:nvPr>
            </p:nvSpPr>
            <p:spPr>
              <a:blipFill>
                <a:blip r:embed="rId2"/>
                <a:stretch>
                  <a:fillRect l="-708" t="-2138" r="-1743"/>
                </a:stretch>
              </a:blipFill>
            </p:spPr>
            <p:txBody>
              <a:bodyPr/>
              <a:lstStyle/>
              <a:p>
                <a:r>
                  <a:rPr lang="en-US">
                    <a:noFill/>
                  </a:rPr>
                  <a:t> </a:t>
                </a:r>
              </a:p>
            </p:txBody>
          </p:sp>
        </mc:Fallback>
      </mc:AlternateContent>
    </p:spTree>
    <p:extLst>
      <p:ext uri="{BB962C8B-B14F-4D97-AF65-F5344CB8AC3E}">
        <p14:creationId xmlns:p14="http://schemas.microsoft.com/office/powerpoint/2010/main" val="754422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71C3-0BD9-4689-976F-284D2B6DE81A}"/>
              </a:ext>
            </a:extLst>
          </p:cNvPr>
          <p:cNvSpPr>
            <a:spLocks noGrp="1"/>
          </p:cNvSpPr>
          <p:nvPr>
            <p:ph type="title"/>
          </p:nvPr>
        </p:nvSpPr>
        <p:spPr/>
        <p:txBody>
          <a:bodyPr/>
          <a:lstStyle/>
          <a:p>
            <a:r>
              <a:rPr lang="en-US" dirty="0"/>
              <a:t>Extra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C8D806-0B69-4A01-A340-CD361A878963}"/>
                  </a:ext>
                </a:extLst>
              </p:cNvPr>
              <p:cNvSpPr>
                <a:spLocks noGrp="1"/>
              </p:cNvSpPr>
              <p:nvPr>
                <p:ph idx="1"/>
              </p:nvPr>
            </p:nvSpPr>
            <p:spPr/>
            <p:txBody>
              <a:bodyPr>
                <a:normAutofit lnSpcReduction="10000"/>
              </a:bodyPr>
              <a:lstStyle/>
              <a:p>
                <a:r>
                  <a:rPr lang="en-US" dirty="0"/>
                  <a:t>You have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0 </m:t>
                    </m:r>
                  </m:oMath>
                </a14:m>
                <a:r>
                  <a:rPr lang="en-US" dirty="0"/>
                  <a:t>pounds of gold and </a:t>
                </a:r>
                <a14:m>
                  <m:oMath xmlns:m="http://schemas.openxmlformats.org/officeDocument/2006/math">
                    <m:r>
                      <a:rPr lang="en-US" i="1" dirty="0">
                        <a:latin typeface="Cambria Math" panose="02040503050406030204" pitchFamily="18" charset="0"/>
                      </a:rPr>
                      <m:t>4</m:t>
                    </m:r>
                    <m:r>
                      <a:rPr lang="en-US" i="1" dirty="0" smtClean="0">
                        <a:latin typeface="Cambria Math" panose="02040503050406030204" pitchFamily="18" charset="0"/>
                      </a:rPr>
                      <m:t>0</m:t>
                    </m:r>
                  </m:oMath>
                </a14:m>
                <a:r>
                  <a:rPr lang="en-US" dirty="0"/>
                  <a:t> pounds of silver.</a:t>
                </a:r>
              </a:p>
              <a:p>
                <a:r>
                  <a:rPr lang="en-US" dirty="0"/>
                  <a:t>You can turn </a:t>
                </a:r>
                <a14:m>
                  <m:oMath xmlns:m="http://schemas.openxmlformats.org/officeDocument/2006/math">
                    <m:r>
                      <a:rPr lang="en-US" b="0" i="1" smtClean="0">
                        <a:latin typeface="Cambria Math" panose="02040503050406030204" pitchFamily="18" charset="0"/>
                      </a:rPr>
                      <m:t>2</m:t>
                    </m:r>
                  </m:oMath>
                </a14:m>
                <a:r>
                  <a:rPr lang="en-US" dirty="0"/>
                  <a:t> pounds of silver and </a:t>
                </a:r>
                <a14:m>
                  <m:oMath xmlns:m="http://schemas.openxmlformats.org/officeDocument/2006/math">
                    <m:r>
                      <a:rPr lang="en-US" b="0" i="1" smtClean="0">
                        <a:latin typeface="Cambria Math" panose="02040503050406030204" pitchFamily="18" charset="0"/>
                      </a:rPr>
                      <m:t>3</m:t>
                    </m:r>
                  </m:oMath>
                </a14:m>
                <a:r>
                  <a:rPr lang="en-US" dirty="0"/>
                  <a:t> pound of gold into a (really heavy) necklace that can be sold for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10</m:t>
                    </m:r>
                  </m:oMath>
                </a14:m>
                <a:r>
                  <a:rPr lang="en-US" dirty="0"/>
                  <a:t>. </a:t>
                </a:r>
              </a:p>
              <a:p>
                <a:r>
                  <a:rPr lang="en-US" dirty="0"/>
                  <a:t>You can also turn </a:t>
                </a:r>
                <a14:m>
                  <m:oMath xmlns:m="http://schemas.openxmlformats.org/officeDocument/2006/math">
                    <m:r>
                      <a:rPr lang="en-US" b="0" i="1" smtClean="0">
                        <a:latin typeface="Cambria Math" panose="02040503050406030204" pitchFamily="18" charset="0"/>
                      </a:rPr>
                      <m:t>9</m:t>
                    </m:r>
                  </m:oMath>
                </a14:m>
                <a:r>
                  <a:rPr lang="en-US" dirty="0"/>
                  <a:t> pounds of silver and </a:t>
                </a:r>
                <a14:m>
                  <m:oMath xmlns:m="http://schemas.openxmlformats.org/officeDocument/2006/math">
                    <m:r>
                      <a:rPr lang="en-US" b="0" i="1" smtClean="0">
                        <a:latin typeface="Cambria Math" panose="02040503050406030204" pitchFamily="18" charset="0"/>
                      </a:rPr>
                      <m:t>1</m:t>
                    </m:r>
                  </m:oMath>
                </a14:m>
                <a:r>
                  <a:rPr lang="en-US" dirty="0"/>
                  <a:t> pound of gold into a (really fancy) shield that can be sold for </a:t>
                </a:r>
                <a14:m>
                  <m:oMath xmlns:m="http://schemas.openxmlformats.org/officeDocument/2006/math">
                    <m:r>
                      <a:rPr lang="en-US" b="0" i="1" smtClean="0">
                        <a:latin typeface="Cambria Math" panose="02040503050406030204" pitchFamily="18" charset="0"/>
                      </a:rPr>
                      <m:t>$15</m:t>
                    </m:r>
                  </m:oMath>
                </a14:m>
                <a:r>
                  <a:rPr lang="en-US" dirty="0"/>
                  <a:t>. </a:t>
                </a:r>
              </a:p>
              <a:p>
                <a:r>
                  <a:rPr lang="en-US" dirty="0"/>
                  <a:t>How many of each should you make to maximize your profit?</a:t>
                </a:r>
              </a:p>
              <a:p>
                <a:r>
                  <a:rPr lang="en-US" dirty="0"/>
                  <a:t>Max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𝑁</m:t>
                    </m:r>
                    <m:r>
                      <a:rPr lang="en-US" b="0" i="1" smtClean="0">
                        <a:latin typeface="Cambria Math" panose="02040503050406030204" pitchFamily="18" charset="0"/>
                      </a:rPr>
                      <m:t>+15</m:t>
                    </m:r>
                    <m:r>
                      <a:rPr lang="en-US" b="0" i="1" smtClean="0">
                        <a:latin typeface="Cambria Math" panose="02040503050406030204" pitchFamily="18" charset="0"/>
                      </a:rPr>
                      <m:t>𝑆</m:t>
                    </m:r>
                  </m:oMath>
                </a14:m>
                <a:endParaRPr lang="en-US" dirty="0"/>
              </a:p>
              <a:p>
                <a:r>
                  <a:rPr lang="en-US" dirty="0"/>
                  <a:t>Subject to </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𝑁</m:t>
                    </m:r>
                    <m:r>
                      <a:rPr lang="en-US" b="0" i="1" smtClean="0">
                        <a:latin typeface="Cambria Math" panose="02040503050406030204" pitchFamily="18" charset="0"/>
                      </a:rPr>
                      <m:t>+9</m:t>
                    </m:r>
                    <m:r>
                      <a:rPr lang="en-US" b="0" i="1" smtClean="0">
                        <a:latin typeface="Cambria Math" panose="02040503050406030204" pitchFamily="18" charset="0"/>
                      </a:rPr>
                      <m:t>𝑆</m:t>
                    </m:r>
                    <m:r>
                      <a:rPr lang="en-US" b="0" i="1" smtClean="0">
                        <a:latin typeface="Cambria Math" panose="02040503050406030204" pitchFamily="18" charset="0"/>
                      </a:rPr>
                      <m:t>≤40</m:t>
                    </m:r>
                  </m:oMath>
                </a14:m>
                <a:endParaRPr lang="en-US" b="0" dirty="0"/>
              </a:p>
              <a:p>
                <a14:m>
                  <m:oMath xmlns:m="http://schemas.openxmlformats.org/officeDocument/2006/math">
                    <m:r>
                      <a:rPr lang="en-US" b="0" i="0" smtClean="0">
                        <a:latin typeface="Cambria Math" panose="02040503050406030204" pitchFamily="18" charset="0"/>
                      </a:rPr>
                      <m:t>3</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≤20</m:t>
                    </m:r>
                  </m:oMath>
                </a14:m>
                <a:endParaRPr lang="en-US" dirty="0"/>
              </a:p>
            </p:txBody>
          </p:sp>
        </mc:Choice>
        <mc:Fallback xmlns="">
          <p:sp>
            <p:nvSpPr>
              <p:cNvPr id="3" name="Content Placeholder 2">
                <a:extLst>
                  <a:ext uri="{FF2B5EF4-FFF2-40B4-BE49-F238E27FC236}">
                    <a16:creationId xmlns:a16="http://schemas.microsoft.com/office/drawing/2014/main" id="{07C8D806-0B69-4A01-A340-CD361A878963}"/>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200166-379B-47A6-B6F3-AF897B8A4A2F}"/>
                  </a:ext>
                </a:extLst>
              </p:cNvPr>
              <p:cNvSpPr txBox="1"/>
              <p:nvPr/>
            </p:nvSpPr>
            <p:spPr>
              <a:xfrm>
                <a:off x="4534293" y="4515439"/>
                <a:ext cx="6014301"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Plugging into an LP solver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𝑁</m:t>
                    </m:r>
                    <m:r>
                      <a:rPr lang="en-US" sz="2800" b="0" i="1" smtClean="0">
                        <a:latin typeface="Cambria Math" panose="02040503050406030204" pitchFamily="18" charset="0"/>
                        <a:cs typeface="Segoe UI Semilight" panose="020B0402040204020203" pitchFamily="34" charset="0"/>
                      </a:rPr>
                      <m:t>=5.6 </m:t>
                    </m:r>
                  </m:oMath>
                </a14:m>
                <a:r>
                  <a:rPr lang="en-US" sz="28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𝑆</m:t>
                    </m:r>
                    <m:r>
                      <a:rPr lang="en-US" sz="2800" b="0" i="1" smtClean="0">
                        <a:latin typeface="Cambria Math" panose="02040503050406030204" pitchFamily="18" charset="0"/>
                        <a:cs typeface="Segoe UI Semilight" panose="020B0402040204020203" pitchFamily="34" charset="0"/>
                      </a:rPr>
                      <m:t>=3.2</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give resources for solvers next lecture)</a:t>
                </a:r>
              </a:p>
            </p:txBody>
          </p:sp>
        </mc:Choice>
        <mc:Fallback xmlns="">
          <p:sp>
            <p:nvSpPr>
              <p:cNvPr id="4" name="TextBox 3">
                <a:extLst>
                  <a:ext uri="{FF2B5EF4-FFF2-40B4-BE49-F238E27FC236}">
                    <a16:creationId xmlns:a16="http://schemas.microsoft.com/office/drawing/2014/main" id="{CC200166-379B-47A6-B6F3-AF897B8A4A2F}"/>
                  </a:ext>
                </a:extLst>
              </p:cNvPr>
              <p:cNvSpPr txBox="1">
                <a:spLocks noRot="1" noChangeAspect="1" noMove="1" noResize="1" noEditPoints="1" noAdjustHandles="1" noChangeArrowheads="1" noChangeShapeType="1" noTextEdit="1"/>
              </p:cNvSpPr>
              <p:nvPr/>
            </p:nvSpPr>
            <p:spPr>
              <a:xfrm>
                <a:off x="4534293" y="4515439"/>
                <a:ext cx="6014301" cy="1815882"/>
              </a:xfrm>
              <a:prstGeom prst="rect">
                <a:avLst/>
              </a:prstGeom>
              <a:blipFill>
                <a:blip r:embed="rId3"/>
                <a:stretch>
                  <a:fillRect l="-2130" t="-3691" r="-1826" b="-8389"/>
                </a:stretch>
              </a:blipFill>
            </p:spPr>
            <p:txBody>
              <a:bodyPr/>
              <a:lstStyle/>
              <a:p>
                <a:r>
                  <a:rPr lang="en-US">
                    <a:noFill/>
                  </a:rPr>
                  <a:t> </a:t>
                </a:r>
              </a:p>
            </p:txBody>
          </p:sp>
        </mc:Fallback>
      </mc:AlternateContent>
    </p:spTree>
    <p:extLst>
      <p:ext uri="{BB962C8B-B14F-4D97-AF65-F5344CB8AC3E}">
        <p14:creationId xmlns:p14="http://schemas.microsoft.com/office/powerpoint/2010/main" val="87600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3974-EC9A-4BA8-8BC3-C1A4827ADFB0}"/>
              </a:ext>
            </a:extLst>
          </p:cNvPr>
          <p:cNvSpPr>
            <a:spLocks noGrp="1"/>
          </p:cNvSpPr>
          <p:nvPr>
            <p:ph type="title"/>
          </p:nvPr>
        </p:nvSpPr>
        <p:spPr/>
        <p:txBody>
          <a:bodyPr/>
          <a:lstStyle/>
          <a:p>
            <a:r>
              <a:rPr lang="en-US" dirty="0"/>
              <a:t>A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FFB22A-7D90-4662-BFFA-9EE94CAF7C0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source</m:t>
                            </m:r>
                          </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𝑢</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𝑤𝑒𝑖𝑔h𝑡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e>
                            </m:func>
                          </m:e>
                        </m:eqArr>
                      </m:e>
                    </m:d>
                  </m:oMath>
                </a14:m>
                <a:endParaRPr lang="en-US" dirty="0"/>
              </a:p>
              <a:p>
                <a:endParaRPr lang="en-US" dirty="0"/>
              </a:p>
              <a:p>
                <a:r>
                  <a:rPr lang="en-US" dirty="0"/>
                  <a:t>Our </a:t>
                </a:r>
                <a:r>
                  <a:rPr lang="en-US" dirty="0" err="1"/>
                  <a:t>memoization</a:t>
                </a:r>
                <a:r>
                  <a:rPr lang="en-US" dirty="0"/>
                  <a:t> structure can be the graph itself.</a:t>
                </a:r>
              </a:p>
              <a:p>
                <a:endParaRPr lang="en-US" dirty="0"/>
              </a:p>
              <a:p>
                <a:r>
                  <a:rPr lang="en-US" dirty="0"/>
                  <a:t>What’s an evaluation order? (Remember we’re in a DAG!)</a:t>
                </a:r>
              </a:p>
              <a:p>
                <a:endParaRPr lang="en-US" dirty="0"/>
              </a:p>
            </p:txBody>
          </p:sp>
        </mc:Choice>
        <mc:Fallback xmlns="">
          <p:sp>
            <p:nvSpPr>
              <p:cNvPr id="3" name="Content Placeholder 2">
                <a:extLst>
                  <a:ext uri="{FF2B5EF4-FFF2-40B4-BE49-F238E27FC236}">
                    <a16:creationId xmlns:a16="http://schemas.microsoft.com/office/drawing/2014/main" id="{05FFB22A-7D90-4662-BFFA-9EE94CAF7C0C}"/>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40330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3974-EC9A-4BA8-8BC3-C1A4827ADFB0}"/>
              </a:ext>
            </a:extLst>
          </p:cNvPr>
          <p:cNvSpPr>
            <a:spLocks noGrp="1"/>
          </p:cNvSpPr>
          <p:nvPr>
            <p:ph type="title"/>
          </p:nvPr>
        </p:nvSpPr>
        <p:spPr/>
        <p:txBody>
          <a:bodyPr/>
          <a:lstStyle/>
          <a:p>
            <a:r>
              <a:rPr lang="en-US" dirty="0"/>
              <a:t>A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FFB22A-7D90-4662-BFFA-9EE94CAF7C0C}"/>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source</m:t>
                            </m:r>
                          </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𝑢</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lim>
                                </m:limLow>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𝑑𝑖𝑠𝑡</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𝑤𝑒𝑖𝑔h𝑡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e>
                                </m:d>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e>
                            </m:func>
                          </m:e>
                        </m:eqArr>
                      </m:e>
                    </m:d>
                  </m:oMath>
                </a14:m>
                <a:endParaRPr lang="en-US" dirty="0"/>
              </a:p>
              <a:p>
                <a:endParaRPr lang="en-US" dirty="0"/>
              </a:p>
              <a:p>
                <a:r>
                  <a:rPr lang="en-US" dirty="0"/>
                  <a:t>Our </a:t>
                </a:r>
                <a:r>
                  <a:rPr lang="en-US" dirty="0" err="1"/>
                  <a:t>memoization</a:t>
                </a:r>
                <a:r>
                  <a:rPr lang="en-US" dirty="0"/>
                  <a:t> structure can be the graph itself.</a:t>
                </a:r>
              </a:p>
              <a:p>
                <a:endParaRPr lang="en-US" dirty="0"/>
              </a:p>
              <a:p>
                <a:r>
                  <a:rPr lang="en-US" dirty="0"/>
                  <a:t>What’s an evaluation order? (Remember we’re in a DAG!)</a:t>
                </a:r>
              </a:p>
              <a:p>
                <a:r>
                  <a:rPr lang="en-US" dirty="0"/>
                  <a:t>  </a:t>
                </a:r>
                <a:r>
                  <a:rPr lang="en-US" dirty="0">
                    <a:solidFill>
                      <a:schemeClr val="accent2"/>
                    </a:solidFill>
                  </a:rPr>
                  <a:t>A topological sort! – we need to have distances for all incoming edges calculated.</a:t>
                </a:r>
              </a:p>
            </p:txBody>
          </p:sp>
        </mc:Choice>
        <mc:Fallback xmlns="">
          <p:sp>
            <p:nvSpPr>
              <p:cNvPr id="3" name="Content Placeholder 2">
                <a:extLst>
                  <a:ext uri="{FF2B5EF4-FFF2-40B4-BE49-F238E27FC236}">
                    <a16:creationId xmlns:a16="http://schemas.microsoft.com/office/drawing/2014/main" id="{05FFB22A-7D90-4662-BFFA-9EE94CAF7C0C}"/>
                  </a:ext>
                </a:extLst>
              </p:cNvPr>
              <p:cNvSpPr>
                <a:spLocks noGrp="1" noRot="1" noChangeAspect="1" noMove="1" noResize="1" noEditPoints="1" noAdjustHandles="1" noChangeArrowheads="1" noChangeShapeType="1" noTextEdit="1"/>
              </p:cNvSpPr>
              <p:nvPr>
                <p:ph idx="1"/>
              </p:nvPr>
            </p:nvSpPr>
            <p:spPr>
              <a:blipFill>
                <a:blip r:embed="rId2"/>
                <a:stretch>
                  <a:fillRect l="-708" r="-1362"/>
                </a:stretch>
              </a:blipFill>
            </p:spPr>
            <p:txBody>
              <a:bodyPr/>
              <a:lstStyle/>
              <a:p>
                <a:r>
                  <a:rPr lang="en-US">
                    <a:noFill/>
                  </a:rPr>
                  <a:t> </a:t>
                </a:r>
              </a:p>
            </p:txBody>
          </p:sp>
        </mc:Fallback>
      </mc:AlternateContent>
    </p:spTree>
    <p:extLst>
      <p:ext uri="{BB962C8B-B14F-4D97-AF65-F5344CB8AC3E}">
        <p14:creationId xmlns:p14="http://schemas.microsoft.com/office/powerpoint/2010/main" val="305049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1FFF-D0A9-48DD-B2C4-2AA232EB98C5}"/>
              </a:ext>
            </a:extLst>
          </p:cNvPr>
          <p:cNvSpPr>
            <a:spLocks noGrp="1"/>
          </p:cNvSpPr>
          <p:nvPr>
            <p:ph type="title"/>
          </p:nvPr>
        </p:nvSpPr>
        <p:spPr/>
        <p:txBody>
          <a:bodyPr/>
          <a:lstStyle/>
          <a:p>
            <a:r>
              <a:rPr lang="en-US" dirty="0"/>
              <a:t>In a DAG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C5547A-C1ED-4DFC-B69A-7ADA76DA12E8}"/>
                  </a:ext>
                </a:extLst>
              </p:cNvPr>
              <p:cNvSpPr>
                <a:spLocks noGrp="1"/>
              </p:cNvSpPr>
              <p:nvPr>
                <p:ph idx="1"/>
              </p:nvPr>
            </p:nvSpPr>
            <p:spPr>
              <a:xfrm>
                <a:off x="575240" y="1463857"/>
                <a:ext cx="11187258" cy="1267231"/>
              </a:xfrm>
            </p:spPr>
            <p:txBody>
              <a:bodyPr/>
              <a:lstStyle/>
              <a:p>
                <a14:m>
                  <m:oMath xmlns:m="http://schemas.openxmlformats.org/officeDocument/2006/math">
                    <m:r>
                      <a:rPr lang="en-US" i="1">
                        <a:latin typeface="Cambria Math" panose="02040503050406030204" pitchFamily="18" charset="0"/>
                      </a:rPr>
                      <m:t>𝑑𝑖𝑠𝑡</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𝑣</m:t>
                            </m:r>
                            <m:r>
                              <a:rPr lang="en-US" i="1">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source</m:t>
                            </m:r>
                          </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𝑢</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e>
                                    </m:d>
                                    <m:r>
                                      <a:rPr lang="en-US" i="1">
                                        <a:latin typeface="Cambria Math" panose="02040503050406030204" pitchFamily="18" charset="0"/>
                                      </a:rPr>
                                      <m:t>∈</m:t>
                                    </m:r>
                                    <m:r>
                                      <a:rPr lang="en-US" i="1">
                                        <a:latin typeface="Cambria Math" panose="02040503050406030204" pitchFamily="18" charset="0"/>
                                      </a:rPr>
                                      <m:t>𝐸</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𝑑𝑖𝑠𝑡</m:t>
                                    </m:r>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rPr>
                                      <m:t>𝑤𝑒𝑖𝑔h𝑡</m:t>
                                    </m:r>
                                    <m:d>
                                      <m:dPr>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e>
                                    </m:d>
                                  </m:e>
                                </m:d>
                                <m:r>
                                  <a:rPr lang="en-US" i="1">
                                    <a:latin typeface="Cambria Math" panose="02040503050406030204" pitchFamily="18" charset="0"/>
                                  </a:rPr>
                                  <m:t> </m:t>
                                </m:r>
                                <m:r>
                                  <m:rPr>
                                    <m:sty m:val="p"/>
                                  </m:rPr>
                                  <a:rPr lang="en-US">
                                    <a:latin typeface="Cambria Math" panose="02040503050406030204" pitchFamily="18" charset="0"/>
                                  </a:rPr>
                                  <m:t>otherwise</m:t>
                                </m:r>
                              </m:e>
                            </m:func>
                          </m:e>
                        </m:eqArr>
                      </m:e>
                    </m:d>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EC5547A-C1ED-4DFC-B69A-7ADA76DA12E8}"/>
                  </a:ext>
                </a:extLst>
              </p:cNvPr>
              <p:cNvSpPr>
                <a:spLocks noGrp="1" noRot="1" noChangeAspect="1" noMove="1" noResize="1" noEditPoints="1" noAdjustHandles="1" noChangeArrowheads="1" noChangeShapeType="1" noTextEdit="1"/>
              </p:cNvSpPr>
              <p:nvPr>
                <p:ph idx="1"/>
              </p:nvPr>
            </p:nvSpPr>
            <p:spPr>
              <a:xfrm>
                <a:off x="575240" y="1463857"/>
                <a:ext cx="11187258" cy="1267231"/>
              </a:xfrm>
              <a:blipFill>
                <a:blip r:embed="rId2"/>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EB1EABC2-04E9-4370-B380-DD95ABD5EFD8}"/>
              </a:ext>
            </a:extLst>
          </p:cNvPr>
          <p:cNvSpPr/>
          <p:nvPr/>
        </p:nvSpPr>
        <p:spPr>
          <a:xfrm>
            <a:off x="5793218" y="324017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2500614-2D8F-4096-9D1E-0BC33A8424A1}"/>
              </a:ext>
            </a:extLst>
          </p:cNvPr>
          <p:cNvSpPr/>
          <p:nvPr/>
        </p:nvSpPr>
        <p:spPr>
          <a:xfrm>
            <a:off x="9070190" y="3340317"/>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561900C-61F0-4363-ADC9-729DDCFF4183}"/>
              </a:ext>
            </a:extLst>
          </p:cNvPr>
          <p:cNvSpPr/>
          <p:nvPr/>
        </p:nvSpPr>
        <p:spPr>
          <a:xfrm>
            <a:off x="3362893" y="3033870"/>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B91654-D105-416D-B593-5C67B1E9F9DE}"/>
              </a:ext>
            </a:extLst>
          </p:cNvPr>
          <p:cNvSpPr/>
          <p:nvPr/>
        </p:nvSpPr>
        <p:spPr>
          <a:xfrm>
            <a:off x="1323155" y="405424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106FF6-5FBF-4B8F-A4DB-3E47D6C909F6}"/>
              </a:ext>
            </a:extLst>
          </p:cNvPr>
          <p:cNvSpPr/>
          <p:nvPr/>
        </p:nvSpPr>
        <p:spPr>
          <a:xfrm>
            <a:off x="6772214" y="4788579"/>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8D6A23-5792-47D3-B6B2-6CF18A0D9C77}"/>
              </a:ext>
            </a:extLst>
          </p:cNvPr>
          <p:cNvSpPr/>
          <p:nvPr/>
        </p:nvSpPr>
        <p:spPr>
          <a:xfrm>
            <a:off x="4814225" y="4788580"/>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A0F17CB-C51E-4116-BC03-E69230AAC8A8}"/>
              </a:ext>
            </a:extLst>
          </p:cNvPr>
          <p:cNvCxnSpPr>
            <a:cxnSpLocks/>
            <a:stCxn id="7" idx="7"/>
            <a:endCxn id="6" idx="2"/>
          </p:cNvCxnSpPr>
          <p:nvPr/>
        </p:nvCxnSpPr>
        <p:spPr>
          <a:xfrm flipV="1">
            <a:off x="1840035" y="3336652"/>
            <a:ext cx="1522858" cy="8062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1288B7-CF95-49C5-A56B-ED2470AC05E3}"/>
              </a:ext>
            </a:extLst>
          </p:cNvPr>
          <p:cNvCxnSpPr>
            <a:cxnSpLocks/>
            <a:stCxn id="7" idx="5"/>
            <a:endCxn id="9" idx="2"/>
          </p:cNvCxnSpPr>
          <p:nvPr/>
        </p:nvCxnSpPr>
        <p:spPr>
          <a:xfrm>
            <a:off x="1840035" y="4571124"/>
            <a:ext cx="2974190" cy="5202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B84FE-C427-496B-B8AB-4A73C9E2BB6E}"/>
              </a:ext>
            </a:extLst>
          </p:cNvPr>
          <p:cNvCxnSpPr>
            <a:cxnSpLocks/>
            <a:stCxn id="9" idx="0"/>
            <a:endCxn id="4" idx="3"/>
          </p:cNvCxnSpPr>
          <p:nvPr/>
        </p:nvCxnSpPr>
        <p:spPr>
          <a:xfrm flipV="1">
            <a:off x="5117007" y="3757051"/>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B1210D-13B2-4C1B-BDF8-64E6C3CAFF0E}"/>
              </a:ext>
            </a:extLst>
          </p:cNvPr>
          <p:cNvCxnSpPr>
            <a:cxnSpLocks/>
          </p:cNvCxnSpPr>
          <p:nvPr/>
        </p:nvCxnSpPr>
        <p:spPr>
          <a:xfrm>
            <a:off x="6310101" y="3757051"/>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487540D-A969-4CCE-B54C-842C977BF75F}"/>
              </a:ext>
            </a:extLst>
          </p:cNvPr>
          <p:cNvCxnSpPr>
            <a:cxnSpLocks/>
            <a:stCxn id="8" idx="7"/>
            <a:endCxn id="5" idx="3"/>
          </p:cNvCxnSpPr>
          <p:nvPr/>
        </p:nvCxnSpPr>
        <p:spPr>
          <a:xfrm flipV="1">
            <a:off x="7289094" y="3857197"/>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9FC932-DC8C-4538-A0A4-9449A495C921}"/>
              </a:ext>
            </a:extLst>
          </p:cNvPr>
          <p:cNvCxnSpPr>
            <a:cxnSpLocks/>
            <a:stCxn id="4" idx="6"/>
            <a:endCxn id="5" idx="2"/>
          </p:cNvCxnSpPr>
          <p:nvPr/>
        </p:nvCxnSpPr>
        <p:spPr>
          <a:xfrm>
            <a:off x="6398781" y="3542953"/>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3BE80FE-C8A4-4955-BA7B-F999A1B74799}"/>
              </a:ext>
            </a:extLst>
          </p:cNvPr>
          <p:cNvCxnSpPr>
            <a:cxnSpLocks/>
            <a:stCxn id="6" idx="6"/>
            <a:endCxn id="4" idx="2"/>
          </p:cNvCxnSpPr>
          <p:nvPr/>
        </p:nvCxnSpPr>
        <p:spPr>
          <a:xfrm>
            <a:off x="3968456" y="3336652"/>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3F25478-251C-4A9A-B08D-DDB634F491CC}"/>
              </a:ext>
            </a:extLst>
          </p:cNvPr>
          <p:cNvSpPr txBox="1"/>
          <p:nvPr/>
        </p:nvSpPr>
        <p:spPr>
          <a:xfrm>
            <a:off x="2865120" y="4877262"/>
            <a:ext cx="1058792" cy="523220"/>
          </a:xfrm>
          <a:prstGeom prst="rect">
            <a:avLst/>
          </a:prstGeom>
          <a:noFill/>
        </p:spPr>
        <p:txBody>
          <a:bodyPr wrap="square" rtlCol="0">
            <a:spAutoFit/>
          </a:bodyPr>
          <a:lstStyle/>
          <a:p>
            <a:r>
              <a:rPr lang="en-US" sz="2800" dirty="0"/>
              <a:t>8</a:t>
            </a:r>
          </a:p>
        </p:txBody>
      </p:sp>
      <p:sp>
        <p:nvSpPr>
          <p:cNvPr id="37" name="TextBox 36">
            <a:extLst>
              <a:ext uri="{FF2B5EF4-FFF2-40B4-BE49-F238E27FC236}">
                <a16:creationId xmlns:a16="http://schemas.microsoft.com/office/drawing/2014/main" id="{0A765F45-7A99-484C-91C9-5CEC65069DF1}"/>
              </a:ext>
            </a:extLst>
          </p:cNvPr>
          <p:cNvSpPr txBox="1"/>
          <p:nvPr/>
        </p:nvSpPr>
        <p:spPr>
          <a:xfrm>
            <a:off x="1997283" y="3178192"/>
            <a:ext cx="1058792" cy="523220"/>
          </a:xfrm>
          <a:prstGeom prst="rect">
            <a:avLst/>
          </a:prstGeom>
          <a:noFill/>
        </p:spPr>
        <p:txBody>
          <a:bodyPr wrap="square" rtlCol="0">
            <a:spAutoFit/>
          </a:bodyPr>
          <a:lstStyle/>
          <a:p>
            <a:r>
              <a:rPr lang="en-US" sz="2800" dirty="0"/>
              <a:t>3</a:t>
            </a:r>
          </a:p>
        </p:txBody>
      </p:sp>
      <p:sp>
        <p:nvSpPr>
          <p:cNvPr id="38" name="TextBox 37">
            <a:extLst>
              <a:ext uri="{FF2B5EF4-FFF2-40B4-BE49-F238E27FC236}">
                <a16:creationId xmlns:a16="http://schemas.microsoft.com/office/drawing/2014/main" id="{A7667266-D9AB-4B71-8785-45FB3DB8F8C2}"/>
              </a:ext>
            </a:extLst>
          </p:cNvPr>
          <p:cNvSpPr txBox="1"/>
          <p:nvPr/>
        </p:nvSpPr>
        <p:spPr>
          <a:xfrm>
            <a:off x="4587604" y="2860944"/>
            <a:ext cx="1058792" cy="523220"/>
          </a:xfrm>
          <a:prstGeom prst="rect">
            <a:avLst/>
          </a:prstGeom>
          <a:noFill/>
        </p:spPr>
        <p:txBody>
          <a:bodyPr wrap="square" rtlCol="0">
            <a:spAutoFit/>
          </a:bodyPr>
          <a:lstStyle/>
          <a:p>
            <a:r>
              <a:rPr lang="en-US" sz="2800" dirty="0"/>
              <a:t>6</a:t>
            </a:r>
          </a:p>
        </p:txBody>
      </p:sp>
      <p:sp>
        <p:nvSpPr>
          <p:cNvPr id="39" name="TextBox 38">
            <a:extLst>
              <a:ext uri="{FF2B5EF4-FFF2-40B4-BE49-F238E27FC236}">
                <a16:creationId xmlns:a16="http://schemas.microsoft.com/office/drawing/2014/main" id="{BF8692EE-1B5D-470F-8845-B74BA3BFC583}"/>
              </a:ext>
            </a:extLst>
          </p:cNvPr>
          <p:cNvSpPr txBox="1"/>
          <p:nvPr/>
        </p:nvSpPr>
        <p:spPr>
          <a:xfrm>
            <a:off x="4890392" y="3881317"/>
            <a:ext cx="1058792" cy="523220"/>
          </a:xfrm>
          <a:prstGeom prst="rect">
            <a:avLst/>
          </a:prstGeom>
          <a:noFill/>
        </p:spPr>
        <p:txBody>
          <a:bodyPr wrap="square" rtlCol="0">
            <a:spAutoFit/>
          </a:bodyPr>
          <a:lstStyle/>
          <a:p>
            <a:r>
              <a:rPr lang="en-US" sz="2800" dirty="0"/>
              <a:t>3</a:t>
            </a:r>
          </a:p>
        </p:txBody>
      </p:sp>
      <p:sp>
        <p:nvSpPr>
          <p:cNvPr id="40" name="TextBox 39">
            <a:extLst>
              <a:ext uri="{FF2B5EF4-FFF2-40B4-BE49-F238E27FC236}">
                <a16:creationId xmlns:a16="http://schemas.microsoft.com/office/drawing/2014/main" id="{7AC6F372-35FE-4EE4-BA6E-C77D6B803646}"/>
              </a:ext>
            </a:extLst>
          </p:cNvPr>
          <p:cNvSpPr txBox="1"/>
          <p:nvPr/>
        </p:nvSpPr>
        <p:spPr>
          <a:xfrm>
            <a:off x="6614932" y="3931744"/>
            <a:ext cx="1058792" cy="523220"/>
          </a:xfrm>
          <a:prstGeom prst="rect">
            <a:avLst/>
          </a:prstGeom>
          <a:noFill/>
        </p:spPr>
        <p:txBody>
          <a:bodyPr wrap="square" rtlCol="0">
            <a:spAutoFit/>
          </a:bodyPr>
          <a:lstStyle/>
          <a:p>
            <a:r>
              <a:rPr lang="en-US" sz="2800" dirty="0"/>
              <a:t>2</a:t>
            </a:r>
          </a:p>
        </p:txBody>
      </p:sp>
      <p:sp>
        <p:nvSpPr>
          <p:cNvPr id="42" name="TextBox 41">
            <a:extLst>
              <a:ext uri="{FF2B5EF4-FFF2-40B4-BE49-F238E27FC236}">
                <a16:creationId xmlns:a16="http://schemas.microsoft.com/office/drawing/2014/main" id="{DF1B59C8-32D3-4791-BAFB-684BD38D5ECC}"/>
              </a:ext>
            </a:extLst>
          </p:cNvPr>
          <p:cNvSpPr txBox="1"/>
          <p:nvPr/>
        </p:nvSpPr>
        <p:spPr>
          <a:xfrm>
            <a:off x="8078681" y="4526969"/>
            <a:ext cx="1058792" cy="523220"/>
          </a:xfrm>
          <a:prstGeom prst="rect">
            <a:avLst/>
          </a:prstGeom>
          <a:noFill/>
        </p:spPr>
        <p:txBody>
          <a:bodyPr wrap="square" rtlCol="0">
            <a:spAutoFit/>
          </a:bodyPr>
          <a:lstStyle/>
          <a:p>
            <a:r>
              <a:rPr lang="en-US" sz="2800" dirty="0"/>
              <a:t>1</a:t>
            </a:r>
          </a:p>
        </p:txBody>
      </p:sp>
      <p:sp>
        <p:nvSpPr>
          <p:cNvPr id="43" name="TextBox 42">
            <a:extLst>
              <a:ext uri="{FF2B5EF4-FFF2-40B4-BE49-F238E27FC236}">
                <a16:creationId xmlns:a16="http://schemas.microsoft.com/office/drawing/2014/main" id="{84B10A98-E91C-430B-9527-9454865AEFBD}"/>
              </a:ext>
            </a:extLst>
          </p:cNvPr>
          <p:cNvSpPr txBox="1"/>
          <p:nvPr/>
        </p:nvSpPr>
        <p:spPr>
          <a:xfrm>
            <a:off x="7265851" y="3050567"/>
            <a:ext cx="1058792" cy="523220"/>
          </a:xfrm>
          <a:prstGeom prst="rect">
            <a:avLst/>
          </a:prstGeom>
          <a:noFill/>
        </p:spPr>
        <p:txBody>
          <a:bodyPr wrap="square" rtlCol="0">
            <a:spAutoFit/>
          </a:bodyPr>
          <a:lstStyle/>
          <a:p>
            <a:r>
              <a:rPr lang="en-US" sz="2800" dirty="0"/>
              <a:t>5</a:t>
            </a:r>
          </a:p>
        </p:txBody>
      </p:sp>
    </p:spTree>
    <p:extLst>
      <p:ext uri="{BB962C8B-B14F-4D97-AF65-F5344CB8AC3E}">
        <p14:creationId xmlns:p14="http://schemas.microsoft.com/office/powerpoint/2010/main" val="386934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1FFF-D0A9-48DD-B2C4-2AA232EB98C5}"/>
              </a:ext>
            </a:extLst>
          </p:cNvPr>
          <p:cNvSpPr>
            <a:spLocks noGrp="1"/>
          </p:cNvSpPr>
          <p:nvPr>
            <p:ph type="title"/>
          </p:nvPr>
        </p:nvSpPr>
        <p:spPr/>
        <p:txBody>
          <a:bodyPr/>
          <a:lstStyle/>
          <a:p>
            <a:r>
              <a:rPr lang="en-US" dirty="0"/>
              <a:t>What about cycles?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C5547A-C1ED-4DFC-B69A-7ADA76DA12E8}"/>
                  </a:ext>
                </a:extLst>
              </p:cNvPr>
              <p:cNvSpPr>
                <a:spLocks noGrp="1"/>
              </p:cNvSpPr>
              <p:nvPr>
                <p:ph idx="1"/>
              </p:nvPr>
            </p:nvSpPr>
            <p:spPr>
              <a:xfrm>
                <a:off x="575240" y="1463857"/>
                <a:ext cx="11187258" cy="1267231"/>
              </a:xfrm>
            </p:spPr>
            <p:txBody>
              <a:bodyPr/>
              <a:lstStyle/>
              <a:p>
                <a14:m>
                  <m:oMath xmlns:m="http://schemas.openxmlformats.org/officeDocument/2006/math">
                    <m:r>
                      <a:rPr lang="en-US" i="1">
                        <a:latin typeface="Cambria Math" panose="02040503050406030204" pitchFamily="18" charset="0"/>
                      </a:rPr>
                      <m:t>𝑑𝑖𝑠𝑡</m:t>
                    </m:r>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𝑣</m:t>
                            </m:r>
                            <m:r>
                              <a:rPr lang="en-US" i="1">
                                <a:latin typeface="Cambria Math" panose="02040503050406030204" pitchFamily="18" charset="0"/>
                              </a:rPr>
                              <m:t> </m:t>
                            </m:r>
                            <m:r>
                              <m:rPr>
                                <m:sty m:val="p"/>
                              </m:rPr>
                              <a:rPr lang="en-US">
                                <a:latin typeface="Cambria Math" panose="02040503050406030204" pitchFamily="18" charset="0"/>
                              </a:rPr>
                              <m:t>is</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source</m:t>
                            </m:r>
                          </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𝑢</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e>
                                    </m:d>
                                    <m:r>
                                      <a:rPr lang="en-US" i="1">
                                        <a:latin typeface="Cambria Math" panose="02040503050406030204" pitchFamily="18" charset="0"/>
                                      </a:rPr>
                                      <m:t>∈</m:t>
                                    </m:r>
                                    <m:r>
                                      <a:rPr lang="en-US" i="1">
                                        <a:latin typeface="Cambria Math" panose="02040503050406030204" pitchFamily="18" charset="0"/>
                                      </a:rPr>
                                      <m:t>𝐸</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𝑑𝑖𝑠𝑡</m:t>
                                    </m:r>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rPr>
                                      <m:t>𝑤𝑒𝑖𝑔h𝑡</m:t>
                                    </m:r>
                                    <m:d>
                                      <m:dPr>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e>
                                    </m:d>
                                  </m:e>
                                </m:d>
                                <m:r>
                                  <a:rPr lang="en-US" i="1">
                                    <a:latin typeface="Cambria Math" panose="02040503050406030204" pitchFamily="18" charset="0"/>
                                  </a:rPr>
                                  <m:t> </m:t>
                                </m:r>
                                <m:r>
                                  <m:rPr>
                                    <m:sty m:val="p"/>
                                  </m:rPr>
                                  <a:rPr lang="en-US">
                                    <a:latin typeface="Cambria Math" panose="02040503050406030204" pitchFamily="18" charset="0"/>
                                  </a:rPr>
                                  <m:t>otherwise</m:t>
                                </m:r>
                              </m:e>
                            </m:func>
                          </m:e>
                        </m:eqArr>
                      </m:e>
                    </m:d>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EC5547A-C1ED-4DFC-B69A-7ADA76DA12E8}"/>
                  </a:ext>
                </a:extLst>
              </p:cNvPr>
              <p:cNvSpPr>
                <a:spLocks noGrp="1" noRot="1" noChangeAspect="1" noMove="1" noResize="1" noEditPoints="1" noAdjustHandles="1" noChangeArrowheads="1" noChangeShapeType="1" noTextEdit="1"/>
              </p:cNvSpPr>
              <p:nvPr>
                <p:ph idx="1"/>
              </p:nvPr>
            </p:nvSpPr>
            <p:spPr>
              <a:xfrm>
                <a:off x="575240" y="1463857"/>
                <a:ext cx="11187258" cy="1267231"/>
              </a:xfrm>
              <a:blipFill>
                <a:blip r:embed="rId2"/>
                <a:stretch>
                  <a:fillRect/>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8EA339D0-73D5-40CE-BBDC-841D5B0BC51E}"/>
              </a:ext>
            </a:extLst>
          </p:cNvPr>
          <p:cNvGrpSpPr/>
          <p:nvPr/>
        </p:nvGrpSpPr>
        <p:grpSpPr>
          <a:xfrm>
            <a:off x="1323155" y="2860944"/>
            <a:ext cx="8352598" cy="2801148"/>
            <a:chOff x="1323155" y="2860944"/>
            <a:chExt cx="8352598" cy="2801148"/>
          </a:xfrm>
        </p:grpSpPr>
        <p:sp>
          <p:nvSpPr>
            <p:cNvPr id="4" name="Oval 3">
              <a:extLst>
                <a:ext uri="{FF2B5EF4-FFF2-40B4-BE49-F238E27FC236}">
                  <a16:creationId xmlns:a16="http://schemas.microsoft.com/office/drawing/2014/main" id="{EB1EABC2-04E9-4370-B380-DD95ABD5EFD8}"/>
                </a:ext>
              </a:extLst>
            </p:cNvPr>
            <p:cNvSpPr/>
            <p:nvPr/>
          </p:nvSpPr>
          <p:spPr>
            <a:xfrm>
              <a:off x="5793218" y="3240171"/>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2500614-2D8F-4096-9D1E-0BC33A8424A1}"/>
                </a:ext>
              </a:extLst>
            </p:cNvPr>
            <p:cNvSpPr/>
            <p:nvPr/>
          </p:nvSpPr>
          <p:spPr>
            <a:xfrm>
              <a:off x="9070190" y="3340317"/>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561900C-61F0-4363-ADC9-729DDCFF4183}"/>
                </a:ext>
              </a:extLst>
            </p:cNvPr>
            <p:cNvSpPr/>
            <p:nvPr/>
          </p:nvSpPr>
          <p:spPr>
            <a:xfrm>
              <a:off x="3362893" y="3033870"/>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B91654-D105-416D-B593-5C67B1E9F9DE}"/>
                </a:ext>
              </a:extLst>
            </p:cNvPr>
            <p:cNvSpPr/>
            <p:nvPr/>
          </p:nvSpPr>
          <p:spPr>
            <a:xfrm>
              <a:off x="1323155" y="4054244"/>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106FF6-5FBF-4B8F-A4DB-3E47D6C909F6}"/>
                </a:ext>
              </a:extLst>
            </p:cNvPr>
            <p:cNvSpPr/>
            <p:nvPr/>
          </p:nvSpPr>
          <p:spPr>
            <a:xfrm>
              <a:off x="6772214" y="4788579"/>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8D6A23-5792-47D3-B6B2-6CF18A0D9C77}"/>
                </a:ext>
              </a:extLst>
            </p:cNvPr>
            <p:cNvSpPr/>
            <p:nvPr/>
          </p:nvSpPr>
          <p:spPr>
            <a:xfrm>
              <a:off x="4814225" y="4788580"/>
              <a:ext cx="605563" cy="60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A0F17CB-C51E-4116-BC03-E69230AAC8A8}"/>
                </a:ext>
              </a:extLst>
            </p:cNvPr>
            <p:cNvCxnSpPr>
              <a:cxnSpLocks/>
              <a:stCxn id="7" idx="7"/>
              <a:endCxn id="6" idx="2"/>
            </p:cNvCxnSpPr>
            <p:nvPr/>
          </p:nvCxnSpPr>
          <p:spPr>
            <a:xfrm flipV="1">
              <a:off x="1840035" y="3336652"/>
              <a:ext cx="1522858" cy="8062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1288B7-CF95-49C5-A56B-ED2470AC05E3}"/>
                </a:ext>
              </a:extLst>
            </p:cNvPr>
            <p:cNvCxnSpPr>
              <a:cxnSpLocks/>
              <a:stCxn id="7" idx="5"/>
              <a:endCxn id="9" idx="2"/>
            </p:cNvCxnSpPr>
            <p:nvPr/>
          </p:nvCxnSpPr>
          <p:spPr>
            <a:xfrm>
              <a:off x="1840035" y="4571124"/>
              <a:ext cx="2974190" cy="5202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B84FE-C427-496B-B8AB-4A73C9E2BB6E}"/>
                </a:ext>
              </a:extLst>
            </p:cNvPr>
            <p:cNvCxnSpPr>
              <a:cxnSpLocks/>
              <a:stCxn id="9" idx="0"/>
              <a:endCxn id="4" idx="3"/>
            </p:cNvCxnSpPr>
            <p:nvPr/>
          </p:nvCxnSpPr>
          <p:spPr>
            <a:xfrm flipV="1">
              <a:off x="5117007" y="3757051"/>
              <a:ext cx="764894" cy="10315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B1210D-13B2-4C1B-BDF8-64E6C3CAFF0E}"/>
                </a:ext>
              </a:extLst>
            </p:cNvPr>
            <p:cNvCxnSpPr>
              <a:cxnSpLocks/>
            </p:cNvCxnSpPr>
            <p:nvPr/>
          </p:nvCxnSpPr>
          <p:spPr>
            <a:xfrm>
              <a:off x="6310101" y="3757051"/>
              <a:ext cx="764898" cy="1031528"/>
            </a:xfrm>
            <a:prstGeom prst="straightConnector1">
              <a:avLst/>
            </a:prstGeom>
            <a:ln w="3810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8CE00D6-D20B-40B5-8390-9EA3704636C5}"/>
                </a:ext>
              </a:extLst>
            </p:cNvPr>
            <p:cNvCxnSpPr>
              <a:cxnSpLocks/>
              <a:stCxn id="9" idx="6"/>
              <a:endCxn id="8" idx="2"/>
            </p:cNvCxnSpPr>
            <p:nvPr/>
          </p:nvCxnSpPr>
          <p:spPr>
            <a:xfrm flipV="1">
              <a:off x="5419788" y="5091361"/>
              <a:ext cx="1352426" cy="1"/>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487540D-A969-4CCE-B54C-842C977BF75F}"/>
                </a:ext>
              </a:extLst>
            </p:cNvPr>
            <p:cNvCxnSpPr>
              <a:cxnSpLocks/>
              <a:stCxn id="8" idx="7"/>
              <a:endCxn id="5" idx="3"/>
            </p:cNvCxnSpPr>
            <p:nvPr/>
          </p:nvCxnSpPr>
          <p:spPr>
            <a:xfrm flipV="1">
              <a:off x="7289094" y="3857197"/>
              <a:ext cx="1869779" cy="102006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9FC932-DC8C-4538-A0A4-9449A495C921}"/>
                </a:ext>
              </a:extLst>
            </p:cNvPr>
            <p:cNvCxnSpPr>
              <a:cxnSpLocks/>
              <a:stCxn id="4" idx="6"/>
              <a:endCxn id="5" idx="2"/>
            </p:cNvCxnSpPr>
            <p:nvPr/>
          </p:nvCxnSpPr>
          <p:spPr>
            <a:xfrm>
              <a:off x="6398781" y="3542953"/>
              <a:ext cx="2671409" cy="1001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3BE80FE-C8A4-4955-BA7B-F999A1B74799}"/>
                </a:ext>
              </a:extLst>
            </p:cNvPr>
            <p:cNvCxnSpPr>
              <a:cxnSpLocks/>
              <a:stCxn id="6" idx="6"/>
              <a:endCxn id="4" idx="2"/>
            </p:cNvCxnSpPr>
            <p:nvPr/>
          </p:nvCxnSpPr>
          <p:spPr>
            <a:xfrm>
              <a:off x="3968456" y="3336652"/>
              <a:ext cx="1824762" cy="206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3F25478-251C-4A9A-B08D-DDB634F491CC}"/>
                </a:ext>
              </a:extLst>
            </p:cNvPr>
            <p:cNvSpPr txBox="1"/>
            <p:nvPr/>
          </p:nvSpPr>
          <p:spPr>
            <a:xfrm>
              <a:off x="2865120" y="4877262"/>
              <a:ext cx="1058792" cy="523220"/>
            </a:xfrm>
            <a:prstGeom prst="rect">
              <a:avLst/>
            </a:prstGeom>
            <a:noFill/>
          </p:spPr>
          <p:txBody>
            <a:bodyPr wrap="square" rtlCol="0">
              <a:spAutoFit/>
            </a:bodyPr>
            <a:lstStyle/>
            <a:p>
              <a:r>
                <a:rPr lang="en-US" sz="2800" dirty="0"/>
                <a:t>8</a:t>
              </a:r>
            </a:p>
          </p:txBody>
        </p:sp>
        <p:sp>
          <p:nvSpPr>
            <p:cNvPr id="37" name="TextBox 36">
              <a:extLst>
                <a:ext uri="{FF2B5EF4-FFF2-40B4-BE49-F238E27FC236}">
                  <a16:creationId xmlns:a16="http://schemas.microsoft.com/office/drawing/2014/main" id="{0A765F45-7A99-484C-91C9-5CEC65069DF1}"/>
                </a:ext>
              </a:extLst>
            </p:cNvPr>
            <p:cNvSpPr txBox="1"/>
            <p:nvPr/>
          </p:nvSpPr>
          <p:spPr>
            <a:xfrm>
              <a:off x="1997283" y="3178192"/>
              <a:ext cx="1058792" cy="523220"/>
            </a:xfrm>
            <a:prstGeom prst="rect">
              <a:avLst/>
            </a:prstGeom>
            <a:noFill/>
          </p:spPr>
          <p:txBody>
            <a:bodyPr wrap="square" rtlCol="0">
              <a:spAutoFit/>
            </a:bodyPr>
            <a:lstStyle/>
            <a:p>
              <a:r>
                <a:rPr lang="en-US" sz="2800" dirty="0"/>
                <a:t>3</a:t>
              </a:r>
            </a:p>
          </p:txBody>
        </p:sp>
        <p:sp>
          <p:nvSpPr>
            <p:cNvPr id="38" name="TextBox 37">
              <a:extLst>
                <a:ext uri="{FF2B5EF4-FFF2-40B4-BE49-F238E27FC236}">
                  <a16:creationId xmlns:a16="http://schemas.microsoft.com/office/drawing/2014/main" id="{A7667266-D9AB-4B71-8785-45FB3DB8F8C2}"/>
                </a:ext>
              </a:extLst>
            </p:cNvPr>
            <p:cNvSpPr txBox="1"/>
            <p:nvPr/>
          </p:nvSpPr>
          <p:spPr>
            <a:xfrm>
              <a:off x="4587604" y="2860944"/>
              <a:ext cx="1058792" cy="523220"/>
            </a:xfrm>
            <a:prstGeom prst="rect">
              <a:avLst/>
            </a:prstGeom>
            <a:noFill/>
          </p:spPr>
          <p:txBody>
            <a:bodyPr wrap="square" rtlCol="0">
              <a:spAutoFit/>
            </a:bodyPr>
            <a:lstStyle/>
            <a:p>
              <a:r>
                <a:rPr lang="en-US" sz="2800" dirty="0"/>
                <a:t>6</a:t>
              </a:r>
            </a:p>
          </p:txBody>
        </p:sp>
        <p:sp>
          <p:nvSpPr>
            <p:cNvPr id="39" name="TextBox 38">
              <a:extLst>
                <a:ext uri="{FF2B5EF4-FFF2-40B4-BE49-F238E27FC236}">
                  <a16:creationId xmlns:a16="http://schemas.microsoft.com/office/drawing/2014/main" id="{BF8692EE-1B5D-470F-8845-B74BA3BFC583}"/>
                </a:ext>
              </a:extLst>
            </p:cNvPr>
            <p:cNvSpPr txBox="1"/>
            <p:nvPr/>
          </p:nvSpPr>
          <p:spPr>
            <a:xfrm>
              <a:off x="4890392" y="3881317"/>
              <a:ext cx="1058792" cy="523220"/>
            </a:xfrm>
            <a:prstGeom prst="rect">
              <a:avLst/>
            </a:prstGeom>
            <a:noFill/>
          </p:spPr>
          <p:txBody>
            <a:bodyPr wrap="square" rtlCol="0">
              <a:spAutoFit/>
            </a:bodyPr>
            <a:lstStyle/>
            <a:p>
              <a:r>
                <a:rPr lang="en-US" sz="2800" dirty="0"/>
                <a:t>3</a:t>
              </a:r>
            </a:p>
          </p:txBody>
        </p:sp>
        <p:sp>
          <p:nvSpPr>
            <p:cNvPr id="40" name="TextBox 39">
              <a:extLst>
                <a:ext uri="{FF2B5EF4-FFF2-40B4-BE49-F238E27FC236}">
                  <a16:creationId xmlns:a16="http://schemas.microsoft.com/office/drawing/2014/main" id="{7AC6F372-35FE-4EE4-BA6E-C77D6B803646}"/>
                </a:ext>
              </a:extLst>
            </p:cNvPr>
            <p:cNvSpPr txBox="1"/>
            <p:nvPr/>
          </p:nvSpPr>
          <p:spPr>
            <a:xfrm>
              <a:off x="6614932" y="3931744"/>
              <a:ext cx="1058792" cy="523220"/>
            </a:xfrm>
            <a:prstGeom prst="rect">
              <a:avLst/>
            </a:prstGeom>
            <a:noFill/>
          </p:spPr>
          <p:txBody>
            <a:bodyPr wrap="square" rtlCol="0">
              <a:spAutoFit/>
            </a:bodyPr>
            <a:lstStyle/>
            <a:p>
              <a:r>
                <a:rPr lang="en-US" sz="2800" dirty="0"/>
                <a:t>2</a:t>
              </a:r>
            </a:p>
          </p:txBody>
        </p:sp>
        <p:sp>
          <p:nvSpPr>
            <p:cNvPr id="41" name="TextBox 40">
              <a:extLst>
                <a:ext uri="{FF2B5EF4-FFF2-40B4-BE49-F238E27FC236}">
                  <a16:creationId xmlns:a16="http://schemas.microsoft.com/office/drawing/2014/main" id="{1FAD47CE-1D69-4F0B-9D75-98AF0B682F8B}"/>
                </a:ext>
              </a:extLst>
            </p:cNvPr>
            <p:cNvSpPr txBox="1"/>
            <p:nvPr/>
          </p:nvSpPr>
          <p:spPr>
            <a:xfrm>
              <a:off x="5808640" y="5138872"/>
              <a:ext cx="1058792" cy="523220"/>
            </a:xfrm>
            <a:prstGeom prst="rect">
              <a:avLst/>
            </a:prstGeom>
            <a:noFill/>
          </p:spPr>
          <p:txBody>
            <a:bodyPr wrap="square" rtlCol="0">
              <a:spAutoFit/>
            </a:bodyPr>
            <a:lstStyle/>
            <a:p>
              <a:r>
                <a:rPr lang="en-US" sz="2800" dirty="0"/>
                <a:t>4</a:t>
              </a:r>
            </a:p>
          </p:txBody>
        </p:sp>
        <p:sp>
          <p:nvSpPr>
            <p:cNvPr id="42" name="TextBox 41">
              <a:extLst>
                <a:ext uri="{FF2B5EF4-FFF2-40B4-BE49-F238E27FC236}">
                  <a16:creationId xmlns:a16="http://schemas.microsoft.com/office/drawing/2014/main" id="{DF1B59C8-32D3-4791-BAFB-684BD38D5ECC}"/>
                </a:ext>
              </a:extLst>
            </p:cNvPr>
            <p:cNvSpPr txBox="1"/>
            <p:nvPr/>
          </p:nvSpPr>
          <p:spPr>
            <a:xfrm>
              <a:off x="8078681" y="4526969"/>
              <a:ext cx="1058792" cy="523220"/>
            </a:xfrm>
            <a:prstGeom prst="rect">
              <a:avLst/>
            </a:prstGeom>
            <a:noFill/>
          </p:spPr>
          <p:txBody>
            <a:bodyPr wrap="square" rtlCol="0">
              <a:spAutoFit/>
            </a:bodyPr>
            <a:lstStyle/>
            <a:p>
              <a:r>
                <a:rPr lang="en-US" sz="2800" dirty="0"/>
                <a:t>1</a:t>
              </a:r>
            </a:p>
          </p:txBody>
        </p:sp>
        <p:sp>
          <p:nvSpPr>
            <p:cNvPr id="43" name="TextBox 42">
              <a:extLst>
                <a:ext uri="{FF2B5EF4-FFF2-40B4-BE49-F238E27FC236}">
                  <a16:creationId xmlns:a16="http://schemas.microsoft.com/office/drawing/2014/main" id="{84B10A98-E91C-430B-9527-9454865AEFBD}"/>
                </a:ext>
              </a:extLst>
            </p:cNvPr>
            <p:cNvSpPr txBox="1"/>
            <p:nvPr/>
          </p:nvSpPr>
          <p:spPr>
            <a:xfrm>
              <a:off x="7265851" y="3050567"/>
              <a:ext cx="1058792" cy="523220"/>
            </a:xfrm>
            <a:prstGeom prst="rect">
              <a:avLst/>
            </a:prstGeom>
            <a:noFill/>
          </p:spPr>
          <p:txBody>
            <a:bodyPr wrap="square" rtlCol="0">
              <a:spAutoFit/>
            </a:bodyPr>
            <a:lstStyle/>
            <a:p>
              <a:r>
                <a:rPr lang="en-US" sz="2800" dirty="0"/>
                <a:t>5</a:t>
              </a:r>
            </a:p>
          </p:txBody>
        </p:sp>
      </p:grpSp>
    </p:spTree>
    <p:extLst>
      <p:ext uri="{BB962C8B-B14F-4D97-AF65-F5344CB8AC3E}">
        <p14:creationId xmlns:p14="http://schemas.microsoft.com/office/powerpoint/2010/main" val="3577709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2320</TotalTime>
  <Words>4310</Words>
  <Application>Microsoft Office PowerPoint</Application>
  <PresentationFormat>Widescreen</PresentationFormat>
  <Paragraphs>830</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Linear Programming</vt:lpstr>
      <vt:lpstr>Some Logistics</vt:lpstr>
      <vt:lpstr>DP on graphs</vt:lpstr>
      <vt:lpstr>First Half of Today</vt:lpstr>
      <vt:lpstr>Shortest Paths</vt:lpstr>
      <vt:lpstr>A recurrence</vt:lpstr>
      <vt:lpstr>A recurrence</vt:lpstr>
      <vt:lpstr>In a DAG</vt:lpstr>
      <vt:lpstr>What about cycles?</vt:lpstr>
      <vt:lpstr>Cycles</vt:lpstr>
      <vt:lpstr>Ordering</vt:lpstr>
      <vt:lpstr>Distances</vt:lpstr>
      <vt:lpstr>Ordering</vt:lpstr>
      <vt:lpstr>Ordering</vt:lpstr>
      <vt:lpstr>Sample calculation</vt:lpstr>
      <vt:lpstr>Pseudocode</vt:lpstr>
      <vt:lpstr>Pseudocode</vt:lpstr>
      <vt:lpstr>Pseudocode</vt:lpstr>
      <vt:lpstr>Pseudocode</vt:lpstr>
      <vt:lpstr>Pseudocode</vt:lpstr>
      <vt:lpstr>Pseudocode</vt:lpstr>
      <vt:lpstr>Pseudocode</vt:lpstr>
      <vt:lpstr>Pseudocode</vt:lpstr>
      <vt:lpstr>Pseudocode</vt:lpstr>
      <vt:lpstr>A Caution</vt:lpstr>
      <vt:lpstr>Exit early</vt:lpstr>
      <vt:lpstr>Laundry List of shortest pairs (so far)</vt:lpstr>
      <vt:lpstr>Pseudocode</vt:lpstr>
      <vt:lpstr>Negative Edges</vt:lpstr>
      <vt:lpstr>Negative Cycle</vt:lpstr>
      <vt:lpstr>Laundry List of shortest pairs (so far)</vt:lpstr>
      <vt:lpstr>Why Bellman-Ford?</vt:lpstr>
      <vt:lpstr>Negative Cycles</vt:lpstr>
      <vt:lpstr>Laundry List of shortest pairs (so far)</vt:lpstr>
      <vt:lpstr>Linear Programming</vt:lpstr>
      <vt:lpstr>Linear Programming</vt:lpstr>
      <vt:lpstr>Outline of LPs</vt:lpstr>
      <vt:lpstr>Example Problem</vt:lpstr>
      <vt:lpstr>Example Problem</vt:lpstr>
      <vt:lpstr>Example Problem</vt:lpstr>
      <vt:lpstr>Example Problem</vt:lpstr>
      <vt:lpstr>Example Problem</vt:lpstr>
      <vt:lpstr>Example Problem</vt:lpstr>
      <vt:lpstr>Full Definition</vt:lpstr>
      <vt:lpstr>A Linear Program</vt:lpstr>
      <vt:lpstr>Linear constraints</vt:lpstr>
      <vt:lpstr>Linear constraints</vt:lpstr>
      <vt:lpstr>What are we looking for?</vt:lpstr>
      <vt:lpstr>Example Problem</vt:lpstr>
      <vt:lpstr>Example Problem</vt:lpstr>
      <vt:lpstr>Another Question</vt:lpstr>
      <vt:lpstr>Non-Integrality</vt:lpstr>
      <vt:lpstr>What do you do if you need integers?</vt:lpstr>
      <vt:lpstr>Solving LPs</vt:lpstr>
      <vt:lpstr>Extra Practice</vt:lpstr>
      <vt:lpstr>Extra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68</cp:revision>
  <cp:lastPrinted>2024-02-07T21:05:05Z</cp:lastPrinted>
  <dcterms:created xsi:type="dcterms:W3CDTF">2021-02-09T17:47:07Z</dcterms:created>
  <dcterms:modified xsi:type="dcterms:W3CDTF">2024-02-09T18:17:55Z</dcterms:modified>
</cp:coreProperties>
</file>