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01" r:id="rId3"/>
    <p:sldId id="397" r:id="rId4"/>
    <p:sldId id="398" r:id="rId5"/>
    <p:sldId id="337" r:id="rId6"/>
    <p:sldId id="356" r:id="rId7"/>
    <p:sldId id="364" r:id="rId8"/>
    <p:sldId id="399" r:id="rId9"/>
    <p:sldId id="400" r:id="rId10"/>
    <p:sldId id="396" r:id="rId11"/>
    <p:sldId id="355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4" r:id="rId20"/>
    <p:sldId id="336" r:id="rId21"/>
    <p:sldId id="357" r:id="rId22"/>
    <p:sldId id="395" r:id="rId23"/>
    <p:sldId id="338" r:id="rId24"/>
    <p:sldId id="363" r:id="rId25"/>
    <p:sldId id="342" r:id="rId26"/>
    <p:sldId id="358" r:id="rId27"/>
    <p:sldId id="343" r:id="rId28"/>
    <p:sldId id="402" r:id="rId29"/>
    <p:sldId id="365" r:id="rId30"/>
    <p:sldId id="366" r:id="rId31"/>
    <p:sldId id="367" r:id="rId32"/>
    <p:sldId id="368" r:id="rId33"/>
    <p:sldId id="369" r:id="rId34"/>
    <p:sldId id="370" r:id="rId35"/>
    <p:sldId id="371" r:id="rId36"/>
    <p:sldId id="372" r:id="rId37"/>
    <p:sldId id="373" r:id="rId38"/>
    <p:sldId id="374" r:id="rId39"/>
    <p:sldId id="375" r:id="rId40"/>
    <p:sldId id="376" r:id="rId41"/>
    <p:sldId id="377" r:id="rId42"/>
    <p:sldId id="393" r:id="rId43"/>
    <p:sldId id="392" r:id="rId44"/>
    <p:sldId id="359" r:id="rId45"/>
    <p:sldId id="350" r:id="rId46"/>
    <p:sldId id="351" r:id="rId47"/>
    <p:sldId id="353" r:id="rId48"/>
    <p:sldId id="354" r:id="rId49"/>
    <p:sldId id="360" r:id="rId50"/>
    <p:sldId id="361" r:id="rId51"/>
    <p:sldId id="362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1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1318 456 7136 0 0,'0'0'0'0'0,"3"0"0"0"0,-2 0 0 0 0,-1 0-5360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1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1318 456 7136 0 0,'0'0'0'0'0,"3"0"0"0"0,-2 0 0 0 0,-1 0-5360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4416 0 0,'0'0'0'0'0,"-4"7"0"0"0,-3 3 0 0 0,7-10-3312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859F7E-7B5C-4423-A5A6-32370368A6A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1F-1111-4E85-94F0-998ABDB9AD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310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9F7E-7B5C-4423-A5A6-32370368A6A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1F-1111-4E85-94F0-998ABDB9AD5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0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9F7E-7B5C-4423-A5A6-32370368A6A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1F-1111-4E85-94F0-998ABDB9AD5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79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42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9F7E-7B5C-4423-A5A6-32370368A6A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1F-1111-4E85-94F0-998ABDB9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25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9F7E-7B5C-4423-A5A6-32370368A6A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1F-1111-4E85-94F0-998ABDB9AD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7950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9F7E-7B5C-4423-A5A6-32370368A6A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1F-1111-4E85-94F0-998ABDB9AD5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787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9F7E-7B5C-4423-A5A6-32370368A6A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1F-1111-4E85-94F0-998ABDB9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8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9F7E-7B5C-4423-A5A6-32370368A6A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1F-1111-4E85-94F0-998ABDB9AD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67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9F7E-7B5C-4423-A5A6-32370368A6A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1F-1111-4E85-94F0-998ABDB9AD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66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9F7E-7B5C-4423-A5A6-32370368A6A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1F-1111-4E85-94F0-998ABDB9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9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9F7E-7B5C-4423-A5A6-32370368A6A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1F-1111-4E85-94F0-998ABDB9AD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88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E859F7E-7B5C-4423-A5A6-32370368A6A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E3A461F-1111-4E85-94F0-998ABDB9AD5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15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900.png"/><Relationship Id="rId7" Type="http://schemas.openxmlformats.org/officeDocument/2006/relationships/customXml" Target="../ink/ink2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customXml" Target="../ink/ink1.xml"/><Relationship Id="rId4" Type="http://schemas.openxmlformats.org/officeDocument/2006/relationships/image" Target="../media/image101.png"/><Relationship Id="rId9" Type="http://schemas.openxmlformats.org/officeDocument/2006/relationships/image" Target="../media/image1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60.png"/><Relationship Id="rId3" Type="http://schemas.openxmlformats.org/officeDocument/2006/relationships/image" Target="../media/image900.png"/><Relationship Id="rId7" Type="http://schemas.openxmlformats.org/officeDocument/2006/relationships/customXml" Target="../ink/ink4.xml"/><Relationship Id="rId12" Type="http://schemas.openxmlformats.org/officeDocument/2006/relationships/image" Target="../media/image15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0" Type="http://schemas.openxmlformats.org/officeDocument/2006/relationships/image" Target="../media/image140.png"/><Relationship Id="rId4" Type="http://schemas.openxmlformats.org/officeDocument/2006/relationships/image" Target="../media/image101.png"/><Relationship Id="rId9" Type="http://schemas.openxmlformats.org/officeDocument/2006/relationships/customXml" Target="../ink/ink5.xml"/><Relationship Id="rId14" Type="http://schemas.openxmlformats.org/officeDocument/2006/relationships/image" Target="../media/image17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900.png"/><Relationship Id="rId7" Type="http://schemas.openxmlformats.org/officeDocument/2006/relationships/customXml" Target="../ink/ink8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customXml" Target="../ink/ink7.xml"/><Relationship Id="rId10" Type="http://schemas.openxmlformats.org/officeDocument/2006/relationships/image" Target="../media/image131.png"/><Relationship Id="rId4" Type="http://schemas.openxmlformats.org/officeDocument/2006/relationships/image" Target="../media/image101.png"/><Relationship Id="rId9" Type="http://schemas.openxmlformats.org/officeDocument/2006/relationships/image" Target="../media/image1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900.png"/><Relationship Id="rId7" Type="http://schemas.openxmlformats.org/officeDocument/2006/relationships/customXml" Target="../ink/ink10.xml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customXml" Target="../ink/ink9.xml"/><Relationship Id="rId10" Type="http://schemas.openxmlformats.org/officeDocument/2006/relationships/image" Target="../media/image131.png"/><Relationship Id="rId4" Type="http://schemas.openxmlformats.org/officeDocument/2006/relationships/image" Target="../media/image101.png"/><Relationship Id="rId9" Type="http://schemas.openxmlformats.org/officeDocument/2006/relationships/image" Target="../media/image20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900.png"/><Relationship Id="rId7" Type="http://schemas.openxmlformats.org/officeDocument/2006/relationships/customXml" Target="../ink/ink12.xml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customXml" Target="../ink/ink11.xml"/><Relationship Id="rId10" Type="http://schemas.openxmlformats.org/officeDocument/2006/relationships/image" Target="../media/image131.png"/><Relationship Id="rId4" Type="http://schemas.openxmlformats.org/officeDocument/2006/relationships/image" Target="../media/image101.png"/><Relationship Id="rId9" Type="http://schemas.openxmlformats.org/officeDocument/2006/relationships/image" Target="../media/image2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900.png"/><Relationship Id="rId7" Type="http://schemas.openxmlformats.org/officeDocument/2006/relationships/customXml" Target="../ink/ink14.xml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customXml" Target="../ink/ink13.xml"/><Relationship Id="rId4" Type="http://schemas.openxmlformats.org/officeDocument/2006/relationships/image" Target="../media/image101.png"/><Relationship Id="rId9" Type="http://schemas.openxmlformats.org/officeDocument/2006/relationships/image" Target="../media/image1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0CCBD-AE3F-4E28-ABCA-AC71FE678A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DP Practice!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277B12-F088-4AD0-8457-AFFCBAA99E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417 24Wi</a:t>
            </a:r>
          </a:p>
          <a:p>
            <a:r>
              <a:rPr lang="en-US" dirty="0"/>
              <a:t>Lecture 14</a:t>
            </a:r>
          </a:p>
        </p:txBody>
      </p:sp>
    </p:spTree>
    <p:extLst>
      <p:ext uri="{BB962C8B-B14F-4D97-AF65-F5344CB8AC3E}">
        <p14:creationId xmlns:p14="http://schemas.microsoft.com/office/powerpoint/2010/main" val="4159884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BAA83-6963-4F11-B122-0C737C358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choose your base cases?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5716E5-D060-4614-AFF8-5CE9BC268D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Ask “what’s the smallest my problem could be?”</a:t>
                </a:r>
              </a:p>
              <a:p>
                <a:pPr lvl="1"/>
                <a:r>
                  <a:rPr lang="en-US" dirty="0"/>
                  <a:t>Usually, 0 or 1 elements. Ask “what’s the answer for this tiny problem?”</a:t>
                </a:r>
              </a:p>
              <a:p>
                <a:pPr lvl="1"/>
                <a:r>
                  <a:rPr lang="en-US" b="1" dirty="0"/>
                  <a:t>Then</a:t>
                </a:r>
                <a:r>
                  <a:rPr lang="en-US" dirty="0"/>
                  <a:t> check against the English description, is it right?</a:t>
                </a:r>
              </a:p>
              <a:p>
                <a:pPr lvl="1"/>
                <a:r>
                  <a:rPr lang="en-US" b="1" dirty="0"/>
                  <a:t>And then </a:t>
                </a:r>
                <a:r>
                  <a:rPr lang="en-US" dirty="0"/>
                  <a:t>run it on a small example, make sure it ‘fits right’ with the recursive definition you’re using.</a:t>
                </a:r>
              </a:p>
              <a:p>
                <a:r>
                  <a:rPr lang="en-US" dirty="0"/>
                  <a:t>Finally ask “what about edge/invalid cases?” </a:t>
                </a:r>
              </a:p>
              <a:p>
                <a:pPr lvl="1"/>
                <a:r>
                  <a:rPr lang="en-US" dirty="0"/>
                  <a:t>Baby Yoda could walk off the map. Usually choose the value that “is never chosen recursively”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for taking a min,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dirty="0"/>
                  <a:t> for taking a max)</a:t>
                </a:r>
              </a:p>
              <a:p>
                <a:r>
                  <a:rPr lang="en-US" dirty="0"/>
                  <a:t>There’s multiple options!!</a:t>
                </a:r>
              </a:p>
              <a:p>
                <a:pPr lvl="1"/>
                <a:r>
                  <a:rPr lang="en-US" dirty="0"/>
                  <a:t>Usually “empty” or “one thing left” are both options.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5716E5-D060-4614-AFF8-5CE9BC268D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418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73411-8B8B-4371-8801-FA06155B3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2A2F1-D144-47B6-9FEC-E746B516C3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                                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𝐿𝐼𝑆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Memoization structure?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array.</a:t>
                </a:r>
              </a:p>
              <a:p>
                <a:r>
                  <a:rPr lang="en-US" dirty="0"/>
                  <a:t>Filling order? </a:t>
                </a:r>
              </a:p>
              <a:p>
                <a:r>
                  <a:rPr lang="en-US" dirty="0"/>
                  <a:t>What’s our final answer?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2A2F1-D144-47B6-9FEC-E746B516C3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6745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30617977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997644B-77C1-4167-85AE-61762C7A36F2}"/>
                  </a:ext>
                </a:extLst>
              </p14:cNvPr>
              <p14:cNvContentPartPr/>
              <p14:nvPr/>
            </p14:nvContentPartPr>
            <p14:xfrm>
              <a:off x="3815696" y="354162"/>
              <a:ext cx="180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997644B-77C1-4167-85AE-61762C7A36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6696" y="345162"/>
                <a:ext cx="19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45B4824-9400-46C4-AEDA-EFD6E462ABE0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45B4824-9400-46C4-AEDA-EFD6E462AB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142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61798979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997644B-77C1-4167-85AE-61762C7A36F2}"/>
                  </a:ext>
                </a:extLst>
              </p14:cNvPr>
              <p14:cNvContentPartPr/>
              <p14:nvPr/>
            </p14:nvContentPartPr>
            <p14:xfrm>
              <a:off x="3815696" y="354162"/>
              <a:ext cx="180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997644B-77C1-4167-85AE-61762C7A36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6696" y="345162"/>
                <a:ext cx="19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7464C37-3A5E-46C7-AA22-AD11EDFDB5ED}"/>
                  </a:ext>
                </a:extLst>
              </p14:cNvPr>
              <p14:cNvContentPartPr/>
              <p14:nvPr/>
            </p14:nvContentPartPr>
            <p14:xfrm>
              <a:off x="4595456" y="553962"/>
              <a:ext cx="4320" cy="6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7464C37-3A5E-46C7-AA22-AD11EDFDB5E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86816" y="545322"/>
                <a:ext cx="219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13569C-76EE-4C6F-84B4-83C166503167}"/>
                  </a:ext>
                </a:extLst>
              </p:cNvPr>
              <p:cNvSpPr txBox="1"/>
              <p:nvPr/>
            </p:nvSpPr>
            <p:spPr>
              <a:xfrm>
                <a:off x="2303929" y="215153"/>
                <a:ext cx="51502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[0]</m:t>
                    </m:r>
                  </m:oMath>
                </a14:m>
                <a:r>
                  <a:rPr lang="en-US" dirty="0"/>
                  <a:t> not allowed:</a:t>
                </a:r>
              </a:p>
              <a:p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13569C-76EE-4C6F-84B4-83C166503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929" y="215153"/>
                <a:ext cx="5150224" cy="646331"/>
              </a:xfrm>
              <a:prstGeom prst="rect">
                <a:avLst/>
              </a:prstGeom>
              <a:blipFill>
                <a:blip r:embed="rId13"/>
                <a:stretch>
                  <a:fillRect l="-1065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F6FB344-5B98-40D2-B8E5-C760C2955588}"/>
                  </a:ext>
                </a:extLst>
              </p:cNvPr>
              <p:cNvSpPr/>
              <p:nvPr/>
            </p:nvSpPr>
            <p:spPr>
              <a:xfrm>
                <a:off x="6497217" y="112221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F6FB344-5B98-40D2-B8E5-C760C29555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12221"/>
                <a:ext cx="5581261" cy="106336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234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96017049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/>
              <p:nvPr/>
            </p:nvSpPr>
            <p:spPr>
              <a:xfrm>
                <a:off x="1590137" y="146142"/>
                <a:ext cx="58405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[1]</m:t>
                    </m:r>
                  </m:oMath>
                </a14:m>
                <a:r>
                  <a:rPr lang="en-US" dirty="0"/>
                  <a:t> can add,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0,1)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137" y="146142"/>
                <a:ext cx="5840506" cy="369332"/>
              </a:xfrm>
              <a:prstGeom prst="rect">
                <a:avLst/>
              </a:prstGeom>
              <a:blipFill>
                <a:blip r:embed="rId9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F578750-DCE4-4043-BC6A-4A963AD7E2EE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F578750-DCE4-4043-BC6A-4A963AD7E2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899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33672629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/>
              <p:nvPr/>
            </p:nvSpPr>
            <p:spPr>
              <a:xfrm>
                <a:off x="2303929" y="215153"/>
                <a:ext cx="58405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[2]</m:t>
                    </m:r>
                  </m:oMath>
                </a14:m>
                <a:r>
                  <a:rPr lang="en-US" dirty="0"/>
                  <a:t> allowed to add: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(0,2)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929" y="215153"/>
                <a:ext cx="5840506" cy="646331"/>
              </a:xfrm>
              <a:prstGeom prst="rect">
                <a:avLst/>
              </a:prstGeom>
              <a:blipFill>
                <a:blip r:embed="rId9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7D122BE-EEAA-4009-A289-65BABCE2270D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7D122BE-EEAA-4009-A289-65BABCE22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08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92023925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/>
              <p:nvPr/>
            </p:nvSpPr>
            <p:spPr>
              <a:xfrm>
                <a:off x="2303929" y="215153"/>
                <a:ext cx="58405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b="0" dirty="0"/>
                  <a:t> allowed to add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(1,2)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(1,0)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929" y="215153"/>
                <a:ext cx="5840506" cy="646331"/>
              </a:xfrm>
              <a:prstGeom prst="rect">
                <a:avLst/>
              </a:prstGeom>
              <a:blipFill>
                <a:blip r:embed="rId9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8EF7163-ECC0-4960-89B3-E852F4993BF3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8EF7163-ECC0-4960-89B3-E852F4993B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637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25979880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114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19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16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FE32378-1872-4864-B136-BB91FABE2FA8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FE32378-1872-4864-B136-BB91FABE2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697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20DAA-D4D8-46F9-AAB5-C6599D4BE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CB978-F164-4F0D-B5A0-03530261B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//real code snippet that actually generated the table on the last slide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for(int j=0; j &lt; n;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[0][j] = (A[0] &lt;= A[j]) ? 1 : 0;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for(int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1;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 8;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for(int j = 0; j &lt; n;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if(A[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 &gt; A[j])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][j]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[i-1][j];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else{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][j]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Math.max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(1+vals[i-1][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[i-1][j]);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09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8C42F4-8E4E-4772-8274-662A624F2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9FB6A0-F9FE-4DF1-878C-184CD93C71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27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4333D-6704-46F1-A8D1-CDC961BF5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seen so far?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249CB-2EB1-44F9-A53B-1052E311D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to dynamic programming is think recursively first, then </a:t>
            </a:r>
            <a:r>
              <a:rPr lang="en-US" dirty="0" err="1"/>
              <a:t>memoize</a:t>
            </a:r>
            <a:r>
              <a:rPr lang="en-US" dirty="0"/>
              <a:t> results you would recompute otherwise.</a:t>
            </a:r>
          </a:p>
          <a:p>
            <a:r>
              <a:rPr lang="en-US" dirty="0"/>
              <a:t>Strategies for recursive thinking:</a:t>
            </a:r>
          </a:p>
          <a:p>
            <a:r>
              <a:rPr lang="en-US" dirty="0"/>
              <a:t>1. State the problem you’re solving in English before going further. Write it down. Seriously. “OPT(</a:t>
            </a:r>
            <a:r>
              <a:rPr lang="en-US" dirty="0" err="1"/>
              <a:t>i,j</a:t>
            </a:r>
            <a:r>
              <a:rPr lang="en-US" dirty="0"/>
              <a:t>) is the sum of the maximum contiguous subarray between </a:t>
            </a:r>
            <a:r>
              <a:rPr lang="en-US" dirty="0" err="1"/>
              <a:t>indicies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and j.”</a:t>
            </a:r>
          </a:p>
          <a:p>
            <a:r>
              <a:rPr lang="en-US" dirty="0"/>
              <a:t>2. When thinking recursively you might:</a:t>
            </a:r>
          </a:p>
          <a:p>
            <a:pPr lvl="1"/>
            <a:r>
              <a:rPr lang="en-US" dirty="0"/>
              <a:t>Realize you need multiple recurrences (I need to solve a slightly different problem)</a:t>
            </a:r>
          </a:p>
          <a:p>
            <a:pPr lvl="1"/>
            <a:r>
              <a:rPr lang="en-US" dirty="0"/>
              <a:t>Need to add an extra parameter to the recurrence</a:t>
            </a:r>
          </a:p>
          <a:p>
            <a:pPr lvl="1"/>
            <a:r>
              <a:rPr lang="en-US" dirty="0"/>
              <a:t>Think top-down or bottom-up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876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0397-4C08-4B2B-98A6-D1BD5730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120DCF-34CC-4B47-B089-670768D0DF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002507"/>
                <a:ext cx="11187258" cy="3306854"/>
              </a:xfrm>
            </p:spPr>
            <p:txBody>
              <a:bodyPr/>
              <a:lstStyle/>
              <a:p>
                <a:r>
                  <a:rPr lang="en-US" dirty="0"/>
                  <a:t>Longest set of (not necessarily consecutive) elements that are increasing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is optimal for the array above</a:t>
                </a:r>
              </a:p>
              <a:p>
                <a:r>
                  <a:rPr lang="en-US" dirty="0"/>
                  <a:t>(indices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2,3,6,7; </m:t>
                    </m:r>
                  </m:oMath>
                </a14:m>
                <a:r>
                  <a:rPr lang="en-US" dirty="0"/>
                  <a:t>elements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−6,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3,6,8,10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For simplicity – assume all array elements are distinct.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120DCF-34CC-4B47-B089-670768D0DF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002507"/>
                <a:ext cx="11187258" cy="3306854"/>
              </a:xfrm>
              <a:blipFill>
                <a:blip r:embed="rId2"/>
                <a:stretch>
                  <a:fillRect l="-654" t="-3321" r="-926" b="-4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0EBECCC0-D741-4A02-869B-35B6CE82B28F}"/>
              </a:ext>
            </a:extLst>
          </p:cNvPr>
          <p:cNvGraphicFramePr>
            <a:graphicFrameLocks/>
          </p:cNvGraphicFramePr>
          <p:nvPr/>
        </p:nvGraphicFramePr>
        <p:xfrm>
          <a:off x="1282700" y="1538178"/>
          <a:ext cx="9626600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73958F2-68F7-4E2B-9B85-F700DD297F6B}"/>
              </a:ext>
            </a:extLst>
          </p:cNvPr>
          <p:cNvSpPr/>
          <p:nvPr/>
        </p:nvSpPr>
        <p:spPr>
          <a:xfrm rot="1458920">
            <a:off x="8383555" y="4166118"/>
            <a:ext cx="3657600" cy="10146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Try it again!</a:t>
            </a:r>
          </a:p>
          <a:p>
            <a:pPr algn="ctr"/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But mirrored</a:t>
            </a:r>
          </a:p>
        </p:txBody>
      </p:sp>
    </p:spTree>
    <p:extLst>
      <p:ext uri="{BB962C8B-B14F-4D97-AF65-F5344CB8AC3E}">
        <p14:creationId xmlns:p14="http://schemas.microsoft.com/office/powerpoint/2010/main" val="3787192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9B93-5FDF-4EDD-8D4C-911AF2C41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53BD8A-8A1F-49F2-AE79-D6B067C567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371" y="3845379"/>
                <a:ext cx="11187258" cy="2235382"/>
              </a:xfrm>
            </p:spPr>
            <p:txBody>
              <a:bodyPr/>
              <a:lstStyle/>
              <a:p>
                <a:r>
                  <a:rPr lang="en-US" dirty="0"/>
                  <a:t>Need recursive answer to the right</a:t>
                </a:r>
              </a:p>
              <a:p>
                <a:r>
                  <a:rPr lang="en-US" dirty="0"/>
                  <a:t>Currently processing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Recursive calls to the right are needed to know optimum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Will move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the left in our iterative algorithm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53BD8A-8A1F-49F2-AE79-D6B067C567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371" y="3845379"/>
                <a:ext cx="11187258" cy="2235382"/>
              </a:xfrm>
              <a:blipFill>
                <a:blip r:embed="rId2"/>
                <a:stretch>
                  <a:fillRect l="-654" t="-4905" b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A019A3C-579F-4629-ADFC-1D9DBF5B6DB5}"/>
              </a:ext>
            </a:extLst>
          </p:cNvPr>
          <p:cNvGraphicFramePr>
            <a:graphicFrameLocks/>
          </p:cNvGraphicFramePr>
          <p:nvPr/>
        </p:nvGraphicFramePr>
        <p:xfrm>
          <a:off x="1282700" y="1538178"/>
          <a:ext cx="9626600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8049A7B5-BC69-484F-B995-BD79EBF18894}"/>
              </a:ext>
            </a:extLst>
          </p:cNvPr>
          <p:cNvGrpSpPr/>
          <p:nvPr/>
        </p:nvGrpSpPr>
        <p:grpSpPr>
          <a:xfrm>
            <a:off x="3705410" y="1052004"/>
            <a:ext cx="1196788" cy="2072523"/>
            <a:chOff x="7301753" y="1117599"/>
            <a:chExt cx="1196788" cy="207252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3F62C1-C984-4F79-BC97-C98BD0BCDB27}"/>
                </a:ext>
              </a:extLst>
            </p:cNvPr>
            <p:cNvSpPr/>
            <p:nvPr/>
          </p:nvSpPr>
          <p:spPr>
            <a:xfrm>
              <a:off x="7301753" y="1117599"/>
              <a:ext cx="1196788" cy="2072523"/>
            </a:xfrm>
            <a:prstGeom prst="rect">
              <a:avLst/>
            </a:prstGeom>
            <a:solidFill>
              <a:schemeClr val="accent6">
                <a:alpha val="49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96AF2FC-7DEB-4103-B891-AB64A7933F51}"/>
                    </a:ext>
                  </a:extLst>
                </p:cNvPr>
                <p:cNvSpPr txBox="1"/>
                <p:nvPr/>
              </p:nvSpPr>
              <p:spPr>
                <a:xfrm>
                  <a:off x="7324876" y="2422098"/>
                  <a:ext cx="11079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Current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96AF2FC-7DEB-4103-B891-AB64A7933F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4876" y="2422098"/>
                  <a:ext cx="1107924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4972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9BE0C29-4ECA-4D1A-8093-57F087D37408}"/>
              </a:ext>
            </a:extLst>
          </p:cNvPr>
          <p:cNvGrpSpPr/>
          <p:nvPr/>
        </p:nvGrpSpPr>
        <p:grpSpPr>
          <a:xfrm>
            <a:off x="4901808" y="1052005"/>
            <a:ext cx="6007492" cy="2072523"/>
            <a:chOff x="1282700" y="1117599"/>
            <a:chExt cx="6007492" cy="207252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5893696-337B-41B0-BDA8-C636940A7D5B}"/>
                </a:ext>
              </a:extLst>
            </p:cNvPr>
            <p:cNvSpPr/>
            <p:nvPr/>
          </p:nvSpPr>
          <p:spPr>
            <a:xfrm>
              <a:off x="1282700" y="1117599"/>
              <a:ext cx="6007492" cy="2072523"/>
            </a:xfrm>
            <a:prstGeom prst="rect">
              <a:avLst/>
            </a:prstGeom>
            <a:solidFill>
              <a:schemeClr val="accent2">
                <a:alpha val="49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81CF07-5C32-46DB-999B-25A569B6726D}"/>
                </a:ext>
              </a:extLst>
            </p:cNvPr>
            <p:cNvSpPr txBox="1"/>
            <p:nvPr/>
          </p:nvSpPr>
          <p:spPr>
            <a:xfrm>
              <a:off x="1282700" y="2422098"/>
              <a:ext cx="5976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Recursive call is best value in this area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6D4E01-C07F-4B67-A6DB-0CB1A2F86FB5}"/>
              </a:ext>
            </a:extLst>
          </p:cNvPr>
          <p:cNvGrpSpPr/>
          <p:nvPr/>
        </p:nvGrpSpPr>
        <p:grpSpPr>
          <a:xfrm>
            <a:off x="1297347" y="1052004"/>
            <a:ext cx="2393417" cy="2072523"/>
            <a:chOff x="8521663" y="1117599"/>
            <a:chExt cx="2393417" cy="207252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96DD2E-F64F-4B89-8BA3-75B4D0E6FCFA}"/>
                </a:ext>
              </a:extLst>
            </p:cNvPr>
            <p:cNvSpPr/>
            <p:nvPr/>
          </p:nvSpPr>
          <p:spPr>
            <a:xfrm>
              <a:off x="8521663" y="1117599"/>
              <a:ext cx="2393417" cy="2072523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969B097-6028-4A55-9FE1-CBEDD20332B8}"/>
                </a:ext>
              </a:extLst>
            </p:cNvPr>
            <p:cNvSpPr txBox="1"/>
            <p:nvPr/>
          </p:nvSpPr>
          <p:spPr>
            <a:xfrm>
              <a:off x="8582781" y="2422098"/>
              <a:ext cx="22787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Parent recursive calls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7196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9B93-5FDF-4EDD-8D4C-911AF2C41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A019A3C-579F-4629-ADFC-1D9DBF5B6DB5}"/>
              </a:ext>
            </a:extLst>
          </p:cNvPr>
          <p:cNvGraphicFramePr>
            <a:graphicFrameLocks/>
          </p:cNvGraphicFramePr>
          <p:nvPr/>
        </p:nvGraphicFramePr>
        <p:xfrm>
          <a:off x="1282700" y="1538178"/>
          <a:ext cx="9626600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8049A7B5-BC69-484F-B995-BD79EBF18894}"/>
              </a:ext>
            </a:extLst>
          </p:cNvPr>
          <p:cNvGrpSpPr/>
          <p:nvPr/>
        </p:nvGrpSpPr>
        <p:grpSpPr>
          <a:xfrm>
            <a:off x="3705410" y="1052004"/>
            <a:ext cx="1196788" cy="2072523"/>
            <a:chOff x="7301753" y="1117599"/>
            <a:chExt cx="1196788" cy="207252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3F62C1-C984-4F79-BC97-C98BD0BCDB27}"/>
                </a:ext>
              </a:extLst>
            </p:cNvPr>
            <p:cNvSpPr/>
            <p:nvPr/>
          </p:nvSpPr>
          <p:spPr>
            <a:xfrm>
              <a:off x="7301753" y="1117599"/>
              <a:ext cx="1196788" cy="2072523"/>
            </a:xfrm>
            <a:prstGeom prst="rect">
              <a:avLst/>
            </a:prstGeom>
            <a:solidFill>
              <a:schemeClr val="accent6">
                <a:alpha val="49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96AF2FC-7DEB-4103-B891-AB64A7933F51}"/>
                    </a:ext>
                  </a:extLst>
                </p:cNvPr>
                <p:cNvSpPr txBox="1"/>
                <p:nvPr/>
              </p:nvSpPr>
              <p:spPr>
                <a:xfrm>
                  <a:off x="7324876" y="2422098"/>
                  <a:ext cx="11079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Current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96AF2FC-7DEB-4103-B891-AB64A7933F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4876" y="2422098"/>
                  <a:ext cx="1107924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4972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9BE0C29-4ECA-4D1A-8093-57F087D37408}"/>
              </a:ext>
            </a:extLst>
          </p:cNvPr>
          <p:cNvGrpSpPr/>
          <p:nvPr/>
        </p:nvGrpSpPr>
        <p:grpSpPr>
          <a:xfrm>
            <a:off x="4901808" y="1052005"/>
            <a:ext cx="6007492" cy="2072523"/>
            <a:chOff x="1282700" y="1117599"/>
            <a:chExt cx="6007492" cy="207252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5893696-337B-41B0-BDA8-C636940A7D5B}"/>
                </a:ext>
              </a:extLst>
            </p:cNvPr>
            <p:cNvSpPr/>
            <p:nvPr/>
          </p:nvSpPr>
          <p:spPr>
            <a:xfrm>
              <a:off x="1282700" y="1117599"/>
              <a:ext cx="6007492" cy="2072523"/>
            </a:xfrm>
            <a:prstGeom prst="rect">
              <a:avLst/>
            </a:prstGeom>
            <a:solidFill>
              <a:schemeClr val="accent2">
                <a:alpha val="49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81CF07-5C32-46DB-999B-25A569B6726D}"/>
                </a:ext>
              </a:extLst>
            </p:cNvPr>
            <p:cNvSpPr txBox="1"/>
            <p:nvPr/>
          </p:nvSpPr>
          <p:spPr>
            <a:xfrm>
              <a:off x="1282700" y="2422098"/>
              <a:ext cx="5976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Recursive call is best value in this area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E596DD2E-F64F-4B89-8BA3-75B4D0E6FCFA}"/>
              </a:ext>
            </a:extLst>
          </p:cNvPr>
          <p:cNvSpPr/>
          <p:nvPr/>
        </p:nvSpPr>
        <p:spPr>
          <a:xfrm>
            <a:off x="1297347" y="1052004"/>
            <a:ext cx="2393417" cy="2072523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8FD04437-FE64-4968-8DFA-D78F39F1ED4D}"/>
              </a:ext>
            </a:extLst>
          </p:cNvPr>
          <p:cNvSpPr/>
          <p:nvPr/>
        </p:nvSpPr>
        <p:spPr>
          <a:xfrm>
            <a:off x="399968" y="3429000"/>
            <a:ext cx="5001009" cy="163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7A8D5E-BE57-4BB3-8E5B-1AB9D81891D5}"/>
              </a:ext>
            </a:extLst>
          </p:cNvPr>
          <p:cNvSpPr txBox="1"/>
          <p:nvPr/>
        </p:nvSpPr>
        <p:spPr>
          <a:xfrm>
            <a:off x="6096000" y="3429000"/>
            <a:ext cx="50560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Try to write a different recurrence for longest increasing subsequence.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69F1990-0D56-4203-8A72-FC8BE4BE6E93}"/>
                  </a:ext>
                </a:extLst>
              </p:cNvPr>
              <p:cNvSpPr/>
              <p:nvPr/>
            </p:nvSpPr>
            <p:spPr>
              <a:xfrm>
                <a:off x="394249" y="5397960"/>
                <a:ext cx="1154923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𝐿𝐼𝑆𝐴𝑙𝑡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where smallest element of the sequence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69F1990-0D56-4203-8A72-FC8BE4BE6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49" y="5397960"/>
                <a:ext cx="11549237" cy="954107"/>
              </a:xfrm>
              <a:prstGeom prst="rect">
                <a:avLst/>
              </a:prstGeom>
              <a:blipFill>
                <a:blip r:embed="rId3"/>
                <a:stretch>
                  <a:fillRect l="-1109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1490E794-7390-4A95-8A29-A7D7CAB3E57E}"/>
              </a:ext>
            </a:extLst>
          </p:cNvPr>
          <p:cNvSpPr txBox="1"/>
          <p:nvPr/>
        </p:nvSpPr>
        <p:spPr>
          <a:xfrm>
            <a:off x="1358465" y="2356503"/>
            <a:ext cx="227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Parent recursive calls</a:t>
            </a:r>
          </a:p>
        </p:txBody>
      </p:sp>
    </p:spTree>
    <p:extLst>
      <p:ext uri="{BB962C8B-B14F-4D97-AF65-F5344CB8AC3E}">
        <p14:creationId xmlns:p14="http://schemas.microsoft.com/office/powerpoint/2010/main" val="4208326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36A0-B389-4E1A-8E51-4CDE9B00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457103" cy="4845504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Think left-to-right instead of right-to-left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𝐿𝐼𝑆𝐴𝑙𝑡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where smallest element of the sequence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𝐿𝐼𝑆𝐴𝑙𝑡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𝐿𝐼𝑆𝐴𝑙𝑡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 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{1+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𝐿𝐼𝑆𝐴𝑙𝑡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+1,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𝐿𝐼𝑆𝐴𝑙𝑡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+1,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457103" cy="4845504"/>
              </a:xfrm>
              <a:blipFill>
                <a:blip r:embed="rId2"/>
                <a:stretch>
                  <a:fillRect l="-691" t="-2138" r="-1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4301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36A0-B389-4E1A-8E51-4CDE9B00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457103" cy="4845504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𝐿𝐼𝑆𝐴𝑙𝑡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where smallest element of the sequence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𝐿𝐼𝑆𝐴𝑙𝑡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𝐿𝐼𝑆𝐴𝑙𝑡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 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{1+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𝐿𝐼𝑆𝐴𝑙𝑡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+1,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𝐿𝐼𝑆𝐴𝑙𝑡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+1,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Memoization structure?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array.</a:t>
                </a:r>
              </a:p>
              <a:p>
                <a:r>
                  <a:rPr lang="en-US" dirty="0"/>
                  <a:t>Filling order? Multiple possible</a:t>
                </a:r>
              </a:p>
              <a:p>
                <a:r>
                  <a:rPr lang="en-US" dirty="0"/>
                  <a:t>Outer loop: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Inner loop: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457103" cy="4845504"/>
              </a:xfrm>
              <a:blipFill>
                <a:blip r:embed="rId2"/>
                <a:stretch>
                  <a:fillRect l="-691" t="-3019" r="-1383" b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0811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CE262-3E0E-434A-A52D-009B5E4C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Summing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EF1C6-7B41-4F85-B7FB-000C069694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two recurrences have the same idea (add/don’t add, record the end of the array closest to your next decision)</a:t>
                </a:r>
              </a:p>
              <a:p>
                <a:r>
                  <a:rPr lang="en-US" dirty="0"/>
                  <a:t>But thinking left-to-right vs. right-to-left </a:t>
                </a:r>
              </a:p>
              <a:p>
                <a:endParaRPr lang="en-US" dirty="0"/>
              </a:p>
              <a:p>
                <a:r>
                  <a:rPr lang="en-US" dirty="0"/>
                  <a:t>Both end up with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memoization</a:t>
                </a:r>
                <a:r>
                  <a:rPr lang="en-US" dirty="0"/>
                  <a:t> structure (both of which could be cut down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memory if needed)</a:t>
                </a:r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running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EF1C6-7B41-4F85-B7FB-000C069694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951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691EF-9FA2-4E86-857C-334BFB254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Wait! There’s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64898-867C-4178-988F-CEB96A931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recurrence at the end of these slides for more practice.</a:t>
            </a:r>
          </a:p>
          <a:p>
            <a:endParaRPr lang="en-US" dirty="0"/>
          </a:p>
          <a:p>
            <a:r>
              <a:rPr lang="en-US" dirty="0"/>
              <a:t>Instead of thinking “do I include this element or not?” for each element,</a:t>
            </a:r>
          </a:p>
          <a:p>
            <a:r>
              <a:rPr lang="en-US" dirty="0"/>
              <a:t>Ask “what’s the next element” or equivalently “what’s the longest subsequence starting from me”</a:t>
            </a:r>
          </a:p>
          <a:p>
            <a:r>
              <a:rPr lang="en-US" dirty="0"/>
              <a:t>Get a different recurrence, but not a better running time.</a:t>
            </a:r>
          </a:p>
        </p:txBody>
      </p:sp>
    </p:spTree>
    <p:extLst>
      <p:ext uri="{BB962C8B-B14F-4D97-AF65-F5344CB8AC3E}">
        <p14:creationId xmlns:p14="http://schemas.microsoft.com/office/powerpoint/2010/main" val="2449436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FEA5E-158E-420C-9142-EECE36197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6EFBF-DB66-4E04-8471-421A5EAE0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dirty="0"/>
              <a:t>When designing a dynamic program, we sometimes need to introduce a second variable, that doesn’t appear in the program</a:t>
            </a:r>
          </a:p>
          <a:p>
            <a:r>
              <a:rPr lang="en-US" dirty="0"/>
              <a:t>Or a second recurrence that mixes with the first if other decisions affect what’s optimal (beyond which problem you look at)</a:t>
            </a:r>
          </a:p>
          <a:p>
            <a:endParaRPr lang="en-US" dirty="0"/>
          </a:p>
          <a:p>
            <a:r>
              <a:rPr lang="en-US" dirty="0"/>
              <a:t>There might be more than one program available. </a:t>
            </a:r>
          </a:p>
        </p:txBody>
      </p:sp>
    </p:spTree>
    <p:extLst>
      <p:ext uri="{BB962C8B-B14F-4D97-AF65-F5344CB8AC3E}">
        <p14:creationId xmlns:p14="http://schemas.microsoft.com/office/powerpoint/2010/main" val="892379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534872-5A52-402C-959D-35BEBEFB6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on Trees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AA692A-3C60-4887-9ABB-D398E40A59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98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DCB3D2-E8F7-417C-9039-EB9C7331A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on Trees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F216B8-49AF-43B5-B401-CA4CCA752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Trees are recursive structures</a:t>
            </a:r>
          </a:p>
          <a:p>
            <a:endParaRPr lang="en-US" dirty="0"/>
          </a:p>
          <a:p>
            <a:r>
              <a:rPr lang="en-US" dirty="0"/>
              <a:t>A tree is a root node, with zero or more children</a:t>
            </a:r>
          </a:p>
          <a:p>
            <a:r>
              <a:rPr lang="en-US" dirty="0"/>
              <a:t>Each of which are roots of trees</a:t>
            </a:r>
          </a:p>
          <a:p>
            <a:endParaRPr lang="en-US" dirty="0"/>
          </a:p>
          <a:p>
            <a:r>
              <a:rPr lang="en-US" dirty="0"/>
              <a:t>Since DP is “smart recursion” (recursion where we save values)</a:t>
            </a:r>
          </a:p>
          <a:p>
            <a:r>
              <a:rPr lang="en-US" dirty="0"/>
              <a:t>Recursive functions/calculations are really common.</a:t>
            </a:r>
          </a:p>
        </p:txBody>
      </p:sp>
    </p:spTree>
    <p:extLst>
      <p:ext uri="{BB962C8B-B14F-4D97-AF65-F5344CB8AC3E}">
        <p14:creationId xmlns:p14="http://schemas.microsoft.com/office/powerpoint/2010/main" val="269382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F96BF2-C881-477C-897B-D362D22FC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742461" cy="590415"/>
          </a:xfrm>
        </p:spPr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E43B7F-17B8-4FC4-8B9A-B5C336CCFC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42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on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388758"/>
          </a:xfrm>
        </p:spPr>
        <p:txBody>
          <a:bodyPr/>
          <a:lstStyle/>
          <a:p>
            <a:r>
              <a:rPr lang="en-US" dirty="0"/>
              <a:t>Find the minimum vertex cover in a tree.</a:t>
            </a:r>
          </a:p>
          <a:p>
            <a:r>
              <a:rPr lang="en-US" dirty="0"/>
              <a:t>Give every </a:t>
            </a:r>
            <a:r>
              <a:rPr lang="en-US" b="1" dirty="0"/>
              <a:t>vertex </a:t>
            </a:r>
            <a:r>
              <a:rPr lang="en-US" dirty="0"/>
              <a:t>a weight, find the minimum weight vertex cover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547077" y="2547816"/>
            <a:ext cx="9503508" cy="1977293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39" y="3337169"/>
                  <a:ext cx="11069684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39" y="3337169"/>
                  <a:ext cx="11069684" cy="197729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464B08-A782-45B1-8F25-2A1739B9899F}"/>
              </a:ext>
            </a:extLst>
          </p:cNvPr>
          <p:cNvSpPr txBox="1">
            <a:spLocks/>
          </p:cNvSpPr>
          <p:nvPr/>
        </p:nvSpPr>
        <p:spPr>
          <a:xfrm>
            <a:off x="547077" y="4699763"/>
            <a:ext cx="11187258" cy="1716667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weight of a vertex cover is just the sum of the weights of the vertices in the set. </a:t>
            </a:r>
          </a:p>
          <a:p>
            <a:r>
              <a:rPr lang="en-US" dirty="0"/>
              <a:t>We want to find the minimum weight vertex cover.</a:t>
            </a:r>
          </a:p>
        </p:txBody>
      </p:sp>
    </p:spTree>
    <p:extLst>
      <p:ext uri="{BB962C8B-B14F-4D97-AF65-F5344CB8AC3E}">
        <p14:creationId xmlns:p14="http://schemas.microsoft.com/office/powerpoint/2010/main" val="2995244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/>
          <a:lstStyle/>
          <a:p>
            <a:r>
              <a:rPr lang="en-US" dirty="0"/>
              <a:t>Find the minimum vertex cover in a tree.</a:t>
            </a:r>
          </a:p>
          <a:p>
            <a:r>
              <a:rPr lang="en-US" dirty="0"/>
              <a:t>Give every </a:t>
            </a:r>
            <a:r>
              <a:rPr lang="en-US" b="1" dirty="0"/>
              <a:t>vertex </a:t>
            </a:r>
            <a:r>
              <a:rPr lang="en-US" dirty="0"/>
              <a:t>a weight, find the minimum weight vertex cover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7935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/>
          <a:lstStyle/>
          <a:p>
            <a:r>
              <a:rPr lang="en-US" dirty="0"/>
              <a:t>Find the minimum vertex cover in a tree.</a:t>
            </a:r>
          </a:p>
          <a:p>
            <a:r>
              <a:rPr lang="en-US" dirty="0"/>
              <a:t>Give every </a:t>
            </a:r>
            <a:r>
              <a:rPr lang="en-US" b="1" dirty="0"/>
              <a:t>vertex </a:t>
            </a:r>
            <a:r>
              <a:rPr lang="en-US" dirty="0"/>
              <a:t>a weight, find the minimum weight vertex cover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3984CFA-F26D-411E-9CA3-F49CF56EF322}"/>
              </a:ext>
            </a:extLst>
          </p:cNvPr>
          <p:cNvSpPr txBox="1"/>
          <p:nvPr/>
        </p:nvSpPr>
        <p:spPr>
          <a:xfrm>
            <a:off x="360117" y="4417646"/>
            <a:ext cx="624520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valid vertex cover! (just take everything)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Definitely not the minimum though.</a:t>
            </a:r>
          </a:p>
        </p:txBody>
      </p:sp>
    </p:spTree>
    <p:extLst>
      <p:ext uri="{BB962C8B-B14F-4D97-AF65-F5344CB8AC3E}">
        <p14:creationId xmlns:p14="http://schemas.microsoft.com/office/powerpoint/2010/main" val="30753702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/>
          <a:lstStyle/>
          <a:p>
            <a:r>
              <a:rPr lang="en-US" dirty="0"/>
              <a:t>Find the minimum vertex cover in a tree.</a:t>
            </a:r>
          </a:p>
          <a:p>
            <a:r>
              <a:rPr lang="en-US" dirty="0"/>
              <a:t>Give every </a:t>
            </a:r>
            <a:r>
              <a:rPr lang="en-US" b="1" dirty="0"/>
              <a:t>vertex </a:t>
            </a:r>
            <a:r>
              <a:rPr lang="en-US" dirty="0"/>
              <a:t>a weight, find the minimum weight vertex cover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3984CFA-F26D-411E-9CA3-F49CF56EF322}"/>
              </a:ext>
            </a:extLst>
          </p:cNvPr>
          <p:cNvSpPr txBox="1"/>
          <p:nvPr/>
        </p:nvSpPr>
        <p:spPr>
          <a:xfrm>
            <a:off x="360117" y="4417646"/>
            <a:ext cx="62452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better vertex cover – weight 18</a:t>
            </a:r>
          </a:p>
        </p:txBody>
      </p:sp>
    </p:spTree>
    <p:extLst>
      <p:ext uri="{BB962C8B-B14F-4D97-AF65-F5344CB8AC3E}">
        <p14:creationId xmlns:p14="http://schemas.microsoft.com/office/powerpoint/2010/main" val="2819256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/>
          <a:lstStyle/>
          <a:p>
            <a:r>
              <a:rPr lang="en-US" dirty="0"/>
              <a:t>Find the minimum vertex cover in a tree.</a:t>
            </a:r>
          </a:p>
          <a:p>
            <a:r>
              <a:rPr lang="en-US" dirty="0"/>
              <a:t>Give every </a:t>
            </a:r>
            <a:r>
              <a:rPr lang="en-US" b="1" dirty="0"/>
              <a:t>vertex </a:t>
            </a:r>
            <a:r>
              <a:rPr lang="en-US" dirty="0"/>
              <a:t>a weight, find the minimum weight vertex cover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3984CFA-F26D-411E-9CA3-F49CF56EF322}"/>
              </a:ext>
            </a:extLst>
          </p:cNvPr>
          <p:cNvSpPr txBox="1"/>
          <p:nvPr/>
        </p:nvSpPr>
        <p:spPr>
          <a:xfrm>
            <a:off x="360117" y="4417646"/>
            <a:ext cx="62452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minimum vertex cover: weight 17</a:t>
            </a:r>
          </a:p>
        </p:txBody>
      </p:sp>
    </p:spTree>
    <p:extLst>
      <p:ext uri="{BB962C8B-B14F-4D97-AF65-F5344CB8AC3E}">
        <p14:creationId xmlns:p14="http://schemas.microsoft.com/office/powerpoint/2010/main" val="23274135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>
            <a:normAutofit/>
          </a:bodyPr>
          <a:lstStyle/>
          <a:p>
            <a:r>
              <a:rPr lang="en-US" dirty="0"/>
              <a:t>Notice, the minimum weight vertex cover might have both endpoints of some edges</a:t>
            </a:r>
          </a:p>
          <a:p>
            <a:r>
              <a:rPr lang="en-US" dirty="0"/>
              <a:t>Even though only one of 1, 8 is required on the edge between them, they are both required for other edges.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1139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649FC-24C8-454F-B3A3-C6FBB2C80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– Recursively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A4E9A-21C3-4C2C-88EF-69245AE81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try to write a recursive algorithm first.</a:t>
                </a:r>
              </a:p>
              <a:p>
                <a:endParaRPr lang="en-US" dirty="0"/>
              </a:p>
              <a:p>
                <a:r>
                  <a:rPr lang="en-US" dirty="0"/>
                  <a:t>What information do we need to decide if we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If we don’t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  <a:p>
                <a:endParaRPr lang="en-US" dirty="0"/>
              </a:p>
              <a:p>
                <a:r>
                  <a:rPr lang="en-US" dirty="0"/>
                  <a:t>If we do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A4E9A-21C3-4C2C-88EF-69245AE81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94221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649FC-24C8-454F-B3A3-C6FBB2C80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– Recursively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A4E9A-21C3-4C2C-88EF-69245AE81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try to write a recursive algorithm first.</a:t>
                </a:r>
              </a:p>
              <a:p>
                <a:endParaRPr lang="en-US" dirty="0"/>
              </a:p>
              <a:p>
                <a:r>
                  <a:rPr lang="en-US" dirty="0"/>
                  <a:t>What information do we need to decide if we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If we don’t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  <a:p>
                <a:r>
                  <a:rPr lang="en-US" dirty="0"/>
                  <a:t>        </a:t>
                </a:r>
                <a:r>
                  <a:rPr lang="en-US" dirty="0">
                    <a:solidFill>
                      <a:schemeClr val="accent2"/>
                    </a:solidFill>
                  </a:rPr>
                  <a:t>to include </a:t>
                </a:r>
                <a:r>
                  <a:rPr lang="en-US" b="1" dirty="0">
                    <a:solidFill>
                      <a:schemeClr val="accent2"/>
                    </a:solidFill>
                  </a:rPr>
                  <a:t>all </a:t>
                </a:r>
                <a:r>
                  <a:rPr lang="en-US" dirty="0">
                    <a:solidFill>
                      <a:schemeClr val="accent2"/>
                    </a:solidFill>
                  </a:rPr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children, and vertex covers for each subtree</a:t>
                </a:r>
                <a:endParaRPr lang="en-US" dirty="0"/>
              </a:p>
              <a:p>
                <a:r>
                  <a:rPr lang="en-US" dirty="0"/>
                  <a:t>If we do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  <a:p>
                <a:r>
                  <a:rPr lang="en-US" dirty="0"/>
                  <a:t>      </a:t>
                </a:r>
                <a:r>
                  <a:rPr lang="en-US" dirty="0">
                    <a:solidFill>
                      <a:schemeClr val="accent2"/>
                    </a:solidFill>
                  </a:rPr>
                  <a:t>just vertex covers in each subtree (whether children included or not)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A4E9A-21C3-4C2C-88EF-69245AE81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64614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40016-0F38-4E32-93EC-575EC2B72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B445C-7798-4656-96E5-13CDDAEED1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weight of a minimum weight vertex cover for the subtree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Write a recurrence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Then figure out how to calculate it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B445C-7798-4656-96E5-13CDDAEED1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2178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45825-8489-4FBE-AAEE-1B6C53AC7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BD5DCB-3ADA-450A-9BC7-D1C9048F3C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68842" cy="484550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the weight of the minimum weight vertex cover for the tree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(whether or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included).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𝐼𝑁𝐶𝐿𝑈𝐷𝐸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the weight of the minimum weight vertex cover for the tree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included in the vertex cover.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⁡{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  <m:brk m:alnAt="23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child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of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brk m:alnAt="23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  <m:sup/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𝐼𝑁𝐶𝐿𝑈𝐷𝐸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: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i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a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child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of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  <m:sup/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𝑂𝑃𝑇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)}</m:t>
                                        </m:r>
                                      </m:e>
                                    </m:nary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if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is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not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leaf</m:t>
                                    </m:r>
                                  </m:e>
                                </m:nary>
                                <m:r>
                                  <m:rPr>
                                    <m:nor/>
                                  </m:rPr>
                                  <a:rPr lang="en-US" sz="2000" dirty="0"/>
                                  <m:t> </m:t>
                                </m:r>
                              </m:e>
                            </m:func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leaf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𝐼𝑁𝐶𝐿𝑈𝐷𝐸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  <m:brk m:alnAt="7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child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𝑂𝑃𝑇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BD5DCB-3ADA-450A-9BC7-D1C9048F3C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68842" cy="4845504"/>
              </a:xfrm>
              <a:blipFill>
                <a:blip r:embed="rId2"/>
                <a:stretch>
                  <a:fillRect l="-95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818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0397-4C08-4B2B-98A6-D1BD5730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120DCF-34CC-4B47-B089-670768D0DF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002507"/>
                <a:ext cx="11187258" cy="3306854"/>
              </a:xfrm>
            </p:spPr>
            <p:txBody>
              <a:bodyPr/>
              <a:lstStyle/>
              <a:p>
                <a:r>
                  <a:rPr lang="en-US" dirty="0"/>
                  <a:t>Longest set of (not necessarily consecutive) elements that are increasing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is optimal for the array above</a:t>
                </a:r>
              </a:p>
              <a:p>
                <a:r>
                  <a:rPr lang="en-US" dirty="0"/>
                  <a:t>(indices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2,3,6,7; </m:t>
                    </m:r>
                  </m:oMath>
                </a14:m>
                <a:r>
                  <a:rPr lang="en-US" dirty="0"/>
                  <a:t>elements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−6,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3,6,8,10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For simplicity – assume all array elements are distinct.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120DCF-34CC-4B47-B089-670768D0DF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002507"/>
                <a:ext cx="11187258" cy="3306854"/>
              </a:xfrm>
              <a:blipFill>
                <a:blip r:embed="rId2"/>
                <a:stretch>
                  <a:fillRect l="-654" t="-3321" r="-926" b="-4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0EBECCC0-D741-4A02-869B-35B6CE82B28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282700" y="1538178"/>
          <a:ext cx="9626600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7968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7916-C01C-472D-BACD-35489187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Dynamic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FA2EF-7F72-4DA0-80AF-B8BD898E9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memoization</a:t>
            </a:r>
            <a:r>
              <a:rPr lang="en-US" dirty="0"/>
              <a:t> structure should we use?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code should we write?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What’s the running time?</a:t>
            </a:r>
          </a:p>
        </p:txBody>
      </p:sp>
    </p:spTree>
    <p:extLst>
      <p:ext uri="{BB962C8B-B14F-4D97-AF65-F5344CB8AC3E}">
        <p14:creationId xmlns:p14="http://schemas.microsoft.com/office/powerpoint/2010/main" val="3798034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7916-C01C-472D-BACD-35489187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Dynamic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FA2EF-7F72-4DA0-80AF-B8BD898E9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memoization</a:t>
            </a:r>
            <a:r>
              <a:rPr lang="en-US" dirty="0"/>
              <a:t> structure should we use?</a:t>
            </a:r>
          </a:p>
          <a:p>
            <a:r>
              <a:rPr lang="en-US" dirty="0"/>
              <a:t>     </a:t>
            </a:r>
            <a:r>
              <a:rPr lang="en-US" dirty="0">
                <a:solidFill>
                  <a:schemeClr val="accent2"/>
                </a:solidFill>
              </a:rPr>
              <a:t>the tree itself!</a:t>
            </a:r>
          </a:p>
          <a:p>
            <a:endParaRPr lang="en-US" dirty="0"/>
          </a:p>
          <a:p>
            <a:r>
              <a:rPr lang="en-US" dirty="0"/>
              <a:t>What code should we write?</a:t>
            </a:r>
          </a:p>
          <a:p>
            <a:r>
              <a:rPr lang="en-US" dirty="0"/>
              <a:t>   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What’s the running time?</a:t>
            </a:r>
          </a:p>
        </p:txBody>
      </p:sp>
    </p:spTree>
    <p:extLst>
      <p:ext uri="{BB962C8B-B14F-4D97-AF65-F5344CB8AC3E}">
        <p14:creationId xmlns:p14="http://schemas.microsoft.com/office/powerpoint/2010/main" val="38908375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>
            <a:normAutofit/>
          </a:bodyPr>
          <a:lstStyle/>
          <a:p>
            <a:r>
              <a:rPr lang="en-US" dirty="0"/>
              <a:t>What order do we do the calculation?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9687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7916-C01C-472D-BACD-35489187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Dynamic Program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FA2EF-7F72-4DA0-80AF-B8BD898E96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</a:t>
                </a:r>
                <a:r>
                  <a:rPr lang="en-US" dirty="0" err="1"/>
                  <a:t>memoization</a:t>
                </a:r>
                <a:r>
                  <a:rPr lang="en-US" dirty="0"/>
                  <a:t> structure should we use?</a:t>
                </a:r>
              </a:p>
              <a:p>
                <a:r>
                  <a:rPr lang="en-US" dirty="0"/>
                  <a:t>     </a:t>
                </a:r>
                <a:r>
                  <a:rPr lang="en-US" dirty="0">
                    <a:solidFill>
                      <a:schemeClr val="accent2"/>
                    </a:solidFill>
                  </a:rPr>
                  <a:t>the tree itself!</a:t>
                </a:r>
              </a:p>
              <a:p>
                <a:endParaRPr lang="en-US" dirty="0"/>
              </a:p>
              <a:p>
                <a:r>
                  <a:rPr lang="en-US" dirty="0"/>
                  <a:t>What code should we write?</a:t>
                </a:r>
              </a:p>
              <a:p>
                <a:r>
                  <a:rPr lang="en-US" dirty="0"/>
                  <a:t>     </a:t>
                </a:r>
                <a:r>
                  <a:rPr lang="en-US" dirty="0">
                    <a:solidFill>
                      <a:schemeClr val="accent2"/>
                    </a:solidFill>
                  </a:rPr>
                  <a:t>A post-order traversal (make recursive calls, then look up values in children to do calculations)</a:t>
                </a:r>
              </a:p>
              <a:p>
                <a:r>
                  <a:rPr lang="en-US" dirty="0"/>
                  <a:t>What’s the running time?</a:t>
                </a:r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FA2EF-7F72-4DA0-80AF-B8BD898E96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2554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A691F4-5F5B-416C-98CB-F90228FB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DA6EED-7BFC-47CE-A067-7E29DC1161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312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4A8A7-5C09-4189-8496-82EBE5E1F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Subset 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C2611D-4A0B-46BD-8FA2-FE0D2D5762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an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[]</m:t>
                    </m:r>
                  </m:oMath>
                </a14:m>
                <a:r>
                  <a:rPr lang="en-US" dirty="0"/>
                  <a:t> of positive integers, and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find whether there is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[]</m:t>
                    </m:r>
                  </m:oMath>
                </a14:m>
                <a:r>
                  <a:rPr lang="en-US" dirty="0"/>
                  <a:t> that sums to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r>
                  <a:rPr lang="en-US" dirty="0"/>
                  <a:t>, answer is “yes” (for example,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+5+2+8+10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answer is “no” (not allowed to repeat elements beyond the number of copies in the array, e.g. can’t say “10 copies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/>
                  <a:t>”)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C2611D-4A0B-46BD-8FA2-FE0D2D5762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B7A8BE-58D2-45E2-9185-FB136E3FD47E}"/>
              </a:ext>
            </a:extLst>
          </p:cNvPr>
          <p:cNvGraphicFramePr>
            <a:graphicFrameLocks/>
          </p:cNvGraphicFramePr>
          <p:nvPr/>
        </p:nvGraphicFramePr>
        <p:xfrm>
          <a:off x="1282700" y="2685941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7132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18505-9F18-4066-8D15-5B97E23D1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Subset 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BCDFD-868A-4B5A-82C7-52D9A492B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an English description of what you want to calculate</a:t>
            </a:r>
          </a:p>
          <a:p>
            <a:endParaRPr lang="en-US" dirty="0"/>
          </a:p>
          <a:p>
            <a:r>
              <a:rPr lang="en-US" dirty="0"/>
              <a:t>Write a recurrence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Give a sentence or two (in English) of why your recurrence should work.</a:t>
            </a:r>
          </a:p>
        </p:txBody>
      </p:sp>
    </p:spTree>
    <p:extLst>
      <p:ext uri="{BB962C8B-B14F-4D97-AF65-F5344CB8AC3E}">
        <p14:creationId xmlns:p14="http://schemas.microsoft.com/office/powerpoint/2010/main" val="38050285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18505-9F18-4066-8D15-5B97E23D1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Subset 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BCDFD-868A-4B5A-82C7-52D9A492B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an English description of what you want to calculate</a:t>
            </a:r>
          </a:p>
          <a:p>
            <a:endParaRPr lang="en-US" dirty="0"/>
          </a:p>
          <a:p>
            <a:r>
              <a:rPr lang="en-US" dirty="0"/>
              <a:t>Write a recurrence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Give a sentence or two (in English) of why your recurrence should work.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E20B15-A2DA-4CA6-BFAB-6902A5CB0349}"/>
                  </a:ext>
                </a:extLst>
              </p:cNvPr>
              <p:cNvSpPr txBox="1"/>
              <p:nvPr/>
            </p:nvSpPr>
            <p:spPr>
              <a:xfrm flipH="1">
                <a:off x="649679" y="1914524"/>
                <a:ext cx="111128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𝑆𝑈𝐵𝑆𝑈𝑀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true if and only if a subset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sum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E20B15-A2DA-4CA6-BFAB-6902A5CB0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49679" y="1914524"/>
                <a:ext cx="11112819" cy="461665"/>
              </a:xfrm>
              <a:prstGeom prst="rect">
                <a:avLst/>
              </a:prstGeom>
              <a:blipFill>
                <a:blip r:embed="rId2"/>
                <a:stretch>
                  <a:fillRect l="-87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7F4841-ECCE-42AA-89FE-8D271837DE75}"/>
                  </a:ext>
                </a:extLst>
              </p:cNvPr>
              <p:cNvSpPr txBox="1"/>
              <p:nvPr/>
            </p:nvSpPr>
            <p:spPr>
              <a:xfrm flipH="1">
                <a:off x="575239" y="3002905"/>
                <a:ext cx="11112819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𝑆𝑈𝐵𝑆𝑈𝑀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𝑇𝑟𝑢𝑒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</m:t>
                              </m:r>
                              <m:r>
                                <a:rPr lang="en-US" sz="24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𝐹𝑎𝑙𝑠𝑒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&lt;0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≠0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𝑆𝑈𝐵𝑆𝑈𝑀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𝑆𝑈𝐵𝑆𝑈𝑀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7F4841-ECCE-42AA-89FE-8D271837D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5239" y="3002905"/>
                <a:ext cx="11112819" cy="12714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405D8A-D4C4-4BA1-BA49-0E193BF03E44}"/>
                  </a:ext>
                </a:extLst>
              </p:cNvPr>
              <p:cNvSpPr txBox="1"/>
              <p:nvPr/>
            </p:nvSpPr>
            <p:spPr>
              <a:xfrm flipH="1">
                <a:off x="503941" y="4830186"/>
                <a:ext cx="1111281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Element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either included or it isn’t –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appears in a valid subset, then we need to have the remaining elements sum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doesn’t appear then the remaining elements will get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We “or” together because either could be a valid path to getting the right sum.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405D8A-D4C4-4BA1-BA49-0E193BF03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3941" y="4830186"/>
                <a:ext cx="11112819" cy="1569660"/>
              </a:xfrm>
              <a:prstGeom prst="rect">
                <a:avLst/>
              </a:prstGeom>
              <a:blipFill>
                <a:blip r:embed="rId4"/>
                <a:stretch>
                  <a:fillRect l="-878" t="-2713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2856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C1892-D403-4BDD-AF21-D4D2AFF46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Subset 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3004E-7CA3-4FFB-A10E-9B573A3CE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387657"/>
            <a:ext cx="11187258" cy="1727018"/>
          </a:xfrm>
        </p:spPr>
        <p:txBody>
          <a:bodyPr/>
          <a:lstStyle/>
          <a:p>
            <a:r>
              <a:rPr lang="en-US" dirty="0"/>
              <a:t>What memorization structure will you use?</a:t>
            </a:r>
          </a:p>
          <a:p>
            <a:endParaRPr lang="en-US" dirty="0"/>
          </a:p>
          <a:p>
            <a:r>
              <a:rPr lang="en-US" dirty="0"/>
              <a:t>Write the pseudocode to fill up the structure iteratively.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0293B0-5614-4FE2-8496-61F9633031AF}"/>
                  </a:ext>
                </a:extLst>
              </p:cNvPr>
              <p:cNvSpPr txBox="1"/>
              <p:nvPr/>
            </p:nvSpPr>
            <p:spPr>
              <a:xfrm>
                <a:off x="1190625" y="1914525"/>
                <a:ext cx="110013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 2D Boolean array SUBSUM(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). Array will be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800" dirty="0">
                  <a:solidFill>
                    <a:schemeClr val="accent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0293B0-5614-4FE2-8496-61F963303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625" y="1914525"/>
                <a:ext cx="11001375" cy="523220"/>
              </a:xfrm>
              <a:prstGeom prst="rect">
                <a:avLst/>
              </a:prstGeom>
              <a:blipFill>
                <a:blip r:embed="rId2"/>
                <a:stretch>
                  <a:fillRect l="-110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3D2EC76-C597-42E4-A305-E55F870FA68B}"/>
              </a:ext>
            </a:extLst>
          </p:cNvPr>
          <p:cNvSpPr txBox="1"/>
          <p:nvPr/>
        </p:nvSpPr>
        <p:spPr>
          <a:xfrm>
            <a:off x="952500" y="2964613"/>
            <a:ext cx="10287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(int[] A, int T)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Bool[][]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new Bool[n][T+1]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for(int j=0;j&lt;T+1;j++){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[0][j]=False;}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[0][A[0]]=True;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=1;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n;i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for(int j=0; j&lt;T+1;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if(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[i-1][j]){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][j]=True;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]]=True;//need to catch Array index errors. Don’t do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//this in real code.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[n][T-1];</a:t>
            </a:r>
          </a:p>
        </p:txBody>
      </p:sp>
    </p:spTree>
    <p:extLst>
      <p:ext uri="{BB962C8B-B14F-4D97-AF65-F5344CB8AC3E}">
        <p14:creationId xmlns:p14="http://schemas.microsoft.com/office/powerpoint/2010/main" val="21021351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FEE64-61C0-4007-94EF-1DEDF4008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Subsequence, Round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8E39E9-6367-4BA4-A8C8-F62AAAC781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ask “what’s the best choice for the next element” (instead of just “is this the next element”</a:t>
                </a:r>
              </a:p>
              <a:p>
                <a:r>
                  <a:rPr lang="en-US" dirty="0"/>
                  <a:t>What’s the best choice?</a:t>
                </a:r>
              </a:p>
              <a:p>
                <a:r>
                  <a:rPr lang="en-US" dirty="0"/>
                  <a:t>It has to be greater than our current element, after that it’s the one that can lead to the longest subsequence.</a:t>
                </a:r>
              </a:p>
              <a:p>
                <a:endParaRPr lang="en-US" dirty="0"/>
              </a:p>
              <a:p>
                <a:r>
                  <a:rPr lang="en-US" dirty="0"/>
                  <a:t>So, (since we’re starting with our current element), the question is </a:t>
                </a:r>
              </a:p>
              <a:p>
                <a:r>
                  <a:rPr lang="en-US" dirty="0"/>
                  <a:t>“what’s the longest increasing subsequence, starting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8E39E9-6367-4BA4-A8C8-F62AAAC781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892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BC914-CD69-4CB8-AAB2-AD415CA2B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495C96-9369-4C72-925C-9C2E40A2AB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do we need to know to decide on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Is it allowed? </a:t>
                </a:r>
              </a:p>
              <a:p>
                <a:r>
                  <a:rPr lang="en-US" dirty="0"/>
                  <a:t>Will the sequence still be increasing if it’s included?</a:t>
                </a:r>
              </a:p>
              <a:p>
                <a:endParaRPr lang="en-US" dirty="0"/>
              </a:p>
              <a:p>
                <a:r>
                  <a:rPr lang="en-US" dirty="0"/>
                  <a:t>Still thinking right to left -- </a:t>
                </a:r>
              </a:p>
              <a:p>
                <a:r>
                  <a:rPr lang="en-US" dirty="0"/>
                  <a:t>Two indices: index we’re looking at, and index of upper bound on elements (i.e. the value we need to decide if we’re still increasing).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495C96-9369-4C72-925C-9C2E40A2AB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4305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D9A1-890C-4F13-AF84-EEDE5BE94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Subsequence, Round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C35A24-F85D-4B6E-93F9-F2FBF8829E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𝐿𝐼𝑆𝑆𝑡𝑎𝑟𝑡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length of the longest increasing subsequence among indices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that starts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Call an index “valid”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(it’s “valid” to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to a sequence starting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𝐿𝐼𝑆𝑆𝑡𝑎𝑟𝑡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⁡{1,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𝑣𝑎𝑙𝑖𝑑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𝑎𝑛𝑑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𝐿𝐼𝑆𝑆𝑡𝑎𝑟𝑡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if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r>
                  <a:rPr lang="en-US" dirty="0"/>
                  <a:t> }</a:t>
                </a:r>
              </a:p>
              <a:p>
                <a:r>
                  <a:rPr lang="en-US" dirty="0"/>
                  <a:t>i.e. have a single entry (yourself) or prepend yourself to the longest subsequence starting after you (that you can prepend yourself to)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C35A24-F85D-4B6E-93F9-F2FBF8829E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10378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E7C15-A5B7-4412-9506-B24C2EF2E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Subsequence, Round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D13D00-C95E-4AD9-B48A-2C0BF94C78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Memoization? 1D array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Iteration? Outer-loop: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decreasing</a:t>
                </a:r>
              </a:p>
              <a:p>
                <a:r>
                  <a:rPr lang="en-US" dirty="0"/>
                  <a:t>Inner-loop: calculate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𝐿𝐼𝑆𝑆𝑡𝑎𝑟𝑡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iterating over previous calculations.</a:t>
                </a:r>
              </a:p>
              <a:p>
                <a:r>
                  <a:rPr lang="en-US" dirty="0"/>
                  <a:t>Checking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values for each new calculation,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Still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time.</a:t>
                </a:r>
              </a:p>
              <a:p>
                <a:endParaRPr lang="en-US" dirty="0"/>
              </a:p>
              <a:p>
                <a:r>
                  <a:rPr lang="en-US" b="1" dirty="0"/>
                  <a:t>Be careful!</a:t>
                </a:r>
              </a:p>
              <a:p>
                <a:r>
                  <a:rPr lang="en-US" dirty="0"/>
                  <a:t>Final answer is </a:t>
                </a:r>
                <a:r>
                  <a:rPr lang="en-US" b="1" dirty="0"/>
                  <a:t>not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𝐿𝐼𝑆𝑆𝑡𝑎𝑟𝑡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dirty="0"/>
                  <a:t>It’s the maximum entry among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𝐿𝐼𝑆𝑆𝑡𝑎𝑟𝑡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array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D13D00-C95E-4AD9-B48A-2C0BF94C78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8882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9B93-5FDF-4EDD-8D4C-911AF2C41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53BD8A-8A1F-49F2-AE79-D6B067C567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371" y="3845379"/>
                <a:ext cx="11187258" cy="2235382"/>
              </a:xfrm>
            </p:spPr>
            <p:txBody>
              <a:bodyPr/>
              <a:lstStyle/>
              <a:p>
                <a:r>
                  <a:rPr lang="en-US" dirty="0"/>
                  <a:t>Need recursive answer to the left</a:t>
                </a:r>
              </a:p>
              <a:p>
                <a:r>
                  <a:rPr lang="en-US" dirty="0"/>
                  <a:t>Currently processing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Recursive calls to the left are needed to know optimum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Will move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the right in our iterative algorithm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53BD8A-8A1F-49F2-AE79-D6B067C567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371" y="3845379"/>
                <a:ext cx="11187258" cy="2235382"/>
              </a:xfrm>
              <a:blipFill>
                <a:blip r:embed="rId2"/>
                <a:stretch>
                  <a:fillRect l="-654" t="-4905" b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A019A3C-579F-4629-ADFC-1D9DBF5B6DB5}"/>
              </a:ext>
            </a:extLst>
          </p:cNvPr>
          <p:cNvGraphicFramePr>
            <a:graphicFrameLocks/>
          </p:cNvGraphicFramePr>
          <p:nvPr/>
        </p:nvGraphicFramePr>
        <p:xfrm>
          <a:off x="1282700" y="1538178"/>
          <a:ext cx="9626600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53F62C1-C984-4F79-BC97-C98BD0BCDB27}"/>
              </a:ext>
            </a:extLst>
          </p:cNvPr>
          <p:cNvSpPr/>
          <p:nvPr/>
        </p:nvSpPr>
        <p:spPr>
          <a:xfrm>
            <a:off x="7301753" y="1117599"/>
            <a:ext cx="1196788" cy="2072523"/>
          </a:xfrm>
          <a:prstGeom prst="rect">
            <a:avLst/>
          </a:prstGeom>
          <a:solidFill>
            <a:schemeClr val="accent6">
              <a:alpha val="49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6AF2FC-7DEB-4103-B891-AB64A7933F51}"/>
                  </a:ext>
                </a:extLst>
              </p:cNvPr>
              <p:cNvSpPr txBox="1"/>
              <p:nvPr/>
            </p:nvSpPr>
            <p:spPr>
              <a:xfrm>
                <a:off x="7324876" y="2422098"/>
                <a:ext cx="11079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Current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6AF2FC-7DEB-4103-B891-AB64A7933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876" y="2422098"/>
                <a:ext cx="1107924" cy="369332"/>
              </a:xfrm>
              <a:prstGeom prst="rect">
                <a:avLst/>
              </a:prstGeom>
              <a:blipFill>
                <a:blip r:embed="rId3"/>
                <a:stretch>
                  <a:fillRect l="-497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B5893696-337B-41B0-BDA8-C636940A7D5B}"/>
              </a:ext>
            </a:extLst>
          </p:cNvPr>
          <p:cNvSpPr/>
          <p:nvPr/>
        </p:nvSpPr>
        <p:spPr>
          <a:xfrm>
            <a:off x="1282700" y="1117599"/>
            <a:ext cx="6007492" cy="2072523"/>
          </a:xfrm>
          <a:prstGeom prst="rect">
            <a:avLst/>
          </a:prstGeom>
          <a:solidFill>
            <a:schemeClr val="accent2">
              <a:alpha val="49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81CF07-5C32-46DB-999B-25A569B6726D}"/>
              </a:ext>
            </a:extLst>
          </p:cNvPr>
          <p:cNvSpPr txBox="1"/>
          <p:nvPr/>
        </p:nvSpPr>
        <p:spPr>
          <a:xfrm>
            <a:off x="1282700" y="2422098"/>
            <a:ext cx="597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Recursive call is best value in this area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96DD2E-F64F-4B89-8BA3-75B4D0E6FCFA}"/>
              </a:ext>
            </a:extLst>
          </p:cNvPr>
          <p:cNvSpPr/>
          <p:nvPr/>
        </p:nvSpPr>
        <p:spPr>
          <a:xfrm>
            <a:off x="8521663" y="1117599"/>
            <a:ext cx="2393417" cy="2072523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69B097-6028-4A55-9FE1-CBEDD20332B8}"/>
              </a:ext>
            </a:extLst>
          </p:cNvPr>
          <p:cNvSpPr txBox="1"/>
          <p:nvPr/>
        </p:nvSpPr>
        <p:spPr>
          <a:xfrm>
            <a:off x="8582781" y="2422098"/>
            <a:ext cx="2278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 return to address these</a:t>
            </a:r>
          </a:p>
        </p:txBody>
      </p:sp>
    </p:spTree>
    <p:extLst>
      <p:ext uri="{BB962C8B-B14F-4D97-AF65-F5344CB8AC3E}">
        <p14:creationId xmlns:p14="http://schemas.microsoft.com/office/powerpoint/2010/main" val="4180377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36A0-B389-4E1A-8E51-4CDE9B00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of the sequence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Need a recurrence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        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438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36A0-B389-4E1A-8E51-4CDE9B00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of the sequence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Need a recurrence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                              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                      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cannot be included in an increasing subsequence where every element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So taking the largest among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suffices.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then if we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we may include elements to the left only if they are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(since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will now be the last, and therefore largest, of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If we don’t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we want the maximum increasing subsequence among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516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4775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36A0-B389-4E1A-8E51-4CDE9B00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of the sequence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Need a recurrence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      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𝐿𝐼𝑆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cannot be included in an increasing subsequence where every element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So taking the largest among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suffices.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then if we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we may include elements to the left only if they are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(since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will now be the last, and therefore largest, of elements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If we don’t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we want the maximum increasing subsequence among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145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1738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126</TotalTime>
  <Words>3534</Words>
  <Application>Microsoft Office PowerPoint</Application>
  <PresentationFormat>Widescreen</PresentationFormat>
  <Paragraphs>679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DP Practice!</vt:lpstr>
      <vt:lpstr>What have we seen so far?</vt:lpstr>
      <vt:lpstr>Longest Increasing Subsequence</vt:lpstr>
      <vt:lpstr>Longest Increasing Subsequence</vt:lpstr>
      <vt:lpstr>Longest Increasing Subsequence</vt:lpstr>
      <vt:lpstr>Recurrence</vt:lpstr>
      <vt:lpstr>Longest Increasing Subsequence</vt:lpstr>
      <vt:lpstr>Longest Increasing Subsequence</vt:lpstr>
      <vt:lpstr>Longest Increasing Subsequence</vt:lpstr>
      <vt:lpstr>How do you choose your base cases?</vt:lpstr>
      <vt:lpstr>Longest Increasing Subsequence</vt:lpstr>
      <vt:lpstr>LIS</vt:lpstr>
      <vt:lpstr>LIS</vt:lpstr>
      <vt:lpstr>LIS</vt:lpstr>
      <vt:lpstr>LIS</vt:lpstr>
      <vt:lpstr>LIS</vt:lpstr>
      <vt:lpstr>LIS</vt:lpstr>
      <vt:lpstr>pseudocode</vt:lpstr>
      <vt:lpstr>More Practice</vt:lpstr>
      <vt:lpstr>Longest Increasing Subsequence</vt:lpstr>
      <vt:lpstr>Recurrence</vt:lpstr>
      <vt:lpstr>Recurrence</vt:lpstr>
      <vt:lpstr>Longest Increasing Subsequence</vt:lpstr>
      <vt:lpstr>Longest Increasing Subsequence</vt:lpstr>
      <vt:lpstr>Summing Up</vt:lpstr>
      <vt:lpstr>But Wait! There’s more</vt:lpstr>
      <vt:lpstr>Takeaways</vt:lpstr>
      <vt:lpstr>DP on Trees</vt:lpstr>
      <vt:lpstr>DP on Trees</vt:lpstr>
      <vt:lpstr>DP on Trees</vt:lpstr>
      <vt:lpstr>Vertex Cover</vt:lpstr>
      <vt:lpstr>Vertex Cover</vt:lpstr>
      <vt:lpstr>Vertex Cover</vt:lpstr>
      <vt:lpstr>Vertex Cover</vt:lpstr>
      <vt:lpstr>Vertex Cover</vt:lpstr>
      <vt:lpstr>Vertex Cover – Recursively </vt:lpstr>
      <vt:lpstr>Vertex Cover – Recursively </vt:lpstr>
      <vt:lpstr>Recurrence</vt:lpstr>
      <vt:lpstr>Recurrence</vt:lpstr>
      <vt:lpstr>Vertex Cover Dynamic Program</vt:lpstr>
      <vt:lpstr>Vertex Cover Dynamic Program</vt:lpstr>
      <vt:lpstr>Vertex Cover</vt:lpstr>
      <vt:lpstr>Vertex Cover Dynamic Program</vt:lpstr>
      <vt:lpstr>Extra Practice</vt:lpstr>
      <vt:lpstr>Subset Sum</vt:lpstr>
      <vt:lpstr>Subset Sum</vt:lpstr>
      <vt:lpstr>Subset Sum</vt:lpstr>
      <vt:lpstr>Subset Sum</vt:lpstr>
      <vt:lpstr>Longest Increasing Subsequence, Round 3</vt:lpstr>
      <vt:lpstr>Longest Increasing Subsequence, Round 3</vt:lpstr>
      <vt:lpstr>Longest Increasing Subsequence, Round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8</cp:revision>
  <cp:lastPrinted>2024-02-05T17:34:24Z</cp:lastPrinted>
  <dcterms:created xsi:type="dcterms:W3CDTF">2022-11-02T16:00:22Z</dcterms:created>
  <dcterms:modified xsi:type="dcterms:W3CDTF">2024-02-05T18:18:03Z</dcterms:modified>
</cp:coreProperties>
</file>