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320" r:id="rId3"/>
    <p:sldId id="326" r:id="rId4"/>
    <p:sldId id="327" r:id="rId5"/>
    <p:sldId id="328" r:id="rId6"/>
    <p:sldId id="359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40" r:id="rId15"/>
    <p:sldId id="360" r:id="rId16"/>
    <p:sldId id="305" r:id="rId17"/>
    <p:sldId id="306" r:id="rId18"/>
    <p:sldId id="307" r:id="rId19"/>
    <p:sldId id="311" r:id="rId20"/>
    <p:sldId id="310" r:id="rId21"/>
    <p:sldId id="345" r:id="rId22"/>
    <p:sldId id="344" r:id="rId23"/>
    <p:sldId id="353" r:id="rId24"/>
    <p:sldId id="314" r:id="rId25"/>
    <p:sldId id="346" r:id="rId26"/>
    <p:sldId id="315" r:id="rId27"/>
    <p:sldId id="347" r:id="rId28"/>
    <p:sldId id="348" r:id="rId29"/>
    <p:sldId id="349" r:id="rId30"/>
    <p:sldId id="350" r:id="rId31"/>
    <p:sldId id="351" r:id="rId32"/>
    <p:sldId id="352" r:id="rId33"/>
    <p:sldId id="323" r:id="rId34"/>
    <p:sldId id="354" r:id="rId35"/>
    <p:sldId id="339" r:id="rId36"/>
    <p:sldId id="324" r:id="rId37"/>
    <p:sldId id="325" r:id="rId38"/>
    <p:sldId id="361" r:id="rId39"/>
    <p:sldId id="341" r:id="rId40"/>
    <p:sldId id="342" r:id="rId41"/>
    <p:sldId id="343" r:id="rId42"/>
    <p:sldId id="363" r:id="rId43"/>
    <p:sldId id="336" r:id="rId44"/>
    <p:sldId id="337" r:id="rId45"/>
    <p:sldId id="356" r:id="rId46"/>
    <p:sldId id="364" r:id="rId47"/>
    <p:sldId id="396" r:id="rId48"/>
    <p:sldId id="395" r:id="rId49"/>
    <p:sldId id="355" r:id="rId50"/>
    <p:sldId id="383" r:id="rId51"/>
    <p:sldId id="384" r:id="rId52"/>
    <p:sldId id="385" r:id="rId53"/>
    <p:sldId id="386" r:id="rId54"/>
    <p:sldId id="387" r:id="rId55"/>
    <p:sldId id="388" r:id="rId56"/>
    <p:sldId id="389" r:id="rId5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94660"/>
  </p:normalViewPr>
  <p:slideViewPr>
    <p:cSldViewPr snapToGrid="0">
      <p:cViewPr varScale="1">
        <p:scale>
          <a:sx n="78" d="100"/>
          <a:sy n="78" d="100"/>
        </p:scale>
        <p:origin x="715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1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1318 456 7136 0 0,'0'0'0'0'0,"3"0"0"0"0,-2 0 0 0 0,-1 0-5360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1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1318 456 7136 0 0,'0'0'0'0'0,"3"0"0"0"0,-2 0 0 0 0,-1 0-5360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4416 0 0,'0'0'0'0'0,"-4"7"0"0"0,-3 3 0 0 0,7-10-3312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49" tIns="48325" rIns="96649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49" tIns="48325" rIns="96649" bIns="48325" rtlCol="0"/>
          <a:lstStyle>
            <a:lvl1pPr algn="r">
              <a:defRPr sz="1200"/>
            </a:lvl1pPr>
          </a:lstStyle>
          <a:p>
            <a:fld id="{F1B25234-C8F6-46C0-933D-670E098CCC80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9" tIns="48325" rIns="96649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49" tIns="48325" rIns="96649" bIns="4832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49" tIns="48325" rIns="96649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49" tIns="48325" rIns="96649" bIns="48325" rtlCol="0" anchor="b"/>
          <a:lstStyle>
            <a:lvl1pPr algn="r">
              <a:defRPr sz="1200"/>
            </a:lvl1pPr>
          </a:lstStyle>
          <a:p>
            <a:fld id="{11D7B346-93C2-4AE3-BEED-1AC37FFAA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95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Memoize</a:t>
            </a:r>
            <a:r>
              <a:rPr lang="en-US" dirty="0"/>
              <a:t> as in “leave yourself a memo” DP was developed in the 50s and 60s (Wikipedia says term coined in 68 by </a:t>
            </a:r>
            <a:r>
              <a:rPr lang="en-US" dirty="0" err="1"/>
              <a:t>Michie</a:t>
            </a:r>
            <a:r>
              <a:rPr lang="en-US" dirty="0"/>
              <a:t>). To communicate with co-workers they didn’t use slack/discord or even email (which didn’t develop until the early 70s). They sent each other memos! So they made MEMO tables</a:t>
            </a:r>
            <a:br>
              <a:rPr lang="en-US" dirty="0"/>
            </a:br>
            <a:r>
              <a:rPr lang="en-US" dirty="0"/>
              <a:t>thus “</a:t>
            </a:r>
            <a:r>
              <a:rPr lang="en-US" dirty="0" err="1"/>
              <a:t>MEMOizing</a:t>
            </a:r>
            <a:r>
              <a:rPr lang="en-US" dirty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7B346-93C2-4AE3-BEED-1AC37FFAAF9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42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A5F2B86-2CC4-442A-B52F-0056EC272CD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61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2B86-2CC4-442A-B52F-0056EC272CD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20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113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2B86-2CC4-442A-B52F-0056EC272CD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956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2B86-2CC4-442A-B52F-0056EC272CD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3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2B86-2CC4-442A-B52F-0056EC272CD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899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2B86-2CC4-442A-B52F-0056EC272CD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9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2B86-2CC4-442A-B52F-0056EC272CD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2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2B86-2CC4-442A-B52F-0056EC272CD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04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2B86-2CC4-442A-B52F-0056EC272CD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1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2B86-2CC4-442A-B52F-0056EC272CD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31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2B86-2CC4-442A-B52F-0056EC272CD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8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A5F2B86-2CC4-442A-B52F-0056EC272CD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89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0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00.png"/><Relationship Id="rId7" Type="http://schemas.openxmlformats.org/officeDocument/2006/relationships/customXml" Target="../ink/ink2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1.xml"/><Relationship Id="rId4" Type="http://schemas.openxmlformats.org/officeDocument/2006/relationships/image" Target="../media/image101.png"/><Relationship Id="rId9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900.png"/><Relationship Id="rId7" Type="http://schemas.openxmlformats.org/officeDocument/2006/relationships/customXml" Target="../ink/ink4.xml"/><Relationship Id="rId12" Type="http://schemas.openxmlformats.org/officeDocument/2006/relationships/image" Target="../media/image1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0" Type="http://schemas.openxmlformats.org/officeDocument/2006/relationships/image" Target="../media/image14.png"/><Relationship Id="rId4" Type="http://schemas.openxmlformats.org/officeDocument/2006/relationships/image" Target="../media/image101.png"/><Relationship Id="rId9" Type="http://schemas.openxmlformats.org/officeDocument/2006/relationships/customXml" Target="../ink/ink5.xml"/><Relationship Id="rId14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00.png"/><Relationship Id="rId7" Type="http://schemas.openxmlformats.org/officeDocument/2006/relationships/customXml" Target="../ink/ink8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7.xml"/><Relationship Id="rId10" Type="http://schemas.openxmlformats.org/officeDocument/2006/relationships/image" Target="../media/image13.png"/><Relationship Id="rId4" Type="http://schemas.openxmlformats.org/officeDocument/2006/relationships/image" Target="../media/image101.png"/><Relationship Id="rId9" Type="http://schemas.openxmlformats.org/officeDocument/2006/relationships/image" Target="../media/image1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00.png"/><Relationship Id="rId7" Type="http://schemas.openxmlformats.org/officeDocument/2006/relationships/customXml" Target="../ink/ink1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9.xml"/><Relationship Id="rId10" Type="http://schemas.openxmlformats.org/officeDocument/2006/relationships/image" Target="../media/image13.png"/><Relationship Id="rId4" Type="http://schemas.openxmlformats.org/officeDocument/2006/relationships/image" Target="../media/image101.png"/><Relationship Id="rId9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00.png"/><Relationship Id="rId7" Type="http://schemas.openxmlformats.org/officeDocument/2006/relationships/customXml" Target="../ink/ink1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11.xml"/><Relationship Id="rId10" Type="http://schemas.openxmlformats.org/officeDocument/2006/relationships/image" Target="../media/image13.png"/><Relationship Id="rId4" Type="http://schemas.openxmlformats.org/officeDocument/2006/relationships/image" Target="../media/image101.png"/><Relationship Id="rId9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00.png"/><Relationship Id="rId7" Type="http://schemas.openxmlformats.org/officeDocument/2006/relationships/customXml" Target="../ink/ink1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13.xml"/><Relationship Id="rId4" Type="http://schemas.openxmlformats.org/officeDocument/2006/relationships/image" Target="../media/image101.png"/><Relationship Id="rId9" Type="http://schemas.openxmlformats.org/officeDocument/2006/relationships/image" Target="../media/image1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D9026-115B-4AED-A967-90AB3D2D2C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Still Even More </a:t>
            </a:r>
            <a:br>
              <a:rPr lang="en-US" dirty="0"/>
            </a:br>
            <a:r>
              <a:rPr lang="en-US" dirty="0"/>
              <a:t>Dynamic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7DE93-E4C9-4D85-89BA-CBBA270BDA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417 24Wi</a:t>
            </a:r>
          </a:p>
          <a:p>
            <a:r>
              <a:rPr lang="en-US" dirty="0"/>
              <a:t>Lecture 13</a:t>
            </a:r>
          </a:p>
        </p:txBody>
      </p:sp>
    </p:spTree>
    <p:extLst>
      <p:ext uri="{BB962C8B-B14F-4D97-AF65-F5344CB8AC3E}">
        <p14:creationId xmlns:p14="http://schemas.microsoft.com/office/powerpoint/2010/main" val="2537449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014E8-7C0E-4701-BBFC-DB23552A3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342D16-ED1D-4EBF-8DF2-A09DDA15A2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𝐼𝑁𝐶𝐿𝑈𝐷𝐸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𝐼𝑁𝐿𝐶𝑈𝐷𝐸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𝐼𝑁𝐶𝐿𝑈𝐷𝐸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e>
                            </m:func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342D16-ED1D-4EBF-8DF2-A09DDA15A2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FE323D-816A-4E81-8CB6-A2E76895B67F}"/>
                  </a:ext>
                </a:extLst>
              </p:cNvPr>
              <p:cNvSpPr txBox="1"/>
              <p:nvPr/>
            </p:nvSpPr>
            <p:spPr>
              <a:xfrm>
                <a:off x="645459" y="4580965"/>
                <a:ext cx="1091452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we include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the subarray must be either just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or also include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Overall, we might or might not include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If we don’t include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only have access to elements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before. If we do, we want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𝐼𝑁𝐶𝐿𝑈𝐷𝐸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by definition.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FE323D-816A-4E81-8CB6-A2E76895B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59" y="4580965"/>
                <a:ext cx="10914529" cy="1569660"/>
              </a:xfrm>
              <a:prstGeom prst="rect">
                <a:avLst/>
              </a:prstGeom>
              <a:blipFill>
                <a:blip r:embed="rId3"/>
                <a:stretch>
                  <a:fillRect l="-894" t="-2713" r="-447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0884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E71E-D4BE-4462-812A-C63321DB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B8899-DC37-45FE-AA86-B958D2DC99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5898" y="1858900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/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17382B0-B1F6-4565-AEBB-389173902517}"/>
              </a:ext>
            </a:extLst>
          </p:cNvPr>
          <p:cNvGraphicFramePr>
            <a:graphicFrameLocks/>
          </p:cNvGraphicFramePr>
          <p:nvPr/>
        </p:nvGraphicFramePr>
        <p:xfrm>
          <a:off x="2162791" y="3436693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/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D6C8C3D-DEBA-482E-B2CD-A023A339BFAC}"/>
              </a:ext>
            </a:extLst>
          </p:cNvPr>
          <p:cNvGraphicFramePr>
            <a:graphicFrameLocks/>
          </p:cNvGraphicFramePr>
          <p:nvPr/>
        </p:nvGraphicFramePr>
        <p:xfrm>
          <a:off x="2162791" y="4811962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/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𝐼𝑁𝐶𝐿𝑈𝐷𝐸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blipFill>
                <a:blip r:embed="rId4"/>
                <a:stretch>
                  <a:fillRect r="-2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913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E71E-D4BE-4462-812A-C63321DB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B8899-DC37-45FE-AA86-B958D2DC99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5898" y="1858900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/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17382B0-B1F6-4565-AEBB-389173902517}"/>
              </a:ext>
            </a:extLst>
          </p:cNvPr>
          <p:cNvGraphicFramePr>
            <a:graphicFrameLocks/>
          </p:cNvGraphicFramePr>
          <p:nvPr/>
        </p:nvGraphicFramePr>
        <p:xfrm>
          <a:off x="2162791" y="3436693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/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D6C8C3D-DEBA-482E-B2CD-A023A339BFAC}"/>
              </a:ext>
            </a:extLst>
          </p:cNvPr>
          <p:cNvGraphicFramePr>
            <a:graphicFrameLocks/>
          </p:cNvGraphicFramePr>
          <p:nvPr/>
        </p:nvGraphicFramePr>
        <p:xfrm>
          <a:off x="2162791" y="4811962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/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𝐼𝑁𝐶𝐿𝑈𝐷𝐸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blipFill>
                <a:blip r:embed="rId4"/>
                <a:stretch>
                  <a:fillRect r="-2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8041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E71E-D4BE-4462-812A-C63321DB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B8899-DC37-45FE-AA86-B958D2DC99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5898" y="1858900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/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17382B0-B1F6-4565-AEBB-389173902517}"/>
              </a:ext>
            </a:extLst>
          </p:cNvPr>
          <p:cNvGraphicFramePr>
            <a:graphicFrameLocks/>
          </p:cNvGraphicFramePr>
          <p:nvPr/>
        </p:nvGraphicFramePr>
        <p:xfrm>
          <a:off x="2162791" y="3436693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/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D6C8C3D-DEBA-482E-B2CD-A023A339BFAC}"/>
              </a:ext>
            </a:extLst>
          </p:cNvPr>
          <p:cNvGraphicFramePr>
            <a:graphicFrameLocks/>
          </p:cNvGraphicFramePr>
          <p:nvPr/>
        </p:nvGraphicFramePr>
        <p:xfrm>
          <a:off x="2162791" y="4811962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/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𝐼𝑁𝐶𝐿𝑈𝐷𝐸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blipFill>
                <a:blip r:embed="rId4"/>
                <a:stretch>
                  <a:fillRect r="-2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235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11FDE-497C-43EC-8565-76E13A6A2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5A7B4-99CC-4085-A5A8-EBBE0CFC6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maxSubarraySum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(int[] A)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n=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A.length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int[] OPT = new int[n]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int[] Inc = new int[n]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[0]=A[0]; OPT[0] = max{A[0],0}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for(int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=0;i&lt;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n;i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]=max{A[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], 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]+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[i-1]}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OPT[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]=max{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], opt[i-1]}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endFor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return OPT[n-1]</a:t>
            </a:r>
          </a:p>
        </p:txBody>
      </p:sp>
    </p:spTree>
    <p:extLst>
      <p:ext uri="{BB962C8B-B14F-4D97-AF65-F5344CB8AC3E}">
        <p14:creationId xmlns:p14="http://schemas.microsoft.com/office/powerpoint/2010/main" val="1744186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F96BF2-C881-477C-897B-D362D22F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E43B7F-17B8-4FC4-8B9A-B5C336CCF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79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48E62-6124-4D43-A383-E0A73E44C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5F3F0-73C1-4BBA-9E0D-30ACCB4A31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formally:</a:t>
                </a:r>
              </a:p>
              <a:p>
                <a:endParaRPr lang="en-US" dirty="0"/>
              </a:p>
              <a:p>
                <a:r>
                  <a:rPr lang="en-US" dirty="0"/>
                  <a:t>The edit distance between two strings is:</a:t>
                </a:r>
              </a:p>
              <a:p>
                <a:r>
                  <a:rPr lang="en-US" dirty="0"/>
                  <a:t>The minimum number of </a:t>
                </a:r>
                <a:r>
                  <a:rPr lang="en-US" b="1" dirty="0"/>
                  <a:t>deletions, insertions, </a:t>
                </a:r>
                <a:r>
                  <a:rPr lang="en-US" dirty="0"/>
                  <a:t>and </a:t>
                </a:r>
                <a:r>
                  <a:rPr lang="en-US" b="1" dirty="0"/>
                  <a:t>substitutions </a:t>
                </a:r>
                <a:r>
                  <a:rPr lang="en-US" dirty="0"/>
                  <a:t>to transform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into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Deletion: removing one character</a:t>
                </a:r>
              </a:p>
              <a:p>
                <a:r>
                  <a:rPr lang="en-US" dirty="0"/>
                  <a:t>Insertion: inserting one character (at any point in the string)</a:t>
                </a:r>
              </a:p>
              <a:p>
                <a:r>
                  <a:rPr lang="en-US" dirty="0"/>
                  <a:t>Substitution: replacing one character with one other.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5F3F0-73C1-4BBA-9E0D-30ACCB4A31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8216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CAD2-83CB-423B-AC6F-8C383AC42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75239" y="2257051"/>
          <a:ext cx="11187110" cy="1554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18711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4109959142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671724909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486898991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3802120624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3588860268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13880586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sub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sub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ins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sub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del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559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7955BA-31A5-4D9A-8115-BF1CBCFC829F}"/>
              </a:ext>
            </a:extLst>
          </p:cNvPr>
          <p:cNvSpPr txBox="1"/>
          <p:nvPr/>
        </p:nvSpPr>
        <p:spPr>
          <a:xfrm>
            <a:off x="575239" y="1528482"/>
            <a:ext cx="10948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What’s the distance between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babyyodas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tastysoda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9293BE-1A10-485E-B333-2304D9F64C50}"/>
                  </a:ext>
                </a:extLst>
              </p:cNvPr>
              <p:cNvSpPr txBox="1"/>
              <p:nvPr/>
            </p:nvSpPr>
            <p:spPr>
              <a:xfrm>
                <a:off x="575239" y="4705500"/>
                <a:ext cx="1074868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Quick Checks – can you explain these?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has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has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 edit distance is 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distance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same as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(i.e. transforming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the same)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9293BE-1A10-485E-B333-2304D9F64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705500"/>
                <a:ext cx="10748683" cy="1938992"/>
              </a:xfrm>
              <a:prstGeom prst="rect">
                <a:avLst/>
              </a:prstGeom>
              <a:blipFill>
                <a:blip r:embed="rId2"/>
                <a:stretch>
                  <a:fillRect l="-850" t="-2201" r="-510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452B6C3-8CCE-45D4-AAD3-CD8B57A7BD44}"/>
              </a:ext>
            </a:extLst>
          </p:cNvPr>
          <p:cNvSpPr txBox="1"/>
          <p:nvPr/>
        </p:nvSpPr>
        <p:spPr>
          <a:xfrm>
            <a:off x="1313328" y="3922059"/>
            <a:ext cx="7122460" cy="52322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Distance: 5, one point for each colored box</a:t>
            </a:r>
          </a:p>
        </p:txBody>
      </p:sp>
    </p:spTree>
    <p:extLst>
      <p:ext uri="{BB962C8B-B14F-4D97-AF65-F5344CB8AC3E}">
        <p14:creationId xmlns:p14="http://schemas.microsoft.com/office/powerpoint/2010/main" val="44110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E812-3468-4E53-A4A9-7F1747496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80673B-0C73-44EE-AFBC-24C12F7153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0241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What information would let us simplify the problem?</a:t>
                </a:r>
              </a:p>
              <a:p>
                <a:r>
                  <a:rPr lang="en-US" dirty="0"/>
                  <a:t>What would let us “take one step”  toward the solution?</a:t>
                </a:r>
              </a:p>
              <a:p>
                <a:endParaRPr lang="en-US" dirty="0"/>
              </a:p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edit distance of the strings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. (we’re indexing strings from 1, it’ll make things a little prettier).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80673B-0C73-44EE-AFBC-24C12F7153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02414"/>
              </a:xfrm>
              <a:blipFill>
                <a:blip r:embed="rId6"/>
                <a:stretch>
                  <a:fillRect l="-708" t="-2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843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:r>
                  <a:rPr lang="en-US" dirty="0"/>
                  <a:t>What does delete look like?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(delete character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match the rest)</a:t>
                </a:r>
              </a:p>
              <a:p>
                <a:r>
                  <a:rPr lang="en-US" dirty="0"/>
                  <a:t>Insert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Substitution: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Matching </a:t>
                </a:r>
                <a:r>
                  <a:rPr lang="en-US" dirty="0" err="1"/>
                  <a:t>charcters</a:t>
                </a:r>
                <a:r>
                  <a:rPr lang="en-US" dirty="0"/>
                  <a:t>? Also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but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504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F96BF2-C881-477C-897B-D362D22F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Problems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E43B7F-17B8-4FC4-8B9A-B5C336CCF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66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 (v1, we’ll improve soon)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+∞⋅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𝕀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{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e>
                            </m:func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C4DEA5-6D39-4DEE-BD97-515A263DF88A}"/>
              </a:ext>
            </a:extLst>
          </p:cNvPr>
          <p:cNvSpPr/>
          <p:nvPr/>
        </p:nvSpPr>
        <p:spPr>
          <a:xfrm>
            <a:off x="1952505" y="384482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B1BD4-438B-4319-9CB8-5CCCBD2E9DB1}"/>
              </a:ext>
            </a:extLst>
          </p:cNvPr>
          <p:cNvSpPr/>
          <p:nvPr/>
        </p:nvSpPr>
        <p:spPr>
          <a:xfrm>
            <a:off x="3821219" y="384482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EBA2F-BBB6-400C-B1EE-B681F54DF67B}"/>
              </a:ext>
            </a:extLst>
          </p:cNvPr>
          <p:cNvSpPr/>
          <p:nvPr/>
        </p:nvSpPr>
        <p:spPr>
          <a:xfrm>
            <a:off x="5642285" y="3843938"/>
            <a:ext cx="2021705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Substitution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4EF5FC-2282-44E0-B7CC-0C4414C9C099}"/>
              </a:ext>
            </a:extLst>
          </p:cNvPr>
          <p:cNvSpPr/>
          <p:nvPr/>
        </p:nvSpPr>
        <p:spPr>
          <a:xfrm>
            <a:off x="7805057" y="3928188"/>
            <a:ext cx="3713584" cy="6624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TODO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Just Match</a:t>
            </a:r>
          </a:p>
        </p:txBody>
      </p:sp>
    </p:spTree>
    <p:extLst>
      <p:ext uri="{BB962C8B-B14F-4D97-AF65-F5344CB8AC3E}">
        <p14:creationId xmlns:p14="http://schemas.microsoft.com/office/powerpoint/2010/main" val="58840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 (v1, we’ll improve soon)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+∞⋅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𝕀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{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e>
                            </m:func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C4DEA5-6D39-4DEE-BD97-515A263DF88A}"/>
              </a:ext>
            </a:extLst>
          </p:cNvPr>
          <p:cNvSpPr/>
          <p:nvPr/>
        </p:nvSpPr>
        <p:spPr>
          <a:xfrm>
            <a:off x="1952505" y="384482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B1BD4-438B-4319-9CB8-5CCCBD2E9DB1}"/>
              </a:ext>
            </a:extLst>
          </p:cNvPr>
          <p:cNvSpPr/>
          <p:nvPr/>
        </p:nvSpPr>
        <p:spPr>
          <a:xfrm>
            <a:off x="3821219" y="384482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EBA2F-BBB6-400C-B1EE-B681F54DF67B}"/>
              </a:ext>
            </a:extLst>
          </p:cNvPr>
          <p:cNvSpPr/>
          <p:nvPr/>
        </p:nvSpPr>
        <p:spPr>
          <a:xfrm>
            <a:off x="5642285" y="3843938"/>
            <a:ext cx="2021705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Substitution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FBF5EA5-0246-437B-BE98-2FEE18893E8D}"/>
              </a:ext>
            </a:extLst>
          </p:cNvPr>
          <p:cNvSpPr/>
          <p:nvPr/>
        </p:nvSpPr>
        <p:spPr>
          <a:xfrm>
            <a:off x="9812466" y="5363234"/>
            <a:ext cx="1814051" cy="1231490"/>
          </a:xfrm>
          <a:prstGeom prst="wedgeRoundRectCallout">
            <a:avLst>
              <a:gd name="adj1" fmla="val -3855"/>
              <a:gd name="adj2" fmla="val -1093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“Indicator” – math for “cast bool to int”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40F234-995B-4109-9EA6-EAD52607789D}"/>
              </a:ext>
            </a:extLst>
          </p:cNvPr>
          <p:cNvSpPr/>
          <p:nvPr/>
        </p:nvSpPr>
        <p:spPr>
          <a:xfrm>
            <a:off x="8697787" y="3843938"/>
            <a:ext cx="2021705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Just Match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5996C1-83A9-4DF4-BF6F-2B0B5723187F}"/>
                  </a:ext>
                </a:extLst>
              </p:cNvPr>
              <p:cNvSpPr txBox="1"/>
              <p:nvPr/>
            </p:nvSpPr>
            <p:spPr>
              <a:xfrm>
                <a:off x="807098" y="5363234"/>
                <a:ext cx="856043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Idea: only allow “just match” when you can just match. Otherwise make 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(will never be the min).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 code: if/else branch, probably. This is a math notation trick.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5996C1-83A9-4DF4-BF6F-2B0B57231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98" y="5363234"/>
                <a:ext cx="8560434" cy="1200329"/>
              </a:xfrm>
              <a:prstGeom prst="rect">
                <a:avLst/>
              </a:prstGeom>
              <a:blipFill>
                <a:blip r:embed="rId3"/>
                <a:stretch>
                  <a:fillRect l="-1068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0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 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𝕀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]+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C4DEA5-6D39-4DEE-BD97-515A263DF88A}"/>
              </a:ext>
            </a:extLst>
          </p:cNvPr>
          <p:cNvSpPr/>
          <p:nvPr/>
        </p:nvSpPr>
        <p:spPr>
          <a:xfrm>
            <a:off x="3384754" y="3716593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B1BD4-438B-4319-9CB8-5CCCBD2E9DB1}"/>
              </a:ext>
            </a:extLst>
          </p:cNvPr>
          <p:cNvSpPr/>
          <p:nvPr/>
        </p:nvSpPr>
        <p:spPr>
          <a:xfrm>
            <a:off x="5705167" y="367275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EBA2F-BBB6-400C-B1EE-B681F54DF67B}"/>
              </a:ext>
            </a:extLst>
          </p:cNvPr>
          <p:cNvSpPr/>
          <p:nvPr/>
        </p:nvSpPr>
        <p:spPr>
          <a:xfrm>
            <a:off x="7457767" y="3716593"/>
            <a:ext cx="3330678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 and matching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FBF5EA5-0246-437B-BE98-2FEE18893E8D}"/>
              </a:ext>
            </a:extLst>
          </p:cNvPr>
          <p:cNvSpPr/>
          <p:nvPr/>
        </p:nvSpPr>
        <p:spPr>
          <a:xfrm>
            <a:off x="6096000" y="4670737"/>
            <a:ext cx="1814051" cy="1231490"/>
          </a:xfrm>
          <a:prstGeom prst="wedgeRoundRectCallout">
            <a:avLst>
              <a:gd name="adj1" fmla="val 23148"/>
              <a:gd name="adj2" fmla="val -608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“Indicator” – math for “cast bool to int”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A78817-3561-47C4-A857-B3BF7BD4D294}"/>
              </a:ext>
            </a:extLst>
          </p:cNvPr>
          <p:cNvSpPr txBox="1"/>
          <p:nvPr/>
        </p:nvSpPr>
        <p:spPr>
          <a:xfrm>
            <a:off x="195943" y="5980922"/>
            <a:ext cx="11566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we could match, we will never substitute; matching will always give us a better score! Still have to check delete, insert (those could be better).</a:t>
            </a:r>
          </a:p>
        </p:txBody>
      </p:sp>
    </p:spTree>
    <p:extLst>
      <p:ext uri="{BB962C8B-B14F-4D97-AF65-F5344CB8AC3E}">
        <p14:creationId xmlns:p14="http://schemas.microsoft.com/office/powerpoint/2010/main" val="41986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040A-6798-4364-98C2-B9C032776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to 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FB50EE-03E3-4C5F-8C08-2CABD79526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Just like with Baby Yoda, if you write the recursive code for this “normally” you’ll have very slow code.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can be reached by:</a:t>
                </a:r>
              </a:p>
              <a:p>
                <a:r>
                  <a:rPr lang="en-US" dirty="0"/>
                  <a:t>Delete then insert</a:t>
                </a:r>
              </a:p>
              <a:p>
                <a:r>
                  <a:rPr lang="en-US" dirty="0"/>
                  <a:t>Insert then delete</a:t>
                </a:r>
              </a:p>
              <a:p>
                <a:r>
                  <a:rPr lang="en-US" dirty="0"/>
                  <a:t>Matching or substitution</a:t>
                </a:r>
              </a:p>
              <a:p>
                <a:endParaRPr lang="en-US" dirty="0"/>
              </a:p>
              <a:p>
                <a:r>
                  <a:rPr lang="en-US" b="1" dirty="0"/>
                  <a:t>Even worse</a:t>
                </a:r>
                <a:r>
                  <a:rPr lang="en-US" dirty="0"/>
                  <a:t> than (left, down) or (down, left).</a:t>
                </a:r>
              </a:p>
              <a:p>
                <a:r>
                  <a:rPr lang="en-US" dirty="0"/>
                  <a:t>Just like before, </a:t>
                </a:r>
                <a:r>
                  <a:rPr lang="en-US" dirty="0" err="1"/>
                  <a:t>memoize</a:t>
                </a:r>
                <a:r>
                  <a:rPr lang="en-US" dirty="0"/>
                  <a:t> the results.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FB50EE-03E3-4C5F-8C08-2CABD79526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5BAEF98-7D43-4EC7-BB21-61D916AC27DD}"/>
              </a:ext>
            </a:extLst>
          </p:cNvPr>
          <p:cNvSpPr/>
          <p:nvPr/>
        </p:nvSpPr>
        <p:spPr>
          <a:xfrm>
            <a:off x="3933173" y="6093912"/>
            <a:ext cx="4070960" cy="401363"/>
          </a:xfrm>
          <a:prstGeom prst="wedgeRoundRectCallout">
            <a:avLst>
              <a:gd name="adj1" fmla="val -51501"/>
              <a:gd name="adj2" fmla="val -685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 a typo! It’s </a:t>
            </a:r>
            <a:r>
              <a:rPr lang="en-US" dirty="0" err="1"/>
              <a:t>memoize</a:t>
            </a:r>
            <a:r>
              <a:rPr lang="en-US" dirty="0"/>
              <a:t>, not memorize.</a:t>
            </a:r>
          </a:p>
        </p:txBody>
      </p:sp>
    </p:spTree>
    <p:extLst>
      <p:ext uri="{BB962C8B-B14F-4D97-AF65-F5344CB8AC3E}">
        <p14:creationId xmlns:p14="http://schemas.microsoft.com/office/powerpoint/2010/main" val="1157294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216426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86436210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2164263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56256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13302953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58980" y="241623"/>
          <a:ext cx="2589304" cy="103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7326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71011" y="159618"/>
            <a:ext cx="418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Current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subproblem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edit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dist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between BABY and TAS</a:t>
            </a:r>
          </a:p>
        </p:txBody>
      </p:sp>
    </p:spTree>
    <p:extLst>
      <p:ext uri="{BB962C8B-B14F-4D97-AF65-F5344CB8AC3E}">
        <p14:creationId xmlns:p14="http://schemas.microsoft.com/office/powerpoint/2010/main" val="371692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90083662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58980" y="241623"/>
          <a:ext cx="2589304" cy="103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7326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71012" y="159618"/>
            <a:ext cx="401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Delete: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get rid of Y (cost 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BAB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TAS</a:t>
            </a:r>
          </a:p>
        </p:txBody>
      </p:sp>
    </p:spTree>
    <p:extLst>
      <p:ext uri="{BB962C8B-B14F-4D97-AF65-F5344CB8AC3E}">
        <p14:creationId xmlns:p14="http://schemas.microsoft.com/office/powerpoint/2010/main" val="11286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39337584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58980" y="241623"/>
          <a:ext cx="2589304" cy="103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7326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71012" y="159618"/>
            <a:ext cx="401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Insert:</a:t>
            </a:r>
            <a:r>
              <a:rPr lang="en-US" sz="24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insert S (cost 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BABY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</a:t>
            </a:r>
          </a:p>
        </p:txBody>
      </p:sp>
    </p:spTree>
    <p:extLst>
      <p:ext uri="{BB962C8B-B14F-4D97-AF65-F5344CB8AC3E}">
        <p14:creationId xmlns:p14="http://schemas.microsoft.com/office/powerpoint/2010/main" val="368584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33690025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58980" y="241623"/>
          <a:ext cx="2589304" cy="103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7326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71012" y="159618"/>
            <a:ext cx="401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Sub:</a:t>
            </a:r>
            <a:r>
              <a:rPr lang="en-US" sz="24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 Y to S (cost 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BAB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</a:t>
            </a:r>
          </a:p>
        </p:txBody>
      </p:sp>
    </p:spTree>
    <p:extLst>
      <p:ext uri="{BB962C8B-B14F-4D97-AF65-F5344CB8AC3E}">
        <p14:creationId xmlns:p14="http://schemas.microsoft.com/office/powerpoint/2010/main" val="339735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33690025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58980" y="241623"/>
          <a:ext cx="2589304" cy="103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7326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Gold entry will be min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delete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insert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sub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blipFill>
                <a:blip r:embed="rId3"/>
                <a:stretch>
                  <a:fillRect l="-2245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429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B61D0B-76A1-43E2-9F84-67FF6719B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Contiguous Subarray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ACF305-4059-4E38-ADBE-2B4DAC6778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saw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divide and conquer algorithm.</a:t>
                </a:r>
              </a:p>
              <a:p>
                <a:r>
                  <a:rPr lang="en-US" dirty="0"/>
                  <a:t>Can we do better with DP?</a:t>
                </a:r>
              </a:p>
              <a:p>
                <a:endParaRPr lang="en-US" dirty="0"/>
              </a:p>
              <a:p>
                <a:r>
                  <a:rPr lang="en-US" dirty="0"/>
                  <a:t>Given: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[]</a:t>
                </a:r>
              </a:p>
              <a:p>
                <a:r>
                  <a:rPr lang="en-US" dirty="0"/>
                  <a:t>Output: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maximized.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ACF305-4059-4E38-ADBE-2B4DAC6778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06551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32928426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5679659" y="3325906"/>
            <a:ext cx="977152" cy="403412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Gold entry will be min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delete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insert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sub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blipFill>
                <a:blip r:embed="rId3"/>
                <a:stretch>
                  <a:fillRect l="-2245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68235" y="47334"/>
                <a:ext cx="1169377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b="0" dirty="0"/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Min: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235" y="47334"/>
                <a:ext cx="1169377" cy="1446550"/>
              </a:xfrm>
              <a:prstGeom prst="rect">
                <a:avLst/>
              </a:prstGeom>
              <a:blipFill>
                <a:blip r:embed="rId4"/>
                <a:stretch>
                  <a:fillRect l="-6771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639753" y="3325906"/>
            <a:ext cx="977152" cy="4034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39753" y="2859741"/>
            <a:ext cx="977152" cy="403412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79659" y="2859741"/>
            <a:ext cx="977152" cy="40341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87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32928426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823012" y="555165"/>
            <a:ext cx="6938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Fill in the next two entries. Be careful with the sub/match distinction!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520218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11823528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b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b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823012" y="555165"/>
            <a:ext cx="6938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Fill in the next two entries. Be careful with the sub/match distinction!</a:t>
            </a:r>
            <a:endParaRPr lang="en-US" sz="2200" dirty="0"/>
          </a:p>
        </p:txBody>
      </p:sp>
      <p:sp>
        <p:nvSpPr>
          <p:cNvPr id="6" name="Rectangular Callout 5"/>
          <p:cNvSpPr/>
          <p:nvPr/>
        </p:nvSpPr>
        <p:spPr>
          <a:xfrm>
            <a:off x="5853953" y="4724400"/>
            <a:ext cx="1631576" cy="582706"/>
          </a:xfrm>
          <a:prstGeom prst="wedgeRectCallout">
            <a:avLst>
              <a:gd name="adj1" fmla="val 11891"/>
              <a:gd name="adj2" fmla="val -7543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Y’s match, so sub is free!</a:t>
            </a:r>
          </a:p>
        </p:txBody>
      </p:sp>
    </p:spTree>
    <p:extLst>
      <p:ext uri="{BB962C8B-B14F-4D97-AF65-F5344CB8AC3E}">
        <p14:creationId xmlns:p14="http://schemas.microsoft.com/office/powerpoint/2010/main" val="26746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303804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8F279-C9AF-43CB-BF62-E2B033B36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if we want the list if </a:t>
            </a:r>
            <a:r>
              <a:rPr lang="en-US" dirty="0" err="1"/>
              <a:t>inserts,delete,subs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1DE3DD-7B8D-4C85-BBFE-696AD7D1A7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Or with Baby Yoda the actual path he has to go?</a:t>
                </a:r>
              </a:p>
              <a:p>
                <a:endParaRPr lang="en-US" dirty="0"/>
              </a:p>
              <a:p>
                <a:r>
                  <a:rPr lang="en-US" dirty="0"/>
                  <a:t>You can always find it. Just ask “well which recursive call was the one I used?” (which one was the minimum, in this problem)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was the minimum, then that means you should delete!</a:t>
                </a:r>
              </a:p>
              <a:p>
                <a:endParaRPr lang="en-US" dirty="0"/>
              </a:p>
              <a:p>
                <a:r>
                  <a:rPr lang="en-US" dirty="0"/>
                  <a:t>You can pretty much always find “the object” this way.</a:t>
                </a:r>
              </a:p>
              <a:p>
                <a:r>
                  <a:rPr lang="en-US" dirty="0"/>
                  <a:t>On a future homework, a problem asks you to write the bookkeeping code. For lecture/most problems we’re going to just find the number.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1DE3DD-7B8D-4C85-BBFE-696AD7D1A7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3858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C20FFBE-66BD-4B92-AF37-7A8DDA0E37C3}"/>
              </a:ext>
            </a:extLst>
          </p:cNvPr>
          <p:cNvCxnSpPr>
            <a:cxnSpLocks/>
          </p:cNvCxnSpPr>
          <p:nvPr/>
        </p:nvCxnSpPr>
        <p:spPr>
          <a:xfrm flipH="1">
            <a:off x="10058400" y="6295293"/>
            <a:ext cx="79130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9CF3A9-5087-4E67-8D87-A98C30FF5F10}"/>
              </a:ext>
            </a:extLst>
          </p:cNvPr>
          <p:cNvCxnSpPr>
            <a:cxnSpLocks/>
          </p:cNvCxnSpPr>
          <p:nvPr/>
        </p:nvCxnSpPr>
        <p:spPr>
          <a:xfrm flipH="1" flipV="1">
            <a:off x="8991600" y="5884985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C35197-715A-4CCF-AA14-D5A5BEC399E3}"/>
              </a:ext>
            </a:extLst>
          </p:cNvPr>
          <p:cNvCxnSpPr>
            <a:cxnSpLocks/>
          </p:cNvCxnSpPr>
          <p:nvPr/>
        </p:nvCxnSpPr>
        <p:spPr>
          <a:xfrm flipH="1" flipV="1">
            <a:off x="7965830" y="5457093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A663EB-C5AE-47E2-86FE-E57912C1DAD2}"/>
              </a:ext>
            </a:extLst>
          </p:cNvPr>
          <p:cNvCxnSpPr>
            <a:cxnSpLocks/>
          </p:cNvCxnSpPr>
          <p:nvPr/>
        </p:nvCxnSpPr>
        <p:spPr>
          <a:xfrm flipH="1" flipV="1">
            <a:off x="6992814" y="4976447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93E0ED-22F7-484F-98BC-657A522B067D}"/>
              </a:ext>
            </a:extLst>
          </p:cNvPr>
          <p:cNvCxnSpPr>
            <a:cxnSpLocks/>
          </p:cNvCxnSpPr>
          <p:nvPr/>
        </p:nvCxnSpPr>
        <p:spPr>
          <a:xfrm flipH="1" flipV="1">
            <a:off x="5890845" y="4501663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824F5D-F436-494C-9CD3-063E972A2D45}"/>
              </a:ext>
            </a:extLst>
          </p:cNvPr>
          <p:cNvCxnSpPr>
            <a:cxnSpLocks/>
          </p:cNvCxnSpPr>
          <p:nvPr/>
        </p:nvCxnSpPr>
        <p:spPr>
          <a:xfrm flipH="1" flipV="1">
            <a:off x="4876798" y="3990000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4317FA-1FC1-4712-9D7E-18B8BD85700F}"/>
              </a:ext>
            </a:extLst>
          </p:cNvPr>
          <p:cNvCxnSpPr>
            <a:cxnSpLocks/>
          </p:cNvCxnSpPr>
          <p:nvPr/>
        </p:nvCxnSpPr>
        <p:spPr>
          <a:xfrm flipH="1" flipV="1">
            <a:off x="3909644" y="3603139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949B20-4C61-40CD-828A-B4E1AAED59D0}"/>
              </a:ext>
            </a:extLst>
          </p:cNvPr>
          <p:cNvCxnSpPr>
            <a:cxnSpLocks/>
          </p:cNvCxnSpPr>
          <p:nvPr/>
        </p:nvCxnSpPr>
        <p:spPr>
          <a:xfrm flipV="1">
            <a:off x="3745523" y="3254861"/>
            <a:ext cx="1" cy="251257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7E85E82-7454-4D43-9031-A6A35FD06626}"/>
              </a:ext>
            </a:extLst>
          </p:cNvPr>
          <p:cNvCxnSpPr>
            <a:cxnSpLocks/>
          </p:cNvCxnSpPr>
          <p:nvPr/>
        </p:nvCxnSpPr>
        <p:spPr>
          <a:xfrm flipH="1" flipV="1">
            <a:off x="2895597" y="2630644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015287-6961-47F5-A799-9932A3D6A9AC}"/>
              </a:ext>
            </a:extLst>
          </p:cNvPr>
          <p:cNvCxnSpPr>
            <a:cxnSpLocks/>
          </p:cNvCxnSpPr>
          <p:nvPr/>
        </p:nvCxnSpPr>
        <p:spPr>
          <a:xfrm flipH="1" flipV="1">
            <a:off x="1869827" y="2202752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9430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C20FFBE-66BD-4B92-AF37-7A8DDA0E37C3}"/>
              </a:ext>
            </a:extLst>
          </p:cNvPr>
          <p:cNvCxnSpPr>
            <a:cxnSpLocks/>
          </p:cNvCxnSpPr>
          <p:nvPr/>
        </p:nvCxnSpPr>
        <p:spPr>
          <a:xfrm flipH="1">
            <a:off x="10058400" y="6295293"/>
            <a:ext cx="79130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9CF3A9-5087-4E67-8D87-A98C30FF5F10}"/>
              </a:ext>
            </a:extLst>
          </p:cNvPr>
          <p:cNvCxnSpPr>
            <a:cxnSpLocks/>
          </p:cNvCxnSpPr>
          <p:nvPr/>
        </p:nvCxnSpPr>
        <p:spPr>
          <a:xfrm flipH="1" flipV="1">
            <a:off x="8991600" y="5884985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C35197-715A-4CCF-AA14-D5A5BEC399E3}"/>
              </a:ext>
            </a:extLst>
          </p:cNvPr>
          <p:cNvCxnSpPr>
            <a:cxnSpLocks/>
          </p:cNvCxnSpPr>
          <p:nvPr/>
        </p:nvCxnSpPr>
        <p:spPr>
          <a:xfrm flipH="1" flipV="1">
            <a:off x="7965830" y="5457093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A663EB-C5AE-47E2-86FE-E57912C1DAD2}"/>
              </a:ext>
            </a:extLst>
          </p:cNvPr>
          <p:cNvCxnSpPr>
            <a:cxnSpLocks/>
          </p:cNvCxnSpPr>
          <p:nvPr/>
        </p:nvCxnSpPr>
        <p:spPr>
          <a:xfrm flipH="1" flipV="1">
            <a:off x="6992814" y="4976447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93E0ED-22F7-484F-98BC-657A522B067D}"/>
              </a:ext>
            </a:extLst>
          </p:cNvPr>
          <p:cNvCxnSpPr>
            <a:cxnSpLocks/>
          </p:cNvCxnSpPr>
          <p:nvPr/>
        </p:nvCxnSpPr>
        <p:spPr>
          <a:xfrm flipH="1" flipV="1">
            <a:off x="5890845" y="4501663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824F5D-F436-494C-9CD3-063E972A2D45}"/>
              </a:ext>
            </a:extLst>
          </p:cNvPr>
          <p:cNvCxnSpPr>
            <a:cxnSpLocks/>
          </p:cNvCxnSpPr>
          <p:nvPr/>
        </p:nvCxnSpPr>
        <p:spPr>
          <a:xfrm flipH="1" flipV="1">
            <a:off x="4876798" y="3990000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4317FA-1FC1-4712-9D7E-18B8BD85700F}"/>
              </a:ext>
            </a:extLst>
          </p:cNvPr>
          <p:cNvCxnSpPr>
            <a:cxnSpLocks/>
          </p:cNvCxnSpPr>
          <p:nvPr/>
        </p:nvCxnSpPr>
        <p:spPr>
          <a:xfrm flipH="1" flipV="1">
            <a:off x="3909644" y="3603139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949B20-4C61-40CD-828A-B4E1AAED59D0}"/>
              </a:ext>
            </a:extLst>
          </p:cNvPr>
          <p:cNvCxnSpPr>
            <a:cxnSpLocks/>
          </p:cNvCxnSpPr>
          <p:nvPr/>
        </p:nvCxnSpPr>
        <p:spPr>
          <a:xfrm flipV="1">
            <a:off x="3745523" y="3254861"/>
            <a:ext cx="1" cy="251257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7E85E82-7454-4D43-9031-A6A35FD06626}"/>
              </a:ext>
            </a:extLst>
          </p:cNvPr>
          <p:cNvCxnSpPr>
            <a:cxnSpLocks/>
          </p:cNvCxnSpPr>
          <p:nvPr/>
        </p:nvCxnSpPr>
        <p:spPr>
          <a:xfrm flipH="1" flipV="1">
            <a:off x="2895597" y="2630644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015287-6961-47F5-A799-9932A3D6A9AC}"/>
              </a:ext>
            </a:extLst>
          </p:cNvPr>
          <p:cNvCxnSpPr>
            <a:cxnSpLocks/>
          </p:cNvCxnSpPr>
          <p:nvPr/>
        </p:nvCxnSpPr>
        <p:spPr>
          <a:xfrm flipH="1" flipV="1">
            <a:off x="1869827" y="2202752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C08947-295C-4471-AD89-FAC41283FB1D}"/>
              </a:ext>
            </a:extLst>
          </p:cNvPr>
          <p:cNvCxnSpPr>
            <a:cxnSpLocks/>
          </p:cNvCxnSpPr>
          <p:nvPr/>
        </p:nvCxnSpPr>
        <p:spPr>
          <a:xfrm flipH="1">
            <a:off x="10058400" y="6444604"/>
            <a:ext cx="791309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C52B169-5C5D-4EEB-9A83-56B895CF8843}"/>
              </a:ext>
            </a:extLst>
          </p:cNvPr>
          <p:cNvCxnSpPr>
            <a:cxnSpLocks/>
          </p:cNvCxnSpPr>
          <p:nvPr/>
        </p:nvCxnSpPr>
        <p:spPr>
          <a:xfrm flipH="1" flipV="1">
            <a:off x="8991600" y="6034296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8B47160-1BDF-4BE9-A042-86E70810E5E0}"/>
              </a:ext>
            </a:extLst>
          </p:cNvPr>
          <p:cNvCxnSpPr>
            <a:cxnSpLocks/>
          </p:cNvCxnSpPr>
          <p:nvPr/>
        </p:nvCxnSpPr>
        <p:spPr>
          <a:xfrm flipH="1" flipV="1">
            <a:off x="7965830" y="5606404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E1413C4-1C83-4EC3-96CB-7F85C310C2AD}"/>
              </a:ext>
            </a:extLst>
          </p:cNvPr>
          <p:cNvCxnSpPr>
            <a:cxnSpLocks/>
          </p:cNvCxnSpPr>
          <p:nvPr/>
        </p:nvCxnSpPr>
        <p:spPr>
          <a:xfrm flipH="1" flipV="1">
            <a:off x="6992814" y="5125758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257F33A-0B49-42BC-A76D-1841110219C5}"/>
              </a:ext>
            </a:extLst>
          </p:cNvPr>
          <p:cNvCxnSpPr>
            <a:cxnSpLocks/>
          </p:cNvCxnSpPr>
          <p:nvPr/>
        </p:nvCxnSpPr>
        <p:spPr>
          <a:xfrm flipH="1" flipV="1">
            <a:off x="5890845" y="4650974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6A3E9A0-1551-4EE8-82E3-1FF6C421A44D}"/>
              </a:ext>
            </a:extLst>
          </p:cNvPr>
          <p:cNvCxnSpPr>
            <a:cxnSpLocks/>
          </p:cNvCxnSpPr>
          <p:nvPr/>
        </p:nvCxnSpPr>
        <p:spPr>
          <a:xfrm flipH="1" flipV="1">
            <a:off x="4876798" y="4139311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5B757E6-AE64-492E-A6EB-D5FDA317155F}"/>
              </a:ext>
            </a:extLst>
          </p:cNvPr>
          <p:cNvCxnSpPr>
            <a:cxnSpLocks/>
          </p:cNvCxnSpPr>
          <p:nvPr/>
        </p:nvCxnSpPr>
        <p:spPr>
          <a:xfrm flipH="1" flipV="1">
            <a:off x="3856342" y="3177808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079031A-8F04-4F94-9D32-D81B07B61950}"/>
              </a:ext>
            </a:extLst>
          </p:cNvPr>
          <p:cNvCxnSpPr>
            <a:cxnSpLocks/>
          </p:cNvCxnSpPr>
          <p:nvPr/>
        </p:nvCxnSpPr>
        <p:spPr>
          <a:xfrm flipH="1" flipV="1">
            <a:off x="4821850" y="3618188"/>
            <a:ext cx="54948" cy="468037"/>
          </a:xfrm>
          <a:prstGeom prst="straightConnector1">
            <a:avLst/>
          </a:prstGeom>
          <a:ln w="38100">
            <a:solidFill>
              <a:schemeClr val="accent3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7948F6B-79C4-4CD4-8627-E22B55C71A06}"/>
              </a:ext>
            </a:extLst>
          </p:cNvPr>
          <p:cNvCxnSpPr>
            <a:cxnSpLocks/>
          </p:cNvCxnSpPr>
          <p:nvPr/>
        </p:nvCxnSpPr>
        <p:spPr>
          <a:xfrm flipH="1" flipV="1">
            <a:off x="2895597" y="2779955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C6F26CF-FBA7-4876-BAD0-8D064D8035A5}"/>
              </a:ext>
            </a:extLst>
          </p:cNvPr>
          <p:cNvCxnSpPr>
            <a:cxnSpLocks/>
          </p:cNvCxnSpPr>
          <p:nvPr/>
        </p:nvCxnSpPr>
        <p:spPr>
          <a:xfrm flipH="1" flipV="1">
            <a:off x="1869827" y="2352063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1701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85F3-5F14-46EB-BE5F-3420CB30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9391-945D-4D76-8C42-70F969FE0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Define the object you’re looking for</a:t>
            </a:r>
          </a:p>
          <a:p>
            <a:endParaRPr lang="en-US" dirty="0"/>
          </a:p>
          <a:p>
            <a:r>
              <a:rPr lang="en-US" dirty="0"/>
              <a:t>2. Write a recurrence to say how to find it</a:t>
            </a:r>
          </a:p>
          <a:p>
            <a:endParaRPr lang="en-US" dirty="0"/>
          </a:p>
          <a:p>
            <a:r>
              <a:rPr lang="en-US" dirty="0"/>
              <a:t>3. Design a </a:t>
            </a:r>
            <a:r>
              <a:rPr lang="en-US" dirty="0" err="1"/>
              <a:t>memoization</a:t>
            </a:r>
            <a:r>
              <a:rPr lang="en-US" dirty="0"/>
              <a:t> structure</a:t>
            </a:r>
          </a:p>
          <a:p>
            <a:endParaRPr lang="en-US" dirty="0"/>
          </a:p>
          <a:p>
            <a:r>
              <a:rPr lang="en-US" dirty="0"/>
              <a:t>4. Write an iterative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DB1AD7-8200-4026-95FF-C8E3FB1097ED}"/>
                  </a:ext>
                </a:extLst>
              </p:cNvPr>
              <p:cNvSpPr txBox="1"/>
              <p:nvPr/>
            </p:nvSpPr>
            <p:spPr>
              <a:xfrm>
                <a:off x="1462799" y="1844602"/>
                <a:ext cx="8944896" cy="988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OPT(</a:t>
                </a:r>
                <a:r>
                  <a:rPr lang="en-US" sz="2800" dirty="0" err="1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i,j</a:t>
                </a:r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is the minimum number of insertions, deletions, and substitutions required to transform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…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…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DB1AD7-8200-4026-95FF-C8E3FB109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799" y="1844602"/>
                <a:ext cx="8944896" cy="988797"/>
              </a:xfrm>
              <a:prstGeom prst="rect">
                <a:avLst/>
              </a:prstGeom>
              <a:blipFill>
                <a:blip r:embed="rId2"/>
                <a:stretch>
                  <a:fillRect l="-1431" t="-6790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775123F-0F51-474C-A3E9-471C2E0DCE90}"/>
              </a:ext>
            </a:extLst>
          </p:cNvPr>
          <p:cNvSpPr txBox="1"/>
          <p:nvPr/>
        </p:nvSpPr>
        <p:spPr>
          <a:xfrm>
            <a:off x="1283110" y="3027988"/>
            <a:ext cx="894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D8A38F-DAA1-4B02-89D2-352FD4133CE8}"/>
                  </a:ext>
                </a:extLst>
              </p:cNvPr>
              <p:cNvSpPr txBox="1"/>
              <p:nvPr/>
            </p:nvSpPr>
            <p:spPr>
              <a:xfrm>
                <a:off x="1405553" y="4202942"/>
                <a:ext cx="89448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Array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D8A38F-DAA1-4B02-89D2-352FD4133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553" y="4202942"/>
                <a:ext cx="8944896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E5EEA4-CB5D-4E0F-BD0A-50439922E1DB}"/>
                  </a:ext>
                </a:extLst>
              </p:cNvPr>
              <p:cNvSpPr txBox="1"/>
              <p:nvPr/>
            </p:nvSpPr>
            <p:spPr>
              <a:xfrm>
                <a:off x="1353165" y="5281902"/>
                <a:ext cx="1010949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Outer loop: increasing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(i.e., row-by-row starting from 1)</a:t>
                </a:r>
              </a:p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Inner loop: increasing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𝑗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:r>
                  <a:rPr lang="en-US" sz="2800" dirty="0" err="1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i.s</a:t>
                </a:r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., column-by-column starting from 1)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E5EEA4-CB5D-4E0F-BD0A-50439922E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165" y="5281902"/>
                <a:ext cx="10109491" cy="954107"/>
              </a:xfrm>
              <a:prstGeom prst="rect">
                <a:avLst/>
              </a:prstGeom>
              <a:blipFill>
                <a:blip r:embed="rId4"/>
                <a:stretch>
                  <a:fillRect l="-1267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3229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F96BF2-C881-477C-897B-D362D22F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General Advice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E43B7F-17B8-4FC4-8B9A-B5C336CCF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221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6849-C172-487F-82AB-11BD8E9B9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Thinking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023D5-D356-45F2-9865-59F01A065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before, the hardest part is designing the recurrence. </a:t>
            </a:r>
          </a:p>
          <a:p>
            <a:r>
              <a:rPr lang="en-US" dirty="0"/>
              <a:t>It sometimes helps to think from multiple different angles.</a:t>
            </a:r>
          </a:p>
          <a:p>
            <a:endParaRPr lang="en-US" dirty="0"/>
          </a:p>
          <a:p>
            <a:r>
              <a:rPr lang="en-US" b="1" dirty="0"/>
              <a:t>Top-down:</a:t>
            </a:r>
            <a:r>
              <a:rPr lang="en-US" dirty="0"/>
              <a:t> What’s the first step to take?</a:t>
            </a:r>
          </a:p>
          <a:p>
            <a:r>
              <a:rPr lang="en-US" dirty="0"/>
              <a:t>Baby Yoda will first go left or down. Use recursion to find out which of left or down is better.</a:t>
            </a:r>
          </a:p>
          <a:p>
            <a:r>
              <a:rPr lang="en-US" dirty="0"/>
              <a:t>The farthest right operation in the string transformation will be one of insert, delete, substitute, match for free. Use recursion to find out which is best.</a:t>
            </a:r>
          </a:p>
        </p:txBody>
      </p:sp>
    </p:spTree>
    <p:extLst>
      <p:ext uri="{BB962C8B-B14F-4D97-AF65-F5344CB8AC3E}">
        <p14:creationId xmlns:p14="http://schemas.microsoft.com/office/powerpoint/2010/main" val="1715229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85F3-5F14-46EB-BE5F-3420CB30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9391-945D-4D76-8C42-70F969FE0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Define the object you’re looking for</a:t>
            </a:r>
          </a:p>
          <a:p>
            <a:endParaRPr lang="en-US" dirty="0"/>
          </a:p>
          <a:p>
            <a:r>
              <a:rPr lang="en-US" dirty="0"/>
              <a:t>2. Write a recurrence to say how to find it</a:t>
            </a:r>
          </a:p>
          <a:p>
            <a:endParaRPr lang="en-US" dirty="0"/>
          </a:p>
          <a:p>
            <a:r>
              <a:rPr lang="en-US" dirty="0"/>
              <a:t>3. Design a </a:t>
            </a:r>
            <a:r>
              <a:rPr lang="en-US" dirty="0" err="1"/>
              <a:t>memoization</a:t>
            </a:r>
            <a:r>
              <a:rPr lang="en-US" dirty="0"/>
              <a:t> structure</a:t>
            </a:r>
          </a:p>
          <a:p>
            <a:endParaRPr lang="en-US" dirty="0"/>
          </a:p>
          <a:p>
            <a:r>
              <a:rPr lang="en-US" dirty="0"/>
              <a:t>4. Write an iterative algorithm</a:t>
            </a:r>
          </a:p>
        </p:txBody>
      </p:sp>
    </p:spTree>
    <p:extLst>
      <p:ext uri="{BB962C8B-B14F-4D97-AF65-F5344CB8AC3E}">
        <p14:creationId xmlns:p14="http://schemas.microsoft.com/office/powerpoint/2010/main" val="19056112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36C72-B556-42DF-B803-856BD7A11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Thinking In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4AA268-5907-4E96-B6E0-8CF27E035E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Bottom-Up: </a:t>
                </a:r>
                <a:r>
                  <a:rPr lang="en-US" dirty="0"/>
                  <a:t>What information could a recursive call give me that would help?</a:t>
                </a:r>
              </a:p>
              <a:p>
                <a:r>
                  <a:rPr lang="en-US" dirty="0"/>
                  <a:t>How does a path through most of the map help Baby Yoda? </a:t>
                </a:r>
              </a:p>
              <a:p>
                <a:pPr lvl="1"/>
                <a:r>
                  <a:rPr lang="en-US" dirty="0"/>
                  <a:t>Well we just need to know the values one left and one down.</a:t>
                </a:r>
              </a:p>
              <a:p>
                <a:r>
                  <a:rPr lang="en-US" dirty="0"/>
                  <a:t>The edit distance between which strings would help us compute the edit distance between our strings?</a:t>
                </a:r>
              </a:p>
              <a:p>
                <a:pPr lvl="1"/>
                <a:r>
                  <a:rPr lang="en-US" dirty="0"/>
                  <a:t>Well if we know the distance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then that would tell us what happens if we substitute…that might lead you to insertions and deletions too.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4AA268-5907-4E96-B6E0-8CF27E035E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0115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12E9-AD6E-418C-8E70-96447F9E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Thinking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0AE24-3B8E-4587-8D94-DDFB50155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people refer to the “Optimal Substructure Property”</a:t>
            </a:r>
          </a:p>
          <a:p>
            <a:r>
              <a:rPr lang="en-US" dirty="0"/>
              <a:t>From the optimum (most eggs, fewest number of string operations) for a slightly smaller problem (Baby Yoda starting closer to the end, slightly smaller strings), we need to be able to build up the optimum for the full problem.</a:t>
            </a:r>
          </a:p>
        </p:txBody>
      </p:sp>
    </p:spTree>
    <p:extLst>
      <p:ext uri="{BB962C8B-B14F-4D97-AF65-F5344CB8AC3E}">
        <p14:creationId xmlns:p14="http://schemas.microsoft.com/office/powerpoint/2010/main" val="470032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F96BF2-C881-477C-897B-D362D22FC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742461" cy="590415"/>
          </a:xfrm>
        </p:spPr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E43B7F-17B8-4FC4-8B9A-B5C336CCF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422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0397-4C08-4B2B-98A6-D1BD5730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120DCF-34CC-4B47-B089-670768D0DF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002507"/>
                <a:ext cx="11187258" cy="3306854"/>
              </a:xfrm>
            </p:spPr>
            <p:txBody>
              <a:bodyPr/>
              <a:lstStyle/>
              <a:p>
                <a:r>
                  <a:rPr lang="en-US" dirty="0"/>
                  <a:t>Longest set of (not necessarily consecutive) elements that are increasing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is optimal for the array above</a:t>
                </a:r>
              </a:p>
              <a:p>
                <a:r>
                  <a:rPr lang="en-US" dirty="0"/>
                  <a:t>(indices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2,3,6,7; </m:t>
                    </m:r>
                  </m:oMath>
                </a14:m>
                <a:r>
                  <a:rPr lang="en-US" dirty="0"/>
                  <a:t>elements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−6,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3,6,8,10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For simplicity – assume all array elements are distinct.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120DCF-34CC-4B47-B089-670768D0DF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002507"/>
                <a:ext cx="11187258" cy="3306854"/>
              </a:xfrm>
              <a:blipFill>
                <a:blip r:embed="rId2"/>
                <a:stretch>
                  <a:fillRect l="-654" t="-3321" r="-926" b="-4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EBECCC0-D741-4A02-869B-35B6CE82B2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105031"/>
              </p:ext>
            </p:extLst>
          </p:nvPr>
        </p:nvGraphicFramePr>
        <p:xfrm>
          <a:off x="1282700" y="1538178"/>
          <a:ext cx="9626600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1920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BC914-CD69-4CB8-AAB2-AD415CA2B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495C96-9369-4C72-925C-9C2E40A2AB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do we need to know to decide on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Is it allowed? </a:t>
                </a:r>
              </a:p>
              <a:p>
                <a:r>
                  <a:rPr lang="en-US" dirty="0"/>
                  <a:t>Will the sequence still be increasing if it’s included?</a:t>
                </a:r>
              </a:p>
              <a:p>
                <a:endParaRPr lang="en-US" dirty="0"/>
              </a:p>
              <a:p>
                <a:r>
                  <a:rPr lang="en-US" dirty="0"/>
                  <a:t>Still thinking right to left -- </a:t>
                </a:r>
              </a:p>
              <a:p>
                <a:r>
                  <a:rPr lang="en-US" dirty="0"/>
                  <a:t>Two indices: index we’re looking at, and index of upper bound on elements (i.e. the value we need to decide if we’re still increasing).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495C96-9369-4C72-925C-9C2E40A2AB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4305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9B93-5FDF-4EDD-8D4C-911AF2C41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53BD8A-8A1F-49F2-AE79-D6B067C567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3845379"/>
                <a:ext cx="11187258" cy="2235382"/>
              </a:xfrm>
            </p:spPr>
            <p:txBody>
              <a:bodyPr/>
              <a:lstStyle/>
              <a:p>
                <a:r>
                  <a:rPr lang="en-US" dirty="0"/>
                  <a:t>Need recursive answer to the left</a:t>
                </a:r>
              </a:p>
              <a:p>
                <a:r>
                  <a:rPr lang="en-US" dirty="0"/>
                  <a:t>Currently processing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Recursive calls to the left are needed to know optimum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Will move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the right in our iterative algorithm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53BD8A-8A1F-49F2-AE79-D6B067C567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3845379"/>
                <a:ext cx="11187258" cy="2235382"/>
              </a:xfrm>
              <a:blipFill>
                <a:blip r:embed="rId2"/>
                <a:stretch>
                  <a:fillRect l="-654" t="-4905" b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019A3C-579F-4629-ADFC-1D9DBF5B6DB5}"/>
              </a:ext>
            </a:extLst>
          </p:cNvPr>
          <p:cNvGraphicFramePr>
            <a:graphicFrameLocks/>
          </p:cNvGraphicFramePr>
          <p:nvPr/>
        </p:nvGraphicFramePr>
        <p:xfrm>
          <a:off x="1282700" y="1538178"/>
          <a:ext cx="9626600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53F62C1-C984-4F79-BC97-C98BD0BCDB27}"/>
              </a:ext>
            </a:extLst>
          </p:cNvPr>
          <p:cNvSpPr/>
          <p:nvPr/>
        </p:nvSpPr>
        <p:spPr>
          <a:xfrm>
            <a:off x="7301753" y="1117599"/>
            <a:ext cx="1196788" cy="2072523"/>
          </a:xfrm>
          <a:prstGeom prst="rect">
            <a:avLst/>
          </a:prstGeom>
          <a:solidFill>
            <a:schemeClr val="accent6">
              <a:alpha val="49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6AF2FC-7DEB-4103-B891-AB64A7933F51}"/>
                  </a:ext>
                </a:extLst>
              </p:cNvPr>
              <p:cNvSpPr txBox="1"/>
              <p:nvPr/>
            </p:nvSpPr>
            <p:spPr>
              <a:xfrm>
                <a:off x="7324876" y="2422098"/>
                <a:ext cx="11079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Current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6AF2FC-7DEB-4103-B891-AB64A7933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876" y="2422098"/>
                <a:ext cx="1107924" cy="369332"/>
              </a:xfrm>
              <a:prstGeom prst="rect">
                <a:avLst/>
              </a:prstGeom>
              <a:blipFill>
                <a:blip r:embed="rId3"/>
                <a:stretch>
                  <a:fillRect l="-497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5893696-337B-41B0-BDA8-C636940A7D5B}"/>
              </a:ext>
            </a:extLst>
          </p:cNvPr>
          <p:cNvSpPr/>
          <p:nvPr/>
        </p:nvSpPr>
        <p:spPr>
          <a:xfrm>
            <a:off x="1282700" y="1117599"/>
            <a:ext cx="6007492" cy="2072523"/>
          </a:xfrm>
          <a:prstGeom prst="rect">
            <a:avLst/>
          </a:prstGeom>
          <a:solidFill>
            <a:schemeClr val="accent2">
              <a:alpha val="49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81CF07-5C32-46DB-999B-25A569B6726D}"/>
              </a:ext>
            </a:extLst>
          </p:cNvPr>
          <p:cNvSpPr txBox="1"/>
          <p:nvPr/>
        </p:nvSpPr>
        <p:spPr>
          <a:xfrm>
            <a:off x="1282700" y="2422098"/>
            <a:ext cx="597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Recursive call is best value in this area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96DD2E-F64F-4B89-8BA3-75B4D0E6FCFA}"/>
              </a:ext>
            </a:extLst>
          </p:cNvPr>
          <p:cNvSpPr/>
          <p:nvPr/>
        </p:nvSpPr>
        <p:spPr>
          <a:xfrm>
            <a:off x="8521663" y="1117599"/>
            <a:ext cx="2393417" cy="2072523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69B097-6028-4A55-9FE1-CBEDD20332B8}"/>
              </a:ext>
            </a:extLst>
          </p:cNvPr>
          <p:cNvSpPr txBox="1"/>
          <p:nvPr/>
        </p:nvSpPr>
        <p:spPr>
          <a:xfrm>
            <a:off x="8582781" y="2422098"/>
            <a:ext cx="227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yet processed.</a:t>
            </a:r>
          </a:p>
        </p:txBody>
      </p:sp>
    </p:spTree>
    <p:extLst>
      <p:ext uri="{BB962C8B-B14F-4D97-AF65-F5344CB8AC3E}">
        <p14:creationId xmlns:p14="http://schemas.microsoft.com/office/powerpoint/2010/main" val="41803770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36A0-B389-4E1A-8E51-4CDE9B00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Need a recurrence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      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4384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36A0-B389-4E1A-8E51-4CDE9B00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Need a recurrence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                            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                    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cannot be included in an increasing subsequence where every element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So taking the largest among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suffices.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then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we may include elements to the left only if they are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(since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will now be the last, and therefore largest, of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we want the maximum increasing subsequence among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516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7755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36A0-B389-4E1A-8E51-4CDE9B00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Need a recurrence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    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𝐿𝐼𝑆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cannot be included in an increasing subsequence where every element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So taking the largest among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suffices.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then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we may include elements to the left only if they are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(since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will now be the last, and therefore largest, of elements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we want the maximum increasing subsequence among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145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1738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73411-8B8B-4371-8801-FA06155B3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2A2F1-D144-47B6-9FEC-E746B516C3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            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𝐿𝐼𝑆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Memoization structure?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array.</a:t>
                </a:r>
              </a:p>
              <a:p>
                <a:r>
                  <a:rPr lang="en-US" dirty="0"/>
                  <a:t>Filling order?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2A2F1-D144-47B6-9FEC-E746B516C3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745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B61D0B-76A1-43E2-9F84-67FF6719B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Contiguous Subarray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ACF305-4059-4E38-ADBE-2B4DAC6778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saw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divide and conquer algorithm.</a:t>
                </a:r>
              </a:p>
              <a:p>
                <a:r>
                  <a:rPr lang="en-US" dirty="0"/>
                  <a:t>Can we do better with DP?</a:t>
                </a:r>
              </a:p>
              <a:p>
                <a:endParaRPr lang="en-US" dirty="0"/>
              </a:p>
              <a:p>
                <a:r>
                  <a:rPr lang="en-US" dirty="0"/>
                  <a:t>Given: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[]</a:t>
                </a:r>
              </a:p>
              <a:p>
                <a:r>
                  <a:rPr lang="en-US" dirty="0"/>
                  <a:t>Output: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maximized.</a:t>
                </a:r>
              </a:p>
              <a:p>
                <a:r>
                  <a:rPr lang="en-US" dirty="0"/>
                  <a:t>For today: just output the value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Is it enough to know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ACF305-4059-4E38-ADBE-2B4DAC6778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1863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30617977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997644B-77C1-4167-85AE-61762C7A36F2}"/>
                  </a:ext>
                </a:extLst>
              </p14:cNvPr>
              <p14:cNvContentPartPr/>
              <p14:nvPr/>
            </p14:nvContentPartPr>
            <p14:xfrm>
              <a:off x="3815696" y="354162"/>
              <a:ext cx="180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997644B-77C1-4167-85AE-61762C7A36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6696" y="345162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45B4824-9400-46C4-AEDA-EFD6E462ABE0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45B4824-9400-46C4-AEDA-EFD6E462A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1422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61798979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997644B-77C1-4167-85AE-61762C7A36F2}"/>
                  </a:ext>
                </a:extLst>
              </p14:cNvPr>
              <p14:cNvContentPartPr/>
              <p14:nvPr/>
            </p14:nvContentPartPr>
            <p14:xfrm>
              <a:off x="3815696" y="354162"/>
              <a:ext cx="180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997644B-77C1-4167-85AE-61762C7A36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6696" y="345162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7464C37-3A5E-46C7-AA22-AD11EDFDB5ED}"/>
                  </a:ext>
                </a:extLst>
              </p14:cNvPr>
              <p14:cNvContentPartPr/>
              <p14:nvPr/>
            </p14:nvContentPartPr>
            <p14:xfrm>
              <a:off x="4595456" y="553962"/>
              <a:ext cx="4320" cy="6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7464C37-3A5E-46C7-AA22-AD11EDFDB5E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86816" y="545322"/>
                <a:ext cx="219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13569C-76EE-4C6F-84B4-83C166503167}"/>
                  </a:ext>
                </a:extLst>
              </p:cNvPr>
              <p:cNvSpPr txBox="1"/>
              <p:nvPr/>
            </p:nvSpPr>
            <p:spPr>
              <a:xfrm>
                <a:off x="2303929" y="215153"/>
                <a:ext cx="51502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[0]</m:t>
                    </m:r>
                  </m:oMath>
                </a14:m>
                <a:r>
                  <a:rPr lang="en-US" dirty="0"/>
                  <a:t> not allowed:</a:t>
                </a:r>
              </a:p>
              <a:p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13569C-76EE-4C6F-84B4-83C166503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929" y="215153"/>
                <a:ext cx="5150224" cy="646331"/>
              </a:xfrm>
              <a:prstGeom prst="rect">
                <a:avLst/>
              </a:prstGeom>
              <a:blipFill>
                <a:blip r:embed="rId13"/>
                <a:stretch>
                  <a:fillRect l="-1065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F6FB344-5B98-40D2-B8E5-C760C2955588}"/>
                  </a:ext>
                </a:extLst>
              </p:cNvPr>
              <p:cNvSpPr/>
              <p:nvPr/>
            </p:nvSpPr>
            <p:spPr>
              <a:xfrm>
                <a:off x="6497217" y="112221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F6FB344-5B98-40D2-B8E5-C760C29555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12221"/>
                <a:ext cx="5581261" cy="106336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2342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96017049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/>
              <p:nvPr/>
            </p:nvSpPr>
            <p:spPr>
              <a:xfrm>
                <a:off x="1590137" y="146142"/>
                <a:ext cx="58405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[1]</m:t>
                    </m:r>
                  </m:oMath>
                </a14:m>
                <a:r>
                  <a:rPr lang="en-US" dirty="0"/>
                  <a:t> can add,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0,1)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137" y="146142"/>
                <a:ext cx="5840506" cy="369332"/>
              </a:xfrm>
              <a:prstGeom prst="rect">
                <a:avLst/>
              </a:prstGeom>
              <a:blipFill>
                <a:blip r:embed="rId9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F578750-DCE4-4043-BC6A-4A963AD7E2EE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F578750-DCE4-4043-BC6A-4A963AD7E2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8992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33672629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/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[2]</m:t>
                    </m:r>
                  </m:oMath>
                </a14:m>
                <a:r>
                  <a:rPr lang="en-US" dirty="0"/>
                  <a:t> allowed to add: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(0,2)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blipFill>
                <a:blip r:embed="rId9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7D122BE-EEAA-4009-A289-65BABCE2270D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7D122BE-EEAA-4009-A289-65BABCE22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083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92023925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/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b="0" dirty="0"/>
                  <a:t> allowed to add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(1,2)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(1,0)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blipFill>
                <a:blip r:embed="rId9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8EF7163-ECC0-4960-89B3-E852F4993BF3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8EF7163-ECC0-4960-89B3-E852F4993B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6372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25979880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114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19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16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E32378-1872-4864-B136-BB91FABE2FA8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E32378-1872-4864-B136-BB91FABE2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6976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20DAA-D4D8-46F9-AAB5-C6599D4BE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CB978-F164-4F0D-B5A0-03530261B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//real code snippet that actually generated the table on the last slide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for(int j=0; j &lt; n;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[0][j] = (A[0] &lt;= A[j]) ? 1 : 0;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for(int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1;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 8;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for(int j = 0; j &lt; n;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if(A[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 &gt; A[j])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][j]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[i-1][j];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else{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][j]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Math.max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(1+vals[i-1][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[i-1][j]);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09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AC6F-F214-472A-9BD5-6BDDE60FF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Approaching the problem recursively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DE77D9-2B46-45FD-876D-3B74CD84BA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DP-style recursion, we’re usually looking for an array that’s one element smaller.</a:t>
                </a:r>
              </a:p>
              <a:p>
                <a:r>
                  <a:rPr lang="en-US" dirty="0"/>
                  <a:t>For today we’ll look at arrays with </a:t>
                </a:r>
                <a:r>
                  <a:rPr lang="en-US" dirty="0" err="1"/>
                  <a:t>indicies</a:t>
                </a:r>
                <a:r>
                  <a:rPr lang="en-US" dirty="0"/>
                  <a:t> 0,1,2,…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(where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the sum of the maximum-sum-subarray for the subarray of </a:t>
                </a:r>
                <a:r>
                  <a:rPr lang="en-US" dirty="0" err="1"/>
                  <a:t>indicies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0,…,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(I.e. answering the problem pretending the array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doesn’t exist).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DE77D9-2B46-45FD-876D-3B74CD84BA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3652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E71E-D4BE-4462-812A-C63321DB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to Recurse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B8899-DC37-45FE-AA86-B958D2DC99B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118896" y="1346050"/>
          <a:ext cx="96266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787709"/>
                  </a:ext>
                </a:extLst>
              </a:tr>
              <a:tr h="4466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FFB299-5FF2-43A7-B105-DEDF30DBA478}"/>
                  </a:ext>
                </a:extLst>
              </p:cNvPr>
              <p:cNvSpPr txBox="1"/>
              <p:nvPr/>
            </p:nvSpPr>
            <p:spPr>
              <a:xfrm>
                <a:off x="730250" y="2552700"/>
                <a:ext cx="107315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would give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𝑂𝑃𝑇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(4)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would give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too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𝑂𝑃𝑇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(7)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would give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=7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– we need to suddenly backfill with a bunch of elements that weren’t optimal…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make a decision on index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7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 What information do we need?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FFB299-5FF2-43A7-B105-DEDF30DBA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50" y="2552700"/>
                <a:ext cx="10731500" cy="3970318"/>
              </a:xfrm>
              <a:prstGeom prst="rect">
                <a:avLst/>
              </a:prstGeom>
              <a:blipFill>
                <a:blip r:embed="rId2"/>
                <a:stretch>
                  <a:fillRect l="-1193" t="-1690" r="-966" b="-3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163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A828C-660A-4A16-99F6-26EE5187D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need for recursion?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25F869-40F0-41B5-8BAF-CEFF5097E6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going to be included</a:t>
                </a:r>
              </a:p>
              <a:p>
                <a:r>
                  <a:rPr lang="en-US" dirty="0"/>
                  <a:t>We need the best subarray </a:t>
                </a:r>
                <a:r>
                  <a:rPr lang="en-US" b="1" dirty="0"/>
                  <a:t>that includes index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/>
              </a:p>
              <a:p>
                <a:endParaRPr lang="en-US" dirty="0"/>
              </a:p>
              <a:p>
                <a:r>
                  <a:rPr lang="en-US" dirty="0"/>
                  <a:t>If we include anything to the left, we’ll definitely include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(because of the contiguous requirement)</a:t>
                </a:r>
              </a:p>
              <a:p>
                <a:endParaRPr lang="en-US" dirty="0"/>
              </a:p>
              <a:p>
                <a:r>
                  <a:rPr lang="en-US" dirty="0"/>
                  <a:t>If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isn’t included</a:t>
                </a:r>
              </a:p>
              <a:p>
                <a:r>
                  <a:rPr lang="en-US" dirty="0"/>
                  <a:t>We need the best subarray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, regardless of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is included.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25F869-40F0-41B5-8BAF-CEFF5097E6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347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E1152-7CFC-4389-A24E-1CBAF3350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ABE039-08B8-4259-B091-6F37367E21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Need two recursive values: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𝐼𝑁𝐶𝐿𝑈𝐷𝐸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sum of the maximum sum subarray among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that includes index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in the sum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sum of the maximum sum subarray among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(that might or might not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How can you calculate these values? Try to write recurrence(s), then think about </a:t>
                </a:r>
                <a:r>
                  <a:rPr lang="en-US" dirty="0" err="1"/>
                  <a:t>memoization</a:t>
                </a:r>
                <a:r>
                  <a:rPr lang="en-US" dirty="0"/>
                  <a:t> and running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ABE039-08B8-4259-B091-6F37367E21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A199AF15-6B2A-4DF6-9B03-A1F11D117F82}"/>
              </a:ext>
            </a:extLst>
          </p:cNvPr>
          <p:cNvSpPr/>
          <p:nvPr/>
        </p:nvSpPr>
        <p:spPr>
          <a:xfrm>
            <a:off x="7003968" y="263276"/>
            <a:ext cx="5001009" cy="163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1241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2806</TotalTime>
  <Words>4704</Words>
  <Application>Microsoft Office PowerPoint</Application>
  <PresentationFormat>Widescreen</PresentationFormat>
  <Paragraphs>1576</Paragraphs>
  <Slides>56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Still Even More  Dynamic Programming</vt:lpstr>
      <vt:lpstr>More Problems</vt:lpstr>
      <vt:lpstr>Maximum Contiguous Subarray Sum</vt:lpstr>
      <vt:lpstr>Dynamic Programming Process</vt:lpstr>
      <vt:lpstr>Maximum Contiguous Subarray Sum</vt:lpstr>
      <vt:lpstr>Approaching the problem recursively</vt:lpstr>
      <vt:lpstr>Trying to Recurse</vt:lpstr>
      <vt:lpstr>What do we need for recursion?</vt:lpstr>
      <vt:lpstr>Two Values</vt:lpstr>
      <vt:lpstr>Recurrences</vt:lpstr>
      <vt:lpstr>Example</vt:lpstr>
      <vt:lpstr>Example</vt:lpstr>
      <vt:lpstr>Example</vt:lpstr>
      <vt:lpstr>Pseudocode</vt:lpstr>
      <vt:lpstr>Edit Distance</vt:lpstr>
      <vt:lpstr>Edit Distance</vt:lpstr>
      <vt:lpstr>Example</vt:lpstr>
      <vt:lpstr>Finding a recurrence</vt:lpstr>
      <vt:lpstr>The recurrence</vt:lpstr>
      <vt:lpstr>The recurrence (v1, we’ll improve soon)</vt:lpstr>
      <vt:lpstr>The recurrence (v1, we’ll improve soon)</vt:lpstr>
      <vt:lpstr>The recurrence</vt:lpstr>
      <vt:lpstr>Recurrence to Code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What if we want the list if inserts,delete,subs?</vt:lpstr>
      <vt:lpstr>Edit Distance</vt:lpstr>
      <vt:lpstr>Edit Distance</vt:lpstr>
      <vt:lpstr>Dynamic Programming Process</vt:lpstr>
      <vt:lpstr>Some General Advice</vt:lpstr>
      <vt:lpstr>Recursive Thinking In General</vt:lpstr>
      <vt:lpstr>Recursive Thinking In General</vt:lpstr>
      <vt:lpstr>Recursive Thinking In General</vt:lpstr>
      <vt:lpstr>Longest Increasing Subsequence</vt:lpstr>
      <vt:lpstr>Longest Increasing Subsequence</vt:lpstr>
      <vt:lpstr>Longest Increasing Subsequence</vt:lpstr>
      <vt:lpstr>Recurrence</vt:lpstr>
      <vt:lpstr>Longest Increasing Subsequence</vt:lpstr>
      <vt:lpstr>Longest Increasing Subsequence</vt:lpstr>
      <vt:lpstr>Longest Increasing Subsequence</vt:lpstr>
      <vt:lpstr>Longest Increasing Subsequence</vt:lpstr>
      <vt:lpstr>LIS</vt:lpstr>
      <vt:lpstr>LIS</vt:lpstr>
      <vt:lpstr>LIS</vt:lpstr>
      <vt:lpstr>LIS</vt:lpstr>
      <vt:lpstr>LIS</vt:lpstr>
      <vt:lpstr>LIS</vt:lpstr>
      <vt:lpstr>pseudocode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61</cp:revision>
  <cp:lastPrinted>2024-02-02T18:10:10Z</cp:lastPrinted>
  <dcterms:created xsi:type="dcterms:W3CDTF">2021-02-02T20:57:41Z</dcterms:created>
  <dcterms:modified xsi:type="dcterms:W3CDTF">2024-02-02T18:11:48Z</dcterms:modified>
</cp:coreProperties>
</file>