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55" r:id="rId3"/>
    <p:sldId id="288" r:id="rId4"/>
    <p:sldId id="289" r:id="rId5"/>
    <p:sldId id="290" r:id="rId6"/>
    <p:sldId id="291" r:id="rId7"/>
    <p:sldId id="293" r:id="rId8"/>
    <p:sldId id="295" r:id="rId9"/>
    <p:sldId id="294" r:id="rId10"/>
    <p:sldId id="296" r:id="rId11"/>
    <p:sldId id="357" r:id="rId12"/>
    <p:sldId id="358" r:id="rId13"/>
    <p:sldId id="297" r:id="rId14"/>
    <p:sldId id="298" r:id="rId15"/>
    <p:sldId id="299" r:id="rId16"/>
    <p:sldId id="300" r:id="rId17"/>
    <p:sldId id="301" r:id="rId18"/>
    <p:sldId id="302" r:id="rId19"/>
    <p:sldId id="320" r:id="rId20"/>
    <p:sldId id="326" r:id="rId21"/>
    <p:sldId id="327" r:id="rId22"/>
    <p:sldId id="328" r:id="rId23"/>
    <p:sldId id="359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40" r:id="rId32"/>
    <p:sldId id="341" r:id="rId33"/>
    <p:sldId id="342" r:id="rId34"/>
    <p:sldId id="343" r:id="rId35"/>
    <p:sldId id="356" r:id="rId36"/>
    <p:sldId id="305" r:id="rId37"/>
    <p:sldId id="306" r:id="rId38"/>
    <p:sldId id="307" r:id="rId39"/>
    <p:sldId id="311" r:id="rId40"/>
    <p:sldId id="310" r:id="rId41"/>
    <p:sldId id="345" r:id="rId42"/>
    <p:sldId id="344" r:id="rId43"/>
    <p:sldId id="353" r:id="rId44"/>
    <p:sldId id="314" r:id="rId45"/>
    <p:sldId id="346" r:id="rId46"/>
    <p:sldId id="315" r:id="rId47"/>
    <p:sldId id="347" r:id="rId48"/>
    <p:sldId id="348" r:id="rId49"/>
    <p:sldId id="349" r:id="rId50"/>
    <p:sldId id="350" r:id="rId51"/>
    <p:sldId id="351" r:id="rId52"/>
    <p:sldId id="352" r:id="rId53"/>
    <p:sldId id="323" r:id="rId54"/>
    <p:sldId id="354" r:id="rId55"/>
    <p:sldId id="339" r:id="rId56"/>
    <p:sldId id="324" r:id="rId57"/>
    <p:sldId id="325" r:id="rId58"/>
    <p:sldId id="33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25234-C8F6-46C0-933D-670E098CCC8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B346-93C2-4AE3-BEED-1AC37FFA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Recurrence formulation of 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7B346-93C2-4AE3-BEED-1AC37FFAAF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Memoize</a:t>
            </a:r>
            <a:r>
              <a:rPr lang="en-US" dirty="0"/>
              <a:t> as in “leave yourself a memo” DP was developed in the 50s and 60s (Wikipedia says term coined in 68 by </a:t>
            </a:r>
            <a:r>
              <a:rPr lang="en-US" dirty="0" err="1"/>
              <a:t>Michie</a:t>
            </a:r>
            <a:r>
              <a:rPr lang="en-US" dirty="0"/>
              <a:t>). To communicate with co-workers they didn’t use slack/discord or even email (which didn’t develop until the early 70s). They sent each other memos! So they made MEMO tables</a:t>
            </a:r>
            <a:br>
              <a:rPr lang="en-US" dirty="0"/>
            </a:br>
            <a:r>
              <a:rPr lang="en-US" dirty="0"/>
              <a:t>thus “</a:t>
            </a:r>
            <a:r>
              <a:rPr lang="en-US" dirty="0" err="1"/>
              <a:t>MEMOizing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7B346-93C2-4AE3-BEED-1AC37FFAAF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1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0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1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32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9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2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4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1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5F2B86-2CC4-442A-B52F-0056EC272CDC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9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0.png"/><Relationship Id="rId12" Type="http://schemas.openxmlformats.org/officeDocument/2006/relationships/image" Target="../media/image401.png"/><Relationship Id="rId17" Type="http://schemas.openxmlformats.org/officeDocument/2006/relationships/image" Target="../media/image450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0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18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90.png"/><Relationship Id="rId18" Type="http://schemas.openxmlformats.org/officeDocument/2006/relationships/image" Target="../media/image2600.png"/><Relationship Id="rId26" Type="http://schemas.openxmlformats.org/officeDocument/2006/relationships/image" Target="../media/image370.png"/><Relationship Id="rId3" Type="http://schemas.openxmlformats.org/officeDocument/2006/relationships/image" Target="../media/image59.png"/><Relationship Id="rId21" Type="http://schemas.openxmlformats.org/officeDocument/2006/relationships/image" Target="../media/image400.png"/><Relationship Id="rId7" Type="http://schemas.openxmlformats.org/officeDocument/2006/relationships/image" Target="../media/image180.png"/><Relationship Id="rId12" Type="http://schemas.openxmlformats.org/officeDocument/2006/relationships/image" Target="../media/image2800.png"/><Relationship Id="rId17" Type="http://schemas.openxmlformats.org/officeDocument/2006/relationships/image" Target="../media/image2500.png"/><Relationship Id="rId25" Type="http://schemas.openxmlformats.org/officeDocument/2006/relationships/image" Target="../media/image3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00.png"/><Relationship Id="rId20" Type="http://schemas.openxmlformats.org/officeDocument/2006/relationships/image" Target="../media/image390.png"/><Relationship Id="rId29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60.png"/><Relationship Id="rId24" Type="http://schemas.openxmlformats.org/officeDocument/2006/relationships/image" Target="../media/image350.png"/><Relationship Id="rId5" Type="http://schemas.openxmlformats.org/officeDocument/2006/relationships/image" Target="../media/image4.png"/><Relationship Id="rId15" Type="http://schemas.openxmlformats.org/officeDocument/2006/relationships/image" Target="../media/image2300.png"/><Relationship Id="rId23" Type="http://schemas.openxmlformats.org/officeDocument/2006/relationships/image" Target="../media/image340.png"/><Relationship Id="rId28" Type="http://schemas.openxmlformats.org/officeDocument/2006/relationships/image" Target="../media/image420.png"/><Relationship Id="rId10" Type="http://schemas.openxmlformats.org/officeDocument/2006/relationships/image" Target="../media/image2700.png"/><Relationship Id="rId19" Type="http://schemas.openxmlformats.org/officeDocument/2006/relationships/image" Target="../media/image3800.png"/><Relationship Id="rId4" Type="http://schemas.openxmlformats.org/officeDocument/2006/relationships/image" Target="../media/image3.jpeg"/><Relationship Id="rId9" Type="http://schemas.openxmlformats.org/officeDocument/2006/relationships/customXml" Target="../ink/ink21.xml"/><Relationship Id="rId14" Type="http://schemas.openxmlformats.org/officeDocument/2006/relationships/image" Target="../media/image2200.png"/><Relationship Id="rId22" Type="http://schemas.openxmlformats.org/officeDocument/2006/relationships/image" Target="../media/image330.png"/><Relationship Id="rId27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jpe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5" Type="http://schemas.openxmlformats.org/officeDocument/2006/relationships/customXml" Target="../ink/ink1.xml"/><Relationship Id="rId10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50.png"/><Relationship Id="rId18" Type="http://schemas.openxmlformats.org/officeDocument/2006/relationships/image" Target="../media/image110.png"/><Relationship Id="rId3" Type="http://schemas.openxmlformats.org/officeDocument/2006/relationships/image" Target="../media/image3.jpeg"/><Relationship Id="rId7" Type="http://schemas.openxmlformats.org/officeDocument/2006/relationships/image" Target="../media/image180.png"/><Relationship Id="rId12" Type="http://schemas.openxmlformats.org/officeDocument/2006/relationships/image" Target="../media/image14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30.png"/><Relationship Id="rId5" Type="http://schemas.openxmlformats.org/officeDocument/2006/relationships/image" Target="../media/image5.jpeg"/><Relationship Id="rId15" Type="http://schemas.openxmlformats.org/officeDocument/2006/relationships/image" Target="../media/image170.png"/><Relationship Id="rId10" Type="http://schemas.openxmlformats.org/officeDocument/2006/relationships/image" Target="../media/image120.png"/><Relationship Id="rId4" Type="http://schemas.openxmlformats.org/officeDocument/2006/relationships/image" Target="../media/image4.png"/><Relationship Id="rId9" Type="http://schemas.openxmlformats.org/officeDocument/2006/relationships/customXml" Target="../ink/ink6.xml"/><Relationship Id="rId1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50.png"/><Relationship Id="rId18" Type="http://schemas.openxmlformats.org/officeDocument/2006/relationships/image" Target="../media/image20.png"/><Relationship Id="rId26" Type="http://schemas.openxmlformats.org/officeDocument/2006/relationships/image" Target="../media/image331.png"/><Relationship Id="rId3" Type="http://schemas.openxmlformats.org/officeDocument/2006/relationships/image" Target="../media/image21.png"/><Relationship Id="rId21" Type="http://schemas.openxmlformats.org/officeDocument/2006/relationships/image" Target="../media/image82.png"/><Relationship Id="rId7" Type="http://schemas.openxmlformats.org/officeDocument/2006/relationships/image" Target="../media/image180.png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0.png"/><Relationship Id="rId20" Type="http://schemas.openxmlformats.org/officeDocument/2006/relationships/image" Target="../media/image270.png"/><Relationship Id="rId29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3.png"/><Relationship Id="rId24" Type="http://schemas.openxmlformats.org/officeDocument/2006/relationships/image" Target="../media/image310.png"/><Relationship Id="rId5" Type="http://schemas.openxmlformats.org/officeDocument/2006/relationships/image" Target="../media/image4.png"/><Relationship Id="rId15" Type="http://schemas.openxmlformats.org/officeDocument/2006/relationships/image" Target="../media/image160.png"/><Relationship Id="rId23" Type="http://schemas.openxmlformats.org/officeDocument/2006/relationships/image" Target="../media/image300.png"/><Relationship Id="rId28" Type="http://schemas.openxmlformats.org/officeDocument/2006/relationships/image" Target="../media/image351.png"/><Relationship Id="rId10" Type="http://schemas.openxmlformats.org/officeDocument/2006/relationships/image" Target="../media/image22.png"/><Relationship Id="rId19" Type="http://schemas.openxmlformats.org/officeDocument/2006/relationships/image" Target="../media/image260.png"/><Relationship Id="rId4" Type="http://schemas.openxmlformats.org/officeDocument/2006/relationships/image" Target="../media/image3.jpeg"/><Relationship Id="rId9" Type="http://schemas.openxmlformats.org/officeDocument/2006/relationships/customXml" Target="../ink/ink9.xml"/><Relationship Id="rId14" Type="http://schemas.openxmlformats.org/officeDocument/2006/relationships/image" Target="../media/image150.png"/><Relationship Id="rId22" Type="http://schemas.openxmlformats.org/officeDocument/2006/relationships/image" Target="../media/image291.png"/><Relationship Id="rId27" Type="http://schemas.openxmlformats.org/officeDocument/2006/relationships/image" Target="../media/image341.png"/><Relationship Id="rId30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50.png"/><Relationship Id="rId18" Type="http://schemas.openxmlformats.org/officeDocument/2006/relationships/image" Target="../media/image260.png"/><Relationship Id="rId26" Type="http://schemas.openxmlformats.org/officeDocument/2006/relationships/image" Target="../media/image341.png"/><Relationship Id="rId3" Type="http://schemas.openxmlformats.org/officeDocument/2006/relationships/image" Target="../media/image21.png"/><Relationship Id="rId21" Type="http://schemas.openxmlformats.org/officeDocument/2006/relationships/image" Target="../media/image291.png"/><Relationship Id="rId7" Type="http://schemas.openxmlformats.org/officeDocument/2006/relationships/image" Target="../media/image180.png"/><Relationship Id="rId12" Type="http://schemas.openxmlformats.org/officeDocument/2006/relationships/image" Target="../media/image250.png"/><Relationship Id="rId17" Type="http://schemas.openxmlformats.org/officeDocument/2006/relationships/image" Target="../media/image20.png"/><Relationship Id="rId25" Type="http://schemas.openxmlformats.org/officeDocument/2006/relationships/image" Target="../media/image3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82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4.png"/><Relationship Id="rId24" Type="http://schemas.openxmlformats.org/officeDocument/2006/relationships/image" Target="../media/image320.png"/><Relationship Id="rId5" Type="http://schemas.openxmlformats.org/officeDocument/2006/relationships/image" Target="../media/image4.png"/><Relationship Id="rId15" Type="http://schemas.openxmlformats.org/officeDocument/2006/relationships/image" Target="../media/image170.png"/><Relationship Id="rId23" Type="http://schemas.openxmlformats.org/officeDocument/2006/relationships/image" Target="../media/image310.png"/><Relationship Id="rId28" Type="http://schemas.openxmlformats.org/officeDocument/2006/relationships/image" Target="../media/image361.png"/><Relationship Id="rId10" Type="http://schemas.openxmlformats.org/officeDocument/2006/relationships/image" Target="../media/image22.png"/><Relationship Id="rId19" Type="http://schemas.openxmlformats.org/officeDocument/2006/relationships/image" Target="../media/image270.png"/><Relationship Id="rId4" Type="http://schemas.openxmlformats.org/officeDocument/2006/relationships/image" Target="../media/image3.jpeg"/><Relationship Id="rId9" Type="http://schemas.openxmlformats.org/officeDocument/2006/relationships/customXml" Target="../ink/ink12.xml"/><Relationship Id="rId14" Type="http://schemas.openxmlformats.org/officeDocument/2006/relationships/image" Target="../media/image160.png"/><Relationship Id="rId22" Type="http://schemas.openxmlformats.org/officeDocument/2006/relationships/image" Target="../media/image300.png"/><Relationship Id="rId27" Type="http://schemas.openxmlformats.org/officeDocument/2006/relationships/image" Target="../media/image3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0.png"/><Relationship Id="rId12" Type="http://schemas.openxmlformats.org/officeDocument/2006/relationships/image" Target="../media/image401.png"/><Relationship Id="rId17" Type="http://schemas.openxmlformats.org/officeDocument/2006/relationships/image" Target="../media/image450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0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15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9026-115B-4AED-A967-90AB3D2D2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</a:t>
            </a:r>
            <a:br>
              <a:rPr lang="en-US" dirty="0"/>
            </a:br>
            <a:r>
              <a:rPr lang="en-US" dirty="0"/>
              <a:t>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DE93-E4C9-4D85-89BA-CBBA270BD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24Wi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25374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413490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973C-8961-486D-BB4D-E8CE417E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decide on the memo structure?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77780-C4EF-4379-B90B-363A7A020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Ask yourself “what are all the possible valid combinations of parameters?” and then “what would store those?”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For Baby Yoda with the force:</a:t>
                </a:r>
              </a:p>
              <a:p>
                <a:pPr lvl="1"/>
                <a:r>
                  <a:rPr lang="en-US" dirty="0"/>
                  <a:t>Current row could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Current column could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Current force uses remaining could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call returns an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, so</a:t>
                </a:r>
              </a:p>
              <a:p>
                <a:r>
                  <a:rPr lang="en-US" dirty="0"/>
                  <a:t>So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int[r][c][2]</a:t>
                </a:r>
                <a:r>
                  <a:rPr lang="en-US" dirty="0"/>
                  <a:t> works (or two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int[][]</a:t>
                </a:r>
                <a:r>
                  <a:rPr lang="en-US" dirty="0"/>
                  <a:t>, etc.)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677780-C4EF-4379-B90B-363A7A020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6D53-51DB-4F7B-86F6-CE00153D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E66C-C665-4F0D-B966-8EFBD2347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76545"/>
          </a:xfrm>
        </p:spPr>
        <p:txBody>
          <a:bodyPr>
            <a:normAutofit/>
          </a:bodyPr>
          <a:lstStyle/>
          <a:p>
            <a:r>
              <a:rPr lang="en-US" dirty="0"/>
              <a:t>The key to DP is having a recursive call for every (plausible) choice you could make.</a:t>
            </a:r>
          </a:p>
          <a:p>
            <a:r>
              <a:rPr lang="en-US" dirty="0"/>
              <a:t>We could go left or down (we could use the force here or save it for later).</a:t>
            </a:r>
          </a:p>
          <a:p>
            <a:r>
              <a:rPr lang="en-US" dirty="0"/>
              <a:t>The magic of recursion checks all the possibilities (if it’s better to “save” using the force for later, you check the option that ‘goes around’ by making a different decision earlier).</a:t>
            </a:r>
          </a:p>
          <a:p>
            <a:r>
              <a:rPr lang="en-US" dirty="0"/>
              <a:t>It’s not your job to figure out a rule (“we should go to the left when there aren’t rocks in the way and the number of eggs in the row is at least 3 or there is a set of rock directly below you…”) recursion builds up the best options automatically by trying all options.</a:t>
            </a:r>
          </a:p>
        </p:txBody>
      </p:sp>
    </p:spTree>
    <p:extLst>
      <p:ext uri="{BB962C8B-B14F-4D97-AF65-F5344CB8AC3E}">
        <p14:creationId xmlns:p14="http://schemas.microsoft.com/office/powerpoint/2010/main" val="261617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813-F084-4E21-870C-09B2E717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2113" cy="590415"/>
          </a:xfrm>
        </p:spPr>
        <p:txBody>
          <a:bodyPr/>
          <a:lstStyle/>
          <a:p>
            <a:r>
              <a:rPr lang="en-US" dirty="0" err="1"/>
              <a:t>Bells,Whistles</a:t>
            </a:r>
            <a:r>
              <a:rPr lang="en-US" dirty="0"/>
              <a:t>, and </a:t>
            </a:r>
            <a:r>
              <a:rPr lang="en-US" dirty="0" err="1"/>
              <a:t>optimiziation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BE11-BA74-4D2A-87BE-630B4ADC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should Baby Yoda go left or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EE1-4596-4421-8753-DE549168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366E-ECA8-49A8-90BA-DAB88AA9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taking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 in the recursive case, you can also record which option gave you the max.</a:t>
            </a:r>
          </a:p>
          <a:p>
            <a:r>
              <a:rPr lang="en-US" dirty="0"/>
              <a:t>That’s the way to go.</a:t>
            </a:r>
          </a:p>
          <a:p>
            <a:endParaRPr lang="en-US" dirty="0"/>
          </a:p>
          <a:p>
            <a:r>
              <a:rPr lang="en-US" dirty="0"/>
              <a:t>We’ll ask you to do that once…but for the most part we’ll just have you find the number.</a:t>
            </a:r>
          </a:p>
        </p:txBody>
      </p:sp>
    </p:spTree>
    <p:extLst>
      <p:ext uri="{BB962C8B-B14F-4D97-AF65-F5344CB8AC3E}">
        <p14:creationId xmlns:p14="http://schemas.microsoft.com/office/powerpoint/2010/main" val="174202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72E-F304-4EF0-B3D2-77ACED13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8CBE-6903-4FA8-BD40-8D4536EF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all that memory?</a:t>
            </a:r>
          </a:p>
          <a:p>
            <a:endParaRPr lang="en-US" dirty="0"/>
          </a:p>
          <a:p>
            <a:r>
              <a:rPr lang="en-US" dirty="0"/>
              <a:t>Let’s go back to the simple version (no using the Force)</a:t>
            </a:r>
          </a:p>
        </p:txBody>
      </p:sp>
    </p:spTree>
    <p:extLst>
      <p:ext uri="{BB962C8B-B14F-4D97-AF65-F5344CB8AC3E}">
        <p14:creationId xmlns:p14="http://schemas.microsoft.com/office/powerpoint/2010/main" val="133692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What values do we need to keep around?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3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51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one spot left and one down.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one full row, and a partially full row around.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memory.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blipFill>
                <a:blip r:embed="rId11"/>
                <a:stretch>
                  <a:fillRect l="-5483" t="-1536" r="-4439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6520777" y="2935810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6AFA93-BF66-404E-A22F-5879EE403EC7}"/>
              </a:ext>
            </a:extLst>
          </p:cNvPr>
          <p:cNvCxnSpPr>
            <a:stCxn id="3" idx="1"/>
          </p:cNvCxnSpPr>
          <p:nvPr/>
        </p:nvCxnSpPr>
        <p:spPr>
          <a:xfrm flipH="1">
            <a:off x="6027722" y="3185902"/>
            <a:ext cx="49305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9DA4F2-40E9-4104-8145-A5D75CEE36D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956002" y="3435994"/>
            <a:ext cx="1" cy="3453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1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7BE78-7392-4824-916E-2A7E5C2C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47ADC-8CDF-4BA7-84A8-1DA44B6C6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3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Is it enough to know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AC6F-F214-472A-9BD5-6BDDE60F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the problem recursively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E77D9-2B46-45FD-876D-3B74CD84B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DP-style recursion, we’re usually looking for an array that’s one element smaller.</a:t>
                </a:r>
              </a:p>
              <a:p>
                <a:r>
                  <a:rPr lang="en-US" dirty="0"/>
                  <a:t>For today we’ll look at arrays with </a:t>
                </a:r>
                <a:r>
                  <a:rPr lang="en-US" dirty="0" err="1"/>
                  <a:t>indicies</a:t>
                </a:r>
                <a:r>
                  <a:rPr lang="en-US" dirty="0"/>
                  <a:t> 0,1,2,…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sum of the maximum-sum-subarray for the subarray of </a:t>
                </a:r>
                <a:r>
                  <a:rPr lang="en-US" dirty="0" err="1"/>
                  <a:t>indicies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(I.e. answering the problem pretending the array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doesn’t exist).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E77D9-2B46-45FD-876D-3B74CD84B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65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289180"/>
              </p:ext>
            </p:extLst>
          </p:nvPr>
        </p:nvGraphicFramePr>
        <p:xfrm>
          <a:off x="1118896" y="1346050"/>
          <a:ext cx="9626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87709"/>
                  </a:ext>
                </a:extLst>
              </a:tr>
              <a:tr h="446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information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r="-96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for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sum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How can you calculate these values? Try to write recurrence(s), then think about </a:t>
                </a:r>
                <a:r>
                  <a:rPr lang="en-US" dirty="0" err="1"/>
                  <a:t>memoization</a:t>
                </a:r>
                <a:r>
                  <a:rPr lang="en-US" dirty="0"/>
                  <a:t> and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99AF15-6B2A-4DF6-9B03-A1F11D117F82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/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the subarray must be either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also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Overall, we might or might not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we don’t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only have access to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before. If we do,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𝐼𝑁𝐶𝐿𝑈𝐷𝐸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definition.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blipFill>
                <a:blip r:embed="rId3"/>
                <a:stretch>
                  <a:fillRect l="-894" t="-2713" r="-4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E356FD-FAF0-4ED1-92F6-82F3DD570551}"/>
              </a:ext>
            </a:extLst>
          </p:cNvPr>
          <p:cNvSpPr txBox="1"/>
          <p:nvPr/>
        </p:nvSpPr>
        <p:spPr>
          <a:xfrm>
            <a:off x="2870462" y="4892511"/>
            <a:ext cx="35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Casting Boolean as an integer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(subtract 1 if you would need to knock over rocks)</a:t>
            </a:r>
          </a:p>
        </p:txBody>
      </p:sp>
    </p:spTree>
    <p:extLst>
      <p:ext uri="{BB962C8B-B14F-4D97-AF65-F5344CB8AC3E}">
        <p14:creationId xmlns:p14="http://schemas.microsoft.com/office/powerpoint/2010/main" val="3975823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FDE-497C-43EC-8565-76E13A6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7B4-99CC-4085-A5A8-EBBE0CFC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maxSubarraySum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OPT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Inc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[0]=A[0]; OPT[0] = max{A[0],0}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OPT[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opt[i-1]}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OPT[n-1]</a:t>
            </a:r>
          </a:p>
        </p:txBody>
      </p:sp>
    </p:spTree>
    <p:extLst>
      <p:ext uri="{BB962C8B-B14F-4D97-AF65-F5344CB8AC3E}">
        <p14:creationId xmlns:p14="http://schemas.microsoft.com/office/powerpoint/2010/main" val="1744186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49-C172-487F-82AB-11BD8E9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023D5-D356-45F2-9865-59F01A0653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before, the hardest part is designing the recurrence. </a:t>
                </a:r>
              </a:p>
              <a:p>
                <a:r>
                  <a:rPr lang="en-US" dirty="0"/>
                  <a:t>It sometimes helps to think from multiple different angles.</a:t>
                </a:r>
              </a:p>
              <a:p>
                <a:endParaRPr lang="en-US" dirty="0"/>
              </a:p>
              <a:p>
                <a:r>
                  <a:rPr lang="en-US" b="1" dirty="0"/>
                  <a:t>Top-down:</a:t>
                </a:r>
                <a:r>
                  <a:rPr lang="en-US" dirty="0"/>
                  <a:t> What’s the first step to take?</a:t>
                </a:r>
              </a:p>
              <a:p>
                <a:r>
                  <a:rPr lang="en-US" dirty="0"/>
                  <a:t>Baby Yoda will first go left or down. Use recursion to find out which of left or down is better.</a:t>
                </a:r>
              </a:p>
              <a:p>
                <a:r>
                  <a:rPr lang="en-US" dirty="0"/>
                  <a:t>The element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either included or excluded. Try both options.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023D5-D356-45F2-9865-59F01A065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229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C72-B556-42DF-B803-856BD7A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Bottom-Up: </a:t>
                </a:r>
                <a:r>
                  <a:rPr lang="en-US" dirty="0"/>
                  <a:t>What information could a recursive call give me that would help?</a:t>
                </a:r>
              </a:p>
              <a:p>
                <a:r>
                  <a:rPr lang="en-US" dirty="0"/>
                  <a:t>How does a path through most of the map help Baby Yoda? </a:t>
                </a:r>
              </a:p>
              <a:p>
                <a:pPr lvl="1"/>
                <a:r>
                  <a:rPr lang="en-US" dirty="0"/>
                  <a:t>Well we just need to know the values one left and one down.</a:t>
                </a:r>
              </a:p>
              <a:p>
                <a:r>
                  <a:rPr lang="en-US" dirty="0"/>
                  <a:t>The maximum subarray of which parts of the array would help us solve the full array</a:t>
                </a:r>
              </a:p>
              <a:p>
                <a:pPr lvl="1"/>
                <a:r>
                  <a:rPr lang="en-US" dirty="0"/>
                  <a:t>Well if we know the best subarray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and the best subarray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we can figure out whether to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or not.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11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2E9-AD6E-418C-8E70-96447F9E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AE24-3B8E-4587-8D94-DDFB5015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refer to the “Optimal Substructure Property”</a:t>
            </a:r>
          </a:p>
          <a:p>
            <a:r>
              <a:rPr lang="en-US" dirty="0"/>
              <a:t>From the optimum (most eggs, largest sum) for a slightly smaller problem (Baby Yoda starting closer to the end, slightly smaller array), we need to be able to build up the optimum for the full problem.</a:t>
            </a:r>
          </a:p>
        </p:txBody>
      </p:sp>
    </p:spTree>
    <p:extLst>
      <p:ext uri="{BB962C8B-B14F-4D97-AF65-F5344CB8AC3E}">
        <p14:creationId xmlns:p14="http://schemas.microsoft.com/office/powerpoint/2010/main" val="47003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694A1-A74B-4FB1-B177-ED7CFE0B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D2449-4B4C-45D8-8E10-071F8A263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5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edit distance of the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6"/>
                <a:stretch>
                  <a:fillRect l="-708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</a:t>
                </a:r>
                <a:r>
                  <a:rPr lang="en-US" dirty="0" err="1"/>
                  <a:t>charcters</a:t>
                </a:r>
                <a:r>
                  <a:rPr lang="en-US" dirty="0"/>
                  <a:t>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/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guarantee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−∞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anymore. Only if you were out of force uses before trying to jump onto that location.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blipFill>
                <a:blip r:embed="rId3"/>
                <a:stretch>
                  <a:fillRect l="-518"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03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6096000" y="4670737"/>
            <a:ext cx="1814051" cy="1231490"/>
          </a:xfrm>
          <a:prstGeom prst="wedgeRoundRectCallout">
            <a:avLst>
              <a:gd name="adj1" fmla="val 23148"/>
              <a:gd name="adj2" fmla="val -6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040A-6798-4364-98C2-B9C03277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FB50EE-03E3-4C5F-8C08-2CABD7952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Just like with Baby Yoda, if you write the recursive code for this “normally” you’ll have very slow code.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can be reached by:</a:t>
                </a:r>
              </a:p>
              <a:p>
                <a:r>
                  <a:rPr lang="en-US" dirty="0"/>
                  <a:t>Delete then insert</a:t>
                </a:r>
              </a:p>
              <a:p>
                <a:r>
                  <a:rPr lang="en-US" dirty="0"/>
                  <a:t>Insert then delete</a:t>
                </a:r>
              </a:p>
              <a:p>
                <a:r>
                  <a:rPr lang="en-US" dirty="0"/>
                  <a:t>Matching or substitution</a:t>
                </a:r>
              </a:p>
              <a:p>
                <a:endParaRPr lang="en-US" dirty="0"/>
              </a:p>
              <a:p>
                <a:r>
                  <a:rPr lang="en-US" b="1" dirty="0"/>
                  <a:t>Even worse</a:t>
                </a:r>
                <a:r>
                  <a:rPr lang="en-US" dirty="0"/>
                  <a:t> than (left, down) or (down, left).</a:t>
                </a:r>
              </a:p>
              <a:p>
                <a:r>
                  <a:rPr lang="en-US" dirty="0"/>
                  <a:t>Just like before, </a:t>
                </a:r>
                <a:r>
                  <a:rPr lang="en-US" dirty="0" err="1"/>
                  <a:t>memoize</a:t>
                </a:r>
                <a:r>
                  <a:rPr lang="en-US" dirty="0"/>
                  <a:t> the results.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FB50EE-03E3-4C5F-8C08-2CABD7952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5BAEF98-7D43-4EC7-BB21-61D916AC27DD}"/>
              </a:ext>
            </a:extLst>
          </p:cNvPr>
          <p:cNvSpPr/>
          <p:nvPr/>
        </p:nvSpPr>
        <p:spPr>
          <a:xfrm>
            <a:off x="3933173" y="6093912"/>
            <a:ext cx="4070960" cy="401363"/>
          </a:xfrm>
          <a:prstGeom prst="wedgeRoundRectCallout">
            <a:avLst>
              <a:gd name="adj1" fmla="val -51501"/>
              <a:gd name="adj2" fmla="val -68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 typo! It’s </a:t>
            </a:r>
            <a:r>
              <a:rPr lang="en-US" dirty="0" err="1"/>
              <a:t>memoize</a:t>
            </a:r>
            <a:r>
              <a:rPr lang="en-US" dirty="0"/>
              <a:t>, not memorize.</a:t>
            </a:r>
          </a:p>
        </p:txBody>
      </p:sp>
    </p:spTree>
    <p:extLst>
      <p:ext uri="{BB962C8B-B14F-4D97-AF65-F5344CB8AC3E}">
        <p14:creationId xmlns:p14="http://schemas.microsoft.com/office/powerpoint/2010/main" val="1157294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330295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ED8D9A7-0215-4830-9C42-500B3FDC9CA8}"/>
              </a:ext>
            </a:extLst>
          </p:cNvPr>
          <p:cNvGrpSpPr/>
          <p:nvPr/>
        </p:nvGrpSpPr>
        <p:grpSpPr>
          <a:xfrm>
            <a:off x="938212" y="1299368"/>
            <a:ext cx="6143626" cy="4437122"/>
            <a:chOff x="938212" y="1299368"/>
            <a:chExt cx="6143626" cy="44371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1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72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F279-C9AF-43CB-BF62-E2B033B3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we want the list if </a:t>
            </a:r>
            <a:r>
              <a:rPr lang="en-US" dirty="0" err="1"/>
              <a:t>inserts,delete,subs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DE3DD-7B8D-4C85-BBFE-696AD7D1A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 with Baby Yoda the actual path he has to go?</a:t>
                </a:r>
              </a:p>
              <a:p>
                <a:endParaRPr lang="en-US" dirty="0"/>
              </a:p>
              <a:p>
                <a:r>
                  <a:rPr lang="en-US" dirty="0"/>
                  <a:t>You can always find it. Just ask “well which recursive call was the one I used?” (which one was the minimum, in this problem)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the minimum, then that means you should delete!</a:t>
                </a:r>
              </a:p>
              <a:p>
                <a:endParaRPr lang="en-US" dirty="0"/>
              </a:p>
              <a:p>
                <a:r>
                  <a:rPr lang="en-US" dirty="0"/>
                  <a:t>You can pretty much always find “the object” this way.</a:t>
                </a:r>
              </a:p>
              <a:p>
                <a:r>
                  <a:rPr lang="en-US" dirty="0"/>
                  <a:t>On a future homework, a problem asks you to write the bookkeeping code. For lecture/most problems we’re going to just find the number.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DE3DD-7B8D-4C85-BBFE-696AD7D1A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858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2799" y="1844602"/>
                <a:ext cx="8944896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OPT(</a:t>
                </a:r>
                <a:r>
                  <a:rPr lang="en-US" sz="2800" dirty="0" err="1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i,j</a:t>
                </a:r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minimum number of insertions, deletions, and substitutions required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99" y="1844602"/>
                <a:ext cx="8944896" cy="988797"/>
              </a:xfrm>
              <a:prstGeom prst="rect">
                <a:avLst/>
              </a:prstGeom>
              <a:blipFill>
                <a:blip r:embed="rId2"/>
                <a:stretch>
                  <a:fillRect l="-1431" t="-679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5" y="5281902"/>
                <a:ext cx="101094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(i.e., row-by-row 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:r>
                  <a:rPr lang="en-US" sz="2800" dirty="0" err="1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i.s</a:t>
                </a:r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., column-by-column starting from 1)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5" y="5281902"/>
                <a:ext cx="10109491" cy="954107"/>
              </a:xfrm>
              <a:prstGeom prst="rect">
                <a:avLst/>
              </a:prstGeom>
              <a:blipFill>
                <a:blip r:embed="rId4"/>
                <a:stretch>
                  <a:fillRect l="-126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05031"/>
              </p:ext>
            </p:extLst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8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3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4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can we fill in?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Everything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same order as before.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blipFill>
                <a:blip r:embed="rId11"/>
                <a:stretch>
                  <a:fillRect l="-5707" t="-1961" r="-570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3A629B-4E2D-46F3-9681-3AA26B8A7436}"/>
              </a:ext>
            </a:extLst>
          </p:cNvPr>
          <p:cNvSpPr txBox="1"/>
          <p:nvPr/>
        </p:nvSpPr>
        <p:spPr>
          <a:xfrm>
            <a:off x="9905687" y="5302386"/>
            <a:ext cx="212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Entries are slightly different – we’re handling rocks differently.</a:t>
            </a:r>
          </a:p>
        </p:txBody>
      </p:sp>
    </p:spTree>
    <p:extLst>
      <p:ext uri="{BB962C8B-B14F-4D97-AF65-F5344CB8AC3E}">
        <p14:creationId xmlns:p14="http://schemas.microsoft.com/office/powerpoint/2010/main" val="13461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2838</TotalTime>
  <Words>5038</Words>
  <Application>Microsoft Office PowerPoint</Application>
  <PresentationFormat>Widescreen</PresentationFormat>
  <Paragraphs>1672</Paragraphs>
  <Slides>58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 Dynamic Programming</vt:lpstr>
      <vt:lpstr>Modifying Problems</vt:lpstr>
      <vt:lpstr>Updating the Problem</vt:lpstr>
      <vt:lpstr>Updating the Problem</vt:lpstr>
      <vt:lpstr>Baby Yoda Searching</vt:lpstr>
      <vt:lpstr>Baby Yoda Searching</vt:lpstr>
      <vt:lpstr>Baby Yoda Searching</vt:lpstr>
      <vt:lpstr>Baby Yoda Searching</vt:lpstr>
      <vt:lpstr>Baby Yoda Searching</vt:lpstr>
      <vt:lpstr>Dynamic Programming Process</vt:lpstr>
      <vt:lpstr>How we decide on the memo structure?</vt:lpstr>
      <vt:lpstr>But how does it work?</vt:lpstr>
      <vt:lpstr>Bells,Whistles, and optimiziation</vt:lpstr>
      <vt:lpstr>Baby Yoda Searching</vt:lpstr>
      <vt:lpstr>Which Way to Go</vt:lpstr>
      <vt:lpstr>Optimizing</vt:lpstr>
      <vt:lpstr>Recurrence Form</vt:lpstr>
      <vt:lpstr>Baby Yoda Searching</vt:lpstr>
      <vt:lpstr>More Problems</vt:lpstr>
      <vt:lpstr>Maximum Contiguous Subarray Sum</vt:lpstr>
      <vt:lpstr>Dynamic Programming Process</vt:lpstr>
      <vt:lpstr>Maximum Contiguous Subarray Sum</vt:lpstr>
      <vt:lpstr>Approaching the problem recursively</vt:lpstr>
      <vt:lpstr>Trying to Recurse</vt:lpstr>
      <vt:lpstr>What do we need for recursion?</vt:lpstr>
      <vt:lpstr>Two Values</vt:lpstr>
      <vt:lpstr>Recurrences</vt:lpstr>
      <vt:lpstr>Example</vt:lpstr>
      <vt:lpstr>Example</vt:lpstr>
      <vt:lpstr>Example</vt:lpstr>
      <vt:lpstr>Pseudocode</vt:lpstr>
      <vt:lpstr>Recursive Thinking In General</vt:lpstr>
      <vt:lpstr>Recursive Thinking In General</vt:lpstr>
      <vt:lpstr>Recursive Thinking In General</vt:lpstr>
      <vt:lpstr>Edit Distance</vt:lpstr>
      <vt:lpstr>Edit Distance</vt:lpstr>
      <vt:lpstr>Example</vt:lpstr>
      <vt:lpstr>Finding a recurrence</vt:lpstr>
      <vt:lpstr>The recurrence</vt:lpstr>
      <vt:lpstr>The recurrence (v1, we’ll improve soon)</vt:lpstr>
      <vt:lpstr>The recurrence (v1, we’ll improve soon)</vt:lpstr>
      <vt:lpstr>The recurrence</vt:lpstr>
      <vt:lpstr>Recurrence to Code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What if we want the list if inserts,delete,subs?</vt:lpstr>
      <vt:lpstr>Edit Distance</vt:lpstr>
      <vt:lpstr>Edit Distance</vt:lpstr>
      <vt:lpstr>Dynamic Programming Process</vt:lpstr>
      <vt:lpstr>Longest Increasing Subsequence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63</cp:revision>
  <cp:lastPrinted>2024-01-31T17:15:37Z</cp:lastPrinted>
  <dcterms:created xsi:type="dcterms:W3CDTF">2021-02-02T20:57:41Z</dcterms:created>
  <dcterms:modified xsi:type="dcterms:W3CDTF">2024-01-31T17:15:48Z</dcterms:modified>
</cp:coreProperties>
</file>