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1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1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3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66" r:id="rId4"/>
    <p:sldId id="269" r:id="rId5"/>
    <p:sldId id="267" r:id="rId6"/>
    <p:sldId id="340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81" r:id="rId19"/>
    <p:sldId id="341" r:id="rId20"/>
    <p:sldId id="283" r:id="rId21"/>
    <p:sldId id="342" r:id="rId22"/>
    <p:sldId id="285" r:id="rId23"/>
    <p:sldId id="343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5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F5"/>
    <a:srgbClr val="E7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5061" autoAdjust="0"/>
  </p:normalViewPr>
  <p:slideViewPr>
    <p:cSldViewPr snapToGrid="0">
      <p:cViewPr varScale="1">
        <p:scale>
          <a:sx n="95" d="100"/>
          <a:sy n="95" d="100"/>
        </p:scale>
        <p:origin x="1110" y="84"/>
      </p:cViewPr>
      <p:guideLst/>
    </p:cSldViewPr>
  </p:slideViewPr>
  <p:outlineViewPr>
    <p:cViewPr>
      <p:scale>
        <a:sx n="33" d="100"/>
        <a:sy n="33" d="100"/>
      </p:scale>
      <p:origin x="0" y="-3045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4E77A-B2A2-4FCB-9405-800E92D8D8A5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42675-A26C-4434-8770-1623931D4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1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5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8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0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2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4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138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8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7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E824EDD-0936-4A01-A17F-AD8466A89F3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33557FA-2566-4A4E-A0EC-2A01E395279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220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200.png"/><Relationship Id="rId5" Type="http://schemas.openxmlformats.org/officeDocument/2006/relationships/image" Target="../media/image4.jpe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5.png"/><Relationship Id="rId9" Type="http://schemas.openxmlformats.org/officeDocument/2006/relationships/customXml" Target="../ink/ink9.xml"/><Relationship Id="rId14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20.png"/><Relationship Id="rId18" Type="http://schemas.openxmlformats.org/officeDocument/2006/relationships/image" Target="../media/image30.png"/><Relationship Id="rId3" Type="http://schemas.openxmlformats.org/officeDocument/2006/relationships/image" Target="../media/image3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4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customXml" Target="../ink/ink12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3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4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customXml" Target="../ink/ink15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43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customXml" Target="../ink/ink18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3.jpe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5" Type="http://schemas.openxmlformats.org/officeDocument/2006/relationships/customXml" Target="../ink/ink19.xml"/><Relationship Id="rId10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150.png"/><Relationship Id="rId18" Type="http://schemas.openxmlformats.org/officeDocument/2006/relationships/image" Target="../media/image110.png"/><Relationship Id="rId3" Type="http://schemas.openxmlformats.org/officeDocument/2006/relationships/image" Target="../media/image3.jpeg"/><Relationship Id="rId7" Type="http://schemas.openxmlformats.org/officeDocument/2006/relationships/image" Target="../media/image180.png"/><Relationship Id="rId12" Type="http://schemas.openxmlformats.org/officeDocument/2006/relationships/image" Target="../media/image140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1" Type="http://schemas.openxmlformats.org/officeDocument/2006/relationships/image" Target="../media/image130.png"/><Relationship Id="rId5" Type="http://schemas.openxmlformats.org/officeDocument/2006/relationships/image" Target="../media/image4.jpeg"/><Relationship Id="rId15" Type="http://schemas.openxmlformats.org/officeDocument/2006/relationships/image" Target="../media/image170.png"/><Relationship Id="rId10" Type="http://schemas.openxmlformats.org/officeDocument/2006/relationships/image" Target="../media/image120.png"/><Relationship Id="rId4" Type="http://schemas.openxmlformats.org/officeDocument/2006/relationships/image" Target="../media/image5.png"/><Relationship Id="rId9" Type="http://schemas.openxmlformats.org/officeDocument/2006/relationships/customXml" Target="../ink/ink24.xml"/><Relationship Id="rId14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50.png"/><Relationship Id="rId18" Type="http://schemas.openxmlformats.org/officeDocument/2006/relationships/image" Target="../media/image20.png"/><Relationship Id="rId26" Type="http://schemas.openxmlformats.org/officeDocument/2006/relationships/image" Target="../media/image331.png"/><Relationship Id="rId3" Type="http://schemas.openxmlformats.org/officeDocument/2006/relationships/image" Target="../media/image21.png"/><Relationship Id="rId21" Type="http://schemas.openxmlformats.org/officeDocument/2006/relationships/image" Target="../media/image82.png"/><Relationship Id="rId7" Type="http://schemas.openxmlformats.org/officeDocument/2006/relationships/image" Target="../media/image180.png"/><Relationship Id="rId12" Type="http://schemas.openxmlformats.org/officeDocument/2006/relationships/image" Target="../media/image24.png"/><Relationship Id="rId17" Type="http://schemas.openxmlformats.org/officeDocument/2006/relationships/image" Target="../media/image19.png"/><Relationship Id="rId25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0.png"/><Relationship Id="rId20" Type="http://schemas.openxmlformats.org/officeDocument/2006/relationships/image" Target="../media/image270.png"/><Relationship Id="rId29" Type="http://schemas.openxmlformats.org/officeDocument/2006/relationships/image" Target="../media/image3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23.png"/><Relationship Id="rId24" Type="http://schemas.openxmlformats.org/officeDocument/2006/relationships/image" Target="../media/image310.png"/><Relationship Id="rId5" Type="http://schemas.openxmlformats.org/officeDocument/2006/relationships/image" Target="../media/image5.png"/><Relationship Id="rId15" Type="http://schemas.openxmlformats.org/officeDocument/2006/relationships/image" Target="../media/image160.png"/><Relationship Id="rId23" Type="http://schemas.openxmlformats.org/officeDocument/2006/relationships/image" Target="../media/image300.png"/><Relationship Id="rId28" Type="http://schemas.openxmlformats.org/officeDocument/2006/relationships/image" Target="../media/image351.png"/><Relationship Id="rId10" Type="http://schemas.openxmlformats.org/officeDocument/2006/relationships/image" Target="../media/image22.png"/><Relationship Id="rId19" Type="http://schemas.openxmlformats.org/officeDocument/2006/relationships/image" Target="../media/image260.png"/><Relationship Id="rId4" Type="http://schemas.openxmlformats.org/officeDocument/2006/relationships/image" Target="../media/image3.jpeg"/><Relationship Id="rId9" Type="http://schemas.openxmlformats.org/officeDocument/2006/relationships/customXml" Target="../ink/ink27.xml"/><Relationship Id="rId14" Type="http://schemas.openxmlformats.org/officeDocument/2006/relationships/image" Target="../media/image150.png"/><Relationship Id="rId22" Type="http://schemas.openxmlformats.org/officeDocument/2006/relationships/image" Target="../media/image291.png"/><Relationship Id="rId27" Type="http://schemas.openxmlformats.org/officeDocument/2006/relationships/image" Target="../media/image341.png"/><Relationship Id="rId30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150.png"/><Relationship Id="rId18" Type="http://schemas.openxmlformats.org/officeDocument/2006/relationships/image" Target="../media/image260.png"/><Relationship Id="rId26" Type="http://schemas.openxmlformats.org/officeDocument/2006/relationships/image" Target="../media/image341.png"/><Relationship Id="rId3" Type="http://schemas.openxmlformats.org/officeDocument/2006/relationships/image" Target="../media/image21.png"/><Relationship Id="rId21" Type="http://schemas.openxmlformats.org/officeDocument/2006/relationships/image" Target="../media/image291.png"/><Relationship Id="rId7" Type="http://schemas.openxmlformats.org/officeDocument/2006/relationships/image" Target="../media/image180.png"/><Relationship Id="rId12" Type="http://schemas.openxmlformats.org/officeDocument/2006/relationships/image" Target="../media/image250.png"/><Relationship Id="rId17" Type="http://schemas.openxmlformats.org/officeDocument/2006/relationships/image" Target="../media/image20.png"/><Relationship Id="rId25" Type="http://schemas.openxmlformats.org/officeDocument/2006/relationships/image" Target="../media/image3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20" Type="http://schemas.openxmlformats.org/officeDocument/2006/relationships/image" Target="../media/image82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4.png"/><Relationship Id="rId24" Type="http://schemas.openxmlformats.org/officeDocument/2006/relationships/image" Target="../media/image320.png"/><Relationship Id="rId5" Type="http://schemas.openxmlformats.org/officeDocument/2006/relationships/image" Target="../media/image5.png"/><Relationship Id="rId15" Type="http://schemas.openxmlformats.org/officeDocument/2006/relationships/image" Target="../media/image170.png"/><Relationship Id="rId23" Type="http://schemas.openxmlformats.org/officeDocument/2006/relationships/image" Target="../media/image310.png"/><Relationship Id="rId28" Type="http://schemas.openxmlformats.org/officeDocument/2006/relationships/image" Target="../media/image361.png"/><Relationship Id="rId10" Type="http://schemas.openxmlformats.org/officeDocument/2006/relationships/image" Target="../media/image22.png"/><Relationship Id="rId19" Type="http://schemas.openxmlformats.org/officeDocument/2006/relationships/image" Target="../media/image270.png"/><Relationship Id="rId4" Type="http://schemas.openxmlformats.org/officeDocument/2006/relationships/image" Target="../media/image3.jpeg"/><Relationship Id="rId9" Type="http://schemas.openxmlformats.org/officeDocument/2006/relationships/customXml" Target="../ink/ink30.xml"/><Relationship Id="rId14" Type="http://schemas.openxmlformats.org/officeDocument/2006/relationships/image" Target="../media/image160.png"/><Relationship Id="rId22" Type="http://schemas.openxmlformats.org/officeDocument/2006/relationships/image" Target="../media/image300.png"/><Relationship Id="rId27" Type="http://schemas.openxmlformats.org/officeDocument/2006/relationships/image" Target="../media/image3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0.png"/><Relationship Id="rId12" Type="http://schemas.openxmlformats.org/officeDocument/2006/relationships/image" Target="../media/image401.png"/><Relationship Id="rId17" Type="http://schemas.openxmlformats.org/officeDocument/2006/relationships/image" Target="../media/image450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0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33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41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81.png"/><Relationship Id="rId21" Type="http://schemas.openxmlformats.org/officeDocument/2006/relationships/image" Target="../media/image49.png"/><Relationship Id="rId7" Type="http://schemas.openxmlformats.org/officeDocument/2006/relationships/image" Target="../media/image180.png"/><Relationship Id="rId12" Type="http://schemas.openxmlformats.org/officeDocument/2006/relationships/image" Target="../media/image401.png"/><Relationship Id="rId17" Type="http://schemas.openxmlformats.org/officeDocument/2006/relationships/image" Target="../media/image450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1.png"/><Relationship Id="rId20" Type="http://schemas.openxmlformats.org/officeDocument/2006/relationships/image" Target="../media/image48.png"/><Relationship Id="rId29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391.png"/><Relationship Id="rId24" Type="http://schemas.openxmlformats.org/officeDocument/2006/relationships/image" Target="../media/image52.png"/><Relationship Id="rId5" Type="http://schemas.openxmlformats.org/officeDocument/2006/relationships/image" Target="../media/image5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0.png"/><Relationship Id="rId19" Type="http://schemas.openxmlformats.org/officeDocument/2006/relationships/image" Target="../media/image470.png"/><Relationship Id="rId4" Type="http://schemas.openxmlformats.org/officeDocument/2006/relationships/image" Target="../media/image3.jpeg"/><Relationship Id="rId9" Type="http://schemas.openxmlformats.org/officeDocument/2006/relationships/customXml" Target="../ink/ink36.xml"/><Relationship Id="rId14" Type="http://schemas.openxmlformats.org/officeDocument/2006/relationships/image" Target="../media/image421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290.png"/><Relationship Id="rId18" Type="http://schemas.openxmlformats.org/officeDocument/2006/relationships/image" Target="../media/image2600.png"/><Relationship Id="rId26" Type="http://schemas.openxmlformats.org/officeDocument/2006/relationships/image" Target="../media/image370.png"/><Relationship Id="rId3" Type="http://schemas.openxmlformats.org/officeDocument/2006/relationships/image" Target="../media/image59.png"/><Relationship Id="rId21" Type="http://schemas.openxmlformats.org/officeDocument/2006/relationships/image" Target="../media/image400.png"/><Relationship Id="rId7" Type="http://schemas.openxmlformats.org/officeDocument/2006/relationships/image" Target="../media/image180.png"/><Relationship Id="rId12" Type="http://schemas.openxmlformats.org/officeDocument/2006/relationships/image" Target="../media/image2800.png"/><Relationship Id="rId17" Type="http://schemas.openxmlformats.org/officeDocument/2006/relationships/image" Target="../media/image2500.png"/><Relationship Id="rId25" Type="http://schemas.openxmlformats.org/officeDocument/2006/relationships/image" Target="../media/image36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00.png"/><Relationship Id="rId20" Type="http://schemas.openxmlformats.org/officeDocument/2006/relationships/image" Target="../media/image390.png"/><Relationship Id="rId29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60.png"/><Relationship Id="rId24" Type="http://schemas.openxmlformats.org/officeDocument/2006/relationships/image" Target="../media/image350.png"/><Relationship Id="rId5" Type="http://schemas.openxmlformats.org/officeDocument/2006/relationships/image" Target="../media/image5.png"/><Relationship Id="rId15" Type="http://schemas.openxmlformats.org/officeDocument/2006/relationships/image" Target="../media/image2300.png"/><Relationship Id="rId23" Type="http://schemas.openxmlformats.org/officeDocument/2006/relationships/image" Target="../media/image340.png"/><Relationship Id="rId28" Type="http://schemas.openxmlformats.org/officeDocument/2006/relationships/image" Target="../media/image420.png"/><Relationship Id="rId10" Type="http://schemas.openxmlformats.org/officeDocument/2006/relationships/image" Target="../media/image2700.png"/><Relationship Id="rId19" Type="http://schemas.openxmlformats.org/officeDocument/2006/relationships/image" Target="../media/image3800.png"/><Relationship Id="rId4" Type="http://schemas.openxmlformats.org/officeDocument/2006/relationships/image" Target="../media/image3.jpeg"/><Relationship Id="rId9" Type="http://schemas.openxmlformats.org/officeDocument/2006/relationships/customXml" Target="../ink/ink39.xml"/><Relationship Id="rId14" Type="http://schemas.openxmlformats.org/officeDocument/2006/relationships/image" Target="../media/image2200.png"/><Relationship Id="rId22" Type="http://schemas.openxmlformats.org/officeDocument/2006/relationships/image" Target="../media/image330.png"/><Relationship Id="rId27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C5E4-F68A-43F7-83AF-FC56D85AF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ABF6D-9CC9-4009-9108-1A4F67E35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 22</a:t>
            </a:r>
          </a:p>
          <a:p>
            <a:r>
              <a:rPr lang="en-US" dirty="0"/>
              <a:t>Lecture 12</a:t>
            </a:r>
          </a:p>
        </p:txBody>
      </p:sp>
    </p:spTree>
    <p:extLst>
      <p:ext uri="{BB962C8B-B14F-4D97-AF65-F5344CB8AC3E}">
        <p14:creationId xmlns:p14="http://schemas.microsoft.com/office/powerpoint/2010/main" val="89903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677723"/>
                  </p:ext>
                </p:extLst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937" r="-2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7937" r="-1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107937" r="-100633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07937" r="-2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207937" r="-1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310400" r="-100633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310400" r="-633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407143" r="-100633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407143" r="-633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507143" r="-10063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507143" r="-633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5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65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 little harder to analyze – ask Robbie after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2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10757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20" grpId="0"/>
      <p:bldP spid="42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9224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41832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1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1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2273757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1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88547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60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D605-F729-4F12-BB13-7C8E9417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Switch To Iterative?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55B36-D4CB-49B0-B74B-EB080727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 the same thing…</a:t>
            </a:r>
          </a:p>
          <a:p>
            <a:endParaRPr lang="en-US" dirty="0"/>
          </a:p>
          <a:p>
            <a:r>
              <a:rPr lang="en-US" dirty="0"/>
              <a:t>It’s easier to analyze (no need to imagine a recursion tree)</a:t>
            </a:r>
          </a:p>
          <a:p>
            <a:r>
              <a:rPr lang="en-US" dirty="0"/>
              <a:t>Saves constant factors (recursive version puts a lot on the call stack)</a:t>
            </a:r>
          </a:p>
          <a:p>
            <a:r>
              <a:rPr lang="en-US" dirty="0"/>
              <a:t>Will let you optimize memory (next week)</a:t>
            </a:r>
          </a:p>
          <a:p>
            <a:endParaRPr lang="en-US" dirty="0"/>
          </a:p>
          <a:p>
            <a:r>
              <a:rPr lang="en-US" dirty="0"/>
              <a:t>Recursive version is often a little more intuitive, though…</a:t>
            </a:r>
          </a:p>
        </p:txBody>
      </p:sp>
    </p:spTree>
    <p:extLst>
      <p:ext uri="{BB962C8B-B14F-4D97-AF65-F5344CB8AC3E}">
        <p14:creationId xmlns:p14="http://schemas.microsoft.com/office/powerpoint/2010/main" val="192304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7BE78-7392-4824-916E-2A7E5C2CC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47ADC-8CDF-4BA7-84A8-1DA44B6C6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33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9519-B5E4-491C-BBFA-2A0ABDA5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new twist on the problem.</a:t>
                </a:r>
              </a:p>
              <a:p>
                <a:endParaRPr lang="en-US" dirty="0"/>
              </a:p>
              <a:p>
                <a:r>
                  <a:rPr lang="en-US" dirty="0"/>
                  <a:t>Baby Yoda can use the force to knock over rocks.</a:t>
                </a:r>
              </a:p>
              <a:p>
                <a:r>
                  <a:rPr lang="en-US" dirty="0"/>
                  <a:t>But he can only do it once (he tires out)</a:t>
                </a:r>
              </a:p>
              <a:p>
                <a:endParaRPr lang="en-US" dirty="0"/>
              </a:p>
              <a:p>
                <a:r>
                  <a:rPr lang="en-US" dirty="0"/>
                  <a:t>How do you decide which rocks to knock over?</a:t>
                </a:r>
              </a:p>
              <a:p>
                <a:r>
                  <a:rPr lang="en-US" dirty="0"/>
                  <a:t>Could run the algorithm once for every set of rocks knocked over.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rocks 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34B8-F85D-4210-A765-A165212AE6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699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 </a:t>
                </a:r>
              </a:p>
              <a:p>
                <a:r>
                  <a:rPr lang="en-US" dirty="0"/>
                  <a:t>For simplicity, assume there are no rocks at the starting location (r-1,c-1)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𝑟𝑜𝑐𝑘𝑠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is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true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08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E356FD-FAF0-4ED1-92F6-82F3DD570551}"/>
              </a:ext>
            </a:extLst>
          </p:cNvPr>
          <p:cNvSpPr txBox="1"/>
          <p:nvPr/>
        </p:nvSpPr>
        <p:spPr>
          <a:xfrm>
            <a:off x="2870462" y="4892511"/>
            <a:ext cx="358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Casting Boolean as an integer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(subtract 1 if you would need to knock over rocks)</a:t>
            </a:r>
          </a:p>
        </p:txBody>
      </p:sp>
    </p:spTree>
    <p:extLst>
      <p:ext uri="{BB962C8B-B14F-4D97-AF65-F5344CB8AC3E}">
        <p14:creationId xmlns:p14="http://schemas.microsoft.com/office/powerpoint/2010/main" val="3975823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8D3D0-0C72-4A4B-A5E6-3D9C41DD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dirty="0"/>
                  <a:t> is the maximum amount of eggs Baby Yoda can collect on a legal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r>
                  <a:rPr lang="en-US" dirty="0"/>
                  <a:t> using the force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times to knock over rocks.</a:t>
                </a:r>
              </a:p>
              <a:p>
                <a:r>
                  <a:rPr lang="en-US" dirty="0"/>
                  <a:t>For simplicity, assume there are no rocks at the starting location (r-1,c-1) </a:t>
                </a:r>
              </a:p>
              <a:p>
                <a:r>
                  <a:rPr lang="en-US" dirty="0"/>
                  <a:t>Here was the old rule without the force – how do we update?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𝑂𝑃𝑇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𝑓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eqArrPr>
                          <m:e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−∞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or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0,0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and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≥0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,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𝑓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𝑟𝑜𝑐𝑘𝑠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Courier New" panose="02070309020205020404" pitchFamily="49" charset="0"/>
                                          </a:rPr>
                                          <m:t>−1)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Courier New" panose="02070309020205020404" pitchFamily="49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𝑒𝑔𝑔𝑠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6C09AD-C71C-4A7C-80E9-91A559FE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/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doesn’t guarantee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−∞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anymore. Only if you were out of force uses before trying to jump onto that location.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356FD-FAF0-4ED1-92F6-82F3DD570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503" y="4892511"/>
                <a:ext cx="10581587" cy="646331"/>
              </a:xfrm>
              <a:prstGeom prst="rect">
                <a:avLst/>
              </a:prstGeom>
              <a:blipFill>
                <a:blip r:embed="rId3"/>
                <a:stretch>
                  <a:fillRect l="-518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30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ED8D9A7-0215-4830-9C42-500B3FDC9CA8}"/>
              </a:ext>
            </a:extLst>
          </p:cNvPr>
          <p:cNvGrpSpPr/>
          <p:nvPr/>
        </p:nvGrpSpPr>
        <p:grpSpPr>
          <a:xfrm>
            <a:off x="938212" y="1299368"/>
            <a:ext cx="6143626" cy="4437122"/>
            <a:chOff x="938212" y="1299368"/>
            <a:chExt cx="6143626" cy="443712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F2615B4-9491-43BB-8602-BA07B23EC9B9}"/>
                </a:ext>
              </a:extLst>
            </p:cNvPr>
            <p:cNvSpPr/>
            <p:nvPr/>
          </p:nvSpPr>
          <p:spPr>
            <a:xfrm>
              <a:off x="5581650" y="3800475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642859-20D8-4A57-A2E2-05BF03EDDA65}"/>
                </a:ext>
              </a:extLst>
            </p:cNvPr>
            <p:cNvSpPr/>
            <p:nvPr/>
          </p:nvSpPr>
          <p:spPr>
            <a:xfrm>
              <a:off x="6753225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9827296-D1B7-41CE-B777-83597909A4D5}"/>
                </a:ext>
              </a:extLst>
            </p:cNvPr>
            <p:cNvSpPr/>
            <p:nvPr/>
          </p:nvSpPr>
          <p:spPr>
            <a:xfrm>
              <a:off x="938212" y="2395538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BC8CFBB-8273-4E5F-BD8F-407314DF708A}"/>
                </a:ext>
              </a:extLst>
            </p:cNvPr>
            <p:cNvSpPr/>
            <p:nvPr/>
          </p:nvSpPr>
          <p:spPr>
            <a:xfrm>
              <a:off x="3286122" y="3085702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741889-D0E7-4480-8D0D-9D7F50A68910}"/>
                </a:ext>
              </a:extLst>
            </p:cNvPr>
            <p:cNvSpPr/>
            <p:nvPr/>
          </p:nvSpPr>
          <p:spPr>
            <a:xfrm>
              <a:off x="3286123" y="3800474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75581E-6B25-4989-8D43-99435F3EF051}"/>
                </a:ext>
              </a:extLst>
            </p:cNvPr>
            <p:cNvSpPr/>
            <p:nvPr/>
          </p:nvSpPr>
          <p:spPr>
            <a:xfrm>
              <a:off x="3286124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8D0B43-2189-4F0B-A76A-D8F26D0E9BFE}"/>
                </a:ext>
              </a:extLst>
            </p:cNvPr>
            <p:cNvSpPr/>
            <p:nvPr/>
          </p:nvSpPr>
          <p:spPr>
            <a:xfrm>
              <a:off x="2143125" y="5230019"/>
              <a:ext cx="328613" cy="328613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FBF1B040-D09F-4096-841E-8BA0C9B89B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815" y="3715664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EB2B233B-5015-44F4-87A1-E524646AE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666" y="4434557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lip Art Rock - Rock Clipart Transparent Background - Png Download #4610136">
              <a:extLst>
                <a:ext uri="{FF2B5EF4-FFF2-40B4-BE49-F238E27FC236}">
                  <a16:creationId xmlns:a16="http://schemas.microsoft.com/office/drawing/2014/main" id="{BAA34B3A-C46F-40EC-9510-A77054B80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2183" y="3753518"/>
              <a:ext cx="697523" cy="498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786D8A-B7F5-44D1-971D-D9D5CB1ED4D3}"/>
                </a:ext>
              </a:extLst>
            </p:cNvPr>
            <p:cNvCxnSpPr>
              <a:endCxn id="4" idx="2"/>
            </p:cNvCxnSpPr>
            <p:nvPr/>
          </p:nvCxnSpPr>
          <p:spPr>
            <a:xfrm>
              <a:off x="5203215" y="1299368"/>
              <a:ext cx="0" cy="44371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1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72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4" y="511124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183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07" y="5121494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/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for (x,y,0)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for (x,y,1)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467201-9A73-4B74-A79A-1A6FC1688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247" y="3687780"/>
                <a:ext cx="1710995" cy="923330"/>
              </a:xfrm>
              <a:prstGeom prst="rect">
                <a:avLst/>
              </a:prstGeom>
              <a:blipFill>
                <a:blip r:embed="rId18"/>
                <a:stretch>
                  <a:fillRect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1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1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1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42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can we fill in?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Everything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the same order as before.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55" y="2013171"/>
                <a:ext cx="2244011" cy="3108543"/>
              </a:xfrm>
              <a:prstGeom prst="rect">
                <a:avLst/>
              </a:prstGeom>
              <a:blipFill>
                <a:blip r:embed="rId11"/>
                <a:stretch>
                  <a:fillRect l="-5707" t="-1961" r="-570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03A629B-4E2D-46F3-9681-3AA26B8A7436}"/>
              </a:ext>
            </a:extLst>
          </p:cNvPr>
          <p:cNvSpPr txBox="1"/>
          <p:nvPr/>
        </p:nvSpPr>
        <p:spPr>
          <a:xfrm>
            <a:off x="9905687" y="5302386"/>
            <a:ext cx="2121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Entries are slightly different – we’re handling rocks differently.</a:t>
            </a:r>
          </a:p>
        </p:txBody>
      </p:sp>
    </p:spTree>
    <p:extLst>
      <p:ext uri="{BB962C8B-B14F-4D97-AF65-F5344CB8AC3E}">
        <p14:creationId xmlns:p14="http://schemas.microsoft.com/office/powerpoint/2010/main" val="13461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/?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/?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1095090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/?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0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540351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can we fill in?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Again from left to right, bottom to top, now 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4134909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2813-F084-4E21-870C-09B2E717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722113" cy="590415"/>
          </a:xfrm>
        </p:spPr>
        <p:txBody>
          <a:bodyPr/>
          <a:lstStyle/>
          <a:p>
            <a:r>
              <a:rPr lang="en-US" dirty="0" err="1"/>
              <a:t>Bells,Whistles</a:t>
            </a:r>
            <a:r>
              <a:rPr lang="en-US" dirty="0"/>
              <a:t>, and </a:t>
            </a:r>
            <a:r>
              <a:rPr lang="en-US" dirty="0" err="1"/>
              <a:t>optimiziation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3BE11-BA74-4D2A-87BE-630B4ADC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6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accent3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308712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 should Baby Yoda go left or down?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1/1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2/2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0/0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488" y="4394394"/>
                <a:ext cx="1185173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48" y="3685760"/>
                <a:ext cx="116582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  <m:r>
                        <a:rPr lang="en-US" sz="2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81" y="3731750"/>
                <a:ext cx="1165817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87BD737-F07D-459A-9751-B29ED5954DAF}"/>
              </a:ext>
            </a:extLst>
          </p:cNvPr>
          <p:cNvSpPr/>
          <p:nvPr/>
        </p:nvSpPr>
        <p:spPr>
          <a:xfrm>
            <a:off x="6032027" y="3618757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7D8E-030C-40B6-B066-463038848499}"/>
              </a:ext>
            </a:extLst>
          </p:cNvPr>
          <p:cNvSpPr/>
          <p:nvPr/>
        </p:nvSpPr>
        <p:spPr>
          <a:xfrm>
            <a:off x="7165919" y="219065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897C3B-7208-4E70-BB69-9433FBFB8E71}"/>
              </a:ext>
            </a:extLst>
          </p:cNvPr>
          <p:cNvSpPr/>
          <p:nvPr/>
        </p:nvSpPr>
        <p:spPr>
          <a:xfrm>
            <a:off x="568837" y="251060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22345F-BB3D-4199-B792-FC15AE1D2DB7}"/>
              </a:ext>
            </a:extLst>
          </p:cNvPr>
          <p:cNvSpPr/>
          <p:nvPr/>
        </p:nvSpPr>
        <p:spPr>
          <a:xfrm>
            <a:off x="3721347" y="292331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8FD43CA-73A1-445C-8229-5858D0BE1729}"/>
              </a:ext>
            </a:extLst>
          </p:cNvPr>
          <p:cNvSpPr/>
          <p:nvPr/>
        </p:nvSpPr>
        <p:spPr>
          <a:xfrm>
            <a:off x="3731510" y="3567443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59E1AB5-9A71-49E4-9535-061E8FDA8A10}"/>
              </a:ext>
            </a:extLst>
          </p:cNvPr>
          <p:cNvSpPr/>
          <p:nvPr/>
        </p:nvSpPr>
        <p:spPr>
          <a:xfrm>
            <a:off x="3680077" y="50406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74A8E01A-541A-4BC5-A26B-AD27278A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02" y="3615191"/>
            <a:ext cx="393408" cy="28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48C5036-43AC-4847-A3D3-5E5A96CB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220" y="4309267"/>
            <a:ext cx="431740" cy="3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FCEC865-C811-4726-873A-8BF738C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620" y="3615191"/>
            <a:ext cx="315325" cy="2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D8E5DF8F-915E-4169-AEBC-B02B774AE1D3}"/>
              </a:ext>
            </a:extLst>
          </p:cNvPr>
          <p:cNvSpPr/>
          <p:nvPr/>
        </p:nvSpPr>
        <p:spPr>
          <a:xfrm>
            <a:off x="2541813" y="503433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EF1239A-EF65-4DF7-9DBC-F7BF65F3822D}"/>
              </a:ext>
            </a:extLst>
          </p:cNvPr>
          <p:cNvCxnSpPr/>
          <p:nvPr/>
        </p:nvCxnSpPr>
        <p:spPr>
          <a:xfrm>
            <a:off x="5228574" y="126798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BEE1-4596-4421-8753-DE549168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Way to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5366E-ECA8-49A8-90BA-DAB88AA91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you’re taking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dirty="0"/>
              <a:t> in the recursive case, you can also record which option gave you the max.</a:t>
            </a:r>
          </a:p>
          <a:p>
            <a:r>
              <a:rPr lang="en-US" dirty="0"/>
              <a:t>That’s the way to go.</a:t>
            </a:r>
          </a:p>
          <a:p>
            <a:endParaRPr lang="en-US" dirty="0"/>
          </a:p>
          <a:p>
            <a:r>
              <a:rPr lang="en-US" dirty="0"/>
              <a:t>We’ll ask you to do that once…but for the most part we’ll just have you find the number.</a:t>
            </a:r>
          </a:p>
        </p:txBody>
      </p:sp>
    </p:spTree>
    <p:extLst>
      <p:ext uri="{BB962C8B-B14F-4D97-AF65-F5344CB8AC3E}">
        <p14:creationId xmlns:p14="http://schemas.microsoft.com/office/powerpoint/2010/main" val="1742028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72E-F304-4EF0-B3D2-77ACED13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8CBE-6903-4FA8-BD40-8D4536EFF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all that memory?</a:t>
            </a:r>
          </a:p>
          <a:p>
            <a:endParaRPr lang="en-US" dirty="0"/>
          </a:p>
          <a:p>
            <a:r>
              <a:rPr lang="en-US" dirty="0"/>
              <a:t>Let’s go back to the simple version (no using the Force)</a:t>
            </a:r>
          </a:p>
        </p:txBody>
      </p:sp>
    </p:spTree>
    <p:extLst>
      <p:ext uri="{BB962C8B-B14F-4D97-AF65-F5344CB8AC3E}">
        <p14:creationId xmlns:p14="http://schemas.microsoft.com/office/powerpoint/2010/main" val="1336925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What values do we need to keep around?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510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/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one spot left and one down.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Keep one full row, and a partially full row around.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memory.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BEFEA4A-0EEE-43B9-B68A-EEE95EC2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10" y="2274940"/>
                <a:ext cx="2338114" cy="3970318"/>
              </a:xfrm>
              <a:prstGeom prst="rect">
                <a:avLst/>
              </a:prstGeom>
              <a:blipFill>
                <a:blip r:embed="rId11"/>
                <a:stretch>
                  <a:fillRect l="-5483" t="-1536" r="-4439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6520777" y="2935810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6AFA93-BF66-404E-A22F-5879EE403EC7}"/>
              </a:ext>
            </a:extLst>
          </p:cNvPr>
          <p:cNvCxnSpPr>
            <a:stCxn id="3" idx="1"/>
          </p:cNvCxnSpPr>
          <p:nvPr/>
        </p:nvCxnSpPr>
        <p:spPr>
          <a:xfrm flipH="1">
            <a:off x="6027722" y="3185902"/>
            <a:ext cx="49305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19DA4F2-40E9-4104-8145-A5D75CEE36D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6956002" y="3435994"/>
            <a:ext cx="1" cy="34533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43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0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 that handled the logs last time.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7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2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3608</TotalTime>
  <Words>3210</Words>
  <Application>Microsoft Office PowerPoint</Application>
  <PresentationFormat>Widescreen</PresentationFormat>
  <Paragraphs>754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Dynamic Programming</vt:lpstr>
      <vt:lpstr>Baby Yoda Searching</vt:lpstr>
      <vt:lpstr>Baby Yoda Searching</vt:lpstr>
      <vt:lpstr>A Recursive Function</vt:lpstr>
      <vt:lpstr>Recursive Baby Yoda</vt:lpstr>
      <vt:lpstr>Recurrence Form</vt:lpstr>
      <vt:lpstr>Analyzing the recursive function</vt:lpstr>
      <vt:lpstr>Analyzing the recursive function</vt:lpstr>
      <vt:lpstr>Tree Method, Maybe…</vt:lpstr>
      <vt:lpstr>Tree Method</vt:lpstr>
      <vt:lpstr>Speedup</vt:lpstr>
      <vt:lpstr>Activity</vt:lpstr>
      <vt:lpstr>Speedup</vt:lpstr>
      <vt:lpstr>Baby Yoda Searching</vt:lpstr>
      <vt:lpstr>Going Bottom-up</vt:lpstr>
      <vt:lpstr>Baby Yoda Searching</vt:lpstr>
      <vt:lpstr>Baby Yoda Searching</vt:lpstr>
      <vt:lpstr>Baby Yoda Searching</vt:lpstr>
      <vt:lpstr>Baby Yoda Searching</vt:lpstr>
      <vt:lpstr>What order?</vt:lpstr>
      <vt:lpstr>Pseudocode</vt:lpstr>
      <vt:lpstr>Why Switch To Iterative?</vt:lpstr>
      <vt:lpstr>Modifying Problems</vt:lpstr>
      <vt:lpstr>Updating the Problem</vt:lpstr>
      <vt:lpstr>Updating the Problem</vt:lpstr>
      <vt:lpstr>Updating the Problem</vt:lpstr>
      <vt:lpstr>Updating the Problem</vt:lpstr>
      <vt:lpstr>Baby Yoda Searching</vt:lpstr>
      <vt:lpstr>Baby Yoda Searching</vt:lpstr>
      <vt:lpstr>Baby Yoda Searching</vt:lpstr>
      <vt:lpstr>Baby Yoda Searching</vt:lpstr>
      <vt:lpstr>Baby Yoda Searching</vt:lpstr>
      <vt:lpstr>Dynamic Programming Process</vt:lpstr>
      <vt:lpstr>Bells,Whistles, and optimiziation</vt:lpstr>
      <vt:lpstr>Baby Yoda Searching</vt:lpstr>
      <vt:lpstr>Which Way to Go</vt:lpstr>
      <vt:lpstr>Optimizing</vt:lpstr>
      <vt:lpstr>Recurrence Form</vt:lpstr>
      <vt:lpstr>Baby Yoda Searching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49</cp:revision>
  <cp:lastPrinted>2024-01-29T18:19:25Z</cp:lastPrinted>
  <dcterms:created xsi:type="dcterms:W3CDTF">2021-01-29T22:48:48Z</dcterms:created>
  <dcterms:modified xsi:type="dcterms:W3CDTF">2024-01-29T18:20:42Z</dcterms:modified>
</cp:coreProperties>
</file>