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4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5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notesSlides/notesSlide6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7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8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9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10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11" r:id="rId3"/>
    <p:sldId id="328" r:id="rId4"/>
    <p:sldId id="327" r:id="rId5"/>
    <p:sldId id="312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13" r:id="rId14"/>
    <p:sldId id="314" r:id="rId15"/>
    <p:sldId id="315" r:id="rId16"/>
    <p:sldId id="316" r:id="rId17"/>
    <p:sldId id="325" r:id="rId18"/>
    <p:sldId id="317" r:id="rId19"/>
    <p:sldId id="326" r:id="rId20"/>
    <p:sldId id="257" r:id="rId21"/>
    <p:sldId id="258" r:id="rId22"/>
    <p:sldId id="259" r:id="rId23"/>
    <p:sldId id="260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9" r:id="rId32"/>
    <p:sldId id="268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8" r:id="rId41"/>
    <p:sldId id="277" r:id="rId42"/>
    <p:sldId id="279" r:id="rId43"/>
    <p:sldId id="280" r:id="rId44"/>
    <p:sldId id="281" r:id="rId45"/>
    <p:sldId id="282" r:id="rId46"/>
    <p:sldId id="283" r:id="rId47"/>
    <p:sldId id="304" r:id="rId48"/>
    <p:sldId id="28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0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2.721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5.65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23:43:17.38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FD8BA-ABF7-4B3A-A1A9-5F2098762E6B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6F18E-015D-4091-A0A9-64ABEEE0D3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049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2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204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37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7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39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4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83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6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91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https://1.bp.blogspot.com/-XxfNI65zLnU/Xc98O96LVnI/AAAAAAAAGFY/Xsmd7IMlIrEltYONCdGKk1hqPw1BgL3ggCLcBGAsYHQ/s1600/Mandalorian.jpg</a:t>
            </a:r>
          </a:p>
          <a:p>
            <a:r>
              <a:rPr lang="en-US" dirty="0"/>
              <a:t>http://www.pngmart.com/image/161116/png/161115</a:t>
            </a:r>
          </a:p>
          <a:p>
            <a:r>
              <a:rPr lang="en-US" dirty="0"/>
              <a:t>https://www.pikpng.com/pngvi/hiTxbbR_clip-art-rock-rock-clipart-transparent-background-png-download/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A72D-8EE3-42C5-97CD-E0D311C17BA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B56024F-716C-4544-85CB-4CC5E257A4C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85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0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506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795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915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6068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94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76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0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024F-716C-4544-85CB-4CC5E257A4C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253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EB56024F-716C-4544-85CB-4CC5E257A4CA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5A5AB302-AB13-4C73-BF7B-9DEBC8C9818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84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mbc-comics.com/comic/mathematician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3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4.jpeg"/><Relationship Id="rId10" Type="http://schemas.openxmlformats.org/officeDocument/2006/relationships/image" Target="../media/image70.png"/><Relationship Id="rId4" Type="http://schemas.openxmlformats.org/officeDocument/2006/relationships/image" Target="../media/image10.png"/><Relationship Id="rId9" Type="http://schemas.openxmlformats.org/officeDocument/2006/relationships/customXml" Target="../ink/ink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3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Relationship Id="rId9" Type="http://schemas.openxmlformats.org/officeDocument/2006/relationships/customXml" Target="../ink/ink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3" Type="http://schemas.openxmlformats.org/officeDocument/2006/relationships/image" Target="../media/image3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Relationship Id="rId9" Type="http://schemas.openxmlformats.org/officeDocument/2006/relationships/customXml" Target="../ink/ink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3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Relationship Id="rId9" Type="http://schemas.openxmlformats.org/officeDocument/2006/relationships/customXml" Target="../ink/ink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3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Relationship Id="rId9" Type="http://schemas.openxmlformats.org/officeDocument/2006/relationships/customXml" Target="../ink/ink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Relationship Id="rId9" Type="http://schemas.openxmlformats.org/officeDocument/2006/relationships/customXml" Target="../ink/ink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13" Type="http://schemas.openxmlformats.org/officeDocument/2006/relationships/image" Target="../media/image220.png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12" Type="http://schemas.openxmlformats.org/officeDocument/2006/relationships/image" Target="../media/image210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.xml"/><Relationship Id="rId11" Type="http://schemas.openxmlformats.org/officeDocument/2006/relationships/image" Target="../media/image12.png"/><Relationship Id="rId5" Type="http://schemas.openxmlformats.org/officeDocument/2006/relationships/image" Target="../media/image4.jpeg"/><Relationship Id="rId15" Type="http://schemas.openxmlformats.org/officeDocument/2006/relationships/image" Target="../media/image240.png"/><Relationship Id="rId10" Type="http://schemas.openxmlformats.org/officeDocument/2006/relationships/image" Target="../media/image190.png"/><Relationship Id="rId4" Type="http://schemas.openxmlformats.org/officeDocument/2006/relationships/image" Target="../media/image10.png"/><Relationship Id="rId9" Type="http://schemas.openxmlformats.org/officeDocument/2006/relationships/customXml" Target="../ink/ink21.xml"/><Relationship Id="rId14" Type="http://schemas.openxmlformats.org/officeDocument/2006/relationships/image" Target="../media/image2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.xml"/><Relationship Id="rId13" Type="http://schemas.openxmlformats.org/officeDocument/2006/relationships/image" Target="../media/image220.png"/><Relationship Id="rId18" Type="http://schemas.openxmlformats.org/officeDocument/2006/relationships/image" Target="../media/image30.png"/><Relationship Id="rId3" Type="http://schemas.openxmlformats.org/officeDocument/2006/relationships/image" Target="../media/image3.jpe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24" Type="http://schemas.openxmlformats.org/officeDocument/2006/relationships/image" Target="../media/image36.png"/><Relationship Id="rId11" Type="http://schemas.openxmlformats.org/officeDocument/2006/relationships/image" Target="../media/image28.png"/><Relationship Id="rId5" Type="http://schemas.openxmlformats.org/officeDocument/2006/relationships/image" Target="../media/image4.jpe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10" Type="http://schemas.openxmlformats.org/officeDocument/2006/relationships/image" Target="../media/image27.png"/><Relationship Id="rId19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openxmlformats.org/officeDocument/2006/relationships/customXml" Target="../ink/ink24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.xml"/><Relationship Id="rId13" Type="http://schemas.openxmlformats.org/officeDocument/2006/relationships/image" Target="../media/image220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3.jpe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5.png"/><Relationship Id="rId20" Type="http://schemas.openxmlformats.org/officeDocument/2006/relationships/image" Target="../media/image40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24" Type="http://schemas.openxmlformats.org/officeDocument/2006/relationships/image" Target="../media/image36.png"/><Relationship Id="rId5" Type="http://schemas.openxmlformats.org/officeDocument/2006/relationships/image" Target="../media/image4.jpe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28" Type="http://schemas.openxmlformats.org/officeDocument/2006/relationships/image" Target="../media/image43.pn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10.png"/><Relationship Id="rId9" Type="http://schemas.openxmlformats.org/officeDocument/2006/relationships/customXml" Target="../ink/ink27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.xml"/><Relationship Id="rId13" Type="http://schemas.openxmlformats.org/officeDocument/2006/relationships/image" Target="../media/image220.png"/><Relationship Id="rId18" Type="http://schemas.openxmlformats.org/officeDocument/2006/relationships/image" Target="../media/image38.png"/><Relationship Id="rId26" Type="http://schemas.openxmlformats.org/officeDocument/2006/relationships/image" Target="../media/image41.png"/><Relationship Id="rId3" Type="http://schemas.openxmlformats.org/officeDocument/2006/relationships/image" Target="../media/image45.png"/><Relationship Id="rId21" Type="http://schemas.openxmlformats.org/officeDocument/2006/relationships/image" Target="../media/image33.png"/><Relationship Id="rId7" Type="http://schemas.openxmlformats.org/officeDocument/2006/relationships/image" Target="../media/image18.png"/><Relationship Id="rId12" Type="http://schemas.openxmlformats.org/officeDocument/2006/relationships/image" Target="../media/image47.png"/><Relationship Id="rId17" Type="http://schemas.openxmlformats.org/officeDocument/2006/relationships/image" Target="../media/image26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46.png"/><Relationship Id="rId24" Type="http://schemas.openxmlformats.org/officeDocument/2006/relationships/image" Target="../media/image36.png"/><Relationship Id="rId5" Type="http://schemas.openxmlformats.org/officeDocument/2006/relationships/image" Target="../media/image10.png"/><Relationship Id="rId15" Type="http://schemas.openxmlformats.org/officeDocument/2006/relationships/image" Target="../media/image240.png"/><Relationship Id="rId23" Type="http://schemas.openxmlformats.org/officeDocument/2006/relationships/image" Target="../media/image35.png"/><Relationship Id="rId28" Type="http://schemas.openxmlformats.org/officeDocument/2006/relationships/image" Target="../media/image440.png"/><Relationship Id="rId10" Type="http://schemas.openxmlformats.org/officeDocument/2006/relationships/image" Target="../media/image27.png"/><Relationship Id="rId19" Type="http://schemas.openxmlformats.org/officeDocument/2006/relationships/image" Target="../media/image39.png"/><Relationship Id="rId4" Type="http://schemas.openxmlformats.org/officeDocument/2006/relationships/image" Target="../media/image3.jpeg"/><Relationship Id="rId9" Type="http://schemas.openxmlformats.org/officeDocument/2006/relationships/customXml" Target="../ink/ink30.xml"/><Relationship Id="rId14" Type="http://schemas.openxmlformats.org/officeDocument/2006/relationships/image" Target="../media/image230.png"/><Relationship Id="rId22" Type="http://schemas.openxmlformats.org/officeDocument/2006/relationships/image" Target="../media/image34.png"/><Relationship Id="rId27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77DDE-D786-643A-5E28-E69BFDE074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D&amp;C wrap; Dynamic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0187C-19B2-9DD2-4C4D-EB41DCC72B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417 Winter 24</a:t>
            </a:r>
          </a:p>
          <a:p>
            <a:r>
              <a:rPr lang="en-US" dirty="0"/>
              <a:t>Lecture 10</a:t>
            </a:r>
          </a:p>
        </p:txBody>
      </p:sp>
    </p:spTree>
    <p:extLst>
      <p:ext uri="{BB962C8B-B14F-4D97-AF65-F5344CB8AC3E}">
        <p14:creationId xmlns:p14="http://schemas.microsoft.com/office/powerpoint/2010/main" val="1098983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E852-B181-169B-1D61-71B4E2A0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AEACD-4DDF-ACB9-C62D-E17240150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1373"/>
          </a:xfrm>
        </p:spPr>
        <p:txBody>
          <a:bodyPr/>
          <a:lstStyle/>
          <a:p>
            <a:r>
              <a:rPr lang="en-US" dirty="0"/>
              <a:t>Imagine I asked you to multiply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ACAAA-C361-5C63-9146-3B7B252EA185}"/>
                  </a:ext>
                </a:extLst>
              </p:cNvPr>
              <p:cNvSpPr txBox="1"/>
              <p:nvPr/>
            </p:nvSpPr>
            <p:spPr>
              <a:xfrm>
                <a:off x="1871932" y="2293393"/>
                <a:ext cx="13025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12345</m:t>
                      </m:r>
                    </m:oMath>
                  </m:oMathPara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67210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ACAAA-C361-5C63-9146-3B7B252E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32" y="2293393"/>
                <a:ext cx="1302589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2B5C31-987B-8C78-75A4-5DACCF61A509}"/>
                  </a:ext>
                </a:extLst>
              </p:cNvPr>
              <p:cNvSpPr txBox="1"/>
              <p:nvPr/>
            </p:nvSpPr>
            <p:spPr>
              <a:xfrm>
                <a:off x="1302588" y="3408197"/>
                <a:ext cx="1897812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00000</m:t>
                    </m:r>
                  </m:oMath>
                </a14:m>
                <a:r>
                  <a:rPr lang="en-US" sz="3200" b="0" dirty="0"/>
                  <a:t>  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12345</m:t>
                    </m:r>
                  </m:oMath>
                </a14:m>
                <a:r>
                  <a:rPr lang="en-US" sz="3200" dirty="0"/>
                  <a:t>-  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24690</m:t>
                    </m:r>
                  </m:oMath>
                </a14:m>
                <a:r>
                  <a:rPr lang="en-US" sz="3200" dirty="0"/>
                  <a:t>- -</a:t>
                </a:r>
              </a:p>
              <a:p>
                <a:pPr algn="r"/>
                <a:r>
                  <a:rPr lang="en-US" sz="3200" dirty="0"/>
                  <a:t>… 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2B5C31-987B-8C78-75A4-5DACCF61A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588" y="3408197"/>
                <a:ext cx="1897812" cy="2062103"/>
              </a:xfrm>
              <a:prstGeom prst="rect">
                <a:avLst/>
              </a:prstGeom>
              <a:blipFill>
                <a:blip r:embed="rId3"/>
                <a:stretch>
                  <a:fillRect r="-19936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CDBB8C-8267-8B42-92F4-C8011541B72B}"/>
              </a:ext>
            </a:extLst>
          </p:cNvPr>
          <p:cNvCxnSpPr/>
          <p:nvPr/>
        </p:nvCxnSpPr>
        <p:spPr>
          <a:xfrm flipH="1">
            <a:off x="1233577" y="3368294"/>
            <a:ext cx="20703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ross 7">
            <a:extLst>
              <a:ext uri="{FF2B5EF4-FFF2-40B4-BE49-F238E27FC236}">
                <a16:creationId xmlns:a16="http://schemas.microsoft.com/office/drawing/2014/main" id="{247748AC-0D16-9B36-5F62-0A2DD81A8C8F}"/>
              </a:ext>
            </a:extLst>
          </p:cNvPr>
          <p:cNvSpPr/>
          <p:nvPr/>
        </p:nvSpPr>
        <p:spPr>
          <a:xfrm rot="2461580">
            <a:off x="1299138" y="2943653"/>
            <a:ext cx="319177" cy="319177"/>
          </a:xfrm>
          <a:prstGeom prst="plus">
            <a:avLst>
              <a:gd name="adj" fmla="val 42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D8C8A-C09B-189A-E52D-840B897DBDB4}"/>
              </a:ext>
            </a:extLst>
          </p:cNvPr>
          <p:cNvSpPr txBox="1"/>
          <p:nvPr/>
        </p:nvSpPr>
        <p:spPr>
          <a:xfrm>
            <a:off x="3942272" y="2389517"/>
            <a:ext cx="71944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Take the ones place, multiply digit-by-digit.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Take the 10’s place, multiply digit-by-digit, and shift answer by 10.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Take the 100’s place, multiply digit-by-digit, and shift the answer by 100.</a:t>
            </a:r>
          </a:p>
        </p:txBody>
      </p:sp>
    </p:spTree>
    <p:extLst>
      <p:ext uri="{BB962C8B-B14F-4D97-AF65-F5344CB8AC3E}">
        <p14:creationId xmlns:p14="http://schemas.microsoft.com/office/powerpoint/2010/main" val="2393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E852-B181-169B-1D61-71B4E2A0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AEACD-4DDF-ACB9-C62D-E17240150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701373"/>
          </a:xfrm>
        </p:spPr>
        <p:txBody>
          <a:bodyPr/>
          <a:lstStyle/>
          <a:p>
            <a:r>
              <a:rPr lang="en-US" dirty="0"/>
              <a:t>Now imagine they’re in base 1000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ACAAA-C361-5C63-9146-3B7B252EA185}"/>
                  </a:ext>
                </a:extLst>
              </p:cNvPr>
              <p:cNvSpPr txBox="1"/>
              <p:nvPr/>
            </p:nvSpPr>
            <p:spPr>
              <a:xfrm>
                <a:off x="1871932" y="2293393"/>
                <a:ext cx="130258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12345</m:t>
                      </m:r>
                    </m:oMath>
                  </m:oMathPara>
                </a14:m>
                <a:endParaRPr lang="en-US" sz="32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67210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6ACAAA-C361-5C63-9146-3B7B252EA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932" y="2293393"/>
                <a:ext cx="1302589" cy="1077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CDBB8C-8267-8B42-92F4-C8011541B72B}"/>
              </a:ext>
            </a:extLst>
          </p:cNvPr>
          <p:cNvCxnSpPr/>
          <p:nvPr/>
        </p:nvCxnSpPr>
        <p:spPr>
          <a:xfrm flipH="1">
            <a:off x="1233577" y="3368294"/>
            <a:ext cx="207034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ross 7">
            <a:extLst>
              <a:ext uri="{FF2B5EF4-FFF2-40B4-BE49-F238E27FC236}">
                <a16:creationId xmlns:a16="http://schemas.microsoft.com/office/drawing/2014/main" id="{247748AC-0D16-9B36-5F62-0A2DD81A8C8F}"/>
              </a:ext>
            </a:extLst>
          </p:cNvPr>
          <p:cNvSpPr/>
          <p:nvPr/>
        </p:nvSpPr>
        <p:spPr>
          <a:xfrm rot="2461580">
            <a:off x="1299138" y="2943653"/>
            <a:ext cx="319177" cy="319177"/>
          </a:xfrm>
          <a:prstGeom prst="plus">
            <a:avLst>
              <a:gd name="adj" fmla="val 421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CD8C8A-C09B-189A-E52D-840B897DBDB4}"/>
              </a:ext>
            </a:extLst>
          </p:cNvPr>
          <p:cNvSpPr txBox="1"/>
          <p:nvPr/>
        </p:nvSpPr>
        <p:spPr>
          <a:xfrm>
            <a:off x="3942272" y="2389517"/>
            <a:ext cx="71944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Take the ones place, multiply digit-by-digit.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Take the 1000’s place, multiply digit-by-digit, and shift answer by 1000.</a:t>
            </a:r>
          </a:p>
        </p:txBody>
      </p:sp>
    </p:spTree>
    <p:extLst>
      <p:ext uri="{BB962C8B-B14F-4D97-AF65-F5344CB8AC3E}">
        <p14:creationId xmlns:p14="http://schemas.microsoft.com/office/powerpoint/2010/main" val="21230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71B1-6E5C-6490-D653-E3439185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Alright…so…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8264-084C-6EBA-0165-434C61F031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multiply in a different way, why should you care?</a:t>
            </a:r>
          </a:p>
          <a:p>
            <a:r>
              <a:rPr lang="en-US" dirty="0"/>
              <a:t>It’s going to let us divide-and-conquer multiplication.</a:t>
            </a:r>
          </a:p>
        </p:txBody>
      </p:sp>
    </p:spTree>
    <p:extLst>
      <p:ext uri="{BB962C8B-B14F-4D97-AF65-F5344CB8AC3E}">
        <p14:creationId xmlns:p14="http://schemas.microsoft.com/office/powerpoint/2010/main" val="319262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782A-9BB1-4891-A756-E7C33E8E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85045-FB3D-43DA-ABB7-1FBF556AB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7017866" cy="36505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you need to multiply </a:t>
                </a:r>
                <a:r>
                  <a:rPr lang="en-US" b="1" dirty="0"/>
                  <a:t>really </a:t>
                </a:r>
                <a:r>
                  <a:rPr lang="en-US" dirty="0"/>
                  <a:t>big numbers.</a:t>
                </a:r>
              </a:p>
              <a:p>
                <a:r>
                  <a:rPr lang="en-US" dirty="0"/>
                  <a:t>Much bigger than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ints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dirty="0"/>
                  <a:t>Split the n bit numbers in half</a:t>
                </a:r>
              </a:p>
              <a:p>
                <a:r>
                  <a:rPr lang="en-US" dirty="0"/>
                  <a:t>Think of them as written in base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/2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would the “normal” multiplication algorithm do?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85045-FB3D-43DA-ABB7-1FBF556AB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7017866" cy="3650508"/>
              </a:xfrm>
              <a:blipFill>
                <a:blip r:embed="rId2"/>
                <a:stretch>
                  <a:fillRect l="-868" t="-3506" b="-1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3583F6D-10C5-448F-8CC4-AF1B7D1AB093}"/>
              </a:ext>
            </a:extLst>
          </p:cNvPr>
          <p:cNvSpPr txBox="1"/>
          <p:nvPr/>
        </p:nvSpPr>
        <p:spPr>
          <a:xfrm>
            <a:off x="7823089" y="2810778"/>
            <a:ext cx="1289538" cy="5232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x_1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0EB28-F116-4116-9F21-25D79240981B}"/>
              </a:ext>
            </a:extLst>
          </p:cNvPr>
          <p:cNvSpPr txBox="1"/>
          <p:nvPr/>
        </p:nvSpPr>
        <p:spPr>
          <a:xfrm>
            <a:off x="9999673" y="2810778"/>
            <a:ext cx="1289538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x_0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410A3-7D0C-4782-87C7-4C0A0218F3BF}"/>
              </a:ext>
            </a:extLst>
          </p:cNvPr>
          <p:cNvSpPr txBox="1"/>
          <p:nvPr/>
        </p:nvSpPr>
        <p:spPr>
          <a:xfrm>
            <a:off x="7823089" y="3882060"/>
            <a:ext cx="1289538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y_1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FAB68-7C2D-4B5D-BEB3-B5E19FC0BFB6}"/>
              </a:ext>
            </a:extLst>
          </p:cNvPr>
          <p:cNvSpPr txBox="1"/>
          <p:nvPr/>
        </p:nvSpPr>
        <p:spPr>
          <a:xfrm>
            <a:off x="9999673" y="3882060"/>
            <a:ext cx="1289538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y_0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258995-28CC-4087-9294-4B8EF350E279}"/>
              </a:ext>
            </a:extLst>
          </p:cNvPr>
          <p:cNvCxnSpPr/>
          <p:nvPr/>
        </p:nvCxnSpPr>
        <p:spPr>
          <a:xfrm flipH="1">
            <a:off x="6983506" y="4688541"/>
            <a:ext cx="48723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D1B323-D404-4E35-B0F4-70A43406D5C0}"/>
              </a:ext>
            </a:extLst>
          </p:cNvPr>
          <p:cNvSpPr txBox="1"/>
          <p:nvPr/>
        </p:nvSpPr>
        <p:spPr>
          <a:xfrm>
            <a:off x="10125635" y="4912659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x_0y_0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D1BAD-4FB8-49D1-AC5A-46F26AA1D047}"/>
              </a:ext>
            </a:extLst>
          </p:cNvPr>
          <p:cNvSpPr txBox="1"/>
          <p:nvPr/>
        </p:nvSpPr>
        <p:spPr>
          <a:xfrm>
            <a:off x="7979101" y="4912659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x_1y_0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B54E3-A566-44F7-B99D-E74778D8C8E9}"/>
              </a:ext>
            </a:extLst>
          </p:cNvPr>
          <p:cNvSpPr txBox="1"/>
          <p:nvPr/>
        </p:nvSpPr>
        <p:spPr>
          <a:xfrm>
            <a:off x="7979101" y="5536886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x_0y_1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BE8601-7EBF-4C1B-98CA-4F9138701258}"/>
              </a:ext>
            </a:extLst>
          </p:cNvPr>
          <p:cNvSpPr txBox="1"/>
          <p:nvPr/>
        </p:nvSpPr>
        <p:spPr>
          <a:xfrm>
            <a:off x="6659513" y="5536886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x_1y_1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F02651-FED5-44A0-B530-9974D9DAF5DA}"/>
              </a:ext>
            </a:extLst>
          </p:cNvPr>
          <p:cNvSpPr txBox="1"/>
          <p:nvPr/>
        </p:nvSpPr>
        <p:spPr>
          <a:xfrm>
            <a:off x="869231" y="5446154"/>
            <a:ext cx="511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 multiplications, i.e. 4 recursive calls. </a:t>
            </a:r>
          </a:p>
        </p:txBody>
      </p:sp>
    </p:spTree>
    <p:extLst>
      <p:ext uri="{BB962C8B-B14F-4D97-AF65-F5344CB8AC3E}">
        <p14:creationId xmlns:p14="http://schemas.microsoft.com/office/powerpoint/2010/main" val="1290768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8782A-9BB1-4891-A756-E7C33E8EE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Application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85045-FB3D-43DA-ABB7-1FBF556AB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7017866" cy="365050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If n bits is too many to multiply in one step (e.g. it’s more than one byte, or whatever your processor does in one cycle)</a:t>
                </a:r>
              </a:p>
              <a:p>
                <a:r>
                  <a:rPr lang="en-US" dirty="0"/>
                  <a:t>Recurse! Running time?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large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fits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one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byte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285045-FB3D-43DA-ABB7-1FBF556AB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7017866" cy="3650508"/>
              </a:xfrm>
              <a:blipFill>
                <a:blip r:embed="rId2"/>
                <a:stretch>
                  <a:fillRect l="-1128" t="-2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3583F6D-10C5-448F-8CC4-AF1B7D1AB093}"/>
              </a:ext>
            </a:extLst>
          </p:cNvPr>
          <p:cNvSpPr txBox="1"/>
          <p:nvPr/>
        </p:nvSpPr>
        <p:spPr>
          <a:xfrm>
            <a:off x="8002382" y="1354005"/>
            <a:ext cx="1289538" cy="523220"/>
          </a:xfrm>
          <a:prstGeom prst="rect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x_1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0EB28-F116-4116-9F21-25D79240981B}"/>
              </a:ext>
            </a:extLst>
          </p:cNvPr>
          <p:cNvSpPr txBox="1"/>
          <p:nvPr/>
        </p:nvSpPr>
        <p:spPr>
          <a:xfrm>
            <a:off x="10178966" y="1354005"/>
            <a:ext cx="1289538" cy="52322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x_0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E410A3-7D0C-4782-87C7-4C0A0218F3BF}"/>
              </a:ext>
            </a:extLst>
          </p:cNvPr>
          <p:cNvSpPr txBox="1"/>
          <p:nvPr/>
        </p:nvSpPr>
        <p:spPr>
          <a:xfrm>
            <a:off x="8002382" y="2425287"/>
            <a:ext cx="1289538" cy="52322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y_1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8FAB68-7C2D-4B5D-BEB3-B5E19FC0BFB6}"/>
              </a:ext>
            </a:extLst>
          </p:cNvPr>
          <p:cNvSpPr txBox="1"/>
          <p:nvPr/>
        </p:nvSpPr>
        <p:spPr>
          <a:xfrm>
            <a:off x="10178966" y="2425287"/>
            <a:ext cx="1289538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y_0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258995-28CC-4087-9294-4B8EF350E279}"/>
              </a:ext>
            </a:extLst>
          </p:cNvPr>
          <p:cNvCxnSpPr/>
          <p:nvPr/>
        </p:nvCxnSpPr>
        <p:spPr>
          <a:xfrm flipH="1">
            <a:off x="7162799" y="3231768"/>
            <a:ext cx="48723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3D1B323-D404-4E35-B0F4-70A43406D5C0}"/>
              </a:ext>
            </a:extLst>
          </p:cNvPr>
          <p:cNvSpPr txBox="1"/>
          <p:nvPr/>
        </p:nvSpPr>
        <p:spPr>
          <a:xfrm>
            <a:off x="10304928" y="3455886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x_0y_0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5D1BAD-4FB8-49D1-AC5A-46F26AA1D047}"/>
              </a:ext>
            </a:extLst>
          </p:cNvPr>
          <p:cNvSpPr txBox="1"/>
          <p:nvPr/>
        </p:nvSpPr>
        <p:spPr>
          <a:xfrm>
            <a:off x="8158394" y="3455886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x_1y_0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4B54E3-A566-44F7-B99D-E74778D8C8E9}"/>
              </a:ext>
            </a:extLst>
          </p:cNvPr>
          <p:cNvSpPr txBox="1"/>
          <p:nvPr/>
        </p:nvSpPr>
        <p:spPr>
          <a:xfrm>
            <a:off x="8158394" y="4080113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x_0y_1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BE8601-7EBF-4C1B-98CA-4F9138701258}"/>
              </a:ext>
            </a:extLst>
          </p:cNvPr>
          <p:cNvSpPr txBox="1"/>
          <p:nvPr/>
        </p:nvSpPr>
        <p:spPr>
          <a:xfrm>
            <a:off x="6838806" y="4080113"/>
            <a:ext cx="1163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x_1y_1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F02651-FED5-44A0-B530-9974D9DAF5DA}"/>
                  </a:ext>
                </a:extLst>
              </p:cNvPr>
              <p:cNvSpPr txBox="1"/>
              <p:nvPr/>
            </p:nvSpPr>
            <p:spPr>
              <a:xfrm>
                <a:off x="575239" y="4923496"/>
                <a:ext cx="6315636" cy="1200329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It 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time to add 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bit numbers – they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bytes! </a:t>
                </a:r>
              </a:p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(Why have you never seen this before? We assumed our numbers were </a:t>
                </a:r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ints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where the number of bytes is a constant)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7F02651-FED5-44A0-B530-9974D9DAF5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4923496"/>
                <a:ext cx="6315636" cy="1200329"/>
              </a:xfrm>
              <a:prstGeom prst="rect">
                <a:avLst/>
              </a:prstGeom>
              <a:blipFill>
                <a:blip r:embed="rId3"/>
                <a:stretch>
                  <a:fillRect l="-576" t="-1485" b="-5941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FAA430-FE52-403C-BA9B-193B5293D3BE}"/>
                  </a:ext>
                </a:extLst>
              </p:cNvPr>
              <p:cNvSpPr txBox="1"/>
              <p:nvPr/>
            </p:nvSpPr>
            <p:spPr>
              <a:xfrm>
                <a:off x="7655859" y="5185594"/>
                <a:ext cx="4106639" cy="509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Overall 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FAA430-FE52-403C-BA9B-193B5293D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859" y="5185594"/>
                <a:ext cx="4106639" cy="509178"/>
              </a:xfrm>
              <a:prstGeom prst="rect">
                <a:avLst/>
              </a:prstGeom>
              <a:blipFill>
                <a:blip r:embed="rId4"/>
                <a:stretch>
                  <a:fillRect l="-2374" t="-4819" b="-2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104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ABEC-3A12-483E-820C-5705088D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Clever Trick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0E5C3-A992-4AAA-A220-33CF654F32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We need to find x_1y_0 + x_0y_1.</a:t>
                </a:r>
              </a:p>
              <a:p>
                <a:r>
                  <a:rPr lang="en-US" dirty="0"/>
                  <a:t>Does that look familiar? It’s the middle to terms when you FOIL</a:t>
                </a:r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 we need to find the overall multiplication?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𝛼𝛽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𝛼𝛽</m:t>
                    </m:r>
                  </m:oMath>
                </a14:m>
                <a:r>
                  <a:rPr lang="en-US" dirty="0"/>
                  <a:t> are enough to calculate the overall answer! Only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multiplies of n/2 bits!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E0E5C3-A992-4AAA-A220-33CF654F32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963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8D58C-F16C-4CEB-B5FA-7A317F92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B7412-ACC4-47CF-8ACC-BBC78AECB6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large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fits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in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one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byte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/>
                  <a:t>, </a:t>
                </a:r>
              </a:p>
              <a:p>
                <a:r>
                  <a:rPr lang="en-US" dirty="0"/>
                  <a:t>So running time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</m:d>
                              </m:e>
                            </m:func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Or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1.585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2B7412-ACC4-47CF-8ACC-BBC78AECB6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941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1773A-8784-2F1D-3B7B-E00DFCB72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go faster!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06D0A-B6D1-BD89-4171-CCE22003E9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2019 (!!!) a paper was published describing an algorithm to multiply numbers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 </a:t>
                </a:r>
              </a:p>
              <a:p>
                <a:pPr lvl="1"/>
                <a:r>
                  <a:rPr lang="en-US" dirty="0"/>
                  <a:t>Suspected to be impossible to improve, but not proven yet!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sz="2800" dirty="0"/>
                  <a:t>Unfortunately, the algorithm isn’t practical. It’s defined only when the numbers to multiply have more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4096 </m:t>
                        </m:r>
                      </m:sup>
                    </m:sSup>
                  </m:oMath>
                </a14:m>
                <a:r>
                  <a:rPr lang="en-US" sz="2800" dirty="0"/>
                  <a:t>digits.</a:t>
                </a:r>
              </a:p>
              <a:p>
                <a:pPr lvl="1"/>
                <a:endParaRPr lang="en-US" sz="2800" dirty="0"/>
              </a:p>
              <a:p>
                <a:pPr lvl="1"/>
                <a:r>
                  <a:rPr lang="en-US" sz="2800" dirty="0"/>
                  <a:t>But it really has been a favorite problem of theoreticians for decades through extremely recently.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06D0A-B6D1-BD89-4171-CCE22003E9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0052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97A0B-F6F9-4A40-88F4-2D42B105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Strassen’s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5C2A-1E7F-4483-9757-7590712B96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Apply that “save a multiplication” idea to multiplying matrices, and you can also get a speedup.</a:t>
                </a:r>
              </a:p>
              <a:p>
                <a:r>
                  <a:rPr lang="en-US" dirty="0"/>
                  <a:t>Called Strassen’s Algorithm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time, can get down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</m:func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2.81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Lots of more clever ideas have gotten matrix multiplication even faster </a:t>
                </a:r>
                <a:r>
                  <a:rPr lang="en-US" b="1" dirty="0"/>
                  <a:t>theoretically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We even have special notation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defined as “the fastest we know how to multiply matrices.” </a:t>
                </a:r>
                <a:r>
                  <a:rPr lang="en-US" dirty="0">
                    <a:hlinkClick r:id="rId2"/>
                  </a:rPr>
                  <a:t>It’s another favorite problem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In practice, the constant factors are too high to use the “fastest” algorithms.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855C2A-1E7F-4483-9757-7590712B96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48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224E80-ADE5-8802-B9D6-FF514A94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0AA73-E91C-FBFF-1FA7-F07A97C93F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2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D211FB-00F8-4611-A18F-144CD120F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Divide &amp; Conquer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B3852B-CB73-4D62-96F9-D11FB89E7D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88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53301-E238-45A7-8E39-10E6BF09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2F6C6-B7EC-4667-823C-B93B4918D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</a:t>
            </a:r>
            <a:r>
              <a:rPr lang="en-US" b="1" dirty="0"/>
              <a:t>robust </a:t>
            </a:r>
            <a:r>
              <a:rPr lang="en-US" dirty="0"/>
              <a:t>algorithm design paradigm we’ll study this quarter.</a:t>
            </a:r>
          </a:p>
          <a:p>
            <a:r>
              <a:rPr lang="en-US" dirty="0"/>
              <a:t>Small changes in the problem usually lead to small changes in the algorithm.</a:t>
            </a:r>
          </a:p>
          <a:p>
            <a:endParaRPr lang="en-US" dirty="0"/>
          </a:p>
          <a:p>
            <a:r>
              <a:rPr lang="en-US" dirty="0"/>
              <a:t>Also the one you’re most likely to be asked about in a tech interview.</a:t>
            </a:r>
          </a:p>
        </p:txBody>
      </p:sp>
    </p:spTree>
    <p:extLst>
      <p:ext uri="{BB962C8B-B14F-4D97-AF65-F5344CB8AC3E}">
        <p14:creationId xmlns:p14="http://schemas.microsoft.com/office/powerpoint/2010/main" val="13297319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3BE75-56D0-48C3-BAC9-E0DA61081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DP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FD7F-3E98-40B6-B6F3-2F1D3416DF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problem is going to </a:t>
            </a:r>
            <a:r>
              <a:rPr lang="en-US" b="1" dirty="0"/>
              <a:t>look </a:t>
            </a:r>
            <a:r>
              <a:rPr lang="en-US" dirty="0"/>
              <a:t>silly (and it is)</a:t>
            </a:r>
          </a:p>
          <a:p>
            <a:r>
              <a:rPr lang="en-US" b="1" dirty="0"/>
              <a:t>But </a:t>
            </a:r>
            <a:r>
              <a:rPr lang="en-US" dirty="0"/>
              <a:t>it is going to make it much easier to do the hard DP problems next week.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085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Baby Yoda has to get from the upper-right corner to the lower left.</a:t>
            </a:r>
          </a:p>
          <a:p>
            <a:r>
              <a:rPr lang="en-US" sz="2400" dirty="0"/>
              <a:t>His cradle will only let him go left and down.</a:t>
            </a:r>
          </a:p>
          <a:p>
            <a:r>
              <a:rPr lang="en-US" sz="2400" dirty="0"/>
              <a:t>He can’t get past the rocks (too high) – he has to go around them (but still only going left and down)</a:t>
            </a:r>
          </a:p>
          <a:p>
            <a:endParaRPr lang="en-US" sz="2400" dirty="0"/>
          </a:p>
          <a:p>
            <a:r>
              <a:rPr lang="en-US" sz="2400" dirty="0"/>
              <a:t>As usual…he’s hungry.</a:t>
            </a:r>
          </a:p>
          <a:p>
            <a:r>
              <a:rPr lang="en-US" sz="2400" dirty="0"/>
              <a:t>He wants to eat as many frog eggs as possible on the way.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A7CE019-5533-4118-BF31-8EDBA95289AB}"/>
              </a:ext>
            </a:extLst>
          </p:cNvPr>
          <p:cNvSpPr/>
          <p:nvPr/>
        </p:nvSpPr>
        <p:spPr>
          <a:xfrm>
            <a:off x="5572125" y="500538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AD4BF0B8-9423-418C-A06C-872A6D6E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215" y="3651860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412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66B767CE-4223-45F3-B8BC-0340DB239FD8}"/>
              </a:ext>
            </a:extLst>
          </p:cNvPr>
          <p:cNvGrpSpPr/>
          <p:nvPr/>
        </p:nvGrpSpPr>
        <p:grpSpPr>
          <a:xfrm>
            <a:off x="3412067" y="2168524"/>
            <a:ext cx="5850996" cy="1796256"/>
            <a:chOff x="3412067" y="2168524"/>
            <a:chExt cx="5850996" cy="1796256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2828D16-4B4A-4C41-9211-66E461A84C98}"/>
                </a:ext>
              </a:extLst>
            </p:cNvPr>
            <p:cNvCxnSpPr>
              <a:stCxn id="2050" idx="2"/>
            </p:cNvCxnSpPr>
            <p:nvPr/>
          </p:nvCxnSpPr>
          <p:spPr>
            <a:xfrm>
              <a:off x="9263063" y="2168524"/>
              <a:ext cx="0" cy="39132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90F656C-E483-4D90-9915-92F3F145D8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12067" y="2559844"/>
              <a:ext cx="5850996" cy="0"/>
            </a:xfrm>
            <a:prstGeom prst="line">
              <a:avLst/>
            </a:prstGeom>
            <a:ln w="476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82D257-7C71-4A44-BF72-F6F3E515FF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0427" y="2518572"/>
              <a:ext cx="0" cy="1446208"/>
            </a:xfrm>
            <a:prstGeom prst="line">
              <a:avLst/>
            </a:prstGeom>
            <a:ln w="47625">
              <a:solidFill>
                <a:schemeClr val="tx1"/>
              </a:solidFill>
              <a:headEnd type="triangle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442339B-2675-4592-B02B-A661912DE722}"/>
              </a:ext>
            </a:extLst>
          </p:cNvPr>
          <p:cNvGrpSpPr/>
          <p:nvPr/>
        </p:nvGrpSpPr>
        <p:grpSpPr>
          <a:xfrm>
            <a:off x="1157600" y="1816099"/>
            <a:ext cx="7753038" cy="3621315"/>
            <a:chOff x="1157600" y="1816099"/>
            <a:chExt cx="7753038" cy="3621315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1B5A434-1BB4-40D3-88F7-6EF9291BE3F1}"/>
                </a:ext>
              </a:extLst>
            </p:cNvPr>
            <p:cNvCxnSpPr>
              <a:stCxn id="2050" idx="1"/>
            </p:cNvCxnSpPr>
            <p:nvPr/>
          </p:nvCxnSpPr>
          <p:spPr>
            <a:xfrm flipH="1">
              <a:off x="6917531" y="1816099"/>
              <a:ext cx="1993107" cy="0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933FA4-BC17-41F8-9757-D79FDCC602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17531" y="1816100"/>
              <a:ext cx="0" cy="2186533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01FB1A-EE78-4244-BD4C-C645EC3F3DBA}"/>
                </a:ext>
              </a:extLst>
            </p:cNvPr>
            <p:cNvCxnSpPr>
              <a:cxnSpLocks/>
            </p:cNvCxnSpPr>
            <p:nvPr/>
          </p:nvCxnSpPr>
          <p:spPr>
            <a:xfrm>
              <a:off x="5745956" y="3964779"/>
              <a:ext cx="1223339" cy="1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ACFA8D-3D80-411F-B0B8-FD7D14A71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0382" y="3964779"/>
              <a:ext cx="15574" cy="1472635"/>
            </a:xfrm>
            <a:prstGeom prst="line">
              <a:avLst/>
            </a:prstGeom>
            <a:ln w="476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9D40DC4-DDB6-4C17-A33F-F98A34E49C3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7600" y="5387174"/>
              <a:ext cx="4588356" cy="7152"/>
            </a:xfrm>
            <a:prstGeom prst="line">
              <a:avLst/>
            </a:prstGeom>
            <a:ln w="47625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/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Black path: get stuck. Invalid.</a:t>
                </a:r>
              </a:p>
              <a:p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Red path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: valid! And optimal (no path collects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eggs.)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722DF6-D920-4361-A6FE-F1ADE568E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3971" y="2895600"/>
                <a:ext cx="1943429" cy="2308324"/>
              </a:xfrm>
              <a:prstGeom prst="rect">
                <a:avLst/>
              </a:prstGeom>
              <a:blipFill>
                <a:blip r:embed="rId10"/>
                <a:stretch>
                  <a:fillRect l="-2508" t="-1055" b="-3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995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77638" y="5911058"/>
            <a:ext cx="124824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represent the problem with a graph? </a:t>
            </a:r>
          </a:p>
          <a:p>
            <a:r>
              <a:rPr lang="en-US" sz="26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Yeah, but it doesn’t work great (want most eggs, Dijkstra’s can only do least eggs)</a:t>
            </a:r>
          </a:p>
        </p:txBody>
      </p:sp>
    </p:spTree>
    <p:extLst>
      <p:ext uri="{BB962C8B-B14F-4D97-AF65-F5344CB8AC3E}">
        <p14:creationId xmlns:p14="http://schemas.microsoft.com/office/powerpoint/2010/main" val="1115883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5993C28-47D1-472F-A045-22B8827C6C5A}"/>
              </a:ext>
            </a:extLst>
          </p:cNvPr>
          <p:cNvSpPr txBox="1"/>
          <p:nvPr/>
        </p:nvSpPr>
        <p:spPr>
          <a:xfrm>
            <a:off x="696006" y="5911058"/>
            <a:ext cx="4708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Can we divide and conquer?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AF17B7C-9872-4676-A2B0-6396C45FF936}"/>
              </a:ext>
            </a:extLst>
          </p:cNvPr>
          <p:cNvSpPr txBox="1"/>
          <p:nvPr/>
        </p:nvSpPr>
        <p:spPr>
          <a:xfrm>
            <a:off x="10150929" y="2618014"/>
            <a:ext cx="17253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Best left-side path might start at a place inaccessible to end of best right-side path.</a:t>
            </a:r>
          </a:p>
          <a:p>
            <a:endParaRPr lang="en-US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Could make a subproblem for each start and ending spot?</a:t>
            </a:r>
          </a:p>
        </p:txBody>
      </p:sp>
    </p:spTree>
    <p:extLst>
      <p:ext uri="{BB962C8B-B14F-4D97-AF65-F5344CB8AC3E}">
        <p14:creationId xmlns:p14="http://schemas.microsoft.com/office/powerpoint/2010/main" val="21872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302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2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tint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31A8BB-4612-41E0-A736-CDF080138C7F}"/>
              </a:ext>
            </a:extLst>
          </p:cNvPr>
          <p:cNvSpPr txBox="1"/>
          <p:nvPr/>
        </p:nvSpPr>
        <p:spPr>
          <a:xfrm>
            <a:off x="1495425" y="1277943"/>
            <a:ext cx="4757738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So what should we do?</a:t>
            </a:r>
          </a:p>
          <a:p>
            <a:endParaRPr lang="en-US" sz="2400" dirty="0"/>
          </a:p>
          <a:p>
            <a:r>
              <a:rPr lang="en-US" sz="2400" dirty="0"/>
              <a:t>Let’s try to use recursion. </a:t>
            </a:r>
          </a:p>
          <a:p>
            <a:endParaRPr lang="en-US" sz="2400" dirty="0"/>
          </a:p>
          <a:p>
            <a:r>
              <a:rPr lang="en-US" sz="2400" dirty="0"/>
              <a:t>What should our recursive calls be finding? </a:t>
            </a:r>
          </a:p>
          <a:p>
            <a:r>
              <a:rPr lang="en-US" sz="2400" dirty="0"/>
              <a:t>What recursive calls do we need?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4350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D919-4FED-4A94-A2B9-A2F99325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3713-95B9-41AE-9FF1-CB0BC02D5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What recursive calls do we need?</a:t>
            </a:r>
          </a:p>
          <a:p>
            <a:r>
              <a:rPr lang="en-US" dirty="0"/>
              <a:t>Don’t try to divide &amp; conquer, think closer to home…</a:t>
            </a:r>
          </a:p>
          <a:p>
            <a:r>
              <a:rPr lang="en-US" dirty="0"/>
              <a:t>We have to decide whether to go down or left…</a:t>
            </a:r>
          </a:p>
        </p:txBody>
      </p:sp>
    </p:spTree>
    <p:extLst>
      <p:ext uri="{BB962C8B-B14F-4D97-AF65-F5344CB8AC3E}">
        <p14:creationId xmlns:p14="http://schemas.microsoft.com/office/powerpoint/2010/main" val="36297882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723" y="244717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E680F2-D665-4B90-9147-6E5FC5CB4658}"/>
              </a:ext>
            </a:extLst>
          </p:cNvPr>
          <p:cNvSpPr/>
          <p:nvPr/>
        </p:nvSpPr>
        <p:spPr>
          <a:xfrm>
            <a:off x="7766725" y="1534370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1FDC25-A5C6-45FE-B794-31F870833B74}"/>
              </a:ext>
            </a:extLst>
          </p:cNvPr>
          <p:cNvSpPr/>
          <p:nvPr/>
        </p:nvSpPr>
        <p:spPr>
          <a:xfrm>
            <a:off x="8966452" y="2237547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95CE0632-35FF-490A-A1E2-5F9B32A38448}"/>
              </a:ext>
            </a:extLst>
          </p:cNvPr>
          <p:cNvSpPr/>
          <p:nvPr/>
        </p:nvSpPr>
        <p:spPr>
          <a:xfrm>
            <a:off x="6661543" y="156710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21DB516-018C-400F-995A-897F9CEBE0D8}"/>
              </a:ext>
            </a:extLst>
          </p:cNvPr>
          <p:cNvSpPr/>
          <p:nvPr/>
        </p:nvSpPr>
        <p:spPr>
          <a:xfrm>
            <a:off x="7861270" y="2270277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A3AA927-B31B-4DC2-A594-D3918440FDC5}"/>
              </a:ext>
            </a:extLst>
          </p:cNvPr>
          <p:cNvSpPr/>
          <p:nvPr/>
        </p:nvSpPr>
        <p:spPr>
          <a:xfrm>
            <a:off x="8968449" y="299011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83068-7503-47D1-8E2D-D96165C78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C4C89-2F58-4905-820F-C4408B7AA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recurrence to describe the running time of this code. What’s the big-O?</a:t>
            </a:r>
          </a:p>
          <a:p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DivConqExponentiation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(int a, int b, int n)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if(n==0) return 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if(n==1) return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a%b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int k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divConqExponentiation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a,b,n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/2) /*int div*/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if(n%2==1) return (k*k*a)%b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(k*k)%b </a:t>
            </a:r>
          </a:p>
          <a:p>
            <a:endParaRPr lang="en-US" dirty="0"/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68438B0B-DD11-484A-8C83-CD77EB976525}"/>
              </a:ext>
            </a:extLst>
          </p:cNvPr>
          <p:cNvSpPr/>
          <p:nvPr/>
        </p:nvSpPr>
        <p:spPr>
          <a:xfrm>
            <a:off x="6895624" y="5016324"/>
            <a:ext cx="5001009" cy="16345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Go to pollev.com/</a:t>
            </a:r>
            <a:r>
              <a:rPr lang="en-US" sz="2400" dirty="0" err="1"/>
              <a:t>robbie</a:t>
            </a:r>
            <a:r>
              <a:rPr lang="en-US" sz="2400" dirty="0"/>
              <a:t> so I know how long to explain</a:t>
            </a:r>
          </a:p>
        </p:txBody>
      </p:sp>
    </p:spTree>
    <p:extLst>
      <p:ext uri="{BB962C8B-B14F-4D97-AF65-F5344CB8AC3E}">
        <p14:creationId xmlns:p14="http://schemas.microsoft.com/office/powerpoint/2010/main" val="2536301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904C9-2B30-4F22-BBFA-3B2DFE8D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Baby Yoda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4B3F1-D205-4D24-B7EC-2FFC11F2C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be the maximum number of eggs we can get on a legal path from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(0,0)(</a:t>
            </a:r>
            <a:r>
              <a:rPr lang="en-US" dirty="0"/>
              <a:t>including the egg in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i,j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/>
              <a:t> if there is one)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Base Case?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Recursive case?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8DE27F-A866-4070-8E33-57DC47010704}"/>
              </a:ext>
            </a:extLst>
          </p:cNvPr>
          <p:cNvSpPr txBox="1"/>
          <p:nvPr/>
        </p:nvSpPr>
        <p:spPr>
          <a:xfrm>
            <a:off x="942680" y="3506771"/>
            <a:ext cx="9648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nowhere to go, return </a:t>
            </a:r>
            <a:r>
              <a:rPr lang="en-US" sz="2400" b="0" i="0" dirty="0">
                <a:latin typeface="Courier New" panose="02070309020205020404" pitchFamily="49" charset="0"/>
                <a:cs typeface="Courier New" panose="02070309020205020404" pitchFamily="49" charset="0"/>
              </a:rPr>
              <a:t>eggs[0][0]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/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Find best path to left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OPT(i-1, j)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down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OPT(i,j-1)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Take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max</a:t>
                </a: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of those, add in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Need some error handling (can’t go off the edge)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if we’re on rocks, we can’t get to the end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(return 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6FEA0B-642A-426A-80D8-BF68A2B524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80" y="4677233"/>
                <a:ext cx="9648334" cy="1569660"/>
              </a:xfrm>
              <a:prstGeom prst="rect">
                <a:avLst/>
              </a:prstGeom>
              <a:blipFill>
                <a:blip r:embed="rId2"/>
                <a:stretch>
                  <a:fillRect l="-1011" t="-4264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EE16-F2B5-4792-B31F-B01D389F8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FAA9EB-83F2-4936-A4E3-0C01E14F1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17057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539A-4EB4-421C-8B00-A5D91CCE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 Form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  <m:t>𝑗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Courier New" panose="02070309020205020404" pitchFamily="49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ourier New" panose="02070309020205020404" pitchFamily="49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𝑟𝑜𝑐𝑘𝑠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is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true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−∞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&lt;0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0,0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and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=0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max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</m:e>
                                      </m:d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,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Courier New" panose="02070309020205020404" pitchFamily="49" charset="0"/>
                                        </a:rPr>
                                        <m:t>𝑂𝑃𝑇</m:t>
                                      </m:r>
                                      <m:d>
                                        <m:d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𝑗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cs typeface="Courier New" panose="02070309020205020404" pitchFamily="49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𝑒𝑔𝑔𝑠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Courier New" panose="02070309020205020404" pitchFamily="49" charset="0"/>
                                    </a:rPr>
                                    <m:t>𝑗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cs typeface="Courier New" panose="02070309020205020404" pitchFamily="49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Recurrences can also be used for outputs of a recursive function (not just their running times!)</a:t>
                </a:r>
              </a:p>
              <a:p>
                <a:pPr marL="0" indent="0">
                  <a:buNone/>
                </a:pPr>
                <a:r>
                  <a:rPr lang="en-US" dirty="0"/>
                  <a:t>This definition is a little more compact than code.</a:t>
                </a:r>
              </a:p>
              <a:p>
                <a:pPr marL="0" indent="0">
                  <a:buNone/>
                </a:pPr>
                <a:r>
                  <a:rPr lang="en-US" dirty="0"/>
                  <a:t>	And you could write a recursive function for a recurrence like this.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C7F085-478F-4018-822B-2B9EFCAE6E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20368" cy="4845504"/>
              </a:xfrm>
              <a:blipFill>
                <a:blip r:embed="rId2"/>
                <a:stretch>
                  <a:fillRect l="-1494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3997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says…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5901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504E-0E4F-4183-83C6-78B7F056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recursive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So…how does the code work? What’s its running time?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≥0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                        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Master Theorem doesn’t help. </a:t>
                </a:r>
              </a:p>
              <a:p>
                <a:r>
                  <a:rPr lang="en-US" dirty="0"/>
                  <a:t>Not even the fancy version on Wikipedia that handled the logs last time.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C7DCC8-01F9-4A94-AF22-6CA37C681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1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670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7B9C0-2E83-4C96-8BE8-3A4C9B9FC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Method, Maybe…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2BEDB70-0B9E-4281-A218-91E572BDD833}"/>
              </a:ext>
            </a:extLst>
          </p:cNvPr>
          <p:cNvGrpSpPr/>
          <p:nvPr/>
        </p:nvGrpSpPr>
        <p:grpSpPr>
          <a:xfrm>
            <a:off x="925830" y="1513001"/>
            <a:ext cx="10090743" cy="3693726"/>
            <a:chOff x="925830" y="1513001"/>
            <a:chExt cx="10090743" cy="369372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8805995-52A4-4D87-973B-213CA1E86D34}"/>
                </a:ext>
              </a:extLst>
            </p:cNvPr>
            <p:cNvSpPr/>
            <p:nvPr/>
          </p:nvSpPr>
          <p:spPr>
            <a:xfrm>
              <a:off x="5274297" y="151300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6FB324-8A57-4E41-919D-9BE433694A0F}"/>
                </a:ext>
              </a:extLst>
            </p:cNvPr>
            <p:cNvSpPr/>
            <p:nvPr/>
          </p:nvSpPr>
          <p:spPr>
            <a:xfrm>
              <a:off x="2405406" y="2410117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116404D-0B1D-4A98-AD2F-CBE7BF8EA284}"/>
                </a:ext>
              </a:extLst>
            </p:cNvPr>
            <p:cNvCxnSpPr>
              <a:stCxn id="4" idx="1"/>
              <a:endCxn id="5" idx="0"/>
            </p:cNvCxnSpPr>
            <p:nvPr/>
          </p:nvCxnSpPr>
          <p:spPr>
            <a:xfrm flipH="1">
              <a:off x="3051142" y="1776952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B9DE61C-5E5B-4378-8EB2-B329CF335042}"/>
                </a:ext>
              </a:extLst>
            </p:cNvPr>
            <p:cNvSpPr/>
            <p:nvPr/>
          </p:nvSpPr>
          <p:spPr>
            <a:xfrm>
              <a:off x="925830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C4901D-2FC3-496C-A542-3A3A54B1344D}"/>
                </a:ext>
              </a:extLst>
            </p:cNvPr>
            <p:cNvSpPr/>
            <p:nvPr/>
          </p:nvSpPr>
          <p:spPr>
            <a:xfrm>
              <a:off x="3696877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BDE16E8-0F09-4F78-9133-B618EF276002}"/>
                </a:ext>
              </a:extLst>
            </p:cNvPr>
            <p:cNvCxnSpPr>
              <a:cxnSpLocks/>
              <a:stCxn id="5" idx="1"/>
              <a:endCxn id="13" idx="0"/>
            </p:cNvCxnSpPr>
            <p:nvPr/>
          </p:nvCxnSpPr>
          <p:spPr>
            <a:xfrm flipH="1">
              <a:off x="1649121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2B51DD0-7803-4F3B-AAD7-54E7E2919D07}"/>
                </a:ext>
              </a:extLst>
            </p:cNvPr>
            <p:cNvCxnSpPr>
              <a:cxnSpLocks/>
              <a:stCxn id="5" idx="3"/>
              <a:endCxn id="14" idx="0"/>
            </p:cNvCxnSpPr>
            <p:nvPr/>
          </p:nvCxnSpPr>
          <p:spPr>
            <a:xfrm>
              <a:off x="3696878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03F2AD-87C9-48B9-9905-49ABFF52EE9E}"/>
                </a:ext>
              </a:extLst>
            </p:cNvPr>
            <p:cNvSpPr/>
            <p:nvPr/>
          </p:nvSpPr>
          <p:spPr>
            <a:xfrm>
              <a:off x="8278521" y="2410117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30D5D52-9CD3-469A-ACD3-3EB0BC948CEB}"/>
                </a:ext>
              </a:extLst>
            </p:cNvPr>
            <p:cNvSpPr/>
            <p:nvPr/>
          </p:nvSpPr>
          <p:spPr>
            <a:xfrm>
              <a:off x="6798945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2C1EBCC-05A7-4326-9F3B-B5A277865D82}"/>
                </a:ext>
              </a:extLst>
            </p:cNvPr>
            <p:cNvSpPr/>
            <p:nvPr/>
          </p:nvSpPr>
          <p:spPr>
            <a:xfrm>
              <a:off x="9569992" y="3676447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EE27AA68-26CB-4A97-AB1E-5CEA25C0F65F}"/>
                </a:ext>
              </a:extLst>
            </p:cNvPr>
            <p:cNvCxnSpPr>
              <a:cxnSpLocks/>
              <a:stCxn id="23" idx="1"/>
              <a:endCxn id="24" idx="0"/>
            </p:cNvCxnSpPr>
            <p:nvPr/>
          </p:nvCxnSpPr>
          <p:spPr>
            <a:xfrm flipH="1">
              <a:off x="7522236" y="2674068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CF70180-5E7A-46C8-87FA-C6878EFEA7B5}"/>
                </a:ext>
              </a:extLst>
            </p:cNvPr>
            <p:cNvCxnSpPr>
              <a:cxnSpLocks/>
              <a:stCxn id="23" idx="3"/>
              <a:endCxn id="25" idx="0"/>
            </p:cNvCxnSpPr>
            <p:nvPr/>
          </p:nvCxnSpPr>
          <p:spPr>
            <a:xfrm>
              <a:off x="9569993" y="2674068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0D57D89-C80E-4F11-B898-BF71675C617F}"/>
                </a:ext>
              </a:extLst>
            </p:cNvPr>
            <p:cNvCxnSpPr>
              <a:cxnSpLocks/>
              <a:stCxn id="4" idx="3"/>
              <a:endCxn id="23" idx="0"/>
            </p:cNvCxnSpPr>
            <p:nvPr/>
          </p:nvCxnSpPr>
          <p:spPr>
            <a:xfrm>
              <a:off x="6565769" y="1776952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8B47FC7-C861-43E2-B3BC-CA06DBFE96AA}"/>
                </a:ext>
              </a:extLst>
            </p:cNvPr>
            <p:cNvSpPr txBox="1"/>
            <p:nvPr/>
          </p:nvSpPr>
          <p:spPr>
            <a:xfrm rot="5400000">
              <a:off x="128907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EB1FA75-004A-40B6-B5B3-80321384CAA6}"/>
                </a:ext>
              </a:extLst>
            </p:cNvPr>
            <p:cNvSpPr txBox="1"/>
            <p:nvPr/>
          </p:nvSpPr>
          <p:spPr>
            <a:xfrm rot="5400000">
              <a:off x="4121810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26179F-DE78-4F7B-8A0E-430C9BFD7039}"/>
                </a:ext>
              </a:extLst>
            </p:cNvPr>
            <p:cNvSpPr txBox="1"/>
            <p:nvPr/>
          </p:nvSpPr>
          <p:spPr>
            <a:xfrm rot="5400000">
              <a:off x="7204455" y="457200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2BD3556-C726-4667-88CC-C2854D17327F}"/>
                </a:ext>
              </a:extLst>
            </p:cNvPr>
            <p:cNvSpPr txBox="1"/>
            <p:nvPr/>
          </p:nvSpPr>
          <p:spPr>
            <a:xfrm rot="5400000">
              <a:off x="10102435" y="4662016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/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When do we hit the base case?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Sometime between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min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levels.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0027DB-6A4A-4CBA-B2BE-72684868F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536" y="5336522"/>
                <a:ext cx="6720700" cy="830997"/>
              </a:xfrm>
              <a:prstGeom prst="rect">
                <a:avLst/>
              </a:prstGeom>
              <a:blipFill>
                <a:blip r:embed="rId2"/>
                <a:stretch>
                  <a:fillRect l="-1360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102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E4D37-0548-46C9-8F1B-ABBAA466F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Tree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4675" y="1463675"/>
              <a:ext cx="8666481" cy="45999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Nodes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Θ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least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At most 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unc>
                                          <m:funcPr>
                                            <m:ctrlPr>
                                              <a:rPr lang="en-US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800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unc>
                                        <m:funcPr>
                                          <m:ctrlPr>
                                            <a:rPr lang="en-US" sz="2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2800" b="0" i="0" smtClean="0">
                                              <a:latin typeface="Cambria Math" panose="02040503050406030204" pitchFamily="18" charset="0"/>
                                            </a:rPr>
                                            <m:t>min</m:t>
                                          </m:r>
                                        </m:fName>
                                        <m:e>
                                          <m:d>
                                            <m:dPr>
                                              <m:ctrlP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𝑐</m:t>
                                              </m:r>
                                            </m:e>
                                          </m:d>
                                        </m:e>
                                      </m:func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28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sup>
                                </m:s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Content Placeholder 6">
                <a:extLst>
                  <a:ext uri="{FF2B5EF4-FFF2-40B4-BE49-F238E27FC236}">
                    <a16:creationId xmlns:a16="http://schemas.microsoft.com/office/drawing/2014/main" id="{3ADF10EA-661D-4429-AE87-4756B7D6565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85677723"/>
                  </p:ext>
                </p:extLst>
              </p:nvPr>
            </p:nvGraphicFramePr>
            <p:xfrm>
              <a:off x="574675" y="1463675"/>
              <a:ext cx="8666481" cy="4599942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2888827">
                      <a:extLst>
                        <a:ext uri="{9D8B030D-6E8A-4147-A177-3AD203B41FA5}">
                          <a16:colId xmlns:a16="http://schemas.microsoft.com/office/drawing/2014/main" val="4000347119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510917491"/>
                        </a:ext>
                      </a:extLst>
                    </a:gridCol>
                    <a:gridCol w="2888827">
                      <a:extLst>
                        <a:ext uri="{9D8B030D-6E8A-4147-A177-3AD203B41FA5}">
                          <a16:colId xmlns:a16="http://schemas.microsoft.com/office/drawing/2014/main" val="2344572522"/>
                        </a:ext>
                      </a:extLst>
                    </a:gridCol>
                  </a:tblGrid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7937" r="-200633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7937" r="-100633" b="-5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257695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Work/node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107937" r="-100633" b="-4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7185021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11" t="-207937" r="-200633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207937" r="-100633" b="-3007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057927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Base Case level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310400" r="-100633" b="-2032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310400" r="-633" b="-2032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72025676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Work at base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407143" r="-100633" b="-10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407143" r="-633" b="-10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3438909"/>
                      </a:ext>
                    </a:extLst>
                  </a:tr>
                  <a:tr h="766657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Total work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1" t="-507143" r="-100633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211" t="-507143" r="-633" b="-15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9783987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B4198D-1C2B-45AD-B38C-1707AA31AC81}"/>
              </a:ext>
            </a:extLst>
          </p:cNvPr>
          <p:cNvSpPr txBox="1"/>
          <p:nvPr/>
        </p:nvSpPr>
        <p:spPr>
          <a:xfrm>
            <a:off x="9424035" y="1445895"/>
            <a:ext cx="24745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Overall work is sum over all levels – each level has twice the work as the last, so the last level is about half the total work.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/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Tight big-O depends on relationship between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…but regardless – it’s slow.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7C30F2B-A5EA-4CEA-B2C5-1F9524A9CE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6" y="6155055"/>
                <a:ext cx="11247120" cy="461665"/>
              </a:xfrm>
              <a:prstGeom prst="rect">
                <a:avLst/>
              </a:prstGeom>
              <a:blipFill>
                <a:blip r:embed="rId3"/>
                <a:stretch>
                  <a:fillRect l="-813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955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CADBE-9FAC-4B77-BA70-32A8F048D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3F14-E4E4-499A-8E97-0E9B4AF0F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That’s way too slow…but it doesn’t have to be.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FFF1C5-658F-4155-AC3E-D15FCF9A3C32}"/>
              </a:ext>
            </a:extLst>
          </p:cNvPr>
          <p:cNvGrpSpPr/>
          <p:nvPr/>
        </p:nvGrpSpPr>
        <p:grpSpPr>
          <a:xfrm>
            <a:off x="958880" y="2273165"/>
            <a:ext cx="10090743" cy="3693726"/>
            <a:chOff x="958880" y="2273165"/>
            <a:chExt cx="10090743" cy="36937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50A23E8-0D5F-47FE-8537-C19F87DC614E}"/>
                </a:ext>
              </a:extLst>
            </p:cNvPr>
            <p:cNvSpPr/>
            <p:nvPr/>
          </p:nvSpPr>
          <p:spPr>
            <a:xfrm>
              <a:off x="5307347" y="2273165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r,c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93B02C-BD61-4D60-9377-E93BB8F5ECCA}"/>
                </a:ext>
              </a:extLst>
            </p:cNvPr>
            <p:cNvSpPr/>
            <p:nvPr/>
          </p:nvSpPr>
          <p:spPr>
            <a:xfrm>
              <a:off x="2438456" y="317028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(r-1,c)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5956EA6-719F-483A-A513-FFFBFC9B4669}"/>
                </a:ext>
              </a:extLst>
            </p:cNvPr>
            <p:cNvCxnSpPr>
              <a:stCxn id="5" idx="1"/>
              <a:endCxn id="6" idx="0"/>
            </p:cNvCxnSpPr>
            <p:nvPr/>
          </p:nvCxnSpPr>
          <p:spPr>
            <a:xfrm flipH="1">
              <a:off x="3084192" y="2537116"/>
              <a:ext cx="2223155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28975E-19A9-4F3C-B6C8-6CD2DD414086}"/>
                </a:ext>
              </a:extLst>
            </p:cNvPr>
            <p:cNvSpPr/>
            <p:nvPr/>
          </p:nvSpPr>
          <p:spPr>
            <a:xfrm>
              <a:off x="958880" y="4436611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(r-2,c)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5D10A6-874D-492D-BBFE-E2FD4DB2A3C5}"/>
                </a:ext>
              </a:extLst>
            </p:cNvPr>
            <p:cNvSpPr/>
            <p:nvPr/>
          </p:nvSpPr>
          <p:spPr>
            <a:xfrm>
              <a:off x="3729927" y="4436611"/>
              <a:ext cx="1446581" cy="52790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FA42EB3-AAEE-4E4B-B78F-75FF4C7CBA36}"/>
                </a:ext>
              </a:extLst>
            </p:cNvPr>
            <p:cNvCxnSpPr>
              <a:cxnSpLocks/>
              <a:stCxn id="6" idx="1"/>
              <a:endCxn id="8" idx="0"/>
            </p:cNvCxnSpPr>
            <p:nvPr/>
          </p:nvCxnSpPr>
          <p:spPr>
            <a:xfrm flipH="1">
              <a:off x="1682171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7024467-3A52-4A04-95C9-34538A075C3F}"/>
                </a:ext>
              </a:extLst>
            </p:cNvPr>
            <p:cNvCxnSpPr>
              <a:cxnSpLocks/>
              <a:stCxn id="6" idx="3"/>
              <a:endCxn id="9" idx="0"/>
            </p:cNvCxnSpPr>
            <p:nvPr/>
          </p:nvCxnSpPr>
          <p:spPr>
            <a:xfrm>
              <a:off x="3729928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6CB2F82-966D-4A36-A004-929BBE590391}"/>
                </a:ext>
              </a:extLst>
            </p:cNvPr>
            <p:cNvSpPr/>
            <p:nvPr/>
          </p:nvSpPr>
          <p:spPr>
            <a:xfrm>
              <a:off x="8311571" y="3170281"/>
              <a:ext cx="1291472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(r,c-1)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1A6347-97FD-439E-AADB-91BE6D02EDD1}"/>
                </a:ext>
              </a:extLst>
            </p:cNvPr>
            <p:cNvSpPr/>
            <p:nvPr/>
          </p:nvSpPr>
          <p:spPr>
            <a:xfrm>
              <a:off x="6831995" y="4436611"/>
              <a:ext cx="1446581" cy="52790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(r-1,c-1)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FFF7D14-533A-493B-821F-C4325FE47B96}"/>
                </a:ext>
              </a:extLst>
            </p:cNvPr>
            <p:cNvSpPr/>
            <p:nvPr/>
          </p:nvSpPr>
          <p:spPr>
            <a:xfrm>
              <a:off x="9603042" y="4436611"/>
              <a:ext cx="1446581" cy="5279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OPT</a:t>
              </a:r>
            </a:p>
            <a:p>
              <a:pPr algn="ctr"/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(r,c-2)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674EFF8-927F-4761-8B3D-18505EA11458}"/>
                </a:ext>
              </a:extLst>
            </p:cNvPr>
            <p:cNvCxnSpPr>
              <a:cxnSpLocks/>
              <a:stCxn id="12" idx="1"/>
              <a:endCxn id="13" idx="0"/>
            </p:cNvCxnSpPr>
            <p:nvPr/>
          </p:nvCxnSpPr>
          <p:spPr>
            <a:xfrm flipH="1">
              <a:off x="7555286" y="3434232"/>
              <a:ext cx="756285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D4DD7F8-A19A-4E19-82C9-269B42074DDC}"/>
                </a:ext>
              </a:extLst>
            </p:cNvPr>
            <p:cNvCxnSpPr>
              <a:cxnSpLocks/>
              <a:stCxn id="12" idx="3"/>
              <a:endCxn id="14" idx="0"/>
            </p:cNvCxnSpPr>
            <p:nvPr/>
          </p:nvCxnSpPr>
          <p:spPr>
            <a:xfrm>
              <a:off x="9603043" y="3434232"/>
              <a:ext cx="723290" cy="1002379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4D3126-88EA-4F78-B4D2-6334FA444DB2}"/>
                </a:ext>
              </a:extLst>
            </p:cNvPr>
            <p:cNvCxnSpPr>
              <a:cxnSpLocks/>
              <a:stCxn id="5" idx="3"/>
              <a:endCxn id="12" idx="0"/>
            </p:cNvCxnSpPr>
            <p:nvPr/>
          </p:nvCxnSpPr>
          <p:spPr>
            <a:xfrm>
              <a:off x="6598819" y="2537116"/>
              <a:ext cx="2358488" cy="633165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037CAE-B634-460F-B684-3E7898E5B592}"/>
                </a:ext>
              </a:extLst>
            </p:cNvPr>
            <p:cNvSpPr txBox="1"/>
            <p:nvPr/>
          </p:nvSpPr>
          <p:spPr>
            <a:xfrm rot="5400000">
              <a:off x="132212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11ACEA-8D1C-4EB1-BC9C-5CBD45650233}"/>
                </a:ext>
              </a:extLst>
            </p:cNvPr>
            <p:cNvSpPr txBox="1"/>
            <p:nvPr/>
          </p:nvSpPr>
          <p:spPr>
            <a:xfrm rot="5400000">
              <a:off x="4154860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CEE067-F074-44D5-AB39-6E8DC92F34A4}"/>
                </a:ext>
              </a:extLst>
            </p:cNvPr>
            <p:cNvSpPr txBox="1"/>
            <p:nvPr/>
          </p:nvSpPr>
          <p:spPr>
            <a:xfrm rot="5400000">
              <a:off x="7237505" y="5332164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00F51A8-39C6-4974-A535-82B58C698323}"/>
                </a:ext>
              </a:extLst>
            </p:cNvPr>
            <p:cNvSpPr txBox="1"/>
            <p:nvPr/>
          </p:nvSpPr>
          <p:spPr>
            <a:xfrm rot="5400000">
              <a:off x="10135485" y="5422180"/>
              <a:ext cx="7200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557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386F-4985-469B-81D1-9150CA252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FindOPT(int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i,int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j, bool[][] rocks, bool[][] 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&lt;0 || j &lt; 0) return -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 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][j]) return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==0 &amp;&amp; j==0) return eggs[0][0]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left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(i-1,j,rocks,eggs)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int down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FindOPT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(i,j-1,rocks,eggs)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return Max(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left,down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+ eggs[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03D95B-BC2C-487D-A2E0-0F1C3C11DE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2841276"/>
                <a:ext cx="11187258" cy="3753448"/>
              </a:xfrm>
              <a:blipFill>
                <a:blip r:embed="rId2"/>
                <a:stretch>
                  <a:fillRect l="-1525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1752AB6-E47D-4E85-855A-1E1E7FE81C3F}"/>
              </a:ext>
            </a:extLst>
          </p:cNvPr>
          <p:cNvSpPr txBox="1"/>
          <p:nvPr/>
        </p:nvSpPr>
        <p:spPr>
          <a:xfrm>
            <a:off x="429502" y="1734993"/>
            <a:ext cx="1048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Figure out how to take advantage of the repeated calculation.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do you think the running time will be of your new algorithm?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E4FAC46D-AAA3-4913-B634-B0B641ED144F}"/>
              </a:ext>
            </a:extLst>
          </p:cNvPr>
          <p:cNvSpPr/>
          <p:nvPr/>
        </p:nvSpPr>
        <p:spPr>
          <a:xfrm>
            <a:off x="7064928" y="132150"/>
            <a:ext cx="5001009" cy="1630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 out the question at pollev.com/</a:t>
            </a:r>
            <a:r>
              <a:rPr lang="en-US" sz="2400" dirty="0" err="1"/>
              <a:t>robbie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3659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CB4E0-AD7F-4800-92D2-0B08360D7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do we go faster? Don’t recalculate! </a:t>
                </a:r>
                <a:r>
                  <a:rPr lang="en-US" b="1" dirty="0" err="1"/>
                  <a:t>memoize</a:t>
                </a:r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Once you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put it in an array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OPT[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</a:t>
                </a:r>
                <a:endParaRPr lang="en-US" dirty="0"/>
              </a:p>
              <a:p>
                <a:r>
                  <a:rPr lang="en-US" dirty="0"/>
                  <a:t>Have some initial value (null?) to mark as uninitialized</a:t>
                </a:r>
              </a:p>
              <a:p>
                <a:r>
                  <a:rPr lang="en-US" dirty="0"/>
                  <a:t>If initialized, return that.</a:t>
                </a:r>
              </a:p>
              <a:p>
                <a:r>
                  <a:rPr lang="en-US" dirty="0"/>
                  <a:t>Otherwise do the algorithm from the last slide. </a:t>
                </a:r>
              </a:p>
              <a:p>
                <a:endParaRPr lang="en-US" dirty="0"/>
              </a:p>
              <a:p>
                <a:r>
                  <a:rPr lang="en-US" dirty="0"/>
                  <a:t>How fast? Now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A little harder to analyze – ask Robbie after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053E07-D3FD-4BC0-8A4C-102ED8A81D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5425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3CD58-7D30-4421-9DEC-954C5F95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6F2EAB-1A03-4F5C-A083-82D9EBD0F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≥2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otherwise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Which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time. </a:t>
                </a:r>
              </a:p>
              <a:p>
                <a:endParaRPr lang="en-US" dirty="0"/>
              </a:p>
              <a:p>
                <a:r>
                  <a:rPr lang="en-US" dirty="0"/>
                  <a:t>Much faster than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Fun Fact: RSA encryption (one of the schemes most used for internet security) needs exactly this sort of “raise to a large power, mod b” operation.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6F2EAB-1A03-4F5C-A083-82D9EBD0F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94061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5FE680F2-D665-4B90-9147-6E5FC5CB4658}"/>
              </a:ext>
            </a:extLst>
          </p:cNvPr>
          <p:cNvSpPr/>
          <p:nvPr/>
        </p:nvSpPr>
        <p:spPr>
          <a:xfrm>
            <a:off x="7766725" y="1534370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821FDC25-A5C6-45FE-B794-31F870833B74}"/>
              </a:ext>
            </a:extLst>
          </p:cNvPr>
          <p:cNvSpPr/>
          <p:nvPr/>
        </p:nvSpPr>
        <p:spPr>
          <a:xfrm>
            <a:off x="8966452" y="2237547"/>
            <a:ext cx="581856" cy="504758"/>
          </a:xfrm>
          <a:prstGeom prst="star5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id="{95CE0632-35FF-490A-A1E2-5F9B32A38448}"/>
              </a:ext>
            </a:extLst>
          </p:cNvPr>
          <p:cNvSpPr/>
          <p:nvPr/>
        </p:nvSpPr>
        <p:spPr>
          <a:xfrm>
            <a:off x="6661543" y="156710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id="{A21DB516-018C-400F-995A-897F9CEBE0D8}"/>
              </a:ext>
            </a:extLst>
          </p:cNvPr>
          <p:cNvSpPr/>
          <p:nvPr/>
        </p:nvSpPr>
        <p:spPr>
          <a:xfrm>
            <a:off x="7861270" y="2270277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id="{2A3AA927-B31B-4DC2-A594-D3918440FDC5}"/>
              </a:ext>
            </a:extLst>
          </p:cNvPr>
          <p:cNvSpPr/>
          <p:nvPr/>
        </p:nvSpPr>
        <p:spPr>
          <a:xfrm>
            <a:off x="8968449" y="2990110"/>
            <a:ext cx="581856" cy="504758"/>
          </a:xfrm>
          <a:prstGeom prst="star5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9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7A5F7-95A9-4D05-9CB7-71CEB444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Bottom-up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2B4BE-7A49-45A0-BFF9-632E3E6C8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how does that recursion work?</a:t>
            </a:r>
          </a:p>
          <a:p>
            <a:endParaRPr lang="en-US" dirty="0"/>
          </a:p>
          <a:p>
            <a:r>
              <a:rPr lang="en-US" dirty="0"/>
              <a:t>What’s the first entry of the table that we fill?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OPT[0][0]</a:t>
            </a:r>
          </a:p>
          <a:p>
            <a:endParaRPr lang="en-US" dirty="0"/>
          </a:p>
          <a:p>
            <a:r>
              <a:rPr lang="en-US" dirty="0"/>
              <a:t>Why not just start filling in there?</a:t>
            </a:r>
          </a:p>
        </p:txBody>
      </p:sp>
    </p:spTree>
    <p:extLst>
      <p:ext uri="{BB962C8B-B14F-4D97-AF65-F5344CB8AC3E}">
        <p14:creationId xmlns:p14="http://schemas.microsoft.com/office/powerpoint/2010/main" val="10757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675581E-6B25-4989-8D43-99435F3EF051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8D0B43-2189-4F0B-A76A-D8F26D0E9BFE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D8F7AD-8B1A-41C6-A236-D5A7919BD20B}"/>
              </a:ext>
            </a:extLst>
          </p:cNvPr>
          <p:cNvSpPr txBox="1"/>
          <p:nvPr/>
        </p:nvSpPr>
        <p:spPr>
          <a:xfrm>
            <a:off x="735291" y="5175315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(0,0)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2771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35379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68" y="5106912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137" y="5132715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283" y="5149329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1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1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/>
      <p:bldP spid="20" grpId="0"/>
      <p:bldP spid="42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EB2B233B-5015-44F4-87A1-E524646AE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66" y="4434557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BAA34B3A-C46F-40EC-9510-A77054B80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183" y="3753518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A31B05C-6A92-4EA8-9AC2-16B0E70D09DC}"/>
              </a:ext>
            </a:extLst>
          </p:cNvPr>
          <p:cNvSpPr txBox="1"/>
          <p:nvPr/>
        </p:nvSpPr>
        <p:spPr>
          <a:xfrm>
            <a:off x="699224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(0,1)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85A3CF-185B-4A23-9096-05AC1B3AA6C2}"/>
              </a:ext>
            </a:extLst>
          </p:cNvPr>
          <p:cNvSpPr txBox="1"/>
          <p:nvPr/>
        </p:nvSpPr>
        <p:spPr>
          <a:xfrm>
            <a:off x="735291" y="3780113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(0,2)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A05E72-825E-4329-922C-54B8C6742836}"/>
              </a:ext>
            </a:extLst>
          </p:cNvPr>
          <p:cNvSpPr txBox="1"/>
          <p:nvPr/>
        </p:nvSpPr>
        <p:spPr>
          <a:xfrm>
            <a:off x="1841832" y="4499006"/>
            <a:ext cx="8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(1,1)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34557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46701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005" y="447375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EE3483EB-A662-4F94-885B-D9B4271D631E}"/>
              </a:ext>
            </a:extLst>
          </p:cNvPr>
          <p:cNvSpPr/>
          <p:nvPr/>
        </p:nvSpPr>
        <p:spPr>
          <a:xfrm>
            <a:off x="3274823" y="522963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9B002A2-D4A6-4792-BAE0-2550C9C46645}"/>
              </a:ext>
            </a:extLst>
          </p:cNvPr>
          <p:cNvSpPr/>
          <p:nvPr/>
        </p:nvSpPr>
        <p:spPr>
          <a:xfrm>
            <a:off x="2083936" y="5235361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519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44" grpId="0"/>
      <p:bldP spid="45" grpId="0"/>
      <p:bldP spid="46" grpId="0"/>
      <p:bldP spid="53" grpId="0"/>
      <p:bldP spid="54" grpId="0"/>
      <p:bldP spid="55" grpId="0"/>
      <p:bldP spid="56" grpId="0"/>
      <p:bldP spid="58" grpId="0" animBg="1"/>
      <p:bldP spid="59" grpId="0" animBg="1"/>
      <p:bldP spid="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8CCB3D2-A343-439B-BB97-22CD3E002E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74675" y="1463674"/>
          <a:ext cx="9257080" cy="427281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57135">
                  <a:extLst>
                    <a:ext uri="{9D8B030D-6E8A-4147-A177-3AD203B41FA5}">
                      <a16:colId xmlns:a16="http://schemas.microsoft.com/office/drawing/2014/main" val="2752059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555435393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4503998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23194032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859206015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505468171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1442915939"/>
                    </a:ext>
                  </a:extLst>
                </a:gridCol>
                <a:gridCol w="1157135">
                  <a:extLst>
                    <a:ext uri="{9D8B030D-6E8A-4147-A177-3AD203B41FA5}">
                      <a16:colId xmlns:a16="http://schemas.microsoft.com/office/drawing/2014/main" val="3208605918"/>
                    </a:ext>
                  </a:extLst>
                </a:gridCol>
              </a:tblGrid>
              <a:tr h="712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205421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0923542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3981517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2304864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631303"/>
                  </a:ext>
                </a:extLst>
              </a:tr>
              <a:tr h="7121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791501"/>
                  </a:ext>
                </a:extLst>
              </a:tr>
            </a:tbl>
          </a:graphicData>
        </a:graphic>
      </p:graphicFrame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638" y="1463674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F2615B4-9491-43BB-8602-BA07B23EC9B9}"/>
              </a:ext>
            </a:extLst>
          </p:cNvPr>
          <p:cNvSpPr/>
          <p:nvPr/>
        </p:nvSpPr>
        <p:spPr>
          <a:xfrm>
            <a:off x="5581650" y="3800475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5642859-20D8-4A57-A2E2-05BF03EDDA65}"/>
              </a:ext>
            </a:extLst>
          </p:cNvPr>
          <p:cNvSpPr/>
          <p:nvPr/>
        </p:nvSpPr>
        <p:spPr>
          <a:xfrm>
            <a:off x="6753225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827296-D1B7-41CE-B777-83597909A4D5}"/>
              </a:ext>
            </a:extLst>
          </p:cNvPr>
          <p:cNvSpPr/>
          <p:nvPr/>
        </p:nvSpPr>
        <p:spPr>
          <a:xfrm>
            <a:off x="938212" y="2395538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BC8CFBB-8273-4E5F-BD8F-407314DF708A}"/>
              </a:ext>
            </a:extLst>
          </p:cNvPr>
          <p:cNvSpPr/>
          <p:nvPr/>
        </p:nvSpPr>
        <p:spPr>
          <a:xfrm>
            <a:off x="3286122" y="3085702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D741889-D0E7-4480-8D0D-9D7F50A68910}"/>
              </a:ext>
            </a:extLst>
          </p:cNvPr>
          <p:cNvSpPr/>
          <p:nvPr/>
        </p:nvSpPr>
        <p:spPr>
          <a:xfrm>
            <a:off x="3286123" y="3800474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Clip Art Rock - Rock Clipart Transparent Background - Png Download #4610136">
            <a:extLst>
              <a:ext uri="{FF2B5EF4-FFF2-40B4-BE49-F238E27FC236}">
                <a16:creationId xmlns:a16="http://schemas.microsoft.com/office/drawing/2014/main" id="{FBF1B040-D09F-4096-841E-8BA0C9B8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815" y="3715664"/>
            <a:ext cx="697523" cy="49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43783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What else can we fill in?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EE6455A7-C356-4900-AB0F-5EA936E23538}"/>
              </a:ext>
            </a:extLst>
          </p:cNvPr>
          <p:cNvSpPr/>
          <p:nvPr/>
        </p:nvSpPr>
        <p:spPr>
          <a:xfrm>
            <a:off x="3286124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E4BAC1E-29C2-4BA3-B6CD-464A0E9DE06B}"/>
              </a:ext>
            </a:extLst>
          </p:cNvPr>
          <p:cNvSpPr/>
          <p:nvPr/>
        </p:nvSpPr>
        <p:spPr>
          <a:xfrm>
            <a:off x="2143125" y="5230019"/>
            <a:ext cx="328613" cy="328613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59561" y="51166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511666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69793" y="514520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5145203"/>
                <a:ext cx="870455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61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3F010-57BE-42E7-8C3E-7DDCA9988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Baby Yoda Searching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52341655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b="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−∞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C8CCB3D2-A343-439B-BB97-22CD3E002E52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052341655"/>
                  </p:ext>
                </p:extLst>
              </p:nvPr>
            </p:nvGraphicFramePr>
            <p:xfrm>
              <a:off x="574675" y="1463674"/>
              <a:ext cx="9257080" cy="4272816"/>
            </p:xfrm>
            <a:graphic>
              <a:graphicData uri="http://schemas.openxmlformats.org/drawingml/2006/table">
                <a:tbl>
                  <a:tblPr firstRow="1" bandRow="1">
                    <a:tableStyleId>{69CF1AB2-1976-4502-BF36-3FF5EA218861}</a:tableStyleId>
                  </a:tblPr>
                  <a:tblGrid>
                    <a:gridCol w="1157135">
                      <a:extLst>
                        <a:ext uri="{9D8B030D-6E8A-4147-A177-3AD203B41FA5}">
                          <a16:colId xmlns:a16="http://schemas.microsoft.com/office/drawing/2014/main" val="2752059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555435393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4503998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23194032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859206015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505468171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1442915939"/>
                        </a:ext>
                      </a:extLst>
                    </a:gridCol>
                    <a:gridCol w="1157135">
                      <a:extLst>
                        <a:ext uri="{9D8B030D-6E8A-4147-A177-3AD203B41FA5}">
                          <a16:colId xmlns:a16="http://schemas.microsoft.com/office/drawing/2014/main" val="3208605918"/>
                        </a:ext>
                      </a:extLst>
                    </a:gridCol>
                  </a:tblGrid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855" r="-7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855" r="-6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855" r="-5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855" r="-40052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855" r="-302646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855" r="-2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855" r="-101053" b="-5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855" r="-1053" b="-5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14205421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100855" r="-7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100855" r="-6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100855" r="-5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100855" r="-40052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100855" r="-302646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0855" r="-2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0855" r="-101053" b="-4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0855" r="-1053" b="-4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40923542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26" t="-200855" r="-7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526" t="-200855" r="-6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526" t="-200855" r="-5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200855" r="-40052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200855" r="-302646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200855" r="-2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200855" r="-101053" b="-3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200855" r="-1053" b="-3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3981517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>
                            <a:solidFill>
                              <a:schemeClr val="accent3"/>
                            </a:solidFill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526" t="-300855" r="-40052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646" t="-300855" r="-302646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300855" r="-2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300855" r="-101053" b="-2017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300855" r="-1053" b="-2017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72304864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97631303"/>
                      </a:ext>
                    </a:extLst>
                  </a:tr>
                  <a:tr h="7121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157915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026" name="Picture 2" descr="https://1.bp.blogspot.com/-XxfNI65zLnU/Xc98O96LVnI/AAAAAAAAGFY/Xsmd7IMlIrEltYONCdGKk1hqPw1BgL3ggCLcBGAsYHQ/s1600/Mandalorian.jpg">
            <a:extLst>
              <a:ext uri="{FF2B5EF4-FFF2-40B4-BE49-F238E27FC236}">
                <a16:creationId xmlns:a16="http://schemas.microsoft.com/office/drawing/2014/main" id="{A8325585-F852-45EC-BC7F-48CC6300A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9" t="36852" r="3827" b="19814"/>
          <a:stretch/>
        </p:blipFill>
        <p:spPr bwMode="auto">
          <a:xfrm>
            <a:off x="9925864" y="228350"/>
            <a:ext cx="2027134" cy="1718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aby Yoda PNG Clipart">
            <a:extLst>
              <a:ext uri="{FF2B5EF4-FFF2-40B4-BE49-F238E27FC236}">
                <a16:creationId xmlns:a16="http://schemas.microsoft.com/office/drawing/2014/main" id="{1AE80F1D-263C-46BE-B7C3-2FDC5D23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803" y="736977"/>
            <a:ext cx="7048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14:cNvPr>
              <p14:cNvContentPartPr/>
              <p14:nvPr/>
            </p14:nvContentPartPr>
            <p14:xfrm>
              <a:off x="6018523" y="-94906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40DAC4-228F-4181-AFF1-0FB4ACF59DE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09523" y="-95806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14:cNvPr>
              <p14:cNvContentPartPr/>
              <p14:nvPr/>
            </p14:nvContentPartPr>
            <p14:xfrm>
              <a:off x="7976563" y="2394613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44B6822-42C1-4A4D-9F7C-E7C8C28B4DD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67563" y="238561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14:cNvPr>
              <p14:cNvContentPartPr/>
              <p14:nvPr/>
            </p14:nvContentPartPr>
            <p14:xfrm>
              <a:off x="7942363" y="2455813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5660CD5-93C7-4A32-935B-D9F3ED08DA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33363" y="2446813"/>
                <a:ext cx="18000" cy="1800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786D8A-B7F5-44D1-971D-D9D5CB1ED4D3}"/>
              </a:ext>
            </a:extLst>
          </p:cNvPr>
          <p:cNvCxnSpPr>
            <a:endCxn id="4" idx="2"/>
          </p:cNvCxnSpPr>
          <p:nvPr/>
        </p:nvCxnSpPr>
        <p:spPr>
          <a:xfrm>
            <a:off x="5203215" y="1299368"/>
            <a:ext cx="0" cy="443712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10A10B-E951-48C3-9DC2-0BE89BBBCDAC}"/>
              </a:ext>
            </a:extLst>
          </p:cNvPr>
          <p:cNvSpPr txBox="1"/>
          <p:nvPr/>
        </p:nvSpPr>
        <p:spPr>
          <a:xfrm>
            <a:off x="8547283" y="1128203"/>
            <a:ext cx="1661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(c-1,r-1)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094475-55DF-41CB-9F0F-A9CBEB57A180}"/>
              </a:ext>
            </a:extLst>
          </p:cNvPr>
          <p:cNvSpPr txBox="1"/>
          <p:nvPr/>
        </p:nvSpPr>
        <p:spPr>
          <a:xfrm>
            <a:off x="4604994" y="605200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X-coordinate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BC17887-F661-4A82-85B8-C22C9E02BE10}"/>
              </a:ext>
            </a:extLst>
          </p:cNvPr>
          <p:cNvCxnSpPr>
            <a:cxnSpLocks/>
          </p:cNvCxnSpPr>
          <p:nvPr/>
        </p:nvCxnSpPr>
        <p:spPr>
          <a:xfrm flipH="1">
            <a:off x="640662" y="6236674"/>
            <a:ext cx="4030319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812D027-B371-43F0-A63F-979241092B69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5962454" y="6236674"/>
            <a:ext cx="3813142" cy="8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7113273-68AF-4D88-95BF-706142E51922}"/>
              </a:ext>
            </a:extLst>
          </p:cNvPr>
          <p:cNvSpPr txBox="1"/>
          <p:nvPr/>
        </p:nvSpPr>
        <p:spPr>
          <a:xfrm>
            <a:off x="938212" y="6348953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595EDAF-B7A0-4422-AE12-6C95648AE16A}"/>
              </a:ext>
            </a:extLst>
          </p:cNvPr>
          <p:cNvSpPr txBox="1"/>
          <p:nvPr/>
        </p:nvSpPr>
        <p:spPr>
          <a:xfrm>
            <a:off x="8910638" y="6348953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72D228D-B8C7-460D-81AF-7C7B6C3CBEEC}"/>
              </a:ext>
            </a:extLst>
          </p:cNvPr>
          <p:cNvSpPr txBox="1"/>
          <p:nvPr/>
        </p:nvSpPr>
        <p:spPr>
          <a:xfrm>
            <a:off x="144876" y="5175315"/>
            <a:ext cx="42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61C6E0D-D72B-42D4-A75E-86139F9D9C3B}"/>
              </a:ext>
            </a:extLst>
          </p:cNvPr>
          <p:cNvSpPr txBox="1"/>
          <p:nvPr/>
        </p:nvSpPr>
        <p:spPr>
          <a:xfrm>
            <a:off x="30720" y="1688969"/>
            <a:ext cx="62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ABA4836-85CE-48EE-A2BC-125C94AFA630}"/>
              </a:ext>
            </a:extLst>
          </p:cNvPr>
          <p:cNvSpPr txBox="1"/>
          <p:nvPr/>
        </p:nvSpPr>
        <p:spPr>
          <a:xfrm rot="16200000">
            <a:off x="-421209" y="3530998"/>
            <a:ext cx="135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Y-coordinate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F9B423F-D143-4CE4-ABE3-3A0FCF55DBBC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253944" y="4394394"/>
            <a:ext cx="3577" cy="6819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07769ED-AF6A-4149-B01E-55EE078B6579}"/>
              </a:ext>
            </a:extLst>
          </p:cNvPr>
          <p:cNvCxnSpPr>
            <a:cxnSpLocks/>
            <a:stCxn id="35" idx="3"/>
          </p:cNvCxnSpPr>
          <p:nvPr/>
        </p:nvCxnSpPr>
        <p:spPr>
          <a:xfrm flipH="1" flipV="1">
            <a:off x="246899" y="2106891"/>
            <a:ext cx="10622" cy="930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/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BC5E01D-070C-4AE8-BB1C-F4102A608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64" y="5132715"/>
                <a:ext cx="87045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8BEFEA4A-0EEE-43B9-B68A-EEE95EC27B7E}"/>
              </a:ext>
            </a:extLst>
          </p:cNvPr>
          <p:cNvSpPr txBox="1"/>
          <p:nvPr/>
        </p:nvSpPr>
        <p:spPr>
          <a:xfrm>
            <a:off x="9831755" y="2291843"/>
            <a:ext cx="22440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Where’s the final answer?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the top right. Where Baby Yoda starts.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/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625F62F-2BED-4D34-B963-8DBB6DECF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34" y="5122079"/>
                <a:ext cx="87045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/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1482ABD-B755-4345-87FA-2D8FBA6461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99" y="5125548"/>
                <a:ext cx="870455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/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4D617E0-CABD-47B6-9562-1B9461784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4542" y="5124983"/>
                <a:ext cx="87045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/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49FA79B-6697-4364-8B05-62503C7DE9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101" y="5106912"/>
                <a:ext cx="87045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/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01AEB9-9883-4342-A215-6B9B0A6DF5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629" y="5132715"/>
                <a:ext cx="870455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/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D919CC2-8BC4-48DC-B1B5-49A908800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53" y="5108211"/>
                <a:ext cx="870455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/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F77C86B-89A0-4A9E-9247-18F955480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6208" y="5138966"/>
                <a:ext cx="87045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/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4788AF0-5AC7-47A8-976F-820E99576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34" y="4412522"/>
                <a:ext cx="87045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/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3EB4633-3354-4DC1-9EF0-7619B7A9DC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7304" y="4424664"/>
                <a:ext cx="87045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/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3D9DBEE-1F5A-484D-958A-DD8271E511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71" y="4394394"/>
                <a:ext cx="870455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/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CF51AA6-3276-47CE-B02F-2C162664D8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4500" y="4425681"/>
                <a:ext cx="870455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/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6E53C7E-80EF-44F3-ADBA-050C5CEEA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306" y="4424917"/>
                <a:ext cx="870455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/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ED04D0F9-2DA3-49DA-A0E7-B5EB11BFD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844" y="4422619"/>
                <a:ext cx="870455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/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137B154-3044-413E-AD1D-78BE69951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849" y="4476381"/>
                <a:ext cx="87045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/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B3D3A5-1E9B-40AE-8052-5D9A9B966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7835" y="4451862"/>
                <a:ext cx="870455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/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3C50345-36C5-48D5-9666-5C6AAC2E36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56" y="3685760"/>
                <a:ext cx="870455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/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9745F69-C8FD-4944-B909-F905EB6F5E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561" y="3685760"/>
                <a:ext cx="87045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/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2800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6B9A604-6E91-48AF-8BFF-C36D0C47E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793" y="3731750"/>
                <a:ext cx="870455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34477DFC-D98B-4824-97CA-0475DAB1ADA9}"/>
              </a:ext>
            </a:extLst>
          </p:cNvPr>
          <p:cNvSpPr/>
          <p:nvPr/>
        </p:nvSpPr>
        <p:spPr>
          <a:xfrm>
            <a:off x="8819194" y="1497535"/>
            <a:ext cx="870451" cy="50018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387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9F6E2-2BEB-420D-99D4-5C78C453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order?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4A731-A40A-496B-BE6B-D8DD2726C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in a row at a time (left to right)</a:t>
            </a:r>
          </a:p>
          <a:p>
            <a:r>
              <a:rPr lang="en-US" dirty="0"/>
              <a:t>Going up to the next row once a level is done.</a:t>
            </a:r>
          </a:p>
          <a:p>
            <a:endParaRPr lang="en-US" dirty="0"/>
          </a:p>
          <a:p>
            <a:r>
              <a:rPr lang="en-US" dirty="0"/>
              <a:t>In actual code, probably easier to handle edges first</a:t>
            </a:r>
          </a:p>
          <a:p>
            <a:r>
              <a:rPr lang="en-US" dirty="0"/>
              <a:t>Avoid the index-out-of-bound exceptions.</a:t>
            </a:r>
          </a:p>
        </p:txBody>
      </p:sp>
    </p:spTree>
    <p:extLst>
      <p:ext uri="{BB962C8B-B14F-4D97-AF65-F5344CB8AC3E}">
        <p14:creationId xmlns:p14="http://schemas.microsoft.com/office/powerpoint/2010/main" val="885477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BF2C2-F254-472E-93CF-C53FB79F5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Boolean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x=0; x&lt;c; x++)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if(rocks[x][0])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+=eggs[x][0]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OPT[x][0]=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 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: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=false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 y&lt;r; y++)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if(rocks[0][y])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true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eggsSoFar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+=eggs[0][y]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OPT[0][y]= 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rocksInWay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?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−∞</m:t>
                    </m:r>
                  </m:oMath>
                </a14:m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: eggsSoFar  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y=0;y&lt;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r;y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for(int x=0;x&lt;</a:t>
                </a:r>
                <a:r>
                  <a:rPr lang="en-US" sz="18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c;x</a:t>
                </a: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if(rocks[x][y])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OPT[x][y]=-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else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OPT[x][y]=max(OPT[x-1][y], OPT[x][y-1])+eggs[x][y]</a:t>
                </a:r>
              </a:p>
              <a:p>
                <a:pPr>
                  <a:spcBef>
                    <a:spcPts val="0"/>
                  </a:spcBef>
                </a:pPr>
                <a:endParaRPr lang="en-US" sz="18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316922-6227-49E2-BBA2-818EDF8FE0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3"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1608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D605-F729-4F12-BB13-7C8E9417D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Switch To Iterative?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55B36-D4CB-49B0-B74B-EB080727C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does the same thing…</a:t>
            </a:r>
          </a:p>
          <a:p>
            <a:endParaRPr lang="en-US" dirty="0"/>
          </a:p>
          <a:p>
            <a:r>
              <a:rPr lang="en-US" dirty="0"/>
              <a:t>It’s easier to analyze (no need to imagine a recursion tree)</a:t>
            </a:r>
          </a:p>
          <a:p>
            <a:r>
              <a:rPr lang="en-US" dirty="0"/>
              <a:t>Saves constant factors (recursive version puts a lot on the call stack)</a:t>
            </a:r>
          </a:p>
          <a:p>
            <a:r>
              <a:rPr lang="en-US" dirty="0"/>
              <a:t>Will let you optimize memory (next week)</a:t>
            </a:r>
          </a:p>
          <a:p>
            <a:endParaRPr lang="en-US" dirty="0"/>
          </a:p>
          <a:p>
            <a:r>
              <a:rPr lang="en-US" dirty="0"/>
              <a:t>Recursive version is often a little more intuitive, though…</a:t>
            </a:r>
          </a:p>
        </p:txBody>
      </p:sp>
    </p:spTree>
    <p:extLst>
      <p:ext uri="{BB962C8B-B14F-4D97-AF65-F5344CB8AC3E}">
        <p14:creationId xmlns:p14="http://schemas.microsoft.com/office/powerpoint/2010/main" val="1923040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11CC1E-C17A-476D-B0AF-820CF2BB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 Applications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C9A09C-DEAE-4E77-AC19-76450D2D5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few really famous divide &amp; conquer algorithms where the way to recurse is </a:t>
            </a:r>
            <a:r>
              <a:rPr lang="en-US" b="1" dirty="0"/>
              <a:t>very clever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point of the next few examples is </a:t>
            </a:r>
            <a:r>
              <a:rPr lang="en-US" b="1" dirty="0"/>
              <a:t>not </a:t>
            </a:r>
            <a:r>
              <a:rPr lang="en-US" dirty="0"/>
              <a:t>to teach you really useful tricks (they often don’t generalize to new problems).</a:t>
            </a:r>
          </a:p>
          <a:p>
            <a:r>
              <a:rPr lang="en-US" dirty="0"/>
              <a:t>It’s partially to show you that sometimes being really clever gives you a really big improvement</a:t>
            </a:r>
          </a:p>
          <a:p>
            <a:r>
              <a:rPr lang="en-US" dirty="0"/>
              <a:t>And partially because these are “standard” in algorithms classes, so you should at least have heard of these algorithms.</a:t>
            </a:r>
          </a:p>
        </p:txBody>
      </p:sp>
    </p:spTree>
    <p:extLst>
      <p:ext uri="{BB962C8B-B14F-4D97-AF65-F5344CB8AC3E}">
        <p14:creationId xmlns:p14="http://schemas.microsoft.com/office/powerpoint/2010/main" val="1873741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1BF29-C449-2566-8A01-97000D264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Multiplying Faster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DEEC-6F57-FB7A-4A1A-BBF16CFB1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end goal is to multiply really big numbers.</a:t>
            </a:r>
          </a:p>
          <a:p>
            <a:r>
              <a:rPr lang="en-US" dirty="0"/>
              <a:t>Really big.</a:t>
            </a:r>
          </a:p>
          <a:p>
            <a:r>
              <a:rPr lang="en-US" dirty="0"/>
              <a:t>Like around 1000 bits per number.</a:t>
            </a:r>
          </a:p>
          <a:p>
            <a:endParaRPr lang="en-US" dirty="0"/>
          </a:p>
          <a:p>
            <a:r>
              <a:rPr lang="en-US" dirty="0"/>
              <a:t>Why? Another step in the RSA encryption scheme!</a:t>
            </a:r>
          </a:p>
          <a:p>
            <a:r>
              <a:rPr lang="en-US" dirty="0"/>
              <a:t>Also a favorite problem of theoreticians.</a:t>
            </a:r>
          </a:p>
        </p:txBody>
      </p:sp>
    </p:spTree>
    <p:extLst>
      <p:ext uri="{BB962C8B-B14F-4D97-AF65-F5344CB8AC3E}">
        <p14:creationId xmlns:p14="http://schemas.microsoft.com/office/powerpoint/2010/main" val="1790065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17138-6A6A-9A7B-1614-24DCFA701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D994C-56C9-FCDD-BC5E-33F9168DB7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 the decimal number 12,345 is really: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+5⋅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“normal” representation for numbers is base-10. Each place value is worth 10 times more than the same number would be one spot over.</a:t>
                </a:r>
              </a:p>
              <a:p>
                <a:endParaRPr lang="en-US" dirty="0"/>
              </a:p>
              <a:p>
                <a:r>
                  <a:rPr lang="en-US" dirty="0"/>
                  <a:t>The choice of 10 is arbitrary. You can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and get binary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101101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+0⋅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D994C-56C9-FCDD-BC5E-33F9168DB7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247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CAE16-BD05-9F8E-0AF4-29D56F04E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59090-5192-1CF5-B013-86B759A92D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Imagine, we instead of using base-10, use 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We need 100 symbols now. (we need 2 bits for binary, 10 digits for decimal) But other than that, it would make sense. </a:t>
                </a:r>
              </a:p>
              <a:p>
                <a:r>
                  <a:rPr lang="en-US" dirty="0"/>
                  <a:t>We could take 12345 and think of it as: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+23⋅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+45⋅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we thought in base-100, we’d have special symbols for 23 and 45…but it does show what’s going on.</a:t>
                </a:r>
              </a:p>
              <a:p>
                <a:r>
                  <a:rPr lang="en-US" dirty="0"/>
                  <a:t>Notice that since 100 is a power of 10, we’ve “regrouped” the digits.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59090-5192-1CF5-B013-86B759A92D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171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DE84-E9E7-A0ED-CA8D-058B341FE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F736C-3FD7-D06A-19A7-85D02AD0910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we have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-digit number in 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. We can think of it as a number in base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by just “grouping together” the digits in groups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just saw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12345 in base 10 is: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+345⋅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 in base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3F736C-3FD7-D06A-19A7-85D02AD091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1408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1107</TotalTime>
  <Words>3451</Words>
  <Application>Microsoft Office PowerPoint</Application>
  <PresentationFormat>Widescreen</PresentationFormat>
  <Paragraphs>538</Paragraphs>
  <Slides>48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8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D&amp;C wrap; Dynamic Programming</vt:lpstr>
      <vt:lpstr>Classic Divide &amp; Conquer</vt:lpstr>
      <vt:lpstr>Activity</vt:lpstr>
      <vt:lpstr>Running Time?</vt:lpstr>
      <vt:lpstr>Classic Applications</vt:lpstr>
      <vt:lpstr>Multiplying Faster</vt:lpstr>
      <vt:lpstr>Place Values</vt:lpstr>
      <vt:lpstr>Place Values</vt:lpstr>
      <vt:lpstr>Place Values</vt:lpstr>
      <vt:lpstr>Why does it matter?</vt:lpstr>
      <vt:lpstr>Why does it matter?</vt:lpstr>
      <vt:lpstr>Alright…so…</vt:lpstr>
      <vt:lpstr>Classic Application</vt:lpstr>
      <vt:lpstr>Classic Application</vt:lpstr>
      <vt:lpstr>Clever Trick</vt:lpstr>
      <vt:lpstr>Running Time</vt:lpstr>
      <vt:lpstr>You can go faster!</vt:lpstr>
      <vt:lpstr>Strassen’s Algorithm</vt:lpstr>
      <vt:lpstr>Dynamic Programming</vt:lpstr>
      <vt:lpstr>Dynamic Programming</vt:lpstr>
      <vt:lpstr>Classic DP</vt:lpstr>
      <vt:lpstr>Baby Yoda Searching</vt:lpstr>
      <vt:lpstr>Baby Yoda Searching</vt:lpstr>
      <vt:lpstr>Baby Yoda Searching</vt:lpstr>
      <vt:lpstr>Baby Yoda Searching</vt:lpstr>
      <vt:lpstr>Baby Yoda Searching</vt:lpstr>
      <vt:lpstr>Baby Yoda Searching</vt:lpstr>
      <vt:lpstr>PowerPoint Presentation</vt:lpstr>
      <vt:lpstr>Baby Yoda Searching</vt:lpstr>
      <vt:lpstr>Recursive Baby Yoda</vt:lpstr>
      <vt:lpstr>A Recursive Function</vt:lpstr>
      <vt:lpstr>Recurrence Form</vt:lpstr>
      <vt:lpstr>Analyzing the recursive function</vt:lpstr>
      <vt:lpstr>Analyzing the recursive function</vt:lpstr>
      <vt:lpstr>Tree Method, Maybe…</vt:lpstr>
      <vt:lpstr>Tree Method</vt:lpstr>
      <vt:lpstr>Speedup</vt:lpstr>
      <vt:lpstr>Activity</vt:lpstr>
      <vt:lpstr>Speedup</vt:lpstr>
      <vt:lpstr>Baby Yoda Searching</vt:lpstr>
      <vt:lpstr>Going Bottom-up</vt:lpstr>
      <vt:lpstr>Baby Yoda Searching</vt:lpstr>
      <vt:lpstr>Baby Yoda Searching</vt:lpstr>
      <vt:lpstr>Baby Yoda Searching</vt:lpstr>
      <vt:lpstr>Baby Yoda Searching</vt:lpstr>
      <vt:lpstr>What order?</vt:lpstr>
      <vt:lpstr>Pseudocode</vt:lpstr>
      <vt:lpstr>Why Switch To Iterative?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D&amp;C wrap; Dynamic Programming</dc:title>
  <dc:creator>Robert Weber</dc:creator>
  <cp:lastModifiedBy>rtweber2</cp:lastModifiedBy>
  <cp:revision>6</cp:revision>
  <cp:lastPrinted>2024-01-26T01:10:48Z</cp:lastPrinted>
  <dcterms:created xsi:type="dcterms:W3CDTF">2022-10-21T03:12:55Z</dcterms:created>
  <dcterms:modified xsi:type="dcterms:W3CDTF">2024-02-06T20:34:03Z</dcterms:modified>
</cp:coreProperties>
</file>