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4" r:id="rId4"/>
    <p:sldId id="285" r:id="rId5"/>
    <p:sldId id="259" r:id="rId6"/>
    <p:sldId id="286" r:id="rId7"/>
    <p:sldId id="260" r:id="rId8"/>
    <p:sldId id="261" r:id="rId9"/>
    <p:sldId id="262" r:id="rId10"/>
    <p:sldId id="263" r:id="rId11"/>
    <p:sldId id="264" r:id="rId12"/>
    <p:sldId id="291" r:id="rId13"/>
    <p:sldId id="290" r:id="rId14"/>
    <p:sldId id="265" r:id="rId15"/>
    <p:sldId id="266" r:id="rId16"/>
    <p:sldId id="297" r:id="rId17"/>
    <p:sldId id="294" r:id="rId18"/>
    <p:sldId id="267" r:id="rId19"/>
    <p:sldId id="287" r:id="rId20"/>
    <p:sldId id="292" r:id="rId21"/>
    <p:sldId id="288" r:id="rId22"/>
    <p:sldId id="293" r:id="rId23"/>
    <p:sldId id="298" r:id="rId24"/>
    <p:sldId id="268" r:id="rId25"/>
    <p:sldId id="289" r:id="rId26"/>
    <p:sldId id="270" r:id="rId27"/>
    <p:sldId id="271" r:id="rId28"/>
    <p:sldId id="295" r:id="rId29"/>
    <p:sldId id="272" r:id="rId30"/>
    <p:sldId id="307" r:id="rId31"/>
    <p:sldId id="308" r:id="rId32"/>
    <p:sldId id="306" r:id="rId33"/>
    <p:sldId id="27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FB8FA1-5D09-4231-9522-09C30E55B78A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210-A271-471F-97B2-7F3F6B2847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5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8FA1-5D09-4231-9522-09C30E55B78A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210-A271-471F-97B2-7F3F6B2847D3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4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8FA1-5D09-4231-9522-09C30E55B78A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210-A271-471F-97B2-7F3F6B2847D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007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35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8FA1-5D09-4231-9522-09C30E55B78A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210-A271-471F-97B2-7F3F6B284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4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8FA1-5D09-4231-9522-09C30E55B78A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210-A271-471F-97B2-7F3F6B2847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728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8FA1-5D09-4231-9522-09C30E55B78A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210-A271-471F-97B2-7F3F6B2847D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172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8FA1-5D09-4231-9522-09C30E55B78A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210-A271-471F-97B2-7F3F6B284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0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8FA1-5D09-4231-9522-09C30E55B78A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210-A271-471F-97B2-7F3F6B2847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0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8FA1-5D09-4231-9522-09C30E55B78A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210-A271-471F-97B2-7F3F6B2847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75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8FA1-5D09-4231-9522-09C30E55B78A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210-A271-471F-97B2-7F3F6B284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18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8FA1-5D09-4231-9522-09C30E55B78A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210-A271-471F-97B2-7F3F6B2847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218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6FB8FA1-5D09-4231-9522-09C30E55B78A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D182210-A271-471F-97B2-7F3F6B2847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1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0.png"/><Relationship Id="rId7" Type="http://schemas.openxmlformats.org/officeDocument/2006/relationships/image" Target="NUL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13.png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10.png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0.png"/><Relationship Id="rId7" Type="http://schemas.openxmlformats.org/officeDocument/2006/relationships/image" Target="NUL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22.png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10.png"/><Relationship Id="rId9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aqR3G_NVoo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A9003-CC55-4401-ABBC-882303B3FE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Divide &amp; Conquer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1D8804-58A6-4388-BD38-76F1C62010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417 24Wi</a:t>
            </a:r>
          </a:p>
          <a:p>
            <a:r>
              <a:rPr lang="en-US" dirty="0"/>
              <a:t>Lecture 8</a:t>
            </a:r>
          </a:p>
        </p:txBody>
      </p:sp>
    </p:spTree>
    <p:extLst>
      <p:ext uri="{BB962C8B-B14F-4D97-AF65-F5344CB8AC3E}">
        <p14:creationId xmlns:p14="http://schemas.microsoft.com/office/powerpoint/2010/main" val="2162605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DDEB0-F2EC-4010-81EA-1E57984F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752187-2052-42D5-AF33-B0CA7B1A19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Kinds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Both,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 left side – counted by recursive call</a:t>
                </a:r>
              </a:p>
              <a:p>
                <a:r>
                  <a:rPr lang="en-US" dirty="0"/>
                  <a:t>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 right side – counted by other recursive call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 left side,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 right side – TODO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right side,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 left side – Can’t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no inversions here.</a:t>
                </a:r>
              </a:p>
              <a:p>
                <a:endParaRPr lang="en-US" dirty="0"/>
              </a:p>
              <a:p>
                <a:r>
                  <a:rPr lang="en-US" dirty="0"/>
                  <a:t>Need to handle TODO. Then add together.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752187-2052-42D5-AF33-B0CA7B1A19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5926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13E2-67BB-417E-9DD8-609E618A2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Inversions across the middle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68D4C8-B882-4D1D-AFF7-1BC34B31D5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Fix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on the left side. How many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on the right side form inversions?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how do we find all the “crossing inversions”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elements, each checking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others, so that’s time…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merge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68D4C8-B882-4D1D-AFF7-1BC34B31D5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C0C9A783-CC13-493C-B1D9-9315385F32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625298"/>
              </p:ext>
            </p:extLst>
          </p:nvPr>
        </p:nvGraphicFramePr>
        <p:xfrm>
          <a:off x="2316387" y="2397005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A73860D-5622-4B5F-BDAA-B471B2197140}"/>
              </a:ext>
            </a:extLst>
          </p:cNvPr>
          <p:cNvSpPr/>
          <p:nvPr/>
        </p:nvSpPr>
        <p:spPr>
          <a:xfrm rot="21349606">
            <a:off x="2912807" y="3062814"/>
            <a:ext cx="1032387" cy="523568"/>
          </a:xfrm>
          <a:custGeom>
            <a:avLst/>
            <a:gdLst>
              <a:gd name="connsiteX0" fmla="*/ 0 w 1032387"/>
              <a:gd name="connsiteY0" fmla="*/ 0 h 258277"/>
              <a:gd name="connsiteX1" fmla="*/ 486696 w 1032387"/>
              <a:gd name="connsiteY1" fmla="*/ 258097 h 258277"/>
              <a:gd name="connsiteX2" fmla="*/ 1032387 w 1032387"/>
              <a:gd name="connsiteY2" fmla="*/ 44245 h 258277"/>
              <a:gd name="connsiteX3" fmla="*/ 1032387 w 1032387"/>
              <a:gd name="connsiteY3" fmla="*/ 44245 h 25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387" h="258277">
                <a:moveTo>
                  <a:pt x="0" y="0"/>
                </a:moveTo>
                <a:cubicBezTo>
                  <a:pt x="157316" y="125361"/>
                  <a:pt x="314632" y="250723"/>
                  <a:pt x="486696" y="258097"/>
                </a:cubicBezTo>
                <a:cubicBezTo>
                  <a:pt x="658760" y="265471"/>
                  <a:pt x="1032387" y="44245"/>
                  <a:pt x="1032387" y="44245"/>
                </a:cubicBezTo>
                <a:lnTo>
                  <a:pt x="1032387" y="44245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42003A6-7A15-4F52-87FC-84DA704F8DC7}"/>
              </a:ext>
            </a:extLst>
          </p:cNvPr>
          <p:cNvSpPr/>
          <p:nvPr/>
        </p:nvSpPr>
        <p:spPr>
          <a:xfrm>
            <a:off x="4815349" y="3119284"/>
            <a:ext cx="1069258" cy="354130"/>
          </a:xfrm>
          <a:custGeom>
            <a:avLst/>
            <a:gdLst>
              <a:gd name="connsiteX0" fmla="*/ 0 w 1069258"/>
              <a:gd name="connsiteY0" fmla="*/ 36871 h 354130"/>
              <a:gd name="connsiteX1" fmla="*/ 442451 w 1069258"/>
              <a:gd name="connsiteY1" fmla="*/ 353961 h 354130"/>
              <a:gd name="connsiteX2" fmla="*/ 1069258 w 1069258"/>
              <a:gd name="connsiteY2" fmla="*/ 0 h 35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9258" h="354130">
                <a:moveTo>
                  <a:pt x="0" y="36871"/>
                </a:moveTo>
                <a:cubicBezTo>
                  <a:pt x="132120" y="198488"/>
                  <a:pt x="264241" y="360106"/>
                  <a:pt x="442451" y="353961"/>
                </a:cubicBezTo>
                <a:cubicBezTo>
                  <a:pt x="620661" y="347816"/>
                  <a:pt x="844959" y="173908"/>
                  <a:pt x="1069258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DD3D56B-624A-4C95-B7F0-F48E22BB2281}"/>
              </a:ext>
            </a:extLst>
          </p:cNvPr>
          <p:cNvSpPr/>
          <p:nvPr/>
        </p:nvSpPr>
        <p:spPr>
          <a:xfrm>
            <a:off x="4785852" y="3141406"/>
            <a:ext cx="2064774" cy="1238881"/>
          </a:xfrm>
          <a:custGeom>
            <a:avLst/>
            <a:gdLst>
              <a:gd name="connsiteX0" fmla="*/ 0 w 2064774"/>
              <a:gd name="connsiteY0" fmla="*/ 22123 h 1238881"/>
              <a:gd name="connsiteX1" fmla="*/ 1260987 w 2064774"/>
              <a:gd name="connsiteY1" fmla="*/ 1238865 h 1238881"/>
              <a:gd name="connsiteX2" fmla="*/ 2064774 w 2064774"/>
              <a:gd name="connsiteY2" fmla="*/ 0 h 123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4774" h="1238881">
                <a:moveTo>
                  <a:pt x="0" y="22123"/>
                </a:moveTo>
                <a:cubicBezTo>
                  <a:pt x="458429" y="632337"/>
                  <a:pt x="916858" y="1242552"/>
                  <a:pt x="1260987" y="1238865"/>
                </a:cubicBezTo>
                <a:cubicBezTo>
                  <a:pt x="1605116" y="1235178"/>
                  <a:pt x="1834945" y="617589"/>
                  <a:pt x="2064774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F97F14-F60D-4A70-A4DB-7A940D0B590D}"/>
              </a:ext>
            </a:extLst>
          </p:cNvPr>
          <p:cNvCxnSpPr>
            <a:cxnSpLocks/>
          </p:cNvCxnSpPr>
          <p:nvPr/>
        </p:nvCxnSpPr>
        <p:spPr>
          <a:xfrm flipH="1" flipV="1">
            <a:off x="5316794" y="1954161"/>
            <a:ext cx="73742" cy="248510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88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0207B-13CA-4D90-98BB-D7250343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66EB31-55D6-4609-9808-5A4544F54D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≥2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othwerwise</m:t>
                            </m:r>
                          </m:e>
                        </m:eqArr>
                      </m:e>
                    </m:d>
                  </m:oMath>
                </a14:m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Master Theorem says: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66EB31-55D6-4609-9808-5A4544F54D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2325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203B-EAE3-40A0-88E0-03EC487E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ACBDA9-3699-4D03-86C7-0C55772EECE5}"/>
                  </a:ext>
                </a:extLst>
              </p:cNvPr>
              <p:cNvSpPr txBox="1"/>
              <p:nvPr/>
            </p:nvSpPr>
            <p:spPr>
              <a:xfrm>
                <a:off x="575238" y="2264305"/>
                <a:ext cx="4868384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most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some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constant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ACBDA9-3699-4D03-86C7-0C55772EE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2264305"/>
                <a:ext cx="4868384" cy="9766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B89ECE2-AB85-4378-9EB0-3588C992AEC4}"/>
                  </a:ext>
                </a:extLst>
              </p:cNvPr>
              <p:cNvSpPr/>
              <p:nvPr/>
            </p:nvSpPr>
            <p:spPr>
              <a:xfrm>
                <a:off x="575239" y="1427903"/>
                <a:ext cx="71481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Given a recurrence of the following form,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are constants: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B89ECE2-AB85-4378-9EB0-3588C992A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27903"/>
                <a:ext cx="7148175" cy="369332"/>
              </a:xfrm>
              <a:prstGeom prst="rect">
                <a:avLst/>
              </a:prstGeom>
              <a:blipFill>
                <a:blip r:embed="rId3"/>
                <a:stretch>
                  <a:fillRect l="-682" t="-8197" r="-68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4304B6E-1892-4A85-82A4-ED1E0BF1E703}"/>
                  </a:ext>
                </a:extLst>
              </p:cNvPr>
              <p:cNvSpPr/>
              <p:nvPr/>
            </p:nvSpPr>
            <p:spPr>
              <a:xfrm>
                <a:off x="937285" y="3261460"/>
                <a:ext cx="22318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4304B6E-1892-4A85-82A4-ED1E0BF1E7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85" y="3261460"/>
                <a:ext cx="2231829" cy="369332"/>
              </a:xfrm>
              <a:prstGeom prst="rect">
                <a:avLst/>
              </a:prstGeom>
              <a:blipFill>
                <a:blip r:embed="rId4"/>
                <a:stretch>
                  <a:fillRect l="-2459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159F6D-FEDA-4922-85E1-8249611178B6}"/>
                  </a:ext>
                </a:extLst>
              </p:cNvPr>
              <p:cNvSpPr txBox="1"/>
              <p:nvPr/>
            </p:nvSpPr>
            <p:spPr>
              <a:xfrm>
                <a:off x="3534447" y="4003414"/>
                <a:ext cx="13857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159F6D-FEDA-4922-85E1-824961117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7" y="4003414"/>
                <a:ext cx="1385700" cy="276999"/>
              </a:xfrm>
              <a:prstGeom prst="rect">
                <a:avLst/>
              </a:prstGeom>
              <a:blipFill>
                <a:blip r:embed="rId5"/>
                <a:stretch>
                  <a:fillRect l="-352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4AF6B2-DB00-40E0-9390-C2BC4D576EF0}"/>
                  </a:ext>
                </a:extLst>
              </p:cNvPr>
              <p:cNvSpPr txBox="1"/>
              <p:nvPr/>
            </p:nvSpPr>
            <p:spPr>
              <a:xfrm>
                <a:off x="1404199" y="4003415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4AF6B2-DB00-40E0-9390-C2BC4D576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9" y="4003415"/>
                <a:ext cx="1071575" cy="276999"/>
              </a:xfrm>
              <a:prstGeom prst="rect">
                <a:avLst/>
              </a:prstGeom>
              <a:blipFill>
                <a:blip r:embed="rId6"/>
                <a:stretch>
                  <a:fillRect l="-6818" r="-113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46DCF1-59C9-4529-BD41-935F52443C90}"/>
                  </a:ext>
                </a:extLst>
              </p:cNvPr>
              <p:cNvSpPr txBox="1"/>
              <p:nvPr/>
            </p:nvSpPr>
            <p:spPr>
              <a:xfrm>
                <a:off x="1404198" y="4651805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46DCF1-59C9-4529-BD41-935F52443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8" y="4651805"/>
                <a:ext cx="1071575" cy="276999"/>
              </a:xfrm>
              <a:prstGeom prst="rect">
                <a:avLst/>
              </a:prstGeom>
              <a:blipFill>
                <a:blip r:embed="rId7"/>
                <a:stretch>
                  <a:fillRect l="-6818" r="-113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CA21FF-E4BB-4041-9F8A-DA12B2611B74}"/>
                  </a:ext>
                </a:extLst>
              </p:cNvPr>
              <p:cNvSpPr txBox="1"/>
              <p:nvPr/>
            </p:nvSpPr>
            <p:spPr>
              <a:xfrm>
                <a:off x="3534446" y="4632326"/>
                <a:ext cx="19740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CA21FF-E4BB-4041-9F8A-DA12B2611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6" y="4632326"/>
                <a:ext cx="1974002" cy="276999"/>
              </a:xfrm>
              <a:prstGeom prst="rect">
                <a:avLst/>
              </a:prstGeom>
              <a:blipFill>
                <a:blip r:embed="rId8"/>
                <a:stretch>
                  <a:fillRect l="-309" t="-222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3D9033-F4EB-4A00-8CE7-2036BF08F6D6}"/>
                  </a:ext>
                </a:extLst>
              </p:cNvPr>
              <p:cNvSpPr txBox="1"/>
              <p:nvPr/>
            </p:nvSpPr>
            <p:spPr>
              <a:xfrm>
                <a:off x="1410251" y="5282946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3D9033-F4EB-4A00-8CE7-2036BF08F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51" y="5282946"/>
                <a:ext cx="1071575" cy="276999"/>
              </a:xfrm>
              <a:prstGeom prst="rect">
                <a:avLst/>
              </a:prstGeom>
              <a:blipFill>
                <a:blip r:embed="rId9"/>
                <a:stretch>
                  <a:fillRect l="-6818" r="-113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88FE92-BB91-49DC-A757-30A07E7F7A22}"/>
                  </a:ext>
                </a:extLst>
              </p:cNvPr>
              <p:cNvSpPr txBox="1"/>
              <p:nvPr/>
            </p:nvSpPr>
            <p:spPr>
              <a:xfrm>
                <a:off x="3534446" y="5261238"/>
                <a:ext cx="1804789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88FE92-BB91-49DC-A757-30A07E7F7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6" y="5261238"/>
                <a:ext cx="1804789" cy="312650"/>
              </a:xfrm>
              <a:prstGeom prst="rect">
                <a:avLst/>
              </a:prstGeom>
              <a:blipFill>
                <a:blip r:embed="rId10"/>
                <a:stretch>
                  <a:fillRect l="-2703" t="-3922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9721D88-629C-461F-91F9-2DBBA92F9BD9}"/>
              </a:ext>
            </a:extLst>
          </p:cNvPr>
          <p:cNvSpPr txBox="1"/>
          <p:nvPr/>
        </p:nvSpPr>
        <p:spPr>
          <a:xfrm>
            <a:off x="937285" y="397162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BEFAA0-9190-4E39-9CEF-501081096C43}"/>
              </a:ext>
            </a:extLst>
          </p:cNvPr>
          <p:cNvSpPr txBox="1"/>
          <p:nvPr/>
        </p:nvSpPr>
        <p:spPr>
          <a:xfrm>
            <a:off x="937285" y="46069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FDB6A2-4B37-4DD2-AF9D-0A9652DB0714}"/>
              </a:ext>
            </a:extLst>
          </p:cNvPr>
          <p:cNvSpPr txBox="1"/>
          <p:nvPr/>
        </p:nvSpPr>
        <p:spPr>
          <a:xfrm>
            <a:off x="937285" y="523678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73B4D8-5605-44BC-8E80-E7417F4AFAC7}"/>
              </a:ext>
            </a:extLst>
          </p:cNvPr>
          <p:cNvSpPr txBox="1"/>
          <p:nvPr/>
        </p:nvSpPr>
        <p:spPr>
          <a:xfrm>
            <a:off x="2689960" y="3971621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DF24CC-90B1-4019-9E4F-F57452D6F17C}"/>
              </a:ext>
            </a:extLst>
          </p:cNvPr>
          <p:cNvSpPr txBox="1"/>
          <p:nvPr/>
        </p:nvSpPr>
        <p:spPr>
          <a:xfrm>
            <a:off x="2689959" y="4606926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6EB512-096D-4D07-9126-5CFEAA836783}"/>
              </a:ext>
            </a:extLst>
          </p:cNvPr>
          <p:cNvSpPr txBox="1"/>
          <p:nvPr/>
        </p:nvSpPr>
        <p:spPr>
          <a:xfrm>
            <a:off x="2645092" y="523678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5A1D478-767B-4C0E-B3E5-466F401B0330}"/>
                  </a:ext>
                </a:extLst>
              </p:cNvPr>
              <p:cNvSpPr/>
              <p:nvPr/>
            </p:nvSpPr>
            <p:spPr>
              <a:xfrm>
                <a:off x="6430616" y="2050109"/>
                <a:ext cx="4564307" cy="976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≥2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othwerwise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5A1D478-767B-4C0E-B3E5-466F401B03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616" y="2050109"/>
                <a:ext cx="4564307" cy="9766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75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0207B-13CA-4D90-98BB-D7250343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66EB31-55D6-4609-9808-5A4544F54D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≥2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othwerwise</m:t>
                            </m:r>
                          </m:e>
                        </m:eqArr>
                      </m:e>
                    </m:d>
                  </m:oMath>
                </a14:m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Master Theorem says: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=1&lt;2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 actually better than brute force.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66EB31-55D6-4609-9808-5A4544F54D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896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A004-2F05-4EA7-964B-87724DD1D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&amp; Conquer Smarter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72574-8767-4BF3-93ED-3AE2F77733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fact, all that divide &amp; conquer did was </a:t>
                </a:r>
                <a:r>
                  <a:rPr lang="en-US" b="1" dirty="0"/>
                  <a:t>rearrange </a:t>
                </a:r>
                <a:r>
                  <a:rPr lang="en-US" dirty="0"/>
                  <a:t>the work we were doing anyway.</a:t>
                </a:r>
              </a:p>
              <a:p>
                <a:r>
                  <a:rPr lang="en-US" dirty="0"/>
                  <a:t>We’re still explicitly checking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“is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an inversion?”</a:t>
                </a:r>
              </a:p>
              <a:p>
                <a:endParaRPr lang="en-US" dirty="0"/>
              </a:p>
              <a:p>
                <a:r>
                  <a:rPr lang="en-US" dirty="0"/>
                  <a:t>The trick to making divide &amp; conquer efficient is to make it so that conquering is </a:t>
                </a:r>
                <a:r>
                  <a:rPr lang="en-US" b="1" dirty="0"/>
                  <a:t>easier</a:t>
                </a:r>
                <a:r>
                  <a:rPr lang="en-US" dirty="0"/>
                  <a:t> than just solving the whole problem.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72574-8767-4BF3-93ED-3AE2F77733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473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D10F-BF09-4B47-BEF3-3F7A0CD7B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Across the Middle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1F78C1-3D3C-4A04-9D25-A897798932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Fix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on the left side. How many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on the right side form inversions?</a:t>
                </a:r>
              </a:p>
              <a:p>
                <a:endParaRPr lang="en-US" dirty="0"/>
              </a:p>
              <a:p>
                <a:r>
                  <a:rPr lang="en-US" dirty="0"/>
                  <a:t>What would we do if the right hand side were sorted?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1F78C1-3D3C-4A04-9D25-A897798932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50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273FD-0691-4FAA-917E-08C015CCB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the inversions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5C75B1AD-CDA0-4A94-9E1F-258342D389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720108"/>
              </p:ext>
            </p:extLst>
          </p:nvPr>
        </p:nvGraphicFramePr>
        <p:xfrm>
          <a:off x="575239" y="2046522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D54C02B8-B68F-4811-9F22-4851AF9317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682195"/>
              </p:ext>
            </p:extLst>
          </p:nvPr>
        </p:nvGraphicFramePr>
        <p:xfrm>
          <a:off x="6367863" y="2046522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990A72-1D5A-4026-9E61-C46EEE3C8B54}"/>
                  </a:ext>
                </a:extLst>
              </p:cNvPr>
              <p:cNvSpPr txBox="1"/>
              <p:nvPr/>
            </p:nvSpPr>
            <p:spPr>
              <a:xfrm>
                <a:off x="663677" y="3207774"/>
                <a:ext cx="60910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Inversions involving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0,5)…(0,8)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990A72-1D5A-4026-9E61-C46EEE3C8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77" y="3207774"/>
                <a:ext cx="6091084" cy="369332"/>
              </a:xfrm>
              <a:prstGeom prst="rect">
                <a:avLst/>
              </a:prstGeom>
              <a:blipFill>
                <a:blip r:embed="rId2"/>
                <a:stretch>
                  <a:fillRect l="-90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Up 6">
            <a:extLst>
              <a:ext uri="{FF2B5EF4-FFF2-40B4-BE49-F238E27FC236}">
                <a16:creationId xmlns:a16="http://schemas.microsoft.com/office/drawing/2014/main" id="{43009C39-C36D-40EC-956F-17CC0D888977}"/>
              </a:ext>
            </a:extLst>
          </p:cNvPr>
          <p:cNvSpPr/>
          <p:nvPr/>
        </p:nvSpPr>
        <p:spPr>
          <a:xfrm>
            <a:off x="10228006" y="2788202"/>
            <a:ext cx="376084" cy="5698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14033670-AC9F-4DB1-BDDC-3B7F4F4C1ED0}"/>
              </a:ext>
            </a:extLst>
          </p:cNvPr>
          <p:cNvSpPr/>
          <p:nvPr/>
        </p:nvSpPr>
        <p:spPr>
          <a:xfrm rot="5400000">
            <a:off x="8094105" y="1124487"/>
            <a:ext cx="569892" cy="4022376"/>
          </a:xfrm>
          <a:prstGeom prst="rightBrace">
            <a:avLst>
              <a:gd name="adj1" fmla="val 8333"/>
              <a:gd name="adj2" fmla="val 4945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EA7502-4EEF-4999-A9F1-DEB18A9ACE5A}"/>
                  </a:ext>
                </a:extLst>
              </p:cNvPr>
              <p:cNvSpPr txBox="1"/>
              <p:nvPr/>
            </p:nvSpPr>
            <p:spPr>
              <a:xfrm>
                <a:off x="646471" y="4304072"/>
                <a:ext cx="60910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Inversions involving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1,5)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EA7502-4EEF-4999-A9F1-DEB18A9AC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71" y="4304072"/>
                <a:ext cx="6091084" cy="369332"/>
              </a:xfrm>
              <a:prstGeom prst="rect">
                <a:avLst/>
              </a:prstGeom>
              <a:blipFill>
                <a:blip r:embed="rId3"/>
                <a:stretch>
                  <a:fillRect l="-80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Up 9">
            <a:extLst>
              <a:ext uri="{FF2B5EF4-FFF2-40B4-BE49-F238E27FC236}">
                <a16:creationId xmlns:a16="http://schemas.microsoft.com/office/drawing/2014/main" id="{24DAD6FC-30CD-497C-9670-6ADB3689526A}"/>
              </a:ext>
            </a:extLst>
          </p:cNvPr>
          <p:cNvSpPr/>
          <p:nvPr/>
        </p:nvSpPr>
        <p:spPr>
          <a:xfrm>
            <a:off x="7091516" y="3918845"/>
            <a:ext cx="376084" cy="5698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2D08012A-D1CF-4409-9FD1-389CA9D0977A}"/>
              </a:ext>
            </a:extLst>
          </p:cNvPr>
          <p:cNvSpPr/>
          <p:nvPr/>
        </p:nvSpPr>
        <p:spPr>
          <a:xfrm rot="5400000">
            <a:off x="6622480" y="3824198"/>
            <a:ext cx="420898" cy="964543"/>
          </a:xfrm>
          <a:prstGeom prst="rightBrace">
            <a:avLst>
              <a:gd name="adj1" fmla="val 8333"/>
              <a:gd name="adj2" fmla="val 4945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365628-0DD3-4C67-8FF5-4C1AEF2B410F}"/>
                  </a:ext>
                </a:extLst>
              </p:cNvPr>
              <p:cNvSpPr txBox="1"/>
              <p:nvPr/>
            </p:nvSpPr>
            <p:spPr>
              <a:xfrm>
                <a:off x="575239" y="5892164"/>
                <a:ext cx="60910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Inversions involving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: [none]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365628-0DD3-4C67-8FF5-4C1AEF2B4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892164"/>
                <a:ext cx="6091084" cy="369332"/>
              </a:xfrm>
              <a:prstGeom prst="rect">
                <a:avLst/>
              </a:prstGeom>
              <a:blipFill>
                <a:blip r:embed="rId4"/>
                <a:stretch>
                  <a:fillRect l="-80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Up 12">
            <a:extLst>
              <a:ext uri="{FF2B5EF4-FFF2-40B4-BE49-F238E27FC236}">
                <a16:creationId xmlns:a16="http://schemas.microsoft.com/office/drawing/2014/main" id="{EC49D37A-C2F2-49A4-BD45-E469EB0A56A2}"/>
              </a:ext>
            </a:extLst>
          </p:cNvPr>
          <p:cNvSpPr/>
          <p:nvPr/>
        </p:nvSpPr>
        <p:spPr>
          <a:xfrm>
            <a:off x="11083465" y="5506938"/>
            <a:ext cx="376084" cy="5698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0CC366BC-EF70-4643-AEF1-173E28C20D98}"/>
              </a:ext>
            </a:extLst>
          </p:cNvPr>
          <p:cNvSpPr/>
          <p:nvPr/>
        </p:nvSpPr>
        <p:spPr>
          <a:xfrm rot="5400000" flipV="1">
            <a:off x="11202370" y="5788893"/>
            <a:ext cx="420898" cy="211340"/>
          </a:xfrm>
          <a:prstGeom prst="rightBrace">
            <a:avLst>
              <a:gd name="adj1" fmla="val 8333"/>
              <a:gd name="adj2" fmla="val 4945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6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D10F-BF09-4B47-BEF3-3F7A0CD7B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Across the Middle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1F78C1-3D3C-4A04-9D25-A897798932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Fix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on the left side. How many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on the right side form inversions?</a:t>
                </a:r>
              </a:p>
              <a:p>
                <a:endParaRPr lang="en-US" dirty="0"/>
              </a:p>
              <a:p>
                <a:r>
                  <a:rPr lang="en-US" dirty="0"/>
                  <a:t>What would we do if the right hand side were sorted?</a:t>
                </a:r>
              </a:p>
              <a:p>
                <a:endParaRPr lang="en-US" dirty="0"/>
              </a:p>
              <a:p>
                <a:r>
                  <a:rPr lang="en-US" dirty="0"/>
                  <a:t>Binary search! </a:t>
                </a:r>
              </a:p>
              <a:p>
                <a:r>
                  <a:rPr lang="en-US" dirty="0"/>
                  <a:t>Time?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per element on the left side…so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combine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1F78C1-3D3C-4A04-9D25-A897798932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690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0207B-13CA-4D90-98BB-D7250343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Analyze, round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66EB31-55D6-4609-9808-5A4544F54D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≥2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othwerwise</m:t>
                            </m:r>
                          </m:e>
                        </m:eqArr>
                      </m:e>
                    </m:d>
                  </m:oMath>
                </a14:m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Master Theorem says: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 ?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𝑢𝑚𝑚𝑚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66EB31-55D6-4609-9808-5A4544F54D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549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2D15E-9F2A-4894-99E1-C1353892B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&amp; Conquer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9B161-643B-4137-B903-6216A3E5B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 Design Paradigm</a:t>
            </a:r>
          </a:p>
          <a:p>
            <a:endParaRPr lang="en-US" dirty="0"/>
          </a:p>
          <a:p>
            <a:r>
              <a:rPr lang="en-US" dirty="0"/>
              <a:t>1. Divide instance into subparts.</a:t>
            </a:r>
          </a:p>
          <a:p>
            <a:r>
              <a:rPr lang="en-US" dirty="0"/>
              <a:t>2. Solve the parts recursively.</a:t>
            </a:r>
          </a:p>
          <a:p>
            <a:r>
              <a:rPr lang="en-US" dirty="0"/>
              <a:t>3. Conquer by combining the answers </a:t>
            </a:r>
          </a:p>
        </p:txBody>
      </p:sp>
    </p:spTree>
    <p:extLst>
      <p:ext uri="{BB962C8B-B14F-4D97-AF65-F5344CB8AC3E}">
        <p14:creationId xmlns:p14="http://schemas.microsoft.com/office/powerpoint/2010/main" val="1878801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203B-EAE3-40A0-88E0-03EC487E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ACBDA9-3699-4D03-86C7-0C55772EECE5}"/>
                  </a:ext>
                </a:extLst>
              </p:cNvPr>
              <p:cNvSpPr txBox="1"/>
              <p:nvPr/>
            </p:nvSpPr>
            <p:spPr>
              <a:xfrm>
                <a:off x="575238" y="2264305"/>
                <a:ext cx="4868384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most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some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constant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ACBDA9-3699-4D03-86C7-0C55772EE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2264305"/>
                <a:ext cx="4868384" cy="9766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B89ECE2-AB85-4378-9EB0-3588C992AEC4}"/>
                  </a:ext>
                </a:extLst>
              </p:cNvPr>
              <p:cNvSpPr/>
              <p:nvPr/>
            </p:nvSpPr>
            <p:spPr>
              <a:xfrm>
                <a:off x="575239" y="1427903"/>
                <a:ext cx="71481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Given a recurrence of the following form,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are constants: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B89ECE2-AB85-4378-9EB0-3588C992A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27903"/>
                <a:ext cx="7148175" cy="369332"/>
              </a:xfrm>
              <a:prstGeom prst="rect">
                <a:avLst/>
              </a:prstGeom>
              <a:blipFill>
                <a:blip r:embed="rId3"/>
                <a:stretch>
                  <a:fillRect l="-682" t="-8197" r="-68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4304B6E-1892-4A85-82A4-ED1E0BF1E703}"/>
                  </a:ext>
                </a:extLst>
              </p:cNvPr>
              <p:cNvSpPr/>
              <p:nvPr/>
            </p:nvSpPr>
            <p:spPr>
              <a:xfrm>
                <a:off x="937285" y="3261460"/>
                <a:ext cx="22318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4304B6E-1892-4A85-82A4-ED1E0BF1E7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85" y="3261460"/>
                <a:ext cx="2231829" cy="369332"/>
              </a:xfrm>
              <a:prstGeom prst="rect">
                <a:avLst/>
              </a:prstGeom>
              <a:blipFill>
                <a:blip r:embed="rId4"/>
                <a:stretch>
                  <a:fillRect l="-2459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159F6D-FEDA-4922-85E1-8249611178B6}"/>
                  </a:ext>
                </a:extLst>
              </p:cNvPr>
              <p:cNvSpPr txBox="1"/>
              <p:nvPr/>
            </p:nvSpPr>
            <p:spPr>
              <a:xfrm>
                <a:off x="3534447" y="4003414"/>
                <a:ext cx="13857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159F6D-FEDA-4922-85E1-824961117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7" y="4003414"/>
                <a:ext cx="1385700" cy="276999"/>
              </a:xfrm>
              <a:prstGeom prst="rect">
                <a:avLst/>
              </a:prstGeom>
              <a:blipFill>
                <a:blip r:embed="rId5"/>
                <a:stretch>
                  <a:fillRect l="-352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4AF6B2-DB00-40E0-9390-C2BC4D576EF0}"/>
                  </a:ext>
                </a:extLst>
              </p:cNvPr>
              <p:cNvSpPr txBox="1"/>
              <p:nvPr/>
            </p:nvSpPr>
            <p:spPr>
              <a:xfrm>
                <a:off x="1404199" y="4003415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4AF6B2-DB00-40E0-9390-C2BC4D576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9" y="4003415"/>
                <a:ext cx="1071575" cy="276999"/>
              </a:xfrm>
              <a:prstGeom prst="rect">
                <a:avLst/>
              </a:prstGeom>
              <a:blipFill>
                <a:blip r:embed="rId6"/>
                <a:stretch>
                  <a:fillRect l="-6818" r="-113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46DCF1-59C9-4529-BD41-935F52443C90}"/>
                  </a:ext>
                </a:extLst>
              </p:cNvPr>
              <p:cNvSpPr txBox="1"/>
              <p:nvPr/>
            </p:nvSpPr>
            <p:spPr>
              <a:xfrm>
                <a:off x="1404198" y="4651805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46DCF1-59C9-4529-BD41-935F52443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8" y="4651805"/>
                <a:ext cx="1071575" cy="276999"/>
              </a:xfrm>
              <a:prstGeom prst="rect">
                <a:avLst/>
              </a:prstGeom>
              <a:blipFill>
                <a:blip r:embed="rId7"/>
                <a:stretch>
                  <a:fillRect l="-6818" r="-113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CA21FF-E4BB-4041-9F8A-DA12B2611B74}"/>
                  </a:ext>
                </a:extLst>
              </p:cNvPr>
              <p:cNvSpPr txBox="1"/>
              <p:nvPr/>
            </p:nvSpPr>
            <p:spPr>
              <a:xfrm>
                <a:off x="3534446" y="4632326"/>
                <a:ext cx="19740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CA21FF-E4BB-4041-9F8A-DA12B2611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6" y="4632326"/>
                <a:ext cx="1974002" cy="276999"/>
              </a:xfrm>
              <a:prstGeom prst="rect">
                <a:avLst/>
              </a:prstGeom>
              <a:blipFill>
                <a:blip r:embed="rId8"/>
                <a:stretch>
                  <a:fillRect l="-309" t="-222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3D9033-F4EB-4A00-8CE7-2036BF08F6D6}"/>
                  </a:ext>
                </a:extLst>
              </p:cNvPr>
              <p:cNvSpPr txBox="1"/>
              <p:nvPr/>
            </p:nvSpPr>
            <p:spPr>
              <a:xfrm>
                <a:off x="1410251" y="5282946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3D9033-F4EB-4A00-8CE7-2036BF08F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51" y="5282946"/>
                <a:ext cx="1071575" cy="276999"/>
              </a:xfrm>
              <a:prstGeom prst="rect">
                <a:avLst/>
              </a:prstGeom>
              <a:blipFill>
                <a:blip r:embed="rId9"/>
                <a:stretch>
                  <a:fillRect l="-6818" r="-113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88FE92-BB91-49DC-A757-30A07E7F7A22}"/>
                  </a:ext>
                </a:extLst>
              </p:cNvPr>
              <p:cNvSpPr txBox="1"/>
              <p:nvPr/>
            </p:nvSpPr>
            <p:spPr>
              <a:xfrm>
                <a:off x="3534446" y="5261238"/>
                <a:ext cx="1804789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88FE92-BB91-49DC-A757-30A07E7F7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6" y="5261238"/>
                <a:ext cx="1804789" cy="312650"/>
              </a:xfrm>
              <a:prstGeom prst="rect">
                <a:avLst/>
              </a:prstGeom>
              <a:blipFill>
                <a:blip r:embed="rId10"/>
                <a:stretch>
                  <a:fillRect l="-2703" t="-3922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9721D88-629C-461F-91F9-2DBBA92F9BD9}"/>
              </a:ext>
            </a:extLst>
          </p:cNvPr>
          <p:cNvSpPr txBox="1"/>
          <p:nvPr/>
        </p:nvSpPr>
        <p:spPr>
          <a:xfrm>
            <a:off x="937285" y="397162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BEFAA0-9190-4E39-9CEF-501081096C43}"/>
              </a:ext>
            </a:extLst>
          </p:cNvPr>
          <p:cNvSpPr txBox="1"/>
          <p:nvPr/>
        </p:nvSpPr>
        <p:spPr>
          <a:xfrm>
            <a:off x="937285" y="46069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FDB6A2-4B37-4DD2-AF9D-0A9652DB0714}"/>
              </a:ext>
            </a:extLst>
          </p:cNvPr>
          <p:cNvSpPr txBox="1"/>
          <p:nvPr/>
        </p:nvSpPr>
        <p:spPr>
          <a:xfrm>
            <a:off x="937285" y="523678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73B4D8-5605-44BC-8E80-E7417F4AFAC7}"/>
              </a:ext>
            </a:extLst>
          </p:cNvPr>
          <p:cNvSpPr txBox="1"/>
          <p:nvPr/>
        </p:nvSpPr>
        <p:spPr>
          <a:xfrm>
            <a:off x="2689960" y="3971621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DF24CC-90B1-4019-9E4F-F57452D6F17C}"/>
              </a:ext>
            </a:extLst>
          </p:cNvPr>
          <p:cNvSpPr txBox="1"/>
          <p:nvPr/>
        </p:nvSpPr>
        <p:spPr>
          <a:xfrm>
            <a:off x="2689959" y="4606926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6EB512-096D-4D07-9126-5CFEAA836783}"/>
              </a:ext>
            </a:extLst>
          </p:cNvPr>
          <p:cNvSpPr txBox="1"/>
          <p:nvPr/>
        </p:nvSpPr>
        <p:spPr>
          <a:xfrm>
            <a:off x="2645092" y="523678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23562DA-DF82-4EE5-9C8F-D5B4F04856D6}"/>
                  </a:ext>
                </a:extLst>
              </p:cNvPr>
              <p:cNvSpPr/>
              <p:nvPr/>
            </p:nvSpPr>
            <p:spPr>
              <a:xfrm>
                <a:off x="7223489" y="2265729"/>
                <a:ext cx="4031226" cy="976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≥2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othwerwise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23562DA-DF82-4EE5-9C8F-D5B4F04856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489" y="2265729"/>
                <a:ext cx="4031226" cy="9766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8120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A8B94-1C82-45E5-A228-6F0C36764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8BD5A6-AAE2-4EB0-9BEF-0861F1A3BB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Lets get some intuition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closest to which of these:</a:t>
                </a:r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1.1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8BD5A6-AAE2-4EB0-9BEF-0861F1A3BB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324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A8B94-1C82-45E5-A228-6F0C36764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8BD5A6-AAE2-4EB0-9BEF-0861F1A3BB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Lets get some intuition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closest to which of these:</a:t>
                </a:r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1.1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8BD5A6-AAE2-4EB0-9BEF-0861F1A3BB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36B60C-DC5E-4F58-AD10-0FE3B0D138A8}"/>
                  </a:ext>
                </a:extLst>
              </p:cNvPr>
              <p:cNvSpPr txBox="1"/>
              <p:nvPr/>
            </p:nvSpPr>
            <p:spPr>
              <a:xfrm>
                <a:off x="4844845" y="3819832"/>
                <a:ext cx="5302045" cy="120032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 we’d expect to get an answer between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1.1</m:t>
                        </m:r>
                      </m:sup>
                    </m:sSup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but closer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36B60C-DC5E-4F58-AD10-0FE3B0D13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845" y="3819832"/>
                <a:ext cx="5302045" cy="1200329"/>
              </a:xfrm>
              <a:prstGeom prst="rect">
                <a:avLst/>
              </a:prstGeom>
              <a:blipFill>
                <a:blip r:embed="rId3"/>
                <a:stretch>
                  <a:fillRect l="-1600" t="-2475" b="-940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EB9BB18-F6DA-467D-B73D-0ECCAA83528B}"/>
              </a:ext>
            </a:extLst>
          </p:cNvPr>
          <p:cNvSpPr/>
          <p:nvPr/>
        </p:nvSpPr>
        <p:spPr>
          <a:xfrm>
            <a:off x="501445" y="3524864"/>
            <a:ext cx="1246239" cy="501445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11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077A4-3C51-4328-8393-E53E5A31A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Theorem, v2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4FE76C-49D9-437C-9ED2-E499A9AADE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667865"/>
                <a:ext cx="11187258" cy="164149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4FE76C-49D9-437C-9ED2-E499A9AADE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667865"/>
                <a:ext cx="11187258" cy="1641496"/>
              </a:xfrm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17AD09A-3533-4FCE-A6AE-2510DB920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40" y="1463857"/>
            <a:ext cx="11187258" cy="29345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81EDEB-C537-4789-A18C-E34B3A27A960}"/>
              </a:ext>
            </a:extLst>
          </p:cNvPr>
          <p:cNvSpPr txBox="1"/>
          <p:nvPr/>
        </p:nvSpPr>
        <p:spPr>
          <a:xfrm>
            <a:off x="5014453" y="6209471"/>
            <a:ext cx="695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https://en.wikipedia.org/wiki/Master_theorem_(analysis_of_algorithms)</a:t>
            </a:r>
          </a:p>
        </p:txBody>
      </p:sp>
    </p:spTree>
    <p:extLst>
      <p:ext uri="{BB962C8B-B14F-4D97-AF65-F5344CB8AC3E}">
        <p14:creationId xmlns:p14="http://schemas.microsoft.com/office/powerpoint/2010/main" val="4071449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4557-9295-4CF7-A032-9F31BBACE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Across the Middle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EBE51-F7B7-4770-A8DB-A6A5F0B78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sort the array first! As a preprocessing step</a:t>
            </a:r>
          </a:p>
          <a:p>
            <a:r>
              <a:rPr lang="en-US" dirty="0"/>
              <a:t>Then count the inversions. </a:t>
            </a:r>
          </a:p>
          <a:p>
            <a:endParaRPr lang="en-US" dirty="0"/>
          </a:p>
          <a:p>
            <a:r>
              <a:rPr lang="en-US" dirty="0"/>
              <a:t>What’s the problem?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Ok, sort as part of the process.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656ABC-4F35-45EE-B087-8D0B78541A1F}"/>
              </a:ext>
            </a:extLst>
          </p:cNvPr>
          <p:cNvSpPr txBox="1"/>
          <p:nvPr/>
        </p:nvSpPr>
        <p:spPr>
          <a:xfrm>
            <a:off x="848032" y="3591232"/>
            <a:ext cx="6784258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When you sort, the inversions disappear</a:t>
            </a:r>
          </a:p>
        </p:txBody>
      </p:sp>
    </p:spTree>
    <p:extLst>
      <p:ext uri="{BB962C8B-B14F-4D97-AF65-F5344CB8AC3E}">
        <p14:creationId xmlns:p14="http://schemas.microsoft.com/office/powerpoint/2010/main" val="349792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3F6D5-E5F3-435D-B75A-594CC6337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there…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32906-CB64-4E7D-AF78-8E77EAEAD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CountInversions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int start, int stop)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inversions =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if(start &gt;= stop)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midpoint = (stop-start)/2 + start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inversions +=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CountInversions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start, midpoint)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inversions +=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CountInversions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midpoint+1, end)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sort(A, midpoint+1, end)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for(int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=start;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&lt;= midpoint;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int k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binarySearch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midpoint+1, end,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inversions += k-(midpoint+1)+1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inversions</a:t>
            </a:r>
          </a:p>
        </p:txBody>
      </p:sp>
    </p:spTree>
    <p:extLst>
      <p:ext uri="{BB962C8B-B14F-4D97-AF65-F5344CB8AC3E}">
        <p14:creationId xmlns:p14="http://schemas.microsoft.com/office/powerpoint/2010/main" val="3646845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56204-5EE7-4ECB-AE6A-1B685B20C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a </a:t>
            </a:r>
            <a:r>
              <a:rPr lang="en-US" dirty="0" err="1"/>
              <a:t>liiiiiittle</a:t>
            </a:r>
            <a:r>
              <a:rPr lang="en-US" dirty="0"/>
              <a:t> better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612E36-A07E-43DE-B18D-C98AE210AD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Sort the left subarray too!</a:t>
                </a:r>
              </a:p>
              <a:p>
                <a:r>
                  <a:rPr lang="en-US" dirty="0"/>
                  <a:t>Can that help us?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is an inversion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and, 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are also inversions. </a:t>
                </a:r>
              </a:p>
              <a:p>
                <a:r>
                  <a:rPr lang="en-US" dirty="0"/>
                  <a:t>Don’t have to binary search every time, can just “march down” lists.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612E36-A07E-43DE-B18D-C98AE210AD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252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51FAC-1850-447E-B012-E9CE7BA9D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Sorted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38221E-9070-446D-92C1-A3A20CC5D0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060289"/>
                <a:ext cx="11187258" cy="360598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0,5</m:t>
                        </m:r>
                      </m:e>
                    </m:d>
                  </m:oMath>
                </a14:m>
                <a:r>
                  <a:rPr lang="en-US" dirty="0"/>
                  <a:t> is an inversion.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(4,5)</m:t>
                    </m:r>
                  </m:oMath>
                </a14:m>
                <a:r>
                  <a:rPr lang="en-US" dirty="0"/>
                  <a:t> are too!</a:t>
                </a:r>
              </a:p>
              <a:p>
                <a:r>
                  <a:rPr lang="en-US" dirty="0"/>
                  <a:t>Know everything we need to about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(0,6)</m:t>
                    </m:r>
                  </m:oMath>
                </a14:m>
                <a:r>
                  <a:rPr lang="en-US" dirty="0"/>
                  <a:t> is not an inversion.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…,(0,9)</m:t>
                    </m:r>
                  </m:oMath>
                </a14:m>
                <a:r>
                  <a:rPr lang="en-US" dirty="0"/>
                  <a:t> aren’t either.</a:t>
                </a:r>
              </a:p>
              <a:p>
                <a:r>
                  <a:rPr lang="en-US" dirty="0"/>
                  <a:t>Know everything we need to about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(1,6)</m:t>
                    </m:r>
                  </m:oMath>
                </a14:m>
                <a:r>
                  <a:rPr lang="en-US" dirty="0"/>
                  <a:t> is an inversion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,(4,6)</m:t>
                    </m:r>
                  </m:oMath>
                </a14:m>
                <a:r>
                  <a:rPr lang="en-US" dirty="0"/>
                  <a:t> are too!</a:t>
                </a:r>
              </a:p>
              <a:p>
                <a:r>
                  <a:rPr lang="en-US" dirty="0"/>
                  <a:t>Know everything we need to about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. …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38221E-9070-446D-92C1-A3A20CC5D0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060289"/>
                <a:ext cx="11187258" cy="3605982"/>
              </a:xfrm>
              <a:blipFill>
                <a:blip r:embed="rId2"/>
                <a:stretch>
                  <a:fillRect l="-654" t="-2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78946CB1-7023-4B25-B807-2B2DDE2BF6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486663"/>
              </p:ext>
            </p:extLst>
          </p:nvPr>
        </p:nvGraphicFramePr>
        <p:xfrm>
          <a:off x="6353115" y="142743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6CC0B2B3-5E6A-4835-9549-8719987125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388229"/>
              </p:ext>
            </p:extLst>
          </p:nvPr>
        </p:nvGraphicFramePr>
        <p:xfrm>
          <a:off x="575239" y="142743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6" name="Arrow: Up 5">
            <a:extLst>
              <a:ext uri="{FF2B5EF4-FFF2-40B4-BE49-F238E27FC236}">
                <a16:creationId xmlns:a16="http://schemas.microsoft.com/office/drawing/2014/main" id="{845EEE58-AE04-47EC-BAF5-35264D54FAE7}"/>
              </a:ext>
            </a:extLst>
          </p:cNvPr>
          <p:cNvSpPr/>
          <p:nvPr/>
        </p:nvSpPr>
        <p:spPr>
          <a:xfrm>
            <a:off x="811161" y="2169116"/>
            <a:ext cx="553065" cy="6699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9146587D-28D5-4344-B0A5-68F4C916B538}"/>
              </a:ext>
            </a:extLst>
          </p:cNvPr>
          <p:cNvSpPr/>
          <p:nvPr/>
        </p:nvSpPr>
        <p:spPr>
          <a:xfrm>
            <a:off x="6576928" y="2169116"/>
            <a:ext cx="553065" cy="6699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7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6 L 0.08385 0.001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8255 0.003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85 0.00162 L 0.16667 -0.0027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51FAC-1850-447E-B012-E9CE7BA9D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38221E-9070-446D-92C1-A3A20CC5D0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060289"/>
                <a:ext cx="11187258" cy="360598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general: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an inversion,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) inversions. Increase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not an inversion, increase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Time to iterate?…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38221E-9070-446D-92C1-A3A20CC5D0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060289"/>
                <a:ext cx="11187258" cy="3605982"/>
              </a:xfrm>
              <a:blipFill>
                <a:blip r:embed="rId2"/>
                <a:stretch>
                  <a:fillRect l="-654" t="-2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78946CB1-7023-4B25-B807-2B2DDE2BF6E8}"/>
              </a:ext>
            </a:extLst>
          </p:cNvPr>
          <p:cNvGraphicFramePr>
            <a:graphicFrameLocks/>
          </p:cNvGraphicFramePr>
          <p:nvPr/>
        </p:nvGraphicFramePr>
        <p:xfrm>
          <a:off x="6353115" y="142743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6CC0B2B3-5E6A-4835-9549-8719987125FA}"/>
              </a:ext>
            </a:extLst>
          </p:cNvPr>
          <p:cNvGraphicFramePr>
            <a:graphicFrameLocks/>
          </p:cNvGraphicFramePr>
          <p:nvPr/>
        </p:nvGraphicFramePr>
        <p:xfrm>
          <a:off x="575239" y="142743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6" name="Arrow: Up 5">
            <a:extLst>
              <a:ext uri="{FF2B5EF4-FFF2-40B4-BE49-F238E27FC236}">
                <a16:creationId xmlns:a16="http://schemas.microsoft.com/office/drawing/2014/main" id="{845EEE58-AE04-47EC-BAF5-35264D54FAE7}"/>
              </a:ext>
            </a:extLst>
          </p:cNvPr>
          <p:cNvSpPr/>
          <p:nvPr/>
        </p:nvSpPr>
        <p:spPr>
          <a:xfrm>
            <a:off x="811161" y="2169116"/>
            <a:ext cx="553065" cy="6699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9146587D-28D5-4344-B0A5-68F4C916B538}"/>
              </a:ext>
            </a:extLst>
          </p:cNvPr>
          <p:cNvSpPr/>
          <p:nvPr/>
        </p:nvSpPr>
        <p:spPr>
          <a:xfrm>
            <a:off x="6576928" y="2169116"/>
            <a:ext cx="553065" cy="6699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8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134A9-62E1-470B-8DD3-A2349B124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this…look familiar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9E10B6-8176-4060-A411-917F00D555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Having an arrow to a spot in two arrays, moving whichever is on the smaller value forward…</a:t>
                </a:r>
              </a:p>
              <a:p>
                <a:r>
                  <a:rPr lang="en-US" dirty="0"/>
                  <a:t>That’s how merge from </a:t>
                </a:r>
                <a:r>
                  <a:rPr lang="en-US" dirty="0" err="1"/>
                  <a:t>mergesort</a:t>
                </a:r>
                <a:r>
                  <a:rPr lang="en-US" dirty="0"/>
                  <a:t> works!</a:t>
                </a:r>
              </a:p>
              <a:p>
                <a:endParaRPr lang="en-US" dirty="0"/>
              </a:p>
              <a:p>
                <a:r>
                  <a:rPr lang="en-US" dirty="0"/>
                  <a:t>If we sort (by </a:t>
                </a:r>
                <a:r>
                  <a:rPr lang="en-US" dirty="0" err="1"/>
                  <a:t>mergesort</a:t>
                </a:r>
                <a:r>
                  <a:rPr lang="en-US" dirty="0"/>
                  <a:t>) and count inversions </a:t>
                </a:r>
                <a:r>
                  <a:rPr lang="en-US" b="1" dirty="0"/>
                  <a:t>as we’re merging</a:t>
                </a:r>
                <a:r>
                  <a:rPr lang="en-US" dirty="0"/>
                  <a:t> we save that log factor.</a:t>
                </a:r>
              </a:p>
              <a:p>
                <a:endParaRPr lang="en-US" dirty="0"/>
              </a:p>
              <a:p>
                <a:r>
                  <a:rPr lang="en-US" dirty="0"/>
                  <a:t>Running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9E10B6-8176-4060-A411-917F00D555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961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97CFA-F5E4-4AF0-A192-708847412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275A7E-0D52-4A2C-B6F1-BD0EDE04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05C7B-69F2-40E0-8033-AFD4339A4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1187AD-AD67-4065-B972-B3FCD8477816}"/>
              </a:ext>
            </a:extLst>
          </p:cNvPr>
          <p:cNvSpPr/>
          <p:nvPr/>
        </p:nvSpPr>
        <p:spPr>
          <a:xfrm>
            <a:off x="6679088" y="401277"/>
            <a:ext cx="5213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https://www.youtube.com/watch?v=XaqR3G_NVoo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558B984-31D8-457C-A225-F6688A1F80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56165" y="1425952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C8E1364-6594-4321-81E9-E31ACFC907E3}"/>
              </a:ext>
            </a:extLst>
          </p:cNvPr>
          <p:cNvSpPr txBox="1"/>
          <p:nvPr/>
        </p:nvSpPr>
        <p:spPr>
          <a:xfrm>
            <a:off x="329609" y="1425952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Divide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78FB6CDE-E90A-4DA2-BFF8-13E3B6148C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629668"/>
              </p:ext>
            </p:extLst>
          </p:nvPr>
        </p:nvGraphicFramePr>
        <p:xfrm>
          <a:off x="509709" y="2323263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C82347A2-3207-43E3-89D0-EE3912B5C305}"/>
              </a:ext>
            </a:extLst>
          </p:cNvPr>
          <p:cNvGraphicFramePr>
            <a:graphicFrameLocks/>
          </p:cNvGraphicFramePr>
          <p:nvPr/>
        </p:nvGraphicFramePr>
        <p:xfrm>
          <a:off x="6576925" y="228561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100F61E7-ADAD-4FBA-892F-51EE0BC098F9}"/>
              </a:ext>
            </a:extLst>
          </p:cNvPr>
          <p:cNvGraphicFramePr>
            <a:graphicFrameLocks/>
          </p:cNvGraphicFramePr>
          <p:nvPr/>
        </p:nvGraphicFramePr>
        <p:xfrm>
          <a:off x="509710" y="495626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8A9A7C2C-E4E7-4044-9983-45BC24348B3E}"/>
              </a:ext>
            </a:extLst>
          </p:cNvPr>
          <p:cNvGraphicFramePr>
            <a:graphicFrameLocks/>
          </p:cNvGraphicFramePr>
          <p:nvPr/>
        </p:nvGraphicFramePr>
        <p:xfrm>
          <a:off x="6722663" y="4944580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ECBAF41D-1C61-4994-B38C-02A6CCF9595D}"/>
              </a:ext>
            </a:extLst>
          </p:cNvPr>
          <p:cNvGraphicFramePr>
            <a:graphicFrameLocks/>
          </p:cNvGraphicFramePr>
          <p:nvPr/>
        </p:nvGraphicFramePr>
        <p:xfrm>
          <a:off x="1134638" y="581593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A251D6E-503E-45BB-8BD9-8C1BD2D14854}"/>
              </a:ext>
            </a:extLst>
          </p:cNvPr>
          <p:cNvSpPr txBox="1"/>
          <p:nvPr/>
        </p:nvSpPr>
        <p:spPr>
          <a:xfrm>
            <a:off x="358461" y="4653616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Combine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1B5C08-6070-4763-AF6A-3F152C4464E4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5615076" y="2167632"/>
            <a:ext cx="480924" cy="415318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475E889-2AD1-4664-A900-863ED52F1CA6}"/>
              </a:ext>
            </a:extLst>
          </p:cNvPr>
          <p:cNvCxnSpPr>
            <a:cxnSpLocks/>
          </p:cNvCxnSpPr>
          <p:nvPr/>
        </p:nvCxnSpPr>
        <p:spPr>
          <a:xfrm>
            <a:off x="6117266" y="2188898"/>
            <a:ext cx="422635" cy="367922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95BBDDF-DD25-4DA2-81E7-A40BAB6F848C}"/>
              </a:ext>
            </a:extLst>
          </p:cNvPr>
          <p:cNvCxnSpPr>
            <a:cxnSpLocks/>
          </p:cNvCxnSpPr>
          <p:nvPr/>
        </p:nvCxnSpPr>
        <p:spPr>
          <a:xfrm>
            <a:off x="5549545" y="5691584"/>
            <a:ext cx="494488" cy="316737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8079924-DE0C-4B93-8068-BF2A6A06176A}"/>
              </a:ext>
            </a:extLst>
          </p:cNvPr>
          <p:cNvCxnSpPr>
            <a:cxnSpLocks/>
          </p:cNvCxnSpPr>
          <p:nvPr/>
        </p:nvCxnSpPr>
        <p:spPr>
          <a:xfrm flipH="1">
            <a:off x="6314607" y="5679898"/>
            <a:ext cx="408056" cy="323785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8AD7FFE-E68F-4173-9AE0-BF2C968E4F39}"/>
              </a:ext>
            </a:extLst>
          </p:cNvPr>
          <p:cNvSpPr txBox="1"/>
          <p:nvPr/>
        </p:nvSpPr>
        <p:spPr>
          <a:xfrm>
            <a:off x="575239" y="3429000"/>
            <a:ext cx="111064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Sort the pieces through the magic of recursion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04F0A1-D8A2-4951-B05A-243CE75CC5FF}"/>
              </a:ext>
            </a:extLst>
          </p:cNvPr>
          <p:cNvSpPr txBox="1"/>
          <p:nvPr/>
        </p:nvSpPr>
        <p:spPr>
          <a:xfrm>
            <a:off x="6722663" y="3429000"/>
            <a:ext cx="127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magic</a:t>
            </a:r>
          </a:p>
        </p:txBody>
      </p:sp>
    </p:spTree>
    <p:extLst>
      <p:ext uri="{BB962C8B-B14F-4D97-AF65-F5344CB8AC3E}">
        <p14:creationId xmlns:p14="http://schemas.microsoft.com/office/powerpoint/2010/main" val="26972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8" grpId="0"/>
      <p:bldP spid="20" grpId="0"/>
      <p:bldP spid="20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61365-927D-4119-A3D7-690DCF0E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16622"/>
            <a:ext cx="11187259" cy="1014667"/>
          </a:xfrm>
        </p:spPr>
        <p:txBody>
          <a:bodyPr/>
          <a:lstStyle/>
          <a:p>
            <a:r>
              <a:rPr lang="en-US" dirty="0"/>
              <a:t>Final 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6F282-AB4C-43EC-92AC-7E9C4B2F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CountInversions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int start, int stop)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inversions =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if(start &gt;= stop)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midpoint = (stop-start)/2 + start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inversions +=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CountInversions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start, midpoint)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inversions +=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CountInversions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midpoint+1, end)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invsersions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mergeAndCount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start, stop)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inversions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456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0E7F0-79D2-4125-ABAC-4F0DBF3C0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371" y="190227"/>
            <a:ext cx="11187258" cy="5506111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mergeAndCount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(A, start, stop)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int inv =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int[] temp = new int[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A.length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int left=start; int mid=start+(stop-start)/2; int right</a:t>
            </a:r>
            <a:r>
              <a:rPr lang="en-US" sz="2200">
                <a:latin typeface="Courier New" panose="02070309020205020404" pitchFamily="49" charset="0"/>
                <a:cs typeface="Courier New" panose="02070309020205020404" pitchFamily="49" charset="0"/>
              </a:rPr>
              <a:t>=mid+1;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int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= start;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while(left &lt;= mid &amp;&amp; right &lt;= stop)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if(A[left] &lt; A [right])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	temp[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++] = A[left++];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else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	temp[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++] = A[right++];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	inv += (mid – left)+1;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while(left &lt;= mid)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temp[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++] = A[left++];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while(right &lt;= stop)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temp[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++]= A[right++];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 inv += (mid – left)+1; //can skip. mid-left+1 is 0 here.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for(int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=start;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&lt;=stop;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++) //copy back into A, now sorted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A[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]=temp[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inv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41CF8C-DD38-471B-ADBC-E7F1B71C7A7F}"/>
                  </a:ext>
                </a:extLst>
              </p:cNvPr>
              <p:cNvSpPr txBox="1"/>
              <p:nvPr/>
            </p:nvSpPr>
            <p:spPr>
              <a:xfrm>
                <a:off x="793102" y="5659016"/>
                <a:ext cx="1032898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an actual implementation, think about how you’re using temporary space. 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are more efficient options than this one! Though you won’t avoid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space.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41CF8C-DD38-471B-ADBC-E7F1B71C7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02" y="5659016"/>
                <a:ext cx="10328988" cy="769441"/>
              </a:xfrm>
              <a:prstGeom prst="rect">
                <a:avLst/>
              </a:prstGeom>
              <a:blipFill>
                <a:blip r:embed="rId2"/>
                <a:stretch>
                  <a:fillRect l="-767" t="-3937" b="-15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53413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7FFE52-4371-4601-AA31-7555657C2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Subarray Sum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305F73-12E1-49F2-9B61-D563CA41D4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8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A62FB-73CE-4FDA-9D2C-92C94B071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divide and conquer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61963-8CE4-4574-99CF-00B2AFCF3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216796"/>
          </a:xfrm>
        </p:spPr>
        <p:txBody>
          <a:bodyPr/>
          <a:lstStyle/>
          <a:p>
            <a:r>
              <a:rPr lang="en-US" dirty="0"/>
              <a:t>Maximum subarray sum</a:t>
            </a:r>
          </a:p>
          <a:p>
            <a:endParaRPr lang="en-US" dirty="0"/>
          </a:p>
          <a:p>
            <a:r>
              <a:rPr lang="en-US" dirty="0"/>
              <a:t>Given: an array of integers (positive and negative), find the indices that give the maximum contiguous subarray sum.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CC05C797-339B-4585-9E2E-63F3C5112E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556926"/>
              </p:ext>
            </p:extLst>
          </p:nvPr>
        </p:nvGraphicFramePr>
        <p:xfrm>
          <a:off x="1977939" y="3680653"/>
          <a:ext cx="8063736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5" name="Right Brace 4">
            <a:extLst>
              <a:ext uri="{FF2B5EF4-FFF2-40B4-BE49-F238E27FC236}">
                <a16:creationId xmlns:a16="http://schemas.microsoft.com/office/drawing/2014/main" id="{5CC5F15D-76CE-471D-8D52-C9AB458F3EB5}"/>
              </a:ext>
            </a:extLst>
          </p:cNvPr>
          <p:cNvSpPr/>
          <p:nvPr/>
        </p:nvSpPr>
        <p:spPr>
          <a:xfrm rot="5400000">
            <a:off x="4649429" y="2953285"/>
            <a:ext cx="759542" cy="3952568"/>
          </a:xfrm>
          <a:prstGeom prst="righ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4E5E50-A5C9-4BF3-AA26-191395A74B87}"/>
                  </a:ext>
                </a:extLst>
              </p:cNvPr>
              <p:cNvSpPr txBox="1"/>
              <p:nvPr/>
            </p:nvSpPr>
            <p:spPr>
              <a:xfrm>
                <a:off x="3620729" y="5427406"/>
                <a:ext cx="35764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Sum: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4E5E50-A5C9-4BF3-AA26-191395A74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729" y="5427406"/>
                <a:ext cx="3576484" cy="523220"/>
              </a:xfrm>
              <a:prstGeom prst="rect">
                <a:avLst/>
              </a:prstGeom>
              <a:blipFill>
                <a:blip r:embed="rId2"/>
                <a:stretch>
                  <a:fillRect l="-357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694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CF495-9E14-4122-A0ED-C7A1ADA6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EEFFE-E5E3-4825-88B3-B3C34FA78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193FD1-A746-4AB4-A204-7F7DD96FD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1670" y="6521027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952EB5-0A41-45B7-B5EE-8E116BAB5D86}"/>
              </a:ext>
            </a:extLst>
          </p:cNvPr>
          <p:cNvSpPr txBox="1"/>
          <p:nvPr/>
        </p:nvSpPr>
        <p:spPr>
          <a:xfrm>
            <a:off x="273254" y="1613118"/>
            <a:ext cx="5339923" cy="181588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input.length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(new [0, ..., mid])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(new [mid + 1, ...])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merge(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8174B43-31A6-47E5-AFAB-F079B8BEE0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56124" y="222121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E403E739-CDCE-44DE-9C10-42F935C23931}"/>
              </a:ext>
            </a:extLst>
          </p:cNvPr>
          <p:cNvGraphicFramePr>
            <a:graphicFrameLocks/>
          </p:cNvGraphicFramePr>
          <p:nvPr/>
        </p:nvGraphicFramePr>
        <p:xfrm>
          <a:off x="6408023" y="1033826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F0EBC669-74E3-4148-BD3C-5E41E9A768EC}"/>
              </a:ext>
            </a:extLst>
          </p:cNvPr>
          <p:cNvGraphicFramePr>
            <a:graphicFrameLocks/>
          </p:cNvGraphicFramePr>
          <p:nvPr/>
        </p:nvGraphicFramePr>
        <p:xfrm>
          <a:off x="8765561" y="1033826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EC86ED36-5120-4DD4-AEF6-CB9B1D388906}"/>
              </a:ext>
            </a:extLst>
          </p:cNvPr>
          <p:cNvGraphicFramePr>
            <a:graphicFrameLocks/>
          </p:cNvGraphicFramePr>
          <p:nvPr/>
        </p:nvGraphicFramePr>
        <p:xfrm>
          <a:off x="6229012" y="191903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EACA4B13-CCF5-4176-B7AC-B978DFDEFDF5}"/>
              </a:ext>
            </a:extLst>
          </p:cNvPr>
          <p:cNvGraphicFramePr>
            <a:graphicFrameLocks/>
          </p:cNvGraphicFramePr>
          <p:nvPr/>
        </p:nvGraphicFramePr>
        <p:xfrm>
          <a:off x="7528258" y="1900404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73FCC405-1093-4F4A-93E0-9157BF5C2969}"/>
              </a:ext>
            </a:extLst>
          </p:cNvPr>
          <p:cNvGraphicFramePr>
            <a:graphicFrameLocks/>
          </p:cNvGraphicFramePr>
          <p:nvPr/>
        </p:nvGraphicFramePr>
        <p:xfrm>
          <a:off x="8765561" y="1900404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A9178E1D-EF25-4DD6-8786-6D40F0173861}"/>
              </a:ext>
            </a:extLst>
          </p:cNvPr>
          <p:cNvGraphicFramePr>
            <a:graphicFrameLocks/>
          </p:cNvGraphicFramePr>
          <p:nvPr/>
        </p:nvGraphicFramePr>
        <p:xfrm>
          <a:off x="10002864" y="1888369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61918E08-6FFD-41A8-A06B-DA86CF2FF8FE}"/>
              </a:ext>
            </a:extLst>
          </p:cNvPr>
          <p:cNvGraphicFramePr>
            <a:graphicFrameLocks/>
          </p:cNvGraphicFramePr>
          <p:nvPr/>
        </p:nvGraphicFramePr>
        <p:xfrm>
          <a:off x="9873968" y="2753291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0C9E8D24-1CAC-415D-9C57-A4F7144B27EE}"/>
              </a:ext>
            </a:extLst>
          </p:cNvPr>
          <p:cNvGraphicFramePr>
            <a:graphicFrameLocks/>
          </p:cNvGraphicFramePr>
          <p:nvPr/>
        </p:nvGraphicFramePr>
        <p:xfrm>
          <a:off x="10958040" y="275206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32282FC2-2F6F-498E-A812-79F22589DC2D}"/>
              </a:ext>
            </a:extLst>
          </p:cNvPr>
          <p:cNvGraphicFramePr>
            <a:graphicFrameLocks/>
          </p:cNvGraphicFramePr>
          <p:nvPr/>
        </p:nvGraphicFramePr>
        <p:xfrm>
          <a:off x="10002864" y="3607834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9" name="Content Placeholder 6">
            <a:extLst>
              <a:ext uri="{FF2B5EF4-FFF2-40B4-BE49-F238E27FC236}">
                <a16:creationId xmlns:a16="http://schemas.microsoft.com/office/drawing/2014/main" id="{07A2E78D-2F90-47D7-9FE0-5B8821413332}"/>
              </a:ext>
            </a:extLst>
          </p:cNvPr>
          <p:cNvGraphicFramePr>
            <a:graphicFrameLocks/>
          </p:cNvGraphicFramePr>
          <p:nvPr/>
        </p:nvGraphicFramePr>
        <p:xfrm>
          <a:off x="8765560" y="4443105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0" name="Content Placeholder 6">
            <a:extLst>
              <a:ext uri="{FF2B5EF4-FFF2-40B4-BE49-F238E27FC236}">
                <a16:creationId xmlns:a16="http://schemas.microsoft.com/office/drawing/2014/main" id="{75C3C787-8274-44CC-ADC4-0AE3EA754EDC}"/>
              </a:ext>
            </a:extLst>
          </p:cNvPr>
          <p:cNvGraphicFramePr>
            <a:graphicFrameLocks/>
          </p:cNvGraphicFramePr>
          <p:nvPr/>
        </p:nvGraphicFramePr>
        <p:xfrm>
          <a:off x="6408023" y="4443105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1" name="Content Placeholder 6">
            <a:extLst>
              <a:ext uri="{FF2B5EF4-FFF2-40B4-BE49-F238E27FC236}">
                <a16:creationId xmlns:a16="http://schemas.microsoft.com/office/drawing/2014/main" id="{52E49F57-AA20-49F4-84A5-B640209D0349}"/>
              </a:ext>
            </a:extLst>
          </p:cNvPr>
          <p:cNvGraphicFramePr>
            <a:graphicFrameLocks/>
          </p:cNvGraphicFramePr>
          <p:nvPr/>
        </p:nvGraphicFramePr>
        <p:xfrm>
          <a:off x="6500824" y="5420890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07AC5295-3B0D-4228-9694-033CE3E848A8}"/>
              </a:ext>
            </a:extLst>
          </p:cNvPr>
          <p:cNvSpPr txBox="1"/>
          <p:nvPr/>
        </p:nvSpPr>
        <p:spPr>
          <a:xfrm>
            <a:off x="273254" y="3764175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Average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F6F683-720E-42BA-B67C-19A0055C05DA}"/>
              </a:ext>
            </a:extLst>
          </p:cNvPr>
          <p:cNvSpPr txBox="1"/>
          <p:nvPr/>
        </p:nvSpPr>
        <p:spPr>
          <a:xfrm>
            <a:off x="3501730" y="3699033"/>
            <a:ext cx="2330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if n&lt;= 1</a:t>
            </a:r>
          </a:p>
          <a:p>
            <a:r>
              <a:rPr lang="en-US" dirty="0"/>
              <a:t>2T(n/2) + n otherwise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06B793-BA17-4E94-A316-08FA7480F8A0}"/>
              </a:ext>
            </a:extLst>
          </p:cNvPr>
          <p:cNvSpPr txBox="1"/>
          <p:nvPr/>
        </p:nvSpPr>
        <p:spPr>
          <a:xfrm>
            <a:off x="2514668" y="5385948"/>
            <a:ext cx="50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CBFC1B-2A91-4F60-82D2-BB7374523CDE}"/>
              </a:ext>
            </a:extLst>
          </p:cNvPr>
          <p:cNvSpPr txBox="1"/>
          <p:nvPr/>
        </p:nvSpPr>
        <p:spPr>
          <a:xfrm>
            <a:off x="2529367" y="592065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1581F8-037B-427B-8341-9C6AEE17A7BF}"/>
              </a:ext>
            </a:extLst>
          </p:cNvPr>
          <p:cNvSpPr txBox="1"/>
          <p:nvPr/>
        </p:nvSpPr>
        <p:spPr>
          <a:xfrm>
            <a:off x="2306126" y="3767099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T(n) = </a:t>
            </a: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5EEF3E21-0742-4B3A-9E8E-998B70F99C4C}"/>
              </a:ext>
            </a:extLst>
          </p:cNvPr>
          <p:cNvSpPr/>
          <p:nvPr/>
        </p:nvSpPr>
        <p:spPr>
          <a:xfrm>
            <a:off x="3015397" y="3680962"/>
            <a:ext cx="531628" cy="5954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092705-8FDF-485C-B9A4-8D9C488D5236}"/>
              </a:ext>
            </a:extLst>
          </p:cNvPr>
          <p:cNvCxnSpPr>
            <a:cxnSpLocks/>
          </p:cNvCxnSpPr>
          <p:nvPr/>
        </p:nvCxnSpPr>
        <p:spPr>
          <a:xfrm flipH="1">
            <a:off x="8403288" y="963972"/>
            <a:ext cx="112268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C2F49E3-8FB3-437C-B938-889301BFF806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8536225" y="955544"/>
            <a:ext cx="229336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95BEAC1-BE43-4B56-B320-463ACE864667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7415990" y="1763150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B5ECAD5-0139-47AF-8623-8C060B76EB59}"/>
              </a:ext>
            </a:extLst>
          </p:cNvPr>
          <p:cNvCxnSpPr>
            <a:cxnSpLocks/>
            <a:stCxn id="8" idx="2"/>
            <a:endCxn id="10" idx="3"/>
          </p:cNvCxnSpPr>
          <p:nvPr/>
        </p:nvCxnSpPr>
        <p:spPr>
          <a:xfrm flipH="1">
            <a:off x="7236979" y="1775506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23F4B6F-73BC-411C-87D6-8CEBFDEE99A7}"/>
              </a:ext>
            </a:extLst>
          </p:cNvPr>
          <p:cNvCxnSpPr>
            <a:cxnSpLocks/>
          </p:cNvCxnSpPr>
          <p:nvPr/>
        </p:nvCxnSpPr>
        <p:spPr>
          <a:xfrm>
            <a:off x="9939664" y="1750211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62520E2-9C5F-437A-9A6C-C2BBC1A78E0D}"/>
              </a:ext>
            </a:extLst>
          </p:cNvPr>
          <p:cNvCxnSpPr>
            <a:cxnSpLocks/>
          </p:cNvCxnSpPr>
          <p:nvPr/>
        </p:nvCxnSpPr>
        <p:spPr>
          <a:xfrm flipH="1">
            <a:off x="9742557" y="1764579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70A1DCF-7DA4-43A1-A7B6-91E0C2F8F574}"/>
              </a:ext>
            </a:extLst>
          </p:cNvPr>
          <p:cNvCxnSpPr>
            <a:cxnSpLocks/>
          </p:cNvCxnSpPr>
          <p:nvPr/>
        </p:nvCxnSpPr>
        <p:spPr>
          <a:xfrm>
            <a:off x="11055137" y="2608563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08BFFDA-F7A1-47ED-93A7-2273D3B31BBA}"/>
              </a:ext>
            </a:extLst>
          </p:cNvPr>
          <p:cNvCxnSpPr>
            <a:cxnSpLocks/>
          </p:cNvCxnSpPr>
          <p:nvPr/>
        </p:nvCxnSpPr>
        <p:spPr>
          <a:xfrm flipH="1">
            <a:off x="10876126" y="2620919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FD2D3A0-097D-4B0C-9023-C2521E2535C6}"/>
              </a:ext>
            </a:extLst>
          </p:cNvPr>
          <p:cNvCxnSpPr>
            <a:cxnSpLocks/>
          </p:cNvCxnSpPr>
          <p:nvPr/>
        </p:nvCxnSpPr>
        <p:spPr>
          <a:xfrm>
            <a:off x="10747343" y="3484592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F6E4E19-136A-4A0E-A2EB-2B5A6706EA62}"/>
              </a:ext>
            </a:extLst>
          </p:cNvPr>
          <p:cNvCxnSpPr>
            <a:cxnSpLocks/>
          </p:cNvCxnSpPr>
          <p:nvPr/>
        </p:nvCxnSpPr>
        <p:spPr>
          <a:xfrm flipH="1">
            <a:off x="10989840" y="3463047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EC70EF5-5679-4C95-B7C0-969C6265F06B}"/>
              </a:ext>
            </a:extLst>
          </p:cNvPr>
          <p:cNvCxnSpPr>
            <a:cxnSpLocks/>
          </p:cNvCxnSpPr>
          <p:nvPr/>
        </p:nvCxnSpPr>
        <p:spPr>
          <a:xfrm>
            <a:off x="8354074" y="5206330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3D5D2BB-73A1-4262-9167-60F0849BAEBC}"/>
              </a:ext>
            </a:extLst>
          </p:cNvPr>
          <p:cNvCxnSpPr>
            <a:cxnSpLocks/>
          </p:cNvCxnSpPr>
          <p:nvPr/>
        </p:nvCxnSpPr>
        <p:spPr>
          <a:xfrm flipH="1">
            <a:off x="8596571" y="5184785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4919609-8A03-4666-AC03-347BC70B8846}"/>
              </a:ext>
            </a:extLst>
          </p:cNvPr>
          <p:cNvCxnSpPr>
            <a:cxnSpLocks/>
          </p:cNvCxnSpPr>
          <p:nvPr/>
        </p:nvCxnSpPr>
        <p:spPr>
          <a:xfrm>
            <a:off x="7134908" y="2665144"/>
            <a:ext cx="272873" cy="214880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CFFF60E-9413-41BF-86B1-BDBFA489B123}"/>
              </a:ext>
            </a:extLst>
          </p:cNvPr>
          <p:cNvCxnSpPr>
            <a:cxnSpLocks/>
          </p:cNvCxnSpPr>
          <p:nvPr/>
        </p:nvCxnSpPr>
        <p:spPr>
          <a:xfrm flipH="1">
            <a:off x="7471380" y="2651033"/>
            <a:ext cx="316243" cy="2162912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5FDE0BD-E55A-440D-B589-417A57B2B9CC}"/>
              </a:ext>
            </a:extLst>
          </p:cNvPr>
          <p:cNvCxnSpPr>
            <a:cxnSpLocks/>
          </p:cNvCxnSpPr>
          <p:nvPr/>
        </p:nvCxnSpPr>
        <p:spPr>
          <a:xfrm>
            <a:off x="9090098" y="2648815"/>
            <a:ext cx="696518" cy="2133374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E025E27-A669-40A7-85E8-DF0B18271445}"/>
              </a:ext>
            </a:extLst>
          </p:cNvPr>
          <p:cNvCxnSpPr>
            <a:cxnSpLocks/>
          </p:cNvCxnSpPr>
          <p:nvPr/>
        </p:nvCxnSpPr>
        <p:spPr>
          <a:xfrm flipH="1">
            <a:off x="9939664" y="4345364"/>
            <a:ext cx="849018" cy="44188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432CEB-0433-9044-83FB-BFD3B22A36CC}"/>
                  </a:ext>
                </a:extLst>
              </p:cNvPr>
              <p:cNvSpPr txBox="1"/>
              <p:nvPr/>
            </p:nvSpPr>
            <p:spPr>
              <a:xfrm>
                <a:off x="5599712" y="3757012"/>
                <a:ext cx="14037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432CEB-0433-9044-83FB-BFD3B22A3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712" y="3757012"/>
                <a:ext cx="1403718" cy="369332"/>
              </a:xfrm>
              <a:prstGeom prst="rect">
                <a:avLst/>
              </a:prstGeom>
              <a:blipFill>
                <a:blip r:embed="rId2"/>
                <a:stretch>
                  <a:fillRect l="-3913" t="-6557" r="-870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06C68F0-7267-9843-ADF4-D85B1C0715F6}"/>
              </a:ext>
            </a:extLst>
          </p:cNvPr>
          <p:cNvSpPr txBox="1"/>
          <p:nvPr/>
        </p:nvSpPr>
        <p:spPr>
          <a:xfrm>
            <a:off x="2436358" y="4412671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DCFF2D-6A36-204A-882C-DE5B28BF35D8}"/>
              </a:ext>
            </a:extLst>
          </p:cNvPr>
          <p:cNvSpPr txBox="1"/>
          <p:nvPr/>
        </p:nvSpPr>
        <p:spPr>
          <a:xfrm>
            <a:off x="2428751" y="4887736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</a:t>
            </a:r>
          </a:p>
        </p:txBody>
      </p:sp>
    </p:spTree>
    <p:extLst>
      <p:ext uri="{BB962C8B-B14F-4D97-AF65-F5344CB8AC3E}">
        <p14:creationId xmlns:p14="http://schemas.microsoft.com/office/powerpoint/2010/main" val="70286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8" grpId="0"/>
      <p:bldP spid="29" grpId="0" animBg="1"/>
      <p:bldP spid="3" grpId="0"/>
      <p:bldP spid="18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784B4-C1A3-42BF-BBA0-C829E82B3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Inversions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E1344B-B6AA-42D2-91D7-ADEC18BEB5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Given an array,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determine how “unsorted” it is, by counting number of inversions: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Intuitively, how many adjacent swaps to fully sort.</a:t>
                </a:r>
              </a:p>
              <a:p>
                <a:r>
                  <a:rPr lang="en-US" dirty="0"/>
                  <a:t>Why? Tell “how different” two lists are (e.g. tell if someone’s opinion is an outlier, or if two people have similar preferences)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E1344B-B6AA-42D2-91D7-ADEC18BEB5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41D03099-8960-490F-938B-DF2C938DF3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9596001"/>
              </p:ext>
            </p:extLst>
          </p:nvPr>
        </p:nvGraphicFramePr>
        <p:xfrm>
          <a:off x="3046432" y="2544489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DFAEEC2-E05C-4033-B84A-ACDF4BFAE343}"/>
              </a:ext>
            </a:extLst>
          </p:cNvPr>
          <p:cNvSpPr/>
          <p:nvPr/>
        </p:nvSpPr>
        <p:spPr>
          <a:xfrm rot="21349606">
            <a:off x="3642852" y="3210298"/>
            <a:ext cx="1032387" cy="523568"/>
          </a:xfrm>
          <a:custGeom>
            <a:avLst/>
            <a:gdLst>
              <a:gd name="connsiteX0" fmla="*/ 0 w 1032387"/>
              <a:gd name="connsiteY0" fmla="*/ 0 h 258277"/>
              <a:gd name="connsiteX1" fmla="*/ 486696 w 1032387"/>
              <a:gd name="connsiteY1" fmla="*/ 258097 h 258277"/>
              <a:gd name="connsiteX2" fmla="*/ 1032387 w 1032387"/>
              <a:gd name="connsiteY2" fmla="*/ 44245 h 258277"/>
              <a:gd name="connsiteX3" fmla="*/ 1032387 w 1032387"/>
              <a:gd name="connsiteY3" fmla="*/ 44245 h 25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387" h="258277">
                <a:moveTo>
                  <a:pt x="0" y="0"/>
                </a:moveTo>
                <a:cubicBezTo>
                  <a:pt x="157316" y="125361"/>
                  <a:pt x="314632" y="250723"/>
                  <a:pt x="486696" y="258097"/>
                </a:cubicBezTo>
                <a:cubicBezTo>
                  <a:pt x="658760" y="265471"/>
                  <a:pt x="1032387" y="44245"/>
                  <a:pt x="1032387" y="44245"/>
                </a:cubicBezTo>
                <a:lnTo>
                  <a:pt x="1032387" y="44245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1B4497-019C-4A6E-83C0-679E199DE720}"/>
              </a:ext>
            </a:extLst>
          </p:cNvPr>
          <p:cNvSpPr/>
          <p:nvPr/>
        </p:nvSpPr>
        <p:spPr>
          <a:xfrm>
            <a:off x="5545394" y="3266768"/>
            <a:ext cx="1069258" cy="354130"/>
          </a:xfrm>
          <a:custGeom>
            <a:avLst/>
            <a:gdLst>
              <a:gd name="connsiteX0" fmla="*/ 0 w 1069258"/>
              <a:gd name="connsiteY0" fmla="*/ 36871 h 354130"/>
              <a:gd name="connsiteX1" fmla="*/ 442451 w 1069258"/>
              <a:gd name="connsiteY1" fmla="*/ 353961 h 354130"/>
              <a:gd name="connsiteX2" fmla="*/ 1069258 w 1069258"/>
              <a:gd name="connsiteY2" fmla="*/ 0 h 35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9258" h="354130">
                <a:moveTo>
                  <a:pt x="0" y="36871"/>
                </a:moveTo>
                <a:cubicBezTo>
                  <a:pt x="132120" y="198488"/>
                  <a:pt x="264241" y="360106"/>
                  <a:pt x="442451" y="353961"/>
                </a:cubicBezTo>
                <a:cubicBezTo>
                  <a:pt x="620661" y="347816"/>
                  <a:pt x="844959" y="173908"/>
                  <a:pt x="1069258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6704D97-0F8B-4AC9-A60F-65F325CEE1C4}"/>
              </a:ext>
            </a:extLst>
          </p:cNvPr>
          <p:cNvSpPr/>
          <p:nvPr/>
        </p:nvSpPr>
        <p:spPr>
          <a:xfrm>
            <a:off x="5515897" y="3288890"/>
            <a:ext cx="2064774" cy="1238881"/>
          </a:xfrm>
          <a:custGeom>
            <a:avLst/>
            <a:gdLst>
              <a:gd name="connsiteX0" fmla="*/ 0 w 2064774"/>
              <a:gd name="connsiteY0" fmla="*/ 22123 h 1238881"/>
              <a:gd name="connsiteX1" fmla="*/ 1260987 w 2064774"/>
              <a:gd name="connsiteY1" fmla="*/ 1238865 h 1238881"/>
              <a:gd name="connsiteX2" fmla="*/ 2064774 w 2064774"/>
              <a:gd name="connsiteY2" fmla="*/ 0 h 123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4774" h="1238881">
                <a:moveTo>
                  <a:pt x="0" y="22123"/>
                </a:moveTo>
                <a:cubicBezTo>
                  <a:pt x="458429" y="632337"/>
                  <a:pt x="916858" y="1242552"/>
                  <a:pt x="1260987" y="1238865"/>
                </a:cubicBezTo>
                <a:cubicBezTo>
                  <a:pt x="1605116" y="1235178"/>
                  <a:pt x="1834945" y="617589"/>
                  <a:pt x="2064774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934C8E-FA21-4975-AB8C-D39517CB5204}"/>
                  </a:ext>
                </a:extLst>
              </p:cNvPr>
              <p:cNvSpPr txBox="1"/>
              <p:nvPr/>
            </p:nvSpPr>
            <p:spPr>
              <a:xfrm>
                <a:off x="656303" y="3793553"/>
                <a:ext cx="3244645" cy="830997"/>
              </a:xfrm>
              <a:prstGeom prst="rect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(2,4)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inversions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934C8E-FA21-4975-AB8C-D39517CB5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03" y="3793553"/>
                <a:ext cx="3244645" cy="830997"/>
              </a:xfrm>
              <a:prstGeom prst="rect">
                <a:avLst/>
              </a:prstGeom>
              <a:blipFill>
                <a:blip r:embed="rId3"/>
                <a:stretch>
                  <a:fillRect l="-2804" t="-4286" b="-14286"/>
                </a:stretch>
              </a:blipFill>
              <a:ln w="1905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40B0AB7-4B90-4480-ABB8-A774F537E77E}"/>
                  </a:ext>
                </a:extLst>
              </p:cNvPr>
              <p:cNvSpPr/>
              <p:nvPr/>
            </p:nvSpPr>
            <p:spPr>
              <a:xfrm>
                <a:off x="2772697" y="2000222"/>
                <a:ext cx="7440561" cy="51516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Inversion</a:t>
                </a:r>
                <a:r>
                  <a:rPr lang="en-US" sz="2800" dirty="0"/>
                  <a:t>: pair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but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40B0AB7-4B90-4480-ABB8-A774F537E7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697" y="2000222"/>
                <a:ext cx="7440561" cy="515168"/>
              </a:xfrm>
              <a:prstGeom prst="rect">
                <a:avLst/>
              </a:prstGeom>
              <a:blipFill>
                <a:blip r:embed="rId4"/>
                <a:stretch>
                  <a:fillRect l="-572" t="-11364" b="-2954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95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784B4-C1A3-42BF-BBA0-C829E82B3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Inversions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E1344B-B6AA-42D2-91D7-ADEC18BEB5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an array,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determine how “unsorted” it is:</a:t>
                </a:r>
              </a:p>
              <a:p>
                <a:r>
                  <a:rPr lang="en-US" dirty="0"/>
                  <a:t>Find the number of pairs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E1344B-B6AA-42D2-91D7-ADEC18BEB5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41D03099-8960-490F-938B-DF2C938DF3AD}"/>
              </a:ext>
            </a:extLst>
          </p:cNvPr>
          <p:cNvGraphicFramePr>
            <a:graphicFrameLocks/>
          </p:cNvGraphicFramePr>
          <p:nvPr/>
        </p:nvGraphicFramePr>
        <p:xfrm>
          <a:off x="3046432" y="2544489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0E58EB51-AFB2-4E02-9A41-C1F8365753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1490085"/>
              </p:ext>
            </p:extLst>
          </p:nvPr>
        </p:nvGraphicFramePr>
        <p:xfrm>
          <a:off x="3046431" y="5394143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5371AC-8BED-41E5-8215-470F20401B24}"/>
              </a:ext>
            </a:extLst>
          </p:cNvPr>
          <p:cNvCxnSpPr/>
          <p:nvPr/>
        </p:nvCxnSpPr>
        <p:spPr>
          <a:xfrm>
            <a:off x="3539613" y="3286169"/>
            <a:ext cx="980768" cy="24788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32F8A9-5164-464D-9D70-9BFA62B03AC7}"/>
              </a:ext>
            </a:extLst>
          </p:cNvPr>
          <p:cNvCxnSpPr>
            <a:cxnSpLocks/>
          </p:cNvCxnSpPr>
          <p:nvPr/>
        </p:nvCxnSpPr>
        <p:spPr>
          <a:xfrm flipH="1">
            <a:off x="3539613" y="3286169"/>
            <a:ext cx="980768" cy="24788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436F43-2E8E-446D-A34E-E0E2EA81684A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5566349" y="3286169"/>
            <a:ext cx="1999574" cy="24788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A12FF7-9358-4A54-85EE-2923AB00AEA4}"/>
              </a:ext>
            </a:extLst>
          </p:cNvPr>
          <p:cNvCxnSpPr>
            <a:cxnSpLocks/>
          </p:cNvCxnSpPr>
          <p:nvPr/>
        </p:nvCxnSpPr>
        <p:spPr>
          <a:xfrm flipH="1">
            <a:off x="5566348" y="3286169"/>
            <a:ext cx="999789" cy="24788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0ECB77-677D-4911-9A14-7A9B6C7B82C9}"/>
              </a:ext>
            </a:extLst>
          </p:cNvPr>
          <p:cNvCxnSpPr>
            <a:cxnSpLocks/>
          </p:cNvCxnSpPr>
          <p:nvPr/>
        </p:nvCxnSpPr>
        <p:spPr>
          <a:xfrm flipH="1">
            <a:off x="6566136" y="3286169"/>
            <a:ext cx="999787" cy="24788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C8C73222-0D6F-446F-99ED-DBB066747F96}"/>
              </a:ext>
            </a:extLst>
          </p:cNvPr>
          <p:cNvSpPr/>
          <p:nvPr/>
        </p:nvSpPr>
        <p:spPr>
          <a:xfrm>
            <a:off x="3768213" y="4299155"/>
            <a:ext cx="545690" cy="50881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BA24099-3668-4722-BCB6-7A68AF78BE0F}"/>
              </a:ext>
            </a:extLst>
          </p:cNvPr>
          <p:cNvSpPr/>
          <p:nvPr/>
        </p:nvSpPr>
        <p:spPr>
          <a:xfrm>
            <a:off x="5948516" y="3872338"/>
            <a:ext cx="545690" cy="50881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9730AB0-CB3F-45AE-B9F3-FB2FE5DDF5C7}"/>
              </a:ext>
            </a:extLst>
          </p:cNvPr>
          <p:cNvSpPr/>
          <p:nvPr/>
        </p:nvSpPr>
        <p:spPr>
          <a:xfrm>
            <a:off x="6619568" y="4699410"/>
            <a:ext cx="545690" cy="50881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670769-54D3-46A9-A6E9-5321BF51FC0F}"/>
              </a:ext>
            </a:extLst>
          </p:cNvPr>
          <p:cNvSpPr txBox="1"/>
          <p:nvPr/>
        </p:nvSpPr>
        <p:spPr>
          <a:xfrm>
            <a:off x="132736" y="3793553"/>
            <a:ext cx="3429000" cy="1200329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Visualization: overlaps correspond to inversions (needed swaps)</a:t>
            </a:r>
          </a:p>
        </p:txBody>
      </p:sp>
    </p:spTree>
    <p:extLst>
      <p:ext uri="{BB962C8B-B14F-4D97-AF65-F5344CB8AC3E}">
        <p14:creationId xmlns:p14="http://schemas.microsoft.com/office/powerpoint/2010/main" val="332631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1DD8E-B89C-4C49-972A-3C8863D5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Inversions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8E2DBE-6F19-43D3-92CE-AB89D8629D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the first idea that comes to mind (don’t try to divide and conquer yet).</a:t>
                </a:r>
              </a:p>
              <a:p>
                <a:endParaRPr lang="en-US" dirty="0"/>
              </a:p>
              <a:p>
                <a:r>
                  <a:rPr lang="en-US" dirty="0"/>
                  <a:t>Check every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time.</a:t>
                </a:r>
              </a:p>
              <a:p>
                <a:endParaRPr lang="en-US" dirty="0"/>
              </a:p>
              <a:p>
                <a:r>
                  <a:rPr lang="en-US" dirty="0"/>
                  <a:t>Goal: do better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8E2DBE-6F19-43D3-92CE-AB89D8629D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90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392DA-939B-4D2E-8D54-E6CF2441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&amp; Conquer Inversions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E01606-355D-49D9-BA69-C8B4A4A2B7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1. Divide instance into subparts.</a:t>
                </a:r>
              </a:p>
              <a:p>
                <a:r>
                  <a:rPr lang="en-US" dirty="0"/>
                  <a:t>2. Solve the parts recursively.</a:t>
                </a:r>
              </a:p>
              <a:p>
                <a:r>
                  <a:rPr lang="en-US" dirty="0"/>
                  <a:t>3. Conquer by combining the answers </a:t>
                </a:r>
              </a:p>
              <a:p>
                <a:endParaRPr lang="en-US" dirty="0"/>
              </a:p>
              <a:p>
                <a:r>
                  <a:rPr lang="en-US" dirty="0"/>
                  <a:t>1. Split array in half (indices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2. Solve the parts recursively (gives all inversions in each half)</a:t>
                </a:r>
              </a:p>
              <a:p>
                <a:r>
                  <a:rPr lang="en-US" dirty="0"/>
                  <a:t>3. Combine the answers</a:t>
                </a:r>
              </a:p>
              <a:p>
                <a:r>
                  <a:rPr lang="en-US" dirty="0"/>
                  <a:t>So…do we just add?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E01606-355D-49D9-BA69-C8B4A4A2B7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317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C0108-3DD2-4BDD-AA3E-F08404AED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21A82-D420-4DCA-8F04-926674C58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82033"/>
          </a:xfrm>
        </p:spPr>
        <p:txBody>
          <a:bodyPr/>
          <a:lstStyle/>
          <a:p>
            <a:r>
              <a:rPr lang="en-US" dirty="0"/>
              <a:t>Can’t just add!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D8662609-7EFB-442E-8E97-8A64477598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4910213"/>
              </p:ext>
            </p:extLst>
          </p:nvPr>
        </p:nvGraphicFramePr>
        <p:xfrm>
          <a:off x="3157045" y="2079915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E81FC03-CC62-4B1A-957A-3B9275E48F80}"/>
              </a:ext>
            </a:extLst>
          </p:cNvPr>
          <p:cNvSpPr/>
          <p:nvPr/>
        </p:nvSpPr>
        <p:spPr>
          <a:xfrm rot="21349606">
            <a:off x="3753465" y="2745724"/>
            <a:ext cx="1032387" cy="523568"/>
          </a:xfrm>
          <a:custGeom>
            <a:avLst/>
            <a:gdLst>
              <a:gd name="connsiteX0" fmla="*/ 0 w 1032387"/>
              <a:gd name="connsiteY0" fmla="*/ 0 h 258277"/>
              <a:gd name="connsiteX1" fmla="*/ 486696 w 1032387"/>
              <a:gd name="connsiteY1" fmla="*/ 258097 h 258277"/>
              <a:gd name="connsiteX2" fmla="*/ 1032387 w 1032387"/>
              <a:gd name="connsiteY2" fmla="*/ 44245 h 258277"/>
              <a:gd name="connsiteX3" fmla="*/ 1032387 w 1032387"/>
              <a:gd name="connsiteY3" fmla="*/ 44245 h 25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387" h="258277">
                <a:moveTo>
                  <a:pt x="0" y="0"/>
                </a:moveTo>
                <a:cubicBezTo>
                  <a:pt x="157316" y="125361"/>
                  <a:pt x="314632" y="250723"/>
                  <a:pt x="486696" y="258097"/>
                </a:cubicBezTo>
                <a:cubicBezTo>
                  <a:pt x="658760" y="265471"/>
                  <a:pt x="1032387" y="44245"/>
                  <a:pt x="1032387" y="44245"/>
                </a:cubicBezTo>
                <a:lnTo>
                  <a:pt x="1032387" y="44245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653623E-2458-40EB-8855-566C1016AC23}"/>
              </a:ext>
            </a:extLst>
          </p:cNvPr>
          <p:cNvSpPr/>
          <p:nvPr/>
        </p:nvSpPr>
        <p:spPr>
          <a:xfrm>
            <a:off x="5656007" y="2802194"/>
            <a:ext cx="1069258" cy="354130"/>
          </a:xfrm>
          <a:custGeom>
            <a:avLst/>
            <a:gdLst>
              <a:gd name="connsiteX0" fmla="*/ 0 w 1069258"/>
              <a:gd name="connsiteY0" fmla="*/ 36871 h 354130"/>
              <a:gd name="connsiteX1" fmla="*/ 442451 w 1069258"/>
              <a:gd name="connsiteY1" fmla="*/ 353961 h 354130"/>
              <a:gd name="connsiteX2" fmla="*/ 1069258 w 1069258"/>
              <a:gd name="connsiteY2" fmla="*/ 0 h 35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9258" h="354130">
                <a:moveTo>
                  <a:pt x="0" y="36871"/>
                </a:moveTo>
                <a:cubicBezTo>
                  <a:pt x="132120" y="198488"/>
                  <a:pt x="264241" y="360106"/>
                  <a:pt x="442451" y="353961"/>
                </a:cubicBezTo>
                <a:cubicBezTo>
                  <a:pt x="620661" y="347816"/>
                  <a:pt x="844959" y="173908"/>
                  <a:pt x="1069258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59E5FFF-5306-4649-BC05-E7EA8E15FFC1}"/>
              </a:ext>
            </a:extLst>
          </p:cNvPr>
          <p:cNvSpPr/>
          <p:nvPr/>
        </p:nvSpPr>
        <p:spPr>
          <a:xfrm>
            <a:off x="5626510" y="2824316"/>
            <a:ext cx="2064774" cy="1238881"/>
          </a:xfrm>
          <a:custGeom>
            <a:avLst/>
            <a:gdLst>
              <a:gd name="connsiteX0" fmla="*/ 0 w 2064774"/>
              <a:gd name="connsiteY0" fmla="*/ 22123 h 1238881"/>
              <a:gd name="connsiteX1" fmla="*/ 1260987 w 2064774"/>
              <a:gd name="connsiteY1" fmla="*/ 1238865 h 1238881"/>
              <a:gd name="connsiteX2" fmla="*/ 2064774 w 2064774"/>
              <a:gd name="connsiteY2" fmla="*/ 0 h 123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4774" h="1238881">
                <a:moveTo>
                  <a:pt x="0" y="22123"/>
                </a:moveTo>
                <a:cubicBezTo>
                  <a:pt x="458429" y="632337"/>
                  <a:pt x="916858" y="1242552"/>
                  <a:pt x="1260987" y="1238865"/>
                </a:cubicBezTo>
                <a:cubicBezTo>
                  <a:pt x="1605116" y="1235178"/>
                  <a:pt x="1834945" y="617589"/>
                  <a:pt x="2064774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CC7BC5-C2E2-4E1E-A062-586F3DF46598}"/>
              </a:ext>
            </a:extLst>
          </p:cNvPr>
          <p:cNvCxnSpPr>
            <a:cxnSpLocks/>
          </p:cNvCxnSpPr>
          <p:nvPr/>
        </p:nvCxnSpPr>
        <p:spPr>
          <a:xfrm flipH="1" flipV="1">
            <a:off x="6157452" y="1637071"/>
            <a:ext cx="73742" cy="248510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BD836944-F47E-4E2C-BF1F-DE30771542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360797"/>
              </p:ext>
            </p:extLst>
          </p:nvPr>
        </p:nvGraphicFramePr>
        <p:xfrm>
          <a:off x="1117617" y="4565018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A888D662-DA84-4302-A07E-59E29C1D29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6195765"/>
              </p:ext>
            </p:extLst>
          </p:nvPr>
        </p:nvGraphicFramePr>
        <p:xfrm>
          <a:off x="8250154" y="4700708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39A8D72-3138-46D8-9D9F-BF2D60DD2681}"/>
              </a:ext>
            </a:extLst>
          </p:cNvPr>
          <p:cNvSpPr/>
          <p:nvPr/>
        </p:nvSpPr>
        <p:spPr>
          <a:xfrm rot="21349606">
            <a:off x="1649362" y="5309222"/>
            <a:ext cx="1032387" cy="523568"/>
          </a:xfrm>
          <a:custGeom>
            <a:avLst/>
            <a:gdLst>
              <a:gd name="connsiteX0" fmla="*/ 0 w 1032387"/>
              <a:gd name="connsiteY0" fmla="*/ 0 h 258277"/>
              <a:gd name="connsiteX1" fmla="*/ 486696 w 1032387"/>
              <a:gd name="connsiteY1" fmla="*/ 258097 h 258277"/>
              <a:gd name="connsiteX2" fmla="*/ 1032387 w 1032387"/>
              <a:gd name="connsiteY2" fmla="*/ 44245 h 258277"/>
              <a:gd name="connsiteX3" fmla="*/ 1032387 w 1032387"/>
              <a:gd name="connsiteY3" fmla="*/ 44245 h 25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387" h="258277">
                <a:moveTo>
                  <a:pt x="0" y="0"/>
                </a:moveTo>
                <a:cubicBezTo>
                  <a:pt x="157316" y="125361"/>
                  <a:pt x="314632" y="250723"/>
                  <a:pt x="486696" y="258097"/>
                </a:cubicBezTo>
                <a:cubicBezTo>
                  <a:pt x="658760" y="265471"/>
                  <a:pt x="1032387" y="44245"/>
                  <a:pt x="1032387" y="44245"/>
                </a:cubicBezTo>
                <a:lnTo>
                  <a:pt x="1032387" y="44245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4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2719</TotalTime>
  <Words>2075</Words>
  <Application>Microsoft Office PowerPoint</Application>
  <PresentationFormat>Widescreen</PresentationFormat>
  <Paragraphs>545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Cambria Math</vt:lpstr>
      <vt:lpstr>Courier New</vt:lpstr>
      <vt:lpstr>Segoe UI</vt:lpstr>
      <vt:lpstr>Segoe UI Historic</vt:lpstr>
      <vt:lpstr>Segoe UI Light</vt:lpstr>
      <vt:lpstr>Segoe UI Semibold</vt:lpstr>
      <vt:lpstr>Segoe UI Semilight</vt:lpstr>
      <vt:lpstr>Tw Cen MT</vt:lpstr>
      <vt:lpstr>Wingdings 3</vt:lpstr>
      <vt:lpstr>Integral</vt:lpstr>
      <vt:lpstr>Divide &amp; Conquer</vt:lpstr>
      <vt:lpstr>Divide &amp; Conquer</vt:lpstr>
      <vt:lpstr>Merge Sort</vt:lpstr>
      <vt:lpstr>Merge Sort</vt:lpstr>
      <vt:lpstr>Counting Inversions</vt:lpstr>
      <vt:lpstr>Counting Inversions</vt:lpstr>
      <vt:lpstr>Counting Inversions</vt:lpstr>
      <vt:lpstr>Divide &amp; Conquer Inversions</vt:lpstr>
      <vt:lpstr>Conquer</vt:lpstr>
      <vt:lpstr>Conquer</vt:lpstr>
      <vt:lpstr>Inversions across the middle</vt:lpstr>
      <vt:lpstr>Running Time</vt:lpstr>
      <vt:lpstr>Master Theorem</vt:lpstr>
      <vt:lpstr>Running Time</vt:lpstr>
      <vt:lpstr>Divide &amp; Conquer Smarter</vt:lpstr>
      <vt:lpstr>Counting Across the Middle</vt:lpstr>
      <vt:lpstr>Counting the inversions</vt:lpstr>
      <vt:lpstr>Counting Across the Middle</vt:lpstr>
      <vt:lpstr>Analyze, round 2.</vt:lpstr>
      <vt:lpstr>Master Theorem</vt:lpstr>
      <vt:lpstr>Pause</vt:lpstr>
      <vt:lpstr>Pause</vt:lpstr>
      <vt:lpstr>Master Theorem, v2</vt:lpstr>
      <vt:lpstr>Counting Across the Middle</vt:lpstr>
      <vt:lpstr>Almost there…</vt:lpstr>
      <vt:lpstr>Just a liiiiiittle better</vt:lpstr>
      <vt:lpstr>Sorted example</vt:lpstr>
      <vt:lpstr>In general</vt:lpstr>
      <vt:lpstr>Does this…look familiar</vt:lpstr>
      <vt:lpstr>Final Pseudocode</vt:lpstr>
      <vt:lpstr>PowerPoint Presentation</vt:lpstr>
      <vt:lpstr>Maximum Subarray Sum</vt:lpstr>
      <vt:lpstr>Another divide and conquer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56</cp:revision>
  <cp:lastPrinted>2024-01-22T17:12:23Z</cp:lastPrinted>
  <dcterms:created xsi:type="dcterms:W3CDTF">2021-01-24T00:18:01Z</dcterms:created>
  <dcterms:modified xsi:type="dcterms:W3CDTF">2024-01-22T18:16:05Z</dcterms:modified>
</cp:coreProperties>
</file>